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414" r:id="rId2"/>
    <p:sldId id="395" r:id="rId3"/>
    <p:sldId id="396" r:id="rId4"/>
    <p:sldId id="416" r:id="rId5"/>
    <p:sldId id="324" r:id="rId6"/>
    <p:sldId id="325" r:id="rId7"/>
    <p:sldId id="326" r:id="rId8"/>
    <p:sldId id="327" r:id="rId9"/>
    <p:sldId id="328" r:id="rId10"/>
    <p:sldId id="329" r:id="rId11"/>
    <p:sldId id="330" r:id="rId12"/>
    <p:sldId id="331" r:id="rId13"/>
    <p:sldId id="332" r:id="rId14"/>
    <p:sldId id="333" r:id="rId15"/>
    <p:sldId id="334" r:id="rId16"/>
    <p:sldId id="256" r:id="rId17"/>
    <p:sldId id="335" r:id="rId18"/>
    <p:sldId id="319" r:id="rId19"/>
    <p:sldId id="320" r:id="rId20"/>
    <p:sldId id="383" r:id="rId21"/>
    <p:sldId id="321" r:id="rId22"/>
    <p:sldId id="322" r:id="rId23"/>
    <p:sldId id="323" r:id="rId24"/>
    <p:sldId id="259" r:id="rId25"/>
    <p:sldId id="258" r:id="rId26"/>
    <p:sldId id="257" r:id="rId27"/>
    <p:sldId id="298" r:id="rId28"/>
    <p:sldId id="359" r:id="rId29"/>
    <p:sldId id="337" r:id="rId30"/>
    <p:sldId id="338" r:id="rId31"/>
    <p:sldId id="360" r:id="rId32"/>
    <p:sldId id="361" r:id="rId33"/>
    <p:sldId id="415" r:id="rId34"/>
    <p:sldId id="362" r:id="rId35"/>
    <p:sldId id="363" r:id="rId36"/>
    <p:sldId id="364" r:id="rId37"/>
    <p:sldId id="388" r:id="rId38"/>
    <p:sldId id="389" r:id="rId39"/>
    <p:sldId id="390" r:id="rId40"/>
    <p:sldId id="392" r:id="rId41"/>
    <p:sldId id="393"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818"/>
    <p:restoredTop sz="94737"/>
  </p:normalViewPr>
  <p:slideViewPr>
    <p:cSldViewPr snapToGrid="0" snapToObjects="1">
      <p:cViewPr varScale="1">
        <p:scale>
          <a:sx n="115" d="100"/>
          <a:sy n="115" d="100"/>
        </p:scale>
        <p:origin x="824" y="2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8646FC-A98B-ED4C-A126-E465B093A4F1}" type="datetimeFigureOut">
              <a:rPr lang="en-US" smtClean="0"/>
              <a:t>4/8/24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7ACF25-C9CC-5F4A-B77E-BB24AF554920}" type="slidenum">
              <a:rPr lang="en-US" smtClean="0"/>
              <a:t>‹#›</a:t>
            </a:fld>
            <a:endParaRPr lang="en-US"/>
          </a:p>
        </p:txBody>
      </p:sp>
    </p:spTree>
    <p:extLst>
      <p:ext uri="{BB962C8B-B14F-4D97-AF65-F5344CB8AC3E}">
        <p14:creationId xmlns:p14="http://schemas.microsoft.com/office/powerpoint/2010/main" val="9619578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7ACF25-C9CC-5F4A-B77E-BB24AF554920}" type="slidenum">
              <a:rPr lang="en-US" smtClean="0"/>
              <a:t>7</a:t>
            </a:fld>
            <a:endParaRPr lang="en-US"/>
          </a:p>
        </p:txBody>
      </p:sp>
    </p:spTree>
    <p:extLst>
      <p:ext uri="{BB962C8B-B14F-4D97-AF65-F5344CB8AC3E}">
        <p14:creationId xmlns:p14="http://schemas.microsoft.com/office/powerpoint/2010/main" val="293407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B7B8ACA-DD69-D746-87D7-333FA85E8832}"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AF6D9-01FE-714B-A298-FD85BB78517E}" type="slidenum">
              <a:rPr lang="en-US" smtClean="0"/>
              <a:t>‹#›</a:t>
            </a:fld>
            <a:endParaRPr lang="en-US"/>
          </a:p>
        </p:txBody>
      </p:sp>
    </p:spTree>
    <p:extLst>
      <p:ext uri="{BB962C8B-B14F-4D97-AF65-F5344CB8AC3E}">
        <p14:creationId xmlns:p14="http://schemas.microsoft.com/office/powerpoint/2010/main" val="3929944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B7B8ACA-DD69-D746-87D7-333FA85E8832}"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AF6D9-01FE-714B-A298-FD85BB78517E}" type="slidenum">
              <a:rPr lang="en-US" smtClean="0"/>
              <a:t>‹#›</a:t>
            </a:fld>
            <a:endParaRPr lang="en-US"/>
          </a:p>
        </p:txBody>
      </p:sp>
    </p:spTree>
    <p:extLst>
      <p:ext uri="{BB962C8B-B14F-4D97-AF65-F5344CB8AC3E}">
        <p14:creationId xmlns:p14="http://schemas.microsoft.com/office/powerpoint/2010/main" val="1276224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B7B8ACA-DD69-D746-87D7-333FA85E8832}"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AF6D9-01FE-714B-A298-FD85BB78517E}" type="slidenum">
              <a:rPr lang="en-US" smtClean="0"/>
              <a:t>‹#›</a:t>
            </a:fld>
            <a:endParaRPr lang="en-US"/>
          </a:p>
        </p:txBody>
      </p:sp>
    </p:spTree>
    <p:extLst>
      <p:ext uri="{BB962C8B-B14F-4D97-AF65-F5344CB8AC3E}">
        <p14:creationId xmlns:p14="http://schemas.microsoft.com/office/powerpoint/2010/main" val="3165610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B7B8ACA-DD69-D746-87D7-333FA85E8832}"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AF6D9-01FE-714B-A298-FD85BB78517E}" type="slidenum">
              <a:rPr lang="en-US" smtClean="0"/>
              <a:t>‹#›</a:t>
            </a:fld>
            <a:endParaRPr lang="en-US"/>
          </a:p>
        </p:txBody>
      </p:sp>
    </p:spTree>
    <p:extLst>
      <p:ext uri="{BB962C8B-B14F-4D97-AF65-F5344CB8AC3E}">
        <p14:creationId xmlns:p14="http://schemas.microsoft.com/office/powerpoint/2010/main" val="216749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B7B8ACA-DD69-D746-87D7-333FA85E8832}" type="datetimeFigureOut">
              <a:rPr lang="en-US" smtClean="0"/>
              <a:t>4/8/24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AF6D9-01FE-714B-A298-FD85BB78517E}" type="slidenum">
              <a:rPr lang="en-US" smtClean="0"/>
              <a:t>‹#›</a:t>
            </a:fld>
            <a:endParaRPr lang="en-US"/>
          </a:p>
        </p:txBody>
      </p:sp>
    </p:spTree>
    <p:extLst>
      <p:ext uri="{BB962C8B-B14F-4D97-AF65-F5344CB8AC3E}">
        <p14:creationId xmlns:p14="http://schemas.microsoft.com/office/powerpoint/2010/main" val="2040822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B7B8ACA-DD69-D746-87D7-333FA85E8832}" type="datetimeFigureOut">
              <a:rPr lang="en-US" smtClean="0"/>
              <a:t>4/8/24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AF6D9-01FE-714B-A298-FD85BB78517E}" type="slidenum">
              <a:rPr lang="en-US" smtClean="0"/>
              <a:t>‹#›</a:t>
            </a:fld>
            <a:endParaRPr lang="en-US"/>
          </a:p>
        </p:txBody>
      </p:sp>
    </p:spTree>
    <p:extLst>
      <p:ext uri="{BB962C8B-B14F-4D97-AF65-F5344CB8AC3E}">
        <p14:creationId xmlns:p14="http://schemas.microsoft.com/office/powerpoint/2010/main" val="1826588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B7B8ACA-DD69-D746-87D7-333FA85E8832}" type="datetimeFigureOut">
              <a:rPr lang="en-US" smtClean="0"/>
              <a:t>4/8/24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CAF6D9-01FE-714B-A298-FD85BB78517E}" type="slidenum">
              <a:rPr lang="en-US" smtClean="0"/>
              <a:t>‹#›</a:t>
            </a:fld>
            <a:endParaRPr lang="en-US"/>
          </a:p>
        </p:txBody>
      </p:sp>
    </p:spTree>
    <p:extLst>
      <p:ext uri="{BB962C8B-B14F-4D97-AF65-F5344CB8AC3E}">
        <p14:creationId xmlns:p14="http://schemas.microsoft.com/office/powerpoint/2010/main" val="233186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B7B8ACA-DD69-D746-87D7-333FA85E8832}" type="datetimeFigureOut">
              <a:rPr lang="en-US" smtClean="0"/>
              <a:t>4/8/24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CAF6D9-01FE-714B-A298-FD85BB78517E}" type="slidenum">
              <a:rPr lang="en-US" smtClean="0"/>
              <a:t>‹#›</a:t>
            </a:fld>
            <a:endParaRPr lang="en-US"/>
          </a:p>
        </p:txBody>
      </p:sp>
    </p:spTree>
    <p:extLst>
      <p:ext uri="{BB962C8B-B14F-4D97-AF65-F5344CB8AC3E}">
        <p14:creationId xmlns:p14="http://schemas.microsoft.com/office/powerpoint/2010/main" val="3317706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B8ACA-DD69-D746-87D7-333FA85E8832}" type="datetimeFigureOut">
              <a:rPr lang="en-US" smtClean="0"/>
              <a:t>4/8/24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CAF6D9-01FE-714B-A298-FD85BB78517E}" type="slidenum">
              <a:rPr lang="en-US" smtClean="0"/>
              <a:t>‹#›</a:t>
            </a:fld>
            <a:endParaRPr lang="en-US"/>
          </a:p>
        </p:txBody>
      </p:sp>
    </p:spTree>
    <p:extLst>
      <p:ext uri="{BB962C8B-B14F-4D97-AF65-F5344CB8AC3E}">
        <p14:creationId xmlns:p14="http://schemas.microsoft.com/office/powerpoint/2010/main" val="206196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B7B8ACA-DD69-D746-87D7-333FA85E8832}" type="datetimeFigureOut">
              <a:rPr lang="en-US" smtClean="0"/>
              <a:t>4/8/24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AF6D9-01FE-714B-A298-FD85BB78517E}" type="slidenum">
              <a:rPr lang="en-US" smtClean="0"/>
              <a:t>‹#›</a:t>
            </a:fld>
            <a:endParaRPr lang="en-US"/>
          </a:p>
        </p:txBody>
      </p:sp>
    </p:spTree>
    <p:extLst>
      <p:ext uri="{BB962C8B-B14F-4D97-AF65-F5344CB8AC3E}">
        <p14:creationId xmlns:p14="http://schemas.microsoft.com/office/powerpoint/2010/main" val="42290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B7B8ACA-DD69-D746-87D7-333FA85E8832}" type="datetimeFigureOut">
              <a:rPr lang="en-US" smtClean="0"/>
              <a:t>4/8/24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AF6D9-01FE-714B-A298-FD85BB78517E}" type="slidenum">
              <a:rPr lang="en-US" smtClean="0"/>
              <a:t>‹#›</a:t>
            </a:fld>
            <a:endParaRPr lang="en-US"/>
          </a:p>
        </p:txBody>
      </p:sp>
    </p:spTree>
    <p:extLst>
      <p:ext uri="{BB962C8B-B14F-4D97-AF65-F5344CB8AC3E}">
        <p14:creationId xmlns:p14="http://schemas.microsoft.com/office/powerpoint/2010/main" val="215380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B8ACA-DD69-D746-87D7-333FA85E8832}" type="datetimeFigureOut">
              <a:rPr lang="en-US" smtClean="0"/>
              <a:t>4/8/24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AF6D9-01FE-714B-A298-FD85BB78517E}" type="slidenum">
              <a:rPr lang="en-US" smtClean="0"/>
              <a:t>‹#›</a:t>
            </a:fld>
            <a:endParaRPr lang="en-US"/>
          </a:p>
        </p:txBody>
      </p:sp>
    </p:spTree>
    <p:extLst>
      <p:ext uri="{BB962C8B-B14F-4D97-AF65-F5344CB8AC3E}">
        <p14:creationId xmlns:p14="http://schemas.microsoft.com/office/powerpoint/2010/main" val="1335747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tom-e-white.com/datavision/05-genome-size.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doi.org/10.1371/journal.pgen.101022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doi.org/10.1371/journal.pgen.101022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dx.doi.org/10.1093/femsre/fuw028"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bi.nlm.nih.gov/pmc/articles/PMC9252495/%23koac076-B49" TargetMode="External"/><Relationship Id="rId2" Type="http://schemas.openxmlformats.org/officeDocument/2006/relationships/hyperlink" Target="https://doi.org/10.1093/plcell/koac07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doi.org/10.1093/plcell/koac076"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hyperlink" Target="https://doi.org/10.3390/microorganisms1005104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i.org/10.3390/microorganisms10051040" TargetMode="Externa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31164" y="903228"/>
            <a:ext cx="8142026" cy="5613080"/>
          </a:xfrm>
          <a:prstGeom prst="rect">
            <a:avLst/>
          </a:prstGeom>
        </p:spPr>
        <p:txBody>
          <a:bodyPr lIns="91430" tIns="45715" rIns="91430" bIns="45715">
            <a:noAutofit/>
          </a:bodyPr>
          <a:lstStyle/>
          <a:p>
            <a:pPr marL="0" indent="0" algn="ctr">
              <a:buNone/>
            </a:pPr>
            <a:r>
              <a:rPr lang="en-GB" sz="4000" b="1" dirty="0">
                <a:latin typeface="Arial"/>
                <a:cs typeface="Arial"/>
              </a:rPr>
              <a:t>Introduction to Bacterial Genomics</a:t>
            </a:r>
          </a:p>
          <a:p>
            <a:pPr marL="0" indent="0" algn="ctr">
              <a:buNone/>
            </a:pPr>
            <a:endParaRPr lang="en-US" sz="1800" dirty="0">
              <a:latin typeface="Arial"/>
              <a:cs typeface="Arial"/>
            </a:endParaRPr>
          </a:p>
          <a:p>
            <a:pPr marL="0" indent="0" algn="ctr">
              <a:buNone/>
            </a:pPr>
            <a:r>
              <a:rPr lang="en-US" sz="1600" dirty="0">
                <a:latin typeface="Arial"/>
                <a:cs typeface="Arial"/>
              </a:rPr>
              <a:t>NORBIS course on Bacterial Genomics</a:t>
            </a:r>
          </a:p>
          <a:p>
            <a:pPr marL="0" indent="0" algn="ctr">
              <a:buNone/>
            </a:pPr>
            <a:r>
              <a:rPr lang="en-US" sz="1600" dirty="0">
                <a:latin typeface="Arial"/>
                <a:cs typeface="Arial"/>
              </a:rPr>
              <a:t>Computational Biology Unit, Department of Informatics, University of Bergen, Norway</a:t>
            </a:r>
          </a:p>
          <a:p>
            <a:pPr marL="0" indent="0" algn="ctr">
              <a:buNone/>
            </a:pPr>
            <a:r>
              <a:rPr lang="en-US" sz="1600" dirty="0">
                <a:latin typeface="Arial"/>
                <a:cs typeface="Arial"/>
              </a:rPr>
              <a:t>Organizers: Prof. </a:t>
            </a:r>
            <a:r>
              <a:rPr lang="en-US" sz="1600" dirty="0" err="1">
                <a:latin typeface="Arial"/>
                <a:cs typeface="Arial"/>
              </a:rPr>
              <a:t>Anagha</a:t>
            </a:r>
            <a:r>
              <a:rPr lang="en-US" sz="1600" dirty="0">
                <a:latin typeface="Arial"/>
                <a:cs typeface="Arial"/>
              </a:rPr>
              <a:t> Joshi and Prof. Tom </a:t>
            </a:r>
            <a:r>
              <a:rPr lang="en-US" sz="1600" dirty="0" err="1">
                <a:latin typeface="Arial"/>
                <a:cs typeface="Arial"/>
              </a:rPr>
              <a:t>Michoel</a:t>
            </a:r>
            <a:endParaRPr lang="en-US" sz="1600" dirty="0">
              <a:latin typeface="Arial"/>
              <a:cs typeface="Arial"/>
            </a:endParaRPr>
          </a:p>
          <a:p>
            <a:pPr marL="0" indent="0" algn="ctr">
              <a:buNone/>
            </a:pPr>
            <a:endParaRPr lang="en-US" sz="1600" dirty="0">
              <a:latin typeface="Arial"/>
              <a:cs typeface="Arial"/>
            </a:endParaRPr>
          </a:p>
          <a:p>
            <a:pPr marL="0" indent="0" algn="ctr">
              <a:buNone/>
            </a:pPr>
            <a:r>
              <a:rPr lang="en-US" sz="1600" dirty="0">
                <a:latin typeface="Arial"/>
                <a:cs typeface="Arial"/>
              </a:rPr>
              <a:t>Lecturers:</a:t>
            </a:r>
            <a:endParaRPr lang="el-GR" sz="1600" dirty="0">
              <a:latin typeface="Arial"/>
              <a:cs typeface="Arial"/>
            </a:endParaRPr>
          </a:p>
          <a:p>
            <a:pPr marL="0" indent="0" algn="ctr">
              <a:buNone/>
            </a:pPr>
            <a:r>
              <a:rPr lang="en-GB" sz="1600" dirty="0">
                <a:latin typeface="Arial"/>
                <a:cs typeface="Arial"/>
              </a:rPr>
              <a:t>Greg Amoutzias</a:t>
            </a:r>
          </a:p>
          <a:p>
            <a:pPr marL="0" indent="0" algn="ctr">
              <a:buNone/>
            </a:pPr>
            <a:r>
              <a:rPr lang="en-GB" sz="1600" dirty="0">
                <a:latin typeface="Arial"/>
                <a:cs typeface="Arial"/>
              </a:rPr>
              <a:t>Professor of Bioinformatics with emphasis in Microbiology</a:t>
            </a:r>
          </a:p>
          <a:p>
            <a:pPr marL="0" indent="0" algn="ctr">
              <a:buNone/>
            </a:pPr>
            <a:r>
              <a:rPr lang="en-GB" sz="1600" dirty="0">
                <a:latin typeface="Arial"/>
                <a:cs typeface="Arial"/>
              </a:rPr>
              <a:t>Department of Biochemistry and Biotechnology</a:t>
            </a:r>
          </a:p>
          <a:p>
            <a:pPr marL="0" indent="0" algn="ctr">
              <a:buNone/>
            </a:pPr>
            <a:r>
              <a:rPr lang="en-GB" sz="1600" dirty="0">
                <a:latin typeface="Arial"/>
                <a:cs typeface="Arial"/>
              </a:rPr>
              <a:t>University of Thessaly, Larisa, Greece</a:t>
            </a:r>
          </a:p>
          <a:p>
            <a:pPr marL="0" indent="0" algn="ctr">
              <a:buNone/>
            </a:pPr>
            <a:endParaRPr lang="en-GB" sz="1600" dirty="0">
              <a:latin typeface="Arial"/>
              <a:cs typeface="Arial"/>
            </a:endParaRPr>
          </a:p>
          <a:p>
            <a:pPr marL="0" indent="0" algn="ctr">
              <a:buNone/>
            </a:pPr>
            <a:r>
              <a:rPr lang="en-US" altLang="ja-JP" sz="1600" dirty="0" err="1">
                <a:latin typeface="Arial" charset="0"/>
                <a:ea typeface="ＭＳ Ｐゴシック" charset="0"/>
                <a:cs typeface="ＭＳ Ｐゴシック" charset="0"/>
              </a:rPr>
              <a:t>Marios</a:t>
            </a:r>
            <a:r>
              <a:rPr lang="en-US" altLang="ja-JP" sz="1600" dirty="0">
                <a:latin typeface="Arial" charset="0"/>
                <a:ea typeface="ＭＳ Ｐゴシック" charset="0"/>
                <a:cs typeface="ＭＳ Ｐゴシック" charset="0"/>
              </a:rPr>
              <a:t> </a:t>
            </a:r>
            <a:r>
              <a:rPr lang="en-US" altLang="ja-JP" sz="1600" dirty="0" err="1">
                <a:latin typeface="Arial" charset="0"/>
                <a:ea typeface="ＭＳ Ｐゴシック" charset="0"/>
                <a:cs typeface="ＭＳ Ｐゴシック" charset="0"/>
              </a:rPr>
              <a:t>Nikolaidis</a:t>
            </a:r>
            <a:endParaRPr lang="en-US" altLang="ja-JP" sz="1600" dirty="0">
              <a:latin typeface="Arial" charset="0"/>
              <a:ea typeface="ＭＳ Ｐゴシック" charset="0"/>
              <a:cs typeface="ＭＳ Ｐゴシック" charset="0"/>
            </a:endParaRPr>
          </a:p>
          <a:p>
            <a:pPr marL="0" indent="0" algn="ctr">
              <a:buNone/>
            </a:pPr>
            <a:r>
              <a:rPr lang="en-US" altLang="ja-JP" sz="1600" dirty="0">
                <a:latin typeface="Arial" charset="0"/>
                <a:ea typeface="ＭＳ Ｐゴシック" charset="0"/>
                <a:cs typeface="ＭＳ Ｐゴシック" charset="0"/>
              </a:rPr>
              <a:t>PhD student at Bioinformatics</a:t>
            </a:r>
          </a:p>
          <a:p>
            <a:pPr marL="0" indent="0" algn="ctr">
              <a:buNone/>
            </a:pPr>
            <a:r>
              <a:rPr lang="en-GB" sz="1600" dirty="0">
                <a:latin typeface="Arial"/>
                <a:cs typeface="Arial"/>
              </a:rPr>
              <a:t>Department of Biochemistry and Biotechnology</a:t>
            </a:r>
          </a:p>
          <a:p>
            <a:pPr marL="0" indent="0" algn="ctr">
              <a:buNone/>
            </a:pPr>
            <a:r>
              <a:rPr lang="en-GB" sz="1600" dirty="0">
                <a:latin typeface="Arial"/>
                <a:cs typeface="Arial"/>
              </a:rPr>
              <a:t>University of Thessaly, Larisa, Greece</a:t>
            </a:r>
          </a:p>
          <a:p>
            <a:pPr marL="0" indent="0" algn="ctr">
              <a:buNone/>
            </a:pPr>
            <a:endParaRPr lang="en-US" altLang="ja-JP" sz="1600" dirty="0">
              <a:latin typeface="Arial" charset="0"/>
              <a:ea typeface="ＭＳ Ｐゴシック" charset="0"/>
              <a:cs typeface="ＭＳ Ｐゴシック" charset="0"/>
            </a:endParaRPr>
          </a:p>
          <a:p>
            <a:pPr marL="0" indent="0" algn="ctr">
              <a:buNone/>
            </a:pPr>
            <a:r>
              <a:rPr lang="en-US" altLang="ja-JP" sz="1600" dirty="0">
                <a:latin typeface="Arial" charset="0"/>
                <a:ea typeface="ＭＳ Ｐゴシック" charset="0"/>
                <a:cs typeface="ＭＳ Ｐゴシック" charset="0"/>
              </a:rPr>
              <a:t>.</a:t>
            </a:r>
          </a:p>
          <a:p>
            <a:pPr marL="0" indent="0" algn="ctr">
              <a:buNone/>
            </a:pPr>
            <a:endParaRPr lang="en-GB" sz="1600" dirty="0">
              <a:latin typeface="Arial"/>
              <a:cs typeface="Arial"/>
            </a:endParaRPr>
          </a:p>
          <a:p>
            <a:pPr marL="0" indent="0" algn="ctr">
              <a:buNone/>
            </a:pPr>
            <a:endParaRPr lang="en-GB" sz="1800" dirty="0">
              <a:latin typeface="Arial"/>
              <a:cs typeface="Arial"/>
            </a:endParaRPr>
          </a:p>
        </p:txBody>
      </p:sp>
    </p:spTree>
    <p:extLst>
      <p:ext uri="{BB962C8B-B14F-4D97-AF65-F5344CB8AC3E}">
        <p14:creationId xmlns:p14="http://schemas.microsoft.com/office/powerpoint/2010/main" val="3363450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408516"/>
            <a:ext cx="4521200" cy="1013883"/>
          </a:xfrm>
        </p:spPr>
        <p:txBody>
          <a:bodyPr>
            <a:normAutofit fontScale="90000"/>
          </a:bodyPr>
          <a:lstStyle/>
          <a:p>
            <a:r>
              <a:rPr lang="en-US" b="1" dirty="0"/>
              <a:t>Commonly isolated Bacteria in the clinical setting</a:t>
            </a:r>
          </a:p>
        </p:txBody>
      </p:sp>
      <p:sp>
        <p:nvSpPr>
          <p:cNvPr id="5" name="Rectangle 4"/>
          <p:cNvSpPr/>
          <p:nvPr/>
        </p:nvSpPr>
        <p:spPr>
          <a:xfrm>
            <a:off x="1246717" y="6216987"/>
            <a:ext cx="6297083" cy="307777"/>
          </a:xfrm>
          <a:prstGeom prst="rect">
            <a:avLst/>
          </a:prstGeom>
        </p:spPr>
        <p:txBody>
          <a:bodyPr wrap="square">
            <a:spAutoFit/>
          </a:bodyPr>
          <a:lstStyle/>
          <a:p>
            <a:r>
              <a:rPr lang="en-US" sz="1400" dirty="0" err="1"/>
              <a:t>Didelot</a:t>
            </a:r>
            <a:r>
              <a:rPr lang="en-US" sz="1400" dirty="0"/>
              <a:t> et al., 2012. </a:t>
            </a:r>
            <a:r>
              <a:rPr lang="sk-SK" sz="1400" dirty="0"/>
              <a:t>Nat Rev Genet . 2012 Sep;13(9):601-612. doi: 10.1038/nrg3226</a:t>
            </a:r>
            <a:endParaRPr lang="en-US" sz="1400" dirty="0"/>
          </a:p>
        </p:txBody>
      </p:sp>
      <p:pic>
        <p:nvPicPr>
          <p:cNvPr id="6" name="Picture 5" descr="Screen Shot 2024-03-15 at 09.26.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116" y="2179456"/>
            <a:ext cx="6766983" cy="4037531"/>
          </a:xfrm>
          <a:prstGeom prst="rect">
            <a:avLst/>
          </a:prstGeom>
        </p:spPr>
      </p:pic>
      <p:pic>
        <p:nvPicPr>
          <p:cNvPr id="7" name="Picture 6" descr="Screen Shot 2024-03-15 at 09.2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568544"/>
            <a:ext cx="4191000" cy="993556"/>
          </a:xfrm>
          <a:prstGeom prst="rect">
            <a:avLst/>
          </a:prstGeom>
        </p:spPr>
      </p:pic>
    </p:spTree>
    <p:extLst>
      <p:ext uri="{BB962C8B-B14F-4D97-AF65-F5344CB8AC3E}">
        <p14:creationId xmlns:p14="http://schemas.microsoft.com/office/powerpoint/2010/main" val="3197323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408517"/>
            <a:ext cx="8661400" cy="353483"/>
          </a:xfrm>
        </p:spPr>
        <p:txBody>
          <a:bodyPr>
            <a:normAutofit fontScale="90000"/>
          </a:bodyPr>
          <a:lstStyle/>
          <a:p>
            <a:r>
              <a:rPr lang="en-US" sz="3200" b="1" dirty="0"/>
              <a:t>Commonly isolated Bacteria in the clinical setting</a:t>
            </a:r>
          </a:p>
        </p:txBody>
      </p:sp>
      <p:sp>
        <p:nvSpPr>
          <p:cNvPr id="5" name="Rectangle 4"/>
          <p:cNvSpPr/>
          <p:nvPr/>
        </p:nvSpPr>
        <p:spPr>
          <a:xfrm>
            <a:off x="1308101" y="6370875"/>
            <a:ext cx="7099300" cy="307777"/>
          </a:xfrm>
          <a:prstGeom prst="rect">
            <a:avLst/>
          </a:prstGeom>
        </p:spPr>
        <p:txBody>
          <a:bodyPr wrap="square">
            <a:spAutoFit/>
          </a:bodyPr>
          <a:lstStyle/>
          <a:p>
            <a:r>
              <a:rPr lang="en-US" sz="1400" dirty="0" err="1"/>
              <a:t>Rebelo</a:t>
            </a:r>
            <a:r>
              <a:rPr lang="en-US" sz="1400" dirty="0"/>
              <a:t> al., 2022. </a:t>
            </a:r>
            <a:r>
              <a:rPr lang="sk-SK" sz="1400" dirty="0"/>
              <a:t>PLOS ONE. </a:t>
            </a:r>
            <a:r>
              <a:rPr lang="en-US" sz="1400" dirty="0"/>
              <a:t>2022 Feb 11;17(2):e0261999. </a:t>
            </a:r>
            <a:r>
              <a:rPr lang="en-US" sz="1400" dirty="0" err="1"/>
              <a:t>doi</a:t>
            </a:r>
            <a:r>
              <a:rPr lang="en-US" sz="1400" dirty="0"/>
              <a:t>: 10.1371/journal.pone.0261999</a:t>
            </a:r>
          </a:p>
        </p:txBody>
      </p:sp>
      <p:pic>
        <p:nvPicPr>
          <p:cNvPr id="3" name="Picture 2" descr="journal.pone.0261999.t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836812"/>
            <a:ext cx="5981700" cy="5537725"/>
          </a:xfrm>
          <a:prstGeom prst="rect">
            <a:avLst/>
          </a:prstGeom>
        </p:spPr>
      </p:pic>
    </p:spTree>
    <p:extLst>
      <p:ext uri="{BB962C8B-B14F-4D97-AF65-F5344CB8AC3E}">
        <p14:creationId xmlns:p14="http://schemas.microsoft.com/office/powerpoint/2010/main" val="921896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408517"/>
            <a:ext cx="8661400" cy="353483"/>
          </a:xfrm>
        </p:spPr>
        <p:txBody>
          <a:bodyPr>
            <a:normAutofit fontScale="90000"/>
          </a:bodyPr>
          <a:lstStyle/>
          <a:p>
            <a:r>
              <a:rPr lang="en-US" sz="3200" b="1" dirty="0"/>
              <a:t>WHO Priority bacterial pathogens</a:t>
            </a:r>
          </a:p>
        </p:txBody>
      </p:sp>
      <p:sp>
        <p:nvSpPr>
          <p:cNvPr id="5" name="Rectangle 4"/>
          <p:cNvSpPr/>
          <p:nvPr/>
        </p:nvSpPr>
        <p:spPr>
          <a:xfrm>
            <a:off x="2451101" y="6370875"/>
            <a:ext cx="5105399" cy="307777"/>
          </a:xfrm>
          <a:prstGeom prst="rect">
            <a:avLst/>
          </a:prstGeom>
        </p:spPr>
        <p:txBody>
          <a:bodyPr wrap="square">
            <a:spAutoFit/>
          </a:bodyPr>
          <a:lstStyle/>
          <a:p>
            <a:r>
              <a:rPr lang="en-US" sz="1400" dirty="0"/>
              <a:t>https://</a:t>
            </a:r>
            <a:r>
              <a:rPr lang="en-US" sz="1400" dirty="0" err="1"/>
              <a:t>www.who.int</a:t>
            </a:r>
            <a:r>
              <a:rPr lang="en-US" sz="1400" dirty="0"/>
              <a:t>/publications/</a:t>
            </a:r>
            <a:r>
              <a:rPr lang="en-US" sz="1400" dirty="0" err="1"/>
              <a:t>i</a:t>
            </a:r>
            <a:r>
              <a:rPr lang="en-US" sz="1400" dirty="0"/>
              <a:t>/item/WHO-EMP-IAU-2017.12</a:t>
            </a:r>
          </a:p>
        </p:txBody>
      </p:sp>
      <p:pic>
        <p:nvPicPr>
          <p:cNvPr id="4" name="Picture 3" descr="Screen Shot 2024-03-15 at 09.51.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84" y="965200"/>
            <a:ext cx="8595730" cy="4660900"/>
          </a:xfrm>
          <a:prstGeom prst="rect">
            <a:avLst/>
          </a:prstGeom>
        </p:spPr>
      </p:pic>
    </p:spTree>
    <p:extLst>
      <p:ext uri="{BB962C8B-B14F-4D97-AF65-F5344CB8AC3E}">
        <p14:creationId xmlns:p14="http://schemas.microsoft.com/office/powerpoint/2010/main" val="1172945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408517"/>
            <a:ext cx="8661400" cy="353483"/>
          </a:xfrm>
        </p:spPr>
        <p:txBody>
          <a:bodyPr>
            <a:normAutofit fontScale="90000"/>
          </a:bodyPr>
          <a:lstStyle/>
          <a:p>
            <a:r>
              <a:rPr lang="en-US" sz="3200" b="1" dirty="0"/>
              <a:t>WHO Priority bacterial pathogens</a:t>
            </a:r>
          </a:p>
        </p:txBody>
      </p:sp>
      <p:sp>
        <p:nvSpPr>
          <p:cNvPr id="5" name="Rectangle 4"/>
          <p:cNvSpPr/>
          <p:nvPr/>
        </p:nvSpPr>
        <p:spPr>
          <a:xfrm>
            <a:off x="2451101" y="6370875"/>
            <a:ext cx="5105399" cy="307777"/>
          </a:xfrm>
          <a:prstGeom prst="rect">
            <a:avLst/>
          </a:prstGeom>
        </p:spPr>
        <p:txBody>
          <a:bodyPr wrap="square">
            <a:spAutoFit/>
          </a:bodyPr>
          <a:lstStyle/>
          <a:p>
            <a:r>
              <a:rPr lang="en-US" sz="1400" dirty="0"/>
              <a:t>https://</a:t>
            </a:r>
            <a:r>
              <a:rPr lang="en-US" sz="1400" dirty="0" err="1"/>
              <a:t>www.who.int</a:t>
            </a:r>
            <a:r>
              <a:rPr lang="en-US" sz="1400" dirty="0"/>
              <a:t>/publications/</a:t>
            </a:r>
            <a:r>
              <a:rPr lang="en-US" sz="1400" dirty="0" err="1"/>
              <a:t>i</a:t>
            </a:r>
            <a:r>
              <a:rPr lang="en-US" sz="1400" dirty="0"/>
              <a:t>/item/WHO-EMP-IAU-2017.12</a:t>
            </a:r>
          </a:p>
        </p:txBody>
      </p:sp>
      <p:pic>
        <p:nvPicPr>
          <p:cNvPr id="3" name="Picture 2" descr="Screen Shot 2024-03-15 at 09.54.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00" y="948818"/>
            <a:ext cx="7785100" cy="5435750"/>
          </a:xfrm>
          <a:prstGeom prst="rect">
            <a:avLst/>
          </a:prstGeom>
        </p:spPr>
      </p:pic>
    </p:spTree>
    <p:extLst>
      <p:ext uri="{BB962C8B-B14F-4D97-AF65-F5344CB8AC3E}">
        <p14:creationId xmlns:p14="http://schemas.microsoft.com/office/powerpoint/2010/main" val="2647097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408517"/>
            <a:ext cx="8229600" cy="442384"/>
          </a:xfrm>
        </p:spPr>
        <p:txBody>
          <a:bodyPr>
            <a:normAutofit fontScale="90000"/>
          </a:bodyPr>
          <a:lstStyle/>
          <a:p>
            <a:r>
              <a:rPr lang="en-US" sz="2800" b="1" dirty="0"/>
              <a:t>Biosecurity/</a:t>
            </a:r>
            <a:r>
              <a:rPr lang="en-US" sz="2800" b="1" dirty="0" err="1"/>
              <a:t>Biodefence</a:t>
            </a:r>
            <a:r>
              <a:rPr lang="en-US" sz="2800" b="1" dirty="0"/>
              <a:t> and bacterial pathogens</a:t>
            </a:r>
          </a:p>
        </p:txBody>
      </p:sp>
      <p:sp>
        <p:nvSpPr>
          <p:cNvPr id="5" name="Rectangle 4"/>
          <p:cNvSpPr/>
          <p:nvPr/>
        </p:nvSpPr>
        <p:spPr>
          <a:xfrm>
            <a:off x="2590801" y="6377562"/>
            <a:ext cx="3657599" cy="307777"/>
          </a:xfrm>
          <a:prstGeom prst="rect">
            <a:avLst/>
          </a:prstGeom>
        </p:spPr>
        <p:txBody>
          <a:bodyPr wrap="square">
            <a:spAutoFit/>
          </a:bodyPr>
          <a:lstStyle/>
          <a:p>
            <a:r>
              <a:rPr lang="nl-NL" sz="1400" dirty="0" err="1"/>
              <a:t>https</a:t>
            </a:r>
            <a:r>
              <a:rPr lang="nl-NL" sz="1400" dirty="0"/>
              <a:t>://</a:t>
            </a:r>
            <a:r>
              <a:rPr lang="nl-NL" sz="1400" dirty="0" err="1"/>
              <a:t>www.selectagents.gov</a:t>
            </a:r>
            <a:r>
              <a:rPr lang="nl-NL" sz="1400" dirty="0"/>
              <a:t>/</a:t>
            </a:r>
            <a:r>
              <a:rPr lang="nl-NL" sz="1400" dirty="0" err="1"/>
              <a:t>sat</a:t>
            </a:r>
            <a:r>
              <a:rPr lang="nl-NL" sz="1400" dirty="0"/>
              <a:t>/</a:t>
            </a:r>
            <a:r>
              <a:rPr lang="nl-NL" sz="1400" dirty="0" err="1"/>
              <a:t>list.htm</a:t>
            </a:r>
            <a:endParaRPr lang="nl-NL" sz="1400" dirty="0">
              <a:effectLst/>
            </a:endParaRPr>
          </a:p>
        </p:txBody>
      </p:sp>
      <p:sp>
        <p:nvSpPr>
          <p:cNvPr id="3" name="Rectangle 2"/>
          <p:cNvSpPr/>
          <p:nvPr/>
        </p:nvSpPr>
        <p:spPr>
          <a:xfrm>
            <a:off x="355600" y="2889240"/>
            <a:ext cx="7810500" cy="3416320"/>
          </a:xfrm>
          <a:prstGeom prst="rect">
            <a:avLst/>
          </a:prstGeom>
        </p:spPr>
        <p:txBody>
          <a:bodyPr wrap="square">
            <a:spAutoFit/>
          </a:bodyPr>
          <a:lstStyle/>
          <a:p>
            <a:pPr marL="285750" indent="-285750">
              <a:buFont typeface="Arial"/>
              <a:buChar char="•"/>
            </a:pPr>
            <a:r>
              <a:rPr lang="en-US" dirty="0"/>
              <a:t>The U.S. Federal Select Agent Program (FSAP) has issued a list of more than 15 bacteria that have been determined to have the potential to pose a severe threat to humans, and/or animals, and/or plants.</a:t>
            </a:r>
          </a:p>
          <a:p>
            <a:pPr marL="285750" indent="-285750">
              <a:buFont typeface="Arial"/>
              <a:buChar char="•"/>
            </a:pPr>
            <a:endParaRPr lang="en-US" dirty="0"/>
          </a:p>
          <a:p>
            <a:r>
              <a:rPr lang="en-US" dirty="0"/>
              <a:t>Seven of those bacteria have been classified as Tier 1, being the most dangerous.</a:t>
            </a:r>
          </a:p>
          <a:p>
            <a:pPr marL="285750" indent="-285750">
              <a:buFont typeface="Arial"/>
              <a:buChar char="•"/>
            </a:pPr>
            <a:r>
              <a:rPr lang="en-US" i="1" dirty="0"/>
              <a:t>Bacillus cereus </a:t>
            </a:r>
            <a:r>
              <a:rPr lang="en-US" i="1" dirty="0" err="1"/>
              <a:t>biovar</a:t>
            </a:r>
            <a:r>
              <a:rPr lang="en-US" i="1" dirty="0"/>
              <a:t> </a:t>
            </a:r>
            <a:r>
              <a:rPr lang="en-US" i="1" dirty="0" err="1"/>
              <a:t>anthracis</a:t>
            </a:r>
            <a:endParaRPr lang="en-US" i="1" dirty="0"/>
          </a:p>
          <a:p>
            <a:pPr marL="285750" indent="-285750">
              <a:buFont typeface="Arial"/>
              <a:buChar char="•"/>
            </a:pPr>
            <a:r>
              <a:rPr lang="en-US" i="1" dirty="0" err="1"/>
              <a:t>Botulinum</a:t>
            </a:r>
            <a:r>
              <a:rPr lang="en-US" i="1" dirty="0"/>
              <a:t> neurotoxin producing Clostridium</a:t>
            </a:r>
          </a:p>
          <a:p>
            <a:pPr marL="285750" indent="-285750">
              <a:buFont typeface="Arial"/>
              <a:buChar char="•"/>
            </a:pPr>
            <a:r>
              <a:rPr lang="en-US" i="1" dirty="0" err="1"/>
              <a:t>Francisella</a:t>
            </a:r>
            <a:r>
              <a:rPr lang="en-US" i="1" dirty="0"/>
              <a:t> </a:t>
            </a:r>
            <a:r>
              <a:rPr lang="en-US" i="1" dirty="0" err="1"/>
              <a:t>tularensis</a:t>
            </a:r>
            <a:endParaRPr lang="en-US" i="1" dirty="0"/>
          </a:p>
          <a:p>
            <a:pPr marL="285750" indent="-285750">
              <a:buFont typeface="Arial"/>
              <a:buChar char="•"/>
            </a:pPr>
            <a:r>
              <a:rPr lang="en-US" i="1" dirty="0"/>
              <a:t>Y. </a:t>
            </a:r>
            <a:r>
              <a:rPr lang="en-US" i="1" dirty="0" err="1"/>
              <a:t>pestis</a:t>
            </a:r>
            <a:endParaRPr lang="en-US" i="1" dirty="0"/>
          </a:p>
          <a:p>
            <a:pPr marL="285750" indent="-285750">
              <a:buFont typeface="Arial"/>
              <a:buChar char="•"/>
            </a:pPr>
            <a:r>
              <a:rPr lang="en-US" i="1" dirty="0"/>
              <a:t>B. </a:t>
            </a:r>
            <a:r>
              <a:rPr lang="en-US" i="1" dirty="0" err="1"/>
              <a:t>anthracis</a:t>
            </a:r>
            <a:endParaRPr lang="en-US" i="1" dirty="0"/>
          </a:p>
          <a:p>
            <a:pPr marL="285750" indent="-285750">
              <a:buFont typeface="Arial"/>
              <a:buChar char="•"/>
            </a:pPr>
            <a:r>
              <a:rPr lang="en-US" i="1" dirty="0" err="1"/>
              <a:t>Burkholderia</a:t>
            </a:r>
            <a:r>
              <a:rPr lang="en-US" i="1" dirty="0"/>
              <a:t> mallei</a:t>
            </a:r>
          </a:p>
          <a:p>
            <a:pPr marL="285750" indent="-285750">
              <a:buFont typeface="Arial"/>
              <a:buChar char="•"/>
            </a:pPr>
            <a:r>
              <a:rPr lang="en-US" i="1" dirty="0" err="1"/>
              <a:t>Burkholderia</a:t>
            </a:r>
            <a:r>
              <a:rPr lang="en-US" i="1" dirty="0"/>
              <a:t> </a:t>
            </a:r>
            <a:r>
              <a:rPr lang="en-US" i="1" dirty="0" err="1"/>
              <a:t>pseudomallei</a:t>
            </a:r>
            <a:endParaRPr lang="en-US" dirty="0"/>
          </a:p>
        </p:txBody>
      </p:sp>
      <p:pic>
        <p:nvPicPr>
          <p:cNvPr id="4" name="Picture 3" descr="Screen Shot 2024-03-15 at 10.02.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08963"/>
            <a:ext cx="4002593" cy="1517650"/>
          </a:xfrm>
          <a:prstGeom prst="rect">
            <a:avLst/>
          </a:prstGeom>
        </p:spPr>
      </p:pic>
    </p:spTree>
    <p:extLst>
      <p:ext uri="{BB962C8B-B14F-4D97-AF65-F5344CB8AC3E}">
        <p14:creationId xmlns:p14="http://schemas.microsoft.com/office/powerpoint/2010/main" val="635330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408516"/>
            <a:ext cx="8229600" cy="1013883"/>
          </a:xfrm>
        </p:spPr>
        <p:txBody>
          <a:bodyPr>
            <a:normAutofit/>
          </a:bodyPr>
          <a:lstStyle/>
          <a:p>
            <a:r>
              <a:rPr lang="en-US" b="1" dirty="0"/>
              <a:t>Plant Pathogenic Bacteria</a:t>
            </a:r>
          </a:p>
        </p:txBody>
      </p:sp>
      <p:sp>
        <p:nvSpPr>
          <p:cNvPr id="5" name="Rectangle 4"/>
          <p:cNvSpPr/>
          <p:nvPr/>
        </p:nvSpPr>
        <p:spPr>
          <a:xfrm>
            <a:off x="2197101" y="6377562"/>
            <a:ext cx="4190999" cy="307777"/>
          </a:xfrm>
          <a:prstGeom prst="rect">
            <a:avLst/>
          </a:prstGeom>
        </p:spPr>
        <p:txBody>
          <a:bodyPr wrap="square">
            <a:spAutoFit/>
          </a:bodyPr>
          <a:lstStyle/>
          <a:p>
            <a:r>
              <a:rPr lang="nl-NL" sz="1400" dirty="0"/>
              <a:t>Mansfield et al., </a:t>
            </a:r>
            <a:r>
              <a:rPr lang="nb-NO" sz="1400" dirty="0"/>
              <a:t>Mol. Plant. </a:t>
            </a:r>
            <a:r>
              <a:rPr lang="nb-NO" sz="1400" dirty="0" err="1"/>
              <a:t>Pathol</a:t>
            </a:r>
            <a:r>
              <a:rPr lang="nb-NO" sz="1400" dirty="0"/>
              <a:t>. </a:t>
            </a:r>
            <a:r>
              <a:rPr lang="nb-NO" sz="1400" b="1" dirty="0"/>
              <a:t>2012</a:t>
            </a:r>
            <a:r>
              <a:rPr lang="nb-NO" sz="1400" dirty="0"/>
              <a:t>, 13, 614–629</a:t>
            </a:r>
            <a:endParaRPr lang="nl-NL" sz="1400" dirty="0">
              <a:effectLst/>
            </a:endParaRPr>
          </a:p>
        </p:txBody>
      </p:sp>
      <p:sp>
        <p:nvSpPr>
          <p:cNvPr id="3" name="Rectangle 2"/>
          <p:cNvSpPr/>
          <p:nvPr/>
        </p:nvSpPr>
        <p:spPr>
          <a:xfrm>
            <a:off x="660400" y="1439438"/>
            <a:ext cx="7810500" cy="923330"/>
          </a:xfrm>
          <a:prstGeom prst="rect">
            <a:avLst/>
          </a:prstGeom>
        </p:spPr>
        <p:txBody>
          <a:bodyPr wrap="square">
            <a:spAutoFit/>
          </a:bodyPr>
          <a:lstStyle/>
          <a:p>
            <a:r>
              <a:rPr lang="en-US" dirty="0"/>
              <a:t>A survey that was conducted among plant bacteriologists identified the top 10 bacterial plant pathogens based on scientific and economic importance, with Pseudomonas </a:t>
            </a:r>
            <a:r>
              <a:rPr lang="en-US" dirty="0" err="1"/>
              <a:t>syringae</a:t>
            </a:r>
            <a:r>
              <a:rPr lang="en-US" dirty="0"/>
              <a:t> </a:t>
            </a:r>
            <a:r>
              <a:rPr lang="en-US" dirty="0" err="1"/>
              <a:t>pathovars</a:t>
            </a:r>
            <a:r>
              <a:rPr lang="en-US" dirty="0"/>
              <a:t> being ranked first</a:t>
            </a:r>
          </a:p>
        </p:txBody>
      </p:sp>
      <p:pic>
        <p:nvPicPr>
          <p:cNvPr id="4" name="Picture 3" descr="Screen Shot 2024-03-15 at 10.18.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44" y="2984500"/>
            <a:ext cx="8777078" cy="3124200"/>
          </a:xfrm>
          <a:prstGeom prst="rect">
            <a:avLst/>
          </a:prstGeom>
        </p:spPr>
      </p:pic>
    </p:spTree>
    <p:extLst>
      <p:ext uri="{BB962C8B-B14F-4D97-AF65-F5344CB8AC3E}">
        <p14:creationId xmlns:p14="http://schemas.microsoft.com/office/powerpoint/2010/main" val="2102837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Bacterial genome evolution</a:t>
            </a:r>
          </a:p>
        </p:txBody>
      </p:sp>
    </p:spTree>
    <p:extLst>
      <p:ext uri="{BB962C8B-B14F-4D97-AF65-F5344CB8AC3E}">
        <p14:creationId xmlns:p14="http://schemas.microsoft.com/office/powerpoint/2010/main" val="2747607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1279"/>
          </a:xfrm>
        </p:spPr>
        <p:txBody>
          <a:bodyPr>
            <a:normAutofit/>
          </a:bodyPr>
          <a:lstStyle/>
          <a:p>
            <a:r>
              <a:rPr lang="en-US" b="1" dirty="0"/>
              <a:t>Microbial Genomics</a:t>
            </a:r>
          </a:p>
        </p:txBody>
      </p:sp>
      <p:sp>
        <p:nvSpPr>
          <p:cNvPr id="3" name="Rectangle 2"/>
          <p:cNvSpPr/>
          <p:nvPr/>
        </p:nvSpPr>
        <p:spPr>
          <a:xfrm>
            <a:off x="0" y="1410668"/>
            <a:ext cx="3026834" cy="3539431"/>
          </a:xfrm>
          <a:prstGeom prst="rect">
            <a:avLst/>
          </a:prstGeom>
        </p:spPr>
        <p:txBody>
          <a:bodyPr wrap="square">
            <a:spAutoFit/>
          </a:bodyPr>
          <a:lstStyle/>
          <a:p>
            <a:r>
              <a:rPr lang="en-US" sz="1400" dirty="0"/>
              <a:t>1992: the sequencing of an entire chromosome, chromosome III, of the unicellular eukaryotic microbe Saccharomyces </a:t>
            </a:r>
            <a:r>
              <a:rPr lang="en-US" sz="1400" dirty="0" err="1"/>
              <a:t>cerevisiae</a:t>
            </a:r>
            <a:r>
              <a:rPr lang="en-US" sz="1400" dirty="0"/>
              <a:t>, by Steve Oliver and colleagues.</a:t>
            </a:r>
          </a:p>
          <a:p>
            <a:endParaRPr lang="el-GR" sz="1400" dirty="0"/>
          </a:p>
          <a:p>
            <a:endParaRPr lang="el-GR" sz="1400" dirty="0"/>
          </a:p>
          <a:p>
            <a:endParaRPr lang="el-GR" sz="1400" dirty="0"/>
          </a:p>
          <a:p>
            <a:endParaRPr lang="en-US" sz="1400" dirty="0"/>
          </a:p>
          <a:p>
            <a:endParaRPr lang="en-US" sz="1400" dirty="0"/>
          </a:p>
          <a:p>
            <a:endParaRPr lang="en-US" sz="1400" dirty="0"/>
          </a:p>
          <a:p>
            <a:r>
              <a:rPr lang="en-US" sz="1400" dirty="0"/>
              <a:t>1995: the publication of the first complete bacterial genome of the opportunistic human pathogen </a:t>
            </a:r>
            <a:r>
              <a:rPr lang="en-US" sz="1400" dirty="0" err="1"/>
              <a:t>Haemophilus</a:t>
            </a:r>
            <a:r>
              <a:rPr lang="en-US" sz="1400" dirty="0"/>
              <a:t> influenza, by Craig Venter and colleagues</a:t>
            </a:r>
          </a:p>
        </p:txBody>
      </p:sp>
      <p:pic>
        <p:nvPicPr>
          <p:cNvPr id="4" name="Picture 3" descr="Screen Shot 2024-03-07 at 13.2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383" y="1410668"/>
            <a:ext cx="6147792" cy="1363354"/>
          </a:xfrm>
          <a:prstGeom prst="rect">
            <a:avLst/>
          </a:prstGeom>
        </p:spPr>
      </p:pic>
      <p:pic>
        <p:nvPicPr>
          <p:cNvPr id="5" name="Picture 4" descr="Screen Shot 2024-03-07 at 13.24.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834" y="3323471"/>
            <a:ext cx="5883829" cy="1521821"/>
          </a:xfrm>
          <a:prstGeom prst="rect">
            <a:avLst/>
          </a:prstGeom>
        </p:spPr>
      </p:pic>
    </p:spTree>
    <p:extLst>
      <p:ext uri="{BB962C8B-B14F-4D97-AF65-F5344CB8AC3E}">
        <p14:creationId xmlns:p14="http://schemas.microsoft.com/office/powerpoint/2010/main" val="3961765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09612"/>
          </a:xfrm>
        </p:spPr>
        <p:txBody>
          <a:bodyPr>
            <a:normAutofit fontScale="90000"/>
          </a:bodyPr>
          <a:lstStyle/>
          <a:p>
            <a:r>
              <a:rPr lang="en-US" b="1" dirty="0"/>
              <a:t>Genome size</a:t>
            </a:r>
          </a:p>
        </p:txBody>
      </p:sp>
      <p:sp>
        <p:nvSpPr>
          <p:cNvPr id="7" name="Rectangle 6"/>
          <p:cNvSpPr/>
          <p:nvPr/>
        </p:nvSpPr>
        <p:spPr>
          <a:xfrm>
            <a:off x="2540000" y="6155256"/>
            <a:ext cx="4572000" cy="523220"/>
          </a:xfrm>
          <a:prstGeom prst="rect">
            <a:avLst/>
          </a:prstGeom>
        </p:spPr>
        <p:txBody>
          <a:bodyPr>
            <a:spAutoFit/>
          </a:bodyPr>
          <a:lstStyle/>
          <a:p>
            <a:r>
              <a:rPr lang="en-US" sz="1400" dirty="0">
                <a:hlinkClick r:id="rId2"/>
              </a:rPr>
              <a:t>http://tom-e-white.com/datavision/05-genome-size.html</a:t>
            </a:r>
            <a:endParaRPr lang="en-US" sz="1400" dirty="0"/>
          </a:p>
          <a:p>
            <a:endParaRPr lang="en-US" sz="1400" dirty="0"/>
          </a:p>
        </p:txBody>
      </p:sp>
      <p:pic>
        <p:nvPicPr>
          <p:cNvPr id="8" name="Picture 7" descr="05-genome-siz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083" y="1248833"/>
            <a:ext cx="7279217" cy="4852811"/>
          </a:xfrm>
          <a:prstGeom prst="rect">
            <a:avLst/>
          </a:prstGeom>
        </p:spPr>
      </p:pic>
    </p:spTree>
    <p:extLst>
      <p:ext uri="{BB962C8B-B14F-4D97-AF65-F5344CB8AC3E}">
        <p14:creationId xmlns:p14="http://schemas.microsoft.com/office/powerpoint/2010/main" val="1478429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09612"/>
          </a:xfrm>
        </p:spPr>
        <p:txBody>
          <a:bodyPr>
            <a:normAutofit fontScale="90000"/>
          </a:bodyPr>
          <a:lstStyle/>
          <a:p>
            <a:r>
              <a:rPr lang="en-US" b="1" dirty="0"/>
              <a:t>Genome size</a:t>
            </a:r>
          </a:p>
        </p:txBody>
      </p:sp>
      <p:sp>
        <p:nvSpPr>
          <p:cNvPr id="7" name="Rectangle 6"/>
          <p:cNvSpPr/>
          <p:nvPr/>
        </p:nvSpPr>
        <p:spPr>
          <a:xfrm>
            <a:off x="1682749" y="6155256"/>
            <a:ext cx="6328833" cy="307777"/>
          </a:xfrm>
          <a:prstGeom prst="rect">
            <a:avLst/>
          </a:prstGeom>
        </p:spPr>
        <p:txBody>
          <a:bodyPr wrap="square">
            <a:spAutoFit/>
          </a:bodyPr>
          <a:lstStyle/>
          <a:p>
            <a:r>
              <a:rPr lang="en-US" sz="1400" dirty="0"/>
              <a:t>Martinez-Gutierrez and </a:t>
            </a:r>
            <a:r>
              <a:rPr lang="en-US" sz="1400" dirty="0" err="1"/>
              <a:t>Aylward</a:t>
            </a:r>
            <a:r>
              <a:rPr lang="en-US" sz="1400" dirty="0"/>
              <a:t>, 2022. DOI: </a:t>
            </a:r>
            <a:r>
              <a:rPr lang="nb-NO" sz="1400" dirty="0">
                <a:hlinkClick r:id="rId2"/>
              </a:rPr>
              <a:t>10.1371/journal.pgen.1010220</a:t>
            </a:r>
            <a:endParaRPr lang="en-US" sz="1400" dirty="0"/>
          </a:p>
        </p:txBody>
      </p:sp>
      <p:pic>
        <p:nvPicPr>
          <p:cNvPr id="3" name="Picture 2" descr="journal.pgen.1010220.g001.PNG"/>
          <p:cNvPicPr>
            <a:picLocks noChangeAspect="1"/>
          </p:cNvPicPr>
          <p:nvPr/>
        </p:nvPicPr>
        <p:blipFill rotWithShape="1">
          <a:blip r:embed="rId3">
            <a:extLst>
              <a:ext uri="{28A0092B-C50C-407E-A947-70E740481C1C}">
                <a14:useLocalDpi xmlns:a14="http://schemas.microsoft.com/office/drawing/2010/main" val="0"/>
              </a:ext>
            </a:extLst>
          </a:blip>
          <a:srcRect r="56607"/>
          <a:stretch/>
        </p:blipFill>
        <p:spPr>
          <a:xfrm>
            <a:off x="1026585" y="902885"/>
            <a:ext cx="6603998" cy="5268755"/>
          </a:xfrm>
          <a:prstGeom prst="rect">
            <a:avLst/>
          </a:prstGeom>
        </p:spPr>
      </p:pic>
    </p:spTree>
    <p:extLst>
      <p:ext uri="{BB962C8B-B14F-4D97-AF65-F5344CB8AC3E}">
        <p14:creationId xmlns:p14="http://schemas.microsoft.com/office/powerpoint/2010/main" val="3175486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Bioinformatics: What is it</a:t>
            </a:r>
          </a:p>
        </p:txBody>
      </p:sp>
      <p:sp>
        <p:nvSpPr>
          <p:cNvPr id="18434" name="Rectangle 3"/>
          <p:cNvSpPr>
            <a:spLocks noGrp="1" noChangeArrowheads="1"/>
          </p:cNvSpPr>
          <p:nvPr>
            <p:ph type="body" idx="1"/>
          </p:nvPr>
        </p:nvSpPr>
        <p:spPr/>
        <p:txBody>
          <a:bodyPr>
            <a:normAutofit lnSpcReduction="10000"/>
          </a:bodyPr>
          <a:lstStyle/>
          <a:p>
            <a:pPr eaLnBrk="1" hangingPunct="1">
              <a:lnSpc>
                <a:spcPct val="90000"/>
              </a:lnSpc>
              <a:defRPr/>
            </a:pPr>
            <a:r>
              <a:rPr lang="en-US" sz="2000" dirty="0">
                <a:latin typeface="Arial" charset="0"/>
                <a:ea typeface="ＭＳ Ｐゴシック" charset="0"/>
                <a:cs typeface="ＭＳ Ｐゴシック" charset="0"/>
              </a:rPr>
              <a:t>Development and use of computational tools for the analysis of biological data</a:t>
            </a:r>
          </a:p>
          <a:p>
            <a:pPr eaLnBrk="1" hangingPunct="1">
              <a:lnSpc>
                <a:spcPct val="90000"/>
              </a:lnSpc>
              <a:defRPr/>
            </a:pPr>
            <a:endParaRPr lang="en-US" altLang="ja-JP" sz="2000" dirty="0">
              <a:latin typeface="Arial" charset="0"/>
              <a:ea typeface="ＭＳ Ｐゴシック" charset="0"/>
              <a:cs typeface="ＭＳ Ｐゴシック" charset="0"/>
            </a:endParaRPr>
          </a:p>
          <a:p>
            <a:pPr eaLnBrk="1" hangingPunct="1">
              <a:lnSpc>
                <a:spcPct val="90000"/>
              </a:lnSpc>
              <a:defRPr/>
            </a:pPr>
            <a:r>
              <a:rPr lang="en-US" altLang="ja-JP" sz="2000" dirty="0">
                <a:latin typeface="Arial" charset="0"/>
                <a:ea typeface="ＭＳ Ｐゴシック" charset="0"/>
                <a:cs typeface="ＭＳ Ｐゴシック" charset="0"/>
              </a:rPr>
              <a:t>Lately, two terms are used: Bioinformatics and Computational Biology </a:t>
            </a:r>
          </a:p>
          <a:p>
            <a:pPr eaLnBrk="1" hangingPunct="1">
              <a:lnSpc>
                <a:spcPct val="90000"/>
              </a:lnSpc>
              <a:defRPr/>
            </a:pPr>
            <a:endParaRPr lang="en-US" altLang="ja-JP" sz="2000" dirty="0">
              <a:latin typeface="Arial" charset="0"/>
              <a:ea typeface="ＭＳ Ｐゴシック" charset="0"/>
              <a:cs typeface="ＭＳ Ｐゴシック" charset="0"/>
            </a:endParaRPr>
          </a:p>
          <a:p>
            <a:pPr marL="0" indent="0" eaLnBrk="1" hangingPunct="1">
              <a:lnSpc>
                <a:spcPct val="90000"/>
              </a:lnSpc>
              <a:buFontTx/>
              <a:buNone/>
              <a:defRPr/>
            </a:pPr>
            <a:r>
              <a:rPr lang="en-US" altLang="ja-JP" sz="2000" dirty="0">
                <a:latin typeface="Arial" charset="0"/>
                <a:ea typeface="ＭＳ Ｐゴシック" charset="0"/>
                <a:cs typeface="ＭＳ Ｐゴシック" charset="0"/>
              </a:rPr>
              <a:t>Many people with different backgrounds work in Bioinformatics</a:t>
            </a:r>
          </a:p>
          <a:p>
            <a:pPr eaLnBrk="1" hangingPunct="1">
              <a:lnSpc>
                <a:spcPct val="90000"/>
              </a:lnSpc>
              <a:defRPr/>
            </a:pPr>
            <a:r>
              <a:rPr lang="en-US" altLang="ja-JP" sz="2000" dirty="0">
                <a:latin typeface="Arial" charset="0"/>
                <a:ea typeface="ＭＳ Ｐゴシック" charset="0"/>
                <a:cs typeface="ＭＳ Ｐゴシック" charset="0"/>
              </a:rPr>
              <a:t>Biology</a:t>
            </a:r>
          </a:p>
          <a:p>
            <a:pPr eaLnBrk="1" hangingPunct="1">
              <a:lnSpc>
                <a:spcPct val="90000"/>
              </a:lnSpc>
              <a:defRPr/>
            </a:pPr>
            <a:r>
              <a:rPr lang="en-US" altLang="ja-JP" sz="2000" dirty="0">
                <a:latin typeface="Arial" charset="0"/>
                <a:ea typeface="ＭＳ Ｐゴシック" charset="0"/>
                <a:cs typeface="ＭＳ Ｐゴシック" charset="0"/>
              </a:rPr>
              <a:t>Informatics</a:t>
            </a:r>
          </a:p>
          <a:p>
            <a:pPr eaLnBrk="1" hangingPunct="1">
              <a:lnSpc>
                <a:spcPct val="90000"/>
              </a:lnSpc>
              <a:defRPr/>
            </a:pPr>
            <a:r>
              <a:rPr lang="en-US" altLang="ja-JP" sz="2000" dirty="0">
                <a:latin typeface="Arial" charset="0"/>
                <a:ea typeface="ＭＳ Ｐゴシック" charset="0"/>
                <a:cs typeface="ＭＳ Ｐゴシック" charset="0"/>
              </a:rPr>
              <a:t>Chemistry </a:t>
            </a:r>
          </a:p>
          <a:p>
            <a:pPr eaLnBrk="1" hangingPunct="1">
              <a:lnSpc>
                <a:spcPct val="90000"/>
              </a:lnSpc>
              <a:defRPr/>
            </a:pPr>
            <a:r>
              <a:rPr lang="en-US" altLang="ja-JP" sz="2000" dirty="0">
                <a:latin typeface="Arial" charset="0"/>
                <a:ea typeface="ＭＳ Ｐゴシック" charset="0"/>
                <a:cs typeface="ＭＳ Ｐゴシック" charset="0"/>
              </a:rPr>
              <a:t>Engineering – Chemical Engineering</a:t>
            </a:r>
          </a:p>
          <a:p>
            <a:pPr eaLnBrk="1" hangingPunct="1">
              <a:lnSpc>
                <a:spcPct val="90000"/>
              </a:lnSpc>
              <a:defRPr/>
            </a:pPr>
            <a:r>
              <a:rPr lang="en-US" altLang="ja-JP" sz="2000" dirty="0">
                <a:latin typeface="Arial" charset="0"/>
                <a:ea typeface="ＭＳ Ｐゴシック" charset="0"/>
                <a:cs typeface="ＭＳ Ｐゴシック" charset="0"/>
              </a:rPr>
              <a:t>Mathematics</a:t>
            </a:r>
          </a:p>
          <a:p>
            <a:pPr eaLnBrk="1" hangingPunct="1">
              <a:lnSpc>
                <a:spcPct val="90000"/>
              </a:lnSpc>
              <a:defRPr/>
            </a:pPr>
            <a:r>
              <a:rPr lang="en-US" altLang="ja-JP" sz="2000" dirty="0">
                <a:latin typeface="Arial" charset="0"/>
                <a:ea typeface="ＭＳ Ｐゴシック" charset="0"/>
                <a:cs typeface="ＭＳ Ｐゴシック" charset="0"/>
              </a:rPr>
              <a:t>Physics</a:t>
            </a:r>
          </a:p>
          <a:p>
            <a:pPr eaLnBrk="1" hangingPunct="1">
              <a:lnSpc>
                <a:spcPct val="90000"/>
              </a:lnSpc>
              <a:defRPr/>
            </a:pPr>
            <a:r>
              <a:rPr lang="en-US" altLang="ja-JP" sz="2000" dirty="0">
                <a:latin typeface="Arial" charset="0"/>
                <a:ea typeface="ＭＳ Ｐゴシック" charset="0"/>
                <a:cs typeface="ＭＳ Ｐゴシック" charset="0"/>
              </a:rPr>
              <a:t>Statistics</a:t>
            </a:r>
          </a:p>
          <a:p>
            <a:pPr marL="0" indent="0" eaLnBrk="1" hangingPunct="1">
              <a:lnSpc>
                <a:spcPct val="90000"/>
              </a:lnSpc>
              <a:buFontTx/>
              <a:buNone/>
              <a:defRPr/>
            </a:pPr>
            <a:endParaRPr lang="en-US" altLang="ja-JP" sz="1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77430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99BC2704-55C8-72C0-2E0C-4702C15E08BA}"/>
              </a:ext>
            </a:extLst>
          </p:cNvPr>
          <p:cNvSpPr>
            <a:spLocks noGrp="1" noChangeArrowheads="1"/>
          </p:cNvSpPr>
          <p:nvPr>
            <p:ph type="title" idx="4294967295"/>
          </p:nvPr>
        </p:nvSpPr>
        <p:spPr/>
        <p:txBody>
          <a:bodyPr/>
          <a:lstStyle/>
          <a:p>
            <a:pPr eaLnBrk="1" hangingPunct="1"/>
            <a:r>
              <a:rPr lang="en-US" altLang="en-GR"/>
              <a:t>Genome size and life-style</a:t>
            </a:r>
          </a:p>
        </p:txBody>
      </p:sp>
      <p:pic>
        <p:nvPicPr>
          <p:cNvPr id="72706" name="Picture 3" descr="Picture 1">
            <a:extLst>
              <a:ext uri="{FF2B5EF4-FFF2-40B4-BE49-F238E27FC236}">
                <a16:creationId xmlns:a16="http://schemas.microsoft.com/office/drawing/2014/main" id="{AD56FA83-BDCB-BBE7-4158-8B3DCFCA3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28800"/>
            <a:ext cx="579120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09612"/>
          </a:xfrm>
        </p:spPr>
        <p:txBody>
          <a:bodyPr>
            <a:normAutofit fontScale="90000"/>
          </a:bodyPr>
          <a:lstStyle/>
          <a:p>
            <a:r>
              <a:rPr lang="en-US" b="1" dirty="0"/>
              <a:t>What affects Genome size in prokaryotes</a:t>
            </a:r>
          </a:p>
        </p:txBody>
      </p:sp>
      <p:sp>
        <p:nvSpPr>
          <p:cNvPr id="7" name="Rectangle 6"/>
          <p:cNvSpPr/>
          <p:nvPr/>
        </p:nvSpPr>
        <p:spPr>
          <a:xfrm>
            <a:off x="1682749" y="6155256"/>
            <a:ext cx="6328833" cy="307777"/>
          </a:xfrm>
          <a:prstGeom prst="rect">
            <a:avLst/>
          </a:prstGeom>
        </p:spPr>
        <p:txBody>
          <a:bodyPr wrap="square">
            <a:spAutoFit/>
          </a:bodyPr>
          <a:lstStyle/>
          <a:p>
            <a:r>
              <a:rPr lang="en-US" sz="1400" dirty="0"/>
              <a:t>Martinez-Gutierrez and </a:t>
            </a:r>
            <a:r>
              <a:rPr lang="en-US" sz="1400" dirty="0" err="1"/>
              <a:t>Aylward</a:t>
            </a:r>
            <a:r>
              <a:rPr lang="en-US" sz="1400" dirty="0"/>
              <a:t>, 2022. DOI: </a:t>
            </a:r>
            <a:r>
              <a:rPr lang="nb-NO" sz="1400" dirty="0">
                <a:hlinkClick r:id="rId2"/>
              </a:rPr>
              <a:t>10.1371/journal.pgen.1010220</a:t>
            </a:r>
            <a:endParaRPr lang="en-US" sz="1400" dirty="0"/>
          </a:p>
        </p:txBody>
      </p:sp>
      <p:sp>
        <p:nvSpPr>
          <p:cNvPr id="6" name="Rectangle 5"/>
          <p:cNvSpPr/>
          <p:nvPr/>
        </p:nvSpPr>
        <p:spPr>
          <a:xfrm>
            <a:off x="457200" y="1401276"/>
            <a:ext cx="8469489" cy="4524316"/>
          </a:xfrm>
          <a:prstGeom prst="rect">
            <a:avLst/>
          </a:prstGeom>
        </p:spPr>
        <p:txBody>
          <a:bodyPr wrap="square">
            <a:spAutoFit/>
          </a:bodyPr>
          <a:lstStyle/>
          <a:p>
            <a:r>
              <a:rPr lang="en-US" dirty="0"/>
              <a:t>Effective population size (Ne) may be the primary force that determines genome size and fluidity in prokaryotes [7,8].</a:t>
            </a:r>
          </a:p>
          <a:p>
            <a:endParaRPr lang="en-US" dirty="0"/>
          </a:p>
          <a:p>
            <a:r>
              <a:rPr lang="en-US" dirty="0"/>
              <a:t>For example, genome reduction has been observed in host-dependent bacteria that have small Ne and correspondingly high levels of genetic drift due to population contractions. Under such evolutionary constraints, slightly deleterious deletions accumulate and cause overall genome reduction [9–13]. </a:t>
            </a:r>
            <a:endParaRPr lang="el-GR" dirty="0"/>
          </a:p>
          <a:p>
            <a:endParaRPr lang="el-GR" dirty="0"/>
          </a:p>
          <a:p>
            <a:r>
              <a:rPr lang="en-US" dirty="0"/>
              <a:t>Paradoxically, later studies focusing on abundant free-living planktonic lineages in the ocean suggested that genome reduction can also be observed in bacteria with larger Ne that experience strong purifying selection [14–17]. In this case selection favors genomic economization, such as the removal of </a:t>
            </a:r>
            <a:r>
              <a:rPr lang="en-US" dirty="0" err="1"/>
              <a:t>paralogs</a:t>
            </a:r>
            <a:r>
              <a:rPr lang="en-US" dirty="0"/>
              <a:t> and </a:t>
            </a:r>
            <a:r>
              <a:rPr lang="en-US" dirty="0" err="1"/>
              <a:t>intergenic</a:t>
            </a:r>
            <a:r>
              <a:rPr lang="en-US" dirty="0"/>
              <a:t> sequences. </a:t>
            </a:r>
          </a:p>
          <a:p>
            <a:endParaRPr lang="en-US" dirty="0"/>
          </a:p>
          <a:p>
            <a:r>
              <a:rPr lang="en-US" dirty="0"/>
              <a:t>Environmental stress leads to genome streamlining in soil bacteria [18], </a:t>
            </a:r>
          </a:p>
          <a:p>
            <a:r>
              <a:rPr lang="en-US" dirty="0"/>
              <a:t>habitat complexity and ecological strategy [19], </a:t>
            </a:r>
          </a:p>
          <a:p>
            <a:r>
              <a:rPr lang="en-US" dirty="0"/>
              <a:t>the capability to use oxygen [20]</a:t>
            </a:r>
          </a:p>
        </p:txBody>
      </p:sp>
    </p:spTree>
    <p:extLst>
      <p:ext uri="{BB962C8B-B14F-4D97-AF65-F5344CB8AC3E}">
        <p14:creationId xmlns:p14="http://schemas.microsoft.com/office/powerpoint/2010/main" val="3228587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09612"/>
          </a:xfrm>
        </p:spPr>
        <p:txBody>
          <a:bodyPr>
            <a:normAutofit fontScale="90000"/>
          </a:bodyPr>
          <a:lstStyle/>
          <a:p>
            <a:r>
              <a:rPr lang="en-US" b="1" dirty="0"/>
              <a:t>How big is the average protein</a:t>
            </a:r>
          </a:p>
        </p:txBody>
      </p:sp>
      <p:sp>
        <p:nvSpPr>
          <p:cNvPr id="7" name="Rectangle 6"/>
          <p:cNvSpPr/>
          <p:nvPr/>
        </p:nvSpPr>
        <p:spPr>
          <a:xfrm>
            <a:off x="2233084" y="6244504"/>
            <a:ext cx="4720166" cy="307777"/>
          </a:xfrm>
          <a:prstGeom prst="rect">
            <a:avLst/>
          </a:prstGeom>
        </p:spPr>
        <p:txBody>
          <a:bodyPr wrap="square">
            <a:spAutoFit/>
          </a:bodyPr>
          <a:lstStyle/>
          <a:p>
            <a:r>
              <a:rPr lang="en-US" sz="1400" dirty="0"/>
              <a:t>http://</a:t>
            </a:r>
            <a:r>
              <a:rPr lang="en-US" sz="1400" dirty="0" err="1"/>
              <a:t>book.bionumbers.org</a:t>
            </a:r>
            <a:r>
              <a:rPr lang="en-US" sz="1400" dirty="0"/>
              <a:t>/how-big-is-the-average-protein/</a:t>
            </a:r>
          </a:p>
        </p:txBody>
      </p:sp>
      <p:pic>
        <p:nvPicPr>
          <p:cNvPr id="5" name="Picture 4" descr="175-f3-ProteinSizeHistogram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1683"/>
            <a:ext cx="4995937" cy="3318232"/>
          </a:xfrm>
          <a:prstGeom prst="rect">
            <a:avLst/>
          </a:prstGeom>
        </p:spPr>
      </p:pic>
      <p:pic>
        <p:nvPicPr>
          <p:cNvPr id="6" name="Picture 5" descr="Screen Shot 2024-03-07 at 16.59.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226" y="1566333"/>
            <a:ext cx="3896955" cy="2772834"/>
          </a:xfrm>
          <a:prstGeom prst="rect">
            <a:avLst/>
          </a:prstGeom>
        </p:spPr>
      </p:pic>
    </p:spTree>
    <p:extLst>
      <p:ext uri="{BB962C8B-B14F-4D97-AF65-F5344CB8AC3E}">
        <p14:creationId xmlns:p14="http://schemas.microsoft.com/office/powerpoint/2010/main" val="1295203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09612"/>
          </a:xfrm>
        </p:spPr>
        <p:txBody>
          <a:bodyPr>
            <a:normAutofit fontScale="90000"/>
          </a:bodyPr>
          <a:lstStyle/>
          <a:p>
            <a:r>
              <a:rPr lang="en-US" b="1" dirty="0"/>
              <a:t>Genome size and coding potential</a:t>
            </a:r>
          </a:p>
        </p:txBody>
      </p:sp>
      <p:sp>
        <p:nvSpPr>
          <p:cNvPr id="3" name="Rectangle 2"/>
          <p:cNvSpPr/>
          <p:nvPr/>
        </p:nvSpPr>
        <p:spPr>
          <a:xfrm>
            <a:off x="2667000" y="879949"/>
            <a:ext cx="3217334" cy="307777"/>
          </a:xfrm>
          <a:prstGeom prst="rect">
            <a:avLst/>
          </a:prstGeom>
        </p:spPr>
        <p:txBody>
          <a:bodyPr wrap="square">
            <a:spAutoFit/>
          </a:bodyPr>
          <a:lstStyle/>
          <a:p>
            <a:r>
              <a:rPr lang="en-US" sz="1400" dirty="0"/>
              <a:t>C value paradox doesn’t hold for Bacteria</a:t>
            </a:r>
          </a:p>
        </p:txBody>
      </p:sp>
      <p:sp>
        <p:nvSpPr>
          <p:cNvPr id="7" name="Rectangle 6"/>
          <p:cNvSpPr/>
          <p:nvPr/>
        </p:nvSpPr>
        <p:spPr>
          <a:xfrm>
            <a:off x="243417" y="5747087"/>
            <a:ext cx="8688916" cy="954107"/>
          </a:xfrm>
          <a:prstGeom prst="rect">
            <a:avLst/>
          </a:prstGeom>
        </p:spPr>
        <p:txBody>
          <a:bodyPr wrap="square">
            <a:spAutoFit/>
          </a:bodyPr>
          <a:lstStyle/>
          <a:p>
            <a:r>
              <a:rPr lang="en-US" sz="1400" dirty="0"/>
              <a:t>Lo et al., 2016. </a:t>
            </a:r>
            <a:r>
              <a:rPr lang="mr-IN" sz="1400" dirty="0"/>
              <a:t>DOI:</a:t>
            </a:r>
            <a:r>
              <a:rPr lang="mr-IN" sz="1400" dirty="0">
                <a:hlinkClick r:id="rId2"/>
              </a:rPr>
              <a:t>10.1093/femsre/fuw028</a:t>
            </a:r>
            <a:endParaRPr lang="en-US" sz="1400" dirty="0"/>
          </a:p>
          <a:p>
            <a:endParaRPr lang="en-US" sz="1400" dirty="0"/>
          </a:p>
          <a:p>
            <a:r>
              <a:rPr lang="en-US" sz="1400" dirty="0"/>
              <a:t>Association between genome size and the number of CDSs in bacteria. Based on ~ 5000 complete genomes available from </a:t>
            </a:r>
            <a:r>
              <a:rPr lang="en-US" sz="1400" dirty="0" err="1"/>
              <a:t>GenBank</a:t>
            </a:r>
            <a:r>
              <a:rPr lang="en-US" sz="1400" dirty="0"/>
              <a:t> as of March 2016. Representative lineages are color-coded by the lifestyle</a:t>
            </a:r>
          </a:p>
        </p:txBody>
      </p:sp>
      <p:pic>
        <p:nvPicPr>
          <p:cNvPr id="4" name="Picture 3" descr="Association-between-genome-size-and-the-number-of-CDSs-in-bacteria-Based-on-the-50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17" y="1460836"/>
            <a:ext cx="8077894" cy="4191001"/>
          </a:xfrm>
          <a:prstGeom prst="rect">
            <a:avLst/>
          </a:prstGeom>
        </p:spPr>
      </p:pic>
    </p:spTree>
    <p:extLst>
      <p:ext uri="{BB962C8B-B14F-4D97-AF65-F5344CB8AC3E}">
        <p14:creationId xmlns:p14="http://schemas.microsoft.com/office/powerpoint/2010/main" val="428950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1279"/>
          </a:xfrm>
        </p:spPr>
        <p:txBody>
          <a:bodyPr>
            <a:normAutofit/>
          </a:bodyPr>
          <a:lstStyle/>
          <a:p>
            <a:r>
              <a:rPr lang="en-US" b="1" dirty="0"/>
              <a:t>Generation of new genes</a:t>
            </a:r>
          </a:p>
        </p:txBody>
      </p:sp>
      <p:sp>
        <p:nvSpPr>
          <p:cNvPr id="7" name="Rectangle 6"/>
          <p:cNvSpPr/>
          <p:nvPr/>
        </p:nvSpPr>
        <p:spPr>
          <a:xfrm>
            <a:off x="1272116" y="6397252"/>
            <a:ext cx="6612467" cy="276999"/>
          </a:xfrm>
          <a:prstGeom prst="rect">
            <a:avLst/>
          </a:prstGeom>
        </p:spPr>
        <p:txBody>
          <a:bodyPr wrap="square">
            <a:spAutoFit/>
          </a:bodyPr>
          <a:lstStyle/>
          <a:p>
            <a:r>
              <a:rPr lang="is-IS" sz="1200" dirty="0"/>
              <a:t>Birchler and Huang, 2022. Plant Cell. 2022 Jul; 34(7): 2466–2474. </a:t>
            </a:r>
            <a:r>
              <a:rPr lang="pl-PL" sz="1200" dirty="0"/>
              <a:t>doi: </a:t>
            </a:r>
            <a:r>
              <a:rPr lang="pl-PL" sz="1200" dirty="0">
                <a:hlinkClick r:id="rId2"/>
              </a:rPr>
              <a:t>10.1093/plcell/koac076</a:t>
            </a:r>
            <a:endParaRPr lang="en-US" sz="1200" dirty="0"/>
          </a:p>
        </p:txBody>
      </p:sp>
      <p:sp>
        <p:nvSpPr>
          <p:cNvPr id="4" name="Rectangle 3"/>
          <p:cNvSpPr/>
          <p:nvPr/>
        </p:nvSpPr>
        <p:spPr>
          <a:xfrm>
            <a:off x="772583" y="1474170"/>
            <a:ext cx="7567084" cy="3416320"/>
          </a:xfrm>
          <a:prstGeom prst="rect">
            <a:avLst/>
          </a:prstGeom>
        </p:spPr>
        <p:txBody>
          <a:bodyPr wrap="square">
            <a:spAutoFit/>
          </a:bodyPr>
          <a:lstStyle/>
          <a:p>
            <a:pPr marL="285750" indent="-285750">
              <a:buFont typeface="Arial"/>
              <a:buChar char="•"/>
            </a:pPr>
            <a:r>
              <a:rPr lang="en-US" i="1" dirty="0"/>
              <a:t>de novo </a:t>
            </a:r>
            <a:r>
              <a:rPr lang="en-US" dirty="0"/>
              <a:t>genes</a:t>
            </a:r>
          </a:p>
          <a:p>
            <a:pPr marL="742950" lvl="1" indent="-285750">
              <a:buFont typeface="Arial"/>
              <a:buChar char="•"/>
            </a:pPr>
            <a:r>
              <a:rPr lang="en-US" dirty="0"/>
              <a:t>they often include pre-existing domains that are rearranged. Rearranged domains from different proteins, of course, can contribute to new functions.</a:t>
            </a:r>
          </a:p>
          <a:p>
            <a:pPr marL="742950" lvl="1" indent="-285750">
              <a:buFont typeface="Arial"/>
              <a:buChar char="•"/>
            </a:pPr>
            <a:r>
              <a:rPr lang="en-US" dirty="0"/>
              <a:t>A truly de novo gene that is not selected against might be one that is antagonistic to a normal function that somehow confers an advantage to the organism. Some of the best candidates might be microRNAs due to their small size and modulatory action (</a:t>
            </a:r>
            <a:r>
              <a:rPr lang="en-US" dirty="0">
                <a:hlinkClick r:id="rId3"/>
              </a:rPr>
              <a:t>Lu, 2019</a:t>
            </a:r>
            <a:r>
              <a:rPr lang="en-US" dirty="0"/>
              <a:t>). </a:t>
            </a:r>
          </a:p>
          <a:p>
            <a:pPr marL="285750" indent="-285750">
              <a:buFont typeface="Arial"/>
              <a:buChar char="•"/>
            </a:pPr>
            <a:endParaRPr lang="en-US" dirty="0"/>
          </a:p>
          <a:p>
            <a:pPr marL="285750" indent="-285750">
              <a:buFont typeface="Arial"/>
              <a:buChar char="•"/>
            </a:pPr>
            <a:r>
              <a:rPr lang="en-US" dirty="0"/>
              <a:t>Duplication is the predominant means of generating new gene functions.</a:t>
            </a:r>
          </a:p>
          <a:p>
            <a:pPr marL="285750" indent="-285750">
              <a:buFont typeface="Arial"/>
              <a:buChar char="•"/>
            </a:pPr>
            <a:endParaRPr lang="en-US" dirty="0"/>
          </a:p>
          <a:p>
            <a:pPr marL="285750" indent="-285750">
              <a:buFont typeface="Arial"/>
              <a:buChar char="•"/>
            </a:pPr>
            <a:r>
              <a:rPr lang="en-US" dirty="0"/>
              <a:t>Horizontal Gene Transfer is very common to prokaryotes.</a:t>
            </a:r>
          </a:p>
        </p:txBody>
      </p:sp>
    </p:spTree>
    <p:extLst>
      <p:ext uri="{BB962C8B-B14F-4D97-AF65-F5344CB8AC3E}">
        <p14:creationId xmlns:p14="http://schemas.microsoft.com/office/powerpoint/2010/main" val="1104510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1279"/>
          </a:xfrm>
        </p:spPr>
        <p:txBody>
          <a:bodyPr>
            <a:normAutofit fontScale="90000"/>
          </a:bodyPr>
          <a:lstStyle/>
          <a:p>
            <a:r>
              <a:rPr lang="en-US" b="1" dirty="0"/>
              <a:t>The multiple fates of gene duplications</a:t>
            </a:r>
          </a:p>
        </p:txBody>
      </p:sp>
      <p:sp>
        <p:nvSpPr>
          <p:cNvPr id="7" name="Rectangle 6"/>
          <p:cNvSpPr/>
          <p:nvPr/>
        </p:nvSpPr>
        <p:spPr>
          <a:xfrm>
            <a:off x="1272116" y="6397252"/>
            <a:ext cx="6612467" cy="276999"/>
          </a:xfrm>
          <a:prstGeom prst="rect">
            <a:avLst/>
          </a:prstGeom>
        </p:spPr>
        <p:txBody>
          <a:bodyPr wrap="square">
            <a:spAutoFit/>
          </a:bodyPr>
          <a:lstStyle/>
          <a:p>
            <a:r>
              <a:rPr lang="is-IS" sz="1200" dirty="0"/>
              <a:t>Birchler and Huang, 2022. Plant Cell. 2022 Jul; 34(7): 2466–2474. </a:t>
            </a:r>
            <a:r>
              <a:rPr lang="pl-PL" sz="1200" dirty="0"/>
              <a:t>doi: </a:t>
            </a:r>
            <a:r>
              <a:rPr lang="pl-PL" sz="1200" dirty="0">
                <a:hlinkClick r:id="rId2"/>
              </a:rPr>
              <a:t>10.1093/plcell/koac076</a:t>
            </a:r>
            <a:endParaRPr lang="en-US" sz="1200" dirty="0"/>
          </a:p>
        </p:txBody>
      </p:sp>
      <p:sp>
        <p:nvSpPr>
          <p:cNvPr id="3" name="Rectangle 2"/>
          <p:cNvSpPr/>
          <p:nvPr/>
        </p:nvSpPr>
        <p:spPr>
          <a:xfrm>
            <a:off x="613833" y="1410669"/>
            <a:ext cx="7863417" cy="4524315"/>
          </a:xfrm>
          <a:prstGeom prst="rect">
            <a:avLst/>
          </a:prstGeom>
        </p:spPr>
        <p:txBody>
          <a:bodyPr wrap="square">
            <a:spAutoFit/>
          </a:bodyPr>
          <a:lstStyle/>
          <a:p>
            <a:r>
              <a:rPr lang="en-US" sz="1600" dirty="0"/>
              <a:t>Multiple copies of genes can result from tandem duplication, from transposition to new chromosomes, or from whole-genome duplication (polyploidy).</a:t>
            </a:r>
          </a:p>
          <a:p>
            <a:endParaRPr lang="en-US" sz="1600" dirty="0"/>
          </a:p>
          <a:p>
            <a:r>
              <a:rPr lang="en-US" sz="1600" dirty="0"/>
              <a:t>Deletion: The most common fate.</a:t>
            </a:r>
          </a:p>
          <a:p>
            <a:endParaRPr lang="en-US" sz="1600" dirty="0"/>
          </a:p>
          <a:p>
            <a:r>
              <a:rPr lang="en-US" sz="1600" dirty="0" err="1"/>
              <a:t>Hypofunctionalization</a:t>
            </a:r>
            <a:r>
              <a:rPr lang="en-US" sz="1600" dirty="0"/>
              <a:t> or dosage sharing: reduced expression of both copies that are held in duplicate to maintain sufficient quantity of function.</a:t>
            </a:r>
          </a:p>
          <a:p>
            <a:endParaRPr lang="en-US" sz="1600" dirty="0"/>
          </a:p>
          <a:p>
            <a:r>
              <a:rPr lang="en-US" sz="1600" dirty="0" err="1"/>
              <a:t>Subfunctionalization</a:t>
            </a:r>
            <a:r>
              <a:rPr lang="en-US" sz="1600" dirty="0"/>
              <a:t>: The two copies can split functions.</a:t>
            </a:r>
          </a:p>
          <a:p>
            <a:endParaRPr lang="en-US" sz="1600" dirty="0"/>
          </a:p>
          <a:p>
            <a:r>
              <a:rPr lang="en-US" sz="1600" dirty="0" err="1"/>
              <a:t>Neofunctionalization</a:t>
            </a:r>
            <a:r>
              <a:rPr lang="en-US" sz="1600" dirty="0"/>
              <a:t>: One copy diverges to generate a new function.</a:t>
            </a:r>
          </a:p>
          <a:p>
            <a:endParaRPr lang="en-US" sz="1600" dirty="0"/>
          </a:p>
          <a:p>
            <a:r>
              <a:rPr lang="en-US" sz="1600" dirty="0"/>
              <a:t>Dosage balance constraints: Usually within a WGD framework. For genes involved with multicomponent interactions such as transcription factors and signal transduction components. In contrast, these classes of genes are underrepresented in small segmental duplications.</a:t>
            </a:r>
          </a:p>
          <a:p>
            <a:endParaRPr lang="en-US" sz="1600" dirty="0"/>
          </a:p>
          <a:p>
            <a:r>
              <a:rPr lang="en-US" sz="1600" dirty="0"/>
              <a:t>Neutral variation</a:t>
            </a:r>
          </a:p>
        </p:txBody>
      </p:sp>
    </p:spTree>
    <p:extLst>
      <p:ext uri="{BB962C8B-B14F-4D97-AF65-F5344CB8AC3E}">
        <p14:creationId xmlns:p14="http://schemas.microsoft.com/office/powerpoint/2010/main" val="2270034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1279"/>
          </a:xfrm>
        </p:spPr>
        <p:txBody>
          <a:bodyPr/>
          <a:lstStyle/>
          <a:p>
            <a:r>
              <a:rPr lang="en-US" dirty="0"/>
              <a:t>Gene duplication</a:t>
            </a:r>
          </a:p>
        </p:txBody>
      </p:sp>
      <p:pic>
        <p:nvPicPr>
          <p:cNvPr id="6" name="Picture 5" descr="Hypothesized-evolutionary-trajectories-of-duplicate-genes-Gene-duplication-results-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69" y="1296806"/>
            <a:ext cx="7267414" cy="4957944"/>
          </a:xfrm>
          <a:prstGeom prst="rect">
            <a:avLst/>
          </a:prstGeom>
        </p:spPr>
      </p:pic>
      <p:sp>
        <p:nvSpPr>
          <p:cNvPr id="7" name="Rectangle 6"/>
          <p:cNvSpPr/>
          <p:nvPr/>
        </p:nvSpPr>
        <p:spPr>
          <a:xfrm>
            <a:off x="1272116" y="6397252"/>
            <a:ext cx="6612467" cy="276999"/>
          </a:xfrm>
          <a:prstGeom prst="rect">
            <a:avLst/>
          </a:prstGeom>
        </p:spPr>
        <p:txBody>
          <a:bodyPr wrap="square">
            <a:spAutoFit/>
          </a:bodyPr>
          <a:lstStyle/>
          <a:p>
            <a:r>
              <a:rPr lang="is-IS" sz="1200" dirty="0"/>
              <a:t>DeGiorgio and Assis, 2021. Mol Biol Evol. Mar 9;38(3):1209-1224. doi: 10.1093/molbev/msaa267.</a:t>
            </a:r>
            <a:endParaRPr lang="en-US" sz="1200" dirty="0"/>
          </a:p>
        </p:txBody>
      </p:sp>
    </p:spTree>
    <p:extLst>
      <p:ext uri="{BB962C8B-B14F-4D97-AF65-F5344CB8AC3E}">
        <p14:creationId xmlns:p14="http://schemas.microsoft.com/office/powerpoint/2010/main" val="3356270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02088"/>
          </a:xfrm>
        </p:spPr>
        <p:txBody>
          <a:bodyPr>
            <a:normAutofit fontScale="90000"/>
          </a:bodyPr>
          <a:lstStyle/>
          <a:p>
            <a:r>
              <a:rPr lang="en-US" b="1" dirty="0"/>
              <a:t>Horizontal gene transfer </a:t>
            </a:r>
          </a:p>
        </p:txBody>
      </p:sp>
      <p:sp>
        <p:nvSpPr>
          <p:cNvPr id="7" name="Rectangle 6"/>
          <p:cNvSpPr/>
          <p:nvPr/>
        </p:nvSpPr>
        <p:spPr>
          <a:xfrm>
            <a:off x="1272116" y="6520542"/>
            <a:ext cx="6612467" cy="276999"/>
          </a:xfrm>
          <a:prstGeom prst="rect">
            <a:avLst/>
          </a:prstGeom>
        </p:spPr>
        <p:txBody>
          <a:bodyPr wrap="square">
            <a:spAutoFit/>
          </a:bodyPr>
          <a:lstStyle/>
          <a:p>
            <a:r>
              <a:rPr lang="is-IS" sz="1200" dirty="0"/>
              <a:t>Honceriu (2022) J Exp Molec Biol 23(1):54-65; DOI:10.47743/jemb-2022-66</a:t>
            </a:r>
            <a:endParaRPr lang="en-US" sz="1200" dirty="0"/>
          </a:p>
        </p:txBody>
      </p:sp>
      <p:sp>
        <p:nvSpPr>
          <p:cNvPr id="3" name="Rectangle 2"/>
          <p:cNvSpPr/>
          <p:nvPr/>
        </p:nvSpPr>
        <p:spPr>
          <a:xfrm>
            <a:off x="234264" y="943602"/>
            <a:ext cx="8680095" cy="1169551"/>
          </a:xfrm>
          <a:prstGeom prst="rect">
            <a:avLst/>
          </a:prstGeom>
        </p:spPr>
        <p:txBody>
          <a:bodyPr wrap="square">
            <a:spAutoFit/>
          </a:bodyPr>
          <a:lstStyle/>
          <a:p>
            <a:pPr marL="285750" indent="-285750">
              <a:buFont typeface="Arial"/>
              <a:buChar char="•"/>
            </a:pPr>
            <a:r>
              <a:rPr lang="en-US" sz="1400" dirty="0"/>
              <a:t>In nature, transformation, transduction, and conjugation are the principal mechanisms of HGT. </a:t>
            </a:r>
          </a:p>
          <a:p>
            <a:pPr marL="285750" indent="-285750">
              <a:buFont typeface="Arial"/>
              <a:buChar char="•"/>
            </a:pPr>
            <a:r>
              <a:rPr lang="en-US" sz="1400" dirty="0"/>
              <a:t>Horizontal </a:t>
            </a:r>
            <a:r>
              <a:rPr lang="en-US" sz="1400" dirty="0" err="1"/>
              <a:t>integron</a:t>
            </a:r>
            <a:r>
              <a:rPr lang="en-US" sz="1400" dirty="0"/>
              <a:t> transfer is known to be the most important way for dissemination and diffusion of antibiotic resistance genes (ARGs) between bacterial strains.</a:t>
            </a:r>
          </a:p>
          <a:p>
            <a:pPr marL="285750" indent="-285750">
              <a:buFont typeface="Arial"/>
              <a:buChar char="•"/>
            </a:pPr>
            <a:r>
              <a:rPr lang="en-US" sz="1400" dirty="0"/>
              <a:t>Some bacteriophages can transmit DNA fragments of sizes larger than 100 kb (</a:t>
            </a:r>
            <a:r>
              <a:rPr lang="en-US" sz="1400" dirty="0" err="1"/>
              <a:t>Ochman</a:t>
            </a:r>
            <a:r>
              <a:rPr lang="en-US" sz="1400" dirty="0"/>
              <a:t> H. et al., 2000), a size sufficient to carry plasmids.</a:t>
            </a:r>
          </a:p>
        </p:txBody>
      </p:sp>
      <p:pic>
        <p:nvPicPr>
          <p:cNvPr id="6" name="Picture 5" descr="Conjugation-transformation-transduction-and-vesiduction-the-four-mechanisms-by-whi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201" y="1985995"/>
            <a:ext cx="4993520" cy="4555943"/>
          </a:xfrm>
          <a:prstGeom prst="rect">
            <a:avLst/>
          </a:prstGeom>
        </p:spPr>
      </p:pic>
    </p:spTree>
    <p:extLst>
      <p:ext uri="{BB962C8B-B14F-4D97-AF65-F5344CB8AC3E}">
        <p14:creationId xmlns:p14="http://schemas.microsoft.com/office/powerpoint/2010/main" val="349959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32901" y="377188"/>
            <a:ext cx="847049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3200" b="1" dirty="0"/>
              <a:t>The Contribution of Bacterial Pathogen Genomics in Fundamental Research</a:t>
            </a:r>
          </a:p>
        </p:txBody>
      </p:sp>
      <p:sp>
        <p:nvSpPr>
          <p:cNvPr id="2" name="Rectangle 1"/>
          <p:cNvSpPr/>
          <p:nvPr/>
        </p:nvSpPr>
        <p:spPr>
          <a:xfrm>
            <a:off x="332901" y="1668423"/>
            <a:ext cx="8606117" cy="646331"/>
          </a:xfrm>
          <a:prstGeom prst="rect">
            <a:avLst/>
          </a:prstGeom>
        </p:spPr>
        <p:txBody>
          <a:bodyPr wrap="square">
            <a:spAutoFit/>
          </a:bodyPr>
          <a:lstStyle/>
          <a:p>
            <a:r>
              <a:rPr lang="en-US" dirty="0"/>
              <a:t>A very comprehensive bacterial taxonomy is now available, based on the </a:t>
            </a:r>
            <a:r>
              <a:rPr lang="en-US" dirty="0" err="1"/>
              <a:t>phylogenomics</a:t>
            </a:r>
            <a:endParaRPr lang="en-US" dirty="0"/>
          </a:p>
          <a:p>
            <a:r>
              <a:rPr lang="en-US" dirty="0"/>
              <a:t>of more than 94,000 bacterial genomes</a:t>
            </a:r>
          </a:p>
        </p:txBody>
      </p:sp>
    </p:spTree>
    <p:extLst>
      <p:ext uri="{BB962C8B-B14F-4D97-AF65-F5344CB8AC3E}">
        <p14:creationId xmlns:p14="http://schemas.microsoft.com/office/powerpoint/2010/main" val="2065368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10" y="817114"/>
            <a:ext cx="2427945" cy="378797"/>
          </a:xfrm>
        </p:spPr>
        <p:txBody>
          <a:bodyPr>
            <a:normAutofit fontScale="90000"/>
          </a:bodyPr>
          <a:lstStyle/>
          <a:p>
            <a:r>
              <a:rPr lang="en-US" b="1" dirty="0"/>
              <a:t>Bacterial taxonomy</a:t>
            </a:r>
          </a:p>
        </p:txBody>
      </p:sp>
      <p:sp>
        <p:nvSpPr>
          <p:cNvPr id="7" name="Rectangle 6"/>
          <p:cNvSpPr/>
          <p:nvPr/>
        </p:nvSpPr>
        <p:spPr>
          <a:xfrm>
            <a:off x="243417" y="6328833"/>
            <a:ext cx="8688916" cy="307777"/>
          </a:xfrm>
          <a:prstGeom prst="rect">
            <a:avLst/>
          </a:prstGeom>
        </p:spPr>
        <p:txBody>
          <a:bodyPr wrap="square">
            <a:spAutoFit/>
          </a:bodyPr>
          <a:lstStyle/>
          <a:p>
            <a:r>
              <a:rPr lang="en-US" sz="1400" dirty="0"/>
              <a:t>Zhu et al., 2019. </a:t>
            </a:r>
            <a:r>
              <a:rPr lang="mr-IN" sz="1400" dirty="0"/>
              <a:t>DOI:10.1038/s41467-019-13443-4</a:t>
            </a:r>
            <a:endParaRPr lang="en-US" sz="1400" dirty="0"/>
          </a:p>
        </p:txBody>
      </p:sp>
      <p:pic>
        <p:nvPicPr>
          <p:cNvPr id="5" name="Picture 4" descr="Screen Shot 2024-03-07 at 17.07.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55" y="360686"/>
            <a:ext cx="6628745" cy="5968147"/>
          </a:xfrm>
          <a:prstGeom prst="rect">
            <a:avLst/>
          </a:prstGeom>
        </p:spPr>
      </p:pic>
      <p:sp>
        <p:nvSpPr>
          <p:cNvPr id="4" name="TextBox 3">
            <a:extLst>
              <a:ext uri="{FF2B5EF4-FFF2-40B4-BE49-F238E27FC236}">
                <a16:creationId xmlns:a16="http://schemas.microsoft.com/office/drawing/2014/main" id="{7C36020D-33F7-7305-D346-9F662DD42453}"/>
              </a:ext>
            </a:extLst>
          </p:cNvPr>
          <p:cNvSpPr txBox="1"/>
          <p:nvPr/>
        </p:nvSpPr>
        <p:spPr>
          <a:xfrm>
            <a:off x="243417" y="2092123"/>
            <a:ext cx="1990332" cy="2585323"/>
          </a:xfrm>
          <a:prstGeom prst="rect">
            <a:avLst/>
          </a:prstGeom>
          <a:noFill/>
        </p:spPr>
        <p:txBody>
          <a:bodyPr wrap="square">
            <a:spAutoFit/>
          </a:bodyPr>
          <a:lstStyle/>
          <a:p>
            <a:r>
              <a:rPr lang="en-US" dirty="0"/>
              <a:t>A very comprehensive bacterial taxonomy is now available, based on the </a:t>
            </a:r>
            <a:r>
              <a:rPr lang="en-US" dirty="0" err="1"/>
              <a:t>phylogenomics</a:t>
            </a:r>
            <a:endParaRPr lang="en-US" dirty="0"/>
          </a:p>
          <a:p>
            <a:r>
              <a:rPr lang="en-US" dirty="0"/>
              <a:t>of more than 94,000 bacterial genomes</a:t>
            </a:r>
          </a:p>
        </p:txBody>
      </p:sp>
    </p:spTree>
    <p:extLst>
      <p:ext uri="{BB962C8B-B14F-4D97-AF65-F5344CB8AC3E}">
        <p14:creationId xmlns:p14="http://schemas.microsoft.com/office/powerpoint/2010/main" val="3582481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228600" y="228600"/>
            <a:ext cx="8686800" cy="838200"/>
          </a:xfrm>
        </p:spPr>
        <p:txBody>
          <a:bodyPr/>
          <a:lstStyle/>
          <a:p>
            <a:pPr eaLnBrk="1" hangingPunct="1"/>
            <a:r>
              <a:rPr lang="en-US">
                <a:latin typeface="Arial" charset="0"/>
                <a:ea typeface="ＭＳ Ｐゴシック" charset="0"/>
                <a:cs typeface="ＭＳ Ｐゴシック" charset="0"/>
              </a:rPr>
              <a:t>Bioinformatics sectors</a:t>
            </a:r>
          </a:p>
        </p:txBody>
      </p:sp>
      <p:sp>
        <p:nvSpPr>
          <p:cNvPr id="16386" name="Rectangle 3"/>
          <p:cNvSpPr>
            <a:spLocks noGrp="1" noChangeArrowheads="1"/>
          </p:cNvSpPr>
          <p:nvPr>
            <p:ph type="body" idx="1"/>
          </p:nvPr>
        </p:nvSpPr>
        <p:spPr>
          <a:xfrm>
            <a:off x="250825" y="1628775"/>
            <a:ext cx="8610600" cy="4233863"/>
          </a:xfrm>
        </p:spPr>
        <p:txBody>
          <a:bodyPr/>
          <a:lstStyle/>
          <a:p>
            <a:pPr eaLnBrk="1" hangingPunct="1">
              <a:lnSpc>
                <a:spcPct val="90000"/>
              </a:lnSpc>
            </a:pPr>
            <a:r>
              <a:rPr lang="en-US" altLang="ja-JP" sz="2000">
                <a:latin typeface="Arial" charset="0"/>
                <a:ea typeface="ＭＳ Ｐゴシック" charset="0"/>
                <a:cs typeface="ＭＳ Ｐゴシック" charset="0"/>
              </a:rPr>
              <a:t>Databases</a:t>
            </a:r>
          </a:p>
          <a:p>
            <a:pPr eaLnBrk="1" hangingPunct="1">
              <a:lnSpc>
                <a:spcPct val="90000"/>
              </a:lnSpc>
            </a:pPr>
            <a:r>
              <a:rPr lang="en-US" altLang="ja-JP" sz="2000">
                <a:latin typeface="Arial" charset="0"/>
                <a:ea typeface="ＭＳ Ｐゴシック" charset="0"/>
                <a:cs typeface="ＭＳ Ｐゴシック" charset="0"/>
              </a:rPr>
              <a:t>Sequence analysis</a:t>
            </a:r>
          </a:p>
          <a:p>
            <a:pPr lvl="1" eaLnBrk="1" hangingPunct="1">
              <a:lnSpc>
                <a:spcPct val="90000"/>
              </a:lnSpc>
            </a:pPr>
            <a:r>
              <a:rPr lang="en-US" altLang="ja-JP" sz="2000">
                <a:latin typeface="Arial" charset="0"/>
                <a:ea typeface="ＭＳ Ｐゴシック" charset="0"/>
              </a:rPr>
              <a:t>Sequence comparison</a:t>
            </a:r>
          </a:p>
          <a:p>
            <a:pPr lvl="1" eaLnBrk="1" hangingPunct="1">
              <a:lnSpc>
                <a:spcPct val="90000"/>
              </a:lnSpc>
            </a:pPr>
            <a:r>
              <a:rPr lang="en-US" altLang="ja-JP" sz="2000">
                <a:latin typeface="Arial" charset="0"/>
                <a:ea typeface="ＭＳ Ｐゴシック" charset="0"/>
              </a:rPr>
              <a:t>Homology Search</a:t>
            </a:r>
          </a:p>
          <a:p>
            <a:pPr lvl="1" eaLnBrk="1" hangingPunct="1">
              <a:lnSpc>
                <a:spcPct val="90000"/>
              </a:lnSpc>
            </a:pPr>
            <a:r>
              <a:rPr lang="en-US" altLang="ja-JP" sz="2000">
                <a:latin typeface="Arial" charset="0"/>
                <a:ea typeface="ＭＳ Ｐゴシック" charset="0"/>
              </a:rPr>
              <a:t>Phylogenetics</a:t>
            </a:r>
            <a:endParaRPr lang="en-US" altLang="ja-JP" sz="2000">
              <a:latin typeface="Arial" charset="0"/>
              <a:ea typeface="ＭＳ Ｐゴシック" charset="0"/>
              <a:cs typeface="ＭＳ Ｐゴシック" charset="0"/>
            </a:endParaRPr>
          </a:p>
          <a:p>
            <a:pPr eaLnBrk="1" hangingPunct="1">
              <a:lnSpc>
                <a:spcPct val="90000"/>
              </a:lnSpc>
            </a:pPr>
            <a:r>
              <a:rPr lang="en-US" altLang="ja-JP" sz="2000">
                <a:latin typeface="Arial" charset="0"/>
                <a:ea typeface="ＭＳ Ｐゴシック" charset="0"/>
                <a:cs typeface="ＭＳ Ｐゴシック" charset="0"/>
              </a:rPr>
              <a:t>Gene expression</a:t>
            </a:r>
          </a:p>
          <a:p>
            <a:pPr eaLnBrk="1" hangingPunct="1">
              <a:lnSpc>
                <a:spcPct val="90000"/>
              </a:lnSpc>
            </a:pPr>
            <a:r>
              <a:rPr lang="en-US" altLang="ja-JP" sz="2000">
                <a:latin typeface="Arial" charset="0"/>
                <a:ea typeface="ＭＳ Ｐゴシック" charset="0"/>
                <a:cs typeface="ＭＳ Ｐゴシック" charset="0"/>
              </a:rPr>
              <a:t>Proteomics</a:t>
            </a:r>
          </a:p>
          <a:p>
            <a:pPr eaLnBrk="1" hangingPunct="1">
              <a:lnSpc>
                <a:spcPct val="90000"/>
              </a:lnSpc>
            </a:pPr>
            <a:r>
              <a:rPr lang="en-US" altLang="ja-JP" sz="2000">
                <a:latin typeface="Arial" charset="0"/>
                <a:ea typeface="ＭＳ Ｐゴシック" charset="0"/>
                <a:cs typeface="ＭＳ Ｐゴシック" charset="0"/>
              </a:rPr>
              <a:t>Metabolomics</a:t>
            </a:r>
          </a:p>
          <a:p>
            <a:pPr eaLnBrk="1" hangingPunct="1">
              <a:lnSpc>
                <a:spcPct val="90000"/>
              </a:lnSpc>
            </a:pPr>
            <a:r>
              <a:rPr lang="en-US" altLang="ja-JP" sz="2000">
                <a:latin typeface="Arial" charset="0"/>
                <a:ea typeface="ＭＳ Ｐゴシック" charset="0"/>
                <a:cs typeface="ＭＳ Ｐゴシック" charset="0"/>
              </a:rPr>
              <a:t>Biological Networks / Systems Biology</a:t>
            </a:r>
          </a:p>
          <a:p>
            <a:pPr eaLnBrk="1" hangingPunct="1">
              <a:lnSpc>
                <a:spcPct val="90000"/>
              </a:lnSpc>
            </a:pPr>
            <a:r>
              <a:rPr lang="en-US" altLang="ja-JP" sz="2000">
                <a:latin typeface="Arial" charset="0"/>
                <a:ea typeface="ＭＳ Ｐゴシック" charset="0"/>
                <a:cs typeface="ＭＳ Ｐゴシック" charset="0"/>
              </a:rPr>
              <a:t>Structural biology</a:t>
            </a:r>
          </a:p>
          <a:p>
            <a:pPr eaLnBrk="1" hangingPunct="1">
              <a:lnSpc>
                <a:spcPct val="90000"/>
              </a:lnSpc>
            </a:pPr>
            <a:r>
              <a:rPr lang="en-US" altLang="ja-JP" sz="2000">
                <a:latin typeface="Arial" charset="0"/>
                <a:ea typeface="ＭＳ Ｐゴシック" charset="0"/>
                <a:cs typeface="ＭＳ Ｐゴシック" charset="0"/>
              </a:rPr>
              <a:t>Text mining</a:t>
            </a:r>
          </a:p>
          <a:p>
            <a:pPr eaLnBrk="1" hangingPunct="1">
              <a:lnSpc>
                <a:spcPct val="90000"/>
              </a:lnSpc>
            </a:pPr>
            <a:r>
              <a:rPr lang="en-US" altLang="ja-JP" sz="2000">
                <a:latin typeface="Arial" charset="0"/>
                <a:ea typeface="ＭＳ Ｐゴシック" charset="0"/>
                <a:cs typeface="ＭＳ Ｐゴシック" charset="0"/>
              </a:rPr>
              <a:t>Ontologies</a:t>
            </a:r>
          </a:p>
        </p:txBody>
      </p:sp>
    </p:spTree>
    <p:extLst>
      <p:ext uri="{BB962C8B-B14F-4D97-AF65-F5344CB8AC3E}">
        <p14:creationId xmlns:p14="http://schemas.microsoft.com/office/powerpoint/2010/main" val="72831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1" y="126692"/>
            <a:ext cx="2316978" cy="1035082"/>
          </a:xfrm>
        </p:spPr>
        <p:txBody>
          <a:bodyPr>
            <a:normAutofit fontScale="90000"/>
          </a:bodyPr>
          <a:lstStyle/>
          <a:p>
            <a:r>
              <a:rPr lang="en-US" b="1" dirty="0"/>
              <a:t>Bacterial taxonomy</a:t>
            </a:r>
          </a:p>
        </p:txBody>
      </p:sp>
      <p:sp>
        <p:nvSpPr>
          <p:cNvPr id="7" name="Rectangle 6"/>
          <p:cNvSpPr/>
          <p:nvPr/>
        </p:nvSpPr>
        <p:spPr>
          <a:xfrm>
            <a:off x="170441" y="1309721"/>
            <a:ext cx="2455781" cy="523220"/>
          </a:xfrm>
          <a:prstGeom prst="rect">
            <a:avLst/>
          </a:prstGeom>
        </p:spPr>
        <p:txBody>
          <a:bodyPr wrap="square">
            <a:spAutoFit/>
          </a:bodyPr>
          <a:lstStyle/>
          <a:p>
            <a:r>
              <a:rPr lang="en-US" sz="1400" dirty="0"/>
              <a:t>Hug et al., 2016. </a:t>
            </a:r>
            <a:r>
              <a:rPr lang="mr-IN" sz="1400" dirty="0"/>
              <a:t>DOI:</a:t>
            </a:r>
            <a:r>
              <a:rPr lang="it-IT" sz="1400" dirty="0"/>
              <a:t>10.1038/nmicrobiol.2016.48</a:t>
            </a:r>
            <a:endParaRPr lang="en-US" sz="1400" dirty="0"/>
          </a:p>
        </p:txBody>
      </p:sp>
      <p:pic>
        <p:nvPicPr>
          <p:cNvPr id="3" name="Picture 2" descr="Screen Shot 2024-03-07 at 17.26.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519" y="123291"/>
            <a:ext cx="6169065" cy="6622068"/>
          </a:xfrm>
          <a:prstGeom prst="rect">
            <a:avLst/>
          </a:prstGeom>
        </p:spPr>
      </p:pic>
    </p:spTree>
    <p:extLst>
      <p:ext uri="{BB962C8B-B14F-4D97-AF65-F5344CB8AC3E}">
        <p14:creationId xmlns:p14="http://schemas.microsoft.com/office/powerpoint/2010/main" val="3877987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10" y="365759"/>
            <a:ext cx="8690930" cy="2050869"/>
          </a:xfrm>
        </p:spPr>
        <p:txBody>
          <a:bodyPr>
            <a:normAutofit fontScale="90000"/>
          </a:bodyPr>
          <a:lstStyle/>
          <a:p>
            <a:r>
              <a:rPr lang="en-GR" dirty="0"/>
              <a:t>Horizontal gene transfer and homologous recombination are major evolutionary forces in bacteria</a:t>
            </a:r>
          </a:p>
        </p:txBody>
      </p:sp>
      <p:sp>
        <p:nvSpPr>
          <p:cNvPr id="4" name="TextBox 3">
            <a:extLst>
              <a:ext uri="{FF2B5EF4-FFF2-40B4-BE49-F238E27FC236}">
                <a16:creationId xmlns:a16="http://schemas.microsoft.com/office/drawing/2014/main" id="{1917C099-89FA-CD43-77A7-6B1F42414BF4}"/>
              </a:ext>
            </a:extLst>
          </p:cNvPr>
          <p:cNvSpPr txBox="1"/>
          <p:nvPr/>
        </p:nvSpPr>
        <p:spPr>
          <a:xfrm>
            <a:off x="666206" y="2690336"/>
            <a:ext cx="7903028" cy="646331"/>
          </a:xfrm>
          <a:prstGeom prst="rect">
            <a:avLst/>
          </a:prstGeom>
          <a:noFill/>
        </p:spPr>
        <p:txBody>
          <a:bodyPr wrap="square">
            <a:spAutoFit/>
          </a:bodyPr>
          <a:lstStyle/>
          <a:p>
            <a:r>
              <a:rPr lang="en-GR" dirty="0"/>
              <a:t>Horizontal gene transfer and homologous recombination have emerged as major evolutionary forces in bacteria and have challenged the idea of a single tree of life</a:t>
            </a:r>
          </a:p>
        </p:txBody>
      </p:sp>
    </p:spTree>
    <p:extLst>
      <p:ext uri="{BB962C8B-B14F-4D97-AF65-F5344CB8AC3E}">
        <p14:creationId xmlns:p14="http://schemas.microsoft.com/office/powerpoint/2010/main" val="1063937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10" y="817114"/>
            <a:ext cx="8690930" cy="1168440"/>
          </a:xfrm>
        </p:spPr>
        <p:txBody>
          <a:bodyPr>
            <a:normAutofit fontScale="90000"/>
          </a:bodyPr>
          <a:lstStyle/>
          <a:p>
            <a:r>
              <a:rPr lang="en-GB" dirty="0"/>
              <a:t>Genomics is shedding light on the evolution of pathogenicity.</a:t>
            </a:r>
          </a:p>
        </p:txBody>
      </p:sp>
      <p:sp>
        <p:nvSpPr>
          <p:cNvPr id="4" name="TextBox 3">
            <a:extLst>
              <a:ext uri="{FF2B5EF4-FFF2-40B4-BE49-F238E27FC236}">
                <a16:creationId xmlns:a16="http://schemas.microsoft.com/office/drawing/2014/main" id="{1917C099-89FA-CD43-77A7-6B1F42414BF4}"/>
              </a:ext>
            </a:extLst>
          </p:cNvPr>
          <p:cNvSpPr txBox="1"/>
          <p:nvPr/>
        </p:nvSpPr>
        <p:spPr>
          <a:xfrm>
            <a:off x="620486" y="2220073"/>
            <a:ext cx="7903028" cy="3970318"/>
          </a:xfrm>
          <a:prstGeom prst="rect">
            <a:avLst/>
          </a:prstGeom>
          <a:noFill/>
        </p:spPr>
        <p:txBody>
          <a:bodyPr wrap="square">
            <a:spAutoFit/>
          </a:bodyPr>
          <a:lstStyle/>
          <a:p>
            <a:r>
              <a:rPr lang="en-GB" dirty="0"/>
              <a:t>Genomics is shedding light on the evolution of pathogenicity.</a:t>
            </a:r>
          </a:p>
          <a:p>
            <a:endParaRPr lang="en-GB" dirty="0"/>
          </a:p>
          <a:p>
            <a:r>
              <a:rPr lang="en-GB" dirty="0"/>
              <a:t>For example, mobile genetic elements have been found to play a key role in the transformation of the harmless commensal E. coli into a pathogen that can cause a wide range of diverse diseases (eight pathotypes).</a:t>
            </a:r>
          </a:p>
          <a:p>
            <a:endParaRPr lang="en-GB" dirty="0"/>
          </a:p>
          <a:p>
            <a:r>
              <a:rPr lang="en-GB" dirty="0"/>
              <a:t>Another very interesting comparative study revealed how different bacterial pathogens share some common adaptive strategies during within-host chronic infections. These include:</a:t>
            </a:r>
          </a:p>
          <a:p>
            <a:pPr marL="285750" indent="-285750">
              <a:buFont typeface="Arial" panose="020B0604020202020204" pitchFamily="34" charset="0"/>
              <a:buChar char="•"/>
            </a:pPr>
            <a:r>
              <a:rPr lang="en-GB" dirty="0"/>
              <a:t>mutation of flagellar genes</a:t>
            </a:r>
          </a:p>
          <a:p>
            <a:pPr marL="285750" indent="-285750">
              <a:buFont typeface="Arial" panose="020B0604020202020204" pitchFamily="34" charset="0"/>
              <a:buChar char="•"/>
            </a:pPr>
            <a:r>
              <a:rPr lang="en-GB" dirty="0"/>
              <a:t>shifts from siderophore-based to </a:t>
            </a:r>
            <a:r>
              <a:rPr lang="en-GB" dirty="0" err="1"/>
              <a:t>heme</a:t>
            </a:r>
            <a:r>
              <a:rPr lang="en-GB" dirty="0"/>
              <a:t>-based iron scavenging, </a:t>
            </a:r>
          </a:p>
          <a:p>
            <a:pPr marL="285750" indent="-285750">
              <a:buFont typeface="Arial" panose="020B0604020202020204" pitchFamily="34" charset="0"/>
              <a:buChar char="•"/>
            </a:pPr>
            <a:r>
              <a:rPr lang="en-GB" dirty="0"/>
              <a:t>virulence attenuation</a:t>
            </a:r>
          </a:p>
          <a:p>
            <a:pPr marL="285750" indent="-285750">
              <a:buFont typeface="Arial" panose="020B0604020202020204" pitchFamily="34" charset="0"/>
              <a:buChar char="•"/>
            </a:pPr>
            <a:r>
              <a:rPr lang="en-GB" dirty="0"/>
              <a:t>adaptations in glycerol-phosphate metabolism</a:t>
            </a:r>
          </a:p>
          <a:p>
            <a:endParaRPr lang="en-GB" dirty="0"/>
          </a:p>
        </p:txBody>
      </p:sp>
    </p:spTree>
    <p:extLst>
      <p:ext uri="{BB962C8B-B14F-4D97-AF65-F5344CB8AC3E}">
        <p14:creationId xmlns:p14="http://schemas.microsoft.com/office/powerpoint/2010/main" val="95620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35" y="456896"/>
            <a:ext cx="8690930" cy="679177"/>
          </a:xfrm>
        </p:spPr>
        <p:txBody>
          <a:bodyPr>
            <a:normAutofit fontScale="90000"/>
          </a:bodyPr>
          <a:lstStyle/>
          <a:p>
            <a:r>
              <a:rPr lang="en-GB" dirty="0"/>
              <a:t>Genomics is shedding light on the evolution of pathogenicity.</a:t>
            </a:r>
          </a:p>
        </p:txBody>
      </p:sp>
      <p:sp>
        <p:nvSpPr>
          <p:cNvPr id="4" name="TextBox 3">
            <a:extLst>
              <a:ext uri="{FF2B5EF4-FFF2-40B4-BE49-F238E27FC236}">
                <a16:creationId xmlns:a16="http://schemas.microsoft.com/office/drawing/2014/main" id="{1917C099-89FA-CD43-77A7-6B1F42414BF4}"/>
              </a:ext>
            </a:extLst>
          </p:cNvPr>
          <p:cNvSpPr txBox="1"/>
          <p:nvPr/>
        </p:nvSpPr>
        <p:spPr>
          <a:xfrm>
            <a:off x="226535" y="5939894"/>
            <a:ext cx="8806629" cy="738664"/>
          </a:xfrm>
          <a:prstGeom prst="rect">
            <a:avLst/>
          </a:prstGeom>
          <a:noFill/>
        </p:spPr>
        <p:txBody>
          <a:bodyPr wrap="square">
            <a:spAutoFit/>
          </a:bodyPr>
          <a:lstStyle/>
          <a:p>
            <a:r>
              <a:rPr lang="en-GB" sz="1400" dirty="0"/>
              <a:t>A comparative analysis of various P. aeruginosa strains against other Pseudomonas groups highlighted the presence of several P. aeruginosa core-specific genes that are involved in its pathogenicity such as metal-scavenging, motility, mucin production, toxin–antitoxin systems, and membrane remodelling during stress. </a:t>
            </a:r>
            <a:endParaRPr lang="en-GR" sz="1400" dirty="0"/>
          </a:p>
        </p:txBody>
      </p:sp>
      <p:pic>
        <p:nvPicPr>
          <p:cNvPr id="5" name="Picture 4" descr="A screenshot of a computer&#10;&#10;Description automatically generated">
            <a:extLst>
              <a:ext uri="{FF2B5EF4-FFF2-40B4-BE49-F238E27FC236}">
                <a16:creationId xmlns:a16="http://schemas.microsoft.com/office/drawing/2014/main" id="{59A27431-255C-B11B-03C5-28B499DDE74B}"/>
              </a:ext>
            </a:extLst>
          </p:cNvPr>
          <p:cNvPicPr>
            <a:picLocks noChangeAspect="1"/>
          </p:cNvPicPr>
          <p:nvPr/>
        </p:nvPicPr>
        <p:blipFill>
          <a:blip r:embed="rId2"/>
          <a:stretch>
            <a:fillRect/>
          </a:stretch>
        </p:blipFill>
        <p:spPr>
          <a:xfrm>
            <a:off x="685800" y="1436349"/>
            <a:ext cx="7772400" cy="3985301"/>
          </a:xfrm>
          <a:prstGeom prst="rect">
            <a:avLst/>
          </a:prstGeom>
        </p:spPr>
      </p:pic>
    </p:spTree>
    <p:extLst>
      <p:ext uri="{BB962C8B-B14F-4D97-AF65-F5344CB8AC3E}">
        <p14:creationId xmlns:p14="http://schemas.microsoft.com/office/powerpoint/2010/main" val="579962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10" y="817114"/>
            <a:ext cx="8690930" cy="1168440"/>
          </a:xfrm>
        </p:spPr>
        <p:txBody>
          <a:bodyPr>
            <a:normAutofit fontScale="90000"/>
          </a:bodyPr>
          <a:lstStyle/>
          <a:p>
            <a:r>
              <a:rPr lang="en-GB" dirty="0"/>
              <a:t>Genomics is shedding light on the evolution of pathogenicity.</a:t>
            </a:r>
          </a:p>
        </p:txBody>
      </p:sp>
      <p:sp>
        <p:nvSpPr>
          <p:cNvPr id="4" name="TextBox 3">
            <a:extLst>
              <a:ext uri="{FF2B5EF4-FFF2-40B4-BE49-F238E27FC236}">
                <a16:creationId xmlns:a16="http://schemas.microsoft.com/office/drawing/2014/main" id="{1917C099-89FA-CD43-77A7-6B1F42414BF4}"/>
              </a:ext>
            </a:extLst>
          </p:cNvPr>
          <p:cNvSpPr txBox="1"/>
          <p:nvPr/>
        </p:nvSpPr>
        <p:spPr>
          <a:xfrm>
            <a:off x="620486" y="2220073"/>
            <a:ext cx="7903028" cy="923330"/>
          </a:xfrm>
          <a:prstGeom prst="rect">
            <a:avLst/>
          </a:prstGeom>
          <a:noFill/>
        </p:spPr>
        <p:txBody>
          <a:bodyPr wrap="square">
            <a:spAutoFit/>
          </a:bodyPr>
          <a:lstStyle/>
          <a:p>
            <a:r>
              <a:rPr lang="en-GB" dirty="0"/>
              <a:t>Genome wide association studies (GWAS) are also being performed in pathogenic bacteria, in order to identify traits related to pathogenesis such as antibiotic susceptibility or host specificity</a:t>
            </a:r>
            <a:endParaRPr lang="en-GR" dirty="0"/>
          </a:p>
        </p:txBody>
      </p:sp>
    </p:spTree>
    <p:extLst>
      <p:ext uri="{BB962C8B-B14F-4D97-AF65-F5344CB8AC3E}">
        <p14:creationId xmlns:p14="http://schemas.microsoft.com/office/powerpoint/2010/main" val="3829249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35" y="2463032"/>
            <a:ext cx="8690930" cy="1926086"/>
          </a:xfrm>
        </p:spPr>
        <p:txBody>
          <a:bodyPr>
            <a:normAutofit fontScale="90000"/>
          </a:bodyPr>
          <a:lstStyle/>
          <a:p>
            <a:r>
              <a:rPr lang="en-GB" dirty="0"/>
              <a:t>The Contribution of Bacterial Pathogen Genomics in Forensics, Epidemiology, and Food Safety</a:t>
            </a:r>
          </a:p>
        </p:txBody>
      </p:sp>
    </p:spTree>
    <p:extLst>
      <p:ext uri="{BB962C8B-B14F-4D97-AF65-F5344CB8AC3E}">
        <p14:creationId xmlns:p14="http://schemas.microsoft.com/office/powerpoint/2010/main" val="2934924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35" y="401478"/>
            <a:ext cx="8690930" cy="623758"/>
          </a:xfrm>
        </p:spPr>
        <p:txBody>
          <a:bodyPr>
            <a:normAutofit fontScale="90000"/>
          </a:bodyPr>
          <a:lstStyle/>
          <a:p>
            <a:r>
              <a:rPr lang="en-GB" dirty="0"/>
              <a:t>Forensics</a:t>
            </a:r>
          </a:p>
        </p:txBody>
      </p:sp>
      <p:sp>
        <p:nvSpPr>
          <p:cNvPr id="4" name="TextBox 3">
            <a:extLst>
              <a:ext uri="{FF2B5EF4-FFF2-40B4-BE49-F238E27FC236}">
                <a16:creationId xmlns:a16="http://schemas.microsoft.com/office/drawing/2014/main" id="{1917C099-89FA-CD43-77A7-6B1F42414BF4}"/>
              </a:ext>
            </a:extLst>
          </p:cNvPr>
          <p:cNvSpPr txBox="1"/>
          <p:nvPr/>
        </p:nvSpPr>
        <p:spPr>
          <a:xfrm>
            <a:off x="495795" y="1550170"/>
            <a:ext cx="4284023" cy="5078313"/>
          </a:xfrm>
          <a:prstGeom prst="rect">
            <a:avLst/>
          </a:prstGeom>
          <a:noFill/>
        </p:spPr>
        <p:txBody>
          <a:bodyPr wrap="square">
            <a:spAutoFit/>
          </a:bodyPr>
          <a:lstStyle/>
          <a:p>
            <a:r>
              <a:rPr lang="en-GB" dirty="0"/>
              <a:t>Genomics allows for the rapid detection of pathogens and high-resolution phylogenomic analysis of their relationships and how they spread</a:t>
            </a:r>
          </a:p>
          <a:p>
            <a:endParaRPr lang="en-GB" dirty="0"/>
          </a:p>
          <a:p>
            <a:endParaRPr lang="en-GB" dirty="0"/>
          </a:p>
          <a:p>
            <a:r>
              <a:rPr lang="en-GB" dirty="0" err="1"/>
              <a:t>Amerithrax</a:t>
            </a:r>
            <a:r>
              <a:rPr lang="en-GB" dirty="0"/>
              <a:t> incident in 2001 (5 dead) and its subsequent forensic genomic study.</a:t>
            </a:r>
          </a:p>
          <a:p>
            <a:r>
              <a:rPr lang="en-GB" dirty="0"/>
              <a:t>Whole genome sequencing and comparative genomics were employed in order to develop high-resolution genetic markers that constituted a unique fingerprint for the Anthrax spores that were used in the 2001 letter-attacks. The markers were later used in order to investigate the various samples collected by the FBI, and thus helped to identify the source of the spores.</a:t>
            </a:r>
            <a:endParaRPr lang="en-GR" dirty="0"/>
          </a:p>
        </p:txBody>
      </p:sp>
      <p:pic>
        <p:nvPicPr>
          <p:cNvPr id="3" name="Picture 2" descr="A person wearing a gas mask&#10;&#10;Description automatically generated">
            <a:extLst>
              <a:ext uri="{FF2B5EF4-FFF2-40B4-BE49-F238E27FC236}">
                <a16:creationId xmlns:a16="http://schemas.microsoft.com/office/drawing/2014/main" id="{7225FD7A-18A6-C709-59F0-63D411525C7A}"/>
              </a:ext>
            </a:extLst>
          </p:cNvPr>
          <p:cNvPicPr>
            <a:picLocks noChangeAspect="1"/>
          </p:cNvPicPr>
          <p:nvPr/>
        </p:nvPicPr>
        <p:blipFill>
          <a:blip r:embed="rId2"/>
          <a:stretch>
            <a:fillRect/>
          </a:stretch>
        </p:blipFill>
        <p:spPr>
          <a:xfrm>
            <a:off x="4904509" y="1550170"/>
            <a:ext cx="4114875" cy="5070764"/>
          </a:xfrm>
          <a:prstGeom prst="rect">
            <a:avLst/>
          </a:prstGeom>
        </p:spPr>
      </p:pic>
    </p:spTree>
    <p:extLst>
      <p:ext uri="{BB962C8B-B14F-4D97-AF65-F5344CB8AC3E}">
        <p14:creationId xmlns:p14="http://schemas.microsoft.com/office/powerpoint/2010/main" val="3690394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a:extLst>
              <a:ext uri="{FF2B5EF4-FFF2-40B4-BE49-F238E27FC236}">
                <a16:creationId xmlns:a16="http://schemas.microsoft.com/office/drawing/2014/main" id="{3371F4C0-BCA4-6080-700F-5A4BB9C17157}"/>
              </a:ext>
            </a:extLst>
          </p:cNvPr>
          <p:cNvSpPr txBox="1">
            <a:spLocks noChangeArrowheads="1"/>
          </p:cNvSpPr>
          <p:nvPr/>
        </p:nvSpPr>
        <p:spPr bwMode="auto">
          <a:xfrm>
            <a:off x="390661" y="197178"/>
            <a:ext cx="81820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GB" sz="2400" b="1" dirty="0">
                <a:solidFill>
                  <a:srgbClr val="FF3300"/>
                </a:solidFill>
                <a:effectLst>
                  <a:outerShdw blurRad="38100" dist="38100" dir="2700000" algn="tl">
                    <a:srgbClr val="DDDDDD"/>
                  </a:outerShdw>
                </a:effectLst>
                <a:latin typeface="Arial" charset="0"/>
                <a:ea typeface="ＭＳ Ｐゴシック" charset="0"/>
              </a:rPr>
              <a:t>Forensics - Origin of the 2010 cholera outbreak in Haiti</a:t>
            </a:r>
            <a:endParaRPr lang="en-US" sz="2400" b="1" dirty="0">
              <a:solidFill>
                <a:srgbClr val="FF3300"/>
              </a:solidFill>
              <a:effectLst>
                <a:outerShdw blurRad="38100" dist="38100" dir="2700000" algn="tl">
                  <a:srgbClr val="DDDDDD"/>
                </a:outerShdw>
              </a:effectLst>
              <a:latin typeface="Arial" charset="0"/>
              <a:ea typeface="ＭＳ Ｐゴシック" charset="0"/>
            </a:endParaRPr>
          </a:p>
        </p:txBody>
      </p:sp>
      <p:pic>
        <p:nvPicPr>
          <p:cNvPr id="76802" name="Picture 3" descr="Picture 2">
            <a:extLst>
              <a:ext uri="{FF2B5EF4-FFF2-40B4-BE49-F238E27FC236}">
                <a16:creationId xmlns:a16="http://schemas.microsoft.com/office/drawing/2014/main" id="{5EA37F66-620B-62FF-10BB-69E051379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22" y="658843"/>
            <a:ext cx="6850921" cy="537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Picture 1">
            <a:extLst>
              <a:ext uri="{FF2B5EF4-FFF2-40B4-BE49-F238E27FC236}">
                <a16:creationId xmlns:a16="http://schemas.microsoft.com/office/drawing/2014/main" id="{64BC6405-C33B-265F-F5B5-9179B1059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013" y="3590895"/>
            <a:ext cx="3836987"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13A72D5-D714-0E2F-AD19-3E955C2A30F7}"/>
              </a:ext>
            </a:extLst>
          </p:cNvPr>
          <p:cNvSpPr txBox="1"/>
          <p:nvPr/>
        </p:nvSpPr>
        <p:spPr>
          <a:xfrm>
            <a:off x="596208" y="6170866"/>
            <a:ext cx="7976501" cy="646331"/>
          </a:xfrm>
          <a:prstGeom prst="rect">
            <a:avLst/>
          </a:prstGeom>
          <a:noFill/>
        </p:spPr>
        <p:txBody>
          <a:bodyPr wrap="square">
            <a:spAutoFit/>
          </a:bodyPr>
          <a:lstStyle/>
          <a:p>
            <a:r>
              <a:rPr lang="en-GB" dirty="0"/>
              <a:t>Redress demanded by families of the 10,000 people killed and 800,000 affected would reach $40 billion.</a:t>
            </a:r>
            <a:endParaRPr lang="en-GR" dirty="0"/>
          </a:p>
        </p:txBody>
      </p:sp>
    </p:spTree>
    <p:extLst>
      <p:ext uri="{BB962C8B-B14F-4D97-AF65-F5344CB8AC3E}">
        <p14:creationId xmlns:p14="http://schemas.microsoft.com/office/powerpoint/2010/main" val="711481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10" y="817114"/>
            <a:ext cx="8690930" cy="1168440"/>
          </a:xfrm>
        </p:spPr>
        <p:txBody>
          <a:bodyPr>
            <a:normAutofit/>
          </a:bodyPr>
          <a:lstStyle/>
          <a:p>
            <a:r>
              <a:rPr lang="en-GB" dirty="0"/>
              <a:t>Food safety</a:t>
            </a:r>
          </a:p>
        </p:txBody>
      </p:sp>
      <p:sp>
        <p:nvSpPr>
          <p:cNvPr id="4" name="TextBox 3">
            <a:extLst>
              <a:ext uri="{FF2B5EF4-FFF2-40B4-BE49-F238E27FC236}">
                <a16:creationId xmlns:a16="http://schemas.microsoft.com/office/drawing/2014/main" id="{1917C099-89FA-CD43-77A7-6B1F42414BF4}"/>
              </a:ext>
            </a:extLst>
          </p:cNvPr>
          <p:cNvSpPr txBox="1"/>
          <p:nvPr/>
        </p:nvSpPr>
        <p:spPr>
          <a:xfrm>
            <a:off x="620486" y="2220073"/>
            <a:ext cx="7903028" cy="3139321"/>
          </a:xfrm>
          <a:prstGeom prst="rect">
            <a:avLst/>
          </a:prstGeom>
          <a:noFill/>
        </p:spPr>
        <p:txBody>
          <a:bodyPr wrap="square">
            <a:spAutoFit/>
          </a:bodyPr>
          <a:lstStyle/>
          <a:p>
            <a:r>
              <a:rPr lang="en-GB" dirty="0"/>
              <a:t> Outbreak of Shiga-toxin-producing E. coli in Germany between May and June 2011, with more than 3000 people infected, demonstrated the advantages of WGS</a:t>
            </a:r>
          </a:p>
          <a:p>
            <a:endParaRPr lang="en-GB" dirty="0"/>
          </a:p>
          <a:p>
            <a:r>
              <a:rPr lang="en-GB" dirty="0" err="1"/>
              <a:t>GenomeTrakr</a:t>
            </a:r>
            <a:r>
              <a:rPr lang="en-GB" dirty="0"/>
              <a:t> is a large network of U.S. federal, state, university, and hospital labs that is utilising WGS in order to detect and analyse outbreaks of food-borne illness caused by pathogens. Although the annual investment is around USD 22 million, the annual health benefits are estimated to be at nearly USD 500 million [ 98].</a:t>
            </a:r>
          </a:p>
          <a:p>
            <a:endParaRPr lang="en-GB" dirty="0"/>
          </a:p>
          <a:p>
            <a:r>
              <a:rPr lang="en-GB" dirty="0"/>
              <a:t>Furthermore, the European Food Safety Authority (EFSA) has also adopted WGS for the bacterial strain taxonomic identification and characterisation of potential traits of concern [99 ].</a:t>
            </a:r>
            <a:endParaRPr lang="en-GR" dirty="0"/>
          </a:p>
        </p:txBody>
      </p:sp>
    </p:spTree>
    <p:extLst>
      <p:ext uri="{BB962C8B-B14F-4D97-AF65-F5344CB8AC3E}">
        <p14:creationId xmlns:p14="http://schemas.microsoft.com/office/powerpoint/2010/main" val="119666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10" y="817114"/>
            <a:ext cx="8690930" cy="1168440"/>
          </a:xfrm>
        </p:spPr>
        <p:txBody>
          <a:bodyPr>
            <a:normAutofit/>
          </a:bodyPr>
          <a:lstStyle/>
          <a:p>
            <a:r>
              <a:rPr lang="en-GB" dirty="0"/>
              <a:t>Food safety</a:t>
            </a:r>
          </a:p>
        </p:txBody>
      </p:sp>
      <p:sp>
        <p:nvSpPr>
          <p:cNvPr id="4" name="TextBox 3">
            <a:extLst>
              <a:ext uri="{FF2B5EF4-FFF2-40B4-BE49-F238E27FC236}">
                <a16:creationId xmlns:a16="http://schemas.microsoft.com/office/drawing/2014/main" id="{1917C099-89FA-CD43-77A7-6B1F42414BF4}"/>
              </a:ext>
            </a:extLst>
          </p:cNvPr>
          <p:cNvSpPr txBox="1"/>
          <p:nvPr/>
        </p:nvSpPr>
        <p:spPr>
          <a:xfrm>
            <a:off x="620486" y="2220073"/>
            <a:ext cx="7903028" cy="1200329"/>
          </a:xfrm>
          <a:prstGeom prst="rect">
            <a:avLst/>
          </a:prstGeom>
          <a:noFill/>
        </p:spPr>
        <p:txBody>
          <a:bodyPr wrap="square">
            <a:spAutoFit/>
          </a:bodyPr>
          <a:lstStyle/>
          <a:p>
            <a:r>
              <a:rPr lang="en-GB" dirty="0"/>
              <a:t> A retrospective investigation of two outbreaks of food-borne disease due to E. coli (in 2012 and 2013) clearly demonstrated that the use of WGS is far superior to the conventional approaches for the generation of information on virulence, AMR genotypes, and accurate cluster identification [100].</a:t>
            </a:r>
            <a:endParaRPr lang="en-GR" dirty="0"/>
          </a:p>
        </p:txBody>
      </p:sp>
    </p:spTree>
    <p:extLst>
      <p:ext uri="{BB962C8B-B14F-4D97-AF65-F5344CB8AC3E}">
        <p14:creationId xmlns:p14="http://schemas.microsoft.com/office/powerpoint/2010/main" val="1152391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97A3808-C631-D778-DD4B-3FA4FAF995E7}"/>
              </a:ext>
            </a:extLst>
          </p:cNvPr>
          <p:cNvPicPr>
            <a:picLocks noChangeAspect="1"/>
          </p:cNvPicPr>
          <p:nvPr/>
        </p:nvPicPr>
        <p:blipFill>
          <a:blip r:embed="rId2"/>
          <a:stretch>
            <a:fillRect/>
          </a:stretch>
        </p:blipFill>
        <p:spPr>
          <a:xfrm>
            <a:off x="146050" y="1714500"/>
            <a:ext cx="8771428" cy="3397827"/>
          </a:xfrm>
          <a:prstGeom prst="rect">
            <a:avLst/>
          </a:prstGeom>
        </p:spPr>
      </p:pic>
    </p:spTree>
    <p:extLst>
      <p:ext uri="{BB962C8B-B14F-4D97-AF65-F5344CB8AC3E}">
        <p14:creationId xmlns:p14="http://schemas.microsoft.com/office/powerpoint/2010/main" val="2777228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10" y="817114"/>
            <a:ext cx="8690930" cy="1168440"/>
          </a:xfrm>
        </p:spPr>
        <p:txBody>
          <a:bodyPr>
            <a:normAutofit fontScale="90000"/>
          </a:bodyPr>
          <a:lstStyle/>
          <a:p>
            <a:r>
              <a:rPr lang="en-GB" dirty="0"/>
              <a:t>Clinical Importance of Bacterial Pathogen Genomics</a:t>
            </a:r>
          </a:p>
        </p:txBody>
      </p:sp>
      <p:sp>
        <p:nvSpPr>
          <p:cNvPr id="4" name="TextBox 3">
            <a:extLst>
              <a:ext uri="{FF2B5EF4-FFF2-40B4-BE49-F238E27FC236}">
                <a16:creationId xmlns:a16="http://schemas.microsoft.com/office/drawing/2014/main" id="{1917C099-89FA-CD43-77A7-6B1F42414BF4}"/>
              </a:ext>
            </a:extLst>
          </p:cNvPr>
          <p:cNvSpPr txBox="1"/>
          <p:nvPr/>
        </p:nvSpPr>
        <p:spPr>
          <a:xfrm>
            <a:off x="620486" y="2220073"/>
            <a:ext cx="7903028" cy="1200329"/>
          </a:xfrm>
          <a:prstGeom prst="rect">
            <a:avLst/>
          </a:prstGeom>
          <a:noFill/>
        </p:spPr>
        <p:txBody>
          <a:bodyPr wrap="square">
            <a:spAutoFit/>
          </a:bodyPr>
          <a:lstStyle/>
          <a:p>
            <a:r>
              <a:rPr lang="en-GB" dirty="0"/>
              <a:t>Reference laboratories of Public Health England and the Scottish Healthcare Associated Infection Prevention Institute have adopted WGS as a routine method to analyse samples from bacterial pathogens such as Salmonella, E. coli and Shigella, Listeria, and Campylobacter </a:t>
            </a:r>
            <a:endParaRPr lang="en-GR" dirty="0"/>
          </a:p>
        </p:txBody>
      </p:sp>
    </p:spTree>
    <p:extLst>
      <p:ext uri="{BB962C8B-B14F-4D97-AF65-F5344CB8AC3E}">
        <p14:creationId xmlns:p14="http://schemas.microsoft.com/office/powerpoint/2010/main" val="4176430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10" y="817114"/>
            <a:ext cx="8690930" cy="1168440"/>
          </a:xfrm>
        </p:spPr>
        <p:txBody>
          <a:bodyPr>
            <a:normAutofit fontScale="90000"/>
          </a:bodyPr>
          <a:lstStyle/>
          <a:p>
            <a:r>
              <a:rPr lang="en-GB" dirty="0"/>
              <a:t>Clinical Importance of Bacterial Pathogen Genomics</a:t>
            </a:r>
          </a:p>
        </p:txBody>
      </p:sp>
      <p:sp>
        <p:nvSpPr>
          <p:cNvPr id="4" name="TextBox 3">
            <a:extLst>
              <a:ext uri="{FF2B5EF4-FFF2-40B4-BE49-F238E27FC236}">
                <a16:creationId xmlns:a16="http://schemas.microsoft.com/office/drawing/2014/main" id="{1917C099-89FA-CD43-77A7-6B1F42414BF4}"/>
              </a:ext>
            </a:extLst>
          </p:cNvPr>
          <p:cNvSpPr txBox="1"/>
          <p:nvPr/>
        </p:nvSpPr>
        <p:spPr>
          <a:xfrm>
            <a:off x="620486" y="2220073"/>
            <a:ext cx="7903028" cy="1200329"/>
          </a:xfrm>
          <a:prstGeom prst="rect">
            <a:avLst/>
          </a:prstGeom>
          <a:noFill/>
        </p:spPr>
        <p:txBody>
          <a:bodyPr wrap="square">
            <a:spAutoFit/>
          </a:bodyPr>
          <a:lstStyle/>
          <a:p>
            <a:pPr marL="285750" indent="-285750">
              <a:buFont typeface="Arial" panose="020B0604020202020204" pitchFamily="34" charset="0"/>
              <a:buChar char="•"/>
            </a:pPr>
            <a:r>
              <a:rPr lang="en-GB" dirty="0"/>
              <a:t>WGS has been evaluated against traditional phenotypic approaches, in order to determine AMR profiles with mixed or even poor results initially.</a:t>
            </a:r>
          </a:p>
          <a:p>
            <a:pPr marL="285750" indent="-285750">
              <a:buFont typeface="Arial" panose="020B0604020202020204" pitchFamily="34" charset="0"/>
              <a:buChar char="•"/>
            </a:pPr>
            <a:r>
              <a:rPr lang="en-GB" dirty="0"/>
              <a:t>However, more recent studies have now demonstrated very high levels of concordance.</a:t>
            </a:r>
            <a:endParaRPr lang="en-GR" dirty="0"/>
          </a:p>
        </p:txBody>
      </p:sp>
      <p:pic>
        <p:nvPicPr>
          <p:cNvPr id="5" name="Picture 4" descr="A screenshot of a medical history&#10;&#10;Description automatically generated">
            <a:extLst>
              <a:ext uri="{FF2B5EF4-FFF2-40B4-BE49-F238E27FC236}">
                <a16:creationId xmlns:a16="http://schemas.microsoft.com/office/drawing/2014/main" id="{D796A218-3B0B-3931-8EB0-5932949F6DE5}"/>
              </a:ext>
            </a:extLst>
          </p:cNvPr>
          <p:cNvPicPr>
            <a:picLocks noChangeAspect="1"/>
          </p:cNvPicPr>
          <p:nvPr/>
        </p:nvPicPr>
        <p:blipFill>
          <a:blip r:embed="rId2"/>
          <a:stretch>
            <a:fillRect/>
          </a:stretch>
        </p:blipFill>
        <p:spPr>
          <a:xfrm>
            <a:off x="3336324" y="4233145"/>
            <a:ext cx="5344323" cy="2188162"/>
          </a:xfrm>
          <a:prstGeom prst="rect">
            <a:avLst/>
          </a:prstGeom>
        </p:spPr>
      </p:pic>
      <p:sp>
        <p:nvSpPr>
          <p:cNvPr id="7" name="TextBox 6">
            <a:extLst>
              <a:ext uri="{FF2B5EF4-FFF2-40B4-BE49-F238E27FC236}">
                <a16:creationId xmlns:a16="http://schemas.microsoft.com/office/drawing/2014/main" id="{122642AB-700A-DE4B-FD90-D06E0C1CC54F}"/>
              </a:ext>
            </a:extLst>
          </p:cNvPr>
          <p:cNvSpPr txBox="1"/>
          <p:nvPr/>
        </p:nvSpPr>
        <p:spPr>
          <a:xfrm>
            <a:off x="620486" y="5110027"/>
            <a:ext cx="2678327" cy="1477328"/>
          </a:xfrm>
          <a:prstGeom prst="rect">
            <a:avLst/>
          </a:prstGeom>
          <a:noFill/>
        </p:spPr>
        <p:txBody>
          <a:bodyPr wrap="square">
            <a:spAutoFit/>
          </a:bodyPr>
          <a:lstStyle/>
          <a:p>
            <a:r>
              <a:rPr lang="en-GB" dirty="0"/>
              <a:t>15/335 isolates had a discrepancy between phenotypic and genotypic testing for 1 of the 10 antimicrobial classes</a:t>
            </a:r>
            <a:endParaRPr lang="en-GR" dirty="0"/>
          </a:p>
        </p:txBody>
      </p:sp>
    </p:spTree>
    <p:extLst>
      <p:ext uri="{BB962C8B-B14F-4D97-AF65-F5344CB8AC3E}">
        <p14:creationId xmlns:p14="http://schemas.microsoft.com/office/powerpoint/2010/main" val="2554970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1397"/>
            <a:ext cx="8229600" cy="921279"/>
          </a:xfrm>
        </p:spPr>
        <p:txBody>
          <a:bodyPr>
            <a:normAutofit/>
          </a:bodyPr>
          <a:lstStyle/>
          <a:p>
            <a:r>
              <a:rPr lang="en-US" b="1" dirty="0"/>
              <a:t>Importance of Bacteria</a:t>
            </a:r>
          </a:p>
        </p:txBody>
      </p:sp>
    </p:spTree>
    <p:extLst>
      <p:ext uri="{BB962C8B-B14F-4D97-AF65-F5344CB8AC3E}">
        <p14:creationId xmlns:p14="http://schemas.microsoft.com/office/powerpoint/2010/main" val="2332648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1279"/>
          </a:xfrm>
        </p:spPr>
        <p:txBody>
          <a:bodyPr>
            <a:normAutofit/>
          </a:bodyPr>
          <a:lstStyle/>
          <a:p>
            <a:r>
              <a:rPr lang="en-US" b="1" dirty="0"/>
              <a:t>Bacteria and diseases</a:t>
            </a:r>
          </a:p>
        </p:txBody>
      </p:sp>
      <p:sp>
        <p:nvSpPr>
          <p:cNvPr id="3" name="Rectangle 2"/>
          <p:cNvSpPr/>
          <p:nvPr/>
        </p:nvSpPr>
        <p:spPr>
          <a:xfrm>
            <a:off x="0" y="1410668"/>
            <a:ext cx="3026834" cy="2893100"/>
          </a:xfrm>
          <a:prstGeom prst="rect">
            <a:avLst/>
          </a:prstGeom>
        </p:spPr>
        <p:txBody>
          <a:bodyPr wrap="square">
            <a:spAutoFit/>
          </a:bodyPr>
          <a:lstStyle/>
          <a:p>
            <a:r>
              <a:rPr lang="en-US" sz="1400" dirty="0"/>
              <a:t>Yersinia </a:t>
            </a:r>
            <a:r>
              <a:rPr lang="en-US" sz="1400" dirty="0" err="1"/>
              <a:t>pestis</a:t>
            </a:r>
            <a:r>
              <a:rPr lang="en-US" sz="1400" dirty="0"/>
              <a:t> - Black Death: killed more than a third of the European population during the 1347–1352 epidemic.</a:t>
            </a:r>
          </a:p>
          <a:p>
            <a:endParaRPr lang="en-US" sz="1400" dirty="0"/>
          </a:p>
          <a:p>
            <a:endParaRPr lang="en-US" sz="1400" dirty="0"/>
          </a:p>
          <a:p>
            <a:endParaRPr lang="en-US" sz="1400" dirty="0"/>
          </a:p>
          <a:p>
            <a:endParaRPr lang="en-US" sz="1400" dirty="0"/>
          </a:p>
          <a:p>
            <a:r>
              <a:rPr lang="en-US" sz="1400" dirty="0"/>
              <a:t>Germ theory of disease by Robert Koch and Luis Pasteur. For the first time, in 1876, a bacterium, </a:t>
            </a:r>
            <a:r>
              <a:rPr lang="en-US" sz="1400" i="1" dirty="0"/>
              <a:t>Bacillus </a:t>
            </a:r>
            <a:r>
              <a:rPr lang="en-US" sz="1400" i="1" dirty="0" err="1"/>
              <a:t>anthracis</a:t>
            </a:r>
            <a:r>
              <a:rPr lang="en-US" sz="1400" dirty="0"/>
              <a:t> was identified as the etiological agent of anthrax.</a:t>
            </a:r>
          </a:p>
        </p:txBody>
      </p:sp>
      <p:pic>
        <p:nvPicPr>
          <p:cNvPr id="4" name="Picture 3" descr="pasteur_profile_fa_2000.001.226-1-920x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0199" y="4303768"/>
            <a:ext cx="1639791" cy="1825159"/>
          </a:xfrm>
          <a:prstGeom prst="rect">
            <a:avLst/>
          </a:prstGeom>
        </p:spPr>
      </p:pic>
      <p:pic>
        <p:nvPicPr>
          <p:cNvPr id="5" name="Picture 4" descr="32987_ca_object_representations_media_1517_fronte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594" y="4303768"/>
            <a:ext cx="2398895" cy="1825159"/>
          </a:xfrm>
          <a:prstGeom prst="rect">
            <a:avLst/>
          </a:prstGeom>
        </p:spPr>
      </p:pic>
      <p:pic>
        <p:nvPicPr>
          <p:cNvPr id="6" name="Picture 5" descr="blackdeat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4241" y="1195917"/>
            <a:ext cx="3068079" cy="2292630"/>
          </a:xfrm>
          <a:prstGeom prst="rect">
            <a:avLst/>
          </a:prstGeom>
        </p:spPr>
      </p:pic>
      <p:pic>
        <p:nvPicPr>
          <p:cNvPr id="8" name="Picture 7" descr="Yersin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4283" y="1767416"/>
            <a:ext cx="2327791" cy="987974"/>
          </a:xfrm>
          <a:prstGeom prst="rect">
            <a:avLst/>
          </a:prstGeom>
        </p:spPr>
      </p:pic>
      <p:pic>
        <p:nvPicPr>
          <p:cNvPr id="9" name="Picture 8" descr="bacillu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5898" y="4303768"/>
            <a:ext cx="2385135" cy="1803985"/>
          </a:xfrm>
          <a:prstGeom prst="rect">
            <a:avLst/>
          </a:prstGeom>
        </p:spPr>
      </p:pic>
    </p:spTree>
    <p:extLst>
      <p:ext uri="{BB962C8B-B14F-4D97-AF65-F5344CB8AC3E}">
        <p14:creationId xmlns:p14="http://schemas.microsoft.com/office/powerpoint/2010/main" val="449753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1279"/>
          </a:xfrm>
        </p:spPr>
        <p:txBody>
          <a:bodyPr>
            <a:normAutofit/>
          </a:bodyPr>
          <a:lstStyle/>
          <a:p>
            <a:r>
              <a:rPr lang="en-US" b="1" dirty="0"/>
              <a:t>Bacteria and diseases</a:t>
            </a:r>
          </a:p>
        </p:txBody>
      </p:sp>
      <p:sp>
        <p:nvSpPr>
          <p:cNvPr id="3" name="Rectangle 2"/>
          <p:cNvSpPr/>
          <p:nvPr/>
        </p:nvSpPr>
        <p:spPr>
          <a:xfrm>
            <a:off x="0" y="1410668"/>
            <a:ext cx="3026834" cy="2031325"/>
          </a:xfrm>
          <a:prstGeom prst="rect">
            <a:avLst/>
          </a:prstGeom>
        </p:spPr>
        <p:txBody>
          <a:bodyPr wrap="square">
            <a:spAutoFit/>
          </a:bodyPr>
          <a:lstStyle/>
          <a:p>
            <a:r>
              <a:rPr lang="en-US" sz="1400" dirty="0"/>
              <a:t>in 1928, Alexander Fleming made a discovery that later led to the development of the first antibiotic, penicillin.</a:t>
            </a:r>
          </a:p>
          <a:p>
            <a:endParaRPr lang="en-US" sz="1400" dirty="0"/>
          </a:p>
          <a:p>
            <a:r>
              <a:rPr lang="en-US" sz="1400" dirty="0"/>
              <a:t>Just 17 years after the introduction of penicillin, the first clinical case of penicillin-resistant Staphylococcus </a:t>
            </a:r>
            <a:r>
              <a:rPr lang="en-US" sz="1400" dirty="0" err="1"/>
              <a:t>aureus</a:t>
            </a:r>
            <a:r>
              <a:rPr lang="en-US" sz="1400" dirty="0"/>
              <a:t> was reported </a:t>
            </a:r>
          </a:p>
        </p:txBody>
      </p:sp>
      <p:pic>
        <p:nvPicPr>
          <p:cNvPr id="7" name="Picture 6" descr="Flem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51" y="1410668"/>
            <a:ext cx="2503299" cy="1774914"/>
          </a:xfrm>
          <a:prstGeom prst="rect">
            <a:avLst/>
          </a:prstGeom>
        </p:spPr>
      </p:pic>
      <p:pic>
        <p:nvPicPr>
          <p:cNvPr id="10" name="Picture 9" descr="moul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040" y="1410667"/>
            <a:ext cx="3258793" cy="1774915"/>
          </a:xfrm>
          <a:prstGeom prst="rect">
            <a:avLst/>
          </a:prstGeom>
        </p:spPr>
      </p:pic>
      <p:pic>
        <p:nvPicPr>
          <p:cNvPr id="11" name="Picture 10" descr="penicilli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902" y="3441993"/>
            <a:ext cx="2519898" cy="2461683"/>
          </a:xfrm>
          <a:prstGeom prst="rect">
            <a:avLst/>
          </a:prstGeom>
        </p:spPr>
      </p:pic>
    </p:spTree>
    <p:extLst>
      <p:ext uri="{BB962C8B-B14F-4D97-AF65-F5344CB8AC3E}">
        <p14:creationId xmlns:p14="http://schemas.microsoft.com/office/powerpoint/2010/main" val="389633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408516"/>
            <a:ext cx="8229600" cy="849041"/>
          </a:xfrm>
        </p:spPr>
        <p:txBody>
          <a:bodyPr>
            <a:noAutofit/>
          </a:bodyPr>
          <a:lstStyle/>
          <a:p>
            <a:r>
              <a:rPr lang="en-US" sz="3200" b="1" dirty="0"/>
              <a:t>Pathogenic Bacteria </a:t>
            </a:r>
            <a:br>
              <a:rPr lang="en-US" sz="3200" b="1" dirty="0"/>
            </a:br>
            <a:r>
              <a:rPr lang="en-GB" sz="3200" b="1" dirty="0"/>
              <a:t>of </a:t>
            </a:r>
            <a:r>
              <a:rPr lang="en-US" sz="3200" b="1" dirty="0"/>
              <a:t>clinical importance</a:t>
            </a:r>
          </a:p>
        </p:txBody>
      </p:sp>
      <p:sp>
        <p:nvSpPr>
          <p:cNvPr id="5" name="Rectangle 4"/>
          <p:cNvSpPr/>
          <p:nvPr/>
        </p:nvSpPr>
        <p:spPr>
          <a:xfrm>
            <a:off x="1346201" y="6223674"/>
            <a:ext cx="6870700" cy="307777"/>
          </a:xfrm>
          <a:prstGeom prst="rect">
            <a:avLst/>
          </a:prstGeom>
        </p:spPr>
        <p:txBody>
          <a:bodyPr wrap="square">
            <a:spAutoFit/>
          </a:bodyPr>
          <a:lstStyle/>
          <a:p>
            <a:r>
              <a:rPr lang="nl-NL" sz="1400" dirty="0"/>
              <a:t>Amoutzias et al., </a:t>
            </a:r>
            <a:r>
              <a:rPr lang="nl-NL" sz="1400" dirty="0" err="1"/>
              <a:t>Microorganisms</a:t>
            </a:r>
            <a:r>
              <a:rPr lang="nl-NL" sz="1400" dirty="0"/>
              <a:t> </a:t>
            </a:r>
            <a:r>
              <a:rPr lang="nl-NL" sz="1400" b="1" dirty="0"/>
              <a:t>2022</a:t>
            </a:r>
            <a:r>
              <a:rPr lang="nl-NL" sz="1400" dirty="0"/>
              <a:t>, </a:t>
            </a:r>
            <a:r>
              <a:rPr lang="nl-NL" sz="1400" i="1" dirty="0"/>
              <a:t>10</a:t>
            </a:r>
            <a:r>
              <a:rPr lang="nl-NL" sz="1400" dirty="0"/>
              <a:t>(5), 1040 </a:t>
            </a:r>
            <a:r>
              <a:rPr lang="nl-NL" sz="1400" dirty="0">
                <a:hlinkClick r:id="rId2"/>
              </a:rPr>
              <a:t>doi:10.3390/microorganisms10051040</a:t>
            </a:r>
            <a:r>
              <a:rPr lang="nl-NL" sz="1400" dirty="0"/>
              <a:t> </a:t>
            </a:r>
            <a:endParaRPr lang="nl-NL" sz="1400" dirty="0">
              <a:effectLst/>
            </a:endParaRPr>
          </a:p>
        </p:txBody>
      </p:sp>
      <p:sp>
        <p:nvSpPr>
          <p:cNvPr id="3" name="Rectangle 2"/>
          <p:cNvSpPr/>
          <p:nvPr/>
        </p:nvSpPr>
        <p:spPr>
          <a:xfrm>
            <a:off x="660400" y="1997839"/>
            <a:ext cx="7810500" cy="3970318"/>
          </a:xfrm>
          <a:prstGeom prst="rect">
            <a:avLst/>
          </a:prstGeom>
        </p:spPr>
        <p:txBody>
          <a:bodyPr wrap="square">
            <a:spAutoFit/>
          </a:bodyPr>
          <a:lstStyle/>
          <a:p>
            <a:pPr marL="285750" indent="-285750">
              <a:buFont typeface="Arial"/>
              <a:buChar char="•"/>
            </a:pPr>
            <a:r>
              <a:rPr lang="en-US" dirty="0"/>
              <a:t>More than one thousand different bacteria can be pathogenic for humans.</a:t>
            </a:r>
          </a:p>
          <a:p>
            <a:pPr marL="285750" indent="-285750">
              <a:buFont typeface="Arial"/>
              <a:buChar char="•"/>
            </a:pPr>
            <a:endParaRPr lang="en-US" dirty="0"/>
          </a:p>
          <a:p>
            <a:pPr marL="285750" indent="-285750">
              <a:buFont typeface="Arial"/>
              <a:buChar char="•"/>
            </a:pPr>
            <a:r>
              <a:rPr lang="en-US" dirty="0"/>
              <a:t>The vast majority of cases reported in the clinical setting comprise a very small sub-set. A list of the top 25 bacteria most frequently identified by a microbiology laboratory was compiled by </a:t>
            </a:r>
            <a:r>
              <a:rPr lang="en-US" dirty="0" err="1"/>
              <a:t>Didelot</a:t>
            </a:r>
            <a:r>
              <a:rPr lang="en-US" dirty="0"/>
              <a:t> et al., 2012, where </a:t>
            </a:r>
            <a:r>
              <a:rPr lang="en-US" i="1" dirty="0"/>
              <a:t>E. coli </a:t>
            </a:r>
            <a:r>
              <a:rPr lang="en-US" dirty="0"/>
              <a:t>and </a:t>
            </a:r>
            <a:r>
              <a:rPr lang="en-US" i="1" dirty="0"/>
              <a:t>S. </a:t>
            </a:r>
            <a:r>
              <a:rPr lang="en-US" i="1" dirty="0" err="1"/>
              <a:t>aureus</a:t>
            </a:r>
            <a:r>
              <a:rPr lang="en-US" i="1" dirty="0"/>
              <a:t> </a:t>
            </a:r>
            <a:r>
              <a:rPr lang="en-US" dirty="0"/>
              <a:t>comprise almost half of the cases.</a:t>
            </a:r>
          </a:p>
          <a:p>
            <a:pPr marL="285750" indent="-285750">
              <a:buFont typeface="Arial"/>
              <a:buChar char="•"/>
            </a:pPr>
            <a:endParaRPr lang="en-US" dirty="0"/>
          </a:p>
          <a:p>
            <a:pPr marL="285750" indent="-285750">
              <a:buFont typeface="Arial"/>
              <a:buChar char="•"/>
            </a:pPr>
            <a:r>
              <a:rPr lang="en-US" dirty="0"/>
              <a:t>A nationwide study in Denmark (</a:t>
            </a:r>
            <a:r>
              <a:rPr lang="en-US" dirty="0" err="1"/>
              <a:t>Rebelo</a:t>
            </a:r>
            <a:r>
              <a:rPr lang="en-US" dirty="0"/>
              <a:t> et al., 2022) compared classical species identification with that by whole-genome sequencing (WGS) in the clinical setting. They also identified </a:t>
            </a:r>
            <a:r>
              <a:rPr lang="en-US" i="1" dirty="0"/>
              <a:t>E. coli </a:t>
            </a:r>
            <a:r>
              <a:rPr lang="en-US" dirty="0"/>
              <a:t>and </a:t>
            </a:r>
            <a:r>
              <a:rPr lang="en-US" i="1" dirty="0"/>
              <a:t>Staphylococcus spp. </a:t>
            </a:r>
            <a:r>
              <a:rPr lang="en-US" dirty="0"/>
              <a:t>as the two most clinically prevalent bacteria.</a:t>
            </a:r>
          </a:p>
          <a:p>
            <a:pPr marL="285750" indent="-285750">
              <a:buFont typeface="Arial"/>
              <a:buChar char="•"/>
            </a:pPr>
            <a:endParaRPr lang="en-US" dirty="0"/>
          </a:p>
          <a:p>
            <a:pPr marL="285750" indent="-285750">
              <a:buFont typeface="Arial"/>
              <a:buChar char="•"/>
            </a:pPr>
            <a:r>
              <a:rPr lang="en-US" dirty="0"/>
              <a:t>World Health </a:t>
            </a:r>
            <a:r>
              <a:rPr lang="en-US" dirty="0" err="1"/>
              <a:t>Organisation</a:t>
            </a:r>
            <a:r>
              <a:rPr lang="en-US" dirty="0"/>
              <a:t> published in 2017 a priority list of 12 bacterial taxa for which new antibiotics need to be researched and developed.</a:t>
            </a:r>
          </a:p>
        </p:txBody>
      </p:sp>
    </p:spTree>
    <p:extLst>
      <p:ext uri="{BB962C8B-B14F-4D97-AF65-F5344CB8AC3E}">
        <p14:creationId xmlns:p14="http://schemas.microsoft.com/office/powerpoint/2010/main" val="4033671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406400"/>
            <a:ext cx="8229600" cy="1790700"/>
          </a:xfrm>
        </p:spPr>
        <p:txBody>
          <a:bodyPr>
            <a:normAutofit fontScale="90000"/>
          </a:bodyPr>
          <a:lstStyle/>
          <a:p>
            <a:r>
              <a:rPr lang="en-US" b="1" dirty="0"/>
              <a:t>A Relatively Small Number of Pathogenic Bacteria Are of High Importance and Impact</a:t>
            </a:r>
          </a:p>
        </p:txBody>
      </p:sp>
      <p:sp>
        <p:nvSpPr>
          <p:cNvPr id="5" name="Rectangle 4"/>
          <p:cNvSpPr/>
          <p:nvPr/>
        </p:nvSpPr>
        <p:spPr>
          <a:xfrm>
            <a:off x="1346201" y="6223674"/>
            <a:ext cx="6870700" cy="307777"/>
          </a:xfrm>
          <a:prstGeom prst="rect">
            <a:avLst/>
          </a:prstGeom>
        </p:spPr>
        <p:txBody>
          <a:bodyPr wrap="square">
            <a:spAutoFit/>
          </a:bodyPr>
          <a:lstStyle/>
          <a:p>
            <a:r>
              <a:rPr lang="nl-NL" sz="1400" dirty="0"/>
              <a:t>Amoutzias et al., </a:t>
            </a:r>
            <a:r>
              <a:rPr lang="nl-NL" sz="1400" dirty="0" err="1"/>
              <a:t>Microorganisms</a:t>
            </a:r>
            <a:r>
              <a:rPr lang="nl-NL" sz="1400" dirty="0"/>
              <a:t> </a:t>
            </a:r>
            <a:r>
              <a:rPr lang="nl-NL" sz="1400" b="1" dirty="0"/>
              <a:t>2022</a:t>
            </a:r>
            <a:r>
              <a:rPr lang="nl-NL" sz="1400" dirty="0"/>
              <a:t>, </a:t>
            </a:r>
            <a:r>
              <a:rPr lang="nl-NL" sz="1400" i="1" dirty="0"/>
              <a:t>10</a:t>
            </a:r>
            <a:r>
              <a:rPr lang="nl-NL" sz="1400" dirty="0"/>
              <a:t>(5), 1040 </a:t>
            </a:r>
            <a:r>
              <a:rPr lang="nl-NL" sz="1400" dirty="0">
                <a:hlinkClick r:id="rId2"/>
              </a:rPr>
              <a:t>doi:10.3390/microorganisms10051040</a:t>
            </a:r>
            <a:r>
              <a:rPr lang="nl-NL" sz="1400" dirty="0"/>
              <a:t> </a:t>
            </a:r>
            <a:endParaRPr lang="nl-NL" sz="1400" dirty="0">
              <a:effectLst/>
            </a:endParaRPr>
          </a:p>
        </p:txBody>
      </p:sp>
      <p:pic>
        <p:nvPicPr>
          <p:cNvPr id="4" name="Picture 3" descr="Screen Shot 2024-03-15 at 10.23.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90" y="2635250"/>
            <a:ext cx="2136509" cy="1536700"/>
          </a:xfrm>
          <a:prstGeom prst="rect">
            <a:avLst/>
          </a:prstGeom>
        </p:spPr>
      </p:pic>
      <p:sp>
        <p:nvSpPr>
          <p:cNvPr id="6" name="Rectangle 5"/>
          <p:cNvSpPr/>
          <p:nvPr/>
        </p:nvSpPr>
        <p:spPr>
          <a:xfrm>
            <a:off x="1001846" y="4367985"/>
            <a:ext cx="688710" cy="307777"/>
          </a:xfrm>
          <a:prstGeom prst="rect">
            <a:avLst/>
          </a:prstGeom>
        </p:spPr>
        <p:txBody>
          <a:bodyPr wrap="square">
            <a:spAutoFit/>
          </a:bodyPr>
          <a:lstStyle/>
          <a:p>
            <a:r>
              <a:rPr lang="nl-NL" sz="1400" i="1" dirty="0"/>
              <a:t>E. coli</a:t>
            </a:r>
            <a:endParaRPr lang="nl-NL" sz="1400" i="1" dirty="0">
              <a:effectLst/>
            </a:endParaRPr>
          </a:p>
        </p:txBody>
      </p:sp>
      <p:pic>
        <p:nvPicPr>
          <p:cNvPr id="7" name="Picture 6" descr="1024px-Staphylococcus_aureus_VISA_2.jpg"/>
          <p:cNvPicPr>
            <a:picLocks noChangeAspect="1"/>
          </p:cNvPicPr>
          <p:nvPr/>
        </p:nvPicPr>
        <p:blipFill rotWithShape="1">
          <a:blip r:embed="rId4">
            <a:extLst>
              <a:ext uri="{28A0092B-C50C-407E-A947-70E740481C1C}">
                <a14:useLocalDpi xmlns:a14="http://schemas.microsoft.com/office/drawing/2010/main" val="0"/>
              </a:ext>
            </a:extLst>
          </a:blip>
          <a:srcRect r="23353" b="24375"/>
          <a:stretch/>
        </p:blipFill>
        <p:spPr>
          <a:xfrm>
            <a:off x="3129719" y="2635250"/>
            <a:ext cx="2026481" cy="1536700"/>
          </a:xfrm>
          <a:prstGeom prst="rect">
            <a:avLst/>
          </a:prstGeom>
        </p:spPr>
      </p:pic>
      <p:sp>
        <p:nvSpPr>
          <p:cNvPr id="8" name="Rectangle 7"/>
          <p:cNvSpPr/>
          <p:nvPr/>
        </p:nvSpPr>
        <p:spPr>
          <a:xfrm>
            <a:off x="3568700" y="4344747"/>
            <a:ext cx="839656" cy="307777"/>
          </a:xfrm>
          <a:prstGeom prst="rect">
            <a:avLst/>
          </a:prstGeom>
        </p:spPr>
        <p:txBody>
          <a:bodyPr wrap="square">
            <a:spAutoFit/>
          </a:bodyPr>
          <a:lstStyle/>
          <a:p>
            <a:r>
              <a:rPr lang="nl-NL" sz="1400" i="1" dirty="0"/>
              <a:t>S. aureus</a:t>
            </a:r>
            <a:endParaRPr lang="nl-NL" sz="1400" i="1" dirty="0">
              <a:effectLst/>
            </a:endParaRPr>
          </a:p>
        </p:txBody>
      </p:sp>
      <p:pic>
        <p:nvPicPr>
          <p:cNvPr id="9" name="Picture 8" descr="Pseudomonas_aeruginosa_SE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7700" y="2619912"/>
            <a:ext cx="2209799" cy="1552038"/>
          </a:xfrm>
          <a:prstGeom prst="rect">
            <a:avLst/>
          </a:prstGeom>
        </p:spPr>
      </p:pic>
      <p:sp>
        <p:nvSpPr>
          <p:cNvPr id="10" name="Rectangle 9"/>
          <p:cNvSpPr/>
          <p:nvPr/>
        </p:nvSpPr>
        <p:spPr>
          <a:xfrm>
            <a:off x="6272346" y="4367985"/>
            <a:ext cx="1195254" cy="307777"/>
          </a:xfrm>
          <a:prstGeom prst="rect">
            <a:avLst/>
          </a:prstGeom>
        </p:spPr>
        <p:txBody>
          <a:bodyPr wrap="square">
            <a:spAutoFit/>
          </a:bodyPr>
          <a:lstStyle/>
          <a:p>
            <a:r>
              <a:rPr lang="nl-NL" sz="1400" i="1" dirty="0"/>
              <a:t>P. aeruginosa</a:t>
            </a:r>
            <a:endParaRPr lang="nl-NL" sz="1400" i="1" dirty="0">
              <a:effectLst/>
            </a:endParaRPr>
          </a:p>
        </p:txBody>
      </p:sp>
    </p:spTree>
    <p:extLst>
      <p:ext uri="{BB962C8B-B14F-4D97-AF65-F5344CB8AC3E}">
        <p14:creationId xmlns:p14="http://schemas.microsoft.com/office/powerpoint/2010/main" val="3801674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2166</TotalTime>
  <Words>2132</Words>
  <Application>Microsoft Macintosh PowerPoint</Application>
  <PresentationFormat>On-screen Show (4:3)</PresentationFormat>
  <Paragraphs>206</Paragraphs>
  <Slides>41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PowerPoint Presentation</vt:lpstr>
      <vt:lpstr>Bioinformatics: What is it</vt:lpstr>
      <vt:lpstr>Bioinformatics sectors</vt:lpstr>
      <vt:lpstr>PowerPoint Presentation</vt:lpstr>
      <vt:lpstr>Importance of Bacteria</vt:lpstr>
      <vt:lpstr>Bacteria and diseases</vt:lpstr>
      <vt:lpstr>Bacteria and diseases</vt:lpstr>
      <vt:lpstr>Pathogenic Bacteria  of clinical importance</vt:lpstr>
      <vt:lpstr>A Relatively Small Number of Pathogenic Bacteria Are of High Importance and Impact</vt:lpstr>
      <vt:lpstr>Commonly isolated Bacteria in the clinical setting</vt:lpstr>
      <vt:lpstr>Commonly isolated Bacteria in the clinical setting</vt:lpstr>
      <vt:lpstr>WHO Priority bacterial pathogens</vt:lpstr>
      <vt:lpstr>WHO Priority bacterial pathogens</vt:lpstr>
      <vt:lpstr>Biosecurity/Biodefence and bacterial pathogens</vt:lpstr>
      <vt:lpstr>Plant Pathogenic Bacteria</vt:lpstr>
      <vt:lpstr>Bacterial genome evolution</vt:lpstr>
      <vt:lpstr>Microbial Genomics</vt:lpstr>
      <vt:lpstr>Genome size</vt:lpstr>
      <vt:lpstr>Genome size</vt:lpstr>
      <vt:lpstr>Genome size and life-style</vt:lpstr>
      <vt:lpstr>What affects Genome size in prokaryotes</vt:lpstr>
      <vt:lpstr>How big is the average protein</vt:lpstr>
      <vt:lpstr>Genome size and coding potential</vt:lpstr>
      <vt:lpstr>Generation of new genes</vt:lpstr>
      <vt:lpstr>The multiple fates of gene duplications</vt:lpstr>
      <vt:lpstr>Gene duplication</vt:lpstr>
      <vt:lpstr>Horizontal gene transfer </vt:lpstr>
      <vt:lpstr>PowerPoint Presentation</vt:lpstr>
      <vt:lpstr>Bacterial taxonomy</vt:lpstr>
      <vt:lpstr>Bacterial taxonomy</vt:lpstr>
      <vt:lpstr>Horizontal gene transfer and homologous recombination are major evolutionary forces in bacteria</vt:lpstr>
      <vt:lpstr>Genomics is shedding light on the evolution of pathogenicity.</vt:lpstr>
      <vt:lpstr>Genomics is shedding light on the evolution of pathogenicity.</vt:lpstr>
      <vt:lpstr>Genomics is shedding light on the evolution of pathogenicity.</vt:lpstr>
      <vt:lpstr>The Contribution of Bacterial Pathogen Genomics in Forensics, Epidemiology, and Food Safety</vt:lpstr>
      <vt:lpstr>Forensics</vt:lpstr>
      <vt:lpstr>PowerPoint Presentation</vt:lpstr>
      <vt:lpstr>Food safety</vt:lpstr>
      <vt:lpstr>Food safety</vt:lpstr>
      <vt:lpstr>Clinical Importance of Bacterial Pathogen Genomics</vt:lpstr>
      <vt:lpstr>Clinical Importance of Bacterial Pathogen Genomics</vt:lpstr>
    </vt:vector>
  </TitlesOfParts>
  <Company>University of Thessaly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 duplication</dc:title>
  <dc:creator>Grigorios Amoutzias</dc:creator>
  <cp:lastModifiedBy>AMOUTZIAS GRIGORIOS</cp:lastModifiedBy>
  <cp:revision>120</cp:revision>
  <dcterms:created xsi:type="dcterms:W3CDTF">2024-03-07T09:15:32Z</dcterms:created>
  <dcterms:modified xsi:type="dcterms:W3CDTF">2024-04-08T08:26:25Z</dcterms:modified>
</cp:coreProperties>
</file>