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76" r:id="rId6"/>
    <p:sldId id="277" r:id="rId7"/>
    <p:sldId id="278" r:id="rId8"/>
    <p:sldId id="262" r:id="rId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D4CD2F-4093-4B48-B7ED-AA3E5E00644A}"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3FBDCB8F-271C-477F-AE4F-278BF284434E}">
      <dgm:prSet/>
      <dgm:spPr/>
      <dgm:t>
        <a:bodyPr/>
        <a:lstStyle/>
        <a:p>
          <a:r>
            <a:rPr lang="el-GR"/>
            <a:t>Η προφορικότητα στο παρελθόν – προφορικότητα και παρελθόν: η μνήμη ως μέτρο του χρόνου</a:t>
          </a:r>
          <a:endParaRPr lang="en-US"/>
        </a:p>
      </dgm:t>
    </dgm:pt>
    <dgm:pt modelId="{9DEA9C97-02FE-4C9C-80D1-BED17AC60875}" type="parTrans" cxnId="{DF3B9006-05B1-4245-A158-3680CB055DFA}">
      <dgm:prSet/>
      <dgm:spPr/>
      <dgm:t>
        <a:bodyPr/>
        <a:lstStyle/>
        <a:p>
          <a:endParaRPr lang="en-US"/>
        </a:p>
      </dgm:t>
    </dgm:pt>
    <dgm:pt modelId="{D0B1DF73-B38E-4028-BBA7-85BBCB210B8B}" type="sibTrans" cxnId="{DF3B9006-05B1-4245-A158-3680CB055DFA}">
      <dgm:prSet/>
      <dgm:spPr/>
      <dgm:t>
        <a:bodyPr/>
        <a:lstStyle/>
        <a:p>
          <a:endParaRPr lang="en-US"/>
        </a:p>
      </dgm:t>
    </dgm:pt>
    <dgm:pt modelId="{51570A52-C9CC-4027-A379-2D0CFA7954D8}">
      <dgm:prSet/>
      <dgm:spPr/>
      <dgm:t>
        <a:bodyPr/>
        <a:lstStyle/>
        <a:p>
          <a:r>
            <a:rPr lang="el-GR"/>
            <a:t>Προφορικότητα και ιστορία: Η ιστορία του Ηρόδοτου</a:t>
          </a:r>
          <a:endParaRPr lang="en-US"/>
        </a:p>
      </dgm:t>
    </dgm:pt>
    <dgm:pt modelId="{ED4DEDF6-FE40-428A-8A01-2DA5A5EEA53D}" type="parTrans" cxnId="{A3E46449-D773-4A6A-8541-E6BC757ADFF7}">
      <dgm:prSet/>
      <dgm:spPr/>
      <dgm:t>
        <a:bodyPr/>
        <a:lstStyle/>
        <a:p>
          <a:endParaRPr lang="en-US"/>
        </a:p>
      </dgm:t>
    </dgm:pt>
    <dgm:pt modelId="{6AAEDAF5-1032-4095-8432-9A5B4EC9BFE0}" type="sibTrans" cxnId="{A3E46449-D773-4A6A-8541-E6BC757ADFF7}">
      <dgm:prSet/>
      <dgm:spPr/>
      <dgm:t>
        <a:bodyPr/>
        <a:lstStyle/>
        <a:p>
          <a:endParaRPr lang="en-US"/>
        </a:p>
      </dgm:t>
    </dgm:pt>
    <dgm:pt modelId="{A88D66A7-8450-4922-8E98-A2065D0A7FD4}">
      <dgm:prSet/>
      <dgm:spPr/>
      <dgm:t>
        <a:bodyPr/>
        <a:lstStyle/>
        <a:p>
          <a:r>
            <a:rPr lang="el-GR"/>
            <a:t>Από την προφορικότητα στις γραπτές πηγές. Ο ιστορικισμός, το αρχείο και ο επαγγελματίας ιστορικός</a:t>
          </a:r>
          <a:endParaRPr lang="en-US"/>
        </a:p>
      </dgm:t>
    </dgm:pt>
    <dgm:pt modelId="{A90D6ED1-2C1F-4959-B3EB-3C3F01A22B78}" type="parTrans" cxnId="{55B24486-9288-4ED9-BB7A-89944E2F973A}">
      <dgm:prSet/>
      <dgm:spPr/>
      <dgm:t>
        <a:bodyPr/>
        <a:lstStyle/>
        <a:p>
          <a:endParaRPr lang="en-US"/>
        </a:p>
      </dgm:t>
    </dgm:pt>
    <dgm:pt modelId="{0B5D29B1-7C81-4BE6-A917-D621E271CD24}" type="sibTrans" cxnId="{55B24486-9288-4ED9-BB7A-89944E2F973A}">
      <dgm:prSet/>
      <dgm:spPr/>
      <dgm:t>
        <a:bodyPr/>
        <a:lstStyle/>
        <a:p>
          <a:endParaRPr lang="en-US"/>
        </a:p>
      </dgm:t>
    </dgm:pt>
    <dgm:pt modelId="{065A4433-FD0F-4461-A2E3-5DC296ABD8EE}">
      <dgm:prSet/>
      <dgm:spPr/>
      <dgm:t>
        <a:bodyPr/>
        <a:lstStyle/>
        <a:p>
          <a:r>
            <a:rPr lang="el-GR"/>
            <a:t>Η «επανανακάλυψη» των προφορικών πηγών τον 20</a:t>
          </a:r>
          <a:r>
            <a:rPr lang="el-GR" baseline="30000"/>
            <a:t>ο</a:t>
          </a:r>
          <a:r>
            <a:rPr lang="el-GR"/>
            <a:t> αιώνα</a:t>
          </a:r>
          <a:endParaRPr lang="en-US"/>
        </a:p>
      </dgm:t>
    </dgm:pt>
    <dgm:pt modelId="{B05FC958-CB7D-4226-B29C-6B3FEB6475D2}" type="parTrans" cxnId="{E31F0496-3C86-4B5F-881C-E520DA19CA16}">
      <dgm:prSet/>
      <dgm:spPr/>
      <dgm:t>
        <a:bodyPr/>
        <a:lstStyle/>
        <a:p>
          <a:endParaRPr lang="en-US"/>
        </a:p>
      </dgm:t>
    </dgm:pt>
    <dgm:pt modelId="{680C1065-B959-4BF3-B646-FCF3BA0A0F53}" type="sibTrans" cxnId="{E31F0496-3C86-4B5F-881C-E520DA19CA16}">
      <dgm:prSet/>
      <dgm:spPr/>
      <dgm:t>
        <a:bodyPr/>
        <a:lstStyle/>
        <a:p>
          <a:endParaRPr lang="en-US"/>
        </a:p>
      </dgm:t>
    </dgm:pt>
    <dgm:pt modelId="{0BDEFB80-83D7-4E96-AC7A-F06259FA62F3}" type="pres">
      <dgm:prSet presAssocID="{ACD4CD2F-4093-4B48-B7ED-AA3E5E00644A}" presName="linear" presStyleCnt="0">
        <dgm:presLayoutVars>
          <dgm:animLvl val="lvl"/>
          <dgm:resizeHandles val="exact"/>
        </dgm:presLayoutVars>
      </dgm:prSet>
      <dgm:spPr/>
    </dgm:pt>
    <dgm:pt modelId="{D0262499-52F3-469A-B7A5-3DAF0978AA4C}" type="pres">
      <dgm:prSet presAssocID="{3FBDCB8F-271C-477F-AE4F-278BF284434E}" presName="parentText" presStyleLbl="node1" presStyleIdx="0" presStyleCnt="4">
        <dgm:presLayoutVars>
          <dgm:chMax val="0"/>
          <dgm:bulletEnabled val="1"/>
        </dgm:presLayoutVars>
      </dgm:prSet>
      <dgm:spPr/>
    </dgm:pt>
    <dgm:pt modelId="{66A5851F-5B60-4B48-B70D-D9591EB4097A}" type="pres">
      <dgm:prSet presAssocID="{D0B1DF73-B38E-4028-BBA7-85BBCB210B8B}" presName="spacer" presStyleCnt="0"/>
      <dgm:spPr/>
    </dgm:pt>
    <dgm:pt modelId="{72ABD5B4-39EB-4E19-BB69-1EF53244DEBB}" type="pres">
      <dgm:prSet presAssocID="{51570A52-C9CC-4027-A379-2D0CFA7954D8}" presName="parentText" presStyleLbl="node1" presStyleIdx="1" presStyleCnt="4">
        <dgm:presLayoutVars>
          <dgm:chMax val="0"/>
          <dgm:bulletEnabled val="1"/>
        </dgm:presLayoutVars>
      </dgm:prSet>
      <dgm:spPr/>
    </dgm:pt>
    <dgm:pt modelId="{185F1512-73AB-4E5E-B277-9DD2102FA562}" type="pres">
      <dgm:prSet presAssocID="{6AAEDAF5-1032-4095-8432-9A5B4EC9BFE0}" presName="spacer" presStyleCnt="0"/>
      <dgm:spPr/>
    </dgm:pt>
    <dgm:pt modelId="{77959DCA-ADEE-4F27-97A9-1D988BCEF1D6}" type="pres">
      <dgm:prSet presAssocID="{A88D66A7-8450-4922-8E98-A2065D0A7FD4}" presName="parentText" presStyleLbl="node1" presStyleIdx="2" presStyleCnt="4">
        <dgm:presLayoutVars>
          <dgm:chMax val="0"/>
          <dgm:bulletEnabled val="1"/>
        </dgm:presLayoutVars>
      </dgm:prSet>
      <dgm:spPr/>
    </dgm:pt>
    <dgm:pt modelId="{DB78D9E9-BFCA-47EA-8DE7-5B9727265364}" type="pres">
      <dgm:prSet presAssocID="{0B5D29B1-7C81-4BE6-A917-D621E271CD24}" presName="spacer" presStyleCnt="0"/>
      <dgm:spPr/>
    </dgm:pt>
    <dgm:pt modelId="{CE9CF4E5-D6B0-4CA3-82E0-5177E9FD5A9D}" type="pres">
      <dgm:prSet presAssocID="{065A4433-FD0F-4461-A2E3-5DC296ABD8EE}" presName="parentText" presStyleLbl="node1" presStyleIdx="3" presStyleCnt="4">
        <dgm:presLayoutVars>
          <dgm:chMax val="0"/>
          <dgm:bulletEnabled val="1"/>
        </dgm:presLayoutVars>
      </dgm:prSet>
      <dgm:spPr/>
    </dgm:pt>
  </dgm:ptLst>
  <dgm:cxnLst>
    <dgm:cxn modelId="{DF3B9006-05B1-4245-A158-3680CB055DFA}" srcId="{ACD4CD2F-4093-4B48-B7ED-AA3E5E00644A}" destId="{3FBDCB8F-271C-477F-AE4F-278BF284434E}" srcOrd="0" destOrd="0" parTransId="{9DEA9C97-02FE-4C9C-80D1-BED17AC60875}" sibTransId="{D0B1DF73-B38E-4028-BBA7-85BBCB210B8B}"/>
    <dgm:cxn modelId="{1092B624-281F-420C-A622-FA2B08464BD9}" type="presOf" srcId="{A88D66A7-8450-4922-8E98-A2065D0A7FD4}" destId="{77959DCA-ADEE-4F27-97A9-1D988BCEF1D6}" srcOrd="0" destOrd="0" presId="urn:microsoft.com/office/officeart/2005/8/layout/vList2"/>
    <dgm:cxn modelId="{944DAD2B-9299-43AF-AD07-873550B46ECB}" type="presOf" srcId="{51570A52-C9CC-4027-A379-2D0CFA7954D8}" destId="{72ABD5B4-39EB-4E19-BB69-1EF53244DEBB}" srcOrd="0" destOrd="0" presId="urn:microsoft.com/office/officeart/2005/8/layout/vList2"/>
    <dgm:cxn modelId="{A3E46449-D773-4A6A-8541-E6BC757ADFF7}" srcId="{ACD4CD2F-4093-4B48-B7ED-AA3E5E00644A}" destId="{51570A52-C9CC-4027-A379-2D0CFA7954D8}" srcOrd="1" destOrd="0" parTransId="{ED4DEDF6-FE40-428A-8A01-2DA5A5EEA53D}" sibTransId="{6AAEDAF5-1032-4095-8432-9A5B4EC9BFE0}"/>
    <dgm:cxn modelId="{55B24486-9288-4ED9-BB7A-89944E2F973A}" srcId="{ACD4CD2F-4093-4B48-B7ED-AA3E5E00644A}" destId="{A88D66A7-8450-4922-8E98-A2065D0A7FD4}" srcOrd="2" destOrd="0" parTransId="{A90D6ED1-2C1F-4959-B3EB-3C3F01A22B78}" sibTransId="{0B5D29B1-7C81-4BE6-A917-D621E271CD24}"/>
    <dgm:cxn modelId="{428C7D8F-A641-4A39-A935-B31840E6EB43}" type="presOf" srcId="{065A4433-FD0F-4461-A2E3-5DC296ABD8EE}" destId="{CE9CF4E5-D6B0-4CA3-82E0-5177E9FD5A9D}" srcOrd="0" destOrd="0" presId="urn:microsoft.com/office/officeart/2005/8/layout/vList2"/>
    <dgm:cxn modelId="{E31F0496-3C86-4B5F-881C-E520DA19CA16}" srcId="{ACD4CD2F-4093-4B48-B7ED-AA3E5E00644A}" destId="{065A4433-FD0F-4461-A2E3-5DC296ABD8EE}" srcOrd="3" destOrd="0" parTransId="{B05FC958-CB7D-4226-B29C-6B3FEB6475D2}" sibTransId="{680C1065-B959-4BF3-B646-FCF3BA0A0F53}"/>
    <dgm:cxn modelId="{BA7471F1-049B-4256-B483-C84C35FD7565}" type="presOf" srcId="{3FBDCB8F-271C-477F-AE4F-278BF284434E}" destId="{D0262499-52F3-469A-B7A5-3DAF0978AA4C}" srcOrd="0" destOrd="0" presId="urn:microsoft.com/office/officeart/2005/8/layout/vList2"/>
    <dgm:cxn modelId="{2F2E07F9-AB49-4D24-927B-918C783CBC9C}" type="presOf" srcId="{ACD4CD2F-4093-4B48-B7ED-AA3E5E00644A}" destId="{0BDEFB80-83D7-4E96-AC7A-F06259FA62F3}" srcOrd="0" destOrd="0" presId="urn:microsoft.com/office/officeart/2005/8/layout/vList2"/>
    <dgm:cxn modelId="{A9A6100A-EE77-4CC5-9BDF-E5F3E9FE5337}" type="presParOf" srcId="{0BDEFB80-83D7-4E96-AC7A-F06259FA62F3}" destId="{D0262499-52F3-469A-B7A5-3DAF0978AA4C}" srcOrd="0" destOrd="0" presId="urn:microsoft.com/office/officeart/2005/8/layout/vList2"/>
    <dgm:cxn modelId="{5E5748E2-DC32-4838-A038-099F065A1B3E}" type="presParOf" srcId="{0BDEFB80-83D7-4E96-AC7A-F06259FA62F3}" destId="{66A5851F-5B60-4B48-B70D-D9591EB4097A}" srcOrd="1" destOrd="0" presId="urn:microsoft.com/office/officeart/2005/8/layout/vList2"/>
    <dgm:cxn modelId="{22E25B05-4704-4C51-9780-7128EAA5E4FB}" type="presParOf" srcId="{0BDEFB80-83D7-4E96-AC7A-F06259FA62F3}" destId="{72ABD5B4-39EB-4E19-BB69-1EF53244DEBB}" srcOrd="2" destOrd="0" presId="urn:microsoft.com/office/officeart/2005/8/layout/vList2"/>
    <dgm:cxn modelId="{C554C0AF-71A7-4027-A4CA-87F3E7A9D92D}" type="presParOf" srcId="{0BDEFB80-83D7-4E96-AC7A-F06259FA62F3}" destId="{185F1512-73AB-4E5E-B277-9DD2102FA562}" srcOrd="3" destOrd="0" presId="urn:microsoft.com/office/officeart/2005/8/layout/vList2"/>
    <dgm:cxn modelId="{33384009-6722-46C2-B68C-4FA7AC4A1271}" type="presParOf" srcId="{0BDEFB80-83D7-4E96-AC7A-F06259FA62F3}" destId="{77959DCA-ADEE-4F27-97A9-1D988BCEF1D6}" srcOrd="4" destOrd="0" presId="urn:microsoft.com/office/officeart/2005/8/layout/vList2"/>
    <dgm:cxn modelId="{ACFB5385-3623-4A77-B058-2F573CE4769C}" type="presParOf" srcId="{0BDEFB80-83D7-4E96-AC7A-F06259FA62F3}" destId="{DB78D9E9-BFCA-47EA-8DE7-5B9727265364}" srcOrd="5" destOrd="0" presId="urn:microsoft.com/office/officeart/2005/8/layout/vList2"/>
    <dgm:cxn modelId="{531EF61D-7702-449A-B0FD-A56ABAAD6B28}" type="presParOf" srcId="{0BDEFB80-83D7-4E96-AC7A-F06259FA62F3}" destId="{CE9CF4E5-D6B0-4CA3-82E0-5177E9FD5A9D}"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4AE4E49-AF58-40FF-8CD9-5890BA68C47B}"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A23B51FF-DCEB-4EF5-A080-847789175984}">
      <dgm:prSet/>
      <dgm:spPr/>
      <dgm:t>
        <a:bodyPr/>
        <a:lstStyle/>
        <a:p>
          <a:r>
            <a:rPr lang="el-GR"/>
            <a:t>Ποιος γράφει την ιστορία; Δημοκρατικοποίηση των ιστορικών σπουδών τη δεκαετία του 1960 και το άνοιγμα των ερωτημάτων.</a:t>
          </a:r>
          <a:endParaRPr lang="en-US"/>
        </a:p>
      </dgm:t>
    </dgm:pt>
    <dgm:pt modelId="{B71C8D7A-228E-415E-A811-ADAF182716C4}" type="parTrans" cxnId="{E0642DB2-CCE2-437B-A3C3-708FFE7D731D}">
      <dgm:prSet/>
      <dgm:spPr/>
      <dgm:t>
        <a:bodyPr/>
        <a:lstStyle/>
        <a:p>
          <a:endParaRPr lang="en-US"/>
        </a:p>
      </dgm:t>
    </dgm:pt>
    <dgm:pt modelId="{2373A185-C934-4A73-BC81-88E36D89F473}" type="sibTrans" cxnId="{E0642DB2-CCE2-437B-A3C3-708FFE7D731D}">
      <dgm:prSet/>
      <dgm:spPr/>
      <dgm:t>
        <a:bodyPr/>
        <a:lstStyle/>
        <a:p>
          <a:endParaRPr lang="en-US"/>
        </a:p>
      </dgm:t>
    </dgm:pt>
    <dgm:pt modelId="{1BD1DE99-5110-4C0B-8208-856074B278C8}">
      <dgm:prSet/>
      <dgm:spPr/>
      <dgm:t>
        <a:bodyPr/>
        <a:lstStyle/>
        <a:p>
          <a:r>
            <a:rPr lang="el-GR"/>
            <a:t>Νέα ερωτήματα: κοινωνικός προσανατολισμός της ιστορίας, </a:t>
          </a:r>
          <a:r>
            <a:rPr lang="en-US"/>
            <a:t>subaltern history, </a:t>
          </a:r>
          <a:r>
            <a:rPr lang="el-GR"/>
            <a:t>φύλο, εργατική τάξη, δουλεία, αριστερά, κλπ</a:t>
          </a:r>
          <a:endParaRPr lang="en-US"/>
        </a:p>
      </dgm:t>
    </dgm:pt>
    <dgm:pt modelId="{4E0B75C6-4205-47C5-805A-C344BB45A289}" type="parTrans" cxnId="{2B7A7581-F96C-4192-804C-88DD634318F0}">
      <dgm:prSet/>
      <dgm:spPr/>
      <dgm:t>
        <a:bodyPr/>
        <a:lstStyle/>
        <a:p>
          <a:endParaRPr lang="en-US"/>
        </a:p>
      </dgm:t>
    </dgm:pt>
    <dgm:pt modelId="{ACD1874C-0DDA-4A1D-9B82-FEFC3E58AB4B}" type="sibTrans" cxnId="{2B7A7581-F96C-4192-804C-88DD634318F0}">
      <dgm:prSet/>
      <dgm:spPr/>
      <dgm:t>
        <a:bodyPr/>
        <a:lstStyle/>
        <a:p>
          <a:endParaRPr lang="en-US"/>
        </a:p>
      </dgm:t>
    </dgm:pt>
    <dgm:pt modelId="{A5808703-0C72-4ACA-A883-5314A7BED19F}">
      <dgm:prSet/>
      <dgm:spPr/>
      <dgm:t>
        <a:bodyPr/>
        <a:lstStyle/>
        <a:p>
          <a:r>
            <a:rPr lang="el-GR"/>
            <a:t>Ανανέωση των ιστορικών: γυναίκες, ιστορικοί από τις αποικίες κλπ</a:t>
          </a:r>
          <a:endParaRPr lang="en-US"/>
        </a:p>
      </dgm:t>
    </dgm:pt>
    <dgm:pt modelId="{031B3909-83B3-43C8-9B0D-F485F6181553}" type="parTrans" cxnId="{C6EEB3F5-32A2-4557-84B2-F3203A4E0979}">
      <dgm:prSet/>
      <dgm:spPr/>
      <dgm:t>
        <a:bodyPr/>
        <a:lstStyle/>
        <a:p>
          <a:endParaRPr lang="en-US"/>
        </a:p>
      </dgm:t>
    </dgm:pt>
    <dgm:pt modelId="{81B31982-A49C-4C1E-87B5-283BAD8C2E4D}" type="sibTrans" cxnId="{C6EEB3F5-32A2-4557-84B2-F3203A4E0979}">
      <dgm:prSet/>
      <dgm:spPr/>
      <dgm:t>
        <a:bodyPr/>
        <a:lstStyle/>
        <a:p>
          <a:endParaRPr lang="en-US"/>
        </a:p>
      </dgm:t>
    </dgm:pt>
    <dgm:pt modelId="{0DAC250D-B017-4592-A685-6619D11B92F9}">
      <dgm:prSet/>
      <dgm:spPr/>
      <dgm:t>
        <a:bodyPr/>
        <a:lstStyle/>
        <a:p>
          <a:r>
            <a:rPr lang="el-GR"/>
            <a:t>Οι φωνές που δεν ακούγονται στα αρχεία και ο ρόλος της προφορικής ιστορίας: Ιστορία από τα κάτω</a:t>
          </a:r>
          <a:endParaRPr lang="en-US"/>
        </a:p>
      </dgm:t>
    </dgm:pt>
    <dgm:pt modelId="{9352DE67-DF73-494F-80AC-C2D7DAE5D680}" type="parTrans" cxnId="{BCF0BDC3-DCFA-4348-B00C-EA32B66D3C9C}">
      <dgm:prSet/>
      <dgm:spPr/>
      <dgm:t>
        <a:bodyPr/>
        <a:lstStyle/>
        <a:p>
          <a:endParaRPr lang="en-US"/>
        </a:p>
      </dgm:t>
    </dgm:pt>
    <dgm:pt modelId="{F0B2F9B9-F5A3-4DC5-8B41-C2757F4F8DDF}" type="sibTrans" cxnId="{BCF0BDC3-DCFA-4348-B00C-EA32B66D3C9C}">
      <dgm:prSet/>
      <dgm:spPr/>
      <dgm:t>
        <a:bodyPr/>
        <a:lstStyle/>
        <a:p>
          <a:endParaRPr lang="en-US"/>
        </a:p>
      </dgm:t>
    </dgm:pt>
    <dgm:pt modelId="{611D4142-2950-4AEC-871B-283C7CABF654}">
      <dgm:prSet/>
      <dgm:spPr/>
      <dgm:t>
        <a:bodyPr/>
        <a:lstStyle/>
        <a:p>
          <a:r>
            <a:rPr lang="el-GR"/>
            <a:t>Αντιαποικιακά κινήματα και υπάλληλες κοινωνικές ομάδες (</a:t>
          </a:r>
          <a:r>
            <a:rPr lang="en-US"/>
            <a:t>subaltern groups) </a:t>
          </a:r>
        </a:p>
      </dgm:t>
    </dgm:pt>
    <dgm:pt modelId="{659B4C94-4D02-43CA-B35C-0CF4BAA67C40}" type="parTrans" cxnId="{75F6A83B-38C6-40CB-B3E8-AE2DB7A24378}">
      <dgm:prSet/>
      <dgm:spPr/>
      <dgm:t>
        <a:bodyPr/>
        <a:lstStyle/>
        <a:p>
          <a:endParaRPr lang="en-US"/>
        </a:p>
      </dgm:t>
    </dgm:pt>
    <dgm:pt modelId="{09B011BC-0FCA-4777-BF65-CE514A3F6E72}" type="sibTrans" cxnId="{75F6A83B-38C6-40CB-B3E8-AE2DB7A24378}">
      <dgm:prSet/>
      <dgm:spPr/>
      <dgm:t>
        <a:bodyPr/>
        <a:lstStyle/>
        <a:p>
          <a:endParaRPr lang="en-US"/>
        </a:p>
      </dgm:t>
    </dgm:pt>
    <dgm:pt modelId="{F0C57E5B-7DF8-4272-A2EC-FCF2EE9FE904}">
      <dgm:prSet/>
      <dgm:spPr/>
      <dgm:t>
        <a:bodyPr/>
        <a:lstStyle/>
        <a:p>
          <a:r>
            <a:rPr lang="el-GR"/>
            <a:t>Η προφορική ιστορία ως πηγή για τις βιογραφίες</a:t>
          </a:r>
          <a:endParaRPr lang="en-US"/>
        </a:p>
      </dgm:t>
    </dgm:pt>
    <dgm:pt modelId="{25639E43-258A-4C75-8804-E521131AA4C3}" type="parTrans" cxnId="{7A694CBE-0FD1-4B24-A00F-85A24C8ADD45}">
      <dgm:prSet/>
      <dgm:spPr/>
      <dgm:t>
        <a:bodyPr/>
        <a:lstStyle/>
        <a:p>
          <a:endParaRPr lang="en-US"/>
        </a:p>
      </dgm:t>
    </dgm:pt>
    <dgm:pt modelId="{4A5DA276-A7BD-4E73-AC66-0A1B4F8C0589}" type="sibTrans" cxnId="{7A694CBE-0FD1-4B24-A00F-85A24C8ADD45}">
      <dgm:prSet/>
      <dgm:spPr/>
      <dgm:t>
        <a:bodyPr/>
        <a:lstStyle/>
        <a:p>
          <a:endParaRPr lang="en-US"/>
        </a:p>
      </dgm:t>
    </dgm:pt>
    <dgm:pt modelId="{318A8AAA-64E8-42A6-BAB3-A603B2C2C39E}">
      <dgm:prSet/>
      <dgm:spPr/>
      <dgm:t>
        <a:bodyPr/>
        <a:lstStyle/>
        <a:p>
          <a:r>
            <a:rPr lang="el-GR"/>
            <a:t>Γεγονότα του πρόσφατου παρελθόντος και η ανίχνευση της εμπειρίας</a:t>
          </a:r>
          <a:endParaRPr lang="en-US"/>
        </a:p>
      </dgm:t>
    </dgm:pt>
    <dgm:pt modelId="{5F088EE2-FEF1-4BB1-B181-3EF1346C7041}" type="parTrans" cxnId="{909D1A9A-9679-4D27-95A2-BD59411BD27D}">
      <dgm:prSet/>
      <dgm:spPr/>
      <dgm:t>
        <a:bodyPr/>
        <a:lstStyle/>
        <a:p>
          <a:endParaRPr lang="en-US"/>
        </a:p>
      </dgm:t>
    </dgm:pt>
    <dgm:pt modelId="{397A18ED-E8D3-4246-AAD0-7EFDCA40F6C1}" type="sibTrans" cxnId="{909D1A9A-9679-4D27-95A2-BD59411BD27D}">
      <dgm:prSet/>
      <dgm:spPr/>
      <dgm:t>
        <a:bodyPr/>
        <a:lstStyle/>
        <a:p>
          <a:endParaRPr lang="en-US"/>
        </a:p>
      </dgm:t>
    </dgm:pt>
    <dgm:pt modelId="{44BA1153-5795-4174-BF17-F0DB232036EE}">
      <dgm:prSet/>
      <dgm:spPr/>
      <dgm:t>
        <a:bodyPr/>
        <a:lstStyle/>
        <a:p>
          <a:r>
            <a:rPr lang="el-GR"/>
            <a:t>Πολιτισμοί που δεν έχουν την πολιτισμική πρακτική της τήρησης αρχείου</a:t>
          </a:r>
          <a:endParaRPr lang="en-US"/>
        </a:p>
      </dgm:t>
    </dgm:pt>
    <dgm:pt modelId="{4290D8F0-2C73-42BF-9773-1B5BB8357F5A}" type="parTrans" cxnId="{2A6C3979-2CFD-4B04-B4D8-EBE83F0241C6}">
      <dgm:prSet/>
      <dgm:spPr/>
      <dgm:t>
        <a:bodyPr/>
        <a:lstStyle/>
        <a:p>
          <a:endParaRPr lang="en-US"/>
        </a:p>
      </dgm:t>
    </dgm:pt>
    <dgm:pt modelId="{8725605D-D008-4BB2-97D5-9AA6CBEE85CC}" type="sibTrans" cxnId="{2A6C3979-2CFD-4B04-B4D8-EBE83F0241C6}">
      <dgm:prSet/>
      <dgm:spPr/>
      <dgm:t>
        <a:bodyPr/>
        <a:lstStyle/>
        <a:p>
          <a:endParaRPr lang="en-US"/>
        </a:p>
      </dgm:t>
    </dgm:pt>
    <dgm:pt modelId="{6D744612-1665-42F8-A009-D70C3DBE7DC6}" type="pres">
      <dgm:prSet presAssocID="{B4AE4E49-AF58-40FF-8CD9-5890BA68C47B}" presName="linear" presStyleCnt="0">
        <dgm:presLayoutVars>
          <dgm:animLvl val="lvl"/>
          <dgm:resizeHandles val="exact"/>
        </dgm:presLayoutVars>
      </dgm:prSet>
      <dgm:spPr/>
    </dgm:pt>
    <dgm:pt modelId="{86433DF3-A689-495C-9F02-A243BD118B64}" type="pres">
      <dgm:prSet presAssocID="{A23B51FF-DCEB-4EF5-A080-847789175984}" presName="parentText" presStyleLbl="node1" presStyleIdx="0" presStyleCnt="2">
        <dgm:presLayoutVars>
          <dgm:chMax val="0"/>
          <dgm:bulletEnabled val="1"/>
        </dgm:presLayoutVars>
      </dgm:prSet>
      <dgm:spPr/>
    </dgm:pt>
    <dgm:pt modelId="{61D80751-547E-486F-A138-D10736F91F7F}" type="pres">
      <dgm:prSet presAssocID="{A23B51FF-DCEB-4EF5-A080-847789175984}" presName="childText" presStyleLbl="revTx" presStyleIdx="0" presStyleCnt="2">
        <dgm:presLayoutVars>
          <dgm:bulletEnabled val="1"/>
        </dgm:presLayoutVars>
      </dgm:prSet>
      <dgm:spPr/>
    </dgm:pt>
    <dgm:pt modelId="{4BACC723-0D4A-48C9-A24C-E9270BA47B13}" type="pres">
      <dgm:prSet presAssocID="{0DAC250D-B017-4592-A685-6619D11B92F9}" presName="parentText" presStyleLbl="node1" presStyleIdx="1" presStyleCnt="2">
        <dgm:presLayoutVars>
          <dgm:chMax val="0"/>
          <dgm:bulletEnabled val="1"/>
        </dgm:presLayoutVars>
      </dgm:prSet>
      <dgm:spPr/>
    </dgm:pt>
    <dgm:pt modelId="{09BD7C90-3ADD-4DBC-B138-482A45DF38DD}" type="pres">
      <dgm:prSet presAssocID="{0DAC250D-B017-4592-A685-6619D11B92F9}" presName="childText" presStyleLbl="revTx" presStyleIdx="1" presStyleCnt="2">
        <dgm:presLayoutVars>
          <dgm:bulletEnabled val="1"/>
        </dgm:presLayoutVars>
      </dgm:prSet>
      <dgm:spPr/>
    </dgm:pt>
  </dgm:ptLst>
  <dgm:cxnLst>
    <dgm:cxn modelId="{7F357206-5469-44D6-A1B5-E3F9574489A3}" type="presOf" srcId="{611D4142-2950-4AEC-871B-283C7CABF654}" destId="{09BD7C90-3ADD-4DBC-B138-482A45DF38DD}" srcOrd="0" destOrd="0" presId="urn:microsoft.com/office/officeart/2005/8/layout/vList2"/>
    <dgm:cxn modelId="{8909BA1C-3EE9-4EC7-82DC-5EEC978C5221}" type="presOf" srcId="{B4AE4E49-AF58-40FF-8CD9-5890BA68C47B}" destId="{6D744612-1665-42F8-A009-D70C3DBE7DC6}" srcOrd="0" destOrd="0" presId="urn:microsoft.com/office/officeart/2005/8/layout/vList2"/>
    <dgm:cxn modelId="{75F6A83B-38C6-40CB-B3E8-AE2DB7A24378}" srcId="{0DAC250D-B017-4592-A685-6619D11B92F9}" destId="{611D4142-2950-4AEC-871B-283C7CABF654}" srcOrd="0" destOrd="0" parTransId="{659B4C94-4D02-43CA-B35C-0CF4BAA67C40}" sibTransId="{09B011BC-0FCA-4777-BF65-CE514A3F6E72}"/>
    <dgm:cxn modelId="{53748B4F-91CF-47A6-ADF1-82C64C830FE8}" type="presOf" srcId="{F0C57E5B-7DF8-4272-A2EC-FCF2EE9FE904}" destId="{09BD7C90-3ADD-4DBC-B138-482A45DF38DD}" srcOrd="0" destOrd="1" presId="urn:microsoft.com/office/officeart/2005/8/layout/vList2"/>
    <dgm:cxn modelId="{38EEAA54-D6A9-41C6-AB31-3205DF491E21}" type="presOf" srcId="{1BD1DE99-5110-4C0B-8208-856074B278C8}" destId="{61D80751-547E-486F-A138-D10736F91F7F}" srcOrd="0" destOrd="0" presId="urn:microsoft.com/office/officeart/2005/8/layout/vList2"/>
    <dgm:cxn modelId="{8076B355-6BC8-4E05-8C85-06F48B01184F}" type="presOf" srcId="{44BA1153-5795-4174-BF17-F0DB232036EE}" destId="{09BD7C90-3ADD-4DBC-B138-482A45DF38DD}" srcOrd="0" destOrd="3" presId="urn:microsoft.com/office/officeart/2005/8/layout/vList2"/>
    <dgm:cxn modelId="{B8D5B478-CB71-4AF6-93D1-F09EE9E867B7}" type="presOf" srcId="{A23B51FF-DCEB-4EF5-A080-847789175984}" destId="{86433DF3-A689-495C-9F02-A243BD118B64}" srcOrd="0" destOrd="0" presId="urn:microsoft.com/office/officeart/2005/8/layout/vList2"/>
    <dgm:cxn modelId="{2A6C3979-2CFD-4B04-B4D8-EBE83F0241C6}" srcId="{0DAC250D-B017-4592-A685-6619D11B92F9}" destId="{44BA1153-5795-4174-BF17-F0DB232036EE}" srcOrd="3" destOrd="0" parTransId="{4290D8F0-2C73-42BF-9773-1B5BB8357F5A}" sibTransId="{8725605D-D008-4BB2-97D5-9AA6CBEE85CC}"/>
    <dgm:cxn modelId="{2B7A7581-F96C-4192-804C-88DD634318F0}" srcId="{A23B51FF-DCEB-4EF5-A080-847789175984}" destId="{1BD1DE99-5110-4C0B-8208-856074B278C8}" srcOrd="0" destOrd="0" parTransId="{4E0B75C6-4205-47C5-805A-C344BB45A289}" sibTransId="{ACD1874C-0DDA-4A1D-9B82-FEFC3E58AB4B}"/>
    <dgm:cxn modelId="{6B5B7893-7A47-45DA-A0B3-C76A280A20FF}" type="presOf" srcId="{318A8AAA-64E8-42A6-BAB3-A603B2C2C39E}" destId="{09BD7C90-3ADD-4DBC-B138-482A45DF38DD}" srcOrd="0" destOrd="2" presId="urn:microsoft.com/office/officeart/2005/8/layout/vList2"/>
    <dgm:cxn modelId="{909D1A9A-9679-4D27-95A2-BD59411BD27D}" srcId="{0DAC250D-B017-4592-A685-6619D11B92F9}" destId="{318A8AAA-64E8-42A6-BAB3-A603B2C2C39E}" srcOrd="2" destOrd="0" parTransId="{5F088EE2-FEF1-4BB1-B181-3EF1346C7041}" sibTransId="{397A18ED-E8D3-4246-AAD0-7EFDCA40F6C1}"/>
    <dgm:cxn modelId="{768902A8-F2F2-4778-A904-E3C607F0154B}" type="presOf" srcId="{A5808703-0C72-4ACA-A883-5314A7BED19F}" destId="{61D80751-547E-486F-A138-D10736F91F7F}" srcOrd="0" destOrd="1" presId="urn:microsoft.com/office/officeart/2005/8/layout/vList2"/>
    <dgm:cxn modelId="{E0642DB2-CCE2-437B-A3C3-708FFE7D731D}" srcId="{B4AE4E49-AF58-40FF-8CD9-5890BA68C47B}" destId="{A23B51FF-DCEB-4EF5-A080-847789175984}" srcOrd="0" destOrd="0" parTransId="{B71C8D7A-228E-415E-A811-ADAF182716C4}" sibTransId="{2373A185-C934-4A73-BC81-88E36D89F473}"/>
    <dgm:cxn modelId="{7A694CBE-0FD1-4B24-A00F-85A24C8ADD45}" srcId="{0DAC250D-B017-4592-A685-6619D11B92F9}" destId="{F0C57E5B-7DF8-4272-A2EC-FCF2EE9FE904}" srcOrd="1" destOrd="0" parTransId="{25639E43-258A-4C75-8804-E521131AA4C3}" sibTransId="{4A5DA276-A7BD-4E73-AC66-0A1B4F8C0589}"/>
    <dgm:cxn modelId="{BCF0BDC3-DCFA-4348-B00C-EA32B66D3C9C}" srcId="{B4AE4E49-AF58-40FF-8CD9-5890BA68C47B}" destId="{0DAC250D-B017-4592-A685-6619D11B92F9}" srcOrd="1" destOrd="0" parTransId="{9352DE67-DF73-494F-80AC-C2D7DAE5D680}" sibTransId="{F0B2F9B9-F5A3-4DC5-8B41-C2757F4F8DDF}"/>
    <dgm:cxn modelId="{CF873DF4-C549-4E7B-870D-62BA59EE75D7}" type="presOf" srcId="{0DAC250D-B017-4592-A685-6619D11B92F9}" destId="{4BACC723-0D4A-48C9-A24C-E9270BA47B13}" srcOrd="0" destOrd="0" presId="urn:microsoft.com/office/officeart/2005/8/layout/vList2"/>
    <dgm:cxn modelId="{C6EEB3F5-32A2-4557-84B2-F3203A4E0979}" srcId="{A23B51FF-DCEB-4EF5-A080-847789175984}" destId="{A5808703-0C72-4ACA-A883-5314A7BED19F}" srcOrd="1" destOrd="0" parTransId="{031B3909-83B3-43C8-9B0D-F485F6181553}" sibTransId="{81B31982-A49C-4C1E-87B5-283BAD8C2E4D}"/>
    <dgm:cxn modelId="{AD1BD018-4082-4BD2-B73F-A4D7F5396E53}" type="presParOf" srcId="{6D744612-1665-42F8-A009-D70C3DBE7DC6}" destId="{86433DF3-A689-495C-9F02-A243BD118B64}" srcOrd="0" destOrd="0" presId="urn:microsoft.com/office/officeart/2005/8/layout/vList2"/>
    <dgm:cxn modelId="{21CA2C62-3DA3-4E8A-A5D1-F05182A903AD}" type="presParOf" srcId="{6D744612-1665-42F8-A009-D70C3DBE7DC6}" destId="{61D80751-547E-486F-A138-D10736F91F7F}" srcOrd="1" destOrd="0" presId="urn:microsoft.com/office/officeart/2005/8/layout/vList2"/>
    <dgm:cxn modelId="{1D4A3A20-8A88-4A72-A033-DE806E27E3AC}" type="presParOf" srcId="{6D744612-1665-42F8-A009-D70C3DBE7DC6}" destId="{4BACC723-0D4A-48C9-A24C-E9270BA47B13}" srcOrd="2" destOrd="0" presId="urn:microsoft.com/office/officeart/2005/8/layout/vList2"/>
    <dgm:cxn modelId="{5FEC9F22-1836-48BC-8F2E-68FB4E5B4744}" type="presParOf" srcId="{6D744612-1665-42F8-A009-D70C3DBE7DC6}" destId="{09BD7C90-3ADD-4DBC-B138-482A45DF38DD}"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C15DECB-8040-4FBF-AC14-6AD06A50E886}"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95FA0074-F410-4B98-96BD-6E08771F765B}">
      <dgm:prSet/>
      <dgm:spPr/>
      <dgm:t>
        <a:bodyPr/>
        <a:lstStyle/>
        <a:p>
          <a:r>
            <a:rPr lang="el-GR"/>
            <a:t>Στροφή στη μνήμη και ανανεωμένο ενδιαφέρον για τη μαρτυρία</a:t>
          </a:r>
          <a:endParaRPr lang="en-US"/>
        </a:p>
      </dgm:t>
    </dgm:pt>
    <dgm:pt modelId="{E36F9CDF-A484-4601-9874-67D06BD23697}" type="parTrans" cxnId="{3E33B0CA-3F8E-4E6E-9FC2-886119CD0168}">
      <dgm:prSet/>
      <dgm:spPr/>
      <dgm:t>
        <a:bodyPr/>
        <a:lstStyle/>
        <a:p>
          <a:endParaRPr lang="en-US"/>
        </a:p>
      </dgm:t>
    </dgm:pt>
    <dgm:pt modelId="{8F65CBE6-BCA2-4608-B7FB-19BBF37C8E45}" type="sibTrans" cxnId="{3E33B0CA-3F8E-4E6E-9FC2-886119CD0168}">
      <dgm:prSet/>
      <dgm:spPr/>
      <dgm:t>
        <a:bodyPr/>
        <a:lstStyle/>
        <a:p>
          <a:endParaRPr lang="en-US"/>
        </a:p>
      </dgm:t>
    </dgm:pt>
    <dgm:pt modelId="{2D469753-BE61-43C8-92FB-0A8D094D595D}">
      <dgm:prSet/>
      <dgm:spPr/>
      <dgm:t>
        <a:bodyPr/>
        <a:lstStyle/>
        <a:p>
          <a:r>
            <a:rPr lang="el-GR"/>
            <a:t>Μνήμη και τραύμα</a:t>
          </a:r>
          <a:endParaRPr lang="en-US"/>
        </a:p>
      </dgm:t>
    </dgm:pt>
    <dgm:pt modelId="{8C41FDBB-A0DE-48F3-9C6C-2CDB0F8C6D8C}" type="parTrans" cxnId="{7BC438DC-E837-461C-ACBE-AF99BF0F1208}">
      <dgm:prSet/>
      <dgm:spPr/>
      <dgm:t>
        <a:bodyPr/>
        <a:lstStyle/>
        <a:p>
          <a:endParaRPr lang="en-US"/>
        </a:p>
      </dgm:t>
    </dgm:pt>
    <dgm:pt modelId="{BAE1AEB3-E38B-4941-8917-E8DDDFF2CCE8}" type="sibTrans" cxnId="{7BC438DC-E837-461C-ACBE-AF99BF0F1208}">
      <dgm:prSet/>
      <dgm:spPr/>
      <dgm:t>
        <a:bodyPr/>
        <a:lstStyle/>
        <a:p>
          <a:endParaRPr lang="en-US"/>
        </a:p>
      </dgm:t>
    </dgm:pt>
    <dgm:pt modelId="{5631314C-779C-40A5-84E9-68EBF3A2097F}">
      <dgm:prSet/>
      <dgm:spPr/>
      <dgm:t>
        <a:bodyPr/>
        <a:lstStyle/>
        <a:p>
          <a:r>
            <a:rPr lang="el-GR"/>
            <a:t>Η μνήμη ως δικαίωμα και το άνοιγμα του ενδιαφέροντος για το παρελθόν στο δημόσιο χώρο</a:t>
          </a:r>
          <a:endParaRPr lang="en-US"/>
        </a:p>
      </dgm:t>
    </dgm:pt>
    <dgm:pt modelId="{A2F9A559-75D1-4D5F-90F7-7FECEDC852E0}" type="parTrans" cxnId="{048D838A-ABBC-43A4-B895-63D682794AB7}">
      <dgm:prSet/>
      <dgm:spPr/>
      <dgm:t>
        <a:bodyPr/>
        <a:lstStyle/>
        <a:p>
          <a:endParaRPr lang="en-US"/>
        </a:p>
      </dgm:t>
    </dgm:pt>
    <dgm:pt modelId="{213227B6-AA2B-406A-9916-7371E2200A02}" type="sibTrans" cxnId="{048D838A-ABBC-43A4-B895-63D682794AB7}">
      <dgm:prSet/>
      <dgm:spPr/>
      <dgm:t>
        <a:bodyPr/>
        <a:lstStyle/>
        <a:p>
          <a:endParaRPr lang="en-US"/>
        </a:p>
      </dgm:t>
    </dgm:pt>
    <dgm:pt modelId="{A721769D-A845-4697-9DC8-39D2FF900A1D}" type="pres">
      <dgm:prSet presAssocID="{0C15DECB-8040-4FBF-AC14-6AD06A50E886}" presName="linear" presStyleCnt="0">
        <dgm:presLayoutVars>
          <dgm:animLvl val="lvl"/>
          <dgm:resizeHandles val="exact"/>
        </dgm:presLayoutVars>
      </dgm:prSet>
      <dgm:spPr/>
    </dgm:pt>
    <dgm:pt modelId="{266AC18C-B02D-4320-95DA-809D345305F9}" type="pres">
      <dgm:prSet presAssocID="{95FA0074-F410-4B98-96BD-6E08771F765B}" presName="parentText" presStyleLbl="node1" presStyleIdx="0" presStyleCnt="3">
        <dgm:presLayoutVars>
          <dgm:chMax val="0"/>
          <dgm:bulletEnabled val="1"/>
        </dgm:presLayoutVars>
      </dgm:prSet>
      <dgm:spPr/>
    </dgm:pt>
    <dgm:pt modelId="{AB8BAF0D-F5BD-40D0-B281-1BF72E58FD94}" type="pres">
      <dgm:prSet presAssocID="{8F65CBE6-BCA2-4608-B7FB-19BBF37C8E45}" presName="spacer" presStyleCnt="0"/>
      <dgm:spPr/>
    </dgm:pt>
    <dgm:pt modelId="{2015AB06-FFEE-4074-A03F-3ECA0B5650DE}" type="pres">
      <dgm:prSet presAssocID="{2D469753-BE61-43C8-92FB-0A8D094D595D}" presName="parentText" presStyleLbl="node1" presStyleIdx="1" presStyleCnt="3">
        <dgm:presLayoutVars>
          <dgm:chMax val="0"/>
          <dgm:bulletEnabled val="1"/>
        </dgm:presLayoutVars>
      </dgm:prSet>
      <dgm:spPr/>
    </dgm:pt>
    <dgm:pt modelId="{CB5E6A44-3B58-458D-89D3-7B5C82EB8F3E}" type="pres">
      <dgm:prSet presAssocID="{BAE1AEB3-E38B-4941-8917-E8DDDFF2CCE8}" presName="spacer" presStyleCnt="0"/>
      <dgm:spPr/>
    </dgm:pt>
    <dgm:pt modelId="{6206457C-233C-4A96-BC0A-0970E8A4D11D}" type="pres">
      <dgm:prSet presAssocID="{5631314C-779C-40A5-84E9-68EBF3A2097F}" presName="parentText" presStyleLbl="node1" presStyleIdx="2" presStyleCnt="3">
        <dgm:presLayoutVars>
          <dgm:chMax val="0"/>
          <dgm:bulletEnabled val="1"/>
        </dgm:presLayoutVars>
      </dgm:prSet>
      <dgm:spPr/>
    </dgm:pt>
  </dgm:ptLst>
  <dgm:cxnLst>
    <dgm:cxn modelId="{048D838A-ABBC-43A4-B895-63D682794AB7}" srcId="{0C15DECB-8040-4FBF-AC14-6AD06A50E886}" destId="{5631314C-779C-40A5-84E9-68EBF3A2097F}" srcOrd="2" destOrd="0" parTransId="{A2F9A559-75D1-4D5F-90F7-7FECEDC852E0}" sibTransId="{213227B6-AA2B-406A-9916-7371E2200A02}"/>
    <dgm:cxn modelId="{88D275A4-0BBA-46A2-925C-9881283CAB6A}" type="presOf" srcId="{95FA0074-F410-4B98-96BD-6E08771F765B}" destId="{266AC18C-B02D-4320-95DA-809D345305F9}" srcOrd="0" destOrd="0" presId="urn:microsoft.com/office/officeart/2005/8/layout/vList2"/>
    <dgm:cxn modelId="{C9D0DEC8-ADFE-465F-9061-9CFDB2AAC411}" type="presOf" srcId="{2D469753-BE61-43C8-92FB-0A8D094D595D}" destId="{2015AB06-FFEE-4074-A03F-3ECA0B5650DE}" srcOrd="0" destOrd="0" presId="urn:microsoft.com/office/officeart/2005/8/layout/vList2"/>
    <dgm:cxn modelId="{1B0255C9-1F92-4136-9D0C-72D165822A5B}" type="presOf" srcId="{5631314C-779C-40A5-84E9-68EBF3A2097F}" destId="{6206457C-233C-4A96-BC0A-0970E8A4D11D}" srcOrd="0" destOrd="0" presId="urn:microsoft.com/office/officeart/2005/8/layout/vList2"/>
    <dgm:cxn modelId="{3E33B0CA-3F8E-4E6E-9FC2-886119CD0168}" srcId="{0C15DECB-8040-4FBF-AC14-6AD06A50E886}" destId="{95FA0074-F410-4B98-96BD-6E08771F765B}" srcOrd="0" destOrd="0" parTransId="{E36F9CDF-A484-4601-9874-67D06BD23697}" sibTransId="{8F65CBE6-BCA2-4608-B7FB-19BBF37C8E45}"/>
    <dgm:cxn modelId="{7BC438DC-E837-461C-ACBE-AF99BF0F1208}" srcId="{0C15DECB-8040-4FBF-AC14-6AD06A50E886}" destId="{2D469753-BE61-43C8-92FB-0A8D094D595D}" srcOrd="1" destOrd="0" parTransId="{8C41FDBB-A0DE-48F3-9C6C-2CDB0F8C6D8C}" sibTransId="{BAE1AEB3-E38B-4941-8917-E8DDDFF2CCE8}"/>
    <dgm:cxn modelId="{265C67EF-91AA-4103-A2C6-2879B5FAE342}" type="presOf" srcId="{0C15DECB-8040-4FBF-AC14-6AD06A50E886}" destId="{A721769D-A845-4697-9DC8-39D2FF900A1D}" srcOrd="0" destOrd="0" presId="urn:microsoft.com/office/officeart/2005/8/layout/vList2"/>
    <dgm:cxn modelId="{A3D3349E-F751-4203-9721-8872BF334FC4}" type="presParOf" srcId="{A721769D-A845-4697-9DC8-39D2FF900A1D}" destId="{266AC18C-B02D-4320-95DA-809D345305F9}" srcOrd="0" destOrd="0" presId="urn:microsoft.com/office/officeart/2005/8/layout/vList2"/>
    <dgm:cxn modelId="{C60434E9-CD9A-4AA1-867B-875A8DBD4169}" type="presParOf" srcId="{A721769D-A845-4697-9DC8-39D2FF900A1D}" destId="{AB8BAF0D-F5BD-40D0-B281-1BF72E58FD94}" srcOrd="1" destOrd="0" presId="urn:microsoft.com/office/officeart/2005/8/layout/vList2"/>
    <dgm:cxn modelId="{FF200EE7-B83F-4CA8-B133-55AF58596A0A}" type="presParOf" srcId="{A721769D-A845-4697-9DC8-39D2FF900A1D}" destId="{2015AB06-FFEE-4074-A03F-3ECA0B5650DE}" srcOrd="2" destOrd="0" presId="urn:microsoft.com/office/officeart/2005/8/layout/vList2"/>
    <dgm:cxn modelId="{4ABC1B00-B783-422A-8151-2DA2EDFBBFD9}" type="presParOf" srcId="{A721769D-A845-4697-9DC8-39D2FF900A1D}" destId="{CB5E6A44-3B58-458D-89D3-7B5C82EB8F3E}" srcOrd="3" destOrd="0" presId="urn:microsoft.com/office/officeart/2005/8/layout/vList2"/>
    <dgm:cxn modelId="{DF1EC652-C307-4799-8874-38BB3DD1E7DF}" type="presParOf" srcId="{A721769D-A845-4697-9DC8-39D2FF900A1D}" destId="{6206457C-233C-4A96-BC0A-0970E8A4D11D}"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262499-52F3-469A-B7A5-3DAF0978AA4C}">
      <dsp:nvSpPr>
        <dsp:cNvPr id="0" name=""/>
        <dsp:cNvSpPr/>
      </dsp:nvSpPr>
      <dsp:spPr>
        <a:xfrm>
          <a:off x="0" y="36126"/>
          <a:ext cx="6797675" cy="1342574"/>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sz="2400" kern="1200"/>
            <a:t>Η προφορικότητα στο παρελθόν – προφορικότητα και παρελθόν: η μνήμη ως μέτρο του χρόνου</a:t>
          </a:r>
          <a:endParaRPr lang="en-US" sz="2400" kern="1200"/>
        </a:p>
      </dsp:txBody>
      <dsp:txXfrm>
        <a:off x="65539" y="101665"/>
        <a:ext cx="6666597" cy="1211496"/>
      </dsp:txXfrm>
    </dsp:sp>
    <dsp:sp modelId="{72ABD5B4-39EB-4E19-BB69-1EF53244DEBB}">
      <dsp:nvSpPr>
        <dsp:cNvPr id="0" name=""/>
        <dsp:cNvSpPr/>
      </dsp:nvSpPr>
      <dsp:spPr>
        <a:xfrm>
          <a:off x="0" y="1447821"/>
          <a:ext cx="6797675" cy="1342574"/>
        </a:xfrm>
        <a:prstGeom prst="roundRect">
          <a:avLst/>
        </a:prstGeom>
        <a:solidFill>
          <a:schemeClr val="accent2">
            <a:hueOff val="13013"/>
            <a:satOff val="-8959"/>
            <a:lumOff val="-228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sz="2400" kern="1200"/>
            <a:t>Προφορικότητα και ιστορία: Η ιστορία του Ηρόδοτου</a:t>
          </a:r>
          <a:endParaRPr lang="en-US" sz="2400" kern="1200"/>
        </a:p>
      </dsp:txBody>
      <dsp:txXfrm>
        <a:off x="65539" y="1513360"/>
        <a:ext cx="6666597" cy="1211496"/>
      </dsp:txXfrm>
    </dsp:sp>
    <dsp:sp modelId="{77959DCA-ADEE-4F27-97A9-1D988BCEF1D6}">
      <dsp:nvSpPr>
        <dsp:cNvPr id="0" name=""/>
        <dsp:cNvSpPr/>
      </dsp:nvSpPr>
      <dsp:spPr>
        <a:xfrm>
          <a:off x="0" y="2859516"/>
          <a:ext cx="6797675" cy="1342574"/>
        </a:xfrm>
        <a:prstGeom prst="roundRect">
          <a:avLst/>
        </a:prstGeom>
        <a:solidFill>
          <a:schemeClr val="accent2">
            <a:hueOff val="26025"/>
            <a:satOff val="-17917"/>
            <a:lumOff val="-457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sz="2400" kern="1200"/>
            <a:t>Από την προφορικότητα στις γραπτές πηγές. Ο ιστορικισμός, το αρχείο και ο επαγγελματίας ιστορικός</a:t>
          </a:r>
          <a:endParaRPr lang="en-US" sz="2400" kern="1200"/>
        </a:p>
      </dsp:txBody>
      <dsp:txXfrm>
        <a:off x="65539" y="2925055"/>
        <a:ext cx="6666597" cy="1211496"/>
      </dsp:txXfrm>
    </dsp:sp>
    <dsp:sp modelId="{CE9CF4E5-D6B0-4CA3-82E0-5177E9FD5A9D}">
      <dsp:nvSpPr>
        <dsp:cNvPr id="0" name=""/>
        <dsp:cNvSpPr/>
      </dsp:nvSpPr>
      <dsp:spPr>
        <a:xfrm>
          <a:off x="0" y="4271211"/>
          <a:ext cx="6797675" cy="1342574"/>
        </a:xfrm>
        <a:prstGeom prst="roundRect">
          <a:avLst/>
        </a:prstGeom>
        <a:solidFill>
          <a:schemeClr val="accent2">
            <a:hueOff val="39038"/>
            <a:satOff val="-26876"/>
            <a:lumOff val="-6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l-GR" sz="2400" kern="1200"/>
            <a:t>Η «επανανακάλυψη» των προφορικών πηγών τον 20</a:t>
          </a:r>
          <a:r>
            <a:rPr lang="el-GR" sz="2400" kern="1200" baseline="30000"/>
            <a:t>ο</a:t>
          </a:r>
          <a:r>
            <a:rPr lang="el-GR" sz="2400" kern="1200"/>
            <a:t> αιώνα</a:t>
          </a:r>
          <a:endParaRPr lang="en-US" sz="2400" kern="1200"/>
        </a:p>
      </dsp:txBody>
      <dsp:txXfrm>
        <a:off x="65539" y="4336750"/>
        <a:ext cx="6666597" cy="12114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433DF3-A689-495C-9F02-A243BD118B64}">
      <dsp:nvSpPr>
        <dsp:cNvPr id="0" name=""/>
        <dsp:cNvSpPr/>
      </dsp:nvSpPr>
      <dsp:spPr>
        <a:xfrm>
          <a:off x="0" y="119983"/>
          <a:ext cx="6797675" cy="126477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l-GR" sz="2300" kern="1200"/>
            <a:t>Ποιος γράφει την ιστορία; Δημοκρατικοποίηση των ιστορικών σπουδών τη δεκαετία του 1960 και το άνοιγμα των ερωτημάτων.</a:t>
          </a:r>
          <a:endParaRPr lang="en-US" sz="2300" kern="1200"/>
        </a:p>
      </dsp:txBody>
      <dsp:txXfrm>
        <a:off x="61741" y="181724"/>
        <a:ext cx="6674193" cy="1141288"/>
      </dsp:txXfrm>
    </dsp:sp>
    <dsp:sp modelId="{61D80751-547E-486F-A138-D10736F91F7F}">
      <dsp:nvSpPr>
        <dsp:cNvPr id="0" name=""/>
        <dsp:cNvSpPr/>
      </dsp:nvSpPr>
      <dsp:spPr>
        <a:xfrm>
          <a:off x="0" y="1384753"/>
          <a:ext cx="6797675" cy="8807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5826"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l-GR" sz="1800" kern="1200"/>
            <a:t>Νέα ερωτήματα: κοινωνικός προσανατολισμός της ιστορίας, </a:t>
          </a:r>
          <a:r>
            <a:rPr lang="en-US" sz="1800" kern="1200"/>
            <a:t>subaltern history, </a:t>
          </a:r>
          <a:r>
            <a:rPr lang="el-GR" sz="1800" kern="1200"/>
            <a:t>φύλο, εργατική τάξη, δουλεία, αριστερά, κλπ</a:t>
          </a:r>
          <a:endParaRPr lang="en-US" sz="1800" kern="1200"/>
        </a:p>
        <a:p>
          <a:pPr marL="171450" lvl="1" indent="-171450" algn="l" defTabSz="800100">
            <a:lnSpc>
              <a:spcPct val="90000"/>
            </a:lnSpc>
            <a:spcBef>
              <a:spcPct val="0"/>
            </a:spcBef>
            <a:spcAft>
              <a:spcPct val="20000"/>
            </a:spcAft>
            <a:buChar char="•"/>
          </a:pPr>
          <a:r>
            <a:rPr lang="el-GR" sz="1800" kern="1200"/>
            <a:t>Ανανέωση των ιστορικών: γυναίκες, ιστορικοί από τις αποικίες κλπ</a:t>
          </a:r>
          <a:endParaRPr lang="en-US" sz="1800" kern="1200"/>
        </a:p>
      </dsp:txBody>
      <dsp:txXfrm>
        <a:off x="0" y="1384753"/>
        <a:ext cx="6797675" cy="880785"/>
      </dsp:txXfrm>
    </dsp:sp>
    <dsp:sp modelId="{4BACC723-0D4A-48C9-A24C-E9270BA47B13}">
      <dsp:nvSpPr>
        <dsp:cNvPr id="0" name=""/>
        <dsp:cNvSpPr/>
      </dsp:nvSpPr>
      <dsp:spPr>
        <a:xfrm>
          <a:off x="0" y="2265538"/>
          <a:ext cx="6797675" cy="1264770"/>
        </a:xfrm>
        <a:prstGeom prst="roundRect">
          <a:avLst/>
        </a:prstGeom>
        <a:solidFill>
          <a:schemeClr val="accent2">
            <a:hueOff val="39038"/>
            <a:satOff val="-26876"/>
            <a:lumOff val="-6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l-GR" sz="2300" kern="1200"/>
            <a:t>Οι φωνές που δεν ακούγονται στα αρχεία και ο ρόλος της προφορικής ιστορίας: Ιστορία από τα κάτω</a:t>
          </a:r>
          <a:endParaRPr lang="en-US" sz="2300" kern="1200"/>
        </a:p>
      </dsp:txBody>
      <dsp:txXfrm>
        <a:off x="61741" y="2327279"/>
        <a:ext cx="6674193" cy="1141288"/>
      </dsp:txXfrm>
    </dsp:sp>
    <dsp:sp modelId="{09BD7C90-3ADD-4DBC-B138-482A45DF38DD}">
      <dsp:nvSpPr>
        <dsp:cNvPr id="0" name=""/>
        <dsp:cNvSpPr/>
      </dsp:nvSpPr>
      <dsp:spPr>
        <a:xfrm>
          <a:off x="0" y="3530308"/>
          <a:ext cx="6797675" cy="19996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5826"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l-GR" sz="1800" kern="1200"/>
            <a:t>Αντιαποικιακά κινήματα και υπάλληλες κοινωνικές ομάδες (</a:t>
          </a:r>
          <a:r>
            <a:rPr lang="en-US" sz="1800" kern="1200"/>
            <a:t>subaltern groups) </a:t>
          </a:r>
        </a:p>
        <a:p>
          <a:pPr marL="171450" lvl="1" indent="-171450" algn="l" defTabSz="800100">
            <a:lnSpc>
              <a:spcPct val="90000"/>
            </a:lnSpc>
            <a:spcBef>
              <a:spcPct val="0"/>
            </a:spcBef>
            <a:spcAft>
              <a:spcPct val="20000"/>
            </a:spcAft>
            <a:buChar char="•"/>
          </a:pPr>
          <a:r>
            <a:rPr lang="el-GR" sz="1800" kern="1200"/>
            <a:t>Η προφορική ιστορία ως πηγή για τις βιογραφίες</a:t>
          </a:r>
          <a:endParaRPr lang="en-US" sz="1800" kern="1200"/>
        </a:p>
        <a:p>
          <a:pPr marL="171450" lvl="1" indent="-171450" algn="l" defTabSz="800100">
            <a:lnSpc>
              <a:spcPct val="90000"/>
            </a:lnSpc>
            <a:spcBef>
              <a:spcPct val="0"/>
            </a:spcBef>
            <a:spcAft>
              <a:spcPct val="20000"/>
            </a:spcAft>
            <a:buChar char="•"/>
          </a:pPr>
          <a:r>
            <a:rPr lang="el-GR" sz="1800" kern="1200"/>
            <a:t>Γεγονότα του πρόσφατου παρελθόντος και η ανίχνευση της εμπειρίας</a:t>
          </a:r>
          <a:endParaRPr lang="en-US" sz="1800" kern="1200"/>
        </a:p>
        <a:p>
          <a:pPr marL="171450" lvl="1" indent="-171450" algn="l" defTabSz="800100">
            <a:lnSpc>
              <a:spcPct val="90000"/>
            </a:lnSpc>
            <a:spcBef>
              <a:spcPct val="0"/>
            </a:spcBef>
            <a:spcAft>
              <a:spcPct val="20000"/>
            </a:spcAft>
            <a:buChar char="•"/>
          </a:pPr>
          <a:r>
            <a:rPr lang="el-GR" sz="1800" kern="1200"/>
            <a:t>Πολιτισμοί που δεν έχουν την πολιτισμική πρακτική της τήρησης αρχείου</a:t>
          </a:r>
          <a:endParaRPr lang="en-US" sz="1800" kern="1200"/>
        </a:p>
      </dsp:txBody>
      <dsp:txXfrm>
        <a:off x="0" y="3530308"/>
        <a:ext cx="6797675" cy="199962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6AC18C-B02D-4320-95DA-809D345305F9}">
      <dsp:nvSpPr>
        <dsp:cNvPr id="0" name=""/>
        <dsp:cNvSpPr/>
      </dsp:nvSpPr>
      <dsp:spPr>
        <a:xfrm>
          <a:off x="0" y="47645"/>
          <a:ext cx="6797675" cy="179010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l-GR" sz="3200" kern="1200"/>
            <a:t>Στροφή στη μνήμη και ανανεωμένο ενδιαφέρον για τη μαρτυρία</a:t>
          </a:r>
          <a:endParaRPr lang="en-US" sz="3200" kern="1200"/>
        </a:p>
      </dsp:txBody>
      <dsp:txXfrm>
        <a:off x="87385" y="135030"/>
        <a:ext cx="6622905" cy="1615330"/>
      </dsp:txXfrm>
    </dsp:sp>
    <dsp:sp modelId="{2015AB06-FFEE-4074-A03F-3ECA0B5650DE}">
      <dsp:nvSpPr>
        <dsp:cNvPr id="0" name=""/>
        <dsp:cNvSpPr/>
      </dsp:nvSpPr>
      <dsp:spPr>
        <a:xfrm>
          <a:off x="0" y="1929906"/>
          <a:ext cx="6797675" cy="1790100"/>
        </a:xfrm>
        <a:prstGeom prst="roundRect">
          <a:avLst/>
        </a:prstGeom>
        <a:solidFill>
          <a:schemeClr val="accent2">
            <a:hueOff val="19519"/>
            <a:satOff val="-13438"/>
            <a:lumOff val="-343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l-GR" sz="3200" kern="1200"/>
            <a:t>Μνήμη και τραύμα</a:t>
          </a:r>
          <a:endParaRPr lang="en-US" sz="3200" kern="1200"/>
        </a:p>
      </dsp:txBody>
      <dsp:txXfrm>
        <a:off x="87385" y="2017291"/>
        <a:ext cx="6622905" cy="1615330"/>
      </dsp:txXfrm>
    </dsp:sp>
    <dsp:sp modelId="{6206457C-233C-4A96-BC0A-0970E8A4D11D}">
      <dsp:nvSpPr>
        <dsp:cNvPr id="0" name=""/>
        <dsp:cNvSpPr/>
      </dsp:nvSpPr>
      <dsp:spPr>
        <a:xfrm>
          <a:off x="0" y="3812166"/>
          <a:ext cx="6797675" cy="1790100"/>
        </a:xfrm>
        <a:prstGeom prst="roundRect">
          <a:avLst/>
        </a:prstGeom>
        <a:solidFill>
          <a:schemeClr val="accent2">
            <a:hueOff val="39038"/>
            <a:satOff val="-26876"/>
            <a:lumOff val="-6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l-GR" sz="3200" kern="1200"/>
            <a:t>Η μνήμη ως δικαίωμα και το άνοιγμα του ενδιαφέροντος για το παρελθόν στο δημόσιο χώρο</a:t>
          </a:r>
          <a:endParaRPr lang="en-US" sz="3200" kern="1200"/>
        </a:p>
      </dsp:txBody>
      <dsp:txXfrm>
        <a:off x="87385" y="3899551"/>
        <a:ext cx="6622905" cy="161533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BFF5AF6-EE02-494A-8406-B4868E69C8AA}" type="datetimeFigureOut">
              <a:rPr lang="el-GR" smtClean="0"/>
              <a:t>26/4/2026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9E721CA-6436-44E2-AD8B-0D27AB9122E1}" type="slidenum">
              <a:rPr lang="el-GR" smtClean="0"/>
              <a:t>‹#›</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788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FF5AF6-EE02-494A-8406-B4868E69C8AA}" type="datetimeFigureOut">
              <a:rPr lang="el-GR" smtClean="0"/>
              <a:t>26/4/2026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9E721CA-6436-44E2-AD8B-0D27AB9122E1}" type="slidenum">
              <a:rPr lang="el-GR" smtClean="0"/>
              <a:t>‹#›</a:t>
            </a:fld>
            <a:endParaRPr lang="el-GR"/>
          </a:p>
        </p:txBody>
      </p:sp>
    </p:spTree>
    <p:extLst>
      <p:ext uri="{BB962C8B-B14F-4D97-AF65-F5344CB8AC3E}">
        <p14:creationId xmlns:p14="http://schemas.microsoft.com/office/powerpoint/2010/main" val="467961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FF5AF6-EE02-494A-8406-B4868E69C8AA}" type="datetimeFigureOut">
              <a:rPr lang="el-GR" smtClean="0"/>
              <a:t>26/4/2026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9E721CA-6436-44E2-AD8B-0D27AB9122E1}" type="slidenum">
              <a:rPr lang="el-GR" smtClean="0"/>
              <a:t>‹#›</a:t>
            </a:fld>
            <a:endParaRPr lang="el-GR"/>
          </a:p>
        </p:txBody>
      </p:sp>
    </p:spTree>
    <p:extLst>
      <p:ext uri="{BB962C8B-B14F-4D97-AF65-F5344CB8AC3E}">
        <p14:creationId xmlns:p14="http://schemas.microsoft.com/office/powerpoint/2010/main" val="1446893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FF5AF6-EE02-494A-8406-B4868E69C8AA}" type="datetimeFigureOut">
              <a:rPr lang="el-GR" smtClean="0"/>
              <a:t>26/4/2026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9E721CA-6436-44E2-AD8B-0D27AB9122E1}" type="slidenum">
              <a:rPr lang="el-GR" smtClean="0"/>
              <a:t>‹#›</a:t>
            </a:fld>
            <a:endParaRPr lang="el-GR"/>
          </a:p>
        </p:txBody>
      </p:sp>
    </p:spTree>
    <p:extLst>
      <p:ext uri="{BB962C8B-B14F-4D97-AF65-F5344CB8AC3E}">
        <p14:creationId xmlns:p14="http://schemas.microsoft.com/office/powerpoint/2010/main" val="3661634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BFF5AF6-EE02-494A-8406-B4868E69C8AA}" type="datetimeFigureOut">
              <a:rPr lang="el-GR" smtClean="0"/>
              <a:t>26/4/2026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59E721CA-6436-44E2-AD8B-0D27AB9122E1}" type="slidenum">
              <a:rPr lang="el-GR" smtClean="0"/>
              <a:t>‹#›</a:t>
            </a:fld>
            <a:endParaRPr lang="el-G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1078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BFF5AF6-EE02-494A-8406-B4868E69C8AA}" type="datetimeFigureOut">
              <a:rPr lang="el-GR" smtClean="0"/>
              <a:t>26/4/2026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9E721CA-6436-44E2-AD8B-0D27AB9122E1}" type="slidenum">
              <a:rPr lang="el-GR" smtClean="0"/>
              <a:t>‹#›</a:t>
            </a:fld>
            <a:endParaRPr lang="el-GR"/>
          </a:p>
        </p:txBody>
      </p:sp>
    </p:spTree>
    <p:extLst>
      <p:ext uri="{BB962C8B-B14F-4D97-AF65-F5344CB8AC3E}">
        <p14:creationId xmlns:p14="http://schemas.microsoft.com/office/powerpoint/2010/main" val="1889873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FF5AF6-EE02-494A-8406-B4868E69C8AA}" type="datetimeFigureOut">
              <a:rPr lang="el-GR" smtClean="0"/>
              <a:t>26/4/2026</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59E721CA-6436-44E2-AD8B-0D27AB9122E1}" type="slidenum">
              <a:rPr lang="el-GR" smtClean="0"/>
              <a:t>‹#›</a:t>
            </a:fld>
            <a:endParaRPr lang="el-GR"/>
          </a:p>
        </p:txBody>
      </p:sp>
    </p:spTree>
    <p:extLst>
      <p:ext uri="{BB962C8B-B14F-4D97-AF65-F5344CB8AC3E}">
        <p14:creationId xmlns:p14="http://schemas.microsoft.com/office/powerpoint/2010/main" val="24411378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BFF5AF6-EE02-494A-8406-B4868E69C8AA}" type="datetimeFigureOut">
              <a:rPr lang="el-GR" smtClean="0"/>
              <a:t>26/4/2026</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59E721CA-6436-44E2-AD8B-0D27AB9122E1}" type="slidenum">
              <a:rPr lang="el-GR" smtClean="0"/>
              <a:t>‹#›</a:t>
            </a:fld>
            <a:endParaRPr lang="el-GR"/>
          </a:p>
        </p:txBody>
      </p:sp>
    </p:spTree>
    <p:extLst>
      <p:ext uri="{BB962C8B-B14F-4D97-AF65-F5344CB8AC3E}">
        <p14:creationId xmlns:p14="http://schemas.microsoft.com/office/powerpoint/2010/main" val="3153310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BFF5AF6-EE02-494A-8406-B4868E69C8AA}" type="datetimeFigureOut">
              <a:rPr lang="el-GR" smtClean="0"/>
              <a:t>26/4/2026</a:t>
            </a:fld>
            <a:endParaRPr lang="el-G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l-GR"/>
          </a:p>
        </p:txBody>
      </p:sp>
      <p:sp>
        <p:nvSpPr>
          <p:cNvPr id="9" name="Slide Number Placeholder 8"/>
          <p:cNvSpPr>
            <a:spLocks noGrp="1"/>
          </p:cNvSpPr>
          <p:nvPr>
            <p:ph type="sldNum" sz="quarter" idx="12"/>
          </p:nvPr>
        </p:nvSpPr>
        <p:spPr/>
        <p:txBody>
          <a:bodyPr/>
          <a:lstStyle/>
          <a:p>
            <a:fld id="{59E721CA-6436-44E2-AD8B-0D27AB9122E1}" type="slidenum">
              <a:rPr lang="el-GR" smtClean="0"/>
              <a:t>‹#›</a:t>
            </a:fld>
            <a:endParaRPr lang="el-GR"/>
          </a:p>
        </p:txBody>
      </p:sp>
    </p:spTree>
    <p:extLst>
      <p:ext uri="{BB962C8B-B14F-4D97-AF65-F5344CB8AC3E}">
        <p14:creationId xmlns:p14="http://schemas.microsoft.com/office/powerpoint/2010/main" val="4173136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BFF5AF6-EE02-494A-8406-B4868E69C8AA}" type="datetimeFigureOut">
              <a:rPr lang="el-GR" smtClean="0"/>
              <a:t>26/4/2026</a:t>
            </a:fld>
            <a:endParaRPr lang="el-G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l-G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9E721CA-6436-44E2-AD8B-0D27AB9122E1}" type="slidenum">
              <a:rPr lang="el-GR" smtClean="0"/>
              <a:t>‹#›</a:t>
            </a:fld>
            <a:endParaRPr lang="el-GR"/>
          </a:p>
        </p:txBody>
      </p:sp>
    </p:spTree>
    <p:extLst>
      <p:ext uri="{BB962C8B-B14F-4D97-AF65-F5344CB8AC3E}">
        <p14:creationId xmlns:p14="http://schemas.microsoft.com/office/powerpoint/2010/main" val="15758097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BFF5AF6-EE02-494A-8406-B4868E69C8AA}" type="datetimeFigureOut">
              <a:rPr lang="el-GR" smtClean="0"/>
              <a:t>26/4/2026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59E721CA-6436-44E2-AD8B-0D27AB9122E1}" type="slidenum">
              <a:rPr lang="el-GR" smtClean="0"/>
              <a:t>‹#›</a:t>
            </a:fld>
            <a:endParaRPr lang="el-GR"/>
          </a:p>
        </p:txBody>
      </p:sp>
    </p:spTree>
    <p:extLst>
      <p:ext uri="{BB962C8B-B14F-4D97-AF65-F5344CB8AC3E}">
        <p14:creationId xmlns:p14="http://schemas.microsoft.com/office/powerpoint/2010/main" val="2325088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BFF5AF6-EE02-494A-8406-B4868E69C8AA}" type="datetimeFigureOut">
              <a:rPr lang="el-GR" smtClean="0"/>
              <a:t>26/4/2026</a:t>
            </a:fld>
            <a:endParaRPr lang="el-G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l-G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9E721CA-6436-44E2-AD8B-0D27AB9122E1}" type="slidenum">
              <a:rPr lang="el-GR" smtClean="0"/>
              <a:t>‹#›</a:t>
            </a:fld>
            <a:endParaRPr lang="el-G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9458754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C6E698C-8155-4B8B-BDC9-B7299772B5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220928" y="965200"/>
            <a:ext cx="5999002" cy="4927600"/>
          </a:xfrm>
        </p:spPr>
        <p:txBody>
          <a:bodyPr anchor="ctr">
            <a:normAutofit/>
          </a:bodyPr>
          <a:lstStyle/>
          <a:p>
            <a:r>
              <a:rPr lang="el-GR">
                <a:solidFill>
                  <a:schemeClr val="tx2"/>
                </a:solidFill>
              </a:rPr>
              <a:t>Εισαγωγή στην προφορική ιστορία</a:t>
            </a:r>
          </a:p>
        </p:txBody>
      </p:sp>
      <p:sp>
        <p:nvSpPr>
          <p:cNvPr id="10" name="Rectangle 9">
            <a:extLst>
              <a:ext uri="{FF2B5EF4-FFF2-40B4-BE49-F238E27FC236}">
                <a16:creationId xmlns:a16="http://schemas.microsoft.com/office/drawing/2014/main" id="{0EEF5601-A8BC-411D-AA64-3E79320BA1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458473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ubtitle 2"/>
          <p:cNvSpPr>
            <a:spLocks noGrp="1"/>
          </p:cNvSpPr>
          <p:nvPr>
            <p:ph type="subTitle" idx="1"/>
          </p:nvPr>
        </p:nvSpPr>
        <p:spPr>
          <a:xfrm>
            <a:off x="823356" y="1159565"/>
            <a:ext cx="2938022" cy="4439055"/>
          </a:xfrm>
        </p:spPr>
        <p:txBody>
          <a:bodyPr anchor="ctr">
            <a:normAutofit/>
          </a:bodyPr>
          <a:lstStyle/>
          <a:p>
            <a:br>
              <a:rPr lang="el-GR">
                <a:solidFill>
                  <a:srgbClr val="FFFFFF"/>
                </a:solidFill>
              </a:rPr>
            </a:br>
            <a:endParaRPr lang="el-GR">
              <a:solidFill>
                <a:srgbClr val="FFFFFF"/>
              </a:solidFill>
            </a:endParaRPr>
          </a:p>
        </p:txBody>
      </p:sp>
      <p:sp>
        <p:nvSpPr>
          <p:cNvPr id="12" name="Rectangle 11">
            <a:extLst>
              <a:ext uri="{FF2B5EF4-FFF2-40B4-BE49-F238E27FC236}">
                <a16:creationId xmlns:a16="http://schemas.microsoft.com/office/drawing/2014/main" id="{33209156-242F-4B26-8D07-CEB2B68A9F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4734"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54413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92370" y="605896"/>
            <a:ext cx="3084844" cy="5646208"/>
          </a:xfrm>
        </p:spPr>
        <p:txBody>
          <a:bodyPr anchor="ctr">
            <a:normAutofit/>
          </a:bodyPr>
          <a:lstStyle/>
          <a:p>
            <a:r>
              <a:rPr lang="el-GR" sz="3600">
                <a:solidFill>
                  <a:srgbClr val="FFFFFF"/>
                </a:solidFill>
              </a:rPr>
              <a:t>Τι είναι η προφορική ιστορία;</a:t>
            </a: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p:cNvSpPr>
            <a:spLocks noGrp="1"/>
          </p:cNvSpPr>
          <p:nvPr>
            <p:ph idx="1"/>
          </p:nvPr>
        </p:nvSpPr>
        <p:spPr>
          <a:xfrm>
            <a:off x="4742016" y="605896"/>
            <a:ext cx="6413663" cy="5646208"/>
          </a:xfrm>
        </p:spPr>
        <p:txBody>
          <a:bodyPr anchor="ctr">
            <a:normAutofit/>
          </a:bodyPr>
          <a:lstStyle/>
          <a:p>
            <a:pPr marL="0" indent="0">
              <a:buNone/>
            </a:pPr>
            <a:r>
              <a:rPr lang="el-GR" sz="1900" i="1"/>
              <a:t>Η προφορική ιστορία είναι μια ιστορία που δομείται γύρω από τους ανθρώπους. Ζωντανεύει την ίδια την ιστορία και διευρύνει το ορίζοντά της. Αναδεικνύει ήρωες όχι μόνο από τον κύκλο των ηγετών, αλλά και από το ανώνυμο πλήθος […]. Φέρνει την ιστορία μέσα στην κοινότητα και τη βγάζει έξω από αυτήν. Τονώνει την αξιοπρέπεια και αυτοπεποίθηση των λιγότερο προνομιούχων, και ιδιαίτερα των ανθρώπων προχωρημένης ηλικίας. Προάγει την επικοινωνία, άρα την κατανόηση μεταξύ των κοινωνικών τάξεων και των γενεών. […] Η προφορική ιστορία προσφέρει επίσης μια αμφισβήτηση των κοινών τόπων της ιστορίας, του απόλυτου τρόπου με τον οποία η τελευταία έχει συνηθίσει να κρίνει τα πράγματα. Είναι ένα μέσο ριζικής μεταμόρφωσης της κοινωνικής σημασίας της ιστορίας.</a:t>
            </a:r>
          </a:p>
          <a:p>
            <a:pPr marL="0" indent="0">
              <a:buNone/>
            </a:pPr>
            <a:endParaRPr lang="el-GR" sz="1900" i="1"/>
          </a:p>
          <a:p>
            <a:r>
              <a:rPr lang="el-GR" sz="1900" b="0" i="1" err="1">
                <a:effectLst/>
                <a:latin typeface="Georgia" panose="02040502050405020303" pitchFamily="18" charset="0"/>
              </a:rPr>
              <a:t>Paul</a:t>
            </a:r>
            <a:r>
              <a:rPr lang="el-GR" sz="1900" b="0" i="1">
                <a:effectLst/>
                <a:latin typeface="Georgia" panose="02040502050405020303" pitchFamily="18" charset="0"/>
              </a:rPr>
              <a:t> </a:t>
            </a:r>
            <a:r>
              <a:rPr lang="el-GR" sz="1900" b="0" i="1" err="1">
                <a:effectLst/>
                <a:latin typeface="Georgia" panose="02040502050405020303" pitchFamily="18" charset="0"/>
              </a:rPr>
              <a:t>Thompson</a:t>
            </a:r>
            <a:r>
              <a:rPr lang="el-GR" sz="1900" b="0" i="1">
                <a:effectLst/>
                <a:latin typeface="Georgia" panose="02040502050405020303" pitchFamily="18" charset="0"/>
              </a:rPr>
              <a:t>, Φωνές από το παρελθόν. Προφορική ιστορία, Αθήνα 2002, σ. 53.</a:t>
            </a:r>
            <a:endParaRPr lang="el-GR" sz="1900" b="0" i="0">
              <a:effectLst/>
              <a:latin typeface="Georgia" panose="02040502050405020303" pitchFamily="18" charset="0"/>
            </a:endParaRPr>
          </a:p>
          <a:p>
            <a:br>
              <a:rPr lang="el-GR" sz="1900" b="0" i="0">
                <a:effectLst/>
                <a:latin typeface="Georgia" panose="02040502050405020303" pitchFamily="18" charset="0"/>
              </a:rPr>
            </a:br>
            <a:endParaRPr lang="el-GR" sz="1900" i="1"/>
          </a:p>
        </p:txBody>
      </p:sp>
    </p:spTree>
    <p:extLst>
      <p:ext uri="{BB962C8B-B14F-4D97-AF65-F5344CB8AC3E}">
        <p14:creationId xmlns:p14="http://schemas.microsoft.com/office/powerpoint/2010/main" val="29345295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92370" y="516835"/>
            <a:ext cx="3084844" cy="5772840"/>
          </a:xfrm>
        </p:spPr>
        <p:txBody>
          <a:bodyPr anchor="ctr">
            <a:normAutofit/>
          </a:bodyPr>
          <a:lstStyle/>
          <a:p>
            <a:r>
              <a:rPr lang="el-GR" sz="3600">
                <a:solidFill>
                  <a:srgbClr val="FFFFFF"/>
                </a:solidFill>
              </a:rPr>
              <a:t>Πόσο καινούργια είναι η προφορική ιστορία;</a:t>
            </a:r>
          </a:p>
        </p:txBody>
      </p:sp>
      <p:sp>
        <p:nvSpPr>
          <p:cNvPr id="13" name="Rectangle 12">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id="{F4B98F09-2D04-82EB-78AB-E67AFF8EE5C6}"/>
              </a:ext>
            </a:extLst>
          </p:cNvPr>
          <p:cNvGraphicFramePr>
            <a:graphicFrameLocks noGrp="1"/>
          </p:cNvGraphicFramePr>
          <p:nvPr>
            <p:ph idx="1"/>
            <p:extLst>
              <p:ext uri="{D42A27DB-BD31-4B8C-83A1-F6EECF244321}">
                <p14:modId xmlns:p14="http://schemas.microsoft.com/office/powerpoint/2010/main" val="3885972660"/>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99070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7">
            <a:extLst>
              <a:ext uri="{FF2B5EF4-FFF2-40B4-BE49-F238E27FC236}">
                <a16:creationId xmlns:a16="http://schemas.microsoft.com/office/drawing/2014/main" id="{CECF0FC6-D57B-48B6-9036-F4FFD91A4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90932" y="286603"/>
            <a:ext cx="6750987" cy="1450757"/>
          </a:xfrm>
        </p:spPr>
        <p:txBody>
          <a:bodyPr>
            <a:normAutofit/>
          </a:bodyPr>
          <a:lstStyle/>
          <a:p>
            <a:r>
              <a:rPr lang="el-GR">
                <a:solidFill>
                  <a:schemeClr val="accent2"/>
                </a:solidFill>
              </a:rPr>
              <a:t>Η προφορική ιστορία και ιστοριογραφία</a:t>
            </a:r>
          </a:p>
        </p:txBody>
      </p:sp>
      <p:sp>
        <p:nvSpPr>
          <p:cNvPr id="3" name="Content Placeholder 2"/>
          <p:cNvSpPr>
            <a:spLocks noGrp="1"/>
          </p:cNvSpPr>
          <p:nvPr>
            <p:ph idx="1"/>
          </p:nvPr>
        </p:nvSpPr>
        <p:spPr>
          <a:xfrm>
            <a:off x="1044204" y="2023962"/>
            <a:ext cx="6697715" cy="3845131"/>
          </a:xfrm>
        </p:spPr>
        <p:txBody>
          <a:bodyPr>
            <a:normAutofit/>
          </a:bodyPr>
          <a:lstStyle/>
          <a:p>
            <a:r>
              <a:rPr lang="el-GR" sz="3200"/>
              <a:t>Οι τρεις «περίοδοι» της προφορικής ιστορίας:</a:t>
            </a:r>
          </a:p>
          <a:p>
            <a:pPr lvl="1"/>
            <a:r>
              <a:rPr lang="el-GR" sz="2800"/>
              <a:t>1960: δημοκρατικοποίηση των ιστορικών σπουδών</a:t>
            </a:r>
          </a:p>
          <a:p>
            <a:pPr lvl="1"/>
            <a:r>
              <a:rPr lang="el-GR" sz="2800"/>
              <a:t>1980-1990: υποκειμενικότητα της ιστορικής «αλήθειας»</a:t>
            </a:r>
          </a:p>
          <a:p>
            <a:pPr lvl="1"/>
            <a:r>
              <a:rPr lang="el-GR" sz="2800"/>
              <a:t>1990-2000: ανάδυση σπουδών μνήμης</a:t>
            </a:r>
            <a:endParaRPr lang="el-GR" sz="2800" dirty="0"/>
          </a:p>
        </p:txBody>
      </p:sp>
      <p:sp>
        <p:nvSpPr>
          <p:cNvPr id="22" name="Rectangle 9">
            <a:extLst>
              <a:ext uri="{FF2B5EF4-FFF2-40B4-BE49-F238E27FC236}">
                <a16:creationId xmlns:a16="http://schemas.microsoft.com/office/drawing/2014/main" id="{717A211C-5863-4303-AC3D-AEBFDF6D6A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44150"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11">
            <a:extLst>
              <a:ext uri="{FF2B5EF4-FFF2-40B4-BE49-F238E27FC236}">
                <a16:creationId xmlns:a16="http://schemas.microsoft.com/office/drawing/2014/main" id="{087519CD-2FFF-42E3-BB0C-FEAA828BA5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32823"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98294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92370" y="516835"/>
            <a:ext cx="3084844" cy="5772840"/>
          </a:xfrm>
        </p:spPr>
        <p:txBody>
          <a:bodyPr anchor="ctr">
            <a:normAutofit/>
          </a:bodyPr>
          <a:lstStyle/>
          <a:p>
            <a:r>
              <a:rPr lang="el-GR" sz="2800">
                <a:solidFill>
                  <a:srgbClr val="FFFFFF"/>
                </a:solidFill>
              </a:rPr>
              <a:t>Η δημοκρατικοποίηση των ιστορικών σπουδών</a:t>
            </a:r>
            <a:endParaRPr lang="en-US" sz="2800">
              <a:solidFill>
                <a:srgbClr val="FFFFFF"/>
              </a:solidFill>
            </a:endParaRPr>
          </a:p>
        </p:txBody>
      </p:sp>
      <p:sp>
        <p:nvSpPr>
          <p:cNvPr id="13" name="Rectangle 12">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id="{1A8286A2-A469-DC27-3DE9-B42FA51CBE03}"/>
              </a:ext>
            </a:extLst>
          </p:cNvPr>
          <p:cNvGraphicFramePr>
            <a:graphicFrameLocks noGrp="1"/>
          </p:cNvGraphicFramePr>
          <p:nvPr>
            <p:ph idx="1"/>
            <p:extLst>
              <p:ext uri="{D42A27DB-BD31-4B8C-83A1-F6EECF244321}">
                <p14:modId xmlns:p14="http://schemas.microsoft.com/office/powerpoint/2010/main" val="1004867566"/>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51542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18AB9075-B2A8-25A9-9350-44DA42F11F8A}"/>
              </a:ext>
            </a:extLst>
          </p:cNvPr>
          <p:cNvSpPr>
            <a:spLocks noGrp="1"/>
          </p:cNvSpPr>
          <p:nvPr>
            <p:ph type="title"/>
          </p:nvPr>
        </p:nvSpPr>
        <p:spPr>
          <a:xfrm>
            <a:off x="492370" y="605896"/>
            <a:ext cx="3084844" cy="5646208"/>
          </a:xfrm>
        </p:spPr>
        <p:txBody>
          <a:bodyPr anchor="ctr">
            <a:normAutofit/>
          </a:bodyPr>
          <a:lstStyle/>
          <a:p>
            <a:r>
              <a:rPr lang="el-GR" sz="3600">
                <a:solidFill>
                  <a:srgbClr val="FFFFFF"/>
                </a:solidFill>
              </a:rPr>
              <a:t>Η νέα ιστορία της δεκαετίας του 1980</a:t>
            </a:r>
            <a:endParaRPr lang="en-US" sz="3600">
              <a:solidFill>
                <a:srgbClr val="FFFFFF"/>
              </a:solidFill>
            </a:endParaRP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5E05FBC8-676A-0152-D2A1-961CB2F3B680}"/>
              </a:ext>
            </a:extLst>
          </p:cNvPr>
          <p:cNvSpPr>
            <a:spLocks noGrp="1"/>
          </p:cNvSpPr>
          <p:nvPr>
            <p:ph idx="1"/>
          </p:nvPr>
        </p:nvSpPr>
        <p:spPr>
          <a:xfrm>
            <a:off x="4742016" y="605896"/>
            <a:ext cx="6413663" cy="5646208"/>
          </a:xfrm>
        </p:spPr>
        <p:txBody>
          <a:bodyPr anchor="ctr">
            <a:normAutofit/>
          </a:bodyPr>
          <a:lstStyle/>
          <a:p>
            <a:r>
              <a:rPr lang="el-GR" dirty="0"/>
              <a:t>Υποκειμενικότητα της «ιστορικής αλήθειας» και οι πολλαπλές φωνές του παρελθόντος</a:t>
            </a:r>
          </a:p>
          <a:p>
            <a:r>
              <a:rPr lang="el-GR" dirty="0"/>
              <a:t>Στροφή στην εμπειρία των ιστορικών υποκειμένων</a:t>
            </a:r>
          </a:p>
          <a:p>
            <a:r>
              <a:rPr lang="el-GR" dirty="0"/>
              <a:t>Παράλληλα, άνοιγμα των ιστορικών ερωτημάτων</a:t>
            </a:r>
            <a:endParaRPr lang="en-US" dirty="0"/>
          </a:p>
        </p:txBody>
      </p:sp>
    </p:spTree>
    <p:extLst>
      <p:ext uri="{BB962C8B-B14F-4D97-AF65-F5344CB8AC3E}">
        <p14:creationId xmlns:p14="http://schemas.microsoft.com/office/powerpoint/2010/main" val="704083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2B29A310-634D-4B21-3836-E53E2A4E3AA7}"/>
              </a:ext>
            </a:extLst>
          </p:cNvPr>
          <p:cNvSpPr>
            <a:spLocks noGrp="1"/>
          </p:cNvSpPr>
          <p:nvPr>
            <p:ph type="title"/>
          </p:nvPr>
        </p:nvSpPr>
        <p:spPr>
          <a:xfrm>
            <a:off x="492370" y="516835"/>
            <a:ext cx="3084844" cy="5772840"/>
          </a:xfrm>
        </p:spPr>
        <p:txBody>
          <a:bodyPr anchor="ctr">
            <a:normAutofit/>
          </a:bodyPr>
          <a:lstStyle/>
          <a:p>
            <a:r>
              <a:rPr lang="el-GR" sz="3600">
                <a:solidFill>
                  <a:srgbClr val="FFFFFF"/>
                </a:solidFill>
              </a:rPr>
              <a:t>Ανάδυση σπουδών μνήμης – δημόσια ιστορία</a:t>
            </a:r>
            <a:endParaRPr lang="en-US" sz="3600">
              <a:solidFill>
                <a:srgbClr val="FFFFFF"/>
              </a:solidFill>
            </a:endParaRPr>
          </a:p>
        </p:txBody>
      </p:sp>
      <p:sp>
        <p:nvSpPr>
          <p:cNvPr id="13" name="Rectangle 12">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Content Placeholder 2">
            <a:extLst>
              <a:ext uri="{FF2B5EF4-FFF2-40B4-BE49-F238E27FC236}">
                <a16:creationId xmlns:a16="http://schemas.microsoft.com/office/drawing/2014/main" id="{BBC4C0D4-9E53-8F97-A289-015E66C85E45}"/>
              </a:ext>
            </a:extLst>
          </p:cNvPr>
          <p:cNvGraphicFramePr>
            <a:graphicFrameLocks noGrp="1"/>
          </p:cNvGraphicFramePr>
          <p:nvPr>
            <p:ph idx="1"/>
            <p:extLst>
              <p:ext uri="{D42A27DB-BD31-4B8C-83A1-F6EECF244321}">
                <p14:modId xmlns:p14="http://schemas.microsoft.com/office/powerpoint/2010/main" val="608789387"/>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525164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7">
            <a:extLst>
              <a:ext uri="{FF2B5EF4-FFF2-40B4-BE49-F238E27FC236}">
                <a16:creationId xmlns:a16="http://schemas.microsoft.com/office/drawing/2014/main" id="{CECF0FC6-D57B-48B6-9036-F4FFD91A4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90932" y="286603"/>
            <a:ext cx="6750987" cy="1450757"/>
          </a:xfrm>
        </p:spPr>
        <p:txBody>
          <a:bodyPr>
            <a:normAutofit/>
          </a:bodyPr>
          <a:lstStyle/>
          <a:p>
            <a:r>
              <a:rPr lang="el-GR">
                <a:solidFill>
                  <a:schemeClr val="accent2"/>
                </a:solidFill>
              </a:rPr>
              <a:t>Προφορική Ιστορία και εμπειρία</a:t>
            </a:r>
          </a:p>
        </p:txBody>
      </p:sp>
      <p:sp>
        <p:nvSpPr>
          <p:cNvPr id="23" name="Content Placeholder 2"/>
          <p:cNvSpPr>
            <a:spLocks noGrp="1"/>
          </p:cNvSpPr>
          <p:nvPr>
            <p:ph idx="1"/>
          </p:nvPr>
        </p:nvSpPr>
        <p:spPr>
          <a:xfrm>
            <a:off x="1044204" y="2023962"/>
            <a:ext cx="6697715" cy="3845131"/>
          </a:xfrm>
        </p:spPr>
        <p:txBody>
          <a:bodyPr>
            <a:normAutofit/>
          </a:bodyPr>
          <a:lstStyle/>
          <a:p>
            <a:r>
              <a:rPr lang="el-GR" sz="1500"/>
              <a:t>«Οι προφορικές πηγές μας λένε όχι μόνο τι έκαναν οι άνθρωποι, αλλά και τι ήθελαν να κάνουν, τι πίστεψαν ότι έκαναν, τι σκέφτονται σήμερα για ό,τι έκαναν στο παρελθόν. […] Η υποκειμενικότητα είναι δουλειά της ιστορίας εξίσου με τα πιο ορατά ‘γεγονότα’»</a:t>
            </a:r>
          </a:p>
          <a:p>
            <a:pPr marL="0" indent="0">
              <a:buNone/>
            </a:pPr>
            <a:r>
              <a:rPr lang="el-GR" sz="1500"/>
              <a:t>Α. </a:t>
            </a:r>
            <a:r>
              <a:rPr lang="en-US" sz="1500" err="1"/>
              <a:t>Portelli</a:t>
            </a:r>
            <a:r>
              <a:rPr lang="en-US" sz="1500"/>
              <a:t>, “The Peculiarities of Oral History”, </a:t>
            </a:r>
            <a:r>
              <a:rPr lang="en-US" sz="1500" i="1"/>
              <a:t>History Workshop </a:t>
            </a:r>
            <a:r>
              <a:rPr lang="el-GR" sz="1500" i="1"/>
              <a:t> </a:t>
            </a:r>
            <a:r>
              <a:rPr lang="en-US" sz="1500" i="1"/>
              <a:t>Journal,</a:t>
            </a:r>
            <a:r>
              <a:rPr lang="el-GR" sz="1500" i="1"/>
              <a:t> </a:t>
            </a:r>
            <a:r>
              <a:rPr lang="el-GR" sz="1500"/>
              <a:t>1981</a:t>
            </a:r>
            <a:r>
              <a:rPr lang="el-GR" sz="1500" i="1"/>
              <a:t>,</a:t>
            </a:r>
            <a:r>
              <a:rPr lang="en-US" sz="1500" i="1"/>
              <a:t> </a:t>
            </a:r>
            <a:r>
              <a:rPr lang="en-US" sz="1500"/>
              <a:t>12 (1), 96-107 </a:t>
            </a:r>
            <a:endParaRPr lang="el-GR" sz="1500"/>
          </a:p>
          <a:p>
            <a:r>
              <a:rPr lang="el-GR" sz="1500"/>
              <a:t>Η προφορική ιστορία:</a:t>
            </a:r>
          </a:p>
          <a:p>
            <a:pPr lvl="1"/>
            <a:r>
              <a:rPr lang="el-GR" sz="1500"/>
              <a:t>Δομείται γύρω από τους ανθρώπους</a:t>
            </a:r>
          </a:p>
          <a:p>
            <a:pPr lvl="1"/>
            <a:r>
              <a:rPr lang="el-GR" sz="1500"/>
              <a:t>Ζωντανεύει την ίδια την ιστορία και διευρύνει τον ορίζοντά της</a:t>
            </a:r>
          </a:p>
          <a:p>
            <a:pPr lvl="1"/>
            <a:r>
              <a:rPr lang="el-GR" sz="1500"/>
              <a:t>Φέρνει την ιστορία μέσα στην κοινότητα και τη βγάζει έξω από αυτήν</a:t>
            </a:r>
          </a:p>
          <a:p>
            <a:pPr lvl="1"/>
            <a:r>
              <a:rPr lang="el-GR" sz="1500"/>
              <a:t>Προσφέρει μια αμφισβήτηση των κοινών τόπων της ιστορίας</a:t>
            </a:r>
          </a:p>
          <a:p>
            <a:pPr lvl="1"/>
            <a:r>
              <a:rPr lang="el-GR" sz="1500"/>
              <a:t>Είναι ένα μέσο ριζικής μεταμόρφωσης της κοινωνικής σημασίας της ιστορίας </a:t>
            </a:r>
          </a:p>
          <a:p>
            <a:pPr marL="457200" lvl="1" indent="0">
              <a:buNone/>
            </a:pPr>
            <a:r>
              <a:rPr lang="el-GR" sz="1500"/>
              <a:t>	</a:t>
            </a:r>
            <a:r>
              <a:rPr lang="en-US" sz="1500"/>
              <a:t>Paul Thompson, </a:t>
            </a:r>
            <a:r>
              <a:rPr lang="el-GR" sz="1500" i="1"/>
              <a:t>Φωνές από το παρελθόν, Προφορική ιστορία</a:t>
            </a:r>
            <a:r>
              <a:rPr lang="el-GR" sz="1500"/>
              <a:t>, 2002, 53</a:t>
            </a:r>
          </a:p>
        </p:txBody>
      </p:sp>
      <p:sp>
        <p:nvSpPr>
          <p:cNvPr id="24" name="Rectangle 9">
            <a:extLst>
              <a:ext uri="{FF2B5EF4-FFF2-40B4-BE49-F238E27FC236}">
                <a16:creationId xmlns:a16="http://schemas.microsoft.com/office/drawing/2014/main" id="{717A211C-5863-4303-AC3D-AEBFDF6D6A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44150"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11">
            <a:extLst>
              <a:ext uri="{FF2B5EF4-FFF2-40B4-BE49-F238E27FC236}">
                <a16:creationId xmlns:a16="http://schemas.microsoft.com/office/drawing/2014/main" id="{087519CD-2FFF-42E3-BB0C-FEAA828BA5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32823"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13522408"/>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28</TotalTime>
  <Words>560</Words>
  <Application>Microsoft Office PowerPoint</Application>
  <PresentationFormat>Ευρεία οθόνη</PresentationFormat>
  <Paragraphs>44</Paragraphs>
  <Slides>8</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8</vt:i4>
      </vt:variant>
    </vt:vector>
  </HeadingPairs>
  <TitlesOfParts>
    <vt:vector size="12" baseType="lpstr">
      <vt:lpstr>Calibri</vt:lpstr>
      <vt:lpstr>Calibri Light</vt:lpstr>
      <vt:lpstr>Georgia</vt:lpstr>
      <vt:lpstr>Retrospect</vt:lpstr>
      <vt:lpstr>Εισαγωγή στην προφορική ιστορία</vt:lpstr>
      <vt:lpstr>Τι είναι η προφορική ιστορία;</vt:lpstr>
      <vt:lpstr>Πόσο καινούργια είναι η προφορική ιστορία;</vt:lpstr>
      <vt:lpstr>Η προφορική ιστορία και ιστοριογραφία</vt:lpstr>
      <vt:lpstr>Η δημοκρατικοποίηση των ιστορικών σπουδών</vt:lpstr>
      <vt:lpstr>Η νέα ιστορία της δεκαετίας του 1980</vt:lpstr>
      <vt:lpstr>Ανάδυση σπουδών μνήμης – δημόσια ιστορία</vt:lpstr>
      <vt:lpstr>Προφορική Ιστορία και εμπειρία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Emilia Salvanou</dc:creator>
  <cp:lastModifiedBy>Emilia Salvanou</cp:lastModifiedBy>
  <cp:revision>38</cp:revision>
  <dcterms:created xsi:type="dcterms:W3CDTF">2017-05-25T10:06:30Z</dcterms:created>
  <dcterms:modified xsi:type="dcterms:W3CDTF">2026-04-26T18:37:22Z</dcterms:modified>
</cp:coreProperties>
</file>