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4C02D-EB69-4EDC-A6D5-0F397B7F41DD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25F8E-1601-4D7C-AC0E-443FF03A188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5548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pPr lvl="0"/>
            <a:r>
              <a:rPr lang="el-GR" altLang="el-GR" noProof="0"/>
              <a:t>Στυλ κύριου τίτλου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l-GR" altLang="el-GR" noProof="0"/>
              <a:t>Στυλ κύριου υπότιτλου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3414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552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6013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020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23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3358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4809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2221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2856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7151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 επίπεδο</a:t>
            </a:r>
          </a:p>
          <a:p>
            <a:pPr lvl="2"/>
            <a:r>
              <a:rPr lang="el-GR" altLang="el-GR"/>
              <a:t>Τρίτο επίπεδο</a:t>
            </a:r>
          </a:p>
          <a:p>
            <a:pPr lvl="3"/>
            <a:r>
              <a:rPr lang="el-GR" altLang="el-GR"/>
              <a:t>Τέταρτο επίπεδο</a:t>
            </a:r>
          </a:p>
          <a:p>
            <a:pPr lvl="4"/>
            <a:r>
              <a:rPr lang="el-GR" altLang="el-GR"/>
              <a:t>Πέμπτο επίπεδο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F4F2919C-0589-4E10-A2E8-EFBB9BB50C13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sz="quarter"/>
          </p:nvPr>
        </p:nvSpPr>
        <p:spPr>
          <a:xfrm>
            <a:off x="611560" y="404664"/>
            <a:ext cx="7920880" cy="1728192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err="1" smtClean="0">
                <a:solidFill>
                  <a:srgbClr val="FFFF00"/>
                </a:solidFill>
              </a:rPr>
              <a:t>Λιμνολογία</a:t>
            </a:r>
            <a:r>
              <a:rPr lang="el-GR" dirty="0" smtClean="0">
                <a:solidFill>
                  <a:srgbClr val="FFFF00"/>
                </a:solidFill>
              </a:rPr>
              <a:t>: Όγδοο Μάθημα </a:t>
            </a:r>
            <a:br>
              <a:rPr lang="el-GR" dirty="0" smtClean="0">
                <a:solidFill>
                  <a:srgbClr val="FFFF00"/>
                </a:solidFill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sz="quarter" idx="1"/>
          </p:nvPr>
        </p:nvSpPr>
        <p:spPr>
          <a:xfrm>
            <a:off x="0" y="2492896"/>
            <a:ext cx="9108504" cy="4365104"/>
          </a:xfrm>
        </p:spPr>
        <p:txBody>
          <a:bodyPr/>
          <a:lstStyle/>
          <a:p>
            <a:endParaRPr lang="el-GR" dirty="0">
              <a:solidFill>
                <a:srgbClr val="FFC000"/>
              </a:solidFill>
            </a:endParaRPr>
          </a:p>
          <a:p>
            <a:r>
              <a:rPr lang="el-GR" sz="4400" dirty="0"/>
              <a:t>Δημοσθένης Α. Χατζηλέλεκας</a:t>
            </a:r>
          </a:p>
          <a:p>
            <a:r>
              <a:rPr lang="el-GR" sz="4400" dirty="0">
                <a:solidFill>
                  <a:schemeClr val="tx1"/>
                </a:solidFill>
              </a:rPr>
              <a:t>Σύμβουλος Εκπαίδευσης ΠΕ-70</a:t>
            </a:r>
          </a:p>
          <a:p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xmlns="" val="33698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Η </a:t>
            </a:r>
            <a:r>
              <a:rPr lang="en-US" dirty="0" err="1" smtClean="0">
                <a:solidFill>
                  <a:srgbClr val="FFFF00"/>
                </a:solidFill>
              </a:rPr>
              <a:t>πανίδα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είναι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ευρυθερμική</a:t>
            </a:r>
            <a:r>
              <a:rPr lang="en-US" dirty="0" smtClean="0">
                <a:solidFill>
                  <a:srgbClr val="FFFF00"/>
                </a:solidFill>
              </a:rPr>
              <a:t> ή </a:t>
            </a:r>
            <a:r>
              <a:rPr lang="en-US" dirty="0" err="1" smtClean="0">
                <a:solidFill>
                  <a:srgbClr val="FFFF00"/>
                </a:solidFill>
              </a:rPr>
              <a:t>θερμή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στενοθερμική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συνιστάται</a:t>
            </a:r>
            <a:r>
              <a:rPr lang="en-US" sz="4400" dirty="0" smtClean="0"/>
              <a:t> </a:t>
            </a:r>
            <a:r>
              <a:rPr lang="en-US" sz="4400" dirty="0" err="1" smtClean="0"/>
              <a:t>κυρίως</a:t>
            </a:r>
            <a:r>
              <a:rPr lang="en-US" sz="4400" dirty="0" smtClean="0"/>
              <a:t> </a:t>
            </a:r>
            <a:r>
              <a:rPr lang="en-US" sz="4400" dirty="0" err="1" smtClean="0"/>
              <a:t>από</a:t>
            </a:r>
            <a:r>
              <a:rPr lang="en-US" sz="4400" dirty="0" smtClean="0"/>
              <a:t> </a:t>
            </a:r>
            <a:r>
              <a:rPr lang="en-US" sz="4400" dirty="0" err="1" smtClean="0"/>
              <a:t>είδη</a:t>
            </a:r>
            <a:r>
              <a:rPr lang="en-US" sz="4400" dirty="0" smtClean="0"/>
              <a:t> </a:t>
            </a:r>
            <a:r>
              <a:rPr lang="en-US" sz="4400" dirty="0" err="1" smtClean="0"/>
              <a:t>που</a:t>
            </a:r>
            <a:r>
              <a:rPr lang="en-US" sz="4400" dirty="0" smtClean="0"/>
              <a:t> </a:t>
            </a:r>
            <a:r>
              <a:rPr lang="en-US" sz="4400" dirty="0" err="1" smtClean="0"/>
              <a:t>φτάνουν</a:t>
            </a:r>
            <a:r>
              <a:rPr lang="en-US" sz="4400" dirty="0" smtClean="0"/>
              <a:t> </a:t>
            </a:r>
            <a:r>
              <a:rPr lang="en-US" sz="4400" dirty="0" err="1" smtClean="0"/>
              <a:t>τη</a:t>
            </a:r>
            <a:r>
              <a:rPr lang="en-US" sz="4400" dirty="0" smtClean="0"/>
              <a:t> </a:t>
            </a:r>
            <a:r>
              <a:rPr lang="en-US" sz="4400" dirty="0" err="1" smtClean="0"/>
              <a:t>μέγιστη</a:t>
            </a:r>
            <a:r>
              <a:rPr lang="en-US" sz="4400" dirty="0" smtClean="0"/>
              <a:t> </a:t>
            </a:r>
            <a:r>
              <a:rPr lang="en-US" sz="4400" dirty="0" err="1" smtClean="0"/>
              <a:t>ανάπτυξή</a:t>
            </a:r>
            <a:r>
              <a:rPr lang="en-US" sz="4400" dirty="0" smtClean="0"/>
              <a:t> </a:t>
            </a:r>
            <a:r>
              <a:rPr lang="en-US" sz="4400" dirty="0" err="1" smtClean="0"/>
              <a:t>τους</a:t>
            </a:r>
            <a:r>
              <a:rPr lang="en-US" sz="4400" dirty="0" smtClean="0"/>
              <a:t> </a:t>
            </a:r>
            <a:r>
              <a:rPr lang="en-US" sz="4400" dirty="0" err="1" smtClean="0"/>
              <a:t>σε</a:t>
            </a:r>
            <a:r>
              <a:rPr lang="en-US" sz="4400" dirty="0" smtClean="0"/>
              <a:t> </a:t>
            </a:r>
            <a:r>
              <a:rPr lang="en-US" sz="4400" dirty="0" err="1" smtClean="0"/>
              <a:t>στάσιμα</a:t>
            </a:r>
            <a:r>
              <a:rPr lang="en-US" sz="4400" dirty="0" smtClean="0"/>
              <a:t> </a:t>
            </a:r>
            <a:r>
              <a:rPr lang="en-US" sz="4400" dirty="0" err="1" smtClean="0"/>
              <a:t>νερά</a:t>
            </a:r>
            <a:r>
              <a:rPr lang="en-US" sz="4400" dirty="0" smtClean="0"/>
              <a:t>. </a:t>
            </a:r>
            <a:r>
              <a:rPr lang="en-US" sz="4400" dirty="0" err="1" smtClean="0"/>
              <a:t>Υπάρχει</a:t>
            </a:r>
            <a:r>
              <a:rPr lang="en-US" sz="4400" dirty="0" smtClean="0"/>
              <a:t> </a:t>
            </a:r>
            <a:r>
              <a:rPr lang="en-US" sz="4400" dirty="0" err="1" smtClean="0"/>
              <a:t>συχνά</a:t>
            </a:r>
            <a:r>
              <a:rPr lang="en-US" sz="4400" dirty="0" smtClean="0"/>
              <a:t> </a:t>
            </a:r>
            <a:r>
              <a:rPr lang="en-US" sz="4400" dirty="0" err="1" smtClean="0"/>
              <a:t>άφθονο</a:t>
            </a:r>
            <a:r>
              <a:rPr lang="en-US" sz="4400" dirty="0" smtClean="0"/>
              <a:t> </a:t>
            </a:r>
            <a:r>
              <a:rPr lang="en-US" sz="4400" dirty="0" err="1" smtClean="0"/>
              <a:t>πλαγκτό</a:t>
            </a:r>
            <a:r>
              <a:rPr lang="en-US" sz="4400" dirty="0" smtClean="0"/>
              <a:t>»</a:t>
            </a:r>
            <a:r>
              <a:rPr lang="el-GR" sz="4400" dirty="0" smtClean="0"/>
              <a:t>.</a:t>
            </a:r>
            <a:endParaRPr lang="el-GR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>«Ο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Illes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και ο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Botosaneanu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(1963) προτείνουν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την </a:t>
            </a:r>
            <a:r>
              <a:rPr lang="el-GR" sz="4400" dirty="0" smtClean="0"/>
              <a:t>ακόλουθη σειρά ζωνών: </a:t>
            </a:r>
          </a:p>
          <a:p>
            <a:pPr lvl="0" algn="ctr"/>
            <a:r>
              <a:rPr lang="el-GR" sz="4400" dirty="0" err="1" smtClean="0"/>
              <a:t>Εύκρηνον</a:t>
            </a:r>
            <a:r>
              <a:rPr lang="el-GR" sz="4400" dirty="0" smtClean="0"/>
              <a:t>, η περιοχή της πηγής.</a:t>
            </a:r>
          </a:p>
          <a:p>
            <a:pPr lvl="0" algn="ctr"/>
            <a:r>
              <a:rPr lang="el-GR" sz="4400" dirty="0" err="1" smtClean="0"/>
              <a:t>Υπόκρηνον</a:t>
            </a:r>
            <a:r>
              <a:rPr lang="el-GR" sz="4400" dirty="0" smtClean="0"/>
              <a:t>, το ρυάκι της πηγής.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rgbClr val="FFFF00"/>
                </a:solidFill>
                <a:effectLst/>
              </a:rPr>
              <a:t>Ρείθρον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, το πετρώδες ρέμα μέχρι το μικρό ποτάμι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endParaRPr lang="el-GR" sz="4400" dirty="0" smtClean="0"/>
          </a:p>
          <a:p>
            <a:pPr lvl="0" algn="ctr"/>
            <a:r>
              <a:rPr lang="el-GR" sz="4400" dirty="0" smtClean="0"/>
              <a:t>που </a:t>
            </a:r>
            <a:r>
              <a:rPr lang="el-GR" sz="4400" dirty="0" smtClean="0"/>
              <a:t>μπορεί συνήθως να διαιρεθεί ανάλογα με την πανίδα σε: επί-, μετά- και </a:t>
            </a:r>
            <a:r>
              <a:rPr lang="el-GR" sz="4400" dirty="0" err="1" smtClean="0"/>
              <a:t>υπόρειθρον</a:t>
            </a:r>
            <a:r>
              <a:rPr lang="el-GR" sz="4400" dirty="0" smtClean="0"/>
              <a:t>. </a:t>
            </a:r>
          </a:p>
          <a:p>
            <a:pPr algn="ctr"/>
            <a:endParaRPr lang="el-GR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effectLst/>
              </a:rPr>
              <a:t>Πόταμον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που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διαιρείται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σε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επι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-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και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μεταπόταμον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τα</a:t>
            </a:r>
            <a:r>
              <a:rPr lang="en-US" sz="4400" dirty="0" smtClean="0"/>
              <a:t> </a:t>
            </a:r>
            <a:r>
              <a:rPr lang="en-US" sz="4400" dirty="0" err="1" smtClean="0"/>
              <a:t>δυο</a:t>
            </a:r>
            <a:r>
              <a:rPr lang="en-US" sz="4400" dirty="0" smtClean="0"/>
              <a:t> </a:t>
            </a:r>
            <a:r>
              <a:rPr lang="en-US" sz="4400" dirty="0" err="1" smtClean="0"/>
              <a:t>σε</a:t>
            </a:r>
            <a:r>
              <a:rPr lang="en-US" sz="4400" dirty="0" smtClean="0"/>
              <a:t> </a:t>
            </a:r>
            <a:r>
              <a:rPr lang="en-US" sz="4400" dirty="0" err="1" smtClean="0"/>
              <a:t>περιοχές</a:t>
            </a:r>
            <a:r>
              <a:rPr lang="en-US" sz="4400" dirty="0" smtClean="0"/>
              <a:t> </a:t>
            </a:r>
            <a:r>
              <a:rPr lang="en-US" sz="4400" dirty="0" err="1" smtClean="0"/>
              <a:t>πανίδας</a:t>
            </a:r>
            <a:r>
              <a:rPr lang="en-US" sz="4400" dirty="0" smtClean="0"/>
              <a:t> </a:t>
            </a:r>
            <a:r>
              <a:rPr lang="en-US" sz="4400" dirty="0" err="1" smtClean="0"/>
              <a:t>Barbus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Abramis</a:t>
            </a:r>
            <a:r>
              <a:rPr lang="en-US" sz="4400" dirty="0" smtClean="0"/>
              <a:t> (</a:t>
            </a:r>
            <a:r>
              <a:rPr lang="en-US" sz="4400" dirty="0" err="1" smtClean="0"/>
              <a:t>στην</a:t>
            </a:r>
            <a:r>
              <a:rPr lang="en-US" sz="4400" dirty="0" smtClean="0"/>
              <a:t> </a:t>
            </a:r>
            <a:r>
              <a:rPr lang="en-US" sz="4400" dirty="0" err="1" smtClean="0"/>
              <a:t>Ευρώπη</a:t>
            </a:r>
            <a:r>
              <a:rPr lang="en-US" sz="4400" dirty="0" smtClean="0"/>
              <a:t>)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με</a:t>
            </a:r>
            <a:r>
              <a:rPr lang="en-US" sz="4400" dirty="0" smtClean="0"/>
              <a:t> </a:t>
            </a:r>
            <a:r>
              <a:rPr lang="en-US" sz="4400" dirty="0" err="1" smtClean="0"/>
              <a:t>παρουσία</a:t>
            </a:r>
            <a:r>
              <a:rPr lang="en-US" sz="4400" dirty="0" smtClean="0"/>
              <a:t> ή </a:t>
            </a:r>
            <a:r>
              <a:rPr lang="en-US" sz="4400" dirty="0" err="1" smtClean="0"/>
              <a:t>μη</a:t>
            </a:r>
            <a:r>
              <a:rPr lang="en-US" sz="4400" dirty="0" smtClean="0"/>
              <a:t> </a:t>
            </a:r>
            <a:r>
              <a:rPr lang="en-US" sz="4400" dirty="0" err="1" smtClean="0"/>
              <a:t>κοπαδιών</a:t>
            </a:r>
            <a:r>
              <a:rPr lang="en-US" sz="4400" dirty="0" smtClean="0"/>
              <a:t> </a:t>
            </a:r>
            <a:r>
              <a:rPr lang="en-US" sz="4400" dirty="0" err="1" smtClean="0"/>
              <a:t>σε</a:t>
            </a:r>
            <a:r>
              <a:rPr lang="en-US" sz="4400" dirty="0" smtClean="0"/>
              <a:t> </a:t>
            </a:r>
            <a:r>
              <a:rPr lang="en-US" sz="4400" dirty="0" err="1" smtClean="0"/>
              <a:t>ρηχά</a:t>
            </a:r>
            <a:r>
              <a:rPr lang="en-US" sz="4400" dirty="0" smtClean="0"/>
              <a:t> </a:t>
            </a:r>
            <a:r>
              <a:rPr lang="en-US" sz="4400" dirty="0" err="1" smtClean="0"/>
              <a:t>νερά</a:t>
            </a:r>
            <a:r>
              <a:rPr lang="en-US" sz="4400" dirty="0" smtClean="0"/>
              <a:t>.</a:t>
            </a:r>
            <a:endParaRPr lang="el-GR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effectLst/>
              </a:rPr>
              <a:t>Το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υποποτάμιον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είναι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η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υφάλμυρη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περιοχή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err="1" smtClean="0"/>
              <a:t>που</a:t>
            </a:r>
            <a:r>
              <a:rPr lang="en-US" sz="4400" dirty="0" smtClean="0"/>
              <a:t> </a:t>
            </a:r>
            <a:r>
              <a:rPr lang="en-US" sz="4400" dirty="0" err="1" smtClean="0"/>
              <a:t>επηρεάζεται</a:t>
            </a:r>
            <a:r>
              <a:rPr lang="en-US" sz="4400" dirty="0" smtClean="0"/>
              <a:t> </a:t>
            </a:r>
            <a:r>
              <a:rPr lang="en-US" sz="4400" dirty="0" err="1" smtClean="0"/>
              <a:t>από</a:t>
            </a:r>
            <a:r>
              <a:rPr lang="en-US" sz="4400" dirty="0" smtClean="0"/>
              <a:t> </a:t>
            </a:r>
            <a:r>
              <a:rPr lang="en-US" sz="4400" dirty="0" err="1" smtClean="0"/>
              <a:t>τη</a:t>
            </a:r>
            <a:r>
              <a:rPr lang="en-US" sz="4400" dirty="0" smtClean="0"/>
              <a:t> </a:t>
            </a:r>
            <a:r>
              <a:rPr lang="en-US" sz="4400" dirty="0" err="1" smtClean="0"/>
              <a:t>θάλασσα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φτάνει</a:t>
            </a:r>
            <a:r>
              <a:rPr lang="en-US" sz="4400" dirty="0" smtClean="0"/>
              <a:t> </a:t>
            </a:r>
            <a:r>
              <a:rPr lang="en-US" sz="4400" dirty="0" err="1" smtClean="0"/>
              <a:t>μέχρις</a:t>
            </a:r>
            <a:r>
              <a:rPr lang="en-US" sz="4400" dirty="0" smtClean="0"/>
              <a:t> </a:t>
            </a:r>
            <a:r>
              <a:rPr lang="en-US" sz="4400" dirty="0" err="1" smtClean="0"/>
              <a:t>εκεί</a:t>
            </a:r>
            <a:r>
              <a:rPr lang="en-US" sz="4400" dirty="0" smtClean="0"/>
              <a:t> </a:t>
            </a:r>
            <a:r>
              <a:rPr lang="en-US" sz="4400" dirty="0" err="1" smtClean="0"/>
              <a:t>που</a:t>
            </a:r>
            <a:r>
              <a:rPr lang="en-US" sz="4400" dirty="0" smtClean="0"/>
              <a:t> </a:t>
            </a:r>
            <a:r>
              <a:rPr lang="en-US" sz="4400" dirty="0" err="1" smtClean="0"/>
              <a:t>εμφανίζονται</a:t>
            </a:r>
            <a:r>
              <a:rPr lang="en-US" sz="4400" dirty="0" smtClean="0"/>
              <a:t> </a:t>
            </a:r>
            <a:r>
              <a:rPr lang="en-US" sz="4400" dirty="0" err="1" smtClean="0"/>
              <a:t>τα</a:t>
            </a:r>
            <a:r>
              <a:rPr lang="en-US" sz="4400" dirty="0" smtClean="0"/>
              <a:t> </a:t>
            </a:r>
            <a:r>
              <a:rPr lang="en-US" sz="4400" dirty="0" err="1" smtClean="0"/>
              <a:t>ψάρια</a:t>
            </a:r>
            <a:r>
              <a:rPr lang="en-US" sz="4400" dirty="0" smtClean="0"/>
              <a:t> </a:t>
            </a:r>
            <a:r>
              <a:rPr lang="en-US" sz="4400" dirty="0" err="1" smtClean="0"/>
              <a:t>Pleuronectes</a:t>
            </a:r>
            <a:r>
              <a:rPr lang="en-US" sz="4400" dirty="0" smtClean="0"/>
              <a:t>»</a:t>
            </a:r>
            <a:r>
              <a:rPr lang="el-GR" sz="4400" dirty="0" smtClean="0"/>
              <a:t>.</a:t>
            </a:r>
            <a:endParaRPr lang="el-GR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</a:t>
            </a:r>
            <a:r>
              <a:rPr lang="en-US" dirty="0" err="1" smtClean="0"/>
              <a:t>άρι</a:t>
            </a:r>
            <a:r>
              <a:rPr lang="en-US" dirty="0" smtClean="0"/>
              <a:t> </a:t>
            </a:r>
            <a:r>
              <a:rPr lang="en-US" dirty="0" err="1" smtClean="0"/>
              <a:t>Pleuronectes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Pleuronectes plates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6191250" cy="3829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Εκβολές 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ποταμών</a:t>
            </a:r>
            <a:br>
              <a:rPr lang="el-GR" dirty="0" smtClean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«</a:t>
            </a:r>
            <a:r>
              <a:rPr lang="el-GR" sz="4400" dirty="0" smtClean="0"/>
              <a:t>Οι εκβολές είναι το μέρος όπου ο ποταμός συναντά τη θάλασσα ή τη λίμνη. </a:t>
            </a:r>
            <a:endParaRPr lang="el-GR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>Η δομή τους μεταβάλλεται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ανάλογα </a:t>
            </a:r>
            <a:r>
              <a:rPr lang="el-GR" sz="4400" dirty="0" smtClean="0"/>
              <a:t>με το σχήμα τους, την παλίρροια και τον όγκο του γλυκού νερού που εισρέει.</a:t>
            </a:r>
            <a:endParaRPr lang="el-GR" sz="4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>Η περιοχή των εκβολών, στην οποία ανεβαίνει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000" dirty="0" smtClean="0"/>
          </a:p>
          <a:p>
            <a:pPr algn="ctr"/>
            <a:r>
              <a:rPr lang="el-GR" sz="4000" dirty="0" smtClean="0"/>
              <a:t>το </a:t>
            </a:r>
            <a:r>
              <a:rPr lang="el-GR" sz="4000" dirty="0" smtClean="0"/>
              <a:t>στρώμα του αλμυρού νερού ανάλογα με την παλίρροια, είναι η ζώνη που παρουσιάζει τη μεγαλύτερη αφθονία </a:t>
            </a:r>
            <a:r>
              <a:rPr lang="el-GR" sz="4000" dirty="0" err="1" smtClean="0"/>
              <a:t>φυτοπλαγκτού</a:t>
            </a:r>
            <a:r>
              <a:rPr lang="el-GR" sz="4000" dirty="0" smtClean="0"/>
              <a:t> και </a:t>
            </a:r>
            <a:r>
              <a:rPr lang="el-GR" sz="4000" dirty="0" err="1" smtClean="0"/>
              <a:t>ζωοπλαγκτού</a:t>
            </a:r>
            <a:r>
              <a:rPr lang="el-GR" sz="4000" dirty="0" smtClean="0"/>
              <a:t>.</a:t>
            </a:r>
            <a:endParaRPr lang="el-GR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>Οι εκβολές είναι σημαντικοί τόποι για ψάρια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</a:t>
            </a:r>
            <a:r>
              <a:rPr lang="el-GR" sz="4400" dirty="0" smtClean="0"/>
              <a:t>οστρακοειδή. Μεγάλοι πληθυσμοί ανθρώπων κατοικούν κοντά στις εκβολές των ποταμών</a:t>
            </a:r>
            <a:endParaRPr lang="el-GR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«Ο </a:t>
            </a:r>
            <a:r>
              <a:rPr lang="en-US" dirty="0" err="1" smtClean="0">
                <a:solidFill>
                  <a:srgbClr val="FFFF00"/>
                </a:solidFill>
              </a:rPr>
              <a:t>Illies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l-GR" dirty="0" smtClean="0">
                <a:solidFill>
                  <a:srgbClr val="FFFF00"/>
                </a:solidFill>
              </a:rPr>
              <a:t>(</a:t>
            </a:r>
            <a:r>
              <a:rPr lang="en-US" dirty="0" smtClean="0">
                <a:solidFill>
                  <a:srgbClr val="FFFF00"/>
                </a:solidFill>
              </a:rPr>
              <a:t>1953) </a:t>
            </a:r>
            <a:r>
              <a:rPr lang="en-US" dirty="0" err="1" smtClean="0">
                <a:solidFill>
                  <a:srgbClr val="FFFF00"/>
                </a:solidFill>
              </a:rPr>
              <a:t>βρήκε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ότι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υπήρχαν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μεγάλες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μεταβολές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err="1" smtClean="0"/>
              <a:t>κατά</a:t>
            </a:r>
            <a:r>
              <a:rPr lang="en-US" sz="4400" dirty="0" smtClean="0"/>
              <a:t> </a:t>
            </a:r>
            <a:r>
              <a:rPr lang="en-US" sz="4400" dirty="0" err="1" smtClean="0"/>
              <a:t>μήκος</a:t>
            </a:r>
            <a:r>
              <a:rPr lang="en-US" sz="4400" dirty="0" smtClean="0"/>
              <a:t> </a:t>
            </a:r>
            <a:r>
              <a:rPr lang="en-US" sz="4400" dirty="0" err="1" smtClean="0"/>
              <a:t>του</a:t>
            </a:r>
            <a:r>
              <a:rPr lang="en-US" sz="4400" dirty="0" smtClean="0"/>
              <a:t> </a:t>
            </a:r>
            <a:r>
              <a:rPr lang="en-US" sz="4400" dirty="0" err="1" smtClean="0"/>
              <a:t>ποταμού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ότι</a:t>
            </a:r>
            <a:r>
              <a:rPr lang="en-US" sz="4400" dirty="0" smtClean="0"/>
              <a:t> </a:t>
            </a:r>
            <a:r>
              <a:rPr lang="en-US" sz="4400" dirty="0" err="1" smtClean="0"/>
              <a:t>αυτές</a:t>
            </a:r>
            <a:r>
              <a:rPr lang="en-US" sz="4400" dirty="0" smtClean="0"/>
              <a:t> </a:t>
            </a:r>
            <a:r>
              <a:rPr lang="en-US" sz="4400" dirty="0" err="1" smtClean="0"/>
              <a:t>οι</a:t>
            </a:r>
            <a:r>
              <a:rPr lang="en-US" sz="4400" dirty="0" smtClean="0"/>
              <a:t> </a:t>
            </a:r>
            <a:r>
              <a:rPr lang="en-US" sz="4400" dirty="0" err="1" smtClean="0"/>
              <a:t>μεταβολές</a:t>
            </a:r>
            <a:r>
              <a:rPr lang="en-US" sz="4400" dirty="0" smtClean="0"/>
              <a:t> </a:t>
            </a:r>
            <a:r>
              <a:rPr lang="en-US" sz="4400" dirty="0" err="1" smtClean="0"/>
              <a:t>αντιστοιχούσαν</a:t>
            </a:r>
            <a:r>
              <a:rPr lang="en-US" sz="4400" dirty="0" smtClean="0"/>
              <a:t> </a:t>
            </a:r>
            <a:r>
              <a:rPr lang="en-US" sz="4400" dirty="0" err="1" smtClean="0"/>
              <a:t>στις</a:t>
            </a:r>
            <a:r>
              <a:rPr lang="en-US" sz="4400" dirty="0" smtClean="0"/>
              <a:t> </a:t>
            </a:r>
            <a:r>
              <a:rPr lang="en-US" sz="4400" dirty="0" err="1" smtClean="0"/>
              <a:t>ζώνες</a:t>
            </a:r>
            <a:r>
              <a:rPr lang="en-US" sz="4400" dirty="0" smtClean="0"/>
              <a:t> </a:t>
            </a:r>
            <a:r>
              <a:rPr lang="en-US" sz="4400" dirty="0" err="1" smtClean="0"/>
              <a:t>των</a:t>
            </a:r>
            <a:r>
              <a:rPr lang="en-US" sz="4400" dirty="0" smtClean="0"/>
              <a:t> </a:t>
            </a:r>
            <a:r>
              <a:rPr lang="en-US" sz="4400" dirty="0" err="1" smtClean="0"/>
              <a:t>ψαριών</a:t>
            </a:r>
            <a:r>
              <a:rPr lang="en-US" sz="4400" dirty="0" smtClean="0"/>
              <a:t>.</a:t>
            </a:r>
            <a:endParaRPr lang="el-GR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>που πάντοτε είχαν μεγάλη σημασία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για </a:t>
            </a:r>
            <a:r>
              <a:rPr lang="el-GR" sz="4400" dirty="0" smtClean="0"/>
              <a:t>την προμήθεια της τροφής τους, τις μεταφορές και την απομάκρυνση των αποβλήτων.</a:t>
            </a:r>
            <a:endParaRPr lang="el-GR" sz="4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effectLst/>
              </a:rPr>
              <a:t>Βρήκε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ακόμη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ότι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ο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βαθμός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της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μεταβολής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της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σύνθεσης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err="1" smtClean="0"/>
              <a:t>της</a:t>
            </a:r>
            <a:r>
              <a:rPr lang="en-US" sz="4400" dirty="0" smtClean="0"/>
              <a:t> </a:t>
            </a:r>
            <a:r>
              <a:rPr lang="en-US" sz="4400" dirty="0" err="1" smtClean="0"/>
              <a:t>πανίδας</a:t>
            </a:r>
            <a:r>
              <a:rPr lang="en-US" sz="4400" dirty="0" smtClean="0"/>
              <a:t> </a:t>
            </a:r>
            <a:r>
              <a:rPr lang="en-US" sz="4400" dirty="0" err="1" smtClean="0"/>
              <a:t>ήταν</a:t>
            </a:r>
            <a:r>
              <a:rPr lang="en-US" sz="4400" dirty="0" smtClean="0"/>
              <a:t> </a:t>
            </a:r>
            <a:r>
              <a:rPr lang="en-US" sz="4400" dirty="0" err="1" smtClean="0"/>
              <a:t>μέγιστος</a:t>
            </a:r>
            <a:r>
              <a:rPr lang="en-US" sz="4400" dirty="0" smtClean="0"/>
              <a:t> </a:t>
            </a:r>
            <a:r>
              <a:rPr lang="en-US" sz="4400" dirty="0" err="1" smtClean="0"/>
              <a:t>στα</a:t>
            </a:r>
            <a:r>
              <a:rPr lang="en-US" sz="4400" dirty="0" smtClean="0"/>
              <a:t> </a:t>
            </a:r>
            <a:r>
              <a:rPr lang="en-US" sz="4400" dirty="0" err="1" smtClean="0"/>
              <a:t>όρια</a:t>
            </a:r>
            <a:r>
              <a:rPr lang="en-US" sz="4400" dirty="0" smtClean="0"/>
              <a:t> </a:t>
            </a:r>
            <a:r>
              <a:rPr lang="en-US" sz="4400" dirty="0" err="1" smtClean="0"/>
              <a:t>των</a:t>
            </a:r>
            <a:r>
              <a:rPr lang="en-US" sz="4400" dirty="0" smtClean="0"/>
              <a:t> </a:t>
            </a:r>
            <a:r>
              <a:rPr lang="en-US" sz="4400" dirty="0" err="1" smtClean="0"/>
              <a:t>ζωνών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ιδιαίτερα</a:t>
            </a:r>
            <a:r>
              <a:rPr lang="en-US" sz="4400" dirty="0" smtClean="0"/>
              <a:t> </a:t>
            </a:r>
            <a:r>
              <a:rPr lang="en-US" sz="4400" dirty="0" err="1" smtClean="0"/>
              <a:t>στο</a:t>
            </a:r>
            <a:r>
              <a:rPr lang="en-US" sz="4400" dirty="0" smtClean="0"/>
              <a:t> </a:t>
            </a:r>
            <a:r>
              <a:rPr lang="en-US" sz="4400" dirty="0" err="1" smtClean="0"/>
              <a:t>χαμηλότερο</a:t>
            </a:r>
            <a:r>
              <a:rPr lang="en-US" sz="4400" dirty="0" smtClean="0"/>
              <a:t> </a:t>
            </a:r>
            <a:r>
              <a:rPr lang="en-US" sz="4400" dirty="0" err="1" smtClean="0"/>
              <a:t>όριο</a:t>
            </a:r>
            <a:r>
              <a:rPr lang="en-US" sz="4400" dirty="0" smtClean="0"/>
              <a:t> </a:t>
            </a:r>
            <a:r>
              <a:rPr lang="en-US" sz="4400" dirty="0" err="1" smtClean="0"/>
              <a:t>της</a:t>
            </a:r>
            <a:r>
              <a:rPr lang="en-US" sz="4400" dirty="0" smtClean="0"/>
              <a:t> </a:t>
            </a:r>
            <a:r>
              <a:rPr lang="en-US" sz="4400" dirty="0" err="1" smtClean="0"/>
              <a:t>ζώνης</a:t>
            </a:r>
            <a:r>
              <a:rPr lang="en-US" sz="4400" dirty="0" smtClean="0"/>
              <a:t> </a:t>
            </a:r>
            <a:r>
              <a:rPr lang="en-US" sz="4400" dirty="0" err="1" smtClean="0"/>
              <a:t>του</a:t>
            </a:r>
            <a:r>
              <a:rPr lang="en-US" sz="4400" dirty="0" smtClean="0"/>
              <a:t> </a:t>
            </a:r>
            <a:r>
              <a:rPr lang="en-US" sz="4400" dirty="0" err="1" smtClean="0"/>
              <a:t>Thymallus</a:t>
            </a:r>
            <a:r>
              <a:rPr lang="el-GR" sz="4400" dirty="0" smtClean="0"/>
              <a:t>.</a:t>
            </a:r>
            <a:endParaRPr lang="el-GR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>Έτσι, ονόμασε το τμήμα πάνω από το όριο της ζώνης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του </a:t>
            </a:r>
            <a:r>
              <a:rPr lang="en-US" sz="4400" dirty="0" err="1" smtClean="0"/>
              <a:t>Thymallus</a:t>
            </a:r>
            <a:r>
              <a:rPr lang="el-GR" sz="4400" dirty="0" smtClean="0"/>
              <a:t>,</a:t>
            </a:r>
            <a:r>
              <a:rPr lang="en-US" sz="4400" dirty="0" smtClean="0"/>
              <a:t> </a:t>
            </a:r>
            <a:r>
              <a:rPr lang="el-GR" sz="4400" i="1" dirty="0" err="1" smtClean="0"/>
              <a:t>ρείθρον</a:t>
            </a:r>
            <a:r>
              <a:rPr lang="el-GR" sz="4400" dirty="0" smtClean="0"/>
              <a:t> και κάτω από αυτό, </a:t>
            </a:r>
            <a:r>
              <a:rPr lang="el-GR" sz="4400" i="1" dirty="0" err="1" smtClean="0"/>
              <a:t>πόταμον</a:t>
            </a:r>
            <a:r>
              <a:rPr lang="el-GR" sz="4400" dirty="0" smtClean="0"/>
              <a:t> και έδωσε τους παρακάτω ορισμούς:</a:t>
            </a:r>
          </a:p>
          <a:p>
            <a:pPr algn="ctr"/>
            <a:endParaRPr lang="el-GR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effectLst/>
              </a:rPr>
              <a:t>Ρείθρον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είναι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η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περιοχή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που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εκτείνεται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από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την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πηγή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err="1" smtClean="0"/>
              <a:t>μέχρι</a:t>
            </a:r>
            <a:r>
              <a:rPr lang="en-US" sz="4400" dirty="0" smtClean="0"/>
              <a:t> </a:t>
            </a:r>
            <a:r>
              <a:rPr lang="en-US" sz="4400" dirty="0" err="1" smtClean="0"/>
              <a:t>το</a:t>
            </a:r>
            <a:r>
              <a:rPr lang="en-US" sz="4400" dirty="0" smtClean="0"/>
              <a:t> </a:t>
            </a:r>
            <a:r>
              <a:rPr lang="en-US" sz="4400" dirty="0" err="1" smtClean="0"/>
              <a:t>σημείο</a:t>
            </a:r>
            <a:r>
              <a:rPr lang="en-US" sz="4400" dirty="0" smtClean="0"/>
              <a:t> </a:t>
            </a:r>
            <a:r>
              <a:rPr lang="en-US" sz="4400" dirty="0" err="1" smtClean="0"/>
              <a:t>όπου</a:t>
            </a:r>
            <a:r>
              <a:rPr lang="en-US" sz="4400" dirty="0" smtClean="0"/>
              <a:t> </a:t>
            </a:r>
            <a:r>
              <a:rPr lang="en-US" sz="4400" dirty="0" err="1" smtClean="0"/>
              <a:t>το</a:t>
            </a:r>
            <a:r>
              <a:rPr lang="en-US" sz="4400" dirty="0" smtClean="0"/>
              <a:t> </a:t>
            </a:r>
            <a:r>
              <a:rPr lang="en-US" sz="4400" dirty="0" err="1" smtClean="0"/>
              <a:t>ετήσιο</a:t>
            </a:r>
            <a:r>
              <a:rPr lang="en-US" sz="4400" dirty="0" smtClean="0"/>
              <a:t> </a:t>
            </a:r>
            <a:r>
              <a:rPr lang="en-US" sz="4400" dirty="0" err="1" smtClean="0"/>
              <a:t>εύρος</a:t>
            </a:r>
            <a:r>
              <a:rPr lang="en-US" sz="4400" dirty="0" smtClean="0"/>
              <a:t> </a:t>
            </a:r>
            <a:r>
              <a:rPr lang="en-US" sz="4400" dirty="0" err="1" smtClean="0"/>
              <a:t>της</a:t>
            </a:r>
            <a:r>
              <a:rPr lang="en-US" sz="4400" dirty="0" smtClean="0"/>
              <a:t> </a:t>
            </a:r>
            <a:r>
              <a:rPr lang="en-US" sz="4400" dirty="0" err="1" smtClean="0"/>
              <a:t>μέσης</a:t>
            </a:r>
            <a:r>
              <a:rPr lang="en-US" sz="4400" dirty="0" smtClean="0"/>
              <a:t> </a:t>
            </a:r>
            <a:r>
              <a:rPr lang="en-US" sz="4400" dirty="0" err="1" smtClean="0"/>
              <a:t>μηνιαίας</a:t>
            </a:r>
            <a:r>
              <a:rPr lang="en-US" sz="4400" dirty="0" smtClean="0"/>
              <a:t> </a:t>
            </a:r>
            <a:r>
              <a:rPr lang="en-US" sz="4400" dirty="0" err="1" smtClean="0"/>
              <a:t>θερμοκρασίας</a:t>
            </a:r>
            <a:r>
              <a:rPr lang="en-US" sz="4400" dirty="0" smtClean="0"/>
              <a:t> </a:t>
            </a:r>
            <a:r>
              <a:rPr lang="en-US" sz="4400" dirty="0" err="1" smtClean="0"/>
              <a:t>του</a:t>
            </a:r>
            <a:r>
              <a:rPr lang="en-US" sz="4400" dirty="0" smtClean="0"/>
              <a:t> </a:t>
            </a:r>
            <a:r>
              <a:rPr lang="en-US" sz="4400" dirty="0" err="1" smtClean="0"/>
              <a:t>νερού</a:t>
            </a:r>
            <a:r>
              <a:rPr lang="en-US" sz="4400" dirty="0" smtClean="0"/>
              <a:t> </a:t>
            </a:r>
            <a:r>
              <a:rPr lang="en-US" sz="4400" dirty="0" err="1" smtClean="0"/>
              <a:t>φτάνει</a:t>
            </a:r>
            <a:r>
              <a:rPr lang="en-US" sz="4400" dirty="0" smtClean="0"/>
              <a:t> </a:t>
            </a:r>
            <a:r>
              <a:rPr lang="en-US" sz="4400" dirty="0" err="1" smtClean="0"/>
              <a:t>μέχρι</a:t>
            </a:r>
            <a:r>
              <a:rPr lang="en-US" sz="4400" dirty="0" smtClean="0"/>
              <a:t> </a:t>
            </a:r>
            <a:r>
              <a:rPr lang="en-US" sz="4400" dirty="0" err="1" smtClean="0"/>
              <a:t>τους</a:t>
            </a:r>
            <a:r>
              <a:rPr lang="en-US" sz="4400" dirty="0" smtClean="0"/>
              <a:t> </a:t>
            </a:r>
            <a:r>
              <a:rPr lang="en-US" sz="4400" dirty="0" err="1" smtClean="0"/>
              <a:t>20</a:t>
            </a:r>
            <a:r>
              <a:rPr lang="en-US" sz="4400" baseline="30000" dirty="0" err="1" smtClean="0"/>
              <a:t>ο</a:t>
            </a:r>
            <a:r>
              <a:rPr lang="en-US" sz="4400" baseline="30000" dirty="0" smtClean="0"/>
              <a:t> </a:t>
            </a:r>
            <a:r>
              <a:rPr lang="en-US" sz="4400" dirty="0" smtClean="0"/>
              <a:t>C</a:t>
            </a:r>
            <a:r>
              <a:rPr lang="el-GR" sz="4400" dirty="0" smtClean="0"/>
              <a:t>,</a:t>
            </a:r>
            <a:endParaRPr lang="el-GR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η </a:t>
            </a:r>
            <a:r>
              <a:rPr lang="en-US" dirty="0" err="1" smtClean="0">
                <a:solidFill>
                  <a:srgbClr val="FFFF00"/>
                </a:solidFill>
              </a:rPr>
              <a:t>συγκέντρωση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του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οξυγόνου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είναι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πάντοτε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υψηλή</a:t>
            </a:r>
            <a:r>
              <a:rPr lang="en-US" dirty="0" smtClean="0">
                <a:solidFill>
                  <a:srgbClr val="FFFF00"/>
                </a:solidFill>
              </a:rPr>
              <a:t>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smtClean="0"/>
              <a:t>η </a:t>
            </a:r>
            <a:r>
              <a:rPr lang="en-US" sz="4400" dirty="0" err="1" smtClean="0"/>
              <a:t>ροή</a:t>
            </a:r>
            <a:r>
              <a:rPr lang="en-US" sz="4400" dirty="0" smtClean="0"/>
              <a:t> </a:t>
            </a:r>
            <a:r>
              <a:rPr lang="en-US" sz="4400" dirty="0" err="1" smtClean="0"/>
              <a:t>γρήγορη</a:t>
            </a:r>
            <a:r>
              <a:rPr lang="en-US" sz="4400" dirty="0" smtClean="0"/>
              <a:t>, </a:t>
            </a:r>
            <a:r>
              <a:rPr lang="en-US" sz="4400" dirty="0" err="1" smtClean="0"/>
              <a:t>τα</a:t>
            </a:r>
            <a:r>
              <a:rPr lang="en-US" sz="4400" dirty="0" smtClean="0"/>
              <a:t> </a:t>
            </a:r>
            <a:r>
              <a:rPr lang="en-US" sz="4400" dirty="0" err="1" smtClean="0"/>
              <a:t>νερά</a:t>
            </a:r>
            <a:r>
              <a:rPr lang="en-US" sz="4400" dirty="0" smtClean="0"/>
              <a:t> </a:t>
            </a:r>
            <a:r>
              <a:rPr lang="en-US" sz="4400" dirty="0" err="1" smtClean="0"/>
              <a:t>ταραχώδη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η </a:t>
            </a:r>
            <a:r>
              <a:rPr lang="en-US" sz="4400" dirty="0" err="1" smtClean="0"/>
              <a:t>κοίτη</a:t>
            </a:r>
            <a:r>
              <a:rPr lang="en-US" sz="4400" dirty="0" smtClean="0"/>
              <a:t> </a:t>
            </a:r>
            <a:r>
              <a:rPr lang="en-US" sz="4400" dirty="0" err="1" smtClean="0"/>
              <a:t>αποτελείται</a:t>
            </a:r>
            <a:r>
              <a:rPr lang="en-US" sz="4400" dirty="0" smtClean="0"/>
              <a:t> </a:t>
            </a:r>
            <a:r>
              <a:rPr lang="en-US" sz="4400" dirty="0" err="1" smtClean="0"/>
              <a:t>από</a:t>
            </a:r>
            <a:r>
              <a:rPr lang="en-US" sz="4400" dirty="0" smtClean="0"/>
              <a:t> </a:t>
            </a:r>
            <a:r>
              <a:rPr lang="en-US" sz="4400" dirty="0" err="1" smtClean="0"/>
              <a:t>βράχους</a:t>
            </a:r>
            <a:r>
              <a:rPr lang="en-US" sz="4400" dirty="0" smtClean="0"/>
              <a:t>, </a:t>
            </a:r>
            <a:r>
              <a:rPr lang="en-US" sz="4400" dirty="0" err="1" smtClean="0"/>
              <a:t>πέτρες</a:t>
            </a:r>
            <a:r>
              <a:rPr lang="en-US" sz="4400" dirty="0" smtClean="0"/>
              <a:t> ή </a:t>
            </a:r>
            <a:r>
              <a:rPr lang="en-US" sz="4400" dirty="0" err="1" smtClean="0"/>
              <a:t>χαλίκια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μόνο</a:t>
            </a:r>
            <a:r>
              <a:rPr lang="en-US" sz="4400" dirty="0" smtClean="0"/>
              <a:t> </a:t>
            </a:r>
            <a:r>
              <a:rPr lang="en-US" sz="4400" dirty="0" err="1" smtClean="0"/>
              <a:t>κατά</a:t>
            </a:r>
            <a:r>
              <a:rPr lang="en-US" sz="4400" dirty="0" smtClean="0"/>
              <a:t> </a:t>
            </a:r>
            <a:r>
              <a:rPr lang="en-US" sz="4400" dirty="0" err="1" smtClean="0"/>
              <a:t>περίπτωση</a:t>
            </a:r>
            <a:r>
              <a:rPr lang="en-US" sz="4400" dirty="0" smtClean="0"/>
              <a:t> </a:t>
            </a:r>
            <a:r>
              <a:rPr lang="en-US" sz="4400" dirty="0" err="1" smtClean="0"/>
              <a:t>από</a:t>
            </a:r>
            <a:r>
              <a:rPr lang="en-US" sz="4400" dirty="0" smtClean="0"/>
              <a:t> </a:t>
            </a:r>
            <a:r>
              <a:rPr lang="en-US" sz="4400" dirty="0" err="1" smtClean="0"/>
              <a:t>άμμο</a:t>
            </a:r>
            <a:r>
              <a:rPr lang="en-US" sz="4400" dirty="0" smtClean="0"/>
              <a:t> ή </a:t>
            </a:r>
            <a:r>
              <a:rPr lang="en-US" sz="4400" dirty="0" err="1" smtClean="0"/>
              <a:t>αμμοϊλύ</a:t>
            </a:r>
            <a:r>
              <a:rPr lang="en-US" sz="4400" dirty="0" smtClean="0"/>
              <a:t>.</a:t>
            </a:r>
            <a:endParaRPr lang="el-GR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effectLst/>
              </a:rPr>
              <a:t>Η πανίδα είναι λίγο-πολύ ψυχρή </a:t>
            </a:r>
            <a:r>
              <a:rPr lang="el-GR" dirty="0" err="1" smtClean="0">
                <a:solidFill>
                  <a:srgbClr val="FFFF00"/>
                </a:solidFill>
                <a:effectLst/>
              </a:rPr>
              <a:t>στενοθερμική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τελείως ή σχεδόν τελείως χαρακτηριστική των τρεχούμενων νερών. Υπάρχει λίγο ή καθόλου </a:t>
            </a:r>
            <a:r>
              <a:rPr lang="el-GR" sz="4400" dirty="0" err="1" smtClean="0"/>
              <a:t>πλαγκτό</a:t>
            </a:r>
            <a:r>
              <a:rPr lang="el-GR" sz="4400" dirty="0" smtClean="0"/>
              <a:t>. </a:t>
            </a:r>
            <a:endParaRPr lang="el-GR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effectLst/>
              </a:rPr>
              <a:t>Πόταμον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είναι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η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περιοχή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όπου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err="1" smtClean="0"/>
              <a:t>το</a:t>
            </a:r>
            <a:r>
              <a:rPr lang="en-US" sz="4400" dirty="0" smtClean="0"/>
              <a:t> </a:t>
            </a:r>
            <a:r>
              <a:rPr lang="en-US" sz="4400" dirty="0" err="1" smtClean="0"/>
              <a:t>ετήσιο</a:t>
            </a:r>
            <a:r>
              <a:rPr lang="en-US" sz="4400" dirty="0" smtClean="0"/>
              <a:t> </a:t>
            </a:r>
            <a:r>
              <a:rPr lang="en-US" sz="4400" dirty="0" err="1" smtClean="0"/>
              <a:t>εύρος</a:t>
            </a:r>
            <a:r>
              <a:rPr lang="en-US" sz="4400" dirty="0" smtClean="0"/>
              <a:t> </a:t>
            </a:r>
            <a:r>
              <a:rPr lang="en-US" sz="4400" dirty="0" err="1" smtClean="0"/>
              <a:t>της</a:t>
            </a:r>
            <a:r>
              <a:rPr lang="en-US" sz="4400" dirty="0" smtClean="0"/>
              <a:t> </a:t>
            </a:r>
            <a:r>
              <a:rPr lang="en-US" sz="4400" dirty="0" err="1" smtClean="0"/>
              <a:t>μέσης</a:t>
            </a:r>
            <a:r>
              <a:rPr lang="en-US" sz="4400" dirty="0" smtClean="0"/>
              <a:t> </a:t>
            </a:r>
            <a:r>
              <a:rPr lang="en-US" sz="4400" dirty="0" err="1" smtClean="0"/>
              <a:t>μηνιαίας</a:t>
            </a:r>
            <a:r>
              <a:rPr lang="en-US" sz="4400" dirty="0" smtClean="0"/>
              <a:t> </a:t>
            </a:r>
            <a:r>
              <a:rPr lang="en-US" sz="4400" dirty="0" err="1" smtClean="0"/>
              <a:t>θερμοκρασίας</a:t>
            </a:r>
            <a:r>
              <a:rPr lang="en-US" sz="4400" dirty="0" smtClean="0"/>
              <a:t> </a:t>
            </a:r>
            <a:r>
              <a:rPr lang="en-US" sz="4400" dirty="0" err="1" smtClean="0"/>
              <a:t>υπερβαίνει</a:t>
            </a:r>
            <a:r>
              <a:rPr lang="en-US" sz="4400" dirty="0" smtClean="0"/>
              <a:t> </a:t>
            </a:r>
            <a:r>
              <a:rPr lang="en-US" sz="4400" dirty="0" err="1" smtClean="0"/>
              <a:t>τους</a:t>
            </a:r>
            <a:r>
              <a:rPr lang="en-US" sz="4400" dirty="0" smtClean="0"/>
              <a:t> 20</a:t>
            </a:r>
            <a:r>
              <a:rPr lang="en-US" sz="4400" baseline="30000" dirty="0" smtClean="0"/>
              <a:t>0</a:t>
            </a:r>
            <a:r>
              <a:rPr lang="en-US" sz="4400" dirty="0" smtClean="0"/>
              <a:t> C</a:t>
            </a:r>
            <a:r>
              <a:rPr lang="el-GR" sz="4400" dirty="0" smtClean="0"/>
              <a:t>,</a:t>
            </a:r>
            <a:endParaRPr lang="el-GR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effectLst/>
              </a:rPr>
              <a:t>παρατηρείται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έλλειψη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οξυγόνου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μερικές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φορές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,</a:t>
            </a: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n-US" sz="4400" dirty="0" smtClean="0"/>
              <a:t>η </a:t>
            </a:r>
            <a:r>
              <a:rPr lang="en-US" sz="4400" dirty="0" err="1" smtClean="0"/>
              <a:t>ροή</a:t>
            </a:r>
            <a:r>
              <a:rPr lang="en-US" sz="4400" dirty="0" smtClean="0"/>
              <a:t> </a:t>
            </a:r>
            <a:r>
              <a:rPr lang="en-US" sz="4400" dirty="0" err="1" smtClean="0"/>
              <a:t>είναι</a:t>
            </a:r>
            <a:r>
              <a:rPr lang="en-US" sz="4400" dirty="0" smtClean="0"/>
              <a:t> </a:t>
            </a:r>
            <a:r>
              <a:rPr lang="en-US" sz="4400" dirty="0" err="1" smtClean="0"/>
              <a:t>αργή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η </a:t>
            </a:r>
            <a:r>
              <a:rPr lang="en-US" sz="4400" dirty="0" err="1" smtClean="0"/>
              <a:t>κοίτη</a:t>
            </a:r>
            <a:r>
              <a:rPr lang="en-US" sz="4400" dirty="0" smtClean="0"/>
              <a:t> </a:t>
            </a:r>
            <a:r>
              <a:rPr lang="en-US" sz="4400" dirty="0" err="1" smtClean="0"/>
              <a:t>αποτελείται</a:t>
            </a:r>
            <a:r>
              <a:rPr lang="en-US" sz="4400" dirty="0" smtClean="0"/>
              <a:t> </a:t>
            </a:r>
            <a:r>
              <a:rPr lang="en-US" sz="4400" dirty="0" err="1" smtClean="0"/>
              <a:t>κυρίως</a:t>
            </a:r>
            <a:r>
              <a:rPr lang="en-US" sz="4400" dirty="0" smtClean="0"/>
              <a:t> </a:t>
            </a:r>
            <a:r>
              <a:rPr lang="en-US" sz="4400" dirty="0" err="1" smtClean="0"/>
              <a:t>από</a:t>
            </a:r>
            <a:r>
              <a:rPr lang="en-US" sz="4400" dirty="0" smtClean="0"/>
              <a:t> </a:t>
            </a:r>
            <a:r>
              <a:rPr lang="en-US" sz="4400" dirty="0" err="1" smtClean="0"/>
              <a:t>άμμο</a:t>
            </a:r>
            <a:r>
              <a:rPr lang="en-US" sz="4400" dirty="0" smtClean="0"/>
              <a:t> </a:t>
            </a:r>
            <a:r>
              <a:rPr lang="en-US" sz="4400" dirty="0" err="1" smtClean="0"/>
              <a:t>και</a:t>
            </a:r>
            <a:r>
              <a:rPr lang="en-US" sz="4400" dirty="0" smtClean="0"/>
              <a:t> </a:t>
            </a:r>
            <a:r>
              <a:rPr lang="en-US" sz="4400" dirty="0" err="1" smtClean="0"/>
              <a:t>ιλύ</a:t>
            </a:r>
            <a:r>
              <a:rPr lang="en-US" sz="4400" dirty="0" smtClean="0"/>
              <a:t>.</a:t>
            </a:r>
            <a:endParaRPr lang="el-GR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ότυπο σχεδίασης- Ύψος">
  <a:themeElements>
    <a:clrScheme name="Θέμα του Office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Θέμα του Offi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σχεδίασης- Ύψος</Template>
  <TotalTime>6366</TotalTime>
  <Words>453</Words>
  <Application>Microsoft Office PowerPoint</Application>
  <PresentationFormat>Προβολή στην οθόνη (4:3)</PresentationFormat>
  <Paragraphs>61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Πρότυπο σχεδίασης- Ύψος</vt:lpstr>
      <vt:lpstr>                   Λιμνολογία: Όγδοο Μάθημα  </vt:lpstr>
      <vt:lpstr>«Ο Illies (1953) βρήκε ότι υπήρχαν μεγάλες μεταβολές</vt:lpstr>
      <vt:lpstr>Βρήκε ακόμη ότι ο βαθμός της μεταβολής της σύνθεσης</vt:lpstr>
      <vt:lpstr>Έτσι, ονόμασε το τμήμα πάνω από το όριο της ζώνης</vt:lpstr>
      <vt:lpstr>Ρείθρον είναι η περιοχή που εκτείνεται από την πηγή</vt:lpstr>
      <vt:lpstr>η συγκέντρωση του οξυγόνου είναι πάντοτε υψηλή,</vt:lpstr>
      <vt:lpstr>Η πανίδα είναι λίγο-πολύ ψυχρή στενοθερμική</vt:lpstr>
      <vt:lpstr>Πόταμον είναι η περιοχή όπου</vt:lpstr>
      <vt:lpstr>παρατηρείται έλλειψη οξυγόνου μερικές φορές,</vt:lpstr>
      <vt:lpstr>Η πανίδα είναι ευρυθερμική ή θερμή στενοθερμική</vt:lpstr>
      <vt:lpstr>«Ο Illes και ο Botosaneanu (1963) προτείνουν</vt:lpstr>
      <vt:lpstr>Ρείθρον, το πετρώδες ρέμα μέχρι το μικρό ποτάμι</vt:lpstr>
      <vt:lpstr>Πόταμον, που διαιρείται σε επι- και μεταπόταμον</vt:lpstr>
      <vt:lpstr>Το υποποτάμιον είναι η υφάλμυρη περιοχή</vt:lpstr>
      <vt:lpstr>Ψάρι Pleuronectes</vt:lpstr>
      <vt:lpstr> Εκβολές ποταμών </vt:lpstr>
      <vt:lpstr>Η δομή τους μεταβάλλεται</vt:lpstr>
      <vt:lpstr>Η περιοχή των εκβολών, στην οποία ανεβαίνει</vt:lpstr>
      <vt:lpstr>Οι εκβολές είναι σημαντικοί τόποι για ψάρια</vt:lpstr>
      <vt:lpstr>που πάντοτε είχαν μεγάλη σημασία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Ρωσοτουρκικός πόλεμος</dc:title>
  <dc:creator>Maria</dc:creator>
  <cp:lastModifiedBy>DIMOS</cp:lastModifiedBy>
  <cp:revision>313</cp:revision>
  <dcterms:created xsi:type="dcterms:W3CDTF">2019-05-10T18:29:09Z</dcterms:created>
  <dcterms:modified xsi:type="dcterms:W3CDTF">2023-05-31T10:23:42Z</dcterms:modified>
</cp:coreProperties>
</file>