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82" r:id="rId2"/>
    <p:sldId id="283" r:id="rId3"/>
    <p:sldId id="284" r:id="rId4"/>
    <p:sldId id="285" r:id="rId5"/>
    <p:sldId id="286" r:id="rId6"/>
    <p:sldId id="287" r:id="rId7"/>
    <p:sldId id="288" r:id="rId8"/>
    <p:sldId id="289" r:id="rId9"/>
    <p:sldId id="290" r:id="rId10"/>
    <p:sldId id="291"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8" d="100"/>
          <a:sy n="108" d="100"/>
        </p:scale>
        <p:origin x="630"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16/01/2025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1/16/2025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40"/>
            <a:ext cx="8791575" cy="2461098"/>
          </a:xfrm>
        </p:spPr>
        <p:txBody>
          <a:bodyPr>
            <a:normAutofit fontScale="700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kumimoji="0" lang="el-GR" sz="26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26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a:t>
            </a:r>
            <a:r>
              <a:rPr kumimoji="0" lang="el-GR" sz="26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1</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cap="none" dirty="0">
                <a:solidFill>
                  <a:schemeClr val="bg2"/>
                </a:solidFill>
                <a:latin typeface="Calibri" panose="020F0502020204030204" pitchFamily="34" charset="0"/>
                <a:ea typeface="Calibri" panose="020F0502020204030204" pitchFamily="34" charset="0"/>
                <a:cs typeface="Calibri" panose="020F0502020204030204" pitchFamily="34" charset="0"/>
              </a:rPr>
              <a:t>Α. Εισαγωγικές έννοιες δικαίου περιβάλλοντος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cap="none" dirty="0">
                <a:solidFill>
                  <a:schemeClr val="bg2"/>
                </a:solidFill>
                <a:latin typeface="Calibri" panose="020F0502020204030204" pitchFamily="34" charset="0"/>
                <a:ea typeface="Calibri" panose="020F0502020204030204" pitchFamily="34" charset="0"/>
                <a:cs typeface="Calibri" panose="020F0502020204030204" pitchFamily="34" charset="0"/>
              </a:rPr>
              <a:t>Β. Ιστορική εξέλιξη δικαίου περιβάλλοντος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48565756-FEC6-D2E5-C494-910D5E92D857}"/>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9F6504-7950-63C7-4D56-938CE703425E}"/>
              </a:ext>
            </a:extLst>
          </p:cNvPr>
          <p:cNvSpPr>
            <a:spLocks noGrp="1"/>
          </p:cNvSpPr>
          <p:nvPr>
            <p:ph type="title"/>
          </p:nvPr>
        </p:nvSpPr>
        <p:spPr>
          <a:xfrm>
            <a:off x="1141413" y="618518"/>
            <a:ext cx="9905998" cy="968235"/>
          </a:xfrm>
        </p:spPr>
        <p:txBody>
          <a:bodyPr>
            <a:normAutofit fontScale="90000"/>
          </a:bodyPr>
          <a:lstStyle/>
          <a:p>
            <a:pPr algn="ctr">
              <a:lnSpc>
                <a:spcPct val="100000"/>
              </a:lnSpc>
            </a:pP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Η ΑΝΑΠΤΥΞΗ ΤΟΥ ΔΙΚΑΙΟΥ ΚΑΙ ΤΩΝ ΘΕΣΜΩΝ ΠΡΟΣΤΑΣΙΑΣ </a:t>
            </a:r>
            <a:b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ΤΟΥ ΠΕΡΙΒΑΛΛΟΝΤΟΣ ΣΤΗΝ ΕΛΛΑΔΑ (ΙΙ)</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20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BCCC29B4-9C78-A71E-DF39-D47C53449910}"/>
              </a:ext>
            </a:extLst>
          </p:cNvPr>
          <p:cNvSpPr>
            <a:spLocks noGrp="1"/>
          </p:cNvSpPr>
          <p:nvPr>
            <p:ph idx="1"/>
          </p:nvPr>
        </p:nvSpPr>
        <p:spPr>
          <a:xfrm>
            <a:off x="1141412" y="1704975"/>
            <a:ext cx="9905999" cy="4086226"/>
          </a:xfrm>
        </p:spPr>
        <p:txBody>
          <a:bodyPr>
            <a:normAutofit/>
          </a:bodyPr>
          <a:lstStyle/>
          <a:p>
            <a:pPr algn="just">
              <a:spcBef>
                <a:spcPts val="1800"/>
              </a:spcBef>
            </a:pPr>
            <a:r>
              <a:rPr lang="el-GR" sz="1400" dirty="0">
                <a:solidFill>
                  <a:schemeClr val="bg2"/>
                </a:solidFill>
                <a:latin typeface="Calibri" panose="020F0502020204030204" pitchFamily="34" charset="0"/>
                <a:cs typeface="Calibri" panose="020F0502020204030204" pitchFamily="34" charset="0"/>
              </a:rPr>
              <a:t>Ν. 3028/2002: Προστασία αρχαιοτήτων και εν γένει πολιτιστικής </a:t>
            </a:r>
            <a:r>
              <a:rPr lang="el-GR" sz="1400" dirty="0" err="1">
                <a:solidFill>
                  <a:schemeClr val="bg2"/>
                </a:solidFill>
                <a:latin typeface="Calibri" panose="020F0502020204030204" pitchFamily="34" charset="0"/>
                <a:cs typeface="Calibri" panose="020F0502020204030204" pitchFamily="34" charset="0"/>
              </a:rPr>
              <a:t>κληρονομιάΙς</a:t>
            </a:r>
            <a:r>
              <a:rPr lang="el-GR" sz="1400" dirty="0">
                <a:solidFill>
                  <a:schemeClr val="bg2"/>
                </a:solidFill>
                <a:latin typeface="Calibri" panose="020F0502020204030204" pitchFamily="34" charset="0"/>
                <a:cs typeface="Calibri" panose="020F0502020204030204" pitchFamily="34" charset="0"/>
              </a:rPr>
              <a:t> </a:t>
            </a:r>
          </a:p>
          <a:p>
            <a:pPr algn="just">
              <a:spcBef>
                <a:spcPts val="1800"/>
              </a:spcBef>
            </a:pPr>
            <a:r>
              <a:rPr lang="el-GR" sz="1400" dirty="0">
                <a:solidFill>
                  <a:schemeClr val="bg2"/>
                </a:solidFill>
                <a:latin typeface="Calibri" panose="020F0502020204030204" pitchFamily="34" charset="0"/>
                <a:cs typeface="Calibri" panose="020F0502020204030204" pitchFamily="34" charset="0"/>
              </a:rPr>
              <a:t>Ν. 3199/2003: Προστασία και διαχείριση των υδάτων – εναρμόνιση με την οδηγία 2000/60/ΕΚ</a:t>
            </a:r>
          </a:p>
          <a:p>
            <a:pPr algn="just">
              <a:spcBef>
                <a:spcPts val="1800"/>
              </a:spcBef>
            </a:pPr>
            <a:r>
              <a:rPr lang="el-GR" sz="1400" dirty="0">
                <a:solidFill>
                  <a:schemeClr val="bg2"/>
                </a:solidFill>
                <a:latin typeface="Calibri" panose="020F0502020204030204" pitchFamily="34" charset="0"/>
                <a:cs typeface="Calibri" panose="020F0502020204030204" pitchFamily="34" charset="0"/>
              </a:rPr>
              <a:t>Ν. 3937/2011: Προστασία βιοποικιλότητας </a:t>
            </a:r>
          </a:p>
          <a:p>
            <a:pPr algn="just">
              <a:spcBef>
                <a:spcPts val="1800"/>
              </a:spcBef>
            </a:pPr>
            <a:r>
              <a:rPr lang="el-GR" sz="1400" dirty="0">
                <a:solidFill>
                  <a:schemeClr val="bg2"/>
                </a:solidFill>
                <a:latin typeface="Calibri" panose="020F0502020204030204" pitchFamily="34" charset="0"/>
                <a:cs typeface="Calibri" panose="020F0502020204030204" pitchFamily="34" charset="0"/>
              </a:rPr>
              <a:t>Ν. 4014/2011: Περιβαλλοντική </a:t>
            </a:r>
            <a:r>
              <a:rPr lang="el-GR" sz="1400" dirty="0" err="1">
                <a:solidFill>
                  <a:schemeClr val="bg2"/>
                </a:solidFill>
                <a:latin typeface="Calibri" panose="020F0502020204030204" pitchFamily="34" charset="0"/>
                <a:cs typeface="Calibri" panose="020F0502020204030204" pitchFamily="34" charset="0"/>
              </a:rPr>
              <a:t>αδειοδότηση</a:t>
            </a:r>
            <a:endParaRPr lang="el-GR" sz="1400" dirty="0">
              <a:solidFill>
                <a:schemeClr val="bg2"/>
              </a:solidFill>
              <a:latin typeface="Calibri" panose="020F0502020204030204" pitchFamily="34" charset="0"/>
              <a:cs typeface="Calibri" panose="020F0502020204030204" pitchFamily="34" charset="0"/>
            </a:endParaRPr>
          </a:p>
          <a:p>
            <a:pPr algn="just">
              <a:spcBef>
                <a:spcPts val="1800"/>
              </a:spcBef>
            </a:pPr>
            <a:r>
              <a:rPr lang="el-GR" sz="1400" dirty="0">
                <a:solidFill>
                  <a:schemeClr val="bg2"/>
                </a:solidFill>
                <a:latin typeface="Calibri" panose="020F0502020204030204" pitchFamily="34" charset="0"/>
                <a:cs typeface="Calibri" panose="020F0502020204030204" pitchFamily="34" charset="0"/>
              </a:rPr>
              <a:t>Ν. 4685/2020: Εκσυγχρονισμός περιβαλλοντικής νομοθεσίας (τροποποιήσεις νομοθεσίας για την περιβαλλοντική </a:t>
            </a:r>
            <a:r>
              <a:rPr lang="el-GR" sz="1400" dirty="0" err="1">
                <a:solidFill>
                  <a:schemeClr val="bg2"/>
                </a:solidFill>
                <a:latin typeface="Calibri" panose="020F0502020204030204" pitchFamily="34" charset="0"/>
                <a:cs typeface="Calibri" panose="020F0502020204030204" pitchFamily="34" charset="0"/>
              </a:rPr>
              <a:t>αδειοδότηση</a:t>
            </a:r>
            <a:r>
              <a:rPr lang="el-GR" sz="1400" dirty="0">
                <a:solidFill>
                  <a:schemeClr val="bg2"/>
                </a:solidFill>
                <a:latin typeface="Calibri" panose="020F0502020204030204" pitchFamily="34" charset="0"/>
                <a:cs typeface="Calibri" panose="020F0502020204030204" pitchFamily="34" charset="0"/>
              </a:rPr>
              <a:t>, το σύστημα διοίκησης και διαχείρισης προστατευόμενων περιοχών και τις επιτρεπόμενες εντός αυτών χρήσεις γης)  </a:t>
            </a:r>
          </a:p>
          <a:p>
            <a:endParaRPr lang="en-US" dirty="0"/>
          </a:p>
        </p:txBody>
      </p:sp>
      <p:sp>
        <p:nvSpPr>
          <p:cNvPr id="4" name="Βέλος: Δεξιό 3">
            <a:extLst>
              <a:ext uri="{FF2B5EF4-FFF2-40B4-BE49-F238E27FC236}">
                <a16:creationId xmlns:a16="http://schemas.microsoft.com/office/drawing/2014/main" id="{CE33A052-750E-A55D-CA65-97C2DC469B00}"/>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1965995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Βέλος: Δεξιό 3">
            <a:extLst>
              <a:ext uri="{FF2B5EF4-FFF2-40B4-BE49-F238E27FC236}">
                <a16:creationId xmlns:a16="http://schemas.microsoft.com/office/drawing/2014/main" id="{A3CE8BF3-E95B-E439-F10D-5DDD8C8E7DE1}"/>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0C805F-8CD1-2C0D-13BE-E9C11CA2CAF8}"/>
              </a:ext>
            </a:extLst>
          </p:cNvPr>
          <p:cNvSpPr>
            <a:spLocks noGrp="1"/>
          </p:cNvSpPr>
          <p:nvPr>
            <p:ph type="title"/>
          </p:nvPr>
        </p:nvSpPr>
        <p:spPr>
          <a:xfrm>
            <a:off x="1141413" y="618518"/>
            <a:ext cx="9905998" cy="675261"/>
          </a:xfrm>
        </p:spPr>
        <p:txBody>
          <a:bodyPr>
            <a:normAutofit/>
          </a:bodyPr>
          <a:lstStyle/>
          <a:p>
            <a:pPr algn="ctr"/>
            <a:r>
              <a:rPr lang="el-GR" sz="2000" b="1" dirty="0">
                <a:solidFill>
                  <a:schemeClr val="bg2"/>
                </a:solidFill>
                <a:latin typeface="Calibri" panose="020F0502020204030204" pitchFamily="34" charset="0"/>
                <a:cs typeface="Calibri" panose="020F0502020204030204" pitchFamily="34" charset="0"/>
              </a:rPr>
              <a:t>Α. </a:t>
            </a:r>
            <a:r>
              <a:rPr lang="el-GR" sz="2000" b="1" dirty="0" err="1">
                <a:solidFill>
                  <a:schemeClr val="bg2"/>
                </a:solidFill>
                <a:latin typeface="Calibri" panose="020F0502020204030204" pitchFamily="34" charset="0"/>
                <a:cs typeface="Calibri" panose="020F0502020204030204" pitchFamily="34" charset="0"/>
              </a:rPr>
              <a:t>εισαγωγικα</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στοιχεΙα</a:t>
            </a:r>
            <a:br>
              <a:rPr lang="el-GR" sz="2000" b="1" dirty="0">
                <a:solidFill>
                  <a:schemeClr val="bg2"/>
                </a:solidFill>
                <a:latin typeface="Calibri" panose="020F0502020204030204" pitchFamily="34" charset="0"/>
                <a:cs typeface="Calibri" panose="020F0502020204030204" pitchFamily="34" charset="0"/>
              </a:rPr>
            </a:br>
            <a:r>
              <a:rPr lang="el-GR" sz="2000" b="1" dirty="0">
                <a:solidFill>
                  <a:schemeClr val="bg2"/>
                </a:solidFill>
                <a:latin typeface="Calibri" panose="020F0502020204030204" pitchFamily="34" charset="0"/>
                <a:cs typeface="Calibri" panose="020F0502020204030204" pitchFamily="34" charset="0"/>
              </a:rPr>
              <a:t>Η ΕΝΝΟΙΑ ΤΟΥ ΠΕΡΙΒΑΛΛΟΝΤΟΣ (Ι)</a:t>
            </a:r>
            <a:endParaRPr lang="en-US" sz="2000" b="1"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A2094A19-51AD-96E8-3ABC-D32B2D5DD610}"/>
              </a:ext>
            </a:extLst>
          </p:cNvPr>
          <p:cNvSpPr>
            <a:spLocks noGrp="1"/>
          </p:cNvSpPr>
          <p:nvPr>
            <p:ph idx="1"/>
          </p:nvPr>
        </p:nvSpPr>
        <p:spPr>
          <a:xfrm>
            <a:off x="1141412" y="1580225"/>
            <a:ext cx="9905999" cy="4210976"/>
          </a:xfrm>
        </p:spPr>
        <p:txBody>
          <a:bodyPr>
            <a:normAutofit/>
          </a:bodyPr>
          <a:lstStyle/>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Με τη </a:t>
            </a:r>
            <a:r>
              <a:rPr lang="el-GR" sz="1400" u="sng" dirty="0">
                <a:solidFill>
                  <a:schemeClr val="bg2"/>
                </a:solidFill>
                <a:latin typeface="Calibri" panose="020F0502020204030204" pitchFamily="34" charset="0"/>
                <a:cs typeface="Calibri" panose="020F0502020204030204" pitchFamily="34" charset="0"/>
              </a:rPr>
              <a:t>στενή έννοια </a:t>
            </a:r>
            <a:r>
              <a:rPr lang="el-GR" sz="1400" dirty="0">
                <a:solidFill>
                  <a:schemeClr val="bg2"/>
                </a:solidFill>
                <a:latin typeface="Calibri" panose="020F0502020204030204" pitchFamily="34" charset="0"/>
                <a:cs typeface="Calibri" panose="020F0502020204030204" pitchFamily="34" charset="0"/>
              </a:rPr>
              <a:t>του όρου, το περιβάλλον περιλαμβάνει το φυσικό περιβάλλον, δηλαδή τα φυσικά στοιχεία (ατμόσφαιρα, ύδατα, έδαφος,  χλωρίδα και πανίδα) </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Με την ευρεία έννοια του όρου, το περιβάλλον περιλαμβάνει και το ανθρωπογενές περιβάλλον, δηλαδή το σύνολο των δημιουργημάτων του ανθρώπου που: </a:t>
            </a:r>
          </a:p>
          <a:p>
            <a:pPr lvl="1"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εξυπηρετούν τη διαβίωση, την οργανωμένη κοινωνική ζωή και την παραγωγική δραστηριότητα, όπως οι πόλεις, οι οικισμοί, οι περιοχές παραγωγικών δραστηριοτήτων και αναψυχής (οικιστικό περιβάλλον)</a:t>
            </a:r>
          </a:p>
          <a:p>
            <a:pPr marL="457200" lvl="1" indent="0" algn="just">
              <a:buNone/>
            </a:pPr>
            <a:r>
              <a:rPr lang="el-GR" sz="1400" dirty="0">
                <a:solidFill>
                  <a:schemeClr val="bg2"/>
                </a:solidFill>
                <a:latin typeface="Calibri" panose="020F0502020204030204" pitchFamily="34" charset="0"/>
                <a:cs typeface="Calibri" panose="020F0502020204030204" pitchFamily="34" charset="0"/>
              </a:rPr>
              <a:t>     ή  </a:t>
            </a:r>
          </a:p>
          <a:p>
            <a:pPr lvl="1"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συνθέτουν την ιστορική, καλλιτεχνική και γενικώς πολιτιστική κληρονομιά μιας χώρας ή μιας περιοχής, όπως τα μνημεία, οι αρχαιολογικοί χώροι, οι ιστορικοί τόποι και οι παραδοσιακοί οικισμοί (πολιτιστικό περιβάλλον)</a:t>
            </a:r>
          </a:p>
          <a:p>
            <a:pPr marL="287338" lvl="1" indent="-287338"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νομολογία ρητά χαρακτηρίζει το περιβάλλον ως αυτοτελώς προστατευόμενο αγαθό, προκειμένου να εξασφαλισθεί η οικολογική ισορροπία και η διαφύλαξη των φυσικών πόρων προς χάριν των επόμενων γενεών (</a:t>
            </a:r>
            <a:r>
              <a:rPr lang="el-GR" sz="1400" dirty="0" err="1">
                <a:solidFill>
                  <a:schemeClr val="bg2"/>
                </a:solidFill>
                <a:latin typeface="Calibri" panose="020F0502020204030204" pitchFamily="34" charset="0"/>
                <a:cs typeface="Calibri" panose="020F0502020204030204" pitchFamily="34" charset="0"/>
              </a:rPr>
              <a:t>ΣτΕΟλ</a:t>
            </a:r>
            <a:r>
              <a:rPr lang="el-GR" sz="1400" dirty="0">
                <a:solidFill>
                  <a:schemeClr val="bg2"/>
                </a:solidFill>
                <a:latin typeface="Calibri" panose="020F0502020204030204" pitchFamily="34" charset="0"/>
                <a:cs typeface="Calibri" panose="020F0502020204030204" pitchFamily="34" charset="0"/>
              </a:rPr>
              <a:t> 613/2002).</a:t>
            </a:r>
            <a:endParaRPr lang="en-US" sz="1400" dirty="0">
              <a:solidFill>
                <a:schemeClr val="bg2"/>
              </a:solidFill>
              <a:latin typeface="Calibri" panose="020F0502020204030204" pitchFamily="34" charset="0"/>
              <a:cs typeface="Calibri" panose="020F0502020204030204" pitchFamily="34" charset="0"/>
            </a:endParaRPr>
          </a:p>
          <a:p>
            <a:pPr lvl="1" algn="just">
              <a:buFont typeface="Wingdings" panose="05000000000000000000" pitchFamily="2" charset="2"/>
              <a:buChar char="Ø"/>
            </a:pPr>
            <a:endParaRPr lang="el-GR" dirty="0">
              <a:solidFill>
                <a:srgbClr val="002060"/>
              </a:solidFill>
            </a:endParaRPr>
          </a:p>
          <a:p>
            <a:pPr>
              <a:buFont typeface="Wingdings" panose="05000000000000000000" pitchFamily="2" charset="2"/>
              <a:buChar char="Ø"/>
            </a:pPr>
            <a:endParaRPr lang="el-GR" dirty="0">
              <a:solidFill>
                <a:schemeClr val="bg2"/>
              </a:solidFill>
            </a:endParaRPr>
          </a:p>
          <a:p>
            <a:pPr>
              <a:buFont typeface="Wingdings" panose="05000000000000000000" pitchFamily="2" charset="2"/>
              <a:buChar char="Ø"/>
            </a:pPr>
            <a:endParaRPr lang="en-US" dirty="0"/>
          </a:p>
        </p:txBody>
      </p:sp>
      <p:sp>
        <p:nvSpPr>
          <p:cNvPr id="4" name="Βέλος: Δεξιό 3">
            <a:extLst>
              <a:ext uri="{FF2B5EF4-FFF2-40B4-BE49-F238E27FC236}">
                <a16:creationId xmlns:a16="http://schemas.microsoft.com/office/drawing/2014/main" id="{96018361-A6D4-3902-E449-5C9446882AC1}"/>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2004622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276EC4-4AF5-AD96-5F45-8BCBE9D36A3F}"/>
              </a:ext>
            </a:extLst>
          </p:cNvPr>
          <p:cNvSpPr>
            <a:spLocks noGrp="1"/>
          </p:cNvSpPr>
          <p:nvPr>
            <p:ph type="title"/>
          </p:nvPr>
        </p:nvSpPr>
        <p:spPr>
          <a:xfrm>
            <a:off x="1141413" y="618518"/>
            <a:ext cx="9905998" cy="681364"/>
          </a:xfrm>
        </p:spPr>
        <p:txBody>
          <a:bodyPr>
            <a:normAutofit/>
          </a:bodyPr>
          <a:lstStyle/>
          <a:p>
            <a:pPr algn="ctr"/>
            <a:r>
              <a:rPr lang="el-GR" sz="2000" b="1" dirty="0">
                <a:solidFill>
                  <a:schemeClr val="bg2"/>
                </a:solidFill>
              </a:rPr>
              <a:t>Η ΕΝΝΟΙΑ ΤΟΥ ΠΕΡΙΒΑΛΛΟΝΤΟΣ (ΙΙ)</a:t>
            </a:r>
            <a:endParaRPr lang="en-US" sz="2000" dirty="0"/>
          </a:p>
        </p:txBody>
      </p:sp>
      <p:sp>
        <p:nvSpPr>
          <p:cNvPr id="3" name="Θέση περιεχομένου 2">
            <a:extLst>
              <a:ext uri="{FF2B5EF4-FFF2-40B4-BE49-F238E27FC236}">
                <a16:creationId xmlns:a16="http://schemas.microsoft.com/office/drawing/2014/main" id="{417C811D-952E-515C-2045-6455AA6C2277}"/>
              </a:ext>
            </a:extLst>
          </p:cNvPr>
          <p:cNvSpPr>
            <a:spLocks noGrp="1"/>
          </p:cNvSpPr>
          <p:nvPr>
            <p:ph idx="1"/>
          </p:nvPr>
        </p:nvSpPr>
        <p:spPr>
          <a:xfrm>
            <a:off x="1141412" y="1757779"/>
            <a:ext cx="9905999" cy="4065972"/>
          </a:xfrm>
        </p:spPr>
        <p:txBody>
          <a:bodyPr>
            <a:normAutofit/>
          </a:bodyPr>
          <a:lstStyle/>
          <a:p>
            <a:pPr algn="just">
              <a:buFont typeface="Wingdings" panose="05000000000000000000" pitchFamily="2" charset="2"/>
              <a:buChar char="Ø"/>
            </a:pPr>
            <a:r>
              <a:rPr lang="el-GR" sz="1500" dirty="0">
                <a:solidFill>
                  <a:schemeClr val="bg2"/>
                </a:solidFill>
                <a:effectLst/>
                <a:latin typeface="Calibri" panose="020F0502020204030204" pitchFamily="34" charset="0"/>
                <a:ea typeface="Calibri" panose="020F0502020204030204" pitchFamily="34" charset="0"/>
                <a:cs typeface="Calibri" panose="020F0502020204030204" pitchFamily="34" charset="0"/>
              </a:rPr>
              <a:t>Σύμφωνα με το ν. 1650/1986 το περιβάλλον ορίζεται ως </a:t>
            </a:r>
            <a:r>
              <a:rPr lang="el-GR" sz="1500" i="1" dirty="0">
                <a:solidFill>
                  <a:schemeClr val="bg2"/>
                </a:solidFill>
                <a:effectLst/>
                <a:latin typeface="Calibri" panose="020F0502020204030204" pitchFamily="34" charset="0"/>
                <a:ea typeface="Calibri" panose="020F0502020204030204" pitchFamily="34" charset="0"/>
                <a:cs typeface="Calibri" panose="020F0502020204030204" pitchFamily="34" charset="0"/>
              </a:rPr>
              <a:t>«</a:t>
            </a:r>
            <a:r>
              <a:rPr lang="el-GR" sz="1500" i="1" u="sng" dirty="0">
                <a:solidFill>
                  <a:schemeClr val="bg2"/>
                </a:solidFill>
                <a:effectLst/>
                <a:latin typeface="Calibri" panose="020F0502020204030204" pitchFamily="34" charset="0"/>
                <a:ea typeface="Calibri" panose="020F0502020204030204" pitchFamily="34" charset="0"/>
                <a:cs typeface="Calibri" panose="020F0502020204030204" pitchFamily="34" charset="0"/>
              </a:rPr>
              <a:t>Το σύνολο των φυσικών και ανθρωπογενών παραγόντων και  στοιχείων   που   βρίσκονται   σε  αλληλεπίδραση  και  επηρεάζουν  την  οικολογική ισορροπία, την ποιότητα της ζωής, την υγεία  των  κατοίκων,  την ιστορική και πολιτιστική παράδοση και τις αισθητικές αξίες</a:t>
            </a:r>
            <a:r>
              <a:rPr lang="el-GR" sz="1500" i="1" dirty="0">
                <a:solidFill>
                  <a:schemeClr val="bg2"/>
                </a:solidFill>
                <a:effectLst/>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5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Περιβάλλον και φύση δεν είναι έννοιες συνώνυμες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Το περιβάλλον προσδιορίζεται σε σχέση με τον άνθρωπο, ως αυτό το οποίο περιβάλλει τα ανθρώπινα όντα και περιλαμβάνει στοιχεία, τα οποία δεν αφορούν μόνον τη φύση, αλλά και τον αστικό χώρο. </a:t>
            </a:r>
            <a:r>
              <a:rPr lang="el-GR" sz="1500" u="sng" dirty="0">
                <a:solidFill>
                  <a:schemeClr val="bg2"/>
                </a:solidFill>
                <a:latin typeface="Calibri" panose="020F0502020204030204" pitchFamily="34" charset="0"/>
                <a:ea typeface="Calibri" panose="020F0502020204030204" pitchFamily="34" charset="0"/>
                <a:cs typeface="Calibri" panose="020F0502020204030204" pitchFamily="34" charset="0"/>
              </a:rPr>
              <a:t>Ο συνδετικός κρίκος μεταξύ περιβάλλοντος και φύσης εστιάζεται στις ανθρωπογενείς δραστηριότητες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Υπάρχουν δύο προσεγγίσεις της νομικής έννοιας του περιβάλλοντος: α) </a:t>
            </a: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ανθρωποκεντρική θεώρηση</a:t>
            </a:r>
            <a:r>
              <a:rPr lang="el-GR" sz="15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που στοχεύει κυρίως  στην προστασία της ποιότητας της ζωής, της υγείας και του ζωτικού χώρου των ατόμων, καθώς και των οικονομικών συμφερόντων τους και β) η </a:t>
            </a:r>
            <a:r>
              <a:rPr lang="el-GR" sz="15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οικοκεντρική</a:t>
            </a:r>
            <a:r>
              <a:rPr lang="el-GR" sz="15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/οικολογική θεώρηση</a:t>
            </a:r>
            <a:r>
              <a:rPr lang="el-GR" sz="15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δίνει έμφαση στη διαφύλαξη της ισορροπίας των οικοσυστημάτων και την εν γένει προστασία των στοιχείων του περιβάλλοντος, ως αγαθού καθ’ εαυτού, αλλά και ως αναγκαίου παράγοντα για την επιβίωση της παρούσας και των μελλουσών γενεών.</a:t>
            </a:r>
          </a:p>
          <a:p>
            <a:pPr>
              <a:buFont typeface="Wingdings" panose="05000000000000000000" pitchFamily="2" charset="2"/>
              <a:buChar char="Ø"/>
            </a:pPr>
            <a:endParaRPr lang="el-GR" sz="18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18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Βέλος: Δεξιό 3">
            <a:extLst>
              <a:ext uri="{FF2B5EF4-FFF2-40B4-BE49-F238E27FC236}">
                <a16:creationId xmlns:a16="http://schemas.microsoft.com/office/drawing/2014/main" id="{B08A758E-BABD-8633-68D2-32A14897F837}"/>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1323121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D51C7F-E0FE-1037-C94F-31CCDA062FDA}"/>
              </a:ext>
            </a:extLst>
          </p:cNvPr>
          <p:cNvSpPr>
            <a:spLocks noGrp="1"/>
          </p:cNvSpPr>
          <p:nvPr>
            <p:ph type="title"/>
          </p:nvPr>
        </p:nvSpPr>
        <p:spPr>
          <a:xfrm>
            <a:off x="1141413" y="618518"/>
            <a:ext cx="9905998" cy="851694"/>
          </a:xfrm>
        </p:spPr>
        <p:txBody>
          <a:bodyPr>
            <a:normAutofit/>
          </a:bodyPr>
          <a:lstStyle/>
          <a:p>
            <a:pPr algn="ctr"/>
            <a:r>
              <a:rPr lang="el-GR" sz="2000" b="1" dirty="0" err="1">
                <a:solidFill>
                  <a:schemeClr val="bg2"/>
                </a:solidFill>
              </a:rPr>
              <a:t>Ορισμοσ</a:t>
            </a:r>
            <a:r>
              <a:rPr lang="el-GR" sz="2000" b="1" dirty="0">
                <a:solidFill>
                  <a:schemeClr val="bg2"/>
                </a:solidFill>
              </a:rPr>
              <a:t> και </a:t>
            </a:r>
            <a:r>
              <a:rPr lang="el-GR" sz="2000" b="1" dirty="0" err="1">
                <a:solidFill>
                  <a:schemeClr val="bg2"/>
                </a:solidFill>
              </a:rPr>
              <a:t>χαρακτηριστικα</a:t>
            </a:r>
            <a:r>
              <a:rPr lang="el-GR" sz="2000" b="1" dirty="0">
                <a:solidFill>
                  <a:schemeClr val="bg2"/>
                </a:solidFill>
              </a:rPr>
              <a:t> του </a:t>
            </a:r>
            <a:r>
              <a:rPr lang="el-GR" sz="2000" b="1" dirty="0" err="1">
                <a:solidFill>
                  <a:schemeClr val="bg2"/>
                </a:solidFill>
              </a:rPr>
              <a:t>δικαιου</a:t>
            </a:r>
            <a:r>
              <a:rPr lang="el-GR" sz="2000" b="1" dirty="0">
                <a:solidFill>
                  <a:schemeClr val="bg2"/>
                </a:solidFill>
              </a:rPr>
              <a:t> </a:t>
            </a:r>
            <a:r>
              <a:rPr lang="el-GR" sz="2000" b="1" dirty="0" err="1">
                <a:solidFill>
                  <a:schemeClr val="bg2"/>
                </a:solidFill>
              </a:rPr>
              <a:t>περιβαλλοντοσ</a:t>
            </a:r>
            <a:endParaRPr lang="en-US" sz="2000" b="1" dirty="0">
              <a:solidFill>
                <a:schemeClr val="bg2"/>
              </a:solidFill>
            </a:endParaRPr>
          </a:p>
        </p:txBody>
      </p:sp>
      <p:sp>
        <p:nvSpPr>
          <p:cNvPr id="3" name="Θέση περιεχομένου 2">
            <a:extLst>
              <a:ext uri="{FF2B5EF4-FFF2-40B4-BE49-F238E27FC236}">
                <a16:creationId xmlns:a16="http://schemas.microsoft.com/office/drawing/2014/main" id="{CE8D17F8-7BFA-57FF-5172-E3FBCA699B6A}"/>
              </a:ext>
            </a:extLst>
          </p:cNvPr>
          <p:cNvSpPr>
            <a:spLocks noGrp="1"/>
          </p:cNvSpPr>
          <p:nvPr>
            <p:ph idx="1"/>
          </p:nvPr>
        </p:nvSpPr>
        <p:spPr>
          <a:xfrm>
            <a:off x="1141412" y="1380564"/>
            <a:ext cx="9905999" cy="4669361"/>
          </a:xfrm>
        </p:spPr>
        <p:txBody>
          <a:bodyPr>
            <a:normAutofit fontScale="62500" lnSpcReduction="20000"/>
          </a:bodyPr>
          <a:lstStyle/>
          <a:p>
            <a:pPr algn="just">
              <a:buFont typeface="Wingdings" panose="05000000000000000000" pitchFamily="2" charset="2"/>
              <a:buChar char="Ø"/>
            </a:pPr>
            <a:r>
              <a:rPr lang="el-GR" sz="2200" u="sng" dirty="0">
                <a:solidFill>
                  <a:schemeClr val="bg2"/>
                </a:solidFill>
                <a:latin typeface="Calibri" panose="020F0502020204030204" pitchFamily="34" charset="0"/>
                <a:cs typeface="Calibri" panose="020F0502020204030204" pitchFamily="34" charset="0"/>
              </a:rPr>
              <a:t>Δίκαιο περιβάλλοντος</a:t>
            </a:r>
            <a:r>
              <a:rPr lang="el-GR" sz="2200" dirty="0">
                <a:solidFill>
                  <a:schemeClr val="bg2"/>
                </a:solidFill>
                <a:latin typeface="Calibri" panose="020F0502020204030204" pitchFamily="34" charset="0"/>
                <a:cs typeface="Calibri" panose="020F0502020204030204" pitchFamily="34" charset="0"/>
              </a:rPr>
              <a:t>: το σύνολο των κανόνων δικαίου που αποβλέπουν στην πρόληψη της υποβάθμισης του περιβάλλοντος και στη διατήρηση, αποκατάσταση ή βελτίωσή του</a:t>
            </a:r>
          </a:p>
          <a:p>
            <a:pPr marL="114300" marR="0" indent="-342900" algn="just">
              <a:lnSpc>
                <a:spcPct val="107000"/>
              </a:lnSpc>
              <a:spcBef>
                <a:spcPts val="0"/>
              </a:spcBef>
              <a:spcAft>
                <a:spcPts val="800"/>
              </a:spcAft>
              <a:buFont typeface="Wingdings" panose="05000000000000000000" pitchFamily="2" charset="2"/>
              <a:buChar char="Ø"/>
            </a:pPr>
            <a:r>
              <a:rPr lang="el-GR" sz="2200" dirty="0">
                <a:solidFill>
                  <a:schemeClr val="bg2"/>
                </a:solidFill>
                <a:latin typeface="Calibri" panose="020F0502020204030204" pitchFamily="34" charset="0"/>
                <a:cs typeface="Calibri" panose="020F0502020204030204" pitchFamily="34" charset="0"/>
              </a:rPr>
              <a:t> </a:t>
            </a:r>
            <a:r>
              <a:rPr lang="el-GR" sz="2200" u="sng" dirty="0">
                <a:solidFill>
                  <a:schemeClr val="bg2"/>
                </a:solidFill>
                <a:latin typeface="Calibri" panose="020F0502020204030204" pitchFamily="34" charset="0"/>
                <a:cs typeface="Calibri" panose="020F0502020204030204" pitchFamily="34" charset="0"/>
              </a:rPr>
              <a:t>Αυτόνομος κλάδος του δικαίου:</a:t>
            </a:r>
            <a:r>
              <a:rPr lang="el-GR" sz="2200" dirty="0">
                <a:solidFill>
                  <a:schemeClr val="bg2"/>
                </a:solidFill>
                <a:latin typeface="Calibri" panose="020F0502020204030204" pitchFamily="34" charset="0"/>
                <a:cs typeface="Calibri" panose="020F0502020204030204" pitchFamily="34" charset="0"/>
              </a:rPr>
              <a:t> Μπορεί να ορισθεί ως το δίκαιο για την αντιμετώπιση της οικολογικής βλάβης και για την προστασία του περιβάλλοντος.</a:t>
            </a:r>
            <a:endParaRPr lang="en-US" sz="2200" dirty="0">
              <a:solidFill>
                <a:schemeClr val="bg2"/>
              </a:solidFill>
              <a:latin typeface="Calibri" panose="020F0502020204030204" pitchFamily="34" charset="0"/>
              <a:cs typeface="Calibri" panose="020F0502020204030204" pitchFamily="34" charset="0"/>
            </a:endParaRPr>
          </a:p>
          <a:p>
            <a:pPr marL="114300" marR="0" indent="-342900" algn="just">
              <a:lnSpc>
                <a:spcPct val="107000"/>
              </a:lnSpc>
              <a:spcBef>
                <a:spcPts val="0"/>
              </a:spcBef>
              <a:spcAft>
                <a:spcPts val="800"/>
              </a:spcAft>
              <a:buFont typeface="Wingdings" panose="05000000000000000000" pitchFamily="2" charset="2"/>
              <a:buChar char="Ø"/>
            </a:pPr>
            <a:r>
              <a:rPr lang="el-GR" sz="2200" u="sng" dirty="0">
                <a:solidFill>
                  <a:schemeClr val="bg2"/>
                </a:solidFill>
                <a:latin typeface="Calibri" panose="020F0502020204030204" pitchFamily="34" charset="0"/>
                <a:cs typeface="Calibri" panose="020F0502020204030204" pitchFamily="34" charset="0"/>
              </a:rPr>
              <a:t>Σκοπός: </a:t>
            </a:r>
            <a:r>
              <a:rPr lang="el-GR" sz="2200" dirty="0">
                <a:solidFill>
                  <a:schemeClr val="bg2"/>
                </a:solidFill>
                <a:latin typeface="Calibri" panose="020F0502020204030204" pitchFamily="34" charset="0"/>
                <a:cs typeface="Calibri" panose="020F0502020204030204" pitchFamily="34" charset="0"/>
              </a:rPr>
              <a:t>η εξουδετέρωση των συνεπειών της τεχνικής και οικονομικής προόδου και η αντιμετώπιση και λύση του οικολογικού προβλήματος.</a:t>
            </a:r>
          </a:p>
          <a:p>
            <a:pPr>
              <a:buFont typeface="Wingdings" panose="05000000000000000000" pitchFamily="2" charset="2"/>
              <a:buChar char="Ø"/>
            </a:pPr>
            <a:r>
              <a:rPr lang="el-GR" sz="2200" u="sng" dirty="0">
                <a:solidFill>
                  <a:schemeClr val="bg2"/>
                </a:solidFill>
                <a:latin typeface="Calibri" panose="020F0502020204030204" pitchFamily="34" charset="0"/>
                <a:cs typeface="Calibri" panose="020F0502020204030204" pitchFamily="34" charset="0"/>
              </a:rPr>
              <a:t>Βασικά χαρακτηριστικά του δικαίου περιβάλλοντος:</a:t>
            </a:r>
            <a:r>
              <a:rPr lang="el-GR" sz="2200" dirty="0">
                <a:solidFill>
                  <a:schemeClr val="bg2"/>
                </a:solidFill>
                <a:latin typeface="Calibri" panose="020F0502020204030204" pitchFamily="34" charset="0"/>
                <a:cs typeface="Calibri" panose="020F0502020204030204" pitchFamily="34" charset="0"/>
              </a:rPr>
              <a:t> </a:t>
            </a:r>
          </a:p>
          <a:p>
            <a:pPr lvl="1" algn="just">
              <a:buFont typeface="Wingdings" panose="05000000000000000000" pitchFamily="2" charset="2"/>
              <a:buChar char="§"/>
            </a:pPr>
            <a:r>
              <a:rPr lang="el-GR" sz="2200" u="sng" dirty="0">
                <a:solidFill>
                  <a:schemeClr val="bg2"/>
                </a:solidFill>
                <a:latin typeface="Calibri" panose="020F0502020204030204" pitchFamily="34" charset="0"/>
                <a:cs typeface="Calibri" panose="020F0502020204030204" pitchFamily="34" charset="0"/>
              </a:rPr>
              <a:t>Δίκαιο με διακλαδικό χαρακτήρα</a:t>
            </a:r>
            <a:r>
              <a:rPr lang="el-GR" sz="2200" dirty="0">
                <a:solidFill>
                  <a:schemeClr val="bg2"/>
                </a:solidFill>
                <a:latin typeface="Calibri" panose="020F0502020204030204" pitchFamily="34" charset="0"/>
                <a:cs typeface="Calibri" panose="020F0502020204030204" pitchFamily="34" charset="0"/>
              </a:rPr>
              <a:t>: τέμνει διάφορους κλάδους δικαίου (δημόσιο &amp; ιδιωτικό δίκαιο) – πρωτεύων ο ρόλος του δημοσίου δικαίου (σύγχρονο πεδίο κρατικού παρεμβατισμού). Όμως είναι σημαντικός και ο ρόλος του ιδιωτικού δικαίου, ιδίως οι διατάξεις του Αστικού Κώδικα για το γειτονικό δίκαιο και την προστασία της προσωπικότητας </a:t>
            </a:r>
          </a:p>
          <a:p>
            <a:pPr lvl="1" algn="just">
              <a:buFont typeface="Wingdings" panose="05000000000000000000" pitchFamily="2" charset="2"/>
              <a:buChar char="§"/>
            </a:pPr>
            <a:r>
              <a:rPr lang="el-GR" sz="2200" u="sng" dirty="0">
                <a:solidFill>
                  <a:schemeClr val="bg2"/>
                </a:solidFill>
                <a:latin typeface="Calibri" panose="020F0502020204030204" pitchFamily="34" charset="0"/>
                <a:cs typeface="Calibri" panose="020F0502020204030204" pitchFamily="34" charset="0"/>
              </a:rPr>
              <a:t>Δίκαιο με πραγματολογικό και εμπειρικό χαρακτήρα</a:t>
            </a:r>
            <a:r>
              <a:rPr lang="el-GR" sz="2200" dirty="0">
                <a:solidFill>
                  <a:schemeClr val="bg2"/>
                </a:solidFill>
                <a:latin typeface="Calibri" panose="020F0502020204030204" pitchFamily="34" charset="0"/>
                <a:cs typeface="Calibri" panose="020F0502020204030204" pitchFamily="34" charset="0"/>
              </a:rPr>
              <a:t>: ρευστότητα και ασάφεια ορισμών και νομικών κατηγοριών – μεγάλη εξάρτηση από νομολογία - συχνές αλλαγές του ισχύοντος νομοθετικού και κανονιστικού πλαισίου - αποσπασματικότητα ρυθμίσεων και πολυνομία </a:t>
            </a:r>
          </a:p>
          <a:p>
            <a:pPr lvl="1" algn="just">
              <a:buFont typeface="Wingdings" panose="05000000000000000000" pitchFamily="2" charset="2"/>
              <a:buChar char="§"/>
            </a:pPr>
            <a:r>
              <a:rPr lang="el-GR" sz="2200" u="sng" dirty="0">
                <a:solidFill>
                  <a:schemeClr val="bg2"/>
                </a:solidFill>
                <a:latin typeface="Calibri" panose="020F0502020204030204" pitchFamily="34" charset="0"/>
                <a:cs typeface="Calibri" panose="020F0502020204030204" pitchFamily="34" charset="0"/>
              </a:rPr>
              <a:t>Δίκαιο με μεγάλη εξάρτηση από την επιστήμη και την τεχνολογία:</a:t>
            </a:r>
            <a:r>
              <a:rPr lang="el-GR" sz="2200" dirty="0">
                <a:solidFill>
                  <a:schemeClr val="bg2"/>
                </a:solidFill>
                <a:latin typeface="Calibri" panose="020F0502020204030204" pitchFamily="34" charset="0"/>
                <a:cs typeface="Calibri" panose="020F0502020204030204" pitchFamily="34" charset="0"/>
              </a:rPr>
              <a:t> (π.χ. ο τρόπος που μεταβάλλεται η έννοια του περιβαλλοντικού κινδύνου –επιστημονική αβεβαιότητα) </a:t>
            </a:r>
          </a:p>
          <a:p>
            <a:pPr lvl="1" algn="just">
              <a:buFont typeface="Wingdings" panose="05000000000000000000" pitchFamily="2" charset="2"/>
              <a:buChar char="§"/>
            </a:pPr>
            <a:r>
              <a:rPr lang="el-GR" sz="2200" u="sng" dirty="0">
                <a:solidFill>
                  <a:schemeClr val="bg2"/>
                </a:solidFill>
                <a:latin typeface="Calibri" panose="020F0502020204030204" pitchFamily="34" charset="0"/>
                <a:cs typeface="Calibri" panose="020F0502020204030204" pitchFamily="34" charset="0"/>
              </a:rPr>
              <a:t>Δίκαιο με ποικιλία νομικών μέσων και ρυθμιστικών τεχνικών</a:t>
            </a:r>
            <a:r>
              <a:rPr lang="el-GR" sz="2200" dirty="0">
                <a:solidFill>
                  <a:schemeClr val="bg2"/>
                </a:solidFill>
                <a:latin typeface="Calibri" panose="020F0502020204030204" pitchFamily="34" charset="0"/>
                <a:cs typeface="Calibri" panose="020F0502020204030204" pitchFamily="34" charset="0"/>
              </a:rPr>
              <a:t>: συνδυασμός κανόνων σκληρού δικαίου (</a:t>
            </a:r>
            <a:r>
              <a:rPr lang="en-US" sz="2200" dirty="0">
                <a:solidFill>
                  <a:schemeClr val="bg2"/>
                </a:solidFill>
                <a:latin typeface="Calibri" panose="020F0502020204030204" pitchFamily="34" charset="0"/>
                <a:cs typeface="Calibri" panose="020F0502020204030204" pitchFamily="34" charset="0"/>
              </a:rPr>
              <a:t>hard law) </a:t>
            </a:r>
            <a:r>
              <a:rPr lang="el-GR" sz="2200" dirty="0">
                <a:solidFill>
                  <a:schemeClr val="bg2"/>
                </a:solidFill>
                <a:latin typeface="Calibri" panose="020F0502020204030204" pitchFamily="34" charset="0"/>
                <a:cs typeface="Calibri" panose="020F0502020204030204" pitchFamily="34" charset="0"/>
              </a:rPr>
              <a:t>και κανόνων ηπίου δικαίου </a:t>
            </a:r>
            <a:r>
              <a:rPr lang="en-US" sz="2200" dirty="0">
                <a:solidFill>
                  <a:schemeClr val="bg2"/>
                </a:solidFill>
                <a:latin typeface="Calibri" panose="020F0502020204030204" pitchFamily="34" charset="0"/>
                <a:cs typeface="Calibri" panose="020F0502020204030204" pitchFamily="34" charset="0"/>
              </a:rPr>
              <a:t>(soft law)</a:t>
            </a:r>
            <a:r>
              <a:rPr lang="el-GR" sz="2200" dirty="0">
                <a:solidFill>
                  <a:schemeClr val="bg2"/>
                </a:solidFill>
                <a:latin typeface="Calibri" panose="020F0502020204030204" pitchFamily="34" charset="0"/>
                <a:cs typeface="Calibri" panose="020F0502020204030204" pitchFamily="34" charset="0"/>
              </a:rPr>
              <a:t>, όπως συστάσεων, κατευθυντηρίων γραμμών και άλλων μη δεσμευτικών πράξεων -</a:t>
            </a:r>
            <a:r>
              <a:rPr lang="en-US" sz="2200" dirty="0">
                <a:solidFill>
                  <a:schemeClr val="bg2"/>
                </a:solidFill>
                <a:latin typeface="Calibri" panose="020F0502020204030204" pitchFamily="34" charset="0"/>
                <a:cs typeface="Calibri" panose="020F0502020204030204" pitchFamily="34" charset="0"/>
              </a:rPr>
              <a:t> </a:t>
            </a:r>
            <a:r>
              <a:rPr lang="el-GR" sz="2200" dirty="0">
                <a:solidFill>
                  <a:schemeClr val="bg2"/>
                </a:solidFill>
                <a:latin typeface="Calibri" panose="020F0502020204030204" pitchFamily="34" charset="0"/>
                <a:cs typeface="Calibri" panose="020F0502020204030204" pitchFamily="34" charset="0"/>
              </a:rPr>
              <a:t>ευρεία χρήση εργαλείων έμμεσης παρέμβασης που στηρίζονται σε μηχανισμούς της αγοράς (π.χ. οικολογικό σήμα) </a:t>
            </a:r>
          </a:p>
          <a:p>
            <a:endParaRPr lang="en-US" dirty="0"/>
          </a:p>
        </p:txBody>
      </p:sp>
      <p:sp>
        <p:nvSpPr>
          <p:cNvPr id="4" name="Βέλος: Δεξιό 3">
            <a:extLst>
              <a:ext uri="{FF2B5EF4-FFF2-40B4-BE49-F238E27FC236}">
                <a16:creationId xmlns:a16="http://schemas.microsoft.com/office/drawing/2014/main" id="{27DE01A0-93FD-2709-FADF-0708D0F0DAED}"/>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Tree>
    <p:extLst>
      <p:ext uri="{BB962C8B-B14F-4D97-AF65-F5344CB8AC3E}">
        <p14:creationId xmlns:p14="http://schemas.microsoft.com/office/powerpoint/2010/main" val="139197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C25EB-4E63-6F4A-B8C2-FF8753983053}"/>
              </a:ext>
            </a:extLst>
          </p:cNvPr>
          <p:cNvSpPr>
            <a:spLocks noGrp="1"/>
          </p:cNvSpPr>
          <p:nvPr>
            <p:ph type="title"/>
          </p:nvPr>
        </p:nvSpPr>
        <p:spPr>
          <a:xfrm>
            <a:off x="1141413" y="618518"/>
            <a:ext cx="9905998" cy="788941"/>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Β. ΙΣΤΟΡΙΚΗ ΔΙΑΜΟΡΦΩΣΗ ΤΟΥ ΔΙΚΑΙΟΥ ΠΕΡΙΒΑΛΛΟΝΤΟΣ (Ι)</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4EB8926-0E7E-27A6-63DD-4E3C9FD3DB0C}"/>
              </a:ext>
            </a:extLst>
          </p:cNvPr>
          <p:cNvSpPr>
            <a:spLocks noGrp="1"/>
          </p:cNvSpPr>
          <p:nvPr>
            <p:ph idx="1"/>
          </p:nvPr>
        </p:nvSpPr>
        <p:spPr>
          <a:xfrm>
            <a:off x="1141412" y="1568824"/>
            <a:ext cx="9905999" cy="4670658"/>
          </a:xfrm>
        </p:spPr>
        <p:txBody>
          <a:bodyPr>
            <a:normAutofit/>
          </a:bodyPr>
          <a:lstStyle/>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Σύγχρονο δίκαιο (εμφανίστηκε διεθνώς κατά τη δεκαετία του ΄70)</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Συνειδητοποίηση ήδη τη δεκαετία του 1960: πρώτες επιστημονικές μελέτες και διατύπωση ανησυχιών σχετικά με την κατάσταση του πλανήτη. Το βιβλίο της </a:t>
            </a:r>
            <a:r>
              <a:rPr lang="el-GR" sz="1400" dirty="0" err="1">
                <a:solidFill>
                  <a:schemeClr val="bg2"/>
                </a:solidFill>
                <a:latin typeface="Calibri" panose="020F0502020204030204" pitchFamily="34" charset="0"/>
                <a:cs typeface="Calibri" panose="020F0502020204030204" pitchFamily="34" charset="0"/>
              </a:rPr>
              <a:t>Rachel</a:t>
            </a:r>
            <a:r>
              <a:rPr lang="el-GR" sz="1400" dirty="0">
                <a:solidFill>
                  <a:schemeClr val="bg2"/>
                </a:solidFill>
                <a:latin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cs typeface="Calibri" panose="020F0502020204030204" pitchFamily="34" charset="0"/>
              </a:rPr>
              <a:t>Carson</a:t>
            </a:r>
            <a:r>
              <a:rPr lang="el-GR" sz="1400" dirty="0">
                <a:solidFill>
                  <a:schemeClr val="bg2"/>
                </a:solidFill>
                <a:latin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cs typeface="Calibri" panose="020F0502020204030204" pitchFamily="34" charset="0"/>
              </a:rPr>
              <a:t>Silent</a:t>
            </a:r>
            <a:r>
              <a:rPr lang="el-GR" sz="1400" dirty="0">
                <a:solidFill>
                  <a:schemeClr val="bg2"/>
                </a:solidFill>
                <a:latin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cs typeface="Calibri" panose="020F0502020204030204" pitchFamily="34" charset="0"/>
              </a:rPr>
              <a:t>Spring</a:t>
            </a:r>
            <a:r>
              <a:rPr lang="el-GR" sz="1400" dirty="0">
                <a:solidFill>
                  <a:schemeClr val="bg2"/>
                </a:solidFill>
                <a:latin typeface="Calibri" panose="020F0502020204030204" pitchFamily="34" charset="0"/>
                <a:cs typeface="Calibri" panose="020F0502020204030204" pitchFamily="34" charset="0"/>
              </a:rPr>
              <a:t>» (1962) σχετικά με τις επιπτώσεις της χρήσης του εντομοκτόνου DDT αποτελεί βιβλίο σταθμό για το περιβαλλοντικό κίνημα. </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δεκαετία του 1970 αποτελεί την περίοδο πολιτικοποίησης και λήψης των πρώτων νομοθετικών μέτρων σε ΗΠΑ και Ευρώπη.</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Στην εμφάνισή του συνετέλεσαν: </a:t>
            </a:r>
          </a:p>
          <a:p>
            <a:pPr lvl="1"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η συσσώρευση οικολογικών προβλημάτων λόγω της ραγδαίας οικονομικής ανάπτυξης κατά τις πρώτες μεταπολεμικές δεκαετίες (ρύπανση των υδάτων, πετρελαιοκηλίδες, όξινη βροχή, ατμοσφαιρική ρύπανση, εξαφάνιση διάφορων ειδών χλωρίδας και πανίδας κ.ά.)</a:t>
            </a:r>
          </a:p>
          <a:p>
            <a:pPr lvl="1"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η συνειδητοποίηση της ανάγκης να προστατευθεί το περιβάλλον για οικολογικούς, αλλά και για οικονομικούς λόγους (μη εξάντληση φυσικών πόρων)</a:t>
            </a:r>
          </a:p>
          <a:p>
            <a:pPr lvl="1"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κατά τη δεκαετία αυτή, η περιβαλλοντική υποβάθμιση έγινε αντιληπτή όχι ως τοπική, αλλά ως πλανητική. Το 1972 δημοσιεύθηκε το βιβλίο των </a:t>
            </a:r>
            <a:r>
              <a:rPr lang="el-GR" sz="1400" dirty="0" err="1">
                <a:solidFill>
                  <a:schemeClr val="bg2"/>
                </a:solidFill>
                <a:latin typeface="Calibri" panose="020F0502020204030204" pitchFamily="34" charset="0"/>
                <a:cs typeface="Calibri" panose="020F0502020204030204" pitchFamily="34" charset="0"/>
              </a:rPr>
              <a:t>Meadows</a:t>
            </a:r>
            <a:r>
              <a:rPr lang="el-GR" sz="1400" dirty="0">
                <a:solidFill>
                  <a:schemeClr val="bg2"/>
                </a:solidFill>
                <a:latin typeface="Calibri" panose="020F0502020204030204" pitchFamily="34" charset="0"/>
                <a:cs typeface="Calibri" panose="020F0502020204030204" pitchFamily="34" charset="0"/>
              </a:rPr>
              <a:t> κ.ά. «</a:t>
            </a:r>
            <a:r>
              <a:rPr lang="el-GR" sz="1400" dirty="0" err="1">
                <a:solidFill>
                  <a:schemeClr val="bg2"/>
                </a:solidFill>
                <a:latin typeface="Calibri" panose="020F0502020204030204" pitchFamily="34" charset="0"/>
                <a:cs typeface="Calibri" panose="020F0502020204030204" pitchFamily="34" charset="0"/>
              </a:rPr>
              <a:t>Limits</a:t>
            </a:r>
            <a:r>
              <a:rPr lang="el-GR" sz="1400" dirty="0">
                <a:solidFill>
                  <a:schemeClr val="bg2"/>
                </a:solidFill>
                <a:latin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cs typeface="Calibri" panose="020F0502020204030204" pitchFamily="34" charset="0"/>
              </a:rPr>
              <a:t>to</a:t>
            </a:r>
            <a:r>
              <a:rPr lang="el-GR" sz="1400" dirty="0">
                <a:solidFill>
                  <a:schemeClr val="bg2"/>
                </a:solidFill>
                <a:latin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cs typeface="Calibri" panose="020F0502020204030204" pitchFamily="34" charset="0"/>
              </a:rPr>
              <a:t>Growth</a:t>
            </a:r>
            <a:r>
              <a:rPr lang="el-GR" sz="1400" dirty="0">
                <a:solidFill>
                  <a:schemeClr val="bg2"/>
                </a:solidFill>
                <a:latin typeface="Calibri" panose="020F0502020204030204" pitchFamily="34" charset="0"/>
                <a:cs typeface="Calibri" panose="020F0502020204030204" pitchFamily="34" charset="0"/>
              </a:rPr>
              <a:t>», στο οποίο υποστηρίχθηκε ότι υπάρχουν όρια στην ανθρώπινη ανάπτυξη που οφείλονται στον πεπερασμένο χαρακτήρα του πλανήτη και των φυσικών πόρων.</a:t>
            </a:r>
          </a:p>
          <a:p>
            <a:endParaRPr lang="en-US" dirty="0"/>
          </a:p>
        </p:txBody>
      </p:sp>
      <p:sp>
        <p:nvSpPr>
          <p:cNvPr id="4" name="Βέλος: Δεξιό 3">
            <a:extLst>
              <a:ext uri="{FF2B5EF4-FFF2-40B4-BE49-F238E27FC236}">
                <a16:creationId xmlns:a16="http://schemas.microsoft.com/office/drawing/2014/main" id="{ADA79BA3-F527-DEDA-3458-261607949BC9}"/>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1201756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E4C83-510F-EDFF-CB8B-34139DFE0A54}"/>
              </a:ext>
            </a:extLst>
          </p:cNvPr>
          <p:cNvSpPr>
            <a:spLocks noGrp="1"/>
          </p:cNvSpPr>
          <p:nvPr>
            <p:ph type="title"/>
          </p:nvPr>
        </p:nvSpPr>
        <p:spPr>
          <a:xfrm>
            <a:off x="1141413" y="618518"/>
            <a:ext cx="9905998" cy="896517"/>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ΙΣΤΟΡΙΚΗ ΔΙΑΜΟΡΦΩΣΗ ΤΟΥ ΔΙΚΑΙΟΥ ΠΕΡΙΒΑΛΛΟΝΤΟΣ (ΙΙ)</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052376E3-02EB-8AFE-F199-375D389474CA}"/>
              </a:ext>
            </a:extLst>
          </p:cNvPr>
          <p:cNvSpPr>
            <a:spLocks noGrp="1"/>
          </p:cNvSpPr>
          <p:nvPr>
            <p:ph idx="1"/>
          </p:nvPr>
        </p:nvSpPr>
        <p:spPr>
          <a:xfrm>
            <a:off x="1141412" y="1340528"/>
            <a:ext cx="9905999" cy="4971495"/>
          </a:xfrm>
        </p:spPr>
        <p:txBody>
          <a:bodyPr>
            <a:normAutofit fontScale="47500" lnSpcReduction="20000"/>
          </a:bodyPr>
          <a:lstStyle/>
          <a:p>
            <a:pPr algn="just">
              <a:buFont typeface="Wingdings" panose="05000000000000000000" pitchFamily="2" charset="2"/>
              <a:buChar char="Ø"/>
            </a:pPr>
            <a:r>
              <a:rPr lang="el-GR" sz="2900" b="1" dirty="0">
                <a:solidFill>
                  <a:schemeClr val="bg2"/>
                </a:solidFill>
                <a:latin typeface="Calibri" panose="020F0502020204030204" pitchFamily="34" charset="0"/>
                <a:cs typeface="Calibri" panose="020F0502020204030204" pitchFamily="34" charset="0"/>
              </a:rPr>
              <a:t>Οι εθνικές ρυθμίσεις</a:t>
            </a:r>
            <a:r>
              <a:rPr lang="el-GR" sz="2900" dirty="0">
                <a:solidFill>
                  <a:schemeClr val="bg2"/>
                </a:solidFill>
                <a:latin typeface="Calibri" panose="020F0502020204030204" pitchFamily="34" charset="0"/>
                <a:cs typeface="Calibri" panose="020F0502020204030204" pitchFamily="34" charset="0"/>
              </a:rPr>
              <a:t>: Μεταξύ των πρώτων χωρών που θέσπισαν νομοθεσία για την αντιμετώπιση της ρύπανσης κατά τη δεκαετία του ΄70, ήταν:</a:t>
            </a:r>
          </a:p>
          <a:p>
            <a:pPr lvl="1" algn="just">
              <a:buFont typeface="Wingdings" panose="05000000000000000000" pitchFamily="2" charset="2"/>
              <a:buChar char="§"/>
            </a:pPr>
            <a:r>
              <a:rPr lang="el-GR" sz="2900" dirty="0">
                <a:solidFill>
                  <a:schemeClr val="bg2"/>
                </a:solidFill>
                <a:latin typeface="Calibri" panose="020F0502020204030204" pitchFamily="34" charset="0"/>
                <a:cs typeface="Calibri" panose="020F0502020204030204" pitchFamily="34" charset="0"/>
              </a:rPr>
              <a:t>Οι ΗΠΑ</a:t>
            </a:r>
            <a:r>
              <a:rPr lang="en-US" sz="2900" dirty="0">
                <a:solidFill>
                  <a:schemeClr val="bg2"/>
                </a:solidFill>
                <a:latin typeface="Calibri" panose="020F0502020204030204" pitchFamily="34" charset="0"/>
                <a:cs typeface="Calibri" panose="020F0502020204030204" pitchFamily="34" charset="0"/>
              </a:rPr>
              <a:t> </a:t>
            </a:r>
            <a:r>
              <a:rPr lang="el-GR" sz="2900" dirty="0">
                <a:solidFill>
                  <a:schemeClr val="bg2"/>
                </a:solidFill>
                <a:latin typeface="Calibri" panose="020F0502020204030204" pitchFamily="34" charset="0"/>
                <a:cs typeface="Calibri" panose="020F0502020204030204" pitchFamily="34" charset="0"/>
              </a:rPr>
              <a:t>(</a:t>
            </a:r>
            <a:r>
              <a:rPr lang="en-US" sz="2900" dirty="0">
                <a:solidFill>
                  <a:schemeClr val="bg2"/>
                </a:solidFill>
                <a:latin typeface="Calibri" panose="020F0502020204030204" pitchFamily="34" charset="0"/>
                <a:cs typeface="Calibri" panose="020F0502020204030204" pitchFamily="34" charset="0"/>
              </a:rPr>
              <a:t>Clean Air Act</a:t>
            </a:r>
            <a:r>
              <a:rPr lang="el-GR" sz="2900" dirty="0">
                <a:solidFill>
                  <a:schemeClr val="bg2"/>
                </a:solidFill>
                <a:latin typeface="Calibri" panose="020F0502020204030204" pitchFamily="34" charset="0"/>
                <a:cs typeface="Calibri" panose="020F0502020204030204" pitchFamily="34" charset="0"/>
              </a:rPr>
              <a:t> - 1970) </a:t>
            </a:r>
          </a:p>
          <a:p>
            <a:pPr lvl="1" algn="just">
              <a:buFont typeface="Wingdings" panose="05000000000000000000" pitchFamily="2" charset="2"/>
              <a:buChar char="§"/>
            </a:pPr>
            <a:r>
              <a:rPr lang="el-GR" sz="2900" dirty="0">
                <a:solidFill>
                  <a:schemeClr val="bg2"/>
                </a:solidFill>
                <a:latin typeface="Calibri" panose="020F0502020204030204" pitchFamily="34" charset="0"/>
                <a:cs typeface="Calibri" panose="020F0502020204030204" pitchFamily="34" charset="0"/>
              </a:rPr>
              <a:t>Η Γερμανία (</a:t>
            </a:r>
            <a:r>
              <a:rPr lang="en-US" sz="2900" dirty="0">
                <a:solidFill>
                  <a:schemeClr val="bg2"/>
                </a:solidFill>
                <a:latin typeface="Calibri" panose="020F0502020204030204" pitchFamily="34" charset="0"/>
                <a:cs typeface="Calibri" panose="020F0502020204030204" pitchFamily="34" charset="0"/>
              </a:rPr>
              <a:t>Air Traffic Noise Act</a:t>
            </a:r>
            <a:r>
              <a:rPr lang="el-GR" sz="2900" dirty="0">
                <a:solidFill>
                  <a:schemeClr val="bg2"/>
                </a:solidFill>
                <a:latin typeface="Calibri" panose="020F0502020204030204" pitchFamily="34" charset="0"/>
                <a:cs typeface="Calibri" panose="020F0502020204030204" pitchFamily="34" charset="0"/>
              </a:rPr>
              <a:t>-</a:t>
            </a:r>
            <a:r>
              <a:rPr lang="en-US" sz="2900" dirty="0">
                <a:solidFill>
                  <a:schemeClr val="bg2"/>
                </a:solidFill>
                <a:latin typeface="Calibri" panose="020F0502020204030204" pitchFamily="34" charset="0"/>
                <a:cs typeface="Calibri" panose="020F0502020204030204" pitchFamily="34" charset="0"/>
              </a:rPr>
              <a:t>1971, Waste Disposal</a:t>
            </a:r>
            <a:r>
              <a:rPr lang="el-GR" sz="2900" dirty="0">
                <a:solidFill>
                  <a:schemeClr val="bg2"/>
                </a:solidFill>
                <a:latin typeface="Calibri" panose="020F0502020204030204" pitchFamily="34" charset="0"/>
                <a:cs typeface="Calibri" panose="020F0502020204030204" pitchFamily="34" charset="0"/>
              </a:rPr>
              <a:t> </a:t>
            </a:r>
            <a:r>
              <a:rPr lang="en-US" sz="2900" dirty="0">
                <a:solidFill>
                  <a:schemeClr val="bg2"/>
                </a:solidFill>
                <a:latin typeface="Calibri" panose="020F0502020204030204" pitchFamily="34" charset="0"/>
                <a:cs typeface="Calibri" panose="020F0502020204030204" pitchFamily="34" charset="0"/>
              </a:rPr>
              <a:t>Act</a:t>
            </a:r>
            <a:r>
              <a:rPr lang="el-GR" sz="2900" dirty="0">
                <a:solidFill>
                  <a:schemeClr val="bg2"/>
                </a:solidFill>
                <a:latin typeface="Calibri" panose="020F0502020204030204" pitchFamily="34" charset="0"/>
                <a:cs typeface="Calibri" panose="020F0502020204030204" pitchFamily="34" charset="0"/>
              </a:rPr>
              <a:t>-</a:t>
            </a:r>
            <a:r>
              <a:rPr lang="en-US" sz="2900" dirty="0">
                <a:solidFill>
                  <a:schemeClr val="bg2"/>
                </a:solidFill>
                <a:latin typeface="Calibri" panose="020F0502020204030204" pitchFamily="34" charset="0"/>
                <a:cs typeface="Calibri" panose="020F0502020204030204" pitchFamily="34" charset="0"/>
              </a:rPr>
              <a:t>1972, Federal Air Quality Protection Act</a:t>
            </a:r>
            <a:r>
              <a:rPr lang="el-GR" sz="2900" dirty="0">
                <a:solidFill>
                  <a:schemeClr val="bg2"/>
                </a:solidFill>
                <a:latin typeface="Calibri" panose="020F0502020204030204" pitchFamily="34" charset="0"/>
                <a:cs typeface="Calibri" panose="020F0502020204030204" pitchFamily="34" charset="0"/>
              </a:rPr>
              <a:t>-</a:t>
            </a:r>
            <a:r>
              <a:rPr lang="en-US" sz="2900" dirty="0">
                <a:solidFill>
                  <a:schemeClr val="bg2"/>
                </a:solidFill>
                <a:latin typeface="Calibri" panose="020F0502020204030204" pitchFamily="34" charset="0"/>
                <a:cs typeface="Calibri" panose="020F0502020204030204" pitchFamily="34" charset="0"/>
              </a:rPr>
              <a:t>1974) </a:t>
            </a:r>
            <a:endParaRPr lang="el-GR" sz="2900" dirty="0">
              <a:solidFill>
                <a:schemeClr val="bg2"/>
              </a:solidFill>
              <a:latin typeface="Calibri" panose="020F0502020204030204" pitchFamily="34" charset="0"/>
              <a:cs typeface="Calibri" panose="020F0502020204030204" pitchFamily="34" charset="0"/>
            </a:endParaRPr>
          </a:p>
          <a:p>
            <a:pPr lvl="1" algn="just">
              <a:buFont typeface="Wingdings" panose="05000000000000000000" pitchFamily="2" charset="2"/>
              <a:buChar char="§"/>
            </a:pPr>
            <a:r>
              <a:rPr lang="el-GR" sz="2900" dirty="0">
                <a:solidFill>
                  <a:schemeClr val="bg2"/>
                </a:solidFill>
                <a:latin typeface="Calibri" panose="020F0502020204030204" pitchFamily="34" charset="0"/>
                <a:cs typeface="Calibri" panose="020F0502020204030204" pitchFamily="34" charset="0"/>
              </a:rPr>
              <a:t>Η Ολλανδία </a:t>
            </a:r>
            <a:r>
              <a:rPr lang="en-US" sz="2900" dirty="0">
                <a:solidFill>
                  <a:schemeClr val="bg2"/>
                </a:solidFill>
                <a:latin typeface="Calibri" panose="020F0502020204030204" pitchFamily="34" charset="0"/>
                <a:cs typeface="Calibri" panose="020F0502020204030204" pitchFamily="34" charset="0"/>
              </a:rPr>
              <a:t> </a:t>
            </a:r>
            <a:r>
              <a:rPr lang="el-GR" sz="2900" dirty="0">
                <a:solidFill>
                  <a:schemeClr val="bg2"/>
                </a:solidFill>
                <a:latin typeface="Calibri" panose="020F0502020204030204" pitchFamily="34" charset="0"/>
                <a:cs typeface="Calibri" panose="020F0502020204030204" pitchFamily="34" charset="0"/>
              </a:rPr>
              <a:t>(Α</a:t>
            </a:r>
            <a:r>
              <a:rPr lang="en-US" sz="2900" dirty="0" err="1">
                <a:solidFill>
                  <a:schemeClr val="bg2"/>
                </a:solidFill>
                <a:latin typeface="Calibri" panose="020F0502020204030204" pitchFamily="34" charset="0"/>
                <a:cs typeface="Calibri" panose="020F0502020204030204" pitchFamily="34" charset="0"/>
              </a:rPr>
              <a:t>ir</a:t>
            </a:r>
            <a:r>
              <a:rPr lang="en-US" sz="2900" dirty="0">
                <a:solidFill>
                  <a:schemeClr val="bg2"/>
                </a:solidFill>
                <a:latin typeface="Calibri" panose="020F0502020204030204" pitchFamily="34" charset="0"/>
                <a:cs typeface="Calibri" panose="020F0502020204030204" pitchFamily="34" charset="0"/>
              </a:rPr>
              <a:t> Pollution Act</a:t>
            </a:r>
            <a:r>
              <a:rPr lang="el-GR" sz="2900" dirty="0">
                <a:solidFill>
                  <a:schemeClr val="bg2"/>
                </a:solidFill>
                <a:latin typeface="Calibri" panose="020F0502020204030204" pitchFamily="34" charset="0"/>
                <a:cs typeface="Calibri" panose="020F0502020204030204" pitchFamily="34" charset="0"/>
              </a:rPr>
              <a:t>-1970, </a:t>
            </a:r>
            <a:r>
              <a:rPr lang="en-US" sz="2900" dirty="0">
                <a:solidFill>
                  <a:schemeClr val="bg2"/>
                </a:solidFill>
                <a:latin typeface="Calibri" panose="020F0502020204030204" pitchFamily="34" charset="0"/>
                <a:cs typeface="Calibri" panose="020F0502020204030204" pitchFamily="34" charset="0"/>
              </a:rPr>
              <a:t>Sea Water</a:t>
            </a:r>
            <a:r>
              <a:rPr lang="el-GR" sz="2900" dirty="0">
                <a:solidFill>
                  <a:schemeClr val="bg2"/>
                </a:solidFill>
                <a:latin typeface="Calibri" panose="020F0502020204030204" pitchFamily="34" charset="0"/>
                <a:cs typeface="Calibri" panose="020F0502020204030204" pitchFamily="34" charset="0"/>
              </a:rPr>
              <a:t> </a:t>
            </a:r>
            <a:r>
              <a:rPr lang="en-US" sz="2900" dirty="0">
                <a:solidFill>
                  <a:schemeClr val="bg2"/>
                </a:solidFill>
                <a:latin typeface="Calibri" panose="020F0502020204030204" pitchFamily="34" charset="0"/>
                <a:cs typeface="Calibri" panose="020F0502020204030204" pitchFamily="34" charset="0"/>
              </a:rPr>
              <a:t>Pollution Act</a:t>
            </a:r>
            <a:r>
              <a:rPr lang="el-GR" sz="2900" dirty="0">
                <a:solidFill>
                  <a:schemeClr val="bg2"/>
                </a:solidFill>
                <a:latin typeface="Calibri" panose="020F0502020204030204" pitchFamily="34" charset="0"/>
                <a:cs typeface="Calibri" panose="020F0502020204030204" pitchFamily="34" charset="0"/>
              </a:rPr>
              <a:t>-1976) </a:t>
            </a:r>
          </a:p>
          <a:p>
            <a:pPr algn="just">
              <a:buFont typeface="Wingdings" panose="05000000000000000000" pitchFamily="2" charset="2"/>
              <a:buChar char="Ø"/>
            </a:pPr>
            <a:r>
              <a:rPr lang="el-GR" sz="2900" b="1" dirty="0">
                <a:solidFill>
                  <a:schemeClr val="bg2"/>
                </a:solidFill>
                <a:latin typeface="Calibri" panose="020F0502020204030204" pitchFamily="34" charset="0"/>
                <a:cs typeface="Calibri" panose="020F0502020204030204" pitchFamily="34" charset="0"/>
              </a:rPr>
              <a:t>Η κινητοποίηση της διεθνούς κοινότητας και της ΕΟΚ </a:t>
            </a:r>
          </a:p>
          <a:p>
            <a:pPr indent="1588" algn="just"/>
            <a:r>
              <a:rPr lang="el-GR" sz="2900" u="sng" dirty="0">
                <a:solidFill>
                  <a:schemeClr val="bg2"/>
                </a:solidFill>
                <a:latin typeface="Calibri" panose="020F0502020204030204" pitchFamily="34" charset="0"/>
                <a:cs typeface="Calibri" panose="020F0502020204030204" pitchFamily="34" charset="0"/>
              </a:rPr>
              <a:t>1972 (Ιούνιος): Διάσκεψη Ηνωμένων Εθνών για το περιβάλλον στη Στοκχόλμη </a:t>
            </a:r>
            <a:r>
              <a:rPr lang="el-GR" sz="2900" dirty="0">
                <a:solidFill>
                  <a:schemeClr val="bg2"/>
                </a:solidFill>
                <a:latin typeface="Calibri" panose="020F0502020204030204" pitchFamily="34" charset="0"/>
                <a:cs typeface="Calibri" panose="020F0502020204030204" pitchFamily="34" charset="0"/>
              </a:rPr>
              <a:t>(5-16 Ιουνίου 1972) – Διακήρυξη για το περιβάλλον: η προστασία του περιβάλλοντος ως ζήτημα διεθνούς ενδιαφέροντος – διατύπωση αρχών που πρέπει να καθοδηγούν τη διεθνή συνεργασία για την αντιμετώπιση των περιβαλλοντικών προβλημάτων. </a:t>
            </a:r>
            <a:r>
              <a:rPr lang="el-GR" sz="2900" i="1" dirty="0">
                <a:solidFill>
                  <a:schemeClr val="bg2"/>
                </a:solidFill>
                <a:latin typeface="Calibri" panose="020F0502020204030204" pitchFamily="34" charset="0"/>
                <a:cs typeface="Calibri" panose="020F0502020204030204" pitchFamily="34" charset="0"/>
              </a:rPr>
              <a:t>«Ο άνθρωπος έχει ένα θεμελιώδες δικαίωμα στην ελευθερία, την ισότητα και σε ικανοποιητικές συνθήκες ζωής, σε ένα περιβάλλον του οποίου η ποιότητα του επιτρέπει να ζει με αξιοπρέπεια και ευζωία. Έχει το σοβαρό καθήκον να προστατεύει και να βελτιώνει το περιβάλλον για τις παρούσες και τις μέλλουσες γενιές».</a:t>
            </a:r>
            <a:endParaRPr lang="en-US" sz="2900" i="1" dirty="0">
              <a:solidFill>
                <a:schemeClr val="bg2"/>
              </a:solidFill>
              <a:latin typeface="Calibri" panose="020F0502020204030204" pitchFamily="34" charset="0"/>
              <a:cs typeface="Calibri" panose="020F0502020204030204" pitchFamily="34" charset="0"/>
            </a:endParaRPr>
          </a:p>
          <a:p>
            <a:pPr indent="1588" algn="just"/>
            <a:r>
              <a:rPr lang="en-US" sz="2900" u="sng" dirty="0">
                <a:solidFill>
                  <a:schemeClr val="bg2"/>
                </a:solidFill>
                <a:latin typeface="Calibri" panose="020F0502020204030204" pitchFamily="34" charset="0"/>
                <a:cs typeface="Calibri" panose="020F0502020204030204" pitchFamily="34" charset="0"/>
              </a:rPr>
              <a:t>1972: </a:t>
            </a:r>
            <a:r>
              <a:rPr lang="el-GR" sz="2900" u="sng" dirty="0">
                <a:solidFill>
                  <a:schemeClr val="bg2"/>
                </a:solidFill>
                <a:latin typeface="Calibri" panose="020F0502020204030204" pitchFamily="34" charset="0"/>
                <a:cs typeface="Calibri" panose="020F0502020204030204" pitchFamily="34" charset="0"/>
              </a:rPr>
              <a:t>Ίδρυση </a:t>
            </a:r>
            <a:r>
              <a:rPr lang="en-US" sz="2900" u="sng" dirty="0">
                <a:solidFill>
                  <a:schemeClr val="bg2"/>
                </a:solidFill>
                <a:latin typeface="Calibri" panose="020F0502020204030204" pitchFamily="34" charset="0"/>
                <a:cs typeface="Calibri" panose="020F0502020204030204" pitchFamily="34" charset="0"/>
              </a:rPr>
              <a:t>UNEP/</a:t>
            </a:r>
            <a:r>
              <a:rPr lang="el-GR" sz="2900" u="sng" dirty="0">
                <a:solidFill>
                  <a:schemeClr val="bg2"/>
                </a:solidFill>
                <a:latin typeface="Calibri" panose="020F0502020204030204" pitchFamily="34" charset="0"/>
                <a:cs typeface="Calibri" panose="020F0502020204030204" pitchFamily="34" charset="0"/>
              </a:rPr>
              <a:t>United Nations Environmental Programme)</a:t>
            </a:r>
            <a:r>
              <a:rPr lang="en-US" sz="2900" dirty="0">
                <a:solidFill>
                  <a:schemeClr val="bg2"/>
                </a:solidFill>
                <a:latin typeface="Calibri" panose="020F0502020204030204" pitchFamily="34" charset="0"/>
                <a:cs typeface="Calibri" panose="020F0502020204030204" pitchFamily="34" charset="0"/>
              </a:rPr>
              <a:t>, </a:t>
            </a:r>
            <a:r>
              <a:rPr lang="el-GR" sz="2900" dirty="0">
                <a:solidFill>
                  <a:schemeClr val="bg2"/>
                </a:solidFill>
                <a:latin typeface="Calibri" panose="020F0502020204030204" pitchFamily="34" charset="0"/>
                <a:cs typeface="Calibri" panose="020F0502020204030204" pitchFamily="34" charset="0"/>
              </a:rPr>
              <a:t>που αποτελεί τον κύριο διεθνή οργανισμό που ασχολείται με περιβαλλοντικά θέματα σε παγκόσμιο επίπεδο. Ο ρόλος του UNEP είναι να προωθεί την αειφόρο ανάπτυξη μέσω της προστασίας του περιβάλλοντος, να συντονίζει τις περιβαλλοντικές δράσεις των κρατών και των άλλων φορέων και να παρέχει καθοδήγηση στις κυβερνήσεις για την αντιμετώπιση περιβαλλοντικών προβλημάτων.</a:t>
            </a:r>
          </a:p>
          <a:p>
            <a:pPr indent="1588" algn="just"/>
            <a:r>
              <a:rPr lang="el-GR" sz="2900" u="sng" dirty="0">
                <a:solidFill>
                  <a:schemeClr val="bg2"/>
                </a:solidFill>
                <a:latin typeface="Calibri" panose="020F0502020204030204" pitchFamily="34" charset="0"/>
                <a:cs typeface="Calibri" panose="020F0502020204030204" pitchFamily="34" charset="0"/>
              </a:rPr>
              <a:t>1972 (Οκτώβριος):</a:t>
            </a:r>
            <a:r>
              <a:rPr lang="el-GR" sz="2900" dirty="0">
                <a:solidFill>
                  <a:schemeClr val="bg2"/>
                </a:solidFill>
                <a:latin typeface="Calibri" panose="020F0502020204030204" pitchFamily="34" charset="0"/>
                <a:cs typeface="Calibri" panose="020F0502020204030204" pitchFamily="34" charset="0"/>
              </a:rPr>
              <a:t> Διάσκεψη κορυφής των αρχηγών κρατών και κυβερνήσεων της ΕΟΚ στο Παρίσι – Εξουσιοδοτήθηκε η Ευρωπαϊκή Επιτροπή (</a:t>
            </a:r>
            <a:r>
              <a:rPr lang="en-US" sz="2900" dirty="0">
                <a:solidFill>
                  <a:schemeClr val="bg2"/>
                </a:solidFill>
                <a:latin typeface="Calibri" panose="020F0502020204030204" pitchFamily="34" charset="0"/>
                <a:cs typeface="Calibri" panose="020F0502020204030204" pitchFamily="34" charset="0"/>
              </a:rPr>
              <a:t>Commission) </a:t>
            </a:r>
            <a:r>
              <a:rPr lang="el-GR" sz="2900" dirty="0">
                <a:solidFill>
                  <a:schemeClr val="bg2"/>
                </a:solidFill>
                <a:latin typeface="Calibri" panose="020F0502020204030204" pitchFamily="34" charset="0"/>
                <a:cs typeface="Calibri" panose="020F0502020204030204" pitchFamily="34" charset="0"/>
              </a:rPr>
              <a:t>να επεξεργαστεί προτάσεις για την ανάπτυξη μιας κοινοτικής πολιτικής για το περιβάλλον</a:t>
            </a:r>
          </a:p>
          <a:p>
            <a:pPr indent="1588" algn="just"/>
            <a:r>
              <a:rPr lang="el-GR" sz="2900" dirty="0">
                <a:solidFill>
                  <a:schemeClr val="bg2"/>
                </a:solidFill>
                <a:latin typeface="Calibri" panose="020F0502020204030204" pitchFamily="34" charset="0"/>
                <a:cs typeface="Calibri" panose="020F0502020204030204" pitchFamily="34" charset="0"/>
              </a:rPr>
              <a:t>Έκτοτε, η εξέλιξη της νομοθεσίας στο επίπεδο της ΕΟΚ/ΕΚ/ΕΕ και των διεθνών οργανισμών υπήρξε ραγδαία. </a:t>
            </a:r>
          </a:p>
          <a:p>
            <a:endParaRPr lang="en-US" dirty="0"/>
          </a:p>
        </p:txBody>
      </p:sp>
      <p:sp>
        <p:nvSpPr>
          <p:cNvPr id="4" name="Βέλος: Δεξιό 3">
            <a:extLst>
              <a:ext uri="{FF2B5EF4-FFF2-40B4-BE49-F238E27FC236}">
                <a16:creationId xmlns:a16="http://schemas.microsoft.com/office/drawing/2014/main" id="{3515F18F-8217-6F86-CE17-C1214B5B5975}"/>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3726355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4C47B0-70A8-8E41-7926-A543DCDBBE92}"/>
              </a:ext>
            </a:extLst>
          </p:cNvPr>
          <p:cNvSpPr>
            <a:spLocks noGrp="1"/>
          </p:cNvSpPr>
          <p:nvPr>
            <p:ph type="title"/>
          </p:nvPr>
        </p:nvSpPr>
        <p:spPr>
          <a:xfrm>
            <a:off x="1141413" y="372862"/>
            <a:ext cx="9905998" cy="1020931"/>
          </a:xfrm>
          <a:noFill/>
        </p:spPr>
        <p:txBody>
          <a:bodyPr>
            <a:normAutofit fontScale="90000"/>
          </a:bodyPr>
          <a:lstStyle/>
          <a:p>
            <a:pPr algn="ctr">
              <a:lnSpc>
                <a:spcPct val="150000"/>
              </a:lnSpc>
            </a:pPr>
            <a:br>
              <a:rPr lang="el-GR" sz="2000" b="1" dirty="0">
                <a:solidFill>
                  <a:schemeClr val="bg2"/>
                </a:solidFill>
              </a:rPr>
            </a:br>
            <a:br>
              <a:rPr lang="el-GR" sz="2000" b="1" dirty="0">
                <a:solidFill>
                  <a:schemeClr val="bg2"/>
                </a:solidFill>
              </a:rPr>
            </a:br>
            <a:r>
              <a:rPr lang="el-GR" sz="22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ΙΣΤΟΡΙΚΗ ΔΙΑΜΟΡΦΩΣΗ ΤΟΥ ΔΙΚΑΙΟΥ ΠΕΡΙΒΑΛΛΟΝΤΟΣ (ΙΙΙ)</a:t>
            </a:r>
            <a:br>
              <a:rPr lang="el-GR" sz="22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2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 Η ΠΡΟΣΤΑΣΙΑ ΤΟΥ ΠΕΡΙΒΑΛΛΟΝΤΟΣ ΣΤΙΣ ΚΑΤΑΣΤΑΤΘΙΚΕΣ ΣΥΝΘΗΚΕΣ ΤΗΣ</a:t>
            </a:r>
            <a:r>
              <a:rPr lang="el-GR" sz="2200" b="1" dirty="0">
                <a:solidFill>
                  <a:schemeClr val="bg2"/>
                </a:solidFill>
                <a:latin typeface="Calibri" panose="020F0502020204030204" pitchFamily="34" charset="0"/>
                <a:cs typeface="Calibri" panose="020F0502020204030204" pitchFamily="34" charset="0"/>
              </a:rPr>
              <a:t> ΕΟΚ/ΕΚ/ΕΕ</a:t>
            </a:r>
            <a:br>
              <a:rPr lang="el-GR" sz="2000" b="1" dirty="0">
                <a:solidFill>
                  <a:schemeClr val="bg2"/>
                </a:solidFill>
              </a:rPr>
            </a:br>
            <a:br>
              <a:rPr lang="el-GR" sz="2000" b="1" dirty="0">
                <a:solidFill>
                  <a:schemeClr val="bg2"/>
                </a:solidFill>
              </a:rPr>
            </a:br>
            <a:br>
              <a:rPr lang="el-GR" sz="2000" b="1" dirty="0">
                <a:solidFill>
                  <a:schemeClr val="bg2"/>
                </a:solidFill>
              </a:rPr>
            </a:br>
            <a:endParaRPr lang="en-US" sz="2000" dirty="0">
              <a:solidFill>
                <a:schemeClr val="bg2"/>
              </a:solidFill>
            </a:endParaRPr>
          </a:p>
        </p:txBody>
      </p:sp>
      <p:pic>
        <p:nvPicPr>
          <p:cNvPr id="6" name="Θέση περιεχομένου 6">
            <a:extLst>
              <a:ext uri="{FF2B5EF4-FFF2-40B4-BE49-F238E27FC236}">
                <a16:creationId xmlns:a16="http://schemas.microsoft.com/office/drawing/2014/main" id="{FC1420EC-B6D2-A762-D8B9-B5425C279D77}"/>
              </a:ext>
            </a:extLst>
          </p:cNvPr>
          <p:cNvPicPr>
            <a:picLocks noChangeAspect="1"/>
          </p:cNvPicPr>
          <p:nvPr/>
        </p:nvPicPr>
        <p:blipFill>
          <a:blip r:embed="rId2"/>
          <a:stretch>
            <a:fillRect/>
          </a:stretch>
        </p:blipFill>
        <p:spPr>
          <a:xfrm>
            <a:off x="6237926" y="1988597"/>
            <a:ext cx="4809485" cy="3955003"/>
          </a:xfrm>
          <a:prstGeom prst="rect">
            <a:avLst/>
          </a:prstGeom>
          <a:solidFill>
            <a:schemeClr val="tx1"/>
          </a:solidFill>
        </p:spPr>
      </p:pic>
      <p:pic>
        <p:nvPicPr>
          <p:cNvPr id="7" name="Θέση περιεχομένου 5">
            <a:extLst>
              <a:ext uri="{FF2B5EF4-FFF2-40B4-BE49-F238E27FC236}">
                <a16:creationId xmlns:a16="http://schemas.microsoft.com/office/drawing/2014/main" id="{C9D91855-9931-9BD2-67A2-E3E16E044A5F}"/>
              </a:ext>
            </a:extLst>
          </p:cNvPr>
          <p:cNvPicPr>
            <a:picLocks noGrp="1" noChangeAspect="1"/>
          </p:cNvPicPr>
          <p:nvPr>
            <p:ph idx="1"/>
          </p:nvPr>
        </p:nvPicPr>
        <p:blipFill>
          <a:blip r:embed="rId3"/>
          <a:stretch>
            <a:fillRect/>
          </a:stretch>
        </p:blipFill>
        <p:spPr>
          <a:xfrm>
            <a:off x="976619" y="1755401"/>
            <a:ext cx="4711087" cy="4188200"/>
          </a:xfrm>
          <a:prstGeom prst="rect">
            <a:avLst/>
          </a:prstGeom>
          <a:solidFill>
            <a:schemeClr val="accent6"/>
          </a:solidFill>
        </p:spPr>
      </p:pic>
      <p:sp>
        <p:nvSpPr>
          <p:cNvPr id="8" name="Βέλος: Δεξιό 7">
            <a:extLst>
              <a:ext uri="{FF2B5EF4-FFF2-40B4-BE49-F238E27FC236}">
                <a16:creationId xmlns:a16="http://schemas.microsoft.com/office/drawing/2014/main" id="{2C8F1C20-A602-0B4C-C1C9-46E9141C7FDE}"/>
              </a:ext>
            </a:extLst>
          </p:cNvPr>
          <p:cNvSpPr/>
          <p:nvPr/>
        </p:nvSpPr>
        <p:spPr>
          <a:xfrm>
            <a:off x="-1789" y="515189"/>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1172679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530B3-D322-39DD-527A-3207460E330D}"/>
              </a:ext>
            </a:extLst>
          </p:cNvPr>
          <p:cNvSpPr>
            <a:spLocks noGrp="1"/>
          </p:cNvSpPr>
          <p:nvPr>
            <p:ph type="title"/>
          </p:nvPr>
        </p:nvSpPr>
        <p:spPr>
          <a:xfrm>
            <a:off x="1141413" y="618518"/>
            <a:ext cx="9905998" cy="588845"/>
          </a:xfrm>
        </p:spPr>
        <p:txBody>
          <a:bodyPr>
            <a:no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ΙΣΤΟΡΙΚΗ ΔΙΑΜΟΡΦΩΣΗ ΤΟΥ ΔΙΚΑΙΟΥ ΠΕΡΙΒΑΛΛΟΝΤΟΣ (Ι</a:t>
            </a:r>
            <a:r>
              <a:rPr lang="en-US"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V</a:t>
            </a: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a:t>
            </a:r>
            <a:b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20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D222A8A-10BA-A4B7-EF14-72931FE53562}"/>
              </a:ext>
            </a:extLst>
          </p:cNvPr>
          <p:cNvSpPr>
            <a:spLocks noGrp="1"/>
          </p:cNvSpPr>
          <p:nvPr>
            <p:ph idx="1"/>
          </p:nvPr>
        </p:nvSpPr>
        <p:spPr>
          <a:xfrm>
            <a:off x="1141412" y="1353671"/>
            <a:ext cx="9905999" cy="4437530"/>
          </a:xfrm>
        </p:spPr>
        <p:txBody>
          <a:bodyPr>
            <a:normAutofit/>
          </a:bodyPr>
          <a:lstStyle/>
          <a:p>
            <a:pPr marL="0" indent="0" algn="just">
              <a:buNone/>
            </a:pPr>
            <a:r>
              <a:rPr lang="el-GR" sz="1400" dirty="0">
                <a:solidFill>
                  <a:schemeClr val="bg2"/>
                </a:solidFill>
                <a:latin typeface="Calibri" panose="020F0502020204030204" pitchFamily="34" charset="0"/>
                <a:cs typeface="Calibri" panose="020F0502020204030204" pitchFamily="34" charset="0"/>
              </a:rPr>
              <a:t>Σημαντικές ήταν οι εξελίξεις στο διεθνές δίκαιο</a:t>
            </a:r>
            <a:r>
              <a:rPr lang="en-US" sz="1400"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Μεταξύ των σημαντικότερων διεθνών συμβάσεων για το περιβάλλον, είναι και οι ακόλουθες: </a:t>
            </a:r>
          </a:p>
          <a:p>
            <a:pPr marL="514350" indent="-285750" algn="just">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1971</a:t>
            </a:r>
            <a:r>
              <a:rPr lang="el-GR" sz="1400" dirty="0">
                <a:solidFill>
                  <a:schemeClr val="bg2"/>
                </a:solidFill>
                <a:latin typeface="Calibri" panose="020F0502020204030204" pitchFamily="34" charset="0"/>
                <a:cs typeface="Calibri" panose="020F0502020204030204" pitchFamily="34" charset="0"/>
              </a:rPr>
              <a:t>: Σύμβαση </a:t>
            </a:r>
            <a:r>
              <a:rPr lang="el-GR" sz="1400" dirty="0" err="1">
                <a:solidFill>
                  <a:schemeClr val="bg2"/>
                </a:solidFill>
                <a:latin typeface="Calibri" panose="020F0502020204030204" pitchFamily="34" charset="0"/>
                <a:cs typeface="Calibri" panose="020F0502020204030204" pitchFamily="34" charset="0"/>
              </a:rPr>
              <a:t>Ραμσάρ</a:t>
            </a:r>
            <a:r>
              <a:rPr lang="el-GR" sz="1400" dirty="0">
                <a:solidFill>
                  <a:schemeClr val="bg2"/>
                </a:solidFill>
                <a:latin typeface="Calibri" panose="020F0502020204030204" pitchFamily="34" charset="0"/>
                <a:cs typeface="Calibri" panose="020F0502020204030204" pitchFamily="34" charset="0"/>
              </a:rPr>
              <a:t> για την προστασία των υγροτόπων διεθνούς ενδιαφέροντος – Κύρωση: Ν. 191/1974</a:t>
            </a:r>
          </a:p>
          <a:p>
            <a:pPr marL="514350" indent="-285750" algn="just">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1979</a:t>
            </a:r>
            <a:r>
              <a:rPr lang="el-GR" sz="1400" dirty="0">
                <a:solidFill>
                  <a:schemeClr val="bg2"/>
                </a:solidFill>
                <a:latin typeface="Calibri" panose="020F0502020204030204" pitchFamily="34" charset="0"/>
                <a:cs typeface="Calibri" panose="020F0502020204030204" pitchFamily="34" charset="0"/>
              </a:rPr>
              <a:t>: Σύμβαση Βέρνης για τη διατήρηση της άγριας ζωής και του φυσικού περιβάλλοντος της Ευρώπης – Κύρωση: Ν. 1335/1983</a:t>
            </a:r>
          </a:p>
          <a:p>
            <a:pPr marL="514350" indent="-285750" algn="just">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1983</a:t>
            </a:r>
            <a:r>
              <a:rPr lang="el-GR" sz="1400" dirty="0">
                <a:solidFill>
                  <a:schemeClr val="bg2"/>
                </a:solidFill>
                <a:latin typeface="Calibri" panose="020F0502020204030204" pitchFamily="34" charset="0"/>
                <a:cs typeface="Calibri" panose="020F0502020204030204" pitchFamily="34" charset="0"/>
              </a:rPr>
              <a:t>: Σύμβαση της Βόννης για τη διατήρηση των αποδημητικών ειδών της άγριας πανίδας – Κύρωση: Ν. 2719/1999</a:t>
            </a:r>
          </a:p>
          <a:p>
            <a:pPr marL="514350" indent="-285750" algn="just">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1985</a:t>
            </a:r>
            <a:r>
              <a:rPr lang="el-GR" sz="1400" dirty="0">
                <a:solidFill>
                  <a:schemeClr val="bg2"/>
                </a:solidFill>
                <a:latin typeface="Calibri" panose="020F0502020204030204" pitchFamily="34" charset="0"/>
                <a:cs typeface="Calibri" panose="020F0502020204030204" pitchFamily="34" charset="0"/>
              </a:rPr>
              <a:t>: Σύμβαση Γρανάδας για την προστασία της αρχιτεκτονικής κληρονομιάς της Ευρώπης – Κύρωση: Ν. 2039/1992</a:t>
            </a:r>
          </a:p>
          <a:p>
            <a:pPr marL="514350" indent="-285750" algn="just">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1992</a:t>
            </a:r>
            <a:r>
              <a:rPr lang="el-GR" sz="1400" dirty="0">
                <a:solidFill>
                  <a:schemeClr val="bg2"/>
                </a:solidFill>
                <a:latin typeface="Calibri" panose="020F0502020204030204" pitchFamily="34" charset="0"/>
                <a:cs typeface="Calibri" panose="020F0502020204030204" pitchFamily="34" charset="0"/>
              </a:rPr>
              <a:t>: Σύμβαση Ρίο για την προστασία της βιοποικιλότητας – Κύρωση: Ν. 2204/1994</a:t>
            </a:r>
          </a:p>
          <a:p>
            <a:pPr marL="514350" indent="-285750" algn="just">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1998</a:t>
            </a:r>
            <a:r>
              <a:rPr lang="el-GR" sz="1400" dirty="0">
                <a:solidFill>
                  <a:schemeClr val="bg2"/>
                </a:solidFill>
                <a:latin typeface="Calibri" panose="020F0502020204030204" pitchFamily="34" charset="0"/>
                <a:cs typeface="Calibri" panose="020F0502020204030204" pitchFamily="34" charset="0"/>
              </a:rPr>
              <a:t>: Σύμβαση </a:t>
            </a:r>
            <a:r>
              <a:rPr lang="en-US" sz="1400" dirty="0">
                <a:solidFill>
                  <a:schemeClr val="bg2"/>
                </a:solidFill>
                <a:latin typeface="Calibri" panose="020F0502020204030204" pitchFamily="34" charset="0"/>
                <a:cs typeface="Calibri" panose="020F0502020204030204" pitchFamily="34" charset="0"/>
              </a:rPr>
              <a:t>Aarhus </a:t>
            </a:r>
            <a:r>
              <a:rPr lang="el-GR" sz="1400" dirty="0">
                <a:solidFill>
                  <a:schemeClr val="bg2"/>
                </a:solidFill>
                <a:latin typeface="Calibri" panose="020F0502020204030204" pitchFamily="34" charset="0"/>
                <a:cs typeface="Calibri" panose="020F0502020204030204" pitchFamily="34" charset="0"/>
              </a:rPr>
              <a:t>για την πρόσβαση σε πληροφορίες, τη συμμετοχή του κοινού και την πρόσβαση στη δικαιοσύνη για περιβαλλοντικά θέματα</a:t>
            </a:r>
            <a:r>
              <a:rPr lang="en-US" sz="1400"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 Κύρωση: Ν. </a:t>
            </a:r>
            <a:r>
              <a:rPr lang="en-US" sz="1400" dirty="0">
                <a:solidFill>
                  <a:schemeClr val="bg2"/>
                </a:solidFill>
                <a:latin typeface="Calibri" panose="020F0502020204030204" pitchFamily="34" charset="0"/>
                <a:cs typeface="Calibri" panose="020F0502020204030204" pitchFamily="34" charset="0"/>
              </a:rPr>
              <a:t>3422/2005</a:t>
            </a:r>
            <a:endParaRPr lang="el-GR" sz="1400" dirty="0">
              <a:solidFill>
                <a:schemeClr val="bg2"/>
              </a:solidFill>
              <a:latin typeface="Calibri" panose="020F0502020204030204" pitchFamily="34" charset="0"/>
              <a:cs typeface="Calibri" panose="020F0502020204030204" pitchFamily="34" charset="0"/>
            </a:endParaRPr>
          </a:p>
          <a:p>
            <a:endParaRPr lang="en-US" dirty="0"/>
          </a:p>
        </p:txBody>
      </p:sp>
      <p:sp>
        <p:nvSpPr>
          <p:cNvPr id="4" name="Βέλος: Δεξιό 3">
            <a:extLst>
              <a:ext uri="{FF2B5EF4-FFF2-40B4-BE49-F238E27FC236}">
                <a16:creationId xmlns:a16="http://schemas.microsoft.com/office/drawing/2014/main" id="{5AA4D2AB-4F6F-E492-87EA-C24BB24B8F8F}"/>
              </a:ext>
            </a:extLst>
          </p:cNvPr>
          <p:cNvSpPr/>
          <p:nvPr/>
        </p:nvSpPr>
        <p:spPr>
          <a:xfrm>
            <a:off x="0" y="53732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14572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BCB450-8717-466B-4157-BD0F831165F6}"/>
              </a:ext>
            </a:extLst>
          </p:cNvPr>
          <p:cNvSpPr>
            <a:spLocks noGrp="1"/>
          </p:cNvSpPr>
          <p:nvPr>
            <p:ph type="title"/>
          </p:nvPr>
        </p:nvSpPr>
        <p:spPr>
          <a:xfrm>
            <a:off x="1143001" y="488273"/>
            <a:ext cx="9905998" cy="1014992"/>
          </a:xfrm>
        </p:spPr>
        <p:txBody>
          <a:bodyPr>
            <a:noAutofit/>
          </a:bodyPr>
          <a:lstStyle/>
          <a:p>
            <a:pPr algn="ctr">
              <a:lnSpc>
                <a:spcPct val="100000"/>
              </a:lnSpc>
            </a:pP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Γ. Η ΑΝΑΠΤΥΞΗ ΤΟΥ ΔΙΚΑΙΟΥ ΚΑΙ ΤΩΝ ΘΕΣΜΩΝ ΠΡΟΣΤΑΣΙΑΣ </a:t>
            </a:r>
            <a:b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ΤΟΥ ΠΕΡΙΒΑΛΛΟΝΤΟΣ ΣΤΗΝ ΕΛΛΑΔΑ (Ι)</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E10106C5-81FA-DD64-FDF2-7CCFF4E64D6C}"/>
              </a:ext>
            </a:extLst>
          </p:cNvPr>
          <p:cNvSpPr>
            <a:spLocks noGrp="1"/>
          </p:cNvSpPr>
          <p:nvPr>
            <p:ph idx="1"/>
          </p:nvPr>
        </p:nvSpPr>
        <p:spPr>
          <a:xfrm>
            <a:off x="1141412" y="1766047"/>
            <a:ext cx="9905999" cy="4025154"/>
          </a:xfrm>
        </p:spPr>
        <p:txBody>
          <a:bodyPr>
            <a:normAutofit lnSpcReduction="10000"/>
          </a:bodyPr>
          <a:lstStyle/>
          <a:p>
            <a:pPr marL="0" indent="0" algn="just">
              <a:buNone/>
            </a:pPr>
            <a:r>
              <a:rPr lang="el-GR" sz="1500" b="1" dirty="0">
                <a:solidFill>
                  <a:schemeClr val="bg2"/>
                </a:solidFill>
                <a:latin typeface="Calibri" panose="020F0502020204030204" pitchFamily="34" charset="0"/>
                <a:cs typeface="Calibri" panose="020F0502020204030204" pitchFamily="34" charset="0"/>
              </a:rPr>
              <a:t>Α. Πριν από το Σύνταγμα του 1975 </a:t>
            </a:r>
          </a:p>
          <a:p>
            <a:pPr algn="just"/>
            <a:r>
              <a:rPr lang="el-GR" sz="1500" dirty="0">
                <a:solidFill>
                  <a:schemeClr val="bg2"/>
                </a:solidFill>
                <a:latin typeface="Calibri" panose="020F0502020204030204" pitchFamily="34" charset="0"/>
                <a:cs typeface="Calibri" panose="020F0502020204030204" pitchFamily="34" charset="0"/>
              </a:rPr>
              <a:t>Ν. </a:t>
            </a:r>
            <a:r>
              <a:rPr lang="en-US" sz="1500" dirty="0">
                <a:solidFill>
                  <a:schemeClr val="bg2"/>
                </a:solidFill>
                <a:latin typeface="Calibri" panose="020F0502020204030204" pitchFamily="34" charset="0"/>
                <a:cs typeface="Calibri" panose="020F0502020204030204" pitchFamily="34" charset="0"/>
              </a:rPr>
              <a:t>4</a:t>
            </a:r>
            <a:r>
              <a:rPr lang="el-GR" sz="1500" dirty="0">
                <a:solidFill>
                  <a:schemeClr val="bg2"/>
                </a:solidFill>
                <a:latin typeface="Calibri" panose="020F0502020204030204" pitchFamily="34" charset="0"/>
                <a:cs typeface="Calibri" panose="020F0502020204030204" pitchFamily="34" charset="0"/>
              </a:rPr>
              <a:t>173/1929 και Ν.Δ. 86/1969: δασικοί κώδικες </a:t>
            </a:r>
            <a:r>
              <a:rPr lang="en-US" sz="1500" dirty="0">
                <a:solidFill>
                  <a:schemeClr val="bg2"/>
                </a:solidFill>
                <a:latin typeface="Calibri" panose="020F0502020204030204" pitchFamily="34" charset="0"/>
                <a:cs typeface="Calibri" panose="020F0502020204030204" pitchFamily="34" charset="0"/>
              </a:rPr>
              <a:t>(</a:t>
            </a:r>
            <a:r>
              <a:rPr lang="el-GR" sz="1500" dirty="0">
                <a:solidFill>
                  <a:schemeClr val="bg2"/>
                </a:solidFill>
                <a:latin typeface="Calibri" panose="020F0502020204030204" pitchFamily="34" charset="0"/>
                <a:cs typeface="Calibri" panose="020F0502020204030204" pitchFamily="34" charset="0"/>
              </a:rPr>
              <a:t>προστασία δασών με προστατευτικό χαρακτήρα) </a:t>
            </a:r>
          </a:p>
          <a:p>
            <a:pPr algn="just"/>
            <a:r>
              <a:rPr lang="el-GR" sz="1500" dirty="0">
                <a:solidFill>
                  <a:schemeClr val="bg2"/>
                </a:solidFill>
                <a:latin typeface="Calibri" panose="020F0502020204030204" pitchFamily="34" charset="0"/>
                <a:cs typeface="Calibri" panose="020F0502020204030204" pitchFamily="34" charset="0"/>
              </a:rPr>
              <a:t>Κ.Ν. 5351/1932: αρχαιολογική νομοθεσία </a:t>
            </a:r>
          </a:p>
          <a:p>
            <a:pPr algn="just"/>
            <a:r>
              <a:rPr lang="el-GR" sz="1500" dirty="0">
                <a:solidFill>
                  <a:schemeClr val="bg2"/>
                </a:solidFill>
                <a:latin typeface="Calibri" panose="020F0502020204030204" pitchFamily="34" charset="0"/>
                <a:cs typeface="Calibri" panose="020F0502020204030204" pitchFamily="34" charset="0"/>
              </a:rPr>
              <a:t>Ν.Δ. 17.7.1923: περί σχεδίων πόλεων νομοθεσία (εξασφάλιση της υγιεινής, της ασφάλειας και της αισθητικής στις πόλεις και τους οικισμούς της χώρας)  </a:t>
            </a:r>
          </a:p>
          <a:p>
            <a:pPr marL="0" indent="0" algn="just">
              <a:buNone/>
            </a:pPr>
            <a:endParaRPr lang="el-GR" sz="1500" dirty="0">
              <a:solidFill>
                <a:schemeClr val="bg2"/>
              </a:solidFill>
              <a:latin typeface="Calibri" panose="020F0502020204030204" pitchFamily="34" charset="0"/>
              <a:cs typeface="Calibri" panose="020F0502020204030204" pitchFamily="34" charset="0"/>
            </a:endParaRPr>
          </a:p>
          <a:p>
            <a:pPr marL="0" indent="0" algn="just">
              <a:buNone/>
            </a:pPr>
            <a:r>
              <a:rPr lang="el-GR" sz="1500" b="1" dirty="0">
                <a:solidFill>
                  <a:schemeClr val="bg2"/>
                </a:solidFill>
                <a:latin typeface="Calibri" panose="020F0502020204030204" pitchFamily="34" charset="0"/>
                <a:cs typeface="Calibri" panose="020F0502020204030204" pitchFamily="34" charset="0"/>
              </a:rPr>
              <a:t>Β. Μετά το Σύνταγμα του 1975</a:t>
            </a:r>
          </a:p>
          <a:p>
            <a:pPr algn="just"/>
            <a:r>
              <a:rPr lang="el-GR" sz="1500" dirty="0">
                <a:solidFill>
                  <a:schemeClr val="bg2"/>
                </a:solidFill>
                <a:latin typeface="Calibri" panose="020F0502020204030204" pitchFamily="34" charset="0"/>
                <a:cs typeface="Calibri" panose="020F0502020204030204" pitchFamily="34" charset="0"/>
              </a:rPr>
              <a:t>Ν. 360/1976: Περί χωροταξίας και περιβάλλοντος </a:t>
            </a:r>
          </a:p>
          <a:p>
            <a:pPr algn="just"/>
            <a:r>
              <a:rPr lang="el-GR" sz="1500" dirty="0">
                <a:solidFill>
                  <a:schemeClr val="bg2"/>
                </a:solidFill>
                <a:latin typeface="Calibri" panose="020F0502020204030204" pitchFamily="34" charset="0"/>
                <a:cs typeface="Calibri" panose="020F0502020204030204" pitchFamily="34" charset="0"/>
              </a:rPr>
              <a:t>Ν. 1032/1980: ίδρυση Υπουργείου Χωροταξίας, Οικισμού και Περιβάλλοντος (ΥΧΟΠ) </a:t>
            </a:r>
            <a:r>
              <a:rPr lang="el-GR" sz="1500" dirty="0">
                <a:solidFill>
                  <a:schemeClr val="bg2"/>
                </a:solidFill>
                <a:latin typeface="Calibri" panose="020F0502020204030204" pitchFamily="34" charset="0"/>
                <a:cs typeface="Calibri" panose="020F0502020204030204" pitchFamily="34" charset="0"/>
                <a:sym typeface="Symbol" panose="05050102010706020507" pitchFamily="18" charset="2"/>
              </a:rPr>
              <a:t> ΥΠΕΧΩΔΕ (1985)  ΥΠΕΚΑ (2009)  ΥΠΕΝ (2015) </a:t>
            </a:r>
            <a:endParaRPr lang="el-GR" sz="1500" dirty="0">
              <a:solidFill>
                <a:schemeClr val="bg2"/>
              </a:solidFill>
              <a:latin typeface="Calibri" panose="020F0502020204030204" pitchFamily="34" charset="0"/>
              <a:cs typeface="Calibri" panose="020F0502020204030204" pitchFamily="34" charset="0"/>
            </a:endParaRPr>
          </a:p>
          <a:p>
            <a:pPr algn="just"/>
            <a:r>
              <a:rPr lang="el-GR" sz="1500" dirty="0">
                <a:solidFill>
                  <a:schemeClr val="bg2"/>
                </a:solidFill>
                <a:latin typeface="Calibri" panose="020F0502020204030204" pitchFamily="34" charset="0"/>
                <a:cs typeface="Calibri" panose="020F0502020204030204" pitchFamily="34" charset="0"/>
              </a:rPr>
              <a:t>Ν. 1650/1986: Νόμος-πλαίσιο για το περιβάλλον </a:t>
            </a:r>
          </a:p>
          <a:p>
            <a:endParaRPr lang="en-US" dirty="0"/>
          </a:p>
        </p:txBody>
      </p:sp>
      <p:sp>
        <p:nvSpPr>
          <p:cNvPr id="4" name="Βέλος: Δεξιό 3">
            <a:extLst>
              <a:ext uri="{FF2B5EF4-FFF2-40B4-BE49-F238E27FC236}">
                <a16:creationId xmlns:a16="http://schemas.microsoft.com/office/drawing/2014/main" id="{BB126140-C7B8-9922-8161-C3787E8B45CB}"/>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3889418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2369</TotalTime>
  <Words>1591</Words>
  <Application>Microsoft Office PowerPoint</Application>
  <PresentationFormat>Widescreen</PresentationFormat>
  <Paragraphs>84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Tw Cen MT</vt:lpstr>
      <vt:lpstr>Wingdings</vt:lpstr>
      <vt:lpstr>Wingdings 3</vt:lpstr>
      <vt:lpstr>Κύκλωμα</vt:lpstr>
      <vt:lpstr>ΔΙΚΑΙΟ ΠΟΛΕΟΔΟΜΙΑΣ-ΧΩΡΟΤΑΞΙΑΣ ΚΑΙ ΠΕΡΙΒΑΛΛΟΝΤΟΣ ΙΙ  </vt:lpstr>
      <vt:lpstr>Α. εισαγωγικα στοιχεΙα Η ΕΝΝΟΙΑ ΤΟΥ ΠΕΡΙΒΑΛΛΟΝΤΟΣ (Ι)</vt:lpstr>
      <vt:lpstr>Η ΕΝΝΟΙΑ ΤΟΥ ΠΕΡΙΒΑΛΛΟΝΤΟΣ (ΙΙ)</vt:lpstr>
      <vt:lpstr>Ορισμοσ και χαρακτηριστικα του δικαιου περιβαλλοντοσ</vt:lpstr>
      <vt:lpstr>Β. ΙΣΤΟΡΙΚΗ ΔΙΑΜΟΡΦΩΣΗ ΤΟΥ ΔΙΚΑΙΟΥ ΠΕΡΙΒΑΛΛΟΝΤΟΣ (Ι)</vt:lpstr>
      <vt:lpstr>ΙΣΤΟΡΙΚΗ ΔΙΑΜΟΡΦΩΣΗ ΤΟΥ ΔΙΚΑΙΟΥ ΠΕΡΙΒΑΛΛΟΝΤΟΣ (ΙΙ)</vt:lpstr>
      <vt:lpstr>  ΙΣΤΟΡΙΚΗ ΔΙΑΜΟΡΦΩΣΗ ΤΟΥ ΔΙΚΑΙΟΥ ΠΕΡΙΒΑΛΛΟΝΤΟΣ (ΙΙΙ)  Η ΠΡΟΣΤΑΣΙΑ ΤΟΥ ΠΕΡΙΒΑΛΛΟΝΤΟΣ ΣΤΙΣ ΚΑΤΑΣΤΑΤΘΙΚΕΣ ΣΥΝΘΗΚΕΣ ΤΗΣ ΕΟΚ/ΕΚ/ΕΕ   </vt:lpstr>
      <vt:lpstr>ΙΣΤΟΡΙΚΗ ΔΙΑΜΟΡΦΩΣΗ ΤΟΥ ΔΙΚΑΙΟΥ ΠΕΡΙΒΑΛΛΟΝΤΟΣ (ΙV) </vt:lpstr>
      <vt:lpstr>Γ. Η ΑΝΑΠΤΥΞΗ ΤΟΥ ΔΙΚΑΙΟΥ ΚΑΙ ΤΩΝ ΘΕΣΜΩΝ ΠΡΟΣΤΑΣΙΑΣ  ΤΟΥ ΠΕΡΙΒΑΛΛΟΝΤΟΣ ΣΤΗΝ ΕΛΛΑΔΑ (Ι) </vt:lpstr>
      <vt:lpstr>Η ΑΝΑΠΤΥΞΗ ΤΟΥ ΔΙΚΑΙΟΥ ΚΑΙ ΤΩΝ ΘΕΣΜΩΝ ΠΡΟΣΤΑΣΙΑΣ  ΤΟΥ ΠΕΡΙΒΑΛΛΟΝΤΟΣ ΣΤΗΝ ΕΛΛΑΔΑ (ΙΙ)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216</cp:revision>
  <dcterms:created xsi:type="dcterms:W3CDTF">2023-11-01T21:01:17Z</dcterms:created>
  <dcterms:modified xsi:type="dcterms:W3CDTF">2025-01-16T12:35:26Z</dcterms:modified>
</cp:coreProperties>
</file>