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9750" cy="9671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853615-BFDE-46DE-814C-47EC6EF6D371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el-GR" sz="2400" b="1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el-GR" sz="36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ΕΙΔΙΚΟ ΧΩΡΟΤΑΞΙΚΟ ΠΛΑΙΣΙΟ ΓΙΑ ΤΗ ΒΙΟΜΗΧΑΝΙΑ</a:t>
            </a:r>
            <a:r>
              <a:rPr lang="el-GR" sz="3600" b="1" dirty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el-GR" sz="3600" b="1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el-GR" sz="3600" b="1" dirty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el-GR" sz="3600" b="1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el-GR" sz="2000" b="1" dirty="0">
                <a:solidFill>
                  <a:schemeClr val="accent3">
                    <a:lumMod val="75000"/>
                  </a:schemeClr>
                </a:solidFill>
                <a:effectLst/>
              </a:rPr>
              <a:t>(ΦΕΚ Α.Α.Π. 151/13.4.2009) 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406640" cy="1752600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r>
              <a:rPr lang="el-GR" altLang="el-GR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sz="2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80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(συνέχεια…)</a:t>
            </a:r>
            <a:endParaRPr lang="el-GR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l-G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Το Ε.Χ.Π. για τη Βιομηχανία προκρίνει το μοντέλο καθετοποιημένης ανάπτυξης των μεταλλευτικών/ εξορυκτικών δραστηριοτήτων, καθώς είναι οικονομικά πιο πρόσφορο και </a:t>
            </a:r>
            <a:r>
              <a:rPr lang="el-GR" sz="1800" b="1" u="sng" dirty="0" smtClean="0">
                <a:solidFill>
                  <a:schemeClr val="accent3">
                    <a:lumMod val="50000"/>
                  </a:schemeClr>
                </a:solidFill>
              </a:rPr>
              <a:t>περιορίζει την εξάπλωση των δυσμενών περιβαλλοντικών επιπτώσεων σε ορισμένη περιοχή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. Υπό προϋποθέσεις, το Σ.τ.Ε. αποδέχεται ότι </a:t>
            </a:r>
            <a:r>
              <a:rPr lang="el-GR" sz="1800" b="1" u="sng" dirty="0" smtClean="0">
                <a:solidFill>
                  <a:schemeClr val="accent3">
                    <a:lumMod val="50000"/>
                  </a:schemeClr>
                </a:solidFill>
              </a:rPr>
              <a:t>δεν απαιτείται η ΜΠΕ να εξετάζει εναλλακτικές λύσεις χωροθέτησης τέτοιων μονάδων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(εκτός από την μηδενική).</a:t>
            </a:r>
          </a:p>
          <a:p>
            <a:pPr marL="82296" indent="0" algn="just">
              <a:buNone/>
            </a:pPr>
            <a:endParaRPr lang="el-G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Βλ. Σ.τ.Ε. 4013/2013, 1423/2013, 670/2017, 2696/2016 και 1518/2020.</a:t>
            </a:r>
            <a:endParaRPr lang="el-GR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2800" b="1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1. Δομή του Ε.Χ.Π. για τη Βιομηχανία</a:t>
            </a:r>
            <a:endParaRPr lang="el-GR" sz="2800" b="1" u="sng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51125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Α’: α.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Σκοπός και περιεχόμενο (άρθρο 1), </a:t>
            </a: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β.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Ορισμοί και πεδίο εφαρμογής (άρθρο 2).</a:t>
            </a:r>
          </a:p>
          <a:p>
            <a:pPr algn="just"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Β’: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Στόχοι της Χωρικής Βιομηχανικής Πολιτικής (άρθρο 3).</a:t>
            </a:r>
          </a:p>
          <a:p>
            <a:pPr algn="just"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Γ’: α.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Εθνικό πρότυπο χωροταξικής οργάνωσης της βιομηχανίας, </a:t>
            </a: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β.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Κατευθύνσεις </a:t>
            </a:r>
            <a:r>
              <a:rPr lang="el-GR" sz="1800" u="sng" dirty="0" smtClean="0">
                <a:solidFill>
                  <a:schemeClr val="accent3">
                    <a:lumMod val="50000"/>
                  </a:schemeClr>
                </a:solidFill>
              </a:rPr>
              <a:t>κλαδικού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 και </a:t>
            </a:r>
            <a:r>
              <a:rPr lang="el-GR" sz="1800" u="sng" dirty="0" smtClean="0">
                <a:solidFill>
                  <a:schemeClr val="accent3">
                    <a:lumMod val="50000"/>
                  </a:schemeClr>
                </a:solidFill>
              </a:rPr>
              <a:t>ειδικού χαρακτήρα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για τη στρατηγική χωρική οργάνωση της βιομηχανίας (άρθρο 5).</a:t>
            </a:r>
          </a:p>
          <a:p>
            <a:pPr algn="just"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Δ’: α.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Κατευθύνσεις για: </a:t>
            </a:r>
            <a:r>
              <a:rPr lang="en-US" sz="1800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το καθεστώς οργανωμένης χωροθέτησης της βιομηχανίας 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</a:rPr>
              <a:t>ii</a:t>
            </a: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το καθεστώς και τους όρους δόμησης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της βιομηχανίας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(άρθρα 6, 7)και </a:t>
            </a:r>
            <a:r>
              <a:rPr lang="el-GR" sz="1800" b="1" dirty="0">
                <a:solidFill>
                  <a:schemeClr val="accent3">
                    <a:lumMod val="50000"/>
                  </a:schemeClr>
                </a:solidFill>
              </a:rPr>
              <a:t>β.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Κριτήρια και συμβατότητες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χωροθέτησης των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βιομηχανικών μονάδων και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υποδοχέων που </a:t>
            </a:r>
            <a:r>
              <a:rPr lang="el-GR" sz="1800" u="sng" dirty="0">
                <a:solidFill>
                  <a:schemeClr val="accent3">
                    <a:lumMod val="50000"/>
                  </a:schemeClr>
                </a:solidFill>
              </a:rPr>
              <a:t>συνδέονται με τα </a:t>
            </a:r>
            <a:r>
              <a:rPr lang="el-GR" sz="1800" u="sng" dirty="0" smtClean="0">
                <a:solidFill>
                  <a:schemeClr val="accent3">
                    <a:lumMod val="50000"/>
                  </a:schemeClr>
                </a:solidFill>
              </a:rPr>
              <a:t>χαρακτηριστικά της </a:t>
            </a:r>
            <a:r>
              <a:rPr lang="el-GR" sz="1800" u="sng" dirty="0">
                <a:solidFill>
                  <a:schemeClr val="accent3">
                    <a:lumMod val="50000"/>
                  </a:schemeClr>
                </a:solidFill>
              </a:rPr>
              <a:t>περιοχής </a:t>
            </a:r>
            <a:r>
              <a:rPr lang="el-GR" sz="1800" u="sng" dirty="0" smtClean="0">
                <a:solidFill>
                  <a:schemeClr val="accent3">
                    <a:lumMod val="50000"/>
                  </a:schemeClr>
                </a:solidFill>
              </a:rPr>
              <a:t>χωροθέτησης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 (άρθρο 8).</a:t>
            </a:r>
            <a:endParaRPr lang="el-G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/>
              <a:t>(συνέχεια…)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Ε</a:t>
            </a:r>
            <a:r>
              <a:rPr lang="el-GR" sz="1800" b="1" dirty="0">
                <a:solidFill>
                  <a:schemeClr val="accent3">
                    <a:lumMod val="50000"/>
                  </a:schemeClr>
                </a:solidFill>
              </a:rPr>
              <a:t>’: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Κατευθύνσεις για τον </a:t>
            </a:r>
            <a:r>
              <a:rPr lang="el-GR" sz="1800" u="sng" dirty="0">
                <a:solidFill>
                  <a:schemeClr val="accent3">
                    <a:lumMod val="50000"/>
                  </a:schemeClr>
                </a:solidFill>
              </a:rPr>
              <a:t>υποκείμενο </a:t>
            </a:r>
            <a:r>
              <a:rPr lang="el-GR" sz="1800" u="sng" dirty="0" smtClean="0">
                <a:solidFill>
                  <a:schemeClr val="accent3">
                    <a:lumMod val="50000"/>
                  </a:schemeClr>
                </a:solidFill>
              </a:rPr>
              <a:t>χωροταξικό και </a:t>
            </a:r>
            <a:r>
              <a:rPr lang="el-GR" sz="1800" u="sng" dirty="0">
                <a:solidFill>
                  <a:schemeClr val="accent3">
                    <a:lumMod val="50000"/>
                  </a:schemeClr>
                </a:solidFill>
              </a:rPr>
              <a:t>πολεοδομικό </a:t>
            </a:r>
            <a:r>
              <a:rPr lang="el-GR" sz="1800" u="sng" dirty="0" smtClean="0">
                <a:solidFill>
                  <a:schemeClr val="accent3">
                    <a:lumMod val="50000"/>
                  </a:schemeClr>
                </a:solidFill>
              </a:rPr>
              <a:t>σχεδιασμό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 (άρθρο 9) και λοιπές κατευθύνσεις (άρθρο 10).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Στ’: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Π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ρόγραμμα Δράσης (άρθρο 11).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Κεφάλαιο Ζ’: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Μεταβατικές και τελικές διατάξεις (άρθρα 12, 13 ,14).</a:t>
            </a:r>
          </a:p>
          <a:p>
            <a:pPr>
              <a:lnSpc>
                <a:spcPct val="150000"/>
              </a:lnSpc>
            </a:pPr>
            <a:r>
              <a:rPr lang="el-GR" sz="1800" b="1" dirty="0">
                <a:solidFill>
                  <a:schemeClr val="accent3">
                    <a:lumMod val="50000"/>
                  </a:schemeClr>
                </a:solidFill>
              </a:rPr>
              <a:t>Παραρτήματα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 Ι, ΙΙ, ΙΙΙ,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IV, V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και VI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Διαγράμματα </a:t>
            </a:r>
            <a:r>
              <a:rPr lang="el-GR" sz="1800" b="1" dirty="0">
                <a:solidFill>
                  <a:schemeClr val="accent3">
                    <a:lumMod val="50000"/>
                  </a:schemeClr>
                </a:solidFill>
              </a:rPr>
              <a:t>που προσαρτώνται: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l-G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just">
              <a:lnSpc>
                <a:spcPct val="150000"/>
              </a:lnSpc>
              <a:buNone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−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Διάγραμμα Ι: Εθνικό πρότυπο χωροταξικής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οργάνωσης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της βιομηχανίας.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− Διάγραμμα Ια: Πρότυπο χωροταξικής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οργάνωσης της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βιομηχανίας στην </a:t>
            </a:r>
            <a:r>
              <a:rPr lang="el-GR" sz="1800" u="sng" dirty="0">
                <a:solidFill>
                  <a:schemeClr val="accent3">
                    <a:lumMod val="50000"/>
                  </a:schemeClr>
                </a:solidFill>
              </a:rPr>
              <a:t>Αττική.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− Διάγραμμα ΙΙ: Κατευθύνσεις για τη χωρική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βιομηχανική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πολιτική σε </a:t>
            </a:r>
            <a:r>
              <a:rPr lang="el-GR" sz="1800" u="sng" dirty="0">
                <a:solidFill>
                  <a:schemeClr val="accent3">
                    <a:lumMod val="50000"/>
                  </a:schemeClr>
                </a:solidFill>
              </a:rPr>
              <a:t>επίπεδο νομού.</a:t>
            </a:r>
          </a:p>
        </p:txBody>
      </p:sp>
    </p:spTree>
    <p:extLst>
      <p:ext uri="{BB962C8B-B14F-4D97-AF65-F5344CB8AC3E}">
        <p14:creationId xmlns:p14="http://schemas.microsoft.com/office/powerpoint/2010/main" val="32194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2. Βασικοί στόχοι και </a:t>
            </a:r>
            <a:r>
              <a:rPr lang="el-GR" sz="2800" b="1" u="sng" dirty="0">
                <a:solidFill>
                  <a:schemeClr val="accent3">
                    <a:lumMod val="50000"/>
                  </a:schemeClr>
                </a:solidFill>
                <a:effectLst/>
              </a:rPr>
              <a:t>π</a:t>
            </a:r>
            <a:r>
              <a:rPr lang="el-GR" sz="2800" b="1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ρότυπο χωρικής οργάνωσης βιομηχανίας</a:t>
            </a:r>
            <a:endParaRPr lang="el-GR" sz="2800" b="1" u="sng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0000" lnSpcReduction="20000"/>
          </a:bodyPr>
          <a:lstStyle/>
          <a:p>
            <a:endParaRPr lang="el-GR" sz="1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Ενίσχυση της ανταγωνιστικότητας της βιομηχανίας και του οικονομικού και χωρικού της ρόλου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Εγκατάσταση των βιομηχανικών δραστηριοτήτων εντός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οργανωμένων υποδοχέων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 – Σταδιακός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περιορισμός της διάσπαρτης χωροθέτησης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και διάσπαρτη χωροθέτηση υπό όρους.</a:t>
            </a:r>
          </a:p>
          <a:p>
            <a:pPr algn="just">
              <a:lnSpc>
                <a:spcPct val="150000"/>
              </a:lnSpc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Επιλεκτική </a:t>
            </a:r>
            <a:r>
              <a:rPr lang="el-GR" sz="2400" b="1" dirty="0">
                <a:solidFill>
                  <a:schemeClr val="accent3">
                    <a:lumMod val="50000"/>
                  </a:schemeClr>
                </a:solidFill>
              </a:rPr>
              <a:t>διεύρυνση της γεωγραφικής βάσης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της βιομηχανίας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με την προώθηση ενός πιο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πολυκεντρικού προτύπου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οργάνωσης, και </a:t>
            </a:r>
            <a:r>
              <a:rPr lang="el-GR" sz="2400" b="1" dirty="0">
                <a:solidFill>
                  <a:schemeClr val="accent3">
                    <a:lumMod val="50000"/>
                  </a:schemeClr>
                </a:solidFill>
              </a:rPr>
              <a:t>επιλεκτική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αποκέντρωση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 από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τις μητροπολιτικές περιοχές Αθήνας και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Θεσσαλονίκης.</a:t>
            </a:r>
          </a:p>
          <a:p>
            <a:pPr algn="just">
              <a:lnSpc>
                <a:spcPct val="150000"/>
              </a:lnSpc>
            </a:pP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</a:rPr>
              <a:t>Εξορθολογισμός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 των σχέσεων της βιομηχανικής δραστηριότητας με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συγκρουόμενες χρήσεις γης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ή με κλάδους που αξιοποιούν ίδιους πόρους.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Ενσωμάτωση της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περιβαλλοντικής διάστασης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στο σχεδιασμό, ιδίως μέσω της προώθησης των οργανωμένων υποδοχέων.</a:t>
            </a:r>
          </a:p>
          <a:p>
            <a:endParaRPr lang="el-GR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sz="17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sz="17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lnSpc>
                <a:spcPct val="110000"/>
              </a:lnSpc>
              <a:buNone/>
            </a:pPr>
            <a:r>
              <a:rPr lang="el-GR" sz="3000" b="1" u="sng" dirty="0" smtClean="0">
                <a:solidFill>
                  <a:schemeClr val="accent3">
                    <a:lumMod val="50000"/>
                  </a:schemeClr>
                </a:solidFill>
              </a:rPr>
              <a:t>3. Διάκριση </a:t>
            </a:r>
            <a:r>
              <a:rPr lang="el-GR" sz="3000" b="1" u="sng" dirty="0">
                <a:solidFill>
                  <a:schemeClr val="accent3">
                    <a:lumMod val="50000"/>
                  </a:schemeClr>
                </a:solidFill>
              </a:rPr>
              <a:t>του εθνικού χώρου σε </a:t>
            </a:r>
            <a:r>
              <a:rPr lang="el-GR" sz="3000" b="1" u="sng" dirty="0" smtClean="0">
                <a:solidFill>
                  <a:schemeClr val="accent3">
                    <a:lumMod val="50000"/>
                  </a:schemeClr>
                </a:solidFill>
              </a:rPr>
              <a:t>τρεις κατηγορίες (άρθρο 4)</a:t>
            </a:r>
          </a:p>
          <a:p>
            <a:pPr marL="82296" indent="0" algn="just">
              <a:lnSpc>
                <a:spcPct val="110000"/>
              </a:lnSpc>
              <a:buNone/>
            </a:pPr>
            <a:endParaRPr lang="el-GR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82346" indent="-400050" algn="just">
              <a:lnSpc>
                <a:spcPct val="110000"/>
              </a:lnSpc>
              <a:buFont typeface="+mj-lt"/>
              <a:buAutoNum type="arabicPeriod"/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Σε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πόλους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 και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άξονες ανάπτυξη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ς </a:t>
            </a:r>
          </a:p>
          <a:p>
            <a:pPr marL="482346" indent="-400050" algn="just">
              <a:lnSpc>
                <a:spcPct val="110000"/>
              </a:lnSpc>
              <a:buFont typeface="+mj-lt"/>
              <a:buAutoNum type="arabicPeriod"/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Σε περιοχές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εντατικοποίησης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επέκτασης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ποιοτικής αναδιάρθρωσης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 και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στήριξης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 της βιομηχανίας</a:t>
            </a:r>
          </a:p>
          <a:p>
            <a:pPr marL="482346" indent="-400050" algn="just">
              <a:lnSpc>
                <a:spcPct val="110000"/>
              </a:lnSpc>
              <a:buFont typeface="+mj-lt"/>
              <a:buAutoNum type="arabicPeriod"/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Σε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ειδικές κατηγορίες χώρου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με συγκεκριμένες προτεραιότητες για την ανάπτυξη της βιομηχανίας. Ειδικότερα: </a:t>
            </a:r>
          </a:p>
          <a:p>
            <a:pPr marL="596646" indent="-514350" algn="just">
              <a:lnSpc>
                <a:spcPct val="110000"/>
              </a:lnSpc>
              <a:buFont typeface="+mj-lt"/>
              <a:buAutoNum type="romanLcPeriod"/>
            </a:pP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Ορεινός χώρος</a:t>
            </a:r>
          </a:p>
          <a:p>
            <a:pPr marL="596646" indent="-514350" algn="just">
              <a:lnSpc>
                <a:spcPct val="110000"/>
              </a:lnSpc>
              <a:buFont typeface="+mj-lt"/>
              <a:buAutoNum type="romanLcPeriod"/>
            </a:pP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Παράκτιος χώρος</a:t>
            </a:r>
          </a:p>
          <a:p>
            <a:pPr marL="596646" indent="-514350" algn="just">
              <a:lnSpc>
                <a:spcPct val="110000"/>
              </a:lnSpc>
              <a:buFont typeface="+mj-lt"/>
              <a:buAutoNum type="romanLcPeriod"/>
            </a:pP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Νησιωτικός χώρος</a:t>
            </a:r>
          </a:p>
          <a:p>
            <a:pPr marL="82296" indent="0">
              <a:lnSpc>
                <a:spcPct val="110000"/>
              </a:lnSpc>
              <a:buNone/>
            </a:pPr>
            <a:endParaRPr lang="el-G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82346" indent="-400050">
              <a:lnSpc>
                <a:spcPct val="150000"/>
              </a:lnSpc>
              <a:buFont typeface="+mj-lt"/>
              <a:buAutoNum type="arabicPeriod"/>
            </a:pPr>
            <a:endParaRPr lang="el-GR" sz="1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el-GR" sz="17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el-GR" sz="17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sz="17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l-GR" sz="2700" b="1" dirty="0" smtClean="0">
                <a:effectLst/>
              </a:rPr>
              <a:t>4. Πρόβλεψη </a:t>
            </a:r>
            <a:r>
              <a:rPr lang="el-GR" sz="2700" b="1" dirty="0">
                <a:effectLst/>
              </a:rPr>
              <a:t>ειδικών κατευθύνσεων για 3 ειδικότερες κατηγορίες βιομηχανικών δραστηριοτήτων (άρθρο 5):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lvl="0" indent="-342900" algn="just">
              <a:lnSpc>
                <a:spcPct val="110000"/>
              </a:lnSpc>
              <a:buClr>
                <a:srgbClr val="3891A7"/>
              </a:buClr>
              <a:buFont typeface="+mj-lt"/>
              <a:buAutoNum type="arabicPeriod"/>
            </a:pPr>
            <a:r>
              <a:rPr lang="el-GR" sz="1700" dirty="0" smtClean="0">
                <a:solidFill>
                  <a:srgbClr val="C32D2E">
                    <a:lumMod val="50000"/>
                  </a:srgbClr>
                </a:solidFill>
              </a:rPr>
              <a:t>Βιομηχανικές δραστηριότητες </a:t>
            </a: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με </a:t>
            </a:r>
            <a:r>
              <a:rPr lang="el-GR" sz="1700" dirty="0" err="1">
                <a:solidFill>
                  <a:srgbClr val="C32D2E">
                    <a:lumMod val="50000"/>
                  </a:srgbClr>
                </a:solidFill>
              </a:rPr>
              <a:t>χωροθετική</a:t>
            </a: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 εξάρτηση από </a:t>
            </a:r>
            <a:r>
              <a:rPr lang="el-GR" sz="1700" b="1" u="sng" dirty="0">
                <a:solidFill>
                  <a:srgbClr val="C32D2E">
                    <a:lumMod val="50000"/>
                  </a:srgbClr>
                </a:solidFill>
              </a:rPr>
              <a:t>αγροτικές πρώτες ύλες</a:t>
            </a:r>
          </a:p>
          <a:p>
            <a:pPr marL="425196" lvl="0" indent="-342900" algn="just">
              <a:lnSpc>
                <a:spcPct val="110000"/>
              </a:lnSpc>
              <a:buClr>
                <a:srgbClr val="3891A7"/>
              </a:buClr>
              <a:buFont typeface="+mj-lt"/>
              <a:buAutoNum type="arabicPeriod"/>
            </a:pPr>
            <a:r>
              <a:rPr lang="el-GR" sz="1700" dirty="0" smtClean="0">
                <a:solidFill>
                  <a:srgbClr val="C32D2E">
                    <a:lumMod val="50000"/>
                  </a:srgbClr>
                </a:solidFill>
              </a:rPr>
              <a:t>Βιομηχανικές δραστηριότητες με </a:t>
            </a:r>
            <a:r>
              <a:rPr lang="el-GR" sz="1700" dirty="0" err="1">
                <a:solidFill>
                  <a:srgbClr val="C32D2E">
                    <a:lumMod val="50000"/>
                  </a:srgbClr>
                </a:solidFill>
              </a:rPr>
              <a:t>χωροθετική</a:t>
            </a: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 εξάρτηση από </a:t>
            </a:r>
            <a:r>
              <a:rPr lang="el-GR" sz="1700" b="1" u="sng" dirty="0">
                <a:solidFill>
                  <a:srgbClr val="C32D2E">
                    <a:lumMod val="50000"/>
                  </a:srgbClr>
                </a:solidFill>
              </a:rPr>
              <a:t>πρώτες ύλες προερχόμενες από </a:t>
            </a:r>
            <a:r>
              <a:rPr lang="el-GR" sz="1700" b="1" u="sng" dirty="0" smtClean="0">
                <a:solidFill>
                  <a:srgbClr val="C32D2E">
                    <a:lumMod val="50000"/>
                  </a:srgbClr>
                </a:solidFill>
              </a:rPr>
              <a:t>εξόρυξη. </a:t>
            </a:r>
            <a:r>
              <a:rPr lang="el-GR" sz="1700" b="1" u="sng" dirty="0">
                <a:solidFill>
                  <a:srgbClr val="C32D2E">
                    <a:lumMod val="50000"/>
                  </a:srgbClr>
                </a:solidFill>
              </a:rPr>
              <a:t> </a:t>
            </a:r>
          </a:p>
          <a:p>
            <a:pPr marL="425196" lvl="0" indent="-342900" algn="just">
              <a:lnSpc>
                <a:spcPct val="110000"/>
              </a:lnSpc>
              <a:buClr>
                <a:srgbClr val="3891A7"/>
              </a:buClr>
              <a:buFont typeface="+mj-lt"/>
              <a:buAutoNum type="arabicPeriod"/>
            </a:pP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Βιομηχανικές δραστηριότητες με ανάγκη χωροθέτησης σε </a:t>
            </a:r>
            <a:r>
              <a:rPr lang="el-GR" sz="1700" b="1" u="sng" dirty="0">
                <a:solidFill>
                  <a:srgbClr val="C32D2E">
                    <a:lumMod val="50000"/>
                  </a:srgbClr>
                </a:solidFill>
              </a:rPr>
              <a:t>άμεση επαφή με θαλάσσιο </a:t>
            </a:r>
            <a:r>
              <a:rPr lang="el-GR" sz="1700" b="1" u="sng" dirty="0" smtClean="0">
                <a:solidFill>
                  <a:srgbClr val="C32D2E">
                    <a:lumMod val="50000"/>
                  </a:srgbClr>
                </a:solidFill>
              </a:rPr>
              <a:t>μέτωπο</a:t>
            </a:r>
          </a:p>
          <a:p>
            <a:pPr marL="425196" lvl="0" indent="-342900" algn="just">
              <a:lnSpc>
                <a:spcPct val="110000"/>
              </a:lnSpc>
              <a:buClr>
                <a:srgbClr val="3891A7"/>
              </a:buClr>
              <a:buFont typeface="+mj-lt"/>
              <a:buAutoNum type="arabicPeriod"/>
            </a:pP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Μεγάλες υφιστάμενες βιομηχανικές </a:t>
            </a:r>
            <a:r>
              <a:rPr lang="el-GR" sz="1700" dirty="0" smtClean="0">
                <a:solidFill>
                  <a:srgbClr val="C32D2E">
                    <a:lumMod val="50000"/>
                  </a:srgbClr>
                </a:solidFill>
              </a:rPr>
              <a:t>επιχειρήσεις κρίσιμες </a:t>
            </a: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για την τοπική οικονομία, για τις οποίες </a:t>
            </a:r>
            <a:r>
              <a:rPr lang="el-GR" sz="1700" dirty="0" smtClean="0">
                <a:solidFill>
                  <a:srgbClr val="C32D2E">
                    <a:lumMod val="50000"/>
                  </a:srgbClr>
                </a:solidFill>
              </a:rPr>
              <a:t>εγκρίνεται </a:t>
            </a: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Επιχειρηματικό Σχέδιο Διάσωσης και </a:t>
            </a:r>
            <a:r>
              <a:rPr lang="el-GR" sz="1700" dirty="0" smtClean="0">
                <a:solidFill>
                  <a:srgbClr val="C32D2E">
                    <a:lumMod val="50000"/>
                  </a:srgbClr>
                </a:solidFill>
              </a:rPr>
              <a:t>Αναδιάρθρωσης</a:t>
            </a:r>
          </a:p>
          <a:p>
            <a:pPr marL="425196" lvl="0" indent="-342900" algn="just">
              <a:lnSpc>
                <a:spcPct val="110000"/>
              </a:lnSpc>
              <a:buClr>
                <a:srgbClr val="3891A7"/>
              </a:buClr>
              <a:buFont typeface="+mj-lt"/>
              <a:buAutoNum type="arabicPeriod"/>
            </a:pP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Επενδύσεις υψηλής </a:t>
            </a:r>
            <a:r>
              <a:rPr lang="el-GR" sz="1700" dirty="0" smtClean="0">
                <a:solidFill>
                  <a:srgbClr val="C32D2E">
                    <a:lumMod val="50000"/>
                  </a:srgbClr>
                </a:solidFill>
              </a:rPr>
              <a:t>τεχνολογίας</a:t>
            </a:r>
          </a:p>
          <a:p>
            <a:pPr marL="425196" lvl="0" indent="-342900" algn="just">
              <a:lnSpc>
                <a:spcPct val="110000"/>
              </a:lnSpc>
              <a:buClr>
                <a:srgbClr val="3891A7"/>
              </a:buClr>
              <a:buFont typeface="+mj-lt"/>
              <a:buAutoNum type="arabicPeriod"/>
            </a:pPr>
            <a:r>
              <a:rPr lang="el-GR" sz="1700" dirty="0">
                <a:solidFill>
                  <a:srgbClr val="C32D2E">
                    <a:lumMod val="50000"/>
                  </a:srgbClr>
                </a:solidFill>
              </a:rPr>
              <a:t>Μονάδες της Οδηγίας </a:t>
            </a:r>
            <a:r>
              <a:rPr lang="el-GR" sz="1700" b="1" u="sng" dirty="0" err="1">
                <a:solidFill>
                  <a:srgbClr val="C32D2E">
                    <a:lumMod val="50000"/>
                  </a:srgbClr>
                </a:solidFill>
              </a:rPr>
              <a:t>Σεβέζο</a:t>
            </a:r>
            <a:r>
              <a:rPr lang="el-GR" sz="1700" b="1" u="sng" dirty="0">
                <a:solidFill>
                  <a:srgbClr val="C32D2E">
                    <a:lumMod val="50000"/>
                  </a:srgbClr>
                </a:solidFill>
              </a:rPr>
              <a:t> ΙΙ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1700" b="1" dirty="0">
                <a:solidFill>
                  <a:schemeClr val="accent3">
                    <a:lumMod val="50000"/>
                  </a:schemeClr>
                </a:solidFill>
              </a:rPr>
              <a:t>Οι ειδικές αυτές </a:t>
            </a:r>
            <a:r>
              <a:rPr lang="el-GR" sz="1700" b="1" dirty="0" smtClean="0">
                <a:solidFill>
                  <a:schemeClr val="accent3">
                    <a:lumMod val="50000"/>
                  </a:schemeClr>
                </a:solidFill>
              </a:rPr>
              <a:t>κατευθύνσεις αφορούν </a:t>
            </a:r>
            <a:r>
              <a:rPr lang="el-GR" sz="1700" b="1" dirty="0">
                <a:solidFill>
                  <a:schemeClr val="accent3">
                    <a:lumMod val="50000"/>
                  </a:schemeClr>
                </a:solidFill>
              </a:rPr>
              <a:t>κατηγορίες τόσο βιομηχανικών </a:t>
            </a:r>
            <a:r>
              <a:rPr lang="el-GR" sz="1700" b="1" dirty="0" smtClean="0">
                <a:solidFill>
                  <a:schemeClr val="accent3">
                    <a:lumMod val="50000"/>
                  </a:schemeClr>
                </a:solidFill>
              </a:rPr>
              <a:t>μονάδων όσο και </a:t>
            </a:r>
            <a:r>
              <a:rPr lang="el-GR" sz="1700" b="1" dirty="0">
                <a:solidFill>
                  <a:schemeClr val="accent3">
                    <a:lumMod val="50000"/>
                  </a:schemeClr>
                </a:solidFill>
              </a:rPr>
              <a:t>οργανωμένων υποδοχέων εξειδικευμένων για </a:t>
            </a:r>
            <a:r>
              <a:rPr lang="el-GR" sz="1700" b="1" dirty="0" smtClean="0">
                <a:solidFill>
                  <a:schemeClr val="accent3">
                    <a:lumMod val="50000"/>
                  </a:schemeClr>
                </a:solidFill>
              </a:rPr>
              <a:t>την υποδοχή τους και </a:t>
            </a:r>
            <a:r>
              <a:rPr lang="el-GR" sz="1700" b="1" dirty="0">
                <a:solidFill>
                  <a:schemeClr val="accent3">
                    <a:lumMod val="50000"/>
                  </a:schemeClr>
                </a:solidFill>
              </a:rPr>
              <a:t>υπερισχύουν αντίθετων γενικών </a:t>
            </a:r>
            <a:r>
              <a:rPr lang="el-GR" sz="1700" b="1" dirty="0" err="1" smtClean="0">
                <a:solidFill>
                  <a:schemeClr val="accent3">
                    <a:lumMod val="50000"/>
                  </a:schemeClr>
                </a:solidFill>
              </a:rPr>
              <a:t>χωροθετικών</a:t>
            </a:r>
            <a:r>
              <a:rPr lang="el-GR" sz="1700" b="1" dirty="0" smtClean="0">
                <a:solidFill>
                  <a:schemeClr val="accent3">
                    <a:lumMod val="50000"/>
                  </a:schemeClr>
                </a:solidFill>
              </a:rPr>
              <a:t> κατευθύνσεων.</a:t>
            </a:r>
            <a:endParaRPr lang="el-GR" sz="17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5. Οργανωμένοι υποδοχείς βιομηχανικών δραστηριοτήτων (άρθρο 6)</a:t>
            </a:r>
            <a:endParaRPr lang="el-GR" sz="2800" b="1" u="sng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Από άποψη </a:t>
            </a:r>
            <a:r>
              <a:rPr lang="el-GR" sz="1800" b="1" u="sng" dirty="0" smtClean="0">
                <a:solidFill>
                  <a:schemeClr val="accent3">
                    <a:lumMod val="50000"/>
                  </a:schemeClr>
                </a:solidFill>
              </a:rPr>
              <a:t>χωρικής οργάνωσης </a:t>
            </a: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διακρίνονται σε: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Υποδοχείς γενικού χαρακτήρα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Υποδοχείς εξυγίανσης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Υποδοχείς χωροθέτησης μεμονωμένων μεγάλων μονάδων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Ενδιάμεσοι οργανωμένοι υποδοχείς</a:t>
            </a:r>
          </a:p>
          <a:p>
            <a:pPr marL="425196" indent="-342900">
              <a:buFont typeface="+mj-lt"/>
              <a:buAutoNum type="arabicPeriod"/>
            </a:pPr>
            <a:endParaRPr lang="el-GR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Από άποψη </a:t>
            </a:r>
            <a:r>
              <a:rPr lang="el-GR" sz="1800" b="1" u="sng" dirty="0" smtClean="0">
                <a:solidFill>
                  <a:schemeClr val="accent3">
                    <a:lumMod val="50000"/>
                  </a:schemeClr>
                </a:solidFill>
              </a:rPr>
              <a:t>βαθμίδων όχλησης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διακρίνονται σε: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Χαμηλής όχλησης (Τύπου Γ)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Μέσης όχλησης (Τύπου Β)</a:t>
            </a:r>
          </a:p>
          <a:p>
            <a:pPr marL="425196" indent="-342900">
              <a:buFont typeface="+mj-lt"/>
              <a:buAutoNum type="arabi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Υψηλής όχλησης (Τύπου Α)</a:t>
            </a:r>
          </a:p>
          <a:p>
            <a:pPr marL="425196" indent="-342900">
              <a:buFont typeface="+mj-lt"/>
              <a:buAutoNum type="arabicPeriod"/>
            </a:pPr>
            <a:endParaRPr lang="el-G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Οι κατευθύνσεις για το θεσμικό πλαίσιο χωροθέτησης, αδειοδότησης και διαχείρισής των οργανωμένων υποδοχέων προβλέπονται στο ίδιο άρθρο.</a:t>
            </a:r>
            <a:endParaRPr lang="el-GR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6. Πρόγραμμα Δράσης (άρθρο 11)</a:t>
            </a:r>
            <a:endParaRPr lang="el-GR" sz="2800" b="1" u="sng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b="1" u="sng" dirty="0" smtClean="0">
                <a:solidFill>
                  <a:schemeClr val="accent3">
                    <a:lumMod val="50000"/>
                  </a:schemeClr>
                </a:solidFill>
              </a:rPr>
              <a:t>Μέτρα και δράσεις θεσμικού χαρακτήρα: </a:t>
            </a:r>
          </a:p>
          <a:p>
            <a:pPr marL="482346" indent="-400050">
              <a:buFont typeface="+mj-lt"/>
              <a:buAutoNum type="romanL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Άμεσης προτεραιότητας (αναγκαία για την εφαρμογή του Ε.Χ.Π).</a:t>
            </a:r>
          </a:p>
          <a:p>
            <a:pPr marL="82296" indent="0">
              <a:buNone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(π.χ. περιορισμός εκτός σχεδίου δόμησης, συμμόρφωση ΓΠΣ/ΣΧΟΟΑΠ …).</a:t>
            </a:r>
          </a:p>
          <a:p>
            <a:pPr marL="482346" indent="-400050">
              <a:buFont typeface="+mj-lt"/>
              <a:buAutoNum type="romanL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Δεύτερης, χρονικά, προτεραιότητας</a:t>
            </a:r>
          </a:p>
          <a:p>
            <a:pPr marL="482346" indent="-400050">
              <a:buFont typeface="+mj-lt"/>
              <a:buAutoNum type="romanL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Δυνητικής εφαρμογής</a:t>
            </a:r>
          </a:p>
          <a:p>
            <a:pPr marL="482346" indent="-400050">
              <a:buFont typeface="+mj-lt"/>
              <a:buAutoNum type="romanLcPeriod"/>
            </a:pPr>
            <a:endParaRPr lang="el-GR" sz="1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l-GR" sz="1800" b="1" u="sng" dirty="0" smtClean="0">
                <a:solidFill>
                  <a:schemeClr val="accent3">
                    <a:lumMod val="50000"/>
                  </a:schemeClr>
                </a:solidFill>
              </a:rPr>
              <a:t>Μέτρα και δράσεις διοικητικού – οργανωτικού χαρακτήρα:</a:t>
            </a:r>
          </a:p>
          <a:p>
            <a:pPr marL="482346" indent="-400050">
              <a:buFont typeface="+mj-lt"/>
              <a:buAutoNum type="romanL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Άμεσης προτεραιότητας</a:t>
            </a:r>
          </a:p>
          <a:p>
            <a:pPr marL="482346" indent="-400050">
              <a:buFont typeface="+mj-lt"/>
              <a:buAutoNum type="romanLcPeriod"/>
            </a:pP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Δεύτερης, χρονικά, προτεραιότητας</a:t>
            </a:r>
          </a:p>
        </p:txBody>
      </p:sp>
    </p:spTree>
    <p:extLst>
      <p:ext uri="{BB962C8B-B14F-4D97-AF65-F5344CB8AC3E}">
        <p14:creationId xmlns:p14="http://schemas.microsoft.com/office/powerpoint/2010/main" val="38867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u="sng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7. Ερμηνεία του Ε.Χ.Π. για την Βιομηχανία από την νομολογία του Σ.τ.Ε.</a:t>
            </a:r>
            <a:endParaRPr lang="el-GR" sz="2800" b="1" u="sng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Το Ε.Χ.Π. για τη Βιομηχανία απασχόλησε περιορισμένα την νομολογία του Σ.τ.Ε., συγκριτικά με άλλα Ειδικά Πλαίσια (Α.Π.Ε., Ιχθυοκαλλιέργειες…).</a:t>
            </a:r>
          </a:p>
          <a:p>
            <a:pPr algn="just"/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Κρίθηκε νόμιμο με την απόφαση </a:t>
            </a:r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4013/2013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 του Ε’ τμήματος. </a:t>
            </a:r>
          </a:p>
          <a:p>
            <a:pPr algn="just"/>
            <a:r>
              <a:rPr lang="el-GR" sz="1800" b="1" dirty="0" smtClean="0">
                <a:solidFill>
                  <a:schemeClr val="accent3">
                    <a:lumMod val="50000"/>
                  </a:schemeClr>
                </a:solidFill>
              </a:rPr>
              <a:t>Τόσο οι γενικές – στρατηγικού χαρακτήρα ρυθμίσεις όσο και οι ειδικότερες- κανονιστικού χαρακτήρα ρυθμίσεις του Ε.Χ.Π. είναι δεσμευτικές, αν και διαφέρουν ως προς την κανονιστική πυκνότητά τους και το βαθμό διακριτικής ευχέρειας της Διοίκησης.</a:t>
            </a:r>
          </a:p>
          <a:p>
            <a:pPr algn="just"/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Είναι νόμιμη η εγκατάσταση βιομηχανικών δραστηριοτήτων εντός περιοχών του Δικτύου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Natura 2000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και σε δάση και δασικές εκτάσεις, υπό τους όρους που προβλέπονται από τα αντίστοιχα νομοθετικά πλαίσια.</a:t>
            </a:r>
          </a:p>
          <a:p>
            <a:pPr algn="just"/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Οι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διατάξεις του Ε.Χ.Π. σε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συνδυασμό με τις λεπτομερείς ρυθμίσεις του Γενικού Χωροταξικού Πλαισίου, αλλά και των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Περιφερειακών Πλαισίων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καθοδηγούν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την </a:t>
            </a:r>
            <a:r>
              <a:rPr lang="el-GR" sz="1800" dirty="0">
                <a:solidFill>
                  <a:schemeClr val="accent3">
                    <a:lumMod val="50000"/>
                  </a:schemeClr>
                </a:solidFill>
              </a:rPr>
              <a:t>κρίση του δικαστηρίου σε σχέση με το επιτρεπτό ή μη ορισμένης χωροθέτησης ή </a:t>
            </a:r>
            <a:r>
              <a:rPr lang="el-GR" sz="1800" dirty="0" smtClean="0">
                <a:solidFill>
                  <a:schemeClr val="accent3">
                    <a:lumMod val="50000"/>
                  </a:schemeClr>
                </a:solidFill>
              </a:rPr>
              <a:t>αδειοδότησης. </a:t>
            </a:r>
          </a:p>
        </p:txBody>
      </p:sp>
    </p:spTree>
    <p:extLst>
      <p:ext uri="{BB962C8B-B14F-4D97-AF65-F5344CB8AC3E}">
        <p14:creationId xmlns:p14="http://schemas.microsoft.com/office/powerpoint/2010/main" val="16433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849</Words>
  <Application>Microsoft Office PowerPoint</Application>
  <PresentationFormat>Προβολή στην οθόνη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Ηλιοστάσιο</vt:lpstr>
      <vt:lpstr>  ΕΙΔΙΚΟ ΧΩΡΟΤΑΞΙΚΟ ΠΛΑΙΣΙΟ ΓΙΑ ΤΗ ΒΙΟΜΗΧΑΝΙΑ  (ΦΕΚ Α.Α.Π. 151/13.4.2009) </vt:lpstr>
      <vt:lpstr>1. Δομή του Ε.Χ.Π. για τη Βιομηχανία</vt:lpstr>
      <vt:lpstr>(συνέχεια…)</vt:lpstr>
      <vt:lpstr>2. Βασικοί στόχοι και πρότυπο χωρικής οργάνωσης βιομηχανίας</vt:lpstr>
      <vt:lpstr>Παρουσίαση του PowerPoint</vt:lpstr>
      <vt:lpstr>4. Πρόβλεψη ειδικών κατευθύνσεων για 3 ειδικότερες κατηγορίες βιομηχανικών δραστηριοτήτων (άρθρο 5): </vt:lpstr>
      <vt:lpstr>5. Οργανωμένοι υποδοχείς βιομηχανικών δραστηριοτήτων (άρθρο 6)</vt:lpstr>
      <vt:lpstr>6. Πρόγραμμα Δράσης (άρθρο 11)</vt:lpstr>
      <vt:lpstr>7. Ερμηνεία του Ε.Χ.Π. για την Βιομηχανία από την νομολογία του Σ.τ.Ε.</vt:lpstr>
      <vt:lpstr>(συνέχεια…)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ΕΙΔΙΚΟ ΧΩΡΟΤΑΞΙΚΟ ΠΛΑΙΣΙΟ ΓΙΑ ΤΗ ΒΙΟΜΗΧΑΝΙΑ  </dc:title>
  <dc:creator>Xristis-01</dc:creator>
  <cp:lastModifiedBy>Marios Haidarlis</cp:lastModifiedBy>
  <cp:revision>19</cp:revision>
  <cp:lastPrinted>2022-03-22T16:12:29Z</cp:lastPrinted>
  <dcterms:created xsi:type="dcterms:W3CDTF">2022-03-21T11:28:04Z</dcterms:created>
  <dcterms:modified xsi:type="dcterms:W3CDTF">2022-03-22T16:25:37Z</dcterms:modified>
</cp:coreProperties>
</file>