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89750" cy="967105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Τίτλος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22" name="Υπότιτλος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Στυλ κύριου υπότιτλου</a:t>
            </a:r>
            <a:endParaRPr kumimoji="0" lang="en-US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853615-BFDE-46DE-814C-47EC6EF6D371}" type="datetimeFigureOut">
              <a:rPr lang="el-GR" smtClean="0"/>
              <a:t>22/3/2022</a:t>
            </a:fld>
            <a:endParaRPr lang="el-GR"/>
          </a:p>
        </p:txBody>
      </p:sp>
      <p:sp>
        <p:nvSpPr>
          <p:cNvPr id="20" name="Θέση υποσέλιδου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10" name="Θέση αριθμού διαφάνειας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  <p:sp>
        <p:nvSpPr>
          <p:cNvPr id="8" name="Έλλειψη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Έλλειψη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853615-BFDE-46DE-814C-47EC6EF6D371}" type="datetimeFigureOut">
              <a:rPr lang="el-GR" smtClean="0"/>
              <a:t>22/3/2022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853615-BFDE-46DE-814C-47EC6EF6D371}" type="datetimeFigureOut">
              <a:rPr lang="el-GR" smtClean="0"/>
              <a:t>22/3/2022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853615-BFDE-46DE-814C-47EC6EF6D371}" type="datetimeFigureOut">
              <a:rPr lang="el-GR" smtClean="0"/>
              <a:t>22/3/2022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853615-BFDE-46DE-814C-47EC6EF6D371}" type="datetimeFigureOut">
              <a:rPr lang="el-GR" smtClean="0"/>
              <a:t>22/3/2022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Ορθογώνιο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Έλλειψη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Έλλειψη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853615-BFDE-46DE-814C-47EC6EF6D371}" type="datetimeFigureOut">
              <a:rPr lang="el-GR" smtClean="0"/>
              <a:t>22/3/2022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853615-BFDE-46DE-814C-47EC6EF6D371}" type="datetimeFigureOut">
              <a:rPr lang="el-GR" smtClean="0"/>
              <a:t>22/3/2022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853615-BFDE-46DE-814C-47EC6EF6D371}" type="datetimeFigureOut">
              <a:rPr lang="el-GR" smtClean="0"/>
              <a:t>22/3/2022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Ορθογώνιο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853615-BFDE-46DE-814C-47EC6EF6D371}" type="datetimeFigureOut">
              <a:rPr lang="el-GR" smtClean="0"/>
              <a:t>22/3/2022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  <p:sp>
        <p:nvSpPr>
          <p:cNvPr id="6" name="Ορθογώνιο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853615-BFDE-46DE-814C-47EC6EF6D371}" type="datetimeFigureOut">
              <a:rPr lang="el-GR" smtClean="0"/>
              <a:t>22/3/2022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853615-BFDE-46DE-814C-47EC6EF6D371}" type="datetimeFigureOut">
              <a:rPr lang="el-GR" smtClean="0"/>
              <a:t>22/3/2022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  <p:sp>
        <p:nvSpPr>
          <p:cNvPr id="8" name="Ορθογώνιο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9" name="Διάγραμμα ροής: Διεργασία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Διάγραμμα ροής: Διεργασία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Πίτα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Έλλειψη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Κουλούρα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Ορθογώνιο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Θέση τίτλου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9" name="Θέση κειμένου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4" name="Θέση ημερομηνίας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2853615-BFDE-46DE-814C-47EC6EF6D371}" type="datetimeFigureOut">
              <a:rPr lang="el-GR" smtClean="0"/>
              <a:t>22/3/2022</a:t>
            </a:fld>
            <a:endParaRPr lang="el-GR"/>
          </a:p>
        </p:txBody>
      </p:sp>
      <p:sp>
        <p:nvSpPr>
          <p:cNvPr id="10" name="Θέση υποσέλιδου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l-GR"/>
          </a:p>
        </p:txBody>
      </p:sp>
      <p:sp>
        <p:nvSpPr>
          <p:cNvPr id="22" name="Θέση αριθμού διαφάνειας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  <p:sp>
        <p:nvSpPr>
          <p:cNvPr id="15" name="Ορθογώνιο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403648" y="620688"/>
            <a:ext cx="7406640" cy="2160240"/>
          </a:xfrm>
        </p:spPr>
        <p:txBody>
          <a:bodyPr>
            <a:normAutofit fontScale="90000"/>
          </a:bodyPr>
          <a:lstStyle/>
          <a:p>
            <a:pPr algn="ctr"/>
            <a:r>
              <a:rPr lang="el-GR" sz="2400" dirty="0" smtClean="0"/>
              <a:t/>
            </a:r>
            <a:br>
              <a:rPr lang="el-GR" sz="2400" dirty="0" smtClean="0"/>
            </a:br>
            <a:r>
              <a:rPr lang="el-GR" sz="2400" b="1" dirty="0">
                <a:solidFill>
                  <a:schemeClr val="accent3">
                    <a:lumMod val="75000"/>
                  </a:schemeClr>
                </a:solidFill>
                <a:effectLst/>
              </a:rPr>
              <a:t/>
            </a:r>
            <a:br>
              <a:rPr lang="el-GR" sz="2400" b="1" dirty="0">
                <a:solidFill>
                  <a:schemeClr val="accent3">
                    <a:lumMod val="75000"/>
                  </a:schemeClr>
                </a:solidFill>
                <a:effectLst/>
              </a:rPr>
            </a:br>
            <a:r>
              <a:rPr lang="el-GR" sz="3600" b="1" dirty="0" smtClean="0">
                <a:solidFill>
                  <a:schemeClr val="accent3">
                    <a:lumMod val="75000"/>
                  </a:schemeClr>
                </a:solidFill>
                <a:effectLst/>
              </a:rPr>
              <a:t>ΕΙΔΙΚΟ ΧΩΡΟΤΑΞΙΚΟ ΠΛΑΙΣΙΟ ΓΙΑ ΤΗ ΒΙΟΜΗΧΑΝΙΑ</a:t>
            </a:r>
            <a:r>
              <a:rPr lang="el-GR" sz="3600" b="1" dirty="0">
                <a:solidFill>
                  <a:schemeClr val="accent3">
                    <a:lumMod val="75000"/>
                  </a:schemeClr>
                </a:solidFill>
                <a:effectLst/>
              </a:rPr>
              <a:t/>
            </a:r>
            <a:br>
              <a:rPr lang="el-GR" sz="3600" b="1" dirty="0">
                <a:solidFill>
                  <a:schemeClr val="accent3">
                    <a:lumMod val="75000"/>
                  </a:schemeClr>
                </a:solidFill>
                <a:effectLst/>
              </a:rPr>
            </a:br>
            <a:r>
              <a:rPr lang="el-GR" sz="3600" b="1" dirty="0">
                <a:solidFill>
                  <a:schemeClr val="accent3">
                    <a:lumMod val="75000"/>
                  </a:schemeClr>
                </a:solidFill>
                <a:effectLst/>
              </a:rPr>
              <a:t/>
            </a:r>
            <a:br>
              <a:rPr lang="el-GR" sz="3600" b="1" dirty="0">
                <a:solidFill>
                  <a:schemeClr val="accent3">
                    <a:lumMod val="75000"/>
                  </a:schemeClr>
                </a:solidFill>
                <a:effectLst/>
              </a:rPr>
            </a:br>
            <a:r>
              <a:rPr lang="el-GR" sz="2000" b="1" dirty="0">
                <a:solidFill>
                  <a:schemeClr val="accent3">
                    <a:lumMod val="75000"/>
                  </a:schemeClr>
                </a:solidFill>
                <a:effectLst/>
              </a:rPr>
              <a:t>(ΦΕΚ Α.Α.Π. 151/13.4.2009) </a:t>
            </a:r>
            <a:endParaRPr lang="el-GR" sz="1600" b="1" dirty="0">
              <a:solidFill>
                <a:schemeClr val="accent3">
                  <a:lumMod val="75000"/>
                </a:schemeClr>
              </a:solidFill>
              <a:effectLst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403648" y="4365104"/>
            <a:ext cx="7406640" cy="1752600"/>
          </a:xfrm>
        </p:spPr>
        <p:txBody>
          <a:bodyPr/>
          <a:lstStyle/>
          <a:p>
            <a:r>
              <a:rPr lang="el-GR" altLang="el-GR" sz="2000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Μάριος Χαϊνταρλής</a:t>
            </a:r>
          </a:p>
          <a:p>
            <a:r>
              <a:rPr lang="el-GR" altLang="el-GR" sz="2000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Επίκουρος Καθηγητής Πανεπιστημίου Θεσσαλίας</a:t>
            </a:r>
            <a:endParaRPr lang="en-US" altLang="el-GR" sz="2000" b="1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38074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2800" b="1" dirty="0" smtClean="0">
                <a:solidFill>
                  <a:schemeClr val="accent3">
                    <a:lumMod val="50000"/>
                  </a:schemeClr>
                </a:solidFill>
                <a:effectLst/>
              </a:rPr>
              <a:t>(συνέχεια…)</a:t>
            </a:r>
            <a:endParaRPr lang="el-GR" sz="2800" b="1" dirty="0">
              <a:solidFill>
                <a:schemeClr val="accent3">
                  <a:lumMod val="50000"/>
                </a:schemeClr>
              </a:solidFill>
              <a:effectLst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el-GR" sz="18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l-GR" sz="1800" dirty="0" smtClean="0">
                <a:solidFill>
                  <a:schemeClr val="accent3">
                    <a:lumMod val="50000"/>
                  </a:schemeClr>
                </a:solidFill>
              </a:rPr>
              <a:t>Το Ε.Χ.Π. για τη Βιομηχανία προκρίνει το μοντέλο καθετοποιημένης ανάπτυξης των μεταλλευτικών/ εξορυκτικών δραστηριοτήτων, καθώς είναι οικονομικά πιο πρόσφορο και </a:t>
            </a:r>
            <a:r>
              <a:rPr lang="el-GR" sz="1800" b="1" u="sng" dirty="0" smtClean="0">
                <a:solidFill>
                  <a:schemeClr val="accent3">
                    <a:lumMod val="50000"/>
                  </a:schemeClr>
                </a:solidFill>
              </a:rPr>
              <a:t>περιορίζει την εξάπλωση των δυσμενών περιβαλλοντικών επιπτώσεων σε ορισμένη περιοχή</a:t>
            </a:r>
            <a:r>
              <a:rPr lang="el-GR" sz="1800" dirty="0" smtClean="0">
                <a:solidFill>
                  <a:schemeClr val="accent3">
                    <a:lumMod val="50000"/>
                  </a:schemeClr>
                </a:solidFill>
              </a:rPr>
              <a:t>. Υπό προϋποθέσεις, το Σ.τ.Ε. αποδέχεται ότι </a:t>
            </a:r>
            <a:r>
              <a:rPr lang="el-GR" sz="1800" b="1" u="sng" dirty="0" smtClean="0">
                <a:solidFill>
                  <a:schemeClr val="accent3">
                    <a:lumMod val="50000"/>
                  </a:schemeClr>
                </a:solidFill>
              </a:rPr>
              <a:t>δεν απαιτείται η ΜΠΕ να εξετάζει εναλλακτικές λύσεις χωροθέτησης τέτοιων μονάδων </a:t>
            </a:r>
            <a:r>
              <a:rPr lang="el-GR" sz="1800" dirty="0" smtClean="0">
                <a:solidFill>
                  <a:schemeClr val="accent3">
                    <a:lumMod val="50000"/>
                  </a:schemeClr>
                </a:solidFill>
              </a:rPr>
              <a:t>(εκτός από την μηδενική).</a:t>
            </a:r>
          </a:p>
          <a:p>
            <a:pPr marL="82296" indent="0" algn="just">
              <a:buNone/>
            </a:pPr>
            <a:endParaRPr lang="el-GR" sz="18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>
              <a:buFont typeface="Wingdings" panose="05000000000000000000" pitchFamily="2" charset="2"/>
              <a:buChar char="Ø"/>
            </a:pPr>
            <a:r>
              <a:rPr lang="el-GR" sz="1800" b="1" dirty="0" smtClean="0">
                <a:solidFill>
                  <a:schemeClr val="accent3">
                    <a:lumMod val="50000"/>
                  </a:schemeClr>
                </a:solidFill>
              </a:rPr>
              <a:t>Βλ. Σ.τ.Ε. 4013/2013, 1423/2013, 670/2017, 2696/2016 και 1518/2020.</a:t>
            </a:r>
            <a:endParaRPr lang="el-GR" sz="18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1994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l-GR" sz="2800" b="1" u="sng" dirty="0" smtClean="0">
                <a:solidFill>
                  <a:schemeClr val="accent3">
                    <a:lumMod val="50000"/>
                  </a:schemeClr>
                </a:solidFill>
                <a:effectLst/>
              </a:rPr>
              <a:t>1. Δομή του Ε.Χ.Π. για τη Βιομηχανία</a:t>
            </a:r>
            <a:endParaRPr lang="el-GR" sz="2800" b="1" u="sng" dirty="0">
              <a:solidFill>
                <a:schemeClr val="accent3">
                  <a:lumMod val="50000"/>
                </a:schemeClr>
              </a:solidFill>
              <a:effectLst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187624" y="1268760"/>
            <a:ext cx="7498080" cy="5112568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l-GR" sz="1800" b="1" dirty="0" smtClean="0">
                <a:solidFill>
                  <a:schemeClr val="accent3">
                    <a:lumMod val="50000"/>
                  </a:schemeClr>
                </a:solidFill>
              </a:rPr>
              <a:t>Κεφάλαιο Α’: α. </a:t>
            </a:r>
            <a:r>
              <a:rPr lang="el-GR" sz="1800" dirty="0" smtClean="0">
                <a:solidFill>
                  <a:schemeClr val="accent3">
                    <a:lumMod val="50000"/>
                  </a:schemeClr>
                </a:solidFill>
              </a:rPr>
              <a:t>Σκοπός και περιεχόμενο (άρθρο 1), </a:t>
            </a:r>
            <a:r>
              <a:rPr lang="el-GR" sz="1800" b="1" dirty="0" smtClean="0">
                <a:solidFill>
                  <a:schemeClr val="accent3">
                    <a:lumMod val="50000"/>
                  </a:schemeClr>
                </a:solidFill>
              </a:rPr>
              <a:t>β. </a:t>
            </a:r>
            <a:r>
              <a:rPr lang="el-GR" sz="1800" dirty="0" smtClean="0">
                <a:solidFill>
                  <a:schemeClr val="accent3">
                    <a:lumMod val="50000"/>
                  </a:schemeClr>
                </a:solidFill>
              </a:rPr>
              <a:t>Ορισμοί και πεδίο εφαρμογής (άρθρο 2).</a:t>
            </a:r>
          </a:p>
          <a:p>
            <a:pPr algn="just">
              <a:lnSpc>
                <a:spcPct val="150000"/>
              </a:lnSpc>
            </a:pPr>
            <a:r>
              <a:rPr lang="el-GR" sz="1800" b="1" dirty="0" smtClean="0">
                <a:solidFill>
                  <a:schemeClr val="accent3">
                    <a:lumMod val="50000"/>
                  </a:schemeClr>
                </a:solidFill>
              </a:rPr>
              <a:t>Κεφάλαιο Β’: </a:t>
            </a:r>
            <a:r>
              <a:rPr lang="el-GR" sz="1800" dirty="0" smtClean="0">
                <a:solidFill>
                  <a:schemeClr val="accent3">
                    <a:lumMod val="50000"/>
                  </a:schemeClr>
                </a:solidFill>
              </a:rPr>
              <a:t>Στόχοι της Χωρικής Βιομηχανικής Πολιτικής (άρθρο 3).</a:t>
            </a:r>
          </a:p>
          <a:p>
            <a:pPr algn="just">
              <a:lnSpc>
                <a:spcPct val="150000"/>
              </a:lnSpc>
            </a:pPr>
            <a:r>
              <a:rPr lang="el-GR" sz="1800" b="1" dirty="0" smtClean="0">
                <a:solidFill>
                  <a:schemeClr val="accent3">
                    <a:lumMod val="50000"/>
                  </a:schemeClr>
                </a:solidFill>
              </a:rPr>
              <a:t>Κεφάλαιο Γ’: α. </a:t>
            </a:r>
            <a:r>
              <a:rPr lang="el-GR" sz="1800" dirty="0" smtClean="0">
                <a:solidFill>
                  <a:schemeClr val="accent3">
                    <a:lumMod val="50000"/>
                  </a:schemeClr>
                </a:solidFill>
              </a:rPr>
              <a:t>Εθνικό πρότυπο χωροταξικής οργάνωσης της βιομηχανίας, </a:t>
            </a:r>
            <a:r>
              <a:rPr lang="el-GR" sz="1800" b="1" dirty="0" smtClean="0">
                <a:solidFill>
                  <a:schemeClr val="accent3">
                    <a:lumMod val="50000"/>
                  </a:schemeClr>
                </a:solidFill>
              </a:rPr>
              <a:t>β. </a:t>
            </a:r>
            <a:r>
              <a:rPr lang="el-GR" sz="1800" dirty="0" smtClean="0">
                <a:solidFill>
                  <a:schemeClr val="accent3">
                    <a:lumMod val="50000"/>
                  </a:schemeClr>
                </a:solidFill>
              </a:rPr>
              <a:t>Κατευθύνσεις </a:t>
            </a:r>
            <a:r>
              <a:rPr lang="el-GR" sz="1800" u="sng" dirty="0" smtClean="0">
                <a:solidFill>
                  <a:schemeClr val="accent3">
                    <a:lumMod val="50000"/>
                  </a:schemeClr>
                </a:solidFill>
              </a:rPr>
              <a:t>κλαδικού</a:t>
            </a:r>
            <a:r>
              <a:rPr lang="el-GR" sz="1800" dirty="0" smtClean="0">
                <a:solidFill>
                  <a:schemeClr val="accent3">
                    <a:lumMod val="50000"/>
                  </a:schemeClr>
                </a:solidFill>
              </a:rPr>
              <a:t> και </a:t>
            </a:r>
            <a:r>
              <a:rPr lang="el-GR" sz="1800" u="sng" dirty="0" smtClean="0">
                <a:solidFill>
                  <a:schemeClr val="accent3">
                    <a:lumMod val="50000"/>
                  </a:schemeClr>
                </a:solidFill>
              </a:rPr>
              <a:t>ειδικού χαρακτήρα </a:t>
            </a:r>
            <a:r>
              <a:rPr lang="el-GR" sz="1800" dirty="0" smtClean="0">
                <a:solidFill>
                  <a:schemeClr val="accent3">
                    <a:lumMod val="50000"/>
                  </a:schemeClr>
                </a:solidFill>
              </a:rPr>
              <a:t>για τη στρατηγική χωρική οργάνωση της βιομηχανίας (άρθρο 5).</a:t>
            </a:r>
          </a:p>
          <a:p>
            <a:pPr algn="just">
              <a:lnSpc>
                <a:spcPct val="150000"/>
              </a:lnSpc>
            </a:pPr>
            <a:r>
              <a:rPr lang="el-GR" sz="1800" b="1" dirty="0" smtClean="0">
                <a:solidFill>
                  <a:schemeClr val="accent3">
                    <a:lumMod val="50000"/>
                  </a:schemeClr>
                </a:solidFill>
              </a:rPr>
              <a:t>Κεφάλαιο Δ’: α. </a:t>
            </a:r>
            <a:r>
              <a:rPr lang="el-GR" sz="1800" dirty="0" smtClean="0">
                <a:solidFill>
                  <a:schemeClr val="accent3">
                    <a:lumMod val="50000"/>
                  </a:schemeClr>
                </a:solidFill>
              </a:rPr>
              <a:t>Κατευθύνσεις για: </a:t>
            </a:r>
            <a:r>
              <a:rPr lang="en-US" sz="1800" b="1" dirty="0" err="1" smtClean="0">
                <a:solidFill>
                  <a:schemeClr val="accent3">
                    <a:lumMod val="50000"/>
                  </a:schemeClr>
                </a:solidFill>
              </a:rPr>
              <a:t>i</a:t>
            </a:r>
            <a:r>
              <a:rPr lang="el-GR" sz="1800" b="1" dirty="0" smtClean="0">
                <a:solidFill>
                  <a:schemeClr val="accent3">
                    <a:lumMod val="50000"/>
                  </a:schemeClr>
                </a:solidFill>
              </a:rPr>
              <a:t>) </a:t>
            </a:r>
            <a:r>
              <a:rPr lang="el-GR" sz="1800" dirty="0" smtClean="0">
                <a:solidFill>
                  <a:schemeClr val="accent3">
                    <a:lumMod val="50000"/>
                  </a:schemeClr>
                </a:solidFill>
              </a:rPr>
              <a:t>το καθεστώς οργανωμένης χωροθέτησης της βιομηχανίας </a:t>
            </a:r>
            <a:r>
              <a:rPr lang="en-US" sz="1800" b="1" dirty="0" smtClean="0">
                <a:solidFill>
                  <a:schemeClr val="accent3">
                    <a:lumMod val="50000"/>
                  </a:schemeClr>
                </a:solidFill>
              </a:rPr>
              <a:t>ii</a:t>
            </a:r>
            <a:r>
              <a:rPr lang="el-GR" sz="1800" b="1" dirty="0" smtClean="0">
                <a:solidFill>
                  <a:schemeClr val="accent3">
                    <a:lumMod val="50000"/>
                  </a:schemeClr>
                </a:solidFill>
              </a:rPr>
              <a:t>) </a:t>
            </a:r>
            <a:r>
              <a:rPr lang="el-GR" sz="1800" dirty="0" smtClean="0">
                <a:solidFill>
                  <a:schemeClr val="accent3">
                    <a:lumMod val="50000"/>
                  </a:schemeClr>
                </a:solidFill>
              </a:rPr>
              <a:t>το καθεστώς και τους όρους δόμησης </a:t>
            </a:r>
            <a:r>
              <a:rPr lang="el-GR" sz="1800" dirty="0">
                <a:solidFill>
                  <a:schemeClr val="accent3">
                    <a:lumMod val="50000"/>
                  </a:schemeClr>
                </a:solidFill>
              </a:rPr>
              <a:t>της βιομηχανίας </a:t>
            </a:r>
            <a:r>
              <a:rPr lang="el-GR" sz="1800" dirty="0" smtClean="0">
                <a:solidFill>
                  <a:schemeClr val="accent3">
                    <a:lumMod val="50000"/>
                  </a:schemeClr>
                </a:solidFill>
              </a:rPr>
              <a:t>(άρθρα 6, 7)και </a:t>
            </a:r>
            <a:r>
              <a:rPr lang="el-GR" sz="1800" b="1" dirty="0">
                <a:solidFill>
                  <a:schemeClr val="accent3">
                    <a:lumMod val="50000"/>
                  </a:schemeClr>
                </a:solidFill>
              </a:rPr>
              <a:t>β. </a:t>
            </a:r>
            <a:r>
              <a:rPr lang="el-GR" sz="1800" dirty="0">
                <a:solidFill>
                  <a:schemeClr val="accent3">
                    <a:lumMod val="50000"/>
                  </a:schemeClr>
                </a:solidFill>
              </a:rPr>
              <a:t>Κριτήρια και συμβατότητες </a:t>
            </a:r>
            <a:r>
              <a:rPr lang="el-GR" sz="1800" dirty="0" smtClean="0">
                <a:solidFill>
                  <a:schemeClr val="accent3">
                    <a:lumMod val="50000"/>
                  </a:schemeClr>
                </a:solidFill>
              </a:rPr>
              <a:t>χωροθέτησης των </a:t>
            </a:r>
            <a:r>
              <a:rPr lang="el-GR" sz="1800" dirty="0">
                <a:solidFill>
                  <a:schemeClr val="accent3">
                    <a:lumMod val="50000"/>
                  </a:schemeClr>
                </a:solidFill>
              </a:rPr>
              <a:t>βιομηχανικών μονάδων και </a:t>
            </a:r>
            <a:r>
              <a:rPr lang="el-GR" sz="1800" dirty="0" smtClean="0">
                <a:solidFill>
                  <a:schemeClr val="accent3">
                    <a:lumMod val="50000"/>
                  </a:schemeClr>
                </a:solidFill>
              </a:rPr>
              <a:t>υποδοχέων που </a:t>
            </a:r>
            <a:r>
              <a:rPr lang="el-GR" sz="1800" u="sng" dirty="0">
                <a:solidFill>
                  <a:schemeClr val="accent3">
                    <a:lumMod val="50000"/>
                  </a:schemeClr>
                </a:solidFill>
              </a:rPr>
              <a:t>συνδέονται με τα </a:t>
            </a:r>
            <a:r>
              <a:rPr lang="el-GR" sz="1800" u="sng" dirty="0" smtClean="0">
                <a:solidFill>
                  <a:schemeClr val="accent3">
                    <a:lumMod val="50000"/>
                  </a:schemeClr>
                </a:solidFill>
              </a:rPr>
              <a:t>χαρακτηριστικά της </a:t>
            </a:r>
            <a:r>
              <a:rPr lang="el-GR" sz="1800" u="sng" dirty="0">
                <a:solidFill>
                  <a:schemeClr val="accent3">
                    <a:lumMod val="50000"/>
                  </a:schemeClr>
                </a:solidFill>
              </a:rPr>
              <a:t>περιοχής </a:t>
            </a:r>
            <a:r>
              <a:rPr lang="el-GR" sz="1800" u="sng" dirty="0" smtClean="0">
                <a:solidFill>
                  <a:schemeClr val="accent3">
                    <a:lumMod val="50000"/>
                  </a:schemeClr>
                </a:solidFill>
              </a:rPr>
              <a:t>χωροθέτησης</a:t>
            </a:r>
            <a:r>
              <a:rPr lang="el-GR" sz="1800" dirty="0" smtClean="0">
                <a:solidFill>
                  <a:schemeClr val="accent3">
                    <a:lumMod val="50000"/>
                  </a:schemeClr>
                </a:solidFill>
              </a:rPr>
              <a:t> (άρθρο 8).</a:t>
            </a:r>
            <a:endParaRPr lang="el-GR" sz="18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5789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2800" dirty="0" smtClean="0"/>
              <a:t>(συνέχεια…)</a:t>
            </a:r>
            <a:endParaRPr lang="el-GR" sz="28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403648" y="1196752"/>
            <a:ext cx="7498080" cy="518457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l-GR" sz="1800" b="1" dirty="0" smtClean="0">
                <a:solidFill>
                  <a:schemeClr val="accent3">
                    <a:lumMod val="50000"/>
                  </a:schemeClr>
                </a:solidFill>
              </a:rPr>
              <a:t>Κεφάλαιο Ε</a:t>
            </a:r>
            <a:r>
              <a:rPr lang="el-GR" sz="1800" b="1" dirty="0">
                <a:solidFill>
                  <a:schemeClr val="accent3">
                    <a:lumMod val="50000"/>
                  </a:schemeClr>
                </a:solidFill>
              </a:rPr>
              <a:t>’: </a:t>
            </a:r>
            <a:r>
              <a:rPr lang="el-GR" sz="1800" dirty="0">
                <a:solidFill>
                  <a:schemeClr val="accent3">
                    <a:lumMod val="50000"/>
                  </a:schemeClr>
                </a:solidFill>
              </a:rPr>
              <a:t>Κατευθύνσεις για τον </a:t>
            </a:r>
            <a:r>
              <a:rPr lang="el-GR" sz="1800" u="sng" dirty="0">
                <a:solidFill>
                  <a:schemeClr val="accent3">
                    <a:lumMod val="50000"/>
                  </a:schemeClr>
                </a:solidFill>
              </a:rPr>
              <a:t>υποκείμενο </a:t>
            </a:r>
            <a:r>
              <a:rPr lang="el-GR" sz="1800" u="sng" dirty="0" smtClean="0">
                <a:solidFill>
                  <a:schemeClr val="accent3">
                    <a:lumMod val="50000"/>
                  </a:schemeClr>
                </a:solidFill>
              </a:rPr>
              <a:t>χωροταξικό και </a:t>
            </a:r>
            <a:r>
              <a:rPr lang="el-GR" sz="1800" u="sng" dirty="0">
                <a:solidFill>
                  <a:schemeClr val="accent3">
                    <a:lumMod val="50000"/>
                  </a:schemeClr>
                </a:solidFill>
              </a:rPr>
              <a:t>πολεοδομικό </a:t>
            </a:r>
            <a:r>
              <a:rPr lang="el-GR" sz="1800" u="sng" dirty="0" smtClean="0">
                <a:solidFill>
                  <a:schemeClr val="accent3">
                    <a:lumMod val="50000"/>
                  </a:schemeClr>
                </a:solidFill>
              </a:rPr>
              <a:t>σχεδιασμό</a:t>
            </a:r>
            <a:r>
              <a:rPr lang="el-GR" sz="1800" dirty="0" smtClean="0">
                <a:solidFill>
                  <a:schemeClr val="accent3">
                    <a:lumMod val="50000"/>
                  </a:schemeClr>
                </a:solidFill>
              </a:rPr>
              <a:t> (άρθρο 9) και λοιπές κατευθύνσεις (άρθρο 10).</a:t>
            </a:r>
          </a:p>
          <a:p>
            <a:pPr>
              <a:lnSpc>
                <a:spcPct val="150000"/>
              </a:lnSpc>
            </a:pPr>
            <a:r>
              <a:rPr lang="el-GR" sz="1800" b="1" dirty="0" smtClean="0">
                <a:solidFill>
                  <a:schemeClr val="accent3">
                    <a:lumMod val="50000"/>
                  </a:schemeClr>
                </a:solidFill>
              </a:rPr>
              <a:t>Κεφάλαιο Στ’: </a:t>
            </a:r>
            <a:r>
              <a:rPr lang="el-GR" sz="1800" dirty="0">
                <a:solidFill>
                  <a:schemeClr val="accent3">
                    <a:lumMod val="50000"/>
                  </a:schemeClr>
                </a:solidFill>
              </a:rPr>
              <a:t>Π</a:t>
            </a:r>
            <a:r>
              <a:rPr lang="el-GR" sz="1800" dirty="0" smtClean="0">
                <a:solidFill>
                  <a:schemeClr val="accent3">
                    <a:lumMod val="50000"/>
                  </a:schemeClr>
                </a:solidFill>
              </a:rPr>
              <a:t>ρόγραμμα Δράσης (άρθρο 11).</a:t>
            </a:r>
          </a:p>
          <a:p>
            <a:pPr>
              <a:lnSpc>
                <a:spcPct val="150000"/>
              </a:lnSpc>
            </a:pPr>
            <a:r>
              <a:rPr lang="el-GR" sz="1800" b="1" dirty="0" smtClean="0">
                <a:solidFill>
                  <a:schemeClr val="accent3">
                    <a:lumMod val="50000"/>
                  </a:schemeClr>
                </a:solidFill>
              </a:rPr>
              <a:t>Κεφάλαιο Ζ’: </a:t>
            </a:r>
            <a:r>
              <a:rPr lang="el-GR" sz="1800" dirty="0" smtClean="0">
                <a:solidFill>
                  <a:schemeClr val="accent3">
                    <a:lumMod val="50000"/>
                  </a:schemeClr>
                </a:solidFill>
              </a:rPr>
              <a:t>Μεταβατικές και τελικές διατάξεις (άρθρα 12, 13 ,14).</a:t>
            </a:r>
          </a:p>
          <a:p>
            <a:pPr>
              <a:lnSpc>
                <a:spcPct val="150000"/>
              </a:lnSpc>
            </a:pPr>
            <a:r>
              <a:rPr lang="el-GR" sz="1800" b="1" dirty="0">
                <a:solidFill>
                  <a:schemeClr val="accent3">
                    <a:lumMod val="50000"/>
                  </a:schemeClr>
                </a:solidFill>
              </a:rPr>
              <a:t>Παραρτήματα</a:t>
            </a:r>
            <a:r>
              <a:rPr lang="el-GR" sz="1800" dirty="0">
                <a:solidFill>
                  <a:schemeClr val="accent3">
                    <a:lumMod val="50000"/>
                  </a:schemeClr>
                </a:solidFill>
              </a:rPr>
              <a:t> Ι, ΙΙ, ΙΙΙ, </a:t>
            </a:r>
            <a:r>
              <a:rPr lang="el-GR" sz="1800" dirty="0" smtClean="0">
                <a:solidFill>
                  <a:schemeClr val="accent3">
                    <a:lumMod val="50000"/>
                  </a:schemeClr>
                </a:solidFill>
              </a:rPr>
              <a:t>IV, V </a:t>
            </a:r>
            <a:r>
              <a:rPr lang="el-GR" sz="1800" dirty="0">
                <a:solidFill>
                  <a:schemeClr val="accent3">
                    <a:lumMod val="50000"/>
                  </a:schemeClr>
                </a:solidFill>
              </a:rPr>
              <a:t>και VI</a:t>
            </a:r>
            <a:r>
              <a:rPr lang="el-GR" sz="1800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l-GR" sz="1800" b="1" dirty="0" smtClean="0">
                <a:solidFill>
                  <a:schemeClr val="accent3">
                    <a:lumMod val="50000"/>
                  </a:schemeClr>
                </a:solidFill>
              </a:rPr>
              <a:t>Διαγράμματα </a:t>
            </a:r>
            <a:r>
              <a:rPr lang="el-GR" sz="1800" b="1" dirty="0">
                <a:solidFill>
                  <a:schemeClr val="accent3">
                    <a:lumMod val="50000"/>
                  </a:schemeClr>
                </a:solidFill>
              </a:rPr>
              <a:t>που προσαρτώνται:</a:t>
            </a:r>
            <a:r>
              <a:rPr lang="el-GR" sz="18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endParaRPr lang="el-GR" sz="18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82296" indent="0" algn="just">
              <a:lnSpc>
                <a:spcPct val="150000"/>
              </a:lnSpc>
              <a:buNone/>
            </a:pPr>
            <a:r>
              <a:rPr lang="el-GR" sz="1800" dirty="0" smtClean="0">
                <a:solidFill>
                  <a:schemeClr val="accent3">
                    <a:lumMod val="50000"/>
                  </a:schemeClr>
                </a:solidFill>
              </a:rPr>
              <a:t>− </a:t>
            </a:r>
            <a:r>
              <a:rPr lang="el-GR" sz="1800" dirty="0">
                <a:solidFill>
                  <a:schemeClr val="accent3">
                    <a:lumMod val="50000"/>
                  </a:schemeClr>
                </a:solidFill>
              </a:rPr>
              <a:t>Διάγραμμα Ι: Εθνικό πρότυπο χωροταξικής </a:t>
            </a:r>
            <a:r>
              <a:rPr lang="el-GR" sz="1800" dirty="0" smtClean="0">
                <a:solidFill>
                  <a:schemeClr val="accent3">
                    <a:lumMod val="50000"/>
                  </a:schemeClr>
                </a:solidFill>
              </a:rPr>
              <a:t>οργάνωσης </a:t>
            </a:r>
            <a:r>
              <a:rPr lang="el-GR" sz="1800" dirty="0">
                <a:solidFill>
                  <a:schemeClr val="accent3">
                    <a:lumMod val="50000"/>
                  </a:schemeClr>
                </a:solidFill>
              </a:rPr>
              <a:t>της βιομηχανίας.</a:t>
            </a:r>
          </a:p>
          <a:p>
            <a:pPr marL="82296" indent="0" algn="just">
              <a:lnSpc>
                <a:spcPct val="150000"/>
              </a:lnSpc>
              <a:buNone/>
            </a:pPr>
            <a:r>
              <a:rPr lang="el-GR" sz="1800" dirty="0">
                <a:solidFill>
                  <a:schemeClr val="accent3">
                    <a:lumMod val="50000"/>
                  </a:schemeClr>
                </a:solidFill>
              </a:rPr>
              <a:t>− Διάγραμμα Ια: Πρότυπο χωροταξικής </a:t>
            </a:r>
            <a:r>
              <a:rPr lang="el-GR" sz="1800" dirty="0" smtClean="0">
                <a:solidFill>
                  <a:schemeClr val="accent3">
                    <a:lumMod val="50000"/>
                  </a:schemeClr>
                </a:solidFill>
              </a:rPr>
              <a:t>οργάνωσης της </a:t>
            </a:r>
            <a:r>
              <a:rPr lang="el-GR" sz="1800" dirty="0">
                <a:solidFill>
                  <a:schemeClr val="accent3">
                    <a:lumMod val="50000"/>
                  </a:schemeClr>
                </a:solidFill>
              </a:rPr>
              <a:t>βιομηχανίας στην </a:t>
            </a:r>
            <a:r>
              <a:rPr lang="el-GR" sz="1800" u="sng" dirty="0">
                <a:solidFill>
                  <a:schemeClr val="accent3">
                    <a:lumMod val="50000"/>
                  </a:schemeClr>
                </a:solidFill>
              </a:rPr>
              <a:t>Αττική.</a:t>
            </a:r>
          </a:p>
          <a:p>
            <a:pPr marL="82296" indent="0" algn="just">
              <a:lnSpc>
                <a:spcPct val="150000"/>
              </a:lnSpc>
              <a:buNone/>
            </a:pPr>
            <a:r>
              <a:rPr lang="el-GR" sz="1800" dirty="0">
                <a:solidFill>
                  <a:schemeClr val="accent3">
                    <a:lumMod val="50000"/>
                  </a:schemeClr>
                </a:solidFill>
              </a:rPr>
              <a:t>− Διάγραμμα ΙΙ: Κατευθύνσεις για τη χωρική </a:t>
            </a:r>
            <a:r>
              <a:rPr lang="el-GR" sz="1800" dirty="0" smtClean="0">
                <a:solidFill>
                  <a:schemeClr val="accent3">
                    <a:lumMod val="50000"/>
                  </a:schemeClr>
                </a:solidFill>
              </a:rPr>
              <a:t>βιομηχανική </a:t>
            </a:r>
            <a:r>
              <a:rPr lang="el-GR" sz="1800" dirty="0">
                <a:solidFill>
                  <a:schemeClr val="accent3">
                    <a:lumMod val="50000"/>
                  </a:schemeClr>
                </a:solidFill>
              </a:rPr>
              <a:t>πολιτική σε </a:t>
            </a:r>
            <a:r>
              <a:rPr lang="el-GR" sz="1800" u="sng" dirty="0">
                <a:solidFill>
                  <a:schemeClr val="accent3">
                    <a:lumMod val="50000"/>
                  </a:schemeClr>
                </a:solidFill>
              </a:rPr>
              <a:t>επίπεδο νομού.</a:t>
            </a:r>
          </a:p>
        </p:txBody>
      </p:sp>
    </p:spTree>
    <p:extLst>
      <p:ext uri="{BB962C8B-B14F-4D97-AF65-F5344CB8AC3E}">
        <p14:creationId xmlns:p14="http://schemas.microsoft.com/office/powerpoint/2010/main" val="3219499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2800" b="1" u="sng" dirty="0" smtClean="0">
                <a:solidFill>
                  <a:schemeClr val="accent3">
                    <a:lumMod val="50000"/>
                  </a:schemeClr>
                </a:solidFill>
                <a:effectLst/>
              </a:rPr>
              <a:t>2. Βασικοί στόχοι και </a:t>
            </a:r>
            <a:r>
              <a:rPr lang="el-GR" sz="2800" b="1" u="sng" dirty="0">
                <a:solidFill>
                  <a:schemeClr val="accent3">
                    <a:lumMod val="50000"/>
                  </a:schemeClr>
                </a:solidFill>
                <a:effectLst/>
              </a:rPr>
              <a:t>π</a:t>
            </a:r>
            <a:r>
              <a:rPr lang="el-GR" sz="2800" b="1" u="sng" dirty="0" smtClean="0">
                <a:solidFill>
                  <a:schemeClr val="accent3">
                    <a:lumMod val="50000"/>
                  </a:schemeClr>
                </a:solidFill>
                <a:effectLst/>
              </a:rPr>
              <a:t>ρότυπο χωρικής οργάνωσης βιομηχανίας</a:t>
            </a:r>
            <a:endParaRPr lang="el-GR" sz="2800" b="1" u="sng" dirty="0">
              <a:solidFill>
                <a:schemeClr val="accent3">
                  <a:lumMod val="50000"/>
                </a:schemeClr>
              </a:solidFill>
              <a:effectLst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005536"/>
          </a:xfrm>
        </p:spPr>
        <p:txBody>
          <a:bodyPr>
            <a:normAutofit fontScale="70000" lnSpcReduction="20000"/>
          </a:bodyPr>
          <a:lstStyle/>
          <a:p>
            <a:endParaRPr lang="el-GR" sz="17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l-GR" sz="2400" dirty="0" smtClean="0">
                <a:solidFill>
                  <a:schemeClr val="accent3">
                    <a:lumMod val="50000"/>
                  </a:schemeClr>
                </a:solidFill>
              </a:rPr>
              <a:t>Ενίσχυση της ανταγωνιστικότητας της βιομηχανίας και του οικονομικού και χωρικού της ρόλου</a:t>
            </a:r>
          </a:p>
          <a:p>
            <a:pPr algn="just">
              <a:lnSpc>
                <a:spcPct val="150000"/>
              </a:lnSpc>
            </a:pPr>
            <a:r>
              <a:rPr lang="el-GR" sz="2400" dirty="0" smtClean="0">
                <a:solidFill>
                  <a:schemeClr val="accent3">
                    <a:lumMod val="50000"/>
                  </a:schemeClr>
                </a:solidFill>
              </a:rPr>
              <a:t>Εγκατάσταση των βιομηχανικών δραστηριοτήτων εντός </a:t>
            </a:r>
            <a:r>
              <a:rPr lang="el-GR" sz="2400" b="1" dirty="0" smtClean="0">
                <a:solidFill>
                  <a:schemeClr val="accent3">
                    <a:lumMod val="50000"/>
                  </a:schemeClr>
                </a:solidFill>
              </a:rPr>
              <a:t>οργανωμένων υποδοχέων</a:t>
            </a:r>
            <a:r>
              <a:rPr lang="el-GR" sz="2400" dirty="0" smtClean="0">
                <a:solidFill>
                  <a:schemeClr val="accent3">
                    <a:lumMod val="50000"/>
                  </a:schemeClr>
                </a:solidFill>
              </a:rPr>
              <a:t> – Σταδιακός </a:t>
            </a:r>
            <a:r>
              <a:rPr lang="el-GR" sz="2400" b="1" dirty="0" smtClean="0">
                <a:solidFill>
                  <a:schemeClr val="accent3">
                    <a:lumMod val="50000"/>
                  </a:schemeClr>
                </a:solidFill>
              </a:rPr>
              <a:t>περιορισμός της διάσπαρτης χωροθέτησης </a:t>
            </a:r>
            <a:r>
              <a:rPr lang="el-GR" sz="2400" dirty="0" smtClean="0">
                <a:solidFill>
                  <a:schemeClr val="accent3">
                    <a:lumMod val="50000"/>
                  </a:schemeClr>
                </a:solidFill>
              </a:rPr>
              <a:t>και διάσπαρτη χωροθέτηση υπό όρους.</a:t>
            </a:r>
          </a:p>
          <a:p>
            <a:pPr algn="just">
              <a:lnSpc>
                <a:spcPct val="150000"/>
              </a:lnSpc>
            </a:pPr>
            <a:r>
              <a:rPr lang="el-GR" sz="2400" dirty="0">
                <a:solidFill>
                  <a:schemeClr val="accent3">
                    <a:lumMod val="50000"/>
                  </a:schemeClr>
                </a:solidFill>
              </a:rPr>
              <a:t>Επιλεκτική </a:t>
            </a:r>
            <a:r>
              <a:rPr lang="el-GR" sz="2400" b="1" dirty="0">
                <a:solidFill>
                  <a:schemeClr val="accent3">
                    <a:lumMod val="50000"/>
                  </a:schemeClr>
                </a:solidFill>
              </a:rPr>
              <a:t>διεύρυνση της γεωγραφικής βάσης </a:t>
            </a:r>
            <a:r>
              <a:rPr lang="el-GR" sz="2400" b="1" dirty="0" smtClean="0">
                <a:solidFill>
                  <a:schemeClr val="accent3">
                    <a:lumMod val="50000"/>
                  </a:schemeClr>
                </a:solidFill>
              </a:rPr>
              <a:t>της βιομηχανίας</a:t>
            </a:r>
            <a:r>
              <a:rPr lang="el-GR" sz="2400" dirty="0" smtClean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el-GR" sz="2400" dirty="0">
                <a:solidFill>
                  <a:schemeClr val="accent3">
                    <a:lumMod val="50000"/>
                  </a:schemeClr>
                </a:solidFill>
              </a:rPr>
              <a:t>με την προώθηση ενός πιο </a:t>
            </a:r>
            <a:r>
              <a:rPr lang="el-GR" sz="2400" dirty="0" smtClean="0">
                <a:solidFill>
                  <a:schemeClr val="accent3">
                    <a:lumMod val="50000"/>
                  </a:schemeClr>
                </a:solidFill>
              </a:rPr>
              <a:t>πολυκεντρικού προτύπου </a:t>
            </a:r>
            <a:r>
              <a:rPr lang="el-GR" sz="2400" dirty="0">
                <a:solidFill>
                  <a:schemeClr val="accent3">
                    <a:lumMod val="50000"/>
                  </a:schemeClr>
                </a:solidFill>
              </a:rPr>
              <a:t>οργάνωσης, και </a:t>
            </a:r>
            <a:r>
              <a:rPr lang="el-GR" sz="2400" b="1" dirty="0">
                <a:solidFill>
                  <a:schemeClr val="accent3">
                    <a:lumMod val="50000"/>
                  </a:schemeClr>
                </a:solidFill>
              </a:rPr>
              <a:t>επιλεκτική </a:t>
            </a:r>
            <a:r>
              <a:rPr lang="el-GR" sz="2400" b="1" dirty="0" smtClean="0">
                <a:solidFill>
                  <a:schemeClr val="accent3">
                    <a:lumMod val="50000"/>
                  </a:schemeClr>
                </a:solidFill>
              </a:rPr>
              <a:t>αποκέντρωση</a:t>
            </a:r>
            <a:r>
              <a:rPr lang="el-GR" sz="2400" dirty="0" smtClean="0">
                <a:solidFill>
                  <a:schemeClr val="accent3">
                    <a:lumMod val="50000"/>
                  </a:schemeClr>
                </a:solidFill>
              </a:rPr>
              <a:t> από </a:t>
            </a:r>
            <a:r>
              <a:rPr lang="el-GR" sz="2400" dirty="0">
                <a:solidFill>
                  <a:schemeClr val="accent3">
                    <a:lumMod val="50000"/>
                  </a:schemeClr>
                </a:solidFill>
              </a:rPr>
              <a:t>τις μητροπολιτικές περιοχές Αθήνας και </a:t>
            </a:r>
            <a:r>
              <a:rPr lang="el-GR" sz="2400" dirty="0" smtClean="0">
                <a:solidFill>
                  <a:schemeClr val="accent3">
                    <a:lumMod val="50000"/>
                  </a:schemeClr>
                </a:solidFill>
              </a:rPr>
              <a:t>Θεσσαλονίκης.</a:t>
            </a:r>
          </a:p>
          <a:p>
            <a:pPr algn="just">
              <a:lnSpc>
                <a:spcPct val="150000"/>
              </a:lnSpc>
            </a:pPr>
            <a:r>
              <a:rPr lang="el-GR" sz="2400" dirty="0" err="1" smtClean="0">
                <a:solidFill>
                  <a:schemeClr val="accent3">
                    <a:lumMod val="50000"/>
                  </a:schemeClr>
                </a:solidFill>
              </a:rPr>
              <a:t>Εξορθολογισμός</a:t>
            </a:r>
            <a:r>
              <a:rPr lang="el-GR" sz="2400" dirty="0" smtClean="0">
                <a:solidFill>
                  <a:schemeClr val="accent3">
                    <a:lumMod val="50000"/>
                  </a:schemeClr>
                </a:solidFill>
              </a:rPr>
              <a:t> των σχέσεων της βιομηχανικής δραστηριότητας με </a:t>
            </a:r>
            <a:r>
              <a:rPr lang="el-GR" sz="2400" b="1" dirty="0" smtClean="0">
                <a:solidFill>
                  <a:schemeClr val="accent3">
                    <a:lumMod val="50000"/>
                  </a:schemeClr>
                </a:solidFill>
              </a:rPr>
              <a:t>συγκρουόμενες χρήσεις γης </a:t>
            </a:r>
            <a:r>
              <a:rPr lang="el-GR" sz="2400" dirty="0" smtClean="0">
                <a:solidFill>
                  <a:schemeClr val="accent3">
                    <a:lumMod val="50000"/>
                  </a:schemeClr>
                </a:solidFill>
              </a:rPr>
              <a:t>ή με κλάδους που αξιοποιούν ίδιους πόρους.</a:t>
            </a:r>
          </a:p>
          <a:p>
            <a:pPr algn="just">
              <a:lnSpc>
                <a:spcPct val="150000"/>
              </a:lnSpc>
            </a:pPr>
            <a:r>
              <a:rPr lang="el-GR" sz="2400" dirty="0" smtClean="0">
                <a:solidFill>
                  <a:schemeClr val="accent3">
                    <a:lumMod val="50000"/>
                  </a:schemeClr>
                </a:solidFill>
              </a:rPr>
              <a:t>Ενσωμάτωση της </a:t>
            </a:r>
            <a:r>
              <a:rPr lang="el-GR" sz="2400" b="1" dirty="0" smtClean="0">
                <a:solidFill>
                  <a:schemeClr val="accent3">
                    <a:lumMod val="50000"/>
                  </a:schemeClr>
                </a:solidFill>
              </a:rPr>
              <a:t>περιβαλλοντικής διάστασης </a:t>
            </a:r>
            <a:r>
              <a:rPr lang="el-GR" sz="2400" dirty="0" smtClean="0">
                <a:solidFill>
                  <a:schemeClr val="accent3">
                    <a:lumMod val="50000"/>
                  </a:schemeClr>
                </a:solidFill>
              </a:rPr>
              <a:t>στο σχεδιασμό, ιδίως μέσω της προώθησης των οργανωμένων υποδοχέων.</a:t>
            </a:r>
          </a:p>
          <a:p>
            <a:endParaRPr lang="el-GR" sz="2400" dirty="0" smtClean="0">
              <a:solidFill>
                <a:schemeClr val="accent3">
                  <a:lumMod val="50000"/>
                </a:schemeClr>
              </a:solidFill>
            </a:endParaRPr>
          </a:p>
          <a:p>
            <a:endParaRPr lang="el-GR" sz="1700" dirty="0" smtClean="0">
              <a:solidFill>
                <a:schemeClr val="accent3">
                  <a:lumMod val="50000"/>
                </a:schemeClr>
              </a:solidFill>
            </a:endParaRPr>
          </a:p>
          <a:p>
            <a:endParaRPr lang="el-GR" sz="17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7225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435608" y="332656"/>
            <a:ext cx="7498080" cy="5915744"/>
          </a:xfrm>
        </p:spPr>
        <p:txBody>
          <a:bodyPr>
            <a:normAutofit fontScale="92500" lnSpcReduction="20000"/>
          </a:bodyPr>
          <a:lstStyle/>
          <a:p>
            <a:pPr marL="82296" indent="0" algn="ctr">
              <a:lnSpc>
                <a:spcPct val="110000"/>
              </a:lnSpc>
              <a:buNone/>
            </a:pPr>
            <a:r>
              <a:rPr lang="el-GR" sz="3000" b="1" u="sng" dirty="0" smtClean="0">
                <a:solidFill>
                  <a:schemeClr val="accent3">
                    <a:lumMod val="50000"/>
                  </a:schemeClr>
                </a:solidFill>
              </a:rPr>
              <a:t>3. Διάκριση </a:t>
            </a:r>
            <a:r>
              <a:rPr lang="el-GR" sz="3000" b="1" u="sng" dirty="0">
                <a:solidFill>
                  <a:schemeClr val="accent3">
                    <a:lumMod val="50000"/>
                  </a:schemeClr>
                </a:solidFill>
              </a:rPr>
              <a:t>του εθνικού χώρου σε </a:t>
            </a:r>
            <a:r>
              <a:rPr lang="el-GR" sz="3000" b="1" u="sng" dirty="0" smtClean="0">
                <a:solidFill>
                  <a:schemeClr val="accent3">
                    <a:lumMod val="50000"/>
                  </a:schemeClr>
                </a:solidFill>
              </a:rPr>
              <a:t>τρεις κατηγορίες (άρθρο 4)</a:t>
            </a:r>
          </a:p>
          <a:p>
            <a:pPr marL="82296" indent="0" algn="just">
              <a:lnSpc>
                <a:spcPct val="110000"/>
              </a:lnSpc>
              <a:buNone/>
            </a:pPr>
            <a:endParaRPr lang="el-GR" sz="24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482346" indent="-400050" algn="just">
              <a:lnSpc>
                <a:spcPct val="110000"/>
              </a:lnSpc>
              <a:buFont typeface="+mj-lt"/>
              <a:buAutoNum type="arabicPeriod"/>
            </a:pPr>
            <a:r>
              <a:rPr lang="el-GR" sz="2400" dirty="0" smtClean="0">
                <a:solidFill>
                  <a:schemeClr val="accent3">
                    <a:lumMod val="50000"/>
                  </a:schemeClr>
                </a:solidFill>
              </a:rPr>
              <a:t>Σε </a:t>
            </a:r>
            <a:r>
              <a:rPr lang="el-GR" sz="2400" b="1" dirty="0" smtClean="0">
                <a:solidFill>
                  <a:schemeClr val="accent3">
                    <a:lumMod val="50000"/>
                  </a:schemeClr>
                </a:solidFill>
              </a:rPr>
              <a:t>πόλους</a:t>
            </a:r>
            <a:r>
              <a:rPr lang="el-GR" sz="2400" dirty="0" smtClean="0">
                <a:solidFill>
                  <a:schemeClr val="accent3">
                    <a:lumMod val="50000"/>
                  </a:schemeClr>
                </a:solidFill>
              </a:rPr>
              <a:t> και </a:t>
            </a:r>
            <a:r>
              <a:rPr lang="el-GR" sz="2400" b="1" dirty="0" smtClean="0">
                <a:solidFill>
                  <a:schemeClr val="accent3">
                    <a:lumMod val="50000"/>
                  </a:schemeClr>
                </a:solidFill>
              </a:rPr>
              <a:t>άξονες ανάπτυξη</a:t>
            </a:r>
            <a:r>
              <a:rPr lang="el-GR" sz="2400" dirty="0" smtClean="0">
                <a:solidFill>
                  <a:schemeClr val="accent3">
                    <a:lumMod val="50000"/>
                  </a:schemeClr>
                </a:solidFill>
              </a:rPr>
              <a:t>ς </a:t>
            </a:r>
          </a:p>
          <a:p>
            <a:pPr marL="482346" indent="-400050" algn="just">
              <a:lnSpc>
                <a:spcPct val="110000"/>
              </a:lnSpc>
              <a:buFont typeface="+mj-lt"/>
              <a:buAutoNum type="arabicPeriod"/>
            </a:pPr>
            <a:r>
              <a:rPr lang="el-GR" sz="2400" dirty="0" smtClean="0">
                <a:solidFill>
                  <a:schemeClr val="accent3">
                    <a:lumMod val="50000"/>
                  </a:schemeClr>
                </a:solidFill>
              </a:rPr>
              <a:t>Σε περιοχές </a:t>
            </a:r>
            <a:r>
              <a:rPr lang="el-GR" sz="2400" b="1" dirty="0" smtClean="0">
                <a:solidFill>
                  <a:schemeClr val="accent3">
                    <a:lumMod val="50000"/>
                  </a:schemeClr>
                </a:solidFill>
              </a:rPr>
              <a:t>εντατικοποίησης</a:t>
            </a:r>
            <a:r>
              <a:rPr lang="el-GR" sz="2400" dirty="0" smtClean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el-GR" sz="2400" b="1" dirty="0" smtClean="0">
                <a:solidFill>
                  <a:schemeClr val="accent3">
                    <a:lumMod val="50000"/>
                  </a:schemeClr>
                </a:solidFill>
              </a:rPr>
              <a:t>επέκτασης</a:t>
            </a:r>
            <a:r>
              <a:rPr lang="el-GR" sz="2400" dirty="0" smtClean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el-GR" sz="2400" b="1" dirty="0" smtClean="0">
                <a:solidFill>
                  <a:schemeClr val="accent3">
                    <a:lumMod val="50000"/>
                  </a:schemeClr>
                </a:solidFill>
              </a:rPr>
              <a:t>ποιοτικής αναδιάρθρωσης</a:t>
            </a:r>
            <a:r>
              <a:rPr lang="el-GR" sz="2400" dirty="0" smtClean="0">
                <a:solidFill>
                  <a:schemeClr val="accent3">
                    <a:lumMod val="50000"/>
                  </a:schemeClr>
                </a:solidFill>
              </a:rPr>
              <a:t> και </a:t>
            </a:r>
            <a:r>
              <a:rPr lang="el-GR" sz="2400" b="1" dirty="0" smtClean="0">
                <a:solidFill>
                  <a:schemeClr val="accent3">
                    <a:lumMod val="50000"/>
                  </a:schemeClr>
                </a:solidFill>
              </a:rPr>
              <a:t>στήριξης</a:t>
            </a:r>
            <a:r>
              <a:rPr lang="el-GR" sz="2400" dirty="0" smtClean="0">
                <a:solidFill>
                  <a:schemeClr val="accent3">
                    <a:lumMod val="50000"/>
                  </a:schemeClr>
                </a:solidFill>
              </a:rPr>
              <a:t> της βιομηχανίας</a:t>
            </a:r>
          </a:p>
          <a:p>
            <a:pPr marL="482346" indent="-400050" algn="just">
              <a:lnSpc>
                <a:spcPct val="110000"/>
              </a:lnSpc>
              <a:buFont typeface="+mj-lt"/>
              <a:buAutoNum type="arabicPeriod"/>
            </a:pPr>
            <a:r>
              <a:rPr lang="el-GR" sz="2400" dirty="0" smtClean="0">
                <a:solidFill>
                  <a:schemeClr val="accent3">
                    <a:lumMod val="50000"/>
                  </a:schemeClr>
                </a:solidFill>
              </a:rPr>
              <a:t>Σε </a:t>
            </a:r>
            <a:r>
              <a:rPr lang="el-GR" sz="2400" b="1" dirty="0" smtClean="0">
                <a:solidFill>
                  <a:schemeClr val="accent3">
                    <a:lumMod val="50000"/>
                  </a:schemeClr>
                </a:solidFill>
              </a:rPr>
              <a:t>ειδικές κατηγορίες χώρου </a:t>
            </a:r>
            <a:r>
              <a:rPr lang="el-GR" sz="2400" dirty="0" smtClean="0">
                <a:solidFill>
                  <a:schemeClr val="accent3">
                    <a:lumMod val="50000"/>
                  </a:schemeClr>
                </a:solidFill>
              </a:rPr>
              <a:t>με συγκεκριμένες προτεραιότητες για την ανάπτυξη της βιομηχανίας. Ειδικότερα: </a:t>
            </a:r>
          </a:p>
          <a:p>
            <a:pPr marL="596646" indent="-514350" algn="just">
              <a:lnSpc>
                <a:spcPct val="110000"/>
              </a:lnSpc>
              <a:buFont typeface="+mj-lt"/>
              <a:buAutoNum type="romanLcPeriod"/>
            </a:pPr>
            <a:r>
              <a:rPr lang="el-GR" sz="2400" b="1" dirty="0" smtClean="0">
                <a:solidFill>
                  <a:schemeClr val="accent3">
                    <a:lumMod val="50000"/>
                  </a:schemeClr>
                </a:solidFill>
              </a:rPr>
              <a:t>Ορεινός χώρος</a:t>
            </a:r>
          </a:p>
          <a:p>
            <a:pPr marL="596646" indent="-514350" algn="just">
              <a:lnSpc>
                <a:spcPct val="110000"/>
              </a:lnSpc>
              <a:buFont typeface="+mj-lt"/>
              <a:buAutoNum type="romanLcPeriod"/>
            </a:pPr>
            <a:r>
              <a:rPr lang="el-GR" sz="2400" b="1" dirty="0" smtClean="0">
                <a:solidFill>
                  <a:schemeClr val="accent3">
                    <a:lumMod val="50000"/>
                  </a:schemeClr>
                </a:solidFill>
              </a:rPr>
              <a:t>Παράκτιος χώρος</a:t>
            </a:r>
          </a:p>
          <a:p>
            <a:pPr marL="596646" indent="-514350" algn="just">
              <a:lnSpc>
                <a:spcPct val="110000"/>
              </a:lnSpc>
              <a:buFont typeface="+mj-lt"/>
              <a:buAutoNum type="romanLcPeriod"/>
            </a:pPr>
            <a:r>
              <a:rPr lang="el-GR" sz="2400" b="1" dirty="0" smtClean="0">
                <a:solidFill>
                  <a:schemeClr val="accent3">
                    <a:lumMod val="50000"/>
                  </a:schemeClr>
                </a:solidFill>
              </a:rPr>
              <a:t>Νησιωτικός χώρος</a:t>
            </a:r>
          </a:p>
          <a:p>
            <a:pPr marL="82296" indent="0">
              <a:lnSpc>
                <a:spcPct val="110000"/>
              </a:lnSpc>
              <a:buNone/>
            </a:pPr>
            <a:endParaRPr lang="el-GR" sz="18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482346" indent="-400050">
              <a:lnSpc>
                <a:spcPct val="150000"/>
              </a:lnSpc>
              <a:buFont typeface="+mj-lt"/>
              <a:buAutoNum type="arabicPeriod"/>
            </a:pPr>
            <a:endParaRPr lang="el-GR" sz="17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82296" indent="0">
              <a:lnSpc>
                <a:spcPct val="150000"/>
              </a:lnSpc>
              <a:buNone/>
            </a:pPr>
            <a:r>
              <a:rPr lang="el-GR" sz="1700" dirty="0" smtClean="0">
                <a:solidFill>
                  <a:schemeClr val="accent3">
                    <a:lumMod val="50000"/>
                  </a:schemeClr>
                </a:solidFill>
              </a:rPr>
              <a:t>  </a:t>
            </a:r>
            <a:endParaRPr lang="el-GR" sz="1700" dirty="0">
              <a:solidFill>
                <a:schemeClr val="accent3">
                  <a:lumMod val="50000"/>
                </a:schemeClr>
              </a:solidFill>
            </a:endParaRPr>
          </a:p>
          <a:p>
            <a:endParaRPr lang="el-GR" sz="17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186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l-GR" sz="2700" b="1" dirty="0" smtClean="0">
                <a:effectLst/>
              </a:rPr>
              <a:t>4. Πρόβλεψη </a:t>
            </a:r>
            <a:r>
              <a:rPr lang="el-GR" sz="2700" b="1" dirty="0">
                <a:effectLst/>
              </a:rPr>
              <a:t>ειδικών κατευθύνσεων για 3 ειδικότερες κατηγορίες βιομηχανικών δραστηριοτήτων (άρθρο 5):</a:t>
            </a:r>
            <a:r>
              <a:rPr lang="el-GR" sz="2800" dirty="0"/>
              <a:t/>
            </a:r>
            <a:br>
              <a:rPr lang="el-GR" sz="2800" dirty="0"/>
            </a:br>
            <a:endParaRPr lang="el-GR" sz="28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25196" lvl="0" indent="-342900" algn="just">
              <a:lnSpc>
                <a:spcPct val="110000"/>
              </a:lnSpc>
              <a:buClr>
                <a:srgbClr val="3891A7"/>
              </a:buClr>
              <a:buFont typeface="+mj-lt"/>
              <a:buAutoNum type="arabicPeriod"/>
            </a:pPr>
            <a:r>
              <a:rPr lang="el-GR" sz="1700" dirty="0" smtClean="0">
                <a:solidFill>
                  <a:srgbClr val="C32D2E">
                    <a:lumMod val="50000"/>
                  </a:srgbClr>
                </a:solidFill>
              </a:rPr>
              <a:t>Βιομηχανικές δραστηριότητες </a:t>
            </a:r>
            <a:r>
              <a:rPr lang="el-GR" sz="1700" dirty="0">
                <a:solidFill>
                  <a:srgbClr val="C32D2E">
                    <a:lumMod val="50000"/>
                  </a:srgbClr>
                </a:solidFill>
              </a:rPr>
              <a:t>με </a:t>
            </a:r>
            <a:r>
              <a:rPr lang="el-GR" sz="1700" dirty="0" err="1">
                <a:solidFill>
                  <a:srgbClr val="C32D2E">
                    <a:lumMod val="50000"/>
                  </a:srgbClr>
                </a:solidFill>
              </a:rPr>
              <a:t>χωροθετική</a:t>
            </a:r>
            <a:r>
              <a:rPr lang="el-GR" sz="1700" dirty="0">
                <a:solidFill>
                  <a:srgbClr val="C32D2E">
                    <a:lumMod val="50000"/>
                  </a:srgbClr>
                </a:solidFill>
              </a:rPr>
              <a:t> εξάρτηση από </a:t>
            </a:r>
            <a:r>
              <a:rPr lang="el-GR" sz="1700" b="1" u="sng" dirty="0">
                <a:solidFill>
                  <a:srgbClr val="C32D2E">
                    <a:lumMod val="50000"/>
                  </a:srgbClr>
                </a:solidFill>
              </a:rPr>
              <a:t>αγροτικές πρώτες ύλες</a:t>
            </a:r>
          </a:p>
          <a:p>
            <a:pPr marL="425196" lvl="0" indent="-342900" algn="just">
              <a:lnSpc>
                <a:spcPct val="110000"/>
              </a:lnSpc>
              <a:buClr>
                <a:srgbClr val="3891A7"/>
              </a:buClr>
              <a:buFont typeface="+mj-lt"/>
              <a:buAutoNum type="arabicPeriod"/>
            </a:pPr>
            <a:r>
              <a:rPr lang="el-GR" sz="1700" dirty="0" smtClean="0">
                <a:solidFill>
                  <a:srgbClr val="C32D2E">
                    <a:lumMod val="50000"/>
                  </a:srgbClr>
                </a:solidFill>
              </a:rPr>
              <a:t>Βιομηχανικές δραστηριότητες με </a:t>
            </a:r>
            <a:r>
              <a:rPr lang="el-GR" sz="1700" dirty="0" err="1">
                <a:solidFill>
                  <a:srgbClr val="C32D2E">
                    <a:lumMod val="50000"/>
                  </a:srgbClr>
                </a:solidFill>
              </a:rPr>
              <a:t>χωροθετική</a:t>
            </a:r>
            <a:r>
              <a:rPr lang="el-GR" sz="1700" dirty="0">
                <a:solidFill>
                  <a:srgbClr val="C32D2E">
                    <a:lumMod val="50000"/>
                  </a:srgbClr>
                </a:solidFill>
              </a:rPr>
              <a:t> εξάρτηση από </a:t>
            </a:r>
            <a:r>
              <a:rPr lang="el-GR" sz="1700" b="1" u="sng" dirty="0">
                <a:solidFill>
                  <a:srgbClr val="C32D2E">
                    <a:lumMod val="50000"/>
                  </a:srgbClr>
                </a:solidFill>
              </a:rPr>
              <a:t>πρώτες ύλες προερχόμενες από </a:t>
            </a:r>
            <a:r>
              <a:rPr lang="el-GR" sz="1700" b="1" u="sng" dirty="0" smtClean="0">
                <a:solidFill>
                  <a:srgbClr val="C32D2E">
                    <a:lumMod val="50000"/>
                  </a:srgbClr>
                </a:solidFill>
              </a:rPr>
              <a:t>εξόρυξη. </a:t>
            </a:r>
            <a:r>
              <a:rPr lang="el-GR" sz="1700" b="1" u="sng" dirty="0">
                <a:solidFill>
                  <a:srgbClr val="C32D2E">
                    <a:lumMod val="50000"/>
                  </a:srgbClr>
                </a:solidFill>
              </a:rPr>
              <a:t> </a:t>
            </a:r>
          </a:p>
          <a:p>
            <a:pPr marL="425196" lvl="0" indent="-342900" algn="just">
              <a:lnSpc>
                <a:spcPct val="110000"/>
              </a:lnSpc>
              <a:buClr>
                <a:srgbClr val="3891A7"/>
              </a:buClr>
              <a:buFont typeface="+mj-lt"/>
              <a:buAutoNum type="arabicPeriod"/>
            </a:pPr>
            <a:r>
              <a:rPr lang="el-GR" sz="1700" dirty="0">
                <a:solidFill>
                  <a:srgbClr val="C32D2E">
                    <a:lumMod val="50000"/>
                  </a:srgbClr>
                </a:solidFill>
              </a:rPr>
              <a:t>Βιομηχανικές δραστηριότητες με ανάγκη χωροθέτησης σε </a:t>
            </a:r>
            <a:r>
              <a:rPr lang="el-GR" sz="1700" b="1" u="sng" dirty="0">
                <a:solidFill>
                  <a:srgbClr val="C32D2E">
                    <a:lumMod val="50000"/>
                  </a:srgbClr>
                </a:solidFill>
              </a:rPr>
              <a:t>άμεση επαφή με θαλάσσιο </a:t>
            </a:r>
            <a:r>
              <a:rPr lang="el-GR" sz="1700" b="1" u="sng" dirty="0" smtClean="0">
                <a:solidFill>
                  <a:srgbClr val="C32D2E">
                    <a:lumMod val="50000"/>
                  </a:srgbClr>
                </a:solidFill>
              </a:rPr>
              <a:t>μέτωπο</a:t>
            </a:r>
          </a:p>
          <a:p>
            <a:pPr marL="425196" lvl="0" indent="-342900" algn="just">
              <a:lnSpc>
                <a:spcPct val="110000"/>
              </a:lnSpc>
              <a:buClr>
                <a:srgbClr val="3891A7"/>
              </a:buClr>
              <a:buFont typeface="+mj-lt"/>
              <a:buAutoNum type="arabicPeriod"/>
            </a:pPr>
            <a:r>
              <a:rPr lang="el-GR" sz="1700" dirty="0">
                <a:solidFill>
                  <a:srgbClr val="C32D2E">
                    <a:lumMod val="50000"/>
                  </a:srgbClr>
                </a:solidFill>
              </a:rPr>
              <a:t>Μεγάλες υφιστάμενες βιομηχανικές </a:t>
            </a:r>
            <a:r>
              <a:rPr lang="el-GR" sz="1700" dirty="0" smtClean="0">
                <a:solidFill>
                  <a:srgbClr val="C32D2E">
                    <a:lumMod val="50000"/>
                  </a:srgbClr>
                </a:solidFill>
              </a:rPr>
              <a:t>επιχειρήσεις κρίσιμες </a:t>
            </a:r>
            <a:r>
              <a:rPr lang="el-GR" sz="1700" dirty="0">
                <a:solidFill>
                  <a:srgbClr val="C32D2E">
                    <a:lumMod val="50000"/>
                  </a:srgbClr>
                </a:solidFill>
              </a:rPr>
              <a:t>για την τοπική οικονομία, για τις οποίες </a:t>
            </a:r>
            <a:r>
              <a:rPr lang="el-GR" sz="1700" dirty="0" smtClean="0">
                <a:solidFill>
                  <a:srgbClr val="C32D2E">
                    <a:lumMod val="50000"/>
                  </a:srgbClr>
                </a:solidFill>
              </a:rPr>
              <a:t>εγκρίνεται </a:t>
            </a:r>
            <a:r>
              <a:rPr lang="el-GR" sz="1700" dirty="0">
                <a:solidFill>
                  <a:srgbClr val="C32D2E">
                    <a:lumMod val="50000"/>
                  </a:srgbClr>
                </a:solidFill>
              </a:rPr>
              <a:t>Επιχειρηματικό Σχέδιο Διάσωσης και </a:t>
            </a:r>
            <a:r>
              <a:rPr lang="el-GR" sz="1700" dirty="0" smtClean="0">
                <a:solidFill>
                  <a:srgbClr val="C32D2E">
                    <a:lumMod val="50000"/>
                  </a:srgbClr>
                </a:solidFill>
              </a:rPr>
              <a:t>Αναδιάρθρωσης</a:t>
            </a:r>
          </a:p>
          <a:p>
            <a:pPr marL="425196" lvl="0" indent="-342900" algn="just">
              <a:lnSpc>
                <a:spcPct val="110000"/>
              </a:lnSpc>
              <a:buClr>
                <a:srgbClr val="3891A7"/>
              </a:buClr>
              <a:buFont typeface="+mj-lt"/>
              <a:buAutoNum type="arabicPeriod"/>
            </a:pPr>
            <a:r>
              <a:rPr lang="el-GR" sz="1700" dirty="0">
                <a:solidFill>
                  <a:srgbClr val="C32D2E">
                    <a:lumMod val="50000"/>
                  </a:srgbClr>
                </a:solidFill>
              </a:rPr>
              <a:t>Επενδύσεις υψηλής </a:t>
            </a:r>
            <a:r>
              <a:rPr lang="el-GR" sz="1700" dirty="0" smtClean="0">
                <a:solidFill>
                  <a:srgbClr val="C32D2E">
                    <a:lumMod val="50000"/>
                  </a:srgbClr>
                </a:solidFill>
              </a:rPr>
              <a:t>τεχνολογίας</a:t>
            </a:r>
          </a:p>
          <a:p>
            <a:pPr marL="425196" lvl="0" indent="-342900" algn="just">
              <a:lnSpc>
                <a:spcPct val="110000"/>
              </a:lnSpc>
              <a:buClr>
                <a:srgbClr val="3891A7"/>
              </a:buClr>
              <a:buFont typeface="+mj-lt"/>
              <a:buAutoNum type="arabicPeriod"/>
            </a:pPr>
            <a:r>
              <a:rPr lang="el-GR" sz="1700" dirty="0">
                <a:solidFill>
                  <a:srgbClr val="C32D2E">
                    <a:lumMod val="50000"/>
                  </a:srgbClr>
                </a:solidFill>
              </a:rPr>
              <a:t>Μονάδες της Οδηγίας </a:t>
            </a:r>
            <a:r>
              <a:rPr lang="el-GR" sz="1700" b="1" u="sng" dirty="0" err="1">
                <a:solidFill>
                  <a:srgbClr val="C32D2E">
                    <a:lumMod val="50000"/>
                  </a:srgbClr>
                </a:solidFill>
              </a:rPr>
              <a:t>Σεβέζο</a:t>
            </a:r>
            <a:r>
              <a:rPr lang="el-GR" sz="1700" b="1" u="sng" dirty="0">
                <a:solidFill>
                  <a:srgbClr val="C32D2E">
                    <a:lumMod val="50000"/>
                  </a:srgbClr>
                </a:solidFill>
              </a:rPr>
              <a:t> ΙΙ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l-GR" sz="1700" b="1" dirty="0">
                <a:solidFill>
                  <a:schemeClr val="accent3">
                    <a:lumMod val="50000"/>
                  </a:schemeClr>
                </a:solidFill>
              </a:rPr>
              <a:t>Οι ειδικές αυτές </a:t>
            </a:r>
            <a:r>
              <a:rPr lang="el-GR" sz="1700" b="1" dirty="0" smtClean="0">
                <a:solidFill>
                  <a:schemeClr val="accent3">
                    <a:lumMod val="50000"/>
                  </a:schemeClr>
                </a:solidFill>
              </a:rPr>
              <a:t>κατευθύνσεις αφορούν </a:t>
            </a:r>
            <a:r>
              <a:rPr lang="el-GR" sz="1700" b="1" dirty="0">
                <a:solidFill>
                  <a:schemeClr val="accent3">
                    <a:lumMod val="50000"/>
                  </a:schemeClr>
                </a:solidFill>
              </a:rPr>
              <a:t>κατηγορίες τόσο βιομηχανικών </a:t>
            </a:r>
            <a:r>
              <a:rPr lang="el-GR" sz="1700" b="1" dirty="0" smtClean="0">
                <a:solidFill>
                  <a:schemeClr val="accent3">
                    <a:lumMod val="50000"/>
                  </a:schemeClr>
                </a:solidFill>
              </a:rPr>
              <a:t>μονάδων όσο και </a:t>
            </a:r>
            <a:r>
              <a:rPr lang="el-GR" sz="1700" b="1" dirty="0">
                <a:solidFill>
                  <a:schemeClr val="accent3">
                    <a:lumMod val="50000"/>
                  </a:schemeClr>
                </a:solidFill>
              </a:rPr>
              <a:t>οργανωμένων υποδοχέων εξειδικευμένων για </a:t>
            </a:r>
            <a:r>
              <a:rPr lang="el-GR" sz="1700" b="1" dirty="0" smtClean="0">
                <a:solidFill>
                  <a:schemeClr val="accent3">
                    <a:lumMod val="50000"/>
                  </a:schemeClr>
                </a:solidFill>
              </a:rPr>
              <a:t>την υποδοχή τους και </a:t>
            </a:r>
            <a:r>
              <a:rPr lang="el-GR" sz="1700" b="1" dirty="0">
                <a:solidFill>
                  <a:schemeClr val="accent3">
                    <a:lumMod val="50000"/>
                  </a:schemeClr>
                </a:solidFill>
              </a:rPr>
              <a:t>υπερισχύουν αντίθετων γενικών </a:t>
            </a:r>
            <a:r>
              <a:rPr lang="el-GR" sz="1700" b="1" dirty="0" err="1" smtClean="0">
                <a:solidFill>
                  <a:schemeClr val="accent3">
                    <a:lumMod val="50000"/>
                  </a:schemeClr>
                </a:solidFill>
              </a:rPr>
              <a:t>χωροθετικών</a:t>
            </a:r>
            <a:r>
              <a:rPr lang="el-GR" sz="1700" b="1" dirty="0" smtClean="0">
                <a:solidFill>
                  <a:schemeClr val="accent3">
                    <a:lumMod val="50000"/>
                  </a:schemeClr>
                </a:solidFill>
              </a:rPr>
              <a:t> κατευθύνσεων.</a:t>
            </a:r>
            <a:endParaRPr lang="el-GR" sz="17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0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2800" b="1" u="sng" dirty="0" smtClean="0">
                <a:solidFill>
                  <a:schemeClr val="accent3">
                    <a:lumMod val="50000"/>
                  </a:schemeClr>
                </a:solidFill>
                <a:effectLst/>
              </a:rPr>
              <a:t>5. Οργανωμένοι υποδοχείς βιομηχανικών δραστηριοτήτων (άρθρο 6)</a:t>
            </a:r>
            <a:endParaRPr lang="el-GR" sz="2800" b="1" u="sng" dirty="0">
              <a:solidFill>
                <a:schemeClr val="accent3">
                  <a:lumMod val="50000"/>
                </a:schemeClr>
              </a:solidFill>
              <a:effectLst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el-GR" sz="1800" b="1" dirty="0" smtClean="0">
                <a:solidFill>
                  <a:schemeClr val="accent3">
                    <a:lumMod val="50000"/>
                  </a:schemeClr>
                </a:solidFill>
              </a:rPr>
              <a:t>Από άποψη </a:t>
            </a:r>
            <a:r>
              <a:rPr lang="el-GR" sz="1800" b="1" u="sng" dirty="0" smtClean="0">
                <a:solidFill>
                  <a:schemeClr val="accent3">
                    <a:lumMod val="50000"/>
                  </a:schemeClr>
                </a:solidFill>
              </a:rPr>
              <a:t>χωρικής οργάνωσης </a:t>
            </a:r>
            <a:r>
              <a:rPr lang="el-GR" sz="1800" b="1" dirty="0" smtClean="0">
                <a:solidFill>
                  <a:schemeClr val="accent3">
                    <a:lumMod val="50000"/>
                  </a:schemeClr>
                </a:solidFill>
              </a:rPr>
              <a:t>διακρίνονται σε:</a:t>
            </a:r>
          </a:p>
          <a:p>
            <a:pPr marL="425196" indent="-342900">
              <a:buFont typeface="+mj-lt"/>
              <a:buAutoNum type="arabicPeriod"/>
            </a:pPr>
            <a:r>
              <a:rPr lang="el-GR" sz="1800" dirty="0" smtClean="0">
                <a:solidFill>
                  <a:schemeClr val="accent3">
                    <a:lumMod val="50000"/>
                  </a:schemeClr>
                </a:solidFill>
              </a:rPr>
              <a:t>Υποδοχείς γενικού χαρακτήρα</a:t>
            </a:r>
          </a:p>
          <a:p>
            <a:pPr marL="425196" indent="-342900">
              <a:buFont typeface="+mj-lt"/>
              <a:buAutoNum type="arabicPeriod"/>
            </a:pPr>
            <a:r>
              <a:rPr lang="el-GR" sz="1800" dirty="0" smtClean="0">
                <a:solidFill>
                  <a:schemeClr val="accent3">
                    <a:lumMod val="50000"/>
                  </a:schemeClr>
                </a:solidFill>
              </a:rPr>
              <a:t>Υποδοχείς εξυγίανσης</a:t>
            </a:r>
          </a:p>
          <a:p>
            <a:pPr marL="425196" indent="-342900">
              <a:buFont typeface="+mj-lt"/>
              <a:buAutoNum type="arabicPeriod"/>
            </a:pPr>
            <a:r>
              <a:rPr lang="el-GR" sz="1800" dirty="0" smtClean="0">
                <a:solidFill>
                  <a:schemeClr val="accent3">
                    <a:lumMod val="50000"/>
                  </a:schemeClr>
                </a:solidFill>
              </a:rPr>
              <a:t>Υποδοχείς χωροθέτησης μεμονωμένων μεγάλων μονάδων</a:t>
            </a:r>
          </a:p>
          <a:p>
            <a:pPr marL="425196" indent="-342900">
              <a:buFont typeface="+mj-lt"/>
              <a:buAutoNum type="arabicPeriod"/>
            </a:pPr>
            <a:r>
              <a:rPr lang="el-GR" sz="1800" dirty="0" smtClean="0">
                <a:solidFill>
                  <a:schemeClr val="accent3">
                    <a:lumMod val="50000"/>
                  </a:schemeClr>
                </a:solidFill>
              </a:rPr>
              <a:t>Ενδιάμεσοι οργανωμένοι υποδοχείς</a:t>
            </a:r>
          </a:p>
          <a:p>
            <a:pPr marL="425196" indent="-342900">
              <a:buFont typeface="+mj-lt"/>
              <a:buAutoNum type="arabicPeriod"/>
            </a:pPr>
            <a:endParaRPr lang="el-GR" sz="1800" dirty="0">
              <a:solidFill>
                <a:schemeClr val="accent3">
                  <a:lumMod val="50000"/>
                </a:schemeClr>
              </a:solidFill>
            </a:endParaRPr>
          </a:p>
          <a:p>
            <a:pPr marL="82296" indent="0">
              <a:buNone/>
            </a:pPr>
            <a:r>
              <a:rPr lang="el-GR" sz="1800" dirty="0" smtClean="0">
                <a:solidFill>
                  <a:schemeClr val="accent3">
                    <a:lumMod val="50000"/>
                  </a:schemeClr>
                </a:solidFill>
              </a:rPr>
              <a:t>Από άποψη </a:t>
            </a:r>
            <a:r>
              <a:rPr lang="el-GR" sz="1800" b="1" u="sng" dirty="0" smtClean="0">
                <a:solidFill>
                  <a:schemeClr val="accent3">
                    <a:lumMod val="50000"/>
                  </a:schemeClr>
                </a:solidFill>
              </a:rPr>
              <a:t>βαθμίδων όχλησης </a:t>
            </a:r>
            <a:r>
              <a:rPr lang="el-GR" sz="1800" dirty="0" smtClean="0">
                <a:solidFill>
                  <a:schemeClr val="accent3">
                    <a:lumMod val="50000"/>
                  </a:schemeClr>
                </a:solidFill>
              </a:rPr>
              <a:t>διακρίνονται σε:</a:t>
            </a:r>
          </a:p>
          <a:p>
            <a:pPr marL="425196" indent="-342900">
              <a:buFont typeface="+mj-lt"/>
              <a:buAutoNum type="arabicPeriod"/>
            </a:pPr>
            <a:r>
              <a:rPr lang="el-GR" sz="1800" dirty="0" smtClean="0">
                <a:solidFill>
                  <a:schemeClr val="accent3">
                    <a:lumMod val="50000"/>
                  </a:schemeClr>
                </a:solidFill>
              </a:rPr>
              <a:t>Χαμηλής όχλησης (Τύπου Γ)</a:t>
            </a:r>
          </a:p>
          <a:p>
            <a:pPr marL="425196" indent="-342900">
              <a:buFont typeface="+mj-lt"/>
              <a:buAutoNum type="arabicPeriod"/>
            </a:pPr>
            <a:r>
              <a:rPr lang="el-GR" sz="1800" dirty="0" smtClean="0">
                <a:solidFill>
                  <a:schemeClr val="accent3">
                    <a:lumMod val="50000"/>
                  </a:schemeClr>
                </a:solidFill>
              </a:rPr>
              <a:t>Μέσης όχλησης (Τύπου Β)</a:t>
            </a:r>
          </a:p>
          <a:p>
            <a:pPr marL="425196" indent="-342900">
              <a:buFont typeface="+mj-lt"/>
              <a:buAutoNum type="arabicPeriod"/>
            </a:pPr>
            <a:r>
              <a:rPr lang="el-GR" sz="1800" dirty="0" smtClean="0">
                <a:solidFill>
                  <a:schemeClr val="accent3">
                    <a:lumMod val="50000"/>
                  </a:schemeClr>
                </a:solidFill>
              </a:rPr>
              <a:t>Υψηλής όχλησης (Τύπου Α)</a:t>
            </a:r>
          </a:p>
          <a:p>
            <a:pPr marL="425196" indent="-342900">
              <a:buFont typeface="+mj-lt"/>
              <a:buAutoNum type="arabicPeriod"/>
            </a:pPr>
            <a:endParaRPr lang="el-GR" sz="18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l-GR" sz="1800" b="1" dirty="0" smtClean="0">
                <a:solidFill>
                  <a:schemeClr val="accent3">
                    <a:lumMod val="50000"/>
                  </a:schemeClr>
                </a:solidFill>
              </a:rPr>
              <a:t>Οι κατευθύνσεις για το θεσμικό πλαίσιο χωροθέτησης, αδειοδότησης και διαχείρισής των οργανωμένων υποδοχέων προβλέπονται στο ίδιο άρθρο.</a:t>
            </a:r>
            <a:endParaRPr lang="el-GR" sz="18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7261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2800" b="1" u="sng" dirty="0" smtClean="0">
                <a:solidFill>
                  <a:schemeClr val="accent3">
                    <a:lumMod val="50000"/>
                  </a:schemeClr>
                </a:solidFill>
                <a:effectLst/>
              </a:rPr>
              <a:t>6. Πρόγραμμα Δράσης (άρθρο 11)</a:t>
            </a:r>
            <a:endParaRPr lang="el-GR" sz="2800" b="1" u="sng" dirty="0">
              <a:solidFill>
                <a:schemeClr val="accent3">
                  <a:lumMod val="50000"/>
                </a:schemeClr>
              </a:solidFill>
              <a:effectLst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1800" b="1" u="sng" dirty="0" smtClean="0">
                <a:solidFill>
                  <a:schemeClr val="accent3">
                    <a:lumMod val="50000"/>
                  </a:schemeClr>
                </a:solidFill>
              </a:rPr>
              <a:t>Μέτρα και δράσεις θεσμικού χαρακτήρα: </a:t>
            </a:r>
          </a:p>
          <a:p>
            <a:pPr marL="482346" indent="-400050">
              <a:buFont typeface="+mj-lt"/>
              <a:buAutoNum type="romanLcPeriod"/>
            </a:pPr>
            <a:r>
              <a:rPr lang="el-GR" sz="1800" dirty="0" smtClean="0">
                <a:solidFill>
                  <a:schemeClr val="accent3">
                    <a:lumMod val="50000"/>
                  </a:schemeClr>
                </a:solidFill>
              </a:rPr>
              <a:t>Άμεσης προτεραιότητας (αναγκαία για την εφαρμογή του Ε.Χ.Π).</a:t>
            </a:r>
          </a:p>
          <a:p>
            <a:pPr marL="82296" indent="0">
              <a:buNone/>
            </a:pPr>
            <a:r>
              <a:rPr lang="el-GR" sz="1800" dirty="0" smtClean="0">
                <a:solidFill>
                  <a:schemeClr val="accent3">
                    <a:lumMod val="50000"/>
                  </a:schemeClr>
                </a:solidFill>
              </a:rPr>
              <a:t>(π.χ. περιορισμός εκτός σχεδίου δόμησης, συμμόρφωση ΓΠΣ/ΣΧΟΟΑΠ …).</a:t>
            </a:r>
          </a:p>
          <a:p>
            <a:pPr marL="482346" indent="-400050">
              <a:buFont typeface="+mj-lt"/>
              <a:buAutoNum type="romanLcPeriod"/>
            </a:pPr>
            <a:r>
              <a:rPr lang="el-GR" sz="1800" dirty="0" smtClean="0">
                <a:solidFill>
                  <a:schemeClr val="accent3">
                    <a:lumMod val="50000"/>
                  </a:schemeClr>
                </a:solidFill>
              </a:rPr>
              <a:t>Δεύτερης, χρονικά, προτεραιότητας</a:t>
            </a:r>
          </a:p>
          <a:p>
            <a:pPr marL="482346" indent="-400050">
              <a:buFont typeface="+mj-lt"/>
              <a:buAutoNum type="romanLcPeriod"/>
            </a:pPr>
            <a:r>
              <a:rPr lang="el-GR" sz="1800" dirty="0" smtClean="0">
                <a:solidFill>
                  <a:schemeClr val="accent3">
                    <a:lumMod val="50000"/>
                  </a:schemeClr>
                </a:solidFill>
              </a:rPr>
              <a:t>Δυνητικής εφαρμογής</a:t>
            </a:r>
          </a:p>
          <a:p>
            <a:pPr marL="482346" indent="-400050">
              <a:buFont typeface="+mj-lt"/>
              <a:buAutoNum type="romanLcPeriod"/>
            </a:pPr>
            <a:endParaRPr lang="el-GR" sz="1800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l-GR" sz="1800" b="1" u="sng" dirty="0" smtClean="0">
                <a:solidFill>
                  <a:schemeClr val="accent3">
                    <a:lumMod val="50000"/>
                  </a:schemeClr>
                </a:solidFill>
              </a:rPr>
              <a:t>Μέτρα και δράσεις διοικητικού – οργανωτικού χαρακτήρα:</a:t>
            </a:r>
          </a:p>
          <a:p>
            <a:pPr marL="482346" indent="-400050">
              <a:buFont typeface="+mj-lt"/>
              <a:buAutoNum type="romanLcPeriod"/>
            </a:pPr>
            <a:r>
              <a:rPr lang="el-GR" sz="1800" dirty="0" smtClean="0">
                <a:solidFill>
                  <a:schemeClr val="accent3">
                    <a:lumMod val="50000"/>
                  </a:schemeClr>
                </a:solidFill>
              </a:rPr>
              <a:t>Άμεσης προτεραιότητας</a:t>
            </a:r>
          </a:p>
          <a:p>
            <a:pPr marL="482346" indent="-400050">
              <a:buFont typeface="+mj-lt"/>
              <a:buAutoNum type="romanLcPeriod"/>
            </a:pPr>
            <a:r>
              <a:rPr lang="el-GR" sz="1800" dirty="0" smtClean="0">
                <a:solidFill>
                  <a:schemeClr val="accent3">
                    <a:lumMod val="50000"/>
                  </a:schemeClr>
                </a:solidFill>
              </a:rPr>
              <a:t>Δεύτερης, χρονικά, προτεραιότητας</a:t>
            </a:r>
          </a:p>
        </p:txBody>
      </p:sp>
    </p:spTree>
    <p:extLst>
      <p:ext uri="{BB962C8B-B14F-4D97-AF65-F5344CB8AC3E}">
        <p14:creationId xmlns:p14="http://schemas.microsoft.com/office/powerpoint/2010/main" val="3886767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2800" b="1" u="sng" dirty="0" smtClean="0">
                <a:solidFill>
                  <a:schemeClr val="accent3">
                    <a:lumMod val="50000"/>
                  </a:schemeClr>
                </a:solidFill>
                <a:effectLst/>
              </a:rPr>
              <a:t>7. Ερμηνεία του Ε.Χ.Π. για την Βιομηχανία από την νομολογία του Σ.τ.Ε.</a:t>
            </a:r>
            <a:endParaRPr lang="el-GR" sz="2800" b="1" u="sng" dirty="0">
              <a:solidFill>
                <a:schemeClr val="accent3">
                  <a:lumMod val="50000"/>
                </a:schemeClr>
              </a:solidFill>
              <a:effectLst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sz="1800" dirty="0" smtClean="0">
                <a:solidFill>
                  <a:schemeClr val="accent3">
                    <a:lumMod val="50000"/>
                  </a:schemeClr>
                </a:solidFill>
              </a:rPr>
              <a:t>Το Ε.Χ.Π. για τη Βιομηχανία απασχόλησε περιορισμένα την νομολογία του Σ.τ.Ε., συγκριτικά με άλλα Ειδικά Πλαίσια (Α.Π.Ε., Ιχθυοκαλλιέργειες…).</a:t>
            </a:r>
          </a:p>
          <a:p>
            <a:pPr algn="just"/>
            <a:r>
              <a:rPr lang="el-GR" sz="1800" dirty="0" smtClean="0">
                <a:solidFill>
                  <a:schemeClr val="accent3">
                    <a:lumMod val="50000"/>
                  </a:schemeClr>
                </a:solidFill>
              </a:rPr>
              <a:t>Κρίθηκε νόμιμο με την απόφαση </a:t>
            </a:r>
            <a:r>
              <a:rPr lang="el-GR" sz="1800" b="1" dirty="0" smtClean="0">
                <a:solidFill>
                  <a:schemeClr val="accent3">
                    <a:lumMod val="50000"/>
                  </a:schemeClr>
                </a:solidFill>
              </a:rPr>
              <a:t>4013/2013</a:t>
            </a:r>
            <a:r>
              <a:rPr lang="el-GR" sz="1800" dirty="0" smtClean="0">
                <a:solidFill>
                  <a:schemeClr val="accent3">
                    <a:lumMod val="50000"/>
                  </a:schemeClr>
                </a:solidFill>
              </a:rPr>
              <a:t> του Ε’ τμήματος. </a:t>
            </a:r>
          </a:p>
          <a:p>
            <a:pPr algn="just"/>
            <a:r>
              <a:rPr lang="el-GR" sz="1800" b="1" dirty="0" smtClean="0">
                <a:solidFill>
                  <a:schemeClr val="accent3">
                    <a:lumMod val="50000"/>
                  </a:schemeClr>
                </a:solidFill>
              </a:rPr>
              <a:t>Τόσο οι γενικές – στρατηγικού χαρακτήρα ρυθμίσεις όσο και οι ειδικότερες- κανονιστικού χαρακτήρα ρυθμίσεις του Ε.Χ.Π. είναι δεσμευτικές, αν και διαφέρουν ως προς την κανονιστική πυκνότητά τους και το βαθμό διακριτικής ευχέρειας της Διοίκησης.</a:t>
            </a:r>
          </a:p>
          <a:p>
            <a:pPr algn="just"/>
            <a:r>
              <a:rPr lang="el-GR" sz="1800" dirty="0" smtClean="0">
                <a:solidFill>
                  <a:schemeClr val="accent3">
                    <a:lumMod val="50000"/>
                  </a:schemeClr>
                </a:solidFill>
              </a:rPr>
              <a:t>Είναι νόμιμη η εγκατάσταση βιομηχανικών δραστηριοτήτων εντός περιοχών του Δικτύου </a:t>
            </a:r>
            <a:r>
              <a:rPr lang="en-US" sz="1800" dirty="0" smtClean="0">
                <a:solidFill>
                  <a:schemeClr val="accent3">
                    <a:lumMod val="50000"/>
                  </a:schemeClr>
                </a:solidFill>
              </a:rPr>
              <a:t>Natura 2000 </a:t>
            </a:r>
            <a:r>
              <a:rPr lang="el-GR" sz="1800" dirty="0" smtClean="0">
                <a:solidFill>
                  <a:schemeClr val="accent3">
                    <a:lumMod val="50000"/>
                  </a:schemeClr>
                </a:solidFill>
              </a:rPr>
              <a:t>και σε δάση και δασικές εκτάσεις, υπό τους όρους που προβλέπονται από τα αντίστοιχα νομοθετικά πλαίσια.</a:t>
            </a:r>
          </a:p>
          <a:p>
            <a:pPr algn="just"/>
            <a:r>
              <a:rPr lang="el-GR" sz="1800" dirty="0">
                <a:solidFill>
                  <a:schemeClr val="accent3">
                    <a:lumMod val="50000"/>
                  </a:schemeClr>
                </a:solidFill>
              </a:rPr>
              <a:t>Οι </a:t>
            </a:r>
            <a:r>
              <a:rPr lang="el-GR" sz="1800" dirty="0" smtClean="0">
                <a:solidFill>
                  <a:schemeClr val="accent3">
                    <a:lumMod val="50000"/>
                  </a:schemeClr>
                </a:solidFill>
              </a:rPr>
              <a:t>διατάξεις του Ε.Χ.Π. σε </a:t>
            </a:r>
            <a:r>
              <a:rPr lang="el-GR" sz="1800" dirty="0">
                <a:solidFill>
                  <a:schemeClr val="accent3">
                    <a:lumMod val="50000"/>
                  </a:schemeClr>
                </a:solidFill>
              </a:rPr>
              <a:t>συνδυασμό με τις λεπτομερείς ρυθμίσεις του Γενικού Χωροταξικού Πλαισίου, αλλά και των </a:t>
            </a:r>
            <a:r>
              <a:rPr lang="el-GR" sz="1800" dirty="0" smtClean="0">
                <a:solidFill>
                  <a:schemeClr val="accent3">
                    <a:lumMod val="50000"/>
                  </a:schemeClr>
                </a:solidFill>
              </a:rPr>
              <a:t>Περιφερειακών Πλαισίων </a:t>
            </a:r>
            <a:r>
              <a:rPr lang="el-GR" sz="1800" dirty="0">
                <a:solidFill>
                  <a:schemeClr val="accent3">
                    <a:lumMod val="50000"/>
                  </a:schemeClr>
                </a:solidFill>
              </a:rPr>
              <a:t>καθοδηγούν </a:t>
            </a:r>
            <a:r>
              <a:rPr lang="el-GR" sz="1800" dirty="0" smtClean="0">
                <a:solidFill>
                  <a:schemeClr val="accent3">
                    <a:lumMod val="50000"/>
                  </a:schemeClr>
                </a:solidFill>
              </a:rPr>
              <a:t>την </a:t>
            </a:r>
            <a:r>
              <a:rPr lang="el-GR" sz="1800" dirty="0">
                <a:solidFill>
                  <a:schemeClr val="accent3">
                    <a:lumMod val="50000"/>
                  </a:schemeClr>
                </a:solidFill>
              </a:rPr>
              <a:t>κρίση του δικαστηρίου σε σχέση με το επιτρεπτό ή μη ορισμένης χωροθέτησης ή </a:t>
            </a:r>
            <a:r>
              <a:rPr lang="el-GR" sz="1800" dirty="0" smtClean="0">
                <a:solidFill>
                  <a:schemeClr val="accent3">
                    <a:lumMod val="50000"/>
                  </a:schemeClr>
                </a:solidFill>
              </a:rPr>
              <a:t>αδειοδότησης. </a:t>
            </a:r>
          </a:p>
        </p:txBody>
      </p:sp>
    </p:spTree>
    <p:extLst>
      <p:ext uri="{BB962C8B-B14F-4D97-AF65-F5344CB8AC3E}">
        <p14:creationId xmlns:p14="http://schemas.microsoft.com/office/powerpoint/2010/main" val="1643354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Ηλιοστάσιο">
  <a:themeElements>
    <a:clrScheme name="Ηλιοστάσιο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Ηλιοστάσιο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Ηλιοστάσιο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331</TotalTime>
  <Words>849</Words>
  <Application>Microsoft Office PowerPoint</Application>
  <PresentationFormat>Προβολή στην οθόνη (4:3)</PresentationFormat>
  <Paragraphs>78</Paragraphs>
  <Slides>10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Ηλιοστάσιο</vt:lpstr>
      <vt:lpstr>  ΕΙΔΙΚΟ ΧΩΡΟΤΑΞΙΚΟ ΠΛΑΙΣΙΟ ΓΙΑ ΤΗ ΒΙΟΜΗΧΑΝΙΑ  (ΦΕΚ Α.Α.Π. 151/13.4.2009) </vt:lpstr>
      <vt:lpstr>1. Δομή του Ε.Χ.Π. για τη Βιομηχανία</vt:lpstr>
      <vt:lpstr>(συνέχεια…)</vt:lpstr>
      <vt:lpstr>2. Βασικοί στόχοι και πρότυπο χωρικής οργάνωσης βιομηχανίας</vt:lpstr>
      <vt:lpstr>Παρουσίαση του PowerPoint</vt:lpstr>
      <vt:lpstr>4. Πρόβλεψη ειδικών κατευθύνσεων για 3 ειδικότερες κατηγορίες βιομηχανικών δραστηριοτήτων (άρθρο 5): </vt:lpstr>
      <vt:lpstr>5. Οργανωμένοι υποδοχείς βιομηχανικών δραστηριοτήτων (άρθρο 6)</vt:lpstr>
      <vt:lpstr>6. Πρόγραμμα Δράσης (άρθρο 11)</vt:lpstr>
      <vt:lpstr>7. Ερμηνεία του Ε.Χ.Π. για την Βιομηχανία από την νομολογία του Σ.τ.Ε.</vt:lpstr>
      <vt:lpstr>(συνέχεια…)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ΕΙΔΙΚΟ ΧΩΡΟΤΑΞΙΚΟ ΠΛΑΙΣΙΟ ΓΙΑ ΤΗ ΒΙΟΜΗΧΑΝΙΑ  </dc:title>
  <dc:creator>Xristis-01</dc:creator>
  <cp:lastModifiedBy>Marios Haidarlis</cp:lastModifiedBy>
  <cp:revision>19</cp:revision>
  <cp:lastPrinted>2022-03-22T16:12:29Z</cp:lastPrinted>
  <dcterms:created xsi:type="dcterms:W3CDTF">2022-03-21T11:28:04Z</dcterms:created>
  <dcterms:modified xsi:type="dcterms:W3CDTF">2022-03-22T16:25:37Z</dcterms:modified>
</cp:coreProperties>
</file>