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7" r:id="rId2"/>
    <p:sldId id="368" r:id="rId3"/>
    <p:sldId id="260" r:id="rId4"/>
    <p:sldId id="270" r:id="rId5"/>
    <p:sldId id="271" r:id="rId6"/>
    <p:sldId id="341" r:id="rId7"/>
    <p:sldId id="316" r:id="rId8"/>
    <p:sldId id="343" r:id="rId9"/>
    <p:sldId id="257" r:id="rId10"/>
    <p:sldId id="258" r:id="rId11"/>
    <p:sldId id="259" r:id="rId12"/>
    <p:sldId id="306" r:id="rId13"/>
    <p:sldId id="264" r:id="rId14"/>
    <p:sldId id="310" r:id="rId15"/>
    <p:sldId id="311" r:id="rId16"/>
    <p:sldId id="312" r:id="rId17"/>
    <p:sldId id="321" r:id="rId18"/>
    <p:sldId id="294" r:id="rId19"/>
    <p:sldId id="327" r:id="rId20"/>
    <p:sldId id="325" r:id="rId21"/>
    <p:sldId id="326" r:id="rId22"/>
    <p:sldId id="328" r:id="rId23"/>
    <p:sldId id="329" r:id="rId24"/>
    <p:sldId id="331" r:id="rId25"/>
    <p:sldId id="332" r:id="rId26"/>
    <p:sldId id="261" r:id="rId27"/>
    <p:sldId id="369" r:id="rId28"/>
    <p:sldId id="370" r:id="rId29"/>
    <p:sldId id="371" r:id="rId30"/>
    <p:sldId id="372" r:id="rId31"/>
    <p:sldId id="322"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8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8DECF-B50C-46E7-AA05-D341C8B25C7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l-GR"/>
        </a:p>
      </dgm:t>
    </dgm:pt>
    <dgm:pt modelId="{3CC8F5F7-DB57-4026-8C21-6F6CAC0AB931}">
      <dgm:prSet phldrT="[Κείμενο]"/>
      <dgm:spPr/>
      <dgm:t>
        <a:bodyPr/>
        <a:lstStyle/>
        <a:p>
          <a:r>
            <a:rPr lang="el-GR" dirty="0"/>
            <a:t>Εκτίμηση Αεραγωγού</a:t>
          </a:r>
        </a:p>
      </dgm:t>
    </dgm:pt>
    <dgm:pt modelId="{F2EA95F2-B4DC-4636-B426-214194B632F9}" type="parTrans" cxnId="{BDD0DF10-E6DE-4138-8058-7A7EA6C898AE}">
      <dgm:prSet/>
      <dgm:spPr/>
      <dgm:t>
        <a:bodyPr/>
        <a:lstStyle/>
        <a:p>
          <a:endParaRPr lang="el-GR"/>
        </a:p>
      </dgm:t>
    </dgm:pt>
    <dgm:pt modelId="{FA34BA83-69F3-432E-933E-D0AC3ECDADAA}" type="sibTrans" cxnId="{BDD0DF10-E6DE-4138-8058-7A7EA6C898AE}">
      <dgm:prSet/>
      <dgm:spPr/>
      <dgm:t>
        <a:bodyPr/>
        <a:lstStyle/>
        <a:p>
          <a:endParaRPr lang="el-GR"/>
        </a:p>
      </dgm:t>
    </dgm:pt>
    <dgm:pt modelId="{B85FF7C1-6E9F-403D-B48B-7227EC66EFB5}">
      <dgm:prSet phldrT="[Κείμενο]"/>
      <dgm:spPr/>
      <dgm:t>
        <a:bodyPr/>
        <a:lstStyle/>
        <a:p>
          <a:r>
            <a:rPr lang="el-GR" dirty="0"/>
            <a:t>Εκτίμηση Αναπνοής</a:t>
          </a:r>
        </a:p>
      </dgm:t>
    </dgm:pt>
    <dgm:pt modelId="{7FC8683A-F7EB-4B0D-9200-F6EBFA17F7EC}" type="parTrans" cxnId="{F8125390-7838-4530-A597-E4C9AD4F003E}">
      <dgm:prSet/>
      <dgm:spPr/>
      <dgm:t>
        <a:bodyPr/>
        <a:lstStyle/>
        <a:p>
          <a:endParaRPr lang="el-GR"/>
        </a:p>
      </dgm:t>
    </dgm:pt>
    <dgm:pt modelId="{CDE555E4-9A78-4BF0-AEE5-4B4B1D758B47}" type="sibTrans" cxnId="{F8125390-7838-4530-A597-E4C9AD4F003E}">
      <dgm:prSet/>
      <dgm:spPr/>
      <dgm:t>
        <a:bodyPr/>
        <a:lstStyle/>
        <a:p>
          <a:endParaRPr lang="el-GR"/>
        </a:p>
      </dgm:t>
    </dgm:pt>
    <dgm:pt modelId="{46A79514-E57E-4673-BBF6-FBEE04F503C6}">
      <dgm:prSet phldrT="[Κείμενο]"/>
      <dgm:spPr/>
      <dgm:t>
        <a:bodyPr/>
        <a:lstStyle/>
        <a:p>
          <a:r>
            <a:rPr lang="el-GR" dirty="0"/>
            <a:t>Εκτίμηση Κυκλοφορίας</a:t>
          </a:r>
        </a:p>
      </dgm:t>
    </dgm:pt>
    <dgm:pt modelId="{BEB0A55E-C02E-4235-A2D9-F2E8B4EF7047}" type="parTrans" cxnId="{5692B2AA-6D4F-4445-8222-BE68823CB37A}">
      <dgm:prSet/>
      <dgm:spPr/>
      <dgm:t>
        <a:bodyPr/>
        <a:lstStyle/>
        <a:p>
          <a:endParaRPr lang="el-GR"/>
        </a:p>
      </dgm:t>
    </dgm:pt>
    <dgm:pt modelId="{391D0558-3155-45D4-AD15-A5E505B5017F}" type="sibTrans" cxnId="{5692B2AA-6D4F-4445-8222-BE68823CB37A}">
      <dgm:prSet/>
      <dgm:spPr/>
      <dgm:t>
        <a:bodyPr/>
        <a:lstStyle/>
        <a:p>
          <a:endParaRPr lang="el-GR"/>
        </a:p>
      </dgm:t>
    </dgm:pt>
    <dgm:pt modelId="{31F8CE03-3AF7-4569-8D76-052B637140A9}" type="pres">
      <dgm:prSet presAssocID="{9DC8DECF-B50C-46E7-AA05-D341C8B25C76}" presName="Name0" presStyleCnt="0">
        <dgm:presLayoutVars>
          <dgm:dir/>
          <dgm:resizeHandles val="exact"/>
        </dgm:presLayoutVars>
      </dgm:prSet>
      <dgm:spPr/>
    </dgm:pt>
    <dgm:pt modelId="{506B17B2-0BB1-4BB3-9A37-19604615BBF1}" type="pres">
      <dgm:prSet presAssocID="{3CC8F5F7-DB57-4026-8C21-6F6CAC0AB931}" presName="composite" presStyleCnt="0"/>
      <dgm:spPr/>
    </dgm:pt>
    <dgm:pt modelId="{A4AFA7DA-D05F-4AA1-9368-16CEF2BB63AB}" type="pres">
      <dgm:prSet presAssocID="{3CC8F5F7-DB57-4026-8C21-6F6CAC0AB931}" presName="rect1" presStyleLbl="trAlignAcc1" presStyleIdx="0" presStyleCnt="3">
        <dgm:presLayoutVars>
          <dgm:bulletEnabled val="1"/>
        </dgm:presLayoutVars>
      </dgm:prSet>
      <dgm:spPr/>
    </dgm:pt>
    <dgm:pt modelId="{A6AE036A-6D47-49F4-AD09-EB0F2675CF4E}" type="pres">
      <dgm:prSet presAssocID="{3CC8F5F7-DB57-4026-8C21-6F6CAC0AB931}" presName="rect2" presStyleLbl="fgImgPlace1" presStyleIdx="0" presStyleCnt="3"/>
      <dgm:spPr/>
    </dgm:pt>
    <dgm:pt modelId="{A042B605-EA02-4207-909C-6192B5BD4FF9}" type="pres">
      <dgm:prSet presAssocID="{FA34BA83-69F3-432E-933E-D0AC3ECDADAA}" presName="sibTrans" presStyleCnt="0"/>
      <dgm:spPr/>
    </dgm:pt>
    <dgm:pt modelId="{9FB60EC9-B02E-41AC-9D73-8FBA74502980}" type="pres">
      <dgm:prSet presAssocID="{B85FF7C1-6E9F-403D-B48B-7227EC66EFB5}" presName="composite" presStyleCnt="0"/>
      <dgm:spPr/>
    </dgm:pt>
    <dgm:pt modelId="{FB41ADEA-3B5A-474C-A269-2F6BCC178BE4}" type="pres">
      <dgm:prSet presAssocID="{B85FF7C1-6E9F-403D-B48B-7227EC66EFB5}" presName="rect1" presStyleLbl="trAlignAcc1" presStyleIdx="1" presStyleCnt="3">
        <dgm:presLayoutVars>
          <dgm:bulletEnabled val="1"/>
        </dgm:presLayoutVars>
      </dgm:prSet>
      <dgm:spPr/>
    </dgm:pt>
    <dgm:pt modelId="{95AC49C8-5745-4C89-A90A-88A54B0A065B}" type="pres">
      <dgm:prSet presAssocID="{B85FF7C1-6E9F-403D-B48B-7227EC66EFB5}" presName="rect2" presStyleLbl="fgImgPlace1" presStyleIdx="1" presStyleCnt="3"/>
      <dgm:spPr/>
    </dgm:pt>
    <dgm:pt modelId="{5CE9437C-E656-4089-AEF6-48C8E57A1971}" type="pres">
      <dgm:prSet presAssocID="{CDE555E4-9A78-4BF0-AEE5-4B4B1D758B47}" presName="sibTrans" presStyleCnt="0"/>
      <dgm:spPr/>
    </dgm:pt>
    <dgm:pt modelId="{E2BC06D8-192B-4341-95A3-5188835277EC}" type="pres">
      <dgm:prSet presAssocID="{46A79514-E57E-4673-BBF6-FBEE04F503C6}" presName="composite" presStyleCnt="0"/>
      <dgm:spPr/>
    </dgm:pt>
    <dgm:pt modelId="{270A520C-FCEC-47F0-A516-8FA6A3DD6303}" type="pres">
      <dgm:prSet presAssocID="{46A79514-E57E-4673-BBF6-FBEE04F503C6}" presName="rect1" presStyleLbl="trAlignAcc1" presStyleIdx="2" presStyleCnt="3">
        <dgm:presLayoutVars>
          <dgm:bulletEnabled val="1"/>
        </dgm:presLayoutVars>
      </dgm:prSet>
      <dgm:spPr/>
    </dgm:pt>
    <dgm:pt modelId="{24F689BD-8312-455F-916B-8F3CF9A603A6}" type="pres">
      <dgm:prSet presAssocID="{46A79514-E57E-4673-BBF6-FBEE04F503C6}" presName="rect2" presStyleLbl="fgImgPlace1" presStyleIdx="2" presStyleCnt="3"/>
      <dgm:spPr/>
    </dgm:pt>
  </dgm:ptLst>
  <dgm:cxnLst>
    <dgm:cxn modelId="{BDD0DF10-E6DE-4138-8058-7A7EA6C898AE}" srcId="{9DC8DECF-B50C-46E7-AA05-D341C8B25C76}" destId="{3CC8F5F7-DB57-4026-8C21-6F6CAC0AB931}" srcOrd="0" destOrd="0" parTransId="{F2EA95F2-B4DC-4636-B426-214194B632F9}" sibTransId="{FA34BA83-69F3-432E-933E-D0AC3ECDADAA}"/>
    <dgm:cxn modelId="{C35C692D-2498-40C0-9D2F-422C74DD8994}" type="presOf" srcId="{46A79514-E57E-4673-BBF6-FBEE04F503C6}" destId="{270A520C-FCEC-47F0-A516-8FA6A3DD6303}" srcOrd="0" destOrd="0" presId="urn:microsoft.com/office/officeart/2008/layout/PictureStrips"/>
    <dgm:cxn modelId="{ADF9AE71-10CA-41DE-AB78-4F74B5B53290}" type="presOf" srcId="{B85FF7C1-6E9F-403D-B48B-7227EC66EFB5}" destId="{FB41ADEA-3B5A-474C-A269-2F6BCC178BE4}" srcOrd="0" destOrd="0" presId="urn:microsoft.com/office/officeart/2008/layout/PictureStrips"/>
    <dgm:cxn modelId="{4B052252-2AB2-495A-A953-E47DB5807F28}" type="presOf" srcId="{3CC8F5F7-DB57-4026-8C21-6F6CAC0AB931}" destId="{A4AFA7DA-D05F-4AA1-9368-16CEF2BB63AB}" srcOrd="0" destOrd="0" presId="urn:microsoft.com/office/officeart/2008/layout/PictureStrips"/>
    <dgm:cxn modelId="{F8125390-7838-4530-A597-E4C9AD4F003E}" srcId="{9DC8DECF-B50C-46E7-AA05-D341C8B25C76}" destId="{B85FF7C1-6E9F-403D-B48B-7227EC66EFB5}" srcOrd="1" destOrd="0" parTransId="{7FC8683A-F7EB-4B0D-9200-F6EBFA17F7EC}" sibTransId="{CDE555E4-9A78-4BF0-AEE5-4B4B1D758B47}"/>
    <dgm:cxn modelId="{FBC6509B-C64A-47E2-8EDD-89AB8E42A1CC}" type="presOf" srcId="{9DC8DECF-B50C-46E7-AA05-D341C8B25C76}" destId="{31F8CE03-3AF7-4569-8D76-052B637140A9}" srcOrd="0" destOrd="0" presId="urn:microsoft.com/office/officeart/2008/layout/PictureStrips"/>
    <dgm:cxn modelId="{5692B2AA-6D4F-4445-8222-BE68823CB37A}" srcId="{9DC8DECF-B50C-46E7-AA05-D341C8B25C76}" destId="{46A79514-E57E-4673-BBF6-FBEE04F503C6}" srcOrd="2" destOrd="0" parTransId="{BEB0A55E-C02E-4235-A2D9-F2E8B4EF7047}" sibTransId="{391D0558-3155-45D4-AD15-A5E505B5017F}"/>
    <dgm:cxn modelId="{FF8BEF6D-E7E8-4F6D-8EBB-DD21BFC4A96D}" type="presParOf" srcId="{31F8CE03-3AF7-4569-8D76-052B637140A9}" destId="{506B17B2-0BB1-4BB3-9A37-19604615BBF1}" srcOrd="0" destOrd="0" presId="urn:microsoft.com/office/officeart/2008/layout/PictureStrips"/>
    <dgm:cxn modelId="{ECB85E5B-F66A-48E2-A1C5-CFFCD90FD31C}" type="presParOf" srcId="{506B17B2-0BB1-4BB3-9A37-19604615BBF1}" destId="{A4AFA7DA-D05F-4AA1-9368-16CEF2BB63AB}" srcOrd="0" destOrd="0" presId="urn:microsoft.com/office/officeart/2008/layout/PictureStrips"/>
    <dgm:cxn modelId="{417060C6-6E03-42ED-87B1-F4DBC8FB27C6}" type="presParOf" srcId="{506B17B2-0BB1-4BB3-9A37-19604615BBF1}" destId="{A6AE036A-6D47-49F4-AD09-EB0F2675CF4E}" srcOrd="1" destOrd="0" presId="urn:microsoft.com/office/officeart/2008/layout/PictureStrips"/>
    <dgm:cxn modelId="{976E7F81-D703-467B-AC92-AC6C828F395C}" type="presParOf" srcId="{31F8CE03-3AF7-4569-8D76-052B637140A9}" destId="{A042B605-EA02-4207-909C-6192B5BD4FF9}" srcOrd="1" destOrd="0" presId="urn:microsoft.com/office/officeart/2008/layout/PictureStrips"/>
    <dgm:cxn modelId="{5A54A91E-3ECB-4E18-948B-912191E1DD5E}" type="presParOf" srcId="{31F8CE03-3AF7-4569-8D76-052B637140A9}" destId="{9FB60EC9-B02E-41AC-9D73-8FBA74502980}" srcOrd="2" destOrd="0" presId="urn:microsoft.com/office/officeart/2008/layout/PictureStrips"/>
    <dgm:cxn modelId="{6DCAF40A-B20E-4B99-B256-2D890D7F84F9}" type="presParOf" srcId="{9FB60EC9-B02E-41AC-9D73-8FBA74502980}" destId="{FB41ADEA-3B5A-474C-A269-2F6BCC178BE4}" srcOrd="0" destOrd="0" presId="urn:microsoft.com/office/officeart/2008/layout/PictureStrips"/>
    <dgm:cxn modelId="{8143AEFC-02DD-4E96-B103-969957792613}" type="presParOf" srcId="{9FB60EC9-B02E-41AC-9D73-8FBA74502980}" destId="{95AC49C8-5745-4C89-A90A-88A54B0A065B}" srcOrd="1" destOrd="0" presId="urn:microsoft.com/office/officeart/2008/layout/PictureStrips"/>
    <dgm:cxn modelId="{A3BA2C79-E56E-4C58-827F-3B470D31BB50}" type="presParOf" srcId="{31F8CE03-3AF7-4569-8D76-052B637140A9}" destId="{5CE9437C-E656-4089-AEF6-48C8E57A1971}" srcOrd="3" destOrd="0" presId="urn:microsoft.com/office/officeart/2008/layout/PictureStrips"/>
    <dgm:cxn modelId="{3C0C4026-D4F2-4EA4-814A-B8F500A81928}" type="presParOf" srcId="{31F8CE03-3AF7-4569-8D76-052B637140A9}" destId="{E2BC06D8-192B-4341-95A3-5188835277EC}" srcOrd="4" destOrd="0" presId="urn:microsoft.com/office/officeart/2008/layout/PictureStrips"/>
    <dgm:cxn modelId="{67FB701A-34C5-4147-8742-ADC7705ABDE7}" type="presParOf" srcId="{E2BC06D8-192B-4341-95A3-5188835277EC}" destId="{270A520C-FCEC-47F0-A516-8FA6A3DD6303}" srcOrd="0" destOrd="0" presId="urn:microsoft.com/office/officeart/2008/layout/PictureStrips"/>
    <dgm:cxn modelId="{4915D315-92C2-4D76-A53A-6FCB04560ED1}" type="presParOf" srcId="{E2BC06D8-192B-4341-95A3-5188835277EC}" destId="{24F689BD-8312-455F-916B-8F3CF9A603A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FA7DA-D05F-4AA1-9368-16CEF2BB63AB}">
      <dsp:nvSpPr>
        <dsp:cNvPr id="0" name=""/>
        <dsp:cNvSpPr/>
      </dsp:nvSpPr>
      <dsp:spPr>
        <a:xfrm>
          <a:off x="2487573" y="318674"/>
          <a:ext cx="4535638" cy="141738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043"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dirty="0"/>
            <a:t>Εκτίμηση Αεραγωγού</a:t>
          </a:r>
        </a:p>
      </dsp:txBody>
      <dsp:txXfrm>
        <a:off x="2487573" y="318674"/>
        <a:ext cx="4535638" cy="1417386"/>
      </dsp:txXfrm>
    </dsp:sp>
    <dsp:sp modelId="{A6AE036A-6D47-49F4-AD09-EB0F2675CF4E}">
      <dsp:nvSpPr>
        <dsp:cNvPr id="0" name=""/>
        <dsp:cNvSpPr/>
      </dsp:nvSpPr>
      <dsp:spPr>
        <a:xfrm>
          <a:off x="2298588" y="113940"/>
          <a:ext cx="992170" cy="1488256"/>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41ADEA-3B5A-474C-A269-2F6BCC178BE4}">
      <dsp:nvSpPr>
        <dsp:cNvPr id="0" name=""/>
        <dsp:cNvSpPr/>
      </dsp:nvSpPr>
      <dsp:spPr>
        <a:xfrm>
          <a:off x="2487573" y="2103006"/>
          <a:ext cx="4535638" cy="141738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043"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dirty="0"/>
            <a:t>Εκτίμηση Αναπνοής</a:t>
          </a:r>
        </a:p>
      </dsp:txBody>
      <dsp:txXfrm>
        <a:off x="2487573" y="2103006"/>
        <a:ext cx="4535638" cy="1417386"/>
      </dsp:txXfrm>
    </dsp:sp>
    <dsp:sp modelId="{95AC49C8-5745-4C89-A90A-88A54B0A065B}">
      <dsp:nvSpPr>
        <dsp:cNvPr id="0" name=""/>
        <dsp:cNvSpPr/>
      </dsp:nvSpPr>
      <dsp:spPr>
        <a:xfrm>
          <a:off x="2298588" y="1898273"/>
          <a:ext cx="992170" cy="1488256"/>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0A520C-FCEC-47F0-A516-8FA6A3DD6303}">
      <dsp:nvSpPr>
        <dsp:cNvPr id="0" name=""/>
        <dsp:cNvSpPr/>
      </dsp:nvSpPr>
      <dsp:spPr>
        <a:xfrm>
          <a:off x="2487573" y="3887339"/>
          <a:ext cx="4535638" cy="141738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043"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dirty="0"/>
            <a:t>Εκτίμηση Κυκλοφορίας</a:t>
          </a:r>
        </a:p>
      </dsp:txBody>
      <dsp:txXfrm>
        <a:off x="2487573" y="3887339"/>
        <a:ext cx="4535638" cy="1417386"/>
      </dsp:txXfrm>
    </dsp:sp>
    <dsp:sp modelId="{24F689BD-8312-455F-916B-8F3CF9A603A6}">
      <dsp:nvSpPr>
        <dsp:cNvPr id="0" name=""/>
        <dsp:cNvSpPr/>
      </dsp:nvSpPr>
      <dsp:spPr>
        <a:xfrm>
          <a:off x="2298588" y="3682605"/>
          <a:ext cx="992170" cy="1488256"/>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20967D-D69A-4F99-B12E-72B9BE36F7B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CA4D1D4-F668-4D96-9908-17323883E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B7887ED-005C-4F4F-B5F0-E898EF2680A3}"/>
              </a:ext>
            </a:extLst>
          </p:cNvPr>
          <p:cNvSpPr>
            <a:spLocks noGrp="1"/>
          </p:cNvSpPr>
          <p:nvPr>
            <p:ph type="dt" sz="half" idx="10"/>
          </p:nvPr>
        </p:nvSpPr>
        <p:spPr/>
        <p:txBody>
          <a:bodyPr/>
          <a:lstStyle/>
          <a:p>
            <a:fld id="{30D9A422-399F-49E3-82DB-430960348B3E}" type="datetimeFigureOut">
              <a:rPr lang="el-GR" smtClean="0"/>
              <a:t>3/4/2022</a:t>
            </a:fld>
            <a:endParaRPr lang="el-GR"/>
          </a:p>
        </p:txBody>
      </p:sp>
      <p:sp>
        <p:nvSpPr>
          <p:cNvPr id="5" name="Θέση υποσέλιδου 4">
            <a:extLst>
              <a:ext uri="{FF2B5EF4-FFF2-40B4-BE49-F238E27FC236}">
                <a16:creationId xmlns:a16="http://schemas.microsoft.com/office/drawing/2014/main" id="{09EEF34C-FDBB-40DC-B2FA-B20855D39BC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CCC9125-C931-43BA-A385-E21FE4DCBEF3}"/>
              </a:ext>
            </a:extLst>
          </p:cNvPr>
          <p:cNvSpPr>
            <a:spLocks noGrp="1"/>
          </p:cNvSpPr>
          <p:nvPr>
            <p:ph type="sldNum" sz="quarter" idx="12"/>
          </p:nvPr>
        </p:nvSpPr>
        <p:spPr/>
        <p:txBody>
          <a:bodyPr/>
          <a:lstStyle/>
          <a:p>
            <a:fld id="{D1CC91E9-9E20-4F06-A61A-0813AB002660}" type="slidenum">
              <a:rPr lang="el-GR" smtClean="0"/>
              <a:t>‹#›</a:t>
            </a:fld>
            <a:endParaRPr lang="el-GR"/>
          </a:p>
        </p:txBody>
      </p:sp>
    </p:spTree>
    <p:extLst>
      <p:ext uri="{BB962C8B-B14F-4D97-AF65-F5344CB8AC3E}">
        <p14:creationId xmlns:p14="http://schemas.microsoft.com/office/powerpoint/2010/main" val="175966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BCD453-0BF7-4837-AFC8-C86B938D397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D25B819-CF37-4E64-8EF3-762A4D53FE2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9CDA7AF-11D7-495C-895E-040C7C6DDB7A}"/>
              </a:ext>
            </a:extLst>
          </p:cNvPr>
          <p:cNvSpPr>
            <a:spLocks noGrp="1"/>
          </p:cNvSpPr>
          <p:nvPr>
            <p:ph type="dt" sz="half" idx="10"/>
          </p:nvPr>
        </p:nvSpPr>
        <p:spPr/>
        <p:txBody>
          <a:bodyPr/>
          <a:lstStyle/>
          <a:p>
            <a:fld id="{30D9A422-399F-49E3-82DB-430960348B3E}" type="datetimeFigureOut">
              <a:rPr lang="el-GR" smtClean="0"/>
              <a:t>3/4/2022</a:t>
            </a:fld>
            <a:endParaRPr lang="el-GR"/>
          </a:p>
        </p:txBody>
      </p:sp>
      <p:sp>
        <p:nvSpPr>
          <p:cNvPr id="5" name="Θέση υποσέλιδου 4">
            <a:extLst>
              <a:ext uri="{FF2B5EF4-FFF2-40B4-BE49-F238E27FC236}">
                <a16:creationId xmlns:a16="http://schemas.microsoft.com/office/drawing/2014/main" id="{1C91788A-9A0C-47A4-B98A-BB1301914DB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83C7085-7851-48E8-98FE-EC8675A368F5}"/>
              </a:ext>
            </a:extLst>
          </p:cNvPr>
          <p:cNvSpPr>
            <a:spLocks noGrp="1"/>
          </p:cNvSpPr>
          <p:nvPr>
            <p:ph type="sldNum" sz="quarter" idx="12"/>
          </p:nvPr>
        </p:nvSpPr>
        <p:spPr/>
        <p:txBody>
          <a:bodyPr/>
          <a:lstStyle/>
          <a:p>
            <a:fld id="{D1CC91E9-9E20-4F06-A61A-0813AB002660}" type="slidenum">
              <a:rPr lang="el-GR" smtClean="0"/>
              <a:t>‹#›</a:t>
            </a:fld>
            <a:endParaRPr lang="el-GR"/>
          </a:p>
        </p:txBody>
      </p:sp>
    </p:spTree>
    <p:extLst>
      <p:ext uri="{BB962C8B-B14F-4D97-AF65-F5344CB8AC3E}">
        <p14:creationId xmlns:p14="http://schemas.microsoft.com/office/powerpoint/2010/main" val="379105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99D94D4-16DD-4F3F-AD75-A13CB6340FB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067E2DE-E4C7-4F5C-B6BF-3B9F1496713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96C71BE-5134-4996-A864-542A694A127D}"/>
              </a:ext>
            </a:extLst>
          </p:cNvPr>
          <p:cNvSpPr>
            <a:spLocks noGrp="1"/>
          </p:cNvSpPr>
          <p:nvPr>
            <p:ph type="dt" sz="half" idx="10"/>
          </p:nvPr>
        </p:nvSpPr>
        <p:spPr/>
        <p:txBody>
          <a:bodyPr/>
          <a:lstStyle/>
          <a:p>
            <a:fld id="{30D9A422-399F-49E3-82DB-430960348B3E}" type="datetimeFigureOut">
              <a:rPr lang="el-GR" smtClean="0"/>
              <a:t>3/4/2022</a:t>
            </a:fld>
            <a:endParaRPr lang="el-GR"/>
          </a:p>
        </p:txBody>
      </p:sp>
      <p:sp>
        <p:nvSpPr>
          <p:cNvPr id="5" name="Θέση υποσέλιδου 4">
            <a:extLst>
              <a:ext uri="{FF2B5EF4-FFF2-40B4-BE49-F238E27FC236}">
                <a16:creationId xmlns:a16="http://schemas.microsoft.com/office/drawing/2014/main" id="{319C2753-D493-480B-8689-E88E43EA453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744C29A-8146-4D6F-8C0E-D1DAC14E4E78}"/>
              </a:ext>
            </a:extLst>
          </p:cNvPr>
          <p:cNvSpPr>
            <a:spLocks noGrp="1"/>
          </p:cNvSpPr>
          <p:nvPr>
            <p:ph type="sldNum" sz="quarter" idx="12"/>
          </p:nvPr>
        </p:nvSpPr>
        <p:spPr/>
        <p:txBody>
          <a:bodyPr/>
          <a:lstStyle/>
          <a:p>
            <a:fld id="{D1CC91E9-9E20-4F06-A61A-0813AB002660}" type="slidenum">
              <a:rPr lang="el-GR" smtClean="0"/>
              <a:t>‹#›</a:t>
            </a:fld>
            <a:endParaRPr lang="el-GR"/>
          </a:p>
        </p:txBody>
      </p:sp>
    </p:spTree>
    <p:extLst>
      <p:ext uri="{BB962C8B-B14F-4D97-AF65-F5344CB8AC3E}">
        <p14:creationId xmlns:p14="http://schemas.microsoft.com/office/powerpoint/2010/main" val="365276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619775-705E-4865-8DE0-AB52C357ECC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668CE96-78BB-4FA1-BAD9-04C5826A48C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5409DEE-C5CE-40D6-95F5-05870C0D688D}"/>
              </a:ext>
            </a:extLst>
          </p:cNvPr>
          <p:cNvSpPr>
            <a:spLocks noGrp="1"/>
          </p:cNvSpPr>
          <p:nvPr>
            <p:ph type="dt" sz="half" idx="10"/>
          </p:nvPr>
        </p:nvSpPr>
        <p:spPr/>
        <p:txBody>
          <a:bodyPr/>
          <a:lstStyle/>
          <a:p>
            <a:fld id="{30D9A422-399F-49E3-82DB-430960348B3E}" type="datetimeFigureOut">
              <a:rPr lang="el-GR" smtClean="0"/>
              <a:t>3/4/2022</a:t>
            </a:fld>
            <a:endParaRPr lang="el-GR"/>
          </a:p>
        </p:txBody>
      </p:sp>
      <p:sp>
        <p:nvSpPr>
          <p:cNvPr id="5" name="Θέση υποσέλιδου 4">
            <a:extLst>
              <a:ext uri="{FF2B5EF4-FFF2-40B4-BE49-F238E27FC236}">
                <a16:creationId xmlns:a16="http://schemas.microsoft.com/office/drawing/2014/main" id="{06891BFA-96AE-4135-A0EA-033766D2B90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E5EF68-796A-4CFC-9F6E-547A5257CE7C}"/>
              </a:ext>
            </a:extLst>
          </p:cNvPr>
          <p:cNvSpPr>
            <a:spLocks noGrp="1"/>
          </p:cNvSpPr>
          <p:nvPr>
            <p:ph type="sldNum" sz="quarter" idx="12"/>
          </p:nvPr>
        </p:nvSpPr>
        <p:spPr/>
        <p:txBody>
          <a:bodyPr/>
          <a:lstStyle/>
          <a:p>
            <a:fld id="{D1CC91E9-9E20-4F06-A61A-0813AB002660}" type="slidenum">
              <a:rPr lang="el-GR" smtClean="0"/>
              <a:t>‹#›</a:t>
            </a:fld>
            <a:endParaRPr lang="el-GR"/>
          </a:p>
        </p:txBody>
      </p:sp>
    </p:spTree>
    <p:extLst>
      <p:ext uri="{BB962C8B-B14F-4D97-AF65-F5344CB8AC3E}">
        <p14:creationId xmlns:p14="http://schemas.microsoft.com/office/powerpoint/2010/main" val="323720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11C5A7-2535-4E49-82D6-C2A075949CE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CFC7B4D-3980-4540-9BA5-4589698F5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07C2287-DB43-44EA-A0EC-61018C8BB869}"/>
              </a:ext>
            </a:extLst>
          </p:cNvPr>
          <p:cNvSpPr>
            <a:spLocks noGrp="1"/>
          </p:cNvSpPr>
          <p:nvPr>
            <p:ph type="dt" sz="half" idx="10"/>
          </p:nvPr>
        </p:nvSpPr>
        <p:spPr/>
        <p:txBody>
          <a:bodyPr/>
          <a:lstStyle/>
          <a:p>
            <a:fld id="{30D9A422-399F-49E3-82DB-430960348B3E}" type="datetimeFigureOut">
              <a:rPr lang="el-GR" smtClean="0"/>
              <a:t>3/4/2022</a:t>
            </a:fld>
            <a:endParaRPr lang="el-GR"/>
          </a:p>
        </p:txBody>
      </p:sp>
      <p:sp>
        <p:nvSpPr>
          <p:cNvPr id="5" name="Θέση υποσέλιδου 4">
            <a:extLst>
              <a:ext uri="{FF2B5EF4-FFF2-40B4-BE49-F238E27FC236}">
                <a16:creationId xmlns:a16="http://schemas.microsoft.com/office/drawing/2014/main" id="{5AA1B3FC-0636-489A-9BCA-EED2EDAC3AC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D99164D-1AC9-4128-9E4B-7C5EEA0E4335}"/>
              </a:ext>
            </a:extLst>
          </p:cNvPr>
          <p:cNvSpPr>
            <a:spLocks noGrp="1"/>
          </p:cNvSpPr>
          <p:nvPr>
            <p:ph type="sldNum" sz="quarter" idx="12"/>
          </p:nvPr>
        </p:nvSpPr>
        <p:spPr/>
        <p:txBody>
          <a:bodyPr/>
          <a:lstStyle/>
          <a:p>
            <a:fld id="{D1CC91E9-9E20-4F06-A61A-0813AB002660}" type="slidenum">
              <a:rPr lang="el-GR" smtClean="0"/>
              <a:t>‹#›</a:t>
            </a:fld>
            <a:endParaRPr lang="el-GR"/>
          </a:p>
        </p:txBody>
      </p:sp>
    </p:spTree>
    <p:extLst>
      <p:ext uri="{BB962C8B-B14F-4D97-AF65-F5344CB8AC3E}">
        <p14:creationId xmlns:p14="http://schemas.microsoft.com/office/powerpoint/2010/main" val="37041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27D730-3318-408A-8D97-5141BF8A30B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BB9D8E3-70CD-4BD3-99F8-63B5246FDBA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272EA19-4D15-4FF1-99C3-50FD1ABD1AF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12D9971-B17E-42A0-99E0-9AA60C9B953E}"/>
              </a:ext>
            </a:extLst>
          </p:cNvPr>
          <p:cNvSpPr>
            <a:spLocks noGrp="1"/>
          </p:cNvSpPr>
          <p:nvPr>
            <p:ph type="dt" sz="half" idx="10"/>
          </p:nvPr>
        </p:nvSpPr>
        <p:spPr/>
        <p:txBody>
          <a:bodyPr/>
          <a:lstStyle/>
          <a:p>
            <a:fld id="{30D9A422-399F-49E3-82DB-430960348B3E}" type="datetimeFigureOut">
              <a:rPr lang="el-GR" smtClean="0"/>
              <a:t>3/4/2022</a:t>
            </a:fld>
            <a:endParaRPr lang="el-GR"/>
          </a:p>
        </p:txBody>
      </p:sp>
      <p:sp>
        <p:nvSpPr>
          <p:cNvPr id="6" name="Θέση υποσέλιδου 5">
            <a:extLst>
              <a:ext uri="{FF2B5EF4-FFF2-40B4-BE49-F238E27FC236}">
                <a16:creationId xmlns:a16="http://schemas.microsoft.com/office/drawing/2014/main" id="{C216D082-FE88-489C-9866-A75506E1684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A1B6BEA-C0D0-4F2A-A3C9-836A57C99A58}"/>
              </a:ext>
            </a:extLst>
          </p:cNvPr>
          <p:cNvSpPr>
            <a:spLocks noGrp="1"/>
          </p:cNvSpPr>
          <p:nvPr>
            <p:ph type="sldNum" sz="quarter" idx="12"/>
          </p:nvPr>
        </p:nvSpPr>
        <p:spPr/>
        <p:txBody>
          <a:bodyPr/>
          <a:lstStyle/>
          <a:p>
            <a:fld id="{D1CC91E9-9E20-4F06-A61A-0813AB002660}" type="slidenum">
              <a:rPr lang="el-GR" smtClean="0"/>
              <a:t>‹#›</a:t>
            </a:fld>
            <a:endParaRPr lang="el-GR"/>
          </a:p>
        </p:txBody>
      </p:sp>
    </p:spTree>
    <p:extLst>
      <p:ext uri="{BB962C8B-B14F-4D97-AF65-F5344CB8AC3E}">
        <p14:creationId xmlns:p14="http://schemas.microsoft.com/office/powerpoint/2010/main" val="65802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1580B8-AFCB-4508-87F2-603DD7AB27E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2E409EE-D182-48EB-AFA8-092C5220F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F7B0019-966B-47E1-A320-2252FDB095C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2F4C504-2093-4C38-BC97-A2FF75D1B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D15864C-2880-4B6B-BC39-A30C8947F57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08E42E5-4B59-488D-845A-68A73A014B2C}"/>
              </a:ext>
            </a:extLst>
          </p:cNvPr>
          <p:cNvSpPr>
            <a:spLocks noGrp="1"/>
          </p:cNvSpPr>
          <p:nvPr>
            <p:ph type="dt" sz="half" idx="10"/>
          </p:nvPr>
        </p:nvSpPr>
        <p:spPr/>
        <p:txBody>
          <a:bodyPr/>
          <a:lstStyle/>
          <a:p>
            <a:fld id="{30D9A422-399F-49E3-82DB-430960348B3E}" type="datetimeFigureOut">
              <a:rPr lang="el-GR" smtClean="0"/>
              <a:t>3/4/2022</a:t>
            </a:fld>
            <a:endParaRPr lang="el-GR"/>
          </a:p>
        </p:txBody>
      </p:sp>
      <p:sp>
        <p:nvSpPr>
          <p:cNvPr id="8" name="Θέση υποσέλιδου 7">
            <a:extLst>
              <a:ext uri="{FF2B5EF4-FFF2-40B4-BE49-F238E27FC236}">
                <a16:creationId xmlns:a16="http://schemas.microsoft.com/office/drawing/2014/main" id="{CC9B083E-6D91-4072-9FA0-51A9664DA09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D171FCC-CF33-4490-87EC-ADBC70464503}"/>
              </a:ext>
            </a:extLst>
          </p:cNvPr>
          <p:cNvSpPr>
            <a:spLocks noGrp="1"/>
          </p:cNvSpPr>
          <p:nvPr>
            <p:ph type="sldNum" sz="quarter" idx="12"/>
          </p:nvPr>
        </p:nvSpPr>
        <p:spPr/>
        <p:txBody>
          <a:bodyPr/>
          <a:lstStyle/>
          <a:p>
            <a:fld id="{D1CC91E9-9E20-4F06-A61A-0813AB002660}" type="slidenum">
              <a:rPr lang="el-GR" smtClean="0"/>
              <a:t>‹#›</a:t>
            </a:fld>
            <a:endParaRPr lang="el-GR"/>
          </a:p>
        </p:txBody>
      </p:sp>
    </p:spTree>
    <p:extLst>
      <p:ext uri="{BB962C8B-B14F-4D97-AF65-F5344CB8AC3E}">
        <p14:creationId xmlns:p14="http://schemas.microsoft.com/office/powerpoint/2010/main" val="329987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8A2C8C-9897-4CD7-AAE9-EF8900C0A9F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6E98E6E-B872-42F5-891E-38EB445752F1}"/>
              </a:ext>
            </a:extLst>
          </p:cNvPr>
          <p:cNvSpPr>
            <a:spLocks noGrp="1"/>
          </p:cNvSpPr>
          <p:nvPr>
            <p:ph type="dt" sz="half" idx="10"/>
          </p:nvPr>
        </p:nvSpPr>
        <p:spPr/>
        <p:txBody>
          <a:bodyPr/>
          <a:lstStyle/>
          <a:p>
            <a:fld id="{30D9A422-399F-49E3-82DB-430960348B3E}" type="datetimeFigureOut">
              <a:rPr lang="el-GR" smtClean="0"/>
              <a:t>3/4/2022</a:t>
            </a:fld>
            <a:endParaRPr lang="el-GR"/>
          </a:p>
        </p:txBody>
      </p:sp>
      <p:sp>
        <p:nvSpPr>
          <p:cNvPr id="4" name="Θέση υποσέλιδου 3">
            <a:extLst>
              <a:ext uri="{FF2B5EF4-FFF2-40B4-BE49-F238E27FC236}">
                <a16:creationId xmlns:a16="http://schemas.microsoft.com/office/drawing/2014/main" id="{B8331DA9-35D5-46A0-9D10-23D94AB22D1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68154AE-B703-4762-8D88-C6583F879CB2}"/>
              </a:ext>
            </a:extLst>
          </p:cNvPr>
          <p:cNvSpPr>
            <a:spLocks noGrp="1"/>
          </p:cNvSpPr>
          <p:nvPr>
            <p:ph type="sldNum" sz="quarter" idx="12"/>
          </p:nvPr>
        </p:nvSpPr>
        <p:spPr/>
        <p:txBody>
          <a:bodyPr/>
          <a:lstStyle/>
          <a:p>
            <a:fld id="{D1CC91E9-9E20-4F06-A61A-0813AB002660}" type="slidenum">
              <a:rPr lang="el-GR" smtClean="0"/>
              <a:t>‹#›</a:t>
            </a:fld>
            <a:endParaRPr lang="el-GR"/>
          </a:p>
        </p:txBody>
      </p:sp>
    </p:spTree>
    <p:extLst>
      <p:ext uri="{BB962C8B-B14F-4D97-AF65-F5344CB8AC3E}">
        <p14:creationId xmlns:p14="http://schemas.microsoft.com/office/powerpoint/2010/main" val="113431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4DBCD23-A135-4504-8F38-EBD303F37867}"/>
              </a:ext>
            </a:extLst>
          </p:cNvPr>
          <p:cNvSpPr>
            <a:spLocks noGrp="1"/>
          </p:cNvSpPr>
          <p:nvPr>
            <p:ph type="dt" sz="half" idx="10"/>
          </p:nvPr>
        </p:nvSpPr>
        <p:spPr/>
        <p:txBody>
          <a:bodyPr/>
          <a:lstStyle/>
          <a:p>
            <a:fld id="{30D9A422-399F-49E3-82DB-430960348B3E}" type="datetimeFigureOut">
              <a:rPr lang="el-GR" smtClean="0"/>
              <a:t>3/4/2022</a:t>
            </a:fld>
            <a:endParaRPr lang="el-GR"/>
          </a:p>
        </p:txBody>
      </p:sp>
      <p:sp>
        <p:nvSpPr>
          <p:cNvPr id="3" name="Θέση υποσέλιδου 2">
            <a:extLst>
              <a:ext uri="{FF2B5EF4-FFF2-40B4-BE49-F238E27FC236}">
                <a16:creationId xmlns:a16="http://schemas.microsoft.com/office/drawing/2014/main" id="{18C77294-21CE-41F3-85DD-4CAEB661D35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2CBC2BE-312A-4CE6-BB45-710D6773B3CD}"/>
              </a:ext>
            </a:extLst>
          </p:cNvPr>
          <p:cNvSpPr>
            <a:spLocks noGrp="1"/>
          </p:cNvSpPr>
          <p:nvPr>
            <p:ph type="sldNum" sz="quarter" idx="12"/>
          </p:nvPr>
        </p:nvSpPr>
        <p:spPr/>
        <p:txBody>
          <a:bodyPr/>
          <a:lstStyle/>
          <a:p>
            <a:fld id="{D1CC91E9-9E20-4F06-A61A-0813AB002660}" type="slidenum">
              <a:rPr lang="el-GR" smtClean="0"/>
              <a:t>‹#›</a:t>
            </a:fld>
            <a:endParaRPr lang="el-GR"/>
          </a:p>
        </p:txBody>
      </p:sp>
    </p:spTree>
    <p:extLst>
      <p:ext uri="{BB962C8B-B14F-4D97-AF65-F5344CB8AC3E}">
        <p14:creationId xmlns:p14="http://schemas.microsoft.com/office/powerpoint/2010/main" val="350546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BC6903-7EB3-4ED1-AD3F-452B2A03013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13E2892-2776-4A84-9804-D6BF4942EE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F46F1B3-B257-4DE5-8D16-BD936C3BD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791D5DC-4A1E-4D89-BF23-C0AB9773EDF8}"/>
              </a:ext>
            </a:extLst>
          </p:cNvPr>
          <p:cNvSpPr>
            <a:spLocks noGrp="1"/>
          </p:cNvSpPr>
          <p:nvPr>
            <p:ph type="dt" sz="half" idx="10"/>
          </p:nvPr>
        </p:nvSpPr>
        <p:spPr/>
        <p:txBody>
          <a:bodyPr/>
          <a:lstStyle/>
          <a:p>
            <a:fld id="{30D9A422-399F-49E3-82DB-430960348B3E}" type="datetimeFigureOut">
              <a:rPr lang="el-GR" smtClean="0"/>
              <a:t>3/4/2022</a:t>
            </a:fld>
            <a:endParaRPr lang="el-GR"/>
          </a:p>
        </p:txBody>
      </p:sp>
      <p:sp>
        <p:nvSpPr>
          <p:cNvPr id="6" name="Θέση υποσέλιδου 5">
            <a:extLst>
              <a:ext uri="{FF2B5EF4-FFF2-40B4-BE49-F238E27FC236}">
                <a16:creationId xmlns:a16="http://schemas.microsoft.com/office/drawing/2014/main" id="{8CED0E83-BC6D-4FCF-A805-9900DB477C7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F39581B-AE39-42CA-B3E2-E0B8F773F296}"/>
              </a:ext>
            </a:extLst>
          </p:cNvPr>
          <p:cNvSpPr>
            <a:spLocks noGrp="1"/>
          </p:cNvSpPr>
          <p:nvPr>
            <p:ph type="sldNum" sz="quarter" idx="12"/>
          </p:nvPr>
        </p:nvSpPr>
        <p:spPr/>
        <p:txBody>
          <a:bodyPr/>
          <a:lstStyle/>
          <a:p>
            <a:fld id="{D1CC91E9-9E20-4F06-A61A-0813AB002660}" type="slidenum">
              <a:rPr lang="el-GR" smtClean="0"/>
              <a:t>‹#›</a:t>
            </a:fld>
            <a:endParaRPr lang="el-GR"/>
          </a:p>
        </p:txBody>
      </p:sp>
    </p:spTree>
    <p:extLst>
      <p:ext uri="{BB962C8B-B14F-4D97-AF65-F5344CB8AC3E}">
        <p14:creationId xmlns:p14="http://schemas.microsoft.com/office/powerpoint/2010/main" val="227893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A284AD-A6FE-4249-A444-867A240D83E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CCEB9B5-3EF5-4DD9-BECF-17EBBE5C9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1B3432C-2D2A-4375-962B-ED958F0D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049471E-1DE4-47C1-A2E7-05A0F2A86583}"/>
              </a:ext>
            </a:extLst>
          </p:cNvPr>
          <p:cNvSpPr>
            <a:spLocks noGrp="1"/>
          </p:cNvSpPr>
          <p:nvPr>
            <p:ph type="dt" sz="half" idx="10"/>
          </p:nvPr>
        </p:nvSpPr>
        <p:spPr/>
        <p:txBody>
          <a:bodyPr/>
          <a:lstStyle/>
          <a:p>
            <a:fld id="{30D9A422-399F-49E3-82DB-430960348B3E}" type="datetimeFigureOut">
              <a:rPr lang="el-GR" smtClean="0"/>
              <a:t>3/4/2022</a:t>
            </a:fld>
            <a:endParaRPr lang="el-GR"/>
          </a:p>
        </p:txBody>
      </p:sp>
      <p:sp>
        <p:nvSpPr>
          <p:cNvPr id="6" name="Θέση υποσέλιδου 5">
            <a:extLst>
              <a:ext uri="{FF2B5EF4-FFF2-40B4-BE49-F238E27FC236}">
                <a16:creationId xmlns:a16="http://schemas.microsoft.com/office/drawing/2014/main" id="{FB14BB1F-FB0A-43FC-8AEE-ABBFB7DA108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E9EDBD4-0FC2-4A79-BABA-CD61CD5EB2E5}"/>
              </a:ext>
            </a:extLst>
          </p:cNvPr>
          <p:cNvSpPr>
            <a:spLocks noGrp="1"/>
          </p:cNvSpPr>
          <p:nvPr>
            <p:ph type="sldNum" sz="quarter" idx="12"/>
          </p:nvPr>
        </p:nvSpPr>
        <p:spPr/>
        <p:txBody>
          <a:bodyPr/>
          <a:lstStyle/>
          <a:p>
            <a:fld id="{D1CC91E9-9E20-4F06-A61A-0813AB002660}" type="slidenum">
              <a:rPr lang="el-GR" smtClean="0"/>
              <a:t>‹#›</a:t>
            </a:fld>
            <a:endParaRPr lang="el-GR"/>
          </a:p>
        </p:txBody>
      </p:sp>
    </p:spTree>
    <p:extLst>
      <p:ext uri="{BB962C8B-B14F-4D97-AF65-F5344CB8AC3E}">
        <p14:creationId xmlns:p14="http://schemas.microsoft.com/office/powerpoint/2010/main" val="351849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C860EE8-7524-47B4-95F0-FCCE28AE31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D3D194E-AFD4-4B7D-8D83-D53510269B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8156EFC-92DF-4304-A6F2-B7958F56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9A422-399F-49E3-82DB-430960348B3E}" type="datetimeFigureOut">
              <a:rPr lang="el-GR" smtClean="0"/>
              <a:t>3/4/2022</a:t>
            </a:fld>
            <a:endParaRPr lang="el-GR"/>
          </a:p>
        </p:txBody>
      </p:sp>
      <p:sp>
        <p:nvSpPr>
          <p:cNvPr id="5" name="Θέση υποσέλιδου 4">
            <a:extLst>
              <a:ext uri="{FF2B5EF4-FFF2-40B4-BE49-F238E27FC236}">
                <a16:creationId xmlns:a16="http://schemas.microsoft.com/office/drawing/2014/main" id="{20EF6E99-15EE-46F0-A9C0-368B29573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7D4E035-F4E0-466F-8BD4-FD0F667495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C91E9-9E20-4F06-A61A-0813AB002660}" type="slidenum">
              <a:rPr lang="el-GR" smtClean="0"/>
              <a:t>‹#›</a:t>
            </a:fld>
            <a:endParaRPr lang="el-GR"/>
          </a:p>
        </p:txBody>
      </p:sp>
    </p:spTree>
    <p:extLst>
      <p:ext uri="{BB962C8B-B14F-4D97-AF65-F5344CB8AC3E}">
        <p14:creationId xmlns:p14="http://schemas.microsoft.com/office/powerpoint/2010/main" val="3456678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pubmed.ncbi.nlm.nih.gov/?term=Bissett+B&amp;cauthor_id=30007823"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pubmed.ncbi.nlm.nih.gov/?term=Gandotra+S&amp;cauthor_id=3057192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ubmed.ncbi.nlm.nih.gov/?term=Gandotra+S&amp;cauthor_id=30571923"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ubmed.ncbi.nlm.nih.gov/?term=Pozuelo-Carrascosa+DP&amp;cauthor_id=3022062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s://www.sciencedirect.com/topics/nursing-and-health-professions/intensive-care-unit" TargetMode="External"/><Relationship Id="rId4" Type="http://schemas.openxmlformats.org/officeDocument/2006/relationships/hyperlink" Target="https://www.sciencedirect.com/topics/medicine-and-dentistry/chest-physiotherap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ubmed.ncbi.nlm.nih.gov/28524027/#affiliation-1" TargetMode="External"/><Relationship Id="rId2" Type="http://schemas.openxmlformats.org/officeDocument/2006/relationships/hyperlink" Target="https://pubmed.ncbi.nlm.nih.gov/?term=Zeng+H&amp;cauthor_id=28524027" TargetMode="External"/><Relationship Id="rId1" Type="http://schemas.openxmlformats.org/officeDocument/2006/relationships/slideLayout" Target="../slideLayouts/slideLayout2.xml"/><Relationship Id="rId6" Type="http://schemas.openxmlformats.org/officeDocument/2006/relationships/hyperlink" Target="https://pubmed.ncbi.nlm.nih.gov/?term=Chen+M&amp;cauthor_id=28524027" TargetMode="External"/><Relationship Id="rId5" Type="http://schemas.openxmlformats.org/officeDocument/2006/relationships/hyperlink" Target="https://pubmed.ncbi.nlm.nih.gov/?term=Gong+Y&amp;cauthor_id=28524027" TargetMode="External"/><Relationship Id="rId4" Type="http://schemas.openxmlformats.org/officeDocument/2006/relationships/hyperlink" Target="https://pubmed.ncbi.nlm.nih.gov/?term=Zhang+Z&amp;cauthor_id=2852402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ubmed/?term=Wolfe%20KS%5BAuthor%5D&amp;cauthor=true&amp;cauthor_uid=30217640"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ncbi.nlm.nih.gov/pubmed/2257706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C57189C0-A26E-4AF9-90E5-4497F61FABAA}"/>
              </a:ext>
            </a:extLst>
          </p:cNvPr>
          <p:cNvGraphicFramePr>
            <a:graphicFrameLocks noGrp="1"/>
          </p:cNvGraphicFramePr>
          <p:nvPr>
            <p:ph idx="1"/>
          </p:nvPr>
        </p:nvGraphicFramePr>
        <p:xfrm>
          <a:off x="2948473" y="173329"/>
          <a:ext cx="6307494" cy="1641475"/>
        </p:xfrm>
        <a:graphic>
          <a:graphicData uri="http://schemas.openxmlformats.org/drawingml/2006/table">
            <a:tbl>
              <a:tblPr firstRow="1" firstCol="1" lastRow="1" lastCol="1" bandRow="1" bandCol="1">
                <a:tableStyleId>{5C22544A-7EE6-4342-B048-85BDC9FD1C3A}</a:tableStyleId>
              </a:tblPr>
              <a:tblGrid>
                <a:gridCol w="6307494">
                  <a:extLst>
                    <a:ext uri="{9D8B030D-6E8A-4147-A177-3AD203B41FA5}">
                      <a16:colId xmlns:a16="http://schemas.microsoft.com/office/drawing/2014/main" val="3665719854"/>
                    </a:ext>
                  </a:extLst>
                </a:gridCol>
              </a:tblGrid>
              <a:tr h="1641475">
                <a:tc>
                  <a:txBody>
                    <a:bodyPr/>
                    <a:lstStyle/>
                    <a:p>
                      <a:pPr algn="ctr">
                        <a:spcAft>
                          <a:spcPts val="600"/>
                        </a:spcAft>
                        <a:tabLst>
                          <a:tab pos="2637155" algn="ctr"/>
                          <a:tab pos="5274310" algn="r"/>
                        </a:tabLst>
                      </a:pPr>
                      <a:r>
                        <a:rPr lang="el-GR" sz="1200" dirty="0">
                          <a:effectLst/>
                        </a:rPr>
                        <a:t>ΠΑΝΕΠΙΣΤΗΜΙΟ ΘΕΣΣΑΛΙΑΣ</a:t>
                      </a:r>
                      <a:endParaRPr lang="el-GR" sz="1100" dirty="0">
                        <a:effectLst/>
                      </a:endParaRPr>
                    </a:p>
                    <a:p>
                      <a:pPr algn="ctr">
                        <a:spcAft>
                          <a:spcPts val="600"/>
                        </a:spcAft>
                        <a:tabLst>
                          <a:tab pos="2637155" algn="ctr"/>
                          <a:tab pos="5274310" algn="r"/>
                        </a:tabLst>
                      </a:pPr>
                      <a:r>
                        <a:rPr lang="el-GR" sz="1200" dirty="0">
                          <a:effectLst/>
                        </a:rPr>
                        <a:t>ΣΧΟΛΗ ΕΠΙΣΤΗΜΩΝ ΥΓΕΙΑΣ- ΤΜΗΜΑ ΙΑΤΡΙΚΗΣ</a:t>
                      </a:r>
                      <a:endParaRPr lang="el-GR" sz="1100" dirty="0">
                        <a:effectLst/>
                      </a:endParaRPr>
                    </a:p>
                    <a:p>
                      <a:pPr algn="ctr">
                        <a:spcAft>
                          <a:spcPts val="0"/>
                        </a:spcAft>
                        <a:tabLst>
                          <a:tab pos="2637155" algn="ctr"/>
                          <a:tab pos="5274310" algn="r"/>
                        </a:tabLst>
                      </a:pPr>
                      <a:r>
                        <a:rPr lang="el-GR" sz="1200" cap="all" dirty="0">
                          <a:effectLst/>
                        </a:rPr>
                        <a:t>Σχολή Επιστήμης Φυσικής Αγωγής και Αθλητισμού-</a:t>
                      </a:r>
                      <a:endParaRPr lang="el-GR" sz="1100" dirty="0">
                        <a:effectLst/>
                      </a:endParaRPr>
                    </a:p>
                    <a:p>
                      <a:pPr algn="ctr">
                        <a:spcAft>
                          <a:spcPts val="0"/>
                        </a:spcAft>
                        <a:tabLst>
                          <a:tab pos="2637155" algn="ctr"/>
                          <a:tab pos="5274310" algn="r"/>
                        </a:tabLst>
                      </a:pPr>
                      <a:r>
                        <a:rPr lang="el-GR" sz="1200" dirty="0">
                          <a:effectLst/>
                        </a:rPr>
                        <a:t>ΤΜΗΜΑ ΕΠΙΣΤΗΜΗΣ ΦΥΣΙΚΗΣ ΑΓΩΓΗΣ ΚΑΙ ΑΘΛΗΤΙΣΜΟΥ</a:t>
                      </a:r>
                      <a:endParaRPr lang="el-GR" sz="1100" dirty="0">
                        <a:effectLst/>
                      </a:endParaRPr>
                    </a:p>
                    <a:p>
                      <a:pPr algn="ctr">
                        <a:spcAft>
                          <a:spcPts val="0"/>
                        </a:spcAft>
                        <a:tabLst>
                          <a:tab pos="2637155" algn="ctr"/>
                          <a:tab pos="5274310" algn="r"/>
                        </a:tabLst>
                      </a:pPr>
                      <a:r>
                        <a:rPr lang="el-GR" sz="1200" dirty="0">
                          <a:effectLst/>
                        </a:rPr>
                        <a:t> </a:t>
                      </a:r>
                      <a:endParaRPr lang="el-GR" sz="1100" dirty="0">
                        <a:effectLst/>
                      </a:endParaRPr>
                    </a:p>
                    <a:p>
                      <a:pPr algn="ctr">
                        <a:spcAft>
                          <a:spcPts val="0"/>
                        </a:spcAft>
                        <a:tabLst>
                          <a:tab pos="2637155" algn="ctr"/>
                          <a:tab pos="5274310" algn="r"/>
                        </a:tabLst>
                      </a:pPr>
                      <a:r>
                        <a:rPr lang="el-GR" sz="1200" dirty="0">
                          <a:effectLst/>
                        </a:rPr>
                        <a:t>ΔΙΑΤΜΗΜΑΤΙΚΟ ΠΡΟΓΡΑΜΜΑ ΜΕΤΑΠΤΥΧΙΑΚΩΝ ΣΠΟΥΔΩΝ</a:t>
                      </a:r>
                      <a:endParaRPr lang="el-GR" sz="1100" dirty="0">
                        <a:effectLst/>
                      </a:endParaRPr>
                    </a:p>
                    <a:p>
                      <a:pPr algn="ctr">
                        <a:tabLst>
                          <a:tab pos="2637155" algn="ctr"/>
                          <a:tab pos="5274310" algn="r"/>
                        </a:tabLst>
                      </a:pPr>
                      <a:r>
                        <a:rPr lang="el-GR" sz="1200" cap="all" dirty="0">
                          <a:effectLst/>
                        </a:rPr>
                        <a:t>«Άσκηση, </a:t>
                      </a:r>
                      <a:r>
                        <a:rPr lang="el-GR" sz="1200" cap="all" dirty="0" err="1">
                          <a:effectLst/>
                        </a:rPr>
                        <a:t>Εργοσπιρομετρία</a:t>
                      </a:r>
                      <a:r>
                        <a:rPr lang="el-GR" sz="1200" cap="all" dirty="0">
                          <a:effectLst/>
                        </a:rPr>
                        <a:t> και Αποκατάσταση»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2264473"/>
                  </a:ext>
                </a:extLst>
              </a:tr>
            </a:tbl>
          </a:graphicData>
        </a:graphic>
      </p:graphicFrame>
      <p:sp>
        <p:nvSpPr>
          <p:cNvPr id="6" name="TextBox 5">
            <a:extLst>
              <a:ext uri="{FF2B5EF4-FFF2-40B4-BE49-F238E27FC236}">
                <a16:creationId xmlns:a16="http://schemas.microsoft.com/office/drawing/2014/main" id="{231F2FF0-13F1-4710-9712-82E7E053173F}"/>
              </a:ext>
            </a:extLst>
          </p:cNvPr>
          <p:cNvSpPr txBox="1"/>
          <p:nvPr/>
        </p:nvSpPr>
        <p:spPr>
          <a:xfrm>
            <a:off x="3047223" y="3059668"/>
            <a:ext cx="6097554" cy="369332"/>
          </a:xfrm>
          <a:prstGeom prst="rect">
            <a:avLst/>
          </a:prstGeom>
          <a:noFill/>
        </p:spPr>
        <p:txBody>
          <a:bodyPr wrap="square">
            <a:spAutoFit/>
          </a:bodyPr>
          <a:lstStyle/>
          <a:p>
            <a:pPr algn="ct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ANA</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ΠΝΕΥΣΤΙΚΗ ΦΥΣΙΚΟΘΕΡΑΠΕΙΑ»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6AE36FE-02AB-47DB-BB2C-B5949E7CA94D}"/>
              </a:ext>
            </a:extLst>
          </p:cNvPr>
          <p:cNvSpPr txBox="1"/>
          <p:nvPr/>
        </p:nvSpPr>
        <p:spPr>
          <a:xfrm>
            <a:off x="4491989" y="3901773"/>
            <a:ext cx="3208021" cy="390684"/>
          </a:xfrm>
          <a:prstGeom prst="rect">
            <a:avLst/>
          </a:prstGeom>
          <a:noFill/>
        </p:spPr>
        <p:txBody>
          <a:bodyPr wrap="square">
            <a:spAutoFit/>
          </a:bodyPr>
          <a:lstStyle/>
          <a:p>
            <a:pPr algn="just">
              <a:lnSpc>
                <a:spcPct val="115000"/>
              </a:lnSpc>
            </a:pPr>
            <a:r>
              <a:rPr lang="el-GR" b="1" u="sng" dirty="0">
                <a:latin typeface="Times New Roman" panose="02020603050405020304" pitchFamily="18" charset="0"/>
                <a:ea typeface="Calibri" panose="020F0502020204030204" pitchFamily="34" charset="0"/>
                <a:cs typeface="Times New Roman" panose="02020603050405020304" pitchFamily="18" charset="0"/>
              </a:rPr>
              <a:t>Κυριακή</a:t>
            </a:r>
            <a:r>
              <a:rPr lang="el-GR" sz="1800" b="1" u="sng" dirty="0">
                <a:effectLst/>
                <a:latin typeface="Times New Roman" panose="02020603050405020304" pitchFamily="18" charset="0"/>
                <a:ea typeface="Calibri" panose="020F0502020204030204" pitchFamily="34" charset="0"/>
                <a:cs typeface="Times New Roman" panose="02020603050405020304" pitchFamily="18" charset="0"/>
              </a:rPr>
              <a:t> 03 Απριλίου 2022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AC443AF-5D69-4135-AC6E-C0DEA4DD02C6}"/>
              </a:ext>
            </a:extLst>
          </p:cNvPr>
          <p:cNvSpPr txBox="1"/>
          <p:nvPr/>
        </p:nvSpPr>
        <p:spPr>
          <a:xfrm>
            <a:off x="2479805" y="4598485"/>
            <a:ext cx="7659108" cy="523220"/>
          </a:xfrm>
          <a:prstGeom prst="rect">
            <a:avLst/>
          </a:prstGeom>
          <a:noFill/>
        </p:spPr>
        <p:txBody>
          <a:bodyPr wrap="square">
            <a:spAutoFit/>
          </a:bodyPr>
          <a:lstStyle/>
          <a:p>
            <a:pPr algn="ctr"/>
            <a:r>
              <a:rPr lang="el-G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Αναπνευστική Φυσιοθεραπεία στη ΜΕΘ</a:t>
            </a:r>
            <a:endParaRPr lang="el-GR" sz="2800" b="1" dirty="0"/>
          </a:p>
        </p:txBody>
      </p:sp>
      <p:pic>
        <p:nvPicPr>
          <p:cNvPr id="1025" name="Εικόνα 2">
            <a:extLst>
              <a:ext uri="{FF2B5EF4-FFF2-40B4-BE49-F238E27FC236}">
                <a16:creationId xmlns:a16="http://schemas.microsoft.com/office/drawing/2014/main" id="{FD38A243-4D4A-4DF2-9BAC-AF0613CA5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514" y="173330"/>
            <a:ext cx="2030963" cy="16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Εικόνα 3" descr="sim1">
            <a:extLst>
              <a:ext uri="{FF2B5EF4-FFF2-40B4-BE49-F238E27FC236}">
                <a16:creationId xmlns:a16="http://schemas.microsoft.com/office/drawing/2014/main" id="{1EA8218D-F04F-4797-96BA-E31C8D06C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21" y="173330"/>
            <a:ext cx="2108719" cy="16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D9FBE5DD-AB7F-4FAF-8EB1-B84549A892E7}"/>
              </a:ext>
            </a:extLst>
          </p:cNvPr>
          <p:cNvSpPr txBox="1"/>
          <p:nvPr/>
        </p:nvSpPr>
        <p:spPr>
          <a:xfrm>
            <a:off x="4815747" y="5207945"/>
            <a:ext cx="2560503" cy="929357"/>
          </a:xfrm>
          <a:prstGeom prst="rect">
            <a:avLst/>
          </a:prstGeom>
          <a:noFill/>
        </p:spPr>
        <p:txBody>
          <a:bodyPr wrap="square">
            <a:spAutoFit/>
          </a:bodyPr>
          <a:lstStyle/>
          <a:p>
            <a:pPr algn="just">
              <a:lnSpc>
                <a:spcPct val="115000"/>
              </a:lnSpc>
            </a:pPr>
            <a:r>
              <a:rPr lang="el-GR" sz="1200" b="1" dirty="0">
                <a:latin typeface="Times New Roman" panose="02020603050405020304" pitchFamily="18" charset="0"/>
                <a:ea typeface="Calibri" panose="020F0502020204030204" pitchFamily="34" charset="0"/>
                <a:cs typeface="Times New Roman" panose="02020603050405020304" pitchFamily="18" charset="0"/>
              </a:rPr>
              <a:t>Ευαγγελία </a:t>
            </a:r>
            <a:r>
              <a:rPr lang="el-GR" sz="1200" b="1" dirty="0" err="1">
                <a:latin typeface="Times New Roman" panose="02020603050405020304" pitchFamily="18" charset="0"/>
                <a:ea typeface="Calibri" panose="020F0502020204030204" pitchFamily="34" charset="0"/>
                <a:cs typeface="Times New Roman" panose="02020603050405020304" pitchFamily="18" charset="0"/>
              </a:rPr>
              <a:t>Κουτσιούμπα</a:t>
            </a:r>
            <a:endParaRPr lang="el-GR" sz="1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l-GR" sz="1200" b="1" dirty="0">
                <a:effectLst/>
                <a:latin typeface="Times New Roman" panose="02020603050405020304" pitchFamily="18" charset="0"/>
                <a:ea typeface="Calibri" panose="020F0502020204030204" pitchFamily="34" charset="0"/>
                <a:cs typeface="Times New Roman" panose="02020603050405020304" pitchFamily="18" charset="0"/>
              </a:rPr>
              <a:t>Φυσικοθεραπεύτρια</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PhD</a:t>
            </a:r>
          </a:p>
          <a:p>
            <a:pPr algn="just">
              <a:lnSpc>
                <a:spcPct val="115000"/>
              </a:lnSpc>
            </a:pPr>
            <a:r>
              <a:rPr lang="el-GR" sz="1200" b="1" dirty="0">
                <a:latin typeface="Times New Roman" panose="02020603050405020304" pitchFamily="18" charset="0"/>
                <a:ea typeface="Calibri" panose="020F0502020204030204" pitchFamily="34" charset="0"/>
                <a:cs typeface="Times New Roman" panose="02020603050405020304" pitchFamily="18" charset="0"/>
              </a:rPr>
              <a:t>ΜΕΘ ΠΓΝΛ</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6354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A8975B5A-917F-4B52-BD83-DB430CCB476C}"/>
              </a:ext>
            </a:extLst>
          </p:cNvPr>
          <p:cNvPicPr>
            <a:picLocks noGrp="1" noChangeAspect="1"/>
          </p:cNvPicPr>
          <p:nvPr>
            <p:ph idx="1"/>
          </p:nvPr>
        </p:nvPicPr>
        <p:blipFill>
          <a:blip r:embed="rId2"/>
          <a:stretch>
            <a:fillRect/>
          </a:stretch>
        </p:blipFill>
        <p:spPr>
          <a:xfrm>
            <a:off x="838200" y="1203649"/>
            <a:ext cx="5329335" cy="3319061"/>
          </a:xfrm>
          <a:prstGeom prst="rect">
            <a:avLst/>
          </a:prstGeom>
        </p:spPr>
      </p:pic>
      <p:sp>
        <p:nvSpPr>
          <p:cNvPr id="6" name="TextBox 5">
            <a:extLst>
              <a:ext uri="{FF2B5EF4-FFF2-40B4-BE49-F238E27FC236}">
                <a16:creationId xmlns:a16="http://schemas.microsoft.com/office/drawing/2014/main" id="{A9733D45-C50C-493E-B0AC-F64D04093765}"/>
              </a:ext>
            </a:extLst>
          </p:cNvPr>
          <p:cNvSpPr txBox="1"/>
          <p:nvPr/>
        </p:nvSpPr>
        <p:spPr>
          <a:xfrm>
            <a:off x="570271" y="5034567"/>
            <a:ext cx="6096000" cy="923330"/>
          </a:xfrm>
          <a:prstGeom prst="rect">
            <a:avLst/>
          </a:prstGeom>
          <a:noFill/>
        </p:spPr>
        <p:txBody>
          <a:bodyPr wrap="square">
            <a:spAutoFit/>
          </a:bodyPr>
          <a:lstStyle/>
          <a:p>
            <a:r>
              <a:rPr lang="en-US" b="1" i="0" dirty="0">
                <a:solidFill>
                  <a:srgbClr val="505050"/>
                </a:solidFill>
                <a:effectLst/>
                <a:latin typeface="Nexus Sans Pro"/>
              </a:rPr>
              <a:t>Fig. 3</a:t>
            </a:r>
            <a:r>
              <a:rPr lang="en-US" b="1" i="0" dirty="0">
                <a:solidFill>
                  <a:srgbClr val="505050"/>
                </a:solidFill>
                <a:effectLst/>
                <a:latin typeface="Helvetica" panose="020B0604020202020204" pitchFamily="34" charset="0"/>
              </a:rPr>
              <a:t>IMT device connected to endotracheal tube with inline suction </a:t>
            </a:r>
            <a:r>
              <a:rPr lang="en-US" b="1" i="1" dirty="0">
                <a:solidFill>
                  <a:srgbClr val="505050"/>
                </a:solidFill>
                <a:effectLst/>
                <a:latin typeface="Helvetica" panose="020B0604020202020204" pitchFamily="34" charset="0"/>
              </a:rPr>
              <a:t>in situ</a:t>
            </a:r>
            <a:r>
              <a:rPr lang="en-US" b="1" i="0" dirty="0">
                <a:solidFill>
                  <a:srgbClr val="505050"/>
                </a:solidFill>
                <a:effectLst/>
                <a:latin typeface="Helvetica" panose="020B0604020202020204" pitchFamily="34" charset="0"/>
              </a:rPr>
              <a:t>. IMT = inspiratory muscle training.</a:t>
            </a:r>
            <a:endParaRPr lang="el-GR" dirty="0"/>
          </a:p>
        </p:txBody>
      </p:sp>
      <p:pic>
        <p:nvPicPr>
          <p:cNvPr id="2050" name="Picture 2" descr="Figure 4">
            <a:extLst>
              <a:ext uri="{FF2B5EF4-FFF2-40B4-BE49-F238E27FC236}">
                <a16:creationId xmlns:a16="http://schemas.microsoft.com/office/drawing/2014/main" id="{5732596B-6659-4E8C-930E-5DC8ECDE4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587" y="1203649"/>
            <a:ext cx="4793026" cy="34302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842CFF6-84D0-4B48-BDC5-DB8529CCD1AC}"/>
              </a:ext>
            </a:extLst>
          </p:cNvPr>
          <p:cNvSpPr txBox="1"/>
          <p:nvPr/>
        </p:nvSpPr>
        <p:spPr>
          <a:xfrm>
            <a:off x="6823586" y="5034567"/>
            <a:ext cx="5132439" cy="646331"/>
          </a:xfrm>
          <a:prstGeom prst="rect">
            <a:avLst/>
          </a:prstGeom>
          <a:noFill/>
        </p:spPr>
        <p:txBody>
          <a:bodyPr wrap="square">
            <a:spAutoFit/>
          </a:bodyPr>
          <a:lstStyle/>
          <a:p>
            <a:r>
              <a:rPr lang="en-US" b="1" i="0" dirty="0">
                <a:solidFill>
                  <a:srgbClr val="505050"/>
                </a:solidFill>
                <a:effectLst/>
                <a:latin typeface="Nexus Sans Pro"/>
              </a:rPr>
              <a:t>Fig. 4</a:t>
            </a:r>
            <a:r>
              <a:rPr lang="en-US" b="1" i="0" dirty="0">
                <a:solidFill>
                  <a:srgbClr val="505050"/>
                </a:solidFill>
                <a:effectLst/>
                <a:latin typeface="Helvetica" panose="020B0604020202020204" pitchFamily="34" charset="0"/>
              </a:rPr>
              <a:t>Respiratory pressure meter connected to endotracheal tube via connector tube.</a:t>
            </a:r>
            <a:endParaRPr lang="el-GR" dirty="0"/>
          </a:p>
        </p:txBody>
      </p:sp>
    </p:spTree>
    <p:extLst>
      <p:ext uri="{BB962C8B-B14F-4D97-AF65-F5344CB8AC3E}">
        <p14:creationId xmlns:p14="http://schemas.microsoft.com/office/powerpoint/2010/main" val="335199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F94A6D-3321-41F9-A591-C73CE15F111D}"/>
              </a:ext>
            </a:extLst>
          </p:cNvPr>
          <p:cNvSpPr>
            <a:spLocks noGrp="1"/>
          </p:cNvSpPr>
          <p:nvPr>
            <p:ph type="title"/>
          </p:nvPr>
        </p:nvSpPr>
        <p:spPr>
          <a:xfrm>
            <a:off x="0" y="508000"/>
            <a:ext cx="12032225" cy="1325563"/>
          </a:xfrm>
        </p:spPr>
        <p:txBody>
          <a:bodyPr>
            <a:noAutofit/>
          </a:bodyPr>
          <a:lstStyle/>
          <a:p>
            <a:r>
              <a:rPr lang="en-US" sz="2000" b="1" i="0" dirty="0">
                <a:solidFill>
                  <a:srgbClr val="212121"/>
                </a:solidFill>
                <a:effectLst/>
                <a:latin typeface="Merriweather" panose="00000500000000000000" pitchFamily="2" charset="0"/>
              </a:rPr>
              <a:t>Inspiratory muscle training for intensive care patients: A multidisciplinary practical guide for clinicians</a:t>
            </a:r>
            <a:br>
              <a:rPr lang="en-US" sz="2000" b="1" i="0" dirty="0">
                <a:solidFill>
                  <a:srgbClr val="212121"/>
                </a:solidFill>
                <a:effectLst/>
                <a:latin typeface="Merriweather" panose="00000500000000000000" pitchFamily="2" charset="0"/>
              </a:rPr>
            </a:br>
            <a:r>
              <a:rPr lang="en-US" sz="1000" b="0" i="0" u="none" strike="noStrike" dirty="0">
                <a:solidFill>
                  <a:srgbClr val="0071BC"/>
                </a:solidFill>
                <a:effectLst/>
                <a:latin typeface="BlinkMacSystemFont"/>
                <a:hlinkClick r:id="rId2"/>
              </a:rPr>
              <a:t>Bernie Bissett</a:t>
            </a:r>
            <a:r>
              <a:rPr lang="en-US" sz="1800" b="0" i="0" baseline="30000" dirty="0">
                <a:solidFill>
                  <a:srgbClr val="5B616B"/>
                </a:solidFill>
                <a:effectLst/>
                <a:latin typeface="BlinkMacSystemFont"/>
              </a:rPr>
              <a:t> et all</a:t>
            </a:r>
            <a:br>
              <a:rPr lang="en-US" sz="2000" b="0" i="0" dirty="0">
                <a:solidFill>
                  <a:srgbClr val="5B616B"/>
                </a:solidFill>
                <a:effectLst/>
                <a:latin typeface="BlinkMacSystemFont"/>
              </a:rPr>
            </a:br>
            <a:br>
              <a:rPr lang="en-US" sz="2000" b="0" i="0" dirty="0">
                <a:solidFill>
                  <a:srgbClr val="5B616B"/>
                </a:solidFill>
                <a:effectLst/>
                <a:latin typeface="BlinkMacSystemFont"/>
              </a:rPr>
            </a:br>
            <a:endParaRPr lang="el-GR" sz="2000" dirty="0"/>
          </a:p>
        </p:txBody>
      </p:sp>
      <p:pic>
        <p:nvPicPr>
          <p:cNvPr id="3074" name="Picture 2" descr="Figure 5">
            <a:extLst>
              <a:ext uri="{FF2B5EF4-FFF2-40B4-BE49-F238E27FC236}">
                <a16:creationId xmlns:a16="http://schemas.microsoft.com/office/drawing/2014/main" id="{7C1F8AD1-4577-4E67-847D-8B204984F57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154047"/>
            <a:ext cx="5049430" cy="38518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088ED2-35AE-4680-8EC0-4E13774A6BFB}"/>
              </a:ext>
            </a:extLst>
          </p:cNvPr>
          <p:cNvSpPr txBox="1"/>
          <p:nvPr/>
        </p:nvSpPr>
        <p:spPr>
          <a:xfrm>
            <a:off x="7216877" y="2154047"/>
            <a:ext cx="4041058" cy="923330"/>
          </a:xfrm>
          <a:prstGeom prst="rect">
            <a:avLst/>
          </a:prstGeom>
          <a:noFill/>
        </p:spPr>
        <p:txBody>
          <a:bodyPr wrap="square">
            <a:spAutoFit/>
          </a:bodyPr>
          <a:lstStyle/>
          <a:p>
            <a:r>
              <a:rPr lang="en-US" b="1" i="0" dirty="0">
                <a:solidFill>
                  <a:srgbClr val="505050"/>
                </a:solidFill>
                <a:effectLst/>
                <a:latin typeface="Nexus Sans Pro"/>
              </a:rPr>
              <a:t>Fig. 5</a:t>
            </a:r>
            <a:r>
              <a:rPr lang="en-US" b="1" i="0" dirty="0">
                <a:solidFill>
                  <a:srgbClr val="505050"/>
                </a:solidFill>
                <a:effectLst/>
                <a:latin typeface="Helvetica" panose="020B0604020202020204" pitchFamily="34" charset="0"/>
              </a:rPr>
              <a:t>Negative inspiratory force (NIF) measurement through the ventilator.</a:t>
            </a:r>
            <a:endParaRPr lang="el-GR" dirty="0"/>
          </a:p>
        </p:txBody>
      </p:sp>
      <p:sp>
        <p:nvSpPr>
          <p:cNvPr id="5" name="Rectangle 3">
            <a:extLst>
              <a:ext uri="{FF2B5EF4-FFF2-40B4-BE49-F238E27FC236}">
                <a16:creationId xmlns:a16="http://schemas.microsoft.com/office/drawing/2014/main" id="{92B9D7F8-1FD2-4F50-AAE6-1163DC27A855}"/>
              </a:ext>
            </a:extLst>
          </p:cNvPr>
          <p:cNvSpPr>
            <a:spLocks noChangeArrowheads="1"/>
          </p:cNvSpPr>
          <p:nvPr/>
        </p:nvSpPr>
        <p:spPr bwMode="auto">
          <a:xfrm>
            <a:off x="10218902" y="6550223"/>
            <a:ext cx="665247"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000" b="0" i="0" u="none" strike="noStrike" cap="none" normalizeH="0" baseline="0" dirty="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tabLst/>
            </a:pPr>
            <a:r>
              <a:rPr lang="en-US" altLang="el-GR" sz="1000" dirty="0">
                <a:solidFill>
                  <a:srgbClr val="0071BC"/>
                </a:solidFill>
              </a:rPr>
              <a:t>  </a:t>
            </a:r>
            <a:r>
              <a:rPr kumimoji="0" lang="el-GR" altLang="el-GR" sz="1000" b="0" i="0" u="none" strike="noStrike" cap="none" normalizeH="0" baseline="0" dirty="0">
                <a:ln>
                  <a:noFill/>
                </a:ln>
                <a:solidFill>
                  <a:schemeClr val="tx1"/>
                </a:solidFill>
                <a:effectLst/>
              </a:rPr>
              <a:t>2019 </a:t>
            </a:r>
            <a:r>
              <a:rPr kumimoji="0" lang="el-GR" altLang="el-GR" sz="1000" b="0" i="0" u="none" strike="noStrike" cap="none" normalizeH="0" baseline="0" dirty="0" err="1">
                <a:ln>
                  <a:noFill/>
                </a:ln>
                <a:solidFill>
                  <a:schemeClr val="tx1"/>
                </a:solidFill>
                <a:effectLst/>
              </a:rPr>
              <a:t>Ma</a:t>
            </a:r>
            <a:r>
              <a:rPr kumimoji="0" lang="en-US" altLang="el-GR" sz="1000" b="0" i="0" u="none" strike="noStrike" cap="none" normalizeH="0" baseline="0" dirty="0">
                <a:ln>
                  <a:noFill/>
                </a:ln>
                <a:solidFill>
                  <a:schemeClr val="tx1"/>
                </a:solidFill>
                <a:effectLst/>
              </a:rPr>
              <a:t>y</a:t>
            </a:r>
            <a:r>
              <a:rPr kumimoji="0" lang="el-GR" altLang="el-GR" sz="1000" b="0" i="0" u="none" strike="noStrike" cap="none" normalizeH="0" baseline="0" dirty="0">
                <a:ln>
                  <a:noFill/>
                </a:ln>
                <a:solidFill>
                  <a:schemeClr val="tx1"/>
                </a:solidFill>
                <a:effectLst/>
              </a:rPr>
              <a:t> </a:t>
            </a:r>
          </a:p>
        </p:txBody>
      </p:sp>
      <p:pic>
        <p:nvPicPr>
          <p:cNvPr id="3077" name="Picture 5" descr="full text provider logo">
            <a:extLst>
              <a:ext uri="{FF2B5EF4-FFF2-40B4-BE49-F238E27FC236}">
                <a16:creationId xmlns:a16="http://schemas.microsoft.com/office/drawing/2014/main" id="{880CCE12-F4AC-4FE1-8C70-4AF4574D12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4149" y="6572250"/>
            <a:ext cx="1307851"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0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A0803D-79CF-4EA6-8370-3D126A976364}"/>
              </a:ext>
            </a:extLst>
          </p:cNvPr>
          <p:cNvSpPr>
            <a:spLocks noGrp="1"/>
          </p:cNvSpPr>
          <p:nvPr>
            <p:ph type="title"/>
          </p:nvPr>
        </p:nvSpPr>
        <p:spPr/>
        <p:txBody>
          <a:bodyPr>
            <a:normAutofit/>
          </a:bodyPr>
          <a:lstStyle/>
          <a:p>
            <a:pPr algn="ctr"/>
            <a:r>
              <a:rPr lang="el-GR" sz="2800" b="1" kern="105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Κλινική Αξιολόγηση τι είναι? </a:t>
            </a:r>
            <a:br>
              <a:rPr lang="el-GR" sz="2800" b="1" kern="105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br>
            <a:endParaRPr lang="el-GR" sz="2800" dirty="0">
              <a:solidFill>
                <a:schemeClr val="accent1">
                  <a:lumMod val="50000"/>
                </a:schemeClr>
              </a:solidFill>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574C8815-2E53-4311-BFFD-E7E18A40D499}"/>
              </a:ext>
            </a:extLst>
          </p:cNvPr>
          <p:cNvSpPr>
            <a:spLocks noGrp="1"/>
          </p:cNvSpPr>
          <p:nvPr>
            <p:ph idx="1"/>
          </p:nvPr>
        </p:nvSpPr>
        <p:spPr>
          <a:xfrm>
            <a:off x="838200" y="1381588"/>
            <a:ext cx="10515600" cy="4475871"/>
          </a:xfrm>
        </p:spPr>
        <p:txBody>
          <a:bodyPr>
            <a:noAutofit/>
          </a:bodyPr>
          <a:lstStyle/>
          <a:p>
            <a:pPr marL="0" indent="0" algn="just">
              <a:lnSpc>
                <a:spcPct val="150000"/>
              </a:lnSpc>
              <a:spcBef>
                <a:spcPts val="300"/>
              </a:spcBef>
              <a:spcAft>
                <a:spcPts val="600"/>
              </a:spcAft>
              <a:buNone/>
            </a:pPr>
            <a:r>
              <a:rPr lang="el-GR" sz="2400" kern="1050" dirty="0">
                <a:effectLst/>
                <a:latin typeface="Calibri "/>
                <a:ea typeface="Times New Roman" panose="02020603050405020304" pitchFamily="18" charset="0"/>
                <a:cs typeface="Times New Roman" panose="02020603050405020304" pitchFamily="18" charset="0"/>
              </a:rPr>
              <a:t>Με τον </a:t>
            </a:r>
            <a:r>
              <a:rPr lang="el-GR" sz="2400" b="1" kern="1050" dirty="0">
                <a:effectLst/>
                <a:latin typeface="Calibri "/>
                <a:ea typeface="Times New Roman" panose="02020603050405020304" pitchFamily="18" charset="0"/>
                <a:cs typeface="Times New Roman" panose="02020603050405020304" pitchFamily="18" charset="0"/>
              </a:rPr>
              <a:t>όρο</a:t>
            </a:r>
            <a:r>
              <a:rPr lang="el-GR" sz="2400" kern="1050" dirty="0">
                <a:effectLst/>
                <a:latin typeface="Calibri "/>
                <a:ea typeface="Times New Roman" panose="02020603050405020304" pitchFamily="18" charset="0"/>
                <a:cs typeface="Times New Roman" panose="02020603050405020304" pitchFamily="18" charset="0"/>
              </a:rPr>
              <a:t> κλινική αξιολόγηση νοείται μια σειρά ενεργειών που εφαρμόζονται για λήψη απόφασης θεραπείας και περαιτέρω νοσηλείας στη ΜΕΘ</a:t>
            </a:r>
            <a:endParaRPr lang="en-US" sz="2400" kern="1050" dirty="0">
              <a:effectLst/>
              <a:latin typeface="Calibri "/>
              <a:ea typeface="Times New Roman" panose="02020603050405020304" pitchFamily="18" charset="0"/>
              <a:cs typeface="Times New Roman" panose="02020603050405020304" pitchFamily="18" charset="0"/>
            </a:endParaRPr>
          </a:p>
          <a:p>
            <a:pPr marL="0" indent="0" algn="just">
              <a:lnSpc>
                <a:spcPct val="150000"/>
              </a:lnSpc>
              <a:spcBef>
                <a:spcPts val="300"/>
              </a:spcBef>
              <a:spcAft>
                <a:spcPts val="600"/>
              </a:spcAft>
              <a:buNone/>
            </a:pPr>
            <a:endParaRPr lang="en-US" sz="2400" kern="1050" dirty="0">
              <a:effectLst/>
              <a:latin typeface="Calibri "/>
              <a:ea typeface="Times New Roman" panose="02020603050405020304" pitchFamily="18" charset="0"/>
              <a:cs typeface="Times New Roman" panose="02020603050405020304" pitchFamily="18" charset="0"/>
            </a:endParaRPr>
          </a:p>
          <a:p>
            <a:pPr marL="0" indent="0" algn="just">
              <a:lnSpc>
                <a:spcPct val="150000"/>
              </a:lnSpc>
              <a:spcBef>
                <a:spcPts val="300"/>
              </a:spcBef>
              <a:spcAft>
                <a:spcPts val="600"/>
              </a:spcAft>
              <a:buNone/>
            </a:pPr>
            <a:r>
              <a:rPr lang="el-GR" sz="2400" b="1" dirty="0"/>
              <a:t>Σκοπός </a:t>
            </a:r>
            <a:r>
              <a:rPr lang="el-GR" sz="2400" dirty="0"/>
              <a:t>της αξιολόγησης είναι η </a:t>
            </a:r>
            <a:r>
              <a:rPr lang="el-GR" sz="2400" i="1" dirty="0"/>
              <a:t>αναγνώριση της επιδεινούμενης κατάστασης της υγείας των ασθενών</a:t>
            </a:r>
            <a:r>
              <a:rPr lang="el-GR" sz="2400" dirty="0"/>
              <a:t> και η </a:t>
            </a:r>
            <a:r>
              <a:rPr lang="el-GR" sz="2400" i="1" dirty="0"/>
              <a:t>αναχαίτηση της βασικής αιτίας</a:t>
            </a:r>
            <a:r>
              <a:rPr lang="el-GR" sz="2400" dirty="0"/>
              <a:t> που τους καθιστά εν δυνάμει </a:t>
            </a:r>
            <a:r>
              <a:rPr lang="el-GR" sz="2400" dirty="0" err="1"/>
              <a:t>βαρέως</a:t>
            </a:r>
            <a:r>
              <a:rPr lang="el-GR" sz="2400" dirty="0"/>
              <a:t> πάσχοντες, νοσηλευόμενους σε Μονάδα Εντατικής Θεραπείας</a:t>
            </a:r>
          </a:p>
          <a:p>
            <a:pPr marL="0" indent="0" algn="just">
              <a:lnSpc>
                <a:spcPct val="150000"/>
              </a:lnSpc>
              <a:spcBef>
                <a:spcPts val="300"/>
              </a:spcBef>
              <a:spcAft>
                <a:spcPts val="600"/>
              </a:spcAft>
              <a:buNone/>
            </a:pPr>
            <a:endParaRPr lang="en-US" sz="2400" kern="1050" dirty="0">
              <a:effectLst/>
              <a:latin typeface="Calibri "/>
              <a:ea typeface="Times New Roman" panose="02020603050405020304" pitchFamily="18" charset="0"/>
              <a:cs typeface="Times New Roman" panose="02020603050405020304" pitchFamily="18" charset="0"/>
            </a:endParaRPr>
          </a:p>
          <a:p>
            <a:endParaRPr lang="el-GR" sz="2400" dirty="0">
              <a:latin typeface="Calibri "/>
            </a:endParaRPr>
          </a:p>
        </p:txBody>
      </p:sp>
      <p:sp>
        <p:nvSpPr>
          <p:cNvPr id="4" name="Θέση υποσέλιδου 3">
            <a:extLst>
              <a:ext uri="{FF2B5EF4-FFF2-40B4-BE49-F238E27FC236}">
                <a16:creationId xmlns:a16="http://schemas.microsoft.com/office/drawing/2014/main" id="{1AAF475B-429E-4AE4-826D-FD0457B4E765}"/>
              </a:ext>
            </a:extLst>
          </p:cNvPr>
          <p:cNvSpPr>
            <a:spLocks noGrp="1"/>
          </p:cNvSpPr>
          <p:nvPr>
            <p:ph type="ftr" sz="quarter" idx="11"/>
          </p:nvPr>
        </p:nvSpPr>
        <p:spPr/>
        <p:txBody>
          <a:bodyPr/>
          <a:lstStyle/>
          <a:p>
            <a:r>
              <a:rPr lang="el-GR" dirty="0"/>
              <a:t>Φυσικοθεραπεία στη ΜΕΘ, Σύγχρονες Τεκμηριωμένες Προσεγγίσεις. ΚΕΔΙΒΙΜ Πανεπιστημίου Θεσσαλίας. </a:t>
            </a:r>
          </a:p>
        </p:txBody>
      </p:sp>
      <p:sp>
        <p:nvSpPr>
          <p:cNvPr id="5" name="Θέση αριθμού διαφάνειας 4">
            <a:extLst>
              <a:ext uri="{FF2B5EF4-FFF2-40B4-BE49-F238E27FC236}">
                <a16:creationId xmlns:a16="http://schemas.microsoft.com/office/drawing/2014/main" id="{84C2D22B-54B4-4B0A-8512-CE95E055DEAB}"/>
              </a:ext>
            </a:extLst>
          </p:cNvPr>
          <p:cNvSpPr>
            <a:spLocks noGrp="1"/>
          </p:cNvSpPr>
          <p:nvPr>
            <p:ph type="sldNum" sz="quarter" idx="12"/>
          </p:nvPr>
        </p:nvSpPr>
        <p:spPr/>
        <p:txBody>
          <a:bodyPr/>
          <a:lstStyle/>
          <a:p>
            <a:fld id="{E57C94B7-8B22-4CFD-808B-233C525EDCB9}" type="slidenum">
              <a:rPr lang="el-GR" smtClean="0"/>
              <a:pPr/>
              <a:t>12</a:t>
            </a:fld>
            <a:endParaRPr lang="el-GR"/>
          </a:p>
        </p:txBody>
      </p:sp>
    </p:spTree>
    <p:extLst>
      <p:ext uri="{BB962C8B-B14F-4D97-AF65-F5344CB8AC3E}">
        <p14:creationId xmlns:p14="http://schemas.microsoft.com/office/powerpoint/2010/main" val="249851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dirty="0"/>
              <a:t>Φυσικοθεραπεία στη ΜΕΘ, Σύγχρονες Τεκμηριωμένες Προσεγγίσεις. ΚΕΔΙΒΙΜ Πανεπιστημίου Θεσσαλίας. </a:t>
            </a:r>
          </a:p>
        </p:txBody>
      </p:sp>
      <p:sp>
        <p:nvSpPr>
          <p:cNvPr id="5" name="4 - Θέση αριθμού διαφάνειας"/>
          <p:cNvSpPr>
            <a:spLocks noGrp="1"/>
          </p:cNvSpPr>
          <p:nvPr>
            <p:ph type="sldNum" sz="quarter" idx="12"/>
          </p:nvPr>
        </p:nvSpPr>
        <p:spPr/>
        <p:txBody>
          <a:bodyPr/>
          <a:lstStyle/>
          <a:p>
            <a:fld id="{E57C94B7-8B22-4CFD-808B-233C525EDCB9}" type="slidenum">
              <a:rPr lang="el-GR" smtClean="0"/>
              <a:pPr/>
              <a:t>13</a:t>
            </a:fld>
            <a:endParaRPr lang="el-GR"/>
          </a:p>
        </p:txBody>
      </p:sp>
      <p:sp>
        <p:nvSpPr>
          <p:cNvPr id="6" name="Τίτλος 1">
            <a:extLst>
              <a:ext uri="{FF2B5EF4-FFF2-40B4-BE49-F238E27FC236}">
                <a16:creationId xmlns:a16="http://schemas.microsoft.com/office/drawing/2014/main" id="{95A8C6F6-5DA3-4930-BBF2-70E9234C6D10}"/>
              </a:ext>
            </a:extLst>
          </p:cNvPr>
          <p:cNvSpPr txBox="1">
            <a:spLocks/>
          </p:cNvSpPr>
          <p:nvPr/>
        </p:nvSpPr>
        <p:spPr>
          <a:xfrm>
            <a:off x="400235" y="-134843"/>
            <a:ext cx="3638365" cy="66055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mn-lt"/>
                <a:ea typeface="Times New Roman" panose="02020603050405020304" pitchFamily="18" charset="0"/>
                <a:cs typeface="Times New Roman" panose="02020603050405020304" pitchFamily="18" charset="0"/>
              </a:rPr>
              <a:t>ABC</a:t>
            </a:r>
            <a:endParaRPr lang="el-GR" b="1" dirty="0">
              <a:solidFill>
                <a:srgbClr val="C00000"/>
              </a:solidFill>
              <a:latin typeface="+mn-lt"/>
              <a:ea typeface="Times New Roman" panose="02020603050405020304" pitchFamily="18" charset="0"/>
              <a:cs typeface="Times New Roman" panose="02020603050405020304" pitchFamily="18" charset="0"/>
            </a:endParaRPr>
          </a:p>
          <a:p>
            <a:endParaRPr lang="el-GR" b="1" dirty="0">
              <a:solidFill>
                <a:schemeClr val="accent1">
                  <a:lumMod val="50000"/>
                </a:schemeClr>
              </a:solidFill>
              <a:latin typeface="+mn-lt"/>
              <a:ea typeface="Times New Roman" panose="02020603050405020304" pitchFamily="18" charset="0"/>
              <a:cs typeface="Times New Roman" panose="02020603050405020304" pitchFamily="18" charset="0"/>
            </a:endParaRPr>
          </a:p>
          <a:p>
            <a:r>
              <a:rPr lang="en-US" b="1" dirty="0">
                <a:solidFill>
                  <a:srgbClr val="C00000"/>
                </a:solidFill>
                <a:latin typeface="+mn-lt"/>
                <a:ea typeface="Times New Roman" panose="02020603050405020304" pitchFamily="18" charset="0"/>
                <a:cs typeface="Times New Roman" panose="02020603050405020304" pitchFamily="18" charset="0"/>
              </a:rPr>
              <a:t>A</a:t>
            </a:r>
            <a:r>
              <a:rPr lang="en-US" b="1" dirty="0">
                <a:solidFill>
                  <a:schemeClr val="accent1">
                    <a:lumMod val="50000"/>
                  </a:schemeClr>
                </a:solidFill>
                <a:latin typeface="+mn-lt"/>
                <a:ea typeface="Times New Roman" panose="02020603050405020304" pitchFamily="18" charset="0"/>
                <a:cs typeface="Times New Roman" panose="02020603050405020304" pitchFamily="18" charset="0"/>
              </a:rPr>
              <a:t>irway</a:t>
            </a:r>
            <a:endParaRPr lang="el-GR" b="1" dirty="0">
              <a:solidFill>
                <a:schemeClr val="accent1">
                  <a:lumMod val="50000"/>
                </a:schemeClr>
              </a:solidFill>
              <a:latin typeface="+mn-lt"/>
              <a:ea typeface="Times New Roman" panose="02020603050405020304" pitchFamily="18" charset="0"/>
              <a:cs typeface="Times New Roman" panose="02020603050405020304" pitchFamily="18" charset="0"/>
            </a:endParaRPr>
          </a:p>
          <a:p>
            <a:endParaRPr lang="el-GR" b="1" dirty="0">
              <a:solidFill>
                <a:schemeClr val="accent1">
                  <a:lumMod val="50000"/>
                </a:schemeClr>
              </a:solidFill>
              <a:latin typeface="+mn-lt"/>
              <a:ea typeface="Times New Roman" panose="02020603050405020304" pitchFamily="18" charset="0"/>
              <a:cs typeface="Times New Roman" panose="02020603050405020304" pitchFamily="18" charset="0"/>
            </a:endParaRPr>
          </a:p>
          <a:p>
            <a:endParaRPr lang="el-GR" b="1" dirty="0">
              <a:solidFill>
                <a:schemeClr val="accent1">
                  <a:lumMod val="50000"/>
                </a:schemeClr>
              </a:solidFill>
              <a:latin typeface="+mn-lt"/>
              <a:ea typeface="Times New Roman" panose="02020603050405020304" pitchFamily="18" charset="0"/>
              <a:cs typeface="Times New Roman" panose="02020603050405020304" pitchFamily="18" charset="0"/>
            </a:endParaRPr>
          </a:p>
          <a:p>
            <a:r>
              <a:rPr lang="en-US" b="1" dirty="0">
                <a:solidFill>
                  <a:srgbClr val="C00000"/>
                </a:solidFill>
                <a:latin typeface="+mn-lt"/>
                <a:ea typeface="Times New Roman" panose="02020603050405020304" pitchFamily="18" charset="0"/>
                <a:cs typeface="Times New Roman" panose="02020603050405020304" pitchFamily="18" charset="0"/>
              </a:rPr>
              <a:t>B</a:t>
            </a:r>
            <a:r>
              <a:rPr lang="en-US" b="1" dirty="0">
                <a:solidFill>
                  <a:schemeClr val="accent1">
                    <a:lumMod val="50000"/>
                  </a:schemeClr>
                </a:solidFill>
                <a:latin typeface="+mn-lt"/>
                <a:ea typeface="Times New Roman" panose="02020603050405020304" pitchFamily="18" charset="0"/>
                <a:cs typeface="Times New Roman" panose="02020603050405020304" pitchFamily="18" charset="0"/>
              </a:rPr>
              <a:t>reathing</a:t>
            </a:r>
            <a:endParaRPr lang="el-GR" b="1" dirty="0">
              <a:solidFill>
                <a:schemeClr val="accent1">
                  <a:lumMod val="50000"/>
                </a:schemeClr>
              </a:solidFill>
              <a:latin typeface="+mn-lt"/>
              <a:ea typeface="Times New Roman" panose="02020603050405020304" pitchFamily="18" charset="0"/>
              <a:cs typeface="Times New Roman" panose="02020603050405020304" pitchFamily="18" charset="0"/>
            </a:endParaRPr>
          </a:p>
          <a:p>
            <a:endParaRPr lang="el-GR" b="1" dirty="0">
              <a:solidFill>
                <a:schemeClr val="accent1">
                  <a:lumMod val="50000"/>
                </a:schemeClr>
              </a:solidFill>
              <a:latin typeface="+mn-lt"/>
              <a:ea typeface="Times New Roman" panose="02020603050405020304" pitchFamily="18" charset="0"/>
              <a:cs typeface="Times New Roman" panose="02020603050405020304" pitchFamily="18" charset="0"/>
            </a:endParaRPr>
          </a:p>
          <a:p>
            <a:endParaRPr lang="el-GR" b="1" dirty="0">
              <a:solidFill>
                <a:schemeClr val="accent1">
                  <a:lumMod val="50000"/>
                </a:schemeClr>
              </a:solidFill>
              <a:latin typeface="+mn-lt"/>
              <a:ea typeface="Times New Roman" panose="02020603050405020304" pitchFamily="18" charset="0"/>
              <a:cs typeface="Times New Roman" panose="02020603050405020304" pitchFamily="18" charset="0"/>
            </a:endParaRPr>
          </a:p>
          <a:p>
            <a:r>
              <a:rPr lang="en-US" b="1" dirty="0">
                <a:solidFill>
                  <a:srgbClr val="C00000"/>
                </a:solidFill>
                <a:latin typeface="+mn-lt"/>
                <a:ea typeface="Times New Roman" panose="02020603050405020304" pitchFamily="18" charset="0"/>
                <a:cs typeface="Times New Roman" panose="02020603050405020304" pitchFamily="18" charset="0"/>
              </a:rPr>
              <a:t>C</a:t>
            </a:r>
            <a:r>
              <a:rPr lang="en-US" b="1" dirty="0">
                <a:solidFill>
                  <a:schemeClr val="accent1">
                    <a:lumMod val="50000"/>
                  </a:schemeClr>
                </a:solidFill>
                <a:latin typeface="+mn-lt"/>
                <a:ea typeface="Times New Roman" panose="02020603050405020304" pitchFamily="18" charset="0"/>
                <a:cs typeface="Times New Roman" panose="02020603050405020304" pitchFamily="18" charset="0"/>
              </a:rPr>
              <a:t>irculation</a:t>
            </a:r>
            <a:endParaRPr lang="el-GR" dirty="0">
              <a:solidFill>
                <a:schemeClr val="accent1">
                  <a:lumMod val="50000"/>
                </a:schemeClr>
              </a:solidFill>
              <a:latin typeface="+mn-lt"/>
            </a:endParaRPr>
          </a:p>
        </p:txBody>
      </p:sp>
      <p:graphicFrame>
        <p:nvGraphicFramePr>
          <p:cNvPr id="7" name="Διάγραμμα 6"/>
          <p:cNvGraphicFramePr/>
          <p:nvPr/>
        </p:nvGraphicFramePr>
        <p:xfrm>
          <a:off x="1259617" y="631994"/>
          <a:ext cx="93218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15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E4907D-23FC-48BD-9423-1BBD6C718801}"/>
              </a:ext>
            </a:extLst>
          </p:cNvPr>
          <p:cNvSpPr>
            <a:spLocks noGrp="1"/>
          </p:cNvSpPr>
          <p:nvPr>
            <p:ph type="title"/>
          </p:nvPr>
        </p:nvSpPr>
        <p:spPr/>
        <p:txBody>
          <a:bodyPr>
            <a:normAutofit/>
          </a:bodyPr>
          <a:lstStyle/>
          <a:p>
            <a:r>
              <a:rPr lang="el-GR" sz="2800" dirty="0">
                <a:solidFill>
                  <a:schemeClr val="accent1">
                    <a:lumMod val="50000"/>
                  </a:schemeClr>
                </a:solidFill>
                <a:latin typeface="+mn-lt"/>
              </a:rPr>
              <a:t>Εκτίμηση αεραγωγού:</a:t>
            </a:r>
            <a:r>
              <a:rPr lang="en-US" sz="2800" dirty="0">
                <a:solidFill>
                  <a:schemeClr val="accent1">
                    <a:lumMod val="50000"/>
                  </a:schemeClr>
                </a:solidFill>
                <a:latin typeface="+mn-lt"/>
              </a:rPr>
              <a:t> A</a:t>
            </a:r>
            <a:r>
              <a:rPr lang="el-GR" sz="2800" dirty="0">
                <a:solidFill>
                  <a:schemeClr val="accent1">
                    <a:lumMod val="50000"/>
                  </a:schemeClr>
                </a:solidFill>
                <a:latin typeface="+mn-lt"/>
              </a:rPr>
              <a:t> ( </a:t>
            </a:r>
            <a:r>
              <a:rPr lang="en-US" sz="2800" b="1" dirty="0">
                <a:solidFill>
                  <a:schemeClr val="accent1">
                    <a:lumMod val="50000"/>
                  </a:schemeClr>
                </a:solidFill>
                <a:latin typeface="+mn-lt"/>
                <a:ea typeface="Times New Roman" panose="02020603050405020304" pitchFamily="18" charset="0"/>
                <a:cs typeface="Times New Roman" panose="02020603050405020304" pitchFamily="18" charset="0"/>
              </a:rPr>
              <a:t>Airway </a:t>
            </a:r>
            <a:r>
              <a:rPr lang="el-GR" sz="2800" dirty="0">
                <a:solidFill>
                  <a:schemeClr val="accent1">
                    <a:lumMod val="50000"/>
                  </a:schemeClr>
                </a:solidFill>
                <a:latin typeface="+mn-lt"/>
              </a:rPr>
              <a:t>)</a:t>
            </a:r>
            <a:br>
              <a:rPr lang="en-US" sz="2800" dirty="0">
                <a:solidFill>
                  <a:schemeClr val="accent1">
                    <a:lumMod val="50000"/>
                  </a:schemeClr>
                </a:solidFill>
                <a:latin typeface="+mn-lt"/>
              </a:rPr>
            </a:br>
            <a:endParaRPr lang="el-GR" sz="2800" dirty="0">
              <a:solidFill>
                <a:schemeClr val="accent1">
                  <a:lumMod val="50000"/>
                </a:schemeClr>
              </a:solidFill>
              <a:latin typeface="+mn-lt"/>
            </a:endParaRPr>
          </a:p>
        </p:txBody>
      </p:sp>
      <p:sp>
        <p:nvSpPr>
          <p:cNvPr id="3" name="Θέση περιεχομένου 2">
            <a:extLst>
              <a:ext uri="{FF2B5EF4-FFF2-40B4-BE49-F238E27FC236}">
                <a16:creationId xmlns:a16="http://schemas.microsoft.com/office/drawing/2014/main" id="{D7E061D9-C4E7-4DE1-A06A-B1EE9494B8E6}"/>
              </a:ext>
            </a:extLst>
          </p:cNvPr>
          <p:cNvSpPr>
            <a:spLocks noGrp="1"/>
          </p:cNvSpPr>
          <p:nvPr>
            <p:ph idx="1"/>
          </p:nvPr>
        </p:nvSpPr>
        <p:spPr>
          <a:xfrm>
            <a:off x="838200" y="1587191"/>
            <a:ext cx="10515600" cy="4351338"/>
          </a:xfrm>
        </p:spPr>
        <p:style>
          <a:lnRef idx="2">
            <a:schemeClr val="accent6"/>
          </a:lnRef>
          <a:fillRef idx="1">
            <a:schemeClr val="lt1"/>
          </a:fillRef>
          <a:effectRef idx="0">
            <a:schemeClr val="accent6"/>
          </a:effectRef>
          <a:fontRef idx="minor">
            <a:schemeClr val="dk1"/>
          </a:fontRef>
        </p:style>
        <p:txBody>
          <a:bodyPr/>
          <a:lstStyle/>
          <a:p>
            <a:pPr marL="0" indent="0" algn="just">
              <a:lnSpc>
                <a:spcPct val="150000"/>
              </a:lnSpc>
              <a:spcBef>
                <a:spcPts val="300"/>
              </a:spcBef>
              <a:spcAft>
                <a:spcPts val="600"/>
              </a:spcAft>
              <a:buNone/>
            </a:pPr>
            <a:endParaRPr lang="el-GR" sz="1800"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endParaRPr>
          </a:p>
          <a:p>
            <a:endParaRPr lang="el-GR" dirty="0"/>
          </a:p>
        </p:txBody>
      </p:sp>
      <p:sp>
        <p:nvSpPr>
          <p:cNvPr id="4" name="Θέση υποσέλιδου 3">
            <a:extLst>
              <a:ext uri="{FF2B5EF4-FFF2-40B4-BE49-F238E27FC236}">
                <a16:creationId xmlns:a16="http://schemas.microsoft.com/office/drawing/2014/main" id="{83B4ED4A-2965-4893-8A16-E9E52B503A33}"/>
              </a:ext>
            </a:extLst>
          </p:cNvPr>
          <p:cNvSpPr>
            <a:spLocks noGrp="1"/>
          </p:cNvSpPr>
          <p:nvPr>
            <p:ph type="ftr" sz="quarter" idx="11"/>
          </p:nvPr>
        </p:nvSpPr>
        <p:spPr/>
        <p:txBody>
          <a:bodyPr/>
          <a:lstStyle/>
          <a:p>
            <a:r>
              <a:rPr lang="el-GR" dirty="0"/>
              <a:t>Φυσικοθεραπεία στη ΜΕΘ, Σύγχρονες Τεκμηριωμένες Προσεγγίσεις. ΚΕΔΙΒΙΜ Πανεπιστημίου Θεσσαλίας. </a:t>
            </a:r>
          </a:p>
        </p:txBody>
      </p:sp>
      <p:sp>
        <p:nvSpPr>
          <p:cNvPr id="5" name="Θέση αριθμού διαφάνειας 4">
            <a:extLst>
              <a:ext uri="{FF2B5EF4-FFF2-40B4-BE49-F238E27FC236}">
                <a16:creationId xmlns:a16="http://schemas.microsoft.com/office/drawing/2014/main" id="{147B31EF-A80D-41FE-A31C-BD3F428FC91C}"/>
              </a:ext>
            </a:extLst>
          </p:cNvPr>
          <p:cNvSpPr>
            <a:spLocks noGrp="1"/>
          </p:cNvSpPr>
          <p:nvPr>
            <p:ph type="sldNum" sz="quarter" idx="12"/>
          </p:nvPr>
        </p:nvSpPr>
        <p:spPr/>
        <p:txBody>
          <a:bodyPr/>
          <a:lstStyle/>
          <a:p>
            <a:fld id="{E57C94B7-8B22-4CFD-808B-233C525EDCB9}" type="slidenum">
              <a:rPr lang="el-GR" smtClean="0"/>
              <a:pPr/>
              <a:t>14</a:t>
            </a:fld>
            <a:endParaRPr lang="el-GR"/>
          </a:p>
        </p:txBody>
      </p:sp>
      <p:sp>
        <p:nvSpPr>
          <p:cNvPr id="6" name="Ορθογώνιο 5">
            <a:extLst>
              <a:ext uri="{FF2B5EF4-FFF2-40B4-BE49-F238E27FC236}">
                <a16:creationId xmlns:a16="http://schemas.microsoft.com/office/drawing/2014/main" id="{91FE33ED-785D-4B38-8643-7EC79E212379}"/>
              </a:ext>
            </a:extLst>
          </p:cNvPr>
          <p:cNvSpPr/>
          <p:nvPr/>
        </p:nvSpPr>
        <p:spPr>
          <a:xfrm>
            <a:off x="838200" y="2091570"/>
            <a:ext cx="5189738" cy="1340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kern="1050" dirty="0">
                <a:solidFill>
                  <a:srgbClr val="C00000"/>
                </a:solidFill>
                <a:ea typeface="Times New Roman" panose="02020603050405020304" pitchFamily="18" charset="0"/>
                <a:cs typeface="Times New Roman" panose="02020603050405020304" pitchFamily="18" charset="0"/>
              </a:rPr>
              <a:t>ο εισπνευστικός συριγμός </a:t>
            </a:r>
          </a:p>
          <a:p>
            <a:pPr algn="ctr"/>
            <a:r>
              <a:rPr lang="el-GR" kern="1050" dirty="0">
                <a:solidFill>
                  <a:srgbClr val="306785"/>
                </a:solidFill>
                <a:ea typeface="Times New Roman" panose="02020603050405020304" pitchFamily="18" charset="0"/>
                <a:cs typeface="Times New Roman" panose="02020603050405020304" pitchFamily="18" charset="0"/>
              </a:rPr>
              <a:t>(ο οποίος μπορεί να απουσιάζει όταν ο ασθενής νοσεί πολύ σοβαρά)</a:t>
            </a:r>
          </a:p>
          <a:p>
            <a:pPr algn="ctr"/>
            <a:endParaRPr lang="el-GR" dirty="0"/>
          </a:p>
        </p:txBody>
      </p:sp>
      <p:sp>
        <p:nvSpPr>
          <p:cNvPr id="7" name="Ορθογώνιο 6">
            <a:extLst>
              <a:ext uri="{FF2B5EF4-FFF2-40B4-BE49-F238E27FC236}">
                <a16:creationId xmlns:a16="http://schemas.microsoft.com/office/drawing/2014/main" id="{F2C62DC1-EB2A-4107-87E3-F8ED739682FF}"/>
              </a:ext>
            </a:extLst>
          </p:cNvPr>
          <p:cNvSpPr/>
          <p:nvPr/>
        </p:nvSpPr>
        <p:spPr>
          <a:xfrm>
            <a:off x="838200" y="3849419"/>
            <a:ext cx="5189738" cy="1023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kern="1050" dirty="0">
                <a:solidFill>
                  <a:srgbClr val="C00000"/>
                </a:solidFill>
                <a:ea typeface="Times New Roman" panose="02020603050405020304" pitchFamily="18" charset="0"/>
                <a:cs typeface="Times New Roman" panose="02020603050405020304" pitchFamily="18" charset="0"/>
              </a:rPr>
              <a:t>ο κορεσμός </a:t>
            </a:r>
            <a:r>
              <a:rPr lang="en-US" kern="1050" dirty="0" err="1">
                <a:solidFill>
                  <a:srgbClr val="C00000"/>
                </a:solidFill>
                <a:ea typeface="Times New Roman" panose="02020603050405020304" pitchFamily="18" charset="0"/>
                <a:cs typeface="Times New Roman" panose="02020603050405020304" pitchFamily="18" charset="0"/>
              </a:rPr>
              <a:t>SpO</a:t>
            </a:r>
            <a:r>
              <a:rPr lang="el-GR" kern="1050" baseline="-25000" dirty="0">
                <a:solidFill>
                  <a:srgbClr val="C00000"/>
                </a:solidFill>
                <a:ea typeface="Times New Roman" panose="02020603050405020304" pitchFamily="18" charset="0"/>
                <a:cs typeface="Times New Roman" panose="02020603050405020304" pitchFamily="18" charset="0"/>
              </a:rPr>
              <a:t>2</a:t>
            </a:r>
            <a:r>
              <a:rPr lang="el-GR" kern="1050" dirty="0">
                <a:solidFill>
                  <a:srgbClr val="C00000"/>
                </a:solidFill>
                <a:ea typeface="Times New Roman" panose="02020603050405020304" pitchFamily="18" charset="0"/>
                <a:cs typeface="Times New Roman" panose="02020603050405020304" pitchFamily="18" charset="0"/>
              </a:rPr>
              <a:t> </a:t>
            </a:r>
          </a:p>
          <a:p>
            <a:pPr algn="ctr"/>
            <a:r>
              <a:rPr lang="el-GR" kern="1050" dirty="0">
                <a:solidFill>
                  <a:srgbClr val="306785"/>
                </a:solidFill>
                <a:ea typeface="Times New Roman" panose="02020603050405020304" pitchFamily="18" charset="0"/>
                <a:cs typeface="Times New Roman" panose="02020603050405020304" pitchFamily="18" charset="0"/>
              </a:rPr>
              <a:t>(φυσιολογικές τιμές κυμαίνονται από 92% έως 100%) </a:t>
            </a:r>
          </a:p>
          <a:p>
            <a:pPr algn="ctr"/>
            <a:endParaRPr lang="el-GR" dirty="0"/>
          </a:p>
        </p:txBody>
      </p:sp>
      <p:sp>
        <p:nvSpPr>
          <p:cNvPr id="8" name="Ορθογώνιο 7">
            <a:extLst>
              <a:ext uri="{FF2B5EF4-FFF2-40B4-BE49-F238E27FC236}">
                <a16:creationId xmlns:a16="http://schemas.microsoft.com/office/drawing/2014/main" id="{2367F461-53DD-4C5C-939D-7EB38BC60091}"/>
              </a:ext>
            </a:extLst>
          </p:cNvPr>
          <p:cNvSpPr/>
          <p:nvPr/>
        </p:nvSpPr>
        <p:spPr>
          <a:xfrm>
            <a:off x="6658251" y="2071094"/>
            <a:ext cx="4695549" cy="1340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kern="1050" dirty="0">
                <a:solidFill>
                  <a:srgbClr val="C00000"/>
                </a:solidFill>
                <a:ea typeface="Times New Roman" panose="02020603050405020304" pitchFamily="18" charset="0"/>
                <a:cs typeface="Times New Roman" panose="02020603050405020304" pitchFamily="18" charset="0"/>
              </a:rPr>
              <a:t>το επίπεδο του αρτηριακού διοξειδίου (</a:t>
            </a:r>
            <a:r>
              <a:rPr lang="en-US" kern="1050" dirty="0" err="1">
                <a:solidFill>
                  <a:srgbClr val="C00000"/>
                </a:solidFill>
                <a:ea typeface="Times New Roman" panose="02020603050405020304" pitchFamily="18" charset="0"/>
                <a:cs typeface="Times New Roman" panose="02020603050405020304" pitchFamily="18" charset="0"/>
              </a:rPr>
              <a:t>PaCO</a:t>
            </a:r>
            <a:r>
              <a:rPr lang="el-GR" kern="1050" baseline="-25000" dirty="0">
                <a:solidFill>
                  <a:srgbClr val="C00000"/>
                </a:solidFill>
                <a:ea typeface="Times New Roman" panose="02020603050405020304" pitchFamily="18" charset="0"/>
                <a:cs typeface="Times New Roman" panose="02020603050405020304" pitchFamily="18" charset="0"/>
              </a:rPr>
              <a:t>2</a:t>
            </a:r>
            <a:r>
              <a:rPr lang="el-GR" kern="1050" dirty="0">
                <a:solidFill>
                  <a:srgbClr val="C00000"/>
                </a:solidFill>
                <a:ea typeface="Times New Roman" panose="02020603050405020304" pitchFamily="18" charset="0"/>
                <a:cs typeface="Times New Roman" panose="02020603050405020304" pitchFamily="18" charset="0"/>
              </a:rPr>
              <a:t>) </a:t>
            </a:r>
            <a:r>
              <a:rPr lang="el-GR" kern="1050" dirty="0">
                <a:solidFill>
                  <a:srgbClr val="306785"/>
                </a:solidFill>
                <a:ea typeface="Times New Roman" panose="02020603050405020304" pitchFamily="18" charset="0"/>
                <a:cs typeface="Times New Roman" panose="02020603050405020304" pitchFamily="18" charset="0"/>
              </a:rPr>
              <a:t>(ο συνδυασμός με την πτώση επιπέδου συνείδησης αποτελεί σημαντικό σημείο κινδύνου)</a:t>
            </a:r>
          </a:p>
          <a:p>
            <a:pPr algn="ctr"/>
            <a:endParaRPr lang="el-GR" dirty="0"/>
          </a:p>
        </p:txBody>
      </p:sp>
      <p:sp>
        <p:nvSpPr>
          <p:cNvPr id="9" name="Ορθογώνιο 8">
            <a:extLst>
              <a:ext uri="{FF2B5EF4-FFF2-40B4-BE49-F238E27FC236}">
                <a16:creationId xmlns:a16="http://schemas.microsoft.com/office/drawing/2014/main" id="{F5FEB19B-F1DE-4460-ACBE-A5CC3E867036}"/>
              </a:ext>
            </a:extLst>
          </p:cNvPr>
          <p:cNvSpPr/>
          <p:nvPr/>
        </p:nvSpPr>
        <p:spPr>
          <a:xfrm>
            <a:off x="6658251" y="3762860"/>
            <a:ext cx="4695549" cy="1109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kern="1050" dirty="0">
                <a:solidFill>
                  <a:srgbClr val="C00000"/>
                </a:solidFill>
                <a:latin typeface="+mj-lt"/>
                <a:ea typeface="Times New Roman" panose="02020603050405020304" pitchFamily="18" charset="0"/>
                <a:cs typeface="Times New Roman" panose="02020603050405020304" pitchFamily="18" charset="0"/>
              </a:rPr>
              <a:t>η απόφραξη του αεραγωγού </a:t>
            </a:r>
          </a:p>
          <a:p>
            <a:pPr algn="ctr"/>
            <a:r>
              <a:rPr lang="el-GR" kern="1050" dirty="0">
                <a:solidFill>
                  <a:srgbClr val="306785"/>
                </a:solidFill>
                <a:latin typeface="Calibri" panose="020F0502020204030204" pitchFamily="34" charset="0"/>
                <a:ea typeface="Times New Roman" panose="02020603050405020304" pitchFamily="18" charset="0"/>
                <a:cs typeface="Calibri" panose="020F0502020204030204" pitchFamily="34" charset="0"/>
              </a:rPr>
              <a:t>(σε συνδυασμό με τη μειωμένη ΚΣ υποδηλώνει ενδεχόμενη ανακοπή)</a:t>
            </a:r>
          </a:p>
          <a:p>
            <a:pPr algn="ctr"/>
            <a:endParaRPr lang="el-GR" dirty="0"/>
          </a:p>
        </p:txBody>
      </p:sp>
    </p:spTree>
    <p:extLst>
      <p:ext uri="{BB962C8B-B14F-4D97-AF65-F5344CB8AC3E}">
        <p14:creationId xmlns:p14="http://schemas.microsoft.com/office/powerpoint/2010/main" val="5764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7DF71D-4BD2-4F36-8557-EE5E582F5481}"/>
              </a:ext>
            </a:extLst>
          </p:cNvPr>
          <p:cNvSpPr>
            <a:spLocks noGrp="1"/>
          </p:cNvSpPr>
          <p:nvPr>
            <p:ph type="title"/>
          </p:nvPr>
        </p:nvSpPr>
        <p:spPr/>
        <p:txBody>
          <a:bodyPr>
            <a:normAutofit/>
          </a:bodyPr>
          <a:lstStyle/>
          <a:p>
            <a:r>
              <a:rPr lang="el-GR" sz="2800" dirty="0">
                <a:solidFill>
                  <a:schemeClr val="accent1">
                    <a:lumMod val="50000"/>
                  </a:schemeClr>
                </a:solidFill>
                <a:latin typeface="+mn-lt"/>
              </a:rPr>
              <a:t>Εκτίμηση αναπνοής: </a:t>
            </a:r>
            <a:r>
              <a:rPr lang="en-US" sz="2800" dirty="0">
                <a:solidFill>
                  <a:schemeClr val="accent1">
                    <a:lumMod val="50000"/>
                  </a:schemeClr>
                </a:solidFill>
                <a:latin typeface="+mn-lt"/>
              </a:rPr>
              <a:t>B</a:t>
            </a:r>
            <a:r>
              <a:rPr lang="el-GR" sz="2800" dirty="0">
                <a:solidFill>
                  <a:schemeClr val="accent1">
                    <a:lumMod val="50000"/>
                  </a:schemeClr>
                </a:solidFill>
                <a:latin typeface="+mn-lt"/>
              </a:rPr>
              <a:t> ( </a:t>
            </a:r>
            <a:r>
              <a:rPr lang="en-US" sz="2800" b="1" dirty="0">
                <a:solidFill>
                  <a:schemeClr val="accent1">
                    <a:lumMod val="50000"/>
                  </a:schemeClr>
                </a:solidFill>
                <a:latin typeface="+mn-lt"/>
                <a:ea typeface="Times New Roman" panose="02020603050405020304" pitchFamily="18" charset="0"/>
                <a:cs typeface="Times New Roman" panose="02020603050405020304" pitchFamily="18" charset="0"/>
              </a:rPr>
              <a:t>Breathing </a:t>
            </a:r>
            <a:r>
              <a:rPr lang="el-GR" sz="2800" dirty="0">
                <a:solidFill>
                  <a:schemeClr val="accent1">
                    <a:lumMod val="50000"/>
                  </a:schemeClr>
                </a:solidFill>
                <a:latin typeface="+mn-lt"/>
              </a:rPr>
              <a:t>)</a:t>
            </a:r>
            <a:br>
              <a:rPr lang="en-US" sz="2800" dirty="0">
                <a:solidFill>
                  <a:schemeClr val="accent1">
                    <a:lumMod val="50000"/>
                  </a:schemeClr>
                </a:solidFill>
                <a:latin typeface="+mn-lt"/>
              </a:rPr>
            </a:br>
            <a:endParaRPr lang="el-GR" sz="2800" dirty="0">
              <a:solidFill>
                <a:schemeClr val="accent1">
                  <a:lumMod val="50000"/>
                </a:schemeClr>
              </a:solidFill>
              <a:latin typeface="+mn-lt"/>
            </a:endParaRPr>
          </a:p>
        </p:txBody>
      </p:sp>
      <p:sp>
        <p:nvSpPr>
          <p:cNvPr id="3" name="Θέση περιεχομένου 2">
            <a:extLst>
              <a:ext uri="{FF2B5EF4-FFF2-40B4-BE49-F238E27FC236}">
                <a16:creationId xmlns:a16="http://schemas.microsoft.com/office/drawing/2014/main" id="{F8E6BCFB-4228-46EB-AE08-C0A5DDEE7B1E}"/>
              </a:ext>
            </a:extLst>
          </p:cNvPr>
          <p:cNvSpPr>
            <a:spLocks noGrp="1"/>
          </p:cNvSpPr>
          <p:nvPr>
            <p:ph idx="1"/>
          </p:nvPr>
        </p:nvSpPr>
        <p:spPr>
          <a:xfrm>
            <a:off x="674254" y="1748362"/>
            <a:ext cx="10515600" cy="3426385"/>
          </a:xfrm>
        </p:spPr>
        <p:txBody>
          <a:bodyPr>
            <a:normAutofit/>
          </a:bodyPr>
          <a:lstStyle/>
          <a:p>
            <a:pPr algn="just">
              <a:lnSpc>
                <a:spcPct val="150000"/>
              </a:lnSpc>
              <a:spcBef>
                <a:spcPts val="300"/>
              </a:spcBef>
              <a:spcAft>
                <a:spcPts val="600"/>
              </a:spcAft>
            </a:pPr>
            <a:r>
              <a:rPr lang="el-GR" sz="2000" kern="1050" dirty="0">
                <a:effectLst/>
                <a:latin typeface="Cambria" panose="02040503050406030204" pitchFamily="18" charset="0"/>
                <a:ea typeface="Cambria" panose="02040503050406030204" pitchFamily="18" charset="0"/>
                <a:cs typeface="Times New Roman" panose="02020603050405020304" pitchFamily="18" charset="0"/>
              </a:rPr>
              <a:t>δείκτης σοβαρής επικείμενης κατάστασης: </a:t>
            </a:r>
            <a:r>
              <a:rPr lang="el-GR" sz="2000" kern="1050" dirty="0">
                <a:latin typeface="Cambria" panose="02040503050406030204" pitchFamily="18" charset="0"/>
                <a:ea typeface="Cambria" panose="02040503050406030204" pitchFamily="18" charset="0"/>
                <a:cs typeface="Times New Roman" panose="02020603050405020304" pitchFamily="18" charset="0"/>
              </a:rPr>
              <a:t>σημαντική ταχύπνοια (&gt;30 αναπνοές/λεπτό) </a:t>
            </a:r>
          </a:p>
          <a:p>
            <a:pPr algn="just">
              <a:lnSpc>
                <a:spcPct val="150000"/>
              </a:lnSpc>
              <a:spcBef>
                <a:spcPts val="300"/>
              </a:spcBef>
              <a:spcAft>
                <a:spcPts val="600"/>
              </a:spcAft>
            </a:pPr>
            <a:r>
              <a:rPr lang="el-GR" sz="2000" kern="1050" dirty="0">
                <a:effectLst/>
                <a:latin typeface="Cambria" panose="02040503050406030204" pitchFamily="18" charset="0"/>
                <a:ea typeface="Cambria" panose="02040503050406030204" pitchFamily="18" charset="0"/>
                <a:cs typeface="Times New Roman" panose="02020603050405020304" pitchFamily="18" charset="0"/>
              </a:rPr>
              <a:t>α</a:t>
            </a:r>
            <a:r>
              <a:rPr lang="el-GR" sz="2000" kern="1050" dirty="0">
                <a:latin typeface="Cambria" panose="02040503050406030204" pitchFamily="18" charset="0"/>
                <a:ea typeface="Cambria" panose="02040503050406030204" pitchFamily="18" charset="0"/>
                <a:cs typeface="Times New Roman" panose="02020603050405020304" pitchFamily="18" charset="0"/>
              </a:rPr>
              <a:t>ύξηση του</a:t>
            </a:r>
            <a:r>
              <a:rPr lang="el-GR" sz="2000" kern="1050" dirty="0">
                <a:effectLst/>
                <a:latin typeface="Cambria" panose="02040503050406030204" pitchFamily="18" charset="0"/>
                <a:ea typeface="Cambria" panose="02040503050406030204" pitchFamily="18" charset="0"/>
                <a:cs typeface="Times New Roman" panose="02020603050405020304" pitchFamily="18" charset="0"/>
              </a:rPr>
              <a:t> αριθμού των αναπνοών (</a:t>
            </a:r>
            <a:r>
              <a:rPr lang="el-GR" sz="2000" kern="1050" dirty="0" err="1">
                <a:effectLst/>
                <a:latin typeface="Cambria" panose="02040503050406030204" pitchFamily="18" charset="0"/>
                <a:ea typeface="Cambria" panose="02040503050406030204" pitchFamily="18" charset="0"/>
                <a:cs typeface="Times New Roman" panose="02020603050405020304" pitchFamily="18" charset="0"/>
              </a:rPr>
              <a:t>φ.τ</a:t>
            </a:r>
            <a:r>
              <a:rPr lang="el-GR" sz="2000" kern="1050" dirty="0">
                <a:effectLst/>
                <a:latin typeface="Cambria" panose="02040503050406030204" pitchFamily="18" charset="0"/>
                <a:ea typeface="Cambria" panose="02040503050406030204" pitchFamily="18" charset="0"/>
                <a:cs typeface="Times New Roman" panose="02020603050405020304" pitchFamily="18" charset="0"/>
              </a:rPr>
              <a:t>. περίπου 15 αναπνοές/λεπτό) χωρίς υποκείμενη αναπνευστική ανεπάρκεια</a:t>
            </a:r>
          </a:p>
          <a:p>
            <a:pPr algn="just">
              <a:lnSpc>
                <a:spcPct val="150000"/>
              </a:lnSpc>
              <a:spcBef>
                <a:spcPts val="300"/>
              </a:spcBef>
              <a:spcAft>
                <a:spcPts val="600"/>
              </a:spcAft>
            </a:pPr>
            <a:r>
              <a:rPr lang="el-GR" sz="2000" kern="1050" dirty="0">
                <a:effectLst/>
                <a:latin typeface="Cambria" panose="02040503050406030204" pitchFamily="18" charset="0"/>
                <a:ea typeface="Cambria" panose="02040503050406030204" pitchFamily="18" charset="0"/>
                <a:cs typeface="Times New Roman" panose="02020603050405020304" pitchFamily="18" charset="0"/>
              </a:rPr>
              <a:t> σε σήψη και μεταβολική οξέωση μειώνεται ο αριθμός των αναπνοών (&lt;8 αναπνοές/λεπτό) οπότε πιθανά να συμβεί αναπνευστική ανακοπή</a:t>
            </a:r>
          </a:p>
          <a:p>
            <a:pPr marL="0" indent="0" algn="just">
              <a:lnSpc>
                <a:spcPct val="150000"/>
              </a:lnSpc>
              <a:spcBef>
                <a:spcPts val="300"/>
              </a:spcBef>
              <a:spcAft>
                <a:spcPts val="600"/>
              </a:spcAft>
              <a:buNone/>
            </a:pPr>
            <a:endParaRPr lang="el-GR" sz="1800" kern="1050" dirty="0">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50000"/>
              </a:lnSpc>
              <a:spcBef>
                <a:spcPts val="300"/>
              </a:spcBef>
              <a:spcAft>
                <a:spcPts val="600"/>
              </a:spcAft>
              <a:buNone/>
            </a:pPr>
            <a:endParaRPr lang="el-GR" sz="1800" kern="1050" dirty="0">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lgn="just">
              <a:lnSpc>
                <a:spcPct val="150000"/>
              </a:lnSpc>
              <a:spcBef>
                <a:spcPts val="300"/>
              </a:spcBef>
              <a:spcAft>
                <a:spcPts val="600"/>
              </a:spcAft>
              <a:buNone/>
            </a:pPr>
            <a:endParaRPr lang="el-GR" sz="1800" kern="1050" dirty="0">
              <a:solidFill>
                <a:srgbClr val="FF0000"/>
              </a:solidFill>
              <a:latin typeface="Garamond" panose="02020404030301010803" pitchFamily="18" charset="0"/>
              <a:ea typeface="Times New Roman" panose="02020603050405020304" pitchFamily="18" charset="0"/>
              <a:cs typeface="Times New Roman" panose="02020603050405020304" pitchFamily="18" charset="0"/>
            </a:endParaRPr>
          </a:p>
          <a:p>
            <a:pPr marL="0" indent="0">
              <a:buNone/>
            </a:pPr>
            <a:endParaRPr lang="el-GR" dirty="0"/>
          </a:p>
        </p:txBody>
      </p:sp>
      <p:sp>
        <p:nvSpPr>
          <p:cNvPr id="4" name="Θέση υποσέλιδου 3">
            <a:extLst>
              <a:ext uri="{FF2B5EF4-FFF2-40B4-BE49-F238E27FC236}">
                <a16:creationId xmlns:a16="http://schemas.microsoft.com/office/drawing/2014/main" id="{638533EF-773B-4DD8-A54D-0BE28632DB03}"/>
              </a:ext>
            </a:extLst>
          </p:cNvPr>
          <p:cNvSpPr>
            <a:spLocks noGrp="1"/>
          </p:cNvSpPr>
          <p:nvPr>
            <p:ph type="ftr" sz="quarter" idx="11"/>
          </p:nvPr>
        </p:nvSpPr>
        <p:spPr/>
        <p:txBody>
          <a:bodyPr/>
          <a:lstStyle/>
          <a:p>
            <a:r>
              <a:rPr lang="el-GR" dirty="0"/>
              <a:t>Φυσικοθεραπεία στη ΜΕΘ, Σύγχρονες Τεκμηριωμένες Προσεγγίσεις. ΚΕΔΙΒΙΜ Πανεπιστημίου Θεσσαλίας. </a:t>
            </a:r>
          </a:p>
        </p:txBody>
      </p:sp>
      <p:sp>
        <p:nvSpPr>
          <p:cNvPr id="5" name="Θέση αριθμού διαφάνειας 4">
            <a:extLst>
              <a:ext uri="{FF2B5EF4-FFF2-40B4-BE49-F238E27FC236}">
                <a16:creationId xmlns:a16="http://schemas.microsoft.com/office/drawing/2014/main" id="{AE4D8B22-77EB-41AB-A72B-2398686C841F}"/>
              </a:ext>
            </a:extLst>
          </p:cNvPr>
          <p:cNvSpPr>
            <a:spLocks noGrp="1"/>
          </p:cNvSpPr>
          <p:nvPr>
            <p:ph type="sldNum" sz="quarter" idx="12"/>
          </p:nvPr>
        </p:nvSpPr>
        <p:spPr/>
        <p:txBody>
          <a:bodyPr/>
          <a:lstStyle/>
          <a:p>
            <a:fld id="{E57C94B7-8B22-4CFD-808B-233C525EDCB9}" type="slidenum">
              <a:rPr lang="el-GR" smtClean="0"/>
              <a:pPr/>
              <a:t>15</a:t>
            </a:fld>
            <a:endParaRPr lang="el-GR"/>
          </a:p>
        </p:txBody>
      </p:sp>
    </p:spTree>
    <p:extLst>
      <p:ext uri="{BB962C8B-B14F-4D97-AF65-F5344CB8AC3E}">
        <p14:creationId xmlns:p14="http://schemas.microsoft.com/office/powerpoint/2010/main" val="225737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F3EC45-0724-4CE9-A428-FC70726BA9DA}"/>
              </a:ext>
            </a:extLst>
          </p:cNvPr>
          <p:cNvSpPr>
            <a:spLocks noGrp="1"/>
          </p:cNvSpPr>
          <p:nvPr>
            <p:ph type="title"/>
          </p:nvPr>
        </p:nvSpPr>
        <p:spPr/>
        <p:txBody>
          <a:bodyPr>
            <a:normAutofit/>
          </a:bodyPr>
          <a:lstStyle/>
          <a:p>
            <a:r>
              <a:rPr lang="el-GR" sz="2800" dirty="0">
                <a:solidFill>
                  <a:schemeClr val="accent1">
                    <a:lumMod val="50000"/>
                  </a:schemeClr>
                </a:solidFill>
                <a:latin typeface="+mn-lt"/>
              </a:rPr>
              <a:t>Εκτίμηση αναπνοής: </a:t>
            </a:r>
            <a:r>
              <a:rPr lang="en-US" sz="2800" dirty="0">
                <a:solidFill>
                  <a:schemeClr val="accent1">
                    <a:lumMod val="50000"/>
                  </a:schemeClr>
                </a:solidFill>
                <a:latin typeface="+mn-lt"/>
              </a:rPr>
              <a:t>B</a:t>
            </a:r>
            <a:r>
              <a:rPr lang="el-GR" sz="2800" dirty="0">
                <a:solidFill>
                  <a:schemeClr val="accent1">
                    <a:lumMod val="50000"/>
                  </a:schemeClr>
                </a:solidFill>
                <a:latin typeface="+mn-lt"/>
              </a:rPr>
              <a:t> ( </a:t>
            </a:r>
            <a:r>
              <a:rPr lang="en-US" sz="2800" b="1" dirty="0">
                <a:solidFill>
                  <a:schemeClr val="accent1">
                    <a:lumMod val="50000"/>
                  </a:schemeClr>
                </a:solidFill>
                <a:latin typeface="+mn-lt"/>
                <a:ea typeface="Times New Roman" panose="02020603050405020304" pitchFamily="18" charset="0"/>
                <a:cs typeface="Times New Roman" panose="02020603050405020304" pitchFamily="18" charset="0"/>
              </a:rPr>
              <a:t>Breathing </a:t>
            </a:r>
            <a:r>
              <a:rPr lang="el-GR" sz="2800" dirty="0">
                <a:solidFill>
                  <a:schemeClr val="accent1">
                    <a:lumMod val="50000"/>
                  </a:schemeClr>
                </a:solidFill>
                <a:latin typeface="+mn-lt"/>
              </a:rPr>
              <a:t>)</a:t>
            </a:r>
            <a:endParaRPr lang="el-GR" sz="2800" dirty="0">
              <a:solidFill>
                <a:schemeClr val="accent1">
                  <a:lumMod val="50000"/>
                </a:schemeClr>
              </a:solidFill>
            </a:endParaRPr>
          </a:p>
        </p:txBody>
      </p:sp>
      <p:sp>
        <p:nvSpPr>
          <p:cNvPr id="3" name="Θέση περιεχομένου 2">
            <a:extLst>
              <a:ext uri="{FF2B5EF4-FFF2-40B4-BE49-F238E27FC236}">
                <a16:creationId xmlns:a16="http://schemas.microsoft.com/office/drawing/2014/main" id="{79EB28D0-153D-4092-A87D-75F0AEE61B83}"/>
              </a:ext>
            </a:extLst>
          </p:cNvPr>
          <p:cNvSpPr>
            <a:spLocks noGrp="1"/>
          </p:cNvSpPr>
          <p:nvPr>
            <p:ph idx="1"/>
          </p:nvPr>
        </p:nvSpPr>
        <p:spPr>
          <a:xfrm>
            <a:off x="838200" y="1825625"/>
            <a:ext cx="10515600" cy="3183697"/>
          </a:xfrm>
        </p:spPr>
        <p:txBody>
          <a:bodyPr>
            <a:normAutofit/>
          </a:bodyPr>
          <a:lstStyle/>
          <a:p>
            <a:pPr marL="0" indent="0">
              <a:buNone/>
            </a:pPr>
            <a:r>
              <a:rPr lang="en-US" sz="2800" b="1" kern="1050" dirty="0" err="1">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rPr>
              <a:t>PaO</a:t>
            </a:r>
            <a:r>
              <a:rPr lang="el-GR" sz="2800" b="1" kern="1050" baseline="-2500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rPr>
              <a:t>2</a:t>
            </a:r>
            <a:r>
              <a:rPr lang="el-GR" sz="2800" b="1"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rPr>
              <a:t> /</a:t>
            </a:r>
            <a:r>
              <a:rPr lang="en-US" sz="2800" b="1" kern="1050" dirty="0" err="1">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rPr>
              <a:t>FiO</a:t>
            </a:r>
            <a:r>
              <a:rPr lang="el-GR" sz="2800" b="1" kern="1050" baseline="-2500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rPr>
              <a:t>2</a:t>
            </a:r>
            <a:r>
              <a:rPr lang="el-GR" sz="2800" b="1"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rPr>
              <a:t> (</a:t>
            </a:r>
            <a:r>
              <a:rPr lang="el-GR" sz="2800" b="1" kern="1050" dirty="0" err="1">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rPr>
              <a:t>φ.τ</a:t>
            </a:r>
            <a:r>
              <a:rPr lang="el-GR" sz="2800" b="1"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rPr>
              <a:t>.&gt;300</a:t>
            </a:r>
            <a:r>
              <a:rPr lang="el-GR" sz="2800" b="1" kern="1050" dirty="0">
                <a:solidFill>
                  <a:schemeClr val="accent5">
                    <a:lumMod val="50000"/>
                  </a:schemeClr>
                </a:solidFill>
                <a:effectLst/>
                <a:latin typeface="Garamond" panose="02020404030301010803" pitchFamily="18" charset="0"/>
                <a:ea typeface="Times New Roman" panose="02020603050405020304" pitchFamily="18" charset="0"/>
                <a:cs typeface="Times New Roman" panose="02020603050405020304" pitchFamily="18" charset="0"/>
              </a:rPr>
              <a:t>)</a:t>
            </a:r>
            <a:endParaRPr lang="en-US" sz="2800" b="1" kern="1050" dirty="0">
              <a:solidFill>
                <a:schemeClr val="accent5">
                  <a:lumMod val="50000"/>
                </a:schemeClr>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buNone/>
            </a:pPr>
            <a:endParaRPr lang="el-GR" sz="2800"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lnSpc>
                <a:spcPct val="200000"/>
              </a:lnSpc>
              <a:buNone/>
            </a:pPr>
            <a:r>
              <a:rPr lang="el-GR" b="1" kern="1050" dirty="0">
                <a:solidFill>
                  <a:srgbClr val="306785"/>
                </a:solidFill>
                <a:latin typeface="Garamond" panose="02020404030301010803" pitchFamily="18" charset="0"/>
                <a:ea typeface="Times New Roman" panose="02020603050405020304" pitchFamily="18" charset="0"/>
                <a:cs typeface="Times New Roman" panose="02020603050405020304" pitchFamily="18" charset="0"/>
              </a:rPr>
              <a:t>Η εκτίμηση του λόγου της μερικής πίεσης του αρτηριακού οξυγόνου</a:t>
            </a:r>
            <a:r>
              <a:rPr lang="el-GR" kern="1050" dirty="0">
                <a:solidFill>
                  <a:srgbClr val="306785"/>
                </a:solidFill>
                <a:latin typeface="Garamond" panose="02020404030301010803" pitchFamily="18" charset="0"/>
                <a:ea typeface="Times New Roman" panose="02020603050405020304" pitchFamily="18" charset="0"/>
                <a:cs typeface="Times New Roman" panose="02020603050405020304" pitchFamily="18" charset="0"/>
              </a:rPr>
              <a:t> </a:t>
            </a:r>
            <a:r>
              <a:rPr lang="el-GR" b="1" kern="1050" dirty="0">
                <a:solidFill>
                  <a:srgbClr val="306785"/>
                </a:solidFill>
                <a:latin typeface="Garamond" panose="02020404030301010803" pitchFamily="18" charset="0"/>
                <a:ea typeface="Times New Roman" panose="02020603050405020304" pitchFamily="18" charset="0"/>
                <a:cs typeface="Times New Roman" panose="02020603050405020304" pitchFamily="18" charset="0"/>
              </a:rPr>
              <a:t>και του ποσοστού του οξυγόνου</a:t>
            </a:r>
            <a:r>
              <a:rPr lang="en-US" b="1" kern="1050" dirty="0">
                <a:solidFill>
                  <a:srgbClr val="306785"/>
                </a:solidFill>
                <a:latin typeface="Garamond" panose="02020404030301010803" pitchFamily="18" charset="0"/>
                <a:ea typeface="Times New Roman" panose="02020603050405020304" pitchFamily="18" charset="0"/>
                <a:cs typeface="Times New Roman" panose="02020603050405020304" pitchFamily="18" charset="0"/>
              </a:rPr>
              <a:t> </a:t>
            </a:r>
            <a:r>
              <a:rPr lang="el-GR" b="1" kern="1050" dirty="0">
                <a:solidFill>
                  <a:srgbClr val="306785"/>
                </a:solidFill>
                <a:latin typeface="Garamond" panose="02020404030301010803" pitchFamily="18" charset="0"/>
                <a:ea typeface="Times New Roman" panose="02020603050405020304" pitchFamily="18" charset="0"/>
                <a:cs typeface="Times New Roman" panose="02020603050405020304" pitchFamily="18" charset="0"/>
              </a:rPr>
              <a:t>στον εισπνεόμενο αέρα</a:t>
            </a:r>
            <a:r>
              <a:rPr lang="el-GR" sz="2800"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rPr>
              <a:t> </a:t>
            </a:r>
            <a:r>
              <a:rPr lang="en-US" b="1" kern="1050" dirty="0">
                <a:solidFill>
                  <a:schemeClr val="accent5">
                    <a:lumMod val="50000"/>
                  </a:schemeClr>
                </a:solidFill>
                <a:latin typeface="Garamond" panose="02020404030301010803" pitchFamily="18" charset="0"/>
                <a:ea typeface="Times New Roman" panose="02020603050405020304" pitchFamily="18" charset="0"/>
                <a:cs typeface="Times New Roman" panose="02020603050405020304" pitchFamily="18" charset="0"/>
              </a:rPr>
              <a:t>(</a:t>
            </a:r>
            <a:r>
              <a:rPr lang="en-US" dirty="0">
                <a:solidFill>
                  <a:schemeClr val="accent5">
                    <a:lumMod val="50000"/>
                  </a:schemeClr>
                </a:solidFill>
              </a:rPr>
              <a:t>Horowitz index)</a:t>
            </a:r>
            <a:endParaRPr lang="el-GR" b="1" kern="1050" dirty="0">
              <a:solidFill>
                <a:schemeClr val="accent5">
                  <a:lumMod val="50000"/>
                </a:schemeClr>
              </a:solidFill>
              <a:latin typeface="Garamond" panose="02020404030301010803" pitchFamily="18" charset="0"/>
              <a:ea typeface="Times New Roman" panose="02020603050405020304" pitchFamily="18" charset="0"/>
              <a:cs typeface="Times New Roman" panose="02020603050405020304" pitchFamily="18" charset="0"/>
            </a:endParaRPr>
          </a:p>
          <a:p>
            <a:pPr marL="0" indent="0">
              <a:lnSpc>
                <a:spcPct val="200000"/>
              </a:lnSpc>
              <a:buNone/>
            </a:pPr>
            <a:endParaRPr lang="el-GR" sz="2800" kern="1050" dirty="0">
              <a:solidFill>
                <a:srgbClr val="306785"/>
              </a:solidFill>
              <a:effectLst/>
              <a:latin typeface="Garamond" panose="02020404030301010803" pitchFamily="18" charset="0"/>
              <a:ea typeface="Times New Roman" panose="02020603050405020304" pitchFamily="18" charset="0"/>
              <a:cs typeface="Times New Roman" panose="02020603050405020304" pitchFamily="18" charset="0"/>
            </a:endParaRPr>
          </a:p>
          <a:p>
            <a:endParaRPr lang="el-GR" kern="1050" dirty="0">
              <a:solidFill>
                <a:srgbClr val="306785"/>
              </a:solidFill>
              <a:latin typeface="Garamond" panose="02020404030301010803" pitchFamily="18" charset="0"/>
              <a:ea typeface="Times New Roman" panose="02020603050405020304" pitchFamily="18" charset="0"/>
              <a:cs typeface="Times New Roman" panose="02020603050405020304" pitchFamily="18" charset="0"/>
            </a:endParaRPr>
          </a:p>
          <a:p>
            <a:endParaRPr lang="el-GR" dirty="0"/>
          </a:p>
        </p:txBody>
      </p:sp>
      <p:sp>
        <p:nvSpPr>
          <p:cNvPr id="4" name="Θέση υποσέλιδου 3">
            <a:extLst>
              <a:ext uri="{FF2B5EF4-FFF2-40B4-BE49-F238E27FC236}">
                <a16:creationId xmlns:a16="http://schemas.microsoft.com/office/drawing/2014/main" id="{25EC50E5-2092-4670-A240-69E5170F7A8D}"/>
              </a:ext>
            </a:extLst>
          </p:cNvPr>
          <p:cNvSpPr>
            <a:spLocks noGrp="1"/>
          </p:cNvSpPr>
          <p:nvPr>
            <p:ph type="ftr" sz="quarter" idx="11"/>
          </p:nvPr>
        </p:nvSpPr>
        <p:spPr/>
        <p:txBody>
          <a:bodyPr/>
          <a:lstStyle/>
          <a:p>
            <a:r>
              <a:rPr lang="el-GR" dirty="0"/>
              <a:t>Φυσικοθεραπεία στη ΜΕΘ, Σύγχρονες Τεκμηριωμένες Προσεγγίσεις. ΚΕΔΙΒΙΜ Πανεπιστημίου Θεσσαλίας. </a:t>
            </a:r>
          </a:p>
        </p:txBody>
      </p:sp>
      <p:sp>
        <p:nvSpPr>
          <p:cNvPr id="5" name="Θέση αριθμού διαφάνειας 4">
            <a:extLst>
              <a:ext uri="{FF2B5EF4-FFF2-40B4-BE49-F238E27FC236}">
                <a16:creationId xmlns:a16="http://schemas.microsoft.com/office/drawing/2014/main" id="{BAD6A6CF-17BB-4242-8169-1DBEDB48DBB0}"/>
              </a:ext>
            </a:extLst>
          </p:cNvPr>
          <p:cNvSpPr>
            <a:spLocks noGrp="1"/>
          </p:cNvSpPr>
          <p:nvPr>
            <p:ph type="sldNum" sz="quarter" idx="12"/>
          </p:nvPr>
        </p:nvSpPr>
        <p:spPr/>
        <p:txBody>
          <a:bodyPr/>
          <a:lstStyle/>
          <a:p>
            <a:fld id="{E57C94B7-8B22-4CFD-808B-233C525EDCB9}" type="slidenum">
              <a:rPr lang="el-GR" smtClean="0"/>
              <a:pPr/>
              <a:t>16</a:t>
            </a:fld>
            <a:endParaRPr lang="el-GR"/>
          </a:p>
        </p:txBody>
      </p:sp>
    </p:spTree>
    <p:extLst>
      <p:ext uri="{BB962C8B-B14F-4D97-AF65-F5344CB8AC3E}">
        <p14:creationId xmlns:p14="http://schemas.microsoft.com/office/powerpoint/2010/main" val="120355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7359795" y="1537783"/>
            <a:ext cx="4824601" cy="4818567"/>
          </a:xfrm>
          <a:prstGeom prst="rect">
            <a:avLst/>
          </a:prstGeom>
        </p:spPr>
      </p:pic>
      <p:sp>
        <p:nvSpPr>
          <p:cNvPr id="2" name="Τίτλος 1"/>
          <p:cNvSpPr>
            <a:spLocks noGrp="1"/>
          </p:cNvSpPr>
          <p:nvPr>
            <p:ph type="title"/>
          </p:nvPr>
        </p:nvSpPr>
        <p:spPr>
          <a:xfrm>
            <a:off x="367683" y="212220"/>
            <a:ext cx="4266460" cy="1325563"/>
          </a:xfrm>
        </p:spPr>
        <p:txBody>
          <a:bodyPr>
            <a:normAutofit/>
          </a:bodyPr>
          <a:lstStyle/>
          <a:p>
            <a:r>
              <a:rPr lang="el-GR" sz="3600" dirty="0">
                <a:solidFill>
                  <a:schemeClr val="accent5">
                    <a:lumMod val="50000"/>
                  </a:schemeClr>
                </a:solidFill>
                <a:effectLst>
                  <a:outerShdw blurRad="38100" dist="38100" dir="2700000" algn="tl">
                    <a:srgbClr val="000000">
                      <a:alpha val="43137"/>
                    </a:srgbClr>
                  </a:outerShdw>
                </a:effectLst>
              </a:rPr>
              <a:t>Θυμίζουμε ότι:</a:t>
            </a:r>
          </a:p>
        </p:txBody>
      </p:sp>
      <p:sp>
        <p:nvSpPr>
          <p:cNvPr id="7" name="Θέση περιεχομένου 6"/>
          <p:cNvSpPr>
            <a:spLocks noGrp="1"/>
          </p:cNvSpPr>
          <p:nvPr>
            <p:ph sz="half" idx="1"/>
          </p:nvPr>
        </p:nvSpPr>
        <p:spPr>
          <a:xfrm>
            <a:off x="438705" y="1417253"/>
            <a:ext cx="9543495" cy="4351338"/>
          </a:xfrm>
        </p:spPr>
        <p:txBody>
          <a:bodyPr/>
          <a:lstStyle/>
          <a:p>
            <a:pPr marL="0" indent="0">
              <a:buNone/>
            </a:pPr>
            <a:r>
              <a:rPr lang="el-GR" dirty="0"/>
              <a:t>Στο επίπεδο της θάλασσας ο λόγος </a:t>
            </a:r>
            <a:r>
              <a:rPr lang="en-US" dirty="0"/>
              <a:t>PaO2/FiO2 = 400-500</a:t>
            </a:r>
          </a:p>
          <a:p>
            <a:pPr marL="0" indent="0">
              <a:buNone/>
            </a:pPr>
            <a:r>
              <a:rPr lang="el-GR" dirty="0"/>
              <a:t>Έτσι, η</a:t>
            </a:r>
            <a:r>
              <a:rPr lang="en-US" dirty="0"/>
              <a:t> </a:t>
            </a:r>
            <a:r>
              <a:rPr lang="en-US" dirty="0">
                <a:solidFill>
                  <a:srgbClr val="C00000"/>
                </a:solidFill>
              </a:rPr>
              <a:t>PaO2</a:t>
            </a:r>
            <a:r>
              <a:rPr lang="en-US" dirty="0"/>
              <a:t>=</a:t>
            </a:r>
            <a:r>
              <a:rPr lang="el-GR" dirty="0"/>
              <a:t> </a:t>
            </a:r>
            <a:r>
              <a:rPr lang="en-US" dirty="0"/>
              <a:t>FiO2 x 500 = 0.21 x 500= </a:t>
            </a:r>
            <a:r>
              <a:rPr lang="en-US" dirty="0">
                <a:solidFill>
                  <a:srgbClr val="C00000"/>
                </a:solidFill>
              </a:rPr>
              <a:t>105 mmHg</a:t>
            </a:r>
            <a:endParaRPr lang="el-GR" dirty="0">
              <a:solidFill>
                <a:srgbClr val="C00000"/>
              </a:solidFill>
            </a:endParaRPr>
          </a:p>
          <a:p>
            <a:pPr marL="0" indent="0">
              <a:buNone/>
            </a:pPr>
            <a:r>
              <a:rPr lang="el-GR" dirty="0">
                <a:solidFill>
                  <a:srgbClr val="C00000"/>
                </a:solidFill>
              </a:rPr>
              <a:t>Εάν, </a:t>
            </a:r>
            <a:r>
              <a:rPr lang="en-US" dirty="0"/>
              <a:t>PaO2/FiO2 = 300, </a:t>
            </a:r>
            <a:r>
              <a:rPr lang="el-GR" dirty="0"/>
              <a:t>τότε </a:t>
            </a:r>
            <a:endParaRPr lang="el-GR" dirty="0">
              <a:solidFill>
                <a:srgbClr val="C00000"/>
              </a:solidFill>
            </a:endParaRPr>
          </a:p>
          <a:p>
            <a:r>
              <a:rPr lang="en-US" dirty="0">
                <a:solidFill>
                  <a:srgbClr val="C00000"/>
                </a:solidFill>
              </a:rPr>
              <a:t>PaO2</a:t>
            </a:r>
            <a:r>
              <a:rPr lang="en-US" dirty="0"/>
              <a:t>=</a:t>
            </a:r>
            <a:r>
              <a:rPr lang="el-GR" dirty="0"/>
              <a:t> </a:t>
            </a:r>
            <a:r>
              <a:rPr lang="en-US" dirty="0"/>
              <a:t>FiO2 x </a:t>
            </a:r>
            <a:r>
              <a:rPr lang="el-GR" dirty="0"/>
              <a:t>3</a:t>
            </a:r>
            <a:r>
              <a:rPr lang="en-US" dirty="0"/>
              <a:t>00 = 0.21 x </a:t>
            </a:r>
            <a:r>
              <a:rPr lang="el-GR" dirty="0"/>
              <a:t>3</a:t>
            </a:r>
            <a:r>
              <a:rPr lang="en-US" dirty="0"/>
              <a:t>00= </a:t>
            </a:r>
            <a:r>
              <a:rPr lang="el-GR" dirty="0">
                <a:solidFill>
                  <a:srgbClr val="C00000"/>
                </a:solidFill>
              </a:rPr>
              <a:t>63</a:t>
            </a:r>
            <a:r>
              <a:rPr lang="en-US" dirty="0">
                <a:solidFill>
                  <a:srgbClr val="C00000"/>
                </a:solidFill>
              </a:rPr>
              <a:t> mmHg</a:t>
            </a:r>
            <a:r>
              <a:rPr lang="el-GR" dirty="0">
                <a:solidFill>
                  <a:srgbClr val="C00000"/>
                </a:solidFill>
              </a:rPr>
              <a:t> </a:t>
            </a:r>
          </a:p>
          <a:p>
            <a:pPr marL="0" indent="0">
              <a:buNone/>
            </a:pPr>
            <a:r>
              <a:rPr lang="el-GR" dirty="0">
                <a:solidFill>
                  <a:srgbClr val="C00000"/>
                </a:solidFill>
              </a:rPr>
              <a:t>                                   (οριακή </a:t>
            </a:r>
            <a:r>
              <a:rPr lang="el-GR" dirty="0" err="1">
                <a:solidFill>
                  <a:srgbClr val="C00000"/>
                </a:solidFill>
              </a:rPr>
              <a:t>υποξυγοναιμία</a:t>
            </a:r>
            <a:r>
              <a:rPr lang="el-GR" dirty="0">
                <a:solidFill>
                  <a:srgbClr val="C00000"/>
                </a:solidFill>
              </a:rPr>
              <a:t>)</a:t>
            </a:r>
          </a:p>
          <a:p>
            <a:pPr marL="0" indent="0">
              <a:buNone/>
            </a:pPr>
            <a:r>
              <a:rPr lang="el-GR" dirty="0">
                <a:solidFill>
                  <a:srgbClr val="C00000"/>
                </a:solidFill>
              </a:rPr>
              <a:t>Άρα, </a:t>
            </a:r>
            <a:r>
              <a:rPr lang="el-GR" dirty="0"/>
              <a:t>για να μην επέλθει </a:t>
            </a:r>
            <a:r>
              <a:rPr lang="el-GR" dirty="0" err="1"/>
              <a:t>υποξυγοναιμία</a:t>
            </a:r>
            <a:r>
              <a:rPr lang="el-GR" dirty="0"/>
              <a:t> πρέπει ο λόγος</a:t>
            </a:r>
          </a:p>
          <a:p>
            <a:pPr marL="0" indent="0">
              <a:buNone/>
            </a:pPr>
            <a:r>
              <a:rPr lang="en-US" dirty="0"/>
              <a:t>PaO2/FiO2 </a:t>
            </a:r>
            <a:r>
              <a:rPr lang="el-GR" dirty="0"/>
              <a:t>&gt;</a:t>
            </a:r>
            <a:r>
              <a:rPr lang="en-US" dirty="0"/>
              <a:t> 300</a:t>
            </a:r>
            <a:endParaRPr lang="el-GR" dirty="0"/>
          </a:p>
        </p:txBody>
      </p:sp>
      <p:sp>
        <p:nvSpPr>
          <p:cNvPr id="4" name="Θέση υποσέλιδου 3"/>
          <p:cNvSpPr>
            <a:spLocks noGrp="1"/>
          </p:cNvSpPr>
          <p:nvPr>
            <p:ph type="ftr" sz="quarter" idx="11"/>
          </p:nvPr>
        </p:nvSpPr>
        <p:spPr/>
        <p:txBody>
          <a:bodyPr/>
          <a:lstStyle/>
          <a:p>
            <a:r>
              <a:rPr lang="el-GR" dirty="0"/>
              <a:t>Φυσικοθεραπεία στη ΜΕΘ, Σύγχρονες Τεκμηριωμένες Προσεγγίσεις. ΚΕΔΙΒΙΜ Πανεπιστημίου Θεσσαλίας. </a:t>
            </a:r>
          </a:p>
        </p:txBody>
      </p:sp>
      <p:sp>
        <p:nvSpPr>
          <p:cNvPr id="5" name="Θέση αριθμού διαφάνειας 4"/>
          <p:cNvSpPr>
            <a:spLocks noGrp="1"/>
          </p:cNvSpPr>
          <p:nvPr>
            <p:ph type="sldNum" sz="quarter" idx="12"/>
          </p:nvPr>
        </p:nvSpPr>
        <p:spPr/>
        <p:txBody>
          <a:bodyPr/>
          <a:lstStyle/>
          <a:p>
            <a:fld id="{E57C94B7-8B22-4CFD-808B-233C525EDCB9}" type="slidenum">
              <a:rPr lang="el-GR" smtClean="0"/>
              <a:pPr/>
              <a:t>17</a:t>
            </a:fld>
            <a:endParaRPr lang="el-GR"/>
          </a:p>
        </p:txBody>
      </p:sp>
    </p:spTree>
    <p:extLst>
      <p:ext uri="{BB962C8B-B14F-4D97-AF65-F5344CB8AC3E}">
        <p14:creationId xmlns:p14="http://schemas.microsoft.com/office/powerpoint/2010/main" val="208513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p:cNvPicPr>
            <a:picLocks noChangeAspect="1"/>
          </p:cNvPicPr>
          <p:nvPr/>
        </p:nvPicPr>
        <p:blipFill>
          <a:blip r:embed="rId2"/>
          <a:stretch>
            <a:fillRect/>
          </a:stretch>
        </p:blipFill>
        <p:spPr>
          <a:xfrm>
            <a:off x="95775" y="179387"/>
            <a:ext cx="3821026" cy="1656300"/>
          </a:xfrm>
          <a:prstGeom prst="rect">
            <a:avLst/>
          </a:prstGeom>
        </p:spPr>
      </p:pic>
      <p:sp>
        <p:nvSpPr>
          <p:cNvPr id="4" name="3 - Θέση υποσέλιδου"/>
          <p:cNvSpPr>
            <a:spLocks noGrp="1"/>
          </p:cNvSpPr>
          <p:nvPr>
            <p:ph type="ftr" sz="quarter" idx="11"/>
          </p:nvPr>
        </p:nvSpPr>
        <p:spPr/>
        <p:txBody>
          <a:bodyPr/>
          <a:lstStyle/>
          <a:p>
            <a:r>
              <a:rPr lang="el-GR" dirty="0"/>
              <a:t>Φυσικοθεραπεία στη ΜΕΘ, Σύγχρονες Τεκμηριωμένες Προσεγγίσεις. ΚΕΔΙΒΙΜ Πανεπιστημίου Θεσσαλίας. </a:t>
            </a:r>
          </a:p>
        </p:txBody>
      </p:sp>
      <p:sp>
        <p:nvSpPr>
          <p:cNvPr id="5" name="4 - Θέση αριθμού διαφάνειας"/>
          <p:cNvSpPr>
            <a:spLocks noGrp="1"/>
          </p:cNvSpPr>
          <p:nvPr>
            <p:ph type="sldNum" sz="quarter" idx="12"/>
          </p:nvPr>
        </p:nvSpPr>
        <p:spPr/>
        <p:txBody>
          <a:bodyPr/>
          <a:lstStyle/>
          <a:p>
            <a:fld id="{E57C94B7-8B22-4CFD-808B-233C525EDCB9}" type="slidenum">
              <a:rPr lang="el-GR" smtClean="0"/>
              <a:pPr/>
              <a:t>18</a:t>
            </a:fld>
            <a:endParaRPr lang="el-GR"/>
          </a:p>
        </p:txBody>
      </p:sp>
      <p:pic>
        <p:nvPicPr>
          <p:cNvPr id="6" name="Picture 2">
            <a:extLst>
              <a:ext uri="{FF2B5EF4-FFF2-40B4-BE49-F238E27FC236}">
                <a16:creationId xmlns:a16="http://schemas.microsoft.com/office/drawing/2014/main" id="{151F6966-20D1-4BB6-94C1-E73F34D5CF4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43684" y="544512"/>
            <a:ext cx="8087968" cy="58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Ομάδα 7"/>
          <p:cNvGrpSpPr/>
          <p:nvPr/>
        </p:nvGrpSpPr>
        <p:grpSpPr>
          <a:xfrm>
            <a:off x="3961342" y="921812"/>
            <a:ext cx="7941735" cy="482600"/>
            <a:chOff x="1489395" y="740833"/>
            <a:chExt cx="9280207" cy="482600"/>
          </a:xfrm>
        </p:grpSpPr>
        <p:sp>
          <p:nvSpPr>
            <p:cNvPr id="2" name="Στρογγυλεμένο ορθογώνιο 1"/>
            <p:cNvSpPr/>
            <p:nvPr/>
          </p:nvSpPr>
          <p:spPr>
            <a:xfrm>
              <a:off x="1489395" y="795867"/>
              <a:ext cx="9280207" cy="3725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Έλλειψη 2"/>
            <p:cNvSpPr/>
            <p:nvPr/>
          </p:nvSpPr>
          <p:spPr>
            <a:xfrm>
              <a:off x="6375400" y="740833"/>
              <a:ext cx="643466"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1" name="Εικόνα 10"/>
          <p:cNvPicPr>
            <a:picLocks noChangeAspect="1"/>
          </p:cNvPicPr>
          <p:nvPr/>
        </p:nvPicPr>
        <p:blipFill>
          <a:blip r:embed="rId4"/>
          <a:stretch>
            <a:fillRect/>
          </a:stretch>
        </p:blipFill>
        <p:spPr>
          <a:xfrm>
            <a:off x="61724" y="5307338"/>
            <a:ext cx="4491226" cy="350511"/>
          </a:xfrm>
          <a:prstGeom prst="rect">
            <a:avLst/>
          </a:prstGeom>
        </p:spPr>
      </p:pic>
      <p:grpSp>
        <p:nvGrpSpPr>
          <p:cNvPr id="12" name="Ομάδα 11"/>
          <p:cNvGrpSpPr/>
          <p:nvPr/>
        </p:nvGrpSpPr>
        <p:grpSpPr>
          <a:xfrm>
            <a:off x="10388757" y="149139"/>
            <a:ext cx="1708727" cy="772673"/>
            <a:chOff x="10335491" y="160311"/>
            <a:chExt cx="1708727" cy="772673"/>
          </a:xfrm>
        </p:grpSpPr>
        <p:pic>
          <p:nvPicPr>
            <p:cNvPr id="13" name="Picture 2" descr="Κέντρο Επιμόρφωσης &amp; Διά Βίου Μάθησης Πανεπιστημίου Θεσσαλία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5491" y="160311"/>
              <a:ext cx="1708727" cy="319980"/>
            </a:xfrm>
            <a:prstGeom prst="rect">
              <a:avLst/>
            </a:prstGeom>
            <a:noFill/>
            <a:extLst>
              <a:ext uri="{909E8E84-426E-40DD-AFC4-6F175D3DCCD1}">
                <a14:hiddenFill xmlns:a14="http://schemas.microsoft.com/office/drawing/2010/main">
                  <a:solidFill>
                    <a:srgbClr val="FFFFFF"/>
                  </a:solidFill>
                </a14:hiddenFill>
              </a:ext>
            </a:extLst>
          </p:spPr>
        </p:pic>
        <p:sp>
          <p:nvSpPr>
            <p:cNvPr id="14" name="Ισοσκελές τρίγωνο 13"/>
            <p:cNvSpPr/>
            <p:nvPr/>
          </p:nvSpPr>
          <p:spPr>
            <a:xfrm rot="10800000">
              <a:off x="10449017" y="537966"/>
              <a:ext cx="1518081" cy="395018"/>
            </a:xfrm>
            <a:prstGeom prst="triangle">
              <a:avLst>
                <a:gd name="adj" fmla="val 8255"/>
              </a:avLst>
            </a:prstGeom>
            <a:solidFill>
              <a:schemeClr val="bg1">
                <a:lumMod val="95000"/>
              </a:schemeClr>
            </a:solidFill>
            <a:ln w="28575">
              <a:solidFill>
                <a:srgbClr val="C00000"/>
              </a:solidFill>
              <a:prstDash val="sysDash"/>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47451A-12AA-4081-8242-5CAF4CAA2B44}"/>
              </a:ext>
            </a:extLst>
          </p:cNvPr>
          <p:cNvSpPr>
            <a:spLocks noGrp="1"/>
          </p:cNvSpPr>
          <p:nvPr>
            <p:ph type="title"/>
          </p:nvPr>
        </p:nvSpPr>
        <p:spPr/>
        <p:txBody>
          <a:bodyPr>
            <a:noAutofit/>
          </a:bodyPr>
          <a:lstStyle/>
          <a:p>
            <a:r>
              <a:rPr lang="en-US" sz="2500" b="1" i="0" dirty="0">
                <a:solidFill>
                  <a:srgbClr val="212121"/>
                </a:solidFill>
                <a:effectLst/>
                <a:latin typeface="Merriweather" panose="00000500000000000000" pitchFamily="2" charset="0"/>
              </a:rPr>
              <a:t>Point Prevalence Study of Mobilization Practices for Acute Respiratory Failure Patients in the United States</a:t>
            </a:r>
            <a:br>
              <a:rPr lang="en-US" sz="2500" b="1" i="0" dirty="0">
                <a:solidFill>
                  <a:srgbClr val="212121"/>
                </a:solidFill>
                <a:effectLst/>
                <a:latin typeface="Merriweather" panose="00000500000000000000" pitchFamily="2" charset="0"/>
              </a:rPr>
            </a:br>
            <a:br>
              <a:rPr lang="en-US" sz="2500" b="0" i="0" dirty="0">
                <a:solidFill>
                  <a:srgbClr val="5B616B"/>
                </a:solidFill>
                <a:effectLst/>
                <a:latin typeface="BlinkMacSystemFont"/>
              </a:rPr>
            </a:br>
            <a:endParaRPr lang="el-GR" sz="2500" dirty="0"/>
          </a:p>
        </p:txBody>
      </p:sp>
      <p:sp>
        <p:nvSpPr>
          <p:cNvPr id="7" name="Ορθογώνιο 6">
            <a:extLst>
              <a:ext uri="{FF2B5EF4-FFF2-40B4-BE49-F238E27FC236}">
                <a16:creationId xmlns:a16="http://schemas.microsoft.com/office/drawing/2014/main" id="{C5049352-92CD-45A5-992A-0F20E92170FA}"/>
              </a:ext>
            </a:extLst>
          </p:cNvPr>
          <p:cNvSpPr/>
          <p:nvPr/>
        </p:nvSpPr>
        <p:spPr>
          <a:xfrm>
            <a:off x="8565502" y="5514391"/>
            <a:ext cx="2687217" cy="457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Crit Care Med 2017</a:t>
            </a:r>
          </a:p>
          <a:p>
            <a:pPr algn="ctr"/>
            <a:r>
              <a:rPr lang="en-US" dirty="0"/>
              <a:t>Sarah Elizabeth Jolley et al. </a:t>
            </a:r>
            <a:endParaRPr lang="el-GR" dirty="0"/>
          </a:p>
        </p:txBody>
      </p:sp>
    </p:spTree>
    <p:extLst>
      <p:ext uri="{BB962C8B-B14F-4D97-AF65-F5344CB8AC3E}">
        <p14:creationId xmlns:p14="http://schemas.microsoft.com/office/powerpoint/2010/main" val="366981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8F0B6B-47E0-43B2-A2F5-2A93ED9E15F7}"/>
              </a:ext>
            </a:extLst>
          </p:cNvPr>
          <p:cNvSpPr>
            <a:spLocks noGrp="1"/>
          </p:cNvSpPr>
          <p:nvPr>
            <p:ph type="title"/>
          </p:nvPr>
        </p:nvSpPr>
        <p:spPr/>
        <p:txBody>
          <a:bodyPr>
            <a:normAutofit/>
          </a:bodyPr>
          <a:lstStyle/>
          <a:p>
            <a:r>
              <a:rPr lang="el-GR" sz="4000" b="1" dirty="0"/>
              <a:t>ΠΕΡΙΕΧΟΜΕΝΑ</a:t>
            </a:r>
          </a:p>
        </p:txBody>
      </p:sp>
      <p:sp>
        <p:nvSpPr>
          <p:cNvPr id="3" name="Θέση περιεχομένου 2">
            <a:extLst>
              <a:ext uri="{FF2B5EF4-FFF2-40B4-BE49-F238E27FC236}">
                <a16:creationId xmlns:a16="http://schemas.microsoft.com/office/drawing/2014/main" id="{D85AA9C8-5534-447A-B440-265418022DF3}"/>
              </a:ext>
            </a:extLst>
          </p:cNvPr>
          <p:cNvSpPr>
            <a:spLocks noGrp="1"/>
          </p:cNvSpPr>
          <p:nvPr>
            <p:ph idx="1"/>
          </p:nvPr>
        </p:nvSpPr>
        <p:spPr>
          <a:xfrm>
            <a:off x="838200" y="2341983"/>
            <a:ext cx="10515600" cy="3834979"/>
          </a:xfrm>
        </p:spPr>
        <p:txBody>
          <a:bodyPr/>
          <a:lstStyle/>
          <a:p>
            <a:r>
              <a:rPr lang="el-GR" dirty="0"/>
              <a:t>ΚΑΤΕΣΤΑΛΜΕΝΟΣ ΑΣΘΕΝΗΣ</a:t>
            </a:r>
          </a:p>
          <a:p>
            <a:r>
              <a:rPr lang="el-GR" dirty="0"/>
              <a:t>ΠΡΟΓΝΩΣΤΙΚΟΙ ΔΕΙΚΤΕΣ ΕΠΙΤΥΧΟΥΣ </a:t>
            </a:r>
            <a:r>
              <a:rPr lang="en-US" dirty="0"/>
              <a:t>WE</a:t>
            </a:r>
            <a:r>
              <a:rPr lang="el-GR" dirty="0"/>
              <a:t>Α</a:t>
            </a:r>
            <a:r>
              <a:rPr lang="en-US" dirty="0"/>
              <a:t>NING</a:t>
            </a:r>
            <a:endParaRPr lang="el-GR" dirty="0"/>
          </a:p>
          <a:p>
            <a:r>
              <a:rPr lang="el-GR" dirty="0"/>
              <a:t>ΑΝ ΦΘ</a:t>
            </a:r>
          </a:p>
          <a:p>
            <a:r>
              <a:rPr lang="en-US" dirty="0"/>
              <a:t>VAP</a:t>
            </a:r>
            <a:endParaRPr lang="el-GR" dirty="0"/>
          </a:p>
          <a:p>
            <a:r>
              <a:rPr lang="el-GR" dirty="0"/>
              <a:t>ΕΞΑΣΚΗΣΗ ΕΙΣΠΝΕΥΣΤΙΚΩΝ ΜΥΩΝ ΣΤΗ ΜΕΘ</a:t>
            </a:r>
          </a:p>
          <a:p>
            <a:r>
              <a:rPr lang="en-US" dirty="0"/>
              <a:t>A B C</a:t>
            </a:r>
          </a:p>
          <a:p>
            <a:endParaRPr lang="el-GR" dirty="0"/>
          </a:p>
          <a:p>
            <a:endParaRPr lang="en-US" dirty="0"/>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265913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960822-050B-4F3F-8B5A-6C7A1B639CE8}"/>
              </a:ext>
            </a:extLst>
          </p:cNvPr>
          <p:cNvSpPr>
            <a:spLocks noGrp="1"/>
          </p:cNvSpPr>
          <p:nvPr>
            <p:ph type="title"/>
          </p:nvPr>
        </p:nvSpPr>
        <p:spPr/>
        <p:txBody>
          <a:bodyPr>
            <a:noAutofit/>
          </a:bodyPr>
          <a:lstStyle/>
          <a:p>
            <a:r>
              <a:rPr lang="el-GR" sz="2400" b="1" dirty="0"/>
              <a:t>Πότε δεν κινητοποιείται ο </a:t>
            </a:r>
            <a:r>
              <a:rPr lang="el-GR" sz="2400" b="1" dirty="0" err="1"/>
              <a:t>βαρέως</a:t>
            </a:r>
            <a:r>
              <a:rPr lang="el-GR" sz="2400" b="1" dirty="0"/>
              <a:t> πάσχων?</a:t>
            </a:r>
            <a:br>
              <a:rPr lang="el-GR" sz="2400" b="1" dirty="0"/>
            </a:br>
            <a:r>
              <a:rPr lang="el-GR" sz="2400" b="1" dirty="0"/>
              <a:t>Η παρουσία κώματος και η αστάθεια: οι πιο συχνά αναφερόμενες αιτίες</a:t>
            </a:r>
          </a:p>
        </p:txBody>
      </p:sp>
      <p:pic>
        <p:nvPicPr>
          <p:cNvPr id="9" name="Θέση περιεχομένου 8">
            <a:extLst>
              <a:ext uri="{FF2B5EF4-FFF2-40B4-BE49-F238E27FC236}">
                <a16:creationId xmlns:a16="http://schemas.microsoft.com/office/drawing/2014/main" id="{3A272C11-3548-4A3F-B860-7B3E3F864F76}"/>
              </a:ext>
            </a:extLst>
          </p:cNvPr>
          <p:cNvPicPr>
            <a:picLocks noGrp="1" noChangeAspect="1"/>
          </p:cNvPicPr>
          <p:nvPr>
            <p:ph idx="1"/>
          </p:nvPr>
        </p:nvPicPr>
        <p:blipFill>
          <a:blip r:embed="rId2"/>
          <a:stretch>
            <a:fillRect/>
          </a:stretch>
        </p:blipFill>
        <p:spPr>
          <a:xfrm>
            <a:off x="2287389" y="1578720"/>
            <a:ext cx="7617221" cy="4351338"/>
          </a:xfrm>
          <a:prstGeom prst="rect">
            <a:avLst/>
          </a:prstGeom>
        </p:spPr>
      </p:pic>
    </p:spTree>
    <p:extLst>
      <p:ext uri="{BB962C8B-B14F-4D97-AF65-F5344CB8AC3E}">
        <p14:creationId xmlns:p14="http://schemas.microsoft.com/office/powerpoint/2010/main" val="98433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51F7CB-4FF9-4FE6-82E6-302976B4E5EC}"/>
              </a:ext>
            </a:extLst>
          </p:cNvPr>
          <p:cNvSpPr>
            <a:spLocks noGrp="1"/>
          </p:cNvSpPr>
          <p:nvPr>
            <p:ph type="title"/>
          </p:nvPr>
        </p:nvSpPr>
        <p:spPr>
          <a:xfrm>
            <a:off x="427653" y="598390"/>
            <a:ext cx="10515600" cy="1325563"/>
          </a:xfrm>
        </p:spPr>
        <p:txBody>
          <a:bodyPr>
            <a:noAutofit/>
          </a:bodyPr>
          <a:lstStyle/>
          <a:p>
            <a:r>
              <a:rPr lang="el-GR" sz="2400" b="1" dirty="0"/>
              <a:t>Το υψηλότερο επίπεδο κινητικότητας που επιτεύχθηκε από τους ασθενείς κατά τις ημερομηνίες της μελέτης</a:t>
            </a:r>
            <a:br>
              <a:rPr lang="en-US" sz="2400" b="1" dirty="0"/>
            </a:br>
            <a:r>
              <a:rPr lang="el-GR" sz="2400" b="1" dirty="0"/>
              <a:t>Οι ασθενείς με </a:t>
            </a:r>
            <a:r>
              <a:rPr lang="en-US" sz="2400" b="1" dirty="0"/>
              <a:t>MV </a:t>
            </a:r>
            <a:r>
              <a:rPr lang="el-GR" sz="2400" b="1" dirty="0"/>
              <a:t>είχαν σημαντικά λιγότερες πιθανότητες να κινητοποιηθούν  εκτός κρεβατιού σε σύγκριση με ασθενείς εκτός </a:t>
            </a:r>
            <a:r>
              <a:rPr lang="en-US" sz="2400" b="1" dirty="0"/>
              <a:t>MV </a:t>
            </a:r>
            <a:r>
              <a:rPr lang="el-GR" sz="2400" b="1" dirty="0"/>
              <a:t>(p&lt;0,001).</a:t>
            </a:r>
            <a:br>
              <a:rPr lang="en-US" sz="2400" b="1" dirty="0"/>
            </a:br>
            <a:r>
              <a:rPr lang="el-GR" sz="2400" b="1" dirty="0"/>
              <a:t> </a:t>
            </a:r>
          </a:p>
        </p:txBody>
      </p:sp>
      <p:pic>
        <p:nvPicPr>
          <p:cNvPr id="4" name="Θέση περιεχομένου 3">
            <a:extLst>
              <a:ext uri="{FF2B5EF4-FFF2-40B4-BE49-F238E27FC236}">
                <a16:creationId xmlns:a16="http://schemas.microsoft.com/office/drawing/2014/main" id="{88E844E8-5846-4773-8D54-8345FBC27ED2}"/>
              </a:ext>
            </a:extLst>
          </p:cNvPr>
          <p:cNvPicPr>
            <a:picLocks noGrp="1" noChangeAspect="1"/>
          </p:cNvPicPr>
          <p:nvPr>
            <p:ph idx="1"/>
          </p:nvPr>
        </p:nvPicPr>
        <p:blipFill>
          <a:blip r:embed="rId2"/>
          <a:stretch>
            <a:fillRect/>
          </a:stretch>
        </p:blipFill>
        <p:spPr>
          <a:xfrm>
            <a:off x="1614196" y="2344835"/>
            <a:ext cx="8820733" cy="4513165"/>
          </a:xfrm>
          <a:prstGeom prst="rect">
            <a:avLst/>
          </a:prstGeom>
        </p:spPr>
      </p:pic>
    </p:spTree>
    <p:extLst>
      <p:ext uri="{BB962C8B-B14F-4D97-AF65-F5344CB8AC3E}">
        <p14:creationId xmlns:p14="http://schemas.microsoft.com/office/powerpoint/2010/main" val="4090099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960BDD-70E6-4C2E-8765-FF5B305926AC}"/>
              </a:ext>
            </a:extLst>
          </p:cNvPr>
          <p:cNvSpPr>
            <a:spLocks noGrp="1"/>
          </p:cNvSpPr>
          <p:nvPr>
            <p:ph type="title"/>
          </p:nvPr>
        </p:nvSpPr>
        <p:spPr>
          <a:xfrm>
            <a:off x="895738" y="815974"/>
            <a:ext cx="10458061" cy="1191954"/>
          </a:xfrm>
        </p:spPr>
        <p:txBody>
          <a:bodyPr>
            <a:noAutofit/>
          </a:bodyPr>
          <a:lstStyle/>
          <a:p>
            <a:r>
              <a:rPr lang="en-US" sz="2800" b="1" i="0" dirty="0">
                <a:solidFill>
                  <a:srgbClr val="212121"/>
                </a:solidFill>
                <a:effectLst/>
                <a:latin typeface="Merriweather" panose="00000500000000000000" pitchFamily="2" charset="0"/>
              </a:rPr>
              <a:t>Physical Function Trajectories in Survivors of Acute Respiratory Failure</a:t>
            </a:r>
            <a:br>
              <a:rPr lang="en-US" sz="2800" b="1" i="0" dirty="0">
                <a:solidFill>
                  <a:srgbClr val="212121"/>
                </a:solidFill>
                <a:effectLst/>
                <a:latin typeface="Merriweather" panose="00000500000000000000" pitchFamily="2" charset="0"/>
              </a:rPr>
            </a:br>
            <a:r>
              <a:rPr lang="el-GR" altLang="el-GR" sz="2800" dirty="0" err="1">
                <a:solidFill>
                  <a:srgbClr val="0071BC"/>
                </a:solidFill>
                <a:latin typeface="BlinkMacSystemFont"/>
                <a:hlinkClick r:id="rId2"/>
              </a:rPr>
              <a:t>Sheetal</a:t>
            </a:r>
            <a:r>
              <a:rPr lang="el-GR" altLang="el-GR" sz="2800" dirty="0">
                <a:solidFill>
                  <a:srgbClr val="0071BC"/>
                </a:solidFill>
                <a:latin typeface="BlinkMacSystemFont"/>
                <a:hlinkClick r:id="rId2"/>
              </a:rPr>
              <a:t> </a:t>
            </a:r>
            <a:r>
              <a:rPr lang="el-GR" altLang="el-GR" sz="2800" dirty="0" err="1">
                <a:solidFill>
                  <a:srgbClr val="0071BC"/>
                </a:solidFill>
                <a:latin typeface="BlinkMacSystemFont"/>
                <a:hlinkClick r:id="rId2"/>
              </a:rPr>
              <a:t>Gandotra</a:t>
            </a:r>
            <a:r>
              <a:rPr lang="el-GR" altLang="el-GR" sz="2800" dirty="0">
                <a:solidFill>
                  <a:srgbClr val="0071BC"/>
                </a:solidFill>
                <a:latin typeface="BlinkMacSystemFont"/>
              </a:rPr>
              <a:t> </a:t>
            </a:r>
            <a:r>
              <a:rPr lang="en-US" altLang="el-GR" sz="2800" dirty="0">
                <a:solidFill>
                  <a:srgbClr val="0071BC"/>
                </a:solidFill>
                <a:latin typeface="BlinkMacSystemFont"/>
              </a:rPr>
              <a:t> et al. </a:t>
            </a:r>
            <a:r>
              <a:rPr lang="el-GR" altLang="el-GR" sz="2800" dirty="0">
                <a:solidFill>
                  <a:srgbClr val="212121"/>
                </a:solidFill>
                <a:latin typeface="BlinkMacSystemFont"/>
              </a:rPr>
              <a:t>2019 </a:t>
            </a:r>
            <a:r>
              <a:rPr lang="el-GR" altLang="el-GR" sz="2800" dirty="0" err="1">
                <a:solidFill>
                  <a:srgbClr val="212121"/>
                </a:solidFill>
                <a:latin typeface="BlinkMacSystemFont"/>
              </a:rPr>
              <a:t>Apr</a:t>
            </a:r>
            <a:r>
              <a:rPr lang="en-US" altLang="el-GR" sz="2800" dirty="0">
                <a:solidFill>
                  <a:srgbClr val="212121"/>
                </a:solidFill>
                <a:latin typeface="BlinkMacSystemFont"/>
              </a:rPr>
              <a:t>.</a:t>
            </a:r>
            <a:br>
              <a:rPr lang="el-GR" altLang="el-GR" sz="2800" dirty="0">
                <a:solidFill>
                  <a:srgbClr val="212121"/>
                </a:solidFill>
                <a:latin typeface="BlinkMacSystemFont"/>
              </a:rPr>
            </a:br>
            <a:br>
              <a:rPr lang="en-US" sz="2800" b="1" i="0" dirty="0">
                <a:solidFill>
                  <a:srgbClr val="212121"/>
                </a:solidFill>
                <a:effectLst/>
                <a:latin typeface="Merriweather" panose="00000500000000000000" pitchFamily="2" charset="0"/>
              </a:rPr>
            </a:br>
            <a:br>
              <a:rPr lang="en-US" sz="2800" b="1" i="0" dirty="0">
                <a:solidFill>
                  <a:srgbClr val="212121"/>
                </a:solidFill>
                <a:effectLst/>
                <a:latin typeface="Merriweather" panose="00000500000000000000" pitchFamily="2" charset="0"/>
              </a:rPr>
            </a:br>
            <a:endParaRPr lang="el-GR" sz="2800" dirty="0"/>
          </a:p>
        </p:txBody>
      </p:sp>
      <p:pic>
        <p:nvPicPr>
          <p:cNvPr id="5" name="Θέση περιεχομένου 4">
            <a:extLst>
              <a:ext uri="{FF2B5EF4-FFF2-40B4-BE49-F238E27FC236}">
                <a16:creationId xmlns:a16="http://schemas.microsoft.com/office/drawing/2014/main" id="{87DE5BB6-41AA-44A2-9E9A-05633C6259C2}"/>
              </a:ext>
            </a:extLst>
          </p:cNvPr>
          <p:cNvPicPr>
            <a:picLocks noGrp="1" noChangeAspect="1"/>
          </p:cNvPicPr>
          <p:nvPr>
            <p:ph idx="1"/>
          </p:nvPr>
        </p:nvPicPr>
        <p:blipFill>
          <a:blip r:embed="rId3"/>
          <a:stretch>
            <a:fillRect/>
          </a:stretch>
        </p:blipFill>
        <p:spPr>
          <a:xfrm>
            <a:off x="608240" y="1690688"/>
            <a:ext cx="5897681" cy="4351338"/>
          </a:xfrm>
          <a:prstGeom prst="rect">
            <a:avLst/>
          </a:prstGeom>
        </p:spPr>
      </p:pic>
      <p:sp>
        <p:nvSpPr>
          <p:cNvPr id="8" name="TextBox 7">
            <a:extLst>
              <a:ext uri="{FF2B5EF4-FFF2-40B4-BE49-F238E27FC236}">
                <a16:creationId xmlns:a16="http://schemas.microsoft.com/office/drawing/2014/main" id="{621C1D7A-A2B4-4730-96FB-2A99B3E6A8D1}"/>
              </a:ext>
            </a:extLst>
          </p:cNvPr>
          <p:cNvSpPr txBox="1"/>
          <p:nvPr/>
        </p:nvSpPr>
        <p:spPr>
          <a:xfrm>
            <a:off x="6505921" y="1589980"/>
            <a:ext cx="5549230" cy="3693319"/>
          </a:xfrm>
          <a:prstGeom prst="rect">
            <a:avLst/>
          </a:prstGeom>
          <a:noFill/>
        </p:spPr>
        <p:txBody>
          <a:bodyPr wrap="square">
            <a:spAutoFit/>
          </a:bodyPr>
          <a:lstStyle/>
          <a:p>
            <a:pPr algn="just"/>
            <a:r>
              <a:rPr lang="el-GR" dirty="0"/>
              <a:t>(SPPB) κατά τη διάρκεια της περιόδου παρακολούθησης 6 μηνών. </a:t>
            </a:r>
            <a:endParaRPr lang="en-US" dirty="0"/>
          </a:p>
          <a:p>
            <a:pPr algn="just"/>
            <a:r>
              <a:rPr lang="el-GR" dirty="0"/>
              <a:t>Το SPPB αξιολογεί την ταχύτητα βάδισης,</a:t>
            </a:r>
            <a:endParaRPr lang="en-US" dirty="0"/>
          </a:p>
          <a:p>
            <a:pPr algn="just"/>
            <a:r>
              <a:rPr lang="el-GR" dirty="0"/>
              <a:t> την ισορροπία και </a:t>
            </a:r>
            <a:endParaRPr lang="en-US" dirty="0"/>
          </a:p>
          <a:p>
            <a:pPr algn="just"/>
            <a:r>
              <a:rPr lang="el-GR" dirty="0"/>
              <a:t>τη δύναμη των κάτω άκρων, </a:t>
            </a:r>
            <a:endParaRPr lang="en-US" dirty="0"/>
          </a:p>
          <a:p>
            <a:pPr algn="just"/>
            <a:r>
              <a:rPr lang="el-GR" dirty="0"/>
              <a:t>με βαθμολογίες που κυμαίνονται από 0 έως 12</a:t>
            </a:r>
            <a:endParaRPr lang="en-US" dirty="0"/>
          </a:p>
          <a:p>
            <a:pPr algn="just"/>
            <a:endParaRPr lang="en-US" dirty="0"/>
          </a:p>
          <a:p>
            <a:pPr algn="just"/>
            <a:r>
              <a:rPr lang="el-GR" dirty="0"/>
              <a:t>Οι βαθμολογίες από </a:t>
            </a:r>
            <a:r>
              <a:rPr lang="el-GR" b="1" dirty="0">
                <a:highlight>
                  <a:srgbClr val="C0C0C0"/>
                </a:highlight>
              </a:rPr>
              <a:t>0 έως 3 υποδηλώνουν αναπηρία φυσικής λειτουργίας,</a:t>
            </a:r>
            <a:endParaRPr lang="en-US" b="1" dirty="0">
              <a:highlight>
                <a:srgbClr val="C0C0C0"/>
              </a:highlight>
            </a:endParaRPr>
          </a:p>
          <a:p>
            <a:pPr algn="just"/>
            <a:r>
              <a:rPr lang="el-GR" dirty="0">
                <a:highlight>
                  <a:srgbClr val="FFFF00"/>
                </a:highlight>
              </a:rPr>
              <a:t>4 έως 6 χαμηλή φυσική λειτουργία, </a:t>
            </a:r>
            <a:endParaRPr lang="en-US" dirty="0">
              <a:highlight>
                <a:srgbClr val="FFFF00"/>
              </a:highlight>
            </a:endParaRPr>
          </a:p>
          <a:p>
            <a:pPr algn="just"/>
            <a:r>
              <a:rPr lang="el-GR" dirty="0">
                <a:highlight>
                  <a:srgbClr val="00FF00"/>
                </a:highlight>
              </a:rPr>
              <a:t>7 έως 9 ενδιάμεση φυσική λειτουργία και</a:t>
            </a:r>
            <a:endParaRPr lang="en-US" dirty="0">
              <a:highlight>
                <a:srgbClr val="00FF00"/>
              </a:highlight>
            </a:endParaRPr>
          </a:p>
          <a:p>
            <a:pPr algn="just"/>
            <a:r>
              <a:rPr lang="el-GR" dirty="0">
                <a:highlight>
                  <a:srgbClr val="FF00FF"/>
                </a:highlight>
              </a:rPr>
              <a:t> 10 έως 12 υψηλή φυσική λειτουργία</a:t>
            </a:r>
            <a:endParaRPr lang="en-US" dirty="0">
              <a:highlight>
                <a:srgbClr val="FF00FF"/>
              </a:highlight>
            </a:endParaRPr>
          </a:p>
          <a:p>
            <a:pPr algn="just"/>
            <a:endParaRPr lang="el-GR" dirty="0"/>
          </a:p>
        </p:txBody>
      </p:sp>
    </p:spTree>
    <p:extLst>
      <p:ext uri="{BB962C8B-B14F-4D97-AF65-F5344CB8AC3E}">
        <p14:creationId xmlns:p14="http://schemas.microsoft.com/office/powerpoint/2010/main" val="2017114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93B6E4-3138-41BD-84E4-1A3A1E52B7A9}"/>
              </a:ext>
            </a:extLst>
          </p:cNvPr>
          <p:cNvSpPr>
            <a:spLocks noGrp="1"/>
          </p:cNvSpPr>
          <p:nvPr>
            <p:ph type="title"/>
          </p:nvPr>
        </p:nvSpPr>
        <p:spPr/>
        <p:txBody>
          <a:bodyPr>
            <a:normAutofit fontScale="90000"/>
          </a:bodyPr>
          <a:lstStyle/>
          <a:p>
            <a:br>
              <a:rPr lang="el-GR" altLang="el-GR" sz="6000" dirty="0">
                <a:solidFill>
                  <a:srgbClr val="212121"/>
                </a:solidFill>
                <a:latin typeface="BlinkMacSystemFont"/>
              </a:rPr>
            </a:br>
            <a:endParaRPr lang="el-GR" dirty="0"/>
          </a:p>
        </p:txBody>
      </p:sp>
      <p:pic>
        <p:nvPicPr>
          <p:cNvPr id="4" name="Θέση περιεχομένου 3">
            <a:extLst>
              <a:ext uri="{FF2B5EF4-FFF2-40B4-BE49-F238E27FC236}">
                <a16:creationId xmlns:a16="http://schemas.microsoft.com/office/drawing/2014/main" id="{F66D414F-81B7-40EF-B766-FA67CA27A1AC}"/>
              </a:ext>
            </a:extLst>
          </p:cNvPr>
          <p:cNvPicPr>
            <a:picLocks noGrp="1" noChangeAspect="1"/>
          </p:cNvPicPr>
          <p:nvPr>
            <p:ph idx="1"/>
          </p:nvPr>
        </p:nvPicPr>
        <p:blipFill>
          <a:blip r:embed="rId2"/>
          <a:stretch>
            <a:fillRect/>
          </a:stretch>
        </p:blipFill>
        <p:spPr>
          <a:xfrm>
            <a:off x="1031695" y="1690687"/>
            <a:ext cx="4660872" cy="4351338"/>
          </a:xfrm>
          <a:prstGeom prst="rect">
            <a:avLst/>
          </a:prstGeom>
        </p:spPr>
      </p:pic>
      <p:sp>
        <p:nvSpPr>
          <p:cNvPr id="6" name="TextBox 5">
            <a:extLst>
              <a:ext uri="{FF2B5EF4-FFF2-40B4-BE49-F238E27FC236}">
                <a16:creationId xmlns:a16="http://schemas.microsoft.com/office/drawing/2014/main" id="{EF29911E-20E7-4DF7-ABC2-64C6F60D8DB4}"/>
              </a:ext>
            </a:extLst>
          </p:cNvPr>
          <p:cNvSpPr txBox="1"/>
          <p:nvPr/>
        </p:nvSpPr>
        <p:spPr>
          <a:xfrm>
            <a:off x="5958340" y="2850694"/>
            <a:ext cx="6094378" cy="2308324"/>
          </a:xfrm>
          <a:prstGeom prst="rect">
            <a:avLst/>
          </a:prstGeom>
          <a:noFill/>
        </p:spPr>
        <p:txBody>
          <a:bodyPr wrap="square">
            <a:spAutoFit/>
          </a:bodyPr>
          <a:lstStyle/>
          <a:p>
            <a:pPr algn="just"/>
            <a:r>
              <a:rPr lang="el-GR" dirty="0"/>
              <a:t>Τροχιές αποκατάστασης σωματικών λειτουργιών με βάση τις βαθμολογίες </a:t>
            </a:r>
            <a:r>
              <a:rPr lang="el-GR" dirty="0" err="1"/>
              <a:t>Short</a:t>
            </a:r>
            <a:r>
              <a:rPr lang="el-GR" dirty="0"/>
              <a:t> </a:t>
            </a:r>
            <a:r>
              <a:rPr lang="el-GR" dirty="0" err="1"/>
              <a:t>Physical</a:t>
            </a:r>
            <a:r>
              <a:rPr lang="el-GR" dirty="0"/>
              <a:t> </a:t>
            </a:r>
            <a:r>
              <a:rPr lang="el-GR" dirty="0" err="1"/>
              <a:t>Performance</a:t>
            </a:r>
            <a:r>
              <a:rPr lang="el-GR" dirty="0"/>
              <a:t> </a:t>
            </a:r>
            <a:r>
              <a:rPr lang="el-GR" dirty="0" err="1"/>
              <a:t>Battery</a:t>
            </a:r>
            <a:r>
              <a:rPr lang="el-GR" dirty="0"/>
              <a:t> (SPPB) σε διάστημα 6 μηνών μετά από κρίσιμη ασθένεια.</a:t>
            </a:r>
            <a:endParaRPr lang="en-US" dirty="0"/>
          </a:p>
          <a:p>
            <a:pPr algn="just"/>
            <a:r>
              <a:rPr lang="el-GR" dirty="0">
                <a:highlight>
                  <a:srgbClr val="C0C0C0"/>
                </a:highlight>
              </a:rPr>
              <a:t>Εντοπίζονται τέσσερις διακριτές τροχιές ανάκτησης.</a:t>
            </a:r>
            <a:endParaRPr lang="en-US" dirty="0">
              <a:highlight>
                <a:srgbClr val="C0C0C0"/>
              </a:highlight>
            </a:endParaRPr>
          </a:p>
          <a:p>
            <a:pPr algn="just"/>
            <a:r>
              <a:rPr lang="el-GR" dirty="0">
                <a:highlight>
                  <a:srgbClr val="00FFFF"/>
                </a:highlight>
              </a:rPr>
              <a:t> Ο ρυθμός και ο βαθμός αποκατάστασης της σωματικής λειτουργίας ποικίλλουν πολύ τους πρώτους 6 μήνες μετά την κρίσιμη ασθένεια.</a:t>
            </a:r>
            <a:endParaRPr lang="en-US" dirty="0">
              <a:highlight>
                <a:srgbClr val="00FFFF"/>
              </a:highlight>
            </a:endParaRPr>
          </a:p>
          <a:p>
            <a:pPr algn="just"/>
            <a:r>
              <a:rPr lang="el-GR" dirty="0"/>
              <a:t>CI = διάστημα εμπιστοσύνης.</a:t>
            </a:r>
          </a:p>
        </p:txBody>
      </p:sp>
      <p:sp>
        <p:nvSpPr>
          <p:cNvPr id="8" name="TextBox 7">
            <a:extLst>
              <a:ext uri="{FF2B5EF4-FFF2-40B4-BE49-F238E27FC236}">
                <a16:creationId xmlns:a16="http://schemas.microsoft.com/office/drawing/2014/main" id="{0A4CA405-AAD5-4453-B476-75844A244AAC}"/>
              </a:ext>
            </a:extLst>
          </p:cNvPr>
          <p:cNvSpPr txBox="1"/>
          <p:nvPr/>
        </p:nvSpPr>
        <p:spPr>
          <a:xfrm>
            <a:off x="1315616" y="187354"/>
            <a:ext cx="10151706" cy="646331"/>
          </a:xfrm>
          <a:prstGeom prst="rect">
            <a:avLst/>
          </a:prstGeom>
          <a:noFill/>
        </p:spPr>
        <p:txBody>
          <a:bodyPr wrap="square">
            <a:spAutoFit/>
          </a:bodyPr>
          <a:lstStyle/>
          <a:p>
            <a:r>
              <a:rPr lang="en-US" sz="1800" b="1" i="0" dirty="0">
                <a:solidFill>
                  <a:srgbClr val="212121"/>
                </a:solidFill>
                <a:effectLst/>
                <a:latin typeface="Merriweather" panose="00000500000000000000" pitchFamily="2" charset="0"/>
              </a:rPr>
              <a:t>Physical Function Trajectories in Survivors of Acute Respiratory Failure</a:t>
            </a:r>
            <a:br>
              <a:rPr lang="en-US" sz="1800" b="1" i="0" dirty="0">
                <a:solidFill>
                  <a:srgbClr val="212121"/>
                </a:solidFill>
                <a:effectLst/>
                <a:latin typeface="Merriweather" panose="00000500000000000000" pitchFamily="2" charset="0"/>
              </a:rPr>
            </a:br>
            <a:r>
              <a:rPr lang="el-GR" altLang="el-GR" sz="1800" dirty="0" err="1">
                <a:solidFill>
                  <a:srgbClr val="0071BC"/>
                </a:solidFill>
                <a:latin typeface="BlinkMacSystemFont"/>
                <a:hlinkClick r:id="rId3"/>
              </a:rPr>
              <a:t>Sheetal</a:t>
            </a:r>
            <a:r>
              <a:rPr lang="el-GR" altLang="el-GR" sz="1800" dirty="0">
                <a:solidFill>
                  <a:srgbClr val="0071BC"/>
                </a:solidFill>
                <a:latin typeface="BlinkMacSystemFont"/>
                <a:hlinkClick r:id="rId3"/>
              </a:rPr>
              <a:t> </a:t>
            </a:r>
            <a:r>
              <a:rPr lang="el-GR" altLang="el-GR" sz="1800" dirty="0" err="1">
                <a:solidFill>
                  <a:srgbClr val="0071BC"/>
                </a:solidFill>
                <a:latin typeface="BlinkMacSystemFont"/>
                <a:hlinkClick r:id="rId3"/>
              </a:rPr>
              <a:t>Gandotra</a:t>
            </a:r>
            <a:r>
              <a:rPr lang="el-GR" altLang="el-GR" sz="1800" dirty="0">
                <a:solidFill>
                  <a:srgbClr val="0071BC"/>
                </a:solidFill>
                <a:latin typeface="BlinkMacSystemFont"/>
              </a:rPr>
              <a:t> </a:t>
            </a:r>
            <a:r>
              <a:rPr lang="en-US" altLang="el-GR" sz="1800" dirty="0">
                <a:solidFill>
                  <a:srgbClr val="0071BC"/>
                </a:solidFill>
                <a:latin typeface="BlinkMacSystemFont"/>
              </a:rPr>
              <a:t> et al. </a:t>
            </a:r>
            <a:r>
              <a:rPr lang="el-GR" altLang="el-GR" sz="1800" dirty="0">
                <a:solidFill>
                  <a:srgbClr val="212121"/>
                </a:solidFill>
                <a:latin typeface="BlinkMacSystemFont"/>
              </a:rPr>
              <a:t>2019 </a:t>
            </a:r>
            <a:r>
              <a:rPr lang="el-GR" altLang="el-GR" sz="1800" dirty="0" err="1">
                <a:solidFill>
                  <a:srgbClr val="212121"/>
                </a:solidFill>
                <a:latin typeface="BlinkMacSystemFont"/>
              </a:rPr>
              <a:t>Apr</a:t>
            </a:r>
            <a:r>
              <a:rPr lang="en-US" altLang="el-GR" sz="1800" dirty="0">
                <a:solidFill>
                  <a:srgbClr val="212121"/>
                </a:solidFill>
                <a:latin typeface="BlinkMacSystemFont"/>
              </a:rPr>
              <a:t>.</a:t>
            </a:r>
            <a:endParaRPr lang="el-GR" dirty="0"/>
          </a:p>
        </p:txBody>
      </p:sp>
    </p:spTree>
    <p:extLst>
      <p:ext uri="{BB962C8B-B14F-4D97-AF65-F5344CB8AC3E}">
        <p14:creationId xmlns:p14="http://schemas.microsoft.com/office/powerpoint/2010/main" val="2935768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5E9BDE0F-1CA7-4104-9EEA-FA049B606114}"/>
              </a:ext>
            </a:extLst>
          </p:cNvPr>
          <p:cNvSpPr>
            <a:spLocks noChangeArrowheads="1"/>
          </p:cNvSpPr>
          <p:nvPr/>
        </p:nvSpPr>
        <p:spPr bwMode="auto">
          <a:xfrm>
            <a:off x="838200" y="383073"/>
            <a:ext cx="11201400" cy="11695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1200" b="0" i="0" u="none" strike="noStrike" cap="none" normalizeH="0" baseline="0" dirty="0">
                <a:ln>
                  <a:noFill/>
                </a:ln>
                <a:solidFill>
                  <a:srgbClr val="0071BC"/>
                </a:solidFill>
                <a:effectLst/>
                <a:latin typeface="BlinkMacSystemFont"/>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Multimodality</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respiratory</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physiotherapy</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reduces</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mortality</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but</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may</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not</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prevent</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ventilator-associated</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pneumonia</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or</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reduce</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length</a:t>
            </a:r>
            <a:r>
              <a:rPr kumimoji="0" lang="el-GR" altLang="el-GR" sz="1600" b="1" i="0" u="none" strike="noStrike" cap="none" normalizeH="0" baseline="0" dirty="0">
                <a:ln>
                  <a:noFill/>
                </a:ln>
                <a:solidFill>
                  <a:srgbClr val="212121"/>
                </a:solidFill>
                <a:effectLst/>
                <a:latin typeface="Merriweather" panose="00000500000000000000" pitchFamily="2" charset="0"/>
              </a:rPr>
              <a:t> of </a:t>
            </a:r>
            <a:r>
              <a:rPr kumimoji="0" lang="el-GR" altLang="el-GR" sz="1600" b="1" i="0" u="none" strike="noStrike" cap="none" normalizeH="0" baseline="0" dirty="0" err="1">
                <a:ln>
                  <a:noFill/>
                </a:ln>
                <a:solidFill>
                  <a:srgbClr val="212121"/>
                </a:solidFill>
                <a:effectLst/>
                <a:latin typeface="Merriweather" panose="00000500000000000000" pitchFamily="2" charset="0"/>
              </a:rPr>
              <a:t>stay</a:t>
            </a:r>
            <a:r>
              <a:rPr kumimoji="0" lang="el-GR" altLang="el-GR" sz="1600" b="1" i="0" u="none" strike="noStrike" cap="none" normalizeH="0" baseline="0" dirty="0">
                <a:ln>
                  <a:noFill/>
                </a:ln>
                <a:solidFill>
                  <a:srgbClr val="212121"/>
                </a:solidFill>
                <a:effectLst/>
                <a:latin typeface="Merriweather" panose="00000500000000000000" pitchFamily="2" charset="0"/>
              </a:rPr>
              <a:t> in the </a:t>
            </a:r>
            <a:r>
              <a:rPr kumimoji="0" lang="el-GR" altLang="el-GR" sz="1600" b="1" i="0" u="none" strike="noStrike" cap="none" normalizeH="0" baseline="0" dirty="0" err="1">
                <a:ln>
                  <a:noFill/>
                </a:ln>
                <a:solidFill>
                  <a:srgbClr val="212121"/>
                </a:solidFill>
                <a:effectLst/>
                <a:latin typeface="Merriweather" panose="00000500000000000000" pitchFamily="2" charset="0"/>
              </a:rPr>
              <a:t>intensive</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care</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unit</a:t>
            </a:r>
            <a:r>
              <a:rPr kumimoji="0" lang="el-GR" altLang="el-GR" sz="1600" b="1" i="0" u="none" strike="noStrike" cap="none" normalizeH="0" baseline="0" dirty="0">
                <a:ln>
                  <a:noFill/>
                </a:ln>
                <a:solidFill>
                  <a:srgbClr val="212121"/>
                </a:solidFill>
                <a:effectLst/>
                <a:latin typeface="Merriweather" panose="00000500000000000000" pitchFamily="2" charset="0"/>
              </a:rPr>
              <a:t>: a </a:t>
            </a:r>
            <a:r>
              <a:rPr kumimoji="0" lang="el-GR" altLang="el-GR" sz="1600" b="1" i="0" u="none" strike="noStrike" cap="none" normalizeH="0" baseline="0" dirty="0" err="1">
                <a:ln>
                  <a:noFill/>
                </a:ln>
                <a:solidFill>
                  <a:srgbClr val="212121"/>
                </a:solidFill>
                <a:effectLst/>
                <a:latin typeface="Merriweather" panose="00000500000000000000" pitchFamily="2" charset="0"/>
              </a:rPr>
              <a:t>systematic</a:t>
            </a:r>
            <a:r>
              <a:rPr kumimoji="0" lang="el-GR" altLang="el-GR" sz="1600" b="1" i="0" u="none" strike="noStrike" cap="none" normalizeH="0" baseline="0" dirty="0">
                <a:ln>
                  <a:noFill/>
                </a:ln>
                <a:solidFill>
                  <a:srgbClr val="212121"/>
                </a:solidFill>
                <a:effectLst/>
                <a:latin typeface="Merriweather" panose="00000500000000000000" pitchFamily="2" charset="0"/>
              </a:rPr>
              <a:t> </a:t>
            </a:r>
            <a:r>
              <a:rPr kumimoji="0" lang="el-GR" altLang="el-GR" sz="1600" b="1" i="0" u="none" strike="noStrike" cap="none" normalizeH="0" baseline="0" dirty="0" err="1">
                <a:ln>
                  <a:noFill/>
                </a:ln>
                <a:solidFill>
                  <a:srgbClr val="212121"/>
                </a:solidFill>
                <a:effectLst/>
                <a:latin typeface="Merriweather" panose="00000500000000000000" pitchFamily="2" charset="0"/>
              </a:rPr>
              <a:t>review</a:t>
            </a:r>
            <a:endParaRPr kumimoji="0" lang="el-GR" altLang="el-GR" sz="1600" b="1" i="0" u="none" strike="noStrike" cap="none" normalizeH="0" baseline="0" dirty="0">
              <a:ln>
                <a:noFill/>
              </a:ln>
              <a:solidFill>
                <a:srgbClr val="212121"/>
              </a:solidFill>
              <a:effectLst/>
              <a:latin typeface="Merriweather" panose="00000500000000000000" pitchFamily="2" charset="0"/>
            </a:endParaRPr>
          </a:p>
          <a:p>
            <a:pPr lvl="0"/>
            <a:r>
              <a:rPr kumimoji="0" lang="el-GR" altLang="el-GR" sz="1200" b="0" i="0" u="none" strike="noStrike" cap="none" normalizeH="0" baseline="0" dirty="0" err="1">
                <a:ln>
                  <a:noFill/>
                </a:ln>
                <a:solidFill>
                  <a:srgbClr val="0071BC"/>
                </a:solidFill>
                <a:effectLst/>
                <a:latin typeface="BlinkMacSystemFont"/>
                <a:hlinkClick r:id="rId2"/>
              </a:rPr>
              <a:t>Diana</a:t>
            </a:r>
            <a:r>
              <a:rPr kumimoji="0" lang="el-GR" altLang="el-GR" sz="1200" b="0" i="0" u="none" strike="noStrike" cap="none" normalizeH="0" baseline="0" dirty="0">
                <a:ln>
                  <a:noFill/>
                </a:ln>
                <a:solidFill>
                  <a:srgbClr val="0071BC"/>
                </a:solidFill>
                <a:effectLst/>
                <a:latin typeface="BlinkMacSystemFont"/>
                <a:hlinkClick r:id="rId2"/>
              </a:rPr>
              <a:t> P Pozuelo-Carrascosa</a:t>
            </a:r>
            <a:r>
              <a:rPr lang="el-GR" altLang="el-GR" sz="900" dirty="0">
                <a:solidFill>
                  <a:srgbClr val="212121"/>
                </a:solidFill>
                <a:latin typeface="BlinkMacSystemFont"/>
              </a:rPr>
              <a:t>2018 </a:t>
            </a:r>
            <a:r>
              <a:rPr lang="el-GR" altLang="el-GR" sz="900" dirty="0" err="1">
                <a:solidFill>
                  <a:srgbClr val="212121"/>
                </a:solidFill>
                <a:latin typeface="BlinkMacSystemFont"/>
              </a:rPr>
              <a:t>Oct</a:t>
            </a:r>
            <a:r>
              <a:rPr lang="el-GR" altLang="el-GR" sz="900" dirty="0">
                <a:solidFill>
                  <a:srgbClr val="212121"/>
                </a:solidFill>
                <a:latin typeface="BlinkMacSystemFont"/>
              </a:rPr>
              <a:t>;</a:t>
            </a:r>
            <a:endParaRPr lang="el-GR" altLang="el-GR" sz="800" dirty="0"/>
          </a:p>
          <a:p>
            <a:pPr lvl="0"/>
            <a:r>
              <a:rPr lang="el-GR" altLang="el-GR" sz="1100" dirty="0"/>
              <a:t> </a:t>
            </a:r>
            <a:endParaRPr lang="el-GR" altLang="el-GR" sz="1050" b="1" dirty="0">
              <a:solidFill>
                <a:srgbClr val="212121"/>
              </a:solidFill>
              <a:latin typeface="Merriweather" panose="00000500000000000000" pitchFamily="2" charset="0"/>
            </a:endParaRPr>
          </a:p>
          <a:p>
            <a:pPr lvl="0"/>
            <a:r>
              <a:rPr kumimoji="0" lang="el-GR" altLang="el-GR" sz="900" b="0" i="0" u="none" strike="noStrike" cap="none" normalizeH="0" baseline="30000" dirty="0">
                <a:ln>
                  <a:noFill/>
                </a:ln>
                <a:solidFill>
                  <a:srgbClr val="5B616B"/>
                </a:solidFill>
                <a:effectLst/>
                <a:latin typeface="BlinkMacSystemFont"/>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9" name="Εικόνα 8">
            <a:extLst>
              <a:ext uri="{FF2B5EF4-FFF2-40B4-BE49-F238E27FC236}">
                <a16:creationId xmlns:a16="http://schemas.microsoft.com/office/drawing/2014/main" id="{4A6CBA2C-8A47-4B5A-9152-30E449EFEBBE}"/>
              </a:ext>
            </a:extLst>
          </p:cNvPr>
          <p:cNvPicPr>
            <a:picLocks noChangeAspect="1"/>
          </p:cNvPicPr>
          <p:nvPr/>
        </p:nvPicPr>
        <p:blipFill>
          <a:blip r:embed="rId3"/>
          <a:stretch>
            <a:fillRect/>
          </a:stretch>
        </p:blipFill>
        <p:spPr>
          <a:xfrm>
            <a:off x="838200" y="2411142"/>
            <a:ext cx="4486275" cy="2619375"/>
          </a:xfrm>
          <a:prstGeom prst="rect">
            <a:avLst/>
          </a:prstGeom>
        </p:spPr>
      </p:pic>
      <p:sp>
        <p:nvSpPr>
          <p:cNvPr id="14" name="TextBox 13">
            <a:extLst>
              <a:ext uri="{FF2B5EF4-FFF2-40B4-BE49-F238E27FC236}">
                <a16:creationId xmlns:a16="http://schemas.microsoft.com/office/drawing/2014/main" id="{5C4E13EB-271A-4DF6-936C-E864BDC1DF71}"/>
              </a:ext>
            </a:extLst>
          </p:cNvPr>
          <p:cNvSpPr txBox="1"/>
          <p:nvPr/>
        </p:nvSpPr>
        <p:spPr>
          <a:xfrm>
            <a:off x="838200" y="5399705"/>
            <a:ext cx="3717505" cy="646331"/>
          </a:xfrm>
          <a:prstGeom prst="rect">
            <a:avLst/>
          </a:prstGeom>
          <a:noFill/>
        </p:spPr>
        <p:txBody>
          <a:bodyPr wrap="square">
            <a:spAutoFit/>
          </a:bodyPr>
          <a:lstStyle/>
          <a:p>
            <a:r>
              <a:rPr lang="en-US" b="0" i="0" dirty="0">
                <a:solidFill>
                  <a:srgbClr val="2E2E2E"/>
                </a:solidFill>
                <a:effectLst/>
                <a:latin typeface="NexusSerif"/>
              </a:rPr>
              <a:t>Figure 2. Risk of bias assessments for included studies.</a:t>
            </a:r>
            <a:endParaRPr lang="el-GR" dirty="0"/>
          </a:p>
        </p:txBody>
      </p:sp>
    </p:spTree>
    <p:extLst>
      <p:ext uri="{BB962C8B-B14F-4D97-AF65-F5344CB8AC3E}">
        <p14:creationId xmlns:p14="http://schemas.microsoft.com/office/powerpoint/2010/main" val="144456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DBFD76-E07D-40C2-BDEA-256AB65D1CD6}"/>
              </a:ext>
            </a:extLst>
          </p:cNvPr>
          <p:cNvSpPr>
            <a:spLocks noGrp="1"/>
          </p:cNvSpPr>
          <p:nvPr>
            <p:ph type="title"/>
          </p:nvPr>
        </p:nvSpPr>
        <p:spPr/>
        <p:txBody>
          <a:bodyPr/>
          <a:lstStyle/>
          <a:p>
            <a:r>
              <a:rPr lang="en-US" dirty="0"/>
              <a:t>VAP</a:t>
            </a:r>
            <a:endParaRPr lang="el-GR" dirty="0"/>
          </a:p>
        </p:txBody>
      </p:sp>
      <p:pic>
        <p:nvPicPr>
          <p:cNvPr id="9" name="Θέση περιεχομένου 8">
            <a:extLst>
              <a:ext uri="{FF2B5EF4-FFF2-40B4-BE49-F238E27FC236}">
                <a16:creationId xmlns:a16="http://schemas.microsoft.com/office/drawing/2014/main" id="{CFEB00E0-4A53-4BAF-B9C8-B5489C76C4F7}"/>
              </a:ext>
            </a:extLst>
          </p:cNvPr>
          <p:cNvPicPr>
            <a:picLocks noGrp="1" noChangeAspect="1"/>
          </p:cNvPicPr>
          <p:nvPr>
            <p:ph idx="1"/>
          </p:nvPr>
        </p:nvPicPr>
        <p:blipFill>
          <a:blip r:embed="rId2"/>
          <a:stretch>
            <a:fillRect/>
          </a:stretch>
        </p:blipFill>
        <p:spPr>
          <a:xfrm>
            <a:off x="772884" y="1628659"/>
            <a:ext cx="4694853" cy="3156913"/>
          </a:xfrm>
          <a:prstGeom prst="rect">
            <a:avLst/>
          </a:prstGeom>
        </p:spPr>
      </p:pic>
      <p:sp>
        <p:nvSpPr>
          <p:cNvPr id="11" name="TextBox 10">
            <a:extLst>
              <a:ext uri="{FF2B5EF4-FFF2-40B4-BE49-F238E27FC236}">
                <a16:creationId xmlns:a16="http://schemas.microsoft.com/office/drawing/2014/main" id="{2234BDF0-20B6-458F-9D5C-D8F3F65C8895}"/>
              </a:ext>
            </a:extLst>
          </p:cNvPr>
          <p:cNvSpPr txBox="1"/>
          <p:nvPr/>
        </p:nvSpPr>
        <p:spPr>
          <a:xfrm>
            <a:off x="73121" y="4863679"/>
            <a:ext cx="6094378" cy="1200329"/>
          </a:xfrm>
          <a:prstGeom prst="rect">
            <a:avLst/>
          </a:prstGeom>
          <a:noFill/>
        </p:spPr>
        <p:txBody>
          <a:bodyPr wrap="square">
            <a:spAutoFit/>
          </a:bodyPr>
          <a:lstStyle/>
          <a:p>
            <a:r>
              <a:rPr lang="el-GR" dirty="0"/>
              <a:t> RR (95% CI) της προληπτικής επίδρασης της σύνθετης αναπνευστικής φυσιοθεραπείας στην πνευμονία που σχετίζεται με τον αναπνευστήρα με τη συγκέντρωση δεδομένων από πέντε μελέτες.</a:t>
            </a:r>
          </a:p>
        </p:txBody>
      </p:sp>
      <p:pic>
        <p:nvPicPr>
          <p:cNvPr id="7170" name="Picture 2" descr="Figure 5">
            <a:extLst>
              <a:ext uri="{FF2B5EF4-FFF2-40B4-BE49-F238E27FC236}">
                <a16:creationId xmlns:a16="http://schemas.microsoft.com/office/drawing/2014/main" id="{82CCDC28-FEA0-4769-BD0D-0B16ABDB2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502" y="1628659"/>
            <a:ext cx="4879910" cy="31569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2CA24F5-52E7-48EA-9362-BEA22D002568}"/>
              </a:ext>
            </a:extLst>
          </p:cNvPr>
          <p:cNvSpPr txBox="1"/>
          <p:nvPr/>
        </p:nvSpPr>
        <p:spPr>
          <a:xfrm>
            <a:off x="5874365" y="4843803"/>
            <a:ext cx="6094378" cy="923330"/>
          </a:xfrm>
          <a:prstGeom prst="rect">
            <a:avLst/>
          </a:prstGeom>
          <a:noFill/>
        </p:spPr>
        <p:txBody>
          <a:bodyPr wrap="square">
            <a:spAutoFit/>
          </a:bodyPr>
          <a:lstStyle/>
          <a:p>
            <a:r>
              <a:rPr lang="en-US" b="0" i="0" dirty="0">
                <a:solidFill>
                  <a:srgbClr val="2E2E2E"/>
                </a:solidFill>
                <a:effectLst/>
                <a:latin typeface="NexusSerif"/>
              </a:rPr>
              <a:t> WMD (95% CI) in the effect of multimodality </a:t>
            </a:r>
            <a:r>
              <a:rPr lang="en-US" b="0" i="0" dirty="0">
                <a:solidFill>
                  <a:srgbClr val="2E2E2E"/>
                </a:solidFill>
                <a:effectLst/>
                <a:latin typeface="NexusSerif"/>
                <a:hlinkClick r:id="rId4" tooltip="Learn more about respiratory physiotherapy from ScienceDirect's AI-generated Topic Pages"/>
              </a:rPr>
              <a:t>respiratory physiotherapy</a:t>
            </a:r>
            <a:r>
              <a:rPr lang="en-US" b="0" i="0" dirty="0">
                <a:solidFill>
                  <a:srgbClr val="2E2E2E"/>
                </a:solidFill>
                <a:effectLst/>
                <a:latin typeface="NexusSerif"/>
              </a:rPr>
              <a:t> on length of </a:t>
            </a:r>
            <a:r>
              <a:rPr lang="en-US" b="0" i="0" dirty="0">
                <a:solidFill>
                  <a:srgbClr val="2E2E2E"/>
                </a:solidFill>
                <a:effectLst/>
                <a:latin typeface="NexusSerif"/>
                <a:hlinkClick r:id="rId5" tooltip="Learn more about intensive care unit from ScienceDirect's AI-generated Topic Pages"/>
              </a:rPr>
              <a:t>intensive care unit</a:t>
            </a:r>
            <a:r>
              <a:rPr lang="en-US" b="0" i="0" dirty="0">
                <a:solidFill>
                  <a:srgbClr val="2E2E2E"/>
                </a:solidFill>
                <a:effectLst/>
                <a:latin typeface="NexusSerif"/>
              </a:rPr>
              <a:t> stay by pooling data from five studies.</a:t>
            </a:r>
            <a:endParaRPr lang="el-GR" dirty="0"/>
          </a:p>
        </p:txBody>
      </p:sp>
    </p:spTree>
    <p:extLst>
      <p:ext uri="{BB962C8B-B14F-4D97-AF65-F5344CB8AC3E}">
        <p14:creationId xmlns:p14="http://schemas.microsoft.com/office/powerpoint/2010/main" val="3754466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34A1E9E-D930-40A8-8D88-2D2B1A61EAAB}"/>
              </a:ext>
            </a:extLst>
          </p:cNvPr>
          <p:cNvSpPr>
            <a:spLocks noGrp="1"/>
          </p:cNvSpPr>
          <p:nvPr>
            <p:ph idx="1"/>
          </p:nvPr>
        </p:nvSpPr>
        <p:spPr/>
        <p:txBody>
          <a:bodyPr/>
          <a:lstStyle/>
          <a:p>
            <a:pPr marL="0" lvl="0" indent="0" eaLnBrk="0" fontAlgn="base" hangingPunct="0">
              <a:lnSpc>
                <a:spcPct val="100000"/>
              </a:lnSpc>
              <a:spcBef>
                <a:spcPct val="0"/>
              </a:spcBef>
              <a:spcAft>
                <a:spcPct val="0"/>
              </a:spcAft>
              <a:buNone/>
            </a:pPr>
            <a:r>
              <a:rPr lang="el-GR" altLang="el-GR" sz="2000" dirty="0">
                <a:solidFill>
                  <a:srgbClr val="212121"/>
                </a:solidFill>
                <a:latin typeface="BlinkMacSystemFont"/>
              </a:rPr>
              <a:t>2017 </a:t>
            </a:r>
            <a:r>
              <a:rPr lang="el-GR" altLang="el-GR" sz="2000" dirty="0" err="1">
                <a:solidFill>
                  <a:srgbClr val="212121"/>
                </a:solidFill>
                <a:latin typeface="BlinkMacSystemFont"/>
              </a:rPr>
              <a:t>May</a:t>
            </a:r>
            <a:r>
              <a:rPr lang="el-GR" altLang="el-GR" sz="2000" dirty="0">
                <a:solidFill>
                  <a:srgbClr val="212121"/>
                </a:solidFill>
                <a:latin typeface="BlinkMacSystemFont"/>
              </a:rPr>
              <a:t>;</a:t>
            </a:r>
            <a:endParaRPr lang="el-GR" altLang="el-GR" b="1" dirty="0">
              <a:solidFill>
                <a:srgbClr val="212121"/>
              </a:solidFill>
              <a:latin typeface="Merriweather" panose="00000500000000000000" pitchFamily="2" charset="0"/>
            </a:endParaRPr>
          </a:p>
          <a:p>
            <a:pPr marL="0" lvl="0" indent="0" eaLnBrk="0" fontAlgn="base" hangingPunct="0">
              <a:lnSpc>
                <a:spcPct val="100000"/>
              </a:lnSpc>
              <a:spcBef>
                <a:spcPct val="0"/>
              </a:spcBef>
              <a:spcAft>
                <a:spcPct val="0"/>
              </a:spcAft>
              <a:buNone/>
            </a:pPr>
            <a:r>
              <a:rPr lang="el-GR" altLang="el-GR" b="1" dirty="0" err="1">
                <a:solidFill>
                  <a:srgbClr val="212121"/>
                </a:solidFill>
                <a:latin typeface="Merriweather" panose="00000500000000000000" pitchFamily="2" charset="0"/>
              </a:rPr>
              <a:t>Effect</a:t>
            </a:r>
            <a:r>
              <a:rPr lang="el-GR" altLang="el-GR" b="1" dirty="0">
                <a:solidFill>
                  <a:srgbClr val="212121"/>
                </a:solidFill>
                <a:latin typeface="Merriweather" panose="00000500000000000000" pitchFamily="2" charset="0"/>
              </a:rPr>
              <a:t> of </a:t>
            </a:r>
            <a:r>
              <a:rPr lang="el-GR" altLang="el-GR" b="1" dirty="0" err="1">
                <a:solidFill>
                  <a:srgbClr val="212121"/>
                </a:solidFill>
                <a:latin typeface="Merriweather" panose="00000500000000000000" pitchFamily="2" charset="0"/>
              </a:rPr>
              <a:t>chest</a:t>
            </a:r>
            <a:r>
              <a:rPr lang="el-GR" altLang="el-GR" b="1" dirty="0">
                <a:solidFill>
                  <a:srgbClr val="212121"/>
                </a:solidFill>
                <a:latin typeface="Merriweather" panose="00000500000000000000" pitchFamily="2" charset="0"/>
              </a:rPr>
              <a:t> </a:t>
            </a:r>
            <a:r>
              <a:rPr lang="el-GR" altLang="el-GR" b="1" dirty="0" err="1">
                <a:solidFill>
                  <a:srgbClr val="212121"/>
                </a:solidFill>
                <a:latin typeface="Merriweather" panose="00000500000000000000" pitchFamily="2" charset="0"/>
              </a:rPr>
              <a:t>physiotherapy</a:t>
            </a:r>
            <a:r>
              <a:rPr lang="el-GR" altLang="el-GR" b="1" dirty="0">
                <a:solidFill>
                  <a:srgbClr val="212121"/>
                </a:solidFill>
                <a:latin typeface="Merriweather" panose="00000500000000000000" pitchFamily="2" charset="0"/>
              </a:rPr>
              <a:t> in </a:t>
            </a:r>
            <a:r>
              <a:rPr lang="el-GR" altLang="el-GR" b="1" dirty="0" err="1">
                <a:solidFill>
                  <a:srgbClr val="212121"/>
                </a:solidFill>
                <a:latin typeface="Merriweather" panose="00000500000000000000" pitchFamily="2" charset="0"/>
              </a:rPr>
              <a:t>patients</a:t>
            </a:r>
            <a:r>
              <a:rPr lang="el-GR" altLang="el-GR" b="1" dirty="0">
                <a:solidFill>
                  <a:srgbClr val="212121"/>
                </a:solidFill>
                <a:latin typeface="Merriweather" panose="00000500000000000000" pitchFamily="2" charset="0"/>
              </a:rPr>
              <a:t> </a:t>
            </a:r>
            <a:r>
              <a:rPr lang="el-GR" altLang="el-GR" b="1" dirty="0" err="1">
                <a:solidFill>
                  <a:srgbClr val="212121"/>
                </a:solidFill>
                <a:latin typeface="Merriweather" panose="00000500000000000000" pitchFamily="2" charset="0"/>
              </a:rPr>
              <a:t>undergoing</a:t>
            </a:r>
            <a:r>
              <a:rPr lang="el-GR" altLang="el-GR" b="1" dirty="0">
                <a:solidFill>
                  <a:srgbClr val="212121"/>
                </a:solidFill>
                <a:latin typeface="Merriweather" panose="00000500000000000000" pitchFamily="2" charset="0"/>
              </a:rPr>
              <a:t> </a:t>
            </a:r>
            <a:r>
              <a:rPr lang="el-GR" altLang="el-GR" b="1" dirty="0" err="1">
                <a:solidFill>
                  <a:srgbClr val="212121"/>
                </a:solidFill>
                <a:latin typeface="Merriweather" panose="00000500000000000000" pitchFamily="2" charset="0"/>
              </a:rPr>
              <a:t>mechanical</a:t>
            </a:r>
            <a:r>
              <a:rPr lang="el-GR" altLang="el-GR" b="1" dirty="0">
                <a:solidFill>
                  <a:srgbClr val="212121"/>
                </a:solidFill>
                <a:latin typeface="Merriweather" panose="00000500000000000000" pitchFamily="2" charset="0"/>
              </a:rPr>
              <a:t> </a:t>
            </a:r>
            <a:r>
              <a:rPr lang="el-GR" altLang="el-GR" b="1" dirty="0" err="1">
                <a:solidFill>
                  <a:srgbClr val="212121"/>
                </a:solidFill>
                <a:latin typeface="Merriweather" panose="00000500000000000000" pitchFamily="2" charset="0"/>
              </a:rPr>
              <a:t>ventilation</a:t>
            </a:r>
            <a:r>
              <a:rPr lang="el-GR" altLang="el-GR" b="1" dirty="0">
                <a:solidFill>
                  <a:srgbClr val="212121"/>
                </a:solidFill>
                <a:latin typeface="Merriweather" panose="00000500000000000000" pitchFamily="2" charset="0"/>
              </a:rPr>
              <a:t>: a </a:t>
            </a:r>
            <a:r>
              <a:rPr lang="el-GR" altLang="el-GR" b="1" dirty="0" err="1">
                <a:solidFill>
                  <a:srgbClr val="212121"/>
                </a:solidFill>
                <a:latin typeface="Merriweather" panose="00000500000000000000" pitchFamily="2" charset="0"/>
              </a:rPr>
              <a:t>prospective</a:t>
            </a:r>
            <a:r>
              <a:rPr lang="el-GR" altLang="el-GR" b="1" dirty="0">
                <a:solidFill>
                  <a:srgbClr val="212121"/>
                </a:solidFill>
                <a:latin typeface="Merriweather" panose="00000500000000000000" pitchFamily="2" charset="0"/>
              </a:rPr>
              <a:t> </a:t>
            </a:r>
            <a:r>
              <a:rPr lang="el-GR" altLang="el-GR" b="1" dirty="0" err="1">
                <a:solidFill>
                  <a:srgbClr val="212121"/>
                </a:solidFill>
                <a:latin typeface="Merriweather" panose="00000500000000000000" pitchFamily="2" charset="0"/>
              </a:rPr>
              <a:t>randomized</a:t>
            </a:r>
            <a:r>
              <a:rPr lang="el-GR" altLang="el-GR" b="1" dirty="0">
                <a:solidFill>
                  <a:srgbClr val="212121"/>
                </a:solidFill>
                <a:latin typeface="Merriweather" panose="00000500000000000000" pitchFamily="2" charset="0"/>
              </a:rPr>
              <a:t> </a:t>
            </a:r>
            <a:r>
              <a:rPr lang="el-GR" altLang="el-GR" b="1" dirty="0" err="1">
                <a:solidFill>
                  <a:srgbClr val="212121"/>
                </a:solidFill>
                <a:latin typeface="Merriweather" panose="00000500000000000000" pitchFamily="2" charset="0"/>
              </a:rPr>
              <a:t>controlled</a:t>
            </a:r>
            <a:r>
              <a:rPr lang="el-GR" altLang="el-GR" b="1" dirty="0">
                <a:solidFill>
                  <a:srgbClr val="212121"/>
                </a:solidFill>
                <a:latin typeface="Merriweather" panose="00000500000000000000" pitchFamily="2" charset="0"/>
              </a:rPr>
              <a:t> </a:t>
            </a:r>
            <a:r>
              <a:rPr lang="el-GR" altLang="el-GR" b="1" dirty="0" err="1">
                <a:solidFill>
                  <a:srgbClr val="212121"/>
                </a:solidFill>
                <a:latin typeface="Merriweather" panose="00000500000000000000" pitchFamily="2" charset="0"/>
              </a:rPr>
              <a:t>trial</a:t>
            </a:r>
            <a:endParaRPr lang="el-GR" altLang="el-GR" sz="1100" dirty="0"/>
          </a:p>
          <a:p>
            <a:pPr marL="0" lvl="0" indent="0" eaLnBrk="0" fontAlgn="base" hangingPunct="0">
              <a:lnSpc>
                <a:spcPct val="100000"/>
              </a:lnSpc>
              <a:spcBef>
                <a:spcPct val="0"/>
              </a:spcBef>
              <a:spcAft>
                <a:spcPct val="0"/>
              </a:spcAft>
              <a:buNone/>
            </a:pPr>
            <a:r>
              <a:rPr lang="el-GR" altLang="el-GR" sz="2000" dirty="0" err="1">
                <a:solidFill>
                  <a:srgbClr val="0071BC"/>
                </a:solidFill>
                <a:latin typeface="BlinkMacSystemFont"/>
                <a:hlinkClick r:id="rId2"/>
              </a:rPr>
              <a:t>Hui</a:t>
            </a:r>
            <a:r>
              <a:rPr lang="el-GR" altLang="el-GR" sz="2000" dirty="0">
                <a:solidFill>
                  <a:srgbClr val="0071BC"/>
                </a:solidFill>
                <a:latin typeface="BlinkMacSystemFont"/>
                <a:hlinkClick r:id="rId2"/>
              </a:rPr>
              <a:t> </a:t>
            </a:r>
            <a:r>
              <a:rPr lang="el-GR" altLang="el-GR" sz="2000" dirty="0" err="1">
                <a:solidFill>
                  <a:srgbClr val="0071BC"/>
                </a:solidFill>
                <a:latin typeface="BlinkMacSystemFont"/>
                <a:hlinkClick r:id="rId2"/>
              </a:rPr>
              <a:t>Zeng</a:t>
            </a:r>
            <a:r>
              <a:rPr lang="el-GR" altLang="el-GR" sz="1200" baseline="30000" dirty="0">
                <a:solidFill>
                  <a:srgbClr val="5B616B"/>
                </a:solidFill>
                <a:latin typeface="BlinkMacSystemFont"/>
              </a:rPr>
              <a:t> </a:t>
            </a:r>
            <a:r>
              <a:rPr lang="el-GR" altLang="el-GR" sz="1200" baseline="30000" dirty="0">
                <a:solidFill>
                  <a:srgbClr val="323A45"/>
                </a:solidFill>
                <a:latin typeface="BlinkMacSystemFont"/>
                <a:hlinkClick r:id="rId3" tooltip="Second Department of Critical Care Medicine, Affiliated Hospital of Zunyi Medical College, Zunyi 563003, Guizhou, China. Corresponding author: Chen Miao, Email: 764590955@qq.com."/>
              </a:rPr>
              <a:t>1</a:t>
            </a:r>
            <a:r>
              <a:rPr lang="el-GR" altLang="el-GR" sz="2000" dirty="0">
                <a:solidFill>
                  <a:srgbClr val="5B616B"/>
                </a:solidFill>
                <a:latin typeface="BlinkMacSystemFont"/>
              </a:rPr>
              <a:t>, </a:t>
            </a:r>
            <a:r>
              <a:rPr lang="el-GR" altLang="el-GR" sz="2000" dirty="0" err="1">
                <a:solidFill>
                  <a:srgbClr val="0071BC"/>
                </a:solidFill>
                <a:latin typeface="BlinkMacSystemFont"/>
                <a:hlinkClick r:id="rId4"/>
              </a:rPr>
              <a:t>Zhen</a:t>
            </a:r>
            <a:r>
              <a:rPr lang="el-GR" altLang="el-GR" sz="2000" dirty="0">
                <a:solidFill>
                  <a:srgbClr val="0071BC"/>
                </a:solidFill>
                <a:latin typeface="BlinkMacSystemFont"/>
                <a:hlinkClick r:id="rId4"/>
              </a:rPr>
              <a:t> </a:t>
            </a:r>
            <a:r>
              <a:rPr lang="el-GR" altLang="el-GR" sz="2000" dirty="0" err="1">
                <a:solidFill>
                  <a:srgbClr val="0071BC"/>
                </a:solidFill>
                <a:latin typeface="BlinkMacSystemFont"/>
                <a:hlinkClick r:id="rId4"/>
              </a:rPr>
              <a:t>Zhang</a:t>
            </a:r>
            <a:r>
              <a:rPr lang="el-GR" altLang="el-GR" sz="2000" dirty="0">
                <a:solidFill>
                  <a:srgbClr val="5B616B"/>
                </a:solidFill>
                <a:latin typeface="BlinkMacSystemFont"/>
              </a:rPr>
              <a:t>, </a:t>
            </a:r>
            <a:r>
              <a:rPr lang="el-GR" altLang="el-GR" sz="2000" dirty="0" err="1">
                <a:solidFill>
                  <a:srgbClr val="0071BC"/>
                </a:solidFill>
                <a:latin typeface="BlinkMacSystemFont"/>
                <a:hlinkClick r:id="rId5"/>
              </a:rPr>
              <a:t>Yuan</a:t>
            </a:r>
            <a:r>
              <a:rPr lang="el-GR" altLang="el-GR" sz="2000" dirty="0">
                <a:solidFill>
                  <a:srgbClr val="0071BC"/>
                </a:solidFill>
                <a:latin typeface="BlinkMacSystemFont"/>
                <a:hlinkClick r:id="rId5"/>
              </a:rPr>
              <a:t> </a:t>
            </a:r>
            <a:r>
              <a:rPr lang="el-GR" altLang="el-GR" sz="2000" dirty="0" err="1">
                <a:solidFill>
                  <a:srgbClr val="0071BC"/>
                </a:solidFill>
                <a:latin typeface="BlinkMacSystemFont"/>
                <a:hlinkClick r:id="rId5"/>
              </a:rPr>
              <a:t>Gong</a:t>
            </a:r>
            <a:r>
              <a:rPr lang="el-GR" altLang="el-GR" sz="2000" dirty="0">
                <a:solidFill>
                  <a:srgbClr val="5B616B"/>
                </a:solidFill>
                <a:latin typeface="BlinkMacSystemFont"/>
              </a:rPr>
              <a:t>, </a:t>
            </a:r>
            <a:r>
              <a:rPr lang="el-GR" altLang="el-GR" sz="2000" dirty="0" err="1">
                <a:solidFill>
                  <a:srgbClr val="0071BC"/>
                </a:solidFill>
                <a:latin typeface="BlinkMacSystemFont"/>
                <a:hlinkClick r:id="rId6"/>
              </a:rPr>
              <a:t>Miao</a:t>
            </a:r>
            <a:r>
              <a:rPr lang="el-GR" altLang="el-GR" sz="2000" dirty="0">
                <a:solidFill>
                  <a:srgbClr val="0071BC"/>
                </a:solidFill>
                <a:latin typeface="BlinkMacSystemFont"/>
                <a:hlinkClick r:id="rId6"/>
              </a:rPr>
              <a:t> </a:t>
            </a:r>
            <a:r>
              <a:rPr lang="el-GR" altLang="el-GR" sz="2000" dirty="0" err="1">
                <a:solidFill>
                  <a:srgbClr val="0071BC"/>
                </a:solidFill>
                <a:latin typeface="BlinkMacSystemFont"/>
                <a:hlinkClick r:id="rId6"/>
              </a:rPr>
              <a:t>Chen</a:t>
            </a:r>
            <a:endParaRPr lang="el-GR" altLang="el-GR" sz="3200" dirty="0">
              <a:latin typeface="Arial" panose="020B0604020202020204" pitchFamily="34" charset="0"/>
            </a:endParaRPr>
          </a:p>
          <a:p>
            <a:endParaRPr lang="el-GR" dirty="0"/>
          </a:p>
        </p:txBody>
      </p:sp>
      <p:sp>
        <p:nvSpPr>
          <p:cNvPr id="5" name="Rectangle 2">
            <a:extLst>
              <a:ext uri="{FF2B5EF4-FFF2-40B4-BE49-F238E27FC236}">
                <a16:creationId xmlns:a16="http://schemas.microsoft.com/office/drawing/2014/main" id="{66EF28A4-87C1-462F-AAF9-0A55C215E077}"/>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rgbClr val="5B616B"/>
              </a:solidFill>
              <a:effectLst/>
              <a:latin typeface="BlinkMacSystemFont"/>
            </a:endParaRPr>
          </a:p>
        </p:txBody>
      </p:sp>
    </p:spTree>
    <p:extLst>
      <p:ext uri="{BB962C8B-B14F-4D97-AF65-F5344CB8AC3E}">
        <p14:creationId xmlns:p14="http://schemas.microsoft.com/office/powerpoint/2010/main" val="1695495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E3E8B74-6673-4DDC-8A4B-C1D1FADA7070}"/>
              </a:ext>
            </a:extLst>
          </p:cNvPr>
          <p:cNvSpPr>
            <a:spLocks noGrp="1"/>
          </p:cNvSpPr>
          <p:nvPr>
            <p:ph type="title"/>
          </p:nvPr>
        </p:nvSpPr>
        <p:spPr>
          <a:xfrm>
            <a:off x="838200" y="365125"/>
            <a:ext cx="10515600" cy="1325563"/>
          </a:xfrm>
        </p:spPr>
        <p:txBody>
          <a:bodyPr>
            <a:normAutofit/>
          </a:bodyPr>
          <a:lstStyle/>
          <a:p>
            <a:r>
              <a:rPr lang="en-US" sz="5400"/>
              <a:t>VAP</a:t>
            </a:r>
            <a:endParaRPr lang="el-GR"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7435B06-93F0-4DBD-8811-E0D7ECA4DD22}"/>
              </a:ext>
            </a:extLst>
          </p:cNvPr>
          <p:cNvSpPr>
            <a:spLocks noGrp="1"/>
          </p:cNvSpPr>
          <p:nvPr>
            <p:ph idx="1"/>
          </p:nvPr>
        </p:nvSpPr>
        <p:spPr>
          <a:xfrm>
            <a:off x="838200" y="1929384"/>
            <a:ext cx="10515600" cy="4251960"/>
          </a:xfrm>
        </p:spPr>
        <p:txBody>
          <a:bodyPr>
            <a:normAutofit/>
          </a:bodyPr>
          <a:lstStyle/>
          <a:p>
            <a:r>
              <a:rPr lang="el-GR" sz="2200"/>
              <a:t>προοπτική τυχαιοποιημένη ελεγχόμενη δοκιμή (RCT)</a:t>
            </a:r>
            <a:endParaRPr lang="en-US" sz="2200"/>
          </a:p>
          <a:p>
            <a:r>
              <a:rPr lang="en-US" sz="2200"/>
              <a:t>N=68</a:t>
            </a:r>
          </a:p>
          <a:p>
            <a:r>
              <a:rPr lang="en-US" sz="2200"/>
              <a:t>48hours MV</a:t>
            </a:r>
          </a:p>
          <a:p>
            <a:r>
              <a:rPr lang="el-GR" sz="2200"/>
              <a:t>Δεκέμβριος 2014 έως Οκτώβριος 2016</a:t>
            </a:r>
          </a:p>
          <a:p>
            <a:r>
              <a:rPr lang="en-US" sz="2200"/>
              <a:t>N=37 </a:t>
            </a:r>
            <a:r>
              <a:rPr lang="el-GR" sz="2200"/>
              <a:t>Συμβατική Φθ</a:t>
            </a:r>
          </a:p>
          <a:p>
            <a:r>
              <a:rPr lang="el-GR" sz="2200"/>
              <a:t>Ν=31 Υποβοήθηση έκπτυξης θώρακα, δονήσεις και πρώιμη λειτουργικής άσκησης </a:t>
            </a:r>
          </a:p>
        </p:txBody>
      </p:sp>
    </p:spTree>
    <p:extLst>
      <p:ext uri="{BB962C8B-B14F-4D97-AF65-F5344CB8AC3E}">
        <p14:creationId xmlns:p14="http://schemas.microsoft.com/office/powerpoint/2010/main" val="120738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FCF498F-75D6-4212-A4A7-44502F233488}"/>
              </a:ext>
            </a:extLst>
          </p:cNvPr>
          <p:cNvSpPr>
            <a:spLocks noGrp="1"/>
          </p:cNvSpPr>
          <p:nvPr>
            <p:ph type="title"/>
          </p:nvPr>
        </p:nvSpPr>
        <p:spPr>
          <a:xfrm>
            <a:off x="838200" y="365125"/>
            <a:ext cx="10515600" cy="1325563"/>
          </a:xfrm>
        </p:spPr>
        <p:txBody>
          <a:bodyPr>
            <a:normAutofit/>
          </a:bodyPr>
          <a:lstStyle/>
          <a:p>
            <a:r>
              <a:rPr lang="el-GR" sz="5400" b="1"/>
              <a:t>Πριν και μετά την ΑΝ ΦΘ</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E1D589D-4BF1-4C92-AE13-5646CFB0F338}"/>
              </a:ext>
            </a:extLst>
          </p:cNvPr>
          <p:cNvSpPr>
            <a:spLocks noGrp="1"/>
          </p:cNvSpPr>
          <p:nvPr>
            <p:ph idx="1"/>
          </p:nvPr>
        </p:nvSpPr>
        <p:spPr>
          <a:xfrm>
            <a:off x="838200" y="1929384"/>
            <a:ext cx="10515600" cy="4251960"/>
          </a:xfrm>
        </p:spPr>
        <p:txBody>
          <a:bodyPr>
            <a:normAutofit/>
          </a:bodyPr>
          <a:lstStyle/>
          <a:p>
            <a:r>
              <a:rPr lang="el-GR" sz="2200"/>
              <a:t>Η βαθμολογία οξείας φυσιολογίας και αξιολόγησης χρόνιας υγείας  (APACHE II) </a:t>
            </a:r>
          </a:p>
          <a:p>
            <a:r>
              <a:rPr lang="el-GR" sz="2200"/>
              <a:t>Ο δείκτης οξυγόνωσης (PaO2/FiO2) </a:t>
            </a:r>
          </a:p>
          <a:p>
            <a:r>
              <a:rPr lang="el-GR" sz="2200"/>
              <a:t>Η αναπνευστική λειτουργία και τα ζωτικά σημεία</a:t>
            </a:r>
          </a:p>
          <a:p>
            <a:r>
              <a:rPr lang="el-GR" sz="2200"/>
              <a:t>Εργαστηριακοί δείκτες μετά την ΑΝ ΦΘ</a:t>
            </a:r>
          </a:p>
          <a:p>
            <a:r>
              <a:rPr lang="el-GR" sz="2200"/>
              <a:t>Η συχνότητα των επιπλοκών</a:t>
            </a:r>
          </a:p>
          <a:p>
            <a:r>
              <a:rPr lang="el-GR" sz="2200"/>
              <a:t>Η διάρκεια της MV και η διάρκεια παραμονής στη ΜΕΘ στις δύο ομάδες</a:t>
            </a:r>
          </a:p>
        </p:txBody>
      </p:sp>
    </p:spTree>
    <p:extLst>
      <p:ext uri="{BB962C8B-B14F-4D97-AF65-F5344CB8AC3E}">
        <p14:creationId xmlns:p14="http://schemas.microsoft.com/office/powerpoint/2010/main" val="3607835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66E4BC4-82B3-4BF8-9B6F-E32108919D01}"/>
              </a:ext>
            </a:extLst>
          </p:cNvPr>
          <p:cNvSpPr>
            <a:spLocks noGrp="1"/>
          </p:cNvSpPr>
          <p:nvPr>
            <p:ph type="title"/>
          </p:nvPr>
        </p:nvSpPr>
        <p:spPr>
          <a:xfrm>
            <a:off x="838200" y="365125"/>
            <a:ext cx="10515600" cy="1325563"/>
          </a:xfrm>
        </p:spPr>
        <p:txBody>
          <a:bodyPr>
            <a:normAutofit/>
          </a:bodyPr>
          <a:lstStyle/>
          <a:p>
            <a:r>
              <a:rPr lang="el-GR" sz="5400"/>
              <a:t>ΑΠΟΤΕΛΕΣΜΑΤΑ</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740DDD2-0D9B-45D7-AE79-5D5D04988B63}"/>
              </a:ext>
            </a:extLst>
          </p:cNvPr>
          <p:cNvSpPr>
            <a:spLocks noGrp="1"/>
          </p:cNvSpPr>
          <p:nvPr>
            <p:ph idx="1"/>
          </p:nvPr>
        </p:nvSpPr>
        <p:spPr>
          <a:xfrm>
            <a:off x="838200" y="1929384"/>
            <a:ext cx="10515600" cy="4251960"/>
          </a:xfrm>
        </p:spPr>
        <p:txBody>
          <a:bodyPr>
            <a:normAutofit/>
          </a:bodyPr>
          <a:lstStyle/>
          <a:p>
            <a:r>
              <a:rPr lang="el-GR" sz="1500" b="1"/>
              <a:t>Η επίπτωση της πνευμονίας που σχετίζεται με τον αναπνευστήρα (VAP) στην ομάδα ΑΝ ΦΘ ήταν σημαντικά χαμηλότερη από αυτή της ομάδας ελέγχου (5,4% έναντι 25,8%, P &lt;0,05), </a:t>
            </a:r>
          </a:p>
          <a:p>
            <a:r>
              <a:rPr lang="el-GR" sz="1500" b="1"/>
              <a:t>οι ασθενείς στην ομάδα ελέγχου είχαν επίσης ατελεκτασία, </a:t>
            </a:r>
          </a:p>
          <a:p>
            <a:r>
              <a:rPr lang="el-GR" sz="1500" b="1"/>
              <a:t>εν τω βάθει φλεβική θρόμβωση και άλλα επιπλοκές, ενώ δεν βρέθηκαν τέτοιες επιπλοκές στην ομάδα ΑΝ ΦΘ</a:t>
            </a:r>
          </a:p>
          <a:p>
            <a:r>
              <a:rPr lang="el-GR" sz="1500" b="1"/>
              <a:t>Η διάρκεια της MV και η διάρκεια παραμονής στη ΜΕΘ ήταν σημαντικά μικρότερη από αυτές της ομάδας ελέγχου (και οι δύο P &lt; 0,05).</a:t>
            </a:r>
          </a:p>
          <a:p>
            <a:r>
              <a:rPr lang="el-GR" sz="1500"/>
              <a:t>Δεν υπήρχε σημαντική διαφορά στη βαθμολογία APACHE II και PaO2/FiO2 πριν από τη θεραπεία μεταξύ των δύο ομάδων.</a:t>
            </a:r>
          </a:p>
          <a:p>
            <a:r>
              <a:rPr lang="el-GR" sz="1500"/>
              <a:t>Μετά από θεραπεία για 2 ημέρες, η βαθμολογία APACHE II και στις δύο ομάδες μειώθηκε σταδιακά </a:t>
            </a:r>
          </a:p>
          <a:p>
            <a:r>
              <a:rPr lang="el-GR" sz="1500"/>
              <a:t>Το PaO2/FiO2 στις δύο ομάδες αυξήθηκε σταδιακά μετά τη θεραπεία.</a:t>
            </a:r>
          </a:p>
          <a:p>
            <a:r>
              <a:rPr lang="el-GR" sz="1500"/>
              <a:t>Το PaO2/FiO2 στην ομάδα CPT αυξήθηκε σημαντικά 3 ημέρες μετά τη θεραπεία σε σύγκριση με αυτό πριν από τη θεραπεία [mmHg (1 mmHg = 0,133 kPa): 278,1±79,0 έναντι 224,2±98,9], ενώ το PaO2/FiO2 στην ομάδα ελέγχου δεν είχε φαίνονται σημαντικά αυξημένες μέχρι μετά από θεραπεία 4 ημερών (mmHg: 302,3±93,1 έναντι 232,3±116,7, και οι δύο </a:t>
            </a:r>
            <a:r>
              <a:rPr lang="el-GR" sz="1500" b="1"/>
              <a:t>P &lt; 0,05). Το γαλακτικό οξύ στην ομάδα ΑΝ ΦΘ ήταν σημαντικά χαμηλότερο από αυτό της ομάδας ελέγχου (mmol/L: 1,10±0,79 έναντι 1,32±1,09, P &lt;0,05), υποδεικνύοντας ότι η ΑΝ ΦΘ  ειδικά η πρώιμη λειτουργική άσκηση, θα μπορούσε να βελτιώσει την παροχή οξυγόνου και την κυκλοφορία των άκρων </a:t>
            </a:r>
          </a:p>
        </p:txBody>
      </p:sp>
    </p:spTree>
    <p:extLst>
      <p:ext uri="{BB962C8B-B14F-4D97-AF65-F5344CB8AC3E}">
        <p14:creationId xmlns:p14="http://schemas.microsoft.com/office/powerpoint/2010/main" val="94993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7719F2-A705-480C-BDAB-ABC7BC09051F}"/>
              </a:ext>
            </a:extLst>
          </p:cNvPr>
          <p:cNvSpPr>
            <a:spLocks noGrp="1"/>
          </p:cNvSpPr>
          <p:nvPr>
            <p:ph type="title"/>
          </p:nvPr>
        </p:nvSpPr>
        <p:spPr>
          <a:xfrm>
            <a:off x="2266248" y="166237"/>
            <a:ext cx="7277247" cy="684697"/>
          </a:xfrm>
        </p:spPr>
        <p:txBody>
          <a:bodyPr>
            <a:normAutofit/>
          </a:bodyPr>
          <a:lstStyle/>
          <a:p>
            <a:pPr algn="ctr"/>
            <a:r>
              <a:rPr lang="el-GR" sz="3600" b="1" dirty="0">
                <a:latin typeface="+mn-lt"/>
              </a:rPr>
              <a:t>ΚΑΤΕΣΤΑΛΜΕΝΟΣ ΑΣΘΕΝΗΣ</a:t>
            </a:r>
          </a:p>
        </p:txBody>
      </p:sp>
      <p:pic>
        <p:nvPicPr>
          <p:cNvPr id="1026" name="Picture 2">
            <a:extLst>
              <a:ext uri="{FF2B5EF4-FFF2-40B4-BE49-F238E27FC236}">
                <a16:creationId xmlns:a16="http://schemas.microsoft.com/office/drawing/2014/main" id="{CA4EDDFF-9ED7-46FB-8A80-E5A99E563C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56888" y="1083581"/>
            <a:ext cx="6236844" cy="40388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4C95E34-840F-4255-8D4C-CAD621BC15CE}"/>
              </a:ext>
            </a:extLst>
          </p:cNvPr>
          <p:cNvSpPr txBox="1"/>
          <p:nvPr/>
        </p:nvSpPr>
        <p:spPr>
          <a:xfrm>
            <a:off x="-6654" y="5055522"/>
            <a:ext cx="6100762" cy="646331"/>
          </a:xfrm>
          <a:prstGeom prst="rect">
            <a:avLst/>
          </a:prstGeom>
          <a:noFill/>
        </p:spPr>
        <p:txBody>
          <a:bodyPr wrap="square">
            <a:spAutoFit/>
          </a:bodyPr>
          <a:lstStyle/>
          <a:p>
            <a:r>
              <a:rPr lang="en-US" sz="1200" b="1" dirty="0">
                <a:solidFill>
                  <a:srgbClr val="000000"/>
                </a:solidFill>
                <a:latin typeface="arial" panose="020B0604020202020204" pitchFamily="34" charset="0"/>
              </a:rPr>
              <a:t>Impact </a:t>
            </a:r>
            <a:r>
              <a:rPr lang="en-US" sz="1200" b="1" i="0" dirty="0">
                <a:solidFill>
                  <a:srgbClr val="000000"/>
                </a:solidFill>
                <a:effectLst/>
                <a:latin typeface="arial" panose="020B0604020202020204" pitchFamily="34" charset="0"/>
              </a:rPr>
              <a:t>of Vasoactive Medications on ICU-Acquired Weakness in Mechanically Ventilated Patients</a:t>
            </a:r>
          </a:p>
          <a:p>
            <a:r>
              <a:rPr lang="en-US" sz="1200" b="0" i="0" dirty="0">
                <a:solidFill>
                  <a:srgbClr val="2F4A8B"/>
                </a:solidFill>
                <a:effectLst/>
                <a:latin typeface="arial" panose="020B0604020202020204" pitchFamily="34" charset="0"/>
                <a:hlinkClick r:id="rId3"/>
              </a:rPr>
              <a:t>Krysta S. Wolfe</a:t>
            </a:r>
            <a:r>
              <a:rPr lang="en-US" sz="1200" dirty="0">
                <a:solidFill>
                  <a:srgbClr val="000000"/>
                </a:solidFill>
                <a:latin typeface="arial" panose="020B0604020202020204" pitchFamily="34" charset="0"/>
              </a:rPr>
              <a:t> et al,2018,</a:t>
            </a:r>
            <a:endParaRPr lang="en-US" sz="1200" b="0" i="0" dirty="0">
              <a:solidFill>
                <a:srgbClr val="000000"/>
              </a:solidFill>
              <a:effectLst/>
              <a:latin typeface="arial" panose="020B0604020202020204" pitchFamily="34" charset="0"/>
            </a:endParaRPr>
          </a:p>
        </p:txBody>
      </p:sp>
      <p:pic>
        <p:nvPicPr>
          <p:cNvPr id="1028" name="Picture 4" descr="Logo of chest">
            <a:extLst>
              <a:ext uri="{FF2B5EF4-FFF2-40B4-BE49-F238E27FC236}">
                <a16:creationId xmlns:a16="http://schemas.microsoft.com/office/drawing/2014/main" id="{9FB9CDC2-A423-4CDE-A7F4-C32787BF1B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69" y="5683630"/>
            <a:ext cx="2139518" cy="25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070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8A46251-C4CA-4810-B599-457EB7840EED}"/>
              </a:ext>
            </a:extLst>
          </p:cNvPr>
          <p:cNvSpPr>
            <a:spLocks noGrp="1"/>
          </p:cNvSpPr>
          <p:nvPr>
            <p:ph type="title"/>
          </p:nvPr>
        </p:nvSpPr>
        <p:spPr>
          <a:xfrm>
            <a:off x="838200" y="365125"/>
            <a:ext cx="10515600" cy="1325563"/>
          </a:xfrm>
        </p:spPr>
        <p:txBody>
          <a:bodyPr>
            <a:normAutofit/>
          </a:bodyPr>
          <a:lstStyle/>
          <a:p>
            <a:r>
              <a:rPr lang="el-GR" sz="5400" b="1"/>
              <a:t>ΣΥΜΠΕΡΑΣΜΑΤΑ</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38C90D4-7436-4CEE-A41C-BE4738120466}"/>
              </a:ext>
            </a:extLst>
          </p:cNvPr>
          <p:cNvSpPr>
            <a:spLocks noGrp="1"/>
          </p:cNvSpPr>
          <p:nvPr>
            <p:ph idx="1"/>
          </p:nvPr>
        </p:nvSpPr>
        <p:spPr>
          <a:xfrm>
            <a:off x="838200" y="1929384"/>
            <a:ext cx="10515600" cy="4251960"/>
          </a:xfrm>
        </p:spPr>
        <p:txBody>
          <a:bodyPr>
            <a:normAutofit/>
          </a:bodyPr>
          <a:lstStyle/>
          <a:p>
            <a:r>
              <a:rPr lang="el-GR" sz="2200"/>
              <a:t>Η θεραπεία με ΑΝ ΦΘ έχει κάποια επίδραση στην πρόληψη της VAP και άλλων επιπλοκών σε ασθενείς που υποβάλλονται σε MV</a:t>
            </a:r>
          </a:p>
          <a:p>
            <a:pPr marL="0" indent="0">
              <a:buNone/>
            </a:pPr>
            <a:r>
              <a:rPr lang="el-GR" sz="2200"/>
              <a:t>γεγονός που θα μπορούσε να συντομεύσει τη διάρκεια της MV και τη διάρκεια της παραμονής στη ΜΕΘ και να προωθήσει την ανάρρωση των ασθενών</a:t>
            </a:r>
          </a:p>
        </p:txBody>
      </p:sp>
    </p:spTree>
    <p:extLst>
      <p:ext uri="{BB962C8B-B14F-4D97-AF65-F5344CB8AC3E}">
        <p14:creationId xmlns:p14="http://schemas.microsoft.com/office/powerpoint/2010/main" val="253784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66942A-5435-4A4C-A807-F26CCD3D9417}"/>
              </a:ext>
            </a:extLst>
          </p:cNvPr>
          <p:cNvSpPr>
            <a:spLocks noGrp="1"/>
          </p:cNvSpPr>
          <p:nvPr>
            <p:ph type="title"/>
          </p:nvPr>
        </p:nvSpPr>
        <p:spPr/>
        <p:txBody>
          <a:bodyPr>
            <a:normAutofit/>
          </a:bodyPr>
          <a:lstStyle/>
          <a:p>
            <a:r>
              <a:rPr lang="el-GR" sz="3600" b="1" dirty="0"/>
              <a:t>ΕΠΟΜΕΝΗ ΔΙΑΛΕΞΗ</a:t>
            </a:r>
          </a:p>
        </p:txBody>
      </p:sp>
      <p:sp>
        <p:nvSpPr>
          <p:cNvPr id="3" name="Θέση περιεχομένου 2">
            <a:extLst>
              <a:ext uri="{FF2B5EF4-FFF2-40B4-BE49-F238E27FC236}">
                <a16:creationId xmlns:a16="http://schemas.microsoft.com/office/drawing/2014/main" id="{A9B9C19C-16C3-4BFA-A26C-E65884662966}"/>
              </a:ext>
            </a:extLst>
          </p:cNvPr>
          <p:cNvSpPr>
            <a:spLocks noGrp="1"/>
          </p:cNvSpPr>
          <p:nvPr>
            <p:ph idx="1"/>
          </p:nvPr>
        </p:nvSpPr>
        <p:spPr/>
        <p:txBody>
          <a:bodyPr/>
          <a:lstStyle/>
          <a:p>
            <a:pPr marL="0" indent="0">
              <a:buNone/>
            </a:pPr>
            <a:r>
              <a:rPr lang="el-GR" dirty="0"/>
              <a:t>ΠΕΡΙΟΡΙΣΤΙΚΑ ΝΟΣΗΜΑΤΑ ΕΙΔΙΚΕΣ ΚΑΤΑΣΤΑΣΕΙΣ (ΠΑΧΥΣΑΡΚΙΑ, ΕΓΚΥΜΟΣΥΝΗ, ΚΑΡΔΙΟΧΕΙΡΟΥΡΓΙΚΕΣ ΕΠΕΜΒΑΣΕΙΣ)</a:t>
            </a:r>
          </a:p>
        </p:txBody>
      </p:sp>
    </p:spTree>
    <p:extLst>
      <p:ext uri="{BB962C8B-B14F-4D97-AF65-F5344CB8AC3E}">
        <p14:creationId xmlns:p14="http://schemas.microsoft.com/office/powerpoint/2010/main" val="172407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C64AE1-2BA4-420E-BD2B-3C28CB2C3C89}"/>
              </a:ext>
            </a:extLst>
          </p:cNvPr>
          <p:cNvSpPr>
            <a:spLocks noGrp="1"/>
          </p:cNvSpPr>
          <p:nvPr>
            <p:ph type="title"/>
          </p:nvPr>
        </p:nvSpPr>
        <p:spPr>
          <a:xfrm>
            <a:off x="1136342" y="411787"/>
            <a:ext cx="9070173" cy="946598"/>
          </a:xfrm>
        </p:spPr>
        <p:txBody>
          <a:bodyPr>
            <a:normAutofit/>
          </a:bodyPr>
          <a:lstStyle/>
          <a:p>
            <a:pPr algn="ctr"/>
            <a:r>
              <a:rPr lang="el-GR" sz="3600" b="1" dirty="0">
                <a:latin typeface="+mn-lt"/>
              </a:rPr>
              <a:t>ΣΤΑΔΙΑ ΚΑΤΑΣΤΟΛΗΣ</a:t>
            </a:r>
          </a:p>
        </p:txBody>
      </p:sp>
      <p:pic>
        <p:nvPicPr>
          <p:cNvPr id="5" name="Θέση περιεχομένου 4">
            <a:extLst>
              <a:ext uri="{FF2B5EF4-FFF2-40B4-BE49-F238E27FC236}">
                <a16:creationId xmlns:a16="http://schemas.microsoft.com/office/drawing/2014/main" id="{A02CC4AB-4F39-4233-B0D2-23D53EBFF806}"/>
              </a:ext>
            </a:extLst>
          </p:cNvPr>
          <p:cNvPicPr>
            <a:picLocks noGrp="1" noChangeAspect="1"/>
          </p:cNvPicPr>
          <p:nvPr>
            <p:ph idx="1"/>
          </p:nvPr>
        </p:nvPicPr>
        <p:blipFill rotWithShape="1">
          <a:blip r:embed="rId2"/>
          <a:srcRect l="946" t="8393" r="783"/>
          <a:stretch/>
        </p:blipFill>
        <p:spPr>
          <a:xfrm>
            <a:off x="1136342" y="1789301"/>
            <a:ext cx="8913180" cy="3524435"/>
          </a:xfrm>
        </p:spPr>
      </p:pic>
      <p:sp>
        <p:nvSpPr>
          <p:cNvPr id="4" name="Βέλος: Κάτω 3">
            <a:extLst>
              <a:ext uri="{FF2B5EF4-FFF2-40B4-BE49-F238E27FC236}">
                <a16:creationId xmlns:a16="http://schemas.microsoft.com/office/drawing/2014/main" id="{91CC7077-4628-4138-AD05-09DBE9F2D1F9}"/>
              </a:ext>
            </a:extLst>
          </p:cNvPr>
          <p:cNvSpPr/>
          <p:nvPr/>
        </p:nvSpPr>
        <p:spPr>
          <a:xfrm>
            <a:off x="2299318" y="1553595"/>
            <a:ext cx="150920" cy="68358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Βέλος: Κάτω 5">
            <a:extLst>
              <a:ext uri="{FF2B5EF4-FFF2-40B4-BE49-F238E27FC236}">
                <a16:creationId xmlns:a16="http://schemas.microsoft.com/office/drawing/2014/main" id="{D315C2C7-0729-4C38-9167-97FFB3647C34}"/>
              </a:ext>
            </a:extLst>
          </p:cNvPr>
          <p:cNvSpPr/>
          <p:nvPr/>
        </p:nvSpPr>
        <p:spPr>
          <a:xfrm>
            <a:off x="4990733" y="3827758"/>
            <a:ext cx="150920" cy="68358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Κάτω 6">
            <a:extLst>
              <a:ext uri="{FF2B5EF4-FFF2-40B4-BE49-F238E27FC236}">
                <a16:creationId xmlns:a16="http://schemas.microsoft.com/office/drawing/2014/main" id="{4FC2AB6E-2377-4E82-8DB2-A214FF75B25D}"/>
              </a:ext>
            </a:extLst>
          </p:cNvPr>
          <p:cNvSpPr/>
          <p:nvPr/>
        </p:nvSpPr>
        <p:spPr>
          <a:xfrm>
            <a:off x="7352931" y="1553595"/>
            <a:ext cx="150920" cy="68358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Κάτω 7">
            <a:extLst>
              <a:ext uri="{FF2B5EF4-FFF2-40B4-BE49-F238E27FC236}">
                <a16:creationId xmlns:a16="http://schemas.microsoft.com/office/drawing/2014/main" id="{45DC9DF2-0810-4800-8397-998CC3D392E7}"/>
              </a:ext>
            </a:extLst>
          </p:cNvPr>
          <p:cNvSpPr/>
          <p:nvPr/>
        </p:nvSpPr>
        <p:spPr>
          <a:xfrm>
            <a:off x="4958180" y="1560996"/>
            <a:ext cx="150920" cy="68358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6939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833735A0-3DAE-4C2D-8089-850B174877D7}"/>
              </a:ext>
            </a:extLst>
          </p:cNvPr>
          <p:cNvPicPr>
            <a:picLocks noGrp="1" noChangeAspect="1"/>
          </p:cNvPicPr>
          <p:nvPr>
            <p:ph idx="1"/>
          </p:nvPr>
        </p:nvPicPr>
        <p:blipFill>
          <a:blip r:embed="rId2"/>
          <a:stretch>
            <a:fillRect/>
          </a:stretch>
        </p:blipFill>
        <p:spPr>
          <a:xfrm>
            <a:off x="883218" y="2086252"/>
            <a:ext cx="9967744" cy="3719744"/>
          </a:xfrm>
        </p:spPr>
      </p:pic>
      <p:pic>
        <p:nvPicPr>
          <p:cNvPr id="9" name="Εικόνα 8">
            <a:extLst>
              <a:ext uri="{FF2B5EF4-FFF2-40B4-BE49-F238E27FC236}">
                <a16:creationId xmlns:a16="http://schemas.microsoft.com/office/drawing/2014/main" id="{F776BB77-F478-4A90-B749-EE2E5F48E858}"/>
              </a:ext>
            </a:extLst>
          </p:cNvPr>
          <p:cNvPicPr>
            <a:picLocks noChangeAspect="1"/>
          </p:cNvPicPr>
          <p:nvPr/>
        </p:nvPicPr>
        <p:blipFill>
          <a:blip r:embed="rId3"/>
          <a:stretch>
            <a:fillRect/>
          </a:stretch>
        </p:blipFill>
        <p:spPr>
          <a:xfrm>
            <a:off x="883218" y="710214"/>
            <a:ext cx="9997349" cy="683580"/>
          </a:xfrm>
          <a:prstGeom prst="rect">
            <a:avLst/>
          </a:prstGeom>
        </p:spPr>
      </p:pic>
      <p:cxnSp>
        <p:nvCxnSpPr>
          <p:cNvPr id="3" name="Ευθύγραμμο βέλος σύνδεσης 2">
            <a:extLst>
              <a:ext uri="{FF2B5EF4-FFF2-40B4-BE49-F238E27FC236}">
                <a16:creationId xmlns:a16="http://schemas.microsoft.com/office/drawing/2014/main" id="{2AD734FA-D21B-4515-9BFD-BACB5EEB5DE5}"/>
              </a:ext>
            </a:extLst>
          </p:cNvPr>
          <p:cNvCxnSpPr>
            <a:cxnSpLocks/>
          </p:cNvCxnSpPr>
          <p:nvPr/>
        </p:nvCxnSpPr>
        <p:spPr>
          <a:xfrm>
            <a:off x="390617" y="3249227"/>
            <a:ext cx="492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4153539B-E158-4CC7-903A-87EB391C005C}"/>
              </a:ext>
            </a:extLst>
          </p:cNvPr>
          <p:cNvCxnSpPr>
            <a:cxnSpLocks/>
          </p:cNvCxnSpPr>
          <p:nvPr/>
        </p:nvCxnSpPr>
        <p:spPr>
          <a:xfrm>
            <a:off x="543017" y="4724400"/>
            <a:ext cx="492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76E8DDCA-3CC0-409D-A19C-91F70B8B77F8}"/>
              </a:ext>
            </a:extLst>
          </p:cNvPr>
          <p:cNvCxnSpPr>
            <a:cxnSpLocks/>
          </p:cNvCxnSpPr>
          <p:nvPr/>
        </p:nvCxnSpPr>
        <p:spPr>
          <a:xfrm>
            <a:off x="543017" y="3598415"/>
            <a:ext cx="492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69115B05-DE2C-49AD-8CCA-3E8BCC388238}"/>
              </a:ext>
            </a:extLst>
          </p:cNvPr>
          <p:cNvCxnSpPr>
            <a:cxnSpLocks/>
          </p:cNvCxnSpPr>
          <p:nvPr/>
        </p:nvCxnSpPr>
        <p:spPr>
          <a:xfrm>
            <a:off x="543017" y="2818660"/>
            <a:ext cx="492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κείμενο, στιγμιότυπο οθόνης, οθόνη&#10;&#10;Περιγραφή που δημιουργήθηκε αυτόματα">
            <a:extLst>
              <a:ext uri="{FF2B5EF4-FFF2-40B4-BE49-F238E27FC236}">
                <a16:creationId xmlns:a16="http://schemas.microsoft.com/office/drawing/2014/main" id="{25BFF3E2-AC37-4AF7-B2FD-54AF979847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924" t="36498" r="67576" b="34982"/>
          <a:stretch/>
        </p:blipFill>
        <p:spPr>
          <a:xfrm>
            <a:off x="722791" y="2308194"/>
            <a:ext cx="3130118" cy="3116063"/>
          </a:xfrm>
          <a:solidFill>
            <a:srgbClr val="FFC000"/>
          </a:solidFill>
        </p:spPr>
      </p:pic>
      <p:sp>
        <p:nvSpPr>
          <p:cNvPr id="6" name="TextBox 5">
            <a:extLst>
              <a:ext uri="{FF2B5EF4-FFF2-40B4-BE49-F238E27FC236}">
                <a16:creationId xmlns:a16="http://schemas.microsoft.com/office/drawing/2014/main" id="{802BA786-3D65-48D9-8D6D-0A1113F6269E}"/>
              </a:ext>
            </a:extLst>
          </p:cNvPr>
          <p:cNvSpPr txBox="1"/>
          <p:nvPr/>
        </p:nvSpPr>
        <p:spPr>
          <a:xfrm>
            <a:off x="722791" y="946577"/>
            <a:ext cx="3460073" cy="830997"/>
          </a:xfrm>
          <a:prstGeom prst="rect">
            <a:avLst/>
          </a:prstGeom>
          <a:noFill/>
        </p:spPr>
        <p:txBody>
          <a:bodyPr wrap="square">
            <a:spAutoFit/>
          </a:bodyPr>
          <a:lstStyle/>
          <a:p>
            <a:r>
              <a:rPr lang="el-GR" sz="2400" b="1" dirty="0"/>
              <a:t>Χαμηλή ικανότητα βήχα/απουσία</a:t>
            </a:r>
          </a:p>
        </p:txBody>
      </p:sp>
      <p:pic>
        <p:nvPicPr>
          <p:cNvPr id="8" name="Θέση περιεχομένου 4" descr="Εικόνα που περιέχει κείμενο, στιγμιότυπο οθόνης, οθόνη&#10;&#10;Περιγραφή που δημιουργήθηκε αυτόματα">
            <a:extLst>
              <a:ext uri="{FF2B5EF4-FFF2-40B4-BE49-F238E27FC236}">
                <a16:creationId xmlns:a16="http://schemas.microsoft.com/office/drawing/2014/main" id="{0B0CC89E-9C41-480E-863D-A9902D7B1793}"/>
              </a:ext>
            </a:extLst>
          </p:cNvPr>
          <p:cNvPicPr>
            <a:picLocks noChangeAspect="1"/>
          </p:cNvPicPr>
          <p:nvPr/>
        </p:nvPicPr>
        <p:blipFill rotWithShape="1">
          <a:blip r:embed="rId2">
            <a:extLst>
              <a:ext uri="{28A0092B-C50C-407E-A947-70E740481C1C}">
                <a14:useLocalDpi xmlns:a14="http://schemas.microsoft.com/office/drawing/2010/main" val="0"/>
              </a:ext>
            </a:extLst>
          </a:blip>
          <a:srcRect l="51803" t="51408" r="31447" b="31174"/>
          <a:stretch/>
        </p:blipFill>
        <p:spPr>
          <a:xfrm>
            <a:off x="8913180" y="2240112"/>
            <a:ext cx="2885244" cy="1903120"/>
          </a:xfrm>
          <a:prstGeom prst="rect">
            <a:avLst/>
          </a:prstGeom>
        </p:spPr>
      </p:pic>
      <p:pic>
        <p:nvPicPr>
          <p:cNvPr id="10" name="Θέση περιεχομένου 4" descr="Εικόνα που περιέχει κείμενο, στιγμιότυπο οθόνης, οθόνη&#10;&#10;Περιγραφή που δημιουργήθηκε αυτόματα">
            <a:extLst>
              <a:ext uri="{FF2B5EF4-FFF2-40B4-BE49-F238E27FC236}">
                <a16:creationId xmlns:a16="http://schemas.microsoft.com/office/drawing/2014/main" id="{5E4CF381-D12B-4E83-AC90-5499BCFA4C23}"/>
              </a:ext>
            </a:extLst>
          </p:cNvPr>
          <p:cNvPicPr>
            <a:picLocks noChangeAspect="1"/>
          </p:cNvPicPr>
          <p:nvPr/>
        </p:nvPicPr>
        <p:blipFill rotWithShape="1">
          <a:blip r:embed="rId2">
            <a:extLst>
              <a:ext uri="{28A0092B-C50C-407E-A947-70E740481C1C}">
                <a14:useLocalDpi xmlns:a14="http://schemas.microsoft.com/office/drawing/2010/main" val="0"/>
              </a:ext>
            </a:extLst>
          </a:blip>
          <a:srcRect l="33508" t="42064" r="48970" b="42011"/>
          <a:stretch/>
        </p:blipFill>
        <p:spPr>
          <a:xfrm>
            <a:off x="4998129" y="2291908"/>
            <a:ext cx="3018407" cy="1740023"/>
          </a:xfrm>
          <a:prstGeom prst="rect">
            <a:avLst/>
          </a:prstGeom>
          <a:solidFill>
            <a:srgbClr val="FFC000"/>
          </a:solidFill>
          <a:ln>
            <a:solidFill>
              <a:srgbClr val="FFC000"/>
            </a:solidFill>
          </a:ln>
        </p:spPr>
      </p:pic>
      <p:sp>
        <p:nvSpPr>
          <p:cNvPr id="2" name="Ορθογώνιο 1">
            <a:extLst>
              <a:ext uri="{FF2B5EF4-FFF2-40B4-BE49-F238E27FC236}">
                <a16:creationId xmlns:a16="http://schemas.microsoft.com/office/drawing/2014/main" id="{235FFFDD-2E4E-4641-8F2F-08EE2C8D0EF4}"/>
              </a:ext>
            </a:extLst>
          </p:cNvPr>
          <p:cNvSpPr/>
          <p:nvPr/>
        </p:nvSpPr>
        <p:spPr>
          <a:xfrm>
            <a:off x="4075590" y="284085"/>
            <a:ext cx="4189521" cy="5591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sz="3200" dirty="0"/>
              <a:t>ΙΚΑΝΟΤΗΤΑ ΒΗΧΑ…..</a:t>
            </a:r>
          </a:p>
        </p:txBody>
      </p:sp>
      <p:sp>
        <p:nvSpPr>
          <p:cNvPr id="3" name="Βέλος: Κάτω 2">
            <a:extLst>
              <a:ext uri="{FF2B5EF4-FFF2-40B4-BE49-F238E27FC236}">
                <a16:creationId xmlns:a16="http://schemas.microsoft.com/office/drawing/2014/main" id="{74BB6C03-B1A0-466C-8CAB-EA40A54BF582}"/>
              </a:ext>
            </a:extLst>
          </p:cNvPr>
          <p:cNvSpPr/>
          <p:nvPr/>
        </p:nvSpPr>
        <p:spPr>
          <a:xfrm>
            <a:off x="1926454" y="1880911"/>
            <a:ext cx="239697" cy="41099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3" name="Βέλος: Δεξιό 12">
            <a:extLst>
              <a:ext uri="{FF2B5EF4-FFF2-40B4-BE49-F238E27FC236}">
                <a16:creationId xmlns:a16="http://schemas.microsoft.com/office/drawing/2014/main" id="{60DAB9A8-7CF3-442A-B9DE-5DA68FB5E23C}"/>
              </a:ext>
            </a:extLst>
          </p:cNvPr>
          <p:cNvSpPr/>
          <p:nvPr/>
        </p:nvSpPr>
        <p:spPr>
          <a:xfrm>
            <a:off x="8016536" y="2840854"/>
            <a:ext cx="603681" cy="18643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4" name="Βέλος: Δεξιό 13">
            <a:extLst>
              <a:ext uri="{FF2B5EF4-FFF2-40B4-BE49-F238E27FC236}">
                <a16:creationId xmlns:a16="http://schemas.microsoft.com/office/drawing/2014/main" id="{A489B8E3-991A-46B8-9E48-653ED70F404A}"/>
              </a:ext>
            </a:extLst>
          </p:cNvPr>
          <p:cNvSpPr/>
          <p:nvPr/>
        </p:nvSpPr>
        <p:spPr>
          <a:xfrm>
            <a:off x="3790767" y="2900038"/>
            <a:ext cx="603681" cy="18643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280E530C-C57A-4C7B-8802-56C0CDF2591E}"/>
              </a:ext>
            </a:extLst>
          </p:cNvPr>
          <p:cNvSpPr txBox="1"/>
          <p:nvPr/>
        </p:nvSpPr>
        <p:spPr>
          <a:xfrm>
            <a:off x="2423604" y="3684233"/>
            <a:ext cx="184731" cy="369332"/>
          </a:xfrm>
          <a:prstGeom prst="rect">
            <a:avLst/>
          </a:prstGeom>
          <a:noFill/>
        </p:spPr>
        <p:txBody>
          <a:bodyPr wrap="none" rtlCol="0">
            <a:spAutoFit/>
          </a:bodyPr>
          <a:lstStyle/>
          <a:p>
            <a:endParaRPr lang="el-GR" dirty="0"/>
          </a:p>
        </p:txBody>
      </p:sp>
    </p:spTree>
    <p:extLst>
      <p:ext uri="{BB962C8B-B14F-4D97-AF65-F5344CB8AC3E}">
        <p14:creationId xmlns:p14="http://schemas.microsoft.com/office/powerpoint/2010/main" val="345164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46991" y="1206814"/>
            <a:ext cx="8490034" cy="1132004"/>
          </a:xfrm>
        </p:spPr>
        <p:txBody>
          <a:bodyPr>
            <a:noAutofit/>
          </a:bodyPr>
          <a:lstStyle/>
          <a:p>
            <a:br>
              <a:rPr lang="el-GR" sz="2000" b="1" dirty="0">
                <a:latin typeface="+mn-lt"/>
              </a:rPr>
            </a:br>
            <a:r>
              <a:rPr lang="en-US" sz="2000" b="1" dirty="0">
                <a:latin typeface="+mn-lt"/>
              </a:rPr>
              <a:t>A combined early cognitive and physical rehabilitation program for people who are critically ill: the activity and cognitive therapy in the intensive care unit (ACT-ICU) trial</a:t>
            </a:r>
            <a:br>
              <a:rPr lang="el-GR" sz="2000" b="1" dirty="0">
                <a:latin typeface="+mn-lt"/>
              </a:rPr>
            </a:br>
            <a:r>
              <a:rPr lang="en-US" sz="1200" b="1" dirty="0">
                <a:latin typeface="+mn-lt"/>
                <a:hlinkClick r:id="rId2" tooltip="Physical therapy."/>
              </a:rPr>
              <a:t>Phys </a:t>
            </a:r>
            <a:r>
              <a:rPr lang="en-US" sz="1200" b="1" dirty="0" err="1">
                <a:latin typeface="+mn-lt"/>
                <a:hlinkClick r:id="rId2" tooltip="Physical therapy."/>
              </a:rPr>
              <a:t>Ther</a:t>
            </a:r>
            <a:r>
              <a:rPr lang="en-US" sz="1200" b="1" dirty="0">
                <a:latin typeface="+mn-lt"/>
                <a:hlinkClick r:id="rId2" tooltip="Physical therapy."/>
              </a:rPr>
              <a:t>.</a:t>
            </a:r>
            <a:r>
              <a:rPr lang="en-US" sz="1200" b="1" dirty="0">
                <a:latin typeface="+mn-lt"/>
              </a:rPr>
              <a:t> 2012 Dec</a:t>
            </a:r>
            <a:br>
              <a:rPr lang="el-GR" sz="2000" b="1" dirty="0">
                <a:latin typeface="+mn-lt"/>
              </a:rPr>
            </a:br>
            <a:br>
              <a:rPr lang="el-GR" sz="2000" b="1" dirty="0">
                <a:latin typeface="+mn-lt"/>
              </a:rPr>
            </a:br>
            <a:endParaRPr lang="el-GR" sz="2000" b="1" dirty="0">
              <a:latin typeface="+mn-lt"/>
            </a:endParaRPr>
          </a:p>
        </p:txBody>
      </p:sp>
      <p:pic>
        <p:nvPicPr>
          <p:cNvPr id="1028" name="Picture 4" descr="http://www.ncbi.nlm.nih.gov/corecgi/tileshop/tileshop.fcgi?p=PMC3&amp;id=19456&amp;s=34&amp;r=1&amp;c=1"/>
          <p:cNvPicPr>
            <a:picLocks noChangeAspect="1" noChangeArrowheads="1"/>
          </p:cNvPicPr>
          <p:nvPr/>
        </p:nvPicPr>
        <p:blipFill>
          <a:blip r:embed="rId3" cstate="print"/>
          <a:srcRect/>
          <a:stretch>
            <a:fillRect/>
          </a:stretch>
        </p:blipFill>
        <p:spPr bwMode="auto">
          <a:xfrm>
            <a:off x="911605" y="2338818"/>
            <a:ext cx="10368790" cy="4248472"/>
          </a:xfrm>
          <a:prstGeom prst="rect">
            <a:avLst/>
          </a:prstGeom>
          <a:noFill/>
        </p:spPr>
      </p:pic>
    </p:spTree>
    <p:extLst>
      <p:ext uri="{BB962C8B-B14F-4D97-AF65-F5344CB8AC3E}">
        <p14:creationId xmlns:p14="http://schemas.microsoft.com/office/powerpoint/2010/main" val="122034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9EE1E2-CF2A-419C-82E7-2332D0B38270}"/>
              </a:ext>
            </a:extLst>
          </p:cNvPr>
          <p:cNvSpPr>
            <a:spLocks noGrp="1"/>
          </p:cNvSpPr>
          <p:nvPr>
            <p:ph type="title"/>
          </p:nvPr>
        </p:nvSpPr>
        <p:spPr/>
        <p:txBody>
          <a:bodyPr/>
          <a:lstStyle/>
          <a:p>
            <a:r>
              <a:rPr lang="el-GR" b="1" dirty="0">
                <a:latin typeface="+mn-lt"/>
              </a:rPr>
              <a:t>Τεχνικές, πλήξεις δονήσεις .. </a:t>
            </a:r>
          </a:p>
        </p:txBody>
      </p:sp>
      <p:pic>
        <p:nvPicPr>
          <p:cNvPr id="5" name="Θέση περιεχομένου 4" descr="Εικόνα που περιέχει κείμενο, στιγμιότυπο οθόνης, οθόνη, ηλεκτρονικές συσκευές&#10;&#10;Περιγραφή που δημιουργήθηκε αυτόματα">
            <a:extLst>
              <a:ext uri="{FF2B5EF4-FFF2-40B4-BE49-F238E27FC236}">
                <a16:creationId xmlns:a16="http://schemas.microsoft.com/office/drawing/2014/main" id="{32FC5FE9-7F3C-420C-8A2D-DB41F20040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752" t="25259" r="51325" b="52201"/>
          <a:stretch/>
        </p:blipFill>
        <p:spPr>
          <a:xfrm>
            <a:off x="7981024" y="1768813"/>
            <a:ext cx="3710867" cy="2000266"/>
          </a:xfrm>
        </p:spPr>
      </p:pic>
      <p:pic>
        <p:nvPicPr>
          <p:cNvPr id="6"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230137C7-5C77-4C01-8584-B57C55F2DCB3}"/>
              </a:ext>
            </a:extLst>
          </p:cNvPr>
          <p:cNvPicPr>
            <a:picLocks noChangeAspect="1"/>
          </p:cNvPicPr>
          <p:nvPr/>
        </p:nvPicPr>
        <p:blipFill rotWithShape="1">
          <a:blip r:embed="rId3">
            <a:extLst>
              <a:ext uri="{28A0092B-C50C-407E-A947-70E740481C1C}">
                <a14:useLocalDpi xmlns:a14="http://schemas.microsoft.com/office/drawing/2010/main" val="0"/>
              </a:ext>
            </a:extLst>
          </a:blip>
          <a:srcRect l="16184" t="24556" r="26779" b="67201"/>
          <a:stretch/>
        </p:blipFill>
        <p:spPr>
          <a:xfrm>
            <a:off x="127245" y="1690688"/>
            <a:ext cx="4672498" cy="750671"/>
          </a:xfrm>
          <a:prstGeom prst="rect">
            <a:avLst/>
          </a:prstGeom>
        </p:spPr>
      </p:pic>
      <p:pic>
        <p:nvPicPr>
          <p:cNvPr id="7"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1B0C03B0-A705-4F8C-A39B-37134CD2B084}"/>
              </a:ext>
            </a:extLst>
          </p:cNvPr>
          <p:cNvPicPr>
            <a:picLocks noChangeAspect="1"/>
          </p:cNvPicPr>
          <p:nvPr/>
        </p:nvPicPr>
        <p:blipFill rotWithShape="1">
          <a:blip r:embed="rId3">
            <a:extLst>
              <a:ext uri="{28A0092B-C50C-407E-A947-70E740481C1C}">
                <a14:useLocalDpi xmlns:a14="http://schemas.microsoft.com/office/drawing/2010/main" val="0"/>
              </a:ext>
            </a:extLst>
          </a:blip>
          <a:srcRect l="19187" t="37385" r="26778" b="51072"/>
          <a:stretch/>
        </p:blipFill>
        <p:spPr>
          <a:xfrm>
            <a:off x="358068" y="2601157"/>
            <a:ext cx="4261282" cy="1165765"/>
          </a:xfrm>
          <a:prstGeom prst="rect">
            <a:avLst/>
          </a:prstGeom>
        </p:spPr>
      </p:pic>
      <p:pic>
        <p:nvPicPr>
          <p:cNvPr id="8" name="Θέση περιεχομένου 4" descr="Εικόνα που περιέχει κείμενο&#10;&#10;Περιγραφή που δημιουργήθηκε αυτόματα">
            <a:extLst>
              <a:ext uri="{FF2B5EF4-FFF2-40B4-BE49-F238E27FC236}">
                <a16:creationId xmlns:a16="http://schemas.microsoft.com/office/drawing/2014/main" id="{FFA4400E-947E-4FF1-9B54-C9A9C457C48F}"/>
              </a:ext>
            </a:extLst>
          </p:cNvPr>
          <p:cNvPicPr>
            <a:picLocks noChangeAspect="1"/>
          </p:cNvPicPr>
          <p:nvPr/>
        </p:nvPicPr>
        <p:blipFill rotWithShape="1">
          <a:blip r:embed="rId3">
            <a:extLst>
              <a:ext uri="{28A0092B-C50C-407E-A947-70E740481C1C}">
                <a14:useLocalDpi xmlns:a14="http://schemas.microsoft.com/office/drawing/2010/main" val="0"/>
              </a:ext>
            </a:extLst>
          </a:blip>
          <a:srcRect l="19070" t="49745" r="27588" b="36276"/>
          <a:stretch/>
        </p:blipFill>
        <p:spPr>
          <a:xfrm>
            <a:off x="358068" y="4372252"/>
            <a:ext cx="4355975" cy="1216240"/>
          </a:xfrm>
          <a:prstGeom prst="rect">
            <a:avLst/>
          </a:prstGeom>
        </p:spPr>
      </p:pic>
      <p:pic>
        <p:nvPicPr>
          <p:cNvPr id="9" name="Θέση περιεχομένου 4" descr="Εικόνα που περιέχει κείμενο, στιγμιότυπο οθόνης, οθόνη, ηλεκτρονικές συσκευές&#10;&#10;Περιγραφή που δημιουργήθηκε αυτόματα">
            <a:extLst>
              <a:ext uri="{FF2B5EF4-FFF2-40B4-BE49-F238E27FC236}">
                <a16:creationId xmlns:a16="http://schemas.microsoft.com/office/drawing/2014/main" id="{5D12052F-240A-495E-83DE-2A2CA1037DEA}"/>
              </a:ext>
            </a:extLst>
          </p:cNvPr>
          <p:cNvPicPr>
            <a:picLocks noChangeAspect="1"/>
          </p:cNvPicPr>
          <p:nvPr/>
        </p:nvPicPr>
        <p:blipFill rotWithShape="1">
          <a:blip r:embed="rId2">
            <a:extLst>
              <a:ext uri="{28A0092B-C50C-407E-A947-70E740481C1C}">
                <a14:useLocalDpi xmlns:a14="http://schemas.microsoft.com/office/drawing/2010/main" val="0"/>
              </a:ext>
            </a:extLst>
          </a:blip>
          <a:srcRect l="15910" t="46967" r="49908" b="31625"/>
          <a:stretch/>
        </p:blipFill>
        <p:spPr>
          <a:xfrm>
            <a:off x="7981024" y="4030462"/>
            <a:ext cx="3852908" cy="1899820"/>
          </a:xfrm>
          <a:prstGeom prst="rect">
            <a:avLst/>
          </a:prstGeom>
        </p:spPr>
      </p:pic>
      <p:pic>
        <p:nvPicPr>
          <p:cNvPr id="10" name="Θέση περιεχομένου 4" descr="Εικόνα που περιέχει κείμενο, στιγμιότυπο οθόνης, οθόνη, ηλεκτρονικές συσκευές&#10;&#10;Περιγραφή που δημιουργήθηκε αυτόματα">
            <a:extLst>
              <a:ext uri="{FF2B5EF4-FFF2-40B4-BE49-F238E27FC236}">
                <a16:creationId xmlns:a16="http://schemas.microsoft.com/office/drawing/2014/main" id="{07D25800-58B3-4B40-8F63-A734FC7364A2}"/>
              </a:ext>
            </a:extLst>
          </p:cNvPr>
          <p:cNvPicPr>
            <a:picLocks noChangeAspect="1"/>
          </p:cNvPicPr>
          <p:nvPr/>
        </p:nvPicPr>
        <p:blipFill rotWithShape="1">
          <a:blip r:embed="rId2">
            <a:extLst>
              <a:ext uri="{28A0092B-C50C-407E-A947-70E740481C1C}">
                <a14:useLocalDpi xmlns:a14="http://schemas.microsoft.com/office/drawing/2010/main" val="0"/>
              </a:ext>
            </a:extLst>
          </a:blip>
          <a:srcRect l="50460" t="24759" r="23680" b="31580"/>
          <a:stretch/>
        </p:blipFill>
        <p:spPr>
          <a:xfrm>
            <a:off x="4842769" y="1768813"/>
            <a:ext cx="2914835" cy="3874596"/>
          </a:xfrm>
          <a:prstGeom prst="rect">
            <a:avLst/>
          </a:prstGeom>
        </p:spPr>
      </p:pic>
    </p:spTree>
    <p:extLst>
      <p:ext uri="{BB962C8B-B14F-4D97-AF65-F5344CB8AC3E}">
        <p14:creationId xmlns:p14="http://schemas.microsoft.com/office/powerpoint/2010/main" val="410978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A48E07-3F1E-4927-9D3C-2F32E56BA297}"/>
              </a:ext>
            </a:extLst>
          </p:cNvPr>
          <p:cNvSpPr>
            <a:spLocks noGrp="1"/>
          </p:cNvSpPr>
          <p:nvPr>
            <p:ph type="title"/>
          </p:nvPr>
        </p:nvSpPr>
        <p:spPr/>
        <p:txBody>
          <a:bodyPr>
            <a:normAutofit/>
          </a:bodyPr>
          <a:lstStyle/>
          <a:p>
            <a:r>
              <a:rPr lang="el-GR" sz="3600" b="1" dirty="0"/>
              <a:t>ΕΞΑΣΚΗΣΗ ΑΝΑΠΝΕΥΣΤΙΚΩΝ ΜΥΩΝ ΣΤΗ ΜΕΘ</a:t>
            </a:r>
          </a:p>
        </p:txBody>
      </p:sp>
      <p:pic>
        <p:nvPicPr>
          <p:cNvPr id="1026" name="Picture 2" descr="Figure 1">
            <a:extLst>
              <a:ext uri="{FF2B5EF4-FFF2-40B4-BE49-F238E27FC236}">
                <a16:creationId xmlns:a16="http://schemas.microsoft.com/office/drawing/2014/main" id="{415B1DFC-F2C0-40EF-8AD4-44C44767D2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1101" y="1690687"/>
            <a:ext cx="4630602" cy="29108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DCB999-453F-4729-86C6-56BB5CAE1E9A}"/>
              </a:ext>
            </a:extLst>
          </p:cNvPr>
          <p:cNvSpPr txBox="1"/>
          <p:nvPr/>
        </p:nvSpPr>
        <p:spPr>
          <a:xfrm>
            <a:off x="850686" y="5090963"/>
            <a:ext cx="4719484" cy="646331"/>
          </a:xfrm>
          <a:prstGeom prst="rect">
            <a:avLst/>
          </a:prstGeom>
          <a:noFill/>
        </p:spPr>
        <p:txBody>
          <a:bodyPr wrap="square">
            <a:spAutoFit/>
          </a:bodyPr>
          <a:lstStyle/>
          <a:p>
            <a:r>
              <a:rPr lang="en-US" b="1" i="0" dirty="0">
                <a:solidFill>
                  <a:srgbClr val="505050"/>
                </a:solidFill>
                <a:effectLst/>
                <a:latin typeface="Helvetica" panose="020B0604020202020204" pitchFamily="34" charset="0"/>
              </a:rPr>
              <a:t>Fig. 1Spring-loaded inspiratory muscle training device.</a:t>
            </a:r>
            <a:endParaRPr lang="el-GR" dirty="0"/>
          </a:p>
        </p:txBody>
      </p:sp>
      <p:pic>
        <p:nvPicPr>
          <p:cNvPr id="5" name="Εικόνα 4">
            <a:extLst>
              <a:ext uri="{FF2B5EF4-FFF2-40B4-BE49-F238E27FC236}">
                <a16:creationId xmlns:a16="http://schemas.microsoft.com/office/drawing/2014/main" id="{4D55A17B-C1AD-4D82-9E49-E626C521A1EF}"/>
              </a:ext>
            </a:extLst>
          </p:cNvPr>
          <p:cNvPicPr>
            <a:picLocks noChangeAspect="1"/>
          </p:cNvPicPr>
          <p:nvPr/>
        </p:nvPicPr>
        <p:blipFill>
          <a:blip r:embed="rId3"/>
          <a:stretch>
            <a:fillRect/>
          </a:stretch>
        </p:blipFill>
        <p:spPr>
          <a:xfrm>
            <a:off x="7217491" y="1734472"/>
            <a:ext cx="3695700" cy="3171825"/>
          </a:xfrm>
          <a:prstGeom prst="rect">
            <a:avLst/>
          </a:prstGeom>
        </p:spPr>
      </p:pic>
      <p:sp>
        <p:nvSpPr>
          <p:cNvPr id="9" name="TextBox 8">
            <a:extLst>
              <a:ext uri="{FF2B5EF4-FFF2-40B4-BE49-F238E27FC236}">
                <a16:creationId xmlns:a16="http://schemas.microsoft.com/office/drawing/2014/main" id="{988A9FD0-0BC7-4A92-8690-7A6F22268BED}"/>
              </a:ext>
            </a:extLst>
          </p:cNvPr>
          <p:cNvSpPr txBox="1"/>
          <p:nvPr/>
        </p:nvSpPr>
        <p:spPr>
          <a:xfrm>
            <a:off x="7069393" y="5229463"/>
            <a:ext cx="5122607" cy="1015663"/>
          </a:xfrm>
          <a:prstGeom prst="rect">
            <a:avLst/>
          </a:prstGeom>
          <a:noFill/>
        </p:spPr>
        <p:txBody>
          <a:bodyPr wrap="square">
            <a:spAutoFit/>
          </a:bodyPr>
          <a:lstStyle/>
          <a:p>
            <a:pPr algn="just"/>
            <a:r>
              <a:rPr lang="en-US" sz="1200" b="1" i="0" dirty="0">
                <a:solidFill>
                  <a:srgbClr val="505050"/>
                </a:solidFill>
                <a:effectLst/>
                <a:latin typeface="Helvetica" panose="020B0604020202020204" pitchFamily="34" charset="0"/>
              </a:rPr>
              <a:t>Fig. 2Patient selection for inspiratory muscle training in ICU. ICU = intensive care unit; PEEP = positive end expiratory pressure; FiO</a:t>
            </a:r>
            <a:r>
              <a:rPr lang="en-US" sz="1200" b="1" i="0" baseline="-25000" dirty="0">
                <a:solidFill>
                  <a:srgbClr val="505050"/>
                </a:solidFill>
                <a:effectLst/>
                <a:latin typeface="Helvetica" panose="020B0604020202020204" pitchFamily="34" charset="0"/>
              </a:rPr>
              <a:t>2</a:t>
            </a:r>
            <a:r>
              <a:rPr lang="en-US" sz="1200" b="1" i="0" dirty="0">
                <a:solidFill>
                  <a:srgbClr val="505050"/>
                </a:solidFill>
                <a:effectLst/>
                <a:latin typeface="Helvetica" panose="020B0604020202020204" pitchFamily="34" charset="0"/>
              </a:rPr>
              <a:t> = fraction of inspired oxygen; RR = respiratory rate. * Recently weaned means independently breathing for 24 h per day without any invasive ventilatory support.</a:t>
            </a:r>
            <a:endParaRPr lang="el-GR" sz="1200" dirty="0"/>
          </a:p>
        </p:txBody>
      </p:sp>
    </p:spTree>
    <p:extLst>
      <p:ext uri="{BB962C8B-B14F-4D97-AF65-F5344CB8AC3E}">
        <p14:creationId xmlns:p14="http://schemas.microsoft.com/office/powerpoint/2010/main" val="335273752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1487</Words>
  <Application>Microsoft Office PowerPoint</Application>
  <PresentationFormat>Ευρεία οθόνη</PresentationFormat>
  <Paragraphs>160</Paragraphs>
  <Slides>31</Slides>
  <Notes>0</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31</vt:i4>
      </vt:variant>
    </vt:vector>
  </HeadingPairs>
  <TitlesOfParts>
    <vt:vector size="45" baseType="lpstr">
      <vt:lpstr>Arial</vt:lpstr>
      <vt:lpstr>Arial</vt:lpstr>
      <vt:lpstr>BlinkMacSystemFont</vt:lpstr>
      <vt:lpstr>Calibri</vt:lpstr>
      <vt:lpstr>Calibri </vt:lpstr>
      <vt:lpstr>Calibri Light</vt:lpstr>
      <vt:lpstr>Cambria</vt:lpstr>
      <vt:lpstr>Garamond</vt:lpstr>
      <vt:lpstr>Helvetica</vt:lpstr>
      <vt:lpstr>Merriweather</vt:lpstr>
      <vt:lpstr>Nexus Sans Pro</vt:lpstr>
      <vt:lpstr>NexusSerif</vt:lpstr>
      <vt:lpstr>Times New Roman</vt:lpstr>
      <vt:lpstr>Θέμα του Office</vt:lpstr>
      <vt:lpstr>Παρουσίαση του PowerPoint</vt:lpstr>
      <vt:lpstr>ΠΕΡΙΕΧΟΜΕΝΑ</vt:lpstr>
      <vt:lpstr>ΚΑΤΕΣΤΑΛΜΕΝΟΣ ΑΣΘΕΝΗΣ</vt:lpstr>
      <vt:lpstr>ΣΤΑΔΙΑ ΚΑΤΑΣΤΟΛΗΣ</vt:lpstr>
      <vt:lpstr>Παρουσίαση του PowerPoint</vt:lpstr>
      <vt:lpstr>Παρουσίαση του PowerPoint</vt:lpstr>
      <vt:lpstr> A combined early cognitive and physical rehabilitation program for people who are critically ill: the activity and cognitive therapy in the intensive care unit (ACT-ICU) trial Phys Ther. 2012 Dec  </vt:lpstr>
      <vt:lpstr>Τεχνικές, πλήξεις δονήσεις .. </vt:lpstr>
      <vt:lpstr>ΕΞΑΣΚΗΣΗ ΑΝΑΠΝΕΥΣΤΙΚΩΝ ΜΥΩΝ ΣΤΗ ΜΕΘ</vt:lpstr>
      <vt:lpstr>Παρουσίαση του PowerPoint</vt:lpstr>
      <vt:lpstr>Inspiratory muscle training for intensive care patients: A multidisciplinary practical guide for clinicians Bernie Bissett et all  </vt:lpstr>
      <vt:lpstr>Κλινική Αξιολόγηση τι είναι?  </vt:lpstr>
      <vt:lpstr>Παρουσίαση του PowerPoint</vt:lpstr>
      <vt:lpstr>Εκτίμηση αεραγωγού: A ( Airway ) </vt:lpstr>
      <vt:lpstr>Εκτίμηση αναπνοής: B ( Breathing ) </vt:lpstr>
      <vt:lpstr>Εκτίμηση αναπνοής: B ( Breathing )</vt:lpstr>
      <vt:lpstr>Θυμίζουμε ότι:</vt:lpstr>
      <vt:lpstr>Παρουσίαση του PowerPoint</vt:lpstr>
      <vt:lpstr>Point Prevalence Study of Mobilization Practices for Acute Respiratory Failure Patients in the United States  </vt:lpstr>
      <vt:lpstr>Πότε δεν κινητοποιείται ο βαρέως πάσχων? Η παρουσία κώματος και η αστάθεια: οι πιο συχνά αναφερόμενες αιτίες</vt:lpstr>
      <vt:lpstr>Το υψηλότερο επίπεδο κινητικότητας που επιτεύχθηκε από τους ασθενείς κατά τις ημερομηνίες της μελέτης Οι ασθενείς με MV είχαν σημαντικά λιγότερες πιθανότητες να κινητοποιηθούν  εκτός κρεβατιού σε σύγκριση με ασθενείς εκτός MV (p&lt;0,001).  </vt:lpstr>
      <vt:lpstr>Physical Function Trajectories in Survivors of Acute Respiratory Failure Sheetal Gandotra  et al. 2019 Apr.   </vt:lpstr>
      <vt:lpstr> </vt:lpstr>
      <vt:lpstr>Παρουσίαση του PowerPoint</vt:lpstr>
      <vt:lpstr>VAP</vt:lpstr>
      <vt:lpstr>Παρουσίαση του PowerPoint</vt:lpstr>
      <vt:lpstr>VAP</vt:lpstr>
      <vt:lpstr>Πριν και μετά την ΑΝ ΦΘ</vt:lpstr>
      <vt:lpstr>ΑΠΟΤΕΛΕΣΜΑΤΑ</vt:lpstr>
      <vt:lpstr>ΣΥΜΠΕΡΑΣΜΑΤΑ</vt:lpstr>
      <vt:lpstr>ΕΠΟΜΕΝΗ ΔΙΑΛΕΞΗ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10-12  Αναπνευστική Φυσιοθεραπεία στη ΜΕΘ</dc:title>
  <dc:creator>ΕΥΑΓΓΕΛΙΑ ΚΟΥΤΣΙΟΥΜΠΑ</dc:creator>
  <cp:lastModifiedBy>ΕΥΑΓΓΕΛΙΑ ΚΟΥΤΣΙΟΥΜΠΑ</cp:lastModifiedBy>
  <cp:revision>39</cp:revision>
  <dcterms:created xsi:type="dcterms:W3CDTF">2022-03-16T05:50:34Z</dcterms:created>
  <dcterms:modified xsi:type="dcterms:W3CDTF">2022-04-03T06:30:18Z</dcterms:modified>
</cp:coreProperties>
</file>