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90" r:id="rId4"/>
    <p:sldId id="262" r:id="rId5"/>
    <p:sldId id="263" r:id="rId6"/>
    <p:sldId id="264" r:id="rId7"/>
    <p:sldId id="702" r:id="rId8"/>
    <p:sldId id="272" r:id="rId9"/>
    <p:sldId id="315" r:id="rId10"/>
    <p:sldId id="316" r:id="rId11"/>
    <p:sldId id="326" r:id="rId12"/>
    <p:sldId id="327" r:id="rId13"/>
    <p:sldId id="317" r:id="rId14"/>
    <p:sldId id="318" r:id="rId15"/>
    <p:sldId id="319" r:id="rId16"/>
    <p:sldId id="322" r:id="rId17"/>
    <p:sldId id="323" r:id="rId18"/>
    <p:sldId id="695" r:id="rId19"/>
    <p:sldId id="669" r:id="rId20"/>
    <p:sldId id="675"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B19C7B-486F-4694-A858-2C0916DCCDC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58CC74C0-42DB-4D6E-8D3B-06213A747E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C44C8FD4-2F52-4AD1-9664-566C7CE685AF}"/>
              </a:ext>
            </a:extLst>
          </p:cNvPr>
          <p:cNvSpPr>
            <a:spLocks noGrp="1"/>
          </p:cNvSpPr>
          <p:nvPr>
            <p:ph type="dt" sz="half" idx="10"/>
          </p:nvPr>
        </p:nvSpPr>
        <p:spPr/>
        <p:txBody>
          <a:bodyPr/>
          <a:lstStyle/>
          <a:p>
            <a:fld id="{995232D2-7F40-4C96-AC56-D4ADED4135C5}" type="datetimeFigureOut">
              <a:rPr lang="el-GR" smtClean="0"/>
              <a:t>22/11/2022</a:t>
            </a:fld>
            <a:endParaRPr lang="el-GR"/>
          </a:p>
        </p:txBody>
      </p:sp>
      <p:sp>
        <p:nvSpPr>
          <p:cNvPr id="5" name="Θέση υποσέλιδου 4">
            <a:extLst>
              <a:ext uri="{FF2B5EF4-FFF2-40B4-BE49-F238E27FC236}">
                <a16:creationId xmlns:a16="http://schemas.microsoft.com/office/drawing/2014/main" id="{A3FF4E0A-82CB-4C5C-8D67-9D1A17A0607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01AA277-C8ED-4248-9205-64C8565F2894}"/>
              </a:ext>
            </a:extLst>
          </p:cNvPr>
          <p:cNvSpPr>
            <a:spLocks noGrp="1"/>
          </p:cNvSpPr>
          <p:nvPr>
            <p:ph type="sldNum" sz="quarter" idx="12"/>
          </p:nvPr>
        </p:nvSpPr>
        <p:spPr/>
        <p:txBody>
          <a:bodyPr/>
          <a:lstStyle/>
          <a:p>
            <a:fld id="{8C03AA5C-33F5-4D99-8BC7-BB3BAFD737FB}" type="slidenum">
              <a:rPr lang="el-GR" smtClean="0"/>
              <a:t>‹#›</a:t>
            </a:fld>
            <a:endParaRPr lang="el-GR"/>
          </a:p>
        </p:txBody>
      </p:sp>
    </p:spTree>
    <p:extLst>
      <p:ext uri="{BB962C8B-B14F-4D97-AF65-F5344CB8AC3E}">
        <p14:creationId xmlns:p14="http://schemas.microsoft.com/office/powerpoint/2010/main" val="3207498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0EE5FE-5674-4EED-93C5-9C09AEF4EE9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2592982-A805-4D57-B0DF-2529C3F6DE27}"/>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F4EDB0A1-5389-4C66-B592-451797576715}"/>
              </a:ext>
            </a:extLst>
          </p:cNvPr>
          <p:cNvSpPr>
            <a:spLocks noGrp="1"/>
          </p:cNvSpPr>
          <p:nvPr>
            <p:ph type="dt" sz="half" idx="10"/>
          </p:nvPr>
        </p:nvSpPr>
        <p:spPr/>
        <p:txBody>
          <a:bodyPr/>
          <a:lstStyle/>
          <a:p>
            <a:fld id="{995232D2-7F40-4C96-AC56-D4ADED4135C5}" type="datetimeFigureOut">
              <a:rPr lang="el-GR" smtClean="0"/>
              <a:t>22/11/2022</a:t>
            </a:fld>
            <a:endParaRPr lang="el-GR"/>
          </a:p>
        </p:txBody>
      </p:sp>
      <p:sp>
        <p:nvSpPr>
          <p:cNvPr id="5" name="Θέση υποσέλιδου 4">
            <a:extLst>
              <a:ext uri="{FF2B5EF4-FFF2-40B4-BE49-F238E27FC236}">
                <a16:creationId xmlns:a16="http://schemas.microsoft.com/office/drawing/2014/main" id="{061063D1-014E-4C81-93FE-18501579F7E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638557F-ED83-4C14-A56E-F872E0527DCE}"/>
              </a:ext>
            </a:extLst>
          </p:cNvPr>
          <p:cNvSpPr>
            <a:spLocks noGrp="1"/>
          </p:cNvSpPr>
          <p:nvPr>
            <p:ph type="sldNum" sz="quarter" idx="12"/>
          </p:nvPr>
        </p:nvSpPr>
        <p:spPr/>
        <p:txBody>
          <a:bodyPr/>
          <a:lstStyle/>
          <a:p>
            <a:fld id="{8C03AA5C-33F5-4D99-8BC7-BB3BAFD737FB}" type="slidenum">
              <a:rPr lang="el-GR" smtClean="0"/>
              <a:t>‹#›</a:t>
            </a:fld>
            <a:endParaRPr lang="el-GR"/>
          </a:p>
        </p:txBody>
      </p:sp>
    </p:spTree>
    <p:extLst>
      <p:ext uri="{BB962C8B-B14F-4D97-AF65-F5344CB8AC3E}">
        <p14:creationId xmlns:p14="http://schemas.microsoft.com/office/powerpoint/2010/main" val="303430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3438A329-C022-4B57-A6AF-212AA6CB9E8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4BF48E6-C9F8-4D3B-82A5-14857B329EA3}"/>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A73FC354-1500-41CD-8D1F-EA3A029B44AA}"/>
              </a:ext>
            </a:extLst>
          </p:cNvPr>
          <p:cNvSpPr>
            <a:spLocks noGrp="1"/>
          </p:cNvSpPr>
          <p:nvPr>
            <p:ph type="dt" sz="half" idx="10"/>
          </p:nvPr>
        </p:nvSpPr>
        <p:spPr/>
        <p:txBody>
          <a:bodyPr/>
          <a:lstStyle/>
          <a:p>
            <a:fld id="{995232D2-7F40-4C96-AC56-D4ADED4135C5}" type="datetimeFigureOut">
              <a:rPr lang="el-GR" smtClean="0"/>
              <a:t>22/11/2022</a:t>
            </a:fld>
            <a:endParaRPr lang="el-GR"/>
          </a:p>
        </p:txBody>
      </p:sp>
      <p:sp>
        <p:nvSpPr>
          <p:cNvPr id="5" name="Θέση υποσέλιδου 4">
            <a:extLst>
              <a:ext uri="{FF2B5EF4-FFF2-40B4-BE49-F238E27FC236}">
                <a16:creationId xmlns:a16="http://schemas.microsoft.com/office/drawing/2014/main" id="{55703FF1-DEBD-4755-A6A6-3F0679621DA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B944937-D449-4672-8EC1-1A88AB0706D4}"/>
              </a:ext>
            </a:extLst>
          </p:cNvPr>
          <p:cNvSpPr>
            <a:spLocks noGrp="1"/>
          </p:cNvSpPr>
          <p:nvPr>
            <p:ph type="sldNum" sz="quarter" idx="12"/>
          </p:nvPr>
        </p:nvSpPr>
        <p:spPr/>
        <p:txBody>
          <a:bodyPr/>
          <a:lstStyle/>
          <a:p>
            <a:fld id="{8C03AA5C-33F5-4D99-8BC7-BB3BAFD737FB}" type="slidenum">
              <a:rPr lang="el-GR" smtClean="0"/>
              <a:t>‹#›</a:t>
            </a:fld>
            <a:endParaRPr lang="el-GR"/>
          </a:p>
        </p:txBody>
      </p:sp>
    </p:spTree>
    <p:extLst>
      <p:ext uri="{BB962C8B-B14F-4D97-AF65-F5344CB8AC3E}">
        <p14:creationId xmlns:p14="http://schemas.microsoft.com/office/powerpoint/2010/main" val="2143969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886554-9029-436E-B321-2B057089B3D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B026F82-6807-46BE-AA61-C5F1EF235B02}"/>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E1594B9D-A2DE-47DC-9625-118BB98B2F18}"/>
              </a:ext>
            </a:extLst>
          </p:cNvPr>
          <p:cNvSpPr>
            <a:spLocks noGrp="1"/>
          </p:cNvSpPr>
          <p:nvPr>
            <p:ph type="dt" sz="half" idx="10"/>
          </p:nvPr>
        </p:nvSpPr>
        <p:spPr/>
        <p:txBody>
          <a:bodyPr/>
          <a:lstStyle/>
          <a:p>
            <a:fld id="{995232D2-7F40-4C96-AC56-D4ADED4135C5}" type="datetimeFigureOut">
              <a:rPr lang="el-GR" smtClean="0"/>
              <a:t>22/11/2022</a:t>
            </a:fld>
            <a:endParaRPr lang="el-GR"/>
          </a:p>
        </p:txBody>
      </p:sp>
      <p:sp>
        <p:nvSpPr>
          <p:cNvPr id="5" name="Θέση υποσέλιδου 4">
            <a:extLst>
              <a:ext uri="{FF2B5EF4-FFF2-40B4-BE49-F238E27FC236}">
                <a16:creationId xmlns:a16="http://schemas.microsoft.com/office/drawing/2014/main" id="{012BDB2F-1331-4D16-90D7-DC7511AD05B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EC1A741-B806-4F6E-B9D6-31107BF1F2F8}"/>
              </a:ext>
            </a:extLst>
          </p:cNvPr>
          <p:cNvSpPr>
            <a:spLocks noGrp="1"/>
          </p:cNvSpPr>
          <p:nvPr>
            <p:ph type="sldNum" sz="quarter" idx="12"/>
          </p:nvPr>
        </p:nvSpPr>
        <p:spPr/>
        <p:txBody>
          <a:bodyPr/>
          <a:lstStyle/>
          <a:p>
            <a:fld id="{8C03AA5C-33F5-4D99-8BC7-BB3BAFD737FB}" type="slidenum">
              <a:rPr lang="el-GR" smtClean="0"/>
              <a:t>‹#›</a:t>
            </a:fld>
            <a:endParaRPr lang="el-GR"/>
          </a:p>
        </p:txBody>
      </p:sp>
    </p:spTree>
    <p:extLst>
      <p:ext uri="{BB962C8B-B14F-4D97-AF65-F5344CB8AC3E}">
        <p14:creationId xmlns:p14="http://schemas.microsoft.com/office/powerpoint/2010/main" val="641154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93AFBC-CBF9-4AFD-A092-DE8ADF0ED09B}"/>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6BF864E-32C8-4C12-A514-89633744C8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8E3FD03A-F285-4735-B59F-F940B2914524}"/>
              </a:ext>
            </a:extLst>
          </p:cNvPr>
          <p:cNvSpPr>
            <a:spLocks noGrp="1"/>
          </p:cNvSpPr>
          <p:nvPr>
            <p:ph type="dt" sz="half" idx="10"/>
          </p:nvPr>
        </p:nvSpPr>
        <p:spPr/>
        <p:txBody>
          <a:bodyPr/>
          <a:lstStyle/>
          <a:p>
            <a:fld id="{995232D2-7F40-4C96-AC56-D4ADED4135C5}" type="datetimeFigureOut">
              <a:rPr lang="el-GR" smtClean="0"/>
              <a:t>22/11/2022</a:t>
            </a:fld>
            <a:endParaRPr lang="el-GR"/>
          </a:p>
        </p:txBody>
      </p:sp>
      <p:sp>
        <p:nvSpPr>
          <p:cNvPr id="5" name="Θέση υποσέλιδου 4">
            <a:extLst>
              <a:ext uri="{FF2B5EF4-FFF2-40B4-BE49-F238E27FC236}">
                <a16:creationId xmlns:a16="http://schemas.microsoft.com/office/drawing/2014/main" id="{980B7C88-5D41-426D-A7E3-12999DE6869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F78316E-93AD-484F-A8DB-71D20D02C585}"/>
              </a:ext>
            </a:extLst>
          </p:cNvPr>
          <p:cNvSpPr>
            <a:spLocks noGrp="1"/>
          </p:cNvSpPr>
          <p:nvPr>
            <p:ph type="sldNum" sz="quarter" idx="12"/>
          </p:nvPr>
        </p:nvSpPr>
        <p:spPr/>
        <p:txBody>
          <a:bodyPr/>
          <a:lstStyle/>
          <a:p>
            <a:fld id="{8C03AA5C-33F5-4D99-8BC7-BB3BAFD737FB}" type="slidenum">
              <a:rPr lang="el-GR" smtClean="0"/>
              <a:t>‹#›</a:t>
            </a:fld>
            <a:endParaRPr lang="el-GR"/>
          </a:p>
        </p:txBody>
      </p:sp>
    </p:spTree>
    <p:extLst>
      <p:ext uri="{BB962C8B-B14F-4D97-AF65-F5344CB8AC3E}">
        <p14:creationId xmlns:p14="http://schemas.microsoft.com/office/powerpoint/2010/main" val="407479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704D13-96CE-4E50-B710-FAFA5E7B1B9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537BD40-61CB-433B-8CC2-615DB7F3DE1A}"/>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47A93267-5C74-4021-83BA-8E946C676F50}"/>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22601B04-A286-4CA7-88CC-C443C76C06D2}"/>
              </a:ext>
            </a:extLst>
          </p:cNvPr>
          <p:cNvSpPr>
            <a:spLocks noGrp="1"/>
          </p:cNvSpPr>
          <p:nvPr>
            <p:ph type="dt" sz="half" idx="10"/>
          </p:nvPr>
        </p:nvSpPr>
        <p:spPr/>
        <p:txBody>
          <a:bodyPr/>
          <a:lstStyle/>
          <a:p>
            <a:fld id="{995232D2-7F40-4C96-AC56-D4ADED4135C5}" type="datetimeFigureOut">
              <a:rPr lang="el-GR" smtClean="0"/>
              <a:t>22/11/2022</a:t>
            </a:fld>
            <a:endParaRPr lang="el-GR"/>
          </a:p>
        </p:txBody>
      </p:sp>
      <p:sp>
        <p:nvSpPr>
          <p:cNvPr id="6" name="Θέση υποσέλιδου 5">
            <a:extLst>
              <a:ext uri="{FF2B5EF4-FFF2-40B4-BE49-F238E27FC236}">
                <a16:creationId xmlns:a16="http://schemas.microsoft.com/office/drawing/2014/main" id="{536924D4-4B3B-42E9-B803-6691E55DD1C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5583FE5-FD38-479E-8440-6AD28082368E}"/>
              </a:ext>
            </a:extLst>
          </p:cNvPr>
          <p:cNvSpPr>
            <a:spLocks noGrp="1"/>
          </p:cNvSpPr>
          <p:nvPr>
            <p:ph type="sldNum" sz="quarter" idx="12"/>
          </p:nvPr>
        </p:nvSpPr>
        <p:spPr/>
        <p:txBody>
          <a:bodyPr/>
          <a:lstStyle/>
          <a:p>
            <a:fld id="{8C03AA5C-33F5-4D99-8BC7-BB3BAFD737FB}" type="slidenum">
              <a:rPr lang="el-GR" smtClean="0"/>
              <a:t>‹#›</a:t>
            </a:fld>
            <a:endParaRPr lang="el-GR"/>
          </a:p>
        </p:txBody>
      </p:sp>
    </p:spTree>
    <p:extLst>
      <p:ext uri="{BB962C8B-B14F-4D97-AF65-F5344CB8AC3E}">
        <p14:creationId xmlns:p14="http://schemas.microsoft.com/office/powerpoint/2010/main" val="3203549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A3F3B9-0A2B-4F8D-9917-31F2B0ECA07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8AC7B8F-26D6-4F43-8C87-BA3B43991A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C88088CA-9BAC-4168-8007-FD337B21D514}"/>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011EBCEC-BBD4-44AB-B1BD-24DFE8DC14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A40E6B4A-5835-46FD-A87D-0BC034C2A16C}"/>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1FA4B64A-5B5A-446C-865D-03D69AD53158}"/>
              </a:ext>
            </a:extLst>
          </p:cNvPr>
          <p:cNvSpPr>
            <a:spLocks noGrp="1"/>
          </p:cNvSpPr>
          <p:nvPr>
            <p:ph type="dt" sz="half" idx="10"/>
          </p:nvPr>
        </p:nvSpPr>
        <p:spPr/>
        <p:txBody>
          <a:bodyPr/>
          <a:lstStyle/>
          <a:p>
            <a:fld id="{995232D2-7F40-4C96-AC56-D4ADED4135C5}" type="datetimeFigureOut">
              <a:rPr lang="el-GR" smtClean="0"/>
              <a:t>22/11/2022</a:t>
            </a:fld>
            <a:endParaRPr lang="el-GR"/>
          </a:p>
        </p:txBody>
      </p:sp>
      <p:sp>
        <p:nvSpPr>
          <p:cNvPr id="8" name="Θέση υποσέλιδου 7">
            <a:extLst>
              <a:ext uri="{FF2B5EF4-FFF2-40B4-BE49-F238E27FC236}">
                <a16:creationId xmlns:a16="http://schemas.microsoft.com/office/drawing/2014/main" id="{DADFF01B-9F24-41C6-A6C0-620D23C6B48C}"/>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A2EF9E15-6D55-4DBE-9B5D-10D13AA26D9D}"/>
              </a:ext>
            </a:extLst>
          </p:cNvPr>
          <p:cNvSpPr>
            <a:spLocks noGrp="1"/>
          </p:cNvSpPr>
          <p:nvPr>
            <p:ph type="sldNum" sz="quarter" idx="12"/>
          </p:nvPr>
        </p:nvSpPr>
        <p:spPr/>
        <p:txBody>
          <a:bodyPr/>
          <a:lstStyle/>
          <a:p>
            <a:fld id="{8C03AA5C-33F5-4D99-8BC7-BB3BAFD737FB}" type="slidenum">
              <a:rPr lang="el-GR" smtClean="0"/>
              <a:t>‹#›</a:t>
            </a:fld>
            <a:endParaRPr lang="el-GR"/>
          </a:p>
        </p:txBody>
      </p:sp>
    </p:spTree>
    <p:extLst>
      <p:ext uri="{BB962C8B-B14F-4D97-AF65-F5344CB8AC3E}">
        <p14:creationId xmlns:p14="http://schemas.microsoft.com/office/powerpoint/2010/main" val="1758730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13BAB2-D571-4AAD-8069-AFF11DFF4F0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A0EED4C-7623-469C-939D-06C6B3097711}"/>
              </a:ext>
            </a:extLst>
          </p:cNvPr>
          <p:cNvSpPr>
            <a:spLocks noGrp="1"/>
          </p:cNvSpPr>
          <p:nvPr>
            <p:ph type="dt" sz="half" idx="10"/>
          </p:nvPr>
        </p:nvSpPr>
        <p:spPr/>
        <p:txBody>
          <a:bodyPr/>
          <a:lstStyle/>
          <a:p>
            <a:fld id="{995232D2-7F40-4C96-AC56-D4ADED4135C5}" type="datetimeFigureOut">
              <a:rPr lang="el-GR" smtClean="0"/>
              <a:t>22/11/2022</a:t>
            </a:fld>
            <a:endParaRPr lang="el-GR"/>
          </a:p>
        </p:txBody>
      </p:sp>
      <p:sp>
        <p:nvSpPr>
          <p:cNvPr id="4" name="Θέση υποσέλιδου 3">
            <a:extLst>
              <a:ext uri="{FF2B5EF4-FFF2-40B4-BE49-F238E27FC236}">
                <a16:creationId xmlns:a16="http://schemas.microsoft.com/office/drawing/2014/main" id="{EB90BF68-709D-43E9-AF6B-3C166BD055B2}"/>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FF6A3379-0701-4717-9F66-032B98D94AEB}"/>
              </a:ext>
            </a:extLst>
          </p:cNvPr>
          <p:cNvSpPr>
            <a:spLocks noGrp="1"/>
          </p:cNvSpPr>
          <p:nvPr>
            <p:ph type="sldNum" sz="quarter" idx="12"/>
          </p:nvPr>
        </p:nvSpPr>
        <p:spPr/>
        <p:txBody>
          <a:bodyPr/>
          <a:lstStyle/>
          <a:p>
            <a:fld id="{8C03AA5C-33F5-4D99-8BC7-BB3BAFD737FB}" type="slidenum">
              <a:rPr lang="el-GR" smtClean="0"/>
              <a:t>‹#›</a:t>
            </a:fld>
            <a:endParaRPr lang="el-GR"/>
          </a:p>
        </p:txBody>
      </p:sp>
    </p:spTree>
    <p:extLst>
      <p:ext uri="{BB962C8B-B14F-4D97-AF65-F5344CB8AC3E}">
        <p14:creationId xmlns:p14="http://schemas.microsoft.com/office/powerpoint/2010/main" val="1942213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FD45FBA6-5C69-4914-BE66-DB2E111C51C9}"/>
              </a:ext>
            </a:extLst>
          </p:cNvPr>
          <p:cNvSpPr>
            <a:spLocks noGrp="1"/>
          </p:cNvSpPr>
          <p:nvPr>
            <p:ph type="dt" sz="half" idx="10"/>
          </p:nvPr>
        </p:nvSpPr>
        <p:spPr/>
        <p:txBody>
          <a:bodyPr/>
          <a:lstStyle/>
          <a:p>
            <a:fld id="{995232D2-7F40-4C96-AC56-D4ADED4135C5}" type="datetimeFigureOut">
              <a:rPr lang="el-GR" smtClean="0"/>
              <a:t>22/11/2022</a:t>
            </a:fld>
            <a:endParaRPr lang="el-GR"/>
          </a:p>
        </p:txBody>
      </p:sp>
      <p:sp>
        <p:nvSpPr>
          <p:cNvPr id="3" name="Θέση υποσέλιδου 2">
            <a:extLst>
              <a:ext uri="{FF2B5EF4-FFF2-40B4-BE49-F238E27FC236}">
                <a16:creationId xmlns:a16="http://schemas.microsoft.com/office/drawing/2014/main" id="{B0B2DBCF-FC54-430D-BCE7-156228D4AB6F}"/>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22CD203-DD99-478E-9FBB-92056E4667BC}"/>
              </a:ext>
            </a:extLst>
          </p:cNvPr>
          <p:cNvSpPr>
            <a:spLocks noGrp="1"/>
          </p:cNvSpPr>
          <p:nvPr>
            <p:ph type="sldNum" sz="quarter" idx="12"/>
          </p:nvPr>
        </p:nvSpPr>
        <p:spPr/>
        <p:txBody>
          <a:bodyPr/>
          <a:lstStyle/>
          <a:p>
            <a:fld id="{8C03AA5C-33F5-4D99-8BC7-BB3BAFD737FB}" type="slidenum">
              <a:rPr lang="el-GR" smtClean="0"/>
              <a:t>‹#›</a:t>
            </a:fld>
            <a:endParaRPr lang="el-GR"/>
          </a:p>
        </p:txBody>
      </p:sp>
    </p:spTree>
    <p:extLst>
      <p:ext uri="{BB962C8B-B14F-4D97-AF65-F5344CB8AC3E}">
        <p14:creationId xmlns:p14="http://schemas.microsoft.com/office/powerpoint/2010/main" val="2312522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C36043-D25A-4D0F-9414-0CAF040C6FC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6ACD18D-6494-4236-AA35-D8E12D20A3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1F62C5DB-95F8-4644-AEE6-134DE39F99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DC2D764D-3855-4252-BDDC-6A91794323A3}"/>
              </a:ext>
            </a:extLst>
          </p:cNvPr>
          <p:cNvSpPr>
            <a:spLocks noGrp="1"/>
          </p:cNvSpPr>
          <p:nvPr>
            <p:ph type="dt" sz="half" idx="10"/>
          </p:nvPr>
        </p:nvSpPr>
        <p:spPr/>
        <p:txBody>
          <a:bodyPr/>
          <a:lstStyle/>
          <a:p>
            <a:fld id="{995232D2-7F40-4C96-AC56-D4ADED4135C5}" type="datetimeFigureOut">
              <a:rPr lang="el-GR" smtClean="0"/>
              <a:t>22/11/2022</a:t>
            </a:fld>
            <a:endParaRPr lang="el-GR"/>
          </a:p>
        </p:txBody>
      </p:sp>
      <p:sp>
        <p:nvSpPr>
          <p:cNvPr id="6" name="Θέση υποσέλιδου 5">
            <a:extLst>
              <a:ext uri="{FF2B5EF4-FFF2-40B4-BE49-F238E27FC236}">
                <a16:creationId xmlns:a16="http://schemas.microsoft.com/office/drawing/2014/main" id="{D0C848BB-9E35-42F0-857A-E12340057D0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0FCF3D7-9FF4-47F4-B97B-0470FD1AA105}"/>
              </a:ext>
            </a:extLst>
          </p:cNvPr>
          <p:cNvSpPr>
            <a:spLocks noGrp="1"/>
          </p:cNvSpPr>
          <p:nvPr>
            <p:ph type="sldNum" sz="quarter" idx="12"/>
          </p:nvPr>
        </p:nvSpPr>
        <p:spPr/>
        <p:txBody>
          <a:bodyPr/>
          <a:lstStyle/>
          <a:p>
            <a:fld id="{8C03AA5C-33F5-4D99-8BC7-BB3BAFD737FB}" type="slidenum">
              <a:rPr lang="el-GR" smtClean="0"/>
              <a:t>‹#›</a:t>
            </a:fld>
            <a:endParaRPr lang="el-GR"/>
          </a:p>
        </p:txBody>
      </p:sp>
    </p:spTree>
    <p:extLst>
      <p:ext uri="{BB962C8B-B14F-4D97-AF65-F5344CB8AC3E}">
        <p14:creationId xmlns:p14="http://schemas.microsoft.com/office/powerpoint/2010/main" val="831591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163397-E501-4445-86D1-F54B7C856AD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9AD67663-0E53-43DB-A062-E054D094A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B0F5582A-F4BF-498F-8FFD-858D82A3CE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6C03DC78-51A0-4A34-8F4A-F1C72C392789}"/>
              </a:ext>
            </a:extLst>
          </p:cNvPr>
          <p:cNvSpPr>
            <a:spLocks noGrp="1"/>
          </p:cNvSpPr>
          <p:nvPr>
            <p:ph type="dt" sz="half" idx="10"/>
          </p:nvPr>
        </p:nvSpPr>
        <p:spPr/>
        <p:txBody>
          <a:bodyPr/>
          <a:lstStyle/>
          <a:p>
            <a:fld id="{995232D2-7F40-4C96-AC56-D4ADED4135C5}" type="datetimeFigureOut">
              <a:rPr lang="el-GR" smtClean="0"/>
              <a:t>22/11/2022</a:t>
            </a:fld>
            <a:endParaRPr lang="el-GR"/>
          </a:p>
        </p:txBody>
      </p:sp>
      <p:sp>
        <p:nvSpPr>
          <p:cNvPr id="6" name="Θέση υποσέλιδου 5">
            <a:extLst>
              <a:ext uri="{FF2B5EF4-FFF2-40B4-BE49-F238E27FC236}">
                <a16:creationId xmlns:a16="http://schemas.microsoft.com/office/drawing/2014/main" id="{E261778A-DE74-469B-98EF-59299A5A495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52EF32D-651C-42EF-8C07-9E4089742DD7}"/>
              </a:ext>
            </a:extLst>
          </p:cNvPr>
          <p:cNvSpPr>
            <a:spLocks noGrp="1"/>
          </p:cNvSpPr>
          <p:nvPr>
            <p:ph type="sldNum" sz="quarter" idx="12"/>
          </p:nvPr>
        </p:nvSpPr>
        <p:spPr/>
        <p:txBody>
          <a:bodyPr/>
          <a:lstStyle/>
          <a:p>
            <a:fld id="{8C03AA5C-33F5-4D99-8BC7-BB3BAFD737FB}" type="slidenum">
              <a:rPr lang="el-GR" smtClean="0"/>
              <a:t>‹#›</a:t>
            </a:fld>
            <a:endParaRPr lang="el-GR"/>
          </a:p>
        </p:txBody>
      </p:sp>
    </p:spTree>
    <p:extLst>
      <p:ext uri="{BB962C8B-B14F-4D97-AF65-F5344CB8AC3E}">
        <p14:creationId xmlns:p14="http://schemas.microsoft.com/office/powerpoint/2010/main" val="166445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F8991BC-4691-487A-8FA1-DAA311E6A0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D8A6182-871A-4587-896D-B2584692B6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9C2E9A10-18DD-414A-A8E1-387055276C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232D2-7F40-4C96-AC56-D4ADED4135C5}" type="datetimeFigureOut">
              <a:rPr lang="el-GR" smtClean="0"/>
              <a:t>22/11/2022</a:t>
            </a:fld>
            <a:endParaRPr lang="el-GR"/>
          </a:p>
        </p:txBody>
      </p:sp>
      <p:sp>
        <p:nvSpPr>
          <p:cNvPr id="5" name="Θέση υποσέλιδου 4">
            <a:extLst>
              <a:ext uri="{FF2B5EF4-FFF2-40B4-BE49-F238E27FC236}">
                <a16:creationId xmlns:a16="http://schemas.microsoft.com/office/drawing/2014/main" id="{BFBA905F-66D8-4832-B462-90AB199A99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F7E11937-2954-45A4-A25D-0E2A2D0894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03AA5C-33F5-4D99-8BC7-BB3BAFD737FB}" type="slidenum">
              <a:rPr lang="el-GR" smtClean="0"/>
              <a:t>‹#›</a:t>
            </a:fld>
            <a:endParaRPr lang="el-GR"/>
          </a:p>
        </p:txBody>
      </p:sp>
    </p:spTree>
    <p:extLst>
      <p:ext uri="{BB962C8B-B14F-4D97-AF65-F5344CB8AC3E}">
        <p14:creationId xmlns:p14="http://schemas.microsoft.com/office/powerpoint/2010/main" val="3490408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ileidou.files.wordpress.com/2013/11/antimetopisi-problhmaton-symperiforas1.pdf"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EE9B25-CCA0-4395-83AE-91BC2D2A7BD5}"/>
              </a:ext>
            </a:extLst>
          </p:cNvPr>
          <p:cNvSpPr>
            <a:spLocks noGrp="1"/>
          </p:cNvSpPr>
          <p:nvPr>
            <p:ph type="ctrTitle"/>
          </p:nvPr>
        </p:nvSpPr>
        <p:spPr/>
        <p:txBody>
          <a:bodyPr/>
          <a:lstStyle/>
          <a:p>
            <a:r>
              <a:rPr lang="el-GR" dirty="0"/>
              <a:t>4</a:t>
            </a:r>
            <a:r>
              <a:rPr lang="el-GR" baseline="30000" dirty="0"/>
              <a:t>ος</a:t>
            </a:r>
            <a:r>
              <a:rPr lang="el-GR" dirty="0"/>
              <a:t> άξονας (γ)</a:t>
            </a:r>
          </a:p>
        </p:txBody>
      </p:sp>
      <p:sp>
        <p:nvSpPr>
          <p:cNvPr id="3" name="Υπότιτλος 2">
            <a:extLst>
              <a:ext uri="{FF2B5EF4-FFF2-40B4-BE49-F238E27FC236}">
                <a16:creationId xmlns:a16="http://schemas.microsoft.com/office/drawing/2014/main" id="{4C8FDF74-6F1D-40F3-8202-C7623A79B401}"/>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3001270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2 - Θέση περιεχομένου">
            <a:extLst>
              <a:ext uri="{FF2B5EF4-FFF2-40B4-BE49-F238E27FC236}">
                <a16:creationId xmlns:a16="http://schemas.microsoft.com/office/drawing/2014/main" id="{D8D22068-78C8-4F10-96F8-8F9094E01864}"/>
              </a:ext>
            </a:extLst>
          </p:cNvPr>
          <p:cNvSpPr>
            <a:spLocks noGrp="1"/>
          </p:cNvSpPr>
          <p:nvPr>
            <p:ph idx="1"/>
          </p:nvPr>
        </p:nvSpPr>
        <p:spPr>
          <a:xfrm>
            <a:off x="1552576" y="500064"/>
            <a:ext cx="9540875" cy="6357937"/>
          </a:xfrm>
        </p:spPr>
        <p:txBody>
          <a:bodyPr/>
          <a:lstStyle/>
          <a:p>
            <a:pPr>
              <a:spcBef>
                <a:spcPts val="600"/>
              </a:spcBef>
            </a:pPr>
            <a:r>
              <a:rPr lang="el-GR" altLang="el-GR"/>
              <a:t>Ανάδειξη επιπτώσεων αταξίας σε συμμαθητές/ριες</a:t>
            </a:r>
          </a:p>
          <a:p>
            <a:pPr lvl="3">
              <a:spcBef>
                <a:spcPts val="600"/>
              </a:spcBef>
            </a:pPr>
            <a:r>
              <a:rPr lang="el-GR" altLang="el-GR"/>
              <a:t>Κοίτα τι του έκανες με την απρόσεκτη κίνησή σου!!</a:t>
            </a:r>
          </a:p>
          <a:p>
            <a:pPr>
              <a:spcBef>
                <a:spcPts val="600"/>
              </a:spcBef>
            </a:pPr>
            <a:r>
              <a:rPr lang="el-GR" altLang="el-GR"/>
              <a:t>Προβολή θετικών επιπτώσεων αποδεκτής συμπεριφοράς</a:t>
            </a:r>
          </a:p>
          <a:p>
            <a:pPr lvl="3">
              <a:spcBef>
                <a:spcPts val="600"/>
              </a:spcBef>
            </a:pPr>
            <a:r>
              <a:rPr lang="el-GR" altLang="el-GR"/>
              <a:t>Τελειώστε την εργασία σας όλοι με προσοχή και θα συζητήσουμε για την εκδρομή</a:t>
            </a:r>
          </a:p>
          <a:p>
            <a:pPr>
              <a:spcBef>
                <a:spcPts val="600"/>
              </a:spcBef>
            </a:pPr>
            <a:r>
              <a:rPr lang="el-GR" altLang="el-GR"/>
              <a:t>Ευγενής απαίτηση για τερματισμό παρεκτροπής</a:t>
            </a:r>
          </a:p>
          <a:p>
            <a:pPr lvl="3">
              <a:spcBef>
                <a:spcPts val="600"/>
              </a:spcBef>
            </a:pPr>
            <a:r>
              <a:rPr lang="el-GR" altLang="el-GR"/>
              <a:t>Σε παρακαλώ, Δήμητρα….</a:t>
            </a:r>
          </a:p>
          <a:p>
            <a:pPr>
              <a:spcBef>
                <a:spcPts val="600"/>
              </a:spcBef>
            </a:pPr>
            <a:r>
              <a:rPr lang="el-GR" altLang="el-GR"/>
              <a:t>Επισήμανση κακής χρήσης υλικών </a:t>
            </a:r>
            <a:r>
              <a:rPr lang="el-GR" altLang="el-GR" sz="2000"/>
              <a:t>(μικρές ηλικίες)</a:t>
            </a:r>
          </a:p>
          <a:p>
            <a:pPr lvl="3">
              <a:spcBef>
                <a:spcPts val="600"/>
              </a:spcBef>
            </a:pPr>
            <a:r>
              <a:rPr lang="el-GR" altLang="el-GR"/>
              <a:t>Οι ξύστρες είναι για να ξύνουμε τα μολύβια, όχι για να ….</a:t>
            </a:r>
          </a:p>
          <a:p>
            <a:pPr>
              <a:spcBef>
                <a:spcPts val="600"/>
              </a:spcBef>
            </a:pPr>
            <a:r>
              <a:rPr lang="el-GR" altLang="el-GR"/>
              <a:t>Υπενθύμιση κανόνων</a:t>
            </a:r>
            <a:endParaRPr lang="el-GR" altLang="el-GR" sz="2000"/>
          </a:p>
          <a:p>
            <a:pPr lvl="3">
              <a:spcBef>
                <a:spcPts val="600"/>
              </a:spcBef>
              <a:spcAft>
                <a:spcPts val="600"/>
              </a:spcAft>
            </a:pPr>
            <a:r>
              <a:rPr lang="el-GR" altLang="el-GR"/>
              <a:t>Κώστα, έχουμε συμφωνήσει να μην επιλύουμε τις διαφορές μας με βία..</a:t>
            </a:r>
          </a:p>
          <a:p>
            <a:pPr>
              <a:spcBef>
                <a:spcPts val="600"/>
              </a:spcBef>
            </a:pPr>
            <a:r>
              <a:rPr lang="el-GR" altLang="el-GR"/>
              <a:t>Επίπληξη και διαταγή για επαναφορά στην τάξη, ιδιωτική ή δημόσια </a:t>
            </a:r>
            <a:r>
              <a:rPr lang="el-GR" altLang="el-GR" sz="2000"/>
              <a:t>(άμεσα διατυπωμένη συνοδευόμενη από οπτική επαφή και παραγλωσσικά μηνύματα)</a:t>
            </a:r>
          </a:p>
          <a:p>
            <a:endParaRPr lang="el-GR" altLang="el-GR"/>
          </a:p>
        </p:txBody>
      </p:sp>
      <p:sp>
        <p:nvSpPr>
          <p:cNvPr id="32771" name="3 - Θέση αριθμού διαφάνειας">
            <a:extLst>
              <a:ext uri="{FF2B5EF4-FFF2-40B4-BE49-F238E27FC236}">
                <a16:creationId xmlns:a16="http://schemas.microsoft.com/office/drawing/2014/main" id="{ECBF0B6B-B2D8-4045-9805-EA8E1D7D733C}"/>
              </a:ext>
            </a:extLst>
          </p:cNvPr>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fld id="{B60FCB3C-50BA-410F-9E64-4DDE5C2E6C68}" type="slidenum">
              <a:rPr lang="el-GR" altLang="el-GR" sz="1400">
                <a:latin typeface="Times New Roman" panose="02020603050405020304" pitchFamily="18" charset="0"/>
              </a:rPr>
              <a:pPr>
                <a:spcBef>
                  <a:spcPct val="0"/>
                </a:spcBef>
                <a:buFontTx/>
                <a:buNone/>
                <a:defRPr/>
              </a:pPr>
              <a:t>10</a:t>
            </a:fld>
            <a:endParaRPr lang="el-GR" altLang="el-GR" sz="1400">
              <a:latin typeface="Times New Roman" panose="02020603050405020304" pitchFamily="18" charset="0"/>
            </a:endParaRPr>
          </a:p>
        </p:txBody>
      </p:sp>
      <p:sp>
        <p:nvSpPr>
          <p:cNvPr id="5" name="1 - Τίτλος">
            <a:extLst>
              <a:ext uri="{FF2B5EF4-FFF2-40B4-BE49-F238E27FC236}">
                <a16:creationId xmlns:a16="http://schemas.microsoft.com/office/drawing/2014/main" id="{BC81B98C-91C5-48FB-AA34-8F011DFAAE97}"/>
              </a:ext>
            </a:extLst>
          </p:cNvPr>
          <p:cNvSpPr>
            <a:spLocks noGrp="1"/>
          </p:cNvSpPr>
          <p:nvPr>
            <p:ph type="title"/>
          </p:nvPr>
        </p:nvSpPr>
        <p:spPr>
          <a:xfrm>
            <a:off x="2095500" y="-428625"/>
            <a:ext cx="7772400" cy="1143000"/>
          </a:xfrm>
        </p:spPr>
        <p:txBody>
          <a:bodyPr/>
          <a:lstStyle/>
          <a:p>
            <a:pPr>
              <a:defRPr/>
            </a:pPr>
            <a:r>
              <a:rPr lang="el-GR" sz="3200" b="1" dirty="0">
                <a:latin typeface="+mn-lt"/>
                <a:ea typeface="+mn-ea"/>
                <a:cs typeface="+mn-cs"/>
              </a:rPr>
              <a:t>Λεκτικές παρεμβάσεις παραδείγματα (2)</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Τίτλος 1">
            <a:extLst>
              <a:ext uri="{FF2B5EF4-FFF2-40B4-BE49-F238E27FC236}">
                <a16:creationId xmlns:a16="http://schemas.microsoft.com/office/drawing/2014/main" id="{48F396E2-B399-4CED-9FB0-9EDBBAFC66FE}"/>
              </a:ext>
            </a:extLst>
          </p:cNvPr>
          <p:cNvSpPr>
            <a:spLocks noGrp="1"/>
          </p:cNvSpPr>
          <p:nvPr>
            <p:ph type="title"/>
          </p:nvPr>
        </p:nvSpPr>
        <p:spPr>
          <a:xfrm>
            <a:off x="1957388" y="4763"/>
            <a:ext cx="8229600" cy="633412"/>
          </a:xfrm>
        </p:spPr>
        <p:txBody>
          <a:bodyPr>
            <a:normAutofit fontScale="90000"/>
          </a:bodyPr>
          <a:lstStyle/>
          <a:p>
            <a:r>
              <a:rPr lang="el-GR" altLang="el-GR"/>
              <a:t>Τεχνική της αναπλαισίωσης</a:t>
            </a:r>
          </a:p>
        </p:txBody>
      </p:sp>
      <p:sp>
        <p:nvSpPr>
          <p:cNvPr id="33795" name="Θέση περιεχομένου 2">
            <a:extLst>
              <a:ext uri="{FF2B5EF4-FFF2-40B4-BE49-F238E27FC236}">
                <a16:creationId xmlns:a16="http://schemas.microsoft.com/office/drawing/2014/main" id="{4894BC8E-7075-4F66-B974-160C33181CCB}"/>
              </a:ext>
            </a:extLst>
          </p:cNvPr>
          <p:cNvSpPr>
            <a:spLocks noGrp="1"/>
          </p:cNvSpPr>
          <p:nvPr>
            <p:ph idx="1"/>
          </p:nvPr>
        </p:nvSpPr>
        <p:spPr>
          <a:xfrm>
            <a:off x="1957388" y="981075"/>
            <a:ext cx="8229600" cy="5543550"/>
          </a:xfrm>
        </p:spPr>
        <p:txBody>
          <a:bodyPr/>
          <a:lstStyle/>
          <a:p>
            <a:pPr marL="0" indent="0">
              <a:buNone/>
            </a:pPr>
            <a:r>
              <a:rPr lang="el-GR" altLang="el-GR" sz="1600"/>
              <a:t>Σύμφωνα με τη τεχνική αυτή ένας τρόπος αλλαγής της προβληματικής κατάστασης είναι να διαμορφώσει ο παρατηρητής της μια θετική εναλλακτική ερμηνεία για αυτό που βλέπει, δίνοντας ένα διαφορετικό νόημα σε αυτή. </a:t>
            </a:r>
          </a:p>
          <a:p>
            <a:pPr marL="0" indent="0">
              <a:buNone/>
            </a:pPr>
            <a:r>
              <a:rPr lang="el-GR" altLang="el-GR" sz="1600"/>
              <a:t>Είναι ένας τρόπος να βλέπεις τα γεγονότα και τις καταστάσεις από διαφορετική οπτική γωνιά και έτσι να αλλάζεις τον τρόπο που τα βιώνεις.</a:t>
            </a:r>
          </a:p>
          <a:p>
            <a:pPr marL="0" indent="0">
              <a:buNone/>
            </a:pPr>
            <a:endParaRPr lang="el-GR" altLang="el-GR" sz="1600"/>
          </a:p>
          <a:p>
            <a:pPr marL="0" indent="0">
              <a:buNone/>
            </a:pPr>
            <a:r>
              <a:rPr lang="el-GR" altLang="el-GR" sz="1400" b="1" i="1"/>
              <a:t>Παράδειγμα 1ο:  </a:t>
            </a:r>
            <a:r>
              <a:rPr lang="el-GR" altLang="el-GR" sz="1400" i="1"/>
              <a:t>από τη καθημερινότητά μας είναι ότι χρειάζεται να μένουμε σπίτι και έχει περιοριστεί για όλους μας η κυκλοφορία γεγονός που δημιουργεί δυσάρεστα συναισθήματα. Η αναπλαισίωση μας λέει να μην μείνουμε σε αυτό το δυσάρεστο συναίσθημα αλλά να εστιάσουμε σε όποια θετικά μπορεί να επιφέρει αυτή η συνθήκη για τον καθένα όπως είναι νέες, συνήθειες, ολοκλήρωση εργασιών που πριν δεν προλαβαίναμε, νέες ευκαιρίες ελεύθερου χρόνου, επαναπροσδιορισμός καταστάσεων κ.α</a:t>
            </a:r>
          </a:p>
          <a:p>
            <a:pPr marL="0" indent="0">
              <a:buNone/>
            </a:pPr>
            <a:endParaRPr lang="el-GR" altLang="el-GR" sz="1400" i="1"/>
          </a:p>
          <a:p>
            <a:pPr marL="0" indent="0">
              <a:buNone/>
            </a:pPr>
            <a:r>
              <a:rPr lang="el-GR" altLang="el-GR" sz="1400" b="1" i="1"/>
              <a:t>Παράδειγµα 2ο </a:t>
            </a:r>
            <a:r>
              <a:rPr lang="el-GR" altLang="el-GR" sz="1400" i="1"/>
              <a:t>: Ας υποθέσουμε οτι βρισκόμαστε σε μια αίθουσα διδασκαλίας και ένας μαθητής συνεχώς «πετάγεται» και εκφράζει τις σκέψεις του. Ένας αρνητικός τρόπος σκέψης είναι να σκεφτεί ο δάσκαλος οτι ο μαθητής του διαταράσσει το μάθημα και δεν τον σέβεται.</a:t>
            </a:r>
          </a:p>
          <a:p>
            <a:pPr marL="0" indent="0">
              <a:buNone/>
            </a:pPr>
            <a:r>
              <a:rPr lang="el-GR" altLang="el-GR" sz="1400" i="1"/>
              <a:t>Με την τεχνική της αναπλαισίωσης όμως ο δάσκαλος καλείται να δει την κατάσταση από μια άλλη πιο θετική προοπτική. Στη συγκεκριμένη περίπτωση θα μπορούσε να σκεφτεί οτι ο μαθητής δείχνει έντονο ενδιαφέρον και συμμετοχή προσπαθώντας να προσελκύσει τη προσοχή των άλλων, δείχνοντας οτι το θέμα τελικά μάλλον τον ενδιαφέρει αρκετά.</a:t>
            </a:r>
          </a:p>
          <a:p>
            <a:pPr marL="0" indent="0">
              <a:buNone/>
            </a:pPr>
            <a:endParaRPr lang="el-GR" altLang="el-GR" sz="1400" i="1"/>
          </a:p>
          <a:p>
            <a:pPr marL="0" indent="0">
              <a:buNone/>
            </a:pPr>
            <a:endParaRPr lang="el-GR" altLang="el-GR" sz="1400" i="1"/>
          </a:p>
          <a:p>
            <a:pPr marL="0" indent="0">
              <a:buNone/>
            </a:pPr>
            <a:endParaRPr lang="el-GR" altLang="el-GR" sz="900"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379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37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Τίτλος 1">
            <a:extLst>
              <a:ext uri="{FF2B5EF4-FFF2-40B4-BE49-F238E27FC236}">
                <a16:creationId xmlns:a16="http://schemas.microsoft.com/office/drawing/2014/main" id="{3CE73475-CCC4-4187-BE23-3DD93A292B07}"/>
              </a:ext>
            </a:extLst>
          </p:cNvPr>
          <p:cNvSpPr>
            <a:spLocks noGrp="1"/>
          </p:cNvSpPr>
          <p:nvPr>
            <p:ph type="title"/>
          </p:nvPr>
        </p:nvSpPr>
        <p:spPr>
          <a:xfrm>
            <a:off x="1919288" y="-171450"/>
            <a:ext cx="9575800" cy="1143000"/>
          </a:xfrm>
        </p:spPr>
        <p:txBody>
          <a:bodyPr/>
          <a:lstStyle/>
          <a:p>
            <a:r>
              <a:rPr lang="el-GR" altLang="el-GR" sz="2800" b="1"/>
              <a:t>Η τεχνική της αναπλαισίωσης στηρίζεται στις ακόλουθες υποθέσεις:</a:t>
            </a:r>
            <a:endParaRPr lang="el-GR" altLang="el-GR" sz="4000"/>
          </a:p>
        </p:txBody>
      </p:sp>
      <p:sp>
        <p:nvSpPr>
          <p:cNvPr id="64515" name="Θέση περιεχομένου 2">
            <a:extLst>
              <a:ext uri="{FF2B5EF4-FFF2-40B4-BE49-F238E27FC236}">
                <a16:creationId xmlns:a16="http://schemas.microsoft.com/office/drawing/2014/main" id="{776E94C6-2EF5-490F-B007-174CE09C3F4D}"/>
              </a:ext>
            </a:extLst>
          </p:cNvPr>
          <p:cNvSpPr>
            <a:spLocks noGrp="1"/>
          </p:cNvSpPr>
          <p:nvPr>
            <p:ph idx="1"/>
          </p:nvPr>
        </p:nvSpPr>
        <p:spPr>
          <a:xfrm>
            <a:off x="1524000" y="765176"/>
            <a:ext cx="2916238" cy="6048375"/>
          </a:xfrm>
        </p:spPr>
        <p:txBody>
          <a:bodyPr/>
          <a:lstStyle/>
          <a:p>
            <a:r>
              <a:rPr lang="el-GR" altLang="el-GR" sz="1800"/>
              <a:t>Η συμπεριφορά μας εξαρτάται σε μεγάλο βαθμό από την ερμηνεία που δίνουμε σε μια κατάσταση</a:t>
            </a:r>
          </a:p>
          <a:p>
            <a:r>
              <a:rPr lang="el-GR" altLang="el-GR" sz="1800"/>
              <a:t>Υπάρχουν πολλές ερμηνείες (θετικές και αρνητικές) που μπορούν να δοθούν σε μια κατάσταση.</a:t>
            </a:r>
          </a:p>
          <a:p>
            <a:r>
              <a:rPr lang="el-GR" altLang="el-GR" sz="1800"/>
              <a:t>Αλλάζοντας την ερμηνεία μας μπορεί να αλλάξει και η συμπεριφορά μας.</a:t>
            </a:r>
          </a:p>
          <a:p>
            <a:r>
              <a:rPr lang="el-GR" altLang="el-GR" sz="1800"/>
              <a:t>Η αλλαγή της δικής μας συμπεριφοράς θα επηρεάσει τις αντιλήψεις και τη συμπεριφορά των άλλων.</a:t>
            </a:r>
          </a:p>
          <a:p>
            <a:endParaRPr lang="el-GR" altLang="el-GR" sz="1800"/>
          </a:p>
        </p:txBody>
      </p:sp>
      <p:pic>
        <p:nvPicPr>
          <p:cNvPr id="4" name="Εικόνα 3">
            <a:extLst>
              <a:ext uri="{FF2B5EF4-FFF2-40B4-BE49-F238E27FC236}">
                <a16:creationId xmlns:a16="http://schemas.microsoft.com/office/drawing/2014/main" id="{F724EDEB-CF8A-4A92-8E51-2CAE456AEB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1996" r="4396"/>
          <a:stretch>
            <a:fillRect/>
          </a:stretch>
        </p:blipFill>
        <p:spPr bwMode="auto">
          <a:xfrm>
            <a:off x="4460875" y="846138"/>
            <a:ext cx="3671888" cy="596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Ορθογώνιο 4">
            <a:extLst>
              <a:ext uri="{FF2B5EF4-FFF2-40B4-BE49-F238E27FC236}">
                <a16:creationId xmlns:a16="http://schemas.microsoft.com/office/drawing/2014/main" id="{BEFD9218-D4D6-428D-AA91-6A9934E21DDE}"/>
              </a:ext>
            </a:extLst>
          </p:cNvPr>
          <p:cNvSpPr>
            <a:spLocks noChangeArrowheads="1"/>
          </p:cNvSpPr>
          <p:nvPr/>
        </p:nvSpPr>
        <p:spPr bwMode="auto">
          <a:xfrm>
            <a:off x="8153400" y="846139"/>
            <a:ext cx="2514600" cy="589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lgn="just">
              <a:spcBef>
                <a:spcPct val="0"/>
              </a:spcBef>
              <a:buClrTx/>
              <a:buSzTx/>
              <a:buFontTx/>
              <a:buNone/>
            </a:pPr>
            <a:r>
              <a:rPr lang="el-GR" altLang="el-GR" sz="1200" b="1">
                <a:solidFill>
                  <a:srgbClr val="3F3F3F"/>
                </a:solidFill>
                <a:latin typeface="Comic Sans MS" panose="030F0702030302020204" pitchFamily="66" charset="0"/>
              </a:rPr>
              <a:t>Πρέπει να θυμόμαστε ότι κανείς δεν γεννιέται με βίαιες και επιθετικές συμπεριφορές και οτι τα παιδιά λόγω κοινωνικών ανισοτήτων και προβλημάτων, που δεν μπορούν να διεχειριστούν, στο στενό τους περιβάλλον, βρίσκουν διέξοδο έκφρασης σε προβληματικές συμπεριφορές.</a:t>
            </a:r>
            <a:endParaRPr lang="el-GR" altLang="el-GR" sz="1200">
              <a:solidFill>
                <a:srgbClr val="3F3F3F"/>
              </a:solidFill>
              <a:latin typeface="Comic Sans MS" panose="030F0702030302020204" pitchFamily="66" charset="0"/>
            </a:endParaRPr>
          </a:p>
          <a:p>
            <a:pPr algn="just">
              <a:spcBef>
                <a:spcPct val="0"/>
              </a:spcBef>
              <a:buClrTx/>
              <a:buSzTx/>
              <a:buFontTx/>
              <a:buNone/>
            </a:pPr>
            <a:r>
              <a:rPr lang="el-GR" altLang="el-GR" sz="1200">
                <a:solidFill>
                  <a:srgbClr val="3F3F3F"/>
                </a:solidFill>
                <a:latin typeface="Comic Sans MS" panose="030F0702030302020204" pitchFamily="66" charset="0"/>
              </a:rPr>
              <a:t>Όταν επικεντρωνόμαστε στη κακή συμπεριφορά του παιδιού δεν βλέπουμε τα καλά στοιχεία του και όλα όσα μπορεί να πετύχει στο σύνολο.</a:t>
            </a:r>
          </a:p>
          <a:p>
            <a:pPr algn="just">
              <a:spcBef>
                <a:spcPct val="0"/>
              </a:spcBef>
              <a:buClrTx/>
              <a:buSzTx/>
              <a:buFontTx/>
              <a:buNone/>
            </a:pPr>
            <a:r>
              <a:rPr lang="el-GR" altLang="el-GR" sz="1200">
                <a:solidFill>
                  <a:srgbClr val="3F3F3F"/>
                </a:solidFill>
                <a:latin typeface="Comic Sans MS" panose="030F0702030302020204" pitchFamily="66" charset="0"/>
              </a:rPr>
              <a:t>Όταν εστιάζουμε συνεχώς στο πρόβλημα και αναλωνόμαστε σε αυτό χάνουμε τη λύση και ουσιαστικά κάνουμε το πρόβλημα ακόμα μεγαλύτερο.</a:t>
            </a:r>
            <a:endParaRPr lang="el-GR" altLang="el-GR" sz="1100">
              <a:solidFill>
                <a:srgbClr val="3F3F3F"/>
              </a:solidFill>
              <a:latin typeface="Comic Sans MS" panose="030F0702030302020204" pitchFamily="66" charset="0"/>
            </a:endParaRPr>
          </a:p>
          <a:p>
            <a:pPr algn="just">
              <a:spcBef>
                <a:spcPct val="0"/>
              </a:spcBef>
              <a:buClrTx/>
              <a:buSzTx/>
              <a:buFontTx/>
              <a:buNone/>
            </a:pPr>
            <a:endParaRPr lang="el-GR" altLang="el-GR" sz="1100">
              <a:solidFill>
                <a:srgbClr val="3F3F3F"/>
              </a:solidFill>
              <a:latin typeface="Comic Sans MS" panose="030F0702030302020204" pitchFamily="66" charset="0"/>
            </a:endParaRPr>
          </a:p>
          <a:p>
            <a:pPr algn="just">
              <a:spcBef>
                <a:spcPct val="0"/>
              </a:spcBef>
              <a:buClrTx/>
              <a:buSzTx/>
              <a:buFontTx/>
              <a:buNone/>
            </a:pPr>
            <a:r>
              <a:rPr lang="el-GR" altLang="el-GR" sz="900" u="sng">
                <a:solidFill>
                  <a:srgbClr val="3F3F3F"/>
                </a:solidFill>
                <a:latin typeface="Comic Sans MS" panose="030F0702030302020204" pitchFamily="66" charset="0"/>
              </a:rPr>
              <a:t>Βιβλιογραφία:</a:t>
            </a:r>
            <a:endParaRPr lang="el-GR" altLang="el-GR" sz="900">
              <a:solidFill>
                <a:srgbClr val="3F3F3F"/>
              </a:solidFill>
              <a:latin typeface="Comic Sans MS" panose="030F0702030302020204" pitchFamily="66" charset="0"/>
            </a:endParaRPr>
          </a:p>
          <a:p>
            <a:pPr algn="just">
              <a:spcBef>
                <a:spcPct val="0"/>
              </a:spcBef>
              <a:buClrTx/>
              <a:buSzTx/>
              <a:buFont typeface="Arial" panose="020B0604020202020204" pitchFamily="34" charset="0"/>
              <a:buChar char="•"/>
            </a:pPr>
            <a:r>
              <a:rPr lang="el-GR" altLang="el-GR" sz="900">
                <a:solidFill>
                  <a:srgbClr val="3F3F3F"/>
                </a:solidFill>
                <a:latin typeface="Comic Sans MS" panose="030F0702030302020204" pitchFamily="66" charset="0"/>
              </a:rPr>
              <a:t>Χρηστάκης, Κ. (2012). Το παιδί και ο έφηβος στην Οικογένεια και στο Σχολείο. Αθήνα: Γρηγόρης. ΠΡΟΒΛΗΜΑΤΑ ΣΥΜΠΕΡΙΦΟΡΑΣ ΣΤΟ ΣΧΟΛΕΙΟ: Η ΟΙΚΟΣΥΣΤΗΜΙΚΗ ΠΡΟΣΕΓΓΙΣΗ</a:t>
            </a:r>
            <a:br>
              <a:rPr lang="el-GR" altLang="el-GR" sz="900">
                <a:solidFill>
                  <a:srgbClr val="3F3F3F"/>
                </a:solidFill>
                <a:latin typeface="Comic Sans MS" panose="030F0702030302020204" pitchFamily="66" charset="0"/>
              </a:rPr>
            </a:br>
            <a:endParaRPr lang="el-GR" altLang="el-GR" sz="900">
              <a:solidFill>
                <a:srgbClr val="3F3F3F"/>
              </a:solidFill>
              <a:latin typeface="Comic Sans MS" panose="030F0702030302020204" pitchFamily="66" charset="0"/>
            </a:endParaRPr>
          </a:p>
          <a:p>
            <a:pPr algn="just">
              <a:spcBef>
                <a:spcPct val="0"/>
              </a:spcBef>
              <a:buClrTx/>
              <a:buSzTx/>
              <a:buFont typeface="Arial" panose="020B0604020202020204" pitchFamily="34" charset="0"/>
              <a:buChar char="•"/>
            </a:pPr>
            <a:r>
              <a:rPr lang="el-GR" altLang="el-GR" sz="900">
                <a:solidFill>
                  <a:srgbClr val="3F3F3F"/>
                </a:solidFill>
                <a:latin typeface="Comic Sans MS" panose="030F0702030302020204" pitchFamily="66" charset="0"/>
              </a:rPr>
              <a:t>Molnar R., &amp; Lindquist, (1993), Προβλήματα συμπεριφοράς στο σχολείο: Οικοσυστημική προσέγγιση, Αθήνα: Ελληνικά Γράμματα. [in greek]</a:t>
            </a:r>
          </a:p>
          <a:p>
            <a:pPr algn="just">
              <a:spcBef>
                <a:spcPct val="0"/>
              </a:spcBef>
              <a:buClrTx/>
              <a:buSzTx/>
              <a:buFont typeface="Arial" panose="020B0604020202020204" pitchFamily="34" charset="0"/>
              <a:buChar char="•"/>
            </a:pPr>
            <a:r>
              <a:rPr lang="el-GR" altLang="el-GR" sz="900">
                <a:solidFill>
                  <a:srgbClr val="16A2DD"/>
                </a:solidFill>
                <a:latin typeface="Comic Sans MS" panose="030F0702030302020204" pitchFamily="66" charset="0"/>
                <a:hlinkClick r:id="rId3"/>
              </a:rPr>
              <a:t>https://pileidou.files.wordpress.com/2013/11/antimetopisi-problhmaton-symperiforas1.pdf</a:t>
            </a:r>
            <a:endParaRPr lang="el-GR" altLang="el-GR" sz="900">
              <a:solidFill>
                <a:srgbClr val="3F3F3F"/>
              </a:solidFill>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 Τίτλος">
            <a:extLst>
              <a:ext uri="{FF2B5EF4-FFF2-40B4-BE49-F238E27FC236}">
                <a16:creationId xmlns:a16="http://schemas.microsoft.com/office/drawing/2014/main" id="{415F14DB-6C66-443A-8479-A391EFBB03A8}"/>
              </a:ext>
            </a:extLst>
          </p:cNvPr>
          <p:cNvSpPr>
            <a:spLocks noGrp="1"/>
          </p:cNvSpPr>
          <p:nvPr>
            <p:ph type="title"/>
          </p:nvPr>
        </p:nvSpPr>
        <p:spPr>
          <a:xfrm>
            <a:off x="1666876" y="0"/>
            <a:ext cx="9001125" cy="857250"/>
          </a:xfrm>
        </p:spPr>
        <p:txBody>
          <a:bodyPr>
            <a:normAutofit fontScale="90000"/>
          </a:bodyPr>
          <a:lstStyle/>
          <a:p>
            <a:pPr algn="ctr"/>
            <a:r>
              <a:rPr lang="el-GR" altLang="el-GR" sz="3600" b="1">
                <a:solidFill>
                  <a:srgbClr val="FF0000"/>
                </a:solidFill>
              </a:rPr>
              <a:t>Στρατηγικές ανάπλασης προβληματικών συμπεριφορών</a:t>
            </a:r>
          </a:p>
        </p:txBody>
      </p:sp>
      <p:sp>
        <p:nvSpPr>
          <p:cNvPr id="65539" name="2 - Θέση περιεχομένου">
            <a:extLst>
              <a:ext uri="{FF2B5EF4-FFF2-40B4-BE49-F238E27FC236}">
                <a16:creationId xmlns:a16="http://schemas.microsoft.com/office/drawing/2014/main" id="{75897EFC-D0D4-4430-800B-94DCD92719B4}"/>
              </a:ext>
            </a:extLst>
          </p:cNvPr>
          <p:cNvSpPr>
            <a:spLocks noGrp="1"/>
          </p:cNvSpPr>
          <p:nvPr>
            <p:ph idx="1"/>
          </p:nvPr>
        </p:nvSpPr>
        <p:spPr>
          <a:xfrm>
            <a:off x="1524000" y="1000126"/>
            <a:ext cx="9144000" cy="5597525"/>
          </a:xfrm>
        </p:spPr>
        <p:txBody>
          <a:bodyPr/>
          <a:lstStyle/>
          <a:p>
            <a:pPr marL="0" indent="0">
              <a:lnSpc>
                <a:spcPct val="150000"/>
              </a:lnSpc>
              <a:buNone/>
            </a:pPr>
            <a:r>
              <a:rPr lang="el-GR" altLang="el-GR"/>
              <a:t>Συμπεριφορική προσέγγιση</a:t>
            </a:r>
            <a:r>
              <a:rPr lang="en-US" altLang="el-GR"/>
              <a:t> </a:t>
            </a:r>
            <a:r>
              <a:rPr lang="en-US" altLang="el-GR" sz="1600"/>
              <a:t>(Fontana, 1984)</a:t>
            </a:r>
            <a:endParaRPr lang="el-GR" altLang="el-GR" sz="1600"/>
          </a:p>
          <a:p>
            <a:pPr marL="517525" lvl="2" indent="-342900"/>
            <a:r>
              <a:rPr lang="el-GR" altLang="el-GR"/>
              <a:t>Η παρατηρήσιμη συμπεριφορά μπορεί να περιγραφεί με αντικειμενικούς όρους</a:t>
            </a:r>
          </a:p>
          <a:p>
            <a:pPr marL="517525" lvl="2" indent="-342900"/>
            <a:r>
              <a:rPr lang="el-GR" altLang="el-GR"/>
              <a:t>Η συμπεριφορά μαθαίνεται</a:t>
            </a:r>
          </a:p>
          <a:p>
            <a:pPr marL="517525" lvl="2" indent="-342900"/>
            <a:r>
              <a:rPr lang="el-GR" altLang="el-GR"/>
              <a:t>Υπάρχει ο νόμος του αποτελέσματος: Η μάθηση βασίζεται στη διαδικασία της ενεργού εξάρτησης (δοκιμή-λάθος). Η ανταμοιβόμενη συμπεριφορά επαναλαμβάνεται.</a:t>
            </a:r>
          </a:p>
          <a:p>
            <a:pPr marL="0" indent="0">
              <a:lnSpc>
                <a:spcPct val="150000"/>
              </a:lnSpc>
              <a:buNone/>
            </a:pPr>
            <a:r>
              <a:rPr lang="el-GR" altLang="el-GR"/>
              <a:t>Γνωστική προσέγγιση</a:t>
            </a:r>
            <a:r>
              <a:rPr lang="en-US" altLang="el-GR"/>
              <a:t> </a:t>
            </a:r>
            <a:r>
              <a:rPr lang="el-GR" altLang="el-GR" sz="1600"/>
              <a:t>(</a:t>
            </a:r>
            <a:r>
              <a:rPr lang="en-US" altLang="el-GR" sz="1600"/>
              <a:t>Mayer, 1981)</a:t>
            </a:r>
            <a:endParaRPr lang="el-GR" altLang="el-GR" sz="1600"/>
          </a:p>
          <a:p>
            <a:pPr marL="517525" lvl="2" indent="-342900"/>
            <a:r>
              <a:rPr lang="el-GR" altLang="el-GR"/>
              <a:t>Ενδιαφέρον για τις σκέψεις των παιδιών τα κίνητρά τους, τις    αναμνήσεις τους, τα συναισθήματά τους</a:t>
            </a:r>
          </a:p>
          <a:p>
            <a:pPr marL="517525" lvl="2" indent="-342900"/>
            <a:r>
              <a:rPr lang="el-GR" altLang="el-GR"/>
              <a:t>Κατανόηση των προβλημάτων που έχουν επίπτωση στο ίδιο το παιδί   και στο περιβάλλον</a:t>
            </a:r>
          </a:p>
        </p:txBody>
      </p:sp>
      <p:sp>
        <p:nvSpPr>
          <p:cNvPr id="35844" name="3 - Θέση αριθμού διαφάνειας">
            <a:extLst>
              <a:ext uri="{FF2B5EF4-FFF2-40B4-BE49-F238E27FC236}">
                <a16:creationId xmlns:a16="http://schemas.microsoft.com/office/drawing/2014/main" id="{FF4A9B69-B62D-44F7-9D62-FA1C2A6ABD46}"/>
              </a:ext>
            </a:extLst>
          </p:cNvPr>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fld id="{8EF7B6AA-18C7-4833-A55A-DC393844D499}" type="slidenum">
              <a:rPr lang="el-GR" altLang="el-GR" sz="1400">
                <a:latin typeface="Times New Roman" panose="02020603050405020304" pitchFamily="18" charset="0"/>
              </a:rPr>
              <a:pPr>
                <a:spcBef>
                  <a:spcPct val="0"/>
                </a:spcBef>
                <a:buFontTx/>
                <a:buNone/>
                <a:defRPr/>
              </a:pPr>
              <a:t>13</a:t>
            </a:fld>
            <a:endParaRPr lang="el-GR" altLang="el-GR" sz="1400">
              <a:latin typeface="Times New Roman" panose="02020603050405020304" pitchFamily="18" charset="0"/>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 Τίτλος">
            <a:extLst>
              <a:ext uri="{FF2B5EF4-FFF2-40B4-BE49-F238E27FC236}">
                <a16:creationId xmlns:a16="http://schemas.microsoft.com/office/drawing/2014/main" id="{C88428D1-560A-43CE-8007-93D2501A611F}"/>
              </a:ext>
            </a:extLst>
          </p:cNvPr>
          <p:cNvSpPr>
            <a:spLocks noGrp="1"/>
          </p:cNvSpPr>
          <p:nvPr>
            <p:ph type="title"/>
          </p:nvPr>
        </p:nvSpPr>
        <p:spPr>
          <a:xfrm>
            <a:off x="2709863" y="-107950"/>
            <a:ext cx="7772400" cy="1143000"/>
          </a:xfrm>
        </p:spPr>
        <p:txBody>
          <a:bodyPr/>
          <a:lstStyle/>
          <a:p>
            <a:r>
              <a:rPr lang="el-GR" altLang="el-GR" sz="3600" b="1">
                <a:solidFill>
                  <a:srgbClr val="FF0000"/>
                </a:solidFill>
              </a:rPr>
              <a:t>Συμπεριφορική προσέγγιση (1)</a:t>
            </a:r>
          </a:p>
        </p:txBody>
      </p:sp>
      <p:sp>
        <p:nvSpPr>
          <p:cNvPr id="66563" name="2 - Θέση περιεχομένου">
            <a:extLst>
              <a:ext uri="{FF2B5EF4-FFF2-40B4-BE49-F238E27FC236}">
                <a16:creationId xmlns:a16="http://schemas.microsoft.com/office/drawing/2014/main" id="{C2CBC330-C177-4093-97A8-4199B7FCF90C}"/>
              </a:ext>
            </a:extLst>
          </p:cNvPr>
          <p:cNvSpPr>
            <a:spLocks noGrp="1"/>
          </p:cNvSpPr>
          <p:nvPr>
            <p:ph idx="1"/>
          </p:nvPr>
        </p:nvSpPr>
        <p:spPr>
          <a:xfrm>
            <a:off x="1524001" y="1071563"/>
            <a:ext cx="5072063" cy="5357812"/>
          </a:xfrm>
        </p:spPr>
        <p:txBody>
          <a:bodyPr/>
          <a:lstStyle/>
          <a:p>
            <a:pPr marL="266700" indent="-266700"/>
            <a:r>
              <a:rPr lang="el-GR" altLang="el-GR">
                <a:solidFill>
                  <a:srgbClr val="C00000"/>
                </a:solidFill>
              </a:rPr>
              <a:t>Καταγραφή των παρατηρήσεων: τα πλην</a:t>
            </a:r>
          </a:p>
          <a:p>
            <a:pPr marL="533400" lvl="1" indent="-177800">
              <a:lnSpc>
                <a:spcPct val="150000"/>
              </a:lnSpc>
            </a:pPr>
            <a:r>
              <a:rPr lang="el-GR" altLang="el-GR"/>
              <a:t>Μπαίνει θορυβώντας στην τάξη</a:t>
            </a:r>
          </a:p>
          <a:p>
            <a:pPr marL="533400" lvl="1" indent="-177800">
              <a:lnSpc>
                <a:spcPct val="150000"/>
              </a:lnSpc>
              <a:buNone/>
            </a:pPr>
            <a:endParaRPr lang="el-GR" altLang="el-GR" sz="900"/>
          </a:p>
          <a:p>
            <a:pPr marL="533400" lvl="1" indent="-177800"/>
            <a:r>
              <a:rPr lang="el-GR" altLang="el-GR"/>
              <a:t>Φωνάζει δυνατά σε ένα φίλο</a:t>
            </a:r>
          </a:p>
          <a:p>
            <a:pPr marL="533400" lvl="1" indent="-177800"/>
            <a:endParaRPr lang="el-GR" altLang="el-GR" sz="1600"/>
          </a:p>
          <a:p>
            <a:pPr marL="533400" lvl="1" indent="-177800"/>
            <a:endParaRPr lang="el-GR" altLang="el-GR" sz="900"/>
          </a:p>
          <a:p>
            <a:pPr marL="533400" lvl="1" indent="-177800"/>
            <a:r>
              <a:rPr lang="el-GR" altLang="el-GR"/>
              <a:t>Κάθεται στο θρανίο αλλά δε βγάζει τα βιβλία του</a:t>
            </a:r>
          </a:p>
          <a:p>
            <a:pPr marL="533400" lvl="1" indent="-177800"/>
            <a:endParaRPr lang="el-GR" altLang="el-GR" sz="800"/>
          </a:p>
          <a:p>
            <a:pPr marL="533400" lvl="1" indent="-177800"/>
            <a:r>
              <a:rPr lang="el-GR" altLang="el-GR"/>
              <a:t>Γυρίζει να μιλήσει φωναχτά στους διπλανούς του</a:t>
            </a:r>
          </a:p>
          <a:p>
            <a:pPr marL="533400" lvl="1" indent="-177800"/>
            <a:r>
              <a:rPr lang="el-GR" altLang="el-GR"/>
              <a:t>Κάθεται μπροστά κι αρχίζει και κάνει γκριμάτσες</a:t>
            </a:r>
          </a:p>
        </p:txBody>
      </p:sp>
      <p:sp>
        <p:nvSpPr>
          <p:cNvPr id="4" name="2 - Θέση περιεχομένου">
            <a:extLst>
              <a:ext uri="{FF2B5EF4-FFF2-40B4-BE49-F238E27FC236}">
                <a16:creationId xmlns:a16="http://schemas.microsoft.com/office/drawing/2014/main" id="{18F4503F-42E3-4A0A-A045-2D19C6B8794A}"/>
              </a:ext>
            </a:extLst>
          </p:cNvPr>
          <p:cNvSpPr txBox="1">
            <a:spLocks/>
          </p:cNvSpPr>
          <p:nvPr/>
        </p:nvSpPr>
        <p:spPr bwMode="auto">
          <a:xfrm>
            <a:off x="6310314" y="1177925"/>
            <a:ext cx="4357687" cy="5214938"/>
          </a:xfrm>
          <a:prstGeom prst="rect">
            <a:avLst/>
          </a:prstGeom>
          <a:noFill/>
          <a:ln w="9525">
            <a:noFill/>
            <a:miter lim="800000"/>
            <a:headEnd/>
            <a:tailEnd/>
          </a:ln>
        </p:spPr>
        <p:txBody>
          <a:bodyPr/>
          <a:lstStyle/>
          <a:p>
            <a:pPr marL="266700" indent="-266700">
              <a:spcBef>
                <a:spcPct val="20000"/>
              </a:spcBef>
              <a:buFontTx/>
              <a:buChar char="•"/>
              <a:defRPr/>
            </a:pPr>
            <a:r>
              <a:rPr lang="el-GR" sz="3200" kern="0" dirty="0">
                <a:solidFill>
                  <a:srgbClr val="0070C0"/>
                </a:solidFill>
              </a:rPr>
              <a:t>Αντίδραση δασκάλου</a:t>
            </a:r>
          </a:p>
          <a:p>
            <a:pPr marL="266700" indent="-266700">
              <a:spcBef>
                <a:spcPct val="20000"/>
              </a:spcBef>
              <a:defRPr/>
            </a:pPr>
            <a:endParaRPr lang="el-GR" kern="0" dirty="0"/>
          </a:p>
          <a:p>
            <a:pPr marL="533400" lvl="1" indent="-355600">
              <a:spcBef>
                <a:spcPct val="20000"/>
              </a:spcBef>
              <a:defRPr/>
            </a:pPr>
            <a:r>
              <a:rPr lang="el-GR" kern="0" dirty="0"/>
              <a:t>«</a:t>
            </a:r>
            <a:r>
              <a:rPr lang="el-GR" i="1" kern="0" dirty="0"/>
              <a:t>Πόσες φορές σου είπα να μπαίνεις ήσυχα στην τάξη;»</a:t>
            </a:r>
          </a:p>
          <a:p>
            <a:pPr marL="533400" lvl="1" indent="-355600">
              <a:spcBef>
                <a:spcPct val="20000"/>
              </a:spcBef>
              <a:defRPr/>
            </a:pPr>
            <a:r>
              <a:rPr lang="el-GR" i="1" kern="0" dirty="0"/>
              <a:t>«Βγες έξω και ξαναμπές στην τάξη ήσυχα χωρίς τρέλες»</a:t>
            </a:r>
          </a:p>
          <a:p>
            <a:pPr marL="533400" lvl="1" indent="-355600">
              <a:spcBef>
                <a:spcPct val="20000"/>
              </a:spcBef>
              <a:defRPr/>
            </a:pPr>
            <a:endParaRPr lang="el-GR" i="1" kern="0" dirty="0"/>
          </a:p>
          <a:p>
            <a:pPr marL="533400" lvl="1" indent="-355600">
              <a:spcBef>
                <a:spcPct val="20000"/>
              </a:spcBef>
              <a:defRPr/>
            </a:pPr>
            <a:endParaRPr lang="el-GR" i="1" kern="0" dirty="0"/>
          </a:p>
          <a:p>
            <a:pPr marL="533400" lvl="1" indent="-355600">
              <a:spcBef>
                <a:spcPct val="20000"/>
              </a:spcBef>
              <a:defRPr/>
            </a:pPr>
            <a:r>
              <a:rPr lang="el-GR" i="1" kern="0" dirty="0"/>
              <a:t>«Θα ήταν πολύ να σου ζητούσα να βγάλεις τα βιβλία σου;»</a:t>
            </a:r>
          </a:p>
          <a:p>
            <a:pPr marL="533400" lvl="1" indent="-355600">
              <a:spcBef>
                <a:spcPct val="20000"/>
              </a:spcBef>
              <a:defRPr/>
            </a:pPr>
            <a:endParaRPr lang="el-GR" i="1" kern="0" dirty="0"/>
          </a:p>
          <a:p>
            <a:pPr marL="533400" lvl="1" indent="-355600">
              <a:spcBef>
                <a:spcPct val="20000"/>
              </a:spcBef>
              <a:defRPr/>
            </a:pPr>
            <a:endParaRPr lang="el-GR" sz="900" i="1" kern="0" dirty="0"/>
          </a:p>
          <a:p>
            <a:pPr marL="533400" lvl="1" indent="-355600">
              <a:spcBef>
                <a:spcPct val="20000"/>
              </a:spcBef>
              <a:defRPr/>
            </a:pPr>
            <a:r>
              <a:rPr lang="el-GR" i="1" kern="0" dirty="0"/>
              <a:t>«Έλα να καθίσεις στο μπροστινό θρανίο»</a:t>
            </a:r>
          </a:p>
          <a:p>
            <a:pPr marL="533400" lvl="1" indent="-355600">
              <a:spcBef>
                <a:spcPct val="20000"/>
              </a:spcBef>
              <a:defRPr/>
            </a:pPr>
            <a:endParaRPr lang="el-GR" i="1" kern="0" dirty="0"/>
          </a:p>
          <a:p>
            <a:pPr marL="533400" lvl="1" indent="-355600">
              <a:spcBef>
                <a:spcPct val="20000"/>
              </a:spcBef>
              <a:defRPr/>
            </a:pPr>
            <a:endParaRPr lang="el-GR" sz="800" i="1" kern="0" dirty="0"/>
          </a:p>
          <a:p>
            <a:pPr marL="533400" lvl="1" indent="-355600">
              <a:defRPr/>
            </a:pPr>
            <a:r>
              <a:rPr lang="el-GR" i="1" kern="0" dirty="0"/>
              <a:t>«Πόσες φορές σου είπα να μη………..»</a:t>
            </a:r>
          </a:p>
        </p:txBody>
      </p:sp>
      <p:sp>
        <p:nvSpPr>
          <p:cNvPr id="36869" name="4 - Θέση αριθμού διαφάνειας">
            <a:extLst>
              <a:ext uri="{FF2B5EF4-FFF2-40B4-BE49-F238E27FC236}">
                <a16:creationId xmlns:a16="http://schemas.microsoft.com/office/drawing/2014/main" id="{15AE18D1-94DE-4E66-B204-8688237F785C}"/>
              </a:ext>
            </a:extLst>
          </p:cNvPr>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fld id="{D5259C01-D520-44BD-8475-4E455963FAC8}" type="slidenum">
              <a:rPr lang="el-GR" altLang="el-GR" sz="1400">
                <a:latin typeface="Times New Roman" panose="02020603050405020304" pitchFamily="18" charset="0"/>
              </a:rPr>
              <a:pPr>
                <a:spcBef>
                  <a:spcPct val="0"/>
                </a:spcBef>
                <a:buFontTx/>
                <a:buNone/>
                <a:defRPr/>
              </a:pPr>
              <a:t>14</a:t>
            </a:fld>
            <a:endParaRPr lang="el-GR" altLang="el-GR" sz="1400">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 Τίτλος">
            <a:extLst>
              <a:ext uri="{FF2B5EF4-FFF2-40B4-BE49-F238E27FC236}">
                <a16:creationId xmlns:a16="http://schemas.microsoft.com/office/drawing/2014/main" id="{9B70450A-91D4-47C3-9EFA-9D1EA4A636B3}"/>
              </a:ext>
            </a:extLst>
          </p:cNvPr>
          <p:cNvSpPr>
            <a:spLocks noGrp="1"/>
          </p:cNvSpPr>
          <p:nvPr>
            <p:ph type="title"/>
          </p:nvPr>
        </p:nvSpPr>
        <p:spPr>
          <a:xfrm>
            <a:off x="2095500" y="0"/>
            <a:ext cx="7772400" cy="1143000"/>
          </a:xfrm>
        </p:spPr>
        <p:txBody>
          <a:bodyPr/>
          <a:lstStyle/>
          <a:p>
            <a:r>
              <a:rPr lang="el-GR" altLang="el-GR" sz="3600" b="1">
                <a:solidFill>
                  <a:srgbClr val="FF0000"/>
                </a:solidFill>
              </a:rPr>
              <a:t>Συμπεριφορική προσέγγιση (2)</a:t>
            </a:r>
          </a:p>
        </p:txBody>
      </p:sp>
      <p:sp>
        <p:nvSpPr>
          <p:cNvPr id="67587" name="2 - Θέση περιεχομένου">
            <a:extLst>
              <a:ext uri="{FF2B5EF4-FFF2-40B4-BE49-F238E27FC236}">
                <a16:creationId xmlns:a16="http://schemas.microsoft.com/office/drawing/2014/main" id="{59DD9AA8-7384-4554-9071-435F258C4553}"/>
              </a:ext>
            </a:extLst>
          </p:cNvPr>
          <p:cNvSpPr>
            <a:spLocks noGrp="1"/>
          </p:cNvSpPr>
          <p:nvPr>
            <p:ph idx="1"/>
          </p:nvPr>
        </p:nvSpPr>
        <p:spPr>
          <a:xfrm>
            <a:off x="1524001" y="1071563"/>
            <a:ext cx="5580063" cy="5649912"/>
          </a:xfrm>
        </p:spPr>
        <p:txBody>
          <a:bodyPr/>
          <a:lstStyle/>
          <a:p>
            <a:pPr marL="266700" indent="-266700"/>
            <a:r>
              <a:rPr lang="el-GR" altLang="el-GR">
                <a:solidFill>
                  <a:srgbClr val="C00000"/>
                </a:solidFill>
              </a:rPr>
              <a:t>Καταγραφή των παρατηρήσεων: τα συν</a:t>
            </a:r>
          </a:p>
          <a:p>
            <a:pPr marL="533400" lvl="1" indent="-177800">
              <a:lnSpc>
                <a:spcPct val="150000"/>
              </a:lnSpc>
            </a:pPr>
            <a:r>
              <a:rPr lang="el-GR" altLang="el-GR"/>
              <a:t>Μπαίνει αθόρυβα στην τάξη</a:t>
            </a:r>
          </a:p>
          <a:p>
            <a:pPr marL="533400" lvl="1" indent="-177800">
              <a:lnSpc>
                <a:spcPct val="150000"/>
              </a:lnSpc>
              <a:buNone/>
            </a:pPr>
            <a:endParaRPr lang="el-GR" altLang="el-GR" sz="900"/>
          </a:p>
          <a:p>
            <a:pPr marL="533400" lvl="1" indent="-177800"/>
            <a:r>
              <a:rPr lang="el-GR" altLang="el-GR"/>
              <a:t>Κάθεται ήσυχα στη θέση του</a:t>
            </a:r>
          </a:p>
          <a:p>
            <a:pPr marL="533400" lvl="1" indent="-177800">
              <a:buNone/>
            </a:pPr>
            <a:endParaRPr lang="el-GR" altLang="el-GR" sz="1600"/>
          </a:p>
          <a:p>
            <a:pPr marL="533400" lvl="1" indent="-177800"/>
            <a:endParaRPr lang="el-GR" altLang="el-GR" sz="900"/>
          </a:p>
          <a:p>
            <a:pPr marL="533400" lvl="1" indent="-177800"/>
            <a:r>
              <a:rPr lang="el-GR" altLang="el-GR"/>
              <a:t>Κάθεται στο θρανίο και βγάζει τα βιβλία του</a:t>
            </a:r>
          </a:p>
          <a:p>
            <a:pPr marL="533400" lvl="1" indent="-177800"/>
            <a:endParaRPr lang="el-GR" altLang="el-GR" sz="800"/>
          </a:p>
          <a:p>
            <a:pPr marL="533400" lvl="1" indent="-177800"/>
            <a:r>
              <a:rPr lang="el-GR" altLang="el-GR"/>
              <a:t>Παρακολουθεί το μάθημα</a:t>
            </a:r>
          </a:p>
          <a:p>
            <a:pPr marL="533400" lvl="1" indent="-177800">
              <a:buNone/>
            </a:pPr>
            <a:endParaRPr lang="el-GR" altLang="el-GR"/>
          </a:p>
          <a:p>
            <a:pPr marL="533400" lvl="1" indent="-177800">
              <a:buNone/>
            </a:pPr>
            <a:endParaRPr lang="el-GR" altLang="el-GR"/>
          </a:p>
        </p:txBody>
      </p:sp>
      <p:sp>
        <p:nvSpPr>
          <p:cNvPr id="4" name="2 - Θέση περιεχομένου">
            <a:extLst>
              <a:ext uri="{FF2B5EF4-FFF2-40B4-BE49-F238E27FC236}">
                <a16:creationId xmlns:a16="http://schemas.microsoft.com/office/drawing/2014/main" id="{9EB30D90-ACE5-41DC-B198-FDF42DD90D8C}"/>
              </a:ext>
            </a:extLst>
          </p:cNvPr>
          <p:cNvSpPr txBox="1">
            <a:spLocks/>
          </p:cNvSpPr>
          <p:nvPr/>
        </p:nvSpPr>
        <p:spPr bwMode="auto">
          <a:xfrm>
            <a:off x="6310314" y="1357314"/>
            <a:ext cx="4357687" cy="5214937"/>
          </a:xfrm>
          <a:prstGeom prst="rect">
            <a:avLst/>
          </a:prstGeom>
          <a:noFill/>
          <a:ln w="9525">
            <a:noFill/>
            <a:miter lim="800000"/>
            <a:headEnd/>
            <a:tailEnd/>
          </a:ln>
        </p:spPr>
        <p:txBody>
          <a:bodyPr/>
          <a:lstStyle/>
          <a:p>
            <a:pPr marL="266700" indent="-266700">
              <a:spcBef>
                <a:spcPct val="20000"/>
              </a:spcBef>
              <a:buFontTx/>
              <a:buChar char="•"/>
              <a:defRPr/>
            </a:pPr>
            <a:r>
              <a:rPr lang="el-GR" sz="3200" kern="0" dirty="0">
                <a:solidFill>
                  <a:srgbClr val="0070C0"/>
                </a:solidFill>
              </a:rPr>
              <a:t>Αντίδραση δασκάλου</a:t>
            </a:r>
          </a:p>
        </p:txBody>
      </p:sp>
      <p:sp>
        <p:nvSpPr>
          <p:cNvPr id="67589" name="5 - TextBox">
            <a:extLst>
              <a:ext uri="{FF2B5EF4-FFF2-40B4-BE49-F238E27FC236}">
                <a16:creationId xmlns:a16="http://schemas.microsoft.com/office/drawing/2014/main" id="{8A269C3E-3C76-4739-B87C-E4DA60A6C960}"/>
              </a:ext>
            </a:extLst>
          </p:cNvPr>
          <p:cNvSpPr txBox="1">
            <a:spLocks noChangeArrowheads="1"/>
          </p:cNvSpPr>
          <p:nvPr/>
        </p:nvSpPr>
        <p:spPr bwMode="auto">
          <a:xfrm>
            <a:off x="8024813" y="2643189"/>
            <a:ext cx="785812"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eaLnBrk="1" hangingPunct="1">
              <a:spcBef>
                <a:spcPct val="0"/>
              </a:spcBef>
              <a:buClrTx/>
              <a:buSzTx/>
              <a:buFontTx/>
              <a:buNone/>
            </a:pPr>
            <a:r>
              <a:rPr lang="el-GR" altLang="el-GR" sz="9600">
                <a:latin typeface="Times New Roman" panose="02020603050405020304" pitchFamily="18" charset="0"/>
              </a:rPr>
              <a:t>?</a:t>
            </a:r>
          </a:p>
        </p:txBody>
      </p:sp>
      <p:sp>
        <p:nvSpPr>
          <p:cNvPr id="37894" name="11 - Θέση αριθμού διαφάνειας">
            <a:extLst>
              <a:ext uri="{FF2B5EF4-FFF2-40B4-BE49-F238E27FC236}">
                <a16:creationId xmlns:a16="http://schemas.microsoft.com/office/drawing/2014/main" id="{81AC5142-6F7C-436C-A208-9031B48F6D94}"/>
              </a:ext>
            </a:extLst>
          </p:cNvPr>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fld id="{963D293F-8205-49EA-B879-ACA8FDF391B5}" type="slidenum">
              <a:rPr lang="el-GR" altLang="el-GR" sz="1400">
                <a:latin typeface="Times New Roman" panose="02020603050405020304" pitchFamily="18" charset="0"/>
              </a:rPr>
              <a:pPr>
                <a:spcBef>
                  <a:spcPct val="0"/>
                </a:spcBef>
                <a:buFontTx/>
                <a:buNone/>
                <a:defRPr/>
              </a:pPr>
              <a:t>15</a:t>
            </a:fld>
            <a:endParaRPr lang="el-GR" altLang="el-GR" sz="1400">
              <a:latin typeface="Times New Roman" panose="02020603050405020304" pitchFamily="18" charset="0"/>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2 - Θέση περιεχομένου">
            <a:extLst>
              <a:ext uri="{FF2B5EF4-FFF2-40B4-BE49-F238E27FC236}">
                <a16:creationId xmlns:a16="http://schemas.microsoft.com/office/drawing/2014/main" id="{816FF54D-BED0-4F44-9627-E1B285469FA9}"/>
              </a:ext>
            </a:extLst>
          </p:cNvPr>
          <p:cNvSpPr>
            <a:spLocks noGrp="1"/>
          </p:cNvSpPr>
          <p:nvPr>
            <p:ph idx="1"/>
          </p:nvPr>
        </p:nvSpPr>
        <p:spPr>
          <a:xfrm>
            <a:off x="1524000" y="1857376"/>
            <a:ext cx="9144000" cy="4714875"/>
          </a:xfrm>
        </p:spPr>
        <p:txBody>
          <a:bodyPr/>
          <a:lstStyle/>
          <a:p>
            <a:r>
              <a:rPr lang="el-GR" altLang="el-GR"/>
              <a:t>Δεν λαμβάνει υπόψη ότι τα παιδιά δεν έχουν επίγνωση του τι συμβαίνει </a:t>
            </a:r>
            <a:r>
              <a:rPr lang="el-GR" altLang="el-GR" sz="2000"/>
              <a:t>(στόχος, μέσα κλπ)</a:t>
            </a:r>
          </a:p>
          <a:p>
            <a:r>
              <a:rPr lang="el-GR" altLang="el-GR"/>
              <a:t>Χειραγώγηση των ανθρώπων χωρίς τη θέλησή τους.</a:t>
            </a:r>
          </a:p>
          <a:p>
            <a:r>
              <a:rPr lang="el-GR" altLang="el-GR"/>
              <a:t>Καλή στη θεωρία αλλά όχι πάντα εφαρμόσιμη </a:t>
            </a:r>
            <a:r>
              <a:rPr lang="el-GR" altLang="el-GR" sz="2000"/>
              <a:t>(π.χ. να αγνοήσουμε μια κακή συμπεριφορά)</a:t>
            </a:r>
          </a:p>
          <a:p>
            <a:r>
              <a:rPr lang="el-GR" altLang="el-GR"/>
              <a:t>Χρειάζεται ειδικές δεξιότητες </a:t>
            </a:r>
            <a:r>
              <a:rPr lang="el-GR" altLang="el-GR" sz="2000"/>
              <a:t>(συστηματική παρατήρηση, προθυμία, επαγγελματικές δεξιότητες)</a:t>
            </a:r>
          </a:p>
          <a:p>
            <a:r>
              <a:rPr lang="el-GR" altLang="el-GR"/>
              <a:t>Πρέπει να εφαρμόζεται από όλους τους εκπ/κους του σχολείου</a:t>
            </a:r>
          </a:p>
          <a:p>
            <a:r>
              <a:rPr lang="el-GR" altLang="el-GR"/>
              <a:t>Απειλούνται οι σχέσεις δασκάλου - παιδιού</a:t>
            </a:r>
          </a:p>
        </p:txBody>
      </p:sp>
      <p:sp>
        <p:nvSpPr>
          <p:cNvPr id="68611" name="1 - Τίτλος">
            <a:extLst>
              <a:ext uri="{FF2B5EF4-FFF2-40B4-BE49-F238E27FC236}">
                <a16:creationId xmlns:a16="http://schemas.microsoft.com/office/drawing/2014/main" id="{FA53F0E8-5C27-42DC-84DB-7ED9350DFB7E}"/>
              </a:ext>
            </a:extLst>
          </p:cNvPr>
          <p:cNvSpPr>
            <a:spLocks noGrp="1"/>
          </p:cNvSpPr>
          <p:nvPr>
            <p:ph type="title"/>
          </p:nvPr>
        </p:nvSpPr>
        <p:spPr>
          <a:xfrm>
            <a:off x="2238375" y="0"/>
            <a:ext cx="7772400" cy="1143000"/>
          </a:xfrm>
        </p:spPr>
        <p:txBody>
          <a:bodyPr/>
          <a:lstStyle/>
          <a:p>
            <a:r>
              <a:rPr lang="el-GR" altLang="el-GR" sz="3600" b="1">
                <a:solidFill>
                  <a:srgbClr val="FF0000"/>
                </a:solidFill>
              </a:rPr>
              <a:t>Αντιρρήσεις στη συμπεριφορική προσέγγιση (3)</a:t>
            </a:r>
          </a:p>
        </p:txBody>
      </p:sp>
      <p:sp>
        <p:nvSpPr>
          <p:cNvPr id="68612" name="4 - TextBox">
            <a:extLst>
              <a:ext uri="{FF2B5EF4-FFF2-40B4-BE49-F238E27FC236}">
                <a16:creationId xmlns:a16="http://schemas.microsoft.com/office/drawing/2014/main" id="{D80FB328-1EB6-470B-AE2A-7C4CFAC54FA3}"/>
              </a:ext>
            </a:extLst>
          </p:cNvPr>
          <p:cNvSpPr txBox="1">
            <a:spLocks noChangeArrowheads="1"/>
          </p:cNvSpPr>
          <p:nvPr/>
        </p:nvSpPr>
        <p:spPr bwMode="auto">
          <a:xfrm>
            <a:off x="2024063" y="1214439"/>
            <a:ext cx="4857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eaLnBrk="1" hangingPunct="1">
              <a:spcBef>
                <a:spcPct val="0"/>
              </a:spcBef>
              <a:buClrTx/>
              <a:buSzTx/>
              <a:buFontTx/>
              <a:buNone/>
            </a:pPr>
            <a:r>
              <a:rPr lang="el-GR" altLang="el-GR" sz="2800" b="1">
                <a:latin typeface="Times New Roman" panose="02020603050405020304" pitchFamily="18" charset="0"/>
              </a:rPr>
              <a:t>Η συμπεριφορική προσέγγιση:</a:t>
            </a:r>
          </a:p>
        </p:txBody>
      </p:sp>
      <p:sp>
        <p:nvSpPr>
          <p:cNvPr id="39941" name="4 - Θέση αριθμού διαφάνειας">
            <a:extLst>
              <a:ext uri="{FF2B5EF4-FFF2-40B4-BE49-F238E27FC236}">
                <a16:creationId xmlns:a16="http://schemas.microsoft.com/office/drawing/2014/main" id="{5F0452C2-7D87-449D-BFBD-4DAF30A9EF67}"/>
              </a:ext>
            </a:extLst>
          </p:cNvPr>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fld id="{6EADEBB0-F2DC-473F-8FDE-E4F9A68242A4}" type="slidenum">
              <a:rPr lang="el-GR" altLang="el-GR" sz="1400">
                <a:latin typeface="Times New Roman" panose="02020603050405020304" pitchFamily="18" charset="0"/>
              </a:rPr>
              <a:pPr>
                <a:spcBef>
                  <a:spcPct val="0"/>
                </a:spcBef>
                <a:buFontTx/>
                <a:buNone/>
                <a:defRPr/>
              </a:pPr>
              <a:t>16</a:t>
            </a:fld>
            <a:endParaRPr lang="el-GR" altLang="el-GR" sz="1400">
              <a:latin typeface="Times New Roman" panose="02020603050405020304" pitchFamily="18" charset="0"/>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 Τίτλος">
            <a:extLst>
              <a:ext uri="{FF2B5EF4-FFF2-40B4-BE49-F238E27FC236}">
                <a16:creationId xmlns:a16="http://schemas.microsoft.com/office/drawing/2014/main" id="{46D96882-AF72-4CE2-9017-323573D0AB01}"/>
              </a:ext>
            </a:extLst>
          </p:cNvPr>
          <p:cNvSpPr>
            <a:spLocks noGrp="1"/>
          </p:cNvSpPr>
          <p:nvPr>
            <p:ph type="title"/>
          </p:nvPr>
        </p:nvSpPr>
        <p:spPr>
          <a:xfrm>
            <a:off x="2095500" y="-285750"/>
            <a:ext cx="7772400" cy="1000125"/>
          </a:xfrm>
        </p:spPr>
        <p:txBody>
          <a:bodyPr/>
          <a:lstStyle/>
          <a:p>
            <a:r>
              <a:rPr lang="el-GR" altLang="el-GR" sz="3600" b="1">
                <a:solidFill>
                  <a:srgbClr val="FF0000"/>
                </a:solidFill>
              </a:rPr>
              <a:t>Γνωστική προσέγγιση (1)</a:t>
            </a:r>
          </a:p>
        </p:txBody>
      </p:sp>
      <p:sp>
        <p:nvSpPr>
          <p:cNvPr id="69635" name="2 - Θέση περιεχομένου">
            <a:extLst>
              <a:ext uri="{FF2B5EF4-FFF2-40B4-BE49-F238E27FC236}">
                <a16:creationId xmlns:a16="http://schemas.microsoft.com/office/drawing/2014/main" id="{FEDE7320-BD59-4ED3-8523-61880ECAB6E6}"/>
              </a:ext>
            </a:extLst>
          </p:cNvPr>
          <p:cNvSpPr>
            <a:spLocks noGrp="1"/>
          </p:cNvSpPr>
          <p:nvPr>
            <p:ph idx="1"/>
          </p:nvPr>
        </p:nvSpPr>
        <p:spPr>
          <a:xfrm>
            <a:off x="2095500" y="2214563"/>
            <a:ext cx="8286750" cy="4114800"/>
          </a:xfrm>
        </p:spPr>
        <p:txBody>
          <a:bodyPr/>
          <a:lstStyle/>
          <a:p>
            <a:r>
              <a:rPr lang="el-GR" altLang="el-GR"/>
              <a:t>Κίνητρα-ενδιαφέρον, στόχοι ζωής</a:t>
            </a:r>
          </a:p>
          <a:p>
            <a:pPr lvl="2"/>
            <a:r>
              <a:rPr lang="el-GR" altLang="el-GR"/>
              <a:t>Ουσιαστικότητα</a:t>
            </a:r>
          </a:p>
          <a:p>
            <a:pPr lvl="2"/>
            <a:endParaRPr lang="el-GR" altLang="el-GR"/>
          </a:p>
          <a:p>
            <a:pPr lvl="2"/>
            <a:endParaRPr lang="el-GR" altLang="el-GR"/>
          </a:p>
          <a:p>
            <a:r>
              <a:rPr lang="el-GR" altLang="el-GR"/>
              <a:t>Σημείο ελέγχου-θεωρία απόδοσης </a:t>
            </a:r>
            <a:r>
              <a:rPr lang="el-GR" altLang="el-GR" sz="1600"/>
              <a:t>(</a:t>
            </a:r>
            <a:r>
              <a:rPr lang="en-US" altLang="el-GR" sz="1600"/>
              <a:t>Nisbett &amp; Ross, 1980)</a:t>
            </a:r>
            <a:endParaRPr lang="el-GR" altLang="el-GR" sz="1600"/>
          </a:p>
          <a:p>
            <a:pPr lvl="2"/>
            <a:r>
              <a:rPr lang="el-GR" altLang="el-GR"/>
              <a:t>Εσωτερικό</a:t>
            </a:r>
            <a:r>
              <a:rPr lang="en-US" altLang="el-GR"/>
              <a:t> (</a:t>
            </a:r>
            <a:r>
              <a:rPr lang="el-GR" altLang="el-GR"/>
              <a:t>π.χ.: Πέτυχα γιατί διάβασα πολύ)</a:t>
            </a:r>
          </a:p>
          <a:p>
            <a:pPr lvl="2"/>
            <a:r>
              <a:rPr lang="el-GR" altLang="el-GR"/>
              <a:t>Εξωτερικό</a:t>
            </a:r>
            <a:r>
              <a:rPr lang="en-US" altLang="el-GR"/>
              <a:t> (</a:t>
            </a:r>
            <a:r>
              <a:rPr lang="el-GR" altLang="el-GR"/>
              <a:t>π.χ.: Πέτυχα γιατί ήταν εύκολα.., είχα τύχη…)</a:t>
            </a:r>
          </a:p>
        </p:txBody>
      </p:sp>
      <p:sp>
        <p:nvSpPr>
          <p:cNvPr id="69636" name="3 - Ορθογώνιο">
            <a:extLst>
              <a:ext uri="{FF2B5EF4-FFF2-40B4-BE49-F238E27FC236}">
                <a16:creationId xmlns:a16="http://schemas.microsoft.com/office/drawing/2014/main" id="{D5DBFFEB-25A6-436E-BC84-36F257D6C452}"/>
              </a:ext>
            </a:extLst>
          </p:cNvPr>
          <p:cNvSpPr>
            <a:spLocks noChangeArrowheads="1"/>
          </p:cNvSpPr>
          <p:nvPr/>
        </p:nvSpPr>
        <p:spPr bwMode="auto">
          <a:xfrm>
            <a:off x="1524000" y="571500"/>
            <a:ext cx="9144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Comic Sans MS" panose="030F0702030302020204" pitchFamily="66" charset="0"/>
              </a:defRPr>
            </a:lvl1pPr>
            <a:lvl2pPr marL="742950" indent="-285750">
              <a:defRPr sz="2000">
                <a:solidFill>
                  <a:schemeClr val="tx1"/>
                </a:solidFill>
                <a:latin typeface="Comic Sans MS" panose="030F0702030302020204" pitchFamily="66" charset="0"/>
              </a:defRPr>
            </a:lvl2pPr>
            <a:lvl3pPr marL="266700" indent="-177800">
              <a:defRPr sz="2000">
                <a:solidFill>
                  <a:schemeClr val="tx1"/>
                </a:solidFill>
                <a:latin typeface="Comic Sans MS" panose="030F0702030302020204" pitchFamily="66" charset="0"/>
              </a:defRPr>
            </a:lvl3pPr>
            <a:lvl4pPr marL="1600200" indent="-228600">
              <a:defRPr sz="2000">
                <a:solidFill>
                  <a:schemeClr val="tx1"/>
                </a:solidFill>
                <a:latin typeface="Comic Sans MS" panose="030F0702030302020204" pitchFamily="66" charset="0"/>
              </a:defRPr>
            </a:lvl4pPr>
            <a:lvl5pPr marL="2057400" indent="-22860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lvl="2" eaLnBrk="1" hangingPunct="1">
              <a:buFont typeface="Arial" panose="020B0604020202020204" pitchFamily="34" charset="0"/>
              <a:buChar char="•"/>
            </a:pPr>
            <a:r>
              <a:rPr lang="el-GR" altLang="el-GR" sz="2400">
                <a:latin typeface="Times New Roman" panose="02020603050405020304" pitchFamily="18" charset="0"/>
              </a:rPr>
              <a:t>Ενδιαφέρον για τις σκέψεις των παιδιών τα κίνητρά τους, τις αναμνήσεις τους, τα συναισθήματά τους</a:t>
            </a:r>
          </a:p>
          <a:p>
            <a:pPr lvl="2" eaLnBrk="1" hangingPunct="1">
              <a:buFont typeface="Arial" panose="020B0604020202020204" pitchFamily="34" charset="0"/>
              <a:buChar char="•"/>
            </a:pPr>
            <a:r>
              <a:rPr lang="el-GR" altLang="el-GR" sz="2400">
                <a:latin typeface="Times New Roman" panose="02020603050405020304" pitchFamily="18" charset="0"/>
              </a:rPr>
              <a:t>Κατανόηση των προβλημάτων που έχουν επίπτωση στο ίδιο το παιδί και στο περιβάλλον</a:t>
            </a:r>
          </a:p>
        </p:txBody>
      </p:sp>
      <p:sp>
        <p:nvSpPr>
          <p:cNvPr id="40965" name="10 - Θέση αριθμού διαφάνειας">
            <a:extLst>
              <a:ext uri="{FF2B5EF4-FFF2-40B4-BE49-F238E27FC236}">
                <a16:creationId xmlns:a16="http://schemas.microsoft.com/office/drawing/2014/main" id="{C45E4FD1-FE6A-4498-98F5-D19EF8DC5A89}"/>
              </a:ext>
            </a:extLst>
          </p:cNvPr>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fld id="{97977A39-4240-4378-A4CE-2EF719A0605E}" type="slidenum">
              <a:rPr lang="el-GR" altLang="el-GR" sz="1400">
                <a:latin typeface="Times New Roman" panose="02020603050405020304" pitchFamily="18" charset="0"/>
              </a:rPr>
              <a:pPr>
                <a:spcBef>
                  <a:spcPct val="0"/>
                </a:spcBef>
                <a:buFontTx/>
                <a:buNone/>
                <a:defRPr/>
              </a:pPr>
              <a:t>17</a:t>
            </a:fld>
            <a:endParaRPr lang="el-GR" altLang="el-GR" sz="1400">
              <a:latin typeface="Times New Roman" panose="02020603050405020304" pitchFamily="18" charset="0"/>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F6535B60-EF3F-45E1-B6AC-90E762D45354}"/>
              </a:ext>
            </a:extLst>
          </p:cNvPr>
          <p:cNvSpPr>
            <a:spLocks noGrp="1"/>
          </p:cNvSpPr>
          <p:nvPr>
            <p:ph type="title"/>
          </p:nvPr>
        </p:nvSpPr>
        <p:spPr>
          <a:xfrm>
            <a:off x="1520825" y="1211263"/>
            <a:ext cx="8153400" cy="990600"/>
          </a:xfrm>
          <a:solidFill>
            <a:srgbClr val="FCEECC"/>
          </a:solidFill>
        </p:spPr>
        <p:txBody>
          <a:bodyPr/>
          <a:lstStyle/>
          <a:p>
            <a:r>
              <a:rPr lang="el-GR" altLang="el-GR" sz="2800" b="1">
                <a:latin typeface="Times New Roman" panose="02020603050405020304" pitchFamily="18" charset="0"/>
              </a:rPr>
              <a:t> Παράγοντες επιλογής στρατηγικής που θα χρησιμοποιηθεί για την επίλυση μιας σύγκρουσης</a:t>
            </a:r>
            <a:endParaRPr lang="el-GR" altLang="el-GR" sz="4000"/>
          </a:p>
        </p:txBody>
      </p:sp>
      <p:sp>
        <p:nvSpPr>
          <p:cNvPr id="70659" name="Rectangle 3">
            <a:extLst>
              <a:ext uri="{FF2B5EF4-FFF2-40B4-BE49-F238E27FC236}">
                <a16:creationId xmlns:a16="http://schemas.microsoft.com/office/drawing/2014/main" id="{F3FB4E84-63E6-404B-A5B9-27A12BAEE9D1}"/>
              </a:ext>
            </a:extLst>
          </p:cNvPr>
          <p:cNvSpPr>
            <a:spLocks noGrp="1"/>
          </p:cNvSpPr>
          <p:nvPr>
            <p:ph type="body" idx="1"/>
          </p:nvPr>
        </p:nvSpPr>
        <p:spPr>
          <a:xfrm>
            <a:off x="1638301" y="2362200"/>
            <a:ext cx="8558213" cy="4495800"/>
          </a:xfrm>
        </p:spPr>
        <p:txBody>
          <a:bodyPr/>
          <a:lstStyle/>
          <a:p>
            <a:pPr>
              <a:lnSpc>
                <a:spcPct val="90000"/>
              </a:lnSpc>
            </a:pPr>
            <a:r>
              <a:rPr lang="el-GR" altLang="el-GR" sz="2400">
                <a:latin typeface="Times New Roman" panose="02020603050405020304" pitchFamily="18" charset="0"/>
              </a:rPr>
              <a:t>Το </a:t>
            </a:r>
            <a:r>
              <a:rPr lang="el-GR" altLang="el-GR" sz="2400" b="1">
                <a:latin typeface="Times New Roman" panose="02020603050405020304" pitchFamily="18" charset="0"/>
              </a:rPr>
              <a:t>διαθέσιμο χρόνο</a:t>
            </a:r>
          </a:p>
          <a:p>
            <a:pPr>
              <a:lnSpc>
                <a:spcPct val="90000"/>
              </a:lnSpc>
            </a:pPr>
            <a:endParaRPr lang="el-GR" altLang="el-GR" sz="2400" b="1">
              <a:latin typeface="Times New Roman" panose="02020603050405020304" pitchFamily="18" charset="0"/>
            </a:endParaRPr>
          </a:p>
          <a:p>
            <a:pPr>
              <a:lnSpc>
                <a:spcPct val="90000"/>
              </a:lnSpc>
            </a:pPr>
            <a:r>
              <a:rPr lang="el-GR" altLang="el-GR" sz="2400">
                <a:latin typeface="Times New Roman" panose="02020603050405020304" pitchFamily="18" charset="0"/>
              </a:rPr>
              <a:t>Τη </a:t>
            </a:r>
            <a:r>
              <a:rPr lang="el-GR" altLang="el-GR" sz="2400" b="1">
                <a:latin typeface="Times New Roman" panose="02020603050405020304" pitchFamily="18" charset="0"/>
              </a:rPr>
              <a:t>σοβαρότητα της σύγκρουσης</a:t>
            </a:r>
            <a:r>
              <a:rPr lang="el-GR" altLang="el-GR" sz="2400">
                <a:latin typeface="Times New Roman" panose="02020603050405020304" pitchFamily="18" charset="0"/>
              </a:rPr>
              <a:t> και τη σημασία που αποδίδεται στο θέμα της σύγκρουσης</a:t>
            </a:r>
          </a:p>
          <a:p>
            <a:pPr>
              <a:lnSpc>
                <a:spcPct val="90000"/>
              </a:lnSpc>
            </a:pPr>
            <a:endParaRPr lang="el-GR" altLang="el-GR" sz="2400">
              <a:latin typeface="Times New Roman" panose="02020603050405020304" pitchFamily="18" charset="0"/>
            </a:endParaRPr>
          </a:p>
          <a:p>
            <a:pPr>
              <a:lnSpc>
                <a:spcPct val="90000"/>
              </a:lnSpc>
            </a:pPr>
            <a:r>
              <a:rPr lang="el-GR" altLang="el-GR" sz="2400">
                <a:latin typeface="Times New Roman" panose="02020603050405020304" pitchFamily="18" charset="0"/>
              </a:rPr>
              <a:t>Τη </a:t>
            </a:r>
            <a:r>
              <a:rPr lang="el-GR" altLang="el-GR" sz="2400" b="1">
                <a:latin typeface="Times New Roman" panose="02020603050405020304" pitchFamily="18" charset="0"/>
              </a:rPr>
              <a:t>φύση της ιεραρχικής σχέσης</a:t>
            </a:r>
            <a:r>
              <a:rPr lang="el-GR" altLang="el-GR" sz="2400">
                <a:latin typeface="Times New Roman" panose="02020603050405020304" pitchFamily="18" charset="0"/>
              </a:rPr>
              <a:t> μεταξύ των εμπλεκομένων μερών και τη σχετική ισορροπία ισχύος</a:t>
            </a:r>
          </a:p>
          <a:p>
            <a:pPr>
              <a:lnSpc>
                <a:spcPct val="90000"/>
              </a:lnSpc>
            </a:pPr>
            <a:endParaRPr lang="el-GR" altLang="el-GR" sz="2400">
              <a:latin typeface="Times New Roman" panose="02020603050405020304" pitchFamily="18" charset="0"/>
            </a:endParaRPr>
          </a:p>
          <a:p>
            <a:pPr>
              <a:lnSpc>
                <a:spcPct val="90000"/>
              </a:lnSpc>
            </a:pPr>
            <a:r>
              <a:rPr lang="el-GR" altLang="el-GR" sz="2400">
                <a:latin typeface="Times New Roman" panose="02020603050405020304" pitchFamily="18" charset="0"/>
              </a:rPr>
              <a:t>Τις </a:t>
            </a:r>
            <a:r>
              <a:rPr lang="el-GR" altLang="el-GR" sz="2400" b="1">
                <a:latin typeface="Times New Roman" panose="02020603050405020304" pitchFamily="18" charset="0"/>
              </a:rPr>
              <a:t>συνθήκες υπό τις οποίες διαδραματίζεται η σύγκρουση</a:t>
            </a:r>
            <a:r>
              <a:rPr lang="el-GR" altLang="el-GR" sz="2400">
                <a:latin typeface="Times New Roman" panose="02020603050405020304" pitchFamily="18" charset="0"/>
              </a:rPr>
              <a:t>, καθώς επίσης και από τα άτομα που συμμετέχουν σε αυτή</a:t>
            </a:r>
          </a:p>
          <a:p>
            <a:pPr>
              <a:lnSpc>
                <a:spcPct val="90000"/>
              </a:lnSpc>
            </a:pPr>
            <a:endParaRPr lang="el-GR" altLang="el-GR" sz="2000">
              <a:latin typeface="Times New Roman" panose="02020603050405020304" pitchFamily="18" charset="0"/>
            </a:endParaRPr>
          </a:p>
          <a:p>
            <a:pPr>
              <a:lnSpc>
                <a:spcPct val="90000"/>
              </a:lnSpc>
            </a:pPr>
            <a:endParaRPr lang="el-GR" altLang="el-GR" sz="2000">
              <a:latin typeface="Times New Roman" panose="02020603050405020304" pitchFamily="18" charset="0"/>
            </a:endParaRPr>
          </a:p>
        </p:txBody>
      </p:sp>
      <p:sp>
        <p:nvSpPr>
          <p:cNvPr id="62468" name="Τίτλος 1">
            <a:extLst>
              <a:ext uri="{FF2B5EF4-FFF2-40B4-BE49-F238E27FC236}">
                <a16:creationId xmlns:a16="http://schemas.microsoft.com/office/drawing/2014/main" id="{92DB3DF9-683B-4BF6-973E-8BA733FB6C5E}"/>
              </a:ext>
            </a:extLst>
          </p:cNvPr>
          <p:cNvSpPr txBox="1">
            <a:spLocks/>
          </p:cNvSpPr>
          <p:nvPr/>
        </p:nvSpPr>
        <p:spPr bwMode="auto">
          <a:xfrm>
            <a:off x="1638301" y="1"/>
            <a:ext cx="8964613" cy="1050925"/>
          </a:xfrm>
          <a:prstGeom prst="rect">
            <a:avLst/>
          </a:prstGeom>
          <a:solidFill>
            <a:schemeClr val="accent1">
              <a:lumMod val="20000"/>
              <a:lumOff val="80000"/>
            </a:schemeClr>
          </a:solidFill>
          <a:ln>
            <a:noFill/>
          </a:ln>
        </p:spPr>
        <p:txBody>
          <a:bodyPr anchor="ct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639763" indent="-2730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lgn="ctr">
              <a:spcBef>
                <a:spcPct val="0"/>
              </a:spcBef>
              <a:buClrTx/>
              <a:buSzTx/>
              <a:buFontTx/>
              <a:buNone/>
              <a:defRPr/>
            </a:pPr>
            <a:r>
              <a:rPr lang="el-GR" altLang="el-GR" sz="3600">
                <a:solidFill>
                  <a:srgbClr val="CC0099"/>
                </a:solidFill>
              </a:rPr>
              <a:t>10. Τρόποι </a:t>
            </a:r>
            <a:r>
              <a:rPr lang="en-US" altLang="el-GR" sz="3600">
                <a:solidFill>
                  <a:srgbClr val="CC0099"/>
                </a:solidFill>
                <a:latin typeface="Times New Roman" panose="02020603050405020304" pitchFamily="18" charset="0"/>
                <a:cs typeface="Calibri" panose="020F0502020204030204" pitchFamily="34" charset="0"/>
              </a:rPr>
              <a:t>διαχείρισης των συγκρούσεων στην τάξη</a:t>
            </a:r>
            <a:r>
              <a:rPr lang="el-GR" altLang="el-GR" sz="3600">
                <a:solidFill>
                  <a:srgbClr val="CC0099"/>
                </a:solidFill>
                <a:latin typeface="Times New Roman" panose="02020603050405020304" pitchFamily="18" charset="0"/>
                <a:cs typeface="Calibri" panose="020F0502020204030204" pitchFamily="34" charset="0"/>
              </a:rPr>
              <a:t> (α)</a:t>
            </a:r>
            <a:endParaRPr lang="el-GR" altLang="el-GR" sz="4400">
              <a:solidFill>
                <a:schemeClr val="tx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Τίτλος 1">
            <a:extLst>
              <a:ext uri="{FF2B5EF4-FFF2-40B4-BE49-F238E27FC236}">
                <a16:creationId xmlns:a16="http://schemas.microsoft.com/office/drawing/2014/main" id="{A9B0A2A0-9F1D-4C19-B874-13E8753A8593}"/>
              </a:ext>
            </a:extLst>
          </p:cNvPr>
          <p:cNvSpPr>
            <a:spLocks noGrp="1"/>
          </p:cNvSpPr>
          <p:nvPr>
            <p:ph type="title"/>
          </p:nvPr>
        </p:nvSpPr>
        <p:spPr>
          <a:xfrm>
            <a:off x="1595438" y="79375"/>
            <a:ext cx="8964612" cy="573088"/>
          </a:xfrm>
          <a:solidFill>
            <a:schemeClr val="accent1">
              <a:lumMod val="20000"/>
              <a:lumOff val="80000"/>
            </a:schemeClr>
          </a:solidFill>
        </p:spPr>
        <p:txBody>
          <a:bodyPr/>
          <a:lstStyle/>
          <a:p>
            <a:pPr algn="ctr">
              <a:defRPr/>
            </a:pPr>
            <a:r>
              <a:rPr lang="el-GR" altLang="el-GR" sz="2800" dirty="0">
                <a:solidFill>
                  <a:srgbClr val="CC0099"/>
                </a:solidFill>
              </a:rPr>
              <a:t>10. Τρόποι </a:t>
            </a:r>
            <a:r>
              <a:rPr lang="en-US" altLang="el-GR" sz="2800" dirty="0" err="1">
                <a:solidFill>
                  <a:srgbClr val="CC0099"/>
                </a:solidFill>
              </a:rPr>
              <a:t>δι</a:t>
            </a:r>
            <a:r>
              <a:rPr lang="en-US" altLang="el-GR" sz="2800" dirty="0">
                <a:solidFill>
                  <a:srgbClr val="CC0099"/>
                </a:solidFill>
              </a:rPr>
              <a:t>αχείρισης των συγκρούσεων στην τάξη</a:t>
            </a:r>
            <a:r>
              <a:rPr lang="el-GR" altLang="el-GR" sz="2800" dirty="0">
                <a:solidFill>
                  <a:srgbClr val="CC0099"/>
                </a:solidFill>
              </a:rPr>
              <a:t> (β)</a:t>
            </a:r>
          </a:p>
        </p:txBody>
      </p:sp>
      <p:sp>
        <p:nvSpPr>
          <p:cNvPr id="71683" name="Θέση περιεχομένου 2">
            <a:extLst>
              <a:ext uri="{FF2B5EF4-FFF2-40B4-BE49-F238E27FC236}">
                <a16:creationId xmlns:a16="http://schemas.microsoft.com/office/drawing/2014/main" id="{72768E37-63FB-4318-B1A9-BE8802C73AE0}"/>
              </a:ext>
            </a:extLst>
          </p:cNvPr>
          <p:cNvSpPr>
            <a:spLocks noGrp="1"/>
          </p:cNvSpPr>
          <p:nvPr>
            <p:ph sz="quarter" idx="1"/>
          </p:nvPr>
        </p:nvSpPr>
        <p:spPr>
          <a:xfrm>
            <a:off x="1616075" y="908050"/>
            <a:ext cx="8724900" cy="5797550"/>
          </a:xfrm>
        </p:spPr>
        <p:txBody>
          <a:bodyPr/>
          <a:lstStyle/>
          <a:p>
            <a:pPr>
              <a:spcBef>
                <a:spcPct val="0"/>
              </a:spcBef>
              <a:spcAft>
                <a:spcPts val="600"/>
              </a:spcAft>
              <a:buFont typeface="Wingdings" panose="05000000000000000000" pitchFamily="2" charset="2"/>
              <a:buChar char="q"/>
            </a:pPr>
            <a:r>
              <a:rPr lang="el-GR" altLang="el-GR" sz="3200"/>
              <a:t>Η τεχνική της αποφυγής: </a:t>
            </a:r>
            <a:r>
              <a:rPr lang="el-GR" altLang="el-GR" sz="1800"/>
              <a:t>Θεωρείται τεχνική βραχύχρονης διάρκειας και προσωρινής επίλυσης των συγκρούσεων. Όσοι επιλέγουν την στρατηγική αυτή δεν νοιάζονται για την επίτευξη ούτε των δικών τους στόχων ούτε και των στόχων της αντιμαχόμενης πλευράς. Για το λόγο αυτόν, η τεχνική αυτή χαρακτηρίζεται από αδράνεια και παθητικότητα (Παπαδοπούλου, 2015) </a:t>
            </a:r>
          </a:p>
          <a:p>
            <a:pPr>
              <a:spcBef>
                <a:spcPct val="0"/>
              </a:spcBef>
              <a:spcAft>
                <a:spcPts val="600"/>
              </a:spcAft>
              <a:buFont typeface="Wingdings" panose="05000000000000000000" pitchFamily="2" charset="2"/>
              <a:buChar char="q"/>
            </a:pPr>
            <a:r>
              <a:rPr lang="el-GR" altLang="el-GR" sz="3200"/>
              <a:t>Η τεχνική του συμβιβασμού: </a:t>
            </a:r>
            <a:r>
              <a:rPr lang="el-GR" altLang="el-GR" sz="1800"/>
              <a:t>Τα αντιμαχόμενα μέλη διατηρούν τις διαφορές τους, ωστόσο υποχρεώνονται σε μια συμβιβαστική λύση. Με την χρήση του συμβιβασμού δεν υπάρχουν ούτε νικητές ούτε ηττημένοι. Η τεχνική αυτή αποτελεί έναν απλό τρόπο διευθέτησης των συγκρούσεων μέσα στη σχολική τάξη (Σαΐτης, 2002).</a:t>
            </a:r>
          </a:p>
          <a:p>
            <a:pPr>
              <a:spcBef>
                <a:spcPct val="0"/>
              </a:spcBef>
              <a:spcAft>
                <a:spcPts val="600"/>
              </a:spcAft>
              <a:buFont typeface="Wingdings" panose="05000000000000000000" pitchFamily="2" charset="2"/>
              <a:buChar char="q"/>
            </a:pPr>
            <a:endParaRPr lang="el-GR" altLang="el-GR" sz="800"/>
          </a:p>
          <a:p>
            <a:pPr>
              <a:spcBef>
                <a:spcPct val="0"/>
              </a:spcBef>
              <a:spcAft>
                <a:spcPts val="600"/>
              </a:spcAft>
              <a:buFont typeface="Wingdings" panose="05000000000000000000" pitchFamily="2" charset="2"/>
              <a:buChar char="q"/>
            </a:pPr>
            <a:r>
              <a:rPr lang="el-GR" altLang="el-GR" sz="3200"/>
              <a:t>Η χρήση της εξουσίας: </a:t>
            </a:r>
            <a:r>
              <a:rPr lang="el-GR" altLang="el-GR" sz="1800"/>
              <a:t>Η τεχνική αυτή είναι η ταχύτερη τεχνική διευθέτησης των συγκρούσεων και γίνεται χρήση της σε καταστάσεις που ο χρόνος είναι πολύ περιορισμένος. </a:t>
            </a:r>
          </a:p>
          <a:p>
            <a:pPr>
              <a:spcBef>
                <a:spcPct val="0"/>
              </a:spcBef>
              <a:spcAft>
                <a:spcPts val="600"/>
              </a:spcAft>
              <a:buFont typeface="Wingdings" panose="05000000000000000000" pitchFamily="2" charset="2"/>
              <a:buChar char="q"/>
            </a:pPr>
            <a:endParaRPr lang="el-GR" altLang="el-GR" sz="800"/>
          </a:p>
          <a:p>
            <a:pPr>
              <a:spcBef>
                <a:spcPct val="0"/>
              </a:spcBef>
              <a:spcAft>
                <a:spcPts val="600"/>
              </a:spcAft>
              <a:buFont typeface="Wingdings" panose="05000000000000000000" pitchFamily="2" charset="2"/>
              <a:buChar char="q"/>
            </a:pPr>
            <a:r>
              <a:rPr lang="el-GR" altLang="el-GR" sz="3200"/>
              <a:t>Η τεχνική του «οργανώνειν»: </a:t>
            </a:r>
            <a:r>
              <a:rPr lang="el-GR" altLang="el-GR" sz="1800"/>
              <a:t>Εντοπίζονται τα αίτια που προκάλεσαν την σύγκρουση. Έπειτα γίνεται η επιλογή της καταλληλότερης μεθόδου προσέγγισης της σύγκρουσης, λαμβάνοντας υπόψη τα αίτια της (Λεπίδας, 2012). </a:t>
            </a:r>
          </a:p>
          <a:p>
            <a:pPr marL="366713" lvl="1" indent="0">
              <a:spcBef>
                <a:spcPct val="0"/>
              </a:spcBef>
              <a:spcAft>
                <a:spcPts val="600"/>
              </a:spcAft>
              <a:buNone/>
            </a:pPr>
            <a:endParaRPr lang="el-GR" altLang="el-GR" sz="2000"/>
          </a:p>
        </p:txBody>
      </p:sp>
      <p:sp>
        <p:nvSpPr>
          <p:cNvPr id="71684" name="Θέση αριθμού διαφάνειας 3">
            <a:extLst>
              <a:ext uri="{FF2B5EF4-FFF2-40B4-BE49-F238E27FC236}">
                <a16:creationId xmlns:a16="http://schemas.microsoft.com/office/drawing/2014/main" id="{C0196F81-C411-41F5-B63B-521A0AC2A84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lnSpc>
                <a:spcPct val="80000"/>
              </a:lnSpc>
              <a:spcBef>
                <a:spcPct val="0"/>
              </a:spcBef>
              <a:buClrTx/>
              <a:buSzTx/>
              <a:buFontTx/>
              <a:buNone/>
            </a:pPr>
            <a:fld id="{D4715434-BB9A-4E0A-A99F-C7A69307BCFC}" type="slidenum">
              <a:rPr lang="el-GR" altLang="el-GR" sz="1200">
                <a:solidFill>
                  <a:srgbClr val="FFFFFF"/>
                </a:solidFill>
                <a:latin typeface="Comic Sans MS" panose="030F0702030302020204" pitchFamily="66" charset="0"/>
              </a:rPr>
              <a:pPr>
                <a:lnSpc>
                  <a:spcPct val="80000"/>
                </a:lnSpc>
                <a:spcBef>
                  <a:spcPct val="0"/>
                </a:spcBef>
                <a:buClrTx/>
                <a:buSzTx/>
                <a:buFontTx/>
                <a:buNone/>
              </a:pPr>
              <a:t>19</a:t>
            </a:fld>
            <a:endParaRPr lang="el-GR" altLang="el-GR" sz="1200">
              <a:solidFill>
                <a:srgbClr val="FFFFFF"/>
              </a:solidFill>
              <a:latin typeface="Comic Sans MS" panose="030F0702030302020204"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8478E787-C888-493F-AA21-E893D6CCC1A6}"/>
              </a:ext>
            </a:extLst>
          </p:cNvPr>
          <p:cNvSpPr>
            <a:spLocks noGrp="1"/>
          </p:cNvSpPr>
          <p:nvPr>
            <p:ph type="title"/>
          </p:nvPr>
        </p:nvSpPr>
        <p:spPr>
          <a:xfrm>
            <a:off x="1919289" y="-315913"/>
            <a:ext cx="9864725" cy="1008063"/>
          </a:xfrm>
        </p:spPr>
        <p:txBody>
          <a:bodyPr/>
          <a:lstStyle/>
          <a:p>
            <a:pPr eaLnBrk="1" hangingPunct="1"/>
            <a:r>
              <a:rPr lang="el-GR" altLang="el-GR" sz="2400" b="1">
                <a:solidFill>
                  <a:srgbClr val="FF0000"/>
                </a:solidFill>
                <a:latin typeface="Times New Roman" panose="02020603050405020304" pitchFamily="18" charset="0"/>
              </a:rPr>
              <a:t>6. Αίτια κατά τη διάρκεια της μαθησιακής διαδικασίας (1) </a:t>
            </a:r>
          </a:p>
        </p:txBody>
      </p:sp>
      <p:sp>
        <p:nvSpPr>
          <p:cNvPr id="21507" name="Rectangle 3">
            <a:extLst>
              <a:ext uri="{FF2B5EF4-FFF2-40B4-BE49-F238E27FC236}">
                <a16:creationId xmlns:a16="http://schemas.microsoft.com/office/drawing/2014/main" id="{CCC62497-07AD-4622-B020-F6A0501E4ED7}"/>
              </a:ext>
            </a:extLst>
          </p:cNvPr>
          <p:cNvSpPr>
            <a:spLocks noGrp="1"/>
          </p:cNvSpPr>
          <p:nvPr>
            <p:ph idx="1"/>
          </p:nvPr>
        </p:nvSpPr>
        <p:spPr>
          <a:xfrm>
            <a:off x="1666875" y="549276"/>
            <a:ext cx="8858250" cy="5256213"/>
          </a:xfrm>
        </p:spPr>
        <p:txBody>
          <a:bodyPr/>
          <a:lstStyle/>
          <a:p>
            <a:pPr>
              <a:spcBef>
                <a:spcPts val="600"/>
              </a:spcBef>
              <a:spcAft>
                <a:spcPts val="600"/>
              </a:spcAft>
              <a:defRPr/>
            </a:pPr>
            <a:r>
              <a:rPr lang="el-GR" altLang="el-GR" sz="2400" dirty="0">
                <a:latin typeface="Times New Roman" panose="02020603050405020304" pitchFamily="18" charset="0"/>
              </a:rPr>
              <a:t>Διέξοδος στην ανία, στην κούραση και όχι στις δραστηριότητες …</a:t>
            </a:r>
          </a:p>
          <a:p>
            <a:pPr>
              <a:spcBef>
                <a:spcPts val="600"/>
              </a:spcBef>
              <a:spcAft>
                <a:spcPts val="600"/>
              </a:spcAft>
              <a:defRPr/>
            </a:pPr>
            <a:r>
              <a:rPr lang="el-GR" altLang="el-GR" sz="2400" dirty="0">
                <a:latin typeface="Times New Roman" panose="02020603050405020304" pitchFamily="18" charset="0"/>
              </a:rPr>
              <a:t>Επαναλήψεις ύλης που έχει ήδη κατανοηθεί από τους μαθητές</a:t>
            </a:r>
            <a:r>
              <a:rPr lang="el-GR" altLang="el-GR" sz="1800" dirty="0">
                <a:latin typeface="Times New Roman" panose="02020603050405020304" pitchFamily="18" charset="0"/>
              </a:rPr>
              <a:t> </a:t>
            </a:r>
          </a:p>
          <a:p>
            <a:pPr>
              <a:spcBef>
                <a:spcPts val="600"/>
              </a:spcBef>
              <a:spcAft>
                <a:spcPts val="600"/>
              </a:spcAft>
              <a:defRPr/>
            </a:pPr>
            <a:r>
              <a:rPr lang="el-GR" altLang="el-GR" sz="2400" dirty="0">
                <a:latin typeface="Times New Roman" panose="02020603050405020304" pitchFamily="18" charset="0"/>
              </a:rPr>
              <a:t>Η δημιουργία συναισθήματος αποτυχίας στους μαθητές</a:t>
            </a:r>
          </a:p>
          <a:p>
            <a:pPr>
              <a:spcBef>
                <a:spcPts val="600"/>
              </a:spcBef>
              <a:spcAft>
                <a:spcPts val="600"/>
              </a:spcAft>
              <a:defRPr/>
            </a:pPr>
            <a:r>
              <a:rPr lang="el-GR" altLang="el-GR" sz="2400" dirty="0">
                <a:latin typeface="Times New Roman" panose="02020603050405020304" pitchFamily="18" charset="0"/>
              </a:rPr>
              <a:t>Αυξημένη προσοχή του εκπαιδευτικού προς τους καλούς μαθητές</a:t>
            </a:r>
          </a:p>
          <a:p>
            <a:pPr>
              <a:spcBef>
                <a:spcPts val="600"/>
              </a:spcBef>
              <a:spcAft>
                <a:spcPts val="600"/>
              </a:spcAft>
              <a:defRPr/>
            </a:pPr>
            <a:r>
              <a:rPr lang="el-GR" altLang="el-GR" sz="2400" dirty="0">
                <a:latin typeface="Times New Roman" panose="02020603050405020304" pitchFamily="18" charset="0"/>
              </a:rPr>
              <a:t>Αυταρχικότητα εκπαιδευτικού - έλλειψη δημοκρατικού διαλόγου – ειρωνεία</a:t>
            </a:r>
          </a:p>
          <a:p>
            <a:pPr>
              <a:spcBef>
                <a:spcPts val="600"/>
              </a:spcBef>
              <a:spcAft>
                <a:spcPts val="600"/>
              </a:spcAft>
              <a:defRPr/>
            </a:pPr>
            <a:r>
              <a:rPr lang="el-GR" altLang="el-GR" sz="2400" dirty="0">
                <a:latin typeface="Times New Roman" panose="02020603050405020304" pitchFamily="18" charset="0"/>
              </a:rPr>
              <a:t>Συλλογικές τιμωρίες και επιπλήξεις χωρίς διάκριση αθώων και ενόχων</a:t>
            </a:r>
          </a:p>
          <a:p>
            <a:pPr>
              <a:spcBef>
                <a:spcPts val="600"/>
              </a:spcBef>
              <a:spcAft>
                <a:spcPts val="600"/>
              </a:spcAft>
              <a:defRPr/>
            </a:pPr>
            <a:r>
              <a:rPr lang="el-GR" sz="2400" dirty="0">
                <a:latin typeface="Times New Roman" panose="02020603050405020304" pitchFamily="18" charset="0"/>
              </a:rPr>
              <a:t>«</a:t>
            </a:r>
            <a:r>
              <a:rPr lang="el-GR" sz="2400" dirty="0" err="1">
                <a:latin typeface="Times New Roman" panose="02020603050405020304" pitchFamily="18" charset="0"/>
              </a:rPr>
              <a:t>Ηρωποίηση</a:t>
            </a:r>
            <a:r>
              <a:rPr lang="el-GR" sz="2400" dirty="0">
                <a:latin typeface="Times New Roman" panose="02020603050405020304" pitchFamily="18" charset="0"/>
              </a:rPr>
              <a:t>» και επιδοκιμασία του άτακτου μαθητή από τους συμμαθητές του </a:t>
            </a:r>
          </a:p>
          <a:p>
            <a:pPr>
              <a:spcBef>
                <a:spcPts val="600"/>
              </a:spcBef>
              <a:spcAft>
                <a:spcPts val="600"/>
              </a:spcAft>
              <a:defRPr/>
            </a:pPr>
            <a:r>
              <a:rPr lang="el-GR" sz="2400" dirty="0">
                <a:latin typeface="Times New Roman" panose="02020603050405020304" pitchFamily="18" charset="0"/>
              </a:rPr>
              <a:t>Συχνές αλλαγές του διδακτικού προσωπικού </a:t>
            </a:r>
          </a:p>
          <a:p>
            <a:pPr>
              <a:defRPr/>
            </a:pPr>
            <a:endParaRPr lang="el-GR" sz="2400" dirty="0">
              <a:latin typeface="Times New Roman" panose="02020603050405020304" pitchFamily="18" charset="0"/>
            </a:endParaRPr>
          </a:p>
          <a:p>
            <a:pPr marL="0" indent="0">
              <a:spcBef>
                <a:spcPts val="600"/>
              </a:spcBef>
              <a:buNone/>
              <a:defRPr/>
            </a:pPr>
            <a:endParaRPr lang="el-GR" altLang="el-GR" dirty="0">
              <a:latin typeface="Times New Roman" panose="02020603050405020304" pitchFamily="18" charset="0"/>
            </a:endParaRPr>
          </a:p>
          <a:p>
            <a:pPr>
              <a:spcBef>
                <a:spcPts val="600"/>
              </a:spcBef>
              <a:buNone/>
              <a:defRPr/>
            </a:pPr>
            <a:endParaRPr lang="el-GR" altLang="el-GR" sz="2000" dirty="0">
              <a:latin typeface="Times New Roman" panose="02020603050405020304" pitchFamily="18" charset="0"/>
            </a:endParaRPr>
          </a:p>
          <a:p>
            <a:pPr eaLnBrk="1" hangingPunct="1">
              <a:lnSpc>
                <a:spcPct val="80000"/>
              </a:lnSpc>
              <a:buFontTx/>
              <a:buNone/>
              <a:defRPr/>
            </a:pPr>
            <a:endParaRPr lang="el-GR" altLang="el-GR"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50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0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50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5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Θέση αριθμού διαφάνειας 3">
            <a:extLst>
              <a:ext uri="{FF2B5EF4-FFF2-40B4-BE49-F238E27FC236}">
                <a16:creationId xmlns:a16="http://schemas.microsoft.com/office/drawing/2014/main" id="{0B20B1A5-80F8-4A20-BB00-381ABE3C159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lnSpc>
                <a:spcPct val="80000"/>
              </a:lnSpc>
              <a:spcBef>
                <a:spcPct val="0"/>
              </a:spcBef>
              <a:buClrTx/>
              <a:buSzTx/>
              <a:buFontTx/>
              <a:buNone/>
            </a:pPr>
            <a:fld id="{13A514E1-7D05-462A-81A7-4CF467D1C3F4}" type="slidenum">
              <a:rPr lang="el-GR" altLang="el-GR" sz="1200">
                <a:solidFill>
                  <a:srgbClr val="FFFFFF"/>
                </a:solidFill>
                <a:latin typeface="Comic Sans MS" panose="030F0702030302020204" pitchFamily="66" charset="0"/>
              </a:rPr>
              <a:pPr>
                <a:lnSpc>
                  <a:spcPct val="80000"/>
                </a:lnSpc>
                <a:spcBef>
                  <a:spcPct val="0"/>
                </a:spcBef>
                <a:buClrTx/>
                <a:buSzTx/>
                <a:buFontTx/>
                <a:buNone/>
              </a:pPr>
              <a:t>20</a:t>
            </a:fld>
            <a:endParaRPr lang="el-GR" altLang="el-GR" sz="1200">
              <a:solidFill>
                <a:srgbClr val="FFFFFF"/>
              </a:solidFill>
              <a:latin typeface="Comic Sans MS" panose="030F0702030302020204" pitchFamily="66" charset="0"/>
            </a:endParaRPr>
          </a:p>
        </p:txBody>
      </p:sp>
      <p:sp>
        <p:nvSpPr>
          <p:cNvPr id="6" name="Ορθογώνιο 5">
            <a:extLst>
              <a:ext uri="{FF2B5EF4-FFF2-40B4-BE49-F238E27FC236}">
                <a16:creationId xmlns:a16="http://schemas.microsoft.com/office/drawing/2014/main" id="{1FC8FA39-0027-4FEB-A213-1164E3058E28}"/>
              </a:ext>
            </a:extLst>
          </p:cNvPr>
          <p:cNvSpPr/>
          <p:nvPr/>
        </p:nvSpPr>
        <p:spPr>
          <a:xfrm>
            <a:off x="1524000" y="908050"/>
            <a:ext cx="9448800" cy="5416550"/>
          </a:xfrm>
          <a:prstGeom prst="rect">
            <a:avLst/>
          </a:prstGeom>
        </p:spPr>
        <p:txBody>
          <a:bodyPr>
            <a:spAutoFit/>
          </a:bodyPr>
          <a:lstStyle/>
          <a:p>
            <a:pPr marL="457200" indent="-457200">
              <a:buFont typeface="Wingdings" panose="05000000000000000000" pitchFamily="2" charset="2"/>
              <a:buChar char="q"/>
              <a:defRPr/>
            </a:pPr>
            <a:r>
              <a:rPr lang="el-GR" sz="2900" dirty="0"/>
              <a:t>Η τεχνική της ενσωμάτωσης</a:t>
            </a:r>
            <a:r>
              <a:rPr lang="el-GR" altLang="el-GR" sz="3200" dirty="0"/>
              <a:t>:</a:t>
            </a:r>
            <a:r>
              <a:rPr lang="el-GR" sz="2900" dirty="0"/>
              <a:t> </a:t>
            </a:r>
            <a:r>
              <a:rPr lang="el-GR" sz="1600" dirty="0"/>
              <a:t>Η τεχνική της ενσωμάτωσης χαρακτηρίζεται</a:t>
            </a:r>
          </a:p>
          <a:p>
            <a:pPr>
              <a:defRPr/>
            </a:pPr>
            <a:r>
              <a:rPr lang="el-GR" sz="1600" dirty="0"/>
              <a:t> από εποικοδομητικό διάλογο, συνεχή ανταλλαγή πληροφοριών και μελέτη των διαφωνιών</a:t>
            </a:r>
            <a:r>
              <a:rPr lang="el-GR" dirty="0"/>
              <a:t>. </a:t>
            </a:r>
            <a:r>
              <a:rPr lang="el-GR" sz="1600" dirty="0"/>
              <a:t>Η </a:t>
            </a:r>
          </a:p>
          <a:p>
            <a:pPr>
              <a:defRPr/>
            </a:pPr>
            <a:r>
              <a:rPr lang="el-GR" sz="1600" dirty="0"/>
              <a:t>ενσωμάτωση θεωρείται κατάλληλη για την ένταξη των περιθωριοποιημένων μαθητών στο </a:t>
            </a:r>
          </a:p>
          <a:p>
            <a:pPr>
              <a:defRPr/>
            </a:pPr>
            <a:r>
              <a:rPr lang="el-GR" sz="1600" dirty="0"/>
              <a:t>κοινωνικό περιβάλλον της τάξης, αλλά αυτό είναι μία διαδικασία που απαιτεί χρόνο (</a:t>
            </a:r>
            <a:r>
              <a:rPr lang="el-GR" sz="1600" dirty="0" err="1"/>
              <a:t>Γκότοβος</a:t>
            </a:r>
            <a:r>
              <a:rPr lang="el-GR" sz="1600" dirty="0"/>
              <a:t>, </a:t>
            </a:r>
          </a:p>
          <a:p>
            <a:pPr>
              <a:defRPr/>
            </a:pPr>
            <a:r>
              <a:rPr lang="el-GR" sz="1600" dirty="0"/>
              <a:t>2002)</a:t>
            </a:r>
          </a:p>
          <a:p>
            <a:pPr>
              <a:defRPr/>
            </a:pPr>
            <a:endParaRPr lang="el-GR" sz="2900" dirty="0"/>
          </a:p>
          <a:p>
            <a:pPr marL="457200" indent="-457200">
              <a:buFont typeface="Wingdings" panose="05000000000000000000" pitchFamily="2" charset="2"/>
              <a:buChar char="q"/>
              <a:defRPr/>
            </a:pPr>
            <a:r>
              <a:rPr lang="el-GR" sz="2900" dirty="0"/>
              <a:t>Η τεχνική της διαμεσολάβησης</a:t>
            </a:r>
            <a:r>
              <a:rPr lang="el-GR" altLang="el-GR" dirty="0"/>
              <a:t> : </a:t>
            </a:r>
            <a:r>
              <a:rPr lang="el-GR" altLang="el-GR" sz="1600" dirty="0"/>
              <a:t>Η</a:t>
            </a:r>
            <a:r>
              <a:rPr lang="el-GR" sz="1600" dirty="0"/>
              <a:t> τεχνική στην οποία εμπλέκεται ένα </a:t>
            </a:r>
          </a:p>
          <a:p>
            <a:pPr>
              <a:defRPr/>
            </a:pPr>
            <a:r>
              <a:rPr lang="el-GR" sz="1600" dirty="0"/>
              <a:t>τρίτο πρόσωπο, το οποίο παρεμβαίνει για να συμβάλει στην επίλυση της συγκρουσιακής </a:t>
            </a:r>
          </a:p>
          <a:p>
            <a:pPr>
              <a:defRPr/>
            </a:pPr>
            <a:r>
              <a:rPr lang="el-GR" sz="1600" dirty="0"/>
              <a:t>κατάστασης μεταξύ των αντικρουόμενων μελών</a:t>
            </a:r>
            <a:r>
              <a:rPr lang="el-GR" sz="1600"/>
              <a:t>. </a:t>
            </a:r>
          </a:p>
          <a:p>
            <a:pPr>
              <a:defRPr/>
            </a:pPr>
            <a:endParaRPr lang="el-GR" sz="1600" dirty="0"/>
          </a:p>
          <a:p>
            <a:pPr marL="457200" indent="-457200">
              <a:buFont typeface="Wingdings" panose="05000000000000000000" pitchFamily="2" charset="2"/>
              <a:buChar char="q"/>
              <a:defRPr/>
            </a:pPr>
            <a:endParaRPr lang="el-GR" sz="800" dirty="0"/>
          </a:p>
          <a:p>
            <a:pPr marL="457200" indent="-457200">
              <a:buFont typeface="Wingdings" panose="05000000000000000000" pitchFamily="2" charset="2"/>
              <a:buChar char="q"/>
              <a:defRPr/>
            </a:pPr>
            <a:r>
              <a:rPr lang="el-GR" sz="2900" dirty="0"/>
              <a:t>Την τεχνική της </a:t>
            </a:r>
            <a:r>
              <a:rPr lang="el-GR" sz="2900" dirty="0" err="1"/>
              <a:t>κερκόπορτας</a:t>
            </a:r>
            <a:r>
              <a:rPr lang="el-GR" sz="2900" dirty="0"/>
              <a:t> </a:t>
            </a:r>
            <a:r>
              <a:rPr lang="el-GR" sz="1600" dirty="0"/>
              <a:t>Αυτή τη τεχνική αποτελεί μέθοδο για να </a:t>
            </a:r>
          </a:p>
          <a:p>
            <a:pPr>
              <a:defRPr/>
            </a:pPr>
            <a:r>
              <a:rPr lang="el-GR" sz="1600" dirty="0"/>
              <a:t>επηρεάσουμε τη μη λειτουργική κατάσταση, δημιουργώντας θετική αλληλεπίδραση ανάμεσα στον</a:t>
            </a:r>
          </a:p>
          <a:p>
            <a:pPr>
              <a:defRPr/>
            </a:pPr>
            <a:r>
              <a:rPr lang="el-GR" sz="1600" dirty="0"/>
              <a:t> εκπαιδευτικό και το μαθητή, βασιζόμενοι σε σημεία της συμπεριφοράς του που δεν έχουν σχέση </a:t>
            </a:r>
          </a:p>
          <a:p>
            <a:pPr>
              <a:defRPr/>
            </a:pPr>
            <a:r>
              <a:rPr lang="el-GR" sz="1600" dirty="0"/>
              <a:t>με το πρόβλημα. Έτσι αν σε έναν μαθητή με προβληματική συμπεριφορά συμβούν αλλαγές στην</a:t>
            </a:r>
          </a:p>
          <a:p>
            <a:pPr>
              <a:defRPr/>
            </a:pPr>
            <a:r>
              <a:rPr lang="el-GR" sz="1600" dirty="0"/>
              <a:t> ιδιοσυγκρασία του, τότε θα επηρεαστεί θετικά το σύνολό του.</a:t>
            </a:r>
          </a:p>
          <a:p>
            <a:pPr marL="457200" indent="-457200">
              <a:spcBef>
                <a:spcPts val="1200"/>
              </a:spcBef>
              <a:buFont typeface="Wingdings" panose="05000000000000000000" pitchFamily="2" charset="2"/>
              <a:buChar char="q"/>
              <a:defRPr/>
            </a:pPr>
            <a:endParaRPr lang="el-GR" sz="2900" dirty="0"/>
          </a:p>
        </p:txBody>
      </p:sp>
      <p:sp>
        <p:nvSpPr>
          <p:cNvPr id="64516" name="Τίτλος 1">
            <a:extLst>
              <a:ext uri="{FF2B5EF4-FFF2-40B4-BE49-F238E27FC236}">
                <a16:creationId xmlns:a16="http://schemas.microsoft.com/office/drawing/2014/main" id="{85BEF2D1-1E51-4376-AF2F-934372891352}"/>
              </a:ext>
            </a:extLst>
          </p:cNvPr>
          <p:cNvSpPr txBox="1">
            <a:spLocks/>
          </p:cNvSpPr>
          <p:nvPr/>
        </p:nvSpPr>
        <p:spPr bwMode="auto">
          <a:xfrm>
            <a:off x="1524001" y="-74613"/>
            <a:ext cx="9147175" cy="1092201"/>
          </a:xfrm>
          <a:prstGeom prst="rect">
            <a:avLst/>
          </a:prstGeom>
          <a:solidFill>
            <a:schemeClr val="accent1">
              <a:lumMod val="20000"/>
              <a:lumOff val="80000"/>
            </a:schemeClr>
          </a:solidFill>
          <a:ln>
            <a:noFill/>
          </a:ln>
        </p:spPr>
        <p:txBody>
          <a:bodyPr anchor="ct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639763" indent="-2730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lgn="ctr">
              <a:spcBef>
                <a:spcPct val="0"/>
              </a:spcBef>
              <a:buClrTx/>
              <a:buSzTx/>
              <a:buFontTx/>
              <a:buNone/>
              <a:defRPr/>
            </a:pPr>
            <a:r>
              <a:rPr lang="el-GR" altLang="el-GR" sz="3200" dirty="0">
                <a:solidFill>
                  <a:srgbClr val="CC0099"/>
                </a:solidFill>
              </a:rPr>
              <a:t>10. Τρόποι </a:t>
            </a:r>
            <a:r>
              <a:rPr lang="en-US" altLang="el-GR" sz="3200" dirty="0" err="1">
                <a:solidFill>
                  <a:srgbClr val="CC0099"/>
                </a:solidFill>
              </a:rPr>
              <a:t>δι</a:t>
            </a:r>
            <a:r>
              <a:rPr lang="en-US" altLang="el-GR" sz="3200" dirty="0">
                <a:solidFill>
                  <a:srgbClr val="CC0099"/>
                </a:solidFill>
              </a:rPr>
              <a:t>αχείρισης των συγκρούσεων στην τάξη</a:t>
            </a:r>
            <a:r>
              <a:rPr lang="el-GR" altLang="el-GR" sz="3200" dirty="0">
                <a:solidFill>
                  <a:srgbClr val="CC0099"/>
                </a:solidFill>
              </a:rPr>
              <a:t> </a:t>
            </a:r>
            <a:r>
              <a:rPr lang="el-GR" altLang="el-GR" sz="2000" dirty="0">
                <a:solidFill>
                  <a:srgbClr val="CC0099"/>
                </a:solidFill>
              </a:rPr>
              <a:t>(γ)</a:t>
            </a:r>
            <a:endParaRPr lang="el-GR" altLang="el-GR" sz="3200" dirty="0">
              <a:solidFill>
                <a:srgbClr val="CC009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 Τίτλος">
            <a:extLst>
              <a:ext uri="{FF2B5EF4-FFF2-40B4-BE49-F238E27FC236}">
                <a16:creationId xmlns:a16="http://schemas.microsoft.com/office/drawing/2014/main" id="{256DF81A-334E-4BA2-997F-77FD479DF4CD}"/>
              </a:ext>
            </a:extLst>
          </p:cNvPr>
          <p:cNvSpPr>
            <a:spLocks noGrp="1"/>
          </p:cNvSpPr>
          <p:nvPr>
            <p:ph type="title"/>
          </p:nvPr>
        </p:nvSpPr>
        <p:spPr>
          <a:xfrm>
            <a:off x="1519238" y="-315913"/>
            <a:ext cx="9144001" cy="1143001"/>
          </a:xfrm>
        </p:spPr>
        <p:txBody>
          <a:bodyPr/>
          <a:lstStyle/>
          <a:p>
            <a:pPr eaLnBrk="1" hangingPunct="1"/>
            <a:r>
              <a:rPr lang="el-GR" altLang="el-GR" sz="2800" b="1">
                <a:solidFill>
                  <a:srgbClr val="FF0000"/>
                </a:solidFill>
                <a:latin typeface="Times New Roman" panose="02020603050405020304" pitchFamily="18" charset="0"/>
              </a:rPr>
              <a:t>7. Αίτια κατά τη διάρκεια της μαθησιακής διαδικασίας (2) </a:t>
            </a:r>
            <a:endParaRPr lang="el-GR" altLang="el-GR" sz="2800" b="1">
              <a:solidFill>
                <a:srgbClr val="FF0000"/>
              </a:solidFill>
            </a:endParaRPr>
          </a:p>
        </p:txBody>
      </p:sp>
      <p:sp>
        <p:nvSpPr>
          <p:cNvPr id="55299" name="4 - Θέση περιεχομένου">
            <a:extLst>
              <a:ext uri="{FF2B5EF4-FFF2-40B4-BE49-F238E27FC236}">
                <a16:creationId xmlns:a16="http://schemas.microsoft.com/office/drawing/2014/main" id="{BAA94AFE-148D-4033-B837-F9D7BC487573}"/>
              </a:ext>
            </a:extLst>
          </p:cNvPr>
          <p:cNvSpPr>
            <a:spLocks noGrp="1"/>
          </p:cNvSpPr>
          <p:nvPr>
            <p:ph idx="1"/>
          </p:nvPr>
        </p:nvSpPr>
        <p:spPr>
          <a:xfrm>
            <a:off x="1733551" y="828676"/>
            <a:ext cx="8715375" cy="5337175"/>
          </a:xfrm>
        </p:spPr>
        <p:txBody>
          <a:bodyPr/>
          <a:lstStyle/>
          <a:p>
            <a:r>
              <a:rPr lang="el-GR" altLang="el-GR"/>
              <a:t>Η σχολική οργάνωση </a:t>
            </a:r>
            <a:r>
              <a:rPr lang="el-GR" altLang="el-GR" sz="1800" i="1"/>
              <a:t>(οργάνωση, τακτική, πρακτικές: π.χ. ελάχιστοι σχ. κανόνες, σαφείς ρεαλιστικοί, τροποποιήσιμοι)</a:t>
            </a:r>
          </a:p>
          <a:p>
            <a:r>
              <a:rPr lang="el-GR" altLang="el-GR"/>
              <a:t>Σύστημα εξετάσεων </a:t>
            </a:r>
            <a:r>
              <a:rPr lang="el-GR" altLang="el-GR" sz="1800" i="1"/>
              <a:t>(άγχος, ετεροχρονισμένη διόρθωση)</a:t>
            </a:r>
          </a:p>
          <a:p>
            <a:r>
              <a:rPr lang="el-GR" altLang="el-GR"/>
              <a:t>Ιδιαίτερες διδασκαλικές συμπεριφορές από τον εκπαιδευτικό </a:t>
            </a:r>
            <a:r>
              <a:rPr lang="el-GR" altLang="el-GR" sz="2000" i="1"/>
              <a:t>(βραδύτητα-δισταγμός στην ομιλία, αοριστία, μοντερνισμοί, ενοχλητική συνήθεια-χειρονομία, εμφανές άγχος, ατολμία, παρουσίαση μαθήματος, τόνος φωνής, στάση στη τάξη, απευθύνεται μόνο σε καλούς μαθητές κλπ)</a:t>
            </a:r>
          </a:p>
          <a:p>
            <a:r>
              <a:rPr lang="el-GR" altLang="el-GR"/>
              <a:t>Διοίκηση της τάξης </a:t>
            </a:r>
            <a:r>
              <a:rPr lang="el-GR" altLang="el-GR" sz="2000"/>
              <a:t>(ωρολόγιο πρόγραμμα, σχεδιασμός μαθήματος, οργάνωση τάξης)</a:t>
            </a:r>
          </a:p>
          <a:p>
            <a:r>
              <a:rPr lang="el-GR" altLang="el-GR"/>
              <a:t>Προσωπικότητα του δασκάλου </a:t>
            </a:r>
            <a:r>
              <a:rPr lang="el-GR" altLang="el-GR" sz="1800"/>
              <a:t>(εξ/εσωστρεφής, σχέσεις με συναδέλφους)</a:t>
            </a:r>
          </a:p>
          <a:p>
            <a:r>
              <a:rPr lang="el-GR" altLang="el-GR"/>
              <a:t>Εμπειρία – Άγνοια ιστορικού</a:t>
            </a:r>
            <a:endParaRPr lang="el-GR" altLang="el-GR" sz="1800"/>
          </a:p>
          <a:p>
            <a:endParaRPr lang="el-GR" altLang="el-GR"/>
          </a:p>
          <a:p>
            <a:endParaRPr lang="el-GR" altLang="el-GR"/>
          </a:p>
          <a:p>
            <a:endParaRPr lang="el-GR" altLang="el-GR" sz="2400"/>
          </a:p>
        </p:txBody>
      </p:sp>
      <p:sp>
        <p:nvSpPr>
          <p:cNvPr id="55300" name="3 - Θέση αριθμού διαφάνειας">
            <a:extLst>
              <a:ext uri="{FF2B5EF4-FFF2-40B4-BE49-F238E27FC236}">
                <a16:creationId xmlns:a16="http://schemas.microsoft.com/office/drawing/2014/main" id="{103D19D6-09A5-44B7-BB7B-B44709364DB5}"/>
              </a:ext>
            </a:extLst>
          </p:cNvPr>
          <p:cNvSpPr>
            <a:spLocks noGrp="1"/>
          </p:cNvSpPr>
          <p:nvPr>
            <p:ph type="sldNum" sz="quarter" idx="12"/>
          </p:nvPr>
        </p:nvSpPr>
        <p:spPr bwMode="auto">
          <a:xfrm>
            <a:off x="8763000" y="64008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spcBef>
                <a:spcPct val="0"/>
              </a:spcBef>
              <a:buClrTx/>
              <a:buSzTx/>
              <a:buFontTx/>
              <a:buNone/>
            </a:pPr>
            <a:fld id="{C2E64F6D-6FB2-4464-A947-B2AC7886170D}" type="slidenum">
              <a:rPr lang="el-GR" altLang="el-GR" sz="1400">
                <a:latin typeface="Times New Roman" panose="02020603050405020304" pitchFamily="18" charset="0"/>
              </a:rPr>
              <a:pPr>
                <a:spcBef>
                  <a:spcPct val="0"/>
                </a:spcBef>
                <a:buClrTx/>
                <a:buSzTx/>
                <a:buFontTx/>
                <a:buNone/>
              </a:pPr>
              <a:t>3</a:t>
            </a:fld>
            <a:endParaRPr lang="el-GR" altLang="el-GR" sz="1400">
              <a:latin typeface="Times New Roman" panose="02020603050405020304" pitchFamily="18" charset="0"/>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id="{84418279-38A6-4DF7-B1E3-069B2EC40554}"/>
              </a:ext>
            </a:extLst>
          </p:cNvPr>
          <p:cNvSpPr>
            <a:spLocks noGrp="1"/>
          </p:cNvSpPr>
          <p:nvPr>
            <p:ph idx="1"/>
          </p:nvPr>
        </p:nvSpPr>
        <p:spPr>
          <a:xfrm>
            <a:off x="1703389" y="115888"/>
            <a:ext cx="9050337" cy="5999162"/>
          </a:xfrm>
        </p:spPr>
        <p:txBody>
          <a:bodyPr/>
          <a:lstStyle/>
          <a:p>
            <a:pPr marL="0" indent="0">
              <a:buNone/>
              <a:defRPr/>
            </a:pPr>
            <a:r>
              <a:rPr lang="el-GR" altLang="el-GR" dirty="0">
                <a:solidFill>
                  <a:srgbClr val="FF0000"/>
                </a:solidFill>
                <a:latin typeface="Times New Roman" panose="02020603050405020304" pitchFamily="18" charset="0"/>
              </a:rPr>
              <a:t>Εξωγενείς παράγοντες</a:t>
            </a:r>
          </a:p>
          <a:p>
            <a:pPr marL="0" indent="0">
              <a:buNone/>
              <a:defRPr/>
            </a:pPr>
            <a:endParaRPr lang="el-GR" altLang="el-GR" dirty="0">
              <a:solidFill>
                <a:srgbClr val="FF0000"/>
              </a:solidFill>
              <a:latin typeface="Times New Roman" panose="02020603050405020304" pitchFamily="18" charset="0"/>
            </a:endParaRPr>
          </a:p>
          <a:p>
            <a:pPr eaLnBrk="1" hangingPunct="1">
              <a:lnSpc>
                <a:spcPct val="90000"/>
              </a:lnSpc>
              <a:defRPr/>
            </a:pPr>
            <a:r>
              <a:rPr lang="el-GR" altLang="el-GR" sz="2400" dirty="0">
                <a:latin typeface="Times New Roman" panose="02020603050405020304" pitchFamily="18" charset="0"/>
              </a:rPr>
              <a:t>Οικογενειακά προβλήματα του μαθητή (π.χ. πίεση επίδοσης από γονείς, άγχος) </a:t>
            </a:r>
          </a:p>
          <a:p>
            <a:pPr eaLnBrk="1" hangingPunct="1">
              <a:lnSpc>
                <a:spcPct val="90000"/>
              </a:lnSpc>
              <a:defRPr/>
            </a:pPr>
            <a:endParaRPr lang="el-GR" altLang="el-GR" sz="2400" dirty="0">
              <a:latin typeface="Times New Roman" panose="02020603050405020304" pitchFamily="18" charset="0"/>
            </a:endParaRPr>
          </a:p>
          <a:p>
            <a:pPr eaLnBrk="1" hangingPunct="1">
              <a:lnSpc>
                <a:spcPct val="90000"/>
              </a:lnSpc>
              <a:defRPr/>
            </a:pPr>
            <a:r>
              <a:rPr lang="el-GR" altLang="el-GR" sz="2400" dirty="0">
                <a:latin typeface="Times New Roman" panose="02020603050405020304" pitchFamily="18" charset="0"/>
              </a:rPr>
              <a:t>Αδυναμία παρακολούθησης λόγω μαθησιακών κενών</a:t>
            </a:r>
          </a:p>
          <a:p>
            <a:pPr eaLnBrk="1" hangingPunct="1">
              <a:lnSpc>
                <a:spcPct val="90000"/>
              </a:lnSpc>
              <a:defRPr/>
            </a:pPr>
            <a:endParaRPr lang="el-GR" altLang="el-GR" sz="2400" dirty="0">
              <a:latin typeface="Times New Roman" panose="02020603050405020304" pitchFamily="18" charset="0"/>
            </a:endParaRPr>
          </a:p>
          <a:p>
            <a:pPr eaLnBrk="1" hangingPunct="1">
              <a:lnSpc>
                <a:spcPct val="90000"/>
              </a:lnSpc>
              <a:defRPr/>
            </a:pPr>
            <a:r>
              <a:rPr lang="el-GR" altLang="el-GR" sz="2400" dirty="0">
                <a:latin typeface="Times New Roman" panose="02020603050405020304" pitchFamily="18" charset="0"/>
              </a:rPr>
              <a:t>Υπερπληθυσμός σχολικών τάξεων </a:t>
            </a:r>
          </a:p>
          <a:p>
            <a:pPr eaLnBrk="1" hangingPunct="1">
              <a:lnSpc>
                <a:spcPct val="90000"/>
              </a:lnSpc>
              <a:defRPr/>
            </a:pPr>
            <a:r>
              <a:rPr lang="el-GR" altLang="el-GR" sz="2400" dirty="0">
                <a:latin typeface="Times New Roman" panose="02020603050405020304" pitchFamily="18" charset="0"/>
              </a:rPr>
              <a:t> </a:t>
            </a:r>
          </a:p>
          <a:p>
            <a:pPr eaLnBrk="1" hangingPunct="1">
              <a:defRPr/>
            </a:pPr>
            <a:r>
              <a:rPr lang="el-GR" altLang="el-GR" sz="2400" dirty="0"/>
              <a:t>Ανταγωνισμός μεταξύ μαθητών (π.χ. χλευασμός σε λάθος απάντηση)</a:t>
            </a:r>
          </a:p>
          <a:p>
            <a:pPr eaLnBrk="1" hangingPunct="1">
              <a:defRPr/>
            </a:pPr>
            <a:endParaRPr lang="el-GR" altLang="el-GR" sz="2400" dirty="0"/>
          </a:p>
          <a:p>
            <a:pPr eaLnBrk="1" hangingPunct="1">
              <a:defRPr/>
            </a:pPr>
            <a:r>
              <a:rPr lang="el-GR" altLang="el-GR" sz="2400" dirty="0"/>
              <a:t>Η ψυχολογική αναστάτωση μαθητών λόγω ηλικίας – επίδραση των Μ.Μ.Ε.</a:t>
            </a:r>
          </a:p>
          <a:p>
            <a:pPr eaLnBrk="1" hangingPunct="1">
              <a:lnSpc>
                <a:spcPct val="90000"/>
              </a:lnSpc>
              <a:defRPr/>
            </a:pPr>
            <a:endParaRPr lang="el-GR" altLang="el-GR"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7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79">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579">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579">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5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B476C63A-D22E-4D80-B75F-447605B220BB}"/>
              </a:ext>
            </a:extLst>
          </p:cNvPr>
          <p:cNvSpPr>
            <a:spLocks noGrp="1"/>
          </p:cNvSpPr>
          <p:nvPr>
            <p:ph type="title"/>
          </p:nvPr>
        </p:nvSpPr>
        <p:spPr>
          <a:xfrm>
            <a:off x="2006601" y="115888"/>
            <a:ext cx="9324975" cy="692150"/>
          </a:xfrm>
        </p:spPr>
        <p:txBody>
          <a:bodyPr/>
          <a:lstStyle/>
          <a:p>
            <a:pPr eaLnBrk="1" hangingPunct="1"/>
            <a:r>
              <a:rPr lang="en-US" altLang="el-GR" sz="3200">
                <a:solidFill>
                  <a:srgbClr val="FF0000"/>
                </a:solidFill>
              </a:rPr>
              <a:t> </a:t>
            </a:r>
            <a:r>
              <a:rPr lang="el-GR" altLang="el-GR" sz="3200">
                <a:solidFill>
                  <a:srgbClr val="FF0000"/>
                </a:solidFill>
              </a:rPr>
              <a:t>Ανάπλαση προβληματικών συμπεριφορών </a:t>
            </a:r>
            <a:r>
              <a:rPr lang="en-US" altLang="el-GR" sz="3200">
                <a:solidFill>
                  <a:srgbClr val="FF0000"/>
                </a:solidFill>
              </a:rPr>
              <a:t>(1)</a:t>
            </a:r>
            <a:endParaRPr lang="el-GR" altLang="el-GR" sz="3200">
              <a:solidFill>
                <a:srgbClr val="FF0000"/>
              </a:solidFill>
            </a:endParaRPr>
          </a:p>
        </p:txBody>
      </p:sp>
      <p:sp>
        <p:nvSpPr>
          <p:cNvPr id="57347" name="Rectangle 3">
            <a:extLst>
              <a:ext uri="{FF2B5EF4-FFF2-40B4-BE49-F238E27FC236}">
                <a16:creationId xmlns:a16="http://schemas.microsoft.com/office/drawing/2014/main" id="{8E4346CA-DB36-439F-BEF1-8F36D127DC89}"/>
              </a:ext>
            </a:extLst>
          </p:cNvPr>
          <p:cNvSpPr>
            <a:spLocks noGrp="1"/>
          </p:cNvSpPr>
          <p:nvPr>
            <p:ph idx="1"/>
          </p:nvPr>
        </p:nvSpPr>
        <p:spPr>
          <a:xfrm>
            <a:off x="1981200" y="908050"/>
            <a:ext cx="8229600" cy="5689600"/>
          </a:xfrm>
        </p:spPr>
        <p:txBody>
          <a:bodyPr/>
          <a:lstStyle/>
          <a:p>
            <a:pPr eaLnBrk="1" hangingPunct="1">
              <a:lnSpc>
                <a:spcPct val="90000"/>
              </a:lnSpc>
            </a:pPr>
            <a:r>
              <a:rPr lang="el-GR" altLang="el-GR">
                <a:latin typeface="Times New Roman" panose="02020603050405020304" pitchFamily="18" charset="0"/>
              </a:rPr>
              <a:t>Ενδιαφέρον μάθημα</a:t>
            </a:r>
            <a:endParaRPr lang="en-US" altLang="el-GR">
              <a:latin typeface="Times New Roman" panose="02020603050405020304" pitchFamily="18" charset="0"/>
            </a:endParaRPr>
          </a:p>
          <a:p>
            <a:pPr eaLnBrk="1" hangingPunct="1">
              <a:lnSpc>
                <a:spcPct val="90000"/>
              </a:lnSpc>
              <a:buFontTx/>
              <a:buNone/>
            </a:pPr>
            <a:endParaRPr lang="el-GR" altLang="el-GR">
              <a:latin typeface="Times New Roman" panose="02020603050405020304" pitchFamily="18" charset="0"/>
            </a:endParaRPr>
          </a:p>
          <a:p>
            <a:pPr eaLnBrk="1" hangingPunct="1">
              <a:lnSpc>
                <a:spcPct val="90000"/>
              </a:lnSpc>
            </a:pPr>
            <a:r>
              <a:rPr lang="el-GR" altLang="el-GR">
                <a:latin typeface="Times New Roman" panose="02020603050405020304" pitchFamily="18" charset="0"/>
              </a:rPr>
              <a:t>Ουσιαστικές δραστηριότητες / </a:t>
            </a:r>
            <a:r>
              <a:rPr lang="el-GR" altLang="el-GR">
                <a:solidFill>
                  <a:srgbClr val="FF0000"/>
                </a:solidFill>
                <a:latin typeface="Times New Roman" panose="02020603050405020304" pitchFamily="18" charset="0"/>
              </a:rPr>
              <a:t>ενεργητική συμμετοχή </a:t>
            </a:r>
            <a:r>
              <a:rPr lang="el-GR" altLang="el-GR">
                <a:latin typeface="Times New Roman" panose="02020603050405020304" pitchFamily="18" charset="0"/>
              </a:rPr>
              <a:t>των μαθητών στη διδασκαλία</a:t>
            </a:r>
            <a:endParaRPr lang="en-US" altLang="el-GR">
              <a:latin typeface="Times New Roman" panose="02020603050405020304" pitchFamily="18" charset="0"/>
            </a:endParaRPr>
          </a:p>
          <a:p>
            <a:pPr eaLnBrk="1" hangingPunct="1">
              <a:lnSpc>
                <a:spcPct val="90000"/>
              </a:lnSpc>
              <a:buFontTx/>
              <a:buNone/>
            </a:pPr>
            <a:endParaRPr lang="el-GR" altLang="el-GR">
              <a:latin typeface="Times New Roman" panose="02020603050405020304" pitchFamily="18" charset="0"/>
            </a:endParaRPr>
          </a:p>
          <a:p>
            <a:pPr eaLnBrk="1" hangingPunct="1">
              <a:lnSpc>
                <a:spcPct val="90000"/>
              </a:lnSpc>
            </a:pPr>
            <a:r>
              <a:rPr lang="el-GR" altLang="el-GR">
                <a:latin typeface="Times New Roman" panose="02020603050405020304" pitchFamily="18" charset="0"/>
              </a:rPr>
              <a:t>Σαφήνεια/ γνωστοποίηση των κανόνων λειτουργίας του σχολείου/ της τάξης (τι είναι και τι δεν είναι αποδεκτό)</a:t>
            </a:r>
            <a:endParaRPr lang="en-US" altLang="el-GR">
              <a:latin typeface="Times New Roman" panose="02020603050405020304" pitchFamily="18" charset="0"/>
            </a:endParaRPr>
          </a:p>
          <a:p>
            <a:pPr eaLnBrk="1" hangingPunct="1">
              <a:lnSpc>
                <a:spcPct val="90000"/>
              </a:lnSpc>
              <a:buFontTx/>
              <a:buNone/>
            </a:pPr>
            <a:endParaRPr lang="el-GR" altLang="el-GR">
              <a:latin typeface="Times New Roman" panose="02020603050405020304" pitchFamily="18" charset="0"/>
            </a:endParaRPr>
          </a:p>
          <a:p>
            <a:pPr eaLnBrk="1" hangingPunct="1">
              <a:lnSpc>
                <a:spcPct val="90000"/>
              </a:lnSpc>
            </a:pPr>
            <a:r>
              <a:rPr lang="el-GR" altLang="el-GR">
                <a:latin typeface="Times New Roman" panose="02020603050405020304" pitchFamily="18" charset="0"/>
              </a:rPr>
              <a:t>Συμμετοχή των μαθητών στην ανάπτυξη και αναθεώρηση προγραμμάτων πειθαρχίας (αίσθηση ιδιοκτησίας)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EE8A4CF1-A9DA-431E-A6D1-C5DE420881AB}"/>
              </a:ext>
            </a:extLst>
          </p:cNvPr>
          <p:cNvSpPr>
            <a:spLocks noGrp="1"/>
          </p:cNvSpPr>
          <p:nvPr>
            <p:ph type="title"/>
          </p:nvPr>
        </p:nvSpPr>
        <p:spPr>
          <a:xfrm>
            <a:off x="1752600" y="-57150"/>
            <a:ext cx="8686800" cy="633413"/>
          </a:xfrm>
        </p:spPr>
        <p:txBody>
          <a:bodyPr/>
          <a:lstStyle/>
          <a:p>
            <a:pPr eaLnBrk="1" hangingPunct="1"/>
            <a:r>
              <a:rPr lang="el-GR" altLang="el-GR" sz="3200">
                <a:solidFill>
                  <a:srgbClr val="FF0000"/>
                </a:solidFill>
              </a:rPr>
              <a:t>Ανάπλαση προβληματικών συμπεριφορών </a:t>
            </a:r>
            <a:r>
              <a:rPr lang="en-US" altLang="el-GR" sz="3200">
                <a:solidFill>
                  <a:srgbClr val="FF0000"/>
                </a:solidFill>
              </a:rPr>
              <a:t>(2)</a:t>
            </a:r>
            <a:endParaRPr lang="el-GR" altLang="el-GR" sz="2000" b="1">
              <a:latin typeface="Times New Roman" panose="02020603050405020304" pitchFamily="18" charset="0"/>
            </a:endParaRPr>
          </a:p>
        </p:txBody>
      </p:sp>
      <p:sp>
        <p:nvSpPr>
          <p:cNvPr id="58371" name="Rectangle 3">
            <a:extLst>
              <a:ext uri="{FF2B5EF4-FFF2-40B4-BE49-F238E27FC236}">
                <a16:creationId xmlns:a16="http://schemas.microsoft.com/office/drawing/2014/main" id="{053EE7DD-1294-44CB-9010-43E2CE9DA39C}"/>
              </a:ext>
            </a:extLst>
          </p:cNvPr>
          <p:cNvSpPr>
            <a:spLocks noGrp="1"/>
          </p:cNvSpPr>
          <p:nvPr>
            <p:ph idx="1"/>
          </p:nvPr>
        </p:nvSpPr>
        <p:spPr>
          <a:xfrm>
            <a:off x="1847850" y="765176"/>
            <a:ext cx="8712200" cy="5832475"/>
          </a:xfrm>
        </p:spPr>
        <p:txBody>
          <a:bodyPr/>
          <a:lstStyle/>
          <a:p>
            <a:pPr>
              <a:spcBef>
                <a:spcPct val="0"/>
              </a:spcBef>
              <a:spcAft>
                <a:spcPts val="600"/>
              </a:spcAft>
            </a:pPr>
            <a:r>
              <a:rPr lang="el-GR" altLang="el-GR" sz="2400">
                <a:latin typeface="Times New Roman" panose="02020603050405020304" pitchFamily="18" charset="0"/>
              </a:rPr>
              <a:t>Ικανότητα αντίδρασης του/ης δασκάλου/ας χωρίς διακοπή της διδασκαλίας (μη λεκτική συμπεριφορά)- διατήρηση του ρυθμού της διδασκαλίας</a:t>
            </a:r>
          </a:p>
          <a:p>
            <a:pPr>
              <a:spcBef>
                <a:spcPct val="0"/>
              </a:spcBef>
              <a:spcAft>
                <a:spcPts val="600"/>
              </a:spcAft>
            </a:pPr>
            <a:r>
              <a:rPr lang="el-GR" altLang="el-GR" sz="2400">
                <a:latin typeface="Times New Roman" panose="02020603050405020304" pitchFamily="18" charset="0"/>
              </a:rPr>
              <a:t>Αναγνώριση της καλής συμπεριφοράς των μαθητών - έπαινος όταν ο μαθητής ησυχάσει</a:t>
            </a:r>
          </a:p>
          <a:p>
            <a:pPr>
              <a:spcBef>
                <a:spcPct val="0"/>
              </a:spcBef>
              <a:spcAft>
                <a:spcPts val="600"/>
              </a:spcAft>
            </a:pPr>
            <a:r>
              <a:rPr lang="el-GR" altLang="el-GR" sz="2400">
                <a:latin typeface="Times New Roman" panose="02020603050405020304" pitchFamily="18" charset="0"/>
              </a:rPr>
              <a:t>Τους ζωηρούς μαθητές από </a:t>
            </a:r>
            <a:r>
              <a:rPr lang="en-US" altLang="el-GR" sz="2400">
                <a:latin typeface="Times New Roman" panose="02020603050405020304" pitchFamily="18" charset="0"/>
              </a:rPr>
              <a:t>“</a:t>
            </a:r>
            <a:r>
              <a:rPr lang="el-GR" altLang="el-GR" sz="2400">
                <a:latin typeface="Times New Roman" panose="02020603050405020304" pitchFamily="18" charset="0"/>
              </a:rPr>
              <a:t>κοντά</a:t>
            </a:r>
            <a:r>
              <a:rPr lang="en-US" altLang="el-GR" sz="2400">
                <a:latin typeface="Times New Roman" panose="02020603050405020304" pitchFamily="18" charset="0"/>
              </a:rPr>
              <a:t>” (</a:t>
            </a:r>
            <a:r>
              <a:rPr lang="el-GR" altLang="el-GR" sz="2400">
                <a:latin typeface="Times New Roman" panose="02020603050405020304" pitchFamily="18" charset="0"/>
              </a:rPr>
              <a:t>ή το ζευγάρι…)</a:t>
            </a:r>
          </a:p>
          <a:p>
            <a:pPr>
              <a:spcBef>
                <a:spcPct val="0"/>
              </a:spcBef>
              <a:spcAft>
                <a:spcPts val="600"/>
              </a:spcAft>
            </a:pPr>
            <a:r>
              <a:rPr lang="el-GR" altLang="el-GR" sz="2400">
                <a:latin typeface="Times New Roman" panose="02020603050405020304" pitchFamily="18" charset="0"/>
              </a:rPr>
              <a:t>Χρησιμοποίηση της υπόλοιπης τάξης, π.χ. συλλογική ανταμοιβή: παραπάνω χρόνος για παιγνίδι</a:t>
            </a:r>
          </a:p>
          <a:p>
            <a:pPr>
              <a:spcBef>
                <a:spcPct val="0"/>
              </a:spcBef>
              <a:spcAft>
                <a:spcPts val="600"/>
              </a:spcAft>
            </a:pPr>
            <a:r>
              <a:rPr lang="el-GR" altLang="el-GR" sz="2400">
                <a:latin typeface="Times New Roman" panose="02020603050405020304" pitchFamily="18" charset="0"/>
              </a:rPr>
              <a:t>Ευελιξία εκπαιδευτικού (όχι: </a:t>
            </a:r>
            <a:r>
              <a:rPr lang="el-GR" altLang="el-GR" sz="2400" i="1">
                <a:latin typeface="Times New Roman" panose="02020603050405020304" pitchFamily="18" charset="0"/>
              </a:rPr>
              <a:t>«αφού το ξεκίνησα, (ή το προετοίμασα) θα το ολοκληρώσω!»)  </a:t>
            </a:r>
          </a:p>
          <a:p>
            <a:pPr eaLnBrk="1" hangingPunct="1"/>
            <a:r>
              <a:rPr lang="el-GR" altLang="el-GR" sz="2400">
                <a:latin typeface="Times New Roman" panose="02020603050405020304" pitchFamily="18" charset="0"/>
              </a:rPr>
              <a:t>Καθοδήγηση των παιδιών για ανεκτική συμπεριφορά στον απείθαρχο, εξήγηση του προβλήματος</a:t>
            </a:r>
            <a:endParaRPr lang="el-GR" altLang="el-GR" sz="1200">
              <a:latin typeface="Times New Roman" panose="02020603050405020304" pitchFamily="18" charset="0"/>
            </a:endParaRPr>
          </a:p>
          <a:p>
            <a:pPr eaLnBrk="1" hangingPunct="1"/>
            <a:r>
              <a:rPr lang="el-GR" altLang="el-GR" sz="2400">
                <a:latin typeface="Times New Roman" panose="02020603050405020304" pitchFamily="18" charset="0"/>
              </a:rPr>
              <a:t>Σε πολύ σοβαρά προβλήματα: συνεργασία δασκάλου, γονέων, διευθυντή... </a:t>
            </a:r>
          </a:p>
          <a:p>
            <a:pPr eaLnBrk="1" hangingPunct="1"/>
            <a:endParaRPr lang="el-GR" altLang="el-GR" sz="2400">
              <a:latin typeface="Times New Roman" panose="02020603050405020304" pitchFamily="18" charset="0"/>
            </a:endParaRPr>
          </a:p>
          <a:p>
            <a:pPr>
              <a:spcBef>
                <a:spcPct val="0"/>
              </a:spcBef>
              <a:spcAft>
                <a:spcPts val="600"/>
              </a:spcAft>
            </a:pPr>
            <a:endParaRPr lang="el-GR" altLang="el-GR" sz="2400">
              <a:latin typeface="Times New Roman" panose="02020603050405020304" pitchFamily="18" charset="0"/>
            </a:endParaRPr>
          </a:p>
          <a:p>
            <a:pPr>
              <a:spcBef>
                <a:spcPct val="0"/>
              </a:spcBef>
              <a:spcAft>
                <a:spcPts val="600"/>
              </a:spcAft>
            </a:pPr>
            <a:endParaRPr lang="el-GR" altLang="el-GR" sz="240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4" name="Picture 4" descr="tpa0039l">
            <a:extLst>
              <a:ext uri="{FF2B5EF4-FFF2-40B4-BE49-F238E27FC236}">
                <a16:creationId xmlns:a16="http://schemas.microsoft.com/office/drawing/2014/main" id="{E770C2DB-698E-409F-AC02-D58F4ED1CF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9651" y="1046164"/>
            <a:ext cx="6983413" cy="574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5" name="Ορθογώνιο 1">
            <a:extLst>
              <a:ext uri="{FF2B5EF4-FFF2-40B4-BE49-F238E27FC236}">
                <a16:creationId xmlns:a16="http://schemas.microsoft.com/office/drawing/2014/main" id="{910E0647-C18D-4676-896B-DC35E79D23B1}"/>
              </a:ext>
            </a:extLst>
          </p:cNvPr>
          <p:cNvSpPr>
            <a:spLocks noChangeArrowheads="1"/>
          </p:cNvSpPr>
          <p:nvPr/>
        </p:nvSpPr>
        <p:spPr bwMode="auto">
          <a:xfrm>
            <a:off x="3863976" y="311150"/>
            <a:ext cx="35861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eaLnBrk="1" hangingPunct="1">
              <a:spcBef>
                <a:spcPct val="0"/>
              </a:spcBef>
              <a:buClrTx/>
              <a:buSzTx/>
              <a:buFont typeface="Arial" panose="020B0604020202020204" pitchFamily="34" charset="0"/>
              <a:buNone/>
            </a:pPr>
            <a:r>
              <a:rPr lang="el-GR" altLang="el-GR" sz="1800">
                <a:latin typeface="Times New Roman" panose="02020603050405020304" pitchFamily="18" charset="0"/>
              </a:rPr>
              <a:t>Επικοινωνία με όλους τους μαθητές</a:t>
            </a:r>
          </a:p>
        </p:txBody>
      </p:sp>
      <p:sp>
        <p:nvSpPr>
          <p:cNvPr id="59396" name="Ορθογώνιο 2">
            <a:extLst>
              <a:ext uri="{FF2B5EF4-FFF2-40B4-BE49-F238E27FC236}">
                <a16:creationId xmlns:a16="http://schemas.microsoft.com/office/drawing/2014/main" id="{60E7F5CC-48DB-438E-8F50-3E0B7BB98F7A}"/>
              </a:ext>
            </a:extLst>
          </p:cNvPr>
          <p:cNvSpPr>
            <a:spLocks noChangeArrowheads="1"/>
          </p:cNvSpPr>
          <p:nvPr/>
        </p:nvSpPr>
        <p:spPr bwMode="auto">
          <a:xfrm>
            <a:off x="4079875" y="-49213"/>
            <a:ext cx="4864100" cy="368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spcBef>
                <a:spcPct val="0"/>
              </a:spcBef>
              <a:buClrTx/>
              <a:buSzTx/>
              <a:buFontTx/>
              <a:buNone/>
            </a:pPr>
            <a:r>
              <a:rPr lang="el-GR" altLang="el-GR" sz="1800">
                <a:latin typeface="Comic Sans MS" panose="030F0702030302020204" pitchFamily="66" charset="0"/>
              </a:rPr>
              <a:t>Οπτική επαφή με την τάξη</a:t>
            </a:r>
            <a:endParaRPr lang="el-GR" altLang="el-GR" sz="18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5844"/>
                                        </p:tgtEl>
                                        <p:attrNameLst>
                                          <p:attrName>style.visibility</p:attrName>
                                        </p:attrNameLst>
                                      </p:cBhvr>
                                      <p:to>
                                        <p:strVal val="visible"/>
                                      </p:to>
                                    </p:set>
                                    <p:anim calcmode="lin" valueType="num">
                                      <p:cBhvr additive="base">
                                        <p:cTn id="7" dur="500" fill="hold"/>
                                        <p:tgtEl>
                                          <p:spTgt spid="35844"/>
                                        </p:tgtEl>
                                        <p:attrNameLst>
                                          <p:attrName>ppt_x</p:attrName>
                                        </p:attrNameLst>
                                      </p:cBhvr>
                                      <p:tavLst>
                                        <p:tav tm="0">
                                          <p:val>
                                            <p:strVal val="#ppt_x"/>
                                          </p:val>
                                        </p:tav>
                                        <p:tav tm="100000">
                                          <p:val>
                                            <p:strVal val="#ppt_x"/>
                                          </p:val>
                                        </p:tav>
                                      </p:tavLst>
                                    </p:anim>
                                    <p:anim calcmode="lin" valueType="num">
                                      <p:cBhvr additive="base">
                                        <p:cTn id="8" dur="500" fill="hold"/>
                                        <p:tgtEl>
                                          <p:spTgt spid="358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a16="http://schemas.microsoft.com/office/drawing/2014/main" id="{04CC5D33-7D45-4D35-B3FB-ADC558CD73A9}"/>
              </a:ext>
            </a:extLst>
          </p:cNvPr>
          <p:cNvSpPr>
            <a:spLocks noGrp="1"/>
          </p:cNvSpPr>
          <p:nvPr>
            <p:ph idx="1"/>
          </p:nvPr>
        </p:nvSpPr>
        <p:spPr>
          <a:xfrm>
            <a:off x="1631951" y="576263"/>
            <a:ext cx="8507413" cy="4221162"/>
          </a:xfrm>
        </p:spPr>
        <p:txBody>
          <a:bodyPr/>
          <a:lstStyle/>
          <a:p>
            <a:pPr marL="0" indent="0">
              <a:spcBef>
                <a:spcPts val="0"/>
              </a:spcBef>
              <a:buNone/>
              <a:defRPr/>
            </a:pPr>
            <a:r>
              <a:rPr lang="el-GR" altLang="el-GR" sz="2000" b="1" dirty="0"/>
              <a:t>Ενίσχυση επιθυμητής συμπεριφοράς</a:t>
            </a:r>
            <a:r>
              <a:rPr lang="el-GR" altLang="el-GR" sz="2000" dirty="0"/>
              <a:t>: </a:t>
            </a:r>
          </a:p>
          <a:p>
            <a:pPr>
              <a:spcBef>
                <a:spcPts val="0"/>
              </a:spcBef>
              <a:buNone/>
              <a:defRPr/>
            </a:pPr>
            <a:r>
              <a:rPr lang="el-GR" altLang="el-GR" sz="2000" dirty="0"/>
              <a:t>	Με λεκτική επιβράβευση, χαμόγελο, θετικό νεύμα, καλό βαθμό, σημείωμα στους γονείς κ.ά.</a:t>
            </a:r>
          </a:p>
          <a:p>
            <a:pPr>
              <a:spcBef>
                <a:spcPts val="0"/>
              </a:spcBef>
              <a:defRPr/>
            </a:pPr>
            <a:endParaRPr lang="el-GR" altLang="el-GR" sz="800" dirty="0"/>
          </a:p>
          <a:p>
            <a:pPr marL="0" indent="0">
              <a:spcBef>
                <a:spcPts val="0"/>
              </a:spcBef>
              <a:buNone/>
              <a:defRPr/>
            </a:pPr>
            <a:r>
              <a:rPr lang="el-GR" altLang="el-GR" sz="2000" b="1" dirty="0"/>
              <a:t>Αγνόηση ανεπιθύμητης συμπεριφοράς</a:t>
            </a:r>
          </a:p>
          <a:p>
            <a:pPr>
              <a:spcBef>
                <a:spcPts val="0"/>
              </a:spcBef>
              <a:defRPr/>
            </a:pPr>
            <a:endParaRPr lang="el-GR" altLang="el-GR" sz="800" dirty="0"/>
          </a:p>
          <a:p>
            <a:pPr>
              <a:spcBef>
                <a:spcPts val="0"/>
              </a:spcBef>
              <a:defRPr/>
            </a:pPr>
            <a:r>
              <a:rPr lang="el-GR" altLang="el-GR" sz="2000" dirty="0"/>
              <a:t>(αυστηρό) βλέμμα - νεύμα</a:t>
            </a:r>
          </a:p>
          <a:p>
            <a:pPr>
              <a:spcBef>
                <a:spcPts val="0"/>
              </a:spcBef>
              <a:buNone/>
              <a:defRPr/>
            </a:pPr>
            <a:endParaRPr lang="el-GR" altLang="el-GR" sz="800" dirty="0"/>
          </a:p>
          <a:p>
            <a:pPr>
              <a:spcBef>
                <a:spcPts val="0"/>
              </a:spcBef>
              <a:defRPr/>
            </a:pPr>
            <a:r>
              <a:rPr lang="el-GR" altLang="el-GR" sz="2000" dirty="0"/>
              <a:t>Ύψωμα της φωνής</a:t>
            </a:r>
          </a:p>
          <a:p>
            <a:pPr>
              <a:spcBef>
                <a:spcPts val="0"/>
              </a:spcBef>
              <a:buNone/>
              <a:defRPr/>
            </a:pPr>
            <a:endParaRPr lang="el-GR" altLang="el-GR" sz="800" dirty="0"/>
          </a:p>
          <a:p>
            <a:pPr>
              <a:spcBef>
                <a:spcPts val="0"/>
              </a:spcBef>
              <a:defRPr/>
            </a:pPr>
            <a:r>
              <a:rPr lang="el-GR" altLang="el-GR" sz="2000" u="sng" dirty="0"/>
              <a:t>Χρήση του ονόματος του άτακτου</a:t>
            </a:r>
            <a:endParaRPr lang="en-US" altLang="el-GR" sz="2000" u="sng" dirty="0"/>
          </a:p>
          <a:p>
            <a:pPr marL="0" indent="0">
              <a:spcBef>
                <a:spcPts val="0"/>
              </a:spcBef>
              <a:buNone/>
              <a:defRPr/>
            </a:pPr>
            <a:r>
              <a:rPr lang="el-GR" altLang="el-GR" sz="2000" u="sng" dirty="0"/>
              <a:t> μαθητή</a:t>
            </a:r>
            <a:endParaRPr lang="en-US" altLang="el-GR" sz="2000" u="sng" dirty="0"/>
          </a:p>
          <a:p>
            <a:pPr>
              <a:spcBef>
                <a:spcPts val="0"/>
              </a:spcBef>
              <a:defRPr/>
            </a:pPr>
            <a:r>
              <a:rPr lang="el-GR" altLang="el-GR" sz="2000" dirty="0"/>
              <a:t>Αξιοποίηση του </a:t>
            </a:r>
            <a:r>
              <a:rPr lang="el-GR" altLang="el-GR" sz="2000" b="1" u="sng" dirty="0"/>
              <a:t>χιούμορ</a:t>
            </a:r>
            <a:r>
              <a:rPr lang="el-GR" altLang="el-GR" sz="2000" u="sng" dirty="0"/>
              <a:t> ιδίως σε </a:t>
            </a:r>
            <a:endParaRPr lang="en-US" altLang="el-GR" sz="2000" u="sng" dirty="0"/>
          </a:p>
          <a:p>
            <a:pPr marL="0" indent="0">
              <a:spcBef>
                <a:spcPts val="0"/>
              </a:spcBef>
              <a:buNone/>
              <a:defRPr/>
            </a:pPr>
            <a:r>
              <a:rPr lang="el-GR" altLang="el-GR" sz="2000" u="sng" dirty="0"/>
              <a:t>μικροπροβλήματα </a:t>
            </a:r>
            <a:r>
              <a:rPr lang="el-GR" altLang="el-GR" sz="2000" dirty="0"/>
              <a:t>- όχι ειρωνεία – </a:t>
            </a:r>
            <a:endParaRPr lang="en-US" altLang="el-GR" sz="2000" dirty="0"/>
          </a:p>
          <a:p>
            <a:pPr marL="0" indent="0">
              <a:spcBef>
                <a:spcPts val="0"/>
              </a:spcBef>
              <a:buNone/>
              <a:defRPr/>
            </a:pPr>
            <a:r>
              <a:rPr lang="el-GR" altLang="el-GR" sz="2000" dirty="0"/>
              <a:t>σαρκασμός</a:t>
            </a:r>
            <a:endParaRPr lang="en-US" altLang="el-GR" sz="2000" dirty="0"/>
          </a:p>
          <a:p>
            <a:pPr marL="0" indent="0">
              <a:spcBef>
                <a:spcPts val="0"/>
              </a:spcBef>
              <a:buNone/>
              <a:defRPr/>
            </a:pPr>
            <a:r>
              <a:rPr lang="el-GR" altLang="el-GR" sz="2000" dirty="0"/>
              <a:t> </a:t>
            </a:r>
            <a:endParaRPr lang="en-US" altLang="el-GR" sz="2000" dirty="0"/>
          </a:p>
          <a:p>
            <a:pPr marL="0" indent="0">
              <a:spcBef>
                <a:spcPts val="0"/>
              </a:spcBef>
              <a:buNone/>
              <a:defRPr/>
            </a:pPr>
            <a:endParaRPr lang="el-GR" altLang="el-GR" sz="2000" dirty="0"/>
          </a:p>
          <a:p>
            <a:pPr eaLnBrk="1" hangingPunct="1">
              <a:defRPr/>
            </a:pPr>
            <a:endParaRPr lang="el-GR" altLang="el-GR" sz="1000" dirty="0"/>
          </a:p>
        </p:txBody>
      </p:sp>
      <p:sp>
        <p:nvSpPr>
          <p:cNvPr id="60419" name="Rectangle 2">
            <a:extLst>
              <a:ext uri="{FF2B5EF4-FFF2-40B4-BE49-F238E27FC236}">
                <a16:creationId xmlns:a16="http://schemas.microsoft.com/office/drawing/2014/main" id="{84631152-A9D5-4085-90BE-2AACA870EC91}"/>
              </a:ext>
            </a:extLst>
          </p:cNvPr>
          <p:cNvSpPr>
            <a:spLocks noGrp="1"/>
          </p:cNvSpPr>
          <p:nvPr>
            <p:ph type="title"/>
          </p:nvPr>
        </p:nvSpPr>
        <p:spPr>
          <a:xfrm>
            <a:off x="1752600" y="-57150"/>
            <a:ext cx="8686800" cy="633413"/>
          </a:xfrm>
        </p:spPr>
        <p:txBody>
          <a:bodyPr/>
          <a:lstStyle/>
          <a:p>
            <a:pPr eaLnBrk="1" hangingPunct="1"/>
            <a:r>
              <a:rPr lang="el-GR" altLang="el-GR" sz="3200">
                <a:solidFill>
                  <a:srgbClr val="FF0000"/>
                </a:solidFill>
              </a:rPr>
              <a:t>Ανάπλαση προβληματικών συμπεριφορών </a:t>
            </a:r>
            <a:r>
              <a:rPr lang="en-US" altLang="el-GR" sz="3200">
                <a:solidFill>
                  <a:srgbClr val="FF0000"/>
                </a:solidFill>
              </a:rPr>
              <a:t>(3)</a:t>
            </a:r>
            <a:endParaRPr lang="el-GR" altLang="el-GR" sz="2000" b="1">
              <a:latin typeface="Times New Roman" panose="02020603050405020304" pitchFamily="18" charset="0"/>
            </a:endParaRPr>
          </a:p>
        </p:txBody>
      </p:sp>
      <p:pic>
        <p:nvPicPr>
          <p:cNvPr id="60420" name="Picture 4" descr="discipline">
            <a:extLst>
              <a:ext uri="{FF2B5EF4-FFF2-40B4-BE49-F238E27FC236}">
                <a16:creationId xmlns:a16="http://schemas.microsoft.com/office/drawing/2014/main" id="{F3C31C51-B2E8-4436-820B-F6FE1EEFBD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0765"/>
          <a:stretch>
            <a:fillRect/>
          </a:stretch>
        </p:blipFill>
        <p:spPr bwMode="auto">
          <a:xfrm>
            <a:off x="5880101" y="1341438"/>
            <a:ext cx="4570413" cy="575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a:extLst>
              <a:ext uri="{FF2B5EF4-FFF2-40B4-BE49-F238E27FC236}">
                <a16:creationId xmlns:a16="http://schemas.microsoft.com/office/drawing/2014/main" id="{D2E9C332-BF7A-4616-844D-385B780ACA85}"/>
              </a:ext>
            </a:extLst>
          </p:cNvPr>
          <p:cNvSpPr>
            <a:spLocks noGrp="1"/>
          </p:cNvSpPr>
          <p:nvPr>
            <p:ph type="title"/>
          </p:nvPr>
        </p:nvSpPr>
        <p:spPr>
          <a:xfrm>
            <a:off x="1666876" y="-214313"/>
            <a:ext cx="9001125" cy="857251"/>
          </a:xfrm>
        </p:spPr>
        <p:txBody>
          <a:bodyPr/>
          <a:lstStyle/>
          <a:p>
            <a:pPr>
              <a:defRPr/>
            </a:pPr>
            <a:r>
              <a:rPr lang="el-GR" sz="3200" b="1" dirty="0">
                <a:latin typeface="+mn-lt"/>
                <a:ea typeface="+mn-ea"/>
                <a:cs typeface="+mn-cs"/>
              </a:rPr>
              <a:t>Λεκτικές παρεμβάσεις παραδείγματα (1)</a:t>
            </a:r>
          </a:p>
        </p:txBody>
      </p:sp>
      <p:sp>
        <p:nvSpPr>
          <p:cNvPr id="61443" name="2 - Θέση περιεχομένου">
            <a:extLst>
              <a:ext uri="{FF2B5EF4-FFF2-40B4-BE49-F238E27FC236}">
                <a16:creationId xmlns:a16="http://schemas.microsoft.com/office/drawing/2014/main" id="{1A31F0CC-897D-4A20-9D3B-6899AE29FBA3}"/>
              </a:ext>
            </a:extLst>
          </p:cNvPr>
          <p:cNvSpPr>
            <a:spLocks noGrp="1"/>
          </p:cNvSpPr>
          <p:nvPr>
            <p:ph idx="1"/>
          </p:nvPr>
        </p:nvSpPr>
        <p:spPr>
          <a:xfrm>
            <a:off x="1524000" y="642939"/>
            <a:ext cx="7772400" cy="5000625"/>
          </a:xfrm>
        </p:spPr>
        <p:txBody>
          <a:bodyPr>
            <a:normAutofit lnSpcReduction="10000"/>
          </a:bodyPr>
          <a:lstStyle/>
          <a:p>
            <a:pPr>
              <a:lnSpc>
                <a:spcPct val="150000"/>
              </a:lnSpc>
            </a:pPr>
            <a:r>
              <a:rPr lang="el-GR" altLang="el-GR"/>
              <a:t>Έμμεση υπόδειξη του αναμενόμενου </a:t>
            </a:r>
            <a:r>
              <a:rPr lang="el-GR" altLang="el-GR" sz="2000"/>
              <a:t>(μικρές ηλικίες)</a:t>
            </a:r>
          </a:p>
          <a:p>
            <a:pPr lvl="3"/>
            <a:r>
              <a:rPr lang="el-GR" altLang="el-GR"/>
              <a:t>Κώστα σταμάτα να πετιέσαι όλη την ώρα!</a:t>
            </a:r>
          </a:p>
          <a:p>
            <a:pPr lvl="3"/>
            <a:r>
              <a:rPr lang="el-GR" altLang="el-GR"/>
              <a:t>Μπράβο Χρήστο, πάντα σέβεσαι τους κανόνες της συζήτησης και μιλάς όταν σου δίνεται ο λόγος</a:t>
            </a:r>
            <a:r>
              <a:rPr lang="el-GR" altLang="el-GR" sz="2800"/>
              <a:t>		</a:t>
            </a:r>
          </a:p>
          <a:p>
            <a:pPr>
              <a:lnSpc>
                <a:spcPct val="150000"/>
              </a:lnSpc>
            </a:pPr>
            <a:r>
              <a:rPr lang="el-GR" altLang="el-GR"/>
              <a:t>Αναφορά ονόματος ατακτούντος (σφήνα)</a:t>
            </a:r>
          </a:p>
          <a:p>
            <a:pPr lvl="3"/>
            <a:r>
              <a:rPr lang="el-GR" altLang="el-GR"/>
              <a:t>Έχουμε μέχρι τώρα, Παύλο</a:t>
            </a:r>
            <a:r>
              <a:rPr lang="el-GR" altLang="el-GR" sz="1600"/>
              <a:t>, </a:t>
            </a:r>
            <a:r>
              <a:rPr lang="el-GR" altLang="el-GR"/>
              <a:t>αναφέρει τρεις λόγους…..</a:t>
            </a:r>
          </a:p>
          <a:p>
            <a:pPr lvl="3"/>
            <a:r>
              <a:rPr lang="el-GR" altLang="el-GR"/>
              <a:t>Ας υποθέσουμε ότι η Γεωργία, …..</a:t>
            </a:r>
          </a:p>
          <a:p>
            <a:pPr>
              <a:lnSpc>
                <a:spcPct val="150000"/>
              </a:lnSpc>
            </a:pPr>
            <a:r>
              <a:rPr lang="el-GR" altLang="el-GR"/>
              <a:t>Υποβολή ερώτησης στο/η μαθητή/ρια</a:t>
            </a:r>
          </a:p>
          <a:p>
            <a:pPr lvl="3">
              <a:lnSpc>
                <a:spcPct val="150000"/>
              </a:lnSpc>
            </a:pPr>
            <a:r>
              <a:rPr lang="el-GR" altLang="el-GR"/>
              <a:t>Νικόλα, πώς σου φάνηκε…..</a:t>
            </a:r>
          </a:p>
          <a:p>
            <a:pPr>
              <a:lnSpc>
                <a:spcPct val="150000"/>
              </a:lnSpc>
              <a:spcBef>
                <a:spcPct val="0"/>
              </a:spcBef>
            </a:pPr>
            <a:r>
              <a:rPr lang="el-GR" altLang="el-GR"/>
              <a:t>Χιούμορ</a:t>
            </a:r>
          </a:p>
          <a:p>
            <a:pPr lvl="3">
              <a:spcBef>
                <a:spcPct val="0"/>
              </a:spcBef>
            </a:pPr>
            <a:r>
              <a:rPr lang="el-GR" altLang="el-GR"/>
              <a:t>Αρκετά με κουφάνατε με τη κουβέντα σας….., τώρα τέλος!!!!!</a:t>
            </a:r>
          </a:p>
          <a:p>
            <a:endParaRPr lang="el-GR" altLang="el-GR" sz="2400"/>
          </a:p>
          <a:p>
            <a:endParaRPr lang="el-GR" altLang="el-GR" sz="2400"/>
          </a:p>
          <a:p>
            <a:endParaRPr lang="el-GR" altLang="el-GR" sz="2400"/>
          </a:p>
        </p:txBody>
      </p:sp>
      <p:sp>
        <p:nvSpPr>
          <p:cNvPr id="31748" name="3 - Θέση αριθμού διαφάνειας">
            <a:extLst>
              <a:ext uri="{FF2B5EF4-FFF2-40B4-BE49-F238E27FC236}">
                <a16:creationId xmlns:a16="http://schemas.microsoft.com/office/drawing/2014/main" id="{74903203-36BC-4E91-979D-B3F75125A4D1}"/>
              </a:ext>
            </a:extLst>
          </p:cNvPr>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fld id="{BAB3E756-5C0E-4152-B7CD-A6D3EDA754A3}" type="slidenum">
              <a:rPr lang="el-GR" altLang="el-GR" sz="1400">
                <a:latin typeface="Times New Roman" panose="02020603050405020304" pitchFamily="18" charset="0"/>
              </a:rPr>
              <a:pPr>
                <a:spcBef>
                  <a:spcPct val="0"/>
                </a:spcBef>
                <a:buFontTx/>
                <a:buNone/>
                <a:defRPr/>
              </a:pPr>
              <a:t>9</a:t>
            </a:fld>
            <a:endParaRPr lang="el-GR" altLang="el-GR" sz="1400">
              <a:latin typeface="Times New Roman" panose="02020603050405020304" pitchFamily="18" charset="0"/>
            </a:endParaRPr>
          </a:p>
        </p:txBody>
      </p:sp>
    </p:spTree>
  </p:cSld>
  <p:clrMapOvr>
    <a:masterClrMapping/>
  </p:clrMapOvr>
  <p:transition spd="slow"/>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1935</Words>
  <Application>Microsoft Office PowerPoint</Application>
  <PresentationFormat>Ευρεία οθόνη</PresentationFormat>
  <Paragraphs>217</Paragraphs>
  <Slides>20</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20</vt:i4>
      </vt:variant>
    </vt:vector>
  </HeadingPairs>
  <TitlesOfParts>
    <vt:vector size="27" baseType="lpstr">
      <vt:lpstr>Arial</vt:lpstr>
      <vt:lpstr>Calibri</vt:lpstr>
      <vt:lpstr>Calibri Light</vt:lpstr>
      <vt:lpstr>Comic Sans MS</vt:lpstr>
      <vt:lpstr>Times New Roman</vt:lpstr>
      <vt:lpstr>Wingdings</vt:lpstr>
      <vt:lpstr>Θέμα του Office</vt:lpstr>
      <vt:lpstr>4ος άξονας (γ)</vt:lpstr>
      <vt:lpstr>6. Αίτια κατά τη διάρκεια της μαθησιακής διαδικασίας (1) </vt:lpstr>
      <vt:lpstr>7. Αίτια κατά τη διάρκεια της μαθησιακής διαδικασίας (2) </vt:lpstr>
      <vt:lpstr>Παρουσίαση του PowerPoint</vt:lpstr>
      <vt:lpstr> Ανάπλαση προβληματικών συμπεριφορών (1)</vt:lpstr>
      <vt:lpstr>Ανάπλαση προβληματικών συμπεριφορών (2)</vt:lpstr>
      <vt:lpstr>Παρουσίαση του PowerPoint</vt:lpstr>
      <vt:lpstr>Ανάπλαση προβληματικών συμπεριφορών (3)</vt:lpstr>
      <vt:lpstr>Λεκτικές παρεμβάσεις παραδείγματα (1)</vt:lpstr>
      <vt:lpstr>Λεκτικές παρεμβάσεις παραδείγματα (2)</vt:lpstr>
      <vt:lpstr>Τεχνική της αναπλαισίωσης</vt:lpstr>
      <vt:lpstr>Η τεχνική της αναπλαισίωσης στηρίζεται στις ακόλουθες υποθέσεις:</vt:lpstr>
      <vt:lpstr>Στρατηγικές ανάπλασης προβληματικών συμπεριφορών</vt:lpstr>
      <vt:lpstr>Συμπεριφορική προσέγγιση (1)</vt:lpstr>
      <vt:lpstr>Συμπεριφορική προσέγγιση (2)</vt:lpstr>
      <vt:lpstr>Αντιρρήσεις στη συμπεριφορική προσέγγιση (3)</vt:lpstr>
      <vt:lpstr>Γνωστική προσέγγιση (1)</vt:lpstr>
      <vt:lpstr> Παράγοντες επιλογής στρατηγικής που θα χρησιμοποιηθεί για την επίλυση μιας σύγκρουσης</vt:lpstr>
      <vt:lpstr>10. Τρόποι διαχείρισης των συγκρούσεων στην τάξη (β)</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4ος άξονας (γ)</dc:title>
  <dc:creator>Τέκος</dc:creator>
  <cp:lastModifiedBy>Τέκος</cp:lastModifiedBy>
  <cp:revision>2</cp:revision>
  <dcterms:created xsi:type="dcterms:W3CDTF">2022-11-22T18:33:55Z</dcterms:created>
  <dcterms:modified xsi:type="dcterms:W3CDTF">2022-11-22T18:35:07Z</dcterms:modified>
</cp:coreProperties>
</file>