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5" r:id="rId3"/>
    <p:sldId id="258" r:id="rId4"/>
    <p:sldId id="266" r:id="rId5"/>
    <p:sldId id="260" r:id="rId6"/>
    <p:sldId id="267" r:id="rId7"/>
    <p:sldId id="268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524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83CE42-131C-49B9-9897-E68E6EC093FB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C3A956D4-3994-442B-8EEA-CEAB2A117ED2}">
      <dgm:prSet/>
      <dgm:spPr/>
      <dgm:t>
        <a:bodyPr/>
        <a:lstStyle/>
        <a:p>
          <a:r>
            <a:rPr lang="el-GR" b="1" dirty="0"/>
            <a:t>1. Παγκόσμια Ειρήνη</a:t>
          </a:r>
          <a:br>
            <a:rPr lang="el-GR" b="1" dirty="0"/>
          </a:br>
          <a:r>
            <a:rPr lang="el-GR" b="1" dirty="0"/>
            <a:t>Σημασία: Προώθηση της ευαισθητοποίησης για την ειρήνη και την πρόληψη της βίας</a:t>
          </a:r>
          <a:br>
            <a:rPr lang="el-GR" b="1" dirty="0"/>
          </a:br>
          <a:r>
            <a:rPr lang="el-GR" b="1" dirty="0"/>
            <a:t>Στόχος: Ανάπτυξη δεξιοτήτων επίλυσης συγκρούσεων</a:t>
          </a:r>
          <a:endParaRPr lang="en-US" dirty="0"/>
        </a:p>
      </dgm:t>
    </dgm:pt>
    <dgm:pt modelId="{48505A59-7E9B-4314-9E26-BFBDE6480D29}" type="parTrans" cxnId="{48ED7C8E-3B0F-495F-B1C0-4390D437760A}">
      <dgm:prSet/>
      <dgm:spPr/>
      <dgm:t>
        <a:bodyPr/>
        <a:lstStyle/>
        <a:p>
          <a:endParaRPr lang="en-US"/>
        </a:p>
      </dgm:t>
    </dgm:pt>
    <dgm:pt modelId="{428BFDA7-6D8B-409E-B71C-21D99CB32E3A}" type="sibTrans" cxnId="{48ED7C8E-3B0F-495F-B1C0-4390D437760A}">
      <dgm:prSet/>
      <dgm:spPr/>
      <dgm:t>
        <a:bodyPr/>
        <a:lstStyle/>
        <a:p>
          <a:endParaRPr lang="en-US"/>
        </a:p>
      </dgm:t>
    </dgm:pt>
    <dgm:pt modelId="{3D67606E-2D6E-417C-9E0C-D100FB33BE72}">
      <dgm:prSet/>
      <dgm:spPr/>
      <dgm:t>
        <a:bodyPr/>
        <a:lstStyle/>
        <a:p>
          <a:r>
            <a:rPr lang="el-GR" b="1"/>
            <a:t>2. Περιβαλλοντικά Προβλήματα</a:t>
          </a:r>
          <a:br>
            <a:rPr lang="el-GR" b="1"/>
          </a:br>
          <a:r>
            <a:rPr lang="el-GR" b="1"/>
            <a:t>Σημασία: Συνειδητοποίηση των οικολογικών κρίσεων και βιώσιμη χρήση των πόρων</a:t>
          </a:r>
          <a:br>
            <a:rPr lang="el-GR" b="1"/>
          </a:br>
          <a:r>
            <a:rPr lang="el-GR" b="1"/>
            <a:t>Στόχος: Προώθηση του αισθήματος οικολογικής ευθύνης</a:t>
          </a:r>
          <a:endParaRPr lang="en-US"/>
        </a:p>
      </dgm:t>
    </dgm:pt>
    <dgm:pt modelId="{F36313F7-47F2-44AE-8DA6-E6A3569454CF}" type="parTrans" cxnId="{8A0A63CE-1284-466B-A8EC-3D9466B6EA0F}">
      <dgm:prSet/>
      <dgm:spPr/>
      <dgm:t>
        <a:bodyPr/>
        <a:lstStyle/>
        <a:p>
          <a:endParaRPr lang="en-US"/>
        </a:p>
      </dgm:t>
    </dgm:pt>
    <dgm:pt modelId="{0B3B171F-6BAD-49C1-8CB0-A669FE6F0174}" type="sibTrans" cxnId="{8A0A63CE-1284-466B-A8EC-3D9466B6EA0F}">
      <dgm:prSet/>
      <dgm:spPr/>
      <dgm:t>
        <a:bodyPr/>
        <a:lstStyle/>
        <a:p>
          <a:endParaRPr lang="en-US"/>
        </a:p>
      </dgm:t>
    </dgm:pt>
    <dgm:pt modelId="{FBA9D8C8-2447-4F25-B9BF-FA9E3109B2D6}">
      <dgm:prSet/>
      <dgm:spPr/>
      <dgm:t>
        <a:bodyPr/>
        <a:lstStyle/>
        <a:p>
          <a:r>
            <a:rPr lang="el-GR" b="1" dirty="0"/>
            <a:t>3. Κοινωνική ανισότητα</a:t>
          </a:r>
          <a:br>
            <a:rPr lang="el-GR" b="1" dirty="0"/>
          </a:br>
          <a:r>
            <a:rPr lang="el-GR" b="1" dirty="0"/>
            <a:t>Σημασία: Ίσες ευκαιρίες και δικαιοσύνη</a:t>
          </a:r>
          <a:br>
            <a:rPr lang="el-GR" b="1" dirty="0"/>
          </a:br>
          <a:r>
            <a:rPr lang="el-GR" b="1" dirty="0"/>
            <a:t>Στόχος: Προώθηση της αλληλεγγύης και της κοινωνικής δέσμευσης</a:t>
          </a:r>
          <a:endParaRPr lang="en-US" dirty="0"/>
        </a:p>
      </dgm:t>
    </dgm:pt>
    <dgm:pt modelId="{7D1F18D4-CC8B-4169-86CD-39B0B8986E9A}" type="parTrans" cxnId="{8693EF8B-CEE9-4134-B1A7-3D01BE970C95}">
      <dgm:prSet/>
      <dgm:spPr/>
      <dgm:t>
        <a:bodyPr/>
        <a:lstStyle/>
        <a:p>
          <a:endParaRPr lang="en-US"/>
        </a:p>
      </dgm:t>
    </dgm:pt>
    <dgm:pt modelId="{8BE2A37D-7653-421A-8E96-016975CD5843}" type="sibTrans" cxnId="{8693EF8B-CEE9-4134-B1A7-3D01BE970C95}">
      <dgm:prSet/>
      <dgm:spPr/>
      <dgm:t>
        <a:bodyPr/>
        <a:lstStyle/>
        <a:p>
          <a:endParaRPr lang="en-US"/>
        </a:p>
      </dgm:t>
    </dgm:pt>
    <dgm:pt modelId="{8853B520-FB10-4769-BA30-2247FBFF80F6}" type="pres">
      <dgm:prSet presAssocID="{8283CE42-131C-49B9-9897-E68E6EC093FB}" presName="linear" presStyleCnt="0">
        <dgm:presLayoutVars>
          <dgm:animLvl val="lvl"/>
          <dgm:resizeHandles val="exact"/>
        </dgm:presLayoutVars>
      </dgm:prSet>
      <dgm:spPr/>
    </dgm:pt>
    <dgm:pt modelId="{F2396C2D-9813-4251-A499-5F2E3874ECD6}" type="pres">
      <dgm:prSet presAssocID="{C3A956D4-3994-442B-8EEA-CEAB2A117ED2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0DF51D4-3775-4F6E-9556-DF99D4A83BE8}" type="pres">
      <dgm:prSet presAssocID="{428BFDA7-6D8B-409E-B71C-21D99CB32E3A}" presName="spacer" presStyleCnt="0"/>
      <dgm:spPr/>
    </dgm:pt>
    <dgm:pt modelId="{8BFC9B55-D2E4-4B5E-8F87-F9ED6342637F}" type="pres">
      <dgm:prSet presAssocID="{3D67606E-2D6E-417C-9E0C-D100FB33BE7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41320C19-8C7A-44F2-83D2-457BCA00B525}" type="pres">
      <dgm:prSet presAssocID="{0B3B171F-6BAD-49C1-8CB0-A669FE6F0174}" presName="spacer" presStyleCnt="0"/>
      <dgm:spPr/>
    </dgm:pt>
    <dgm:pt modelId="{1E86EB56-CE8D-4629-9C07-52F624FC8CAF}" type="pres">
      <dgm:prSet presAssocID="{FBA9D8C8-2447-4F25-B9BF-FA9E3109B2D6}" presName="parentText" presStyleLbl="node1" presStyleIdx="2" presStyleCnt="3" custScaleY="112818">
        <dgm:presLayoutVars>
          <dgm:chMax val="0"/>
          <dgm:bulletEnabled val="1"/>
        </dgm:presLayoutVars>
      </dgm:prSet>
      <dgm:spPr/>
    </dgm:pt>
  </dgm:ptLst>
  <dgm:cxnLst>
    <dgm:cxn modelId="{3640CE56-A1B9-49A7-952F-26EE7D7C6EE9}" type="presOf" srcId="{8283CE42-131C-49B9-9897-E68E6EC093FB}" destId="{8853B520-FB10-4769-BA30-2247FBFF80F6}" srcOrd="0" destOrd="0" presId="urn:microsoft.com/office/officeart/2005/8/layout/vList2"/>
    <dgm:cxn modelId="{8693EF8B-CEE9-4134-B1A7-3D01BE970C95}" srcId="{8283CE42-131C-49B9-9897-E68E6EC093FB}" destId="{FBA9D8C8-2447-4F25-B9BF-FA9E3109B2D6}" srcOrd="2" destOrd="0" parTransId="{7D1F18D4-CC8B-4169-86CD-39B0B8986E9A}" sibTransId="{8BE2A37D-7653-421A-8E96-016975CD5843}"/>
    <dgm:cxn modelId="{48ED7C8E-3B0F-495F-B1C0-4390D437760A}" srcId="{8283CE42-131C-49B9-9897-E68E6EC093FB}" destId="{C3A956D4-3994-442B-8EEA-CEAB2A117ED2}" srcOrd="0" destOrd="0" parTransId="{48505A59-7E9B-4314-9E26-BFBDE6480D29}" sibTransId="{428BFDA7-6D8B-409E-B71C-21D99CB32E3A}"/>
    <dgm:cxn modelId="{84C9709E-012A-4B6F-BC59-7DC73704CCA6}" type="presOf" srcId="{FBA9D8C8-2447-4F25-B9BF-FA9E3109B2D6}" destId="{1E86EB56-CE8D-4629-9C07-52F624FC8CAF}" srcOrd="0" destOrd="0" presId="urn:microsoft.com/office/officeart/2005/8/layout/vList2"/>
    <dgm:cxn modelId="{8A0A63CE-1284-466B-A8EC-3D9466B6EA0F}" srcId="{8283CE42-131C-49B9-9897-E68E6EC093FB}" destId="{3D67606E-2D6E-417C-9E0C-D100FB33BE72}" srcOrd="1" destOrd="0" parTransId="{F36313F7-47F2-44AE-8DA6-E6A3569454CF}" sibTransId="{0B3B171F-6BAD-49C1-8CB0-A669FE6F0174}"/>
    <dgm:cxn modelId="{F2F431EC-F968-48D2-B1A7-D7B333E513C5}" type="presOf" srcId="{3D67606E-2D6E-417C-9E0C-D100FB33BE72}" destId="{8BFC9B55-D2E4-4B5E-8F87-F9ED6342637F}" srcOrd="0" destOrd="0" presId="urn:microsoft.com/office/officeart/2005/8/layout/vList2"/>
    <dgm:cxn modelId="{934EA5FC-DC44-4E39-96DC-DE3333F85E31}" type="presOf" srcId="{C3A956D4-3994-442B-8EEA-CEAB2A117ED2}" destId="{F2396C2D-9813-4251-A499-5F2E3874ECD6}" srcOrd="0" destOrd="0" presId="urn:microsoft.com/office/officeart/2005/8/layout/vList2"/>
    <dgm:cxn modelId="{93D0F5DB-A422-486B-957C-3797928DD359}" type="presParOf" srcId="{8853B520-FB10-4769-BA30-2247FBFF80F6}" destId="{F2396C2D-9813-4251-A499-5F2E3874ECD6}" srcOrd="0" destOrd="0" presId="urn:microsoft.com/office/officeart/2005/8/layout/vList2"/>
    <dgm:cxn modelId="{B9BE49A8-40E9-42D1-B8DC-44F37C2EFD91}" type="presParOf" srcId="{8853B520-FB10-4769-BA30-2247FBFF80F6}" destId="{60DF51D4-3775-4F6E-9556-DF99D4A83BE8}" srcOrd="1" destOrd="0" presId="urn:microsoft.com/office/officeart/2005/8/layout/vList2"/>
    <dgm:cxn modelId="{B54E506F-DF32-4164-831A-5D18429BB686}" type="presParOf" srcId="{8853B520-FB10-4769-BA30-2247FBFF80F6}" destId="{8BFC9B55-D2E4-4B5E-8F87-F9ED6342637F}" srcOrd="2" destOrd="0" presId="urn:microsoft.com/office/officeart/2005/8/layout/vList2"/>
    <dgm:cxn modelId="{70547605-1285-47D8-B613-B6864F094515}" type="presParOf" srcId="{8853B520-FB10-4769-BA30-2247FBFF80F6}" destId="{41320C19-8C7A-44F2-83D2-457BCA00B525}" srcOrd="3" destOrd="0" presId="urn:microsoft.com/office/officeart/2005/8/layout/vList2"/>
    <dgm:cxn modelId="{3A8314A3-5693-440B-BA85-BD88BE961232}" type="presParOf" srcId="{8853B520-FB10-4769-BA30-2247FBFF80F6}" destId="{1E86EB56-CE8D-4629-9C07-52F624FC8CA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5EF24D1-42F9-4F5C-B4BC-77CC80274A56}" type="doc">
      <dgm:prSet loTypeId="urn:microsoft.com/office/officeart/2005/8/layout/vList2" loCatId="list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CCB4F1A5-4AD9-4A88-A7B3-2BF786377D14}">
      <dgm:prSet/>
      <dgm:spPr/>
      <dgm:t>
        <a:bodyPr/>
        <a:lstStyle/>
        <a:p>
          <a:r>
            <a:rPr lang="en-US"/>
            <a:t>- Ποια κεντρικά προβλήματα είναι πιο επίκαιρα σήμερα;</a:t>
          </a:r>
        </a:p>
      </dgm:t>
    </dgm:pt>
    <dgm:pt modelId="{88EF6232-37DB-41C4-B1B4-536180758A9C}" type="parTrans" cxnId="{3AC8DD59-FE9B-495C-BB17-465E063190EF}">
      <dgm:prSet/>
      <dgm:spPr/>
      <dgm:t>
        <a:bodyPr/>
        <a:lstStyle/>
        <a:p>
          <a:endParaRPr lang="en-US"/>
        </a:p>
      </dgm:t>
    </dgm:pt>
    <dgm:pt modelId="{4BAF828D-EA7F-41F3-A2D2-E132061DACC5}" type="sibTrans" cxnId="{3AC8DD59-FE9B-495C-BB17-465E063190EF}">
      <dgm:prSet/>
      <dgm:spPr/>
      <dgm:t>
        <a:bodyPr/>
        <a:lstStyle/>
        <a:p>
          <a:endParaRPr lang="en-US"/>
        </a:p>
      </dgm:t>
    </dgm:pt>
    <dgm:pt modelId="{1CD51A73-E457-435A-9B22-C50ED2C7A7C2}">
      <dgm:prSet/>
      <dgm:spPr/>
      <dgm:t>
        <a:bodyPr/>
        <a:lstStyle/>
        <a:p>
          <a:r>
            <a:rPr lang="en-US"/>
            <a:t>- Πώς μπορεί το σχολείο να εφαρμόσει τ</a:t>
          </a:r>
          <a:r>
            <a:rPr lang="el-GR"/>
            <a:t>ις σκέψεις </a:t>
          </a:r>
          <a:r>
            <a:rPr lang="en-US"/>
            <a:t>του Klafki;</a:t>
          </a:r>
        </a:p>
      </dgm:t>
    </dgm:pt>
    <dgm:pt modelId="{1A79C54A-D588-4162-A3D2-84A6E78618F6}" type="parTrans" cxnId="{639634A9-F639-4C9C-82D5-101D00A531B9}">
      <dgm:prSet/>
      <dgm:spPr/>
      <dgm:t>
        <a:bodyPr/>
        <a:lstStyle/>
        <a:p>
          <a:endParaRPr lang="en-US"/>
        </a:p>
      </dgm:t>
    </dgm:pt>
    <dgm:pt modelId="{4CD93A4D-BED5-4739-AA2B-1B81C029F2BB}" type="sibTrans" cxnId="{639634A9-F639-4C9C-82D5-101D00A531B9}">
      <dgm:prSet/>
      <dgm:spPr/>
      <dgm:t>
        <a:bodyPr/>
        <a:lstStyle/>
        <a:p>
          <a:endParaRPr lang="en-US"/>
        </a:p>
      </dgm:t>
    </dgm:pt>
    <dgm:pt modelId="{BEE94CFD-D2A2-4E00-B2AE-848DB9AB5D0C}" type="pres">
      <dgm:prSet presAssocID="{25EF24D1-42F9-4F5C-B4BC-77CC80274A56}" presName="linear" presStyleCnt="0">
        <dgm:presLayoutVars>
          <dgm:animLvl val="lvl"/>
          <dgm:resizeHandles val="exact"/>
        </dgm:presLayoutVars>
      </dgm:prSet>
      <dgm:spPr/>
    </dgm:pt>
    <dgm:pt modelId="{AE365BB1-1098-4643-907C-D2BA615EDEF4}" type="pres">
      <dgm:prSet presAssocID="{CCB4F1A5-4AD9-4A88-A7B3-2BF786377D14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379D0AB-375C-43D3-A2CB-2A630828B098}" type="pres">
      <dgm:prSet presAssocID="{4BAF828D-EA7F-41F3-A2D2-E132061DACC5}" presName="spacer" presStyleCnt="0"/>
      <dgm:spPr/>
    </dgm:pt>
    <dgm:pt modelId="{55C25071-1278-410D-8BC8-66E6515E0DF2}" type="pres">
      <dgm:prSet presAssocID="{1CD51A73-E457-435A-9B22-C50ED2C7A7C2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AD6CE177-B14E-4017-9939-CD86D36E0DC8}" type="presOf" srcId="{1CD51A73-E457-435A-9B22-C50ED2C7A7C2}" destId="{55C25071-1278-410D-8BC8-66E6515E0DF2}" srcOrd="0" destOrd="0" presId="urn:microsoft.com/office/officeart/2005/8/layout/vList2"/>
    <dgm:cxn modelId="{3AC8DD59-FE9B-495C-BB17-465E063190EF}" srcId="{25EF24D1-42F9-4F5C-B4BC-77CC80274A56}" destId="{CCB4F1A5-4AD9-4A88-A7B3-2BF786377D14}" srcOrd="0" destOrd="0" parTransId="{88EF6232-37DB-41C4-B1B4-536180758A9C}" sibTransId="{4BAF828D-EA7F-41F3-A2D2-E132061DACC5}"/>
    <dgm:cxn modelId="{DB92B998-B2B0-4C1B-B386-876BD897F8E9}" type="presOf" srcId="{25EF24D1-42F9-4F5C-B4BC-77CC80274A56}" destId="{BEE94CFD-D2A2-4E00-B2AE-848DB9AB5D0C}" srcOrd="0" destOrd="0" presId="urn:microsoft.com/office/officeart/2005/8/layout/vList2"/>
    <dgm:cxn modelId="{639634A9-F639-4C9C-82D5-101D00A531B9}" srcId="{25EF24D1-42F9-4F5C-B4BC-77CC80274A56}" destId="{1CD51A73-E457-435A-9B22-C50ED2C7A7C2}" srcOrd="1" destOrd="0" parTransId="{1A79C54A-D588-4162-A3D2-84A6E78618F6}" sibTransId="{4CD93A4D-BED5-4739-AA2B-1B81C029F2BB}"/>
    <dgm:cxn modelId="{DFD0FACF-278D-4772-9D5C-51E768F2D42E}" type="presOf" srcId="{CCB4F1A5-4AD9-4A88-A7B3-2BF786377D14}" destId="{AE365BB1-1098-4643-907C-D2BA615EDEF4}" srcOrd="0" destOrd="0" presId="urn:microsoft.com/office/officeart/2005/8/layout/vList2"/>
    <dgm:cxn modelId="{E2EE9987-337D-4DD2-B4AD-ADC5EB85A612}" type="presParOf" srcId="{BEE94CFD-D2A2-4E00-B2AE-848DB9AB5D0C}" destId="{AE365BB1-1098-4643-907C-D2BA615EDEF4}" srcOrd="0" destOrd="0" presId="urn:microsoft.com/office/officeart/2005/8/layout/vList2"/>
    <dgm:cxn modelId="{0113794E-7A1C-42E0-885E-99594C429D66}" type="presParOf" srcId="{BEE94CFD-D2A2-4E00-B2AE-848DB9AB5D0C}" destId="{D379D0AB-375C-43D3-A2CB-2A630828B098}" srcOrd="1" destOrd="0" presId="urn:microsoft.com/office/officeart/2005/8/layout/vList2"/>
    <dgm:cxn modelId="{7B7F536E-5FF5-4752-95F4-C7C758895FB7}" type="presParOf" srcId="{BEE94CFD-D2A2-4E00-B2AE-848DB9AB5D0C}" destId="{55C25071-1278-410D-8BC8-66E6515E0DF2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396C2D-9813-4251-A499-5F2E3874ECD6}">
      <dsp:nvSpPr>
        <dsp:cNvPr id="0" name=""/>
        <dsp:cNvSpPr/>
      </dsp:nvSpPr>
      <dsp:spPr>
        <a:xfrm>
          <a:off x="0" y="16753"/>
          <a:ext cx="9024237" cy="171288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b="1" kern="1200" dirty="0"/>
            <a:t>1. Παγκόσμια Ειρήνη</a:t>
          </a:r>
          <a:br>
            <a:rPr lang="el-GR" sz="2400" b="1" kern="1200" dirty="0"/>
          </a:br>
          <a:r>
            <a:rPr lang="el-GR" sz="2400" b="1" kern="1200" dirty="0"/>
            <a:t>Σημασία: Προώθηση της ευαισθητοποίησης για την ειρήνη και την πρόληψη της βίας</a:t>
          </a:r>
          <a:br>
            <a:rPr lang="el-GR" sz="2400" b="1" kern="1200" dirty="0"/>
          </a:br>
          <a:r>
            <a:rPr lang="el-GR" sz="2400" b="1" kern="1200" dirty="0"/>
            <a:t>Στόχος: Ανάπτυξη δεξιοτήτων επίλυσης συγκρούσεων</a:t>
          </a:r>
          <a:endParaRPr lang="en-US" sz="2400" kern="1200" dirty="0"/>
        </a:p>
      </dsp:txBody>
      <dsp:txXfrm>
        <a:off x="83616" y="100369"/>
        <a:ext cx="8857005" cy="1545648"/>
      </dsp:txXfrm>
    </dsp:sp>
    <dsp:sp modelId="{8BFC9B55-D2E4-4B5E-8F87-F9ED6342637F}">
      <dsp:nvSpPr>
        <dsp:cNvPr id="0" name=""/>
        <dsp:cNvSpPr/>
      </dsp:nvSpPr>
      <dsp:spPr>
        <a:xfrm>
          <a:off x="0" y="1798753"/>
          <a:ext cx="9024237" cy="1712880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b="1" kern="1200"/>
            <a:t>2. Περιβαλλοντικά Προβλήματα</a:t>
          </a:r>
          <a:br>
            <a:rPr lang="el-GR" sz="2400" b="1" kern="1200"/>
          </a:br>
          <a:r>
            <a:rPr lang="el-GR" sz="2400" b="1" kern="1200"/>
            <a:t>Σημασία: Συνειδητοποίηση των οικολογικών κρίσεων και βιώσιμη χρήση των πόρων</a:t>
          </a:r>
          <a:br>
            <a:rPr lang="el-GR" sz="2400" b="1" kern="1200"/>
          </a:br>
          <a:r>
            <a:rPr lang="el-GR" sz="2400" b="1" kern="1200"/>
            <a:t>Στόχος: Προώθηση του αισθήματος οικολογικής ευθύνης</a:t>
          </a:r>
          <a:endParaRPr lang="en-US" sz="2400" kern="1200"/>
        </a:p>
      </dsp:txBody>
      <dsp:txXfrm>
        <a:off x="83616" y="1882369"/>
        <a:ext cx="8857005" cy="1545648"/>
      </dsp:txXfrm>
    </dsp:sp>
    <dsp:sp modelId="{1E86EB56-CE8D-4629-9C07-52F624FC8CAF}">
      <dsp:nvSpPr>
        <dsp:cNvPr id="0" name=""/>
        <dsp:cNvSpPr/>
      </dsp:nvSpPr>
      <dsp:spPr>
        <a:xfrm>
          <a:off x="0" y="3580753"/>
          <a:ext cx="9024237" cy="1932436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b="1" kern="1200" dirty="0"/>
            <a:t>3. Κοινωνική ανισότητα</a:t>
          </a:r>
          <a:br>
            <a:rPr lang="el-GR" sz="2400" b="1" kern="1200" dirty="0"/>
          </a:br>
          <a:r>
            <a:rPr lang="el-GR" sz="2400" b="1" kern="1200" dirty="0"/>
            <a:t>Σημασία: Ίσες ευκαιρίες και δικαιοσύνη</a:t>
          </a:r>
          <a:br>
            <a:rPr lang="el-GR" sz="2400" b="1" kern="1200" dirty="0"/>
          </a:br>
          <a:r>
            <a:rPr lang="el-GR" sz="2400" b="1" kern="1200" dirty="0"/>
            <a:t>Στόχος: Προώθηση της αλληλεγγύης και της κοινωνικής δέσμευσης</a:t>
          </a:r>
          <a:endParaRPr lang="en-US" sz="2400" kern="1200" dirty="0"/>
        </a:p>
      </dsp:txBody>
      <dsp:txXfrm>
        <a:off x="94334" y="3675087"/>
        <a:ext cx="8835569" cy="17437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365BB1-1098-4643-907C-D2BA615EDEF4}">
      <dsp:nvSpPr>
        <dsp:cNvPr id="0" name=""/>
        <dsp:cNvSpPr/>
      </dsp:nvSpPr>
      <dsp:spPr>
        <a:xfrm>
          <a:off x="0" y="567300"/>
          <a:ext cx="5175384" cy="214461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/>
            <a:t>- Ποια κεντρικά προβλήματα είναι πιο επίκαιρα σήμερα;</a:t>
          </a:r>
        </a:p>
      </dsp:txBody>
      <dsp:txXfrm>
        <a:off x="104691" y="671991"/>
        <a:ext cx="4966002" cy="1935228"/>
      </dsp:txXfrm>
    </dsp:sp>
    <dsp:sp modelId="{55C25071-1278-410D-8BC8-66E6515E0DF2}">
      <dsp:nvSpPr>
        <dsp:cNvPr id="0" name=""/>
        <dsp:cNvSpPr/>
      </dsp:nvSpPr>
      <dsp:spPr>
        <a:xfrm>
          <a:off x="0" y="2824230"/>
          <a:ext cx="5175384" cy="214461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0" lvl="0" indent="0" algn="l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900" kern="1200"/>
            <a:t>- Πώς μπορεί το σχολείο να εφαρμόσει τ</a:t>
          </a:r>
          <a:r>
            <a:rPr lang="el-GR" sz="3900" kern="1200"/>
            <a:t>ις σκέψεις </a:t>
          </a:r>
          <a:r>
            <a:rPr lang="en-US" sz="3900" kern="1200"/>
            <a:t>του Klafki;</a:t>
          </a:r>
        </a:p>
      </dsp:txBody>
      <dsp:txXfrm>
        <a:off x="104691" y="2928921"/>
        <a:ext cx="4966002" cy="19352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dirty="0" err="1"/>
              <a:t>Κεντρικά</a:t>
            </a:r>
            <a:r>
              <a:rPr dirty="0"/>
              <a:t> </a:t>
            </a:r>
            <a:r>
              <a:rPr dirty="0" err="1"/>
              <a:t>Προ</a:t>
            </a:r>
            <a:r>
              <a:rPr dirty="0"/>
              <a:t>βλήματα κατά τον Wolfgang Klafki και η Σημασία τους για τη Σημερινή Εκπαίδευση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10DC3CC-63C0-1622-0C97-B5C8B936A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z="2700" b="1" dirty="0">
                <a:solidFill>
                  <a:prstClr val="black"/>
                </a:solidFill>
                <a:ea typeface="+mn-ea"/>
                <a:cs typeface="+mn-cs"/>
              </a:rPr>
              <a:t>Ορισμός του όρου «βασικά προβλήματα»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169464F0-6559-B1CA-FE2F-232B2858C5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171" y="1295400"/>
            <a:ext cx="8795658" cy="542108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de-DE" b="1" dirty="0"/>
          </a:p>
          <a:p>
            <a:pPr marL="0" indent="0">
              <a:buNone/>
            </a:pPr>
            <a:r>
              <a:rPr lang="el-GR" b="1" dirty="0">
                <a:solidFill>
                  <a:srgbClr val="FF0000"/>
                </a:solidFill>
              </a:rPr>
              <a:t>Τι μπορούμε να ορίσουμε ως βασικά προβλήματα;</a:t>
            </a:r>
            <a:r>
              <a:rPr lang="el-GR" b="1" dirty="0"/>
              <a:t>
Θεμελιώδεις κοινωνικές προκλήσεις με παγκόσμιες επιπτώσεις
Θέματα που επηρεάζουν την κατανόηση και τις ενέργειες όλων των ανθρώπων
</a:t>
            </a:r>
            <a:r>
              <a:rPr lang="el-GR" b="1" dirty="0">
                <a:solidFill>
                  <a:srgbClr val="FF0000"/>
                </a:solidFill>
              </a:rPr>
              <a:t>Γιατί είναι βασικά προβλήματα;</a:t>
            </a:r>
            <a:r>
              <a:rPr lang="el-GR" b="1" dirty="0"/>
              <a:t>
Βιώσιμη, ειρηνική και δίκαιη κοινωνία ως εκπαιδευτικός στόχος
Προετοιμασία της επόμενης γενιάς για σύνθετες παγκόσμιες προκλήσεις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5176526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4EC5295A-6CA7-EA8B-1A77-12394352AF27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r="11334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B50AB553-2A96-4A92-96F2-93548E0969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10000">
                <a:schemeClr val="bg2">
                  <a:alpha val="68000"/>
                </a:schemeClr>
              </a:gs>
              <a:gs pos="85000">
                <a:schemeClr val="bg2">
                  <a:alpha val="97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kumimoji="0" lang="el-GR" b="1" i="0" u="none" strike="noStrike" kern="1200" cap="none" spc="0" normalizeH="0" baseline="0" noProof="0">
                <a:ln>
                  <a:noFill/>
                </a:ln>
                <a:effectLst/>
                <a:uLnTx/>
                <a:uFillTx/>
                <a:latin typeface="Calibri"/>
                <a:ea typeface="+mj-ea"/>
                <a:cs typeface="+mj-cs"/>
              </a:rPr>
              <a:t>«Βασικά Προβλήματα»</a:t>
            </a:r>
            <a:endParaRPr dirty="0"/>
          </a:p>
        </p:txBody>
      </p: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EBC68159-C3D9-E662-E0B3-964E1011775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1057408"/>
              </p:ext>
            </p:extLst>
          </p:nvPr>
        </p:nvGraphicFramePr>
        <p:xfrm>
          <a:off x="20" y="1404256"/>
          <a:ext cx="9024237" cy="55299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691C6C4B-F749-3BAD-61BD-BC76286D09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el-GR" sz="3300"/>
              <a:t>«Βασικά Προβλήματα»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992EC2B6-ED68-1827-5206-0C5526A942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81339" y="217714"/>
            <a:ext cx="5399375" cy="653142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kumimoji="0" lang="el-GR" altLang="el-GR" sz="19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4. </a:t>
            </a:r>
            <a:r>
              <a:rPr kumimoji="0" lang="el-GR" altLang="el-GR" sz="1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Η τεχνολογική ανάπτυξη και οι συνέπειές της</a:t>
            </a:r>
            <a:r>
              <a:rPr kumimoji="0" lang="el-GR" altLang="el-GR" sz="19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
</a:t>
            </a:r>
            <a:r>
              <a:rPr kumimoji="0" lang="el-GR" altLang="el-GR" sz="19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Σημασία</a:t>
            </a:r>
            <a:r>
              <a:rPr kumimoji="0" lang="el-GR" altLang="el-GR" sz="19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 Κριτικός προβληματισμός σχετικά με τις τεχνικές καινοτομίες
</a:t>
            </a:r>
            <a:r>
              <a:rPr kumimoji="0" lang="el-GR" altLang="el-GR" sz="19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Στόχος</a:t>
            </a:r>
            <a:r>
              <a:rPr kumimoji="0" lang="el-GR" altLang="el-GR" sz="19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: Ικανότητες αξιολόγησης των ευκαιριών και των κινδύνων των νέων τεχνολογιών</a:t>
            </a:r>
          </a:p>
          <a:p>
            <a:pPr marL="0" indent="0">
              <a:buNone/>
            </a:pPr>
            <a:r>
              <a:rPr kumimoji="0" lang="el-GR" altLang="el-GR" sz="19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
5. </a:t>
            </a:r>
            <a:r>
              <a:rPr kumimoji="0" lang="el-GR" altLang="el-GR" sz="19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Κίνδυνος εγωκεντρισμού και έλλειψης αλληλεγγύης</a:t>
            </a:r>
            <a:r>
              <a:rPr kumimoji="0" lang="el-GR" altLang="el-GR" sz="19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
</a:t>
            </a:r>
            <a:r>
              <a:rPr kumimoji="0" lang="el-GR" altLang="el-GR" sz="19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Σημασία: </a:t>
            </a:r>
            <a:r>
              <a:rPr kumimoji="0" lang="el-GR" altLang="el-GR" sz="19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Προώθηση της </a:t>
            </a:r>
            <a:r>
              <a:rPr kumimoji="0" lang="el-GR" altLang="el-GR" sz="19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ενσυναίσθησης</a:t>
            </a:r>
            <a:r>
              <a:rPr kumimoji="0" lang="el-GR" altLang="el-GR" sz="19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και της ευθύνης στην κοινότητα
</a:t>
            </a:r>
            <a:r>
              <a:rPr kumimoji="0" lang="el-GR" altLang="el-GR" sz="1900" b="1" i="0" u="sng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Στόχος:  </a:t>
            </a:r>
            <a:r>
              <a:rPr kumimoji="0" lang="el-GR" altLang="el-GR" sz="1900" b="1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Υπέρβαση </a:t>
            </a:r>
            <a:r>
              <a:rPr kumimoji="0" lang="el-GR" altLang="el-GR" sz="1900" b="1" i="0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εγωϊστικών</a:t>
            </a:r>
            <a:r>
              <a:rPr kumimoji="0" lang="el-GR" altLang="el-GR" sz="1900" b="1" i="0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 τάσεων και ενίσχυση της </a:t>
            </a:r>
            <a:r>
              <a:rPr kumimoji="0" lang="el-GR" altLang="el-GR" sz="19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κοινωνικής ευθύνης</a:t>
            </a:r>
            <a:endParaRPr lang="el-GR" sz="1900" dirty="0"/>
          </a:p>
        </p:txBody>
      </p:sp>
    </p:spTree>
    <p:extLst>
      <p:ext uri="{BB962C8B-B14F-4D97-AF65-F5344CB8AC3E}">
        <p14:creationId xmlns:p14="http://schemas.microsoft.com/office/powerpoint/2010/main" val="31689527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l-GR" sz="3600" dirty="0"/>
              <a:t>Σημασία των Κεντρικών Προβλημάτων στο πλαίσιο της σύγχρονης εκπαίδευσης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929384"/>
            <a:ext cx="7886700" cy="4251960"/>
          </a:xfrm>
        </p:spPr>
        <p:txBody>
          <a:bodyPr>
            <a:normAutofit lnSpcReduction="10000"/>
          </a:bodyPr>
          <a:lstStyle/>
          <a:p>
            <a:pPr marL="457200" lvl="1" indent="0">
              <a:buNone/>
            </a:pPr>
            <a:r>
              <a:rPr lang="el-GR" sz="2400" dirty="0">
                <a:solidFill>
                  <a:srgbClr val="FF0000"/>
                </a:solidFill>
              </a:rPr>
              <a:t>Η σημασία των κεντρικών προβλημάτων σήμερα: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l-GR" sz="2400" dirty="0"/>
              <a:t>Παγκόσμιες προκλήσεις: κλιματική αλλαγή, </a:t>
            </a:r>
            <a:r>
              <a:rPr lang="el-GR" sz="2400" dirty="0" err="1"/>
              <a:t>ψηφιοποίηση</a:t>
            </a:r>
            <a:r>
              <a:rPr lang="el-GR" sz="2400" dirty="0"/>
              <a:t>, κοινωνικές εντάσεις
Αυξανόμενη ανάγκη για ηθική και παγκόσμια ευαισθητοποίηση</a:t>
            </a:r>
          </a:p>
          <a:p>
            <a:pPr marL="457200" lvl="1" indent="0">
              <a:buNone/>
            </a:pPr>
            <a:r>
              <a:rPr lang="el-GR" sz="2400" dirty="0">
                <a:solidFill>
                  <a:srgbClr val="FF0000"/>
                </a:solidFill>
              </a:rPr>
              <a:t>Ο ρόλος της εκπαίδευσης σε σχέση με βασικά προβλήματα</a:t>
            </a:r>
          </a:p>
          <a:p>
            <a:pPr marL="457200" lvl="1" indent="0">
              <a:buNone/>
            </a:pPr>
            <a:r>
              <a:rPr lang="el-GR" sz="2400" dirty="0"/>
              <a:t>Η εκπαίδευση ως μέσο προώθησης της κριτικής σκέψης και της ηθικής δράσης
Αποφυγή της καθαρά επαγγελματικής και τεχνικής εκπαίδευσης υπέρ της ολιστικής ανάπτυξης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95DC0B9-18F4-3585-EB49-897616DD9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342900" lvl="0" indent="-342900">
              <a:spcBef>
                <a:spcPct val="20000"/>
              </a:spcBef>
              <a:defRPr/>
            </a:pPr>
            <a:r>
              <a:rPr lang="el-GR" sz="2200" b="1" dirty="0">
                <a:solidFill>
                  <a:prstClr val="black"/>
                </a:solidFill>
                <a:ea typeface="+mn-ea"/>
                <a:cs typeface="+mn-cs"/>
              </a:rPr>
              <a:t>Εκπαιδευτικοί στόχοι στο πλαίσιο των κεντρικών προβλημάτων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A107694-2A43-3CA7-BA80-8078F3A96D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286" y="1338943"/>
            <a:ext cx="8839200" cy="5519057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l-GR" b="1" dirty="0">
                <a:solidFill>
                  <a:srgbClr val="FF0000"/>
                </a:solidFill>
              </a:rPr>
              <a:t>Προώθηση της κριτικής σκέψης</a:t>
            </a:r>
            <a:r>
              <a:rPr lang="el-GR" b="1" dirty="0"/>
              <a:t>
Πρόκληση: Κατανόηση σύνθετων προβλημάτων σε όλες τις πτυχές τους
Στόχος: Ικανότητα κριτικής ανάλυσης σχέσεων και ανάπτυξης προοπτικών
</a:t>
            </a:r>
            <a:r>
              <a:rPr lang="el-GR" b="1" dirty="0">
                <a:solidFill>
                  <a:srgbClr val="FF0000"/>
                </a:solidFill>
              </a:rPr>
              <a:t>Προσανατολισμός στις αξίες και στην ηθική ευαισθησία</a:t>
            </a:r>
            <a:r>
              <a:rPr lang="el-GR" b="1" dirty="0"/>
              <a:t>
Πρόκληση: Αξίες όπως η δικαιοσύνη, η ειρήνη και η περιβαλλοντική ευθύνη
Στόχος: Ευαισθητοποίηση σε ηθικά ζητήματα και ηθικές στάσεις
</a:t>
            </a:r>
            <a:r>
              <a:rPr lang="el-GR" b="1" dirty="0">
                <a:solidFill>
                  <a:srgbClr val="FF0000"/>
                </a:solidFill>
              </a:rPr>
              <a:t>Ανάπτυξη ικανοτήτων</a:t>
            </a:r>
            <a:r>
              <a:rPr lang="el-GR" b="1" dirty="0"/>
              <a:t>
Πρόκληση: Από τη θεωρία στην ενεργό συμμετοχή στην κοινωνία
Στόχος: Ενδυνάμωση των μαθητών ώστε να διαμορφώσουν ενεργά τον κόσμο τους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898697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Τίτλος 1">
            <a:extLst>
              <a:ext uri="{FF2B5EF4-FFF2-40B4-BE49-F238E27FC236}">
                <a16:creationId xmlns:a16="http://schemas.microsoft.com/office/drawing/2014/main" id="{890FEB3E-FD3C-0998-531A-510D06A4A4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548640"/>
            <a:ext cx="2700645" cy="5431536"/>
          </a:xfrm>
        </p:spPr>
        <p:txBody>
          <a:bodyPr>
            <a:normAutofit/>
          </a:bodyPr>
          <a:lstStyle/>
          <a:p>
            <a:r>
              <a:rPr lang="el-GR" sz="4700"/>
              <a:t>Σύνοψη</a:t>
            </a:r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347917" y="3261001"/>
            <a:ext cx="4480560" cy="13716"/>
          </a:xfrm>
          <a:custGeom>
            <a:avLst/>
            <a:gdLst>
              <a:gd name="connsiteX0" fmla="*/ 0 w 4480560"/>
              <a:gd name="connsiteY0" fmla="*/ 0 h 13716"/>
              <a:gd name="connsiteX1" fmla="*/ 595274 w 4480560"/>
              <a:gd name="connsiteY1" fmla="*/ 0 h 13716"/>
              <a:gd name="connsiteX2" fmla="*/ 1100938 w 4480560"/>
              <a:gd name="connsiteY2" fmla="*/ 0 h 13716"/>
              <a:gd name="connsiteX3" fmla="*/ 1651406 w 4480560"/>
              <a:gd name="connsiteY3" fmla="*/ 0 h 13716"/>
              <a:gd name="connsiteX4" fmla="*/ 2336292 w 4480560"/>
              <a:gd name="connsiteY4" fmla="*/ 0 h 13716"/>
              <a:gd name="connsiteX5" fmla="*/ 2931566 w 4480560"/>
              <a:gd name="connsiteY5" fmla="*/ 0 h 13716"/>
              <a:gd name="connsiteX6" fmla="*/ 3482035 w 4480560"/>
              <a:gd name="connsiteY6" fmla="*/ 0 h 13716"/>
              <a:gd name="connsiteX7" fmla="*/ 4480560 w 4480560"/>
              <a:gd name="connsiteY7" fmla="*/ 0 h 13716"/>
              <a:gd name="connsiteX8" fmla="*/ 4480560 w 4480560"/>
              <a:gd name="connsiteY8" fmla="*/ 13716 h 13716"/>
              <a:gd name="connsiteX9" fmla="*/ 3840480 w 4480560"/>
              <a:gd name="connsiteY9" fmla="*/ 13716 h 13716"/>
              <a:gd name="connsiteX10" fmla="*/ 3290011 w 4480560"/>
              <a:gd name="connsiteY10" fmla="*/ 13716 h 13716"/>
              <a:gd name="connsiteX11" fmla="*/ 2560320 w 4480560"/>
              <a:gd name="connsiteY11" fmla="*/ 13716 h 13716"/>
              <a:gd name="connsiteX12" fmla="*/ 1965046 w 4480560"/>
              <a:gd name="connsiteY12" fmla="*/ 13716 h 13716"/>
              <a:gd name="connsiteX13" fmla="*/ 1459382 w 4480560"/>
              <a:gd name="connsiteY13" fmla="*/ 13716 h 13716"/>
              <a:gd name="connsiteX14" fmla="*/ 774497 w 4480560"/>
              <a:gd name="connsiteY14" fmla="*/ 13716 h 13716"/>
              <a:gd name="connsiteX15" fmla="*/ 0 w 4480560"/>
              <a:gd name="connsiteY15" fmla="*/ 13716 h 13716"/>
              <a:gd name="connsiteX16" fmla="*/ 0 w 4480560"/>
              <a:gd name="connsiteY1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13716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80273" y="3379"/>
                  <a:pt x="4480768" y="9289"/>
                  <a:pt x="4480560" y="13716"/>
                </a:cubicBezTo>
                <a:cubicBezTo>
                  <a:pt x="4314132" y="10352"/>
                  <a:pt x="4028383" y="32060"/>
                  <a:pt x="3840480" y="13716"/>
                </a:cubicBezTo>
                <a:cubicBezTo>
                  <a:pt x="3652577" y="-4628"/>
                  <a:pt x="3547615" y="-1724"/>
                  <a:pt x="3290011" y="13716"/>
                </a:cubicBezTo>
                <a:cubicBezTo>
                  <a:pt x="3032407" y="29156"/>
                  <a:pt x="2830268" y="4147"/>
                  <a:pt x="2560320" y="13716"/>
                </a:cubicBezTo>
                <a:cubicBezTo>
                  <a:pt x="2290372" y="23285"/>
                  <a:pt x="2147422" y="2156"/>
                  <a:pt x="1965046" y="13716"/>
                </a:cubicBezTo>
                <a:cubicBezTo>
                  <a:pt x="1782670" y="25276"/>
                  <a:pt x="1689791" y="36108"/>
                  <a:pt x="1459382" y="13716"/>
                </a:cubicBezTo>
                <a:cubicBezTo>
                  <a:pt x="1228973" y="-8676"/>
                  <a:pt x="915486" y="31929"/>
                  <a:pt x="774497" y="13716"/>
                </a:cubicBezTo>
                <a:cubicBezTo>
                  <a:pt x="633508" y="-4497"/>
                  <a:pt x="361442" y="-15679"/>
                  <a:pt x="0" y="13716"/>
                </a:cubicBezTo>
                <a:cubicBezTo>
                  <a:pt x="-362" y="8190"/>
                  <a:pt x="-434" y="6098"/>
                  <a:pt x="0" y="0"/>
                </a:cubicBezTo>
                <a:close/>
              </a:path>
              <a:path w="4480560" h="13716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0360" y="3832"/>
                  <a:pt x="4481152" y="9314"/>
                  <a:pt x="4480560" y="13716"/>
                </a:cubicBezTo>
                <a:cubicBezTo>
                  <a:pt x="4279652" y="-11422"/>
                  <a:pt x="4200762" y="36994"/>
                  <a:pt x="3930091" y="13716"/>
                </a:cubicBezTo>
                <a:cubicBezTo>
                  <a:pt x="3659420" y="-9562"/>
                  <a:pt x="3456052" y="17722"/>
                  <a:pt x="3290011" y="13716"/>
                </a:cubicBezTo>
                <a:cubicBezTo>
                  <a:pt x="3123970" y="9710"/>
                  <a:pt x="2882392" y="28246"/>
                  <a:pt x="2649931" y="13716"/>
                </a:cubicBezTo>
                <a:cubicBezTo>
                  <a:pt x="2417470" y="-814"/>
                  <a:pt x="2238426" y="2765"/>
                  <a:pt x="2054657" y="13716"/>
                </a:cubicBezTo>
                <a:cubicBezTo>
                  <a:pt x="1870888" y="24667"/>
                  <a:pt x="1566368" y="40468"/>
                  <a:pt x="1324966" y="13716"/>
                </a:cubicBezTo>
                <a:cubicBezTo>
                  <a:pt x="1083564" y="-13036"/>
                  <a:pt x="787410" y="6374"/>
                  <a:pt x="595274" y="13716"/>
                </a:cubicBezTo>
                <a:cubicBezTo>
                  <a:pt x="403138" y="21058"/>
                  <a:pt x="169622" y="5927"/>
                  <a:pt x="0" y="13716"/>
                </a:cubicBezTo>
                <a:cubicBezTo>
                  <a:pt x="-475" y="8699"/>
                  <a:pt x="-565" y="440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4E4EE24-7EA9-B3A7-39A2-13C2BA5431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63646" y="174171"/>
            <a:ext cx="5344061" cy="6574972"/>
          </a:xfrm>
        </p:spPr>
        <p:txBody>
          <a:bodyPr anchor="ctr">
            <a:normAutofit/>
          </a:bodyPr>
          <a:lstStyle/>
          <a:p>
            <a:endParaRPr lang="de-DE" sz="1900" b="1" dirty="0"/>
          </a:p>
          <a:p>
            <a:pPr marL="0" indent="0">
              <a:buNone/>
            </a:pPr>
            <a:r>
              <a:rPr lang="el-GR" sz="1900" b="1" dirty="0"/>
              <a:t>Τα βασικά ζητήματα παραμένουν στο επίκεντρο της </a:t>
            </a:r>
            <a:r>
              <a:rPr lang="el-GR" sz="1900" b="1" dirty="0" err="1"/>
              <a:t>μελλοντοστραφούς</a:t>
            </a:r>
            <a:r>
              <a:rPr lang="el-GR" sz="1900" b="1" dirty="0"/>
              <a:t> εκπαίδευσης
Η προσέγγιση της </a:t>
            </a:r>
            <a:r>
              <a:rPr lang="el-GR" sz="1900" b="1" dirty="0" err="1"/>
              <a:t>Κλαύκης</a:t>
            </a:r>
            <a:r>
              <a:rPr lang="el-GR" sz="1900" b="1" dirty="0"/>
              <a:t> συμβάλλει στην ανάπτυξη των νέων σε υπεύθυνους πολίτες
</a:t>
            </a:r>
            <a:r>
              <a:rPr lang="el-GR" sz="1900" b="1" dirty="0">
                <a:solidFill>
                  <a:srgbClr val="FF0000"/>
                </a:solidFill>
              </a:rPr>
              <a:t>Προεκτάσεις</a:t>
            </a:r>
            <a:r>
              <a:rPr lang="el-GR" sz="1900" b="1" dirty="0"/>
              <a:t>
Τα σχολεία που προσανατολίζονται σε βασικά προβλήματα δημιουργούν ώριμους, κριτικά σκεπτόμενους και αλληλέγγυους ανθρώπους
Η εκπαίδευση που επικεντρώνεται σε βασικά ζητήματα συμβάλλει στην αντιμετώπιση των παγκόσμιων προκλήσεων</a:t>
            </a:r>
            <a:endParaRPr lang="el-GR" sz="1900" dirty="0"/>
          </a:p>
        </p:txBody>
      </p:sp>
    </p:spTree>
    <p:extLst>
      <p:ext uri="{BB962C8B-B14F-4D97-AF65-F5344CB8AC3E}">
        <p14:creationId xmlns:p14="http://schemas.microsoft.com/office/powerpoint/2010/main" val="15305394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6250" y="640823"/>
            <a:ext cx="2563994" cy="5583148"/>
          </a:xfrm>
        </p:spPr>
        <p:txBody>
          <a:bodyPr anchor="ctr">
            <a:normAutofit/>
          </a:bodyPr>
          <a:lstStyle/>
          <a:p>
            <a:r>
              <a:rPr lang="el-GR" sz="4300"/>
              <a:t>Συζήτηση και Ερωτήσεις</a:t>
            </a:r>
          </a:p>
        </p:txBody>
      </p:sp>
      <p:sp>
        <p:nvSpPr>
          <p:cNvPr id="11" name="sketch line">
            <a:extLst>
              <a:ext uri="{FF2B5EF4-FFF2-40B4-BE49-F238E27FC236}">
                <a16:creationId xmlns:a16="http://schemas.microsoft.com/office/drawing/2014/main" id="{5E107275-3853-46FD-A241-DE4355A426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44313" y="3465005"/>
            <a:ext cx="5410200" cy="13716"/>
          </a:xfrm>
          <a:custGeom>
            <a:avLst/>
            <a:gdLst>
              <a:gd name="connsiteX0" fmla="*/ 0 w 5410200"/>
              <a:gd name="connsiteY0" fmla="*/ 0 h 13716"/>
              <a:gd name="connsiteX1" fmla="*/ 568071 w 5410200"/>
              <a:gd name="connsiteY1" fmla="*/ 0 h 13716"/>
              <a:gd name="connsiteX2" fmla="*/ 1298448 w 5410200"/>
              <a:gd name="connsiteY2" fmla="*/ 0 h 13716"/>
              <a:gd name="connsiteX3" fmla="*/ 1920621 w 5410200"/>
              <a:gd name="connsiteY3" fmla="*/ 0 h 13716"/>
              <a:gd name="connsiteX4" fmla="*/ 2488692 w 5410200"/>
              <a:gd name="connsiteY4" fmla="*/ 0 h 13716"/>
              <a:gd name="connsiteX5" fmla="*/ 3219069 w 5410200"/>
              <a:gd name="connsiteY5" fmla="*/ 0 h 13716"/>
              <a:gd name="connsiteX6" fmla="*/ 3895344 w 5410200"/>
              <a:gd name="connsiteY6" fmla="*/ 0 h 13716"/>
              <a:gd name="connsiteX7" fmla="*/ 4571619 w 5410200"/>
              <a:gd name="connsiteY7" fmla="*/ 0 h 13716"/>
              <a:gd name="connsiteX8" fmla="*/ 5410200 w 5410200"/>
              <a:gd name="connsiteY8" fmla="*/ 0 h 13716"/>
              <a:gd name="connsiteX9" fmla="*/ 5410200 w 5410200"/>
              <a:gd name="connsiteY9" fmla="*/ 13716 h 13716"/>
              <a:gd name="connsiteX10" fmla="*/ 4842129 w 5410200"/>
              <a:gd name="connsiteY10" fmla="*/ 13716 h 13716"/>
              <a:gd name="connsiteX11" fmla="*/ 4328160 w 5410200"/>
              <a:gd name="connsiteY11" fmla="*/ 13716 h 13716"/>
              <a:gd name="connsiteX12" fmla="*/ 3597783 w 5410200"/>
              <a:gd name="connsiteY12" fmla="*/ 13716 h 13716"/>
              <a:gd name="connsiteX13" fmla="*/ 3029712 w 5410200"/>
              <a:gd name="connsiteY13" fmla="*/ 13716 h 13716"/>
              <a:gd name="connsiteX14" fmla="*/ 2299335 w 5410200"/>
              <a:gd name="connsiteY14" fmla="*/ 13716 h 13716"/>
              <a:gd name="connsiteX15" fmla="*/ 1514856 w 5410200"/>
              <a:gd name="connsiteY15" fmla="*/ 13716 h 13716"/>
              <a:gd name="connsiteX16" fmla="*/ 892683 w 5410200"/>
              <a:gd name="connsiteY16" fmla="*/ 13716 h 13716"/>
              <a:gd name="connsiteX17" fmla="*/ 0 w 5410200"/>
              <a:gd name="connsiteY17" fmla="*/ 13716 h 13716"/>
              <a:gd name="connsiteX18" fmla="*/ 0 w 5410200"/>
              <a:gd name="connsiteY18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5410200" h="13716" fill="none" extrusionOk="0">
                <a:moveTo>
                  <a:pt x="0" y="0"/>
                </a:moveTo>
                <a:cubicBezTo>
                  <a:pt x="163050" y="-18707"/>
                  <a:pt x="319321" y="-16364"/>
                  <a:pt x="568071" y="0"/>
                </a:cubicBezTo>
                <a:cubicBezTo>
                  <a:pt x="816821" y="16364"/>
                  <a:pt x="1013224" y="-7268"/>
                  <a:pt x="1298448" y="0"/>
                </a:cubicBezTo>
                <a:cubicBezTo>
                  <a:pt x="1583672" y="7268"/>
                  <a:pt x="1631711" y="-3367"/>
                  <a:pt x="1920621" y="0"/>
                </a:cubicBezTo>
                <a:cubicBezTo>
                  <a:pt x="2209531" y="3367"/>
                  <a:pt x="2364420" y="-19184"/>
                  <a:pt x="2488692" y="0"/>
                </a:cubicBezTo>
                <a:cubicBezTo>
                  <a:pt x="2612964" y="19184"/>
                  <a:pt x="3023298" y="-34627"/>
                  <a:pt x="3219069" y="0"/>
                </a:cubicBezTo>
                <a:cubicBezTo>
                  <a:pt x="3414840" y="34627"/>
                  <a:pt x="3656810" y="24043"/>
                  <a:pt x="3895344" y="0"/>
                </a:cubicBezTo>
                <a:cubicBezTo>
                  <a:pt x="4133879" y="-24043"/>
                  <a:pt x="4393984" y="-19577"/>
                  <a:pt x="4571619" y="0"/>
                </a:cubicBezTo>
                <a:cubicBezTo>
                  <a:pt x="4749255" y="19577"/>
                  <a:pt x="5179928" y="-6281"/>
                  <a:pt x="5410200" y="0"/>
                </a:cubicBezTo>
                <a:cubicBezTo>
                  <a:pt x="5409587" y="2854"/>
                  <a:pt x="5409791" y="9451"/>
                  <a:pt x="5410200" y="13716"/>
                </a:cubicBezTo>
                <a:cubicBezTo>
                  <a:pt x="5139060" y="2179"/>
                  <a:pt x="5121593" y="26463"/>
                  <a:pt x="4842129" y="13716"/>
                </a:cubicBezTo>
                <a:cubicBezTo>
                  <a:pt x="4562665" y="969"/>
                  <a:pt x="4448273" y="4915"/>
                  <a:pt x="4328160" y="13716"/>
                </a:cubicBezTo>
                <a:cubicBezTo>
                  <a:pt x="4208047" y="22517"/>
                  <a:pt x="3760936" y="17995"/>
                  <a:pt x="3597783" y="13716"/>
                </a:cubicBezTo>
                <a:cubicBezTo>
                  <a:pt x="3434630" y="9437"/>
                  <a:pt x="3299718" y="28641"/>
                  <a:pt x="3029712" y="13716"/>
                </a:cubicBezTo>
                <a:cubicBezTo>
                  <a:pt x="2759706" y="-1209"/>
                  <a:pt x="2640159" y="22822"/>
                  <a:pt x="2299335" y="13716"/>
                </a:cubicBezTo>
                <a:cubicBezTo>
                  <a:pt x="1958511" y="4610"/>
                  <a:pt x="1801186" y="24413"/>
                  <a:pt x="1514856" y="13716"/>
                </a:cubicBezTo>
                <a:cubicBezTo>
                  <a:pt x="1228526" y="3019"/>
                  <a:pt x="1063509" y="-9877"/>
                  <a:pt x="892683" y="13716"/>
                </a:cubicBezTo>
                <a:cubicBezTo>
                  <a:pt x="721857" y="37309"/>
                  <a:pt x="186945" y="-25469"/>
                  <a:pt x="0" y="13716"/>
                </a:cubicBezTo>
                <a:cubicBezTo>
                  <a:pt x="-342" y="9537"/>
                  <a:pt x="-97" y="6817"/>
                  <a:pt x="0" y="0"/>
                </a:cubicBezTo>
                <a:close/>
              </a:path>
              <a:path w="5410200" h="13716" stroke="0" extrusionOk="0">
                <a:moveTo>
                  <a:pt x="0" y="0"/>
                </a:moveTo>
                <a:cubicBezTo>
                  <a:pt x="285096" y="-4925"/>
                  <a:pt x="376456" y="22268"/>
                  <a:pt x="622173" y="0"/>
                </a:cubicBezTo>
                <a:cubicBezTo>
                  <a:pt x="867890" y="-22268"/>
                  <a:pt x="1031392" y="7228"/>
                  <a:pt x="1136142" y="0"/>
                </a:cubicBezTo>
                <a:cubicBezTo>
                  <a:pt x="1240892" y="-7228"/>
                  <a:pt x="1561853" y="9877"/>
                  <a:pt x="1920621" y="0"/>
                </a:cubicBezTo>
                <a:cubicBezTo>
                  <a:pt x="2279389" y="-9877"/>
                  <a:pt x="2367255" y="19546"/>
                  <a:pt x="2542794" y="0"/>
                </a:cubicBezTo>
                <a:cubicBezTo>
                  <a:pt x="2718333" y="-19546"/>
                  <a:pt x="2866732" y="-22226"/>
                  <a:pt x="3164967" y="0"/>
                </a:cubicBezTo>
                <a:cubicBezTo>
                  <a:pt x="3463202" y="22226"/>
                  <a:pt x="3568055" y="-2765"/>
                  <a:pt x="3949446" y="0"/>
                </a:cubicBezTo>
                <a:cubicBezTo>
                  <a:pt x="4330837" y="2765"/>
                  <a:pt x="4287895" y="10557"/>
                  <a:pt x="4517517" y="0"/>
                </a:cubicBezTo>
                <a:cubicBezTo>
                  <a:pt x="4747139" y="-10557"/>
                  <a:pt x="5149588" y="8716"/>
                  <a:pt x="5410200" y="0"/>
                </a:cubicBezTo>
                <a:cubicBezTo>
                  <a:pt x="5410660" y="2787"/>
                  <a:pt x="5410166" y="9748"/>
                  <a:pt x="5410200" y="13716"/>
                </a:cubicBezTo>
                <a:cubicBezTo>
                  <a:pt x="5163327" y="36922"/>
                  <a:pt x="5008749" y="6121"/>
                  <a:pt x="4842129" y="13716"/>
                </a:cubicBezTo>
                <a:cubicBezTo>
                  <a:pt x="4675509" y="21311"/>
                  <a:pt x="4433401" y="-5187"/>
                  <a:pt x="4165854" y="13716"/>
                </a:cubicBezTo>
                <a:cubicBezTo>
                  <a:pt x="3898308" y="32619"/>
                  <a:pt x="3809032" y="-13282"/>
                  <a:pt x="3543681" y="13716"/>
                </a:cubicBezTo>
                <a:cubicBezTo>
                  <a:pt x="3278330" y="40714"/>
                  <a:pt x="3073876" y="-20489"/>
                  <a:pt x="2759202" y="13716"/>
                </a:cubicBezTo>
                <a:cubicBezTo>
                  <a:pt x="2444528" y="47921"/>
                  <a:pt x="2204144" y="-1200"/>
                  <a:pt x="1974723" y="13716"/>
                </a:cubicBezTo>
                <a:cubicBezTo>
                  <a:pt x="1745302" y="28632"/>
                  <a:pt x="1602335" y="26918"/>
                  <a:pt x="1406652" y="13716"/>
                </a:cubicBezTo>
                <a:cubicBezTo>
                  <a:pt x="1210969" y="514"/>
                  <a:pt x="923948" y="-1411"/>
                  <a:pt x="730377" y="13716"/>
                </a:cubicBezTo>
                <a:cubicBezTo>
                  <a:pt x="536806" y="28843"/>
                  <a:pt x="336496" y="-4713"/>
                  <a:pt x="0" y="13716"/>
                </a:cubicBezTo>
                <a:cubicBezTo>
                  <a:pt x="-535" y="9547"/>
                  <a:pt x="488" y="4515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80760C05-427D-3CAC-10B3-B6E4F4FC281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3734120"/>
              </p:ext>
            </p:extLst>
          </p:nvPr>
        </p:nvGraphicFramePr>
        <p:xfrm>
          <a:off x="3486013" y="640822"/>
          <a:ext cx="5175384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451</Words>
  <Application>Microsoft Office PowerPoint</Application>
  <PresentationFormat>Προβολή στην οθόνη (4:3)</PresentationFormat>
  <Paragraphs>24</Paragraphs>
  <Slides>8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Κεντρικά Προβλήματα κατά τον Wolfgang Klafki και η Σημασία τους για τη Σημερινή Εκπαίδευση</vt:lpstr>
      <vt:lpstr>Ορισμός του όρου «βασικά προβλήματα»</vt:lpstr>
      <vt:lpstr>«Βασικά Προβλήματα»</vt:lpstr>
      <vt:lpstr>«Βασικά Προβλήματα»</vt:lpstr>
      <vt:lpstr>Σημασία των Κεντρικών Προβλημάτων στο πλαίσιο της σύγχρονης εκπαίδευσης</vt:lpstr>
      <vt:lpstr>Εκπαιδευτικοί στόχοι στο πλαίσιο των κεντρικών προβλημάτων</vt:lpstr>
      <vt:lpstr>Σύνοψη</vt:lpstr>
      <vt:lpstr>Συζήτηση και Ερωτήσεις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christos govaris</dc:creator>
  <cp:keywords/>
  <dc:description>generated using python-pptx</dc:description>
  <cp:lastModifiedBy>Hristos GOVARIS</cp:lastModifiedBy>
  <cp:revision>2</cp:revision>
  <dcterms:created xsi:type="dcterms:W3CDTF">2013-01-27T09:14:16Z</dcterms:created>
  <dcterms:modified xsi:type="dcterms:W3CDTF">2024-11-12T11:19:31Z</dcterms:modified>
  <cp:category/>
</cp:coreProperties>
</file>