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4"/>
  </p:sldMasterIdLst>
  <p:notesMasterIdLst>
    <p:notesMasterId r:id="rId12"/>
  </p:notesMasterIdLst>
  <p:handoutMasterIdLst>
    <p:handoutMasterId r:id="rId13"/>
  </p:handoutMasterIdLst>
  <p:sldIdLst>
    <p:sldId id="1865" r:id="rId5"/>
    <p:sldId id="1866" r:id="rId6"/>
    <p:sldId id="1877" r:id="rId7"/>
    <p:sldId id="1878" r:id="rId8"/>
    <p:sldId id="1879" r:id="rId9"/>
    <p:sldId id="1880" r:id="rId10"/>
    <p:sldId id="1881" r:id="rId1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et 1" id="{1CA46CF7-019E-4A07-AEE4-E178E9B912FC}">
          <p14:sldIdLst>
            <p14:sldId id="1865"/>
            <p14:sldId id="1866"/>
            <p14:sldId id="1877"/>
            <p14:sldId id="1878"/>
            <p14:sldId id="1879"/>
            <p14:sldId id="1880"/>
            <p14:sldId id="1881"/>
          </p14:sldIdLst>
        </p14:section>
      </p14:sectionLst>
    </p:ext>
    <p:ext uri="{EFAFB233-063F-42B5-8137-9DF3F51BA10A}">
      <p15:sldGuideLst xmlns:p15="http://schemas.microsoft.com/office/powerpoint/2012/main">
        <p15:guide id="1" orient="horz" pos="2184" userDrawn="1">
          <p15:clr>
            <a:srgbClr val="A4A3A4"/>
          </p15:clr>
        </p15:guide>
        <p15:guide id="2" pos="552"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25"/>
    <a:srgbClr val="007788"/>
    <a:srgbClr val="297C2A"/>
    <a:srgbClr val="FE4387"/>
    <a:srgbClr val="F69000"/>
    <a:srgbClr val="01C2D1"/>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0" autoAdjust="0"/>
    <p:restoredTop sz="94641" autoAdjust="0"/>
  </p:normalViewPr>
  <p:slideViewPr>
    <p:cSldViewPr snapToGrid="0">
      <p:cViewPr varScale="1">
        <p:scale>
          <a:sx n="59" d="100"/>
          <a:sy n="59" d="100"/>
        </p:scale>
        <p:origin x="78" y="666"/>
      </p:cViewPr>
      <p:guideLst>
        <p:guide orient="horz" pos="2184"/>
        <p:guide pos="552"/>
        <p:guide pos="7200"/>
        <p:guide pos="4368"/>
      </p:guideLst>
    </p:cSldViewPr>
  </p:slideViewPr>
  <p:outlineViewPr>
    <p:cViewPr>
      <p:scale>
        <a:sx n="33" d="100"/>
        <a:sy n="33" d="100"/>
      </p:scale>
      <p:origin x="0" y="-2448"/>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48" d="100"/>
          <a:sy n="48" d="100"/>
        </p:scale>
        <p:origin x="2684"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E63EFB-A45E-45D2-917C-2262C9B2BC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7B3576-EAA7-4886-8787-F094B8D8EE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E40A2C-D4F8-447C-8646-65B623846323}" type="datetimeFigureOut">
              <a:rPr lang="en-US" smtClean="0"/>
              <a:t>1/19/2023</a:t>
            </a:fld>
            <a:endParaRPr lang="en-US" dirty="0"/>
          </a:p>
        </p:txBody>
      </p:sp>
      <p:sp>
        <p:nvSpPr>
          <p:cNvPr id="4" name="Footer Placeholder 3">
            <a:extLst>
              <a:ext uri="{FF2B5EF4-FFF2-40B4-BE49-F238E27FC236}">
                <a16:creationId xmlns:a16="http://schemas.microsoft.com/office/drawing/2014/main" id="{92269D18-8FB0-418D-B70C-328BCC8125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DE3EAB1-782C-4544-A059-833371A45B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CE8B11-E9E4-46BC-B69D-DFCBD15173AE}" type="slidenum">
              <a:rPr lang="en-US" smtClean="0"/>
              <a:t>‹#›</a:t>
            </a:fld>
            <a:endParaRPr lang="en-US" dirty="0"/>
          </a:p>
        </p:txBody>
      </p:sp>
    </p:spTree>
    <p:extLst>
      <p:ext uri="{BB962C8B-B14F-4D97-AF65-F5344CB8AC3E}">
        <p14:creationId xmlns:p14="http://schemas.microsoft.com/office/powerpoint/2010/main" val="3203814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933504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FA415FA-D077-4CB7-8CBC-8F39C7C51748}"/>
              </a:ext>
            </a:extLst>
          </p:cNvPr>
          <p:cNvSpPr>
            <a:spLocks noGrp="1"/>
          </p:cNvSpPr>
          <p:nvPr>
            <p:ph type="title" hasCustomPrompt="1"/>
          </p:nvPr>
        </p:nvSpPr>
        <p:spPr>
          <a:xfrm>
            <a:off x="3840480" y="2770632"/>
            <a:ext cx="7443216" cy="1325563"/>
          </a:xfrm>
        </p:spPr>
        <p:txBody>
          <a:bodyPr anchor="ctr">
            <a:normAutofit/>
          </a:bodyPr>
          <a:lstStyle>
            <a:lvl1pPr algn="ctr">
              <a:defRPr sz="4800" b="1"/>
            </a:lvl1pPr>
          </a:lstStyle>
          <a:p>
            <a:r>
              <a:rPr lang="en-US" dirty="0"/>
              <a:t>Click to add title</a:t>
            </a:r>
          </a:p>
        </p:txBody>
      </p:sp>
      <p:pic>
        <p:nvPicPr>
          <p:cNvPr id="2" name="Graphic 1">
            <a:extLst>
              <a:ext uri="{FF2B5EF4-FFF2-40B4-BE49-F238E27FC236}">
                <a16:creationId xmlns:a16="http://schemas.microsoft.com/office/drawing/2014/main" id="{4484D66F-7657-44F5-BAE9-F676B76CBA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00475" cy="6858000"/>
          </a:xfrm>
          <a:prstGeom prst="rect">
            <a:avLst/>
          </a:prstGeom>
        </p:spPr>
      </p:pic>
    </p:spTree>
    <p:extLst>
      <p:ext uri="{BB962C8B-B14F-4D97-AF65-F5344CB8AC3E}">
        <p14:creationId xmlns:p14="http://schemas.microsoft.com/office/powerpoint/2010/main" val="2950308505"/>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1"/>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n-lt"/>
                <a:ea typeface="+mn-ea"/>
                <a:cs typeface="Segoe UI" pitchFamily="34" charset="0"/>
              </a:defRPr>
            </a:lvl1pPr>
          </a:lstStyle>
          <a:p>
            <a:r>
              <a:rPr lang="en-US" dirty="0"/>
              <a:t>Insert Text Here</a:t>
            </a:r>
          </a:p>
        </p:txBody>
      </p:sp>
      <p:pic>
        <p:nvPicPr>
          <p:cNvPr id="6" name="Graphic 5" hidden="1">
            <a:extLst>
              <a:ext uri="{FF2B5EF4-FFF2-40B4-BE49-F238E27FC236}">
                <a16:creationId xmlns:a16="http://schemas.microsoft.com/office/drawing/2014/main" id="{1979441F-BDF5-41C8-933A-7E284F6703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52905"/>
            <a:ext cx="12192000" cy="857250"/>
          </a:xfrm>
          <a:prstGeom prst="rect">
            <a:avLst/>
          </a:prstGeom>
        </p:spPr>
      </p:pic>
      <p:pic>
        <p:nvPicPr>
          <p:cNvPr id="2" name="Graphic 1">
            <a:extLst>
              <a:ext uri="{FF2B5EF4-FFF2-40B4-BE49-F238E27FC236}">
                <a16:creationId xmlns:a16="http://schemas.microsoft.com/office/drawing/2014/main" id="{E4C7544D-BD57-4504-AC5A-951E353C24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833855"/>
            <a:ext cx="12192000" cy="876300"/>
          </a:xfrm>
          <a:prstGeom prst="rect">
            <a:avLst/>
          </a:prstGeom>
        </p:spPr>
      </p:pic>
    </p:spTree>
    <p:extLst>
      <p:ext uri="{BB962C8B-B14F-4D97-AF65-F5344CB8AC3E}">
        <p14:creationId xmlns:p14="http://schemas.microsoft.com/office/powerpoint/2010/main" val="241878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3"/>
                </a:solidFill>
                <a:effectLst/>
                <a:latin typeface="+mj-lt"/>
                <a:ea typeface="+mn-ea"/>
                <a:cs typeface="Segoe UI" pitchFamily="34" charset="0"/>
              </a:defRPr>
            </a:lvl1pPr>
          </a:lstStyle>
          <a:p>
            <a:r>
              <a:rPr lang="en-US" dirty="0"/>
              <a:t>Insert text here</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12" name="Graphic 11">
            <a:extLst>
              <a:ext uri="{FF2B5EF4-FFF2-40B4-BE49-F238E27FC236}">
                <a16:creationId xmlns:a16="http://schemas.microsoft.com/office/drawing/2014/main" id="{9066358F-3531-4B96-B041-02BD184014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33855"/>
            <a:ext cx="12192000" cy="876300"/>
          </a:xfrm>
          <a:prstGeom prst="rect">
            <a:avLst/>
          </a:prstGeom>
        </p:spPr>
      </p:pic>
    </p:spTree>
    <p:extLst>
      <p:ext uri="{BB962C8B-B14F-4D97-AF65-F5344CB8AC3E}">
        <p14:creationId xmlns:p14="http://schemas.microsoft.com/office/powerpoint/2010/main" val="1644204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2"/>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2" name="Title 1">
            <a:extLst>
              <a:ext uri="{FF2B5EF4-FFF2-40B4-BE49-F238E27FC236}">
                <a16:creationId xmlns:a16="http://schemas.microsoft.com/office/drawing/2014/main" id="{A07E4664-9EEE-4A2F-B223-5F295C6BFB16}"/>
              </a:ext>
            </a:extLst>
          </p:cNvPr>
          <p:cNvSpPr>
            <a:spLocks noGrp="1"/>
          </p:cNvSpPr>
          <p:nvPr>
            <p:ph type="title"/>
          </p:nvPr>
        </p:nvSpPr>
        <p:spPr>
          <a:xfrm>
            <a:off x="761999" y="715964"/>
            <a:ext cx="10667999" cy="646332"/>
          </a:xfrm>
        </p:spPr>
        <p:txBody>
          <a:bodyPr vert="horz" lIns="0" tIns="45720" rIns="91440" bIns="45720" rtlCol="0">
            <a:normAutofit/>
          </a:bodyPr>
          <a:lstStyle>
            <a:lvl1pPr>
              <a:defRPr lang="en-US" sz="4000" dirty="0">
                <a:solidFill>
                  <a:schemeClr val="accent3"/>
                </a:solidFill>
                <a:latin typeface="+mj-lt"/>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9815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1/19/2023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42032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3"/>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7202624" y="715962"/>
            <a:ext cx="4227375" cy="4727907"/>
          </a:xfrm>
          <a:solidFill>
            <a:schemeClr val="accent3">
              <a:lumMod val="75000"/>
            </a:schemeClr>
          </a:solidFill>
        </p:spPr>
        <p:txBody>
          <a:bodyPr/>
          <a:lstStyle>
            <a:lvl1pPr algn="ctr">
              <a:buNone/>
              <a:defRPr sz="1600"/>
            </a:lvl1pPr>
          </a:lstStyle>
          <a:p>
            <a:r>
              <a:rPr lang="en-US"/>
              <a:t>Click icon to add picture</a:t>
            </a:r>
            <a:endParaRPr lang="en-US" dirty="0"/>
          </a:p>
        </p:txBody>
      </p:sp>
      <p:sp>
        <p:nvSpPr>
          <p:cNvPr id="3" name="Title 2">
            <a:extLst>
              <a:ext uri="{FF2B5EF4-FFF2-40B4-BE49-F238E27FC236}">
                <a16:creationId xmlns:a16="http://schemas.microsoft.com/office/drawing/2014/main" id="{164D0D78-72DF-43BD-8B4F-DE52DA013C52}"/>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pic>
        <p:nvPicPr>
          <p:cNvPr id="2" name="Graphic 1">
            <a:extLst>
              <a:ext uri="{FF2B5EF4-FFF2-40B4-BE49-F238E27FC236}">
                <a16:creationId xmlns:a16="http://schemas.microsoft.com/office/drawing/2014/main" id="{DAFD71A9-C105-43A7-88DA-9FFC5174CC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000750"/>
            <a:ext cx="12192000" cy="857250"/>
          </a:xfrm>
          <a:prstGeom prst="rect">
            <a:avLst/>
          </a:prstGeom>
        </p:spPr>
      </p:pic>
    </p:spTree>
    <p:extLst>
      <p:ext uri="{BB962C8B-B14F-4D97-AF65-F5344CB8AC3E}">
        <p14:creationId xmlns:p14="http://schemas.microsoft.com/office/powerpoint/2010/main" val="652059179"/>
      </p:ext>
    </p:extLst>
  </p:cSld>
  <p:clrMapOvr>
    <a:masterClrMapping/>
  </p:clrMapOvr>
  <p:extLst>
    <p:ext uri="{DCECCB84-F9BA-43D5-87BE-67443E8EF086}">
      <p15:sldGuideLst xmlns:p15="http://schemas.microsoft.com/office/powerpoint/2012/main">
        <p15:guide id="1" pos="4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3"/>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a:solidFill>
            <a:schemeClr val="accent3">
              <a:lumMod val="75000"/>
            </a:schemeClr>
          </a:solidFill>
        </p:spPr>
        <p:txBody>
          <a:bodyPr/>
          <a:lstStyle>
            <a:lvl1pPr algn="ctr">
              <a:buNone/>
              <a:defRPr sz="1600"/>
            </a:lvl1pPr>
          </a:lstStyle>
          <a:p>
            <a:r>
              <a:rPr lang="en-US"/>
              <a:t>Click icon to add picture</a:t>
            </a:r>
            <a:endParaRPr lang="en-US" dirty="0"/>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solidFill>
            <a:schemeClr val="accent3">
              <a:lumMod val="75000"/>
            </a:schemeClr>
          </a:solidFill>
        </p:spPr>
        <p:txBody>
          <a:bodyPr/>
          <a:lstStyle>
            <a:lvl1pPr algn="ctr">
              <a:buNone/>
              <a:defRPr sz="1600"/>
            </a:lvl1pPr>
          </a:lstStyle>
          <a:p>
            <a:r>
              <a:rPr lang="en-US"/>
              <a:t>Click icon to add picture</a:t>
            </a:r>
            <a:endParaRPr lang="en-US" dirty="0"/>
          </a:p>
        </p:txBody>
      </p:sp>
      <p:pic>
        <p:nvPicPr>
          <p:cNvPr id="2" name="Graphic 1">
            <a:extLst>
              <a:ext uri="{FF2B5EF4-FFF2-40B4-BE49-F238E27FC236}">
                <a16:creationId xmlns:a16="http://schemas.microsoft.com/office/drawing/2014/main" id="{074AC9B3-247D-45E3-9C91-C248ADAFBA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000750"/>
            <a:ext cx="12192000" cy="857250"/>
          </a:xfrm>
          <a:prstGeom prst="rect">
            <a:avLst/>
          </a:prstGeom>
        </p:spPr>
      </p:pic>
      <p:sp>
        <p:nvSpPr>
          <p:cNvPr id="3" name="Title 2">
            <a:extLst>
              <a:ext uri="{FF2B5EF4-FFF2-40B4-BE49-F238E27FC236}">
                <a16:creationId xmlns:a16="http://schemas.microsoft.com/office/drawing/2014/main" id="{BB8295CA-882D-4533-80DA-6D6EA01257A6}"/>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58729295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p:bg>
      <p:bgPr>
        <a:solidFill>
          <a:schemeClr val="accent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tx1"/>
                </a:solidFill>
              </a:defRPr>
            </a:lvl1pPr>
            <a:lvl2pPr marL="283464" indent="-283464">
              <a:spcBef>
                <a:spcPts val="1000"/>
              </a:spcBef>
              <a:defRPr sz="1800">
                <a:solidFill>
                  <a:schemeClr val="tx1"/>
                </a:solidFill>
              </a:defRPr>
            </a:lvl2pPr>
          </a:lstStyle>
          <a:p>
            <a:pPr lvl="0"/>
            <a:r>
              <a:rPr lang="en-US"/>
              <a:t>Click to edit Master text styles</a:t>
            </a:r>
          </a:p>
          <a:p>
            <a:pPr lvl="1"/>
            <a:r>
              <a:rPr lang="en-US"/>
              <a:t>Second level</a:t>
            </a:r>
          </a:p>
        </p:txBody>
      </p:sp>
      <p:pic>
        <p:nvPicPr>
          <p:cNvPr id="8" name="Graphic 7" hidden="1">
            <a:extLst>
              <a:ext uri="{FF2B5EF4-FFF2-40B4-BE49-F238E27FC236}">
                <a16:creationId xmlns:a16="http://schemas.microsoft.com/office/drawing/2014/main" id="{606CCDFE-8488-471E-A2E2-3C7504F25F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33874" y="0"/>
            <a:ext cx="3558126" cy="6858000"/>
          </a:xfrm>
          <a:prstGeom prst="rect">
            <a:avLst/>
          </a:prstGeom>
        </p:spPr>
      </p:pic>
      <p:pic>
        <p:nvPicPr>
          <p:cNvPr id="7" name="Graphic 6">
            <a:extLst>
              <a:ext uri="{FF2B5EF4-FFF2-40B4-BE49-F238E27FC236}">
                <a16:creationId xmlns:a16="http://schemas.microsoft.com/office/drawing/2014/main" id="{9A7A9776-2781-49A6-AD44-CE45C0543F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2000" y="0"/>
            <a:ext cx="3810000" cy="6858000"/>
          </a:xfrm>
          <a:prstGeom prst="rect">
            <a:avLst/>
          </a:prstGeom>
        </p:spPr>
      </p:pic>
      <p:sp>
        <p:nvSpPr>
          <p:cNvPr id="2" name="Title 1">
            <a:extLst>
              <a:ext uri="{FF2B5EF4-FFF2-40B4-BE49-F238E27FC236}">
                <a16:creationId xmlns:a16="http://schemas.microsoft.com/office/drawing/2014/main" id="{EA2FE0FB-930A-4056-8430-A6353A5DA863}"/>
              </a:ext>
            </a:extLst>
          </p:cNvPr>
          <p:cNvSpPr>
            <a:spLocks noGrp="1"/>
          </p:cNvSpPr>
          <p:nvPr>
            <p:ph type="title"/>
          </p:nvPr>
        </p:nvSpPr>
        <p:spPr>
          <a:xfrm>
            <a:off x="762000" y="715961"/>
            <a:ext cx="6477000" cy="1189038"/>
          </a:xfrm>
        </p:spPr>
        <p:txBody>
          <a:bodyPr vert="horz" lIns="91440" tIns="45720" rIns="91440" bIns="45720" rtlCol="0" anchor="t">
            <a:normAutofit/>
          </a:bodyPr>
          <a:lstStyle>
            <a:lvl1pPr>
              <a:defRPr lang="en-US" sz="4000">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42928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Pattern Content Yellow">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pic>
        <p:nvPicPr>
          <p:cNvPr id="8" name="Graphic 7" hidden="1">
            <a:extLst>
              <a:ext uri="{FF2B5EF4-FFF2-40B4-BE49-F238E27FC236}">
                <a16:creationId xmlns:a16="http://schemas.microsoft.com/office/drawing/2014/main" id="{606CCDFE-8488-471E-A2E2-3C7504F25F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33874" y="0"/>
            <a:ext cx="3558126" cy="6858000"/>
          </a:xfrm>
          <a:prstGeom prst="rect">
            <a:avLst/>
          </a:prstGeom>
        </p:spPr>
      </p:pic>
      <p:pic>
        <p:nvPicPr>
          <p:cNvPr id="7" name="Graphic 6">
            <a:extLst>
              <a:ext uri="{FF2B5EF4-FFF2-40B4-BE49-F238E27FC236}">
                <a16:creationId xmlns:a16="http://schemas.microsoft.com/office/drawing/2014/main" id="{9A7A9776-2781-49A6-AD44-CE45C0543F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2000" y="0"/>
            <a:ext cx="3810000" cy="6858000"/>
          </a:xfrm>
          <a:prstGeom prst="rect">
            <a:avLst/>
          </a:prstGeom>
        </p:spPr>
      </p:pic>
      <p:sp>
        <p:nvSpPr>
          <p:cNvPr id="2" name="Title 1">
            <a:extLst>
              <a:ext uri="{FF2B5EF4-FFF2-40B4-BE49-F238E27FC236}">
                <a16:creationId xmlns:a16="http://schemas.microsoft.com/office/drawing/2014/main" id="{EA2FE0FB-930A-4056-8430-A6353A5DA863}"/>
              </a:ext>
            </a:extLst>
          </p:cNvPr>
          <p:cNvSpPr>
            <a:spLocks noGrp="1"/>
          </p:cNvSpPr>
          <p:nvPr>
            <p:ph type="title"/>
          </p:nvPr>
        </p:nvSpPr>
        <p:spPr>
          <a:xfrm>
            <a:off x="762000" y="715961"/>
            <a:ext cx="6477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0024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accent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533900" y="1905000"/>
            <a:ext cx="6955734" cy="3276600"/>
          </a:xfrm>
        </p:spPr>
        <p:txBody>
          <a:bodyPr/>
          <a:lstStyle>
            <a:lvl1pPr marL="0" indent="0">
              <a:buNone/>
              <a:defRPr sz="1800" b="1">
                <a:solidFill>
                  <a:schemeClr val="tx1"/>
                </a:solidFill>
              </a:defRPr>
            </a:lvl1pPr>
            <a:lvl2pPr marL="283464" indent="-283464">
              <a:spcBef>
                <a:spcPts val="1000"/>
              </a:spcBef>
              <a:defRPr sz="1800">
                <a:solidFill>
                  <a:schemeClr val="tx1"/>
                </a:solidFill>
              </a:defRPr>
            </a:lvl2pPr>
          </a:lstStyle>
          <a:p>
            <a:pPr lvl="0"/>
            <a:r>
              <a:rPr lang="en-US"/>
              <a:t>Click to edit Master text styles</a:t>
            </a:r>
          </a:p>
          <a:p>
            <a:pPr lvl="1"/>
            <a:r>
              <a:rPr lang="en-US"/>
              <a:t>Second level</a:t>
            </a:r>
          </a:p>
        </p:txBody>
      </p:sp>
      <p:pic>
        <p:nvPicPr>
          <p:cNvPr id="13" name="Graphic 12" hidden="1">
            <a:extLst>
              <a:ext uri="{FF2B5EF4-FFF2-40B4-BE49-F238E27FC236}">
                <a16:creationId xmlns:a16="http://schemas.microsoft.com/office/drawing/2014/main" id="{8393C3A4-D09E-47EB-B9F0-C1DDDEB3B1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10000" cy="6858000"/>
          </a:xfrm>
          <a:prstGeom prst="rect">
            <a:avLst/>
          </a:prstGeom>
        </p:spPr>
      </p:pic>
      <p:pic>
        <p:nvPicPr>
          <p:cNvPr id="8" name="Graphic 7">
            <a:extLst>
              <a:ext uri="{FF2B5EF4-FFF2-40B4-BE49-F238E27FC236}">
                <a16:creationId xmlns:a16="http://schemas.microsoft.com/office/drawing/2014/main" id="{B829B5F1-1C12-4A1B-A83C-BFE17D26D9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3810000" cy="6858000"/>
          </a:xfrm>
          <a:prstGeom prst="rect">
            <a:avLst/>
          </a:prstGeom>
        </p:spPr>
      </p:pic>
      <p:sp>
        <p:nvSpPr>
          <p:cNvPr id="2" name="Title 1">
            <a:extLst>
              <a:ext uri="{FF2B5EF4-FFF2-40B4-BE49-F238E27FC236}">
                <a16:creationId xmlns:a16="http://schemas.microsoft.com/office/drawing/2014/main" id="{0D62E947-C679-46EB-896A-20E355781CAF}"/>
              </a:ext>
            </a:extLst>
          </p:cNvPr>
          <p:cNvSpPr>
            <a:spLocks noGrp="1"/>
          </p:cNvSpPr>
          <p:nvPr>
            <p:ph type="title"/>
          </p:nvPr>
        </p:nvSpPr>
        <p:spPr>
          <a:xfrm>
            <a:off x="4533898" y="715961"/>
            <a:ext cx="6955735" cy="1189038"/>
          </a:xfrm>
        </p:spPr>
        <p:txBody>
          <a:bodyPr vert="horz" lIns="91440" tIns="45720" rIns="91440" bIns="45720" rtlCol="0" anchor="t">
            <a:normAutofit/>
          </a:bodyPr>
          <a:lstStyle>
            <a:lvl1pPr>
              <a:defRPr lang="en-US" sz="4000" i="0" cap="none" spc="-50" baseline="0">
                <a:ln w="3175">
                  <a:noFill/>
                </a:ln>
                <a:solidFill>
                  <a:schemeClr val="tx1"/>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20419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56"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Pattern Content Yellow">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533900" y="1905000"/>
            <a:ext cx="6955734"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pic>
        <p:nvPicPr>
          <p:cNvPr id="13" name="Graphic 12" hidden="1">
            <a:extLst>
              <a:ext uri="{FF2B5EF4-FFF2-40B4-BE49-F238E27FC236}">
                <a16:creationId xmlns:a16="http://schemas.microsoft.com/office/drawing/2014/main" id="{8393C3A4-D09E-47EB-B9F0-C1DDDEB3B1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10000" cy="6858000"/>
          </a:xfrm>
          <a:prstGeom prst="rect">
            <a:avLst/>
          </a:prstGeom>
        </p:spPr>
      </p:pic>
      <p:pic>
        <p:nvPicPr>
          <p:cNvPr id="8" name="Graphic 7">
            <a:extLst>
              <a:ext uri="{FF2B5EF4-FFF2-40B4-BE49-F238E27FC236}">
                <a16:creationId xmlns:a16="http://schemas.microsoft.com/office/drawing/2014/main" id="{B829B5F1-1C12-4A1B-A83C-BFE17D26D9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3810000" cy="6858000"/>
          </a:xfrm>
          <a:prstGeom prst="rect">
            <a:avLst/>
          </a:prstGeom>
        </p:spPr>
      </p:pic>
      <p:sp>
        <p:nvSpPr>
          <p:cNvPr id="2" name="Title 1">
            <a:extLst>
              <a:ext uri="{FF2B5EF4-FFF2-40B4-BE49-F238E27FC236}">
                <a16:creationId xmlns:a16="http://schemas.microsoft.com/office/drawing/2014/main" id="{0D62E947-C679-46EB-896A-20E355781CAF}"/>
              </a:ext>
            </a:extLst>
          </p:cNvPr>
          <p:cNvSpPr>
            <a:spLocks noGrp="1"/>
          </p:cNvSpPr>
          <p:nvPr>
            <p:ph type="title"/>
          </p:nvPr>
        </p:nvSpPr>
        <p:spPr>
          <a:xfrm>
            <a:off x="4533898" y="715961"/>
            <a:ext cx="6955735" cy="1189038"/>
          </a:xfrm>
        </p:spPr>
        <p:txBody>
          <a:bodyPr vert="horz" lIns="91440" tIns="45720" rIns="91440" bIns="45720" rtlCol="0" anchor="t">
            <a:normAutofit/>
          </a:bodyPr>
          <a:lstStyle>
            <a:lvl1pPr>
              <a:defRPr lang="en-US" sz="4000" i="0" cap="none" spc="-50" baseline="0">
                <a:ln w="3175">
                  <a:noFill/>
                </a:ln>
                <a:solidFill>
                  <a:schemeClr val="accent1"/>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75319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56"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etti Content Purple">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3"/>
                </a:solidFill>
                <a:effectLst/>
                <a:latin typeface="+mn-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pic>
        <p:nvPicPr>
          <p:cNvPr id="3" name="Graphic 2">
            <a:extLst>
              <a:ext uri="{FF2B5EF4-FFF2-40B4-BE49-F238E27FC236}">
                <a16:creationId xmlns:a16="http://schemas.microsoft.com/office/drawing/2014/main" id="{EEE98737-74D2-46C7-8655-74871A4203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1248"/>
            <a:ext cx="12192000" cy="428625"/>
          </a:xfrm>
          <a:prstGeom prst="rect">
            <a:avLst/>
          </a:prstGeom>
        </p:spPr>
      </p:pic>
      <p:pic>
        <p:nvPicPr>
          <p:cNvPr id="4" name="Graphic 3">
            <a:extLst>
              <a:ext uri="{FF2B5EF4-FFF2-40B4-BE49-F238E27FC236}">
                <a16:creationId xmlns:a16="http://schemas.microsoft.com/office/drawing/2014/main" id="{7146B861-BC3C-4898-95DE-944AB08755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40659"/>
            <a:ext cx="12192000" cy="428625"/>
          </a:xfrm>
          <a:prstGeom prst="rect">
            <a:avLst/>
          </a:prstGeom>
        </p:spPr>
      </p:pic>
    </p:spTree>
    <p:extLst>
      <p:ext uri="{BB962C8B-B14F-4D97-AF65-F5344CB8AC3E}">
        <p14:creationId xmlns:p14="http://schemas.microsoft.com/office/powerpoint/2010/main" val="284264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04" userDrawn="1">
          <p15:clr>
            <a:srgbClr val="FBAE40"/>
          </p15:clr>
        </p15:guide>
        <p15:guide id="2" pos="6127">
          <p15:clr>
            <a:srgbClr val="5ACBF0"/>
          </p15:clr>
        </p15:guide>
        <p15:guide id="3" orient="horz" pos="216" userDrawn="1">
          <p15:clr>
            <a:srgbClr val="5ACBF0"/>
          </p15:clr>
        </p15:guide>
        <p15:guide id="4" orient="horz" pos="1560" userDrawn="1">
          <p15:clr>
            <a:srgbClr val="5ACBF0"/>
          </p15:clr>
        </p15:guide>
        <p15:guide id="5" orient="horz" pos="39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fetti Content Blue">
    <p:bg>
      <p:bgPr>
        <a:solidFill>
          <a:schemeClr val="accent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n-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3" name="Graphic 2">
            <a:extLst>
              <a:ext uri="{FF2B5EF4-FFF2-40B4-BE49-F238E27FC236}">
                <a16:creationId xmlns:a16="http://schemas.microsoft.com/office/drawing/2014/main" id="{B4FBE5B2-2D6A-4DC6-9944-CF3D7EC50A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1248"/>
            <a:ext cx="12192000" cy="428625"/>
          </a:xfrm>
          <a:prstGeom prst="rect">
            <a:avLst/>
          </a:prstGeom>
        </p:spPr>
      </p:pic>
      <p:pic>
        <p:nvPicPr>
          <p:cNvPr id="8" name="Graphic 7">
            <a:extLst>
              <a:ext uri="{FF2B5EF4-FFF2-40B4-BE49-F238E27FC236}">
                <a16:creationId xmlns:a16="http://schemas.microsoft.com/office/drawing/2014/main" id="{B9407BD0-C2EE-44A7-8749-433953FD1F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40659"/>
            <a:ext cx="12192000" cy="428625"/>
          </a:xfrm>
          <a:prstGeom prst="rect">
            <a:avLst/>
          </a:prstGeom>
        </p:spPr>
      </p:pic>
    </p:spTree>
    <p:extLst>
      <p:ext uri="{BB962C8B-B14F-4D97-AF65-F5344CB8AC3E}">
        <p14:creationId xmlns:p14="http://schemas.microsoft.com/office/powerpoint/2010/main" val="370105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84" userDrawn="1">
          <p15:clr>
            <a:srgbClr val="FBAE40"/>
          </p15:clr>
        </p15:guide>
        <p15:guide id="2" pos="6127">
          <p15:clr>
            <a:srgbClr val="5ACBF0"/>
          </p15:clr>
        </p15:guide>
        <p15:guide id="3" orient="horz" pos="216" userDrawn="1">
          <p15:clr>
            <a:srgbClr val="5ACBF0"/>
          </p15:clr>
        </p15:guide>
        <p15:guide id="4" orient="horz" pos="4128" userDrawn="1">
          <p15:clr>
            <a:srgbClr val="5ACBF0"/>
          </p15:clr>
        </p15:guide>
        <p15:guide id="5" orient="horz" pos="39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1/19/2023</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1595586410"/>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9" r:id="rId5"/>
    <p:sldLayoutId id="2147483730" r:id="rId6"/>
    <p:sldLayoutId id="2147483722" r:id="rId7"/>
    <p:sldLayoutId id="2147483723" r:id="rId8"/>
    <p:sldLayoutId id="2147483724" r:id="rId9"/>
    <p:sldLayoutId id="2147483725" r:id="rId10"/>
    <p:sldLayoutId id="2147483726" r:id="rId11"/>
    <p:sldLayoutId id="2147483727" r:id="rId12"/>
    <p:sldLayoutId id="2147483728" r:id="rId13"/>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7E8EA-FF4D-4A68-97F9-3EBE97F73E12}"/>
              </a:ext>
            </a:extLst>
          </p:cNvPr>
          <p:cNvSpPr>
            <a:spLocks noGrp="1"/>
          </p:cNvSpPr>
          <p:nvPr>
            <p:ph type="title"/>
          </p:nvPr>
        </p:nvSpPr>
        <p:spPr>
          <a:xfrm>
            <a:off x="3838352" y="2766219"/>
            <a:ext cx="7442791" cy="1325563"/>
          </a:xfrm>
        </p:spPr>
        <p:txBody>
          <a:bodyPr>
            <a:noAutofit/>
          </a:bodyPr>
          <a:lstStyle/>
          <a:p>
            <a:pPr algn="ctr"/>
            <a:r>
              <a:rPr lang="el-GR" dirty="0">
                <a:solidFill>
                  <a:schemeClr val="accent3"/>
                </a:solidFill>
              </a:rPr>
              <a:t>Συγγραφή τελικού κειμένου</a:t>
            </a:r>
            <a:endParaRPr lang="en-US" sz="4800" dirty="0">
              <a:solidFill>
                <a:schemeClr val="accent5"/>
              </a:solidFill>
            </a:endParaRPr>
          </a:p>
        </p:txBody>
      </p:sp>
    </p:spTree>
    <p:extLst>
      <p:ext uri="{BB962C8B-B14F-4D97-AF65-F5344CB8AC3E}">
        <p14:creationId xmlns:p14="http://schemas.microsoft.com/office/powerpoint/2010/main" val="264752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A302849-2A9A-47A4-A0EB-5A3FA8BE70DB}"/>
              </a:ext>
            </a:extLst>
          </p:cNvPr>
          <p:cNvSpPr>
            <a:spLocks noGrp="1"/>
          </p:cNvSpPr>
          <p:nvPr>
            <p:ph type="title"/>
          </p:nvPr>
        </p:nvSpPr>
        <p:spPr>
          <a:xfrm>
            <a:off x="762000" y="715961"/>
            <a:ext cx="6477000" cy="1189038"/>
          </a:xfrm>
        </p:spPr>
        <p:txBody>
          <a:bodyPr/>
          <a:lstStyle/>
          <a:p>
            <a:r>
              <a:rPr lang="el-GR" dirty="0"/>
              <a:t>Εντοπίστε την κεντρική ιδέα του κειμένου σας</a:t>
            </a:r>
            <a:endParaRPr lang="en-US" dirty="0"/>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2000" y="1905000"/>
            <a:ext cx="6477000" cy="3276600"/>
          </a:xfrm>
        </p:spPr>
        <p:txBody>
          <a:bodyPr vert="horz" lIns="91440" tIns="45720" rIns="91440" bIns="45720" rtlCol="0" anchor="t">
            <a:normAutofit fontScale="92500" lnSpcReduction="10000"/>
          </a:bodyPr>
          <a:lstStyle/>
          <a:p>
            <a:pPr marL="285750" indent="-285750">
              <a:buFont typeface="Arial" panose="020B0604020202020204" pitchFamily="34" charset="0"/>
              <a:buChar char="•"/>
            </a:pPr>
            <a:r>
              <a:rPr lang="el-GR" b="0" dirty="0"/>
              <a:t>Τι είναι αυτό που σας ενδιαφέρει ιδιαίτερα στην έρευνά σας; </a:t>
            </a:r>
          </a:p>
          <a:p>
            <a:pPr marL="285750" indent="-285750">
              <a:buFont typeface="Arial" panose="020B0604020202020204" pitchFamily="34" charset="0"/>
              <a:buChar char="•"/>
            </a:pPr>
            <a:r>
              <a:rPr lang="el-GR" b="0" dirty="0"/>
              <a:t>Ξαναδιαβάστε τις σημειώσεις σας προσεκτικά.</a:t>
            </a:r>
          </a:p>
          <a:p>
            <a:pPr marL="569214" lvl="1" indent="-285750"/>
            <a:r>
              <a:rPr lang="el-GR" b="0" dirty="0"/>
              <a:t>Υπάρχουν κάποια θέματα που εμφανίζονται ξανά και ξανά; </a:t>
            </a:r>
          </a:p>
          <a:p>
            <a:pPr marL="569214" lvl="1" indent="-285750"/>
            <a:r>
              <a:rPr lang="el-GR" dirty="0" err="1"/>
              <a:t>Ορανώστε</a:t>
            </a:r>
            <a:r>
              <a:rPr lang="el-GR" dirty="0"/>
              <a:t> τις σημειώσεις σας με βάση αυτά τα κεντρικά θέματα.</a:t>
            </a:r>
          </a:p>
          <a:p>
            <a:pPr marL="569214" lvl="1" indent="-285750"/>
            <a:r>
              <a:rPr lang="el-GR" dirty="0"/>
              <a:t>Επιλέξτε ένα από τα θέματα αυτά που θα λειτουργήσει ως το κεντρικό οργανωτικό θέμα της εργασίας σας.</a:t>
            </a:r>
          </a:p>
          <a:p>
            <a:pPr marL="569214" lvl="1" indent="-285750"/>
            <a:r>
              <a:rPr lang="el-GR" dirty="0"/>
              <a:t>Αναπτύξτε την κεντρική ιδέα της εργασίας σας γύρω από αυτό το θέμα και στη συνέχεια συνδέστε τα υπόλοιπα θέματα/ιδέες σε σχέση με αυτήν.</a:t>
            </a:r>
          </a:p>
          <a:p>
            <a:pPr marL="569214" lvl="1" indent="-285750"/>
            <a:endParaRPr lang="el-GR" dirty="0"/>
          </a:p>
          <a:p>
            <a:pPr marL="569214" lvl="1" indent="-285750"/>
            <a:endParaRPr lang="el-GR" b="0" dirty="0"/>
          </a:p>
          <a:p>
            <a:endParaRPr lang="en-US" dirty="0"/>
          </a:p>
        </p:txBody>
      </p:sp>
    </p:spTree>
    <p:extLst>
      <p:ext uri="{BB962C8B-B14F-4D97-AF65-F5344CB8AC3E}">
        <p14:creationId xmlns:p14="http://schemas.microsoft.com/office/powerpoint/2010/main" val="395190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01B59C-4220-6223-86E8-BE766799AB13}"/>
              </a:ext>
            </a:extLst>
          </p:cNvPr>
          <p:cNvSpPr>
            <a:spLocks noGrp="1"/>
          </p:cNvSpPr>
          <p:nvPr>
            <p:ph type="body" sz="quarter" idx="11"/>
          </p:nvPr>
        </p:nvSpPr>
        <p:spPr/>
        <p:txBody>
          <a:bodyPr>
            <a:normAutofit lnSpcReduction="10000"/>
          </a:bodyPr>
          <a:lstStyle/>
          <a:p>
            <a:pPr marL="285750" indent="-285750">
              <a:buFont typeface="Arial" panose="020B0604020202020204" pitchFamily="34" charset="0"/>
              <a:buChar char="•"/>
            </a:pPr>
            <a:r>
              <a:rPr lang="el-GR" b="0" dirty="0"/>
              <a:t>Για ποιόν γράφετε; Ποιο είναι το κοινό σας; </a:t>
            </a:r>
            <a:r>
              <a:rPr lang="el-GR" dirty="0"/>
              <a:t>Καθορίστε</a:t>
            </a:r>
            <a:r>
              <a:rPr lang="el-GR" b="0" dirty="0"/>
              <a:t> νοερά το κοινό στο οποίο απευθύνεστε΄.</a:t>
            </a:r>
          </a:p>
          <a:p>
            <a:pPr marL="285750" indent="-285750">
              <a:buFont typeface="Arial" panose="020B0604020202020204" pitchFamily="34" charset="0"/>
              <a:buChar char="•"/>
            </a:pPr>
            <a:r>
              <a:rPr lang="el-GR" b="0" dirty="0"/>
              <a:t>Μιλήστε για τον τρόπο με τον οποίο συνδέεστε με το πεδίο και τους αρχικούς λόγους της έρευνάς σας.</a:t>
            </a:r>
          </a:p>
          <a:p>
            <a:pPr marL="285750" indent="-285750">
              <a:buFont typeface="Arial" panose="020B0604020202020204" pitchFamily="34" charset="0"/>
              <a:buChar char="•"/>
            </a:pPr>
            <a:r>
              <a:rPr lang="el-GR" b="0" dirty="0"/>
              <a:t>Ξεκαθαρίστε από την αρχή την κεντρική θέση της έρευνάς σας και προετοιμάστε το έδαφος για τα όσα θα ακολουθήσουν.</a:t>
            </a:r>
          </a:p>
          <a:p>
            <a:pPr marL="285750" indent="-285750">
              <a:buFont typeface="Arial" panose="020B0604020202020204" pitchFamily="34" charset="0"/>
              <a:buChar char="•"/>
            </a:pPr>
            <a:r>
              <a:rPr lang="el-GR" b="0" dirty="0"/>
              <a:t>Πιθανότατα διανθίστε με κάποια στιγμή της έρευνας που έχει εντυπωθεί στη μνήμη σας και που «άλλαξε» την πορεία της.</a:t>
            </a:r>
          </a:p>
          <a:p>
            <a:pPr marL="285750" indent="-285750">
              <a:buFont typeface="Arial" panose="020B0604020202020204" pitchFamily="34" charset="0"/>
              <a:buChar char="•"/>
            </a:pPr>
            <a:r>
              <a:rPr lang="el-GR" b="0" dirty="0"/>
              <a:t>Προσπαθήστε να είναι όσο πιο ζωντανή γίνεται, ώστε να κρατήσει το ενδιαφέρον του αναγνώστη.</a:t>
            </a:r>
          </a:p>
        </p:txBody>
      </p:sp>
      <p:sp>
        <p:nvSpPr>
          <p:cNvPr id="3" name="Title 2">
            <a:extLst>
              <a:ext uri="{FF2B5EF4-FFF2-40B4-BE49-F238E27FC236}">
                <a16:creationId xmlns:a16="http://schemas.microsoft.com/office/drawing/2014/main" id="{69124467-4DA5-170F-CA9F-E7348F50848B}"/>
              </a:ext>
            </a:extLst>
          </p:cNvPr>
          <p:cNvSpPr>
            <a:spLocks noGrp="1"/>
          </p:cNvSpPr>
          <p:nvPr>
            <p:ph type="title"/>
          </p:nvPr>
        </p:nvSpPr>
        <p:spPr/>
        <p:txBody>
          <a:bodyPr/>
          <a:lstStyle/>
          <a:p>
            <a:r>
              <a:rPr lang="el-GR" dirty="0"/>
              <a:t>Γράφοντας την εισαγωγή</a:t>
            </a:r>
            <a:endParaRPr lang="en-US" dirty="0"/>
          </a:p>
        </p:txBody>
      </p:sp>
    </p:spTree>
    <p:extLst>
      <p:ext uri="{BB962C8B-B14F-4D97-AF65-F5344CB8AC3E}">
        <p14:creationId xmlns:p14="http://schemas.microsoft.com/office/powerpoint/2010/main" val="362784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874F25-7EAC-5064-7461-3AFB420FE9E3}"/>
              </a:ext>
            </a:extLst>
          </p:cNvPr>
          <p:cNvSpPr>
            <a:spLocks noGrp="1"/>
          </p:cNvSpPr>
          <p:nvPr>
            <p:ph type="body" sz="quarter" idx="11"/>
          </p:nvPr>
        </p:nvSpPr>
        <p:spPr/>
        <p:txBody>
          <a:bodyPr>
            <a:normAutofit lnSpcReduction="10000"/>
          </a:bodyPr>
          <a:lstStyle/>
          <a:p>
            <a:r>
              <a:rPr lang="el-GR" dirty="0"/>
              <a:t>Στην ενότητα αυτή θα παρουσιάσετε τον τρόπο που πραγματοποιήσατε την έρευνα, τη μεθοδολογία που ακολουθήσατε και τις προκλήσεις που αντιμετωπίσετε.</a:t>
            </a:r>
          </a:p>
          <a:p>
            <a:r>
              <a:rPr lang="el-GR" dirty="0"/>
              <a:t>Σε αυτήν την ενότητα επίσης θα μιλήσετε για το ίδιο το πεδίο, τα χαρακτηριστικά του και τις δυσκολίες που αντιμετωπίσατε. </a:t>
            </a:r>
          </a:p>
          <a:p>
            <a:r>
              <a:rPr lang="el-GR" dirty="0"/>
              <a:t>Θα πρέπει να εξοικειώσετε τον αναγνώστη με τη «σκηνή», πάνω στην οποία θα εκτυλιχθούν όσα θα περιγράψετε στα επόμενα κεφάλαια.</a:t>
            </a:r>
          </a:p>
          <a:p>
            <a:r>
              <a:rPr lang="el-GR" dirty="0"/>
              <a:t>Εδώ είναι επίσης το σημείο να επισημάνετε το πώς η έρευνά σας συνδέεται με ευρύτερα ζητήματα, πέρα από το συγκεκριμένο πεδίο. </a:t>
            </a:r>
            <a:endParaRPr lang="en-US" dirty="0"/>
          </a:p>
        </p:txBody>
      </p:sp>
      <p:sp>
        <p:nvSpPr>
          <p:cNvPr id="3" name="Title 2">
            <a:extLst>
              <a:ext uri="{FF2B5EF4-FFF2-40B4-BE49-F238E27FC236}">
                <a16:creationId xmlns:a16="http://schemas.microsoft.com/office/drawing/2014/main" id="{03D9501D-F23C-3A4A-DC94-20C6BA45F2E9}"/>
              </a:ext>
            </a:extLst>
          </p:cNvPr>
          <p:cNvSpPr>
            <a:spLocks noGrp="1"/>
          </p:cNvSpPr>
          <p:nvPr>
            <p:ph type="title"/>
          </p:nvPr>
        </p:nvSpPr>
        <p:spPr/>
        <p:txBody>
          <a:bodyPr/>
          <a:lstStyle/>
          <a:p>
            <a:r>
              <a:rPr lang="el-GR" dirty="0"/>
              <a:t>Μεθοδολογία </a:t>
            </a:r>
            <a:endParaRPr lang="en-US" dirty="0"/>
          </a:p>
        </p:txBody>
      </p:sp>
    </p:spTree>
    <p:extLst>
      <p:ext uri="{BB962C8B-B14F-4D97-AF65-F5344CB8AC3E}">
        <p14:creationId xmlns:p14="http://schemas.microsoft.com/office/powerpoint/2010/main" val="3714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398947-58E0-355E-7D80-C41D20DDBB06}"/>
              </a:ext>
            </a:extLst>
          </p:cNvPr>
          <p:cNvSpPr>
            <a:spLocks noGrp="1"/>
          </p:cNvSpPr>
          <p:nvPr>
            <p:ph type="body" sz="quarter" idx="11"/>
          </p:nvPr>
        </p:nvSpPr>
        <p:spPr/>
        <p:txBody>
          <a:bodyPr>
            <a:normAutofit fontScale="85000" lnSpcReduction="20000"/>
          </a:bodyPr>
          <a:lstStyle/>
          <a:p>
            <a:r>
              <a:rPr lang="el-GR" b="0" dirty="0"/>
              <a:t>Τα επόμενα κεφάλαια της εργασίας σας θα είναι οργανωμένα γύρω από τα κεντρικά θέματα που εντοπίσατε στις σημειώσεις σας. Σε αυτά θα συμπεριλάβετε παραδείγματα / επεισόδια από την έρευνά σας. Με ποιόν τρόπο; </a:t>
            </a:r>
            <a:endParaRPr lang="en-US" b="0" dirty="0"/>
          </a:p>
          <a:p>
            <a:r>
              <a:rPr lang="el-GR" b="0" dirty="0"/>
              <a:t>Σκεφτείτε τα παραδείγματα ως τρόπους να παρουσιάσετε με πιο γλαφυρό τρόπο αυτό που εννοείτε και να κεντρίσετε το ενδιαφέρον του αναγνώστη.</a:t>
            </a:r>
          </a:p>
          <a:p>
            <a:r>
              <a:rPr lang="el-GR" b="0" dirty="0"/>
              <a:t>Θα πρέπει να διατηρείτε μια ισορροπία ανάμεσα στην θεωρητική παρουσίαση όσων θέλετε να υποστηρίξετε και στην παρουσίασή τους μέσω παραδειγμάτων, που θα καταστήσουν σαφέστερο το επιχείρημά σας. </a:t>
            </a:r>
          </a:p>
          <a:p>
            <a:r>
              <a:rPr lang="el-GR" b="0" dirty="0"/>
              <a:t>Τα παραδείγματά σας δεν έχουν διακοσμητικό χαρακτήρα: θα πρέπει να είναι σχετικά σύντομα, τόσο που να </a:t>
            </a:r>
            <a:r>
              <a:rPr lang="el-GR" b="0" dirty="0" err="1"/>
              <a:t>εικονοποιούν</a:t>
            </a:r>
            <a:r>
              <a:rPr lang="el-GR" b="0" dirty="0"/>
              <a:t> (χωρίς εκπτώσεις και χωρίς φλυαρία) όσα θέλετε να υποστηρίξετε.</a:t>
            </a:r>
          </a:p>
          <a:p>
            <a:r>
              <a:rPr lang="el-GR" b="0" dirty="0"/>
              <a:t>Καλό θα είναι να τα χρησιμοποιείται για τα βασικά επιχειρήματά σας, ώστε να αποκτήσει «υλικότητα» η εργασία σας.</a:t>
            </a:r>
          </a:p>
          <a:p>
            <a:endParaRPr lang="en-US" b="0" dirty="0"/>
          </a:p>
        </p:txBody>
      </p:sp>
      <p:sp>
        <p:nvSpPr>
          <p:cNvPr id="3" name="Title 2">
            <a:extLst>
              <a:ext uri="{FF2B5EF4-FFF2-40B4-BE49-F238E27FC236}">
                <a16:creationId xmlns:a16="http://schemas.microsoft.com/office/drawing/2014/main" id="{EC2E2384-3517-99EE-08BB-DE65042BC583}"/>
              </a:ext>
            </a:extLst>
          </p:cNvPr>
          <p:cNvSpPr>
            <a:spLocks noGrp="1"/>
          </p:cNvSpPr>
          <p:nvPr>
            <p:ph type="title"/>
          </p:nvPr>
        </p:nvSpPr>
        <p:spPr/>
        <p:txBody>
          <a:bodyPr/>
          <a:lstStyle/>
          <a:p>
            <a:r>
              <a:rPr lang="el-GR" dirty="0"/>
              <a:t>Χρήση παραδειγμάτων</a:t>
            </a:r>
            <a:endParaRPr lang="en-US" dirty="0"/>
          </a:p>
        </p:txBody>
      </p:sp>
    </p:spTree>
    <p:extLst>
      <p:ext uri="{BB962C8B-B14F-4D97-AF65-F5344CB8AC3E}">
        <p14:creationId xmlns:p14="http://schemas.microsoft.com/office/powerpoint/2010/main" val="186726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71A78C-53C4-3FE2-CCB9-6B44EFA08585}"/>
              </a:ext>
            </a:extLst>
          </p:cNvPr>
          <p:cNvSpPr>
            <a:spLocks noGrp="1"/>
          </p:cNvSpPr>
          <p:nvPr>
            <p:ph type="body" sz="quarter" idx="11"/>
          </p:nvPr>
        </p:nvSpPr>
        <p:spPr/>
        <p:txBody>
          <a:bodyPr>
            <a:normAutofit fontScale="92500"/>
          </a:bodyPr>
          <a:lstStyle/>
          <a:p>
            <a:r>
              <a:rPr lang="el-GR" b="0" dirty="0"/>
              <a:t>Την σχετική βιβλιογραφία την είχατε ήδη μελετήσει όταν συντάσσατε την ερευνητική πρόταση. Στη φάση αυτή:</a:t>
            </a:r>
          </a:p>
          <a:p>
            <a:r>
              <a:rPr lang="el-GR" b="0" dirty="0"/>
              <a:t>Ξανακοιτάξτε τη βιβλιογραφία και εντοπίστε τα έργα που είναι πιο σχετικά με την εργασία σας και με τα οποία αυτή συνομιλεί.</a:t>
            </a:r>
          </a:p>
          <a:p>
            <a:r>
              <a:rPr lang="el-GR" b="0" dirty="0"/>
              <a:t>Στο σχετικό τμήμα θα πρέπει να αναφερθείτε στα έργα αυτά και στις κεντρικές τους θέσεις και να τοποθετήσετε την έρευνά σας στη σχετική συζήτηση.</a:t>
            </a:r>
          </a:p>
          <a:p>
            <a:r>
              <a:rPr lang="el-GR" b="0" dirty="0"/>
              <a:t>Εξυπακούεται ότι πέρα από το τμήμα που είναι ειδικά αφιερωμένο στη βιβλιογραφική συζήτηση, θα πρέπει να αξιοποιείται τη θεωρία σε όλη την πορεία της διαπραγμάτευσης του θέματός σας, με τις σχετικές παραπομπές.</a:t>
            </a:r>
            <a:endParaRPr lang="en-US" b="0" dirty="0"/>
          </a:p>
        </p:txBody>
      </p:sp>
      <p:sp>
        <p:nvSpPr>
          <p:cNvPr id="3" name="Title 2">
            <a:extLst>
              <a:ext uri="{FF2B5EF4-FFF2-40B4-BE49-F238E27FC236}">
                <a16:creationId xmlns:a16="http://schemas.microsoft.com/office/drawing/2014/main" id="{BF3108CA-4362-0AC5-FF18-6C2D46D23656}"/>
              </a:ext>
            </a:extLst>
          </p:cNvPr>
          <p:cNvSpPr>
            <a:spLocks noGrp="1"/>
          </p:cNvSpPr>
          <p:nvPr>
            <p:ph type="title"/>
          </p:nvPr>
        </p:nvSpPr>
        <p:spPr/>
        <p:txBody>
          <a:bodyPr/>
          <a:lstStyle/>
          <a:p>
            <a:r>
              <a:rPr lang="el-GR" dirty="0"/>
              <a:t>Αξιοποιώντας τη βιβλιογραφία</a:t>
            </a:r>
            <a:endParaRPr lang="en-US" dirty="0"/>
          </a:p>
        </p:txBody>
      </p:sp>
    </p:spTree>
    <p:extLst>
      <p:ext uri="{BB962C8B-B14F-4D97-AF65-F5344CB8AC3E}">
        <p14:creationId xmlns:p14="http://schemas.microsoft.com/office/powerpoint/2010/main" val="241798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510134-DE2F-35C2-0875-07F5AE366B15}"/>
              </a:ext>
            </a:extLst>
          </p:cNvPr>
          <p:cNvSpPr>
            <a:spLocks noGrp="1"/>
          </p:cNvSpPr>
          <p:nvPr>
            <p:ph type="body" sz="quarter" idx="11"/>
          </p:nvPr>
        </p:nvSpPr>
        <p:spPr/>
        <p:txBody>
          <a:bodyPr>
            <a:normAutofit lnSpcReduction="10000"/>
          </a:bodyPr>
          <a:lstStyle/>
          <a:p>
            <a:r>
              <a:rPr lang="el-GR" dirty="0"/>
              <a:t>Το τελευταίο κεφάλαιο της εργασίας μας είναι αφιερωμένο στα συμπεράσματα. Τι γράφουμε εκεί; Μεταξύ άλλων, μπορούμε να προσπαθήσουμε να απαντήσουμε στα ακόλουθα ερωτήματα:</a:t>
            </a:r>
          </a:p>
          <a:p>
            <a:pPr lvl="1"/>
            <a:r>
              <a:rPr lang="el-GR" dirty="0"/>
              <a:t>Ποια ήταν τα βασικά επιχειρήματα της εργασίας σας; (συνοπτικά)</a:t>
            </a:r>
          </a:p>
          <a:p>
            <a:pPr lvl="1"/>
            <a:r>
              <a:rPr lang="el-GR" dirty="0"/>
              <a:t>Πώς συνδέονται με ευρύτερα ζητήματα της ανθρωπολογικής συζήτησης;</a:t>
            </a:r>
          </a:p>
          <a:p>
            <a:pPr lvl="1"/>
            <a:r>
              <a:rPr lang="el-GR" dirty="0"/>
              <a:t>Πώς συνδέονται με ζητήματα που αφορούν τη σύγχρονη κοινωνική πραγματικότητα;</a:t>
            </a:r>
          </a:p>
          <a:p>
            <a:pPr lvl="1"/>
            <a:r>
              <a:rPr lang="el-GR" dirty="0"/>
              <a:t>Ποιοι καινούργιοι δρόμοι/ερωτήματα ανοίγονται από την εργασία σας;</a:t>
            </a:r>
            <a:endParaRPr lang="en-US" dirty="0"/>
          </a:p>
        </p:txBody>
      </p:sp>
      <p:sp>
        <p:nvSpPr>
          <p:cNvPr id="3" name="Title 2">
            <a:extLst>
              <a:ext uri="{FF2B5EF4-FFF2-40B4-BE49-F238E27FC236}">
                <a16:creationId xmlns:a16="http://schemas.microsoft.com/office/drawing/2014/main" id="{4C11078E-27AF-63B5-7F23-9F6EFD8B8977}"/>
              </a:ext>
            </a:extLst>
          </p:cNvPr>
          <p:cNvSpPr>
            <a:spLocks noGrp="1"/>
          </p:cNvSpPr>
          <p:nvPr>
            <p:ph type="title"/>
          </p:nvPr>
        </p:nvSpPr>
        <p:spPr/>
        <p:txBody>
          <a:bodyPr/>
          <a:lstStyle/>
          <a:p>
            <a:r>
              <a:rPr lang="el-GR" dirty="0"/>
              <a:t>Συμπεράσματα</a:t>
            </a:r>
            <a:endParaRPr lang="en-US" dirty="0"/>
          </a:p>
        </p:txBody>
      </p:sp>
    </p:spTree>
    <p:extLst>
      <p:ext uri="{BB962C8B-B14F-4D97-AF65-F5344CB8AC3E}">
        <p14:creationId xmlns:p14="http://schemas.microsoft.com/office/powerpoint/2010/main" val="362278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Custom 24">
      <a:dk1>
        <a:srgbClr val="000000"/>
      </a:dk1>
      <a:lt1>
        <a:srgbClr val="FFFFFF"/>
      </a:lt1>
      <a:dk2>
        <a:srgbClr val="000000"/>
      </a:dk2>
      <a:lt2>
        <a:srgbClr val="E6E6E6"/>
      </a:lt2>
      <a:accent1>
        <a:srgbClr val="264653"/>
      </a:accent1>
      <a:accent2>
        <a:srgbClr val="2A9D8F"/>
      </a:accent2>
      <a:accent3>
        <a:srgbClr val="E9C46A"/>
      </a:accent3>
      <a:accent4>
        <a:srgbClr val="F4A261"/>
      </a:accent4>
      <a:accent5>
        <a:srgbClr val="E76F51"/>
      </a:accent5>
      <a:accent6>
        <a:srgbClr val="FFFFFF"/>
      </a:accent6>
      <a:hlink>
        <a:srgbClr val="FFFFFF"/>
      </a:hlink>
      <a:folHlink>
        <a:srgbClr val="FFFFFF"/>
      </a:folHlink>
    </a:clrScheme>
    <a:fontScheme name="Heritage and History">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ck History Month_TM10103076_Win32_LH_v4" id="{5AE25372-5B71-4B3F-A332-C4D84C968E46}" vid="{07F4610E-88B6-4CC8-AAA7-899DFEA9E17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A967B1-A0A0-415E-82CC-A85AEE3A67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89EEA4-141F-4066-B57B-E44468FB3D6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3CFAAC47-BD84-465D-B982-7A75BCC08F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Black History Month presentation</Template>
  <TotalTime>2182</TotalTime>
  <Words>597</Words>
  <Application>Microsoft Office PowerPoint</Application>
  <PresentationFormat>Widescreen</PresentationFormat>
  <Paragraphs>38</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Segoe UI</vt:lpstr>
      <vt:lpstr>2_Office Theme</vt:lpstr>
      <vt:lpstr>Συγγραφή τελικού κειμένου</vt:lpstr>
      <vt:lpstr>Εντοπίστε την κεντρική ιδέα του κειμένου σας</vt:lpstr>
      <vt:lpstr>Γράφοντας την εισαγωγή</vt:lpstr>
      <vt:lpstr>Μεθοδολογία </vt:lpstr>
      <vt:lpstr>Χρήση παραδειγμάτων</vt:lpstr>
      <vt:lpstr>Αξιοποιώντας τη βιβλιογραφία</vt:lpstr>
      <vt:lpstr>Συμπεράσματα</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Συγγραφή τελικού κειμένου</dc:title>
  <dc:subject/>
  <dc:creator>Emilia Salvanou</dc:creator>
  <cp:keywords/>
  <dc:description/>
  <cp:lastModifiedBy>Emilia Salvanou</cp:lastModifiedBy>
  <cp:revision>2</cp:revision>
  <dcterms:created xsi:type="dcterms:W3CDTF">2023-01-10T10:33:39Z</dcterms:created>
  <dcterms:modified xsi:type="dcterms:W3CDTF">2023-01-18T22:54:54Z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