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37"/>
  </p:notesMasterIdLst>
  <p:sldIdLst>
    <p:sldId id="256" r:id="rId2"/>
    <p:sldId id="265" r:id="rId3"/>
    <p:sldId id="288" r:id="rId4"/>
    <p:sldId id="289" r:id="rId5"/>
    <p:sldId id="290" r:id="rId6"/>
    <p:sldId id="291" r:id="rId7"/>
    <p:sldId id="259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57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78" r:id="rId26"/>
    <p:sldId id="258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60" r:id="rId35"/>
    <p:sldId id="261" r:id="rId36"/>
  </p:sldIdLst>
  <p:sldSz cx="9144000" cy="5143500" type="screen16x9"/>
  <p:notesSz cx="6858000" cy="9144000"/>
  <p:embeddedFontLst>
    <p:embeddedFont>
      <p:font typeface="Tw Cen MT" panose="020B0602020104020603" pitchFamily="34" charset="0"/>
      <p:regular r:id="rId38"/>
      <p:bold r:id="rId39"/>
      <p:italic r:id="rId40"/>
      <p:boldItalic r:id="rId41"/>
    </p:embeddedFont>
    <p:embeddedFont>
      <p:font typeface="Tw Cen MT Condensed" panose="020B0606020104020203" pitchFamily="34" charset="0"/>
      <p:regular r:id="rId42"/>
      <p:bold r:id="rId43"/>
    </p:embeddedFont>
    <p:embeddedFont>
      <p:font typeface="Wingdings 3" panose="05040102010807070707" pitchFamily="18" charset="2"/>
      <p:regular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D5B7B9-7AAB-4E71-8935-5ACDFAD8A81C}">
  <a:tblStyle styleId="{5CD5B7B9-7AAB-4E71-8935-5ACDFAD8A8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60"/>
  </p:normalViewPr>
  <p:slideViewPr>
    <p:cSldViewPr>
      <p:cViewPr varScale="1">
        <p:scale>
          <a:sx n="88" d="100"/>
          <a:sy n="88" d="100"/>
        </p:scale>
        <p:origin x="115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10/10/2025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44708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10/10/2025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225017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571500"/>
            <a:ext cx="1971675" cy="405765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571500"/>
            <a:ext cx="5686425" cy="405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10/10/2025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44447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74662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76325" y="1863600"/>
            <a:ext cx="4962600" cy="141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166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49B1C-ED07-4267-8D83-B77E99542C21}" type="datetimeFigureOut">
              <a:rPr lang="en-US" smtClean="0"/>
              <a:pPr/>
              <a:t>10/10/2025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398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b="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10/10/2025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56166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714500"/>
            <a:ext cx="356616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714500"/>
            <a:ext cx="356616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10/10/2025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0997657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225841"/>
            <a:ext cx="3566160" cy="25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2225841"/>
            <a:ext cx="3566160" cy="25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10/10/2025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357162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10/10/2025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832901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10/10/2025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165530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353632"/>
            <a:ext cx="3291840" cy="13030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617220"/>
            <a:ext cx="4258818" cy="388848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1693129"/>
            <a:ext cx="3291840" cy="282172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10/10/2025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8546324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4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3720104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10/10/2025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25003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714500"/>
            <a:ext cx="7290055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4853028"/>
            <a:ext cx="1615607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10/10/2025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4853028"/>
            <a:ext cx="4426094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4853028"/>
            <a:ext cx="73025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07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fade thruBlk="1"/>
  </p:transition>
  <p:hf hdr="0" ft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88Sact1kws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Design methodolgoies for nature and the environment</a:t>
            </a:r>
            <a:endParaRPr dirty="0"/>
          </a:p>
        </p:txBody>
      </p:sp>
      <p:pic>
        <p:nvPicPr>
          <p:cNvPr id="339" name="Picture 338" descr="iStock-6653945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854" y="1467836"/>
            <a:ext cx="3308146" cy="22078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56002-B7E0-573A-046F-26D78A14B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Principles of multispecies design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1E647-277C-760E-945E-757C80F92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14500"/>
            <a:ext cx="8268400" cy="30175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b="1" dirty="0"/>
              <a:t>Ecological inclusivity</a:t>
            </a:r>
            <a:r>
              <a:rPr lang="en-US" dirty="0"/>
              <a:t>: Design incorporates the habitats, resources, and spaces needed for different species, moving beyond green aesthetics to meaningful ecological contributions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b="1" dirty="0"/>
              <a:t>Interdependence and symbiosis</a:t>
            </a:r>
            <a:r>
              <a:rPr lang="en-US" dirty="0"/>
              <a:t>: Creates environments that benefit multiple organisms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600" dirty="0"/>
              <a:t> Strengthens ecosystems and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b="1" dirty="0"/>
              <a:t>Ethical considerations of non-human stakeholders</a:t>
            </a:r>
            <a:r>
              <a:rPr lang="en-US" dirty="0"/>
              <a:t>: Respects the value of other species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600" dirty="0"/>
              <a:t> Creates spaces that serve both human and non-human needs</a:t>
            </a:r>
            <a:endParaRPr lang="el-GR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5A5B3-A0B5-642B-9FBB-99AAE561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70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97A29-9742-A03C-E641-146D60CB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Benefits of multispecies design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8E927-3DA4-FE0C-37BE-65C01EC93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14500"/>
            <a:ext cx="8268400" cy="30175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Supports biodiversity</a:t>
            </a:r>
            <a:r>
              <a:rPr lang="en-US" dirty="0"/>
              <a:t>: Designs considering needs of many species, it supports habitats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Enhances ecosystem services</a:t>
            </a:r>
            <a:r>
              <a:rPr lang="en-US" dirty="0"/>
              <a:t>: Examples such as pollination, water purification, and carbon sequestration are provided by various species.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sz="1600" dirty="0"/>
              <a:t>Multispecies design promotes the health of these species, enhancing ecosystem services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Increases urban resilience</a:t>
            </a:r>
            <a:r>
              <a:rPr lang="en-US" dirty="0"/>
              <a:t>: Multispecies approaches in urban settings can improve resilience to </a:t>
            </a:r>
            <a:r>
              <a:rPr lang="en-US" b="1" dirty="0"/>
              <a:t>climate-related impacts </a:t>
            </a:r>
            <a:r>
              <a:rPr lang="en-US" dirty="0"/>
              <a:t>through ecosystems that </a:t>
            </a:r>
            <a:r>
              <a:rPr lang="en-US" b="1" dirty="0"/>
              <a:t>better stand environmental stresses</a:t>
            </a:r>
            <a:endParaRPr lang="el-GR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BAB0B-55B1-9D87-2096-03B3D7DD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532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429000"/>
            <a:ext cx="5293730" cy="1473199"/>
          </a:xfrm>
          <a:prstGeom prst="rect">
            <a:avLst/>
          </a:prstGeom>
          <a:solidFill>
            <a:srgbClr val="364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E83CF4-5F1B-7CD0-1116-BF6CE65A7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3575304"/>
            <a:ext cx="4945641" cy="1218907"/>
          </a:xfrm>
        </p:spPr>
        <p:txBody>
          <a:bodyPr>
            <a:normAutofit/>
          </a:bodyPr>
          <a:lstStyle/>
          <a:p>
            <a:pPr algn="r"/>
            <a:r>
              <a:rPr lang="en-GB">
                <a:solidFill>
                  <a:srgbClr val="FFFFFF"/>
                </a:solidFill>
              </a:rPr>
              <a:t>Examples of multispecies design</a:t>
            </a:r>
            <a:endParaRPr lang="el-GR">
              <a:solidFill>
                <a:srgbClr val="FFFFFF"/>
              </a:solidFill>
            </a:endParaRPr>
          </a:p>
        </p:txBody>
      </p:sp>
      <p:pic>
        <p:nvPicPr>
          <p:cNvPr id="3074" name="Picture 2" descr="background">
            <a:extLst>
              <a:ext uri="{FF2B5EF4-FFF2-40B4-BE49-F238E27FC236}">
                <a16:creationId xmlns:a16="http://schemas.microsoft.com/office/drawing/2014/main" id="{8F5FFFAB-D122-39FB-2592-DB7072986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" r="-2" b="4514"/>
          <a:stretch/>
        </p:blipFill>
        <p:spPr bwMode="auto">
          <a:xfrm>
            <a:off x="245660" y="241299"/>
            <a:ext cx="5293729" cy="30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37C99-EF83-3A26-74C9-D4BB4DD83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7999" y="4901367"/>
            <a:ext cx="730251" cy="2057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8D019A3-4BD3-44DF-9755-ECD0A3A30F8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241299"/>
            <a:ext cx="3251710" cy="46609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19B38-47D8-393C-0314-01C035376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688293"/>
            <a:ext cx="2568554" cy="3639272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Banff wildlife crossings, Canada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Bridges and tunnels that allow animals to cross highways safely</a:t>
            </a:r>
            <a:endParaRPr lang="el-G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14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429000"/>
            <a:ext cx="5293730" cy="1473199"/>
          </a:xfrm>
          <a:prstGeom prst="rect">
            <a:avLst/>
          </a:prstGeom>
          <a:solidFill>
            <a:srgbClr val="4B6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930092-E1D8-676E-EBFD-620DE2AEC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3575304"/>
            <a:ext cx="4945641" cy="1218907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</a:rPr>
              <a:t>Bee Highway, Oslo</a:t>
            </a:r>
            <a:endParaRPr lang="el-GR" dirty="0">
              <a:solidFill>
                <a:srgbClr val="FFFFFF"/>
              </a:solidFill>
            </a:endParaRPr>
          </a:p>
        </p:txBody>
      </p:sp>
      <p:pic>
        <p:nvPicPr>
          <p:cNvPr id="4098" name="Picture 2" descr="The bee highway through Oslo | An eco-friendly capital">
            <a:extLst>
              <a:ext uri="{FF2B5EF4-FFF2-40B4-BE49-F238E27FC236}">
                <a16:creationId xmlns:a16="http://schemas.microsoft.com/office/drawing/2014/main" id="{414D0F96-1198-AAC7-7119-50E23FD80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2" r="-2" b="4696"/>
          <a:stretch/>
        </p:blipFill>
        <p:spPr bwMode="auto">
          <a:xfrm>
            <a:off x="245660" y="241299"/>
            <a:ext cx="5293729" cy="30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5C6B5-C3FA-8BBE-DFE1-B4F183239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7999" y="4901367"/>
            <a:ext cx="730251" cy="2057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8D019A3-4BD3-44DF-9755-ECD0A3A30F8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241299"/>
            <a:ext cx="3251710" cy="46609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B33D6-300F-8797-B0E3-8D568370B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688293"/>
            <a:ext cx="2568554" cy="3639272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Beehives, green areas, green roofs, and resting places allow bees to live in the city</a:t>
            </a:r>
            <a:endParaRPr lang="el-G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5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429000"/>
            <a:ext cx="5293730" cy="1473199"/>
          </a:xfrm>
          <a:prstGeom prst="rect">
            <a:avLst/>
          </a:prstGeom>
          <a:solidFill>
            <a:srgbClr val="644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CA20B-E5D2-6E6C-292D-67B0EF40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3575304"/>
            <a:ext cx="4945641" cy="1218907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</a:rPr>
              <a:t>ACROS Building, Japan</a:t>
            </a:r>
            <a:endParaRPr lang="el-GR" dirty="0">
              <a:solidFill>
                <a:srgbClr val="FFFFFF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AE4C967-54ED-2BF1-FD22-4927270C2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6" b="-2"/>
          <a:stretch/>
        </p:blipFill>
        <p:spPr bwMode="auto">
          <a:xfrm>
            <a:off x="245660" y="241299"/>
            <a:ext cx="5293729" cy="30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2DC18-C9AE-D08C-31E5-BE311B32C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7999" y="4901367"/>
            <a:ext cx="730251" cy="2057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8D019A3-4BD3-44DF-9755-ECD0A3A30F8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241299"/>
            <a:ext cx="3251710" cy="46609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FE54A-A95E-3087-9022-16E25A1C1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688293"/>
            <a:ext cx="2568554" cy="3639272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Green roofs in cities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The building is built on a park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Residents protested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The solution was to give the park back in a “climbable” stair format, with 14 green </a:t>
            </a:r>
            <a:r>
              <a:rPr lang="en-GB" dirty="0" err="1">
                <a:solidFill>
                  <a:srgbClr val="FFFFFF"/>
                </a:solidFill>
              </a:rPr>
              <a:t>teraces</a:t>
            </a:r>
            <a:endParaRPr lang="el-G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21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615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429000"/>
            <a:ext cx="5293730" cy="1473199"/>
          </a:xfrm>
          <a:prstGeom prst="rect">
            <a:avLst/>
          </a:prstGeom>
          <a:solidFill>
            <a:srgbClr val="587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78E16F-5D3D-B7FE-6DFB-02C417DB0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3575304"/>
            <a:ext cx="4945641" cy="1218907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</a:rPr>
              <a:t>Green buildings that are habitats, Milan</a:t>
            </a:r>
            <a:endParaRPr lang="el-GR" dirty="0">
              <a:solidFill>
                <a:srgbClr val="FFFFFF"/>
              </a:solidFill>
            </a:endParaRPr>
          </a:p>
        </p:txBody>
      </p:sp>
      <p:pic>
        <p:nvPicPr>
          <p:cNvPr id="6148" name="Picture 4" descr="The Bosco Verticale: all there is to ...">
            <a:extLst>
              <a:ext uri="{FF2B5EF4-FFF2-40B4-BE49-F238E27FC236}">
                <a16:creationId xmlns:a16="http://schemas.microsoft.com/office/drawing/2014/main" id="{83043568-A30F-D344-3938-A0A462E1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0" r="5536" b="-2"/>
          <a:stretch/>
        </p:blipFill>
        <p:spPr bwMode="auto">
          <a:xfrm>
            <a:off x="245660" y="241299"/>
            <a:ext cx="5293729" cy="30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F8FDC-7AC0-11D5-A54B-F0B73BF77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7999" y="4901367"/>
            <a:ext cx="730251" cy="2057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8D019A3-4BD3-44DF-9755-ECD0A3A30F85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241299"/>
            <a:ext cx="3251710" cy="46609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DC7C5-4891-CC03-36B5-5B72FF5CB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688293"/>
            <a:ext cx="2568554" cy="3639272"/>
          </a:xfrm>
        </p:spPr>
        <p:txBody>
          <a:bodyPr anchor="ctr">
            <a:normAutofit lnSpcReduction="10000"/>
          </a:bodyPr>
          <a:lstStyle/>
          <a:p>
            <a:r>
              <a:rPr lang="en-GB" dirty="0">
                <a:solidFill>
                  <a:srgbClr val="FFFFFF"/>
                </a:solidFill>
              </a:rPr>
              <a:t>Sustainable residential building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Provides habitat for birds, insects, bees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Regulates humidity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Produces oxygen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Absorbs CO2</a:t>
            </a:r>
            <a:endParaRPr lang="el-G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45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27B7C6F6-4579-4D42-9857-ED1B2EE0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60" y="3286760"/>
            <a:ext cx="4266015" cy="161543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11A29-544E-93F5-2D44-B90BF4E7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456431"/>
            <a:ext cx="3931920" cy="1324286"/>
          </a:xfrm>
        </p:spPr>
        <p:txBody>
          <a:bodyPr>
            <a:normAutofit/>
          </a:bodyPr>
          <a:lstStyle/>
          <a:p>
            <a:pPr algn="r"/>
            <a:r>
              <a:rPr lang="en-GB" sz="3300" dirty="0">
                <a:solidFill>
                  <a:srgbClr val="FFFFFF"/>
                </a:solidFill>
              </a:rPr>
              <a:t>Urban food forests, Boston, Seattle</a:t>
            </a:r>
            <a:endParaRPr lang="el-GR" sz="3300" dirty="0">
              <a:solidFill>
                <a:srgbClr val="FFFFFF"/>
              </a:solidFill>
            </a:endParaRPr>
          </a:p>
        </p:txBody>
      </p:sp>
      <p:pic>
        <p:nvPicPr>
          <p:cNvPr id="7170" name="Picture 2" descr="urban food forests">
            <a:extLst>
              <a:ext uri="{FF2B5EF4-FFF2-40B4-BE49-F238E27FC236}">
                <a16:creationId xmlns:a16="http://schemas.microsoft.com/office/drawing/2014/main" id="{B6F5A8BD-E1B0-C802-7AF7-122DF827A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1" r="6516" b="-1"/>
          <a:stretch/>
        </p:blipFill>
        <p:spPr bwMode="auto">
          <a:xfrm>
            <a:off x="245660" y="241299"/>
            <a:ext cx="4266015" cy="29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7E6D8249-E901-4E71-B15A-A7F5D7F7B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2325" y="241299"/>
            <a:ext cx="4270376" cy="4660900"/>
          </a:xfrm>
          <a:prstGeom prst="rect">
            <a:avLst/>
          </a:prstGeom>
          <a:solidFill>
            <a:srgbClr val="3A5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D2251-6C8A-E072-D894-2CF478EA0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798" y="731156"/>
            <a:ext cx="3543430" cy="3639271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Grow food in public spaces in cities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Makes cities sustainable and self-sufficient</a:t>
            </a:r>
            <a:endParaRPr lang="el-GR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FC63A-BFC2-0836-4716-64F75EEE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7999" y="4901367"/>
            <a:ext cx="730251" cy="2057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8D019A3-4BD3-44DF-9755-ECD0A3A30F85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16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6EC5F-285D-BAC6-4145-AE18B3F8FB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biomimicry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67838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ED4477-AF31-7A68-A386-9A192C0D2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Biomimicry</a:t>
            </a:r>
            <a:endParaRPr lang="el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8C53E-7F62-8A8F-9EDA-C8536FC7E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Biomimicry</a:t>
            </a:r>
            <a:r>
              <a:rPr lang="en-US" dirty="0"/>
              <a:t> is a design approach that seeks inspiration from nature to solve human challenges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It emulates natural forms, processes, and ecosystems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It creates solutions that are efficient, sustainable, and resilient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Biomimicry recognizes that nature, through billions of years of evolution, has already developed efficient systems and strategies that can inspire human innovation.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5138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792FB-C944-7309-65E3-FF5E41CF0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Biomimicry principles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94A75-1564-14BC-82C3-719A2727B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14500"/>
            <a:ext cx="8090154" cy="301752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</a:t>
            </a:r>
            <a:r>
              <a:rPr lang="en-GB" b="1" dirty="0"/>
              <a:t>Nature as model:</a:t>
            </a:r>
            <a:r>
              <a:rPr lang="en-GB" dirty="0"/>
              <a:t> </a:t>
            </a:r>
            <a:r>
              <a:rPr lang="en-US" dirty="0"/>
              <a:t>Study forms, processes, and ecosystems that exist in nature, and apply to solve human problems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pt-BR" dirty="0"/>
              <a:t> </a:t>
            </a:r>
            <a:r>
              <a:rPr lang="pt-BR" b="1" dirty="0"/>
              <a:t>Nature as a measure: </a:t>
            </a:r>
            <a:r>
              <a:rPr lang="pt-BR" dirty="0"/>
              <a:t>Use nature as benchmark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sz="1600" b="1" dirty="0"/>
              <a:t> </a:t>
            </a:r>
            <a:r>
              <a:rPr lang="pt-BR" sz="1600" dirty="0"/>
              <a:t>E.g. Materials that mimic the durability of natural materials, such as spider silk or sea shells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sz="1600" b="1" dirty="0"/>
              <a:t> </a:t>
            </a:r>
            <a:r>
              <a:rPr lang="pt-BR" sz="1600" dirty="0"/>
              <a:t>Strong and with small environmental impact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pt-BR" sz="16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pt-BR" sz="1600" b="1" dirty="0"/>
              <a:t> Nature as mentor: </a:t>
            </a:r>
            <a:r>
              <a:rPr lang="pt-BR" sz="1600" dirty="0"/>
              <a:t>See how things work in nature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sz="1600" b="1" dirty="0"/>
              <a:t> </a:t>
            </a:r>
            <a:r>
              <a:rPr lang="pt-BR" sz="1600" dirty="0"/>
              <a:t>E.g. Treat cities as ecosystems, incorporating water recycling, renewable energy, and green spaces</a:t>
            </a:r>
            <a:endParaRPr lang="el-GR" sz="16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7EC70-1846-52C1-6287-A8312C7B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40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09080-88F2-8F9E-21A1-C46344BA43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Ecosystem services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771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199" cy="5143500"/>
          </a:xfrm>
          <a:prstGeom prst="rect">
            <a:avLst/>
          </a:prstGeom>
          <a:solidFill>
            <a:srgbClr val="5D3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10432-F296-2788-2B04-4FF66665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38912"/>
            <a:ext cx="4505270" cy="112471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Velcro</a:t>
            </a:r>
            <a:endParaRPr lang="el-GR" dirty="0">
              <a:solidFill>
                <a:srgbClr val="FFFFFF"/>
              </a:solidFill>
            </a:endParaRPr>
          </a:p>
        </p:txBody>
      </p:sp>
      <p:cxnSp>
        <p:nvCxnSpPr>
          <p:cNvPr id="8201" name="Straight Connector 8200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526B4-CF62-2234-146F-A83F9983D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14500"/>
            <a:ext cx="4505270" cy="30175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Inspiration: The burrs of the burdock plant have tiny hooks that latch onto animal fur or clothing, allowing the plant to spread its seeds over long distances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 Application: Two-part fastening system with tiny hoops and loops</a:t>
            </a:r>
            <a:endParaRPr lang="el-GR" dirty="0">
              <a:solidFill>
                <a:srgbClr val="FFFFFF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51E3D4E-BD66-7813-D9D8-774CEC47C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7" r="32130"/>
          <a:stretch/>
        </p:blipFill>
        <p:spPr bwMode="auto">
          <a:xfrm>
            <a:off x="5664199" y="10"/>
            <a:ext cx="3479801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B2144-9475-C112-A174-54158CD6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7999" y="4853028"/>
            <a:ext cx="730251" cy="2057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8D019A3-4BD3-44DF-9755-ECD0A3A30F8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08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" name="Rectangle 9225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199" cy="5143500"/>
          </a:xfrm>
          <a:prstGeom prst="rect">
            <a:avLst/>
          </a:prstGeom>
          <a:solidFill>
            <a:srgbClr val="536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6EB9F-2A6B-CE58-F80B-CAD21E3A4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38912"/>
            <a:ext cx="4505270" cy="1124712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Sinkansen bullet train</a:t>
            </a:r>
            <a:endParaRPr lang="el-GR">
              <a:solidFill>
                <a:srgbClr val="FFFFFF"/>
              </a:solidFill>
            </a:endParaRPr>
          </a:p>
        </p:txBody>
      </p:sp>
      <p:cxnSp>
        <p:nvCxnSpPr>
          <p:cNvPr id="9228" name="Straight Connector 9227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836BB-E58C-60A6-01E5-23D8EF3EF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14500"/>
            <a:ext cx="4505270" cy="30175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Inspiration: The kingfisher’s streamlined beak allows it to dive into water with minimal splash, which reduces noise and improves speed</a:t>
            </a:r>
          </a:p>
          <a:p>
            <a:r>
              <a:rPr lang="en-US">
                <a:solidFill>
                  <a:srgbClr val="FFFFFF"/>
                </a:solidFill>
              </a:rPr>
              <a:t>Application: Japan's Shinkansen bullet trains are based on the kingfisher’s beak, reducing noise, air resistance, and energy consumption, while allowing the train to travel faster</a:t>
            </a:r>
            <a:endParaRPr lang="el-GR">
              <a:solidFill>
                <a:srgbClr val="FFFFFF"/>
              </a:solidFill>
            </a:endParaRPr>
          </a:p>
        </p:txBody>
      </p:sp>
      <p:pic>
        <p:nvPicPr>
          <p:cNvPr id="9219" name="Picture 3" descr="A bird sitting on a branch&#10;&#10;Description automatically generated">
            <a:extLst>
              <a:ext uri="{FF2B5EF4-FFF2-40B4-BE49-F238E27FC236}">
                <a16:creationId xmlns:a16="http://schemas.microsoft.com/office/drawing/2014/main" id="{94E2DCCC-626D-5CA4-8AA8-03D99B87F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2" r="1" b="20204"/>
          <a:stretch/>
        </p:blipFill>
        <p:spPr bwMode="auto">
          <a:xfrm>
            <a:off x="5664199" y="10"/>
            <a:ext cx="3479801" cy="25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A train on the tracks&#10;&#10;Description automatically generated">
            <a:extLst>
              <a:ext uri="{FF2B5EF4-FFF2-40B4-BE49-F238E27FC236}">
                <a16:creationId xmlns:a16="http://schemas.microsoft.com/office/drawing/2014/main" id="{A9495938-D1FB-31A9-B922-AA5004CD2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5" r="1" b="5531"/>
          <a:stretch/>
        </p:blipFill>
        <p:spPr bwMode="auto">
          <a:xfrm>
            <a:off x="5664199" y="2571750"/>
            <a:ext cx="3479801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A708B-4948-8BE5-BA14-C86567D5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7999" y="4853028"/>
            <a:ext cx="730251" cy="2057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8D019A3-4BD3-44DF-9755-ECD0A3A30F85}" type="slidenum">
              <a:rPr lang="en-US" sz="8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92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429000"/>
            <a:ext cx="5293730" cy="1473199"/>
          </a:xfrm>
          <a:prstGeom prst="rect">
            <a:avLst/>
          </a:prstGeom>
          <a:solidFill>
            <a:srgbClr val="4C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B2DB26-FD51-8928-64D2-0A4CD52FB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3575304"/>
            <a:ext cx="4945641" cy="1218907"/>
          </a:xfrm>
        </p:spPr>
        <p:txBody>
          <a:bodyPr>
            <a:normAutofit/>
          </a:bodyPr>
          <a:lstStyle/>
          <a:p>
            <a:pPr algn="r"/>
            <a:r>
              <a:rPr lang="en-GB">
                <a:solidFill>
                  <a:srgbClr val="FFFFFF"/>
                </a:solidFill>
              </a:rPr>
              <a:t>Lotus effect self-cleaning</a:t>
            </a:r>
            <a:endParaRPr lang="el-GR">
              <a:solidFill>
                <a:srgbClr val="FFFFFF"/>
              </a:solidFill>
            </a:endParaRPr>
          </a:p>
        </p:txBody>
      </p:sp>
      <p:pic>
        <p:nvPicPr>
          <p:cNvPr id="10242" name="Picture 2" descr="Following the Natures Lead: Lotus Effect Self-Cleaning">
            <a:extLst>
              <a:ext uri="{FF2B5EF4-FFF2-40B4-BE49-F238E27FC236}">
                <a16:creationId xmlns:a16="http://schemas.microsoft.com/office/drawing/2014/main" id="{00928031-41C8-3049-850C-A30D93ED7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2" b="2"/>
          <a:stretch/>
        </p:blipFill>
        <p:spPr bwMode="auto">
          <a:xfrm>
            <a:off x="245660" y="241299"/>
            <a:ext cx="5293729" cy="30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DA88BE-0A14-C480-FAED-C05E8235D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7999" y="4901367"/>
            <a:ext cx="730251" cy="2057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8D019A3-4BD3-44DF-9755-ECD0A3A30F85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241299"/>
            <a:ext cx="3251710" cy="46609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0A2E1-6382-A72C-FE50-B9E058236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688293"/>
            <a:ext cx="2568554" cy="363927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Inspiration: Lotus leaves have a unique micro-structure that repels water, which allows dirt and particles to wash away naturally with rainfall, keeping the surface clean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Application: Self-cleaning coatings used on windows, solar panels, and even paints that repel water and resist dirt, reducing maintenance needs</a:t>
            </a:r>
            <a:endParaRPr lang="el-G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315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7" name="Rectangle 11276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199" cy="5143500"/>
          </a:xfrm>
          <a:prstGeom prst="rect">
            <a:avLst/>
          </a:prstGeom>
          <a:solidFill>
            <a:srgbClr val="4565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ABAB7-1A49-C738-4B07-D7C77918D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38912"/>
            <a:ext cx="4505270" cy="112471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Self-cooling buildings</a:t>
            </a:r>
            <a:endParaRPr lang="el-GR" dirty="0">
              <a:solidFill>
                <a:srgbClr val="FFFFFF"/>
              </a:solidFill>
            </a:endParaRPr>
          </a:p>
        </p:txBody>
      </p:sp>
      <p:cxnSp>
        <p:nvCxnSpPr>
          <p:cNvPr id="11279" name="Straight Connector 11278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15B67-5072-AED7-52FB-9F24908E5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14500"/>
            <a:ext cx="4505270" cy="30175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Inspiration: Termite mounds maintain a constant internal temperature by using a network of air tunnels to regulate airflow and dissipate heat, despite extreme external temperatures</a:t>
            </a:r>
          </a:p>
          <a:p>
            <a:endParaRPr lang="en-US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Application: The Eastgate Centre in Harare, Zimbabwe, uses a similar passive cooling system, which reduces the building’s energy needs by maintaining stable indoor temperatures without traditional air conditioning</a:t>
            </a:r>
            <a:endParaRPr lang="el-GR">
              <a:solidFill>
                <a:srgbClr val="FFFFFF"/>
              </a:solidFill>
            </a:endParaRPr>
          </a:p>
        </p:txBody>
      </p:sp>
      <p:pic>
        <p:nvPicPr>
          <p:cNvPr id="11272" name="Picture 8" descr="A large mound of termite mounds&#10;&#10;Description automatically generated">
            <a:extLst>
              <a:ext uri="{FF2B5EF4-FFF2-40B4-BE49-F238E27FC236}">
                <a16:creationId xmlns:a16="http://schemas.microsoft.com/office/drawing/2014/main" id="{11E50380-299B-17D4-BC6D-58F662805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9" b="-3"/>
          <a:stretch/>
        </p:blipFill>
        <p:spPr bwMode="auto">
          <a:xfrm>
            <a:off x="5664199" y="10"/>
            <a:ext cx="3479801" cy="257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ermite nest design inspried the temperate design of the Eastgate Centre, Harare">
            <a:extLst>
              <a:ext uri="{FF2B5EF4-FFF2-40B4-BE49-F238E27FC236}">
                <a16:creationId xmlns:a16="http://schemas.microsoft.com/office/drawing/2014/main" id="{1BA42DE6-4629-D843-3796-DADC9B35F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" r="20284"/>
          <a:stretch/>
        </p:blipFill>
        <p:spPr bwMode="auto">
          <a:xfrm>
            <a:off x="5664199" y="2571750"/>
            <a:ext cx="3479801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6B9BD-B6A0-85C6-D290-5B1DC9F5B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7999" y="4853028"/>
            <a:ext cx="730251" cy="2057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8D019A3-4BD3-44DF-9755-ECD0A3A30F85}" type="slidenum">
              <a:rPr lang="en-US" sz="8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381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Rectangle 12295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199" cy="5143500"/>
          </a:xfrm>
          <a:prstGeom prst="rect">
            <a:avLst/>
          </a:prstGeom>
          <a:solidFill>
            <a:srgbClr val="385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E4E75-9506-2FF4-9C3A-2A29EA34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438912"/>
            <a:ext cx="4505270" cy="1124712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Wind turbines inspired by whale fins</a:t>
            </a:r>
            <a:endParaRPr lang="el-GR">
              <a:solidFill>
                <a:srgbClr val="FFFFFF"/>
              </a:solidFill>
            </a:endParaRPr>
          </a:p>
        </p:txBody>
      </p:sp>
      <p:cxnSp>
        <p:nvCxnSpPr>
          <p:cNvPr id="12298" name="Straight Connector 12297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24AEF-A422-4A2A-7EFF-0321B6FA3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14500"/>
            <a:ext cx="4505270" cy="30175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Inspiration: Humpback whales have tubercles (bumps) on the leading edge of their fins, which help them maneuver and reduce drag in water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Application: Engineers adapted this feature for wind turbine blades, improving efficiency and allowing turbines to generate more power even at low wind speeds</a:t>
            </a:r>
            <a:endParaRPr lang="el-GR" dirty="0">
              <a:solidFill>
                <a:srgbClr val="FFFFFF"/>
              </a:solidFill>
            </a:endParaRPr>
          </a:p>
        </p:txBody>
      </p:sp>
      <p:pic>
        <p:nvPicPr>
          <p:cNvPr id="12291" name="Picture 3" descr="Humpback Whale Inspires Wind Turbines - MoreInspiration">
            <a:extLst>
              <a:ext uri="{FF2B5EF4-FFF2-40B4-BE49-F238E27FC236}">
                <a16:creationId xmlns:a16="http://schemas.microsoft.com/office/drawing/2014/main" id="{32382997-96E4-C09F-1EFF-238E490A6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r="23509" b="-1"/>
          <a:stretch/>
        </p:blipFill>
        <p:spPr bwMode="auto">
          <a:xfrm>
            <a:off x="5664199" y="10"/>
            <a:ext cx="3479801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0ACC3-16D2-7154-1699-0948764B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7999" y="4853028"/>
            <a:ext cx="730251" cy="2057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8D019A3-4BD3-44DF-9755-ECD0A3A30F8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10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1434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429000"/>
            <a:ext cx="5293730" cy="1473199"/>
          </a:xfrm>
          <a:prstGeom prst="rect">
            <a:avLst/>
          </a:prstGeom>
          <a:solidFill>
            <a:srgbClr val="61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9707C0-8C3D-7956-F820-82099A8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3575304"/>
            <a:ext cx="4945641" cy="1218907"/>
          </a:xfrm>
        </p:spPr>
        <p:txBody>
          <a:bodyPr>
            <a:normAutofit/>
          </a:bodyPr>
          <a:lstStyle/>
          <a:p>
            <a:pPr algn="r"/>
            <a:r>
              <a:rPr lang="en-GB">
                <a:solidFill>
                  <a:srgbClr val="FFFFFF"/>
                </a:solidFill>
              </a:rPr>
              <a:t>Olympic swimmer swimsuits</a:t>
            </a:r>
            <a:endParaRPr lang="el-GR">
              <a:solidFill>
                <a:srgbClr val="FFFFFF"/>
              </a:solidFill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56BA4E08-BF04-4DD9-9784-BF20E2E67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4" r="-2" b="274"/>
          <a:stretch/>
        </p:blipFill>
        <p:spPr bwMode="auto">
          <a:xfrm>
            <a:off x="245660" y="241299"/>
            <a:ext cx="5293729" cy="30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2DBDE-FC94-2287-7FBA-273D4E7C6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7999" y="4901367"/>
            <a:ext cx="730251" cy="2057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8D019A3-4BD3-44DF-9755-ECD0A3A30F8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241299"/>
            <a:ext cx="3251710" cy="46609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6B0D0-71AE-611F-8E57-863A17E9F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688293"/>
            <a:ext cx="2568554" cy="3639272"/>
          </a:xfrm>
        </p:spPr>
        <p:txBody>
          <a:bodyPr anchor="ctr">
            <a:normAutofit/>
          </a:bodyPr>
          <a:lstStyle/>
          <a:p>
            <a:r>
              <a:rPr lang="en-US" sz="1500">
                <a:solidFill>
                  <a:srgbClr val="FFFFFF"/>
                </a:solidFill>
              </a:rPr>
              <a:t>Inspiration: Shark skin has microscopic ridges that reduce drag and prevent microorganism buildup, allowing sharks to glide through water efficiently</a:t>
            </a:r>
          </a:p>
          <a:p>
            <a:endParaRPr lang="en-US" sz="1500">
              <a:solidFill>
                <a:srgbClr val="FFFFFF"/>
              </a:solidFill>
            </a:endParaRPr>
          </a:p>
          <a:p>
            <a:r>
              <a:rPr lang="en-US" sz="1500">
                <a:solidFill>
                  <a:srgbClr val="FFFFFF"/>
                </a:solidFill>
              </a:rPr>
              <a:t>Application: Swimsuit companies like Speedo developed fabrics with similar ridged patterns to reduce drag for competitive swimmers, helping them move more efficiently through water.</a:t>
            </a:r>
            <a:endParaRPr lang="el-GR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46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18CD3-F5EA-FE7A-E1A0-0FB16B8ECB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Nature-based solutions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65201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8D3658-F8D8-B658-F901-E7638EAB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Nature-based solutions</a:t>
            </a:r>
            <a:endParaRPr lang="el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5D3C3E-CB38-B0A8-A959-2892EA726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14500"/>
            <a:ext cx="8375904" cy="34290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</a:t>
            </a:r>
            <a:r>
              <a:rPr lang="en-US" sz="1700" b="1" dirty="0"/>
              <a:t>Nature-Based Solutions (</a:t>
            </a:r>
            <a:r>
              <a:rPr lang="en-US" sz="1700" b="1" dirty="0" err="1"/>
              <a:t>NbS</a:t>
            </a:r>
            <a:r>
              <a:rPr lang="en-US" sz="1700" b="1" dirty="0"/>
              <a:t>)</a:t>
            </a:r>
            <a:r>
              <a:rPr lang="en-US" sz="1700" dirty="0"/>
              <a:t> are strategies that work with natural processes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7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/>
              <a:t> They aim to address environmental, social, and economic challenges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7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/>
              <a:t> They involve the sustainable management and restoration of ecosystems to improve resilience, promote biodiversity, and support human well-being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7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/>
              <a:t> Powerful approach to tackling issues like climate change, water scarcity, and biodiversity loss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7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700" dirty="0"/>
              <a:t> Often provide additional benefits such as improved human health, reduced disaster risks, and enhanced livelihoods</a:t>
            </a:r>
            <a:endParaRPr lang="el-GR" sz="1700" dirty="0"/>
          </a:p>
        </p:txBody>
      </p:sp>
    </p:spTree>
    <p:extLst>
      <p:ext uri="{BB962C8B-B14F-4D97-AF65-F5344CB8AC3E}">
        <p14:creationId xmlns:p14="http://schemas.microsoft.com/office/powerpoint/2010/main" val="4001238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EEBC9-74A6-0337-EFE1-CE103EBD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principles of </a:t>
            </a:r>
            <a:r>
              <a:rPr lang="en-GB" dirty="0" err="1"/>
              <a:t>NbS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65BCC-E8E9-C3E8-97EC-CEC328A75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</a:t>
            </a:r>
            <a:r>
              <a:rPr lang="el-GR" b="1" dirty="0" err="1"/>
              <a:t>Emphasise</a:t>
            </a:r>
            <a:r>
              <a:rPr lang="en-US" b="1" dirty="0"/>
              <a:t> ecosystem restoration and conservation: </a:t>
            </a:r>
            <a:r>
              <a:rPr lang="en-US" dirty="0"/>
              <a:t>Degraded ecosystems, conserving natural habitats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b="1" dirty="0"/>
              <a:t>Support biodiversity and encourage ecosystem services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Sustainable management of resources: S</a:t>
            </a:r>
            <a:r>
              <a:rPr lang="en-US" dirty="0"/>
              <a:t>ustainable resource use and waste reduction by aligning with the principles of the circular economy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b="1" dirty="0"/>
              <a:t>Work with local ecosystem conditions: </a:t>
            </a:r>
            <a:r>
              <a:rPr lang="en-US" dirty="0"/>
              <a:t>Native species, respecting local biodiversity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4EBE4-8980-2130-40AA-EF14DC3F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051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61F4E-EB3A-9265-4185-767EB533B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principles of </a:t>
            </a:r>
            <a:r>
              <a:rPr lang="en-GB" dirty="0" err="1"/>
              <a:t>nbs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F44EF-7913-E73B-B6CF-621A94CD3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</a:t>
            </a:r>
            <a:r>
              <a:rPr lang="en-US" b="1" dirty="0"/>
              <a:t>Enhance resilience to climate change and natural disasters: A</a:t>
            </a:r>
            <a:r>
              <a:rPr lang="en-US" dirty="0"/>
              <a:t>dapt to climate-related challenges, such as rising temperatures and unpredictable weather patterns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b="1" dirty="0"/>
              <a:t>Integrate social and economic benefits for local communities: I</a:t>
            </a:r>
            <a:r>
              <a:rPr lang="en-US" dirty="0"/>
              <a:t>mproved livelihoods, food security, health, and job opportunities. Inclusive solutions that address both human and ecological needs</a:t>
            </a:r>
            <a:endParaRPr lang="en-US" b="1" dirty="0"/>
          </a:p>
          <a:p>
            <a:pPr>
              <a:buFont typeface="Wingdings" panose="05000000000000000000" pitchFamily="2" charset="2"/>
              <a:buChar char="§"/>
            </a:pP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25108-FDEE-379F-E0A7-958D8FC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732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5E8428-9F49-FC0A-1775-AF1E98492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Ecosystem services</a:t>
            </a:r>
            <a:endParaRPr lang="el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A9E077-C90B-ADEC-F457-B073E3E86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benefits that humans receive from natural ecosystems</a:t>
            </a:r>
          </a:p>
          <a:p>
            <a:endParaRPr lang="en-GB" dirty="0"/>
          </a:p>
          <a:p>
            <a:r>
              <a:rPr lang="en-GB" b="1" dirty="0"/>
              <a:t>Provisioning services: </a:t>
            </a:r>
            <a:r>
              <a:rPr lang="en-GB" dirty="0"/>
              <a:t>Material benefits</a:t>
            </a:r>
            <a:endParaRPr lang="en-GB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b="1" dirty="0"/>
              <a:t> </a:t>
            </a:r>
            <a:r>
              <a:rPr lang="en-GB" dirty="0"/>
              <a:t>Food (e.g., crops, fish, wild game, and fruits)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Water (freshwater for drinking and irrigation)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Raw materials (timber, </a:t>
            </a:r>
            <a:r>
              <a:rPr lang="en-GB" dirty="0" err="1"/>
              <a:t>fibers</a:t>
            </a:r>
            <a:r>
              <a:rPr lang="en-GB" dirty="0"/>
              <a:t>, and medicinal resources)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Energy (biomass, hydropower)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75135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Rectangle 1536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429000"/>
            <a:ext cx="5293730" cy="1473199"/>
          </a:xfrm>
          <a:prstGeom prst="rect">
            <a:avLst/>
          </a:prstGeom>
          <a:solidFill>
            <a:srgbClr val="795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FFBF6-7D48-1D8F-4750-2F06A22B8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3575304"/>
            <a:ext cx="4945641" cy="1218907"/>
          </a:xfrm>
        </p:spPr>
        <p:txBody>
          <a:bodyPr>
            <a:normAutofit/>
          </a:bodyPr>
          <a:lstStyle/>
          <a:p>
            <a:pPr algn="r"/>
            <a:r>
              <a:rPr lang="en-GB">
                <a:solidFill>
                  <a:srgbClr val="FFFFFF"/>
                </a:solidFill>
              </a:rPr>
              <a:t>Green infrastructures in cities</a:t>
            </a:r>
            <a:endParaRPr lang="el-GR">
              <a:solidFill>
                <a:srgbClr val="FFFFFF"/>
              </a:solidFill>
            </a:endParaRPr>
          </a:p>
        </p:txBody>
      </p:sp>
      <p:pic>
        <p:nvPicPr>
          <p:cNvPr id="15364" name="Picture 4" descr="A small pond with rocks and plants&#10;&#10;Description automatically generated">
            <a:extLst>
              <a:ext uri="{FF2B5EF4-FFF2-40B4-BE49-F238E27FC236}">
                <a16:creationId xmlns:a16="http://schemas.microsoft.com/office/drawing/2014/main" id="{AEBA5268-93CF-CBC5-AE49-E42980109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9" b="-5"/>
          <a:stretch/>
        </p:blipFill>
        <p:spPr bwMode="auto">
          <a:xfrm>
            <a:off x="245660" y="241299"/>
            <a:ext cx="2586538" cy="30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A complete guide to building and maintaining a rain garden | TRCA">
            <a:extLst>
              <a:ext uri="{FF2B5EF4-FFF2-40B4-BE49-F238E27FC236}">
                <a16:creationId xmlns:a16="http://schemas.microsoft.com/office/drawing/2014/main" id="{07036032-1789-1686-3354-4C1A9BC37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r="29221"/>
          <a:stretch/>
        </p:blipFill>
        <p:spPr bwMode="auto">
          <a:xfrm>
            <a:off x="2943800" y="241299"/>
            <a:ext cx="2586538" cy="307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020CE-5B50-C689-05E6-8E170BC58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7999" y="4901367"/>
            <a:ext cx="730251" cy="2057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8D019A3-4BD3-44DF-9755-ECD0A3A30F85}" type="slidenum">
              <a:rPr lang="en-US" sz="80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30</a:t>
            </a:fld>
            <a:endParaRPr lang="en-US" sz="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241299"/>
            <a:ext cx="3251710" cy="46609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9098B-F682-C027-AFCB-B2B62070C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688293"/>
            <a:ext cx="2568554" cy="3639272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Urban parks, green roofs, and rain gardens that reduce urban heat, improve air quality, and enhance urban biodiversity</a:t>
            </a:r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35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5" name="Rectangle 16394">
            <a:extLst>
              <a:ext uri="{FF2B5EF4-FFF2-40B4-BE49-F238E27FC236}">
                <a16:creationId xmlns:a16="http://schemas.microsoft.com/office/drawing/2014/main" id="{27B7C6F6-4579-4D42-9857-ED1B2EE0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60" y="3286760"/>
            <a:ext cx="4266015" cy="161543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62E23-0E9D-5885-803F-62756D1D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456431"/>
            <a:ext cx="3931920" cy="1324286"/>
          </a:xfrm>
        </p:spPr>
        <p:txBody>
          <a:bodyPr>
            <a:normAutofit/>
          </a:bodyPr>
          <a:lstStyle/>
          <a:p>
            <a:pPr algn="r"/>
            <a:r>
              <a:rPr lang="en-GB" sz="3300">
                <a:solidFill>
                  <a:srgbClr val="FFFFFF"/>
                </a:solidFill>
              </a:rPr>
              <a:t>Restoring coral reefs</a:t>
            </a:r>
            <a:endParaRPr lang="el-GR" sz="3300">
              <a:solidFill>
                <a:srgbClr val="FFFFFF"/>
              </a:solidFill>
            </a:endParaRPr>
          </a:p>
        </p:txBody>
      </p:sp>
      <p:pic>
        <p:nvPicPr>
          <p:cNvPr id="16386" name="Picture 2" descr="How successful is the restoration of coral reefs?">
            <a:extLst>
              <a:ext uri="{FF2B5EF4-FFF2-40B4-BE49-F238E27FC236}">
                <a16:creationId xmlns:a16="http://schemas.microsoft.com/office/drawing/2014/main" id="{0554FE22-5166-4D0A-D005-F1B04C453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"/>
          <a:stretch/>
        </p:blipFill>
        <p:spPr bwMode="auto">
          <a:xfrm>
            <a:off x="245660" y="241299"/>
            <a:ext cx="4266015" cy="29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6" name="Rectangle 16395">
            <a:extLst>
              <a:ext uri="{FF2B5EF4-FFF2-40B4-BE49-F238E27FC236}">
                <a16:creationId xmlns:a16="http://schemas.microsoft.com/office/drawing/2014/main" id="{7E6D8249-E901-4E71-B15A-A7F5D7F7B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2325" y="241299"/>
            <a:ext cx="4270376" cy="4660900"/>
          </a:xfrm>
          <a:prstGeom prst="rect">
            <a:avLst/>
          </a:prstGeom>
          <a:solidFill>
            <a:srgbClr val="513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D2F07-A778-A157-DB1C-27D7BB7CC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798" y="731156"/>
            <a:ext cx="3543430" cy="3639271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Ecosystem-based adaptation for climate resilience</a:t>
            </a:r>
            <a:r>
              <a:rPr lang="en-US" dirty="0">
                <a:solidFill>
                  <a:srgbClr val="FFFFFF"/>
                </a:solidFill>
              </a:rPr>
              <a:t>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 Restoring coral reefs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 To protect shorelines from erosion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 And provide habitats for marine life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 Supporting biodiversity while defending against sea-level rise</a:t>
            </a:r>
            <a:endParaRPr lang="el-GR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8E27D-3F29-9178-9CAE-9C093807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7999" y="4901367"/>
            <a:ext cx="730251" cy="2057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8D019A3-4BD3-44DF-9755-ECD0A3A30F85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780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429000"/>
            <a:ext cx="5293730" cy="1473199"/>
          </a:xfrm>
          <a:prstGeom prst="rect">
            <a:avLst/>
          </a:prstGeom>
          <a:solidFill>
            <a:srgbClr val="8B2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41EBC7-2AAC-EB63-583F-2209A176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3575304"/>
            <a:ext cx="4945641" cy="1218907"/>
          </a:xfrm>
        </p:spPr>
        <p:txBody>
          <a:bodyPr>
            <a:normAutofit/>
          </a:bodyPr>
          <a:lstStyle/>
          <a:p>
            <a:pPr algn="r"/>
            <a:r>
              <a:rPr lang="en-GB">
                <a:solidFill>
                  <a:srgbClr val="FFFFFF"/>
                </a:solidFill>
              </a:rPr>
              <a:t>Rewilding ecosystems</a:t>
            </a:r>
            <a:endParaRPr lang="el-GR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C2E15C-1B3B-A83C-7F70-311921789F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38" r="-2" b="-2"/>
          <a:stretch/>
        </p:blipFill>
        <p:spPr>
          <a:xfrm>
            <a:off x="245660" y="241299"/>
            <a:ext cx="5293729" cy="30805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1DE53-7A48-D886-8682-28A758F7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7999" y="4901367"/>
            <a:ext cx="730251" cy="2057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8D019A3-4BD3-44DF-9755-ECD0A3A30F85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241299"/>
            <a:ext cx="3251710" cy="46609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49904-5808-4BDD-010F-99F531207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688293"/>
            <a:ext cx="2568554" cy="3639272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Allowing nature to take care of itself</a:t>
            </a:r>
          </a:p>
          <a:p>
            <a:r>
              <a:rPr lang="en-GB" dirty="0">
                <a:solidFill>
                  <a:srgbClr val="FFFFFF"/>
                </a:solidFill>
              </a:rPr>
              <a:t>Reintroducing local species of animals or plants</a:t>
            </a:r>
          </a:p>
          <a:p>
            <a:r>
              <a:rPr lang="en-GB" dirty="0">
                <a:solidFill>
                  <a:srgbClr val="FFFFFF"/>
                </a:solidFill>
              </a:rPr>
              <a:t>Allowing rivers to flood in their natural environment</a:t>
            </a:r>
          </a:p>
          <a:p>
            <a:r>
              <a:rPr lang="en-US" dirty="0">
                <a:solidFill>
                  <a:srgbClr val="FFFFFF"/>
                </a:solidFill>
                <a:hlinkClick r:id="rId3"/>
              </a:rPr>
              <a:t>How Wolves Change Rivers </a:t>
            </a:r>
            <a:endParaRPr lang="el-G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726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174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429000"/>
            <a:ext cx="5293730" cy="1473199"/>
          </a:xfrm>
          <a:prstGeom prst="rect">
            <a:avLst/>
          </a:prstGeom>
          <a:solidFill>
            <a:srgbClr val="474A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CE5426-6C8C-FC7D-7AD7-0D839BCC4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3575304"/>
            <a:ext cx="4945641" cy="1218907"/>
          </a:xfrm>
        </p:spPr>
        <p:txBody>
          <a:bodyPr>
            <a:normAutofit/>
          </a:bodyPr>
          <a:lstStyle/>
          <a:p>
            <a:pPr algn="r"/>
            <a:r>
              <a:rPr lang="en-GB">
                <a:solidFill>
                  <a:srgbClr val="FFFFFF"/>
                </a:solidFill>
              </a:rPr>
              <a:t>Seaweed farming in Zanzibar and Philippines </a:t>
            </a:r>
            <a:endParaRPr lang="el-GR">
              <a:solidFill>
                <a:srgbClr val="FFFFFF"/>
              </a:solidFill>
            </a:endParaRPr>
          </a:p>
        </p:txBody>
      </p:sp>
      <p:pic>
        <p:nvPicPr>
          <p:cNvPr id="17410" name="Picture 2" descr="Seaweed farming in Paje, Zanzibar">
            <a:extLst>
              <a:ext uri="{FF2B5EF4-FFF2-40B4-BE49-F238E27FC236}">
                <a16:creationId xmlns:a16="http://schemas.microsoft.com/office/drawing/2014/main" id="{CD92B278-A6E7-9FB1-E561-B69FC83F8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1" r="-2" b="-2"/>
          <a:stretch/>
        </p:blipFill>
        <p:spPr bwMode="auto">
          <a:xfrm>
            <a:off x="245660" y="241299"/>
            <a:ext cx="5293729" cy="30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C86E0-1FFC-4D29-5744-B4615D65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7999" y="4901367"/>
            <a:ext cx="730251" cy="2057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8D019A3-4BD3-44DF-9755-ECD0A3A30F85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17417" name="Rectangle 174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241299"/>
            <a:ext cx="3251710" cy="46609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36A01-7980-7251-CC97-4D2E04B72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8" y="688293"/>
            <a:ext cx="2836261" cy="3639272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Seaweed farming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FFFFF"/>
                </a:solidFill>
              </a:rPr>
              <a:t> Absorbs CO2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FFFFF"/>
                </a:solidFill>
              </a:rPr>
              <a:t> Helps clean water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FFFFF"/>
                </a:solidFill>
              </a:rPr>
              <a:t> Provides sustainable income to communities</a:t>
            </a:r>
            <a:endParaRPr lang="el-G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69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8629-CDC4-89DE-8F30-1EC8874A99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Participatory design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49813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F5ABA-A857-0201-7A23-D6DBEEA1EB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Agile design (software)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80901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77C2F-FB20-AA0E-DCEE-937D36698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Ecosystem services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32177-FE52-0832-6FAD-DAC10DFE6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14500"/>
            <a:ext cx="8196392" cy="3017520"/>
          </a:xfrm>
        </p:spPr>
        <p:txBody>
          <a:bodyPr/>
          <a:lstStyle/>
          <a:p>
            <a:r>
              <a:rPr lang="en-US" b="1" dirty="0"/>
              <a:t>Regulating services: </a:t>
            </a:r>
            <a:r>
              <a:rPr lang="en-US" dirty="0"/>
              <a:t>Ecosystem process that help help maintain balance in the environment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Climate regulation (forests absorb carbon, wetlands moderate temperature and humidity)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Water purification (wetlands filter pollutants)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Pollination (bees, birds, and other pollinators for crops)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Flood and disease regulation (forests prevent erosion, wetlands mitigate floods)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6B683-D253-EA4C-D3A9-67ECCFF70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022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C1E23-516C-48ED-B4CA-4EF4B8AF7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Ecosystem services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298A3-A3FF-85A2-D1EF-8994F36CB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14500"/>
            <a:ext cx="8090154" cy="3017520"/>
          </a:xfrm>
        </p:spPr>
        <p:txBody>
          <a:bodyPr/>
          <a:lstStyle/>
          <a:p>
            <a:r>
              <a:rPr lang="en-US" b="1" dirty="0"/>
              <a:t>Supporting services</a:t>
            </a:r>
            <a:r>
              <a:rPr lang="en-US" dirty="0"/>
              <a:t>: Maintain essential conditions for life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</a:t>
            </a:r>
            <a:r>
              <a:rPr lang="en-US" dirty="0"/>
              <a:t>Nutrient cycling (breakdown and recycling of organic material into nutrients for plants)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Soil formation (accumulation of organic matter to create fertile soil)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Primary production (photosynthesis that produces the base of food chains)</a:t>
            </a:r>
          </a:p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CEDCB-F8F6-508B-90DB-2EB6BE276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55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715F3-16F2-11D0-60BB-5A1E48279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Ecosystem services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221A6-CF0C-3FC8-8096-82EA627F8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Cultural services</a:t>
            </a:r>
            <a:r>
              <a:rPr lang="en-US" dirty="0"/>
              <a:t>: Human well-being through recreation, aesthetics, and spirituality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</a:t>
            </a:r>
            <a:r>
              <a:rPr lang="en-US" dirty="0"/>
              <a:t>Recreational activities (hiking, ecotourism, fishing)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Aesthetic value (natural beauty that enhances quality of life)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Spiritual and religious significance (sacred forests, rivers, etc.)</a:t>
            </a:r>
          </a:p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9194F-65DF-C081-D43F-CC1C1AEB5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730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F3D7C-49CE-CBEA-56A8-C4F527FC88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Multispecies design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78077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32A1C5-BEA5-B922-A9A4-FB8413250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Mutlispecies</a:t>
            </a:r>
            <a:r>
              <a:rPr lang="en-GB" dirty="0"/>
              <a:t> design</a:t>
            </a:r>
            <a:endParaRPr lang="el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ECE7B-65DB-AC14-C1AB-5219D9F48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Considers the needs, behaviors, and experiences of non-human species (such as animals, plants, and other organisms)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When planning and development of human environments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Not only focus on human-centric perspectives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Emphasizes the importance of fostering symbiotic relationships between humans and other species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44888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3C7F-D829-8C00-6C31-75CD1D5C7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multispecies design does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DED0C-2F2D-2858-4BDF-3A17B96B6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The goal is to enhance biodiversity</a:t>
            </a:r>
          </a:p>
          <a:p>
            <a:pPr marL="0" indent="0">
              <a:buNone/>
            </a:pPr>
            <a:r>
              <a:rPr lang="en-US" dirty="0"/>
              <a:t> … and to create ecosystems where various species can thrive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Recognizes the interconnectedness of all life forms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Acknowledges that the </a:t>
            </a:r>
            <a:r>
              <a:rPr lang="en-US" b="1" dirty="0"/>
              <a:t>sustainability of human habitats </a:t>
            </a:r>
            <a:r>
              <a:rPr lang="en-US" dirty="0"/>
              <a:t>is deeply </a:t>
            </a:r>
            <a:r>
              <a:rPr lang="en-US" b="1" dirty="0"/>
              <a:t>linked to the well-being of other species</a:t>
            </a:r>
            <a:endParaRPr lang="el-GR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2E212-F778-F3D4-C29F-8D2CFFC61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9360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2561</TotalTime>
  <Words>1420</Words>
  <Application>Microsoft Office PowerPoint</Application>
  <PresentationFormat>On-screen Show (16:9)</PresentationFormat>
  <Paragraphs>193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Wingdings 3</vt:lpstr>
      <vt:lpstr>Tw Cen MT</vt:lpstr>
      <vt:lpstr>Wingdings</vt:lpstr>
      <vt:lpstr>Tw Cen MT Condensed</vt:lpstr>
      <vt:lpstr>Arial</vt:lpstr>
      <vt:lpstr>Integral</vt:lpstr>
      <vt:lpstr>Design methodolgoies for nature and the environment</vt:lpstr>
      <vt:lpstr>Ecosystem services</vt:lpstr>
      <vt:lpstr>Ecosystem services</vt:lpstr>
      <vt:lpstr>Ecosystem services</vt:lpstr>
      <vt:lpstr>Ecosystem services</vt:lpstr>
      <vt:lpstr>Ecosystem services</vt:lpstr>
      <vt:lpstr>Multispecies design</vt:lpstr>
      <vt:lpstr>Mutlispecies design</vt:lpstr>
      <vt:lpstr>What multispecies design does</vt:lpstr>
      <vt:lpstr>Principles of multispecies design</vt:lpstr>
      <vt:lpstr>Benefits of multispecies design</vt:lpstr>
      <vt:lpstr>Examples of multispecies design</vt:lpstr>
      <vt:lpstr>Bee Highway, Oslo</vt:lpstr>
      <vt:lpstr>ACROS Building, Japan</vt:lpstr>
      <vt:lpstr>Green buildings that are habitats, Milan</vt:lpstr>
      <vt:lpstr>Urban food forests, Boston, Seattle</vt:lpstr>
      <vt:lpstr>biomimicry</vt:lpstr>
      <vt:lpstr>Biomimicry</vt:lpstr>
      <vt:lpstr>Biomimicry principles</vt:lpstr>
      <vt:lpstr>Velcro</vt:lpstr>
      <vt:lpstr>Sinkansen bullet train</vt:lpstr>
      <vt:lpstr>Lotus effect self-cleaning</vt:lpstr>
      <vt:lpstr>Self-cooling buildings</vt:lpstr>
      <vt:lpstr>Wind turbines inspired by whale fins</vt:lpstr>
      <vt:lpstr>Olympic swimmer swimsuits</vt:lpstr>
      <vt:lpstr>Nature-based solutions</vt:lpstr>
      <vt:lpstr>Nature-based solutions</vt:lpstr>
      <vt:lpstr>Main principles of NbS</vt:lpstr>
      <vt:lpstr>Main principles of nbs</vt:lpstr>
      <vt:lpstr>Green infrastructures in cities</vt:lpstr>
      <vt:lpstr>Restoring coral reefs</vt:lpstr>
      <vt:lpstr>Rewilding ecosystems</vt:lpstr>
      <vt:lpstr>Seaweed farming in Zanzibar and Philippines </vt:lpstr>
      <vt:lpstr>Participatory design</vt:lpstr>
      <vt:lpstr>Agile design (software)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htsalapa</dc:creator>
  <cp:lastModifiedBy>Tsalapata Hariklia</cp:lastModifiedBy>
  <cp:revision>129</cp:revision>
  <dcterms:modified xsi:type="dcterms:W3CDTF">2025-10-10T07:25:19Z</dcterms:modified>
</cp:coreProperties>
</file>