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υποστήριξη των καρδιαγγειακών νοσημάτων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κινδύνου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Τροποποιήσιμοι παράγοντες</a:t>
            </a:r>
          </a:p>
          <a:p>
            <a:r>
              <a:rPr lang="el-GR" dirty="0" smtClean="0"/>
              <a:t>Μη τροποποιήσιμοι παράγοντες</a:t>
            </a:r>
          </a:p>
          <a:p>
            <a:r>
              <a:rPr lang="el-GR" dirty="0" smtClean="0"/>
              <a:t>Περιβαλλοντικοί παράγοντες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51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Τροποποιήσιμοι παράγοντες – Τρόπος ζωής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315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Υπέρταση: Ο σημαντικότερος μεμονωμένος </a:t>
            </a:r>
            <a:r>
              <a:rPr lang="el-GR" dirty="0" smtClean="0"/>
              <a:t>παράγοντας</a:t>
            </a:r>
          </a:p>
          <a:p>
            <a:r>
              <a:rPr lang="el-GR" dirty="0" err="1" smtClean="0"/>
              <a:t>Δυσλιπιδαιμία</a:t>
            </a:r>
            <a:r>
              <a:rPr lang="el-GR" dirty="0"/>
              <a:t>: Αυξημένη LDL, χαμηλή HDL, αυξημένα </a:t>
            </a:r>
            <a:r>
              <a:rPr lang="en-US" dirty="0" err="1" smtClean="0"/>
              <a:t>Tg</a:t>
            </a:r>
            <a:endParaRPr lang="en-US" dirty="0" smtClean="0"/>
          </a:p>
          <a:p>
            <a:r>
              <a:rPr lang="el-GR" dirty="0"/>
              <a:t>Σακχαρώδης διαβήτης: Αυξάνει σημαντικά τον </a:t>
            </a:r>
            <a:r>
              <a:rPr lang="el-GR" dirty="0" smtClean="0"/>
              <a:t>κίνδυνο</a:t>
            </a:r>
          </a:p>
          <a:p>
            <a:r>
              <a:rPr lang="el-GR" dirty="0"/>
              <a:t>Κάπνισμα: Ισχυρός ανεξάρτητος </a:t>
            </a:r>
            <a:r>
              <a:rPr lang="el-GR" dirty="0" smtClean="0"/>
              <a:t>παράγοντας</a:t>
            </a:r>
          </a:p>
          <a:p>
            <a:r>
              <a:rPr lang="el-GR" dirty="0"/>
              <a:t>Παχυσαρκία: Συνδέεται με υπέρταση, διαβήτη, </a:t>
            </a:r>
            <a:r>
              <a:rPr lang="el-GR" dirty="0" err="1" smtClean="0"/>
              <a:t>δυσλιπιδαιμία</a:t>
            </a:r>
            <a:endParaRPr lang="el-GR" dirty="0" smtClean="0"/>
          </a:p>
          <a:p>
            <a:r>
              <a:rPr lang="el-GR" dirty="0"/>
              <a:t>Κακή διατροφή/έλλειψη </a:t>
            </a:r>
            <a:r>
              <a:rPr lang="el-GR" dirty="0" smtClean="0"/>
              <a:t>άσκησης</a:t>
            </a:r>
          </a:p>
          <a:p>
            <a:r>
              <a:rPr lang="el-GR" dirty="0"/>
              <a:t>Υπερβολική κατανάλωση αλατιού</a:t>
            </a:r>
          </a:p>
        </p:txBody>
      </p:sp>
    </p:spTree>
    <p:extLst>
      <p:ext uri="{BB962C8B-B14F-4D97-AF65-F5344CB8AC3E}">
        <p14:creationId xmlns:p14="http://schemas.microsoft.com/office/powerpoint/2010/main" val="162660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 τροποποιήσιμοι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Ηλικία, φύλο, οικογενειακό ιστορικό: Δεν τροποποιούνται, αλλά αυξάνουν τον συνολικό </a:t>
            </a:r>
            <a:r>
              <a:rPr lang="el-GR" dirty="0" smtClean="0"/>
              <a:t>κίνδυνο</a:t>
            </a:r>
          </a:p>
          <a:p>
            <a:r>
              <a:rPr lang="el-GR" dirty="0"/>
              <a:t>Φλεγμονή, χρόνια νοσήματα (π.χ. ΧΝΑ, ΧΑΠ), ψυχοκοινωνικοί παράγοντες, άγχος, </a:t>
            </a:r>
            <a:r>
              <a:rPr lang="el-GR" dirty="0" smtClean="0"/>
              <a:t>κατάθλιψη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0576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Περιβαλλοντικοί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Ατμοσφαιρική ρύπανση, θόρυβος, έκθεση σε </a:t>
            </a:r>
            <a:r>
              <a:rPr lang="el-GR" dirty="0" err="1"/>
              <a:t>βαρέα</a:t>
            </a:r>
            <a:r>
              <a:rPr lang="el-GR" dirty="0"/>
              <a:t> μέταλλα, τεχνητό φως: Αυξάνουν τον κίνδυνο μέσω φλεγμονής, οξειδωτικού στρες και ενδοθηλιακής </a:t>
            </a:r>
            <a:r>
              <a:rPr lang="el-GR" dirty="0" smtClean="0"/>
              <a:t>δυσλειτουργίας</a:t>
            </a:r>
          </a:p>
          <a:p>
            <a:r>
              <a:rPr lang="el-GR" dirty="0"/>
              <a:t>Κοινωνικοοικονομικοί παράγοντες: Χαμηλό μορφωτικό επίπεδο, φτώχεια, περιορισμένη πρόσβαση σε υγειονομική περίθαλψη</a:t>
            </a:r>
          </a:p>
        </p:txBody>
      </p:sp>
    </p:spTree>
    <p:extLst>
      <p:ext uri="{BB962C8B-B14F-4D97-AF65-F5344CB8AC3E}">
        <p14:creationId xmlns:p14="http://schemas.microsoft.com/office/powerpoint/2010/main" val="316972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Αντιμετώπιση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Πρόληψη:</a:t>
            </a:r>
          </a:p>
          <a:p>
            <a:pPr marL="514350" indent="-514350">
              <a:buAutoNum type="arabicPeriod"/>
            </a:pPr>
            <a:r>
              <a:rPr lang="el-GR" dirty="0" smtClean="0"/>
              <a:t>Αλλαγή τρόπου ζωής</a:t>
            </a:r>
          </a:p>
          <a:p>
            <a:pPr marL="514350" indent="-514350">
              <a:buAutoNum type="arabicPeriod"/>
            </a:pPr>
            <a:r>
              <a:rPr lang="el-GR" dirty="0" smtClean="0"/>
              <a:t>Διαγνωστικές εξετάσεις</a:t>
            </a:r>
          </a:p>
          <a:p>
            <a:pPr marL="514350" indent="-514350">
              <a:buAutoNum type="arabicPeriod"/>
            </a:pPr>
            <a:r>
              <a:rPr lang="el-GR" dirty="0" smtClean="0"/>
              <a:t>Φαρμακευτική αγωγή πρόληψης</a:t>
            </a:r>
          </a:p>
          <a:p>
            <a:r>
              <a:rPr lang="el-GR" dirty="0" smtClean="0"/>
              <a:t>Θεραπεία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Φαρμακευτική</a:t>
            </a:r>
          </a:p>
          <a:p>
            <a:pPr marL="514350" indent="-514350">
              <a:buAutoNum type="arabicPeriod"/>
            </a:pPr>
            <a:r>
              <a:rPr lang="el-GR" dirty="0" smtClean="0"/>
              <a:t>Χειρουργική</a:t>
            </a:r>
          </a:p>
          <a:p>
            <a:pPr marL="514350" indent="-514350">
              <a:buAutoNum type="arabicPeriod"/>
            </a:pPr>
            <a:r>
              <a:rPr lang="el-GR" dirty="0" smtClean="0"/>
              <a:t>Υποστήριξη με </a:t>
            </a:r>
            <a:r>
              <a:rPr lang="el-GR" dirty="0" err="1" smtClean="0"/>
              <a:t>υγειινοδιαιτητική</a:t>
            </a:r>
            <a:r>
              <a:rPr lang="el-GR" dirty="0" smtClean="0"/>
              <a:t> 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5415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Φαρμακευτική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Στατίνες</a:t>
            </a:r>
            <a:r>
              <a:rPr lang="el-GR" dirty="0"/>
              <a:t>: Μείωση </a:t>
            </a:r>
            <a:r>
              <a:rPr lang="en-US" dirty="0"/>
              <a:t>LDL, </a:t>
            </a:r>
            <a:r>
              <a:rPr lang="el-GR" dirty="0"/>
              <a:t>πρόληψη </a:t>
            </a:r>
            <a:r>
              <a:rPr lang="el-GR" dirty="0" smtClean="0"/>
              <a:t>εμφράγματος/εγκεφαλικού</a:t>
            </a:r>
          </a:p>
          <a:p>
            <a:r>
              <a:rPr lang="el-GR" dirty="0" err="1"/>
              <a:t>Αντιυπερτασικά</a:t>
            </a:r>
            <a:r>
              <a:rPr lang="el-GR" dirty="0"/>
              <a:t> (</a:t>
            </a:r>
            <a:r>
              <a:rPr lang="en-US" dirty="0" err="1"/>
              <a:t>ACEi</a:t>
            </a:r>
            <a:r>
              <a:rPr lang="en-US" dirty="0"/>
              <a:t>, ARBs, </a:t>
            </a:r>
            <a:r>
              <a:rPr lang="el-GR" dirty="0"/>
              <a:t>β-αναστολείς, </a:t>
            </a:r>
            <a:r>
              <a:rPr lang="en-US" dirty="0"/>
              <a:t>Ca++ blockers</a:t>
            </a:r>
            <a:r>
              <a:rPr lang="en-US" dirty="0" smtClean="0"/>
              <a:t>)</a:t>
            </a:r>
            <a:r>
              <a:rPr lang="el-GR" dirty="0"/>
              <a:t>: Ρύθμιση </a:t>
            </a:r>
            <a:r>
              <a:rPr lang="el-GR" dirty="0" smtClean="0"/>
              <a:t>ΑΠ</a:t>
            </a:r>
          </a:p>
          <a:p>
            <a:r>
              <a:rPr lang="el-GR" dirty="0" err="1" smtClean="0"/>
              <a:t>Αντιαιμοπεταλιακά</a:t>
            </a:r>
            <a:r>
              <a:rPr lang="el-GR" dirty="0"/>
              <a:t>/Αντιπηκτικά: Πρόληψη </a:t>
            </a:r>
            <a:r>
              <a:rPr lang="el-GR" dirty="0" smtClean="0"/>
              <a:t>θρόμβωσης</a:t>
            </a:r>
          </a:p>
          <a:p>
            <a:r>
              <a:rPr lang="el-GR" dirty="0"/>
              <a:t>Αντιδιαβητικά (</a:t>
            </a:r>
            <a:r>
              <a:rPr lang="en-US" dirty="0"/>
              <a:t>SGLT2i, GLP-1 RA</a:t>
            </a:r>
            <a:r>
              <a:rPr lang="en-US" dirty="0" smtClean="0"/>
              <a:t>)</a:t>
            </a:r>
            <a:r>
              <a:rPr lang="el-GR" dirty="0"/>
              <a:t>: Μείωση καρδιαγγειακού κινδύνου σε διαβητικούς</a:t>
            </a:r>
          </a:p>
        </p:txBody>
      </p:sp>
    </p:spTree>
    <p:extLst>
      <p:ext uri="{BB962C8B-B14F-4D97-AF65-F5344CB8AC3E}">
        <p14:creationId xmlns:p14="http://schemas.microsoft.com/office/powerpoint/2010/main" val="3906068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Χειρουργική αντιμετώπιση εμφράγματος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Επείγουσα </a:t>
            </a:r>
            <a:r>
              <a:rPr lang="en-US" dirty="0" smtClean="0"/>
              <a:t>CABG</a:t>
            </a:r>
            <a:r>
              <a:rPr lang="el-GR" dirty="0"/>
              <a:t> </a:t>
            </a:r>
            <a:r>
              <a:rPr lang="el-GR" dirty="0" err="1"/>
              <a:t>αορτοστεφανιαία</a:t>
            </a:r>
            <a:r>
              <a:rPr lang="el-GR" dirty="0"/>
              <a:t> </a:t>
            </a:r>
            <a:r>
              <a:rPr lang="el-GR" dirty="0" smtClean="0"/>
              <a:t>παράκαμψη</a:t>
            </a:r>
          </a:p>
          <a:p>
            <a:r>
              <a:rPr lang="el-GR" dirty="0" err="1"/>
              <a:t>διαδερμική</a:t>
            </a:r>
            <a:r>
              <a:rPr lang="el-GR" dirty="0"/>
              <a:t> αγγειοπλαστική (</a:t>
            </a:r>
            <a:r>
              <a:rPr lang="en-US" dirty="0"/>
              <a:t>PCI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Η χρήση μηχανικής υποστήριξης κυκλοφορίας</a:t>
            </a:r>
          </a:p>
        </p:txBody>
      </p:sp>
    </p:spTree>
    <p:extLst>
      <p:ext uri="{BB962C8B-B14F-4D97-AF65-F5344CB8AC3E}">
        <p14:creationId xmlns:p14="http://schemas.microsoft.com/office/powerpoint/2010/main" val="2155765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95" y="-1019"/>
            <a:ext cx="6165410" cy="685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36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0625"/>
            <a:ext cx="9144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46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Διατροφικές συστάσεις για πρόληψη </a:t>
            </a:r>
            <a:r>
              <a:rPr lang="en-US" dirty="0" smtClean="0"/>
              <a:t>CVD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456395"/>
              </p:ext>
            </p:extLst>
          </p:nvPr>
        </p:nvGraphicFramePr>
        <p:xfrm>
          <a:off x="260287" y="1417638"/>
          <a:ext cx="8623426" cy="514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1713">
                  <a:extLst>
                    <a:ext uri="{9D8B030D-6E8A-4147-A177-3AD203B41FA5}">
                      <a16:colId xmlns:a16="http://schemas.microsoft.com/office/drawing/2014/main" val="4240673198"/>
                    </a:ext>
                  </a:extLst>
                </a:gridCol>
                <a:gridCol w="4311713">
                  <a:extLst>
                    <a:ext uri="{9D8B030D-6E8A-4147-A177-3AD203B41FA5}">
                      <a16:colId xmlns:a16="http://schemas.microsoft.com/office/drawing/2014/main" val="2891988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Συστάσεις &amp; Τρόφιμα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Περιγραφή/Στόχοι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4049864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Αυξημένη κατανάλωση φυτικών τροφών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Λαχανικά, φρούτα (≥4-5 μερίδες/ημέρα), όσπρια, ξηροί καρποί, ολικής άλεσης δημητριακά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80602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Υγιεινά λιπαρά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Αντικατάσταση κορεσμένων λιπαρών με μονοακόρεστα/πολυακόρεστα (ελαιόλαδο, ξηροί καρποί, ψάρια)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80127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Περιορισμός αλατιού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&lt;5g/</a:t>
                      </a:r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ημέρα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8619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Μείωση επεξεργασμένων/κόκκινων κρεάτων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Ελαχιστοποίηση επεξεργασμένων, περιορισμός κόκκινου κρέατος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8141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Περιορισμός προστιθέμενων σακχάρων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Αποφυγή αναψυκτικών, γλυκών, επεξεργασμένων δημητριακών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85591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Μέτρια κατανάλωση αλκοόλ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 δεν καταναλώνετε, μην ξεκινήσετε. Αν καταναλώνετε, περιορίστε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10593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Επαρκής πρόσληψη φυτικών ινών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25-40g/</a:t>
                      </a:r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ημέρα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640209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Προτίμηση μη επεξεργασμένων τροφών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Ελαχιστοποίηση </a:t>
                      </a:r>
                      <a:r>
                        <a:rPr lang="el-GR" sz="1600" b="1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υπερεπεξεργασμένων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 τροφίμων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765078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38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75304"/>
            <a:ext cx="8229600" cy="498542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Ορισμός και ταξινόμηση των καρδιαγγειακών νοσημάτων</a:t>
            </a:r>
          </a:p>
          <a:p>
            <a:r>
              <a:rPr lang="el-GR" dirty="0"/>
              <a:t>Οι </a:t>
            </a:r>
            <a:r>
              <a:rPr lang="el-GR" dirty="0" err="1"/>
              <a:t>αθηρωματικοί</a:t>
            </a:r>
            <a:r>
              <a:rPr lang="el-GR" dirty="0"/>
              <a:t> και διαγνωστικοί δείκτες</a:t>
            </a:r>
          </a:p>
          <a:p>
            <a:r>
              <a:rPr lang="el-GR" dirty="0" smtClean="0"/>
              <a:t>Η παθογένεια των καρδιαγγειακών νοσημάτων</a:t>
            </a:r>
          </a:p>
          <a:p>
            <a:r>
              <a:rPr lang="el-GR" dirty="0" smtClean="0"/>
              <a:t>Οι παράγοντες κινδύνου</a:t>
            </a:r>
          </a:p>
          <a:p>
            <a:r>
              <a:rPr lang="el-GR" dirty="0"/>
              <a:t>Φ</a:t>
            </a:r>
            <a:r>
              <a:rPr lang="el-GR" dirty="0" smtClean="0"/>
              <a:t>αρμακευτική και χειρουργική αντιμετώπιση</a:t>
            </a:r>
          </a:p>
          <a:p>
            <a:r>
              <a:rPr lang="el-GR" dirty="0" smtClean="0"/>
              <a:t>Διατροφική υποστήριξη και θεραπεία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Διατροφική υποστήριξη ασθενών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Η διατροφική υποστήριξη αποτελεί </a:t>
            </a:r>
            <a:r>
              <a:rPr lang="el-GR" b="1" u="sng" dirty="0"/>
              <a:t>ακρογωνιαίο λίθο </a:t>
            </a:r>
            <a:r>
              <a:rPr lang="el-GR" b="1" dirty="0"/>
              <a:t>στη δευτερογενή πρόληψη</a:t>
            </a:r>
            <a:endParaRPr lang="el-GR" b="1" dirty="0" smtClean="0"/>
          </a:p>
          <a:p>
            <a:r>
              <a:rPr lang="el-GR" b="1" dirty="0" smtClean="0"/>
              <a:t>υγιεινά </a:t>
            </a:r>
            <a:r>
              <a:rPr lang="el-GR" b="1" dirty="0"/>
              <a:t>διατροφικά </a:t>
            </a:r>
            <a:r>
              <a:rPr lang="el-GR" b="1" dirty="0" smtClean="0"/>
              <a:t>πρότυπα</a:t>
            </a:r>
          </a:p>
          <a:p>
            <a:r>
              <a:rPr lang="el-GR" b="1" dirty="0"/>
              <a:t>εξατομικευμένη προσέγγιση και </a:t>
            </a:r>
            <a:r>
              <a:rPr lang="el-GR" b="1" dirty="0" err="1"/>
              <a:t>διαιτολογική</a:t>
            </a:r>
            <a:r>
              <a:rPr lang="el-GR" b="1" dirty="0"/>
              <a:t> </a:t>
            </a:r>
            <a:r>
              <a:rPr lang="el-GR" b="1" dirty="0" smtClean="0"/>
              <a:t>εκπαίδευση</a:t>
            </a:r>
          </a:p>
          <a:p>
            <a:r>
              <a:rPr lang="el-GR" b="1" dirty="0" smtClean="0"/>
              <a:t>στόχος η </a:t>
            </a:r>
            <a:r>
              <a:rPr lang="el-GR" b="1" dirty="0"/>
              <a:t>μείωση των υποτροπών και </a:t>
            </a:r>
            <a:r>
              <a:rPr lang="el-GR" b="1" dirty="0" smtClean="0"/>
              <a:t>η </a:t>
            </a:r>
            <a:r>
              <a:rPr lang="el-GR" b="1" dirty="0"/>
              <a:t>βελτίωση της </a:t>
            </a:r>
            <a:r>
              <a:rPr lang="el-GR" b="1" dirty="0" smtClean="0"/>
              <a:t>υγείας</a:t>
            </a:r>
          </a:p>
          <a:p>
            <a:r>
              <a:rPr lang="el-GR" b="1" dirty="0"/>
              <a:t>μείωση της </a:t>
            </a:r>
            <a:r>
              <a:rPr lang="el-GR" b="1" dirty="0" smtClean="0"/>
              <a:t>θνησιμότητας και </a:t>
            </a:r>
            <a:r>
              <a:rPr lang="el-GR" b="1" dirty="0"/>
              <a:t>βελτίωση της ποιότητας </a:t>
            </a:r>
            <a:r>
              <a:rPr lang="el-GR" b="1" dirty="0" smtClean="0"/>
              <a:t>ζωής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98838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Κύριες διατροφικές στρατηγικές και πρότυπα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Μεσογειακή διατροφή: Υψηλή κατανάλωση λαχανικών, φρούτων, ελαιόλαδου, ξηρών καρπών, οσπρίων, ψαριών και ολικής άλεσης </a:t>
            </a:r>
            <a:r>
              <a:rPr lang="el-GR" dirty="0" smtClean="0"/>
              <a:t>δημητριακών.</a:t>
            </a:r>
          </a:p>
          <a:p>
            <a:r>
              <a:rPr lang="el-GR" dirty="0" smtClean="0"/>
              <a:t>DASH </a:t>
            </a:r>
            <a:r>
              <a:rPr lang="el-GR" dirty="0"/>
              <a:t>και άλλες υγιεινές διατροφές: Πλούσιες σε φρούτα, λαχανικά, χαμηλά λιπαρά γαλακτοκομικά, περιορισμένο αλάτι και κορεσμένα </a:t>
            </a:r>
            <a:r>
              <a:rPr lang="el-GR" dirty="0" smtClean="0"/>
              <a:t>λιπαρά</a:t>
            </a:r>
          </a:p>
          <a:p>
            <a:r>
              <a:rPr lang="el-GR" dirty="0" smtClean="0"/>
              <a:t>Περιορισμός </a:t>
            </a:r>
            <a:r>
              <a:rPr lang="el-GR" dirty="0"/>
              <a:t>αλατιού (&lt;5g/ημέρα), κορεσμένων λιπαρών (&lt;7-10% των θερμίδων), προστιθέμενων σακχάρων και επεξεργασμένων </a:t>
            </a:r>
            <a:r>
              <a:rPr lang="el-GR" dirty="0" smtClean="0"/>
              <a:t>τροφίμων</a:t>
            </a:r>
          </a:p>
          <a:p>
            <a:r>
              <a:rPr lang="el-GR" dirty="0" smtClean="0"/>
              <a:t>Επαρκής </a:t>
            </a:r>
            <a:r>
              <a:rPr lang="el-GR" dirty="0"/>
              <a:t>πρόσληψη φυτικών ινών (25-40g/ημέρα) και προτίμηση μη επεξεργασμένων </a:t>
            </a:r>
            <a:r>
              <a:rPr lang="el-GR" dirty="0" smtClean="0"/>
              <a:t>τροφών</a:t>
            </a:r>
          </a:p>
          <a:p>
            <a:pPr marL="0" indent="0">
              <a:buNone/>
            </a:pPr>
            <a:r>
              <a:rPr lang="el-GR" dirty="0" smtClean="0"/>
              <a:t>Εξατομικευμένη </a:t>
            </a:r>
            <a:r>
              <a:rPr lang="el-GR" dirty="0"/>
              <a:t>διατροφική υποστήριξη &amp; πρακτικές</a:t>
            </a:r>
          </a:p>
          <a:p>
            <a:r>
              <a:rPr lang="el-GR" dirty="0" err="1"/>
              <a:t>Διαιτολογική</a:t>
            </a:r>
            <a:r>
              <a:rPr lang="el-GR" dirty="0"/>
              <a:t> εκπαίδευση και συμβουλευτική από εξειδικευμένους διαιτολόγους βελτιώνει τη συμμόρφωση και τα κλινικά </a:t>
            </a:r>
            <a:r>
              <a:rPr lang="el-GR" dirty="0" smtClean="0"/>
              <a:t>αποτελέσματα</a:t>
            </a:r>
          </a:p>
          <a:p>
            <a:r>
              <a:rPr lang="el-GR" dirty="0" smtClean="0"/>
              <a:t>Εξατομίκευση</a:t>
            </a:r>
            <a:r>
              <a:rPr lang="el-GR" dirty="0"/>
              <a:t>: Προσαρμογή του διατροφικού πλάνου στις προτιμήσεις, τις </a:t>
            </a:r>
            <a:r>
              <a:rPr lang="el-GR" dirty="0" err="1"/>
              <a:t>συννοσηρότητες</a:t>
            </a:r>
            <a:r>
              <a:rPr lang="el-GR" dirty="0"/>
              <a:t> (π.χ. διαβήτης, νεφρική ανεπάρκεια) και τις κοινωνικοοικονομικές συνθήκες του </a:t>
            </a:r>
            <a:r>
              <a:rPr lang="el-GR" dirty="0" smtClean="0"/>
              <a:t>ασθενούς</a:t>
            </a:r>
          </a:p>
        </p:txBody>
      </p:sp>
    </p:spTree>
    <p:extLst>
      <p:ext uri="{BB962C8B-B14F-4D97-AF65-F5344CB8AC3E}">
        <p14:creationId xmlns:p14="http://schemas.microsoft.com/office/powerpoint/2010/main" val="325528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Ορισμοί και ταξινόμηση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ομάδα διαταραχών που αφορούν την καρδιά και τα αιμοφόρα </a:t>
            </a:r>
            <a:r>
              <a:rPr lang="el-GR" dirty="0" smtClean="0"/>
              <a:t>αγγεία:</a:t>
            </a:r>
          </a:p>
          <a:p>
            <a:pPr marL="514350" indent="-514350">
              <a:buAutoNum type="arabicPeriod"/>
            </a:pPr>
            <a:r>
              <a:rPr lang="el-GR" dirty="0" smtClean="0"/>
              <a:t>στεφανιαία νόσος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</a:t>
            </a:r>
            <a:r>
              <a:rPr lang="el-GR" dirty="0"/>
              <a:t>αγγειακό εγκεφαλικό </a:t>
            </a:r>
            <a:r>
              <a:rPr lang="el-GR" dirty="0" smtClean="0"/>
              <a:t>επεισόδιο</a:t>
            </a:r>
          </a:p>
          <a:p>
            <a:pPr marL="514350" indent="-514350">
              <a:buAutoNum type="arabicPeriod"/>
            </a:pPr>
            <a:r>
              <a:rPr lang="el-GR" dirty="0" smtClean="0"/>
              <a:t>η </a:t>
            </a:r>
            <a:r>
              <a:rPr lang="el-GR" dirty="0"/>
              <a:t>καρδιακή </a:t>
            </a:r>
            <a:r>
              <a:rPr lang="el-GR" dirty="0" smtClean="0"/>
              <a:t>ανεπάρκεια</a:t>
            </a:r>
          </a:p>
          <a:p>
            <a:pPr marL="514350" indent="-514350">
              <a:buAutoNum type="arabicPeriod"/>
            </a:pPr>
            <a:r>
              <a:rPr lang="el-GR" dirty="0" smtClean="0"/>
              <a:t>η </a:t>
            </a:r>
            <a:r>
              <a:rPr lang="el-GR" dirty="0"/>
              <a:t>περιφερική αρτηριακή </a:t>
            </a:r>
            <a:r>
              <a:rPr lang="el-GR" dirty="0" smtClean="0"/>
              <a:t>νόσος</a:t>
            </a:r>
          </a:p>
          <a:p>
            <a:pPr marL="514350" indent="-514350">
              <a:buAutoNum type="arabicPeriod"/>
            </a:pPr>
            <a:r>
              <a:rPr lang="el-GR" dirty="0" smtClean="0"/>
              <a:t>οι </a:t>
            </a:r>
            <a:r>
              <a:rPr lang="el-GR" dirty="0"/>
              <a:t>αρρυθμίες</a:t>
            </a:r>
          </a:p>
        </p:txBody>
      </p:sp>
    </p:spTree>
    <p:extLst>
      <p:ext uri="{BB962C8B-B14F-4D97-AF65-F5344CB8AC3E}">
        <p14:creationId xmlns:p14="http://schemas.microsoft.com/office/powerpoint/2010/main" val="311358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και ενδείξεις 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399058"/>
              </p:ext>
            </p:extLst>
          </p:nvPr>
        </p:nvGraphicFramePr>
        <p:xfrm>
          <a:off x="135801" y="1256168"/>
          <a:ext cx="8550999" cy="5349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0333">
                  <a:extLst>
                    <a:ext uri="{9D8B030D-6E8A-4147-A177-3AD203B41FA5}">
                      <a16:colId xmlns:a16="http://schemas.microsoft.com/office/drawing/2014/main" val="1844825442"/>
                    </a:ext>
                  </a:extLst>
                </a:gridCol>
                <a:gridCol w="2850333">
                  <a:extLst>
                    <a:ext uri="{9D8B030D-6E8A-4147-A177-3AD203B41FA5}">
                      <a16:colId xmlns:a16="http://schemas.microsoft.com/office/drawing/2014/main" val="3065334568"/>
                    </a:ext>
                  </a:extLst>
                </a:gridCol>
                <a:gridCol w="2850333">
                  <a:extLst>
                    <a:ext uri="{9D8B030D-6E8A-4147-A177-3AD203B41FA5}">
                      <a16:colId xmlns:a16="http://schemas.microsoft.com/office/drawing/2014/main" val="644335941"/>
                    </a:ext>
                  </a:extLst>
                </a:gridCol>
              </a:tblGrid>
              <a:tr h="535752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Κατηγορία</a:t>
                      </a:r>
                      <a:endParaRPr lang="el-GR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Περιγραφή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Ενδεικτικές Παθήσεις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425379567"/>
                  </a:ext>
                </a:extLst>
              </a:tr>
              <a:tr h="642902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Στεφανιαία νόσος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Βλάβη των στεφανιαίων αρτηριών λόγω αθηροσκλήρωσης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Έμφραγμα, στηθάγχη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516006813"/>
                  </a:ext>
                </a:extLst>
              </a:tr>
              <a:tr h="900063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Αγγειακό εγκεφαλικό επεισόδιο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Διαταραχή της αιμάτωσης του εγκεφάλου λόγω απόφραξης ή αιμορραγίας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Ισχαιμικό, αιμορραγικό εγκεφαλικό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650936457"/>
                  </a:ext>
                </a:extLst>
              </a:tr>
              <a:tr h="642902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Καρδιακή ανεπάρκεια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Αδυναμία της καρδιάς να αντλεί επαρκώς το αίμα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Οξεία ή χρόνια ανεπάρκεια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756419000"/>
                  </a:ext>
                </a:extLst>
              </a:tr>
              <a:tr h="642902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Περιφερική αρτηριακή νόσος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Βλάβη των αγγείων των άκρων, συνήθως λόγω αθηροσκλήρωσης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Διαλείπουσα χωλότητα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397689170"/>
                  </a:ext>
                </a:extLst>
              </a:tr>
              <a:tr h="642902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Αρρυθμίες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Διαταραχές του καρδιακού ρυθμού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Κολπική μαρμαρυγή, κοιλιακή ταχυκαρδία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30151199"/>
                  </a:ext>
                </a:extLst>
              </a:tr>
              <a:tr h="642902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Καρδιομυοπάθειες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Δομικές ή λειτουργικές διαταραχές του μυοκαρδίου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Υπερτροφική, </a:t>
                      </a:r>
                      <a:r>
                        <a:rPr lang="el-GR" sz="14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διατατική</a:t>
                      </a:r>
                      <a:endParaRPr lang="el-GR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035204644"/>
                  </a:ext>
                </a:extLst>
              </a:tr>
              <a:tr h="521465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Βαλβιδοπάθειες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Βλάβες στις καρδιακές βαλβίδες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Στένωση, ανεπάρκεια βαλβίδων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30509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78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Σημαντικά στοιχεία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χρόνια νοσήματα που συχνά εξελίσσονται </a:t>
            </a:r>
            <a:r>
              <a:rPr lang="el-GR" dirty="0" smtClean="0"/>
              <a:t>αθόρυβα</a:t>
            </a:r>
          </a:p>
          <a:p>
            <a:r>
              <a:rPr lang="el-GR" dirty="0" smtClean="0"/>
              <a:t>αποτελούν </a:t>
            </a:r>
            <a:r>
              <a:rPr lang="el-GR" dirty="0"/>
              <a:t>την κύρια αιτία θανάτου </a:t>
            </a:r>
            <a:r>
              <a:rPr lang="el-GR" dirty="0" smtClean="0"/>
              <a:t>παγκοσμίως</a:t>
            </a:r>
          </a:p>
          <a:p>
            <a:r>
              <a:rPr lang="el-GR" dirty="0" smtClean="0"/>
              <a:t>Κοινή παθογένεια, κοινοί παράγοντες κινδύνου και διαφορετική εκδήλωση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146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Διαγνωστικά κριτήρια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Κλινικά συμπτώματα &amp; φυσική </a:t>
            </a:r>
            <a:r>
              <a:rPr lang="el-GR" dirty="0" smtClean="0"/>
              <a:t>εξέταση</a:t>
            </a:r>
          </a:p>
          <a:p>
            <a:r>
              <a:rPr lang="el-GR" dirty="0" err="1"/>
              <a:t>Βιοδείκτες</a:t>
            </a:r>
            <a:r>
              <a:rPr lang="el-GR" dirty="0"/>
              <a:t> </a:t>
            </a:r>
            <a:r>
              <a:rPr lang="el-GR" dirty="0" smtClean="0"/>
              <a:t>αίματος</a:t>
            </a:r>
          </a:p>
          <a:p>
            <a:r>
              <a:rPr lang="el-GR" dirty="0"/>
              <a:t>Ηλεκτροκαρδιογράφημα (ΗΚΓ</a:t>
            </a:r>
            <a:r>
              <a:rPr lang="el-GR" dirty="0" smtClean="0"/>
              <a:t>)</a:t>
            </a:r>
          </a:p>
          <a:p>
            <a:r>
              <a:rPr lang="el-GR" dirty="0"/>
              <a:t>Απεικονιστικές </a:t>
            </a:r>
            <a:r>
              <a:rPr lang="el-GR" dirty="0" smtClean="0"/>
              <a:t>μέθοδοι</a:t>
            </a:r>
          </a:p>
          <a:p>
            <a:r>
              <a:rPr lang="el-GR" dirty="0"/>
              <a:t>Γενετικός έλεγχος</a:t>
            </a:r>
          </a:p>
        </p:txBody>
      </p:sp>
    </p:spTree>
    <p:extLst>
      <p:ext uri="{BB962C8B-B14F-4D97-AF65-F5344CB8AC3E}">
        <p14:creationId xmlns:p14="http://schemas.microsoft.com/office/powerpoint/2010/main" val="377519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Αθηρωματικοί</a:t>
            </a:r>
            <a:r>
              <a:rPr lang="el-GR" dirty="0" smtClean="0"/>
              <a:t> δείκτες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err="1"/>
              <a:t>Atherogenic</a:t>
            </a:r>
            <a:r>
              <a:rPr lang="el-GR" dirty="0"/>
              <a:t> </a:t>
            </a:r>
            <a:r>
              <a:rPr lang="el-GR" dirty="0" err="1"/>
              <a:t>Index</a:t>
            </a:r>
            <a:r>
              <a:rPr lang="el-GR" dirty="0"/>
              <a:t> of </a:t>
            </a:r>
            <a:r>
              <a:rPr lang="el-GR" dirty="0" err="1"/>
              <a:t>Plasma</a:t>
            </a:r>
            <a:r>
              <a:rPr lang="el-GR" dirty="0"/>
              <a:t> (AIP): Υπολογίζεται ως </a:t>
            </a:r>
            <a:r>
              <a:rPr lang="el-GR" dirty="0" err="1"/>
              <a:t>log</a:t>
            </a:r>
            <a:r>
              <a:rPr lang="el-GR" dirty="0"/>
              <a:t>(TG/HDL-C</a:t>
            </a:r>
            <a:r>
              <a:rPr lang="el-GR" dirty="0" smtClean="0"/>
              <a:t>) &lt; 3</a:t>
            </a:r>
          </a:p>
          <a:p>
            <a:r>
              <a:rPr lang="en-US" dirty="0" err="1"/>
              <a:t>Atherogenic</a:t>
            </a:r>
            <a:r>
              <a:rPr lang="en-US" dirty="0"/>
              <a:t> Combined Index (ACI</a:t>
            </a:r>
            <a:r>
              <a:rPr lang="en-US" dirty="0" smtClean="0"/>
              <a:t>)</a:t>
            </a:r>
            <a:r>
              <a:rPr lang="el-GR" dirty="0" smtClean="0"/>
              <a:t>: πολυσύνθετη φόρμουλα</a:t>
            </a:r>
          </a:p>
          <a:p>
            <a:r>
              <a:rPr lang="en-US" dirty="0" err="1"/>
              <a:t>Castelli</a:t>
            </a:r>
            <a:r>
              <a:rPr lang="en-US" dirty="0"/>
              <a:t> </a:t>
            </a:r>
            <a:r>
              <a:rPr lang="en-US" dirty="0" smtClean="0"/>
              <a:t>I</a:t>
            </a:r>
            <a:r>
              <a:rPr lang="el-GR" dirty="0"/>
              <a:t>: Ολική Χοληστερόλη/</a:t>
            </a:r>
            <a:r>
              <a:rPr lang="en-US" dirty="0" smtClean="0"/>
              <a:t>HDL-C</a:t>
            </a:r>
            <a:endParaRPr lang="el-GR" dirty="0" smtClean="0"/>
          </a:p>
          <a:p>
            <a:r>
              <a:rPr lang="en-US" dirty="0" err="1"/>
              <a:t>Castelli</a:t>
            </a:r>
            <a:r>
              <a:rPr lang="en-US" dirty="0"/>
              <a:t> </a:t>
            </a:r>
            <a:r>
              <a:rPr lang="en-US" dirty="0" smtClean="0"/>
              <a:t>II</a:t>
            </a:r>
            <a:r>
              <a:rPr lang="el-GR" dirty="0" smtClean="0"/>
              <a:t>: </a:t>
            </a:r>
            <a:r>
              <a:rPr lang="en-US" dirty="0" smtClean="0"/>
              <a:t>LDL-C/HDL-C</a:t>
            </a:r>
          </a:p>
          <a:p>
            <a:r>
              <a:rPr lang="en-US" dirty="0" err="1" smtClean="0"/>
              <a:t>HDLc</a:t>
            </a:r>
            <a:r>
              <a:rPr lang="en-US" dirty="0" smtClean="0"/>
              <a:t> &lt; 40</a:t>
            </a:r>
          </a:p>
          <a:p>
            <a:r>
              <a:rPr lang="en-US" dirty="0" err="1" smtClean="0"/>
              <a:t>Lp</a:t>
            </a:r>
            <a:r>
              <a:rPr lang="en-US" dirty="0" smtClean="0"/>
              <a:t>(a) &lt; 30</a:t>
            </a:r>
            <a:endParaRPr lang="el-GR" dirty="0" smtClean="0"/>
          </a:p>
          <a:p>
            <a:r>
              <a:rPr lang="el-GR" dirty="0"/>
              <a:t>Νεότεροι </a:t>
            </a:r>
            <a:r>
              <a:rPr lang="el-GR" dirty="0" err="1"/>
              <a:t>βιοδείκτες</a:t>
            </a:r>
            <a:r>
              <a:rPr lang="el-GR" dirty="0"/>
              <a:t>: </a:t>
            </a:r>
            <a:r>
              <a:rPr lang="el-GR" dirty="0" err="1" smtClean="0"/>
              <a:t>ομοκυστεΐνη</a:t>
            </a:r>
            <a:r>
              <a:rPr lang="el-GR" dirty="0"/>
              <a:t>, βιταμίνη D, </a:t>
            </a:r>
            <a:r>
              <a:rPr lang="el-GR" dirty="0" err="1"/>
              <a:t>μικροβίωμα</a:t>
            </a:r>
            <a:r>
              <a:rPr lang="el-GR" dirty="0"/>
              <a:t>, δείκτες φλεγμονής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602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παθογένεια των </a:t>
            </a:r>
            <a:r>
              <a:rPr lang="en-US" dirty="0" smtClean="0"/>
              <a:t>CVD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εξαιρετικά </a:t>
            </a:r>
            <a:r>
              <a:rPr lang="el-GR" dirty="0" smtClean="0"/>
              <a:t>πολύπλοκη</a:t>
            </a:r>
            <a:endParaRPr lang="en-US" dirty="0" smtClean="0"/>
          </a:p>
          <a:p>
            <a:r>
              <a:rPr lang="el-GR" dirty="0"/>
              <a:t>περιλαμβάνει αλληλεπίδραση γενετικών, μεταβολικών, φλεγμονωδών και περιβαλλοντικών </a:t>
            </a:r>
            <a:r>
              <a:rPr lang="el-GR" dirty="0" smtClean="0"/>
              <a:t>παραγόντων</a:t>
            </a:r>
            <a:endParaRPr lang="en-US" dirty="0" smtClean="0"/>
          </a:p>
          <a:p>
            <a:r>
              <a:rPr lang="el-GR" dirty="0"/>
              <a:t>Η αθηροσκλήρωση, η φλεγμονή, το οξειδωτικό στρες, η δυσλειτουργία του ενδοθηλίου και οι διαταραχές της </a:t>
            </a:r>
            <a:r>
              <a:rPr lang="el-GR" dirty="0" err="1"/>
              <a:t>μιτοχονδριακής</a:t>
            </a:r>
            <a:r>
              <a:rPr lang="el-GR" dirty="0"/>
              <a:t> λειτουργίας αποτελούν βασικούς μηχανισμούς</a:t>
            </a:r>
          </a:p>
        </p:txBody>
      </p:sp>
    </p:spTree>
    <p:extLst>
      <p:ext uri="{BB962C8B-B14F-4D97-AF65-F5344CB8AC3E}">
        <p14:creationId xmlns:p14="http://schemas.microsoft.com/office/powerpoint/2010/main" val="3995112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Ενδεικτικά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320491"/>
              </p:ext>
            </p:extLst>
          </p:nvPr>
        </p:nvGraphicFramePr>
        <p:xfrm>
          <a:off x="260287" y="1204112"/>
          <a:ext cx="8623426" cy="5584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1713">
                  <a:extLst>
                    <a:ext uri="{9D8B030D-6E8A-4147-A177-3AD203B41FA5}">
                      <a16:colId xmlns:a16="http://schemas.microsoft.com/office/drawing/2014/main" val="2630206511"/>
                    </a:ext>
                  </a:extLst>
                </a:gridCol>
                <a:gridCol w="4311713">
                  <a:extLst>
                    <a:ext uri="{9D8B030D-6E8A-4147-A177-3AD203B41FA5}">
                      <a16:colId xmlns:a16="http://schemas.microsoft.com/office/drawing/2014/main" val="489296678"/>
                    </a:ext>
                  </a:extLst>
                </a:gridCol>
              </a:tblGrid>
              <a:tr h="641160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Μηχανισμός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Περιγραφή &amp; Ρόλος στην Παθογένεια ΚΝ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1988033895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Αθηροσκλήρωση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Εναπόθεση λιπιδίων, φλεγμονώδης διήθηση, σχηματισμός πλακών, ρήξη και θρόμβωση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814446863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Φλεγμονή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Ενεργοποίηση </a:t>
                      </a:r>
                      <a:r>
                        <a:rPr lang="el-GR" sz="14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κυτταροκινών</a:t>
                      </a:r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 (IL-6, TNF-α, IL-1), διήθηση </a:t>
                      </a:r>
                      <a:r>
                        <a:rPr lang="el-GR" sz="14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μακροφάγων</a:t>
                      </a:r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, T-λεμφοκυττάρων, δυσλειτουργία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246516796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Οξειδωτικό στρες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Παραγωγή ROS, βλάβη ενδοθηλίου, οξείδωση LDL, ενεργοποίηση φλεγμονής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986934263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Δυσλειτουργία ενδοθηλίου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Μειωμένη βιοδιαθεσιμότητα NO, αυξημένη διαπερατότητα, προσκόλληση λευκοκυττάρων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13153048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Μιτοχονδριακή δυσλειτουργία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Μειωμένη παραγωγή ATP, αυξημένο ROS, ενεργοποίηση απόπτωσης, διαταραχή Ca2+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13087498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Γενετικοί/Επιγενετικοί παράγοντες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Μεταλλάξεις, ρυθμίσεις γονιδίων, μη κωδικοποιητικά RNA, επιγενετικές τροποποιήσεις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937575997"/>
                  </a:ext>
                </a:extLst>
              </a:tr>
              <a:tr h="696057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Κυτταρική διαμεσολάβηση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Ρόλος </a:t>
                      </a:r>
                      <a:r>
                        <a:rPr lang="el-GR" sz="14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μακροφάγων</a:t>
                      </a:r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, Τ-κυττάρων, ενδοθηλιακών και λείων μυϊκών κυττάρων στην εξέλιξη της νόσου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78006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12873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879</Words>
  <Application>Microsoft Office PowerPoint</Application>
  <PresentationFormat>Προβολή στην οθόνη (4:3)</PresentationFormat>
  <Paragraphs>154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CircularXXWeb</vt:lpstr>
      <vt:lpstr>Θέμα του Office</vt:lpstr>
      <vt:lpstr>Διατροφή – Εργαστήριο</vt:lpstr>
      <vt:lpstr>Θεματολογία διάλεξης</vt:lpstr>
      <vt:lpstr>Ορισμοί και ταξινόμηση</vt:lpstr>
      <vt:lpstr>Περιγραφή και ενδείξεις </vt:lpstr>
      <vt:lpstr>Σημαντικά στοιχεία</vt:lpstr>
      <vt:lpstr>Διαγνωστικά κριτήρια</vt:lpstr>
      <vt:lpstr>Αθηρωματικοί δείκτες</vt:lpstr>
      <vt:lpstr>Η παθογένεια των CVD</vt:lpstr>
      <vt:lpstr>Ενδεικτικά</vt:lpstr>
      <vt:lpstr>Παράγοντες κινδύνου </vt:lpstr>
      <vt:lpstr>Τροποποιήσιμοι παράγοντες – Τρόπος ζωής</vt:lpstr>
      <vt:lpstr>Μη τροποποιήσιμοι παράγοντες</vt:lpstr>
      <vt:lpstr>Περιβαλλοντικοί παράγοντες</vt:lpstr>
      <vt:lpstr>Αντιμετώπιση</vt:lpstr>
      <vt:lpstr>Φαρμακευτική αγωγή</vt:lpstr>
      <vt:lpstr>Χειρουργική αντιμετώπιση εμφράγματος</vt:lpstr>
      <vt:lpstr>Παρουσίαση του PowerPoint</vt:lpstr>
      <vt:lpstr>Παρουσίαση του PowerPoint</vt:lpstr>
      <vt:lpstr>Διατροφικές συστάσεις για πρόληψη CVD</vt:lpstr>
      <vt:lpstr>Διατροφική υποστήριξη ασθενών</vt:lpstr>
      <vt:lpstr>Κύριες διατροφικές στρατηγικές και πρότυπα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64</cp:revision>
  <dcterms:created xsi:type="dcterms:W3CDTF">2013-01-27T09:14:16Z</dcterms:created>
  <dcterms:modified xsi:type="dcterms:W3CDTF">2026-01-16T11:34:36Z</dcterms:modified>
  <cp:category/>
</cp:coreProperties>
</file>