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2"/>
  </p:notesMasterIdLst>
  <p:handoutMasterIdLst>
    <p:handoutMasterId r:id="rId23"/>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306"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6C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17" autoAdjust="0"/>
    <p:restoredTop sz="96327" autoAdjust="0"/>
  </p:normalViewPr>
  <p:slideViewPr>
    <p:cSldViewPr snapToGrid="0" snapToObjects="1">
      <p:cViewPr varScale="1">
        <p:scale>
          <a:sx n="105" d="100"/>
          <a:sy n="105" d="100"/>
        </p:scale>
        <p:origin x="1344" y="192"/>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9" d="100"/>
          <a:sy n="79" d="100"/>
        </p:scale>
        <p:origin x="3440" y="2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9/4/23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17</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1964362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Text Placeholder 2"/>
          <p:cNvSpPr>
            <a:spLocks noGrp="1"/>
          </p:cNvSpPr>
          <p:nvPr>
            <p:ph idx="1"/>
          </p:nvPr>
        </p:nvSpPr>
        <p:spPr bwMode="auto">
          <a:xfrm>
            <a:off x="0" y="769938"/>
            <a:ext cx="9144000" cy="5546725"/>
          </a:xfrm>
          <a:prstGeom prst="rect">
            <a:avLst/>
          </a:prstGeom>
          <a:noFill/>
          <a:ln w="3175" cmpd="sng">
            <a:solidFill>
              <a:schemeClr val="accent6">
                <a:lumMod val="60000"/>
                <a:lumOff val="40000"/>
              </a:schemeClr>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txBody>
          <a:bodyPr vert="horz" wrap="square" lIns="91440" tIns="182880" rIns="91440" bIns="9144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858635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2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777727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738688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 id="2147483672" r:id="rId13"/>
    <p:sldLayoutId id="2147483673" r:id="rId14"/>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5.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Θεωρητικές Απόψεις και Μεθοδολογίες Έρευνας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20527479"/>
              </p:ext>
            </p:extLst>
          </p:nvPr>
        </p:nvGraphicFramePr>
        <p:xfrm>
          <a:off x="647225" y="318535"/>
          <a:ext cx="7748732" cy="5826233"/>
        </p:xfrm>
        <a:graphic>
          <a:graphicData uri="http://schemas.openxmlformats.org/drawingml/2006/table">
            <a:tbl>
              <a:tblPr firstRow="1" bandRow="1">
                <a:tableStyleId>{7DF18680-E054-41AD-8BC1-D1AEF772440D}</a:tableStyleId>
              </a:tblPr>
              <a:tblGrid>
                <a:gridCol w="7748732">
                  <a:extLst>
                    <a:ext uri="{9D8B030D-6E8A-4147-A177-3AD203B41FA5}">
                      <a16:colId xmlns:a16="http://schemas.microsoft.com/office/drawing/2014/main" val="900424631"/>
                    </a:ext>
                  </a:extLst>
                </a:gridCol>
              </a:tblGrid>
              <a:tr h="514750">
                <a:tc>
                  <a:txBody>
                    <a:bodyPr/>
                    <a:lstStyle/>
                    <a:p>
                      <a:pPr algn="ctr">
                        <a:lnSpc>
                          <a:spcPct val="150000"/>
                        </a:lnSpc>
                        <a:spcAft>
                          <a:spcPts val="0"/>
                        </a:spcAft>
                        <a:tabLst>
                          <a:tab pos="1828800" algn="ctr"/>
                          <a:tab pos="3200400" algn="ctr"/>
                          <a:tab pos="4572000" algn="ctr"/>
                        </a:tabLst>
                      </a:pPr>
                      <a:r>
                        <a:rPr lang="el-GR" sz="1800" dirty="0">
                          <a:effectLst/>
                        </a:rPr>
                        <a:t>Παραδείγματα της Προσέγγισης του </a:t>
                      </a:r>
                      <a:r>
                        <a:rPr lang="el-GR" sz="1800" dirty="0" err="1">
                          <a:effectLst/>
                        </a:rPr>
                        <a:t>Ερμηνευτισμού</a:t>
                      </a:r>
                      <a:endParaRPr lang="en-GB"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15673392"/>
                  </a:ext>
                </a:extLst>
              </a:tr>
              <a:tr h="619462">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u="none" dirty="0">
                          <a:effectLst/>
                        </a:rPr>
                        <a:t>Συμβολική αλληλεπίδραση</a:t>
                      </a:r>
                      <a:r>
                        <a:rPr lang="en-US" sz="1400" dirty="0">
                          <a:effectLst/>
                        </a:rPr>
                        <a:t>:</a:t>
                      </a:r>
                      <a:r>
                        <a:rPr lang="en-US" sz="1400" baseline="0" dirty="0">
                          <a:effectLst/>
                        </a:rPr>
                        <a:t> </a:t>
                      </a:r>
                      <a:r>
                        <a:rPr lang="el-GR" sz="1400" dirty="0"/>
                        <a:t>τα νοήματα δεν είναι σταθερά ή αμετακίνητα, αλλά αναθεωρούνται σύμφωνα  με την εμπειρία. </a:t>
                      </a:r>
                      <a:endParaRPr lang="en-US" sz="1400" baseline="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93264996"/>
                  </a:ext>
                </a:extLst>
              </a:tr>
              <a:tr h="929194">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u="none" dirty="0">
                          <a:effectLst/>
                        </a:rPr>
                        <a:t>Φαινομενολογία</a:t>
                      </a:r>
                      <a:r>
                        <a:rPr lang="en-US" sz="1400" b="1" dirty="0">
                          <a:effectLst/>
                        </a:rPr>
                        <a:t>:</a:t>
                      </a:r>
                      <a:r>
                        <a:rPr lang="el-GR" sz="1400" b="1" dirty="0">
                          <a:effectLst/>
                        </a:rPr>
                        <a:t> </a:t>
                      </a:r>
                      <a:r>
                        <a:rPr lang="el-GR" sz="1400" baseline="0" dirty="0">
                          <a:effectLst/>
                        </a:rPr>
                        <a:t>οποιαδήποτε προσπάθεια να κατανοήσουμε την κοινωνική πραγματικότητα πρέπει να θεμελιώνεται από τις εμπειρίες των ανθρώπων από αυτήν.</a:t>
                      </a:r>
                      <a:r>
                        <a:rPr lang="en-US" sz="1400" baseline="0" dirty="0">
                          <a:effectLst/>
                        </a:rPr>
                        <a:t> </a:t>
                      </a:r>
                      <a:r>
                        <a:rPr lang="el-GR" sz="1400" baseline="0" dirty="0">
                          <a:effectLst/>
                        </a:rPr>
                        <a:t>Πρέπει να αφήσουμε στην άκρη τις κυρίαρχες γνώσεις και να επικεντρωθούμε στις εμπειρίες των ανθρώπων</a:t>
                      </a:r>
                      <a:endParaRPr lang="en-GB" sz="140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08292"/>
                  </a:ext>
                </a:extLst>
              </a:tr>
              <a:tr h="1157793">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dirty="0">
                          <a:effectLst/>
                        </a:rPr>
                        <a:t>Ρεαλισμός</a:t>
                      </a:r>
                      <a:r>
                        <a:rPr lang="en-US" sz="1400" dirty="0">
                          <a:effectLst/>
                        </a:rPr>
                        <a:t>:</a:t>
                      </a:r>
                      <a:r>
                        <a:rPr lang="el-GR" sz="1400" dirty="0">
                          <a:effectLst/>
                        </a:rPr>
                        <a:t> η εικόνα που φτιάχνει η επιστήμη για τον κόσμο είναι μία εικόνα αληθινή και ακριβής. </a:t>
                      </a:r>
                      <a:r>
                        <a:rPr lang="el-GR" sz="1400" baseline="0" dirty="0">
                          <a:effectLst/>
                        </a:rPr>
                        <a:t>Τα αντικείμενα έρευνας, όπως ο «πολιτισμός», και η «οργάνωση» υπάρχουν και δρουν ανεξάρτητα από τον παρατηρητή </a:t>
                      </a:r>
                      <a:r>
                        <a:rPr lang="en-US" sz="1400" baseline="0" dirty="0">
                          <a:effectLst/>
                        </a:rPr>
                        <a:t> </a:t>
                      </a:r>
                      <a:r>
                        <a:rPr lang="en-US" sz="1400" baseline="0" dirty="0">
                          <a:effectLst/>
                          <a:sym typeface="Wingdings" panose="05000000000000000000" pitchFamily="2" charset="2"/>
                        </a:rPr>
                        <a:t></a:t>
                      </a:r>
                      <a:r>
                        <a:rPr lang="el-GR" sz="1400" baseline="0" dirty="0">
                          <a:effectLst/>
                          <a:sym typeface="Wingdings" panose="05000000000000000000" pitchFamily="2" charset="2"/>
                        </a:rPr>
                        <a:t> αφελής, επιστημονική και κριτική επιστημολογία ρεαλισμού</a:t>
                      </a:r>
                      <a:endParaRPr lang="en-US" sz="1400" baseline="0" dirty="0">
                        <a:effectLst/>
                      </a:endParaRPr>
                    </a:p>
                  </a:txBody>
                  <a:tcPr marL="68580" marR="68580" marT="0" marB="0"/>
                </a:tc>
                <a:extLst>
                  <a:ext uri="{0D108BD9-81ED-4DB2-BD59-A6C34878D82A}">
                    <a16:rowId xmlns:a16="http://schemas.microsoft.com/office/drawing/2014/main" val="2623000621"/>
                  </a:ext>
                </a:extLst>
              </a:tr>
              <a:tr h="1157793">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baseline="0" dirty="0">
                          <a:effectLst/>
                        </a:rPr>
                        <a:t>Ερμηνευτική</a:t>
                      </a:r>
                      <a:r>
                        <a:rPr lang="en-GB" sz="1400" b="1" baseline="0" dirty="0">
                          <a:effectLst/>
                        </a:rPr>
                        <a:t>:</a:t>
                      </a:r>
                      <a:r>
                        <a:rPr lang="el-GR" sz="1400" b="1" baseline="0" dirty="0">
                          <a:effectLst/>
                        </a:rPr>
                        <a:t> </a:t>
                      </a:r>
                      <a:r>
                        <a:rPr lang="el-GR" sz="1400" baseline="0" dirty="0">
                          <a:effectLst/>
                        </a:rPr>
                        <a:t>η κοινωνική πραγματικότητα είναι κοινωνικά δομημένη και όχι βασισμένη σε αντικειμενικά γεγονότα. Ο ερευνητής δεν μπορεί απλά να την παρατηρήσει ώστε να την κατανοήσει</a:t>
                      </a:r>
                      <a:endParaRPr lang="en-GB" sz="1400" baseline="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275651"/>
                  </a:ext>
                </a:extLst>
              </a:tr>
              <a:tr h="1447241">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baseline="0" dirty="0">
                          <a:effectLst/>
                        </a:rPr>
                        <a:t>Νατουραλιστική αναζήτηση</a:t>
                      </a:r>
                      <a:r>
                        <a:rPr lang="en-GB" sz="1400" b="1" baseline="0" dirty="0">
                          <a:effectLst/>
                        </a:rPr>
                        <a:t>:</a:t>
                      </a:r>
                      <a:r>
                        <a:rPr lang="el-GR" sz="1400" b="1" baseline="0" dirty="0">
                          <a:effectLst/>
                        </a:rPr>
                        <a:t> </a:t>
                      </a:r>
                      <a:r>
                        <a:rPr lang="el-GR" sz="1400" baseline="0" dirty="0">
                          <a:effectLst/>
                        </a:rPr>
                        <a:t>υπάρχουν πολλαπλές δομημένες πραγματικότητες, οι οποίες μπορούν να μελετηθούν μόνο ολιστικά. Οι ερευνητικοί σχεδιασμοί δεν μπορούν να προσδιοριστούν εκ των προτέρων, αλλά αναδύονται κατά τη διάρκεια της διαδικασίας της έρευνας.</a:t>
                      </a:r>
                      <a:endParaRPr lang="en-GB" sz="1400" baseline="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55950188"/>
                  </a:ext>
                </a:extLst>
              </a:tr>
            </a:tbl>
          </a:graphicData>
        </a:graphic>
      </p:graphicFrame>
    </p:spTree>
    <p:extLst>
      <p:ext uri="{BB962C8B-B14F-4D97-AF65-F5344CB8AC3E}">
        <p14:creationId xmlns:p14="http://schemas.microsoft.com/office/powerpoint/2010/main" val="17777566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688431108"/>
              </p:ext>
            </p:extLst>
          </p:nvPr>
        </p:nvGraphicFramePr>
        <p:xfrm>
          <a:off x="745863" y="389620"/>
          <a:ext cx="7748732" cy="5657613"/>
        </p:xfrm>
        <a:graphic>
          <a:graphicData uri="http://schemas.openxmlformats.org/drawingml/2006/table">
            <a:tbl>
              <a:tblPr firstRow="1" bandRow="1">
                <a:tableStyleId>{7DF18680-E054-41AD-8BC1-D1AEF772440D}</a:tableStyleId>
              </a:tblPr>
              <a:tblGrid>
                <a:gridCol w="7748732">
                  <a:extLst>
                    <a:ext uri="{9D8B030D-6E8A-4147-A177-3AD203B41FA5}">
                      <a16:colId xmlns:a16="http://schemas.microsoft.com/office/drawing/2014/main" val="1125196339"/>
                    </a:ext>
                  </a:extLst>
                </a:gridCol>
              </a:tblGrid>
              <a:tr h="581060">
                <a:tc>
                  <a:txBody>
                    <a:bodyPr/>
                    <a:lstStyle/>
                    <a:p>
                      <a:pPr algn="ctr">
                        <a:lnSpc>
                          <a:spcPct val="150000"/>
                        </a:lnSpc>
                        <a:spcAft>
                          <a:spcPts val="0"/>
                        </a:spcAft>
                        <a:tabLst>
                          <a:tab pos="1828800" algn="ctr"/>
                          <a:tab pos="3200400" algn="ctr"/>
                          <a:tab pos="4572000" algn="ctr"/>
                        </a:tabLst>
                      </a:pPr>
                      <a:r>
                        <a:rPr lang="el-GR" sz="1800" dirty="0">
                          <a:effectLst/>
                        </a:rPr>
                        <a:t>Θεωρητικές Απόψεις:</a:t>
                      </a:r>
                      <a:r>
                        <a:rPr lang="el-GR" sz="1800" baseline="0" dirty="0">
                          <a:effectLst/>
                        </a:rPr>
                        <a:t> Μέρος Δεύτερο</a:t>
                      </a:r>
                      <a:endParaRPr lang="en-GB"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788691"/>
                  </a:ext>
                </a:extLst>
              </a:tr>
              <a:tr h="1306942">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dirty="0">
                          <a:effectLst/>
                        </a:rPr>
                        <a:t>Κριτική Αναζήτηση</a:t>
                      </a:r>
                      <a:r>
                        <a:rPr lang="en-US" sz="1400" b="1" dirty="0">
                          <a:effectLst/>
                        </a:rPr>
                        <a:t>: </a:t>
                      </a:r>
                    </a:p>
                    <a:p>
                      <a:pPr marL="285750" indent="-285750">
                        <a:lnSpc>
                          <a:spcPct val="150000"/>
                        </a:lnSpc>
                        <a:spcAft>
                          <a:spcPts val="0"/>
                        </a:spcAft>
                        <a:buFontTx/>
                        <a:buChar char="-"/>
                      </a:pPr>
                      <a:r>
                        <a:rPr lang="el-GR" sz="1400" dirty="0"/>
                        <a:t>Αμφισβητεί τις ισχύουσες αξίες και υποθέσεις και προκαλεί τις συμβατικές κοινωνικές δομές.</a:t>
                      </a: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Προσκαλεί και τους ερευνητές και τους συμμετέχοντες να απορρίψουν αυτό που αποκαλούν «ψευδή συνείδηση», ώστε να αναπτυχθούν νέοι τρόποι κατανόησης</a:t>
                      </a:r>
                      <a:endParaRPr lang="en-US" sz="1400" baseline="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3517212"/>
                  </a:ext>
                </a:extLst>
              </a:tr>
              <a:tr h="980206">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dirty="0">
                          <a:effectLst/>
                        </a:rPr>
                        <a:t>Φεμινισμός</a:t>
                      </a:r>
                      <a:r>
                        <a:rPr lang="en-US" sz="1400" b="1" dirty="0">
                          <a:effectLst/>
                        </a:rPr>
                        <a:t>:</a:t>
                      </a:r>
                    </a:p>
                    <a:p>
                      <a:pPr marL="285750" indent="-285750">
                        <a:lnSpc>
                          <a:spcPct val="150000"/>
                        </a:lnSpc>
                        <a:spcAft>
                          <a:spcPts val="0"/>
                        </a:spcAft>
                        <a:buFontTx/>
                        <a:buChar char="-"/>
                      </a:pPr>
                      <a:r>
                        <a:rPr lang="el-GR" sz="1400" baseline="0" dirty="0">
                          <a:effectLst/>
                        </a:rPr>
                        <a:t> Το άτομο γνωρίζει ότι καθορίζεται από την κοινωνική του θέση</a:t>
                      </a: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Απομυθοποιεί την απόλυτη αντικειμενικότητα και την καθολικότητα της γνώσης</a:t>
                      </a:r>
                      <a:endParaRPr lang="en-GB" sz="14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93285"/>
                  </a:ext>
                </a:extLst>
              </a:tr>
              <a:tr h="1482463">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dirty="0">
                          <a:effectLst/>
                        </a:rPr>
                        <a:t>Μεταμοντερνισμός</a:t>
                      </a:r>
                      <a:r>
                        <a:rPr lang="en-US" sz="1400" b="1" dirty="0">
                          <a:effectLst/>
                        </a:rPr>
                        <a:t>:</a:t>
                      </a:r>
                      <a:endParaRPr lang="en-GB" sz="1400" b="1"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Απορρίπτει κάθε ιδέα κοινωνικής χειραφέτησης και επικεντρώνεται στην πολλαπλότητα, στην ασάφεια, στην αμφιθυμία,  και στον κατακερματισμό. </a:t>
                      </a:r>
                      <a:r>
                        <a:rPr lang="en-GB" sz="1400" baseline="0" dirty="0">
                          <a:effectLst/>
                        </a:rPr>
                        <a:t> </a:t>
                      </a:r>
                      <a:endParaRPr lang="en-US" sz="1400" baseline="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Τα κείμενα είναι κοινωνικές πρακτικές, εμποτισμένες με αξίες/ενδιαφέροντα</a:t>
                      </a:r>
                      <a:endParaRPr lang="en-US" sz="1400" dirty="0">
                        <a:effectLst/>
                        <a:latin typeface="+mn-lt"/>
                      </a:endParaRPr>
                    </a:p>
                  </a:txBody>
                  <a:tcPr marL="68580" marR="68580" marT="0" marB="0"/>
                </a:tc>
                <a:extLst>
                  <a:ext uri="{0D108BD9-81ED-4DB2-BD59-A6C34878D82A}">
                    <a16:rowId xmlns:a16="http://schemas.microsoft.com/office/drawing/2014/main" val="1895078514"/>
                  </a:ext>
                </a:extLst>
              </a:tr>
              <a:tr h="1306942">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1" dirty="0">
                          <a:effectLst/>
                        </a:rPr>
                        <a:t>Πραγματισμός</a:t>
                      </a:r>
                      <a:r>
                        <a:rPr lang="en-US" sz="1400" b="1" dirty="0">
                          <a:effectLst/>
                        </a:rPr>
                        <a:t>:</a:t>
                      </a:r>
                    </a:p>
                    <a:p>
                      <a:pPr marL="0" marR="0" indent="0" algn="l" defTabSz="914400" rtl="0" eaLnBrk="1" fontAlgn="auto" latinLnBrk="0" hangingPunct="1">
                        <a:lnSpc>
                          <a:spcPct val="150000"/>
                        </a:lnSpc>
                        <a:spcBef>
                          <a:spcPts val="0"/>
                        </a:spcBef>
                        <a:spcAft>
                          <a:spcPts val="0"/>
                        </a:spcAft>
                        <a:buClrTx/>
                        <a:buSzTx/>
                        <a:buFontTx/>
                        <a:buNone/>
                        <a:tabLst/>
                        <a:defRPr/>
                      </a:pPr>
                      <a:r>
                        <a:rPr lang="el-GR" sz="1400" baseline="0" dirty="0">
                          <a:effectLst/>
                        </a:rPr>
                        <a:t>Μία ιδεολογία είναι αληθινή μόνο εφόσον λειτουργεί και παράγει πρακτικές συνέπειες σε μία κοινωνία. </a:t>
                      </a:r>
                      <a:endParaRPr lang="en-US" sz="1400" dirty="0">
                        <a:effectLst/>
                        <a:latin typeface="+mn-lt"/>
                      </a:endParaRPr>
                    </a:p>
                  </a:txBody>
                  <a:tcPr marL="68580" marR="68580" marT="0" marB="0"/>
                </a:tc>
                <a:extLst>
                  <a:ext uri="{0D108BD9-81ED-4DB2-BD59-A6C34878D82A}">
                    <a16:rowId xmlns:a16="http://schemas.microsoft.com/office/drawing/2014/main" val="3641353562"/>
                  </a:ext>
                </a:extLst>
              </a:tr>
            </a:tbl>
          </a:graphicData>
        </a:graphic>
      </p:graphicFrame>
    </p:spTree>
    <p:extLst>
      <p:ext uri="{BB962C8B-B14F-4D97-AF65-F5344CB8AC3E}">
        <p14:creationId xmlns:p14="http://schemas.microsoft.com/office/powerpoint/2010/main" val="3332213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3600" dirty="0"/>
              <a:t>Πειραματική και </a:t>
            </a:r>
            <a:r>
              <a:rPr lang="el-GR" sz="3600" dirty="0" err="1"/>
              <a:t>ημί</a:t>
            </a:r>
            <a:r>
              <a:rPr lang="el-GR" sz="3600" dirty="0"/>
              <a:t>-πειραματική έρευνα</a:t>
            </a:r>
            <a:endParaRPr lang="en-US" sz="3600" dirty="0"/>
          </a:p>
        </p:txBody>
      </p:sp>
      <p:sp>
        <p:nvSpPr>
          <p:cNvPr id="5" name="Content Placeholder 4"/>
          <p:cNvSpPr>
            <a:spLocks noGrp="1"/>
          </p:cNvSpPr>
          <p:nvPr>
            <p:ph type="body" idx="1"/>
          </p:nvPr>
        </p:nvSpPr>
        <p:spPr/>
        <p:txBody>
          <a:bodyPr>
            <a:normAutofit/>
          </a:bodyPr>
          <a:lstStyle/>
          <a:p>
            <a:pPr marL="342900" indent="0">
              <a:buNone/>
            </a:pPr>
            <a:r>
              <a:rPr lang="el-GR" sz="2400" dirty="0"/>
              <a:t>Εστιάζει</a:t>
            </a:r>
            <a:r>
              <a:rPr lang="en-GB" sz="2400" dirty="0"/>
              <a:t>:</a:t>
            </a:r>
          </a:p>
          <a:p>
            <a:pPr marL="457200" indent="-457200"/>
            <a:r>
              <a:rPr lang="el-GR" sz="2400" dirty="0"/>
              <a:t>Στο να αναπαράγει τις  τεχνικές του εργαστηριακού πειράματος με άκρως δομημένες μεθόδους</a:t>
            </a:r>
            <a:endParaRPr lang="en-GB" sz="2400" dirty="0"/>
          </a:p>
          <a:p>
            <a:pPr marL="457200" indent="-457200"/>
            <a:r>
              <a:rPr lang="el-GR" sz="2400" dirty="0"/>
              <a:t>Στη δημιουργία αρχικών υποθέσεων</a:t>
            </a:r>
            <a:endParaRPr lang="en-GB" sz="2400" dirty="0"/>
          </a:p>
          <a:p>
            <a:pPr marL="457200" indent="-457200"/>
            <a:r>
              <a:rPr lang="el-GR" sz="2400" dirty="0"/>
              <a:t>Στον έλεγχο των μεταβλητών</a:t>
            </a:r>
            <a:endParaRPr lang="en-GB" sz="2400" dirty="0"/>
          </a:p>
          <a:p>
            <a:pPr marL="457200" indent="-457200"/>
            <a:r>
              <a:rPr lang="el-GR" sz="2400" dirty="0"/>
              <a:t>Στην ακριβή (ποσοτική) μέτρηση των αποτελεσμάτων</a:t>
            </a:r>
            <a:endParaRPr lang="en-GB" sz="2400" dirty="0"/>
          </a:p>
          <a:p>
            <a:pPr marL="457200" indent="-457200"/>
            <a:r>
              <a:rPr lang="el-GR" sz="2400" dirty="0"/>
              <a:t>Στην γενίκευση από το δείγμα σε παρόμοιους πληθυσμούς</a:t>
            </a:r>
            <a:endParaRPr lang="en-US" sz="2400" dirty="0"/>
          </a:p>
        </p:txBody>
      </p:sp>
    </p:spTree>
    <p:extLst>
      <p:ext uri="{BB962C8B-B14F-4D97-AF65-F5344CB8AC3E}">
        <p14:creationId xmlns:p14="http://schemas.microsoft.com/office/powerpoint/2010/main" val="2655341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Φαινομενολογική έρευνα</a:t>
            </a:r>
            <a:endParaRPr lang="en-US" dirty="0"/>
          </a:p>
        </p:txBody>
      </p:sp>
      <p:sp>
        <p:nvSpPr>
          <p:cNvPr id="3" name="Content Placeholder 2"/>
          <p:cNvSpPr>
            <a:spLocks noGrp="1"/>
          </p:cNvSpPr>
          <p:nvPr>
            <p:ph idx="1"/>
          </p:nvPr>
        </p:nvSpPr>
        <p:spPr/>
        <p:txBody>
          <a:bodyPr>
            <a:normAutofit/>
          </a:bodyPr>
          <a:lstStyle/>
          <a:p>
            <a:pPr marL="457200" indent="-457200"/>
            <a:r>
              <a:rPr lang="el-GR" sz="2400" dirty="0"/>
              <a:t>Εστιάζει στην επαγωγική λογική</a:t>
            </a:r>
          </a:p>
          <a:p>
            <a:pPr marL="457200" indent="-457200"/>
            <a:r>
              <a:rPr lang="el-GR" sz="2400" dirty="0"/>
              <a:t>Αναζητά τις απόψεις και τις υποκειμενικές αναφορές και ερμηνείες των συμμετεχόντων</a:t>
            </a:r>
          </a:p>
          <a:p>
            <a:pPr marL="457200" indent="-457200"/>
            <a:r>
              <a:rPr lang="el-GR" sz="2400" dirty="0"/>
              <a:t>Βασίζεται στην ποιοτική ανάλυση των δεδομένων</a:t>
            </a:r>
            <a:endParaRPr lang="en-US" sz="2400" dirty="0"/>
          </a:p>
          <a:p>
            <a:pPr marL="457200" indent="-457200"/>
            <a:r>
              <a:rPr lang="el-GR" sz="2400" dirty="0"/>
              <a:t>Δεν την απασχολούν τόσο οι γενικεύσεις σε μεγαλύτερους πληθυσμούς, αλλά η περιγραφή του πλαισίου και η ανάλυση</a:t>
            </a:r>
            <a:endParaRPr lang="en-US" sz="2400" dirty="0"/>
          </a:p>
        </p:txBody>
      </p:sp>
    </p:spTree>
    <p:extLst>
      <p:ext uri="{BB962C8B-B14F-4D97-AF65-F5344CB8AC3E}">
        <p14:creationId xmlns:p14="http://schemas.microsoft.com/office/powerpoint/2010/main" val="3986463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Αναλυτικές δημοσκοπήσεις </a:t>
            </a:r>
          </a:p>
        </p:txBody>
      </p:sp>
      <p:sp>
        <p:nvSpPr>
          <p:cNvPr id="3" name="Content Placeholder 2"/>
          <p:cNvSpPr>
            <a:spLocks noGrp="1"/>
          </p:cNvSpPr>
          <p:nvPr>
            <p:ph idx="1"/>
          </p:nvPr>
        </p:nvSpPr>
        <p:spPr/>
        <p:txBody>
          <a:bodyPr>
            <a:normAutofit lnSpcReduction="10000"/>
          </a:bodyPr>
          <a:lstStyle/>
          <a:p>
            <a:pPr marL="342900" indent="0">
              <a:buNone/>
            </a:pPr>
            <a:r>
              <a:rPr lang="el-GR" sz="2400" dirty="0"/>
              <a:t>Δίνουν έμφαση:</a:t>
            </a:r>
            <a:endParaRPr lang="en-US" sz="2400" dirty="0"/>
          </a:p>
          <a:p>
            <a:pPr marL="457200" indent="-457200"/>
            <a:r>
              <a:rPr lang="el-GR" sz="2400" dirty="0"/>
              <a:t>Στην παραγωγική προσέγγιση</a:t>
            </a:r>
            <a:endParaRPr lang="en-US" sz="2400" dirty="0"/>
          </a:p>
          <a:p>
            <a:pPr marL="457200" indent="-457200"/>
            <a:r>
              <a:rPr lang="el-GR" sz="2400" dirty="0"/>
              <a:t>Στην αναγνώριση του πληθυσμού έρευνας</a:t>
            </a:r>
            <a:endParaRPr lang="en-US" sz="2400" dirty="0"/>
          </a:p>
          <a:p>
            <a:pPr marL="457200" indent="-457200"/>
            <a:r>
              <a:rPr lang="el-GR" sz="2400" dirty="0"/>
              <a:t>Στο σχεδιασμό ενός αντιπροσωπευτικού δείγματος του πληθυσμού</a:t>
            </a:r>
            <a:endParaRPr lang="en-US" sz="2400" dirty="0"/>
          </a:p>
          <a:p>
            <a:pPr marL="457200" indent="-457200"/>
            <a:r>
              <a:rPr lang="el-GR" sz="2400" dirty="0"/>
              <a:t>Στον έλεγχο των μεταβλητών</a:t>
            </a:r>
            <a:endParaRPr lang="en-US" sz="2400" dirty="0"/>
          </a:p>
          <a:p>
            <a:pPr marL="457200" indent="-457200"/>
            <a:r>
              <a:rPr lang="el-GR" sz="2400" dirty="0"/>
              <a:t>Στη γενίκευση των ποιοτικών, αλλά και των ποσοτικών δεδομένων</a:t>
            </a:r>
            <a:endParaRPr lang="en-US" sz="2400" dirty="0"/>
          </a:p>
          <a:p>
            <a:pPr marL="457200" indent="-457200"/>
            <a:r>
              <a:rPr lang="el-GR" sz="2400" dirty="0"/>
              <a:t>Στην δυνατότητα γενίκευσης  των αποτελεσμάτων</a:t>
            </a:r>
            <a:endParaRPr lang="en-US" sz="2400" dirty="0"/>
          </a:p>
        </p:txBody>
      </p:sp>
    </p:spTree>
    <p:extLst>
      <p:ext uri="{BB962C8B-B14F-4D97-AF65-F5344CB8AC3E}">
        <p14:creationId xmlns:p14="http://schemas.microsoft.com/office/powerpoint/2010/main" val="1026524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Έρευνα δράσης </a:t>
            </a:r>
            <a:endParaRPr lang="en-US" dirty="0"/>
          </a:p>
        </p:txBody>
      </p:sp>
      <p:sp>
        <p:nvSpPr>
          <p:cNvPr id="3" name="Content Placeholder 2"/>
          <p:cNvSpPr>
            <a:spLocks noGrp="1"/>
          </p:cNvSpPr>
          <p:nvPr>
            <p:ph idx="1"/>
          </p:nvPr>
        </p:nvSpPr>
        <p:spPr/>
        <p:txBody>
          <a:bodyPr>
            <a:normAutofit/>
          </a:bodyPr>
          <a:lstStyle/>
          <a:p>
            <a:pPr marL="457200" indent="-457200"/>
            <a:r>
              <a:rPr lang="el-GR" sz="2400" dirty="0"/>
              <a:t>Εμπλέκει και τους ερευνητές και τους συμμετέχοντες  (ή τους συμμετέχοντες σε ρόλο ερευνητών μέσα στον οργανισμό τους)</a:t>
            </a:r>
          </a:p>
          <a:p>
            <a:pPr marL="457200" indent="-457200"/>
            <a:r>
              <a:rPr lang="el-GR" sz="2400" dirty="0"/>
              <a:t>Μπορεί να είναι ισχυρά δομημένη και περιλαμβάνει τη χρήση των πειραματικών ομάδων και των ομάδων ελέγχου, που χρησιμοποιούνται για να εξεταστεί μία υπόθεση</a:t>
            </a:r>
          </a:p>
          <a:p>
            <a:pPr marL="457200" indent="-457200"/>
            <a:r>
              <a:rPr lang="el-GR" sz="2400" dirty="0"/>
              <a:t>Μπορεί επίσης να είναι αδόμητη και να χρησιμοποιηθεί επαγωγικά (και ποιοτικά)</a:t>
            </a:r>
            <a:endParaRPr lang="en-US" sz="2400" dirty="0"/>
          </a:p>
          <a:p>
            <a:endParaRPr lang="en-US" sz="2400" dirty="0"/>
          </a:p>
        </p:txBody>
      </p:sp>
    </p:spTree>
    <p:extLst>
      <p:ext uri="{BB962C8B-B14F-4D97-AF65-F5344CB8AC3E}">
        <p14:creationId xmlns:p14="http://schemas.microsoft.com/office/powerpoint/2010/main" val="2191858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Ευρετική</a:t>
            </a:r>
            <a:r>
              <a:rPr lang="el-GR" dirty="0"/>
              <a:t> αναζήτηση </a:t>
            </a:r>
            <a:endParaRPr lang="en-US" dirty="0"/>
          </a:p>
        </p:txBody>
      </p:sp>
      <p:sp>
        <p:nvSpPr>
          <p:cNvPr id="3" name="Content Placeholder 2"/>
          <p:cNvSpPr>
            <a:spLocks noGrp="1"/>
          </p:cNvSpPr>
          <p:nvPr>
            <p:ph idx="1"/>
          </p:nvPr>
        </p:nvSpPr>
        <p:spPr/>
        <p:txBody>
          <a:bodyPr>
            <a:normAutofit/>
          </a:bodyPr>
          <a:lstStyle/>
          <a:p>
            <a:pPr marL="342900" indent="0">
              <a:buNone/>
            </a:pPr>
            <a:r>
              <a:rPr lang="el-GR" sz="2000" dirty="0"/>
              <a:t>Εμπλέκει τον ερευνητή:</a:t>
            </a:r>
            <a:r>
              <a:rPr lang="en-US" sz="2000" dirty="0"/>
              <a:t> :</a:t>
            </a:r>
          </a:p>
          <a:p>
            <a:pPr marL="457200" indent="-457200"/>
            <a:r>
              <a:rPr lang="el-GR" sz="2000" dirty="0"/>
              <a:t>Σε ένα βαθύ προσωπικό προβληματισμό για το τι είναι αυτό που θέλει να ερευνήσει.</a:t>
            </a:r>
            <a:endParaRPr lang="en-US" sz="2000" dirty="0"/>
          </a:p>
          <a:p>
            <a:pPr marL="457200" indent="-457200"/>
            <a:r>
              <a:rPr lang="el-GR" sz="2000" dirty="0"/>
              <a:t>Βάζοντάς τον να ζει, να κοιμάται και να ενσωματώνεται με το ερώτημα που ερευνά.</a:t>
            </a:r>
            <a:endParaRPr lang="en-US" sz="2000" dirty="0"/>
          </a:p>
          <a:p>
            <a:pPr marL="457200" indent="-457200"/>
            <a:r>
              <a:rPr lang="el-GR" sz="2000" dirty="0"/>
              <a:t>Στο να χρησιμοποιεί τους εσωτερικούς μηχανισμούς του ενστίκτου για να καταλάβει εκτενώς το ερώτημα.</a:t>
            </a:r>
            <a:endParaRPr lang="en-US" sz="2000" dirty="0"/>
          </a:p>
          <a:p>
            <a:pPr marL="457200" indent="-457200"/>
            <a:r>
              <a:rPr lang="el-GR" sz="2000" dirty="0"/>
              <a:t>Στο να επανεξετάζει όλα τα δεδομένα μέσω των προσωπικών του εμπειριών για να αναγνωρίσει άρρητα νοήματα.</a:t>
            </a:r>
            <a:endParaRPr lang="en-US" sz="2000" dirty="0"/>
          </a:p>
          <a:p>
            <a:pPr marL="457200" indent="-457200"/>
            <a:r>
              <a:rPr lang="el-GR" sz="2000" dirty="0"/>
              <a:t>Στο να φτιάχνει μία δημιουργική σύνθεση, συμπεριλαμβάνοντας ιδέες υπέρ και κατά μιας πρότασης.</a:t>
            </a:r>
            <a:endParaRPr lang="en-US" sz="2000" dirty="0"/>
          </a:p>
        </p:txBody>
      </p:sp>
    </p:spTree>
    <p:extLst>
      <p:ext uri="{BB962C8B-B14F-4D97-AF65-F5344CB8AC3E}">
        <p14:creationId xmlns:p14="http://schemas.microsoft.com/office/powerpoint/2010/main" val="1401044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Συνδέοντας τα στοιχεία της έρευνας</a:t>
            </a:r>
            <a:endParaRPr lang="en-US" dirty="0"/>
          </a:p>
        </p:txBody>
      </p:sp>
      <p:pic>
        <p:nvPicPr>
          <p:cNvPr id="6" name="Content Placeholder 5" descr="0203.jpg"/>
          <p:cNvPicPr>
            <a:picLocks noGrp="1" noChangeAspect="1"/>
          </p:cNvPicPr>
          <p:nvPr>
            <p:ph idx="1"/>
          </p:nvPr>
        </p:nvPicPr>
        <p:blipFill>
          <a:blip r:embed="rId3">
            <a:extLst>
              <a:ext uri="{28A0092B-C50C-407E-A947-70E740481C1C}">
                <a14:useLocalDpi xmlns:a14="http://schemas.microsoft.com/office/drawing/2010/main" val="0"/>
              </a:ext>
            </a:extLst>
          </a:blip>
          <a:srcRect l="-14670" r="-14670"/>
          <a:stretch>
            <a:fillRect/>
          </a:stretch>
        </p:blipFill>
        <p:spPr/>
      </p:pic>
    </p:spTree>
    <p:extLst>
      <p:ext uri="{BB962C8B-B14F-4D97-AF65-F5344CB8AC3E}">
        <p14:creationId xmlns:p14="http://schemas.microsoft.com/office/powerpoint/2010/main" val="36364695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8140859"/>
              </p:ext>
            </p:extLst>
          </p:nvPr>
        </p:nvGraphicFramePr>
        <p:xfrm>
          <a:off x="761361" y="380049"/>
          <a:ext cx="7748732" cy="5618414"/>
        </p:xfrm>
        <a:graphic>
          <a:graphicData uri="http://schemas.openxmlformats.org/drawingml/2006/table">
            <a:tbl>
              <a:tblPr firstRow="1" bandRow="1">
                <a:tableStyleId>{7DF18680-E054-41AD-8BC1-D1AEF772440D}</a:tableStyleId>
              </a:tblPr>
              <a:tblGrid>
                <a:gridCol w="7748732">
                  <a:extLst>
                    <a:ext uri="{9D8B030D-6E8A-4147-A177-3AD203B41FA5}">
                      <a16:colId xmlns:a16="http://schemas.microsoft.com/office/drawing/2014/main" val="1125196339"/>
                    </a:ext>
                  </a:extLst>
                </a:gridCol>
              </a:tblGrid>
              <a:tr h="456476">
                <a:tc>
                  <a:txBody>
                    <a:bodyPr/>
                    <a:lstStyle/>
                    <a:p>
                      <a:pPr algn="ctr">
                        <a:lnSpc>
                          <a:spcPct val="150000"/>
                        </a:lnSpc>
                        <a:spcAft>
                          <a:spcPts val="0"/>
                        </a:spcAft>
                        <a:tabLst>
                          <a:tab pos="1828800" algn="ctr"/>
                          <a:tab pos="3200400" algn="ctr"/>
                          <a:tab pos="4572000" algn="ctr"/>
                        </a:tabLst>
                      </a:pPr>
                      <a:r>
                        <a:rPr lang="el-GR" sz="1800" dirty="0">
                          <a:effectLst/>
                        </a:rPr>
                        <a:t>Μορφές Έρευνας</a:t>
                      </a:r>
                      <a:endParaRPr lang="en-GB"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788691"/>
                  </a:ext>
                </a:extLst>
              </a:tr>
              <a:tr h="1065110">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baseline="0" dirty="0">
                          <a:effectLst/>
                        </a:rPr>
                        <a:t>Διερευνητική</a:t>
                      </a:r>
                      <a:r>
                        <a:rPr lang="en-US" sz="1400" baseline="0" dirty="0">
                          <a:effectLst/>
                        </a:rPr>
                        <a:t>: </a:t>
                      </a:r>
                      <a:r>
                        <a:rPr lang="el-GR" sz="1400" baseline="0" dirty="0">
                          <a:effectLst/>
                        </a:rPr>
                        <a:t>αναζητά να βρει τι συμβαίνει και να ρωτήσει σχετικά με αυτό. </a:t>
                      </a:r>
                    </a:p>
                    <a:p>
                      <a:pPr marL="285750" lvl="0" indent="-285750">
                        <a:buFont typeface="Lucida Grande"/>
                        <a:buChar char="-"/>
                      </a:pPr>
                      <a:r>
                        <a:rPr lang="el-GR" sz="1400" kern="1200" dirty="0">
                          <a:effectLst/>
                        </a:rPr>
                        <a:t>Επισκόπηση της βιβλιογραφίας.</a:t>
                      </a:r>
                      <a:endParaRPr lang="en-US" sz="1400" kern="1200" dirty="0">
                        <a:effectLst/>
                      </a:endParaRPr>
                    </a:p>
                    <a:p>
                      <a:pPr marL="285750" lvl="0" indent="-285750">
                        <a:buFont typeface="Lucida Grande"/>
                        <a:buChar char="-"/>
                      </a:pPr>
                      <a:r>
                        <a:rPr lang="el-GR" sz="1400" kern="1200" dirty="0">
                          <a:effectLst/>
                        </a:rPr>
                        <a:t>Συνομιλίες με ειδικούς του πεδίου.</a:t>
                      </a:r>
                      <a:endParaRPr lang="en-US" sz="1400" kern="1200" dirty="0">
                        <a:effectLst/>
                      </a:endParaRPr>
                    </a:p>
                    <a:p>
                      <a:pPr marL="285750" lvl="0" indent="-285750">
                        <a:buFont typeface="Lucida Grande"/>
                        <a:buChar char="-"/>
                      </a:pPr>
                      <a:r>
                        <a:rPr lang="el-GR" sz="1400" kern="1200" dirty="0">
                          <a:effectLst/>
                        </a:rPr>
                        <a:t>Διεξαγωγή συνεντεύξεων σε ομάδες εστίασης. </a:t>
                      </a:r>
                      <a:endParaRPr lang="en-US" sz="1400" kern="1200" dirty="0">
                        <a:solidFill>
                          <a:schemeClr val="tx1"/>
                        </a:solidFill>
                        <a:effectLst/>
                        <a:latin typeface="+mn-lt"/>
                        <a:ea typeface="+mn-ea"/>
                        <a:cs typeface="+mn-cs"/>
                      </a:endParaRPr>
                    </a:p>
                  </a:txBody>
                  <a:tcPr marL="68580" marR="68580" marT="0" marB="0"/>
                </a:tc>
                <a:extLst>
                  <a:ext uri="{0D108BD9-81ED-4DB2-BD59-A6C34878D82A}">
                    <a16:rowId xmlns:a16="http://schemas.microsoft.com/office/drawing/2014/main" val="2473517212"/>
                  </a:ext>
                </a:extLst>
              </a:tr>
              <a:tr h="1420147">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dirty="0">
                          <a:effectLst/>
                        </a:rPr>
                        <a:t>Περιγραφική</a:t>
                      </a:r>
                      <a:r>
                        <a:rPr lang="en-GB" sz="1400" dirty="0">
                          <a:effectLst/>
                        </a:rPr>
                        <a:t>:</a:t>
                      </a:r>
                      <a:r>
                        <a:rPr lang="en-GB" sz="1400" baseline="0" dirty="0">
                          <a:effectLst/>
                        </a:rPr>
                        <a:t> </a:t>
                      </a:r>
                      <a:r>
                        <a:rPr lang="el-GR" sz="1400" baseline="0" dirty="0">
                          <a:effectLst/>
                        </a:rPr>
                        <a:t>παρουσιάζει μία εικόνα ενός φαινομένου που συμβαίνει φυσικά. </a:t>
                      </a:r>
                      <a:endParaRPr lang="en-GB" sz="1400" baseline="0" dirty="0">
                        <a:effectLst/>
                      </a:endParaRPr>
                    </a:p>
                    <a:p>
                      <a:pPr marL="285750" indent="-285750">
                        <a:lnSpc>
                          <a:spcPct val="150000"/>
                        </a:lnSpc>
                        <a:spcAft>
                          <a:spcPts val="0"/>
                        </a:spcAft>
                        <a:buFontTx/>
                        <a:buChar char="-"/>
                      </a:pPr>
                      <a:r>
                        <a:rPr lang="el-GR" sz="1400" baseline="0" dirty="0">
                          <a:effectLst/>
                        </a:rPr>
                        <a:t>Αμιγώς περιγραφικά.</a:t>
                      </a:r>
                      <a:endParaRPr lang="en-GB" sz="1400" baseline="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Συγκρίνει τα δεδομένα με κάποια πρότυπα.</a:t>
                      </a:r>
                      <a:endParaRPr lang="en-GB" sz="1400" baseline="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Δεν μπορεί να εξηγήσει γιατί έχει συμβεί ένα γεγονός. </a:t>
                      </a:r>
                      <a:endParaRPr lang="el-GR" sz="1400" baseline="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93285"/>
                  </a:ext>
                </a:extLst>
              </a:tr>
              <a:tr h="1065110">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dirty="0">
                          <a:effectLst/>
                        </a:rPr>
                        <a:t>Επεξηγηματική</a:t>
                      </a:r>
                      <a:r>
                        <a:rPr lang="en-US" sz="1400" dirty="0">
                          <a:effectLst/>
                        </a:rPr>
                        <a:t>:</a:t>
                      </a:r>
                      <a:r>
                        <a:rPr lang="en-US" sz="1400" baseline="0" dirty="0">
                          <a:effectLst/>
                        </a:rPr>
                        <a:t> </a:t>
                      </a:r>
                      <a:r>
                        <a:rPr lang="el-GR" sz="1400" baseline="0" dirty="0">
                          <a:effectLst/>
                        </a:rPr>
                        <a:t> ξεκινά να εξηγήσει και να δικαιολογήσει τις περιγραφικές πληροφορίες. </a:t>
                      </a:r>
                    </a:p>
                    <a:p>
                      <a:pPr marL="285750" marR="0" indent="-285750" algn="l" defTabSz="914400" rtl="0" eaLnBrk="1" fontAlgn="auto" latinLnBrk="0" hangingPunct="1">
                        <a:lnSpc>
                          <a:spcPct val="150000"/>
                        </a:lnSpc>
                        <a:spcBef>
                          <a:spcPts val="0"/>
                        </a:spcBef>
                        <a:spcAft>
                          <a:spcPts val="0"/>
                        </a:spcAft>
                        <a:buClrTx/>
                        <a:buSzTx/>
                        <a:buFont typeface="Lucida Grande"/>
                        <a:buChar char="-"/>
                        <a:tabLst/>
                        <a:defRPr/>
                      </a:pPr>
                      <a:r>
                        <a:rPr lang="el-GR" sz="1400" baseline="0" dirty="0">
                          <a:effectLst/>
                        </a:rPr>
                        <a:t>Απαντά στο «πως» και στο «γιατί». </a:t>
                      </a:r>
                    </a:p>
                    <a:p>
                      <a:pPr marL="285750" marR="0" indent="-285750" algn="l" defTabSz="914400" rtl="0" eaLnBrk="1" fontAlgn="auto" latinLnBrk="0" hangingPunct="1">
                        <a:lnSpc>
                          <a:spcPct val="150000"/>
                        </a:lnSpc>
                        <a:spcBef>
                          <a:spcPts val="0"/>
                        </a:spcBef>
                        <a:spcAft>
                          <a:spcPts val="0"/>
                        </a:spcAft>
                        <a:buClrTx/>
                        <a:buSzTx/>
                        <a:buFont typeface="Lucida Grande"/>
                        <a:buChar char="-"/>
                        <a:tabLst/>
                        <a:defRPr/>
                      </a:pPr>
                      <a:r>
                        <a:rPr lang="el-GR" sz="1400" baseline="0" dirty="0">
                          <a:effectLst/>
                        </a:rPr>
                        <a:t>Δίνει έμφαση στην ανακάλυψη σχέσεων αιτιότητας </a:t>
                      </a:r>
                      <a:endParaRPr lang="en-US" sz="1400" dirty="0">
                        <a:effectLst/>
                        <a:latin typeface="+mn-lt"/>
                      </a:endParaRPr>
                    </a:p>
                  </a:txBody>
                  <a:tcPr marL="68580" marR="68580" marT="0" marB="0"/>
                </a:tc>
                <a:extLst>
                  <a:ext uri="{0D108BD9-81ED-4DB2-BD59-A6C34878D82A}">
                    <a16:rowId xmlns:a16="http://schemas.microsoft.com/office/drawing/2014/main" val="1895078514"/>
                  </a:ext>
                </a:extLst>
              </a:tr>
              <a:tr h="1611571">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l-GR" sz="1400" dirty="0">
                          <a:effectLst/>
                        </a:rPr>
                        <a:t>Ερμηνευτική</a:t>
                      </a:r>
                      <a:r>
                        <a:rPr lang="en-US" sz="1400" dirty="0">
                          <a:effectLst/>
                        </a:rPr>
                        <a:t>:</a:t>
                      </a:r>
                      <a:r>
                        <a:rPr lang="en-US" sz="1400" baseline="0" dirty="0">
                          <a:effectLst/>
                        </a:rPr>
                        <a:t> </a:t>
                      </a:r>
                      <a:r>
                        <a:rPr lang="el-GR" sz="1400" baseline="0" dirty="0">
                          <a:effectLst/>
                        </a:rPr>
                        <a:t>Προσπαθεί να εξερευνήσει τις εμπειρίες των ανθρώπων και τις όψεις/απόψεις τους για αυτές τις εμπειρίες </a:t>
                      </a:r>
                      <a:endParaRPr lang="en-US" sz="1400" baseline="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Τυπικά, επαγωγική</a:t>
                      </a:r>
                      <a:endParaRPr lang="en-US" sz="1400" baseline="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Συχνά σχετίζεται με ποιοτικές προσεγγίσεις συλλογής δεδομένων.</a:t>
                      </a:r>
                      <a:endParaRPr lang="el-GR" sz="1400" baseline="0" dirty="0">
                        <a:solidFill>
                          <a:srgbClr val="FFFFFF"/>
                        </a:solidFill>
                        <a:effectLst/>
                        <a:latin typeface="+mn-lt"/>
                      </a:endParaRPr>
                    </a:p>
                  </a:txBody>
                  <a:tcPr marL="68580" marR="68580" marT="0" marB="0"/>
                </a:tc>
                <a:extLst>
                  <a:ext uri="{0D108BD9-81ED-4DB2-BD59-A6C34878D82A}">
                    <a16:rowId xmlns:a16="http://schemas.microsoft.com/office/drawing/2014/main" val="3641353562"/>
                  </a:ext>
                </a:extLst>
              </a:tr>
            </a:tbl>
          </a:graphicData>
        </a:graphic>
      </p:graphicFrame>
    </p:spTree>
    <p:extLst>
      <p:ext uri="{BB962C8B-B14F-4D97-AF65-F5344CB8AC3E}">
        <p14:creationId xmlns:p14="http://schemas.microsoft.com/office/powerpoint/2010/main" val="3834976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lstStyle/>
          <a:p>
            <a:pPr marL="0" indent="0">
              <a:buNone/>
            </a:pPr>
            <a:r>
              <a:rPr lang="el-GR" sz="2000" dirty="0"/>
              <a:t>Έχοντας μελετήσει αυτό το κεφάλαιο θα είστε σε θέση να:</a:t>
            </a:r>
          </a:p>
          <a:p>
            <a:r>
              <a:rPr lang="el-GR" sz="2000" dirty="0"/>
              <a:t>Να διαχωρίσετε την οντολογία από την επιστημολογία στην έρευνα.</a:t>
            </a:r>
          </a:p>
          <a:p>
            <a:pPr lvl="0"/>
            <a:r>
              <a:rPr lang="el-GR" sz="2000" dirty="0"/>
              <a:t>Να διαχωρίσετε τις επαγωγικές από τις παραγωγικές μεθόδους.</a:t>
            </a:r>
          </a:p>
          <a:p>
            <a:pPr lvl="0"/>
            <a:r>
              <a:rPr lang="el-GR" sz="2000" dirty="0"/>
              <a:t>Να εξηγήσετε τις διαφορετικές απόψεις του θετικισμού και του </a:t>
            </a:r>
            <a:r>
              <a:rPr lang="el-GR" sz="2000" dirty="0" err="1"/>
              <a:t>ερμηνευτισμού</a:t>
            </a:r>
            <a:r>
              <a:rPr lang="el-GR" sz="2000" dirty="0"/>
              <a:t>.</a:t>
            </a:r>
          </a:p>
          <a:p>
            <a:r>
              <a:rPr lang="el-GR" sz="2000" dirty="0"/>
              <a:t>Να περιγράψετε τις διαφορετικές μεθοδολογίες έρευνας και τις συνθήκες κάτω από τις οποίες επιλέγεται η κάθε μία.</a:t>
            </a:r>
            <a:endParaRPr lang="en-US" sz="2000" dirty="0"/>
          </a:p>
          <a:p>
            <a:pPr lvl="0"/>
            <a:r>
              <a:rPr lang="el-GR" sz="2000" dirty="0"/>
              <a:t>Να διακρίνετε μεταξύ των διερευνητικών,  περιγραφικών, επεξηγηματικών και ερμηνευτικών ερευνών. </a:t>
            </a:r>
            <a:endParaRPr lang="en-US" sz="20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916CFB7-2644-C19C-ADBA-C467A86414B3}"/>
              </a:ext>
            </a:extLst>
          </p:cNvPr>
          <p:cNvSpPr>
            <a:spLocks noGrp="1"/>
          </p:cNvSpPr>
          <p:nvPr>
            <p:ph type="title"/>
          </p:nvPr>
        </p:nvSpPr>
        <p:spPr/>
        <p:txBody>
          <a:bodyPr/>
          <a:lstStyle/>
          <a:p>
            <a:r>
              <a:rPr lang="el-GR" dirty="0"/>
              <a:t>Η επαγωγική διαδικασία</a:t>
            </a:r>
            <a:endParaRPr lang="en-US" dirty="0"/>
          </a:p>
        </p:txBody>
      </p:sp>
      <p:sp>
        <p:nvSpPr>
          <p:cNvPr id="6" name="Text Placeholder 5">
            <a:extLst>
              <a:ext uri="{FF2B5EF4-FFF2-40B4-BE49-F238E27FC236}">
                <a16:creationId xmlns:a16="http://schemas.microsoft.com/office/drawing/2014/main" id="{B90215B3-037F-BFCA-3296-9099EF64822C}"/>
              </a:ext>
            </a:extLst>
          </p:cNvPr>
          <p:cNvSpPr>
            <a:spLocks noGrp="1"/>
          </p:cNvSpPr>
          <p:nvPr>
            <p:ph type="body" idx="1"/>
          </p:nvPr>
        </p:nvSpPr>
        <p:spPr/>
        <p:txBody>
          <a:bodyPr/>
          <a:lstStyle/>
          <a:p>
            <a:pPr marL="342900" indent="0">
              <a:buNone/>
            </a:pPr>
            <a:r>
              <a:rPr lang="el-GR" sz="2400" i="1" dirty="0"/>
              <a:t>Η επαγωγική διαδικασία ξεκινά από αποσπασματικές λεπτομέρειες και καταλήγει σε μία συνεκτική θεώρηση μίας κατάστασης.</a:t>
            </a:r>
            <a:r>
              <a:rPr lang="en-US" sz="2400" i="1" dirty="0"/>
              <a:t> </a:t>
            </a:r>
            <a:r>
              <a:rPr lang="el-GR" sz="2400" i="1" dirty="0"/>
              <a:t>Εμπλέκεται με τις θεωρητικές απόψεις μετά την έρευνα.</a:t>
            </a:r>
          </a:p>
          <a:p>
            <a:pPr marL="342900" indent="-342900"/>
            <a:r>
              <a:rPr lang="el-GR" sz="2400" dirty="0"/>
              <a:t>Γίνονται σχέδια για τη συλλογή δεδομένων</a:t>
            </a:r>
            <a:endParaRPr lang="en-GB" sz="2400" dirty="0"/>
          </a:p>
          <a:p>
            <a:pPr marL="342900" indent="-342900"/>
            <a:r>
              <a:rPr lang="el-GR" sz="2400" dirty="0"/>
              <a:t>Αναλύουμε τα δεδομένα για να δούμε εάν προκύπτουν μοτίβα που να υποδεικνύουν κάποια σχέση μεταξύ των μεταβλητών. </a:t>
            </a:r>
            <a:endParaRPr lang="en-GB" sz="2400" dirty="0"/>
          </a:p>
          <a:p>
            <a:pPr marL="342900" indent="-342900"/>
            <a:r>
              <a:rPr lang="el-GR" sz="2400" dirty="0"/>
              <a:t>Από τις παρατηρήσεις κατασκευάζουμε γενικεύσεις, σχέσεις ή ακόμη και θεωρίες.</a:t>
            </a:r>
            <a:endParaRPr lang="en-US" sz="2400" i="1" u="sng"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i="1" dirty="0"/>
          </a:p>
          <a:p>
            <a:endParaRPr lang="en-US" sz="2400" dirty="0"/>
          </a:p>
        </p:txBody>
      </p:sp>
    </p:spTree>
    <p:extLst>
      <p:ext uri="{BB962C8B-B14F-4D97-AF65-F5344CB8AC3E}">
        <p14:creationId xmlns:p14="http://schemas.microsoft.com/office/powerpoint/2010/main" val="3293556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6EC99F-F420-2B38-04B2-1518586369FD}"/>
              </a:ext>
            </a:extLst>
          </p:cNvPr>
          <p:cNvSpPr>
            <a:spLocks noGrp="1"/>
          </p:cNvSpPr>
          <p:nvPr>
            <p:ph type="title"/>
          </p:nvPr>
        </p:nvSpPr>
        <p:spPr/>
        <p:txBody>
          <a:bodyPr/>
          <a:lstStyle/>
          <a:p>
            <a:r>
              <a:rPr lang="el-GR" dirty="0"/>
              <a:t>Η παραγωγική διαδικασία</a:t>
            </a:r>
            <a:endParaRPr lang="en-US" dirty="0"/>
          </a:p>
        </p:txBody>
      </p:sp>
      <p:sp>
        <p:nvSpPr>
          <p:cNvPr id="3" name="Text Placeholder 2">
            <a:extLst>
              <a:ext uri="{FF2B5EF4-FFF2-40B4-BE49-F238E27FC236}">
                <a16:creationId xmlns:a16="http://schemas.microsoft.com/office/drawing/2014/main" id="{507C7B47-7167-4778-CB54-064C35BCAD29}"/>
              </a:ext>
            </a:extLst>
          </p:cNvPr>
          <p:cNvSpPr>
            <a:spLocks noGrp="1"/>
          </p:cNvSpPr>
          <p:nvPr>
            <p:ph type="body" idx="1"/>
          </p:nvPr>
        </p:nvSpPr>
        <p:spPr/>
        <p:txBody>
          <a:bodyPr/>
          <a:lstStyle/>
          <a:p>
            <a:pPr marL="342900" indent="0">
              <a:buNone/>
            </a:pPr>
            <a:r>
              <a:rPr lang="el-GR" sz="2000" i="1" u="sng" dirty="0"/>
              <a:t>Η παραγωγική διαδικασία</a:t>
            </a:r>
            <a:r>
              <a:rPr lang="en-GB" sz="2000" dirty="0"/>
              <a:t>: </a:t>
            </a:r>
            <a:r>
              <a:rPr lang="el-GR" sz="2000" dirty="0"/>
              <a:t>ξεκινά με μία καθολική θεώρηση μίας κατάστασης και συνεχίζει με τα επιμέρους στοιχεία. Εμπλέκεται με τις θεωρητικές απόψεις πριν την έρευνα</a:t>
            </a:r>
            <a:endParaRPr lang="en-GB" sz="2000" dirty="0"/>
          </a:p>
          <a:p>
            <a:pPr marL="342900" indent="-342900"/>
            <a:r>
              <a:rPr lang="el-GR" sz="2000" dirty="0"/>
              <a:t>Δημιουργούμε μία </a:t>
            </a:r>
            <a:r>
              <a:rPr lang="el-GR" sz="2000" i="1" u="sng" dirty="0"/>
              <a:t>υπόθεση</a:t>
            </a:r>
            <a:r>
              <a:rPr lang="en-US" sz="2000" dirty="0"/>
              <a:t> (</a:t>
            </a:r>
            <a:r>
              <a:rPr lang="el-GR" sz="2000" dirty="0"/>
              <a:t>μία </a:t>
            </a:r>
            <a:r>
              <a:rPr lang="en-US" sz="2000" dirty="0"/>
              <a:t> </a:t>
            </a:r>
            <a:r>
              <a:rPr lang="el-GR" sz="2000" dirty="0"/>
              <a:t>δήλωση που πρέπει να μπορεί να μετρηθεί για τη σχέση ανάμεσα σε δύο ή περισσότερες μεταβλητές και προσπαθεί να εξηγήσει τη σχέση μεταξύ αυτών)</a:t>
            </a:r>
            <a:endParaRPr lang="en-US" sz="2000" dirty="0"/>
          </a:p>
          <a:p>
            <a:pPr marL="342900" indent="-342900"/>
            <a:r>
              <a:rPr lang="el-GR" sz="2000" dirty="0"/>
              <a:t>Ανάπτυξη ενός συνόλου αρχών ή σχετικών ιδεών</a:t>
            </a:r>
            <a:endParaRPr lang="en-US" sz="2000" dirty="0"/>
          </a:p>
          <a:p>
            <a:pPr marL="342900" indent="-342900"/>
            <a:r>
              <a:rPr lang="el-GR" sz="2000" dirty="0"/>
              <a:t>Δημιουργία των κατάλληλων μονάδων μέτρησης και δεικτών για την μέτρηση των ιδεών</a:t>
            </a:r>
          </a:p>
          <a:p>
            <a:pPr marL="342900" indent="-342900"/>
            <a:r>
              <a:rPr lang="el-GR" sz="2000" dirty="0"/>
              <a:t>Έλεγχος των ιδεών μέσω πειραματισμού</a:t>
            </a:r>
            <a:endParaRPr lang="en-US" sz="2000" dirty="0"/>
          </a:p>
          <a:p>
            <a:pPr marL="342900" indent="-342900"/>
            <a:r>
              <a:rPr lang="el-GR" sz="2000" dirty="0"/>
              <a:t>Αποδοχή, απόρριψη ή τροποποίηση της υπόθεσης</a:t>
            </a:r>
            <a:endParaRPr lang="en-US" sz="2000" dirty="0"/>
          </a:p>
        </p:txBody>
      </p:sp>
    </p:spTree>
    <p:extLst>
      <p:ext uri="{BB962C8B-B14F-4D97-AF65-F5344CB8AC3E}">
        <p14:creationId xmlns:p14="http://schemas.microsoft.com/office/powerpoint/2010/main" val="377420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sz="2400" dirty="0"/>
              <a:t>Συνδυάζοντας επαγωγικές και παραγωγικές μεθόδους</a:t>
            </a:r>
            <a:endParaRPr lang="en-US" sz="2400" dirty="0"/>
          </a:p>
        </p:txBody>
      </p:sp>
      <p:pic>
        <p:nvPicPr>
          <p:cNvPr id="9" name="Picture 8" descr="A diagram of a diagram&#10;&#10;Description automatically generated">
            <a:extLst>
              <a:ext uri="{FF2B5EF4-FFF2-40B4-BE49-F238E27FC236}">
                <a16:creationId xmlns:a16="http://schemas.microsoft.com/office/drawing/2014/main" id="{C804E7C8-C261-32A4-96FA-54B072929D46}"/>
              </a:ext>
            </a:extLst>
          </p:cNvPr>
          <p:cNvPicPr>
            <a:picLocks noChangeAspect="1"/>
          </p:cNvPicPr>
          <p:nvPr/>
        </p:nvPicPr>
        <p:blipFill>
          <a:blip r:embed="rId2"/>
          <a:stretch>
            <a:fillRect/>
          </a:stretch>
        </p:blipFill>
        <p:spPr>
          <a:xfrm>
            <a:off x="483090" y="1741804"/>
            <a:ext cx="7772129" cy="3659251"/>
          </a:xfrm>
          <a:prstGeom prst="rect">
            <a:avLst/>
          </a:prstGeom>
        </p:spPr>
      </p:pic>
    </p:spTree>
    <p:extLst>
      <p:ext uri="{BB962C8B-B14F-4D97-AF65-F5344CB8AC3E}">
        <p14:creationId xmlns:p14="http://schemas.microsoft.com/office/powerpoint/2010/main" val="1694286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sz="2400" dirty="0"/>
              <a:t>Σχέση μεταξύ επιστημολογίας, θεωρητικών απόψεων, μεθοδολογίας, και ερευνητικών μεθόδων. </a:t>
            </a:r>
          </a:p>
        </p:txBody>
      </p:sp>
      <p:pic>
        <p:nvPicPr>
          <p:cNvPr id="9" name="Picture 8" descr="A diagram of different languages&#10;&#10;Description automatically generated">
            <a:extLst>
              <a:ext uri="{FF2B5EF4-FFF2-40B4-BE49-F238E27FC236}">
                <a16:creationId xmlns:a16="http://schemas.microsoft.com/office/drawing/2014/main" id="{5596B73E-2D09-66AC-03FF-51C389B14A73}"/>
              </a:ext>
            </a:extLst>
          </p:cNvPr>
          <p:cNvPicPr>
            <a:picLocks noChangeAspect="1"/>
          </p:cNvPicPr>
          <p:nvPr/>
        </p:nvPicPr>
        <p:blipFill>
          <a:blip r:embed="rId2"/>
          <a:stretch>
            <a:fillRect/>
          </a:stretch>
        </p:blipFill>
        <p:spPr>
          <a:xfrm>
            <a:off x="285848" y="1966720"/>
            <a:ext cx="8572304" cy="3617215"/>
          </a:xfrm>
          <a:prstGeom prst="rect">
            <a:avLst/>
          </a:prstGeom>
        </p:spPr>
      </p:pic>
      <p:sp>
        <p:nvSpPr>
          <p:cNvPr id="10" name="Rectangle 9">
            <a:extLst>
              <a:ext uri="{FF2B5EF4-FFF2-40B4-BE49-F238E27FC236}">
                <a16:creationId xmlns:a16="http://schemas.microsoft.com/office/drawing/2014/main" id="{3417296E-D44F-24DA-D9AE-68C44ED317DF}"/>
              </a:ext>
            </a:extLst>
          </p:cNvPr>
          <p:cNvSpPr/>
          <p:nvPr/>
        </p:nvSpPr>
        <p:spPr>
          <a:xfrm>
            <a:off x="2609088" y="2304288"/>
            <a:ext cx="1341120" cy="451104"/>
          </a:xfrm>
          <a:prstGeom prst="rect">
            <a:avLst/>
          </a:prstGeom>
          <a:solidFill>
            <a:srgbClr val="0D6C5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sz="1200" dirty="0"/>
              <a:t>Θεωρητικές απόψεις</a:t>
            </a:r>
            <a:endParaRPr lang="en-US" sz="1200" dirty="0"/>
          </a:p>
        </p:txBody>
      </p:sp>
    </p:spTree>
    <p:extLst>
      <p:ext uri="{BB962C8B-B14F-4D97-AF65-F5344CB8AC3E}">
        <p14:creationId xmlns:p14="http://schemas.microsoft.com/office/powerpoint/2010/main" val="3655497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9144B-8BBC-5B4C-DE66-86CAD8CE5583}"/>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F67DD28C-459F-25B1-CF13-F670792D4083}"/>
              </a:ext>
            </a:extLst>
          </p:cNvPr>
          <p:cNvSpPr>
            <a:spLocks noGrp="1"/>
          </p:cNvSpPr>
          <p:nvPr>
            <p:ph type="body" idx="1"/>
          </p:nvPr>
        </p:nvSpPr>
        <p:spPr/>
        <p:txBody>
          <a:bodyPr/>
          <a:lstStyle/>
          <a:p>
            <a:pPr marL="628650" indent="-285750"/>
            <a:r>
              <a:rPr lang="el-GR" sz="2400" i="1" u="sng" dirty="0"/>
              <a:t>Οντολογία</a:t>
            </a:r>
            <a:r>
              <a:rPr lang="en-GB" sz="2400" dirty="0"/>
              <a:t>: </a:t>
            </a:r>
            <a:r>
              <a:rPr lang="el-GR" sz="2400" dirty="0"/>
              <a:t>η φύση της ύπαρξης  και του τι συνιστά την πραγματικότητα</a:t>
            </a:r>
            <a:r>
              <a:rPr lang="en-US" sz="2400" dirty="0"/>
              <a:t>, </a:t>
            </a:r>
            <a:r>
              <a:rPr lang="el-GR" sz="2400" dirty="0"/>
              <a:t>η κατανόηση του «είναι»</a:t>
            </a:r>
            <a:endParaRPr lang="en-US" sz="2400" dirty="0"/>
          </a:p>
          <a:p>
            <a:pPr marL="628650" indent="-285750"/>
            <a:r>
              <a:rPr lang="el-GR" sz="2400" i="1" u="sng" dirty="0"/>
              <a:t>Επιστημολογία</a:t>
            </a:r>
            <a:r>
              <a:rPr lang="en-US" sz="2400" dirty="0"/>
              <a:t>: </a:t>
            </a:r>
            <a:r>
              <a:rPr lang="el-GR" sz="2400" dirty="0"/>
              <a:t>το φιλοσοφικό υπόβαθρο για να αποφασίσουμε ποια είδη γνώσης είναι θεμιτά και επαρκή</a:t>
            </a:r>
            <a:r>
              <a:rPr lang="en-US" sz="2400" dirty="0"/>
              <a:t>, </a:t>
            </a:r>
            <a:r>
              <a:rPr lang="el-GR" sz="2400" dirty="0"/>
              <a:t>η κατανόηση του «τι σημαίνει να γνωρίζω»</a:t>
            </a:r>
            <a:r>
              <a:rPr lang="en-US" sz="2400" dirty="0"/>
              <a:t> </a:t>
            </a:r>
          </a:p>
          <a:p>
            <a:pPr marL="830250" lvl="1" indent="-342900"/>
            <a:r>
              <a:rPr lang="el-GR" sz="2400" dirty="0"/>
              <a:t>Βοηθά να διευκρινίσουμε τα ερευνητικά σχέδια</a:t>
            </a:r>
            <a:r>
              <a:rPr lang="en-US" sz="2400" dirty="0"/>
              <a:t> (</a:t>
            </a:r>
            <a:r>
              <a:rPr lang="el-GR" sz="2400" dirty="0"/>
              <a:t>δομή</a:t>
            </a:r>
            <a:r>
              <a:rPr lang="en-US" sz="2400" dirty="0"/>
              <a:t>, </a:t>
            </a:r>
            <a:r>
              <a:rPr lang="el-GR" sz="2400" dirty="0"/>
              <a:t>εργαλεία</a:t>
            </a:r>
            <a:r>
              <a:rPr lang="en-US" sz="2400" dirty="0"/>
              <a:t>, </a:t>
            </a:r>
            <a:r>
              <a:rPr lang="el-GR" sz="2400" dirty="0"/>
              <a:t>είδος στοιχείων προς συλλογή</a:t>
            </a:r>
            <a:r>
              <a:rPr lang="en-US" sz="2400" dirty="0"/>
              <a:t>)</a:t>
            </a:r>
          </a:p>
          <a:p>
            <a:pPr marL="830250" lvl="1" indent="-342900"/>
            <a:r>
              <a:rPr lang="el-GR" sz="2400" dirty="0"/>
              <a:t>Βοηθά τον ερευνητή να αναγνωρίσει σχέδια με τα οποία θα εργαστεί</a:t>
            </a:r>
            <a:endParaRPr lang="en-US" sz="2400" dirty="0"/>
          </a:p>
        </p:txBody>
      </p:sp>
    </p:spTree>
    <p:extLst>
      <p:ext uri="{BB962C8B-B14F-4D97-AF65-F5344CB8AC3E}">
        <p14:creationId xmlns:p14="http://schemas.microsoft.com/office/powerpoint/2010/main" val="1549713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Επιστημολογικές Απόψεις</a:t>
            </a:r>
            <a:endParaRPr lang="en-US" dirty="0"/>
          </a:p>
        </p:txBody>
      </p:sp>
      <p:sp>
        <p:nvSpPr>
          <p:cNvPr id="6" name="Content Placeholder 5"/>
          <p:cNvSpPr>
            <a:spLocks noGrp="1"/>
          </p:cNvSpPr>
          <p:nvPr>
            <p:ph type="body" idx="1"/>
          </p:nvPr>
        </p:nvSpPr>
        <p:spPr/>
        <p:txBody>
          <a:bodyPr/>
          <a:lstStyle/>
          <a:p>
            <a:r>
              <a:rPr lang="el-GR" sz="2400" i="1" u="sng" dirty="0" err="1"/>
              <a:t>Αντικειμενισμός</a:t>
            </a:r>
            <a:r>
              <a:rPr lang="en-GB" sz="2400" dirty="0"/>
              <a:t>: </a:t>
            </a:r>
            <a:r>
              <a:rPr lang="el-GR" sz="2400" dirty="0"/>
              <a:t>η έρευνα καλείται να ανακαλύψει την αντικειμενική αλήθεια, χωρίς τις υποκειμενικές αξίες των  ερευνητών</a:t>
            </a:r>
            <a:endParaRPr lang="en-GB" sz="2400" i="1" u="sng" dirty="0"/>
          </a:p>
          <a:p>
            <a:r>
              <a:rPr lang="el-GR" sz="2400" i="1" u="sng" dirty="0"/>
              <a:t>Κονστρουκτιβισμός</a:t>
            </a:r>
            <a:r>
              <a:rPr lang="en-GB" sz="2400" dirty="0"/>
              <a:t>: </a:t>
            </a:r>
            <a:r>
              <a:rPr lang="el-GR" sz="2400" dirty="0"/>
              <a:t>Η αλήθεια και το νόημα δημιουργούνται από τις αλληλεπιδράσεις του υποκειμένου με τον κόσμο. Το νόημα δομείται και δεν ανακαλύπτεται</a:t>
            </a:r>
            <a:endParaRPr lang="en-GB" sz="2400" dirty="0"/>
          </a:p>
          <a:p>
            <a:r>
              <a:rPr lang="el-GR" sz="2400" i="1" u="sng" dirty="0"/>
              <a:t>Υποκειμενισμός</a:t>
            </a:r>
            <a:r>
              <a:rPr lang="en-GB" sz="2400" dirty="0"/>
              <a:t>:</a:t>
            </a:r>
            <a:r>
              <a:rPr lang="el-GR" sz="2400" dirty="0"/>
              <a:t> το νόημα δεν προκύπτει από την αλληλεπίδραση μεταξύ του υποκειμένου και του έξω κόσμου, αλλά επιβάλλεται στο αντικείμενο από το υποκείμενο</a:t>
            </a:r>
            <a:endParaRPr lang="en-US" sz="2400" dirty="0"/>
          </a:p>
        </p:txBody>
      </p:sp>
    </p:spTree>
    <p:extLst>
      <p:ext uri="{BB962C8B-B14F-4D97-AF65-F5344CB8AC3E}">
        <p14:creationId xmlns:p14="http://schemas.microsoft.com/office/powerpoint/2010/main" val="7194051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881339160"/>
              </p:ext>
            </p:extLst>
          </p:nvPr>
        </p:nvGraphicFramePr>
        <p:xfrm>
          <a:off x="697634" y="293918"/>
          <a:ext cx="7748732" cy="5887426"/>
        </p:xfrm>
        <a:graphic>
          <a:graphicData uri="http://schemas.openxmlformats.org/drawingml/2006/table">
            <a:tbl>
              <a:tblPr firstRow="1" bandRow="1">
                <a:tableStyleId>{7DF18680-E054-41AD-8BC1-D1AEF772440D}</a:tableStyleId>
              </a:tblPr>
              <a:tblGrid>
                <a:gridCol w="7748732">
                  <a:extLst>
                    <a:ext uri="{9D8B030D-6E8A-4147-A177-3AD203B41FA5}">
                      <a16:colId xmlns:a16="http://schemas.microsoft.com/office/drawing/2014/main" val="1125196339"/>
                    </a:ext>
                  </a:extLst>
                </a:gridCol>
              </a:tblGrid>
              <a:tr h="624023">
                <a:tc>
                  <a:txBody>
                    <a:bodyPr/>
                    <a:lstStyle/>
                    <a:p>
                      <a:pPr algn="ctr">
                        <a:lnSpc>
                          <a:spcPct val="150000"/>
                        </a:lnSpc>
                        <a:spcAft>
                          <a:spcPts val="0"/>
                        </a:spcAft>
                        <a:tabLst>
                          <a:tab pos="1828800" algn="ctr"/>
                          <a:tab pos="3200400" algn="ctr"/>
                          <a:tab pos="4572000" algn="ctr"/>
                        </a:tabLst>
                      </a:pPr>
                      <a:r>
                        <a:rPr lang="el-GR" sz="1800" dirty="0">
                          <a:effectLst/>
                        </a:rPr>
                        <a:t>Θεωρητικές Απόψεις:</a:t>
                      </a:r>
                      <a:r>
                        <a:rPr lang="el-GR" sz="1800" baseline="0" dirty="0">
                          <a:effectLst/>
                        </a:rPr>
                        <a:t> Μέρος Πρώτο</a:t>
                      </a:r>
                      <a:endParaRPr lang="en-GB" sz="1800" b="1" i="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22788691"/>
                  </a:ext>
                </a:extLst>
              </a:tr>
              <a:tr h="21053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400" b="1" dirty="0">
                          <a:effectLst/>
                        </a:rPr>
                        <a:t>Θετικισμός</a:t>
                      </a:r>
                      <a:r>
                        <a:rPr lang="en-US" sz="1400" b="1" baseline="0" dirty="0">
                          <a:effectLst/>
                        </a:rPr>
                        <a:t>: </a:t>
                      </a:r>
                    </a:p>
                    <a:p>
                      <a:pPr marL="285750" indent="-285750">
                        <a:lnSpc>
                          <a:spcPct val="100000"/>
                        </a:lnSpc>
                        <a:spcBef>
                          <a:spcPts val="0"/>
                        </a:spcBef>
                        <a:spcAft>
                          <a:spcPts val="0"/>
                        </a:spcAft>
                        <a:buFont typeface="Lucida Grande"/>
                        <a:buChar char="-"/>
                      </a:pPr>
                      <a:r>
                        <a:rPr lang="el-GR" sz="1400" baseline="0" dirty="0">
                          <a:effectLst/>
                        </a:rPr>
                        <a:t>Η πραγματικότητα αποτελείται από αυτά που αντιλαμβανόμαστε με τις αισθήσεις – δηλαδή, ότι μπορούμε να δούμε, να μυρίσουμε, να αγγίξουμε κτλ. </a:t>
                      </a:r>
                    </a:p>
                    <a:p>
                      <a:pPr marL="285750" indent="-285750">
                        <a:lnSpc>
                          <a:spcPct val="100000"/>
                        </a:lnSpc>
                        <a:spcBef>
                          <a:spcPts val="0"/>
                        </a:spcBef>
                        <a:spcAft>
                          <a:spcPts val="0"/>
                        </a:spcAft>
                        <a:buFont typeface="Lucida Grande"/>
                        <a:buChar char="-"/>
                      </a:pPr>
                      <a:r>
                        <a:rPr lang="el-GR" sz="1400" baseline="0" dirty="0">
                          <a:effectLst/>
                        </a:rPr>
                        <a:t>Η έρευνα πρέπει να βασίζεται στην επιστημονική παρατήρηση (σε αντίθεση με τη φιλοσοφική εικασία)</a:t>
                      </a:r>
                    </a:p>
                    <a:p>
                      <a:pPr marL="285750" indent="-285750">
                        <a:lnSpc>
                          <a:spcPct val="100000"/>
                        </a:lnSpc>
                        <a:spcBef>
                          <a:spcPts val="0"/>
                        </a:spcBef>
                        <a:spcAft>
                          <a:spcPts val="0"/>
                        </a:spcAft>
                        <a:buFont typeface="Lucida Grande"/>
                        <a:buChar char="-"/>
                      </a:pPr>
                      <a:r>
                        <a:rPr lang="el-GR" sz="1400" baseline="0" dirty="0">
                          <a:effectLst/>
                        </a:rPr>
                        <a:t>Οι φυσικές και οι ανθρωπιστικές επιστήμες έχουν κοινές λογικές και μεθοδολογικές αρχές, και ασχολούνται με γεγονότα και όχι με αξίες. </a:t>
                      </a:r>
                    </a:p>
                    <a:p>
                      <a:pPr marL="285750" indent="-285750">
                        <a:lnSpc>
                          <a:spcPct val="100000"/>
                        </a:lnSpc>
                        <a:spcBef>
                          <a:spcPts val="0"/>
                        </a:spcBef>
                        <a:spcAft>
                          <a:spcPts val="0"/>
                        </a:spcAft>
                        <a:buFontTx/>
                        <a:buChar char="-"/>
                      </a:pPr>
                      <a:r>
                        <a:rPr lang="el-GR" sz="1400" baseline="0" dirty="0">
                          <a:effectLst/>
                        </a:rPr>
                        <a:t>Τα αποτελέσματα της έρευνας παρουσιάζονται σαν αντικειμενικά γεγονότα/αποδεδειγμένες αλήθειες</a:t>
                      </a:r>
                      <a:endParaRPr lang="en-US" sz="1400" baseline="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73517212"/>
                  </a:ext>
                </a:extLst>
              </a:tr>
              <a:tr h="1754468">
                <a:tc>
                  <a:txBody>
                    <a:bodyPr/>
                    <a:lstStyle/>
                    <a:p>
                      <a:pPr>
                        <a:lnSpc>
                          <a:spcPct val="150000"/>
                        </a:lnSpc>
                        <a:spcAft>
                          <a:spcPts val="0"/>
                        </a:spcAft>
                      </a:pPr>
                      <a:r>
                        <a:rPr lang="el-GR" sz="1400" b="1" dirty="0">
                          <a:effectLst/>
                        </a:rPr>
                        <a:t>Μετα</a:t>
                      </a:r>
                      <a:r>
                        <a:rPr lang="el-GR" sz="1400" b="1" baseline="0" dirty="0">
                          <a:effectLst/>
                        </a:rPr>
                        <a:t> - θετικισμός</a:t>
                      </a:r>
                      <a:r>
                        <a:rPr lang="en-US" sz="1400" b="1" dirty="0">
                          <a:effectLst/>
                        </a:rPr>
                        <a:t>:</a:t>
                      </a:r>
                    </a:p>
                    <a:p>
                      <a:pPr marL="285750" indent="-285750">
                        <a:lnSpc>
                          <a:spcPct val="150000"/>
                        </a:lnSpc>
                        <a:spcAft>
                          <a:spcPts val="0"/>
                        </a:spcAft>
                        <a:buFontTx/>
                        <a:buChar char="-"/>
                      </a:pPr>
                      <a:r>
                        <a:rPr lang="el-GR" sz="1400" dirty="0">
                          <a:effectLst/>
                        </a:rPr>
                        <a:t>Οι περισσότεροι ερευνητές υιοθετούν αυτή την άποψη</a:t>
                      </a:r>
                      <a:endParaRPr lang="en-US" sz="1400" dirty="0">
                        <a:effectLst/>
                      </a:endParaRP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Αντί –θετικισμός, μετά–θετικισμός και νατουραλισμός </a:t>
                      </a:r>
                      <a:r>
                        <a:rPr lang="en-US" sz="1400" baseline="0" dirty="0">
                          <a:effectLst/>
                        </a:rPr>
                        <a:t> </a:t>
                      </a: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Υπάρχει μία ανεξάρτητη πραγματικότητα που πρέπει να μελετηθεί, αλλά όλη αυτή η παρατήρηση είναι εγγενώς επιρρεπής σε λάθη </a:t>
                      </a:r>
                      <a:endParaRPr lang="en-GB" sz="1400" dirty="0">
                        <a:solidFill>
                          <a:srgbClr val="FFFFFF"/>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3193285"/>
                  </a:ext>
                </a:extLst>
              </a:tr>
              <a:tr h="1403574">
                <a:tc>
                  <a:txBody>
                    <a:bodyPr/>
                    <a:lstStyle/>
                    <a:p>
                      <a:pPr>
                        <a:lnSpc>
                          <a:spcPct val="150000"/>
                        </a:lnSpc>
                        <a:spcAft>
                          <a:spcPts val="0"/>
                        </a:spcAft>
                      </a:pPr>
                      <a:r>
                        <a:rPr lang="el-GR" sz="1400" b="1" dirty="0" err="1">
                          <a:effectLst/>
                        </a:rPr>
                        <a:t>Ερμηνευτισμός</a:t>
                      </a:r>
                      <a:r>
                        <a:rPr lang="en-US" sz="1400" b="1" dirty="0">
                          <a:effectLst/>
                        </a:rPr>
                        <a:t>:</a:t>
                      </a: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Ο κόσμος ερμηνεύεται μέσω της πινάκων ταξινόμησης που δημιουργεί ο εγκέφαλος </a:t>
                      </a:r>
                    </a:p>
                    <a:p>
                      <a:pPr marL="285750" marR="0" indent="-285750" algn="l" defTabSz="914400" rtl="0" eaLnBrk="1" fontAlgn="auto" latinLnBrk="0" hangingPunct="1">
                        <a:lnSpc>
                          <a:spcPct val="150000"/>
                        </a:lnSpc>
                        <a:spcBef>
                          <a:spcPts val="0"/>
                        </a:spcBef>
                        <a:spcAft>
                          <a:spcPts val="0"/>
                        </a:spcAft>
                        <a:buClrTx/>
                        <a:buSzTx/>
                        <a:buFontTx/>
                        <a:buChar char="-"/>
                        <a:tabLst/>
                        <a:defRPr/>
                      </a:pPr>
                      <a:r>
                        <a:rPr lang="el-GR" sz="1400" baseline="0" dirty="0">
                          <a:effectLst/>
                        </a:rPr>
                        <a:t>Αναζητούν να εξάγουν νόμους (φυσικές επιστήμες), οι συχνά ή ασχολούνται με τις πράξεις του ατόμου (κοινωνικές επιστήμες)</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95078514"/>
                  </a:ext>
                </a:extLst>
              </a:tr>
            </a:tbl>
          </a:graphicData>
        </a:graphic>
      </p:graphicFrame>
    </p:spTree>
    <p:extLst>
      <p:ext uri="{BB962C8B-B14F-4D97-AF65-F5344CB8AC3E}">
        <p14:creationId xmlns:p14="http://schemas.microsoft.com/office/powerpoint/2010/main" val="1539634767"/>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26</TotalTime>
  <Words>1553</Words>
  <Application>Microsoft Macintosh PowerPoint</Application>
  <PresentationFormat>On-screen Show (4:3)</PresentationFormat>
  <Paragraphs>128</Paragraphs>
  <Slides>19</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19</vt:i4>
      </vt:variant>
    </vt:vector>
  </HeadingPairs>
  <TitlesOfParts>
    <vt:vector size="28" baseType="lpstr">
      <vt:lpstr>Apparat</vt:lpstr>
      <vt:lpstr>Arial</vt:lpstr>
      <vt:lpstr>Calibri</vt:lpstr>
      <vt:lpstr>Lucida Grande</vt:lpstr>
      <vt:lpstr>Noto Sans Symbols</vt:lpstr>
      <vt:lpstr>Times New Roman</vt:lpstr>
      <vt:lpstr>Wingdings</vt:lpstr>
      <vt:lpstr>508 Lecture</vt:lpstr>
      <vt:lpstr>1_508 Lecture</vt:lpstr>
      <vt:lpstr>Η Ερευνητική Μεθοδολογία στον Πραγματικό  Κόσμο </vt:lpstr>
      <vt:lpstr>Μαθησιακά αποτελέσματα κεφαλαίου</vt:lpstr>
      <vt:lpstr>Η επαγωγική διαδικασία</vt:lpstr>
      <vt:lpstr>Η παραγωγική διαδικασία</vt:lpstr>
      <vt:lpstr>Συνδυάζοντας επαγωγικές και παραγωγικές μεθόδους</vt:lpstr>
      <vt:lpstr>Σχέση μεταξύ επιστημολογίας, θεωρητικών απόψεων, μεθοδολογίας, και ερευνητικών μεθόδων. </vt:lpstr>
      <vt:lpstr>PowerPoint Presentation</vt:lpstr>
      <vt:lpstr>Επιστημολογικές Απόψεις</vt:lpstr>
      <vt:lpstr>PowerPoint Presentation</vt:lpstr>
      <vt:lpstr>PowerPoint Presentation</vt:lpstr>
      <vt:lpstr>PowerPoint Presentation</vt:lpstr>
      <vt:lpstr>Πειραματική και ημί-πειραματική έρευνα</vt:lpstr>
      <vt:lpstr>Φαινομενολογική έρευνα</vt:lpstr>
      <vt:lpstr>Αναλυτικές δημοσκοπήσεις </vt:lpstr>
      <vt:lpstr>Έρευνα δράσης </vt:lpstr>
      <vt:lpstr>Ευρετική αναζήτηση </vt:lpstr>
      <vt:lpstr>Συνδέοντας τα στοιχεία της έρευνας</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6</cp:revision>
  <dcterms:created xsi:type="dcterms:W3CDTF">2023-09-04T06:06:24Z</dcterms:created>
  <dcterms:modified xsi:type="dcterms:W3CDTF">2023-09-04T06:32:31Z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