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577" r:id="rId3"/>
    <p:sldId id="578" r:id="rId4"/>
    <p:sldId id="526" r:id="rId5"/>
    <p:sldId id="608" r:id="rId6"/>
    <p:sldId id="603" r:id="rId7"/>
    <p:sldId id="609" r:id="rId8"/>
    <p:sldId id="605" r:id="rId9"/>
    <p:sldId id="610" r:id="rId10"/>
    <p:sldId id="606" r:id="rId11"/>
    <p:sldId id="257" r:id="rId12"/>
    <p:sldId id="607" r:id="rId13"/>
    <p:sldId id="614" r:id="rId14"/>
    <p:sldId id="604" r:id="rId15"/>
    <p:sldId id="611" r:id="rId16"/>
    <p:sldId id="612" r:id="rId17"/>
    <p:sldId id="613" r:id="rId18"/>
    <p:sldId id="529" r:id="rId19"/>
    <p:sldId id="531" r:id="rId20"/>
    <p:sldId id="587" r:id="rId21"/>
    <p:sldId id="591" r:id="rId22"/>
    <p:sldId id="592" r:id="rId23"/>
    <p:sldId id="593" r:id="rId24"/>
    <p:sldId id="502" r:id="rId25"/>
    <p:sldId id="505" r:id="rId26"/>
    <p:sldId id="391" r:id="rId27"/>
    <p:sldId id="383" r:id="rId28"/>
    <p:sldId id="384" r:id="rId29"/>
    <p:sldId id="395" r:id="rId30"/>
    <p:sldId id="396" r:id="rId31"/>
    <p:sldId id="353" r:id="rId32"/>
    <p:sldId id="376" r:id="rId33"/>
    <p:sldId id="368" r:id="rId34"/>
    <p:sldId id="371" r:id="rId35"/>
    <p:sldId id="370" r:id="rId36"/>
    <p:sldId id="372" r:id="rId37"/>
    <p:sldId id="367" r:id="rId38"/>
    <p:sldId id="373" r:id="rId39"/>
    <p:sldId id="375" r:id="rId40"/>
    <p:sldId id="374" r:id="rId41"/>
    <p:sldId id="390" r:id="rId42"/>
    <p:sldId id="535" r:id="rId43"/>
    <p:sldId id="594" r:id="rId44"/>
    <p:sldId id="595" r:id="rId45"/>
    <p:sldId id="547" r:id="rId46"/>
    <p:sldId id="548" r:id="rId47"/>
    <p:sldId id="549" r:id="rId48"/>
    <p:sldId id="550" r:id="rId49"/>
    <p:sldId id="576" r:id="rId50"/>
    <p:sldId id="596" r:id="rId51"/>
    <p:sldId id="600" r:id="rId52"/>
    <p:sldId id="601"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43"/>
    <p:restoredTop sz="80603" autoAdjust="0"/>
  </p:normalViewPr>
  <p:slideViewPr>
    <p:cSldViewPr>
      <p:cViewPr>
        <p:scale>
          <a:sx n="87" d="100"/>
          <a:sy n="87" d="100"/>
        </p:scale>
        <p:origin x="2504" y="2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0B5B0-B977-4977-885F-F76647377DEF}" type="datetimeFigureOut">
              <a:rPr lang="el-GR" smtClean="0"/>
              <a:t>2/4/23</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DA547-4400-4B3C-B9FF-A94B2CFF55CF}" type="slidenum">
              <a:rPr lang="el-GR" smtClean="0"/>
              <a:t>‹#›</a:t>
            </a:fld>
            <a:endParaRPr lang="el-GR"/>
          </a:p>
        </p:txBody>
      </p:sp>
    </p:spTree>
    <p:extLst>
      <p:ext uri="{BB962C8B-B14F-4D97-AF65-F5344CB8AC3E}">
        <p14:creationId xmlns:p14="http://schemas.microsoft.com/office/powerpoint/2010/main" val="2464648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a:t>
            </a:fld>
            <a:endParaRPr lang="el-GR"/>
          </a:p>
        </p:txBody>
      </p:sp>
    </p:spTree>
    <p:extLst>
      <p:ext uri="{BB962C8B-B14F-4D97-AF65-F5344CB8AC3E}">
        <p14:creationId xmlns:p14="http://schemas.microsoft.com/office/powerpoint/2010/main" val="97633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Πολλοί προσπαθούν να δουν τα ΑΠ έτσι ορθολογικά οργανωμένα, αλλά στην πραγματικότητα τα πράγματα είναι περισσότερο άναρχα. Δέχονται επιρροές από δίκτυα /π.χ. εκκλησία, στρατός, πολιτική κατάσταση, αγορά εργασίας </a:t>
            </a:r>
            <a:r>
              <a:rPr lang="el-GR" dirty="0" err="1"/>
              <a:t>κλπ</a:t>
            </a:r>
            <a:r>
              <a:rPr lang="el-GR" dirty="0"/>
              <a:t>….</a:t>
            </a:r>
          </a:p>
          <a:p>
            <a:endParaRPr lang="el-GR" dirty="0"/>
          </a:p>
          <a:p>
            <a:r>
              <a:rPr lang="el-GR" dirty="0"/>
              <a:t>Ταυτόχρονα δεν μπορούμε να παραβλέψουμε επιρροές στο πλαίσιο ιστορικών και πολιτισμικών συνθηκών.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3</a:t>
            </a:fld>
            <a:endParaRPr lang="el-GR"/>
          </a:p>
        </p:txBody>
      </p:sp>
    </p:spTree>
    <p:extLst>
      <p:ext uri="{BB962C8B-B14F-4D97-AF65-F5344CB8AC3E}">
        <p14:creationId xmlns:p14="http://schemas.microsoft.com/office/powerpoint/2010/main" val="85654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6</a:t>
            </a:fld>
            <a:endParaRPr lang="el-GR"/>
          </a:p>
        </p:txBody>
      </p:sp>
    </p:spTree>
    <p:extLst>
      <p:ext uri="{BB962C8B-B14F-4D97-AF65-F5344CB8AC3E}">
        <p14:creationId xmlns:p14="http://schemas.microsoft.com/office/powerpoint/2010/main" val="2587048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14</a:t>
            </a:fld>
            <a:endParaRPr lang="el-GR"/>
          </a:p>
        </p:txBody>
      </p:sp>
    </p:spTree>
    <p:extLst>
      <p:ext uri="{BB962C8B-B14F-4D97-AF65-F5344CB8AC3E}">
        <p14:creationId xmlns:p14="http://schemas.microsoft.com/office/powerpoint/2010/main" val="2204444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692DA547-4400-4B3C-B9FF-A94B2CFF55CF}" type="slidenum">
              <a:rPr lang="el-GR" smtClean="0"/>
              <a:t>15</a:t>
            </a:fld>
            <a:endParaRPr lang="el-GR"/>
          </a:p>
        </p:txBody>
      </p:sp>
    </p:spTree>
    <p:extLst>
      <p:ext uri="{BB962C8B-B14F-4D97-AF65-F5344CB8AC3E}">
        <p14:creationId xmlns:p14="http://schemas.microsoft.com/office/powerpoint/2010/main" val="202832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p>
        </p:txBody>
      </p:sp>
      <p:sp>
        <p:nvSpPr>
          <p:cNvPr id="4" name="Slide Number Placeholder 3"/>
          <p:cNvSpPr>
            <a:spLocks noGrp="1"/>
          </p:cNvSpPr>
          <p:nvPr>
            <p:ph type="sldNum" sz="quarter" idx="5"/>
          </p:nvPr>
        </p:nvSpPr>
        <p:spPr/>
        <p:txBody>
          <a:bodyPr/>
          <a:lstStyle/>
          <a:p>
            <a:pPr>
              <a:defRPr/>
            </a:pPr>
            <a:fld id="{6A6ADC75-1805-4801-BCC9-977CD1AB432B}" type="slidenum">
              <a:rPr lang="el-GR" smtClean="0"/>
              <a:pPr>
                <a:defRPr/>
              </a:pPr>
              <a:t>30</a:t>
            </a:fld>
            <a:endParaRPr lang="el-GR"/>
          </a:p>
        </p:txBody>
      </p:sp>
    </p:spTree>
    <p:extLst>
      <p:ext uri="{BB962C8B-B14F-4D97-AF65-F5344CB8AC3E}">
        <p14:creationId xmlns:p14="http://schemas.microsoft.com/office/powerpoint/2010/main" val="3621250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Πόσα</a:t>
            </a:r>
            <a:r>
              <a:rPr lang="el-GR" baseline="0" dirty="0"/>
              <a:t> δώρα πήρε το κάθε παιδί στη γιορτή του</a:t>
            </a:r>
            <a:r>
              <a:rPr lang="en-US" baseline="0" dirty="0"/>
              <a:t>;</a:t>
            </a:r>
          </a:p>
          <a:p>
            <a:r>
              <a:rPr lang="en-US" baseline="0" dirty="0"/>
              <a:t>4 </a:t>
            </a:r>
            <a:r>
              <a:rPr lang="el-GR" baseline="0" dirty="0"/>
              <a:t>παιδάκια έχουν τον ίδιο αριθμό...</a:t>
            </a:r>
          </a:p>
          <a:p>
            <a:r>
              <a:rPr lang="el-GR" baseline="0" dirty="0"/>
              <a:t>Τι συμπέρασμα βγάζουμε?....</a:t>
            </a:r>
          </a:p>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37</a:t>
            </a:fld>
            <a:endParaRPr lang="el-GR"/>
          </a:p>
        </p:txBody>
      </p:sp>
    </p:spTree>
    <p:extLst>
      <p:ext uri="{BB962C8B-B14F-4D97-AF65-F5344CB8AC3E}">
        <p14:creationId xmlns:p14="http://schemas.microsoft.com/office/powerpoint/2010/main" val="3336520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Όπως είπαμε πριν ας δούμε πως η </a:t>
            </a:r>
            <a:r>
              <a:rPr lang="sv-SE" dirty="0"/>
              <a:t>Helen May </a:t>
            </a:r>
            <a:r>
              <a:rPr lang="el-GR" dirty="0"/>
              <a:t>μιλάει για το δικό τους ΑΠ στην ΝΖ.</a:t>
            </a:r>
          </a:p>
          <a:p>
            <a:r>
              <a:rPr lang="el-GR" dirty="0"/>
              <a:t>Η ΝΖ είναι μια μικρή χώρα μόλις 4,8 εκ. κάτοικοι με την πλέον δημοκρατική πρωθυπουργό την 40χρονη </a:t>
            </a:r>
            <a:r>
              <a:rPr lang="el-GR" dirty="0" err="1"/>
              <a:t>Τσασίντα</a:t>
            </a:r>
            <a:r>
              <a:rPr lang="el-GR" dirty="0"/>
              <a:t> </a:t>
            </a:r>
            <a:r>
              <a:rPr lang="el-GR" dirty="0" err="1"/>
              <a:t>Ανρντερν</a:t>
            </a:r>
            <a:r>
              <a:rPr lang="el-GR" dirty="0"/>
              <a:t>.</a:t>
            </a:r>
          </a:p>
        </p:txBody>
      </p:sp>
      <p:sp>
        <p:nvSpPr>
          <p:cNvPr id="4" name="Slide Number Placeholder 3"/>
          <p:cNvSpPr>
            <a:spLocks noGrp="1"/>
          </p:cNvSpPr>
          <p:nvPr>
            <p:ph type="sldNum" sz="quarter" idx="5"/>
          </p:nvPr>
        </p:nvSpPr>
        <p:spPr/>
        <p:txBody>
          <a:bodyPr/>
          <a:lstStyle/>
          <a:p>
            <a:fld id="{692DA547-4400-4B3C-B9FF-A94B2CFF55CF}" type="slidenum">
              <a:rPr lang="el-GR" smtClean="0"/>
              <a:t>43</a:t>
            </a:fld>
            <a:endParaRPr lang="el-GR"/>
          </a:p>
        </p:txBody>
      </p:sp>
    </p:spTree>
    <p:extLst>
      <p:ext uri="{BB962C8B-B14F-4D97-AF65-F5344CB8AC3E}">
        <p14:creationId xmlns:p14="http://schemas.microsoft.com/office/powerpoint/2010/main" val="1150018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H </a:t>
            </a:r>
            <a:r>
              <a:rPr lang="el-GR" dirty="0"/>
              <a:t>εποχή των </a:t>
            </a:r>
            <a:r>
              <a:rPr lang="el-GR" dirty="0" err="1"/>
              <a:t>αποκιών</a:t>
            </a:r>
            <a:r>
              <a:rPr lang="el-GR" dirty="0"/>
              <a:t>, των αυτοκρατοριών αλλά και του </a:t>
            </a:r>
            <a:r>
              <a:rPr lang="el-GR" dirty="0" err="1"/>
              <a:t>Μάρξ</a:t>
            </a:r>
            <a:r>
              <a:rPr lang="el-GR" dirty="0"/>
              <a:t>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46</a:t>
            </a:fld>
            <a:endParaRPr lang="el-GR"/>
          </a:p>
        </p:txBody>
      </p:sp>
    </p:spTree>
    <p:extLst>
      <p:ext uri="{BB962C8B-B14F-4D97-AF65-F5344CB8AC3E}">
        <p14:creationId xmlns:p14="http://schemas.microsoft.com/office/powerpoint/2010/main" val="1519258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emf"/></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www.ltme.ece.uth.gr/" TargetMode="External"/><Relationship Id="rId3" Type="http://schemas.openxmlformats.org/officeDocument/2006/relationships/slideLayout" Target="../slideLayouts/slideLayout2.xml"/><Relationship Id="rId7" Type="http://schemas.openxmlformats.org/officeDocument/2006/relationships/image" Target="../media/image39.png"/><Relationship Id="rId2" Type="http://schemas.openxmlformats.org/officeDocument/2006/relationships/video" Target="file:////C:/Documents%20and%20Settings/chronaki.CHRONAKINOTE-FS/My%20Documents/My%20Videos/do_boat.wmv" TargetMode="External"/><Relationship Id="rId1" Type="http://schemas.microsoft.com/office/2007/relationships/media" Target="file:////C:/Documents%20and%20Settings/chronaki.CHRONAKINOTE-FS/My%20Documents/My%20Videos/do_boat.wmv" TargetMode="Externa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image" Target="../media/image61.tiff"/><Relationship Id="rId3" Type="http://schemas.openxmlformats.org/officeDocument/2006/relationships/image" Target="../media/image56.tiff"/><Relationship Id="rId7" Type="http://schemas.openxmlformats.org/officeDocument/2006/relationships/image" Target="../media/image60.tiff"/><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59.tiff"/><Relationship Id="rId5" Type="http://schemas.openxmlformats.org/officeDocument/2006/relationships/image" Target="../media/image58.tiff"/><Relationship Id="rId4" Type="http://schemas.openxmlformats.org/officeDocument/2006/relationships/image" Target="../media/image57.tiff"/><Relationship Id="rId9" Type="http://schemas.openxmlformats.org/officeDocument/2006/relationships/image" Target="../media/image62.tiff"/></Relationships>
</file>

<file path=ppt/slides/_rels/slide4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8" Type="http://schemas.openxmlformats.org/officeDocument/2006/relationships/hyperlink" Target="https://www.youtube.com/watch?v=lV5rfV3u-2U&amp;list=PLCKMjn5WAv0xGMFAazpoD0u_r7u0WIi4y&amp;index=2" TargetMode="External"/><Relationship Id="rId3" Type="http://schemas.openxmlformats.org/officeDocument/2006/relationships/hyperlink" Target="https://www.youtube.com/watch?v=0jVl5lhP87k&amp;feature=youtu.be&amp;fbclid=IwAR0pATdXoozjPbwcJ8c4lpFWa1N4cYRrkCYApmz3igUAVTj-QyQdk5Ou2uA" TargetMode="External"/><Relationship Id="rId7" Type="http://schemas.openxmlformats.org/officeDocument/2006/relationships/hyperlink" Target="https://skasiarxeio.wordpress.com/" TargetMode="External"/><Relationship Id="rId2" Type="http://schemas.openxmlformats.org/officeDocument/2006/relationships/hyperlink" Target="https://www.youtube.com/watch?v=j-fVkxEzTJQ" TargetMode="External"/><Relationship Id="rId1" Type="http://schemas.openxmlformats.org/officeDocument/2006/relationships/slideLayout" Target="../slideLayouts/slideLayout4.xml"/><Relationship Id="rId6" Type="http://schemas.openxmlformats.org/officeDocument/2006/relationships/hyperlink" Target="https://el.wikipedia.org/wiki/&#931;&#949;&#955;&#949;&#963;&#964;&#941;&#957;_&#934;&#961;&#949;&#957;&#941;" TargetMode="External"/><Relationship Id="rId5" Type="http://schemas.openxmlformats.org/officeDocument/2006/relationships/hyperlink" Target="https://www.youtube.com/watch?v=f5mRTiyrI9s" TargetMode="External"/><Relationship Id="rId10" Type="http://schemas.openxmlformats.org/officeDocument/2006/relationships/hyperlink" Target="https://eniaiometopopaideias.wordpress.com/2014/02/12/&#946;&#953;&#946;&#955;&#953;&#959;&#952;&#942;&#954;&#951;-&#945;&#957;&#945;&#961;&#967;&#953;&#954;&#942;&#962;-&#946;&#953;&#946;&#955;&#953;&#959;&#947;&#961;&#945;&#966;&#943;&#945;&#962;/" TargetMode="External"/><Relationship Id="rId4" Type="http://schemas.openxmlformats.org/officeDocument/2006/relationships/hyperlink" Target="https://www.youtube.com/watch?v=jzcA7MZNTlE" TargetMode="External"/><Relationship Id="rId9" Type="http://schemas.openxmlformats.org/officeDocument/2006/relationships/hyperlink" Target="https://www.youtube.com/watch?v=wOAAeYxMpVw"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tiff"/></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8991600" cy="2743200"/>
          </a:xfrm>
        </p:spPr>
        <p:txBody>
          <a:bodyPr>
            <a:normAutofit fontScale="90000"/>
          </a:bodyPr>
          <a:lstStyle/>
          <a:p>
            <a:br>
              <a:rPr lang="el-GR" dirty="0">
                <a:latin typeface="Book Antiqua" pitchFamily="18" charset="0"/>
              </a:rPr>
            </a:br>
            <a:br>
              <a:rPr lang="el-GR" dirty="0">
                <a:latin typeface="Book Antiqua" pitchFamily="18" charset="0"/>
              </a:rPr>
            </a:br>
            <a:r>
              <a:rPr lang="el-GR" sz="3100" dirty="0">
                <a:latin typeface="Book Antiqua" pitchFamily="18" charset="0"/>
              </a:rPr>
              <a:t>Αναλυτικά Προγράμματα</a:t>
            </a:r>
            <a:r>
              <a:rPr lang="sv-SE" sz="3100" dirty="0">
                <a:latin typeface="Book Antiqua" pitchFamily="18" charset="0"/>
              </a:rPr>
              <a:t>, </a:t>
            </a:r>
            <a:r>
              <a:rPr lang="el-GR" sz="3100" dirty="0">
                <a:latin typeface="Book Antiqua" pitchFamily="18" charset="0"/>
              </a:rPr>
              <a:t>Παιδιά και Μαθηματικά</a:t>
            </a:r>
            <a:br>
              <a:rPr lang="el-GR" sz="4000" dirty="0">
                <a:solidFill>
                  <a:srgbClr val="C00000"/>
                </a:solidFill>
                <a:latin typeface="Book Antiqua" pitchFamily="18" charset="0"/>
              </a:rPr>
            </a:br>
            <a:r>
              <a:rPr lang="el-GR" sz="3100" i="1" dirty="0">
                <a:solidFill>
                  <a:srgbClr val="C00000"/>
                </a:solidFill>
                <a:latin typeface="Book Antiqua" pitchFamily="18" charset="0"/>
              </a:rPr>
              <a:t>Μετέωρα βήματα ανασχηματισμών και η αβίαστη ’εξαφάνιση’ παιδιών και μαθηματικών </a:t>
            </a:r>
            <a:br>
              <a:rPr lang="el-GR" dirty="0">
                <a:solidFill>
                  <a:srgbClr val="C00000"/>
                </a:solidFill>
                <a:latin typeface="Book Antiqua" pitchFamily="18" charset="0"/>
              </a:rPr>
            </a:br>
            <a:endParaRPr lang="el-GR" dirty="0">
              <a:solidFill>
                <a:srgbClr val="C00000"/>
              </a:solidFill>
              <a:latin typeface="Book Antiqua" pitchFamily="18" charset="0"/>
            </a:endParaRPr>
          </a:p>
        </p:txBody>
      </p:sp>
      <p:sp>
        <p:nvSpPr>
          <p:cNvPr id="3" name="Subtitle 2"/>
          <p:cNvSpPr>
            <a:spLocks noGrp="1"/>
          </p:cNvSpPr>
          <p:nvPr>
            <p:ph type="subTitle" idx="1"/>
          </p:nvPr>
        </p:nvSpPr>
        <p:spPr>
          <a:xfrm>
            <a:off x="152400" y="3429000"/>
            <a:ext cx="8839200" cy="2819400"/>
          </a:xfrm>
        </p:spPr>
        <p:txBody>
          <a:bodyPr>
            <a:normAutofit fontScale="62500" lnSpcReduction="20000"/>
          </a:bodyPr>
          <a:lstStyle/>
          <a:p>
            <a:endParaRPr lang="el-GR" dirty="0">
              <a:latin typeface="Book Antiqua" pitchFamily="18" charset="0"/>
            </a:endParaRPr>
          </a:p>
          <a:p>
            <a:r>
              <a:rPr lang="el-GR" sz="3400" dirty="0">
                <a:solidFill>
                  <a:schemeClr val="tx1"/>
                </a:solidFill>
                <a:latin typeface="Book Antiqua" pitchFamily="18" charset="0"/>
              </a:rPr>
              <a:t>Άννα Χρονάκη</a:t>
            </a:r>
          </a:p>
          <a:p>
            <a:r>
              <a:rPr lang="el-GR" sz="3400" dirty="0">
                <a:solidFill>
                  <a:schemeClr val="tx1"/>
                </a:solidFill>
                <a:latin typeface="Book Antiqua" pitchFamily="18" charset="0"/>
              </a:rPr>
              <a:t>ΠΤΠΕ, Πανεπιστήμιο Θεσσαλίας</a:t>
            </a:r>
          </a:p>
          <a:p>
            <a:endParaRPr lang="el-GR"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r>
              <a:rPr lang="el-GR"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2 Απρίλη 2023 </a:t>
            </a:r>
            <a:endParaRPr lang="en-SE"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r>
              <a:rPr lang="el-GR" dirty="0">
                <a:effectLst/>
                <a:latin typeface="Book Antiqua" panose="02040602050305030304" pitchFamily="18" charset="0"/>
                <a:ea typeface="Calibri" panose="020F0502020204030204" pitchFamily="34" charset="0"/>
                <a:cs typeface="Times New Roman" panose="02020603050405020304" pitchFamily="18" charset="0"/>
              </a:rPr>
              <a:t> </a:t>
            </a:r>
            <a:endParaRPr lang="en-SE"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u="sng"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Εκδήλωση ΔΟΕ με θέμα</a:t>
            </a:r>
            <a:r>
              <a:rPr lang="sv-SE" u="sng"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r>
              <a:rPr lang="el-GR"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Κριτική της κατάτμησης του προγράμματος του νηπιαγωγείου, σε συνδυασμό με τις ανάγκες της παιδικής ηλικίας και τις σύγχρονες θεωρίες για τη μάθηση και την ανάπτυξη</a:t>
            </a:r>
            <a:endParaRPr lang="el-GR" sz="1800" b="1" dirty="0">
              <a:solidFill>
                <a:schemeClr val="tx1"/>
              </a:solidFill>
              <a:latin typeface="Book Antiqua" panose="02040602050305030304" pitchFamily="18" charset="0"/>
            </a:endParaRPr>
          </a:p>
        </p:txBody>
      </p:sp>
    </p:spTree>
    <p:extLst>
      <p:ext uri="{BB962C8B-B14F-4D97-AF65-F5344CB8AC3E}">
        <p14:creationId xmlns:p14="http://schemas.microsoft.com/office/powerpoint/2010/main" val="3492080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C6E5D-C832-7FEB-DF03-8B825A0D5FF1}"/>
              </a:ext>
            </a:extLst>
          </p:cNvPr>
          <p:cNvSpPr>
            <a:spLocks noGrp="1"/>
          </p:cNvSpPr>
          <p:nvPr>
            <p:ph type="title"/>
          </p:nvPr>
        </p:nvSpPr>
        <p:spPr/>
        <p:txBody>
          <a:bodyPr/>
          <a:lstStyle/>
          <a:p>
            <a:r>
              <a:rPr lang="el-GR" dirty="0">
                <a:latin typeface="Book Antiqua" panose="02040602050305030304" pitchFamily="18" charset="0"/>
              </a:rPr>
              <a:t>2011/14</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6A81B260-FF26-4E3B-F4E9-153B9E8F08E3}"/>
              </a:ext>
            </a:extLst>
          </p:cNvPr>
          <p:cNvSpPr>
            <a:spLocks noGrp="1"/>
          </p:cNvSpPr>
          <p:nvPr>
            <p:ph sz="half" idx="1"/>
          </p:nvPr>
        </p:nvSpPr>
        <p:spPr>
          <a:xfrm>
            <a:off x="228600" y="914400"/>
            <a:ext cx="4191000" cy="5668962"/>
          </a:xfrm>
        </p:spPr>
        <p:txBody>
          <a:bodyPr>
            <a:normAutofit fontScale="85000" lnSpcReduction="20000"/>
          </a:bodyPr>
          <a:lstStyle/>
          <a:p>
            <a:pPr marL="0" indent="0">
              <a:buNone/>
            </a:pPr>
            <a:r>
              <a:rPr lang="el-GR" dirty="0">
                <a:solidFill>
                  <a:srgbClr val="C00000"/>
                </a:solidFill>
                <a:latin typeface="Book Antiqua" panose="02040602050305030304" pitchFamily="18" charset="0"/>
              </a:rPr>
              <a:t>Το παιδί</a:t>
            </a:r>
          </a:p>
          <a:p>
            <a:pPr marL="0" indent="0">
              <a:buNone/>
            </a:pPr>
            <a:endParaRPr lang="el-GR" sz="2000" i="1" dirty="0">
              <a:latin typeface="Book Antiqua" panose="02040602050305030304" pitchFamily="18" charset="0"/>
            </a:endParaRPr>
          </a:p>
          <a:p>
            <a:pPr marL="0" indent="0">
              <a:buNone/>
            </a:pPr>
            <a:r>
              <a:rPr lang="el-GR" sz="2000" i="1" dirty="0">
                <a:latin typeface="Book Antiqua" panose="02040602050305030304" pitchFamily="18" charset="0"/>
              </a:rPr>
              <a:t>βασικές ικανότητες </a:t>
            </a:r>
            <a:r>
              <a:rPr lang="sv-SE" sz="2000" dirty="0">
                <a:latin typeface="Book Antiqua" panose="02040602050305030304" pitchFamily="18" charset="0"/>
              </a:rPr>
              <a:t>:: </a:t>
            </a:r>
            <a:r>
              <a:rPr lang="el-GR" sz="2000" dirty="0">
                <a:latin typeface="Book Antiqua" panose="02040602050305030304" pitchFamily="18" charset="0"/>
              </a:rPr>
              <a:t>επικοινωνία, δημιουργική </a:t>
            </a:r>
            <a:r>
              <a:rPr lang="sv-SE" sz="2000" dirty="0">
                <a:latin typeface="Book Antiqua" panose="02040602050305030304" pitchFamily="18" charset="0"/>
              </a:rPr>
              <a:t>&amp; </a:t>
            </a:r>
            <a:r>
              <a:rPr lang="el-GR" sz="2000" dirty="0">
                <a:latin typeface="Book Antiqua" panose="02040602050305030304" pitchFamily="18" charset="0"/>
              </a:rPr>
              <a:t>κριτική σκέψη, προσωπική ταυτότητα </a:t>
            </a:r>
            <a:r>
              <a:rPr lang="sv-SE" sz="2000" dirty="0">
                <a:latin typeface="Book Antiqua" panose="02040602050305030304" pitchFamily="18" charset="0"/>
              </a:rPr>
              <a:t>&amp;</a:t>
            </a:r>
            <a:r>
              <a:rPr lang="el-GR" sz="2000" dirty="0">
                <a:latin typeface="Book Antiqua" panose="02040602050305030304" pitchFamily="18" charset="0"/>
              </a:rPr>
              <a:t> αυτονομία, κοινωνικές ικανότητες </a:t>
            </a:r>
            <a:r>
              <a:rPr lang="sv-SE" sz="2000" dirty="0">
                <a:latin typeface="Book Antiqua" panose="02040602050305030304" pitchFamily="18" charset="0"/>
              </a:rPr>
              <a:t>&amp;</a:t>
            </a:r>
            <a:r>
              <a:rPr lang="el-GR" sz="2000" dirty="0">
                <a:latin typeface="Book Antiqua" panose="02040602050305030304" pitchFamily="18" charset="0"/>
              </a:rPr>
              <a:t> </a:t>
            </a:r>
            <a:r>
              <a:rPr lang="el-GR" sz="2000" u="sng" dirty="0">
                <a:latin typeface="Book Antiqua" panose="02040602050305030304" pitchFamily="18" charset="0"/>
              </a:rPr>
              <a:t>ικανότητες που σχετίζονται με την ιδιότητα του πολίτη</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αναγνώριση της διαφορετικότητας, της διαφοροποιημένης προσέγγισης και της ενταξιακής παιδαγωγικής, της συστηματικής παρατήρησης, καταγραφής και αξιολόγησης της μάθησης αλλά και της συνεργασίας σχολείου/οικογένειας</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Οργάνωση μαθησιακού περιβάλλοντος</a:t>
            </a:r>
            <a:r>
              <a:rPr lang="sv-SE" sz="2000" dirty="0">
                <a:latin typeface="Book Antiqua" panose="02040602050305030304" pitchFamily="18" charset="0"/>
              </a:rPr>
              <a:t>: </a:t>
            </a:r>
            <a:r>
              <a:rPr lang="el-GR" sz="2000" dirty="0">
                <a:latin typeface="Book Antiqua" panose="02040602050305030304" pitchFamily="18" charset="0"/>
              </a:rPr>
              <a:t>χώρος, παιχνίδι, </a:t>
            </a:r>
            <a:r>
              <a:rPr lang="el-GR" sz="2000" dirty="0" err="1">
                <a:latin typeface="Book Antiqua" panose="02040602050305030304" pitchFamily="18" charset="0"/>
              </a:rPr>
              <a:t>ρουτίνες</a:t>
            </a:r>
            <a:r>
              <a:rPr lang="el-GR" sz="2000" dirty="0">
                <a:latin typeface="Book Antiqua" panose="02040602050305030304" pitchFamily="18" charset="0"/>
              </a:rPr>
              <a:t>, διερευνήσεις, μαθησιακή δραστηριότητα κλπ.</a:t>
            </a:r>
          </a:p>
          <a:p>
            <a:pPr marL="0" indent="0">
              <a:buNone/>
            </a:pPr>
            <a:endParaRPr lang="el-GR" sz="2000" dirty="0">
              <a:latin typeface="Book Antiqua" panose="02040602050305030304" pitchFamily="18" charset="0"/>
            </a:endParaRPr>
          </a:p>
          <a:p>
            <a:pPr marL="0" indent="0">
              <a:buNone/>
            </a:pPr>
            <a:r>
              <a:rPr lang="el-GR" sz="2000" i="1" dirty="0">
                <a:latin typeface="Book Antiqua" panose="02040602050305030304" pitchFamily="18" charset="0"/>
              </a:rPr>
              <a:t>τομείς</a:t>
            </a:r>
            <a:r>
              <a:rPr lang="sv-SE" sz="2000" i="1" dirty="0">
                <a:latin typeface="Book Antiqua" panose="02040602050305030304" pitchFamily="18" charset="0"/>
              </a:rPr>
              <a:t> :: </a:t>
            </a:r>
            <a:r>
              <a:rPr lang="sv-SE" sz="2000" dirty="0">
                <a:latin typeface="Book Antiqua" panose="02040602050305030304" pitchFamily="18" charset="0"/>
              </a:rPr>
              <a:t>	</a:t>
            </a:r>
            <a:r>
              <a:rPr lang="el-GR" sz="2000" dirty="0">
                <a:latin typeface="Book Antiqua" panose="02040602050305030304" pitchFamily="18" charset="0"/>
              </a:rPr>
              <a:t>προσωπική/κοινωνική ανάπτυξη, γλώσσα, μαθηματικά, τέχνες, φυσική αγωγή, φυσικές επιστήμες, κοινωνικές επιστήμες, τεχνολογίες ή ΤΠΕ</a:t>
            </a:r>
          </a:p>
          <a:p>
            <a:pPr marL="0" indent="0">
              <a:buNone/>
            </a:pPr>
            <a:endParaRPr lang="el-GR" sz="2000" dirty="0">
              <a:latin typeface="Book Antiqua" panose="02040602050305030304" pitchFamily="18" charset="0"/>
            </a:endParaRPr>
          </a:p>
          <a:p>
            <a:pPr marL="0" indent="0">
              <a:buNone/>
            </a:pPr>
            <a:endParaRPr lang="el-GR" sz="20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88DEE443-2F16-3851-065D-BED4C6E721EA}"/>
              </a:ext>
            </a:extLst>
          </p:cNvPr>
          <p:cNvSpPr>
            <a:spLocks noGrp="1"/>
          </p:cNvSpPr>
          <p:nvPr>
            <p:ph sz="half" idx="2"/>
          </p:nvPr>
        </p:nvSpPr>
        <p:spPr>
          <a:xfrm>
            <a:off x="4876800" y="1143000"/>
            <a:ext cx="4038600" cy="5715000"/>
          </a:xfrm>
        </p:spPr>
        <p:txBody>
          <a:bodyPr>
            <a:normAutofit fontScale="85000" lnSpcReduction="20000"/>
          </a:bodyPr>
          <a:lstStyle/>
          <a:p>
            <a:pPr marL="0" indent="0">
              <a:buNone/>
            </a:pPr>
            <a:r>
              <a:rPr lang="el-GR" sz="2000" dirty="0">
                <a:solidFill>
                  <a:srgbClr val="C00000"/>
                </a:solidFill>
                <a:latin typeface="Book Antiqua" panose="02040602050305030304" pitchFamily="18" charset="0"/>
              </a:rPr>
              <a:t>Τα μαθηματικά</a:t>
            </a:r>
          </a:p>
          <a:p>
            <a:pPr marL="0" indent="0">
              <a:buNone/>
            </a:pPr>
            <a:r>
              <a:rPr lang="el-GR" sz="2000" dirty="0">
                <a:latin typeface="Book Antiqua" panose="02040602050305030304" pitchFamily="18" charset="0"/>
              </a:rPr>
              <a:t>Αυτόνομα ως Μαθηματικά (βλ. </a:t>
            </a:r>
            <a:r>
              <a:rPr lang="sv-SE" sz="2000" dirty="0">
                <a:latin typeface="Book Antiqua" panose="02040602050305030304" pitchFamily="18" charset="0"/>
              </a:rPr>
              <a:t>NCTM)</a:t>
            </a:r>
            <a:r>
              <a:rPr lang="el-GR" sz="2000" dirty="0">
                <a:latin typeface="Book Antiqua" panose="02040602050305030304" pitchFamily="18" charset="0"/>
              </a:rPr>
              <a:t> με έμφαση στις έννοιες</a:t>
            </a:r>
          </a:p>
          <a:p>
            <a:pPr marL="0" lvl="0" indent="0" algn="just">
              <a:buNone/>
            </a:pPr>
            <a:endParaRPr lang="el-GR"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Αριθμοί και Πράξεις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Φυσικοί αριθμοί ως το 10, οι 4 πράξεις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Χώρος και Γεωμετρία</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Προσανατολισμοί, διαδρομές, σχήματα, μετασχηματισμοί, </a:t>
            </a:r>
            <a:r>
              <a:rPr lang="el-GR" sz="2000" dirty="0" err="1">
                <a:effectLst/>
                <a:latin typeface="Book Antiqua" panose="02040602050305030304" pitchFamily="18" charset="0"/>
                <a:ea typeface="Calibri" panose="020F0502020204030204" pitchFamily="34" charset="0"/>
                <a:cs typeface="Times New Roman" panose="02020603050405020304" pitchFamily="18" charset="0"/>
              </a:rPr>
              <a:t>οπτικοποίηση</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Εισαγωγή στην Αλγεβρική σκέψη</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Κανονικότητες, ισότητες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Μετρήσεις</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μήκος, επιφάνεια, όγκος, χωρητικότητα</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pPr marL="0" lvl="0" indent="0">
              <a:buNone/>
            </a:pPr>
            <a:r>
              <a:rPr lang="el-GR" sz="2000" dirty="0">
                <a:effectLst/>
                <a:latin typeface="Book Antiqua" panose="02040602050305030304" pitchFamily="18" charset="0"/>
                <a:ea typeface="Calibri" panose="020F0502020204030204" pitchFamily="34" charset="0"/>
                <a:cs typeface="Times New Roman" panose="02020603050405020304" pitchFamily="18" charset="0"/>
              </a:rPr>
              <a:t>Στοχαστικά Μαθηματικά </a:t>
            </a:r>
            <a:endParaRPr lang="en-SE" sz="2000" dirty="0">
              <a:effectLst/>
              <a:latin typeface="Book Antiqua" panose="02040602050305030304" pitchFamily="18" charset="0"/>
              <a:ea typeface="Calibri" panose="020F0502020204030204" pitchFamily="34" charset="0"/>
              <a:cs typeface="Times New Roman" panose="02020603050405020304" pitchFamily="18" charset="0"/>
            </a:endParaRPr>
          </a:p>
          <a:p>
            <a:r>
              <a:rPr lang="el-GR" sz="2000" dirty="0">
                <a:effectLst/>
                <a:latin typeface="Book Antiqua" panose="02040602050305030304" pitchFamily="18" charset="0"/>
                <a:ea typeface="Calibri" panose="020F0502020204030204" pitchFamily="34" charset="0"/>
                <a:cs typeface="Times New Roman" panose="02020603050405020304" pitchFamily="18" charset="0"/>
              </a:rPr>
              <a:t>οργάνωση δεδομένων, πιθανότητες</a:t>
            </a:r>
            <a:r>
              <a:rPr lang="en-SE" sz="2000" dirty="0">
                <a:effectLst/>
                <a:latin typeface="Book Antiqua" panose="02040602050305030304" pitchFamily="18" charset="0"/>
              </a:rPr>
              <a:t> </a:t>
            </a:r>
            <a:endParaRPr lang="el-GR" sz="2000" dirty="0">
              <a:effectLst/>
              <a:latin typeface="Book Antiqua" panose="02040602050305030304" pitchFamily="18" charset="0"/>
            </a:endParaRPr>
          </a:p>
          <a:p>
            <a:pPr marL="0" indent="0">
              <a:buNone/>
            </a:pPr>
            <a:endParaRPr lang="en-SE" dirty="0"/>
          </a:p>
        </p:txBody>
      </p:sp>
    </p:spTree>
    <p:extLst>
      <p:ext uri="{BB962C8B-B14F-4D97-AF65-F5344CB8AC3E}">
        <p14:creationId xmlns:p14="http://schemas.microsoft.com/office/powerpoint/2010/main" val="1463682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endParaRPr lang="el-GR" dirty="0"/>
          </a:p>
          <a:p>
            <a:endParaRPr lang="el-GR" dirty="0"/>
          </a:p>
          <a:p>
            <a:endParaRPr lang="el-GR" dirty="0"/>
          </a:p>
          <a:p>
            <a:endParaRPr lang="el-GR" dirty="0"/>
          </a:p>
          <a:p>
            <a:endParaRPr lang="el-GR" dirty="0"/>
          </a:p>
          <a:p>
            <a:endParaRPr lang="el-GR" sz="2800" dirty="0"/>
          </a:p>
        </p:txBody>
      </p:sp>
      <p:pic>
        <p:nvPicPr>
          <p:cNvPr id="16386" name="Picture 2" descr="C:\Users\chronaki\Desktop\AnalProg2011\Pages NC 2011\Examples_Activities\GD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2422" y="2011363"/>
            <a:ext cx="6782389" cy="127952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C:\Users\chronaki\Desktop\AnalProg2011\Pages NC 2011\Examples_Activities\GD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338" y="319088"/>
            <a:ext cx="8394700" cy="169227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80D25D9E-88BF-4554-A3CF-A8996AE6311B}" type="datetime1">
              <a:rPr lang="en-US" smtClean="0"/>
              <a:t>4/2/23</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11</a:t>
            </a:fld>
            <a:endParaRPr lang="en-US"/>
          </a:p>
        </p:txBody>
      </p:sp>
      <p:pic>
        <p:nvPicPr>
          <p:cNvPr id="7" name="Picture 2" descr="C:\Users\chronaki\Desktop\AnalProg2011\Pages NC 2011\Shapes_Transform_Symmetries.jpg">
            <a:extLst>
              <a:ext uri="{FF2B5EF4-FFF2-40B4-BE49-F238E27FC236}">
                <a16:creationId xmlns:a16="http://schemas.microsoft.com/office/drawing/2014/main" id="{73FDAEBC-15F1-07E2-9E7B-E9FD0414F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189" y="2676422"/>
            <a:ext cx="7838011" cy="3937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560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5A4C0-8981-83D6-31CF-BD4961936553}"/>
              </a:ext>
            </a:extLst>
          </p:cNvPr>
          <p:cNvSpPr>
            <a:spLocks noGrp="1"/>
          </p:cNvSpPr>
          <p:nvPr>
            <p:ph type="title"/>
          </p:nvPr>
        </p:nvSpPr>
        <p:spPr>
          <a:xfrm>
            <a:off x="457200" y="417099"/>
            <a:ext cx="8229600" cy="1143000"/>
          </a:xfrm>
        </p:spPr>
        <p:txBody>
          <a:bodyPr/>
          <a:lstStyle/>
          <a:p>
            <a:r>
              <a:rPr lang="el-GR" dirty="0">
                <a:latin typeface="Book Antiqua" panose="02040602050305030304" pitchFamily="18" charset="0"/>
              </a:rPr>
              <a:t>2021</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B5E7C759-55F4-93F1-80D6-3C0F2404E8F3}"/>
              </a:ext>
            </a:extLst>
          </p:cNvPr>
          <p:cNvSpPr>
            <a:spLocks noGrp="1"/>
          </p:cNvSpPr>
          <p:nvPr>
            <p:ph sz="half" idx="1"/>
          </p:nvPr>
        </p:nvSpPr>
        <p:spPr>
          <a:xfrm>
            <a:off x="457200" y="1219200"/>
            <a:ext cx="4267200" cy="5334000"/>
          </a:xfrm>
        </p:spPr>
        <p:txBody>
          <a:bodyPr>
            <a:normAutofit fontScale="55000" lnSpcReduction="20000"/>
          </a:bodyPr>
          <a:lstStyle/>
          <a:p>
            <a:r>
              <a:rPr lang="el-GR" dirty="0">
                <a:solidFill>
                  <a:srgbClr val="C00000"/>
                </a:solidFill>
                <a:latin typeface="Book Antiqua" panose="02040602050305030304" pitchFamily="18" charset="0"/>
              </a:rPr>
              <a:t>Το παιδί</a:t>
            </a:r>
          </a:p>
          <a:p>
            <a:endParaRPr lang="el-GR" dirty="0">
              <a:solidFill>
                <a:srgbClr val="C00000"/>
              </a:solidFill>
              <a:latin typeface="Book Antiqua" panose="02040602050305030304" pitchFamily="18" charset="0"/>
            </a:endParaRPr>
          </a:p>
          <a:p>
            <a:pPr marL="0" indent="0">
              <a:buNone/>
            </a:pPr>
            <a:r>
              <a:rPr lang="el-GR" sz="2600" dirty="0">
                <a:latin typeface="Book Antiqua" panose="02040602050305030304" pitchFamily="18" charset="0"/>
              </a:rPr>
              <a:t>ανάπτυξη ικανοτήτων για την επιτυχημένη και δυναμική συμμετοχή του παιδιού στη σύγχρονη κοινωνική ζωή ως ενεργού πολίτη στο πλαίσιο της αναπτυξιακής του ωριμότητας</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Το νηπιαγωγείο ως κοινότητα μάθησης με κοινό όραμα για την ομαλή μετάβαση των παιδιών στο δημοτικό σχολείο</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γνώσεις, δεξιότητες, στάσεις </a:t>
            </a:r>
            <a:r>
              <a:rPr lang="sv-SE" sz="2600" dirty="0">
                <a:latin typeface="Book Antiqua" panose="02040602050305030304" pitchFamily="18" charset="0"/>
              </a:rPr>
              <a:t>:: </a:t>
            </a:r>
            <a:r>
              <a:rPr lang="el-GR" sz="2600" dirty="0">
                <a:latin typeface="Book Antiqua" panose="02040602050305030304" pitchFamily="18" charset="0"/>
              </a:rPr>
              <a:t>το τρίπτυχο για την ανάλυση περιεχομένου</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εργαλεία</a:t>
            </a:r>
            <a:r>
              <a:rPr lang="sv-SE" sz="2600" dirty="0">
                <a:latin typeface="Book Antiqua" panose="02040602050305030304" pitchFamily="18" charset="0"/>
              </a:rPr>
              <a:t> :: </a:t>
            </a:r>
            <a:r>
              <a:rPr lang="el-GR" sz="2600" dirty="0">
                <a:latin typeface="Book Antiqua" panose="02040602050305030304" pitchFamily="18" charset="0"/>
              </a:rPr>
              <a:t>σκέψης, επιστήμης </a:t>
            </a:r>
            <a:r>
              <a:rPr lang="sv-SE" sz="2600" dirty="0">
                <a:latin typeface="Book Antiqua" panose="02040602050305030304" pitchFamily="18" charset="0"/>
              </a:rPr>
              <a:t>&amp; </a:t>
            </a:r>
            <a:r>
              <a:rPr lang="el-GR" sz="2600" dirty="0">
                <a:latin typeface="Book Antiqua" panose="02040602050305030304" pitchFamily="18" charset="0"/>
              </a:rPr>
              <a:t>τεχνολογίας, ζω</a:t>
            </a:r>
            <a:r>
              <a:rPr lang="sv-SE" sz="2600" dirty="0" err="1">
                <a:latin typeface="Book Antiqua" panose="02040602050305030304" pitchFamily="18" charset="0"/>
              </a:rPr>
              <a:t>ή</a:t>
            </a:r>
            <a:r>
              <a:rPr lang="el-GR" sz="2600" dirty="0">
                <a:latin typeface="Book Antiqua" panose="02040602050305030304" pitchFamily="18" charset="0"/>
              </a:rPr>
              <a:t>ς, μάθησης</a:t>
            </a:r>
          </a:p>
          <a:p>
            <a:pPr marL="0" indent="0">
              <a:buNone/>
            </a:pP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τομείς </a:t>
            </a:r>
            <a:r>
              <a:rPr lang="sv-SE" sz="2600" dirty="0">
                <a:latin typeface="Book Antiqua" panose="02040602050305030304" pitchFamily="18" charset="0"/>
              </a:rPr>
              <a:t>::</a:t>
            </a:r>
            <a:r>
              <a:rPr lang="el-GR" sz="2600" dirty="0">
                <a:latin typeface="Book Antiqua" panose="02040602050305030304" pitchFamily="18" charset="0"/>
              </a:rPr>
              <a:t> </a:t>
            </a:r>
            <a:r>
              <a:rPr lang="el-GR" sz="2600" dirty="0" err="1">
                <a:latin typeface="Book Antiqua" panose="02040602050305030304" pitchFamily="18" charset="0"/>
              </a:rPr>
              <a:t>παδί</a:t>
            </a:r>
            <a:r>
              <a:rPr lang="el-GR" sz="2600" dirty="0">
                <a:latin typeface="Book Antiqua" panose="02040602050305030304" pitchFamily="18" charset="0"/>
              </a:rPr>
              <a:t> και επικοινωνία (γλώσσα και ΤΠΕ), εαυτός/κοινωνία (προσωπική και </a:t>
            </a:r>
            <a:r>
              <a:rPr lang="el-GR" sz="2600" dirty="0" err="1">
                <a:latin typeface="Book Antiqua" panose="02040602050305030304" pitchFamily="18" charset="0"/>
              </a:rPr>
              <a:t>κοινωνικοσυναισθηματική</a:t>
            </a:r>
            <a:r>
              <a:rPr lang="el-GR" sz="2600" dirty="0">
                <a:latin typeface="Book Antiqua" panose="02040602050305030304" pitchFamily="18" charset="0"/>
              </a:rPr>
              <a:t> ανάπτυξη, κοινωνικές επιστήμες), θετικές επιστήμες (μαθηματικά, φυσικές επιστήμες, τεχνολογία κατασκευών), σώμα/δημιουργία/έκφραση (κινητική αγωγή, τέχνες) </a:t>
            </a:r>
          </a:p>
          <a:p>
            <a:pPr marL="0" indent="0">
              <a:buNone/>
            </a:pPr>
            <a:endParaRPr lang="el-GR" sz="2600" dirty="0">
              <a:latin typeface="Book Antiqua" panose="02040602050305030304" pitchFamily="18" charset="0"/>
            </a:endParaRPr>
          </a:p>
          <a:p>
            <a:pPr marL="0" indent="0">
              <a:buNone/>
            </a:pPr>
            <a:endParaRPr lang="en-SE"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8E8829AA-A9DC-CECF-7FEA-97FD190037DC}"/>
              </a:ext>
            </a:extLst>
          </p:cNvPr>
          <p:cNvSpPr>
            <a:spLocks noGrp="1"/>
          </p:cNvSpPr>
          <p:nvPr>
            <p:ph sz="half" idx="2"/>
          </p:nvPr>
        </p:nvSpPr>
        <p:spPr>
          <a:xfrm>
            <a:off x="5334000" y="1600200"/>
            <a:ext cx="3352800" cy="4525963"/>
          </a:xfrm>
        </p:spPr>
        <p:txBody>
          <a:bodyPr>
            <a:normAutofit fontScale="55000" lnSpcReduction="20000"/>
          </a:bodyPr>
          <a:lstStyle/>
          <a:p>
            <a:pPr marL="0" indent="0">
              <a:buNone/>
            </a:pPr>
            <a:r>
              <a:rPr lang="el-GR" sz="2600" dirty="0">
                <a:solidFill>
                  <a:srgbClr val="C00000"/>
                </a:solidFill>
                <a:latin typeface="Book Antiqua" panose="02040602050305030304" pitchFamily="18" charset="0"/>
              </a:rPr>
              <a:t>Τα μαθηματικά</a:t>
            </a:r>
            <a:endParaRPr lang="el-GR" sz="2600" dirty="0">
              <a:latin typeface="Book Antiqua" panose="02040602050305030304" pitchFamily="18" charset="0"/>
            </a:endParaRPr>
          </a:p>
          <a:p>
            <a:pPr marL="0" indent="0">
              <a:buNone/>
            </a:pPr>
            <a:r>
              <a:rPr lang="el-GR" sz="2600" dirty="0">
                <a:latin typeface="Book Antiqua" panose="02040602050305030304" pitchFamily="18" charset="0"/>
              </a:rPr>
              <a:t>Μέρος των θετικών επιστημών (βλ. </a:t>
            </a:r>
            <a:r>
              <a:rPr lang="sv-SE" sz="2600" dirty="0">
                <a:latin typeface="Book Antiqua" panose="02040602050305030304" pitchFamily="18" charset="0"/>
              </a:rPr>
              <a:t>STEM)</a:t>
            </a:r>
            <a:r>
              <a:rPr lang="el-GR" sz="2600" dirty="0">
                <a:latin typeface="Book Antiqua" panose="02040602050305030304" pitchFamily="18" charset="0"/>
              </a:rPr>
              <a:t> </a:t>
            </a:r>
          </a:p>
          <a:p>
            <a:pPr marL="0" indent="0">
              <a:buNone/>
            </a:pPr>
            <a:endParaRPr lang="el-GR"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Γεωμετρία και μετρήσεις</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χώρος/ σχήματα/ σχέσεις/ μετρήσεις</a:t>
            </a:r>
          </a:p>
          <a:p>
            <a:pPr algn="just"/>
            <a:endParaRPr lang="el-GR"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Αριθμοί-Πράξεις και </a:t>
            </a:r>
            <a:r>
              <a:rPr lang="el-GR" sz="2600" dirty="0" err="1">
                <a:effectLst/>
                <a:latin typeface="Book Antiqua" panose="02040602050305030304" pitchFamily="18" charset="0"/>
                <a:ea typeface="Calibri" panose="020F0502020204030204" pitchFamily="34" charset="0"/>
                <a:cs typeface="Times New Roman" panose="02020603050405020304" pitchFamily="18" charset="0"/>
              </a:rPr>
              <a:t>Αλγεβρα</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αριθμοί-σύμβολα/ποσοτικές-ποιοτικές σχέσεις</a:t>
            </a:r>
          </a:p>
          <a:p>
            <a:pPr algn="just"/>
            <a:endParaRPr lang="el-GR" sz="2600" dirty="0">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2600" dirty="0">
                <a:effectLst/>
                <a:latin typeface="Book Antiqua" panose="02040602050305030304" pitchFamily="18" charset="0"/>
                <a:ea typeface="Calibri" panose="020F0502020204030204" pitchFamily="34" charset="0"/>
                <a:cs typeface="Times New Roman" panose="02020603050405020304" pitchFamily="18" charset="0"/>
              </a:rPr>
              <a:t>Στοχαστικά μαθηματικά</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r>
              <a:rPr lang="el-GR" sz="2600" dirty="0">
                <a:effectLst/>
                <a:latin typeface="Book Antiqua" panose="02040602050305030304" pitchFamily="18" charset="0"/>
                <a:ea typeface="Calibri" panose="020F0502020204030204" pitchFamily="34" charset="0"/>
                <a:cs typeface="Times New Roman" panose="02020603050405020304" pitchFamily="18" charset="0"/>
              </a:rPr>
              <a:t>Επίλυση προβλημάτων συλλογής και οργάνωσης δεδομένων / συλλογισμό πιθανοτήτων</a:t>
            </a:r>
            <a:endParaRPr lang="en-SE" sz="26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484016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E639086-7E65-FE81-E952-B74C167207C5}"/>
              </a:ext>
            </a:extLst>
          </p:cNvPr>
          <p:cNvGraphicFramePr>
            <a:graphicFrameLocks noGrp="1"/>
          </p:cNvGraphicFramePr>
          <p:nvPr>
            <p:ph idx="1"/>
            <p:extLst>
              <p:ext uri="{D42A27DB-BD31-4B8C-83A1-F6EECF244321}">
                <p14:modId xmlns:p14="http://schemas.microsoft.com/office/powerpoint/2010/main" val="2605679694"/>
              </p:ext>
            </p:extLst>
          </p:nvPr>
        </p:nvGraphicFramePr>
        <p:xfrm>
          <a:off x="266700" y="326104"/>
          <a:ext cx="8610600" cy="6680920"/>
        </p:xfrm>
        <a:graphic>
          <a:graphicData uri="http://schemas.openxmlformats.org/drawingml/2006/table">
            <a:tbl>
              <a:tblPr firstRow="1" firstCol="1" bandRow="1">
                <a:tableStyleId>{5C22544A-7EE6-4342-B048-85BDC9FD1C3A}</a:tableStyleId>
              </a:tblPr>
              <a:tblGrid>
                <a:gridCol w="838200">
                  <a:extLst>
                    <a:ext uri="{9D8B030D-6E8A-4147-A177-3AD203B41FA5}">
                      <a16:colId xmlns:a16="http://schemas.microsoft.com/office/drawing/2014/main" val="275478126"/>
                    </a:ext>
                  </a:extLst>
                </a:gridCol>
                <a:gridCol w="3024499">
                  <a:extLst>
                    <a:ext uri="{9D8B030D-6E8A-4147-A177-3AD203B41FA5}">
                      <a16:colId xmlns:a16="http://schemas.microsoft.com/office/drawing/2014/main" val="1742079234"/>
                    </a:ext>
                  </a:extLst>
                </a:gridCol>
                <a:gridCol w="4747901">
                  <a:extLst>
                    <a:ext uri="{9D8B030D-6E8A-4147-A177-3AD203B41FA5}">
                      <a16:colId xmlns:a16="http://schemas.microsoft.com/office/drawing/2014/main" val="51569530"/>
                    </a:ext>
                  </a:extLst>
                </a:gridCol>
              </a:tblGrid>
              <a:tr h="422679">
                <a:tc>
                  <a:txBody>
                    <a:bodyPr/>
                    <a:lstStyle/>
                    <a:p>
                      <a:pPr algn="just"/>
                      <a:r>
                        <a:rPr lang="el-GR" sz="1400">
                          <a:effectLst/>
                          <a:latin typeface="Book Antiqua" panose="02040602050305030304" pitchFamily="18" charset="0"/>
                        </a:rPr>
                        <a:t> </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παιδί</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μαθηματικά</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2316082462"/>
                  </a:ext>
                </a:extLst>
              </a:tr>
              <a:tr h="1200860">
                <a:tc>
                  <a:txBody>
                    <a:bodyPr/>
                    <a:lstStyle/>
                    <a:p>
                      <a:pPr algn="just"/>
                      <a:r>
                        <a:rPr lang="el-GR" sz="1400" dirty="0">
                          <a:effectLst/>
                          <a:latin typeface="Book Antiqua" panose="02040602050305030304" pitchFamily="18" charset="0"/>
                        </a:rPr>
                        <a:t>1991</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Το παιδί ελεύθερα κινούμενο.</a:t>
                      </a:r>
                    </a:p>
                    <a:p>
                      <a:pPr algn="just"/>
                      <a:r>
                        <a:rPr lang="el-GR" sz="1400" dirty="0">
                          <a:effectLst/>
                          <a:latin typeface="Book Antiqua" panose="02040602050305030304" pitchFamily="18" charset="0"/>
                        </a:rPr>
                        <a:t>Σωματική, ψυχοκινητική και ηθική λειτουργικότητα/ μύηση σε κοινωνικές νόρμες / καλλιέργεια δεξιοτήτων, αισθήσεων, λεπτής κινητικότητας</a:t>
                      </a:r>
                      <a:endParaRPr lang="en-SE" sz="1400" dirty="0">
                        <a:effectLst/>
                        <a:latin typeface="Book Antiqua" panose="0204060205030503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Διστακτική ένταξη των μαθηματικών στο ΑΠ</a:t>
                      </a:r>
                    </a:p>
                    <a:p>
                      <a:pPr algn="just"/>
                      <a:r>
                        <a:rPr lang="el-GR" sz="1400" dirty="0">
                          <a:effectLst/>
                          <a:latin typeface="Book Antiqua" panose="02040602050305030304" pitchFamily="18" charset="0"/>
                        </a:rPr>
                        <a:t>Αυτόνομα ως </a:t>
                      </a:r>
                      <a:r>
                        <a:rPr lang="el-GR" sz="1400" dirty="0" err="1">
                          <a:effectLst/>
                          <a:latin typeface="Book Antiqua" panose="02040602050305030304" pitchFamily="18" charset="0"/>
                        </a:rPr>
                        <a:t>Προμαθηματικά</a:t>
                      </a:r>
                      <a:r>
                        <a:rPr lang="el-GR" sz="1400" dirty="0">
                          <a:effectLst/>
                          <a:latin typeface="Book Antiqua" panose="02040602050305030304" pitchFamily="18" charset="0"/>
                        </a:rPr>
                        <a:t>  / έμφαση σε έννοιες / προηγούνται  της γλώσσας (</a:t>
                      </a:r>
                      <a:r>
                        <a:rPr lang="el-GR" sz="1400" dirty="0" err="1">
                          <a:effectLst/>
                          <a:latin typeface="Book Antiqua" panose="02040602050305030304" pitchFamily="18" charset="0"/>
                        </a:rPr>
                        <a:t>προανάγνωση</a:t>
                      </a:r>
                      <a:r>
                        <a:rPr lang="el-GR" sz="1400" dirty="0">
                          <a:effectLst/>
                          <a:latin typeface="Book Antiqua" panose="02040602050305030304" pitchFamily="18" charset="0"/>
                        </a:rPr>
                        <a:t> και προγραφή)</a:t>
                      </a:r>
                      <a:r>
                        <a:rPr lang="en-SE" sz="1400" dirty="0">
                          <a:effectLst/>
                          <a:latin typeface="Book Antiqua" panose="02040602050305030304" pitchFamily="18" charset="0"/>
                        </a:rPr>
                        <a:t> </a:t>
                      </a:r>
                      <a:r>
                        <a:rPr lang="el-GR" sz="1400" dirty="0">
                          <a:effectLst/>
                          <a:latin typeface="Book Antiqua" panose="02040602050305030304" pitchFamily="18" charset="0"/>
                        </a:rPr>
                        <a:t> </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4057669836"/>
                  </a:ext>
                </a:extLst>
              </a:tr>
              <a:tr h="1000716">
                <a:tc>
                  <a:txBody>
                    <a:bodyPr/>
                    <a:lstStyle/>
                    <a:p>
                      <a:pPr algn="just"/>
                      <a:r>
                        <a:rPr lang="el-GR" sz="1400">
                          <a:effectLst/>
                          <a:latin typeface="Book Antiqua" panose="02040602050305030304" pitchFamily="18" charset="0"/>
                        </a:rPr>
                        <a:t>2003</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Το παιδί ως μαθησιακά ικανός ενήλικας</a:t>
                      </a:r>
                    </a:p>
                    <a:p>
                      <a:pPr algn="just"/>
                      <a:r>
                        <a:rPr lang="el-GR" sz="1400" dirty="0">
                          <a:effectLst/>
                          <a:latin typeface="Book Antiqua" panose="02040602050305030304" pitchFamily="18" charset="0"/>
                        </a:rPr>
                        <a:t>Μαθησιακή ανάπτυξη, κοινωνική αλληλεπίδραση, επαφή με ετερότητες</a:t>
                      </a:r>
                      <a:endParaRPr lang="en-SE" sz="1400" dirty="0">
                        <a:effectLst/>
                        <a:latin typeface="Book Antiqua" panose="02040602050305030304" pitchFamily="18" charset="0"/>
                      </a:endParaRPr>
                    </a:p>
                    <a:p>
                      <a:pPr algn="just"/>
                      <a:r>
                        <a:rPr lang="el-GR" sz="1400" u="none" strike="noStrike" dirty="0">
                          <a:effectLst/>
                          <a:latin typeface="Book Antiqua" panose="02040602050305030304" pitchFamily="18" charset="0"/>
                        </a:rPr>
                        <a:t> </a:t>
                      </a:r>
                      <a:endParaRPr lang="en-SE" sz="1400" dirty="0">
                        <a:effectLst/>
                        <a:latin typeface="Book Antiqua" panose="02040602050305030304" pitchFamily="18" charset="0"/>
                      </a:endParaRPr>
                    </a:p>
                  </a:txBody>
                  <a:tcPr marL="37786" marR="37786" marT="0" marB="0"/>
                </a:tc>
                <a:tc>
                  <a:txBody>
                    <a:bodyPr/>
                    <a:lstStyle/>
                    <a:p>
                      <a:pPr algn="just"/>
                      <a:r>
                        <a:rPr lang="el-GR" sz="1400" dirty="0">
                          <a:effectLst/>
                          <a:latin typeface="Book Antiqua" panose="02040602050305030304" pitchFamily="18" charset="0"/>
                        </a:rPr>
                        <a:t>Τα μαθηματικά ως συνέχεια των </a:t>
                      </a:r>
                      <a:r>
                        <a:rPr lang="el-GR" sz="1400" dirty="0" err="1">
                          <a:effectLst/>
                          <a:latin typeface="Book Antiqua" panose="02040602050305030304" pitchFamily="18" charset="0"/>
                        </a:rPr>
                        <a:t>προμαθηματικών</a:t>
                      </a:r>
                      <a:r>
                        <a:rPr lang="el-GR" sz="1400" dirty="0">
                          <a:effectLst/>
                          <a:latin typeface="Book Antiqua" panose="02040602050305030304" pitchFamily="18" charset="0"/>
                        </a:rPr>
                        <a:t> στο πλαίσιο διαθεματικής και </a:t>
                      </a:r>
                      <a:r>
                        <a:rPr lang="el-GR" sz="1400" dirty="0" err="1">
                          <a:effectLst/>
                          <a:latin typeface="Book Antiqua" panose="02040602050305030304" pitchFamily="18" charset="0"/>
                        </a:rPr>
                        <a:t>παγνιώδους</a:t>
                      </a:r>
                      <a:r>
                        <a:rPr lang="el-GR" sz="1400" dirty="0">
                          <a:effectLst/>
                          <a:latin typeface="Book Antiqua" panose="02040602050305030304" pitchFamily="18" charset="0"/>
                        </a:rPr>
                        <a:t> μάθησης</a:t>
                      </a:r>
                    </a:p>
                    <a:p>
                      <a:pPr algn="just"/>
                      <a:r>
                        <a:rPr lang="el-GR" sz="1400" dirty="0">
                          <a:effectLst/>
                          <a:latin typeface="Book Antiqua" panose="02040602050305030304" pitchFamily="18" charset="0"/>
                        </a:rPr>
                        <a:t>Αυτόνομα ως Μαθηματικά / έμφαση σε πλαίσια όπου οι μαθηματικές έννοιες και ικανότητες άλλοτε αναδύονται και άλλοτε χρησιμοποιούνται </a:t>
                      </a:r>
                    </a:p>
                    <a:p>
                      <a:pPr algn="just"/>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2149018227"/>
                  </a:ext>
                </a:extLst>
              </a:tr>
              <a:tr h="1545970">
                <a:tc>
                  <a:txBody>
                    <a:bodyPr/>
                    <a:lstStyle/>
                    <a:p>
                      <a:pPr algn="just"/>
                      <a:r>
                        <a:rPr lang="el-GR" sz="1400">
                          <a:effectLst/>
                          <a:latin typeface="Book Antiqua" panose="02040602050305030304" pitchFamily="18" charset="0"/>
                        </a:rPr>
                        <a:t>2011/14</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1400" dirty="0">
                          <a:effectLst/>
                          <a:latin typeface="Book Antiqua" panose="02040602050305030304" pitchFamily="18" charset="0"/>
                        </a:rPr>
                        <a:t>Το παιδί ως πολίτης του κόσμου.</a:t>
                      </a:r>
                    </a:p>
                    <a:p>
                      <a:pPr algn="just"/>
                      <a:r>
                        <a:rPr lang="el-GR" sz="1400" dirty="0">
                          <a:effectLst/>
                          <a:latin typeface="Book Antiqua" panose="02040602050305030304" pitchFamily="18" charset="0"/>
                        </a:rPr>
                        <a:t>βασικές ικανότητες: επικοινωνία, δημιουργική &amp; κριτική σκέψη, ταυτότητα &amp; αυτονομία, κοινωνικές ικανότητας &amp; ικανότητες της ιδιότητας του πολίτη</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Τα Μαθηματικά ως αυτόνομες έννοιες εισχωρούν δυναμικά στο ΑΠ σε ποικίλα πλαίσια.</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Έμφαση σε έννοιες </a:t>
                      </a:r>
                      <a:r>
                        <a:rPr lang="sv-SE" sz="1400" dirty="0">
                          <a:effectLst/>
                          <a:latin typeface="Book Antiqua" panose="02040602050305030304" pitchFamily="18" charset="0"/>
                        </a:rPr>
                        <a:t>:: </a:t>
                      </a:r>
                      <a:r>
                        <a:rPr lang="el-GR" sz="1400" dirty="0">
                          <a:effectLst/>
                          <a:latin typeface="Book Antiqua" panose="02040602050305030304" pitchFamily="18" charset="0"/>
                        </a:rPr>
                        <a:t>Αριθμοί και Πράξεις, Χώρος και Γεωμετρία, Αλγεβρική Σκέψη, Στοχαστικά Μαθηματικά (στατιστική, πιθανότητες)</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 </a:t>
                      </a:r>
                      <a:endParaRPr lang="en-SE" sz="1400" dirty="0">
                        <a:effectLst/>
                        <a:latin typeface="Book Antiqua" panose="02040602050305030304" pitchFamily="18" charset="0"/>
                      </a:endParaRPr>
                    </a:p>
                  </a:txBody>
                  <a:tcPr marL="37786" marR="37786" marT="0" marB="0"/>
                </a:tc>
                <a:extLst>
                  <a:ext uri="{0D108BD9-81ED-4DB2-BD59-A6C34878D82A}">
                    <a16:rowId xmlns:a16="http://schemas.microsoft.com/office/drawing/2014/main" val="428088308"/>
                  </a:ext>
                </a:extLst>
              </a:tr>
              <a:tr h="2060511">
                <a:tc>
                  <a:txBody>
                    <a:bodyPr/>
                    <a:lstStyle/>
                    <a:p>
                      <a:pPr algn="just"/>
                      <a:r>
                        <a:rPr lang="el-GR" sz="1400">
                          <a:effectLst/>
                          <a:latin typeface="Book Antiqua" panose="02040602050305030304" pitchFamily="18" charset="0"/>
                        </a:rPr>
                        <a:t>2021</a:t>
                      </a:r>
                      <a:endParaRPr lang="en-SE" sz="140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Το παιδί ως ικανός, ενεργός, επιτυχημένος πολίτης και ο/η εκπαιδευτικός με ‘ισχυρή και δημοκρατική ηγεσία’</a:t>
                      </a:r>
                      <a:endParaRPr lang="en-SE" sz="1400" dirty="0">
                        <a:effectLst/>
                        <a:latin typeface="Book Antiqua" panose="02040602050305030304" pitchFamily="18" charset="0"/>
                      </a:endParaRPr>
                    </a:p>
                  </a:txBody>
                  <a:tcPr marL="37786" marR="37786" marT="0" marB="0"/>
                </a:tc>
                <a:tc>
                  <a:txBody>
                    <a:bodyPr/>
                    <a:lstStyle/>
                    <a:p>
                      <a:pPr algn="just"/>
                      <a:endParaRPr lang="el-GR" sz="1400" dirty="0">
                        <a:effectLst/>
                        <a:latin typeface="Book Antiqua" panose="02040602050305030304" pitchFamily="18" charset="0"/>
                      </a:endParaRPr>
                    </a:p>
                    <a:p>
                      <a:pPr algn="just"/>
                      <a:r>
                        <a:rPr lang="el-GR" sz="1400" dirty="0">
                          <a:effectLst/>
                          <a:latin typeface="Book Antiqua" panose="02040602050305030304" pitchFamily="18" charset="0"/>
                        </a:rPr>
                        <a:t>Τα Μαθηματικά γίνονται μέρος του θεματικού πεδίου των θετικών επιστημών / έμφαση σε έννοιες</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 </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Έννοιες: Γεωμετρία και μετρήσεις, Αριθμοί-Πράξεις και </a:t>
                      </a:r>
                      <a:r>
                        <a:rPr lang="el-GR" sz="1400" dirty="0" err="1">
                          <a:effectLst/>
                          <a:latin typeface="Book Antiqua" panose="02040602050305030304" pitchFamily="18" charset="0"/>
                        </a:rPr>
                        <a:t>Αλγεβρα</a:t>
                      </a:r>
                      <a:r>
                        <a:rPr lang="el-GR" sz="1400" dirty="0">
                          <a:effectLst/>
                          <a:latin typeface="Book Antiqua" panose="02040602050305030304" pitchFamily="18" charset="0"/>
                        </a:rPr>
                        <a:t>, Στοχαστικά μαθηματικά (</a:t>
                      </a:r>
                      <a:endParaRPr lang="en-SE" sz="1400" dirty="0">
                        <a:effectLst/>
                        <a:latin typeface="Book Antiqua" panose="02040602050305030304" pitchFamily="18" charset="0"/>
                      </a:endParaRPr>
                    </a:p>
                    <a:p>
                      <a:pPr algn="just"/>
                      <a:r>
                        <a:rPr lang="el-GR" sz="1400" dirty="0">
                          <a:effectLst/>
                          <a:latin typeface="Book Antiqua" panose="02040602050305030304" pitchFamily="18" charset="0"/>
                        </a:rPr>
                        <a:t>επίλυση προβλημάτων συλλογής και οργάνωσης δεδομένων, συλλογισμό πιθανοτήτων)</a:t>
                      </a:r>
                      <a:endParaRPr lang="en-SE" sz="1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3965458841"/>
                  </a:ext>
                </a:extLst>
              </a:tr>
              <a:tr h="85776">
                <a:tc>
                  <a:txBody>
                    <a:bodyPr/>
                    <a:lstStyle/>
                    <a:p>
                      <a:pPr algn="just"/>
                      <a:r>
                        <a:rPr lang="el-GR" sz="600">
                          <a:effectLst/>
                        </a:rPr>
                        <a:t> </a:t>
                      </a:r>
                      <a:endParaRPr lang="en-SE" sz="70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600">
                          <a:effectLst/>
                        </a:rPr>
                        <a:t> </a:t>
                      </a:r>
                      <a:endParaRPr lang="en-SE" sz="70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tc>
                  <a:txBody>
                    <a:bodyPr/>
                    <a:lstStyle/>
                    <a:p>
                      <a:pPr algn="just"/>
                      <a:r>
                        <a:rPr lang="el-GR" sz="600" dirty="0">
                          <a:effectLst/>
                        </a:rPr>
                        <a:t> </a:t>
                      </a:r>
                      <a:endParaRPr lang="en-S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37786" marR="37786" marT="0" marB="0"/>
                </a:tc>
                <a:extLst>
                  <a:ext uri="{0D108BD9-81ED-4DB2-BD59-A6C34878D82A}">
                    <a16:rowId xmlns:a16="http://schemas.microsoft.com/office/drawing/2014/main" val="507921791"/>
                  </a:ext>
                </a:extLst>
              </a:tr>
            </a:tbl>
          </a:graphicData>
        </a:graphic>
      </p:graphicFrame>
    </p:spTree>
    <p:extLst>
      <p:ext uri="{BB962C8B-B14F-4D97-AF65-F5344CB8AC3E}">
        <p14:creationId xmlns:p14="http://schemas.microsoft.com/office/powerpoint/2010/main" val="2112366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769-2C03-736A-5309-62BE801FEFB6}"/>
              </a:ext>
            </a:extLst>
          </p:cNvPr>
          <p:cNvSpPr>
            <a:spLocks noGrp="1"/>
          </p:cNvSpPr>
          <p:nvPr>
            <p:ph type="title"/>
          </p:nvPr>
        </p:nvSpPr>
        <p:spPr>
          <a:xfrm>
            <a:off x="457200" y="274638"/>
            <a:ext cx="8229600" cy="715962"/>
          </a:xfrm>
        </p:spPr>
        <p:txBody>
          <a:bodyPr>
            <a:normAutofit fontScale="90000"/>
          </a:bodyPr>
          <a:lstStyle/>
          <a:p>
            <a:r>
              <a:rPr lang="el-GR" sz="2800" dirty="0">
                <a:solidFill>
                  <a:srgbClr val="C00000"/>
                </a:solidFill>
                <a:latin typeface="Book Antiqua" panose="02040602050305030304" pitchFamily="18" charset="0"/>
              </a:rPr>
              <a:t>…μια σταδιακά αβίαστη εξαφάνιση παιδιού και μαθηματικών μεταξύ 1991 και 2021;</a:t>
            </a:r>
            <a:endParaRPr lang="en-SE" sz="28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E7DA245C-6A7A-D2C1-91CF-89C7113FED43}"/>
              </a:ext>
            </a:extLst>
          </p:cNvPr>
          <p:cNvSpPr>
            <a:spLocks noGrp="1"/>
          </p:cNvSpPr>
          <p:nvPr>
            <p:ph sz="half" idx="1"/>
          </p:nvPr>
        </p:nvSpPr>
        <p:spPr>
          <a:xfrm>
            <a:off x="228599" y="1600200"/>
            <a:ext cx="4191001" cy="4983162"/>
          </a:xfrm>
        </p:spPr>
        <p:txBody>
          <a:bodyPr>
            <a:normAutofit fontScale="47500" lnSpcReduction="20000"/>
          </a:bodyPr>
          <a:lstStyle/>
          <a:p>
            <a:r>
              <a:rPr lang="el-GR" sz="3800" dirty="0">
                <a:solidFill>
                  <a:srgbClr val="C00000"/>
                </a:solidFill>
                <a:latin typeface="Book Antiqua" panose="02040602050305030304" pitchFamily="18" charset="0"/>
              </a:rPr>
              <a:t>από το 1991</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Το παιδί ελεύθερο στο κέντρο</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Η πρώτη αυτόνομη εισαγωγή των μαθηματικών ως </a:t>
            </a:r>
            <a:r>
              <a:rPr lang="el-GR" sz="3800" dirty="0" err="1">
                <a:latin typeface="Book Antiqua" panose="02040602050305030304" pitchFamily="18" charset="0"/>
              </a:rPr>
              <a:t>προμαθηματικά</a:t>
            </a:r>
            <a:r>
              <a:rPr lang="el-GR" sz="3800" dirty="0">
                <a:latin typeface="Book Antiqua" panose="02040602050305030304" pitchFamily="18" charset="0"/>
              </a:rPr>
              <a:t> γίνεται διστακτικά</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Τα μαθηματικά επιτελούνται στο πλαίσιο αυτόνομων, ελεύθερων ή αυθόρμητων δράσεων και κινητικών δραστηριοτήτων</a:t>
            </a:r>
          </a:p>
          <a:p>
            <a:pPr marL="0" indent="0">
              <a:buNone/>
            </a:pPr>
            <a:endParaRPr lang="el-GR" sz="3800" dirty="0">
              <a:latin typeface="Book Antiqua" panose="02040602050305030304" pitchFamily="18" charset="0"/>
            </a:endParaRPr>
          </a:p>
          <a:p>
            <a:pPr marL="0" indent="0">
              <a:buNone/>
            </a:pPr>
            <a:r>
              <a:rPr lang="el-GR" sz="3800" dirty="0">
                <a:latin typeface="Book Antiqua" panose="02040602050305030304" pitchFamily="18" charset="0"/>
              </a:rPr>
              <a:t>Το ΑΠ δανείζεται από τον διεθνή χώρο για να υπηρετήσει την διασφάλιση μιας υποτιθέμενης ομογενούς εθνικής ταυτότητας με ενιαίο ηθικό, θρησκευτικό, γλωσσικό και πολιτισμικό κεφάλαιο.</a:t>
            </a:r>
          </a:p>
          <a:p>
            <a:pPr marL="0" indent="0">
              <a:buNone/>
            </a:pPr>
            <a:endParaRPr lang="el-GR"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61926EEA-DE79-C796-962B-21558E14630C}"/>
              </a:ext>
            </a:extLst>
          </p:cNvPr>
          <p:cNvSpPr>
            <a:spLocks noGrp="1"/>
          </p:cNvSpPr>
          <p:nvPr>
            <p:ph sz="half" idx="2"/>
          </p:nvPr>
        </p:nvSpPr>
        <p:spPr>
          <a:xfrm>
            <a:off x="4591050" y="1009650"/>
            <a:ext cx="4191001" cy="5410200"/>
          </a:xfrm>
        </p:spPr>
        <p:txBody>
          <a:bodyPr>
            <a:noAutofit/>
          </a:bodyPr>
          <a:lstStyle/>
          <a:p>
            <a:r>
              <a:rPr lang="el-GR" sz="1800" dirty="0">
                <a:solidFill>
                  <a:srgbClr val="C00000"/>
                </a:solidFill>
                <a:latin typeface="Book Antiqua" panose="02040602050305030304" pitchFamily="18" charset="0"/>
              </a:rPr>
              <a:t>μέχρι το 2021 </a:t>
            </a: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Το παιδί (και μαζί και η/ο εκπαιδευτικός) μετασχηματίζεται σε ενεργό, επιτυχή και ηγετικό πολίτη ενός κόσμου (με πολλαπλές προκλήσεις) τον οποίο έρχεται να κατακτήσει με στόχο την συνεχή και αμείωτη πρόοδο και ανάπτυξη.</a:t>
            </a: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Τα μαθηματικά γίνονται μέρος των θετικών επιστημών, γνωστό και ως </a:t>
            </a:r>
            <a:r>
              <a:rPr lang="sv-SE" sz="1800" dirty="0">
                <a:latin typeface="Book Antiqua" panose="02040602050305030304" pitchFamily="18" charset="0"/>
              </a:rPr>
              <a:t>STEM</a:t>
            </a:r>
            <a:endParaRPr lang="el-GR" sz="1800" dirty="0">
              <a:latin typeface="Book Antiqua" panose="02040602050305030304" pitchFamily="18" charset="0"/>
            </a:endParaRP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Τα μαθηματικά είναι πλέον αποκομμένα από την συνεισφορά τους στην επικοινωνία, στους </a:t>
            </a:r>
            <a:r>
              <a:rPr lang="el-GR" sz="1800" dirty="0" err="1">
                <a:latin typeface="Book Antiqua" panose="02040602050305030304" pitchFamily="18" charset="0"/>
              </a:rPr>
              <a:t>γραμματισμούς</a:t>
            </a:r>
            <a:r>
              <a:rPr lang="el-GR" sz="1800" dirty="0">
                <a:latin typeface="Book Antiqua" panose="02040602050305030304" pitchFamily="18" charset="0"/>
              </a:rPr>
              <a:t>, στις τέχνες, στην δημιουργικότητα, στην φαντασία και στον πολιτισμό γενικότερα.</a:t>
            </a:r>
          </a:p>
          <a:p>
            <a:pPr marL="0" indent="0">
              <a:buNone/>
            </a:pPr>
            <a:endParaRPr lang="el-GR" sz="1800" dirty="0">
              <a:latin typeface="Book Antiqua" panose="02040602050305030304" pitchFamily="18" charset="0"/>
            </a:endParaRP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Το ΑΠ υπηρετεί τις διεθνείς τάσεις και πολιτικές για μια παγκόσμια </a:t>
            </a:r>
            <a:r>
              <a:rPr lang="el-GR" sz="1800" dirty="0" err="1">
                <a:latin typeface="Book Antiqua" panose="02040602050305030304" pitchFamily="18" charset="0"/>
              </a:rPr>
              <a:t>πολιτειότητα</a:t>
            </a:r>
            <a:r>
              <a:rPr lang="el-GR" sz="1800" dirty="0">
                <a:latin typeface="Book Antiqua" panose="02040602050305030304" pitchFamily="18" charset="0"/>
              </a:rPr>
              <a:t> με την δια του λόγου (</a:t>
            </a:r>
            <a:r>
              <a:rPr lang="el-GR" sz="1800" dirty="0" err="1">
                <a:latin typeface="Book Antiqua" panose="02040602050305030304" pitchFamily="18" charset="0"/>
              </a:rPr>
              <a:t>χωρ</a:t>
            </a:r>
            <a:r>
              <a:rPr lang="sv-SE" sz="1800" dirty="0" err="1">
                <a:latin typeface="Book Antiqua" panose="02040602050305030304" pitchFamily="18" charset="0"/>
              </a:rPr>
              <a:t>ί</a:t>
            </a:r>
            <a:r>
              <a:rPr lang="el-GR" sz="1800" dirty="0">
                <a:latin typeface="Book Antiqua" panose="02040602050305030304" pitchFamily="18" charset="0"/>
              </a:rPr>
              <a:t>ς φροντίδα για την πράξη) εστίαση σε ζητήματα ισότιμης πρόσβασης στην γνώση με έμφαση σε ένα τεχνοκρατικό και νεοφιλελεύθερο λόγο.</a:t>
            </a:r>
          </a:p>
        </p:txBody>
      </p:sp>
    </p:spTree>
    <p:extLst>
      <p:ext uri="{BB962C8B-B14F-4D97-AF65-F5344CB8AC3E}">
        <p14:creationId xmlns:p14="http://schemas.microsoft.com/office/powerpoint/2010/main" val="2761443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6325-7A84-7E30-A6CB-EDFC5472A885}"/>
              </a:ext>
            </a:extLst>
          </p:cNvPr>
          <p:cNvSpPr>
            <a:spLocks noGrp="1"/>
          </p:cNvSpPr>
          <p:nvPr>
            <p:ph type="title"/>
          </p:nvPr>
        </p:nvSpPr>
        <p:spPr>
          <a:xfrm>
            <a:off x="304800" y="265113"/>
            <a:ext cx="8686800" cy="457199"/>
          </a:xfrm>
        </p:spPr>
        <p:txBody>
          <a:bodyPr>
            <a:normAutofit/>
          </a:bodyPr>
          <a:lstStyle/>
          <a:p>
            <a:r>
              <a:rPr lang="el-GR" sz="2000" dirty="0">
                <a:solidFill>
                  <a:srgbClr val="C00000"/>
                </a:solidFill>
                <a:latin typeface="Book Antiqua" panose="02040602050305030304" pitchFamily="18" charset="0"/>
              </a:rPr>
              <a:t>Προβληματισμοί/Ερωτήματα και χώρος για Αγωνιστικές Προσπάθειες;</a:t>
            </a:r>
            <a:endParaRPr lang="en-SE" sz="20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917EC5B1-2F6B-0E41-B97E-1E5A55F74ABF}"/>
              </a:ext>
            </a:extLst>
          </p:cNvPr>
          <p:cNvSpPr>
            <a:spLocks noGrp="1"/>
          </p:cNvSpPr>
          <p:nvPr>
            <p:ph sz="half" idx="1"/>
          </p:nvPr>
        </p:nvSpPr>
        <p:spPr>
          <a:xfrm>
            <a:off x="76200" y="731837"/>
            <a:ext cx="4724400" cy="6126163"/>
          </a:xfrm>
        </p:spPr>
        <p:txBody>
          <a:bodyPr>
            <a:noAutofit/>
          </a:bodyPr>
          <a:lstStyle/>
          <a:p>
            <a:r>
              <a:rPr lang="el-GR" sz="1800" dirty="0">
                <a:latin typeface="Book Antiqua" panose="02040602050305030304" pitchFamily="18" charset="0"/>
              </a:rPr>
              <a:t>Γιατί, καθώς, τα ΑΠ γράφουν τόσα για το παιδί και τα μαθηματικά, τελικά δεν στρέφονται </a:t>
            </a:r>
            <a:r>
              <a:rPr lang="el-GR" sz="1800" dirty="0" err="1">
                <a:latin typeface="Book Antiqua" panose="02040602050305030304" pitchFamily="18" charset="0"/>
              </a:rPr>
              <a:t>φροντιστικά</a:t>
            </a:r>
            <a:r>
              <a:rPr lang="el-GR" sz="1800" dirty="0">
                <a:latin typeface="Book Antiqua" panose="02040602050305030304" pitchFamily="18" charset="0"/>
              </a:rPr>
              <a:t> προς αυτά;</a:t>
            </a:r>
          </a:p>
          <a:p>
            <a:endParaRPr lang="el-GR" sz="1800" dirty="0">
              <a:latin typeface="Book Antiqua" panose="02040602050305030304" pitchFamily="18" charset="0"/>
            </a:endParaRPr>
          </a:p>
          <a:p>
            <a:r>
              <a:rPr lang="el-GR" sz="1800" dirty="0">
                <a:latin typeface="Book Antiqua" panose="02040602050305030304" pitchFamily="18" charset="0"/>
              </a:rPr>
              <a:t>Τι σημαίνει η έννοια πολίτης σήμερα;  Εννοούμε όλα το ίδιο με την έννοια πολίτης, </a:t>
            </a:r>
            <a:r>
              <a:rPr lang="el-GR" sz="1800" dirty="0" err="1">
                <a:latin typeface="Book Antiqua" panose="02040602050305030304" pitchFamily="18" charset="0"/>
              </a:rPr>
              <a:t>πολίτιδα</a:t>
            </a:r>
            <a:r>
              <a:rPr lang="el-GR" sz="1800" dirty="0">
                <a:latin typeface="Book Antiqua" panose="02040602050305030304" pitchFamily="18" charset="0"/>
              </a:rPr>
              <a:t>, </a:t>
            </a:r>
            <a:r>
              <a:rPr lang="el-GR" sz="1800" dirty="0" err="1">
                <a:latin typeface="Book Antiqua" panose="02040602050305030304" pitchFamily="18" charset="0"/>
              </a:rPr>
              <a:t>πολιτειότητα</a:t>
            </a:r>
            <a:r>
              <a:rPr lang="el-GR" sz="1800" dirty="0">
                <a:latin typeface="Book Antiqua" panose="02040602050305030304" pitchFamily="18" charset="0"/>
              </a:rPr>
              <a:t>;</a:t>
            </a:r>
          </a:p>
          <a:p>
            <a:endParaRPr lang="el-GR" sz="1800" dirty="0">
              <a:latin typeface="Book Antiqua" panose="02040602050305030304" pitchFamily="18" charset="0"/>
            </a:endParaRPr>
          </a:p>
          <a:p>
            <a:r>
              <a:rPr lang="el-GR" sz="1800" dirty="0">
                <a:latin typeface="Book Antiqua" panose="02040602050305030304" pitchFamily="18" charset="0"/>
              </a:rPr>
              <a:t>Ποιες είναι εκείνες οι μαθηματικές έννοιες και δράσεις που τα ίδια τα παιδιά αναπτύσσουν ή/και επινοούν με ευαισθησία, φαντασία, κριτική, δημιουργικότητα και λογική για τον ανθρώπινο και μη ανθρώπινο κόσμο γύρω τους; </a:t>
            </a:r>
          </a:p>
          <a:p>
            <a:endParaRPr lang="el-GR" sz="1800" dirty="0">
              <a:latin typeface="Book Antiqua" panose="02040602050305030304" pitchFamily="18" charset="0"/>
            </a:endParaRPr>
          </a:p>
          <a:p>
            <a:r>
              <a:rPr lang="el-GR" sz="1800" dirty="0">
                <a:latin typeface="Book Antiqua" panose="02040602050305030304" pitchFamily="18" charset="0"/>
              </a:rPr>
              <a:t>Και, πώς θα επιστραφεί, τελικά, ο </a:t>
            </a:r>
            <a:r>
              <a:rPr lang="el-GR" sz="1800" u="sng" dirty="0">
                <a:latin typeface="Book Antiqua" panose="02040602050305030304" pitchFamily="18" charset="0"/>
              </a:rPr>
              <a:t>κλεμμένος χρόνος </a:t>
            </a:r>
            <a:r>
              <a:rPr lang="el-GR" sz="1800" dirty="0">
                <a:latin typeface="Book Antiqua" panose="02040602050305030304" pitchFamily="18" charset="0"/>
              </a:rPr>
              <a:t>σε παιδιά και εκπαιδευτικούς για να γίνουν τα παραπάνω;</a:t>
            </a:r>
            <a:endParaRPr lang="en-SE" sz="18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968603ED-1296-77F7-C7C5-B7572B84757A}"/>
              </a:ext>
            </a:extLst>
          </p:cNvPr>
          <p:cNvSpPr>
            <a:spLocks noGrp="1"/>
          </p:cNvSpPr>
          <p:nvPr>
            <p:ph sz="half" idx="2"/>
          </p:nvPr>
        </p:nvSpPr>
        <p:spPr>
          <a:xfrm>
            <a:off x="4800600" y="990600"/>
            <a:ext cx="3962400" cy="5257800"/>
          </a:xfrm>
        </p:spPr>
        <p:txBody>
          <a:bodyPr>
            <a:normAutofit fontScale="55000" lnSpcReduction="20000"/>
          </a:bodyPr>
          <a:lstStyle/>
          <a:p>
            <a:endParaRPr lang="el-GR" sz="2000" dirty="0">
              <a:latin typeface="Book Antiqua" panose="02040602050305030304" pitchFamily="18" charset="0"/>
            </a:endParaRPr>
          </a:p>
          <a:p>
            <a:r>
              <a:rPr lang="el-GR" sz="2900" dirty="0">
                <a:latin typeface="Book Antiqua" panose="02040602050305030304" pitchFamily="18" charset="0"/>
              </a:rPr>
              <a:t>..η εξουσία δεν είναι μονοδιάστατη, δηλαδή δεν ασκείται μόνο ως κυριαρχία αλλά μέσα από τις αντιφάσεις που χαρακτηρίζουν τις σύγχρονες κοινωνίες. Μέσα στον τρόπο που ασκείται  η εξουσία υπάρχουν οι δυνατότητες αντίστασης των πολιτών. …. Αυτή συνεπώς η αλλαγή της κοινωνίας, που είναι ο σκοπός των ριζοσπαστικών παιδαγωγών και έχει στόχο την απελευθέρωση των ανθρώπων, πρέπει να βασιστεί στην ανάπτυξη της ευαισθησίας, της φαντασίας και του λογικού των σημερινών μαθητών και αυριανών πολιτών, τόσο σε υποκειμενικό όσο και αντικειμενικό επίπεδο.</a:t>
            </a:r>
          </a:p>
          <a:p>
            <a:endParaRPr lang="el-GR" sz="2900" dirty="0">
              <a:latin typeface="Book Antiqua" panose="02040602050305030304" pitchFamily="18" charset="0"/>
            </a:endParaRPr>
          </a:p>
          <a:p>
            <a:r>
              <a:rPr lang="el-GR" sz="2900" dirty="0">
                <a:latin typeface="Book Antiqua" panose="02040602050305030304" pitchFamily="18" charset="0"/>
              </a:rPr>
              <a:t>Σ. Π. </a:t>
            </a:r>
            <a:r>
              <a:rPr lang="el-GR" sz="2900" dirty="0" err="1">
                <a:latin typeface="Book Antiqua" panose="02040602050305030304" pitchFamily="18" charset="0"/>
              </a:rPr>
              <a:t>Ράσης</a:t>
            </a:r>
            <a:r>
              <a:rPr lang="el-GR" sz="2900" dirty="0">
                <a:latin typeface="Book Antiqua" panose="02040602050305030304" pitchFamily="18" charset="0"/>
              </a:rPr>
              <a:t>, Πρόλογος για το βιβλίο του </a:t>
            </a:r>
            <a:r>
              <a:rPr lang="sv-SE" sz="2900" dirty="0">
                <a:latin typeface="Book Antiqua" panose="02040602050305030304" pitchFamily="18" charset="0"/>
              </a:rPr>
              <a:t>Michael Apple, </a:t>
            </a:r>
            <a:r>
              <a:rPr lang="el-GR" sz="2900" dirty="0">
                <a:latin typeface="Book Antiqua" panose="02040602050305030304" pitchFamily="18" charset="0"/>
              </a:rPr>
              <a:t>Εκπαίδευση και Εξουσία. </a:t>
            </a:r>
            <a:r>
              <a:rPr lang="el-GR" sz="2900" dirty="0" err="1">
                <a:latin typeface="Book Antiqua" panose="02040602050305030304" pitchFamily="18" charset="0"/>
              </a:rPr>
              <a:t>Παρατηρητ</a:t>
            </a:r>
            <a:r>
              <a:rPr lang="sv-SE" sz="2900" dirty="0" err="1">
                <a:latin typeface="Book Antiqua" panose="02040602050305030304" pitchFamily="18" charset="0"/>
              </a:rPr>
              <a:t>ή</a:t>
            </a:r>
            <a:r>
              <a:rPr lang="el-GR" sz="2900" dirty="0">
                <a:latin typeface="Book Antiqua" panose="02040602050305030304" pitchFamily="18" charset="0"/>
              </a:rPr>
              <a:t>ς. 1993. </a:t>
            </a:r>
            <a:endParaRPr lang="en-SE" sz="2900" dirty="0">
              <a:latin typeface="Book Antiqua" panose="02040602050305030304" pitchFamily="18" charset="0"/>
            </a:endParaRPr>
          </a:p>
        </p:txBody>
      </p:sp>
    </p:spTree>
    <p:extLst>
      <p:ext uri="{BB962C8B-B14F-4D97-AF65-F5344CB8AC3E}">
        <p14:creationId xmlns:p14="http://schemas.microsoft.com/office/powerpoint/2010/main" val="2780571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1DA8E-7984-4665-DA70-CC1938B92CE1}"/>
              </a:ext>
            </a:extLst>
          </p:cNvPr>
          <p:cNvSpPr>
            <a:spLocks noGrp="1"/>
          </p:cNvSpPr>
          <p:nvPr>
            <p:ph type="title"/>
          </p:nvPr>
        </p:nvSpPr>
        <p:spPr>
          <a:xfrm>
            <a:off x="457200" y="2133600"/>
            <a:ext cx="8229600" cy="2667000"/>
          </a:xfrm>
        </p:spPr>
        <p:txBody>
          <a:bodyPr/>
          <a:lstStyle/>
          <a:p>
            <a:r>
              <a:rPr lang="el-GR" dirty="0">
                <a:solidFill>
                  <a:srgbClr val="C00000"/>
                </a:solidFill>
              </a:rPr>
              <a:t>Ευχαριστώ πολύ!</a:t>
            </a:r>
            <a:endParaRPr lang="en-SE" dirty="0">
              <a:solidFill>
                <a:srgbClr val="C00000"/>
              </a:solidFill>
            </a:endParaRPr>
          </a:p>
        </p:txBody>
      </p:sp>
      <p:sp>
        <p:nvSpPr>
          <p:cNvPr id="3" name="Content Placeholder 2">
            <a:extLst>
              <a:ext uri="{FF2B5EF4-FFF2-40B4-BE49-F238E27FC236}">
                <a16:creationId xmlns:a16="http://schemas.microsoft.com/office/drawing/2014/main" id="{4EE9D1FB-D708-65FE-CFA6-ECC45228A2EA}"/>
              </a:ext>
            </a:extLst>
          </p:cNvPr>
          <p:cNvSpPr>
            <a:spLocks noGrp="1"/>
          </p:cNvSpPr>
          <p:nvPr>
            <p:ph sz="half" idx="1"/>
          </p:nvPr>
        </p:nvSpPr>
        <p:spPr/>
        <p:txBody>
          <a:bodyPr/>
          <a:lstStyle/>
          <a:p>
            <a:pPr marL="0" indent="0">
              <a:buNone/>
            </a:pPr>
            <a:endParaRPr lang="en-SE" dirty="0"/>
          </a:p>
        </p:txBody>
      </p:sp>
      <p:sp>
        <p:nvSpPr>
          <p:cNvPr id="4" name="Content Placeholder 3">
            <a:extLst>
              <a:ext uri="{FF2B5EF4-FFF2-40B4-BE49-F238E27FC236}">
                <a16:creationId xmlns:a16="http://schemas.microsoft.com/office/drawing/2014/main" id="{C254858A-5BDC-1AC8-1274-5CEE16C00F4F}"/>
              </a:ext>
            </a:extLst>
          </p:cNvPr>
          <p:cNvSpPr>
            <a:spLocks noGrp="1"/>
          </p:cNvSpPr>
          <p:nvPr>
            <p:ph sz="half" idx="2"/>
          </p:nvPr>
        </p:nvSpPr>
        <p:spPr/>
        <p:txBody>
          <a:bodyPr/>
          <a:lstStyle/>
          <a:p>
            <a:endParaRPr lang="en-SE"/>
          </a:p>
        </p:txBody>
      </p:sp>
    </p:spTree>
    <p:extLst>
      <p:ext uri="{BB962C8B-B14F-4D97-AF65-F5344CB8AC3E}">
        <p14:creationId xmlns:p14="http://schemas.microsoft.com/office/powerpoint/2010/main" val="3830764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5A4A6-44AE-7FF8-AC9D-4D64A47D6911}"/>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FF46F62A-6E0B-BD6E-9029-E45D3E1888AC}"/>
              </a:ext>
            </a:extLst>
          </p:cNvPr>
          <p:cNvSpPr>
            <a:spLocks noGrp="1"/>
          </p:cNvSpPr>
          <p:nvPr>
            <p:ph sz="half" idx="1"/>
          </p:nvPr>
        </p:nvSpPr>
        <p:spPr/>
        <p:txBody>
          <a:bodyPr/>
          <a:lstStyle/>
          <a:p>
            <a:endParaRPr lang="en-SE"/>
          </a:p>
        </p:txBody>
      </p:sp>
      <p:sp>
        <p:nvSpPr>
          <p:cNvPr id="4" name="Content Placeholder 3">
            <a:extLst>
              <a:ext uri="{FF2B5EF4-FFF2-40B4-BE49-F238E27FC236}">
                <a16:creationId xmlns:a16="http://schemas.microsoft.com/office/drawing/2014/main" id="{91609210-DBCD-1FF2-6D18-20FDBB7A067E}"/>
              </a:ext>
            </a:extLst>
          </p:cNvPr>
          <p:cNvSpPr>
            <a:spLocks noGrp="1"/>
          </p:cNvSpPr>
          <p:nvPr>
            <p:ph sz="half" idx="2"/>
          </p:nvPr>
        </p:nvSpPr>
        <p:spPr/>
        <p:txBody>
          <a:bodyPr/>
          <a:lstStyle/>
          <a:p>
            <a:endParaRPr lang="en-SE"/>
          </a:p>
        </p:txBody>
      </p:sp>
    </p:spTree>
    <p:extLst>
      <p:ext uri="{BB962C8B-B14F-4D97-AF65-F5344CB8AC3E}">
        <p14:creationId xmlns:p14="http://schemas.microsoft.com/office/powerpoint/2010/main" val="394778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p:txBody>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extLst>
              <p:ext uri="{D42A27DB-BD31-4B8C-83A1-F6EECF244321}">
                <p14:modId xmlns:p14="http://schemas.microsoft.com/office/powerpoint/2010/main" val="2678741085"/>
              </p:ext>
            </p:extLst>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1053364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0A245-2175-A346-9F87-1E1250DBE2E8}"/>
              </a:ext>
            </a:extLst>
          </p:cNvPr>
          <p:cNvSpPr>
            <a:spLocks noGrp="1"/>
          </p:cNvSpPr>
          <p:nvPr>
            <p:ph sz="half" idx="1"/>
          </p:nvPr>
        </p:nvSpPr>
        <p:spPr>
          <a:xfrm>
            <a:off x="457200" y="228600"/>
            <a:ext cx="8077200" cy="6400800"/>
          </a:xfrm>
        </p:spPr>
        <p:txBody>
          <a:bodyPr>
            <a:noAutofit/>
          </a:bodyPr>
          <a:lstStyle/>
          <a:p>
            <a:pPr marL="0" indent="0">
              <a:buNone/>
            </a:pPr>
            <a:r>
              <a:rPr lang="el-GR" sz="2000" dirty="0">
                <a:solidFill>
                  <a:srgbClr val="C00000"/>
                </a:solidFill>
              </a:rPr>
              <a:t>1</a:t>
            </a:r>
            <a:r>
              <a:rPr lang="el-GR" sz="2000" baseline="30000" dirty="0">
                <a:solidFill>
                  <a:srgbClr val="C00000"/>
                </a:solidFill>
              </a:rPr>
              <a:t>ο</a:t>
            </a:r>
            <a:r>
              <a:rPr lang="el-GR" sz="2000" dirty="0">
                <a:solidFill>
                  <a:srgbClr val="C00000"/>
                </a:solidFill>
              </a:rPr>
              <a:t> Μέρος </a:t>
            </a:r>
          </a:p>
          <a:p>
            <a:r>
              <a:rPr lang="el-GR" sz="2000" dirty="0"/>
              <a:t>ΤΟ ΝΗΠΙΑΓΩΓΕΙΟ ΣΤΟΝ 21Ο ΑΙΩΝΑ</a:t>
            </a:r>
          </a:p>
          <a:p>
            <a:pPr lvl="1"/>
            <a:r>
              <a:rPr lang="el-GR" sz="1600" dirty="0" err="1"/>
              <a:t>Προωθώντας</a:t>
            </a:r>
            <a:r>
              <a:rPr lang="el-GR" sz="1600" dirty="0"/>
              <a:t> την </a:t>
            </a:r>
            <a:r>
              <a:rPr lang="el-GR" sz="1600" dirty="0" err="1"/>
              <a:t>ανάπτυξη</a:t>
            </a:r>
            <a:r>
              <a:rPr lang="el-GR" sz="1600" dirty="0"/>
              <a:t> </a:t>
            </a:r>
            <a:r>
              <a:rPr lang="el-GR" sz="1600" dirty="0" err="1"/>
              <a:t>βασικών</a:t>
            </a:r>
            <a:r>
              <a:rPr lang="el-GR" sz="1600" dirty="0"/>
              <a:t> </a:t>
            </a:r>
            <a:r>
              <a:rPr lang="el-GR" sz="1600" dirty="0" err="1"/>
              <a:t>ικανοτήτων</a:t>
            </a:r>
            <a:endParaRPr lang="el-GR" sz="1600" dirty="0"/>
          </a:p>
          <a:p>
            <a:r>
              <a:rPr lang="el-GR" sz="2000" dirty="0"/>
              <a:t>ΒΑΣΙΚΕΣ ΑΡΧΕΣ ΓΙΑ ΤΗ ΜΑΘΗΣΗ ΚΑΙ ΤΗ ΔΙΔΑΣΚΑΛΙΑ ΣΤΗΝ ΠΡΟΣΧΟΛΙΚΗ ΕΚΠΑΙΔΕΥΣΗ</a:t>
            </a:r>
          </a:p>
          <a:p>
            <a:pPr lvl="1"/>
            <a:r>
              <a:rPr lang="el-GR" sz="1600" dirty="0" err="1"/>
              <a:t>Αναγνωρίζοντας</a:t>
            </a:r>
            <a:r>
              <a:rPr lang="el-GR" sz="1600" dirty="0"/>
              <a:t> τη </a:t>
            </a:r>
            <a:r>
              <a:rPr lang="el-GR" sz="1600" dirty="0" err="1"/>
              <a:t>διαφορετικότητα</a:t>
            </a:r>
            <a:r>
              <a:rPr lang="el-GR" sz="1600" dirty="0"/>
              <a:t> &amp; </a:t>
            </a:r>
            <a:r>
              <a:rPr lang="el-GR" sz="1600" dirty="0" err="1"/>
              <a:t>Αναπτύσσοντας</a:t>
            </a:r>
            <a:r>
              <a:rPr lang="el-GR" sz="1600" dirty="0"/>
              <a:t> </a:t>
            </a:r>
            <a:r>
              <a:rPr lang="el-GR" sz="1600" dirty="0" err="1"/>
              <a:t>διαφοροποιημένες</a:t>
            </a:r>
            <a:r>
              <a:rPr lang="el-GR" sz="1600" dirty="0"/>
              <a:t> </a:t>
            </a:r>
            <a:r>
              <a:rPr lang="el-GR" sz="1600" dirty="0" err="1"/>
              <a:t>προσεγγίσεις</a:t>
            </a:r>
            <a:endParaRPr lang="el-GR" sz="1600" dirty="0"/>
          </a:p>
          <a:p>
            <a:pPr lvl="1"/>
            <a:r>
              <a:rPr lang="el-GR" sz="1600" dirty="0" err="1"/>
              <a:t>Οργανώνοντας</a:t>
            </a:r>
            <a:r>
              <a:rPr lang="el-GR" sz="1600" dirty="0"/>
              <a:t> τη </a:t>
            </a:r>
            <a:r>
              <a:rPr lang="el-GR" sz="1600" dirty="0" err="1"/>
              <a:t>μάθηση</a:t>
            </a:r>
            <a:r>
              <a:rPr lang="el-GR" sz="1600" dirty="0"/>
              <a:t> και τη </a:t>
            </a:r>
            <a:r>
              <a:rPr lang="el-GR" sz="1600" dirty="0" err="1"/>
              <a:t>διδασκαλία</a:t>
            </a:r>
            <a:r>
              <a:rPr lang="el-GR" sz="1600" dirty="0"/>
              <a:t> στο </a:t>
            </a:r>
            <a:r>
              <a:rPr lang="el-GR" sz="1600" dirty="0" err="1"/>
              <a:t>νηπιαγωγείο</a:t>
            </a:r>
            <a:endParaRPr lang="el-GR" sz="1600" dirty="0"/>
          </a:p>
          <a:p>
            <a:pPr lvl="1"/>
            <a:r>
              <a:rPr lang="el-GR" sz="1600" dirty="0" err="1"/>
              <a:t>Αξιολόγηση</a:t>
            </a:r>
            <a:r>
              <a:rPr lang="el-GR" sz="1600" dirty="0"/>
              <a:t> για τη </a:t>
            </a:r>
            <a:r>
              <a:rPr lang="el-GR" sz="1600" dirty="0" err="1"/>
              <a:t>μάθηση</a:t>
            </a:r>
            <a:endParaRPr lang="el-GR" sz="1600" dirty="0"/>
          </a:p>
          <a:p>
            <a:pPr lvl="1"/>
            <a:r>
              <a:rPr lang="el-GR" sz="1600" dirty="0"/>
              <a:t>Η </a:t>
            </a:r>
            <a:r>
              <a:rPr lang="el-GR" sz="1600" dirty="0" err="1"/>
              <a:t>ένταξη</a:t>
            </a:r>
            <a:r>
              <a:rPr lang="el-GR" sz="1600" dirty="0"/>
              <a:t> στο </a:t>
            </a:r>
            <a:r>
              <a:rPr lang="el-GR" sz="1600" dirty="0" err="1"/>
              <a:t>νηπιαγωγείο</a:t>
            </a:r>
            <a:endParaRPr lang="el-GR" sz="1600" dirty="0"/>
          </a:p>
          <a:p>
            <a:pPr lvl="1"/>
            <a:r>
              <a:rPr lang="el-GR" sz="1600" dirty="0"/>
              <a:t>Η </a:t>
            </a:r>
            <a:r>
              <a:rPr lang="el-GR" sz="1600" dirty="0" err="1"/>
              <a:t>σημασία</a:t>
            </a:r>
            <a:r>
              <a:rPr lang="el-GR" sz="1600" dirty="0"/>
              <a:t> της </a:t>
            </a:r>
            <a:r>
              <a:rPr lang="el-GR" sz="1600" dirty="0" err="1"/>
              <a:t>συνεργασίας</a:t>
            </a:r>
            <a:r>
              <a:rPr lang="el-GR" sz="1600" dirty="0"/>
              <a:t> </a:t>
            </a:r>
            <a:r>
              <a:rPr lang="el-GR" sz="1600" dirty="0" err="1"/>
              <a:t>νηπιαγωγείου</a:t>
            </a:r>
            <a:r>
              <a:rPr lang="el-GR" sz="1600" dirty="0"/>
              <a:t> – </a:t>
            </a:r>
            <a:r>
              <a:rPr lang="el-GR" sz="1600" dirty="0" err="1"/>
              <a:t>οικογένειας</a:t>
            </a:r>
            <a:endParaRPr lang="el-GR" sz="1600" dirty="0"/>
          </a:p>
          <a:p>
            <a:pPr lvl="1"/>
            <a:r>
              <a:rPr lang="el-GR" sz="1600" dirty="0" err="1"/>
              <a:t>Διευκολύνοντας</a:t>
            </a:r>
            <a:r>
              <a:rPr lang="el-GR" sz="1600" dirty="0"/>
              <a:t> τις </a:t>
            </a:r>
            <a:r>
              <a:rPr lang="el-GR" sz="1600" dirty="0" err="1"/>
              <a:t>μεταβάσεις</a:t>
            </a:r>
            <a:r>
              <a:rPr lang="el-GR" sz="1600" dirty="0"/>
              <a:t> </a:t>
            </a:r>
            <a:r>
              <a:rPr lang="el-GR" sz="1600" dirty="0" err="1"/>
              <a:t>παιδιών</a:t>
            </a:r>
            <a:r>
              <a:rPr lang="el-GR" sz="1600" dirty="0"/>
              <a:t> και </a:t>
            </a:r>
            <a:r>
              <a:rPr lang="el-GR" sz="1600" dirty="0" err="1"/>
              <a:t>οικογενειών</a:t>
            </a:r>
            <a:r>
              <a:rPr lang="el-GR" sz="1600" dirty="0"/>
              <a:t> </a:t>
            </a:r>
          </a:p>
          <a:p>
            <a:pPr marL="0" indent="0">
              <a:buNone/>
            </a:pPr>
            <a:endParaRPr lang="el-GR" sz="2000" dirty="0"/>
          </a:p>
          <a:p>
            <a:pPr marL="0" indent="0">
              <a:buNone/>
            </a:pPr>
            <a:r>
              <a:rPr lang="el-GR" sz="2000" dirty="0">
                <a:solidFill>
                  <a:srgbClr val="C00000"/>
                </a:solidFill>
              </a:rPr>
              <a:t>2</a:t>
            </a:r>
            <a:r>
              <a:rPr lang="el-GR" sz="2000" baseline="30000" dirty="0">
                <a:solidFill>
                  <a:srgbClr val="C00000"/>
                </a:solidFill>
              </a:rPr>
              <a:t>ο</a:t>
            </a:r>
            <a:r>
              <a:rPr lang="el-GR" sz="2000" dirty="0">
                <a:solidFill>
                  <a:srgbClr val="C00000"/>
                </a:solidFill>
              </a:rPr>
              <a:t> Μ</a:t>
            </a:r>
            <a:r>
              <a:rPr lang="sv-SE" sz="2000" dirty="0" err="1">
                <a:solidFill>
                  <a:srgbClr val="C00000"/>
                </a:solidFill>
              </a:rPr>
              <a:t>έ</a:t>
            </a:r>
            <a:r>
              <a:rPr lang="el-GR" sz="2000" dirty="0" err="1">
                <a:solidFill>
                  <a:srgbClr val="C00000"/>
                </a:solidFill>
              </a:rPr>
              <a:t>ρος</a:t>
            </a:r>
            <a:endParaRPr lang="el-GR" sz="2000" dirty="0">
              <a:solidFill>
                <a:srgbClr val="C00000"/>
              </a:solidFill>
            </a:endParaRPr>
          </a:p>
          <a:p>
            <a:pPr marL="0" indent="0">
              <a:buNone/>
            </a:pPr>
            <a:r>
              <a:rPr lang="el-GR" sz="2000" dirty="0"/>
              <a:t>Μαθησιακές Περιοχές</a:t>
            </a:r>
          </a:p>
          <a:p>
            <a:pPr marL="0" indent="0">
              <a:buNone/>
            </a:pPr>
            <a:r>
              <a:rPr lang="el-GR" sz="1800" dirty="0"/>
              <a:t>	Προσωπική και Κοινωνική Ανάπτυξη / Φυσικές Επιστήμες</a:t>
            </a:r>
          </a:p>
          <a:p>
            <a:pPr marL="0" indent="0">
              <a:buNone/>
            </a:pPr>
            <a:r>
              <a:rPr lang="el-GR" sz="1800" dirty="0"/>
              <a:t>	Τεχνολογίες Πληροφοριών και Επικοινωνίας /Περιβαλλοντική Εκπαίδευση</a:t>
            </a:r>
          </a:p>
          <a:p>
            <a:pPr marL="0" indent="0">
              <a:buNone/>
            </a:pPr>
            <a:r>
              <a:rPr lang="el-GR" sz="1800" dirty="0"/>
              <a:t>	</a:t>
            </a:r>
            <a:r>
              <a:rPr lang="el-GR" sz="1800" u="sng" dirty="0"/>
              <a:t>Μαθηματικά</a:t>
            </a:r>
            <a:r>
              <a:rPr lang="el-GR" sz="1800" dirty="0"/>
              <a:t> / Γλώσσα / Φυσική Αγωγή / Τέχνες / Κοινωνικές Επιστήμες</a:t>
            </a:r>
          </a:p>
          <a:p>
            <a:pPr marL="0" indent="0">
              <a:buNone/>
            </a:pPr>
            <a:endParaRPr lang="sv-SE" sz="2000" dirty="0"/>
          </a:p>
        </p:txBody>
      </p:sp>
    </p:spTree>
    <p:extLst>
      <p:ext uri="{BB962C8B-B14F-4D97-AF65-F5344CB8AC3E}">
        <p14:creationId xmlns:p14="http://schemas.microsoft.com/office/powerpoint/2010/main" val="441544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328E8-690E-6741-9DD6-3965B9A6DD30}"/>
              </a:ext>
            </a:extLst>
          </p:cNvPr>
          <p:cNvSpPr>
            <a:spLocks noGrp="1"/>
          </p:cNvSpPr>
          <p:nvPr>
            <p:ph type="title"/>
          </p:nvPr>
        </p:nvSpPr>
        <p:spPr/>
        <p:txBody>
          <a:bodyPr>
            <a:normAutofit/>
          </a:bodyPr>
          <a:lstStyle/>
          <a:p>
            <a:r>
              <a:rPr lang="el-GR" sz="3600" dirty="0">
                <a:latin typeface="Book Antiqua" panose="02040602050305030304" pitchFamily="18" charset="0"/>
              </a:rPr>
              <a:t>αναλυτικό πρόγραμμα </a:t>
            </a:r>
            <a:r>
              <a:rPr lang="sv-SE" sz="3600" dirty="0">
                <a:latin typeface="Book Antiqua" panose="02040602050305030304" pitchFamily="18" charset="0"/>
              </a:rPr>
              <a:t>:: curriculum</a:t>
            </a:r>
          </a:p>
        </p:txBody>
      </p:sp>
      <p:sp>
        <p:nvSpPr>
          <p:cNvPr id="3" name="Content Placeholder 2">
            <a:extLst>
              <a:ext uri="{FF2B5EF4-FFF2-40B4-BE49-F238E27FC236}">
                <a16:creationId xmlns:a16="http://schemas.microsoft.com/office/drawing/2014/main" id="{DC0A8A5F-5E63-AF4D-B50B-29DE7104A024}"/>
              </a:ext>
            </a:extLst>
          </p:cNvPr>
          <p:cNvSpPr>
            <a:spLocks noGrp="1"/>
          </p:cNvSpPr>
          <p:nvPr>
            <p:ph idx="1"/>
          </p:nvPr>
        </p:nvSpPr>
        <p:spPr/>
        <p:txBody>
          <a:bodyPr/>
          <a:lstStyle/>
          <a:p>
            <a:endParaRPr lang="sv-SE" dirty="0">
              <a:latin typeface="Book Antiqua" panose="02040602050305030304" pitchFamily="18" charset="0"/>
            </a:endParaRPr>
          </a:p>
          <a:p>
            <a:r>
              <a:rPr lang="el-GR" sz="2800" dirty="0">
                <a:latin typeface="Book Antiqua" panose="02040602050305030304" pitchFamily="18" charset="0"/>
              </a:rPr>
              <a:t>…αναφέρεται </a:t>
            </a:r>
            <a:r>
              <a:rPr lang="el-GR" sz="2800" u="sng" dirty="0">
                <a:latin typeface="Book Antiqua" panose="02040602050305030304" pitchFamily="18" charset="0"/>
              </a:rPr>
              <a:t>στο επίσημο αντικείμενο </a:t>
            </a:r>
            <a:r>
              <a:rPr lang="el-GR" sz="2800" dirty="0">
                <a:latin typeface="Book Antiqua" panose="02040602050305030304" pitchFamily="18" charset="0"/>
              </a:rPr>
              <a:t>όπως αυτό μεταφέρεται μέσω </a:t>
            </a:r>
            <a:r>
              <a:rPr lang="el-GR" sz="2800" u="sng" dirty="0">
                <a:latin typeface="Book Antiqua" panose="02040602050305030304" pitchFamily="18" charset="0"/>
              </a:rPr>
              <a:t>μιας εθνικής</a:t>
            </a:r>
            <a:r>
              <a:rPr lang="sv-SE" sz="2800" u="sng" dirty="0">
                <a:latin typeface="Book Antiqua" panose="02040602050305030304" pitchFamily="18" charset="0"/>
              </a:rPr>
              <a:t> </a:t>
            </a:r>
            <a:r>
              <a:rPr lang="el-GR" sz="2800" u="sng" dirty="0">
                <a:latin typeface="Book Antiqua" panose="02040602050305030304" pitchFamily="18" charset="0"/>
              </a:rPr>
              <a:t>ή/και παγκόσμιας εκπαιδευτικής πολιτικής </a:t>
            </a:r>
            <a:r>
              <a:rPr lang="el-GR" sz="2800" dirty="0">
                <a:latin typeface="Book Antiqua" panose="02040602050305030304" pitchFamily="18" charset="0"/>
              </a:rPr>
              <a:t>και ενός συστήματος </a:t>
            </a:r>
            <a:r>
              <a:rPr lang="el-GR" sz="2800" u="sng" dirty="0">
                <a:latin typeface="Book Antiqua" panose="02040602050305030304" pitchFamily="18" charset="0"/>
              </a:rPr>
              <a:t>διοίκησης ή/και διακυβέρνησης </a:t>
            </a:r>
            <a:r>
              <a:rPr lang="el-GR" sz="2800" dirty="0">
                <a:latin typeface="Book Antiqua" panose="02040602050305030304" pitchFamily="18" charset="0"/>
              </a:rPr>
              <a:t>με στόχο να παρέχει οδηγίες για την γενικευμένη εφαρμογή του σε όλες τις σχολικές μονάδες.</a:t>
            </a:r>
          </a:p>
          <a:p>
            <a:pPr marL="0" indent="0">
              <a:buNone/>
            </a:pPr>
            <a:endParaRPr lang="sv-SE" dirty="0"/>
          </a:p>
        </p:txBody>
      </p:sp>
    </p:spTree>
    <p:extLst>
      <p:ext uri="{BB962C8B-B14F-4D97-AF65-F5344CB8AC3E}">
        <p14:creationId xmlns:p14="http://schemas.microsoft.com/office/powerpoint/2010/main" val="2816477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E031-D026-6145-8DB6-B5F9FFE00CB3}"/>
              </a:ext>
            </a:extLst>
          </p:cNvPr>
          <p:cNvSpPr>
            <a:spLocks noGrp="1"/>
          </p:cNvSpPr>
          <p:nvPr>
            <p:ph type="title"/>
          </p:nvPr>
        </p:nvSpPr>
        <p:spPr/>
        <p:txBody>
          <a:bodyPr/>
          <a:lstStyle/>
          <a:p>
            <a:r>
              <a:rPr lang="el-GR" sz="2400" dirty="0">
                <a:solidFill>
                  <a:srgbClr val="C00000"/>
                </a:solidFill>
                <a:latin typeface="Book Antiqua" panose="02040602050305030304" pitchFamily="18" charset="0"/>
              </a:rPr>
              <a:t>Πως </a:t>
            </a:r>
            <a:r>
              <a:rPr lang="el-GR" sz="2400" dirty="0" err="1">
                <a:solidFill>
                  <a:srgbClr val="C00000"/>
                </a:solidFill>
                <a:latin typeface="Book Antiqua" panose="02040602050305030304" pitchFamily="18" charset="0"/>
              </a:rPr>
              <a:t>συνδέονται</a:t>
            </a:r>
            <a:r>
              <a:rPr lang="el-GR" sz="2400" dirty="0">
                <a:solidFill>
                  <a:srgbClr val="C00000"/>
                </a:solidFill>
                <a:latin typeface="Book Antiqua" panose="02040602050305030304" pitchFamily="18" charset="0"/>
              </a:rPr>
              <a:t> τα «</a:t>
            </a:r>
            <a:r>
              <a:rPr lang="el-GR" sz="2400" dirty="0" err="1">
                <a:solidFill>
                  <a:srgbClr val="C00000"/>
                </a:solidFill>
                <a:latin typeface="Book Antiqua" panose="02040602050305030304" pitchFamily="18" charset="0"/>
              </a:rPr>
              <a:t>Μαθηματικα</a:t>
            </a:r>
            <a:r>
              <a:rPr lang="el-GR" sz="2400" dirty="0">
                <a:solidFill>
                  <a:srgbClr val="C00000"/>
                </a:solidFill>
                <a:latin typeface="Book Antiqua" panose="02040602050305030304" pitchFamily="18" charset="0"/>
              </a:rPr>
              <a:t>́» με τις </a:t>
            </a:r>
            <a:r>
              <a:rPr lang="el-GR" sz="2400" dirty="0" err="1">
                <a:solidFill>
                  <a:srgbClr val="C00000"/>
                </a:solidFill>
                <a:latin typeface="Book Antiqua" panose="02040602050305030304" pitchFamily="18" charset="0"/>
              </a:rPr>
              <a:t>υπόλοιπες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μαθησιακές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περιοχές</a:t>
            </a:r>
            <a:r>
              <a:rPr lang="el-GR" sz="2400" dirty="0">
                <a:solidFill>
                  <a:srgbClr val="C00000"/>
                </a:solidFill>
                <a:latin typeface="Book Antiqua" panose="02040602050305030304" pitchFamily="18" charset="0"/>
              </a:rPr>
              <a:t>; </a:t>
            </a:r>
            <a:endParaRPr lang="sv-SE" dirty="0"/>
          </a:p>
        </p:txBody>
      </p:sp>
      <p:sp>
        <p:nvSpPr>
          <p:cNvPr id="3" name="Content Placeholder 2">
            <a:extLst>
              <a:ext uri="{FF2B5EF4-FFF2-40B4-BE49-F238E27FC236}">
                <a16:creationId xmlns:a16="http://schemas.microsoft.com/office/drawing/2014/main" id="{FB8AA3DD-43CD-834F-A1E0-44523F83D72E}"/>
              </a:ext>
            </a:extLst>
          </p:cNvPr>
          <p:cNvSpPr>
            <a:spLocks noGrp="1"/>
          </p:cNvSpPr>
          <p:nvPr>
            <p:ph sz="half" idx="1"/>
          </p:nvPr>
        </p:nvSpPr>
        <p:spPr>
          <a:xfrm>
            <a:off x="457200" y="1219200"/>
            <a:ext cx="5943600" cy="4906963"/>
          </a:xfrm>
        </p:spPr>
        <p:txBody>
          <a:bodyPr/>
          <a:lstStyle/>
          <a:p>
            <a:r>
              <a:rPr lang="el-GR" sz="1800" dirty="0">
                <a:latin typeface="Book Antiqua" panose="02040602050305030304" pitchFamily="18" charset="0"/>
              </a:rPr>
              <a:t>Οι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έννοιες</a:t>
            </a:r>
            <a:r>
              <a:rPr lang="el-GR" sz="1800" dirty="0">
                <a:latin typeface="Book Antiqua" panose="02040602050305030304" pitchFamily="18" charset="0"/>
              </a:rPr>
              <a:t> δεν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αποκομμένες</a:t>
            </a:r>
            <a:r>
              <a:rPr lang="el-GR" sz="1800" dirty="0">
                <a:latin typeface="Book Antiqua" panose="02040602050305030304" pitchFamily="18" charset="0"/>
              </a:rPr>
              <a:t> </a:t>
            </a:r>
            <a:r>
              <a:rPr lang="el-GR" sz="1800" dirty="0" err="1">
                <a:latin typeface="Book Antiqua" panose="02040602050305030304" pitchFamily="18" charset="0"/>
              </a:rPr>
              <a:t>ούτε</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δυνατο</a:t>
            </a:r>
            <a:r>
              <a:rPr lang="el-GR" sz="1800" dirty="0">
                <a:latin typeface="Book Antiqua" panose="02040602050305030304" pitchFamily="18" charset="0"/>
              </a:rPr>
              <a:t>́ να </a:t>
            </a:r>
            <a:r>
              <a:rPr lang="el-GR" sz="1800" dirty="0" err="1">
                <a:latin typeface="Book Antiqua" panose="02040602050305030304" pitchFamily="18" charset="0"/>
              </a:rPr>
              <a:t>αναπτυχθούν</a:t>
            </a:r>
            <a:r>
              <a:rPr lang="el-GR" sz="1800" dirty="0">
                <a:latin typeface="Book Antiqua" panose="02040602050305030304" pitchFamily="18" charset="0"/>
              </a:rPr>
              <a:t> </a:t>
            </a:r>
            <a:r>
              <a:rPr lang="el-GR" sz="1800" dirty="0" err="1">
                <a:latin typeface="Book Antiqua" panose="02040602050305030304" pitchFamily="18" charset="0"/>
              </a:rPr>
              <a:t>έξω</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ένα</a:t>
            </a:r>
            <a:r>
              <a:rPr lang="el-GR" sz="1800" dirty="0">
                <a:latin typeface="Book Antiqua" panose="02040602050305030304" pitchFamily="18" charset="0"/>
              </a:rPr>
              <a:t> </a:t>
            </a:r>
            <a:r>
              <a:rPr lang="el-GR" sz="1800" dirty="0" err="1">
                <a:latin typeface="Book Antiqua" panose="02040602050305030304" pitchFamily="18" charset="0"/>
              </a:rPr>
              <a:t>συγκεκριμένο</a:t>
            </a:r>
            <a:r>
              <a:rPr lang="el-GR" sz="1800" dirty="0">
                <a:latin typeface="Book Antiqua" panose="02040602050305030304" pitchFamily="18" charset="0"/>
              </a:rPr>
              <a:t> </a:t>
            </a:r>
            <a:r>
              <a:rPr lang="el-GR" sz="1800" dirty="0" err="1">
                <a:latin typeface="Book Antiqua" panose="02040602050305030304" pitchFamily="18" charset="0"/>
              </a:rPr>
              <a:t>πλαίσιο</a:t>
            </a:r>
            <a:r>
              <a:rPr lang="el-GR" sz="1800" dirty="0">
                <a:latin typeface="Book Antiqua" panose="02040602050305030304" pitchFamily="18" charset="0"/>
              </a:rPr>
              <a:t>. </a:t>
            </a:r>
            <a:r>
              <a:rPr lang="el-GR" sz="1800" dirty="0" err="1">
                <a:latin typeface="Book Antiqua" panose="02040602050305030304" pitchFamily="18" charset="0"/>
              </a:rPr>
              <a:t>Έτσι</a:t>
            </a:r>
            <a:r>
              <a:rPr lang="el-GR" sz="1800" dirty="0">
                <a:latin typeface="Book Antiqua" panose="02040602050305030304" pitchFamily="18" charset="0"/>
              </a:rPr>
              <a:t> </a:t>
            </a:r>
            <a:r>
              <a:rPr lang="el-GR" sz="1800" dirty="0" err="1">
                <a:latin typeface="Book Antiqua" panose="02040602050305030304" pitchFamily="18" charset="0"/>
              </a:rPr>
              <a:t>πολλές</a:t>
            </a:r>
            <a:r>
              <a:rPr lang="el-GR" sz="1800" dirty="0">
                <a:latin typeface="Book Antiqua" panose="02040602050305030304" pitchFamily="18" charset="0"/>
              </a:rPr>
              <a:t> </a:t>
            </a:r>
            <a:r>
              <a:rPr lang="el-GR" sz="1800" dirty="0" err="1">
                <a:latin typeface="Book Antiqua" panose="02040602050305030304" pitchFamily="18" charset="0"/>
              </a:rPr>
              <a:t>δράσεις</a:t>
            </a:r>
            <a:r>
              <a:rPr lang="el-GR" sz="1800" dirty="0">
                <a:latin typeface="Book Antiqua" panose="02040602050305030304" pitchFamily="18" charset="0"/>
              </a:rPr>
              <a:t>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άλλες</a:t>
            </a:r>
            <a:r>
              <a:rPr lang="el-GR" sz="1800" dirty="0">
                <a:latin typeface="Book Antiqua" panose="02040602050305030304" pitchFamily="18" charset="0"/>
              </a:rPr>
              <a:t> </a:t>
            </a:r>
            <a:r>
              <a:rPr lang="el-GR" sz="1800" dirty="0" err="1">
                <a:latin typeface="Book Antiqua" panose="02040602050305030304" pitchFamily="18" charset="0"/>
              </a:rPr>
              <a:t>θεματικές</a:t>
            </a:r>
            <a:r>
              <a:rPr lang="el-GR" sz="1800" dirty="0">
                <a:latin typeface="Book Antiqua" panose="02040602050305030304" pitchFamily="18" charset="0"/>
              </a:rPr>
              <a:t> </a:t>
            </a:r>
            <a:r>
              <a:rPr lang="el-GR" sz="1800" dirty="0" err="1">
                <a:latin typeface="Book Antiqua" panose="02040602050305030304" pitchFamily="18" charset="0"/>
              </a:rPr>
              <a:t>περιοχές</a:t>
            </a:r>
            <a:r>
              <a:rPr lang="el-GR" sz="1800" dirty="0">
                <a:latin typeface="Book Antiqua" panose="02040602050305030304" pitchFamily="18" charset="0"/>
              </a:rPr>
              <a:t> (</a:t>
            </a:r>
            <a:r>
              <a:rPr lang="el-GR" sz="1800" dirty="0" err="1">
                <a:latin typeface="Book Antiqua" panose="02040602050305030304" pitchFamily="18" charset="0"/>
              </a:rPr>
              <a:t>κινητικη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αισθητικη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λογοτεχνία</a:t>
            </a:r>
            <a:r>
              <a:rPr lang="el-GR" sz="1800" dirty="0">
                <a:latin typeface="Book Antiqua" panose="02040602050305030304" pitchFamily="18" charset="0"/>
              </a:rPr>
              <a:t>, </a:t>
            </a:r>
            <a:r>
              <a:rPr lang="el-GR" sz="1800" dirty="0" err="1">
                <a:latin typeface="Book Antiqua" panose="02040602050305030304" pitchFamily="18" charset="0"/>
              </a:rPr>
              <a:t>γλώσσα</a:t>
            </a:r>
            <a:r>
              <a:rPr lang="el-GR" sz="1800" dirty="0">
                <a:latin typeface="Book Antiqua" panose="02040602050305030304" pitchFamily="18" charset="0"/>
              </a:rPr>
              <a:t>, κλπ.),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a:t>
            </a:r>
            <a:r>
              <a:rPr lang="el-GR" sz="1800" dirty="0" err="1">
                <a:latin typeface="Book Antiqua" panose="02040602050305030304" pitchFamily="18" charset="0"/>
              </a:rPr>
              <a:t>εμπλουτίζουν</a:t>
            </a:r>
            <a:r>
              <a:rPr lang="el-GR" sz="1800" dirty="0">
                <a:latin typeface="Book Antiqua" panose="02040602050305030304" pitchFamily="18" charset="0"/>
              </a:rPr>
              <a:t> τις </a:t>
            </a:r>
            <a:r>
              <a:rPr lang="el-GR" sz="1800" dirty="0" err="1">
                <a:latin typeface="Book Antiqua" panose="02040602050305030304" pitchFamily="18" charset="0"/>
              </a:rPr>
              <a:t>δράσεις</a:t>
            </a:r>
            <a:r>
              <a:rPr lang="el-GR" sz="1800" dirty="0">
                <a:latin typeface="Book Antiqua" panose="02040602050305030304" pitchFamily="18" charset="0"/>
              </a:rPr>
              <a:t> που </a:t>
            </a:r>
            <a:r>
              <a:rPr lang="el-GR" sz="1800" dirty="0" err="1">
                <a:latin typeface="Book Antiqua" panose="02040602050305030304" pitchFamily="18" charset="0"/>
              </a:rPr>
              <a:t>προτείνονται</a:t>
            </a:r>
            <a:r>
              <a:rPr lang="el-GR" sz="1800" dirty="0">
                <a:latin typeface="Book Antiqua" panose="02040602050305030304" pitchFamily="18" charset="0"/>
              </a:rPr>
              <a:t> για τις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δραστηριότητες</a:t>
            </a:r>
            <a:r>
              <a:rPr lang="el-GR" sz="1800" dirty="0">
                <a:latin typeface="Book Antiqua" panose="02040602050305030304" pitchFamily="18" charset="0"/>
              </a:rPr>
              <a:t> </a:t>
            </a:r>
            <a:r>
              <a:rPr lang="el-GR" sz="1800" dirty="0" err="1">
                <a:latin typeface="Book Antiqua" panose="02040602050305030304" pitchFamily="18" charset="0"/>
              </a:rPr>
              <a:t>αλλα</a:t>
            </a:r>
            <a:r>
              <a:rPr lang="el-GR" sz="1800" dirty="0">
                <a:latin typeface="Book Antiqua" panose="02040602050305030304" pitchFamily="18" charset="0"/>
              </a:rPr>
              <a:t>́ και τον </a:t>
            </a:r>
            <a:r>
              <a:rPr lang="el-GR" sz="1800" dirty="0" err="1">
                <a:latin typeface="Book Antiqua" panose="02040602050305030304" pitchFamily="18" charset="0"/>
              </a:rPr>
              <a:t>τρόπο</a:t>
            </a:r>
            <a:r>
              <a:rPr lang="el-GR" sz="1800" dirty="0">
                <a:latin typeface="Book Antiqua" panose="02040602050305030304" pitchFamily="18" charset="0"/>
              </a:rPr>
              <a:t> </a:t>
            </a:r>
            <a:r>
              <a:rPr lang="el-GR" sz="1800" dirty="0" err="1">
                <a:latin typeface="Book Antiqua" panose="02040602050305030304" pitchFamily="18" charset="0"/>
              </a:rPr>
              <a:t>προσέγγισης</a:t>
            </a:r>
            <a:r>
              <a:rPr lang="el-GR" sz="1800" dirty="0">
                <a:latin typeface="Book Antiqua" panose="02040602050305030304" pitchFamily="18" charset="0"/>
              </a:rPr>
              <a:t> των </a:t>
            </a:r>
            <a:r>
              <a:rPr lang="el-GR" sz="1800" dirty="0" err="1">
                <a:latin typeface="Book Antiqua" panose="02040602050305030304" pitchFamily="18" charset="0"/>
              </a:rPr>
              <a:t>δράσεων</a:t>
            </a:r>
            <a:r>
              <a:rPr lang="el-GR" sz="1800" dirty="0">
                <a:latin typeface="Book Antiqua" panose="02040602050305030304" pitchFamily="18" charset="0"/>
              </a:rPr>
              <a:t> </a:t>
            </a:r>
            <a:r>
              <a:rPr lang="el-GR" sz="1800" dirty="0" err="1">
                <a:latin typeface="Book Antiqua" panose="02040602050305030304" pitchFamily="18" charset="0"/>
              </a:rPr>
              <a:t>άλλων</a:t>
            </a:r>
            <a:r>
              <a:rPr lang="el-GR" sz="1800" dirty="0">
                <a:latin typeface="Book Antiqua" panose="02040602050305030304" pitchFamily="18" charset="0"/>
              </a:rPr>
              <a:t> </a:t>
            </a:r>
            <a:r>
              <a:rPr lang="el-GR" sz="1800" dirty="0" err="1">
                <a:latin typeface="Book Antiqua" panose="02040602050305030304" pitchFamily="18" charset="0"/>
              </a:rPr>
              <a:t>περιοχών</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err="1">
                <a:latin typeface="Book Antiqua" panose="02040602050305030304" pitchFamily="18" charset="0"/>
              </a:rPr>
              <a:t>Έτσι</a:t>
            </a:r>
            <a:r>
              <a:rPr lang="el-GR" sz="1800" dirty="0">
                <a:latin typeface="Book Antiqua" panose="02040602050305030304" pitchFamily="18" charset="0"/>
              </a:rPr>
              <a:t> για </a:t>
            </a:r>
            <a:r>
              <a:rPr lang="el-GR" sz="1800" dirty="0" err="1">
                <a:latin typeface="Book Antiqua" panose="02040602050305030304" pitchFamily="18" charset="0"/>
              </a:rPr>
              <a:t>παράδειγμα</a:t>
            </a:r>
            <a:r>
              <a:rPr lang="el-GR" sz="1800" dirty="0">
                <a:latin typeface="Book Antiqua" panose="02040602050305030304" pitchFamily="18" charset="0"/>
              </a:rPr>
              <a:t> τα </a:t>
            </a:r>
            <a:r>
              <a:rPr lang="el-GR" sz="1800" dirty="0" err="1">
                <a:latin typeface="Book Antiqua" panose="02040602050305030304" pitchFamily="18" charset="0"/>
              </a:rPr>
              <a:t>παιδια</a:t>
            </a:r>
            <a:r>
              <a:rPr lang="el-GR" sz="1800" dirty="0">
                <a:latin typeface="Book Antiqua" panose="02040602050305030304" pitchFamily="18" charset="0"/>
              </a:rPr>
              <a:t>́ </a:t>
            </a:r>
            <a:r>
              <a:rPr lang="el-GR" sz="1800" dirty="0" err="1">
                <a:latin typeface="Book Antiqua" panose="02040602050305030304" pitchFamily="18" charset="0"/>
              </a:rPr>
              <a:t>μπορούν</a:t>
            </a:r>
            <a:r>
              <a:rPr lang="el-GR" sz="1800" dirty="0">
                <a:latin typeface="Book Antiqua" panose="02040602050305030304" pitchFamily="18" charset="0"/>
              </a:rPr>
              <a:t> να </a:t>
            </a:r>
            <a:r>
              <a:rPr lang="el-GR" sz="1800" dirty="0" err="1">
                <a:latin typeface="Book Antiqua" panose="02040602050305030304" pitchFamily="18" charset="0"/>
              </a:rPr>
              <a:t>παρατηρούν</a:t>
            </a:r>
            <a:r>
              <a:rPr lang="el-GR" sz="1800" dirty="0">
                <a:latin typeface="Book Antiqua" panose="02040602050305030304" pitchFamily="18" charset="0"/>
              </a:rPr>
              <a:t> </a:t>
            </a:r>
            <a:r>
              <a:rPr lang="el-GR" sz="1800" dirty="0" err="1">
                <a:latin typeface="Book Antiqua" panose="02040602050305030304" pitchFamily="18" charset="0"/>
              </a:rPr>
              <a:t>συμμετρίες</a:t>
            </a:r>
            <a:r>
              <a:rPr lang="el-GR" sz="1800" dirty="0">
                <a:latin typeface="Book Antiqua" panose="02040602050305030304" pitchFamily="18" charset="0"/>
              </a:rPr>
              <a:t> σε </a:t>
            </a:r>
            <a:r>
              <a:rPr lang="el-GR" sz="1800" dirty="0" err="1">
                <a:latin typeface="Book Antiqua" panose="02040602050305030304" pitchFamily="18" charset="0"/>
              </a:rPr>
              <a:t>έργα</a:t>
            </a:r>
            <a:r>
              <a:rPr lang="el-GR" sz="1800" dirty="0">
                <a:latin typeface="Book Antiqua" panose="02040602050305030304" pitchFamily="18" charset="0"/>
              </a:rPr>
              <a:t> </a:t>
            </a:r>
            <a:r>
              <a:rPr lang="el-GR" sz="1800" dirty="0" err="1">
                <a:latin typeface="Book Antiqua" panose="02040602050305030304" pitchFamily="18" charset="0"/>
              </a:rPr>
              <a:t>τέχνης</a:t>
            </a:r>
            <a:r>
              <a:rPr lang="el-GR" sz="1800" dirty="0">
                <a:latin typeface="Book Antiqua" panose="02040602050305030304" pitchFamily="18" charset="0"/>
              </a:rPr>
              <a:t> ή να </a:t>
            </a:r>
            <a:r>
              <a:rPr lang="el-GR" sz="1800" dirty="0" err="1">
                <a:latin typeface="Book Antiqua" panose="02040602050305030304" pitchFamily="18" charset="0"/>
              </a:rPr>
              <a:t>εντοπίζουν</a:t>
            </a:r>
            <a:r>
              <a:rPr lang="el-GR" sz="1800" dirty="0">
                <a:latin typeface="Book Antiqua" panose="02040602050305030304" pitchFamily="18" charset="0"/>
              </a:rPr>
              <a:t> </a:t>
            </a:r>
            <a:r>
              <a:rPr lang="el-GR" sz="1800" dirty="0" err="1">
                <a:latin typeface="Book Antiqua" panose="02040602050305030304" pitchFamily="18" charset="0"/>
              </a:rPr>
              <a:t>κανονικότητες</a:t>
            </a:r>
            <a:r>
              <a:rPr lang="el-GR" sz="1800" dirty="0">
                <a:latin typeface="Book Antiqua" panose="02040602050305030304" pitchFamily="18" charset="0"/>
              </a:rPr>
              <a:t> στη </a:t>
            </a:r>
            <a:r>
              <a:rPr lang="el-GR" sz="1800" dirty="0" err="1">
                <a:latin typeface="Book Antiqua" panose="02040602050305030304" pitchFamily="18" charset="0"/>
              </a:rPr>
              <a:t>φύση</a:t>
            </a:r>
            <a:r>
              <a:rPr lang="el-GR" sz="1800" dirty="0">
                <a:latin typeface="Book Antiqua" panose="02040602050305030304" pitchFamily="18" charset="0"/>
              </a:rPr>
              <a:t>, να </a:t>
            </a:r>
            <a:r>
              <a:rPr lang="el-GR" sz="1800" dirty="0" err="1">
                <a:latin typeface="Book Antiqua" panose="02040602050305030304" pitchFamily="18" charset="0"/>
              </a:rPr>
              <a:t>κάνουν</a:t>
            </a:r>
            <a:r>
              <a:rPr lang="el-GR" sz="1800" dirty="0">
                <a:latin typeface="Book Antiqua" panose="02040602050305030304" pitchFamily="18" charset="0"/>
              </a:rPr>
              <a:t> </a:t>
            </a:r>
            <a:r>
              <a:rPr lang="el-GR" sz="1800" dirty="0" err="1">
                <a:latin typeface="Book Antiqua" panose="02040602050305030304" pitchFamily="18" charset="0"/>
              </a:rPr>
              <a:t>μετρήσεις</a:t>
            </a:r>
            <a:r>
              <a:rPr lang="el-GR" sz="1800" dirty="0">
                <a:latin typeface="Book Antiqua" panose="02040602050305030304" pitchFamily="18" charset="0"/>
              </a:rPr>
              <a:t> για να </a:t>
            </a:r>
            <a:r>
              <a:rPr lang="el-GR" sz="1800" dirty="0" err="1">
                <a:latin typeface="Book Antiqua" panose="02040602050305030304" pitchFamily="18" charset="0"/>
              </a:rPr>
              <a:t>αντιμετωπίσουν</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ή να </a:t>
            </a:r>
            <a:r>
              <a:rPr lang="el-GR" sz="1800" dirty="0" err="1">
                <a:latin typeface="Book Antiqua" panose="02040602050305030304" pitchFamily="18" charset="0"/>
              </a:rPr>
              <a:t>υπολογίσουν</a:t>
            </a:r>
            <a:r>
              <a:rPr lang="el-GR" sz="1800" dirty="0">
                <a:latin typeface="Book Antiqua" panose="02040602050305030304" pitchFamily="18" charset="0"/>
              </a:rPr>
              <a:t> για να </a:t>
            </a:r>
            <a:r>
              <a:rPr lang="el-GR" sz="1800" dirty="0" err="1">
                <a:latin typeface="Book Antiqua" panose="02040602050305030304" pitchFamily="18" charset="0"/>
              </a:rPr>
              <a:t>λύσουν</a:t>
            </a:r>
            <a:r>
              <a:rPr lang="el-GR" sz="1800" dirty="0">
                <a:latin typeface="Book Antiqua" panose="02040602050305030304" pitchFamily="18" charset="0"/>
              </a:rPr>
              <a:t> </a:t>
            </a:r>
            <a:r>
              <a:rPr lang="el-GR" sz="1800" dirty="0" err="1">
                <a:latin typeface="Book Antiqua" panose="02040602050305030304" pitchFamily="18" charset="0"/>
              </a:rPr>
              <a:t>κάποιο</a:t>
            </a:r>
            <a:r>
              <a:rPr lang="el-GR" sz="1800" dirty="0">
                <a:latin typeface="Book Antiqua" panose="02040602050305030304" pitchFamily="18" charset="0"/>
              </a:rPr>
              <a:t> </a:t>
            </a:r>
            <a:r>
              <a:rPr lang="el-GR" sz="1800" dirty="0" err="1">
                <a:latin typeface="Book Antiqua" panose="02040602050305030304" pitchFamily="18" charset="0"/>
              </a:rPr>
              <a:t>αθροιστικο</a:t>
            </a:r>
            <a:r>
              <a:rPr lang="el-GR" sz="1800" dirty="0">
                <a:latin typeface="Book Antiqua" panose="02040602050305030304" pitchFamily="18" charset="0"/>
              </a:rPr>
              <a:t>́ ή </a:t>
            </a:r>
            <a:r>
              <a:rPr lang="el-GR" sz="1800" dirty="0" err="1">
                <a:latin typeface="Book Antiqua" panose="02040602050305030304" pitchFamily="18" charset="0"/>
              </a:rPr>
              <a:t>πολλαπλασιαστικο</a:t>
            </a:r>
            <a:r>
              <a:rPr lang="el-GR" sz="1800" dirty="0">
                <a:latin typeface="Book Antiqua" panose="02040602050305030304" pitchFamily="18" charset="0"/>
              </a:rPr>
              <a:t>́ </a:t>
            </a:r>
            <a:r>
              <a:rPr lang="el-GR" sz="1800" dirty="0" err="1">
                <a:latin typeface="Book Antiqua" panose="02040602050305030304" pitchFamily="18" charset="0"/>
              </a:rPr>
              <a:t>πρόβλημα</a:t>
            </a:r>
            <a:r>
              <a:rPr lang="el-GR" sz="1800" dirty="0">
                <a:latin typeface="Book Antiqua" panose="02040602050305030304" pitchFamily="18" charset="0"/>
              </a:rPr>
              <a:t>. </a:t>
            </a:r>
          </a:p>
          <a:p>
            <a:endParaRPr lang="sv-SE" dirty="0"/>
          </a:p>
        </p:txBody>
      </p:sp>
      <p:graphicFrame>
        <p:nvGraphicFramePr>
          <p:cNvPr id="5" name="Object 0">
            <a:extLst>
              <a:ext uri="{FF2B5EF4-FFF2-40B4-BE49-F238E27FC236}">
                <a16:creationId xmlns:a16="http://schemas.microsoft.com/office/drawing/2014/main" id="{42755C2F-0A1E-2444-BC78-9173D8C0123E}"/>
              </a:ext>
            </a:extLst>
          </p:cNvPr>
          <p:cNvGraphicFramePr>
            <a:graphicFrameLocks noGrp="1" noChangeAspect="1"/>
          </p:cNvGraphicFramePr>
          <p:nvPr>
            <p:ph sz="half" idx="2"/>
            <p:extLst>
              <p:ext uri="{D42A27DB-BD31-4B8C-83A1-F6EECF244321}">
                <p14:modId xmlns:p14="http://schemas.microsoft.com/office/powerpoint/2010/main" val="3808130065"/>
              </p:ext>
            </p:extLst>
          </p:nvPr>
        </p:nvGraphicFramePr>
        <p:xfrm>
          <a:off x="6727604" y="1844354"/>
          <a:ext cx="1959196" cy="3169291"/>
        </p:xfrm>
        <a:graphic>
          <a:graphicData uri="http://schemas.openxmlformats.org/presentationml/2006/ole">
            <mc:AlternateContent xmlns:mc="http://schemas.openxmlformats.org/markup-compatibility/2006">
              <mc:Choice xmlns:v="urn:schemas-microsoft-com:vml" Requires="v">
                <p:oleObj r:id="rId2" imgW="2781688" imgH="2876190" progId="">
                  <p:embed/>
                </p:oleObj>
              </mc:Choice>
              <mc:Fallback>
                <p:oleObj r:id="rId2" imgW="2781688" imgH="2876190" progId="">
                  <p:embed/>
                  <p:pic>
                    <p:nvPicPr>
                      <p:cNvPr id="41987"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604" y="1844354"/>
                        <a:ext cx="1959196" cy="3169291"/>
                      </a:xfrm>
                      <a:prstGeom prst="rect">
                        <a:avLst/>
                      </a:prstGeom>
                      <a:solidFill>
                        <a:srgbClr val="CCFFFF"/>
                      </a:solidFill>
                      <a:ln>
                        <a:noFill/>
                      </a:ln>
                    </p:spPr>
                  </p:pic>
                </p:oleObj>
              </mc:Fallback>
            </mc:AlternateContent>
          </a:graphicData>
        </a:graphic>
      </p:graphicFrame>
    </p:spTree>
    <p:extLst>
      <p:ext uri="{BB962C8B-B14F-4D97-AF65-F5344CB8AC3E}">
        <p14:creationId xmlns:p14="http://schemas.microsoft.com/office/powerpoint/2010/main" val="3653171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Χρήση Χαρτών</a:t>
            </a:r>
          </a:p>
        </p:txBody>
      </p:sp>
      <p:sp>
        <p:nvSpPr>
          <p:cNvPr id="3" name="Content Placeholder 2"/>
          <p:cNvSpPr>
            <a:spLocks noGrp="1"/>
          </p:cNvSpPr>
          <p:nvPr>
            <p:ph idx="1"/>
          </p:nvPr>
        </p:nvSpPr>
        <p:spPr/>
        <p:txBody>
          <a:bodyPr/>
          <a:lstStyle/>
          <a:p>
            <a:endParaRPr lang="el-GR" dirty="0"/>
          </a:p>
        </p:txBody>
      </p:sp>
      <p:pic>
        <p:nvPicPr>
          <p:cNvPr id="6146" name="Picture 2" descr="C:\Users\chronaki\Desktop\AnalProg2011\Pages NC 2011\Space_Ma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032" y="1447800"/>
            <a:ext cx="7928975" cy="25908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A4016A8E-90D2-4C50-BD97-63A53BA634F2}" type="datetime1">
              <a:rPr lang="en-US" smtClean="0"/>
              <a:t>4/2/23</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95869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Μετασχηματισμοί και Συμμετρίες</a:t>
            </a:r>
          </a:p>
        </p:txBody>
      </p:sp>
      <p:sp>
        <p:nvSpPr>
          <p:cNvPr id="3" name="Content Placeholder 2"/>
          <p:cNvSpPr>
            <a:spLocks noGrp="1"/>
          </p:cNvSpPr>
          <p:nvPr>
            <p:ph idx="1"/>
          </p:nvPr>
        </p:nvSpPr>
        <p:spPr/>
        <p:txBody>
          <a:bodyPr/>
          <a:lstStyle/>
          <a:p>
            <a:endParaRPr lang="el-GR"/>
          </a:p>
        </p:txBody>
      </p:sp>
      <p:pic>
        <p:nvPicPr>
          <p:cNvPr id="10242" name="Picture 2" descr="C:\Users\chronaki\Desktop\AnalProg2011\Pages NC 2011\Shapes_Transform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7369319" cy="446563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0E5CBF4E-726D-409C-A83D-3871927D081E}" type="datetime1">
              <a:rPr lang="en-US" smtClean="0"/>
              <a:t>4/2/23</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708367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Κατασκευή Συμμετριών</a:t>
            </a:r>
          </a:p>
        </p:txBody>
      </p:sp>
      <p:sp>
        <p:nvSpPr>
          <p:cNvPr id="3" name="Content Placeholder 2"/>
          <p:cNvSpPr>
            <a:spLocks noGrp="1"/>
          </p:cNvSpPr>
          <p:nvPr>
            <p:ph idx="1"/>
          </p:nvPr>
        </p:nvSpPr>
        <p:spPr/>
        <p:txBody>
          <a:bodyPr/>
          <a:lstStyle/>
          <a:p>
            <a:endParaRPr lang="el-GR"/>
          </a:p>
        </p:txBody>
      </p:sp>
      <p:pic>
        <p:nvPicPr>
          <p:cNvPr id="11266" name="Picture 2" descr="C:\Users\chronaki\Desktop\AnalProg2011\Pages NC 2011\Shapes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503662" cy="395446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41303C63-5C25-4E43-8309-EF5D9DEB158C}" type="datetime1">
              <a:rPr lang="en-US" smtClean="0"/>
              <a:t>4/2/23</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384270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D01C-9023-8444-B6BB-08F18128CD35}"/>
              </a:ext>
            </a:extLst>
          </p:cNvPr>
          <p:cNvSpPr>
            <a:spLocks noGrp="1"/>
          </p:cNvSpPr>
          <p:nvPr>
            <p:ph type="title"/>
          </p:nvPr>
        </p:nvSpPr>
        <p:spPr>
          <a:xfrm>
            <a:off x="629841" y="1131094"/>
            <a:ext cx="7886700" cy="710130"/>
          </a:xfrm>
        </p:spPr>
        <p:txBody>
          <a:bodyPr>
            <a:normAutofit fontScale="90000"/>
          </a:bodyPr>
          <a:lstStyle/>
          <a:p>
            <a:br>
              <a:rPr lang="en-US" dirty="0"/>
            </a:br>
            <a:endParaRPr lang="sv-SE" dirty="0"/>
          </a:p>
        </p:txBody>
      </p:sp>
      <p:sp>
        <p:nvSpPr>
          <p:cNvPr id="3" name="Content Placeholder 2">
            <a:extLst>
              <a:ext uri="{FF2B5EF4-FFF2-40B4-BE49-F238E27FC236}">
                <a16:creationId xmlns:a16="http://schemas.microsoft.com/office/drawing/2014/main" id="{E1F443F8-5259-5041-B3E8-249DADD71AD7}"/>
              </a:ext>
            </a:extLst>
          </p:cNvPr>
          <p:cNvSpPr>
            <a:spLocks noGrp="1"/>
          </p:cNvSpPr>
          <p:nvPr>
            <p:ph type="body" idx="1"/>
          </p:nvPr>
        </p:nvSpPr>
        <p:spPr>
          <a:xfrm>
            <a:off x="629841" y="381001"/>
            <a:ext cx="2694799" cy="1460224"/>
          </a:xfrm>
        </p:spPr>
        <p:txBody>
          <a:bodyPr>
            <a:normAutofit fontScale="32500" lnSpcReduction="20000"/>
          </a:bodyPr>
          <a:lstStyle/>
          <a:p>
            <a:endParaRPr lang="en-US" dirty="0"/>
          </a:p>
          <a:p>
            <a:endParaRPr lang="en-US" sz="8400" dirty="0"/>
          </a:p>
          <a:p>
            <a:r>
              <a:rPr lang="el-GR" sz="6450" dirty="0">
                <a:solidFill>
                  <a:srgbClr val="C00000"/>
                </a:solidFill>
                <a:latin typeface="Times New Roman" panose="02020603050405020304" pitchFamily="18" charset="0"/>
                <a:cs typeface="Times New Roman" panose="02020603050405020304" pitchFamily="18" charset="0"/>
              </a:rPr>
              <a:t>κάνοντας 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θημ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τικά</a:t>
            </a:r>
            <a:r>
              <a:rPr lang="sv-SE" sz="6450" dirty="0">
                <a:solidFill>
                  <a:srgbClr val="C00000"/>
                </a:solidFill>
                <a:latin typeface="Times New Roman" panose="02020603050405020304" pitchFamily="18" charset="0"/>
                <a:cs typeface="Times New Roman" panose="02020603050405020304" pitchFamily="18" charset="0"/>
              </a:rPr>
              <a:t> </a:t>
            </a:r>
            <a:r>
              <a:rPr lang="el-GR" sz="6450" dirty="0">
                <a:solidFill>
                  <a:srgbClr val="C00000"/>
                </a:solidFill>
                <a:latin typeface="Times New Roman" panose="02020603050405020304" pitchFamily="18" charset="0"/>
                <a:cs typeface="Times New Roman" panose="02020603050405020304" pitchFamily="18" charset="0"/>
              </a:rPr>
              <a:t>με </a:t>
            </a:r>
            <a:r>
              <a:rPr lang="sv-SE" sz="6450" dirty="0" err="1">
                <a:solidFill>
                  <a:srgbClr val="C00000"/>
                </a:solidFill>
                <a:latin typeface="Times New Roman" panose="02020603050405020304" pitchFamily="18" charset="0"/>
                <a:cs typeface="Times New Roman" panose="02020603050405020304" pitchFamily="18" charset="0"/>
              </a:rPr>
              <a:t>μικρά</a:t>
            </a:r>
            <a:r>
              <a:rPr lang="sv-SE" sz="6450" dirty="0">
                <a:solidFill>
                  <a:srgbClr val="C00000"/>
                </a:solidFill>
                <a:latin typeface="Times New Roman" panose="02020603050405020304" pitchFamily="18" charset="0"/>
                <a:cs typeface="Times New Roman" panose="02020603050405020304" pitchFamily="18" charset="0"/>
              </a:rPr>
              <a:t> πα</a:t>
            </a:r>
            <a:r>
              <a:rPr lang="sv-SE" sz="6450" dirty="0" err="1">
                <a:solidFill>
                  <a:srgbClr val="C00000"/>
                </a:solidFill>
                <a:latin typeface="Times New Roman" panose="02020603050405020304" pitchFamily="18" charset="0"/>
                <a:cs typeface="Times New Roman" panose="02020603050405020304" pitchFamily="18" charset="0"/>
              </a:rPr>
              <a:t>ιδιά</a:t>
            </a:r>
            <a:endParaRPr lang="el-GR" sz="6450" dirty="0">
              <a:solidFill>
                <a:srgbClr val="C00000"/>
              </a:solidFill>
              <a:latin typeface="Times New Roman" panose="02020603050405020304" pitchFamily="18" charset="0"/>
              <a:cs typeface="Times New Roman" panose="02020603050405020304" pitchFamily="18" charset="0"/>
            </a:endParaRPr>
          </a:p>
          <a:p>
            <a:endParaRPr lang="sv-SE" sz="2700" dirty="0"/>
          </a:p>
        </p:txBody>
      </p:sp>
      <p:sp>
        <p:nvSpPr>
          <p:cNvPr id="4" name="Content Placeholder 3">
            <a:extLst>
              <a:ext uri="{FF2B5EF4-FFF2-40B4-BE49-F238E27FC236}">
                <a16:creationId xmlns:a16="http://schemas.microsoft.com/office/drawing/2014/main" id="{C9E7DEFF-F2C7-AD42-BEB5-2570A75091D7}"/>
              </a:ext>
            </a:extLst>
          </p:cNvPr>
          <p:cNvSpPr>
            <a:spLocks noGrp="1"/>
          </p:cNvSpPr>
          <p:nvPr>
            <p:ph sz="half" idx="2"/>
          </p:nvPr>
        </p:nvSpPr>
        <p:spPr>
          <a:xfrm>
            <a:off x="387626" y="1841224"/>
            <a:ext cx="3269973" cy="4026176"/>
          </a:xfrm>
        </p:spPr>
        <p:txBody>
          <a:bodyPr>
            <a:normAutofit fontScale="55000" lnSpcReduction="20000"/>
          </a:bodyPr>
          <a:lstStyle/>
          <a:p>
            <a:pPr lvl="0"/>
            <a:r>
              <a:rPr lang="el-GR" sz="3600" dirty="0">
                <a:latin typeface="Times New Roman" panose="02020603050405020304" pitchFamily="18" charset="0"/>
                <a:cs typeface="Times New Roman" panose="02020603050405020304" pitchFamily="18" charset="0"/>
              </a:rPr>
              <a:t>Τα παιδιά και η έννοια του αριθμού</a:t>
            </a:r>
          </a:p>
          <a:p>
            <a:pPr lvl="0"/>
            <a:r>
              <a:rPr lang="el-GR" sz="3600" dirty="0">
                <a:latin typeface="Times New Roman" panose="02020603050405020304" pitchFamily="18" charset="0"/>
                <a:cs typeface="Times New Roman" panose="02020603050405020304" pitchFamily="18" charset="0"/>
              </a:rPr>
              <a:t>Τα παιδιά κάνουν μαθηματικά</a:t>
            </a:r>
          </a:p>
          <a:p>
            <a:pPr lvl="0"/>
            <a:r>
              <a:rPr lang="sv-SE" sz="3600" dirty="0" err="1">
                <a:latin typeface="Times New Roman" panose="02020603050405020304" pitchFamily="18" charset="0"/>
                <a:cs typeface="Times New Roman" panose="02020603050405020304" pitchFamily="18" charset="0"/>
              </a:rPr>
              <a:t>Αφήγηση</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κ</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ι</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θημ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τικά</a:t>
            </a:r>
            <a:r>
              <a:rPr lang="sv-SE" sz="36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Μαθηματικά και/σε άλλες γλώσσες</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Μαθηματική Δραστηριότητα στην προσχολική ηλικία</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Οι χίλιες γλώσσες των παιδιών</a:t>
            </a:r>
            <a:endParaRPr lang="en-US" sz="3600" dirty="0">
              <a:latin typeface="Times New Roman" panose="02020603050405020304" pitchFamily="18" charset="0"/>
              <a:cs typeface="Times New Roman" panose="02020603050405020304" pitchFamily="18" charset="0"/>
            </a:endParaRPr>
          </a:p>
          <a:p>
            <a:endParaRPr lang="sv-SE" dirty="0"/>
          </a:p>
        </p:txBody>
      </p:sp>
      <p:sp>
        <p:nvSpPr>
          <p:cNvPr id="5" name="Text Placeholder 4">
            <a:extLst>
              <a:ext uri="{FF2B5EF4-FFF2-40B4-BE49-F238E27FC236}">
                <a16:creationId xmlns:a16="http://schemas.microsoft.com/office/drawing/2014/main" id="{25ED5DEC-8B8A-5C49-A093-586CB75BBB07}"/>
              </a:ext>
            </a:extLst>
          </p:cNvPr>
          <p:cNvSpPr>
            <a:spLocks noGrp="1"/>
          </p:cNvSpPr>
          <p:nvPr>
            <p:ph type="body" sz="quarter" idx="3"/>
          </p:nvPr>
        </p:nvSpPr>
        <p:spPr>
          <a:xfrm>
            <a:off x="4636605" y="381001"/>
            <a:ext cx="3879937" cy="914399"/>
          </a:xfrm>
        </p:spPr>
        <p:txBody>
          <a:bodyPr>
            <a:noAutofit/>
          </a:bodyPr>
          <a:lstStyle/>
          <a:p>
            <a:r>
              <a:rPr lang="el-GR" sz="2100" dirty="0">
                <a:solidFill>
                  <a:srgbClr val="C00000"/>
                </a:solidFill>
                <a:latin typeface="Times New Roman" panose="02020603050405020304" pitchFamily="18" charset="0"/>
                <a:cs typeface="Times New Roman" panose="02020603050405020304" pitchFamily="18" charset="0"/>
              </a:rPr>
              <a:t>η σχέση μας με τα μαθηματικά</a:t>
            </a:r>
            <a:endParaRPr lang="sv-SE" sz="2100" dirty="0">
              <a:solidFill>
                <a:srgbClr val="C00000"/>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B14F5F8-E4C2-484F-9D36-236049BBEB14}"/>
              </a:ext>
            </a:extLst>
          </p:cNvPr>
          <p:cNvSpPr>
            <a:spLocks noGrp="1"/>
          </p:cNvSpPr>
          <p:nvPr>
            <p:ph sz="quarter" idx="4"/>
          </p:nvPr>
        </p:nvSpPr>
        <p:spPr>
          <a:xfrm>
            <a:off x="4636605" y="1524000"/>
            <a:ext cx="4099891" cy="4952999"/>
          </a:xfrm>
        </p:spPr>
        <p:txBody>
          <a:bodyPr>
            <a:normAutofit fontScale="55000" lnSpcReduction="20000"/>
          </a:bodyPr>
          <a:lstStyle/>
          <a:p>
            <a:pPr lvl="0"/>
            <a:r>
              <a:rPr lang="en-US" sz="3600" dirty="0" err="1">
                <a:latin typeface="Times New Roman" panose="02020603050405020304" pitchFamily="18" charset="0"/>
                <a:cs typeface="Times New Roman" panose="02020603050405020304" pitchFamily="18" charset="0"/>
              </a:rPr>
              <a:t>Εισ</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στην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Ελληνική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Έκδοση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Α</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οκλείοντ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Κορίτσι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Μύθοι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γι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σχέση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φύλου</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n-US" sz="3600" dirty="0">
              <a:latin typeface="Times New Roman" panose="02020603050405020304" pitchFamily="18" charset="0"/>
              <a:cs typeface="Times New Roman" panose="02020603050405020304" pitchFamily="18" charset="0"/>
            </a:endParaRPr>
          </a:p>
          <a:p>
            <a:pPr lvl="0"/>
            <a:endParaRPr lang="el-GR"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1. </a:t>
            </a:r>
            <a:r>
              <a:rPr lang="en-US" sz="3600" dirty="0" err="1">
                <a:latin typeface="Times New Roman" panose="02020603050405020304" pitchFamily="18" charset="0"/>
                <a:cs typeface="Times New Roman" panose="02020603050405020304" pitchFamily="18" charset="0"/>
              </a:rPr>
              <a:t>Αφ</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ιρώντ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Κεφ3. </a:t>
            </a:r>
            <a:r>
              <a:rPr lang="en-US" sz="3600" dirty="0" err="1">
                <a:latin typeface="Times New Roman" panose="02020603050405020304" pitchFamily="18" charset="0"/>
                <a:cs typeface="Times New Roman" panose="02020603050405020304" pitchFamily="18" charset="0"/>
              </a:rPr>
              <a:t>Θετικές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ιστήμες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Ορθολογισμός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Νους</a:t>
            </a:r>
            <a:endParaRPr lang="en-US"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4. </a:t>
            </a:r>
            <a:r>
              <a:rPr lang="en-US" sz="3600" dirty="0" err="1">
                <a:latin typeface="Times New Roman" panose="02020603050405020304" pitchFamily="18" charset="0"/>
                <a:cs typeface="Times New Roman" panose="02020603050405020304" pitchFamily="18" charset="0"/>
              </a:rPr>
              <a:t>Mητέρες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Κόρες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Τεσσάρων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Ετών</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Κεφ5. </a:t>
            </a:r>
            <a:r>
              <a:rPr lang="en-US" sz="3600" dirty="0" err="1">
                <a:latin typeface="Times New Roman" panose="02020603050405020304" pitchFamily="18" charset="0"/>
                <a:cs typeface="Times New Roman" panose="02020603050405020304" pitchFamily="18" charset="0"/>
              </a:rPr>
              <a:t>Εξουσί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Νη</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γωγείο</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Κεφ6.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πα</a:t>
            </a:r>
            <a:r>
              <a:rPr lang="en-US" sz="3600" dirty="0" err="1">
                <a:latin typeface="Times New Roman" panose="02020603050405020304" pitchFamily="18" charset="0"/>
                <a:cs typeface="Times New Roman" panose="02020603050405020304" pitchFamily="18" charset="0"/>
              </a:rPr>
              <a:t>ίνοντ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Δημοτικό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Κεφ11. </a:t>
            </a:r>
            <a:r>
              <a:rPr lang="en-US" sz="3600" dirty="0" err="1">
                <a:latin typeface="Times New Roman" panose="02020603050405020304" pitchFamily="18" charset="0"/>
                <a:cs typeface="Times New Roman" panose="02020603050405020304" pitchFamily="18" charset="0"/>
              </a:rPr>
              <a:t>Εξετάζοντ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Βι</a:t>
            </a:r>
            <a:r>
              <a:rPr lang="en-US" sz="3600" dirty="0">
                <a:latin typeface="Times New Roman" panose="02020603050405020304" pitchFamily="18" charset="0"/>
                <a:cs typeface="Times New Roman" panose="02020603050405020304" pitchFamily="18" charset="0"/>
              </a:rPr>
              <a:t>β</a:t>
            </a:r>
            <a:r>
              <a:rPr lang="en-US" sz="3600" dirty="0" err="1">
                <a:latin typeface="Times New Roman" panose="02020603050405020304" pitchFamily="18" charset="0"/>
                <a:cs typeface="Times New Roman" panose="02020603050405020304" pitchFamily="18" charset="0"/>
              </a:rPr>
              <a:t>λί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l-GR" sz="3600" dirty="0">
              <a:latin typeface="Times New Roman" panose="02020603050405020304" pitchFamily="18" charset="0"/>
              <a:cs typeface="Times New Roman" panose="02020603050405020304" pitchFamily="18" charset="0"/>
            </a:endParaRPr>
          </a:p>
          <a:p>
            <a:pPr lvl="0"/>
            <a:r>
              <a:rPr lang="el-GR" sz="3600" dirty="0" err="1">
                <a:latin typeface="Times New Roman" panose="02020603050405020304" pitchFamily="18" charset="0"/>
                <a:cs typeface="Times New Roman" panose="02020603050405020304" pitchFamily="18" charset="0"/>
              </a:rPr>
              <a:t>Κεφ</a:t>
            </a:r>
            <a:r>
              <a:rPr lang="el-GR" sz="3600" dirty="0">
                <a:latin typeface="Times New Roman" panose="02020603050405020304" pitchFamily="18" charset="0"/>
                <a:cs typeface="Times New Roman" panose="02020603050405020304" pitchFamily="18" charset="0"/>
              </a:rPr>
              <a:t> 12. </a:t>
            </a:r>
            <a:r>
              <a:rPr lang="el-GR" sz="3600" dirty="0" err="1">
                <a:latin typeface="Times New Roman" panose="02020603050405020304" pitchFamily="18" charset="0"/>
                <a:cs typeface="Times New Roman" panose="02020603050405020304" pitchFamily="18" charset="0"/>
              </a:rPr>
              <a:t>Χωρ</a:t>
            </a:r>
            <a:r>
              <a:rPr lang="en-US" sz="3600" dirty="0" err="1">
                <a:latin typeface="Times New Roman" panose="02020603050405020304" pitchFamily="18" charset="0"/>
                <a:cs typeface="Times New Roman" panose="02020603050405020304" pitchFamily="18" charset="0"/>
              </a:rPr>
              <a:t>ί</a:t>
            </a:r>
            <a:r>
              <a:rPr lang="el-GR" sz="3600" dirty="0">
                <a:latin typeface="Times New Roman" panose="02020603050405020304" pitchFamily="18" charset="0"/>
                <a:cs typeface="Times New Roman" panose="02020603050405020304" pitchFamily="18" charset="0"/>
              </a:rPr>
              <a:t>ς Κόστος. Πολιτική Αριθμητική για Γυναίκες</a:t>
            </a:r>
            <a:endParaRPr lang="en-US" sz="3600" dirty="0">
              <a:latin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2987338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11CE-0D90-5D4F-9D0E-18A2F24DF457}"/>
              </a:ext>
            </a:extLst>
          </p:cNvPr>
          <p:cNvSpPr>
            <a:spLocks noGrp="1"/>
          </p:cNvSpPr>
          <p:nvPr>
            <p:ph type="title"/>
          </p:nvPr>
        </p:nvSpPr>
        <p:spPr/>
        <p:txBody>
          <a:bodyPr>
            <a:normAutofit fontScale="90000"/>
          </a:bodyPr>
          <a:lstStyle/>
          <a:p>
            <a:r>
              <a:rPr lang="el-GR" dirty="0"/>
              <a:t>Τα παιδιά και η έννοια του αριθμού</a:t>
            </a:r>
            <a:br>
              <a:rPr lang="en-US" dirty="0"/>
            </a:br>
            <a:endParaRPr lang="sv-SE" dirty="0"/>
          </a:p>
        </p:txBody>
      </p:sp>
      <p:sp>
        <p:nvSpPr>
          <p:cNvPr id="3" name="Content Placeholder 2">
            <a:extLst>
              <a:ext uri="{FF2B5EF4-FFF2-40B4-BE49-F238E27FC236}">
                <a16:creationId xmlns:a16="http://schemas.microsoft.com/office/drawing/2014/main" id="{7574013F-E17B-D944-B139-D828AD4E7C5D}"/>
              </a:ext>
            </a:extLst>
          </p:cNvPr>
          <p:cNvSpPr>
            <a:spLocks noGrp="1"/>
          </p:cNvSpPr>
          <p:nvPr>
            <p:ph idx="1"/>
          </p:nvPr>
        </p:nvSpPr>
        <p:spPr/>
        <p:txBody>
          <a:bodyPr/>
          <a:lstStyle/>
          <a:p>
            <a:r>
              <a:rPr lang="el-GR" dirty="0"/>
              <a:t>Πως τα παιδιά αναπαριστούν τον αριθμό;</a:t>
            </a:r>
            <a:endParaRPr lang="sv-SE" dirty="0"/>
          </a:p>
        </p:txBody>
      </p:sp>
      <p:pic>
        <p:nvPicPr>
          <p:cNvPr id="4" name="Picture 3">
            <a:extLst>
              <a:ext uri="{FF2B5EF4-FFF2-40B4-BE49-F238E27FC236}">
                <a16:creationId xmlns:a16="http://schemas.microsoft.com/office/drawing/2014/main" id="{77E11591-E900-9646-B8CD-B98047D0D1C9}"/>
              </a:ext>
            </a:extLst>
          </p:cNvPr>
          <p:cNvPicPr>
            <a:picLocks noChangeAspect="1"/>
          </p:cNvPicPr>
          <p:nvPr/>
        </p:nvPicPr>
        <p:blipFill>
          <a:blip r:embed="rId2"/>
          <a:stretch>
            <a:fillRect/>
          </a:stretch>
        </p:blipFill>
        <p:spPr>
          <a:xfrm>
            <a:off x="309350" y="3524250"/>
            <a:ext cx="1883615" cy="2784475"/>
          </a:xfrm>
          <a:prstGeom prst="rect">
            <a:avLst/>
          </a:prstGeom>
        </p:spPr>
      </p:pic>
      <p:pic>
        <p:nvPicPr>
          <p:cNvPr id="6" name="Picture 5">
            <a:extLst>
              <a:ext uri="{FF2B5EF4-FFF2-40B4-BE49-F238E27FC236}">
                <a16:creationId xmlns:a16="http://schemas.microsoft.com/office/drawing/2014/main" id="{3C0C0395-9AD4-DC4F-BCEF-974235DEC7DC}"/>
              </a:ext>
            </a:extLst>
          </p:cNvPr>
          <p:cNvPicPr>
            <a:picLocks noChangeAspect="1"/>
          </p:cNvPicPr>
          <p:nvPr/>
        </p:nvPicPr>
        <p:blipFill>
          <a:blip r:embed="rId3"/>
          <a:stretch>
            <a:fillRect/>
          </a:stretch>
        </p:blipFill>
        <p:spPr>
          <a:xfrm>
            <a:off x="2321765" y="4622093"/>
            <a:ext cx="2440735" cy="1667582"/>
          </a:xfrm>
          <a:prstGeom prst="rect">
            <a:avLst/>
          </a:prstGeom>
        </p:spPr>
      </p:pic>
      <p:pic>
        <p:nvPicPr>
          <p:cNvPr id="7" name="Picture 2" descr="C:\Users\chronaki\Desktop\ADMIN_Volos_2011\Hmerida_Mathematics_EarlyAges_2012\fotos\vlcsnap-2012-02-10-05h11m06s6.png">
            <a:extLst>
              <a:ext uri="{FF2B5EF4-FFF2-40B4-BE49-F238E27FC236}">
                <a16:creationId xmlns:a16="http://schemas.microsoft.com/office/drawing/2014/main" id="{D6442DCE-C911-314D-ADA3-4B5ED4D0AD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8450" y="3524250"/>
            <a:ext cx="3996019" cy="290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804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485900" y="1428750"/>
            <a:ext cx="6172200" cy="1028700"/>
          </a:xfrm>
        </p:spPr>
        <p:txBody>
          <a:bodyPr/>
          <a:lstStyle/>
          <a:p>
            <a:pPr eaLnBrk="1" hangingPunct="1"/>
            <a:endParaRPr lang="el-GR" sz="2400" b="1" dirty="0">
              <a:solidFill>
                <a:schemeClr val="bg1">
                  <a:lumMod val="50000"/>
                </a:schemeClr>
              </a:solidFill>
              <a:latin typeface="Century Gothic" pitchFamily="34" charset="0"/>
            </a:endParaRPr>
          </a:p>
        </p:txBody>
      </p:sp>
      <p:graphicFrame>
        <p:nvGraphicFramePr>
          <p:cNvPr id="4" name="Content Placeholder 3"/>
          <p:cNvGraphicFramePr>
            <a:graphicFrameLocks noGrp="1"/>
          </p:cNvGraphicFramePr>
          <p:nvPr>
            <p:ph idx="1"/>
          </p:nvPr>
        </p:nvGraphicFramePr>
        <p:xfrm>
          <a:off x="1600200" y="2800350"/>
          <a:ext cx="6172200" cy="19431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19431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9949" name="Picture 4" descr="C:\WINDOWS\Desktop\4 παιδιά\κόμποι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086100"/>
            <a:ext cx="16573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0" name="Εικόνα 1" descr="C:\Users\Geo\Documents\Μαθηματικά\διπλ. 1-12-2008\ΧΕΡΙΑ+ΚΟΜΠΟΙ+ΒΟΤΣΑΛΑ\ΧΕΡΙΑ 4-3-2008\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3086100"/>
            <a:ext cx="17145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1" name="Picture 2" descr="C:\WINDOWS\Desktop\4 παιδιά\έξι καναρίνια.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900" y="3086100"/>
            <a:ext cx="1771650" cy="142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041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7870" y="1200150"/>
            <a:ext cx="4843130" cy="1714500"/>
          </a:xfrm>
        </p:spPr>
        <p:txBody>
          <a:bodyPr rtlCol="0">
            <a:normAutofit/>
          </a:bodyPr>
          <a:lstStyle/>
          <a:p>
            <a:pPr>
              <a:defRPr/>
            </a:pP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hens?</a:t>
            </a:r>
            <a:br>
              <a:rPr lang="el-GR" sz="2400" dirty="0">
                <a:solidFill>
                  <a:schemeClr val="tx1">
                    <a:lumMod val="65000"/>
                    <a:lumOff val="35000"/>
                  </a:schemeClr>
                </a:solidFill>
                <a:latin typeface="Courier New" pitchFamily="49" charset="0"/>
                <a:cs typeface="Courier New" pitchFamily="49" charset="0"/>
              </a:rPr>
            </a:b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alltogether</a:t>
            </a:r>
            <a:r>
              <a:rPr lang="sv-SE" sz="2400" dirty="0">
                <a:solidFill>
                  <a:schemeClr val="tx1">
                    <a:lumMod val="65000"/>
                    <a:lumOff val="35000"/>
                  </a:schemeClr>
                </a:solidFill>
                <a:latin typeface="Courier New" pitchFamily="49" charset="0"/>
                <a:cs typeface="Courier New" pitchFamily="49" charset="0"/>
              </a:rPr>
              <a:t>?</a:t>
            </a:r>
            <a:endParaRPr lang="el-GR" sz="2100" dirty="0">
              <a:solidFill>
                <a:schemeClr val="tx1">
                  <a:lumMod val="65000"/>
                  <a:lumOff val="35000"/>
                </a:schemeClr>
              </a:solidFill>
              <a:latin typeface="Courier New" pitchFamily="49" charset="0"/>
              <a:cs typeface="Courier New" pitchFamily="49" charset="0"/>
            </a:endParaRPr>
          </a:p>
        </p:txBody>
      </p:sp>
      <p:pic>
        <p:nvPicPr>
          <p:cNvPr id="35843" name="Content Placeholder 3" descr="C:\WINDOWS\Desktop\4 παιδιά\κότες.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176427" y="1485900"/>
            <a:ext cx="1257300" cy="1428750"/>
          </a:xfrm>
        </p:spPr>
      </p:pic>
      <p:sp>
        <p:nvSpPr>
          <p:cNvPr id="35844" name="Rectangle 2"/>
          <p:cNvSpPr>
            <a:spLocks noChangeArrowheads="1"/>
          </p:cNvSpPr>
          <p:nvPr/>
        </p:nvSpPr>
        <p:spPr bwMode="auto">
          <a:xfrm>
            <a:off x="1143001" y="707209"/>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l-GR" sz="1350">
              <a:latin typeface="Century Gothic" pitchFamily="34" charset="0"/>
            </a:endParaRPr>
          </a:p>
        </p:txBody>
      </p:sp>
      <p:graphicFrame>
        <p:nvGraphicFramePr>
          <p:cNvPr id="9" name="Table 8"/>
          <p:cNvGraphicFramePr>
            <a:graphicFrameLocks noGrp="1"/>
          </p:cNvGraphicFramePr>
          <p:nvPr/>
        </p:nvGraphicFramePr>
        <p:xfrm>
          <a:off x="1657351" y="3257550"/>
          <a:ext cx="5829300" cy="2286000"/>
        </p:xfrm>
        <a:graphic>
          <a:graphicData uri="http://schemas.openxmlformats.org/drawingml/2006/table">
            <a:tbl>
              <a:tblPr firstRow="1" bandRow="1">
                <a:tableStyleId>{5C22544A-7EE6-4342-B048-85BDC9FD1C3A}</a:tableStyleId>
              </a:tblPr>
              <a:tblGrid>
                <a:gridCol w="1771649">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00251">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400" dirty="0"/>
                    </a:p>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graphicFrame>
        <p:nvGraphicFramePr>
          <p:cNvPr id="35855" name="Object 2"/>
          <p:cNvGraphicFramePr>
            <a:graphicFrameLocks noChangeAspect="1"/>
          </p:cNvGraphicFramePr>
          <p:nvPr/>
        </p:nvGraphicFramePr>
        <p:xfrm>
          <a:off x="5474810" y="3345202"/>
          <a:ext cx="1956848" cy="2162150"/>
        </p:xfrm>
        <a:graphic>
          <a:graphicData uri="http://schemas.openxmlformats.org/presentationml/2006/ole">
            <mc:AlternateContent xmlns:mc="http://schemas.openxmlformats.org/markup-compatibility/2006">
              <mc:Choice xmlns:v="urn:schemas-microsoft-com:vml" Requires="v">
                <p:oleObj name="Slide" r:id="rId3" imgW="4570415" imgH="3427482" progId="PowerPoint.Slide.12">
                  <p:embed/>
                </p:oleObj>
              </mc:Choice>
              <mc:Fallback>
                <p:oleObj name="Slide" r:id="rId3" imgW="4570415" imgH="3427482" progId="PowerPoint.Slide.12">
                  <p:embed/>
                  <p:pic>
                    <p:nvPicPr>
                      <p:cNvPr id="3585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4810" y="3345202"/>
                        <a:ext cx="1956848" cy="2162150"/>
                      </a:xfrm>
                      <a:prstGeom prst="rect">
                        <a:avLst/>
                      </a:prstGeom>
                      <a:noFill/>
                      <a:ln>
                        <a:noFill/>
                      </a:ln>
                    </p:spPr>
                  </p:pic>
                </p:oleObj>
              </mc:Fallback>
            </mc:AlternateContent>
          </a:graphicData>
        </a:graphic>
      </p:graphicFrame>
      <p:pic>
        <p:nvPicPr>
          <p:cNvPr id="3585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3300" y="3314700"/>
            <a:ext cx="1918569"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8709" y="3314700"/>
            <a:ext cx="1784591"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877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5900" y="1063228"/>
            <a:ext cx="6172200" cy="1108472"/>
          </a:xfrm>
        </p:spPr>
        <p:txBody>
          <a:bodyPr/>
          <a:lstStyle/>
          <a:p>
            <a:pPr eaLnBrk="1" hangingPunct="1"/>
            <a:endParaRPr lang="el-GR" sz="2700" dirty="0">
              <a:latin typeface="Courier New" pitchFamily="49" charset="0"/>
              <a:cs typeface="Courier New" pitchFamily="49" charset="0"/>
            </a:endParaRPr>
          </a:p>
        </p:txBody>
      </p:sp>
      <p:graphicFrame>
        <p:nvGraphicFramePr>
          <p:cNvPr id="4" name="Content Placeholder 3"/>
          <p:cNvGraphicFramePr>
            <a:graphicFrameLocks noGrp="1"/>
          </p:cNvGraphicFramePr>
          <p:nvPr>
            <p:ph idx="1"/>
          </p:nvPr>
        </p:nvGraphicFramePr>
        <p:xfrm>
          <a:off x="1371600" y="2743200"/>
          <a:ext cx="6457950" cy="2286000"/>
        </p:xfrm>
        <a:graphic>
          <a:graphicData uri="http://schemas.openxmlformats.org/drawingml/2006/table">
            <a:tbl>
              <a:tblPr firstRow="1" bandRow="1">
                <a:tableStyleId>{5C22544A-7EE6-4342-B048-85BDC9FD1C3A}</a:tableStyleId>
              </a:tblPr>
              <a:tblGrid>
                <a:gridCol w="2152650">
                  <a:extLst>
                    <a:ext uri="{9D8B030D-6E8A-4147-A177-3AD203B41FA5}">
                      <a16:colId xmlns:a16="http://schemas.microsoft.com/office/drawing/2014/main" val="20000"/>
                    </a:ext>
                  </a:extLst>
                </a:gridCol>
                <a:gridCol w="2152650">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68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2780111"/>
            <a:ext cx="21145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Content Placeholder 3" descr="C:\WINDOWS\Desktop\4 παιδιά\2ο πλαίσιο - σημάδια 2 jpg.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543300" y="2780110"/>
            <a:ext cx="205740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Content Placeholder 3" descr="C:\WINDOWS\Desktop\4 παιδιά\Γιώργος σημάδια μετά 3η παραλλαγή.jp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772150" y="2780110"/>
            <a:ext cx="20002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490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Content Placeholder 3" descr="C:\WINDOWS\Desktop\4 παιδιά\2ο πλαίσιο - σημάδια 2 jp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600200" y="1257300"/>
            <a:ext cx="5943600" cy="4400550"/>
          </a:xfrm>
        </p:spPr>
      </p:pic>
    </p:spTree>
    <p:extLst>
      <p:ext uri="{BB962C8B-B14F-4D97-AF65-F5344CB8AC3E}">
        <p14:creationId xmlns:p14="http://schemas.microsoft.com/office/powerpoint/2010/main" val="770590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169BA-1500-CC48-92BD-A314B786A20D}"/>
              </a:ext>
            </a:extLst>
          </p:cNvPr>
          <p:cNvSpPr>
            <a:spLocks noGrp="1"/>
          </p:cNvSpPr>
          <p:nvPr>
            <p:ph type="title"/>
          </p:nvPr>
        </p:nvSpPr>
        <p:spPr>
          <a:xfrm>
            <a:off x="304800" y="274638"/>
            <a:ext cx="8534400" cy="1143000"/>
          </a:xfrm>
        </p:spPr>
        <p:txBody>
          <a:bodyPr>
            <a:noAutofit/>
          </a:bodyPr>
          <a:lstStyle/>
          <a:p>
            <a:r>
              <a:rPr lang="el-GR" sz="2400" dirty="0">
                <a:latin typeface="Book Antiqua" panose="02040602050305030304" pitchFamily="18" charset="0"/>
              </a:rPr>
              <a:t>Το ΑΠ ως </a:t>
            </a:r>
            <a:r>
              <a:rPr lang="el-GR" sz="2400" dirty="0" err="1">
                <a:latin typeface="Book Antiqua" panose="02040602050305030304" pitchFamily="18" charset="0"/>
              </a:rPr>
              <a:t>παιδαγωγικ</a:t>
            </a:r>
            <a:r>
              <a:rPr lang="sv-SE" sz="2400" dirty="0" err="1">
                <a:latin typeface="Book Antiqua" panose="02040602050305030304" pitchFamily="18" charset="0"/>
              </a:rPr>
              <a:t>ό</a:t>
            </a:r>
            <a:r>
              <a:rPr lang="el-GR" sz="2400" dirty="0">
                <a:latin typeface="Book Antiqua" panose="02040602050305030304" pitchFamily="18" charset="0"/>
              </a:rPr>
              <a:t> τέχνασμα </a:t>
            </a:r>
            <a:r>
              <a:rPr lang="sv-SE" sz="2400" dirty="0">
                <a:latin typeface="Book Antiqua" panose="02040602050305030304" pitchFamily="18" charset="0"/>
              </a:rPr>
              <a:t>:: </a:t>
            </a:r>
            <a:r>
              <a:rPr lang="sv-SE" sz="2400" dirty="0" err="1">
                <a:latin typeface="Book Antiqua" panose="02040602050305030304" pitchFamily="18" charset="0"/>
              </a:rPr>
              <a:t>pedagogic</a:t>
            </a:r>
            <a:r>
              <a:rPr lang="sv-SE" sz="2400" dirty="0">
                <a:latin typeface="Book Antiqua" panose="02040602050305030304" pitchFamily="18" charset="0"/>
              </a:rPr>
              <a:t> </a:t>
            </a:r>
            <a:r>
              <a:rPr lang="sv-SE" sz="2400" dirty="0" err="1">
                <a:latin typeface="Book Antiqua" panose="02040602050305030304" pitchFamily="18" charset="0"/>
              </a:rPr>
              <a:t>device</a:t>
            </a:r>
            <a:endParaRPr lang="sv-SE" sz="24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79DE0196-4976-CB48-9172-4108952F0A54}"/>
              </a:ext>
            </a:extLst>
          </p:cNvPr>
          <p:cNvSpPr>
            <a:spLocks noGrp="1"/>
          </p:cNvSpPr>
          <p:nvPr>
            <p:ph sz="half" idx="1"/>
          </p:nvPr>
        </p:nvSpPr>
        <p:spPr>
          <a:xfrm>
            <a:off x="152400" y="1600200"/>
            <a:ext cx="4495800" cy="4983162"/>
          </a:xfrm>
        </p:spPr>
        <p:txBody>
          <a:bodyPr>
            <a:normAutofit fontScale="85000" lnSpcReduction="20000"/>
          </a:bodyPr>
          <a:lstStyle/>
          <a:p>
            <a:pPr marL="0" indent="0">
              <a:buNone/>
            </a:pPr>
            <a:r>
              <a:rPr lang="el-GR" sz="2000" dirty="0">
                <a:latin typeface="Book Antiqua" panose="02040602050305030304" pitchFamily="18" charset="0"/>
              </a:rPr>
              <a:t>…ποια είναι η κοινωνική γραμματική που αναπαράγει και μετασχηματίζει την γνώση στο πλαίσιο της </a:t>
            </a:r>
            <a:r>
              <a:rPr lang="el-GR" sz="2000" dirty="0" err="1">
                <a:latin typeface="Book Antiqua" panose="02040602050305030304" pitchFamily="18" charset="0"/>
              </a:rPr>
              <a:t>εκπάιδευσης</a:t>
            </a:r>
            <a:r>
              <a:rPr lang="el-GR" sz="2000" dirty="0">
                <a:latin typeface="Book Antiqua" panose="02040602050305030304" pitchFamily="18" charset="0"/>
              </a:rPr>
              <a:t>;</a:t>
            </a:r>
          </a:p>
          <a:p>
            <a:pPr lvl="2"/>
            <a:r>
              <a:rPr lang="sv-SE" sz="2300" dirty="0">
                <a:latin typeface="Book Antiqua" panose="02040602050305030304" pitchFamily="18" charset="0"/>
              </a:rPr>
              <a:t>B. Bernstein, 2000</a:t>
            </a:r>
            <a:endParaRPr lang="el-GR" sz="2300" dirty="0">
              <a:latin typeface="Book Antiqua" panose="02040602050305030304" pitchFamily="18" charset="0"/>
            </a:endParaRPr>
          </a:p>
          <a:p>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…η</a:t>
            </a:r>
            <a:r>
              <a:rPr lang="sv-SE" sz="2000" dirty="0">
                <a:latin typeface="Book Antiqua" panose="02040602050305030304" pitchFamily="18" charset="0"/>
              </a:rPr>
              <a:t> </a:t>
            </a:r>
            <a:r>
              <a:rPr lang="el-GR" sz="2000" dirty="0" err="1">
                <a:latin typeface="Book Antiqua" panose="02040602050305030304" pitchFamily="18" charset="0"/>
              </a:rPr>
              <a:t>γν</a:t>
            </a:r>
            <a:r>
              <a:rPr lang="sv-SE" sz="2000" dirty="0" err="1">
                <a:latin typeface="Book Antiqua" panose="02040602050305030304" pitchFamily="18" charset="0"/>
              </a:rPr>
              <a:t>ώ</a:t>
            </a:r>
            <a:r>
              <a:rPr lang="el-GR" sz="2000" dirty="0" err="1">
                <a:latin typeface="Book Antiqua" panose="02040602050305030304" pitchFamily="18" charset="0"/>
              </a:rPr>
              <a:t>ση</a:t>
            </a:r>
            <a:r>
              <a:rPr lang="el-GR" sz="2000" dirty="0">
                <a:latin typeface="Book Antiqua" panose="02040602050305030304" pitchFamily="18" charset="0"/>
              </a:rPr>
              <a:t> αναπαράγεται ή/και μετασχηματίζεται μέσω κανόνων</a:t>
            </a:r>
          </a:p>
          <a:p>
            <a:pPr marL="0" indent="0">
              <a:buNone/>
            </a:pPr>
            <a:endParaRPr lang="el-GR" sz="2000" dirty="0">
              <a:latin typeface="Book Antiqua" panose="02040602050305030304" pitchFamily="18" charset="0"/>
            </a:endParaRPr>
          </a:p>
          <a:p>
            <a:pPr lvl="1"/>
            <a:r>
              <a:rPr lang="el-GR" sz="2000" dirty="0">
                <a:latin typeface="Book Antiqua" panose="02040602050305030304" pitchFamily="18" charset="0"/>
              </a:rPr>
              <a:t>Διανεμητικοί κανόνες</a:t>
            </a:r>
          </a:p>
          <a:p>
            <a:pPr marL="457200" lvl="1" indent="0">
              <a:buNone/>
            </a:pPr>
            <a:r>
              <a:rPr lang="el-GR" sz="1600" dirty="0">
                <a:latin typeface="Book Antiqua" panose="02040602050305030304" pitchFamily="18" charset="0"/>
              </a:rPr>
              <a:t>Διανέμουν την γνώση στις κοινωνικές ομάδες παρέχοντας ευκαιρίες για συνειδητοποίηση, πρόσβαση και δημιουργία γνώσης</a:t>
            </a:r>
          </a:p>
          <a:p>
            <a:pPr marL="457200" lvl="1" indent="0">
              <a:buNone/>
            </a:pPr>
            <a:endParaRPr lang="el-GR" sz="1600" dirty="0">
              <a:latin typeface="Book Antiqua" panose="02040602050305030304" pitchFamily="18" charset="0"/>
            </a:endParaRPr>
          </a:p>
          <a:p>
            <a:pPr lvl="1"/>
            <a:r>
              <a:rPr lang="el-GR" sz="2000" dirty="0" err="1">
                <a:latin typeface="Book Antiqua" panose="02040602050305030304" pitchFamily="18" charset="0"/>
              </a:rPr>
              <a:t>Αναπλαισιωτικοί</a:t>
            </a:r>
            <a:r>
              <a:rPr lang="el-GR" sz="2000" dirty="0">
                <a:latin typeface="Book Antiqua" panose="02040602050305030304" pitchFamily="18" charset="0"/>
              </a:rPr>
              <a:t> κανόνες</a:t>
            </a:r>
          </a:p>
          <a:p>
            <a:pPr marL="457200" lvl="1" indent="0">
              <a:buNone/>
            </a:pPr>
            <a:r>
              <a:rPr lang="el-GR" sz="1600" dirty="0" err="1">
                <a:latin typeface="Book Antiqua" panose="02040602050305030304" pitchFamily="18" charset="0"/>
              </a:rPr>
              <a:t>Αναπλαισιώνουν</a:t>
            </a:r>
            <a:r>
              <a:rPr lang="el-GR" sz="1600" dirty="0">
                <a:latin typeface="Book Antiqua" panose="02040602050305030304" pitchFamily="18" charset="0"/>
              </a:rPr>
              <a:t> την γνώση με στόχο την κατασκευή παιδαγωγικών λόγων / το τι και το γιατί στην εκπαίδευση</a:t>
            </a:r>
          </a:p>
          <a:p>
            <a:pPr marL="457200" lvl="1" indent="0">
              <a:buNone/>
            </a:pPr>
            <a:endParaRPr lang="el-GR" sz="1600" dirty="0">
              <a:latin typeface="Book Antiqua" panose="02040602050305030304" pitchFamily="18" charset="0"/>
            </a:endParaRPr>
          </a:p>
          <a:p>
            <a:pPr lvl="1"/>
            <a:r>
              <a:rPr lang="el-GR" sz="2000" dirty="0" err="1">
                <a:latin typeface="Book Antiqua" panose="02040602050305030304" pitchFamily="18" charset="0"/>
              </a:rPr>
              <a:t>Αξιολογητικοί</a:t>
            </a:r>
            <a:r>
              <a:rPr lang="el-GR" sz="2000" dirty="0">
                <a:latin typeface="Book Antiqua" panose="02040602050305030304" pitchFamily="18" charset="0"/>
              </a:rPr>
              <a:t> κανόνες</a:t>
            </a:r>
          </a:p>
          <a:p>
            <a:pPr marL="457200" lvl="1" indent="0">
              <a:buNone/>
            </a:pPr>
            <a:r>
              <a:rPr lang="el-GR" sz="1600" dirty="0">
                <a:latin typeface="Book Antiqua" panose="02040602050305030304" pitchFamily="18" charset="0"/>
              </a:rPr>
              <a:t>Παρέχουν τα κριτήρια που απαιτούνται για την δημιουργία της παιδαγωγικής πρακτικής</a:t>
            </a:r>
            <a:endParaRPr lang="sv-SE" sz="16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4A0DA562-D5FD-E526-3594-2ACDFA54E5FD}"/>
              </a:ext>
            </a:extLst>
          </p:cNvPr>
          <p:cNvSpPr>
            <a:spLocks noGrp="1"/>
          </p:cNvSpPr>
          <p:nvPr>
            <p:ph sz="half" idx="2"/>
          </p:nvPr>
        </p:nvSpPr>
        <p:spPr>
          <a:xfrm>
            <a:off x="5486400" y="1600200"/>
            <a:ext cx="3200400" cy="4724400"/>
          </a:xfrm>
        </p:spPr>
        <p:txBody>
          <a:bodyPr>
            <a:normAutofit fontScale="85000" lnSpcReduction="20000"/>
          </a:bodyPr>
          <a:lstStyle/>
          <a:p>
            <a:endParaRPr lang="en-SE" dirty="0"/>
          </a:p>
        </p:txBody>
      </p:sp>
      <p:pic>
        <p:nvPicPr>
          <p:cNvPr id="5" name="Picture 4">
            <a:extLst>
              <a:ext uri="{FF2B5EF4-FFF2-40B4-BE49-F238E27FC236}">
                <a16:creationId xmlns:a16="http://schemas.microsoft.com/office/drawing/2014/main" id="{A90AD3CD-3BE2-BB1E-B3DA-EFA8D6E0CE62}"/>
              </a:ext>
            </a:extLst>
          </p:cNvPr>
          <p:cNvPicPr>
            <a:picLocks noChangeAspect="1"/>
          </p:cNvPicPr>
          <p:nvPr/>
        </p:nvPicPr>
        <p:blipFill>
          <a:blip r:embed="rId3"/>
          <a:stretch>
            <a:fillRect/>
          </a:stretch>
        </p:blipFill>
        <p:spPr>
          <a:xfrm>
            <a:off x="5579945" y="5122181"/>
            <a:ext cx="2764831" cy="1539800"/>
          </a:xfrm>
          <a:prstGeom prst="rect">
            <a:avLst/>
          </a:prstGeom>
        </p:spPr>
      </p:pic>
      <p:pic>
        <p:nvPicPr>
          <p:cNvPr id="6" name="Content Placeholder 4">
            <a:extLst>
              <a:ext uri="{FF2B5EF4-FFF2-40B4-BE49-F238E27FC236}">
                <a16:creationId xmlns:a16="http://schemas.microsoft.com/office/drawing/2014/main" id="{0635B78C-D59F-9992-1882-5CF03B622DD6}"/>
              </a:ext>
            </a:extLst>
          </p:cNvPr>
          <p:cNvPicPr>
            <a:picLocks noChangeAspect="1"/>
          </p:cNvPicPr>
          <p:nvPr/>
        </p:nvPicPr>
        <p:blipFill>
          <a:blip r:embed="rId4"/>
          <a:stretch>
            <a:fillRect/>
          </a:stretch>
        </p:blipFill>
        <p:spPr>
          <a:xfrm>
            <a:off x="5362161" y="1142442"/>
            <a:ext cx="3200400" cy="3979739"/>
          </a:xfrm>
          <a:prstGeom prst="rect">
            <a:avLst/>
          </a:prstGeom>
        </p:spPr>
      </p:pic>
    </p:spTree>
    <p:extLst>
      <p:ext uri="{BB962C8B-B14F-4D97-AF65-F5344CB8AC3E}">
        <p14:creationId xmlns:p14="http://schemas.microsoft.com/office/powerpoint/2010/main" val="25881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Content Placeholder 3" descr="C:\WINDOWS\Desktop\4 παιδιά\Γιώργος σημάδια μετά 3η παραλλαγή.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600200" y="1200150"/>
            <a:ext cx="5943600" cy="4457700"/>
          </a:xfrm>
        </p:spPr>
      </p:pic>
    </p:spTree>
    <p:extLst>
      <p:ext uri="{BB962C8B-B14F-4D97-AF65-F5344CB8AC3E}">
        <p14:creationId xmlns:p14="http://schemas.microsoft.com/office/powerpoint/2010/main" val="41366726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260" y="857250"/>
            <a:ext cx="7115840" cy="294710"/>
          </a:xfrm>
        </p:spPr>
        <p:txBody>
          <a:bodyPr>
            <a:noAutofit/>
          </a:bodyPr>
          <a:lstStyle/>
          <a:p>
            <a:r>
              <a:rPr lang="en-US" sz="2400" b="1" dirty="0">
                <a:solidFill>
                  <a:schemeClr val="bg1">
                    <a:lumMod val="50000"/>
                  </a:schemeClr>
                </a:solidFill>
                <a:latin typeface="Times New Roman" charset="0"/>
                <a:ea typeface="Times New Roman" charset="0"/>
                <a:cs typeface="Times New Roman" charset="0"/>
              </a:rPr>
              <a:t>Foci in our teacher education courses</a:t>
            </a:r>
            <a:endParaRPr lang="en-US" sz="2400" dirty="0">
              <a:solidFill>
                <a:schemeClr val="bg1">
                  <a:lumMod val="50000"/>
                </a:schemeClr>
              </a:solidFill>
              <a:latin typeface="Times New Roman" charset="0"/>
              <a:ea typeface="Times New Roman" charset="0"/>
              <a:cs typeface="Times New Roman" charset="0"/>
            </a:endParaRPr>
          </a:p>
        </p:txBody>
      </p:sp>
      <p:pic>
        <p:nvPicPr>
          <p:cNvPr id="4" name="Picture 2" descr="C:\Users\anna\Documents\ANNA\5-myPAPERS\2005-2006-2007\2007-8\Lesotho-talk\pictures -teaching experiment\selling1.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800226" y="2390089"/>
            <a:ext cx="2279456" cy="145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I:\Lego NXT Projects\project 2\IMG_0927.jpg"/>
          <p:cNvPicPr>
            <a:picLocks noChangeAspect="1" noChangeArrowheads="1"/>
          </p:cNvPicPr>
          <p:nvPr/>
        </p:nvPicPr>
        <p:blipFill>
          <a:blip r:embed="rId5" cstate="print"/>
          <a:srcRect/>
          <a:stretch>
            <a:fillRect/>
          </a:stretch>
        </p:blipFill>
        <p:spPr bwMode="auto">
          <a:xfrm>
            <a:off x="1828801" y="4057651"/>
            <a:ext cx="2222306" cy="1659871"/>
          </a:xfrm>
          <a:prstGeom prst="rect">
            <a:avLst/>
          </a:prstGeom>
          <a:noFill/>
        </p:spPr>
      </p:pic>
      <p:pic>
        <p:nvPicPr>
          <p:cNvPr id="6" name="Picture 2" descr="I:\Lego NXT Projects\project 2\IMG_0955.JPG"/>
          <p:cNvPicPr>
            <a:picLocks noChangeAspect="1" noChangeArrowheads="1"/>
          </p:cNvPicPr>
          <p:nvPr/>
        </p:nvPicPr>
        <p:blipFill>
          <a:blip r:embed="rId6" cstate="print"/>
          <a:srcRect/>
          <a:stretch>
            <a:fillRect/>
          </a:stretch>
        </p:blipFill>
        <p:spPr bwMode="auto">
          <a:xfrm>
            <a:off x="4686301" y="2349035"/>
            <a:ext cx="2101192" cy="1569409"/>
          </a:xfrm>
          <a:prstGeom prst="rect">
            <a:avLst/>
          </a:prstGeom>
          <a:noFill/>
        </p:spPr>
      </p:pic>
      <p:pic>
        <p:nvPicPr>
          <p:cNvPr id="7" name="do_boat.wmv">
            <a:hlinkClick r:id="" action="ppaction://media"/>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a:xfrm>
            <a:off x="4792962" y="4080934"/>
            <a:ext cx="2101192" cy="1580128"/>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7"/>
          <p:cNvSpPr/>
          <p:nvPr/>
        </p:nvSpPr>
        <p:spPr>
          <a:xfrm>
            <a:off x="542261" y="1314450"/>
            <a:ext cx="8006316" cy="1131079"/>
          </a:xfrm>
          <a:prstGeom prst="rect">
            <a:avLst/>
          </a:prstGeom>
        </p:spPr>
        <p:txBody>
          <a:bodyPr wrap="square">
            <a:spAutoFit/>
          </a:bodyPr>
          <a:lstStyle/>
          <a:p>
            <a:r>
              <a:rPr lang="en-US" dirty="0">
                <a:latin typeface="Times New Roman" charset="0"/>
                <a:ea typeface="Times New Roman" charset="0"/>
                <a:cs typeface="Times New Roman" charset="0"/>
              </a:rPr>
              <a:t>Cultural Diversity -  Identities  - Gendered Issues - Learning – Mathematics Classrooms – Outdoor Activity – </a:t>
            </a:r>
            <a:r>
              <a:rPr lang="en-US" dirty="0" err="1">
                <a:latin typeface="Times New Roman" charset="0"/>
                <a:ea typeface="Times New Roman" charset="0"/>
                <a:cs typeface="Times New Roman" charset="0"/>
              </a:rPr>
              <a:t>TechnoMaths</a:t>
            </a:r>
            <a:r>
              <a:rPr lang="en-US" dirty="0">
                <a:latin typeface="Times New Roman" charset="0"/>
                <a:ea typeface="Times New Roman" charset="0"/>
                <a:cs typeface="Times New Roman" charset="0"/>
              </a:rPr>
              <a:t> – Technology Use – Re-signifying mathematical activity    ( </a:t>
            </a:r>
            <a:r>
              <a:rPr lang="en-US" dirty="0">
                <a:latin typeface="Times New Roman" charset="0"/>
                <a:ea typeface="Times New Roman" charset="0"/>
                <a:cs typeface="Times New Roman" charset="0"/>
                <a:hlinkClick r:id="rId8"/>
              </a:rPr>
              <a:t>http://www.ltme.ece.uth.gr</a:t>
            </a:r>
            <a:r>
              <a:rPr lang="en-US" dirty="0">
                <a:latin typeface="Times New Roman" charset="0"/>
                <a:ea typeface="Times New Roman" charset="0"/>
                <a:cs typeface="Times New Roman" charset="0"/>
              </a:rPr>
              <a:t>)</a:t>
            </a:r>
          </a:p>
          <a:p>
            <a:endParaRPr lang="en-US" sz="1350" dirty="0"/>
          </a:p>
        </p:txBody>
      </p:sp>
    </p:spTree>
    <p:extLst>
      <p:ext uri="{BB962C8B-B14F-4D97-AF65-F5344CB8AC3E}">
        <p14:creationId xmlns:p14="http://schemas.microsoft.com/office/powerpoint/2010/main" val="30162978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50" y="1335715"/>
            <a:ext cx="6858000" cy="207336"/>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Moving</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puppet</a:t>
            </a:r>
            <a:r>
              <a:rPr lang="sv-SE" dirty="0">
                <a:solidFill>
                  <a:schemeClr val="bg1">
                    <a:lumMod val="50000"/>
                  </a:schemeClr>
                </a:solidFill>
                <a:latin typeface="Times New Roman" charset="0"/>
                <a:ea typeface="Times New Roman" charset="0"/>
                <a:cs typeface="Times New Roman" charset="0"/>
              </a:rPr>
              <a:t> and a robot</a:t>
            </a:r>
            <a:r>
              <a:rPr lang="is-IS"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6146" name="Picture 2" descr="C:\Users\chronaki\Desktop\ADMIN_Volos_2011\Hmerida_Mathematics_EarlyAges_2012\fotos\Picture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0" y="1943100"/>
            <a:ext cx="270900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chronaki\Desktop\ADMIN_Volos_2011\Hmerida_Mathematics_EarlyAges_2012\fotos\Picture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1943100"/>
            <a:ext cx="2772918" cy="339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977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lumMod val="50000"/>
                  </a:schemeClr>
                </a:solidFill>
                <a:latin typeface="Courier New" pitchFamily="49" charset="0"/>
                <a:cs typeface="Courier New" pitchFamily="49" charset="0"/>
              </a:rPr>
              <a:t>What is my body?..</a:t>
            </a:r>
            <a:endParaRPr lang="el-GR" dirty="0">
              <a:solidFill>
                <a:schemeClr val="bg1">
                  <a:lumMod val="50000"/>
                </a:schemeClr>
              </a:solidFill>
              <a:latin typeface="Courier New" pitchFamily="49" charset="0"/>
              <a:cs typeface="Courier New" pitchFamily="49" charset="0"/>
            </a:endParaRPr>
          </a:p>
        </p:txBody>
      </p:sp>
      <p:pic>
        <p:nvPicPr>
          <p:cNvPr id="2050" name="Picture 2" descr="C:\Users\chronaki\Desktop\ADMIN_Volos_2011\Hmerida_Mathematics_EarlyAges_2012\fotos\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2822" y="2434590"/>
            <a:ext cx="1481456" cy="22197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ADMIN_Volos_2011\Hmerida_Mathematics_EarlyAges_2012\fotos\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4032" y="2476620"/>
            <a:ext cx="2996803" cy="21776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chronaki\Desktop\ADMIN_Volos_2011\Hmerida_Mathematics_EarlyAges_2012\fotos\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3348" y="1969906"/>
            <a:ext cx="2632003" cy="314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967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Autofit/>
          </a:bodyPr>
          <a:lstStyle/>
          <a:p>
            <a:r>
              <a:rPr lang="sv-SE" sz="2400" dirty="0" err="1">
                <a:solidFill>
                  <a:schemeClr val="bg1">
                    <a:lumMod val="50000"/>
                  </a:schemeClr>
                </a:solidFill>
                <a:latin typeface="Times New Roman" charset="0"/>
                <a:ea typeface="Times New Roman" charset="0"/>
                <a:cs typeface="Times New Roman" charset="0"/>
              </a:rPr>
              <a:t>Who</a:t>
            </a:r>
            <a:r>
              <a:rPr lang="sv-SE" sz="2400" dirty="0">
                <a:solidFill>
                  <a:schemeClr val="bg1">
                    <a:lumMod val="50000"/>
                  </a:schemeClr>
                </a:solidFill>
                <a:latin typeface="Times New Roman" charset="0"/>
                <a:ea typeface="Times New Roman" charset="0"/>
                <a:cs typeface="Times New Roman" charset="0"/>
              </a:rPr>
              <a:t> is the </a:t>
            </a:r>
            <a:r>
              <a:rPr lang="sv-SE" sz="2400" dirty="0" err="1">
                <a:solidFill>
                  <a:schemeClr val="bg1">
                    <a:lumMod val="50000"/>
                  </a:schemeClr>
                </a:solidFill>
                <a:latin typeface="Times New Roman" charset="0"/>
                <a:ea typeface="Times New Roman" charset="0"/>
                <a:cs typeface="Times New Roman" charset="0"/>
              </a:rPr>
              <a:t>tallest</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11266" name="Picture 2" descr="C:\Users\chronaki\Desktop\ADMIN_Volos_2011\Hmerida_Mathematics_EarlyAges_2012\fotos\8photos\ΕΙΚΟΝΑ 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118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4" y="1286513"/>
            <a:ext cx="5334886"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make my </a:t>
            </a:r>
            <a:r>
              <a:rPr lang="sv-SE" sz="2400" dirty="0" err="1">
                <a:solidFill>
                  <a:schemeClr val="bg1">
                    <a:lumMod val="50000"/>
                  </a:schemeClr>
                </a:solidFill>
                <a:latin typeface="Times New Roman" charset="0"/>
                <a:ea typeface="Times New Roman" charset="0"/>
                <a:cs typeface="Times New Roman" charset="0"/>
              </a:rPr>
              <a:t>own</a:t>
            </a:r>
            <a:r>
              <a:rPr lang="sv-SE" sz="2400" dirty="0">
                <a:solidFill>
                  <a:schemeClr val="bg1">
                    <a:lumMod val="50000"/>
                  </a:schemeClr>
                </a:solidFill>
                <a:latin typeface="Times New Roman" charset="0"/>
                <a:ea typeface="Times New Roman" charset="0"/>
                <a:cs typeface="Times New Roman" charset="0"/>
              </a:rPr>
              <a:t> meter?</a:t>
            </a:r>
            <a:endParaRPr lang="el-GR" sz="2400" dirty="0">
              <a:solidFill>
                <a:schemeClr val="bg1">
                  <a:lumMod val="50000"/>
                </a:schemeClr>
              </a:solidFill>
              <a:latin typeface="Times New Roman" charset="0"/>
              <a:ea typeface="Times New Roman" charset="0"/>
              <a:cs typeface="Times New Roman" charset="0"/>
            </a:endParaRPr>
          </a:p>
        </p:txBody>
      </p:sp>
      <p:pic>
        <p:nvPicPr>
          <p:cNvPr id="7170" name="Picture 2" descr="C:\Users\chronaki\Desktop\ADMIN_Volos_2011\Hmerida_Mathematics_EarlyAges_2012\fotos\8photos\DSC0193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86050" y="2457450"/>
            <a:ext cx="35814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23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a:t>
            </a:r>
            <a:r>
              <a:rPr lang="sv-SE" sz="2400" dirty="0" err="1">
                <a:solidFill>
                  <a:schemeClr val="bg1">
                    <a:lumMod val="50000"/>
                  </a:schemeClr>
                </a:solidFill>
                <a:latin typeface="Times New Roman" charset="0"/>
                <a:ea typeface="Times New Roman" charset="0"/>
                <a:cs typeface="Times New Roman" charset="0"/>
              </a:rPr>
              <a:t>compare</a:t>
            </a:r>
            <a:r>
              <a:rPr lang="sv-SE" sz="2400" dirty="0">
                <a:solidFill>
                  <a:schemeClr val="bg1">
                    <a:lumMod val="50000"/>
                  </a:schemeClr>
                </a:solidFill>
                <a:latin typeface="Times New Roman" charset="0"/>
                <a:ea typeface="Times New Roman" charset="0"/>
                <a:cs typeface="Times New Roman" charset="0"/>
              </a:rPr>
              <a:t> my teddy </a:t>
            </a:r>
            <a:r>
              <a:rPr lang="sv-SE" sz="2400" dirty="0" err="1">
                <a:solidFill>
                  <a:schemeClr val="bg1">
                    <a:lumMod val="50000"/>
                  </a:schemeClr>
                </a:solidFill>
                <a:latin typeface="Times New Roman" charset="0"/>
                <a:ea typeface="Times New Roman" charset="0"/>
                <a:cs typeface="Times New Roman" charset="0"/>
              </a:rPr>
              <a:t>bears</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8194" name="Picture 2" descr="C:\Users\chronaki\Desktop\ADMIN_Volos_2011\Hmerida_Mathematics_EarlyAges_2012\fotos\DSC0181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1866070"/>
            <a:ext cx="3977482" cy="358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576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344" y="1131094"/>
            <a:ext cx="7064006" cy="994172"/>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What</a:t>
            </a:r>
            <a:r>
              <a:rPr lang="sv-SE" dirty="0">
                <a:solidFill>
                  <a:schemeClr val="bg1">
                    <a:lumMod val="50000"/>
                  </a:schemeClr>
                </a:solidFill>
                <a:latin typeface="Times New Roman" charset="0"/>
                <a:ea typeface="Times New Roman" charset="0"/>
                <a:cs typeface="Times New Roman" charset="0"/>
              </a:rPr>
              <a:t> </a:t>
            </a:r>
            <a:r>
              <a:rPr lang="sv-SE" dirty="0" err="1">
                <a:solidFill>
                  <a:schemeClr val="bg1">
                    <a:lumMod val="50000"/>
                  </a:schemeClr>
                </a:solidFill>
                <a:latin typeface="Times New Roman" charset="0"/>
                <a:ea typeface="Times New Roman" charset="0"/>
                <a:cs typeface="Times New Roman" charset="0"/>
              </a:rPr>
              <a:t>does</a:t>
            </a:r>
            <a:r>
              <a:rPr lang="sv-SE" dirty="0">
                <a:solidFill>
                  <a:schemeClr val="bg1">
                    <a:lumMod val="50000"/>
                  </a:schemeClr>
                </a:solidFill>
                <a:latin typeface="Times New Roman" charset="0"/>
                <a:ea typeface="Times New Roman" charset="0"/>
                <a:cs typeface="Times New Roman" charset="0"/>
              </a:rPr>
              <a:t> it </a:t>
            </a:r>
            <a:r>
              <a:rPr lang="sv-SE" dirty="0" err="1">
                <a:solidFill>
                  <a:schemeClr val="bg1">
                    <a:lumMod val="50000"/>
                  </a:schemeClr>
                </a:solidFill>
                <a:latin typeface="Times New Roman" charset="0"/>
                <a:ea typeface="Times New Roman" charset="0"/>
                <a:cs typeface="Times New Roman" charset="0"/>
              </a:rPr>
              <a:t>mean</a:t>
            </a:r>
            <a:r>
              <a:rPr lang="sv-SE" dirty="0">
                <a:solidFill>
                  <a:schemeClr val="bg1">
                    <a:lumMod val="50000"/>
                  </a:schemeClr>
                </a:solidFill>
                <a:latin typeface="Times New Roman" charset="0"/>
                <a:ea typeface="Times New Roman" charset="0"/>
                <a:cs typeface="Times New Roman" charset="0"/>
              </a:rPr>
              <a:t> to </a:t>
            </a:r>
            <a:r>
              <a:rPr lang="sv-SE" dirty="0" err="1">
                <a:solidFill>
                  <a:schemeClr val="bg1">
                    <a:lumMod val="50000"/>
                  </a:schemeClr>
                </a:solidFill>
                <a:latin typeface="Times New Roman" charset="0"/>
                <a:ea typeface="Times New Roman" charset="0"/>
                <a:cs typeface="Times New Roman" charset="0"/>
              </a:rPr>
              <a:t>compare</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sp>
        <p:nvSpPr>
          <p:cNvPr id="3" name="Content Placeholder 2"/>
          <p:cNvSpPr>
            <a:spLocks noGrp="1"/>
          </p:cNvSpPr>
          <p:nvPr>
            <p:ph idx="1"/>
          </p:nvPr>
        </p:nvSpPr>
        <p:spPr/>
        <p:txBody>
          <a:bodyPr/>
          <a:lstStyle/>
          <a:p>
            <a:endParaRPr lang="el-GR" dirty="0"/>
          </a:p>
        </p:txBody>
      </p:sp>
      <p:pic>
        <p:nvPicPr>
          <p:cNvPr id="1026" name="Picture 2" descr="C:\Users\chronaki\Desktop\ADMIN_Volos_2011\Hmerida_Mathematics_EarlyAges_2012\fotos\vlcsnap-2012-02-10-05h11m06s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149" y="2125266"/>
            <a:ext cx="4508205" cy="327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517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088" y="1131094"/>
            <a:ext cx="6984262" cy="994172"/>
          </a:xfrm>
        </p:spPr>
        <p:txBody>
          <a:bodyPr>
            <a:normAutofit/>
          </a:bodyPr>
          <a:lstStyle/>
          <a:p>
            <a:r>
              <a:rPr lang="sv-SE" dirty="0" err="1">
                <a:solidFill>
                  <a:schemeClr val="bg1">
                    <a:lumMod val="50000"/>
                  </a:schemeClr>
                </a:solidFill>
                <a:latin typeface="Times New Roman" charset="0"/>
                <a:ea typeface="Times New Roman" charset="0"/>
                <a:cs typeface="Times New Roman" charset="0"/>
              </a:rPr>
              <a:t>Can</a:t>
            </a:r>
            <a:r>
              <a:rPr lang="sv-SE" dirty="0">
                <a:solidFill>
                  <a:schemeClr val="bg1">
                    <a:lumMod val="50000"/>
                  </a:schemeClr>
                </a:solidFill>
                <a:latin typeface="Times New Roman" charset="0"/>
                <a:ea typeface="Times New Roman" charset="0"/>
                <a:cs typeface="Times New Roman" charset="0"/>
              </a:rPr>
              <a:t> I </a:t>
            </a:r>
            <a:r>
              <a:rPr lang="sv-SE" dirty="0" err="1">
                <a:solidFill>
                  <a:schemeClr val="bg1">
                    <a:lumMod val="50000"/>
                  </a:schemeClr>
                </a:solidFill>
                <a:latin typeface="Times New Roman" charset="0"/>
                <a:ea typeface="Times New Roman" charset="0"/>
                <a:cs typeface="Times New Roman" charset="0"/>
              </a:rPr>
              <a:t>draw</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symmetrical</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4098" name="Picture 2" descr="C:\Users\chronaki\Desktop\ADMIN_Volos_2011\Hmerida_Mathematics_EarlyAges_2012\fotos\8photos\6η δράση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hronaki\Desktop\ADMIN_Volos_2011\Hmerida_Mathematics_EarlyAges_2012\fotos\6η δράση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4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8872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701" y="1063228"/>
            <a:ext cx="5600699" cy="1108472"/>
          </a:xfrm>
        </p:spPr>
        <p:txBody>
          <a:bodyPr>
            <a:normAutofit/>
          </a:bodyPr>
          <a:lstStyle/>
          <a:p>
            <a:r>
              <a:rPr lang="sv-SE" sz="2100" dirty="0" err="1">
                <a:solidFill>
                  <a:schemeClr val="bg1">
                    <a:lumMod val="50000"/>
                  </a:schemeClr>
                </a:solidFill>
                <a:latin typeface="Times New Roman" charset="0"/>
                <a:ea typeface="Times New Roman" charset="0"/>
                <a:cs typeface="Times New Roman" charset="0"/>
              </a:rPr>
              <a:t>Can</a:t>
            </a:r>
            <a:r>
              <a:rPr lang="sv-SE" sz="2100" dirty="0">
                <a:solidFill>
                  <a:schemeClr val="bg1">
                    <a:lumMod val="50000"/>
                  </a:schemeClr>
                </a:solidFill>
                <a:latin typeface="Times New Roman" charset="0"/>
                <a:ea typeface="Times New Roman" charset="0"/>
                <a:cs typeface="Times New Roman" charset="0"/>
              </a:rPr>
              <a:t> I make a </a:t>
            </a:r>
            <a:r>
              <a:rPr lang="sv-SE" sz="2100" dirty="0" err="1">
                <a:solidFill>
                  <a:schemeClr val="bg1">
                    <a:lumMod val="50000"/>
                  </a:schemeClr>
                </a:solidFill>
                <a:latin typeface="Times New Roman" charset="0"/>
                <a:ea typeface="Times New Roman" charset="0"/>
                <a:cs typeface="Times New Roman" charset="0"/>
              </a:rPr>
              <a:t>square</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big</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this</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one</a:t>
            </a:r>
            <a:r>
              <a:rPr lang="sv-SE" sz="2100" dirty="0">
                <a:solidFill>
                  <a:schemeClr val="bg1">
                    <a:lumMod val="50000"/>
                  </a:schemeClr>
                </a:solidFill>
                <a:latin typeface="Times New Roman" charset="0"/>
                <a:ea typeface="Times New Roman" charset="0"/>
                <a:cs typeface="Times New Roman" charset="0"/>
              </a:rPr>
              <a:t>?</a:t>
            </a:r>
            <a:endParaRPr lang="el-GR" sz="2100" dirty="0">
              <a:solidFill>
                <a:schemeClr val="bg1">
                  <a:lumMod val="50000"/>
                </a:schemeClr>
              </a:solidFill>
              <a:latin typeface="Times New Roman" charset="0"/>
              <a:ea typeface="Times New Roman" charset="0"/>
              <a:cs typeface="Times New Roman" charset="0"/>
            </a:endParaRPr>
          </a:p>
        </p:txBody>
      </p:sp>
      <p:pic>
        <p:nvPicPr>
          <p:cNvPr id="10242" name="Picture 2" descr="C:\Users\chronaki\Desktop\ADMIN_Volos_2011\Hmerida_Mathematics_EarlyAges_2012\fotos\8photos\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71701" y="2114550"/>
            <a:ext cx="4800599"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3E783F-9FD7-5247-15E7-91BC0936E843}"/>
              </a:ext>
            </a:extLst>
          </p:cNvPr>
          <p:cNvSpPr>
            <a:spLocks noGrp="1"/>
          </p:cNvSpPr>
          <p:nvPr>
            <p:ph sz="half" idx="1"/>
          </p:nvPr>
        </p:nvSpPr>
        <p:spPr>
          <a:xfrm>
            <a:off x="457200" y="228600"/>
            <a:ext cx="6324600" cy="6400800"/>
          </a:xfrm>
        </p:spPr>
        <p:txBody>
          <a:bodyPr>
            <a:noAutofit/>
          </a:bodyPr>
          <a:lstStyle/>
          <a:p>
            <a:pPr marL="0" indent="0">
              <a:buNone/>
            </a:pPr>
            <a:endParaRPr lang="el-GR" sz="2000" dirty="0">
              <a:solidFill>
                <a:srgbClr val="C00000"/>
              </a:solidFill>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1991</a:t>
            </a:r>
            <a:r>
              <a:rPr lang="el-GR" sz="2000" dirty="0">
                <a:solidFill>
                  <a:srgbClr val="C00000"/>
                </a:solidFill>
                <a:latin typeface="Book Antiqua" panose="02040602050305030304" pitchFamily="18" charset="0"/>
              </a:rPr>
              <a:t>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Βιβλίο δραστηριοτήτων για το νηπιαγωγείο. Βιβλίο νηπιαγωγού. ΥΠΕΠΘ. ΠΙ. ΟΕΔΒ. Αθήνα.</a:t>
            </a:r>
            <a:endParaRPr lang="en-SE" sz="2000" dirty="0">
              <a:latin typeface="Book Antiqua" panose="02040602050305030304" pitchFamily="18" charset="0"/>
            </a:endParaRPr>
          </a:p>
          <a:p>
            <a:pPr marL="0" indent="0">
              <a:buNone/>
            </a:pPr>
            <a:endParaRPr lang="en-SE" sz="2000" dirty="0">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2003</a:t>
            </a:r>
            <a:r>
              <a:rPr lang="el-GR" sz="2000" dirty="0">
                <a:solidFill>
                  <a:srgbClr val="C00000"/>
                </a:solidFill>
                <a:latin typeface="Book Antiqua" panose="02040602050305030304" pitchFamily="18" charset="0"/>
              </a:rPr>
              <a:t>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Οδηγός Νηπιαγωγού. Εκπαιδευτικοί Σχεδιασμοί και Δημιουργικά Περιβάλλοντα Μάθησης. ΥΠΕΠΘ. ΠΙ. ΟΕΔΒ. Αθήνα.</a:t>
            </a:r>
            <a:endParaRPr lang="en-SE" sz="2000" dirty="0">
              <a:latin typeface="Book Antiqua" panose="02040602050305030304" pitchFamily="18" charset="0"/>
            </a:endParaRPr>
          </a:p>
          <a:p>
            <a:pPr marL="0" indent="0">
              <a:buNone/>
            </a:pPr>
            <a:endParaRPr lang="en-SE" sz="2000" dirty="0">
              <a:latin typeface="Book Antiqua" panose="02040602050305030304" pitchFamily="18" charset="0"/>
            </a:endParaRPr>
          </a:p>
          <a:p>
            <a:pPr marL="0" indent="0">
              <a:buNone/>
            </a:pPr>
            <a:r>
              <a:rPr lang="en-SE" sz="2000" dirty="0">
                <a:solidFill>
                  <a:srgbClr val="C00000"/>
                </a:solidFill>
                <a:latin typeface="Book Antiqua" panose="02040602050305030304" pitchFamily="18" charset="0"/>
              </a:rPr>
              <a:t>2011</a:t>
            </a:r>
            <a:r>
              <a:rPr lang="el-GR" sz="2000" dirty="0">
                <a:solidFill>
                  <a:srgbClr val="C00000"/>
                </a:solidFill>
                <a:latin typeface="Book Antiqua" panose="02040602050305030304" pitchFamily="18" charset="0"/>
              </a:rPr>
              <a:t>/14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Πρόγραμμα Σπουδών Νηπιαγωγείου. Νέο Σχολείο (Σχολείο 21</a:t>
            </a:r>
            <a:r>
              <a:rPr lang="el-GR" sz="2000" baseline="30000" dirty="0">
                <a:latin typeface="Book Antiqua" panose="02040602050305030304" pitchFamily="18" charset="0"/>
              </a:rPr>
              <a:t>ου</a:t>
            </a:r>
            <a:r>
              <a:rPr lang="el-GR" sz="2000" dirty="0">
                <a:latin typeface="Book Antiqua" panose="02040602050305030304" pitchFamily="18" charset="0"/>
              </a:rPr>
              <a:t> αιώνα) – Νέο Πρόγραμμα Σπουδών. ΙΕΠ. Αθήνα.</a:t>
            </a:r>
          </a:p>
          <a:p>
            <a:pPr marL="0" indent="0">
              <a:buNone/>
            </a:pPr>
            <a:endParaRPr lang="el-GR" sz="2000" dirty="0">
              <a:latin typeface="Book Antiqua" panose="02040602050305030304" pitchFamily="18" charset="0"/>
            </a:endParaRPr>
          </a:p>
          <a:p>
            <a:pPr marL="0" indent="0">
              <a:buNone/>
            </a:pPr>
            <a:r>
              <a:rPr lang="el-GR" sz="2000" dirty="0">
                <a:solidFill>
                  <a:srgbClr val="C00000"/>
                </a:solidFill>
                <a:latin typeface="Book Antiqua" panose="02040602050305030304" pitchFamily="18" charset="0"/>
              </a:rPr>
              <a:t>2021 </a:t>
            </a:r>
            <a:r>
              <a:rPr lang="sv-SE" sz="2000" dirty="0">
                <a:solidFill>
                  <a:srgbClr val="C00000"/>
                </a:solidFill>
                <a:latin typeface="Book Antiqua" panose="02040602050305030304" pitchFamily="18" charset="0"/>
              </a:rPr>
              <a:t>:: </a:t>
            </a:r>
            <a:r>
              <a:rPr lang="el-GR" sz="2000" dirty="0">
                <a:latin typeface="Book Antiqua" panose="02040602050305030304" pitchFamily="18" charset="0"/>
              </a:rPr>
              <a:t>Πρόγραμμα Σπουδών για την Προσχολική Εκπαίδευση. Πράξη Αναβάθμιση ΠΣ και Δημιουργία Εκπαιδευτικού Υλικού </a:t>
            </a:r>
            <a:r>
              <a:rPr lang="el-GR" sz="2000" dirty="0" err="1">
                <a:latin typeface="Book Antiqua" panose="02040602050305030304" pitchFamily="18" charset="0"/>
              </a:rPr>
              <a:t>αθμιας</a:t>
            </a:r>
            <a:r>
              <a:rPr lang="el-GR" sz="2000" dirty="0">
                <a:latin typeface="Book Antiqua" panose="02040602050305030304" pitchFamily="18" charset="0"/>
              </a:rPr>
              <a:t> και </a:t>
            </a:r>
            <a:r>
              <a:rPr lang="el-GR" sz="2000" dirty="0" err="1">
                <a:latin typeface="Book Antiqua" panose="02040602050305030304" pitchFamily="18" charset="0"/>
              </a:rPr>
              <a:t>βθμιας</a:t>
            </a:r>
            <a:r>
              <a:rPr lang="el-GR" sz="2000" dirty="0">
                <a:latin typeface="Book Antiqua" panose="02040602050305030304" pitchFamily="18" charset="0"/>
              </a:rPr>
              <a:t> εκπαίδευσης. ΙΕΠ. Αθήνα. </a:t>
            </a:r>
            <a:endParaRPr lang="en-SE" sz="2000" dirty="0">
              <a:latin typeface="Book Antiqua" panose="02040602050305030304" pitchFamily="18" charset="0"/>
            </a:endParaRPr>
          </a:p>
        </p:txBody>
      </p:sp>
      <p:sp>
        <p:nvSpPr>
          <p:cNvPr id="7" name="Content Placeholder 6">
            <a:extLst>
              <a:ext uri="{FF2B5EF4-FFF2-40B4-BE49-F238E27FC236}">
                <a16:creationId xmlns:a16="http://schemas.microsoft.com/office/drawing/2014/main" id="{74C61D2B-60B9-D324-FE5B-7A473E7BD869}"/>
              </a:ext>
            </a:extLst>
          </p:cNvPr>
          <p:cNvSpPr>
            <a:spLocks noGrp="1"/>
          </p:cNvSpPr>
          <p:nvPr>
            <p:ph sz="half" idx="2"/>
          </p:nvPr>
        </p:nvSpPr>
        <p:spPr>
          <a:xfrm>
            <a:off x="7086600" y="76200"/>
            <a:ext cx="1905000" cy="6400800"/>
          </a:xfrm>
        </p:spPr>
        <p:txBody>
          <a:bodyPr>
            <a:normAutofit lnSpcReduction="10000"/>
          </a:bodyPr>
          <a:lstStyle/>
          <a:p>
            <a:pPr marL="0" indent="0">
              <a:buNone/>
            </a:pPr>
            <a:endParaRPr lang="el-GR" sz="2400" dirty="0">
              <a:latin typeface="Book Antiqua" panose="02040602050305030304" pitchFamily="18" charset="0"/>
            </a:endParaRPr>
          </a:p>
          <a:p>
            <a:pPr marL="0" indent="0">
              <a:buNone/>
            </a:pPr>
            <a:r>
              <a:rPr lang="el-GR" sz="2400" dirty="0" err="1">
                <a:solidFill>
                  <a:srgbClr val="C00000"/>
                </a:solidFill>
                <a:latin typeface="Book Antiqua" panose="02040602050305030304" pitchFamily="18" charset="0"/>
              </a:rPr>
              <a:t>Ποιά</a:t>
            </a:r>
            <a:r>
              <a:rPr lang="el-GR" sz="2400" dirty="0">
                <a:solidFill>
                  <a:srgbClr val="C00000"/>
                </a:solidFill>
                <a:latin typeface="Book Antiqua" panose="02040602050305030304" pitchFamily="18" charset="0"/>
              </a:rPr>
              <a:t> η ιστορία για το ΑΠ του παρόντος;</a:t>
            </a:r>
          </a:p>
          <a:p>
            <a:pPr marL="0" indent="0">
              <a:buNone/>
            </a:pPr>
            <a:endParaRPr lang="el-GR" sz="2400" dirty="0">
              <a:solidFill>
                <a:srgbClr val="C00000"/>
              </a:solidFill>
              <a:latin typeface="Book Antiqua" panose="02040602050305030304" pitchFamily="18" charset="0"/>
            </a:endParaRPr>
          </a:p>
          <a:p>
            <a:pPr marL="0" indent="0">
              <a:buNone/>
            </a:pPr>
            <a:endParaRPr lang="el-GR" sz="2400" dirty="0">
              <a:solidFill>
                <a:srgbClr val="C00000"/>
              </a:solidFill>
              <a:latin typeface="Book Antiqua" panose="02040602050305030304" pitchFamily="18" charset="0"/>
            </a:endParaRPr>
          </a:p>
          <a:p>
            <a:pPr marL="0" indent="0">
              <a:buNone/>
            </a:pPr>
            <a:r>
              <a:rPr lang="el-GR" sz="2400" dirty="0">
                <a:solidFill>
                  <a:srgbClr val="C00000"/>
                </a:solidFill>
                <a:latin typeface="Book Antiqua" panose="02040602050305030304" pitchFamily="18" charset="0"/>
              </a:rPr>
              <a:t>Ποιοι κυρίαρχοι λόγοι διέπουν την αντίληψη για το παιδί και τα μαθηματικά στις μικρές ηλικίες;</a:t>
            </a:r>
            <a:endParaRPr lang="en-SE" sz="2400"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720876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4525963"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How</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many</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shapes</a:t>
            </a:r>
            <a:r>
              <a:rPr lang="sv-SE" sz="2400" dirty="0">
                <a:solidFill>
                  <a:schemeClr val="bg1">
                    <a:lumMod val="50000"/>
                  </a:schemeClr>
                </a:solidFill>
                <a:latin typeface="Times New Roman" charset="0"/>
                <a:ea typeface="Times New Roman" charset="0"/>
                <a:cs typeface="Times New Roman" charset="0"/>
              </a:rPr>
              <a:t> fit in </a:t>
            </a:r>
            <a:r>
              <a:rPr lang="sv-SE" sz="2400" dirty="0" err="1">
                <a:solidFill>
                  <a:schemeClr val="bg1">
                    <a:lumMod val="50000"/>
                  </a:schemeClr>
                </a:solidFill>
                <a:latin typeface="Times New Roman" charset="0"/>
                <a:ea typeface="Times New Roman" charset="0"/>
                <a:cs typeface="Times New Roman" charset="0"/>
              </a:rPr>
              <a:t>here</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9218" name="Picture 2" descr="C:\Users\chronaki\Desktop\ADMIN_Volos_2011\Hmerida_Mathematics_EarlyAges_2012\fotos\8photos\vlcsnap-2012-02-10-05h01m17s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81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100" y="1143000"/>
            <a:ext cx="1200150" cy="4400550"/>
          </a:xfrm>
        </p:spPr>
        <p:txBody>
          <a:bodyPr>
            <a:normAutofit/>
          </a:bodyPr>
          <a:lstStyle/>
          <a:p>
            <a:r>
              <a:rPr lang="el-GR" sz="1350" dirty="0">
                <a:latin typeface="Century Gothic" pitchFamily="34" charset="0"/>
              </a:rPr>
              <a:t>εμβαδόν</a:t>
            </a:r>
            <a:br>
              <a:rPr lang="el-GR" sz="1350" dirty="0">
                <a:latin typeface="Century Gothic" pitchFamily="34" charset="0"/>
              </a:rPr>
            </a:br>
            <a:r>
              <a:rPr lang="el-GR" sz="1350" dirty="0">
                <a:latin typeface="Century Gothic" pitchFamily="34" charset="0"/>
              </a:rPr>
              <a:t>επιφάνεια</a:t>
            </a:r>
            <a:br>
              <a:rPr lang="el-GR" sz="1350" dirty="0">
                <a:latin typeface="Century Gothic" pitchFamily="34" charset="0"/>
              </a:rPr>
            </a:br>
            <a:r>
              <a:rPr lang="el-GR" sz="1350" dirty="0">
                <a:latin typeface="Century Gothic" pitchFamily="34" charset="0"/>
              </a:rPr>
              <a:t>χώρος</a:t>
            </a:r>
            <a:br>
              <a:rPr lang="el-GR" sz="1350" dirty="0">
                <a:latin typeface="Century Gothic" pitchFamily="34" charset="0"/>
              </a:rPr>
            </a:br>
            <a:r>
              <a:rPr lang="el-GR" sz="1350" dirty="0">
                <a:latin typeface="Century Gothic" pitchFamily="34" charset="0"/>
              </a:rPr>
              <a:t>σαρώνω</a:t>
            </a:r>
            <a:br>
              <a:rPr lang="el-GR" sz="1350" dirty="0">
                <a:latin typeface="Century Gothic" pitchFamily="34" charset="0"/>
              </a:rPr>
            </a:br>
            <a:r>
              <a:rPr lang="el-GR" sz="1350" dirty="0">
                <a:latin typeface="Century Gothic" pitchFamily="34" charset="0"/>
              </a:rPr>
              <a:t>συγκρίνω</a:t>
            </a:r>
            <a:br>
              <a:rPr lang="el-GR" sz="1350" dirty="0">
                <a:latin typeface="Century Gothic" pitchFamily="34" charset="0"/>
              </a:rPr>
            </a:br>
            <a:r>
              <a:rPr lang="el-GR" sz="1350" dirty="0">
                <a:latin typeface="Century Gothic" pitchFamily="34" charset="0"/>
              </a:rPr>
              <a:t>σχέσεις</a:t>
            </a:r>
            <a:br>
              <a:rPr lang="el-GR" sz="1350" dirty="0">
                <a:latin typeface="Century Gothic" pitchFamily="34" charset="0"/>
              </a:rPr>
            </a:br>
            <a:r>
              <a:rPr lang="el-GR" sz="1350" dirty="0">
                <a:latin typeface="Century Gothic" pitchFamily="34" charset="0"/>
              </a:rPr>
              <a:t>σχέση</a:t>
            </a:r>
            <a:br>
              <a:rPr lang="el-GR" sz="1350" dirty="0">
                <a:latin typeface="Century Gothic" pitchFamily="34" charset="0"/>
              </a:rPr>
            </a:br>
            <a:r>
              <a:rPr lang="el-GR" sz="1350" dirty="0">
                <a:latin typeface="Century Gothic" pitchFamily="34" charset="0"/>
              </a:rPr>
              <a:t>μέτρηση</a:t>
            </a:r>
            <a:br>
              <a:rPr lang="el-GR" sz="1350" dirty="0">
                <a:latin typeface="Century Gothic" pitchFamily="34" charset="0"/>
              </a:rPr>
            </a:br>
            <a:r>
              <a:rPr lang="el-GR" sz="1350" dirty="0">
                <a:latin typeface="Century Gothic" pitchFamily="34" charset="0"/>
              </a:rPr>
              <a:t>συγκρίνω </a:t>
            </a:r>
            <a:br>
              <a:rPr lang="el-GR" sz="1350" dirty="0">
                <a:latin typeface="Century Gothic" pitchFamily="34" charset="0"/>
              </a:rPr>
            </a:br>
            <a:r>
              <a:rPr lang="el-GR" sz="1350" dirty="0">
                <a:solidFill>
                  <a:srgbClr val="C00000"/>
                </a:solidFill>
                <a:latin typeface="Century Gothic" pitchFamily="34" charset="0"/>
              </a:rPr>
              <a:t>πως συγκρίνω</a:t>
            </a:r>
            <a:r>
              <a:rPr lang="en-US" sz="1350" dirty="0">
                <a:solidFill>
                  <a:srgbClr val="C00000"/>
                </a:solidFill>
                <a:latin typeface="Century Gothic" pitchFamily="34" charset="0"/>
              </a:rPr>
              <a:t>;</a:t>
            </a:r>
            <a:br>
              <a:rPr lang="el-GR" sz="1350" dirty="0">
                <a:solidFill>
                  <a:srgbClr val="C00000"/>
                </a:solidFill>
                <a:latin typeface="Century Gothic" pitchFamily="34" charset="0"/>
              </a:rPr>
            </a:br>
            <a:r>
              <a:rPr lang="el-GR" sz="1350" dirty="0">
                <a:solidFill>
                  <a:srgbClr val="C00000"/>
                </a:solidFill>
                <a:latin typeface="Century Gothic" pitchFamily="34" charset="0"/>
              </a:rPr>
              <a:t>γιατί συγκρίνω</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μονάδα σύγκρισης </a:t>
            </a:r>
            <a:br>
              <a:rPr lang="el-GR" sz="1350" dirty="0">
                <a:latin typeface="Century Gothic" pitchFamily="34" charset="0"/>
              </a:rPr>
            </a:br>
            <a:r>
              <a:rPr lang="el-GR" sz="1350" dirty="0">
                <a:latin typeface="Century Gothic" pitchFamily="34" charset="0"/>
              </a:rPr>
              <a:t>ακρίβεια</a:t>
            </a:r>
            <a:br>
              <a:rPr lang="el-GR" sz="1350" dirty="0">
                <a:latin typeface="Century Gothic" pitchFamily="34" charset="0"/>
              </a:rPr>
            </a:br>
            <a:r>
              <a:rPr lang="el-GR" sz="1350" dirty="0">
                <a:latin typeface="Century Gothic" pitchFamily="34" charset="0"/>
              </a:rPr>
              <a:t>αξιοπιστία</a:t>
            </a:r>
            <a:br>
              <a:rPr lang="en-US" sz="1350" dirty="0">
                <a:latin typeface="Century Gothic" pitchFamily="34" charset="0"/>
              </a:rPr>
            </a:br>
            <a:r>
              <a:rPr lang="el-GR" sz="1350" dirty="0">
                <a:latin typeface="Century Gothic" pitchFamily="34" charset="0"/>
              </a:rPr>
              <a:t>μετρώ</a:t>
            </a:r>
            <a:br>
              <a:rPr lang="en-US" sz="1350" dirty="0">
                <a:latin typeface="Century Gothic" pitchFamily="34" charset="0"/>
              </a:rPr>
            </a:br>
            <a:r>
              <a:rPr lang="el-GR" sz="1350" dirty="0">
                <a:solidFill>
                  <a:srgbClr val="C00000"/>
                </a:solidFill>
                <a:latin typeface="Century Gothic" pitchFamily="34" charset="0"/>
              </a:rPr>
              <a:t>πως μετρώ</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αριθμός</a:t>
            </a:r>
          </a:p>
        </p:txBody>
      </p:sp>
      <p:pic>
        <p:nvPicPr>
          <p:cNvPr id="5122" name="Picture 2" descr="C:\Users\chronaki\Desktop\Papers2011_2012-2013\synedrio Irene Nakou_Volos\emvadon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5900" y="137160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chronaki\Desktop\Papers2011_2012-2013\synedrio Irene Nakou_Volos\embad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51" y="137642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hronaki\Desktop\Papers2011_2012-2013\synedrio Irene Nakou_Volos\embadon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900" y="3663933"/>
            <a:ext cx="2283752" cy="1796169"/>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chronaki\Desktop\Papers2011_2012-2013\synedrio Irene Nakou_Volos\embadon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1" y="3629335"/>
            <a:ext cx="2397778" cy="179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213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B467-FDD0-D64B-9D73-23BAA17D93C0}"/>
              </a:ext>
            </a:extLst>
          </p:cNvPr>
          <p:cNvSpPr>
            <a:spLocks noGrp="1"/>
          </p:cNvSpPr>
          <p:nvPr>
            <p:ph type="title"/>
          </p:nvPr>
        </p:nvSpPr>
        <p:spPr>
          <a:xfrm>
            <a:off x="457200" y="274638"/>
            <a:ext cx="8229600" cy="45719"/>
          </a:xfrm>
        </p:spPr>
        <p:txBody>
          <a:bodyPr>
            <a:noAutofit/>
          </a:bodyPr>
          <a:lstStyle/>
          <a:p>
            <a:r>
              <a:rPr lang="el-GR" sz="3200" b="1" dirty="0"/>
              <a:t>Ερωτήματα μέσα από το ΠΣ του 2014;</a:t>
            </a:r>
            <a:endParaRPr lang="sv-SE" sz="3200" b="1" dirty="0"/>
          </a:p>
        </p:txBody>
      </p:sp>
      <p:sp>
        <p:nvSpPr>
          <p:cNvPr id="3" name="Content Placeholder 2">
            <a:extLst>
              <a:ext uri="{FF2B5EF4-FFF2-40B4-BE49-F238E27FC236}">
                <a16:creationId xmlns:a16="http://schemas.microsoft.com/office/drawing/2014/main" id="{3954DF48-BB2A-C244-A272-8894BD8928F0}"/>
              </a:ext>
            </a:extLst>
          </p:cNvPr>
          <p:cNvSpPr>
            <a:spLocks noGrp="1"/>
          </p:cNvSpPr>
          <p:nvPr>
            <p:ph sz="half" idx="1"/>
          </p:nvPr>
        </p:nvSpPr>
        <p:spPr>
          <a:xfrm>
            <a:off x="457200" y="609599"/>
            <a:ext cx="8458200" cy="6248401"/>
          </a:xfrm>
        </p:spPr>
        <p:txBody>
          <a:bodyPr/>
          <a:lstStyle/>
          <a:p>
            <a:r>
              <a:rPr lang="el-GR" sz="2000" dirty="0">
                <a:solidFill>
                  <a:srgbClr val="C00000"/>
                </a:solidFill>
              </a:rPr>
              <a:t>Αναλυτικό Πρόγραμμα / </a:t>
            </a:r>
            <a:r>
              <a:rPr lang="sv-SE" sz="2000" dirty="0">
                <a:solidFill>
                  <a:srgbClr val="C00000"/>
                </a:solidFill>
              </a:rPr>
              <a:t>Curriculum</a:t>
            </a:r>
          </a:p>
          <a:p>
            <a:pPr lvl="2"/>
            <a:r>
              <a:rPr lang="el-GR" sz="1800" dirty="0"/>
              <a:t>Εκπαιδευτική Πολιτική </a:t>
            </a:r>
            <a:r>
              <a:rPr lang="sv-SE" sz="1800" dirty="0"/>
              <a:t>VS </a:t>
            </a:r>
            <a:r>
              <a:rPr lang="el-GR" sz="1800" dirty="0"/>
              <a:t>Κρυφό Αναλυτικό πρόγραμμα</a:t>
            </a:r>
          </a:p>
          <a:p>
            <a:pPr lvl="2"/>
            <a:r>
              <a:rPr lang="el-GR" sz="1800" dirty="0"/>
              <a:t>Στόχοι, Αξίες και Αξιολόγηση σε τοπικό, εθνικό και διεθνές επίπεδο</a:t>
            </a:r>
          </a:p>
          <a:p>
            <a:r>
              <a:rPr lang="el-GR" sz="2000" dirty="0">
                <a:solidFill>
                  <a:srgbClr val="C00000"/>
                </a:solidFill>
              </a:rPr>
              <a:t>Τοπικό και Παγκόσμιο</a:t>
            </a:r>
          </a:p>
          <a:p>
            <a:pPr lvl="2"/>
            <a:r>
              <a:rPr lang="el-GR" sz="1800" dirty="0"/>
              <a:t>Πως επιλογές στο παγκόσμιο σκηνικό επηρεάζουν αποφάσεις στο τοπικό;</a:t>
            </a:r>
          </a:p>
          <a:p>
            <a:pPr lvl="2"/>
            <a:r>
              <a:rPr lang="el-GR" sz="1800" dirty="0"/>
              <a:t>Ιστοριογραφία της σχέσης παγκόσμιου και τοπικού στα </a:t>
            </a:r>
            <a:r>
              <a:rPr lang="sv-SE" sz="1800" dirty="0" err="1"/>
              <a:t>curricula</a:t>
            </a:r>
            <a:r>
              <a:rPr lang="el-GR" sz="1800" dirty="0"/>
              <a:t>;</a:t>
            </a:r>
          </a:p>
          <a:p>
            <a:r>
              <a:rPr lang="el-GR" sz="2000" dirty="0">
                <a:solidFill>
                  <a:srgbClr val="C00000"/>
                </a:solidFill>
              </a:rPr>
              <a:t>Παιδί, Οικογένεια, Κοινότητα, Σχολείο;</a:t>
            </a:r>
          </a:p>
          <a:p>
            <a:pPr lvl="2"/>
            <a:r>
              <a:rPr lang="el-GR" sz="1800" dirty="0"/>
              <a:t>Τι ρόλο παίζει το αναλυτικό πρόγραμμα για τις πολλαπλές μεταβάσεις του παιδιού μεταξύ οικογένειας, σχολείου, κοινότητας; Τι ρόλο </a:t>
            </a:r>
            <a:r>
              <a:rPr lang="el-GR" sz="1800" dirty="0" err="1"/>
              <a:t>καλε</a:t>
            </a:r>
            <a:r>
              <a:rPr lang="sv-SE" sz="1800" dirty="0" err="1"/>
              <a:t>ί</a:t>
            </a:r>
            <a:r>
              <a:rPr lang="el-GR" sz="1800" dirty="0" err="1"/>
              <a:t>ται</a:t>
            </a:r>
            <a:r>
              <a:rPr lang="el-GR" sz="1800" dirty="0"/>
              <a:t> να παίξει ο/η εκπαιδευτικός; Οι γονείς; Η κοινότητα;</a:t>
            </a:r>
          </a:p>
          <a:p>
            <a:r>
              <a:rPr lang="el-GR" sz="2000" dirty="0" err="1">
                <a:solidFill>
                  <a:srgbClr val="C00000"/>
                </a:solidFill>
              </a:rPr>
              <a:t>Πολιτειότητα</a:t>
            </a:r>
            <a:r>
              <a:rPr lang="el-GR" sz="2000" dirty="0">
                <a:solidFill>
                  <a:srgbClr val="C00000"/>
                </a:solidFill>
              </a:rPr>
              <a:t>; </a:t>
            </a:r>
          </a:p>
          <a:p>
            <a:pPr lvl="2"/>
            <a:r>
              <a:rPr lang="el-GR" sz="1800" dirty="0"/>
              <a:t>Το παιδί ως ενεργός πολίτης στο τοπικό και στο παγκόσμιο /Δημιουργική και Κριτική σκέψη /Προσωπική και Κοινωνική Ανάπτυξη</a:t>
            </a:r>
            <a:r>
              <a:rPr lang="sv-SE" sz="1800" dirty="0"/>
              <a:t>: </a:t>
            </a:r>
            <a:r>
              <a:rPr lang="el-GR" sz="1800" dirty="0"/>
              <a:t>ταυτότητες</a:t>
            </a:r>
          </a:p>
          <a:p>
            <a:r>
              <a:rPr lang="el-GR" sz="2000" dirty="0">
                <a:solidFill>
                  <a:srgbClr val="C00000"/>
                </a:solidFill>
              </a:rPr>
              <a:t>Παραδοσιακή </a:t>
            </a:r>
            <a:r>
              <a:rPr lang="sv-SE" sz="2000" dirty="0">
                <a:solidFill>
                  <a:srgbClr val="C00000"/>
                </a:solidFill>
              </a:rPr>
              <a:t>VS </a:t>
            </a:r>
            <a:r>
              <a:rPr lang="el-GR" sz="2000" dirty="0">
                <a:solidFill>
                  <a:srgbClr val="C00000"/>
                </a:solidFill>
              </a:rPr>
              <a:t>Προοδευτική παιδαγωγική των μαθηματικών;</a:t>
            </a:r>
          </a:p>
          <a:p>
            <a:pPr lvl="2"/>
            <a:r>
              <a:rPr lang="el-GR" sz="1600" dirty="0"/>
              <a:t>Εξάσκηση, Εφαρμογή Κανόνων, Κατανόηση, Παιχνίδι, Πειραματισμός, Διερεύνηση</a:t>
            </a:r>
          </a:p>
          <a:p>
            <a:pPr lvl="2"/>
            <a:r>
              <a:rPr lang="el-GR" sz="1600" dirty="0"/>
              <a:t>Έμφαση στο Παιχνίδι </a:t>
            </a:r>
            <a:r>
              <a:rPr lang="sv-SE" sz="1600" dirty="0"/>
              <a:t>VS </a:t>
            </a:r>
            <a:r>
              <a:rPr lang="el-GR" sz="1600" dirty="0"/>
              <a:t>Εργασία ως </a:t>
            </a:r>
            <a:r>
              <a:rPr lang="el-GR" sz="1600" dirty="0" err="1"/>
              <a:t>στοχευμένες</a:t>
            </a:r>
            <a:r>
              <a:rPr lang="el-GR" sz="1600" dirty="0"/>
              <a:t> δραστηριότητες</a:t>
            </a:r>
          </a:p>
          <a:p>
            <a:r>
              <a:rPr lang="el-GR" sz="2000" dirty="0">
                <a:solidFill>
                  <a:srgbClr val="C00000"/>
                </a:solidFill>
              </a:rPr>
              <a:t>Αξιολόγηση μάθησης και επίδοση; </a:t>
            </a:r>
          </a:p>
          <a:p>
            <a:pPr lvl="2"/>
            <a:r>
              <a:rPr lang="el-GR" sz="1800" dirty="0"/>
              <a:t>Πότε; Με ποιο στόχο; Με ποιο τρόπο;   </a:t>
            </a:r>
            <a:r>
              <a:rPr lang="el-GR" sz="1800" b="1" dirty="0">
                <a:solidFill>
                  <a:schemeClr val="accent3">
                    <a:lumMod val="50000"/>
                  </a:schemeClr>
                </a:solidFill>
              </a:rPr>
              <a:t>Κατασκευή </a:t>
            </a:r>
            <a:r>
              <a:rPr lang="sv-SE" sz="1800" b="1" dirty="0">
                <a:solidFill>
                  <a:schemeClr val="accent3">
                    <a:lumMod val="50000"/>
                  </a:schemeClr>
                </a:solidFill>
              </a:rPr>
              <a:t>’</a:t>
            </a:r>
            <a:r>
              <a:rPr lang="el-GR" sz="1800" b="1" dirty="0">
                <a:solidFill>
                  <a:schemeClr val="accent3">
                    <a:lumMod val="50000"/>
                  </a:schemeClr>
                </a:solidFill>
              </a:rPr>
              <a:t>καθεστώτων αλήθειας</a:t>
            </a:r>
            <a:r>
              <a:rPr lang="sv-SE" sz="1800" b="1" dirty="0">
                <a:solidFill>
                  <a:schemeClr val="accent3">
                    <a:lumMod val="50000"/>
                  </a:schemeClr>
                </a:solidFill>
              </a:rPr>
              <a:t>’</a:t>
            </a:r>
            <a:endParaRPr lang="el-GR" sz="1800" b="1" dirty="0">
              <a:solidFill>
                <a:schemeClr val="accent3">
                  <a:lumMod val="50000"/>
                </a:schemeClr>
              </a:solidFill>
            </a:endParaRPr>
          </a:p>
          <a:p>
            <a:endParaRPr lang="el-GR" b="1" dirty="0">
              <a:solidFill>
                <a:schemeClr val="accent3">
                  <a:lumMod val="50000"/>
                </a:schemeClr>
              </a:solidFill>
            </a:endParaRPr>
          </a:p>
          <a:p>
            <a:endParaRPr lang="el-GR" dirty="0"/>
          </a:p>
          <a:p>
            <a:endParaRPr lang="sv-SE" dirty="0"/>
          </a:p>
        </p:txBody>
      </p:sp>
    </p:spTree>
    <p:extLst>
      <p:ext uri="{BB962C8B-B14F-4D97-AF65-F5344CB8AC3E}">
        <p14:creationId xmlns:p14="http://schemas.microsoft.com/office/powerpoint/2010/main" val="1216499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42F0D99-4784-9446-AD8A-B5F879610F0E}"/>
              </a:ext>
            </a:extLst>
          </p:cNvPr>
          <p:cNvPicPr>
            <a:picLocks noGrp="1" noChangeAspect="1"/>
          </p:cNvPicPr>
          <p:nvPr>
            <p:ph sz="half" idx="1"/>
          </p:nvPr>
        </p:nvPicPr>
        <p:blipFill>
          <a:blip r:embed="rId3"/>
          <a:stretch>
            <a:fillRect/>
          </a:stretch>
        </p:blipFill>
        <p:spPr>
          <a:xfrm>
            <a:off x="514350" y="949190"/>
            <a:ext cx="1865318" cy="2687663"/>
          </a:xfrm>
          <a:prstGeom prst="rect">
            <a:avLst/>
          </a:prstGeom>
        </p:spPr>
      </p:pic>
      <p:sp>
        <p:nvSpPr>
          <p:cNvPr id="4" name="Content Placeholder 3">
            <a:extLst>
              <a:ext uri="{FF2B5EF4-FFF2-40B4-BE49-F238E27FC236}">
                <a16:creationId xmlns:a16="http://schemas.microsoft.com/office/drawing/2014/main" id="{6A2DC9F4-8192-4A41-B9E5-C8D1EA6770CB}"/>
              </a:ext>
            </a:extLst>
          </p:cNvPr>
          <p:cNvSpPr>
            <a:spLocks noGrp="1"/>
          </p:cNvSpPr>
          <p:nvPr>
            <p:ph sz="half" idx="2"/>
          </p:nvPr>
        </p:nvSpPr>
        <p:spPr>
          <a:xfrm>
            <a:off x="4648200" y="914400"/>
            <a:ext cx="4038600" cy="5211763"/>
          </a:xfrm>
        </p:spPr>
        <p:txBody>
          <a:bodyPr/>
          <a:lstStyle/>
          <a:p>
            <a:r>
              <a:rPr lang="sv-SE" dirty="0"/>
              <a:t>Helen May, Emeritus Professor, University </a:t>
            </a:r>
            <a:r>
              <a:rPr lang="sv-SE" dirty="0" err="1"/>
              <a:t>of</a:t>
            </a:r>
            <a:r>
              <a:rPr lang="sv-SE" dirty="0"/>
              <a:t> </a:t>
            </a:r>
            <a:r>
              <a:rPr lang="sv-SE" dirty="0" err="1"/>
              <a:t>Otago</a:t>
            </a:r>
            <a:r>
              <a:rPr lang="sv-SE" dirty="0"/>
              <a:t>, </a:t>
            </a:r>
            <a:r>
              <a:rPr lang="sv-SE" dirty="0" err="1"/>
              <a:t>Aotearoa</a:t>
            </a:r>
            <a:r>
              <a:rPr lang="sv-SE" dirty="0"/>
              <a:t> -New Zealand</a:t>
            </a:r>
          </a:p>
          <a:p>
            <a:endParaRPr lang="sv-SE" dirty="0"/>
          </a:p>
        </p:txBody>
      </p:sp>
      <p:pic>
        <p:nvPicPr>
          <p:cNvPr id="5" name="Content Placeholder 4">
            <a:extLst>
              <a:ext uri="{FF2B5EF4-FFF2-40B4-BE49-F238E27FC236}">
                <a16:creationId xmlns:a16="http://schemas.microsoft.com/office/drawing/2014/main" id="{988361B0-5998-6540-95C8-436718C2983C}"/>
              </a:ext>
            </a:extLst>
          </p:cNvPr>
          <p:cNvPicPr>
            <a:picLocks noChangeAspect="1"/>
          </p:cNvPicPr>
          <p:nvPr/>
        </p:nvPicPr>
        <p:blipFill>
          <a:blip r:embed="rId4"/>
          <a:stretch>
            <a:fillRect/>
          </a:stretch>
        </p:blipFill>
        <p:spPr>
          <a:xfrm>
            <a:off x="4876801" y="3056196"/>
            <a:ext cx="1828799" cy="3061811"/>
          </a:xfrm>
          <a:prstGeom prst="rect">
            <a:avLst/>
          </a:prstGeom>
        </p:spPr>
      </p:pic>
      <p:pic>
        <p:nvPicPr>
          <p:cNvPr id="6" name="Picture 5">
            <a:extLst>
              <a:ext uri="{FF2B5EF4-FFF2-40B4-BE49-F238E27FC236}">
                <a16:creationId xmlns:a16="http://schemas.microsoft.com/office/drawing/2014/main" id="{F731F444-B251-B746-AD7D-2095906A129D}"/>
              </a:ext>
            </a:extLst>
          </p:cNvPr>
          <p:cNvPicPr>
            <a:picLocks noChangeAspect="1"/>
          </p:cNvPicPr>
          <p:nvPr/>
        </p:nvPicPr>
        <p:blipFill>
          <a:blip r:embed="rId5"/>
          <a:stretch>
            <a:fillRect/>
          </a:stretch>
        </p:blipFill>
        <p:spPr>
          <a:xfrm>
            <a:off x="7052845" y="2539833"/>
            <a:ext cx="1612900" cy="1778333"/>
          </a:xfrm>
          <a:prstGeom prst="rect">
            <a:avLst/>
          </a:prstGeom>
        </p:spPr>
      </p:pic>
      <p:pic>
        <p:nvPicPr>
          <p:cNvPr id="8" name="Picture 7">
            <a:extLst>
              <a:ext uri="{FF2B5EF4-FFF2-40B4-BE49-F238E27FC236}">
                <a16:creationId xmlns:a16="http://schemas.microsoft.com/office/drawing/2014/main" id="{6A1F7BD6-D557-B348-9D0D-E160CF5B62A6}"/>
              </a:ext>
            </a:extLst>
          </p:cNvPr>
          <p:cNvPicPr>
            <a:picLocks noChangeAspect="1"/>
          </p:cNvPicPr>
          <p:nvPr/>
        </p:nvPicPr>
        <p:blipFill>
          <a:blip r:embed="rId6"/>
          <a:stretch>
            <a:fillRect/>
          </a:stretch>
        </p:blipFill>
        <p:spPr>
          <a:xfrm>
            <a:off x="2585932" y="949190"/>
            <a:ext cx="1856003" cy="2320004"/>
          </a:xfrm>
          <a:prstGeom prst="rect">
            <a:avLst/>
          </a:prstGeom>
        </p:spPr>
      </p:pic>
      <p:pic>
        <p:nvPicPr>
          <p:cNvPr id="9" name="Picture 8">
            <a:extLst>
              <a:ext uri="{FF2B5EF4-FFF2-40B4-BE49-F238E27FC236}">
                <a16:creationId xmlns:a16="http://schemas.microsoft.com/office/drawing/2014/main" id="{B408AE17-227C-8145-8301-E5CB74C4BC56}"/>
              </a:ext>
            </a:extLst>
          </p:cNvPr>
          <p:cNvPicPr>
            <a:picLocks noChangeAspect="1"/>
          </p:cNvPicPr>
          <p:nvPr/>
        </p:nvPicPr>
        <p:blipFill>
          <a:blip r:embed="rId7"/>
          <a:stretch>
            <a:fillRect/>
          </a:stretch>
        </p:blipFill>
        <p:spPr>
          <a:xfrm>
            <a:off x="631722" y="3859673"/>
            <a:ext cx="1666977" cy="2419805"/>
          </a:xfrm>
          <a:prstGeom prst="rect">
            <a:avLst/>
          </a:prstGeom>
        </p:spPr>
      </p:pic>
      <p:pic>
        <p:nvPicPr>
          <p:cNvPr id="10" name="Picture 9">
            <a:extLst>
              <a:ext uri="{FF2B5EF4-FFF2-40B4-BE49-F238E27FC236}">
                <a16:creationId xmlns:a16="http://schemas.microsoft.com/office/drawing/2014/main" id="{39AC3ED2-AC52-3648-B52A-A3DF486748C2}"/>
              </a:ext>
            </a:extLst>
          </p:cNvPr>
          <p:cNvPicPr>
            <a:picLocks noChangeAspect="1"/>
          </p:cNvPicPr>
          <p:nvPr/>
        </p:nvPicPr>
        <p:blipFill>
          <a:blip r:embed="rId8"/>
          <a:stretch>
            <a:fillRect/>
          </a:stretch>
        </p:blipFill>
        <p:spPr>
          <a:xfrm>
            <a:off x="2666999" y="3974223"/>
            <a:ext cx="1607561" cy="2320004"/>
          </a:xfrm>
          <a:prstGeom prst="rect">
            <a:avLst/>
          </a:prstGeom>
        </p:spPr>
      </p:pic>
      <p:pic>
        <p:nvPicPr>
          <p:cNvPr id="2" name="Picture 1">
            <a:extLst>
              <a:ext uri="{FF2B5EF4-FFF2-40B4-BE49-F238E27FC236}">
                <a16:creationId xmlns:a16="http://schemas.microsoft.com/office/drawing/2014/main" id="{F197FF39-7F2C-6844-BEF2-827971EC203A}"/>
              </a:ext>
            </a:extLst>
          </p:cNvPr>
          <p:cNvPicPr>
            <a:picLocks noChangeAspect="1"/>
          </p:cNvPicPr>
          <p:nvPr/>
        </p:nvPicPr>
        <p:blipFill>
          <a:blip r:embed="rId9"/>
          <a:stretch>
            <a:fillRect/>
          </a:stretch>
        </p:blipFill>
        <p:spPr>
          <a:xfrm>
            <a:off x="6989345" y="4962307"/>
            <a:ext cx="1739900" cy="1155700"/>
          </a:xfrm>
          <a:prstGeom prst="rect">
            <a:avLst/>
          </a:prstGeom>
        </p:spPr>
      </p:pic>
    </p:spTree>
    <p:extLst>
      <p:ext uri="{BB962C8B-B14F-4D97-AF65-F5344CB8AC3E}">
        <p14:creationId xmlns:p14="http://schemas.microsoft.com/office/powerpoint/2010/main" val="1774257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p:txBody>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3946970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885645-14C9-4B1C-8F5D-CCDF3B0D541B}"/>
              </a:ext>
            </a:extLst>
          </p:cNvPr>
          <p:cNvSpPr>
            <a:spLocks noGrp="1"/>
          </p:cNvSpPr>
          <p:nvPr>
            <p:ph type="title"/>
          </p:nvPr>
        </p:nvSpPr>
        <p:spPr>
          <a:xfrm>
            <a:off x="628650" y="457200"/>
            <a:ext cx="7886700" cy="673893"/>
          </a:xfrm>
        </p:spPr>
        <p:txBody>
          <a:bodyPr>
            <a:normAutofit/>
          </a:bodyPr>
          <a:lstStyle/>
          <a:p>
            <a:r>
              <a:rPr lang="el-GR" sz="2800" dirty="0"/>
              <a:t>Το σχολείο των νηπίων, 1631, σελ. 41, 91-2</a:t>
            </a:r>
          </a:p>
        </p:txBody>
      </p:sp>
      <p:sp>
        <p:nvSpPr>
          <p:cNvPr id="3" name="Θέση περιεχομένου 2">
            <a:extLst>
              <a:ext uri="{FF2B5EF4-FFF2-40B4-BE49-F238E27FC236}">
                <a16:creationId xmlns:a16="http://schemas.microsoft.com/office/drawing/2014/main" id="{A3FEC967-65D4-4104-AB53-7D3C6C10D734}"/>
              </a:ext>
            </a:extLst>
          </p:cNvPr>
          <p:cNvSpPr>
            <a:spLocks noGrp="1"/>
          </p:cNvSpPr>
          <p:nvPr>
            <p:ph idx="1"/>
          </p:nvPr>
        </p:nvSpPr>
        <p:spPr>
          <a:xfrm>
            <a:off x="628650" y="1371600"/>
            <a:ext cx="7886700" cy="4355307"/>
          </a:xfrm>
        </p:spPr>
        <p:txBody>
          <a:bodyPr>
            <a:noAutofit/>
          </a:bodyPr>
          <a:lstStyle/>
          <a:p>
            <a:pPr marL="0" indent="0">
              <a:buNone/>
            </a:pPr>
            <a:r>
              <a:rPr lang="el-GR" sz="2000" dirty="0"/>
              <a:t>Οτιδήποτε ευχαριστεί το παιδί ως παιχνίδι μπορεί να χρησιμοποιηθεί, υπό την προϋπόθεση ότι είναι δεν είναι βλαβερό. Τα παιδιά πρέπει να είναι ικανοποιημένα και όχι συγκρατημένα.</a:t>
            </a:r>
          </a:p>
          <a:p>
            <a:pPr marL="0" indent="0">
              <a:buNone/>
            </a:pPr>
            <a:endParaRPr lang="el-GR" sz="2000" dirty="0"/>
          </a:p>
          <a:p>
            <a:pPr marL="0" indent="0">
              <a:buNone/>
            </a:pPr>
            <a:r>
              <a:rPr lang="el-GR" sz="2000" dirty="0"/>
              <a:t>Περίπου στο δεύτερο έτος μπορεί να έρθει σε επαφή με τις αρχές της γεωμετρίας, να αντιληφθεί τι είναι μεγάλο ή μικρό, τι είναι κοντό, μακρύ, στενό…</a:t>
            </a:r>
          </a:p>
          <a:p>
            <a:pPr marL="0" indent="0">
              <a:buNone/>
            </a:pPr>
            <a:endParaRPr lang="el-GR" sz="2000" dirty="0"/>
          </a:p>
          <a:p>
            <a:pPr marL="0" indent="0">
              <a:buNone/>
            </a:pPr>
            <a:r>
              <a:rPr lang="el-GR" sz="2000" dirty="0"/>
              <a:t>Σχετικά με τα στοιχεία της αριθμητικής το παιδί στο τρίτο έτος του μπορεί να αρχίσει να μετράει μέχρι το πέντε και μετά μέχρι το δέκα, ή τουλάχιστον να προφέρει τους αριθμούς σωστά, αν και αρχικά μπορεί να μην καταλαβαίνει ποιοι είναι αυτοί οι αριθμοί μπορεί να αρχίσει να παρατηρεί τη χρήση της απαρίθμησης.</a:t>
            </a:r>
          </a:p>
          <a:p>
            <a:pPr marL="0" indent="0" algn="r">
              <a:buNone/>
            </a:pPr>
            <a:r>
              <a:rPr lang="el-GR" sz="2000" b="1" i="1" dirty="0">
                <a:solidFill>
                  <a:schemeClr val="accent3">
                    <a:lumMod val="75000"/>
                  </a:schemeClr>
                </a:solidFill>
              </a:rPr>
              <a:t>Μη επίσημη εκπαίδευση από τις μητέρες μέχρι το 6</a:t>
            </a:r>
            <a:r>
              <a:rPr lang="el-GR" sz="2000" b="1" i="1" baseline="30000" dirty="0">
                <a:solidFill>
                  <a:schemeClr val="accent3">
                    <a:lumMod val="75000"/>
                  </a:schemeClr>
                </a:solidFill>
              </a:rPr>
              <a:t>ο</a:t>
            </a:r>
            <a:r>
              <a:rPr lang="el-GR" sz="2000" b="1" i="1" dirty="0">
                <a:solidFill>
                  <a:schemeClr val="accent3">
                    <a:lumMod val="75000"/>
                  </a:schemeClr>
                </a:solidFill>
              </a:rPr>
              <a:t> έτος ηλικίας των παιδιών.</a:t>
            </a:r>
          </a:p>
        </p:txBody>
      </p:sp>
    </p:spTree>
    <p:extLst>
      <p:ext uri="{BB962C8B-B14F-4D97-AF65-F5344CB8AC3E}">
        <p14:creationId xmlns:p14="http://schemas.microsoft.com/office/powerpoint/2010/main" val="35564385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3" descr="C:\Users\ADMINP~1\AppData\Local\Temp\FineReader12.00\media\image22.png">
            <a:extLst>
              <a:ext uri="{FF2B5EF4-FFF2-40B4-BE49-F238E27FC236}">
                <a16:creationId xmlns:a16="http://schemas.microsoft.com/office/drawing/2014/main" id="{3089770A-4151-4026-80CD-8530A1B4F75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29162" y="1088216"/>
            <a:ext cx="5499970" cy="3796501"/>
          </a:xfrm>
          <a:prstGeom prst="rect">
            <a:avLst/>
          </a:prstGeom>
          <a:noFill/>
        </p:spPr>
      </p:pic>
      <p:graphicFrame>
        <p:nvGraphicFramePr>
          <p:cNvPr id="4" name="Πίνακας 3">
            <a:extLst>
              <a:ext uri="{FF2B5EF4-FFF2-40B4-BE49-F238E27FC236}">
                <a16:creationId xmlns:a16="http://schemas.microsoft.com/office/drawing/2014/main" id="{2C2C4BCF-C980-44A4-AC88-395F108FD0A9}"/>
              </a:ext>
            </a:extLst>
          </p:cNvPr>
          <p:cNvGraphicFramePr>
            <a:graphicFrameLocks noGrp="1"/>
          </p:cNvGraphicFramePr>
          <p:nvPr/>
        </p:nvGraphicFramePr>
        <p:xfrm>
          <a:off x="7943850" y="2248950"/>
          <a:ext cx="1200150" cy="276098"/>
        </p:xfrm>
        <a:graphic>
          <a:graphicData uri="http://schemas.openxmlformats.org/drawingml/2006/table">
            <a:tbl>
              <a:tblPr>
                <a:tableStyleId>{5C22544A-7EE6-4342-B048-85BDC9FD1C3A}</a:tableStyleId>
              </a:tblPr>
              <a:tblGrid>
                <a:gridCol w="1200150">
                  <a:extLst>
                    <a:ext uri="{9D8B030D-6E8A-4147-A177-3AD203B41FA5}">
                      <a16:colId xmlns:a16="http://schemas.microsoft.com/office/drawing/2014/main" val="3844592940"/>
                    </a:ext>
                  </a:extLst>
                </a:gridCol>
              </a:tblGrid>
              <a:tr h="222123">
                <a:tc>
                  <a:txBody>
                    <a:bodyPr/>
                    <a:lstStyle/>
                    <a:p>
                      <a:pPr algn="l">
                        <a:lnSpc>
                          <a:spcPts val="2300"/>
                        </a:lnSpc>
                        <a:spcAft>
                          <a:spcPts val="0"/>
                        </a:spcAft>
                      </a:pPr>
                      <a:r>
                        <a:rPr lang="en-US" sz="1700" dirty="0">
                          <a:effectLst/>
                        </a:rPr>
                        <a:t>J. J. Rousseau</a:t>
                      </a:r>
                      <a:endParaRPr lang="el-GR" sz="17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4017028635"/>
                  </a:ext>
                </a:extLst>
              </a:tr>
            </a:tbl>
          </a:graphicData>
        </a:graphic>
      </p:graphicFrame>
      <p:sp>
        <p:nvSpPr>
          <p:cNvPr id="6" name="Rectangle 1">
            <a:extLst>
              <a:ext uri="{FF2B5EF4-FFF2-40B4-BE49-F238E27FC236}">
                <a16:creationId xmlns:a16="http://schemas.microsoft.com/office/drawing/2014/main" id="{239DDBC0-3B0E-474D-99B7-0A72E527D30F}"/>
              </a:ext>
            </a:extLst>
          </p:cNvPr>
          <p:cNvSpPr>
            <a:spLocks noChangeArrowheads="1"/>
          </p:cNvSpPr>
          <p:nvPr/>
        </p:nvSpPr>
        <p:spPr bwMode="auto">
          <a:xfrm>
            <a:off x="7943850" y="2006316"/>
            <a:ext cx="1391479"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1" name="Ορθογώνιο 10">
            <a:extLst>
              <a:ext uri="{FF2B5EF4-FFF2-40B4-BE49-F238E27FC236}">
                <a16:creationId xmlns:a16="http://schemas.microsoft.com/office/drawing/2014/main" id="{9A14E9A0-2B18-4D76-B93D-B8DD21A88541}"/>
              </a:ext>
            </a:extLst>
          </p:cNvPr>
          <p:cNvSpPr/>
          <p:nvPr/>
        </p:nvSpPr>
        <p:spPr>
          <a:xfrm>
            <a:off x="4800600" y="1184324"/>
            <a:ext cx="960120" cy="654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50"/>
          </a:p>
        </p:txBody>
      </p:sp>
      <p:sp>
        <p:nvSpPr>
          <p:cNvPr id="13" name="Τίτλος 1">
            <a:extLst>
              <a:ext uri="{FF2B5EF4-FFF2-40B4-BE49-F238E27FC236}">
                <a16:creationId xmlns:a16="http://schemas.microsoft.com/office/drawing/2014/main" id="{B8A32518-373D-4DFB-84FF-EA1AB5FAF4CC}"/>
              </a:ext>
            </a:extLst>
          </p:cNvPr>
          <p:cNvSpPr txBox="1">
            <a:spLocks/>
          </p:cNvSpPr>
          <p:nvPr/>
        </p:nvSpPr>
        <p:spPr>
          <a:xfrm>
            <a:off x="250963" y="218848"/>
            <a:ext cx="7886700" cy="86936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300" b="1" dirty="0">
                <a:solidFill>
                  <a:schemeClr val="accent3">
                    <a:lumMod val="75000"/>
                  </a:schemeClr>
                </a:solidFill>
              </a:rPr>
              <a:t>18ος αιώνας: Τα Παιδιά στο Διαφωτισμό</a:t>
            </a:r>
          </a:p>
        </p:txBody>
      </p:sp>
      <p:sp>
        <p:nvSpPr>
          <p:cNvPr id="14" name="Rectangle 3">
            <a:extLst>
              <a:ext uri="{FF2B5EF4-FFF2-40B4-BE49-F238E27FC236}">
                <a16:creationId xmlns:a16="http://schemas.microsoft.com/office/drawing/2014/main" id="{318513F7-CBE0-4256-B77F-75FBA02BE84A}"/>
              </a:ext>
            </a:extLst>
          </p:cNvPr>
          <p:cNvSpPr>
            <a:spLocks noChangeArrowheads="1"/>
          </p:cNvSpPr>
          <p:nvPr/>
        </p:nvSpPr>
        <p:spPr bwMode="auto">
          <a:xfrm>
            <a:off x="1257301" y="2804437"/>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6" name="TextBox 15">
            <a:extLst>
              <a:ext uri="{FF2B5EF4-FFF2-40B4-BE49-F238E27FC236}">
                <a16:creationId xmlns:a16="http://schemas.microsoft.com/office/drawing/2014/main" id="{BC5C97C5-4D7E-464D-8A5D-4041B882C519}"/>
              </a:ext>
            </a:extLst>
          </p:cNvPr>
          <p:cNvSpPr txBox="1"/>
          <p:nvPr/>
        </p:nvSpPr>
        <p:spPr>
          <a:xfrm>
            <a:off x="3876261" y="4246493"/>
            <a:ext cx="1053548" cy="300082"/>
          </a:xfrm>
          <a:prstGeom prst="rect">
            <a:avLst/>
          </a:prstGeom>
          <a:noFill/>
        </p:spPr>
        <p:txBody>
          <a:bodyPr wrap="square" rtlCol="0">
            <a:spAutoFit/>
          </a:bodyPr>
          <a:lstStyle/>
          <a:p>
            <a:endParaRPr lang="el-GR" sz="1350" dirty="0"/>
          </a:p>
        </p:txBody>
      </p:sp>
      <p:sp>
        <p:nvSpPr>
          <p:cNvPr id="17" name="Ορθογώνιο 16">
            <a:extLst>
              <a:ext uri="{FF2B5EF4-FFF2-40B4-BE49-F238E27FC236}">
                <a16:creationId xmlns:a16="http://schemas.microsoft.com/office/drawing/2014/main" id="{5F7BF36C-46D5-4953-90B6-7F43425A6D76}"/>
              </a:ext>
            </a:extLst>
          </p:cNvPr>
          <p:cNvSpPr/>
          <p:nvPr/>
        </p:nvSpPr>
        <p:spPr>
          <a:xfrm>
            <a:off x="49254" y="1521504"/>
            <a:ext cx="3758168" cy="4524315"/>
          </a:xfrm>
          <a:prstGeom prst="rect">
            <a:avLst/>
          </a:prstGeom>
        </p:spPr>
        <p:txBody>
          <a:bodyPr wrap="square">
            <a:spAutoFit/>
          </a:bodyPr>
          <a:lstStyle/>
          <a:p>
            <a:r>
              <a:rPr lang="el-GR" dirty="0"/>
              <a:t>Στην μεγάλη οικογένεια των </a:t>
            </a:r>
            <a:r>
              <a:rPr lang="el-GR" dirty="0" err="1"/>
              <a:t>Edgeworths</a:t>
            </a:r>
            <a:r>
              <a:rPr lang="el-GR" dirty="0"/>
              <a:t>, τα παιδιά είχαν κάρτες, χαρτόνια, ψαλίδια,</a:t>
            </a:r>
          </a:p>
          <a:p>
            <a:r>
              <a:rPr lang="el-GR" dirty="0"/>
              <a:t>ξύλο, σύρματα, κερί, μπάλες και τροχαλίες και ενθαρρύνονταν στο να εφεύρουν,</a:t>
            </a:r>
            <a:r>
              <a:rPr lang="sv-SE" dirty="0"/>
              <a:t> </a:t>
            </a:r>
            <a:r>
              <a:rPr lang="el-GR" dirty="0"/>
              <a:t>να κατασκευάσουν, να συζητήσουν και να μάθουν για τον εαυτό τους (</a:t>
            </a:r>
            <a:r>
              <a:rPr lang="el-GR" dirty="0" err="1"/>
              <a:t>Edgeworth</a:t>
            </a:r>
            <a:r>
              <a:rPr lang="el-GR" dirty="0"/>
              <a:t> &amp; </a:t>
            </a:r>
            <a:r>
              <a:rPr lang="el-GR" dirty="0" err="1"/>
              <a:t>Edgeworth</a:t>
            </a:r>
            <a:r>
              <a:rPr lang="el-GR" dirty="0"/>
              <a:t>, 1798, σελ.5-6). </a:t>
            </a:r>
            <a:endParaRPr lang="sv-SE" dirty="0"/>
          </a:p>
          <a:p>
            <a:endParaRPr lang="sv-SE" dirty="0"/>
          </a:p>
          <a:p>
            <a:r>
              <a:rPr lang="el-GR" dirty="0"/>
              <a:t>Αυτή ήταν μια προσέγγιση της μάθησης που βασιζόταν στο επιστημονικό πείραμα και όχι στην</a:t>
            </a:r>
            <a:r>
              <a:rPr lang="sv-SE" dirty="0"/>
              <a:t> </a:t>
            </a:r>
            <a:r>
              <a:rPr lang="el-GR" dirty="0"/>
              <a:t>επίσημη διδασκαλία, όπου η καλλιέργεια της περιέργειας του παιδιού ήταν η</a:t>
            </a:r>
            <a:r>
              <a:rPr lang="sv-SE" dirty="0"/>
              <a:t> </a:t>
            </a:r>
            <a:r>
              <a:rPr lang="el-GR" dirty="0"/>
              <a:t>πρωτογενής μέθοδος.</a:t>
            </a:r>
          </a:p>
        </p:txBody>
      </p:sp>
      <p:graphicFrame>
        <p:nvGraphicFramePr>
          <p:cNvPr id="19" name="Πίνακας 18">
            <a:extLst>
              <a:ext uri="{FF2B5EF4-FFF2-40B4-BE49-F238E27FC236}">
                <a16:creationId xmlns:a16="http://schemas.microsoft.com/office/drawing/2014/main" id="{000FDEA2-3415-4696-B2B4-AF5F390AB39C}"/>
              </a:ext>
            </a:extLst>
          </p:cNvPr>
          <p:cNvGraphicFramePr>
            <a:graphicFrameLocks noGrp="1"/>
          </p:cNvGraphicFramePr>
          <p:nvPr>
            <p:extLst>
              <p:ext uri="{D42A27DB-BD31-4B8C-83A1-F6EECF244321}">
                <p14:modId xmlns:p14="http://schemas.microsoft.com/office/powerpoint/2010/main" val="1989096829"/>
              </p:ext>
            </p:extLst>
          </p:nvPr>
        </p:nvGraphicFramePr>
        <p:xfrm>
          <a:off x="4267200" y="5222858"/>
          <a:ext cx="4343400" cy="822960"/>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3844592940"/>
                    </a:ext>
                  </a:extLst>
                </a:gridCol>
              </a:tblGrid>
              <a:tr h="711818">
                <a:tc>
                  <a:txBody>
                    <a:bodyPr/>
                    <a:lstStyle/>
                    <a:p>
                      <a:pPr algn="ctr"/>
                      <a:r>
                        <a:rPr lang="el-GR" sz="1800" dirty="0"/>
                        <a:t>The </a:t>
                      </a:r>
                      <a:r>
                        <a:rPr lang="el-GR" sz="1800" dirty="0" err="1"/>
                        <a:t>Edgeworth</a:t>
                      </a:r>
                      <a:r>
                        <a:rPr lang="el-GR" sz="1800" dirty="0"/>
                        <a:t> </a:t>
                      </a:r>
                      <a:r>
                        <a:rPr lang="el-GR" sz="1800" dirty="0" err="1"/>
                        <a:t>Family</a:t>
                      </a:r>
                      <a:r>
                        <a:rPr lang="el-GR" sz="1800" dirty="0"/>
                        <a:t>,</a:t>
                      </a:r>
                    </a:p>
                    <a:p>
                      <a:pPr algn="ctr"/>
                      <a:r>
                        <a:rPr lang="el-GR" sz="1800" dirty="0"/>
                        <a:t>[</a:t>
                      </a:r>
                      <a:r>
                        <a:rPr lang="el-GR" sz="1800" dirty="0" err="1"/>
                        <a:t>Maria</a:t>
                      </a:r>
                      <a:r>
                        <a:rPr lang="el-GR" sz="1800" dirty="0"/>
                        <a:t> and </a:t>
                      </a:r>
                      <a:r>
                        <a:rPr lang="el-GR" sz="1800" dirty="0" err="1"/>
                        <a:t>Richard</a:t>
                      </a:r>
                      <a:r>
                        <a:rPr lang="el-GR" sz="1800" dirty="0"/>
                        <a:t> </a:t>
                      </a:r>
                      <a:r>
                        <a:rPr lang="el-GR" sz="1800" dirty="0" err="1"/>
                        <a:t>Edgeworth</a:t>
                      </a:r>
                      <a:br>
                        <a:rPr lang="el-GR" sz="1800" dirty="0"/>
                      </a:br>
                      <a:r>
                        <a:rPr lang="el-GR" sz="1800" dirty="0" err="1"/>
                        <a:t>sijng</a:t>
                      </a:r>
                      <a:r>
                        <a:rPr lang="el-GR" sz="1800" dirty="0"/>
                        <a:t>] </a:t>
                      </a:r>
                      <a:r>
                        <a:rPr lang="el-GR" sz="1800" dirty="0" err="1"/>
                        <a:t>by</a:t>
                      </a:r>
                      <a:r>
                        <a:rPr lang="el-GR" sz="1800" dirty="0"/>
                        <a:t> </a:t>
                      </a:r>
                      <a:r>
                        <a:rPr lang="el-GR" sz="1800" dirty="0" err="1"/>
                        <a:t>Adam</a:t>
                      </a:r>
                      <a:r>
                        <a:rPr lang="el-GR" sz="1800" dirty="0"/>
                        <a:t> </a:t>
                      </a:r>
                      <a:r>
                        <a:rPr lang="el-GR" sz="1800" dirty="0" err="1"/>
                        <a:t>Buck</a:t>
                      </a:r>
                      <a:r>
                        <a:rPr lang="el-GR" sz="1800" dirty="0"/>
                        <a:t>, 1787.</a:t>
                      </a:r>
                    </a:p>
                  </a:txBody>
                  <a:tcPr marL="0" marR="0" marT="0" marB="0"/>
                </a:tc>
                <a:extLst>
                  <a:ext uri="{0D108BD9-81ED-4DB2-BD59-A6C34878D82A}">
                    <a16:rowId xmlns:a16="http://schemas.microsoft.com/office/drawing/2014/main" val="4017028635"/>
                  </a:ext>
                </a:extLst>
              </a:tr>
            </a:tbl>
          </a:graphicData>
        </a:graphic>
      </p:graphicFrame>
    </p:spTree>
    <p:extLst>
      <p:ext uri="{BB962C8B-B14F-4D97-AF65-F5344CB8AC3E}">
        <p14:creationId xmlns:p14="http://schemas.microsoft.com/office/powerpoint/2010/main" val="2697000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7EADCA-B83C-49A0-A44E-A037ED391827}"/>
              </a:ext>
            </a:extLst>
          </p:cNvPr>
          <p:cNvSpPr>
            <a:spLocks noGrp="1"/>
          </p:cNvSpPr>
          <p:nvPr>
            <p:ph type="title"/>
          </p:nvPr>
        </p:nvSpPr>
        <p:spPr>
          <a:xfrm>
            <a:off x="0" y="274638"/>
            <a:ext cx="8686800" cy="1143000"/>
          </a:xfrm>
        </p:spPr>
        <p:txBody>
          <a:bodyPr>
            <a:normAutofit/>
          </a:bodyPr>
          <a:lstStyle/>
          <a:p>
            <a:r>
              <a:rPr lang="en-US" sz="2800" b="1" dirty="0">
                <a:solidFill>
                  <a:schemeClr val="accent3">
                    <a:lumMod val="75000"/>
                  </a:schemeClr>
                </a:solidFill>
              </a:rPr>
              <a:t>Richard Edgeworth &amp; Maria Edgeworth:</a:t>
            </a:r>
            <a:br>
              <a:rPr lang="en-US" sz="2800" b="1" dirty="0">
                <a:solidFill>
                  <a:schemeClr val="accent3">
                    <a:lumMod val="75000"/>
                  </a:schemeClr>
                </a:solidFill>
              </a:rPr>
            </a:br>
            <a:r>
              <a:rPr lang="el-GR" sz="2800" b="1" dirty="0">
                <a:solidFill>
                  <a:schemeClr val="accent3">
                    <a:lumMod val="75000"/>
                  </a:schemeClr>
                </a:solidFill>
              </a:rPr>
              <a:t>Πρακτική Εκπαίδευση (1798)</a:t>
            </a:r>
          </a:p>
        </p:txBody>
      </p:sp>
      <p:sp>
        <p:nvSpPr>
          <p:cNvPr id="3" name="Θέση περιεχομένου 2">
            <a:extLst>
              <a:ext uri="{FF2B5EF4-FFF2-40B4-BE49-F238E27FC236}">
                <a16:creationId xmlns:a16="http://schemas.microsoft.com/office/drawing/2014/main" id="{675C7706-DF85-45F0-8D75-DFC9AFDA77ED}"/>
              </a:ext>
            </a:extLst>
          </p:cNvPr>
          <p:cNvSpPr>
            <a:spLocks noGrp="1"/>
          </p:cNvSpPr>
          <p:nvPr>
            <p:ph idx="1"/>
          </p:nvPr>
        </p:nvSpPr>
        <p:spPr>
          <a:xfrm>
            <a:off x="0" y="1981200"/>
            <a:ext cx="6172200" cy="4144963"/>
          </a:xfrm>
        </p:spPr>
        <p:txBody>
          <a:bodyPr>
            <a:normAutofit lnSpcReduction="10000"/>
          </a:bodyPr>
          <a:lstStyle/>
          <a:p>
            <a:r>
              <a:rPr lang="el-GR" sz="2000" dirty="0"/>
              <a:t>Τα παιδιά εργάζονται όταν παίζουν, γι’ αυτό πρέπει να τα αφήνουμε να παίζουν όταν εργάζονται (σελ. 55).</a:t>
            </a:r>
          </a:p>
          <a:p>
            <a:endParaRPr lang="el-GR" sz="2000" dirty="0"/>
          </a:p>
          <a:p>
            <a:r>
              <a:rPr lang="el-GR" sz="2000" dirty="0"/>
              <a:t>Ένα νήπιο δεν πρέπει να διακόπτεται όταν βρίσκεται σε μια διαδικασία που επιθυμεί, όταν θέλει χρησιμοποιεί τα χέρια του, δεν πρέπει οι ενήλικες να βιάζονται να κάνουν ένα παιδί να περπατά.</a:t>
            </a:r>
          </a:p>
          <a:p>
            <a:endParaRPr lang="el-GR" sz="2000" dirty="0"/>
          </a:p>
          <a:p>
            <a:r>
              <a:rPr lang="el-GR" sz="2000" dirty="0"/>
              <a:t>Όταν τα παιδιά είναι απασχολημένα με πειραματισμούς δεν πρέπει να διακόπτουμε τις ιδέες τους γιατί τότε τα αποτρέπουμε στο να αποκτούν γνώσεις από τις δικές τους εμπειρίες.</a:t>
            </a:r>
          </a:p>
        </p:txBody>
      </p:sp>
      <p:pic>
        <p:nvPicPr>
          <p:cNvPr id="4" name="Εικόνα 5">
            <a:extLst>
              <a:ext uri="{FF2B5EF4-FFF2-40B4-BE49-F238E27FC236}">
                <a16:creationId xmlns:a16="http://schemas.microsoft.com/office/drawing/2014/main" id="{79A46395-5A39-E340-97FD-D916EAB9D38A}"/>
              </a:ext>
            </a:extLst>
          </p:cNvPr>
          <p:cNvPicPr>
            <a:picLocks noChangeAspect="1"/>
          </p:cNvPicPr>
          <p:nvPr/>
        </p:nvPicPr>
        <p:blipFill>
          <a:blip r:embed="rId2"/>
          <a:stretch>
            <a:fillRect/>
          </a:stretch>
        </p:blipFill>
        <p:spPr>
          <a:xfrm>
            <a:off x="6342819" y="1417638"/>
            <a:ext cx="2534481" cy="2073916"/>
          </a:xfrm>
          <a:prstGeom prst="rect">
            <a:avLst/>
          </a:prstGeom>
        </p:spPr>
      </p:pic>
      <p:pic>
        <p:nvPicPr>
          <p:cNvPr id="5" name="Εικόνα 4">
            <a:extLst>
              <a:ext uri="{FF2B5EF4-FFF2-40B4-BE49-F238E27FC236}">
                <a16:creationId xmlns:a16="http://schemas.microsoft.com/office/drawing/2014/main" id="{367512F1-502C-6543-A82B-802411BD901A}"/>
              </a:ext>
            </a:extLst>
          </p:cNvPr>
          <p:cNvPicPr>
            <a:picLocks noChangeAspect="1"/>
          </p:cNvPicPr>
          <p:nvPr/>
        </p:nvPicPr>
        <p:blipFill>
          <a:blip r:embed="rId3"/>
          <a:stretch>
            <a:fillRect/>
          </a:stretch>
        </p:blipFill>
        <p:spPr>
          <a:xfrm>
            <a:off x="6350840" y="4053681"/>
            <a:ext cx="2685199" cy="2287435"/>
          </a:xfrm>
          <a:prstGeom prst="rect">
            <a:avLst/>
          </a:prstGeom>
        </p:spPr>
      </p:pic>
    </p:spTree>
    <p:extLst>
      <p:ext uri="{BB962C8B-B14F-4D97-AF65-F5344CB8AC3E}">
        <p14:creationId xmlns:p14="http://schemas.microsoft.com/office/powerpoint/2010/main" val="4137353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01B1EA-D075-4131-B565-528AE2205AAB}"/>
              </a:ext>
            </a:extLst>
          </p:cNvPr>
          <p:cNvSpPr>
            <a:spLocks noGrp="1"/>
          </p:cNvSpPr>
          <p:nvPr>
            <p:ph type="title"/>
          </p:nvPr>
        </p:nvSpPr>
        <p:spPr/>
        <p:txBody>
          <a:bodyPr>
            <a:normAutofit/>
          </a:bodyPr>
          <a:lstStyle/>
          <a:p>
            <a:r>
              <a:rPr lang="el-GR" sz="2800" b="1" dirty="0">
                <a:solidFill>
                  <a:schemeClr val="accent3">
                    <a:lumMod val="75000"/>
                  </a:schemeClr>
                </a:solidFill>
              </a:rPr>
              <a:t>Αριθμητική </a:t>
            </a:r>
            <a:r>
              <a:rPr lang="en-US" sz="2800" b="1" dirty="0">
                <a:solidFill>
                  <a:schemeClr val="accent3">
                    <a:lumMod val="75000"/>
                  </a:schemeClr>
                </a:solidFill>
              </a:rPr>
              <a:t>‘ARITHEMTICK’ </a:t>
            </a:r>
            <a:r>
              <a:rPr lang="el-GR" sz="2800" b="1" dirty="0">
                <a:solidFill>
                  <a:schemeClr val="accent3">
                    <a:lumMod val="75000"/>
                  </a:schemeClr>
                </a:solidFill>
              </a:rPr>
              <a:t>κεφάλαιο </a:t>
            </a:r>
            <a:r>
              <a:rPr lang="en-US" sz="2800" b="1" dirty="0">
                <a:solidFill>
                  <a:schemeClr val="accent3">
                    <a:lumMod val="75000"/>
                  </a:schemeClr>
                </a:solidFill>
              </a:rPr>
              <a:t>XIV</a:t>
            </a:r>
            <a:endParaRPr lang="el-GR" sz="2800" b="1" dirty="0">
              <a:solidFill>
                <a:schemeClr val="accent3">
                  <a:lumMod val="75000"/>
                </a:schemeClr>
              </a:solidFill>
            </a:endParaRPr>
          </a:p>
        </p:txBody>
      </p:sp>
      <p:sp>
        <p:nvSpPr>
          <p:cNvPr id="3" name="Θέση περιεχομένου 2">
            <a:extLst>
              <a:ext uri="{FF2B5EF4-FFF2-40B4-BE49-F238E27FC236}">
                <a16:creationId xmlns:a16="http://schemas.microsoft.com/office/drawing/2014/main" id="{0CDA8EE0-D53A-4735-BB01-D04193B00A77}"/>
              </a:ext>
            </a:extLst>
          </p:cNvPr>
          <p:cNvSpPr>
            <a:spLocks noGrp="1"/>
          </p:cNvSpPr>
          <p:nvPr>
            <p:ph idx="1"/>
          </p:nvPr>
        </p:nvSpPr>
        <p:spPr>
          <a:xfrm>
            <a:off x="628650" y="1752600"/>
            <a:ext cx="7886700" cy="3737373"/>
          </a:xfrm>
        </p:spPr>
        <p:txBody>
          <a:bodyPr>
            <a:normAutofit/>
          </a:bodyPr>
          <a:lstStyle/>
          <a:p>
            <a:r>
              <a:rPr lang="el-GR" sz="1800" dirty="0"/>
              <a:t>Πολλά παιδιά θεωρούμε ότι είναι πιο αργά στην εκμάθηση της αριθμητικής, ενώ όταν ξεφεύγουν από τα χέρια των παιδαγωγών διαπρέπουν στη γρηγοράδα τους…</a:t>
            </a:r>
          </a:p>
          <a:p>
            <a:endParaRPr lang="el-GR" sz="1800" dirty="0"/>
          </a:p>
          <a:p>
            <a:r>
              <a:rPr lang="el-GR" sz="1800" dirty="0"/>
              <a:t>Προτείνουμε την χρήση στερεών σχημάτων όπως οι κύβοι, οι σφαίρες, φτιαγμένα από ξύλο σαν παιχνίδια. Μπορούν να χρησιμοποιηθούν για την αριθμητική καθώς είναι κατάλληλα για τα μικρά χέρια των νηπίων… </a:t>
            </a:r>
          </a:p>
          <a:p>
            <a:endParaRPr lang="el-GR" sz="1800" dirty="0"/>
          </a:p>
          <a:p>
            <a:r>
              <a:rPr lang="el-GR" sz="1800" dirty="0"/>
              <a:t>Μπορούν να παραχθούν σε διαφορετικούς συνδυασμούς. Με μια ματιά τα παιδιά αντιλαμβάνονται τον αριθμό τους και μπορούν να τα χωρίσουν σε ομάδες σύμφωνα με το υλικό ή το σχήμα τους…</a:t>
            </a:r>
          </a:p>
        </p:txBody>
      </p:sp>
      <p:sp>
        <p:nvSpPr>
          <p:cNvPr id="4" name="Ορθογώνιο 3">
            <a:extLst>
              <a:ext uri="{FF2B5EF4-FFF2-40B4-BE49-F238E27FC236}">
                <a16:creationId xmlns:a16="http://schemas.microsoft.com/office/drawing/2014/main" id="{001C3A5C-BFD3-4D1C-B339-88E553526149}"/>
              </a:ext>
            </a:extLst>
          </p:cNvPr>
          <p:cNvSpPr/>
          <p:nvPr/>
        </p:nvSpPr>
        <p:spPr>
          <a:xfrm>
            <a:off x="863523" y="5489362"/>
            <a:ext cx="1973766"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a:t>
            </a:r>
            <a:r>
              <a:rPr lang="el-GR" sz="1350" b="1" dirty="0">
                <a:latin typeface="Calibri-Bold"/>
              </a:rPr>
              <a:t> </a:t>
            </a:r>
            <a:r>
              <a:rPr lang="en-US" sz="1350" b="1" dirty="0">
                <a:latin typeface="Calibri-Bold"/>
              </a:rPr>
              <a:t>GEOMETRY</a:t>
            </a:r>
          </a:p>
        </p:txBody>
      </p:sp>
      <p:sp>
        <p:nvSpPr>
          <p:cNvPr id="5" name="Ορθογώνιο 4">
            <a:extLst>
              <a:ext uri="{FF2B5EF4-FFF2-40B4-BE49-F238E27FC236}">
                <a16:creationId xmlns:a16="http://schemas.microsoft.com/office/drawing/2014/main" id="{4F65093F-BFB4-4AA9-84F2-80D3C3CD6709}"/>
              </a:ext>
            </a:extLst>
          </p:cNvPr>
          <p:cNvSpPr/>
          <p:nvPr/>
        </p:nvSpPr>
        <p:spPr>
          <a:xfrm>
            <a:off x="3755349" y="5489362"/>
            <a:ext cx="2128489"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a:t>
            </a:r>
            <a:r>
              <a:rPr lang="el-GR" sz="1350" b="1" dirty="0">
                <a:latin typeface="Calibri-Bold"/>
              </a:rPr>
              <a:t> </a:t>
            </a:r>
            <a:r>
              <a:rPr lang="en-US" sz="1350" b="1" dirty="0">
                <a:latin typeface="Calibri-Bold"/>
              </a:rPr>
              <a:t>MECHANICS</a:t>
            </a:r>
          </a:p>
        </p:txBody>
      </p:sp>
      <p:sp>
        <p:nvSpPr>
          <p:cNvPr id="6" name="Ορθογώνιο 5">
            <a:extLst>
              <a:ext uri="{FF2B5EF4-FFF2-40B4-BE49-F238E27FC236}">
                <a16:creationId xmlns:a16="http://schemas.microsoft.com/office/drawing/2014/main" id="{759A5031-EF0D-455C-A6E1-126B4319AF48}"/>
              </a:ext>
            </a:extLst>
          </p:cNvPr>
          <p:cNvSpPr/>
          <p:nvPr/>
        </p:nvSpPr>
        <p:spPr>
          <a:xfrm>
            <a:off x="6801897" y="5449907"/>
            <a:ext cx="1948327"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XVIII</a:t>
            </a:r>
            <a:r>
              <a:rPr lang="el-GR" sz="1350" b="1" dirty="0">
                <a:latin typeface="Calibri-Bold"/>
              </a:rPr>
              <a:t> </a:t>
            </a:r>
            <a:r>
              <a:rPr lang="en-US" sz="1350" b="1" dirty="0">
                <a:latin typeface="Calibri-Bold"/>
              </a:rPr>
              <a:t>CHEMISTRY</a:t>
            </a:r>
            <a:endParaRPr lang="el-GR" sz="1350" dirty="0"/>
          </a:p>
        </p:txBody>
      </p:sp>
    </p:spTree>
    <p:extLst>
      <p:ext uri="{BB962C8B-B14F-4D97-AF65-F5344CB8AC3E}">
        <p14:creationId xmlns:p14="http://schemas.microsoft.com/office/powerpoint/2010/main" val="2149153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3D884-7C28-C64D-8410-A3D32736392E}"/>
              </a:ext>
            </a:extLst>
          </p:cNvPr>
          <p:cNvSpPr>
            <a:spLocks noGrp="1"/>
          </p:cNvSpPr>
          <p:nvPr>
            <p:ph type="title"/>
          </p:nvPr>
        </p:nvSpPr>
        <p:spPr/>
        <p:txBody>
          <a:bodyPr/>
          <a:lstStyle/>
          <a:p>
            <a:endParaRPr lang="sv-SE"/>
          </a:p>
        </p:txBody>
      </p:sp>
      <p:sp>
        <p:nvSpPr>
          <p:cNvPr id="4" name="Content Placeholder 3">
            <a:extLst>
              <a:ext uri="{FF2B5EF4-FFF2-40B4-BE49-F238E27FC236}">
                <a16:creationId xmlns:a16="http://schemas.microsoft.com/office/drawing/2014/main" id="{7BE84C37-FE0F-D84E-BCC3-152F40CBCF40}"/>
              </a:ext>
            </a:extLst>
          </p:cNvPr>
          <p:cNvSpPr>
            <a:spLocks noGrp="1"/>
          </p:cNvSpPr>
          <p:nvPr>
            <p:ph sz="half" idx="2"/>
          </p:nvPr>
        </p:nvSpPr>
        <p:spPr>
          <a:xfrm>
            <a:off x="6096000" y="1600200"/>
            <a:ext cx="2590800" cy="4525963"/>
          </a:xfrm>
        </p:spPr>
        <p:txBody>
          <a:bodyPr/>
          <a:lstStyle/>
          <a:p>
            <a:endParaRPr lang="sv-SE" dirty="0"/>
          </a:p>
          <a:p>
            <a:r>
              <a:rPr lang="sv-SE" sz="2400" dirty="0">
                <a:latin typeface="Book Antiqua" panose="02040602050305030304" pitchFamily="18" charset="0"/>
              </a:rPr>
              <a:t>Te </a:t>
            </a:r>
            <a:r>
              <a:rPr lang="sv-SE" sz="2400" dirty="0" err="1">
                <a:latin typeface="Book Antiqua" panose="02040602050305030304" pitchFamily="18" charset="0"/>
              </a:rPr>
              <a:t>Whariki</a:t>
            </a:r>
            <a:endParaRPr lang="sv-SE" sz="2400" dirty="0">
              <a:latin typeface="Book Antiqua" panose="02040602050305030304" pitchFamily="18" charset="0"/>
            </a:endParaRPr>
          </a:p>
          <a:p>
            <a:endParaRPr lang="sv-SE" sz="2400" dirty="0">
              <a:latin typeface="Book Antiqua" panose="02040602050305030304" pitchFamily="18" charset="0"/>
            </a:endParaRPr>
          </a:p>
          <a:p>
            <a:r>
              <a:rPr lang="sv-SE" sz="2400" dirty="0">
                <a:latin typeface="Book Antiqua" panose="02040602050305030304" pitchFamily="18" charset="0"/>
              </a:rPr>
              <a:t>A mat for all to </a:t>
            </a:r>
            <a:r>
              <a:rPr lang="sv-SE" sz="2400" dirty="0" err="1">
                <a:latin typeface="Book Antiqua" panose="02040602050305030304" pitchFamily="18" charset="0"/>
              </a:rPr>
              <a:t>stand</a:t>
            </a:r>
            <a:r>
              <a:rPr lang="sv-SE" sz="2400" dirty="0">
                <a:latin typeface="Book Antiqua" panose="02040602050305030304" pitchFamily="18" charset="0"/>
              </a:rPr>
              <a:t> on </a:t>
            </a:r>
            <a:r>
              <a:rPr lang="sv-SE" sz="2400" dirty="0" err="1">
                <a:latin typeface="Book Antiqua" panose="02040602050305030304" pitchFamily="18" charset="0"/>
              </a:rPr>
              <a:t>with</a:t>
            </a:r>
            <a:r>
              <a:rPr lang="sv-SE" sz="2400" dirty="0">
                <a:latin typeface="Book Antiqua" panose="02040602050305030304" pitchFamily="18" charset="0"/>
              </a:rPr>
              <a:t> </a:t>
            </a:r>
            <a:r>
              <a:rPr lang="sv-SE" sz="2400" dirty="0" err="1">
                <a:latin typeface="Book Antiqua" panose="02040602050305030304" pitchFamily="18" charset="0"/>
              </a:rPr>
              <a:t>many</a:t>
            </a:r>
            <a:r>
              <a:rPr lang="sv-SE" sz="2400" dirty="0">
                <a:latin typeface="Book Antiqua" panose="02040602050305030304" pitchFamily="18" charset="0"/>
              </a:rPr>
              <a:t> </a:t>
            </a:r>
            <a:r>
              <a:rPr lang="sv-SE" sz="2400" dirty="0" err="1">
                <a:latin typeface="Book Antiqua" panose="02040602050305030304" pitchFamily="18" charset="0"/>
              </a:rPr>
              <a:t>possible</a:t>
            </a:r>
            <a:r>
              <a:rPr lang="sv-SE" sz="2400" dirty="0">
                <a:latin typeface="Book Antiqua" panose="02040602050305030304" pitchFamily="18" charset="0"/>
              </a:rPr>
              <a:t> </a:t>
            </a:r>
            <a:r>
              <a:rPr lang="sv-SE" sz="2400" dirty="0" err="1">
                <a:latin typeface="Book Antiqua" panose="02040602050305030304" pitchFamily="18" charset="0"/>
              </a:rPr>
              <a:t>patterns</a:t>
            </a:r>
            <a:endParaRPr lang="sv-SE" sz="2400" dirty="0">
              <a:latin typeface="Book Antiqua" panose="02040602050305030304" pitchFamily="18" charset="0"/>
            </a:endParaRPr>
          </a:p>
        </p:txBody>
      </p:sp>
      <p:pic>
        <p:nvPicPr>
          <p:cNvPr id="5" name="Content Placeholder 4">
            <a:extLst>
              <a:ext uri="{FF2B5EF4-FFF2-40B4-BE49-F238E27FC236}">
                <a16:creationId xmlns:a16="http://schemas.microsoft.com/office/drawing/2014/main" id="{06B2F0FB-4993-EF49-81F5-CA359F13FD39}"/>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9008" y="731838"/>
            <a:ext cx="5616992" cy="5394326"/>
          </a:xfrm>
          <a:prstGeom prst="rect">
            <a:avLst/>
          </a:prstGeom>
          <a:noFill/>
          <a:ln>
            <a:noFill/>
          </a:ln>
        </p:spPr>
      </p:pic>
    </p:spTree>
    <p:extLst>
      <p:ext uri="{BB962C8B-B14F-4D97-AF65-F5344CB8AC3E}">
        <p14:creationId xmlns:p14="http://schemas.microsoft.com/office/powerpoint/2010/main" val="105500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5063-DE7A-8301-1937-B101B0CA363E}"/>
              </a:ext>
            </a:extLst>
          </p:cNvPr>
          <p:cNvSpPr>
            <a:spLocks noGrp="1"/>
          </p:cNvSpPr>
          <p:nvPr>
            <p:ph type="title"/>
          </p:nvPr>
        </p:nvSpPr>
        <p:spPr/>
        <p:txBody>
          <a:bodyPr/>
          <a:lstStyle/>
          <a:p>
            <a:endParaRPr lang="en-SE"/>
          </a:p>
        </p:txBody>
      </p:sp>
      <p:pic>
        <p:nvPicPr>
          <p:cNvPr id="10" name="Content Placeholder 9" descr="A picture containing text&#10;&#10;Description automatically generated">
            <a:extLst>
              <a:ext uri="{FF2B5EF4-FFF2-40B4-BE49-F238E27FC236}">
                <a16:creationId xmlns:a16="http://schemas.microsoft.com/office/drawing/2014/main" id="{A1281F61-3DE0-0402-50FF-4D8D688C6C5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75195" y="1091067"/>
            <a:ext cx="3449882" cy="4983163"/>
          </a:xfrm>
        </p:spPr>
      </p:pic>
      <p:pic>
        <p:nvPicPr>
          <p:cNvPr id="8" name="Content Placeholder 7" descr="A group of children sitting in a classroom&#10;&#10;Description automatically generated with low confidence">
            <a:extLst>
              <a:ext uri="{FF2B5EF4-FFF2-40B4-BE49-F238E27FC236}">
                <a16:creationId xmlns:a16="http://schemas.microsoft.com/office/drawing/2014/main" id="{83F64B8F-1660-5B22-A2FB-F89530073F5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818923" y="996043"/>
            <a:ext cx="3533913" cy="513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863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864D-4163-774B-929E-31D988975941}"/>
              </a:ext>
            </a:extLst>
          </p:cNvPr>
          <p:cNvSpPr>
            <a:spLocks noGrp="1"/>
          </p:cNvSpPr>
          <p:nvPr>
            <p:ph type="title"/>
          </p:nvPr>
        </p:nvSpPr>
        <p:spPr>
          <a:xfrm>
            <a:off x="457200" y="695742"/>
            <a:ext cx="5112412" cy="721895"/>
          </a:xfrm>
        </p:spPr>
        <p:txBody>
          <a:bodyPr>
            <a:normAutofit/>
          </a:bodyPr>
          <a:lstStyle/>
          <a:p>
            <a:r>
              <a:rPr lang="sv-SE" sz="1800" dirty="0"/>
              <a:t>New Ways </a:t>
            </a:r>
            <a:r>
              <a:rPr lang="sv-SE" sz="1800" dirty="0" err="1"/>
              <a:t>of</a:t>
            </a:r>
            <a:r>
              <a:rPr lang="sv-SE" sz="1800" dirty="0"/>
              <a:t> </a:t>
            </a:r>
            <a:r>
              <a:rPr lang="sv-SE" sz="1800" dirty="0" err="1"/>
              <a:t>Assessment</a:t>
            </a:r>
            <a:r>
              <a:rPr lang="sv-SE" sz="1800" dirty="0"/>
              <a:t> in ECE</a:t>
            </a:r>
          </a:p>
        </p:txBody>
      </p:sp>
      <p:graphicFrame>
        <p:nvGraphicFramePr>
          <p:cNvPr id="5" name="Table 4">
            <a:extLst>
              <a:ext uri="{FF2B5EF4-FFF2-40B4-BE49-F238E27FC236}">
                <a16:creationId xmlns:a16="http://schemas.microsoft.com/office/drawing/2014/main" id="{F9E4A8B9-511D-D946-A953-B16C7BB8E3FE}"/>
              </a:ext>
            </a:extLst>
          </p:cNvPr>
          <p:cNvGraphicFramePr>
            <a:graphicFrameLocks noGrp="1"/>
          </p:cNvGraphicFramePr>
          <p:nvPr>
            <p:extLst>
              <p:ext uri="{D42A27DB-BD31-4B8C-83A1-F6EECF244321}">
                <p14:modId xmlns:p14="http://schemas.microsoft.com/office/powerpoint/2010/main" val="647883938"/>
              </p:ext>
            </p:extLst>
          </p:nvPr>
        </p:nvGraphicFramePr>
        <p:xfrm>
          <a:off x="533400" y="1600200"/>
          <a:ext cx="1201615" cy="4525964"/>
        </p:xfrm>
        <a:graphic>
          <a:graphicData uri="http://schemas.openxmlformats.org/drawingml/2006/table">
            <a:tbl>
              <a:tblPr firstRow="1" firstCol="1" bandRow="1">
                <a:tableStyleId>{5C22544A-7EE6-4342-B048-85BDC9FD1C3A}</a:tableStyleId>
              </a:tblPr>
              <a:tblGrid>
                <a:gridCol w="1201615">
                  <a:extLst>
                    <a:ext uri="{9D8B030D-6E8A-4147-A177-3AD203B41FA5}">
                      <a16:colId xmlns:a16="http://schemas.microsoft.com/office/drawing/2014/main" val="3309696372"/>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Strands of </a:t>
                      </a:r>
                      <a:r>
                        <a:rPr lang="en-US" sz="1200" spc="0" dirty="0" err="1">
                          <a:solidFill>
                            <a:srgbClr val="C00000"/>
                          </a:solidFill>
                          <a:effectLst/>
                        </a:rPr>
                        <a:t>Te</a:t>
                      </a:r>
                      <a:br>
                        <a:rPr lang="en-US" sz="1200" spc="0" dirty="0">
                          <a:solidFill>
                            <a:srgbClr val="C00000"/>
                          </a:solidFill>
                          <a:effectLst/>
                        </a:rPr>
                      </a:br>
                      <a:r>
                        <a:rPr lang="en-US" sz="1200" spc="0" dirty="0" err="1">
                          <a:solidFill>
                            <a:srgbClr val="C00000"/>
                          </a:solidFill>
                          <a:effectLst/>
                        </a:rPr>
                        <a:t>WhSriki</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93370562"/>
                  </a:ext>
                </a:extLst>
              </a:tr>
              <a:tr h="700942">
                <a:tc>
                  <a:txBody>
                    <a:bodyPr/>
                    <a:lstStyle/>
                    <a:p>
                      <a:pPr algn="ctr">
                        <a:lnSpc>
                          <a:spcPts val="800"/>
                        </a:lnSpc>
                        <a:spcBef>
                          <a:spcPts val="3300"/>
                        </a:spcBef>
                        <a:spcAft>
                          <a:spcPts val="0"/>
                        </a:spcAft>
                      </a:pPr>
                      <a:r>
                        <a:rPr lang="en-US" sz="800" spc="0" dirty="0">
                          <a:effectLst/>
                        </a:rPr>
                        <a:t>BELONGING</a:t>
                      </a:r>
                      <a:endParaRPr lang="sv-SE" sz="2700" dirty="0">
                        <a:effectLst/>
                      </a:endParaRPr>
                    </a:p>
                    <a:p>
                      <a:pPr algn="ctr">
                        <a:lnSpc>
                          <a:spcPts val="800"/>
                        </a:lnSpc>
                        <a:spcBef>
                          <a:spcPts val="3300"/>
                        </a:spcBef>
                        <a:spcAft>
                          <a:spcPts val="0"/>
                        </a:spcAft>
                      </a:pPr>
                      <a:r>
                        <a:rPr lang="en-US" sz="800" spc="0" dirty="0">
                          <a:effectLst/>
                        </a:rPr>
                        <a:t>MANAWHENUA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190259796"/>
                  </a:ext>
                </a:extLst>
              </a:tr>
              <a:tr h="630969">
                <a:tc>
                  <a:txBody>
                    <a:bodyPr/>
                    <a:lstStyle/>
                    <a:p>
                      <a:pPr algn="ctr">
                        <a:lnSpc>
                          <a:spcPts val="800"/>
                        </a:lnSpc>
                        <a:spcBef>
                          <a:spcPts val="3300"/>
                        </a:spcBef>
                        <a:spcAft>
                          <a:spcPts val="300"/>
                        </a:spcAft>
                      </a:pPr>
                      <a:r>
                        <a:rPr lang="en-US" sz="800" spc="0">
                          <a:effectLst/>
                        </a:rPr>
                        <a:t>WELL-BEING</a:t>
                      </a:r>
                      <a:endParaRPr lang="sv-SE" sz="2700">
                        <a:effectLst/>
                      </a:endParaRPr>
                    </a:p>
                    <a:p>
                      <a:pPr algn="ctr">
                        <a:lnSpc>
                          <a:spcPts val="800"/>
                        </a:lnSpc>
                        <a:spcBef>
                          <a:spcPts val="300"/>
                        </a:spcBef>
                        <a:spcAft>
                          <a:spcPts val="0"/>
                        </a:spcAft>
                      </a:pPr>
                      <a:r>
                        <a:rPr lang="en-US" sz="800" spc="0">
                          <a:effectLst/>
                        </a:rPr>
                        <a:t>MANAATUA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37168773"/>
                  </a:ext>
                </a:extLst>
              </a:tr>
              <a:tr h="778758">
                <a:tc>
                  <a:txBody>
                    <a:bodyPr/>
                    <a:lstStyle/>
                    <a:p>
                      <a:pPr algn="ctr">
                        <a:lnSpc>
                          <a:spcPts val="800"/>
                        </a:lnSpc>
                        <a:spcBef>
                          <a:spcPts val="3300"/>
                        </a:spcBef>
                        <a:spcAft>
                          <a:spcPts val="0"/>
                        </a:spcAft>
                      </a:pPr>
                      <a:r>
                        <a:rPr lang="en-US" sz="800" spc="0">
                          <a:effectLst/>
                        </a:rPr>
                        <a:t>EXPLORATION</a:t>
                      </a:r>
                      <a:endParaRPr lang="sv-SE" sz="2700">
                        <a:effectLst/>
                      </a:endParaRPr>
                    </a:p>
                    <a:p>
                      <a:pPr algn="ctr">
                        <a:lnSpc>
                          <a:spcPts val="800"/>
                        </a:lnSpc>
                        <a:spcBef>
                          <a:spcPts val="3300"/>
                        </a:spcBef>
                        <a:spcAft>
                          <a:spcPts val="0"/>
                        </a:spcAft>
                      </a:pPr>
                      <a:r>
                        <a:rPr lang="en-US" sz="800" cap="small" spc="0">
                          <a:effectLst/>
                        </a:rPr>
                        <a:t>manaaotOroa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45466153"/>
                  </a:ext>
                </a:extLst>
              </a:tr>
              <a:tr h="628556">
                <a:tc>
                  <a:txBody>
                    <a:bodyPr/>
                    <a:lstStyle/>
                    <a:p>
                      <a:pPr algn="ctr">
                        <a:lnSpc>
                          <a:spcPts val="1010"/>
                        </a:lnSpc>
                        <a:spcBef>
                          <a:spcPts val="3300"/>
                        </a:spcBef>
                        <a:spcAft>
                          <a:spcPts val="0"/>
                        </a:spcAft>
                      </a:pPr>
                      <a:r>
                        <a:rPr lang="en-US" sz="800" spc="0">
                          <a:effectLst/>
                        </a:rPr>
                        <a:t>COMMUNICATION</a:t>
                      </a:r>
                      <a:br>
                        <a:rPr lang="en-US" sz="800" spc="0">
                          <a:effectLst/>
                        </a:rPr>
                      </a:br>
                      <a:r>
                        <a:rPr lang="el-GR" sz="800" spc="0">
                          <a:effectLst/>
                        </a:rPr>
                        <a:t>ΜΑΝΑ </a:t>
                      </a:r>
                      <a:r>
                        <a:rPr lang="en-US" sz="800" spc="0">
                          <a:effectLst/>
                        </a:rPr>
                        <a:t>REO</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9476922"/>
                  </a:ext>
                </a:extLst>
              </a:tr>
              <a:tr h="915085">
                <a:tc>
                  <a:txBody>
                    <a:bodyPr/>
                    <a:lstStyle/>
                    <a:p>
                      <a:pPr algn="ctr">
                        <a:lnSpc>
                          <a:spcPts val="985"/>
                        </a:lnSpc>
                        <a:spcBef>
                          <a:spcPts val="3300"/>
                        </a:spcBef>
                        <a:spcAft>
                          <a:spcPts val="0"/>
                        </a:spcAft>
                      </a:pPr>
                      <a:r>
                        <a:rPr lang="en-US" sz="800" spc="0" dirty="0">
                          <a:effectLst/>
                        </a:rPr>
                        <a:t>CONTRIBUTION</a:t>
                      </a:r>
                      <a:br>
                        <a:rPr lang="en-US" sz="800" spc="0" dirty="0">
                          <a:effectLst/>
                        </a:rPr>
                      </a:br>
                      <a:r>
                        <a:rPr lang="el-GR" sz="800" spc="0" dirty="0">
                          <a:effectLst/>
                        </a:rPr>
                        <a:t>ΜΑΝΑ </a:t>
                      </a:r>
                      <a:r>
                        <a:rPr lang="en-US" sz="800" spc="0" dirty="0">
                          <a:effectLst/>
                        </a:rPr>
                        <a:t>TANGATA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09276803"/>
                  </a:ext>
                </a:extLst>
              </a:tr>
            </a:tbl>
          </a:graphicData>
        </a:graphic>
      </p:graphicFrame>
      <p:graphicFrame>
        <p:nvGraphicFramePr>
          <p:cNvPr id="6" name="Table 5">
            <a:extLst>
              <a:ext uri="{FF2B5EF4-FFF2-40B4-BE49-F238E27FC236}">
                <a16:creationId xmlns:a16="http://schemas.microsoft.com/office/drawing/2014/main" id="{C9F18C90-D193-1840-A78D-AA4D97FB2D10}"/>
              </a:ext>
            </a:extLst>
          </p:cNvPr>
          <p:cNvGraphicFramePr>
            <a:graphicFrameLocks noGrp="1"/>
          </p:cNvGraphicFramePr>
          <p:nvPr>
            <p:extLst>
              <p:ext uri="{D42A27DB-BD31-4B8C-83A1-F6EECF244321}">
                <p14:modId xmlns:p14="http://schemas.microsoft.com/office/powerpoint/2010/main" val="2655262239"/>
              </p:ext>
            </p:extLst>
          </p:nvPr>
        </p:nvGraphicFramePr>
        <p:xfrm>
          <a:off x="1905000" y="1602458"/>
          <a:ext cx="996815" cy="4525963"/>
        </p:xfrm>
        <a:graphic>
          <a:graphicData uri="http://schemas.openxmlformats.org/drawingml/2006/table">
            <a:tbl>
              <a:tblPr firstRow="1" firstCol="1" bandRow="1">
                <a:tableStyleId>{5C22544A-7EE6-4342-B048-85BDC9FD1C3A}</a:tableStyleId>
              </a:tblPr>
              <a:tblGrid>
                <a:gridCol w="996815">
                  <a:extLst>
                    <a:ext uri="{9D8B030D-6E8A-4147-A177-3AD203B41FA5}">
                      <a16:colId xmlns:a16="http://schemas.microsoft.com/office/drawing/2014/main" val="334457264"/>
                    </a:ext>
                  </a:extLst>
                </a:gridCol>
              </a:tblGrid>
              <a:tr h="557205">
                <a:tc>
                  <a:txBody>
                    <a:bodyPr/>
                    <a:lstStyle/>
                    <a:p>
                      <a:pPr algn="ctr">
                        <a:lnSpc>
                          <a:spcPts val="1300"/>
                        </a:lnSpc>
                        <a:spcBef>
                          <a:spcPts val="3300"/>
                        </a:spcBef>
                        <a:spcAft>
                          <a:spcPts val="300"/>
                        </a:spcAft>
                      </a:pPr>
                      <a:r>
                        <a:rPr lang="en-US" sz="1100" spc="0" dirty="0">
                          <a:solidFill>
                            <a:srgbClr val="C00000"/>
                          </a:solidFill>
                          <a:effectLst/>
                        </a:rPr>
                        <a:t>Learning</a:t>
                      </a:r>
                      <a:endParaRPr lang="sv-SE" sz="2400" dirty="0">
                        <a:solidFill>
                          <a:srgbClr val="C00000"/>
                        </a:solidFill>
                        <a:effectLst/>
                      </a:endParaRPr>
                    </a:p>
                    <a:p>
                      <a:pPr marL="127000">
                        <a:lnSpc>
                          <a:spcPts val="1300"/>
                        </a:lnSpc>
                        <a:spcBef>
                          <a:spcPts val="300"/>
                        </a:spcBef>
                        <a:spcAft>
                          <a:spcPts val="0"/>
                        </a:spcAft>
                      </a:pPr>
                      <a:r>
                        <a:rPr lang="en-US" sz="1100" spc="0" dirty="0">
                          <a:solidFill>
                            <a:srgbClr val="C00000"/>
                          </a:solidFill>
                          <a:effectLst/>
                        </a:rPr>
                        <a:t>Dispositions</a:t>
                      </a:r>
                      <a:endParaRPr lang="sv-SE" sz="2400" dirty="0">
                        <a:solidFill>
                          <a:srgbClr val="C00000"/>
                        </a:solidFill>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382275828"/>
                  </a:ext>
                </a:extLst>
              </a:tr>
              <a:tr h="628426">
                <a:tc>
                  <a:txBody>
                    <a:bodyPr/>
                    <a:lstStyle/>
                    <a:p>
                      <a:pPr algn="ctr">
                        <a:lnSpc>
                          <a:spcPts val="985"/>
                        </a:lnSpc>
                        <a:spcBef>
                          <a:spcPts val="3300"/>
                        </a:spcBef>
                        <a:spcAft>
                          <a:spcPts val="0"/>
                        </a:spcAft>
                      </a:pPr>
                      <a:r>
                        <a:rPr lang="en-US" sz="700" spc="0">
                          <a:effectLst/>
                        </a:rPr>
                        <a:t>COURAGE</a:t>
                      </a:r>
                      <a:br>
                        <a:rPr lang="en-US" sz="700" spc="0">
                          <a:effectLst/>
                        </a:rPr>
                      </a:br>
                      <a:r>
                        <a:rPr lang="en-US" sz="700" spc="0">
                          <a:effectLst/>
                        </a:rPr>
                        <a:t>(AND CURIOSITY)</a:t>
                      </a:r>
                      <a:br>
                        <a:rPr lang="en-US" sz="700" spc="0">
                          <a:effectLst/>
                        </a:rPr>
                      </a:br>
                      <a:r>
                        <a:rPr lang="en-US" sz="700" spc="0">
                          <a:effectLst/>
                        </a:rPr>
                        <a:t>To find something of</a:t>
                      </a:r>
                      <a:br>
                        <a:rPr lang="en-US" sz="700" spc="0">
                          <a:effectLst/>
                        </a:rPr>
                      </a:br>
                      <a:r>
                        <a:rPr lang="en-US" sz="700" spc="0">
                          <a:effectLst/>
                        </a:rPr>
                        <a:t>interest here</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2924865390"/>
                  </a:ext>
                </a:extLst>
              </a:tr>
              <a:tr h="1258195">
                <a:tc>
                  <a:txBody>
                    <a:bodyPr/>
                    <a:lstStyle/>
                    <a:p>
                      <a:pPr algn="ctr">
                        <a:lnSpc>
                          <a:spcPts val="985"/>
                        </a:lnSpc>
                        <a:spcBef>
                          <a:spcPts val="3300"/>
                        </a:spcBef>
                        <a:spcAft>
                          <a:spcPts val="0"/>
                        </a:spcAft>
                      </a:pPr>
                      <a:r>
                        <a:rPr lang="en-US" sz="700" spc="0" dirty="0">
                          <a:effectLst/>
                        </a:rPr>
                        <a:t>TRUST</a:t>
                      </a:r>
                      <a:endParaRPr lang="sv-SE" sz="2400" dirty="0">
                        <a:effectLst/>
                      </a:endParaRPr>
                    </a:p>
                    <a:p>
                      <a:pPr algn="ctr">
                        <a:lnSpc>
                          <a:spcPts val="985"/>
                        </a:lnSpc>
                        <a:spcBef>
                          <a:spcPts val="3300"/>
                        </a:spcBef>
                        <a:spcAft>
                          <a:spcPts val="0"/>
                        </a:spcAft>
                      </a:pPr>
                      <a:r>
                        <a:rPr lang="en-US" sz="700" spc="0" dirty="0">
                          <a:effectLst/>
                        </a:rPr>
                        <a:t>(AND</a:t>
                      </a:r>
                      <a:endParaRPr lang="sv-SE" sz="2400" dirty="0">
                        <a:effectLst/>
                      </a:endParaRPr>
                    </a:p>
                    <a:p>
                      <a:pPr algn="ctr">
                        <a:lnSpc>
                          <a:spcPts val="985"/>
                        </a:lnSpc>
                        <a:spcBef>
                          <a:spcPts val="3300"/>
                        </a:spcBef>
                        <a:spcAft>
                          <a:spcPts val="0"/>
                        </a:spcAft>
                      </a:pPr>
                      <a:r>
                        <a:rPr lang="en-US" sz="700" spc="0" dirty="0">
                          <a:effectLst/>
                        </a:rPr>
                        <a:t>PLAYFULNESS)</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977470287"/>
                  </a:ext>
                </a:extLst>
              </a:tr>
              <a:tr h="698192">
                <a:tc>
                  <a:txBody>
                    <a:bodyPr/>
                    <a:lstStyle/>
                    <a:p>
                      <a:pPr algn="ctr">
                        <a:lnSpc>
                          <a:spcPts val="960"/>
                        </a:lnSpc>
                        <a:spcBef>
                          <a:spcPts val="3300"/>
                        </a:spcBef>
                        <a:spcAft>
                          <a:spcPts val="0"/>
                        </a:spcAft>
                      </a:pPr>
                      <a:r>
                        <a:rPr lang="en-US" sz="700" spc="0">
                          <a:effectLst/>
                        </a:rPr>
                        <a:t>PERSEVERANCE</a:t>
                      </a:r>
                      <a:br>
                        <a:rPr lang="en-US" sz="700" spc="0">
                          <a:effectLst/>
                        </a:rPr>
                      </a:br>
                      <a:r>
                        <a:rPr lang="en-US" sz="700" spc="0">
                          <a:effectLst/>
                        </a:rPr>
                        <a:t>To tackle and persist</a:t>
                      </a:r>
                      <a:br>
                        <a:rPr lang="en-US" sz="700" spc="0">
                          <a:effectLst/>
                        </a:rPr>
                      </a:br>
                      <a:r>
                        <a:rPr lang="en-US" sz="700" spc="0">
                          <a:effectLst/>
                        </a:rPr>
                        <a:t>with difficulty or</a:t>
                      </a:r>
                      <a:br>
                        <a:rPr lang="en-US" sz="700" spc="0">
                          <a:effectLst/>
                        </a:rPr>
                      </a:br>
                      <a:r>
                        <a:rPr lang="en-US" sz="700" spc="0">
                          <a:effectLst/>
                        </a:rPr>
                        <a:t>uncertainty</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135758933"/>
                  </a:ext>
                </a:extLst>
              </a:tr>
              <a:tr h="563529">
                <a:tc>
                  <a:txBody>
                    <a:bodyPr/>
                    <a:lstStyle/>
                    <a:p>
                      <a:pPr algn="ctr">
                        <a:lnSpc>
                          <a:spcPts val="935"/>
                        </a:lnSpc>
                        <a:spcBef>
                          <a:spcPts val="3300"/>
                        </a:spcBef>
                        <a:spcAft>
                          <a:spcPts val="0"/>
                        </a:spcAft>
                      </a:pPr>
                      <a:r>
                        <a:rPr lang="en-US" sz="700" spc="0">
                          <a:effectLst/>
                        </a:rPr>
                        <a:t>CONFIDENCE</a:t>
                      </a:r>
                      <a:br>
                        <a:rPr lang="en-US" sz="700" spc="0">
                          <a:effectLst/>
                        </a:rPr>
                      </a:br>
                      <a:r>
                        <a:rPr lang="en-US" sz="700" spc="0">
                          <a:effectLst/>
                        </a:rPr>
                        <a:t>To express an</a:t>
                      </a:r>
                      <a:br>
                        <a:rPr lang="en-US" sz="700" spc="0">
                          <a:effectLst/>
                        </a:rPr>
                      </a:br>
                      <a:r>
                        <a:rPr lang="en-US" sz="700" spc="0">
                          <a:effectLst/>
                        </a:rPr>
                        <a:t>idea, a feeling or a</a:t>
                      </a:r>
                      <a:br>
                        <a:rPr lang="en-US" sz="700" spc="0">
                          <a:effectLst/>
                        </a:rPr>
                      </a:br>
                      <a:r>
                        <a:rPr lang="en-US" sz="700" spc="0">
                          <a:effectLst/>
                        </a:rPr>
                        <a:t>point of view</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4082921183"/>
                  </a:ext>
                </a:extLst>
              </a:tr>
              <a:tr h="820416">
                <a:tc>
                  <a:txBody>
                    <a:bodyPr/>
                    <a:lstStyle/>
                    <a:p>
                      <a:pPr algn="ctr">
                        <a:lnSpc>
                          <a:spcPts val="960"/>
                        </a:lnSpc>
                        <a:spcBef>
                          <a:spcPts val="3300"/>
                        </a:spcBef>
                        <a:spcAft>
                          <a:spcPts val="0"/>
                        </a:spcAft>
                      </a:pPr>
                      <a:r>
                        <a:rPr lang="en-US" sz="700" spc="0" dirty="0">
                          <a:effectLst/>
                        </a:rPr>
                        <a:t>RESPONSIBILITY</a:t>
                      </a:r>
                      <a:br>
                        <a:rPr lang="en-US" sz="700" spc="0" dirty="0">
                          <a:effectLst/>
                        </a:rPr>
                      </a:br>
                      <a:r>
                        <a:rPr lang="en-US" sz="700" spc="0" dirty="0">
                          <a:effectLst/>
                        </a:rPr>
                        <a:t>For justice and</a:t>
                      </a:r>
                      <a:br>
                        <a:rPr lang="en-US" sz="700" spc="0" dirty="0">
                          <a:effectLst/>
                        </a:rPr>
                      </a:br>
                      <a:r>
                        <a:rPr lang="en-US" sz="700" spc="0" dirty="0">
                          <a:effectLst/>
                        </a:rPr>
                        <a:t>fairness, and the</a:t>
                      </a:r>
                      <a:br>
                        <a:rPr lang="en-US" sz="700" spc="0" dirty="0">
                          <a:effectLst/>
                        </a:rPr>
                      </a:br>
                      <a:r>
                        <a:rPr lang="en-US" sz="700" spc="0" dirty="0">
                          <a:effectLst/>
                        </a:rPr>
                        <a:t>disposition to take</a:t>
                      </a:r>
                      <a:br>
                        <a:rPr lang="en-US" sz="700" spc="0" dirty="0">
                          <a:effectLst/>
                        </a:rPr>
                      </a:br>
                      <a:r>
                        <a:rPr lang="en-US" sz="700" spc="0" dirty="0">
                          <a:effectLst/>
                        </a:rPr>
                        <a:t>on another point of</a:t>
                      </a:r>
                      <a:br>
                        <a:rPr lang="en-US" sz="700" spc="0" dirty="0">
                          <a:effectLst/>
                        </a:rPr>
                      </a:br>
                      <a:r>
                        <a:rPr lang="en-US" sz="700" spc="0" dirty="0">
                          <a:effectLst/>
                        </a:rPr>
                        <a:t>view</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893605368"/>
                  </a:ext>
                </a:extLst>
              </a:tr>
            </a:tbl>
          </a:graphicData>
        </a:graphic>
      </p:graphicFrame>
      <p:graphicFrame>
        <p:nvGraphicFramePr>
          <p:cNvPr id="7" name="Table 6">
            <a:extLst>
              <a:ext uri="{FF2B5EF4-FFF2-40B4-BE49-F238E27FC236}">
                <a16:creationId xmlns:a16="http://schemas.microsoft.com/office/drawing/2014/main" id="{9CBEF890-BA0D-DA42-B906-B0C35AAF9A93}"/>
              </a:ext>
            </a:extLst>
          </p:cNvPr>
          <p:cNvGraphicFramePr>
            <a:graphicFrameLocks noGrp="1"/>
          </p:cNvGraphicFramePr>
          <p:nvPr>
            <p:extLst>
              <p:ext uri="{D42A27DB-BD31-4B8C-83A1-F6EECF244321}">
                <p14:modId xmlns:p14="http://schemas.microsoft.com/office/powerpoint/2010/main" val="3294334828"/>
              </p:ext>
            </p:extLst>
          </p:nvPr>
        </p:nvGraphicFramePr>
        <p:xfrm>
          <a:off x="3071800" y="1600200"/>
          <a:ext cx="1166628" cy="4525964"/>
        </p:xfrm>
        <a:graphic>
          <a:graphicData uri="http://schemas.openxmlformats.org/drawingml/2006/table">
            <a:tbl>
              <a:tblPr firstRow="1" firstCol="1" bandRow="1">
                <a:tableStyleId>{5C22544A-7EE6-4342-B048-85BDC9FD1C3A}</a:tableStyleId>
              </a:tblPr>
              <a:tblGrid>
                <a:gridCol w="1166628">
                  <a:extLst>
                    <a:ext uri="{9D8B030D-6E8A-4147-A177-3AD203B41FA5}">
                      <a16:colId xmlns:a16="http://schemas.microsoft.com/office/drawing/2014/main" val="2360416131"/>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Actions and</a:t>
                      </a:r>
                      <a:br>
                        <a:rPr lang="en-US" sz="1200" spc="0" dirty="0">
                          <a:solidFill>
                            <a:srgbClr val="C00000"/>
                          </a:solidFill>
                          <a:effectLst/>
                        </a:rPr>
                      </a:br>
                      <a:r>
                        <a:rPr lang="en-US" sz="1200" spc="0" dirty="0" err="1">
                          <a:solidFill>
                            <a:srgbClr val="C00000"/>
                          </a:solidFill>
                          <a:effectLst/>
                        </a:rPr>
                        <a:t>Behaviours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54961"/>
                  </a:ext>
                </a:extLst>
              </a:tr>
              <a:tr h="700942">
                <a:tc>
                  <a:txBody>
                    <a:bodyPr/>
                    <a:lstStyle/>
                    <a:p>
                      <a:pPr algn="ctr">
                        <a:lnSpc>
                          <a:spcPts val="1010"/>
                        </a:lnSpc>
                        <a:spcBef>
                          <a:spcPts val="3300"/>
                        </a:spcBef>
                        <a:spcAft>
                          <a:spcPts val="0"/>
                        </a:spcAft>
                      </a:pPr>
                      <a:r>
                        <a:rPr lang="en-US" sz="800" spc="0">
                          <a:effectLst/>
                        </a:rPr>
                        <a:t>TAKING AN</a:t>
                      </a:r>
                      <a:br>
                        <a:rPr lang="en-US" sz="800" spc="0">
                          <a:effectLst/>
                        </a:rPr>
                      </a:br>
                      <a:r>
                        <a:rPr lang="en-US" sz="800" spc="0">
                          <a:effectLst/>
                        </a:rPr>
                        <a:t>INTEREST</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506610625"/>
                  </a:ext>
                </a:extLst>
              </a:tr>
              <a:tr h="630969">
                <a:tc>
                  <a:txBody>
                    <a:bodyPr/>
                    <a:lstStyle/>
                    <a:p>
                      <a:pPr algn="ctr">
                        <a:lnSpc>
                          <a:spcPts val="800"/>
                        </a:lnSpc>
                        <a:spcBef>
                          <a:spcPts val="3300"/>
                        </a:spcBef>
                        <a:spcAft>
                          <a:spcPts val="0"/>
                        </a:spcAft>
                      </a:pPr>
                      <a:r>
                        <a:rPr lang="en-US" sz="800" spc="0" dirty="0">
                          <a:effectLst/>
                        </a:rPr>
                        <a:t>BEING INVOLVED</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08790865"/>
                  </a:ext>
                </a:extLst>
              </a:tr>
              <a:tr h="778758">
                <a:tc>
                  <a:txBody>
                    <a:bodyPr/>
                    <a:lstStyle/>
                    <a:p>
                      <a:pPr algn="ctr">
                        <a:lnSpc>
                          <a:spcPts val="935"/>
                        </a:lnSpc>
                        <a:spcBef>
                          <a:spcPts val="3300"/>
                        </a:spcBef>
                        <a:spcAft>
                          <a:spcPts val="0"/>
                        </a:spcAft>
                      </a:pPr>
                      <a:r>
                        <a:rPr lang="en-US" sz="800" spc="0">
                          <a:effectLst/>
                        </a:rPr>
                        <a:t>PERSISTING WITH</a:t>
                      </a:r>
                      <a:br>
                        <a:rPr lang="en-US" sz="800" spc="0">
                          <a:effectLst/>
                        </a:rPr>
                      </a:br>
                      <a:r>
                        <a:rPr lang="en-US" sz="800" spc="0">
                          <a:effectLst/>
                        </a:rPr>
                        <a:t>DIFFICULTY.</a:t>
                      </a:r>
                      <a:br>
                        <a:rPr lang="en-US" sz="800" spc="0">
                          <a:effectLst/>
                        </a:rPr>
                      </a:br>
                      <a:r>
                        <a:rPr lang="en-US" sz="800" spc="0">
                          <a:effectLst/>
                        </a:rPr>
                        <a:t>CHALLENGE AND</a:t>
                      </a:r>
                      <a:br>
                        <a:rPr lang="en-US" sz="800" spc="0">
                          <a:effectLst/>
                        </a:rPr>
                      </a:br>
                      <a:r>
                        <a:rPr lang="en-US" sz="800" spc="0">
                          <a:effectLst/>
                        </a:rPr>
                        <a:t>UNCERTAINTY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90817621"/>
                  </a:ext>
                </a:extLst>
              </a:tr>
              <a:tr h="628556">
                <a:tc>
                  <a:txBody>
                    <a:bodyPr/>
                    <a:lstStyle/>
                    <a:p>
                      <a:pPr algn="ctr">
                        <a:lnSpc>
                          <a:spcPts val="935"/>
                        </a:lnSpc>
                        <a:spcBef>
                          <a:spcPts val="3300"/>
                        </a:spcBef>
                        <a:spcAft>
                          <a:spcPts val="0"/>
                        </a:spcAft>
                      </a:pPr>
                      <a:r>
                        <a:rPr lang="en-US" sz="800" spc="0">
                          <a:effectLst/>
                        </a:rPr>
                        <a:t>EXPRESSING A</a:t>
                      </a:r>
                      <a:br>
                        <a:rPr lang="en-US" sz="800" spc="0">
                          <a:effectLst/>
                        </a:rPr>
                      </a:br>
                      <a:r>
                        <a:rPr lang="en-US" sz="800" spc="0">
                          <a:effectLst/>
                        </a:rPr>
                        <a:t>POINT OF VIEW OR</a:t>
                      </a:r>
                      <a:br>
                        <a:rPr lang="en-US" sz="800" spc="0">
                          <a:effectLst/>
                        </a:rPr>
                      </a:br>
                      <a:r>
                        <a:rPr lang="en-US" sz="800" spc="0">
                          <a:effectLst/>
                        </a:rPr>
                        <a:t>FEELING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768169881"/>
                  </a:ext>
                </a:extLst>
              </a:tr>
              <a:tr h="915085">
                <a:tc>
                  <a:txBody>
                    <a:bodyPr/>
                    <a:lstStyle/>
                    <a:p>
                      <a:pPr algn="ctr">
                        <a:lnSpc>
                          <a:spcPts val="800"/>
                        </a:lnSpc>
                        <a:spcBef>
                          <a:spcPts val="3300"/>
                        </a:spcBef>
                        <a:spcAft>
                          <a:spcPts val="0"/>
                        </a:spcAft>
                      </a:pPr>
                      <a:r>
                        <a:rPr lang="en-US" sz="800" spc="0" dirty="0">
                          <a:effectLst/>
                        </a:rPr>
                        <a:t>TAKING</a:t>
                      </a:r>
                      <a:endParaRPr lang="sv-SE" sz="2700" dirty="0">
                        <a:effectLst/>
                      </a:endParaRPr>
                    </a:p>
                    <a:p>
                      <a:pPr algn="ctr">
                        <a:lnSpc>
                          <a:spcPts val="800"/>
                        </a:lnSpc>
                        <a:spcBef>
                          <a:spcPts val="3300"/>
                        </a:spcBef>
                        <a:spcAft>
                          <a:spcPts val="0"/>
                        </a:spcAft>
                      </a:pPr>
                      <a:r>
                        <a:rPr lang="en-US" sz="800" spc="0" dirty="0">
                          <a:effectLst/>
                        </a:rPr>
                        <a:t>RESPONSIBILITY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92863641"/>
                  </a:ext>
                </a:extLst>
              </a:tr>
            </a:tbl>
          </a:graphicData>
        </a:graphic>
      </p:graphicFrame>
      <p:graphicFrame>
        <p:nvGraphicFramePr>
          <p:cNvPr id="8" name="Table 7">
            <a:extLst>
              <a:ext uri="{FF2B5EF4-FFF2-40B4-BE49-F238E27FC236}">
                <a16:creationId xmlns:a16="http://schemas.microsoft.com/office/drawing/2014/main" id="{4D6A1379-C6FD-8C48-89EC-A8BB5CB6776D}"/>
              </a:ext>
            </a:extLst>
          </p:cNvPr>
          <p:cNvGraphicFramePr>
            <a:graphicFrameLocks noGrp="1"/>
          </p:cNvGraphicFramePr>
          <p:nvPr>
            <p:extLst>
              <p:ext uri="{D42A27DB-BD31-4B8C-83A1-F6EECF244321}">
                <p14:modId xmlns:p14="http://schemas.microsoft.com/office/powerpoint/2010/main" val="2688697153"/>
              </p:ext>
            </p:extLst>
          </p:nvPr>
        </p:nvGraphicFramePr>
        <p:xfrm>
          <a:off x="4408413" y="1636294"/>
          <a:ext cx="1161199" cy="4525963"/>
        </p:xfrm>
        <a:graphic>
          <a:graphicData uri="http://schemas.openxmlformats.org/drawingml/2006/table">
            <a:tbl>
              <a:tblPr firstRow="1" firstCol="1" bandRow="1">
                <a:tableStyleId>{5C22544A-7EE6-4342-B048-85BDC9FD1C3A}</a:tableStyleId>
              </a:tblPr>
              <a:tblGrid>
                <a:gridCol w="1161199">
                  <a:extLst>
                    <a:ext uri="{9D8B030D-6E8A-4147-A177-3AD203B41FA5}">
                      <a16:colId xmlns:a16="http://schemas.microsoft.com/office/drawing/2014/main" val="4156752413"/>
                    </a:ext>
                  </a:extLst>
                </a:gridCol>
              </a:tblGrid>
              <a:tr h="744317">
                <a:tc>
                  <a:txBody>
                    <a:bodyPr/>
                    <a:lstStyle/>
                    <a:p>
                      <a:pPr algn="ctr">
                        <a:lnSpc>
                          <a:spcPts val="1465"/>
                        </a:lnSpc>
                        <a:spcBef>
                          <a:spcPts val="3300"/>
                        </a:spcBef>
                        <a:spcAft>
                          <a:spcPts val="0"/>
                        </a:spcAft>
                      </a:pPr>
                      <a:r>
                        <a:rPr lang="en-US" sz="1200" spc="0" dirty="0">
                          <a:solidFill>
                            <a:srgbClr val="C00000"/>
                          </a:solidFill>
                          <a:effectLst/>
                        </a:rPr>
                        <a:t>Learning</a:t>
                      </a:r>
                      <a:br>
                        <a:rPr lang="en-US" sz="1200" spc="0" dirty="0">
                          <a:solidFill>
                            <a:srgbClr val="C00000"/>
                          </a:solidFill>
                          <a:effectLst/>
                        </a:rPr>
                      </a:br>
                      <a:r>
                        <a:rPr lang="en-US" sz="1200" spc="0" dirty="0">
                          <a:solidFill>
                            <a:srgbClr val="C00000"/>
                          </a:solidFill>
                          <a:effectLst/>
                        </a:rPr>
                        <a:t>Environment</a:t>
                      </a:r>
                      <a:br>
                        <a:rPr lang="en-US" sz="1200" spc="0" dirty="0">
                          <a:solidFill>
                            <a:srgbClr val="C00000"/>
                          </a:solidFill>
                          <a:effectLst/>
                        </a:rPr>
                      </a:br>
                      <a:r>
                        <a:rPr lang="en-US" sz="1200" spc="0" dirty="0">
                          <a:solidFill>
                            <a:srgbClr val="C00000"/>
                          </a:solidFill>
                          <a:effectLst/>
                        </a:rPr>
                        <a:t>will be:</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0117131"/>
                  </a:ext>
                </a:extLst>
              </a:tr>
              <a:tr h="725367">
                <a:tc>
                  <a:txBody>
                    <a:bodyPr/>
                    <a:lstStyle/>
                    <a:p>
                      <a:pPr algn="ctr">
                        <a:lnSpc>
                          <a:spcPts val="800"/>
                        </a:lnSpc>
                        <a:spcBef>
                          <a:spcPts val="3300"/>
                        </a:spcBef>
                        <a:spcAft>
                          <a:spcPts val="0"/>
                        </a:spcAft>
                      </a:pPr>
                      <a:r>
                        <a:rPr lang="en-US" sz="800" spc="0" dirty="0">
                          <a:effectLst/>
                        </a:rPr>
                        <a:t>INTERESTING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821436822"/>
                  </a:ext>
                </a:extLst>
              </a:tr>
              <a:tr h="652955">
                <a:tc>
                  <a:txBody>
                    <a:bodyPr/>
                    <a:lstStyle/>
                    <a:p>
                      <a:pPr algn="ctr">
                        <a:lnSpc>
                          <a:spcPts val="800"/>
                        </a:lnSpc>
                        <a:spcBef>
                          <a:spcPts val="3300"/>
                        </a:spcBef>
                        <a:spcAft>
                          <a:spcPts val="0"/>
                        </a:spcAft>
                      </a:pPr>
                      <a:r>
                        <a:rPr lang="en-US" sz="800" spc="0">
                          <a:effectLst/>
                        </a:rPr>
                        <a:t>TRUSTWORTHY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531483617"/>
                  </a:ext>
                </a:extLst>
              </a:tr>
              <a:tr h="805894">
                <a:tc>
                  <a:txBody>
                    <a:bodyPr/>
                    <a:lstStyle/>
                    <a:p>
                      <a:pPr algn="ctr">
                        <a:lnSpc>
                          <a:spcPts val="800"/>
                        </a:lnSpc>
                        <a:spcBef>
                          <a:spcPts val="3300"/>
                        </a:spcBef>
                        <a:spcAft>
                          <a:spcPts val="0"/>
                        </a:spcAft>
                      </a:pPr>
                      <a:r>
                        <a:rPr lang="en-US" sz="800" spc="0">
                          <a:effectLst/>
                        </a:rPr>
                        <a:t>CHALLENGING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969443464"/>
                  </a:ext>
                </a:extLst>
              </a:tr>
              <a:tr h="650458">
                <a:tc>
                  <a:txBody>
                    <a:bodyPr/>
                    <a:lstStyle/>
                    <a:p>
                      <a:pPr algn="ctr">
                        <a:lnSpc>
                          <a:spcPts val="800"/>
                        </a:lnSpc>
                        <a:spcBef>
                          <a:spcPts val="3300"/>
                        </a:spcBef>
                        <a:spcAft>
                          <a:spcPts val="0"/>
                        </a:spcAft>
                      </a:pPr>
                      <a:r>
                        <a:rPr lang="en-US" sz="800" spc="0" dirty="0">
                          <a:effectLst/>
                        </a:rPr>
                        <a:t>USTENING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599012551"/>
                  </a:ext>
                </a:extLst>
              </a:tr>
              <a:tr h="946972">
                <a:tc>
                  <a:txBody>
                    <a:bodyPr/>
                    <a:lstStyle/>
                    <a:p>
                      <a:pPr algn="ctr">
                        <a:lnSpc>
                          <a:spcPts val="800"/>
                        </a:lnSpc>
                        <a:spcBef>
                          <a:spcPts val="3300"/>
                        </a:spcBef>
                        <a:spcAft>
                          <a:spcPts val="0"/>
                        </a:spcAft>
                      </a:pPr>
                      <a:r>
                        <a:rPr lang="en-US" sz="800" spc="0" dirty="0">
                          <a:effectLst/>
                        </a:rPr>
                        <a:t>COLLABORATIVE</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86216106"/>
                  </a:ext>
                </a:extLst>
              </a:tr>
            </a:tbl>
          </a:graphicData>
        </a:graphic>
      </p:graphicFrame>
      <p:graphicFrame>
        <p:nvGraphicFramePr>
          <p:cNvPr id="9" name="Table 8">
            <a:extLst>
              <a:ext uri="{FF2B5EF4-FFF2-40B4-BE49-F238E27FC236}">
                <a16:creationId xmlns:a16="http://schemas.microsoft.com/office/drawing/2014/main" id="{AED2BD56-E708-6349-B9DA-E87F9C4C6B4A}"/>
              </a:ext>
            </a:extLst>
          </p:cNvPr>
          <p:cNvGraphicFramePr>
            <a:graphicFrameLocks noGrp="1"/>
          </p:cNvGraphicFramePr>
          <p:nvPr>
            <p:extLst>
              <p:ext uri="{D42A27DB-BD31-4B8C-83A1-F6EECF244321}">
                <p14:modId xmlns:p14="http://schemas.microsoft.com/office/powerpoint/2010/main" val="3224307897"/>
              </p:ext>
            </p:extLst>
          </p:nvPr>
        </p:nvGraphicFramePr>
        <p:xfrm>
          <a:off x="5739597" y="1600200"/>
          <a:ext cx="1170965" cy="4525964"/>
        </p:xfrm>
        <a:graphic>
          <a:graphicData uri="http://schemas.openxmlformats.org/drawingml/2006/table">
            <a:tbl>
              <a:tblPr firstRow="1" firstCol="1" bandRow="1">
                <a:tableStyleId>{5C22544A-7EE6-4342-B048-85BDC9FD1C3A}</a:tableStyleId>
              </a:tblPr>
              <a:tblGrid>
                <a:gridCol w="1170965">
                  <a:extLst>
                    <a:ext uri="{9D8B030D-6E8A-4147-A177-3AD203B41FA5}">
                      <a16:colId xmlns:a16="http://schemas.microsoft.com/office/drawing/2014/main" val="1261019252"/>
                    </a:ext>
                  </a:extLst>
                </a:gridCol>
              </a:tblGrid>
              <a:tr h="871654">
                <a:tc>
                  <a:txBody>
                    <a:bodyPr/>
                    <a:lstStyle/>
                    <a:p>
                      <a:pPr algn="just">
                        <a:lnSpc>
                          <a:spcPts val="1300"/>
                        </a:lnSpc>
                        <a:spcBef>
                          <a:spcPts val="3300"/>
                        </a:spcBef>
                        <a:spcAft>
                          <a:spcPts val="300"/>
                        </a:spcAft>
                      </a:pPr>
                      <a:r>
                        <a:rPr lang="en-US" sz="1200" spc="0" dirty="0">
                          <a:solidFill>
                            <a:srgbClr val="C00000"/>
                          </a:solidFill>
                          <a:effectLst/>
                        </a:rPr>
                        <a:t>Children’s</a:t>
                      </a:r>
                      <a:endParaRPr lang="sv-SE" sz="2700" dirty="0">
                        <a:solidFill>
                          <a:srgbClr val="C00000"/>
                        </a:solidFill>
                        <a:effectLst/>
                      </a:endParaRPr>
                    </a:p>
                    <a:p>
                      <a:pPr algn="just">
                        <a:lnSpc>
                          <a:spcPts val="1300"/>
                        </a:lnSpc>
                        <a:spcBef>
                          <a:spcPts val="300"/>
                        </a:spcBef>
                        <a:spcAft>
                          <a:spcPts val="0"/>
                        </a:spcAft>
                      </a:pPr>
                      <a:r>
                        <a:rPr lang="en-US" sz="1200" spc="0" dirty="0">
                          <a:solidFill>
                            <a:srgbClr val="C00000"/>
                          </a:solidFill>
                          <a:effectLst/>
                        </a:rPr>
                        <a:t>Questions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43327535"/>
                  </a:ext>
                </a:extLst>
              </a:tr>
              <a:tr h="700942">
                <a:tc>
                  <a:txBody>
                    <a:bodyPr/>
                    <a:lstStyle/>
                    <a:p>
                      <a:pPr algn="ctr">
                        <a:lnSpc>
                          <a:spcPts val="935"/>
                        </a:lnSpc>
                        <a:spcBef>
                          <a:spcPts val="3300"/>
                        </a:spcBef>
                        <a:spcAft>
                          <a:spcPts val="0"/>
                        </a:spcAft>
                      </a:pPr>
                      <a:r>
                        <a:rPr lang="en-US" sz="800" spc="0">
                          <a:effectLst/>
                        </a:rPr>
                        <a:t>DO YOU KNOW</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203769569"/>
                  </a:ext>
                </a:extLst>
              </a:tr>
              <a:tr h="630969">
                <a:tc>
                  <a:txBody>
                    <a:bodyPr/>
                    <a:lstStyle/>
                    <a:p>
                      <a:pPr algn="ctr">
                        <a:lnSpc>
                          <a:spcPts val="960"/>
                        </a:lnSpc>
                        <a:spcBef>
                          <a:spcPts val="3300"/>
                        </a:spcBef>
                        <a:spcAft>
                          <a:spcPts val="0"/>
                        </a:spcAft>
                      </a:pPr>
                      <a:r>
                        <a:rPr lang="en-US" sz="800" spc="0" dirty="0">
                          <a:effectLst/>
                        </a:rPr>
                        <a:t>CAN  I RUST</a:t>
                      </a:r>
                      <a:br>
                        <a:rPr lang="en-US" sz="800" spc="0" dirty="0">
                          <a:effectLst/>
                        </a:rPr>
                      </a:br>
                      <a:r>
                        <a:rPr lang="en-US" sz="800" spc="0" dirty="0">
                          <a:effectLst/>
                        </a:rPr>
                        <a:t>YOU?</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078108949"/>
                  </a:ext>
                </a:extLst>
              </a:tr>
              <a:tr h="778758">
                <a:tc>
                  <a:txBody>
                    <a:bodyPr/>
                    <a:lstStyle/>
                    <a:p>
                      <a:pPr marL="114300">
                        <a:lnSpc>
                          <a:spcPts val="800"/>
                        </a:lnSpc>
                        <a:spcBef>
                          <a:spcPts val="3300"/>
                        </a:spcBef>
                        <a:spcAft>
                          <a:spcPts val="0"/>
                        </a:spcAft>
                      </a:pPr>
                      <a:r>
                        <a:rPr lang="en-US" sz="800" spc="0" dirty="0">
                          <a:effectLst/>
                        </a:rPr>
                        <a:t>DO YOU LET ME</a:t>
                      </a:r>
                      <a:r>
                        <a:rPr lang="sv-SE" sz="2700" spc="0" dirty="0">
                          <a:effectLst/>
                        </a:rPr>
                        <a:t> </a:t>
                      </a:r>
                      <a:r>
                        <a:rPr lang="en-US" sz="800" spc="0" dirty="0">
                          <a:effectLst/>
                        </a:rPr>
                        <a:t>FLY?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438719923"/>
                  </a:ext>
                </a:extLst>
              </a:tr>
              <a:tr h="628556">
                <a:tc>
                  <a:txBody>
                    <a:bodyPr/>
                    <a:lstStyle/>
                    <a:p>
                      <a:pPr algn="ctr">
                        <a:lnSpc>
                          <a:spcPts val="960"/>
                        </a:lnSpc>
                        <a:spcBef>
                          <a:spcPts val="3300"/>
                        </a:spcBef>
                        <a:spcAft>
                          <a:spcPts val="0"/>
                        </a:spcAft>
                      </a:pPr>
                      <a:r>
                        <a:rPr lang="en-US" sz="800" spc="0">
                          <a:effectLst/>
                        </a:rPr>
                        <a:t>DO YOU HEAR</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984932297"/>
                  </a:ext>
                </a:extLst>
              </a:tr>
              <a:tr h="915085">
                <a:tc>
                  <a:txBody>
                    <a:bodyPr/>
                    <a:lstStyle/>
                    <a:p>
                      <a:pPr algn="ctr">
                        <a:lnSpc>
                          <a:spcPts val="935"/>
                        </a:lnSpc>
                        <a:spcBef>
                          <a:spcPts val="3300"/>
                        </a:spcBef>
                        <a:spcAft>
                          <a:spcPts val="0"/>
                        </a:spcAft>
                      </a:pPr>
                      <a:r>
                        <a:rPr lang="en-US" sz="800" spc="0" dirty="0">
                          <a:effectLst/>
                        </a:rPr>
                        <a:t>IS THIS PLACE</a:t>
                      </a:r>
                      <a:br>
                        <a:rPr lang="en-US" sz="800" spc="0" dirty="0">
                          <a:effectLst/>
                        </a:rPr>
                      </a:br>
                      <a:r>
                        <a:rPr lang="en-US" sz="800" spc="0" dirty="0">
                          <a:effectLst/>
                        </a:rPr>
                        <a:t>FAIR FOR US?</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617245884"/>
                  </a:ext>
                </a:extLst>
              </a:tr>
            </a:tbl>
          </a:graphicData>
        </a:graphic>
      </p:graphicFrame>
      <p:pic>
        <p:nvPicPr>
          <p:cNvPr id="10" name="Picture 9">
            <a:extLst>
              <a:ext uri="{FF2B5EF4-FFF2-40B4-BE49-F238E27FC236}">
                <a16:creationId xmlns:a16="http://schemas.microsoft.com/office/drawing/2014/main" id="{C894DB0A-733C-3049-BFA0-8EE5A0DE82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156055" y="346927"/>
            <a:ext cx="1547638" cy="2578735"/>
          </a:xfrm>
          <a:prstGeom prst="rect">
            <a:avLst/>
          </a:prstGeom>
          <a:noFill/>
        </p:spPr>
      </p:pic>
      <p:pic>
        <p:nvPicPr>
          <p:cNvPr id="11" name="Picture 10">
            <a:extLst>
              <a:ext uri="{FF2B5EF4-FFF2-40B4-BE49-F238E27FC236}">
                <a16:creationId xmlns:a16="http://schemas.microsoft.com/office/drawing/2014/main" id="{905CEAC0-F1AD-8441-BFD1-3A1991674C7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6055" y="4024264"/>
            <a:ext cx="1721485" cy="2081847"/>
          </a:xfrm>
          <a:prstGeom prst="rect">
            <a:avLst/>
          </a:prstGeom>
          <a:noFill/>
          <a:ln>
            <a:noFill/>
          </a:ln>
        </p:spPr>
      </p:pic>
    </p:spTree>
    <p:extLst>
      <p:ext uri="{BB962C8B-B14F-4D97-AF65-F5344CB8AC3E}">
        <p14:creationId xmlns:p14="http://schemas.microsoft.com/office/powerpoint/2010/main" val="3103289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8EFD-55CE-164D-B23A-D1085851C3F7}"/>
              </a:ext>
            </a:extLst>
          </p:cNvPr>
          <p:cNvSpPr>
            <a:spLocks noGrp="1"/>
          </p:cNvSpPr>
          <p:nvPr>
            <p:ph type="title"/>
          </p:nvPr>
        </p:nvSpPr>
        <p:spPr>
          <a:xfrm>
            <a:off x="457200" y="274638"/>
            <a:ext cx="8229600" cy="411162"/>
          </a:xfrm>
        </p:spPr>
        <p:txBody>
          <a:bodyPr>
            <a:normAutofit fontScale="90000"/>
          </a:bodyPr>
          <a:lstStyle/>
          <a:p>
            <a:r>
              <a:rPr lang="el-GR" sz="3600" dirty="0" err="1"/>
              <a:t>αντι</a:t>
            </a:r>
            <a:r>
              <a:rPr lang="el-GR" sz="3600" dirty="0"/>
              <a:t>/παραδείγματα</a:t>
            </a:r>
            <a:endParaRPr lang="sv-SE" sz="3600" dirty="0"/>
          </a:p>
        </p:txBody>
      </p:sp>
      <p:sp>
        <p:nvSpPr>
          <p:cNvPr id="3" name="Content Placeholder 2">
            <a:extLst>
              <a:ext uri="{FF2B5EF4-FFF2-40B4-BE49-F238E27FC236}">
                <a16:creationId xmlns:a16="http://schemas.microsoft.com/office/drawing/2014/main" id="{8EDD436E-5CA6-624B-A9E0-4CFB074DB009}"/>
              </a:ext>
            </a:extLst>
          </p:cNvPr>
          <p:cNvSpPr>
            <a:spLocks noGrp="1"/>
          </p:cNvSpPr>
          <p:nvPr>
            <p:ph sz="half" idx="1"/>
          </p:nvPr>
        </p:nvSpPr>
        <p:spPr>
          <a:xfrm>
            <a:off x="457200" y="838200"/>
            <a:ext cx="7848600" cy="5745162"/>
          </a:xfrm>
        </p:spPr>
        <p:txBody>
          <a:bodyPr>
            <a:normAutofit/>
          </a:bodyPr>
          <a:lstStyle/>
          <a:p>
            <a:r>
              <a:rPr lang="el-GR" sz="2000" dirty="0">
                <a:hlinkClick r:id="rId2"/>
              </a:rPr>
              <a:t>Ο κήπος των παιδιών</a:t>
            </a:r>
            <a:endParaRPr lang="el-GR" sz="2000" dirty="0"/>
          </a:p>
          <a:p>
            <a:pPr lvl="1"/>
            <a:r>
              <a:rPr lang="el-GR" sz="2000" dirty="0"/>
              <a:t> </a:t>
            </a:r>
            <a:r>
              <a:rPr lang="sv-SE" sz="2000" dirty="0" err="1"/>
              <a:t>Children</a:t>
            </a:r>
            <a:r>
              <a:rPr lang="sv-SE" sz="2000" dirty="0" err="1">
                <a:hlinkClick r:id="rId3"/>
              </a:rPr>
              <a:t>’s</a:t>
            </a:r>
            <a:r>
              <a:rPr lang="sv-SE" sz="2000" dirty="0">
                <a:hlinkClick r:id="rId3"/>
              </a:rPr>
              <a:t> Orchard - M</a:t>
            </a:r>
            <a:r>
              <a:rPr lang="el-GR" sz="2000" dirty="0">
                <a:hlinkClick r:id="rId3"/>
              </a:rPr>
              <a:t>ια νέα εκπαίδευση</a:t>
            </a:r>
            <a:endParaRPr lang="sv-SE" sz="2000" dirty="0"/>
          </a:p>
          <a:p>
            <a:pPr lvl="1"/>
            <a:r>
              <a:rPr lang="sv-SE" sz="2000" dirty="0" err="1"/>
              <a:t>https</a:t>
            </a:r>
            <a:r>
              <a:rPr lang="sv-SE" sz="2000" dirty="0"/>
              <a:t>://</a:t>
            </a:r>
            <a:r>
              <a:rPr lang="sv-SE" sz="2000" dirty="0" err="1"/>
              <a:t>www.facebook.com</a:t>
            </a:r>
            <a:r>
              <a:rPr lang="sv-SE" sz="2000" dirty="0"/>
              <a:t>/</a:t>
            </a:r>
            <a:r>
              <a:rPr lang="sv-SE" sz="2000" dirty="0" err="1"/>
              <a:t>spiresporo</a:t>
            </a:r>
            <a:endParaRPr lang="el-GR" sz="2000" dirty="0"/>
          </a:p>
          <a:p>
            <a:r>
              <a:rPr lang="el-GR" sz="2000" dirty="0">
                <a:hlinkClick r:id="rId4"/>
              </a:rPr>
              <a:t>Ο μικρός ντουνιάς</a:t>
            </a:r>
            <a:endParaRPr lang="el-GR" sz="2000" dirty="0"/>
          </a:p>
          <a:p>
            <a:r>
              <a:rPr lang="el-GR" sz="2000" dirty="0">
                <a:hlinkClick r:id="rId5"/>
              </a:rPr>
              <a:t>Το σκασιαρχείο</a:t>
            </a:r>
            <a:r>
              <a:rPr lang="el-GR" sz="2000" dirty="0"/>
              <a:t> και η</a:t>
            </a:r>
            <a:r>
              <a:rPr lang="el-GR" sz="2000" dirty="0">
                <a:hlinkClick r:id="rId6"/>
              </a:rPr>
              <a:t> Παιδαγωγική Φρενέ</a:t>
            </a:r>
            <a:endParaRPr lang="el-GR" sz="2000" dirty="0"/>
          </a:p>
          <a:p>
            <a:pPr lvl="1"/>
            <a:r>
              <a:rPr lang="sv-SE" sz="2000" dirty="0">
                <a:hlinkClick r:id="rId7"/>
              </a:rPr>
              <a:t>https://skasiarxeio.wordpress.com</a:t>
            </a:r>
            <a:endParaRPr lang="el-GR" sz="2000" dirty="0"/>
          </a:p>
          <a:p>
            <a:pPr lvl="1"/>
            <a:r>
              <a:rPr lang="el-GR" sz="2000" dirty="0">
                <a:hlinkClick r:id="rId8"/>
              </a:rPr>
              <a:t>Ο δάσκαλος που άφηνε τα παιδιά να ονειρεύονται</a:t>
            </a:r>
            <a:endParaRPr lang="el-GR" sz="2000" dirty="0"/>
          </a:p>
          <a:p>
            <a:pPr lvl="1"/>
            <a:r>
              <a:rPr lang="sv-SE" sz="2000" dirty="0" err="1"/>
              <a:t>https</a:t>
            </a:r>
            <a:r>
              <a:rPr lang="sv-SE" sz="2000" dirty="0"/>
              <a:t>://</a:t>
            </a:r>
            <a:r>
              <a:rPr lang="sv-SE" sz="2000" dirty="0" err="1"/>
              <a:t>www.facebook.com</a:t>
            </a:r>
            <a:r>
              <a:rPr lang="sv-SE" sz="2000" dirty="0"/>
              <a:t>/skasiarxeio2014/</a:t>
            </a:r>
            <a:endParaRPr lang="el-GR" sz="2000" dirty="0">
              <a:hlinkClick r:id="rId9"/>
            </a:endParaRPr>
          </a:p>
          <a:p>
            <a:r>
              <a:rPr lang="el-GR" sz="2000" dirty="0">
                <a:hlinkClick r:id="rId9"/>
              </a:rPr>
              <a:t>Τα μαθηματικά της κοινότητας </a:t>
            </a:r>
            <a:r>
              <a:rPr lang="sv-SE" sz="2000" dirty="0">
                <a:hlinkClick r:id="rId9"/>
              </a:rPr>
              <a:t>Nasa </a:t>
            </a:r>
            <a:r>
              <a:rPr lang="el-GR" sz="2000" dirty="0">
                <a:hlinkClick r:id="rId9"/>
              </a:rPr>
              <a:t>στην Κολομβία</a:t>
            </a:r>
            <a:endParaRPr lang="sv-SE" sz="2000" dirty="0"/>
          </a:p>
          <a:p>
            <a:endParaRPr lang="el-GR" sz="2000" dirty="0"/>
          </a:p>
          <a:p>
            <a:r>
              <a:rPr lang="el-GR" sz="2000" dirty="0"/>
              <a:t>Δημοκρατική Παιδεία</a:t>
            </a:r>
          </a:p>
          <a:p>
            <a:pPr lvl="1"/>
            <a:r>
              <a:rPr lang="sv-SE" sz="2000" dirty="0" err="1"/>
              <a:t>https</a:t>
            </a:r>
            <a:r>
              <a:rPr lang="sv-SE" sz="2000" dirty="0"/>
              <a:t>://</a:t>
            </a:r>
            <a:r>
              <a:rPr lang="sv-SE" sz="2000" dirty="0" err="1"/>
              <a:t>www.demopaideia.gr</a:t>
            </a:r>
            <a:endParaRPr lang="el-GR" sz="2000" dirty="0"/>
          </a:p>
          <a:p>
            <a:r>
              <a:rPr lang="el-GR" sz="2000" dirty="0" err="1"/>
              <a:t>Ελευθεριακή</a:t>
            </a:r>
            <a:r>
              <a:rPr lang="el-GR" sz="2000" dirty="0"/>
              <a:t> Εκπαίδευση</a:t>
            </a:r>
          </a:p>
          <a:p>
            <a:pPr lvl="1"/>
            <a:r>
              <a:rPr lang="el-GR" sz="2000" dirty="0">
                <a:hlinkClick r:id="rId10"/>
              </a:rPr>
              <a:t>Βιβλιοθήκη αναρχικής βιβλιογραφίας για την εκπαίδευση</a:t>
            </a:r>
            <a:endParaRPr lang="el-GR" sz="2000" dirty="0"/>
          </a:p>
          <a:p>
            <a:pPr lvl="1"/>
            <a:r>
              <a:rPr lang="sv-SE" sz="2000" dirty="0" err="1"/>
              <a:t>https</a:t>
            </a:r>
            <a:r>
              <a:rPr lang="sv-SE" sz="2000" dirty="0"/>
              <a:t>://</a:t>
            </a:r>
            <a:r>
              <a:rPr lang="sv-SE" sz="2000" dirty="0" err="1"/>
              <a:t>ngnm.vrahokipos.net</a:t>
            </a:r>
            <a:r>
              <a:rPr lang="sv-SE" sz="2000" dirty="0"/>
              <a:t>/</a:t>
            </a:r>
            <a:r>
              <a:rPr lang="sv-SE" sz="2000" dirty="0" err="1"/>
              <a:t>index.php</a:t>
            </a:r>
            <a:endParaRPr lang="sv-SE" sz="2000" dirty="0"/>
          </a:p>
        </p:txBody>
      </p:sp>
    </p:spTree>
    <p:extLst>
      <p:ext uri="{BB962C8B-B14F-4D97-AF65-F5344CB8AC3E}">
        <p14:creationId xmlns:p14="http://schemas.microsoft.com/office/powerpoint/2010/main" val="3702617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3F97-6ACA-9D43-A6EB-388E2F2EBA95}"/>
              </a:ext>
            </a:extLst>
          </p:cNvPr>
          <p:cNvSpPr>
            <a:spLocks noGrp="1"/>
          </p:cNvSpPr>
          <p:nvPr>
            <p:ph type="title"/>
          </p:nvPr>
        </p:nvSpPr>
        <p:spPr/>
        <p:txBody>
          <a:bodyPr/>
          <a:lstStyle/>
          <a:p>
            <a:endParaRPr lang="sv-SE"/>
          </a:p>
        </p:txBody>
      </p:sp>
      <p:sp>
        <p:nvSpPr>
          <p:cNvPr id="3" name="Content Placeholder 2">
            <a:extLst>
              <a:ext uri="{FF2B5EF4-FFF2-40B4-BE49-F238E27FC236}">
                <a16:creationId xmlns:a16="http://schemas.microsoft.com/office/drawing/2014/main" id="{02E7F02D-1D61-B941-966E-F56ACFFE50D7}"/>
              </a:ext>
            </a:extLst>
          </p:cNvPr>
          <p:cNvSpPr>
            <a:spLocks noGrp="1"/>
          </p:cNvSpPr>
          <p:nvPr>
            <p:ph sz="half" idx="1"/>
          </p:nvPr>
        </p:nvSpPr>
        <p:spPr/>
        <p:txBody>
          <a:bodyPr/>
          <a:lstStyle/>
          <a:p>
            <a:endParaRPr lang="sv-SE"/>
          </a:p>
        </p:txBody>
      </p:sp>
      <p:sp>
        <p:nvSpPr>
          <p:cNvPr id="4" name="Content Placeholder 3">
            <a:extLst>
              <a:ext uri="{FF2B5EF4-FFF2-40B4-BE49-F238E27FC236}">
                <a16:creationId xmlns:a16="http://schemas.microsoft.com/office/drawing/2014/main" id="{3D0DD226-E0F5-3D4C-A2FE-0196A92FD0A7}"/>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4140091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DC2FF-35B9-7979-2443-74A4A9B09272}"/>
              </a:ext>
            </a:extLst>
          </p:cNvPr>
          <p:cNvSpPr>
            <a:spLocks noGrp="1"/>
          </p:cNvSpPr>
          <p:nvPr>
            <p:ph type="title"/>
          </p:nvPr>
        </p:nvSpPr>
        <p:spPr>
          <a:xfrm>
            <a:off x="457200" y="135732"/>
            <a:ext cx="8229600" cy="596106"/>
          </a:xfrm>
        </p:spPr>
        <p:txBody>
          <a:bodyPr>
            <a:normAutofit fontScale="90000"/>
          </a:bodyPr>
          <a:lstStyle/>
          <a:p>
            <a:r>
              <a:rPr lang="el-GR" dirty="0">
                <a:latin typeface="Book Antiqua" panose="02040602050305030304" pitchFamily="18" charset="0"/>
              </a:rPr>
              <a:t>1991</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85658DEF-2A7E-CFBF-77C2-5C4E072318C9}"/>
              </a:ext>
            </a:extLst>
          </p:cNvPr>
          <p:cNvSpPr>
            <a:spLocks noGrp="1"/>
          </p:cNvSpPr>
          <p:nvPr>
            <p:ph sz="half" idx="1"/>
          </p:nvPr>
        </p:nvSpPr>
        <p:spPr>
          <a:xfrm>
            <a:off x="457200" y="381000"/>
            <a:ext cx="4038600" cy="5745163"/>
          </a:xfrm>
        </p:spPr>
        <p:txBody>
          <a:bodyPr>
            <a:normAutofit fontScale="92500" lnSpcReduction="10000"/>
          </a:bodyPr>
          <a:lstStyle/>
          <a:p>
            <a:pPr marL="0" indent="0">
              <a:buNone/>
            </a:pPr>
            <a:r>
              <a:rPr lang="el-GR" sz="1800" dirty="0">
                <a:solidFill>
                  <a:srgbClr val="C00000"/>
                </a:solidFill>
                <a:latin typeface="Book Antiqua" panose="02040602050305030304" pitchFamily="18" charset="0"/>
              </a:rPr>
              <a:t>Το παιδί</a:t>
            </a:r>
          </a:p>
          <a:p>
            <a:pPr marL="0" indent="0">
              <a:buNone/>
            </a:pPr>
            <a:r>
              <a:rPr lang="el-GR" sz="1800" dirty="0">
                <a:latin typeface="Book Antiqua" panose="02040602050305030304" pitchFamily="18" charset="0"/>
              </a:rPr>
              <a:t>η ολόπλευρη και ισόρροπη ανάπτυξη των νηπίων ως ψυχοκινητική, </a:t>
            </a:r>
            <a:r>
              <a:rPr lang="el-GR" sz="1800" dirty="0" err="1">
                <a:latin typeface="Book Antiqua" panose="02040602050305030304" pitchFamily="18" charset="0"/>
              </a:rPr>
              <a:t>κοινωνικο</a:t>
            </a:r>
            <a:r>
              <a:rPr lang="el-GR" sz="1800" dirty="0">
                <a:latin typeface="Book Antiqua" panose="02040602050305030304" pitchFamily="18" charset="0"/>
              </a:rPr>
              <a:t>-συναισθηματική, ηθική και θρησκευτική, αισθητική, νοητική και ως καλλιέργεια δεξιοτήτων</a:t>
            </a: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δεξιότητες</a:t>
            </a:r>
            <a:r>
              <a:rPr lang="sv-SE" sz="1800" dirty="0">
                <a:latin typeface="Book Antiqua" panose="02040602050305030304" pitchFamily="18" charset="0"/>
              </a:rPr>
              <a:t>::</a:t>
            </a:r>
            <a:r>
              <a:rPr lang="el-GR" sz="1800" dirty="0">
                <a:latin typeface="Book Antiqua" panose="02040602050305030304" pitchFamily="18" charset="0"/>
              </a:rPr>
              <a:t> </a:t>
            </a:r>
            <a:r>
              <a:rPr lang="el-GR" sz="1800" dirty="0" err="1">
                <a:latin typeface="Book Antiqua" panose="02040602050305030304" pitchFamily="18" charset="0"/>
              </a:rPr>
              <a:t>προμαθηματικά</a:t>
            </a:r>
            <a:r>
              <a:rPr lang="el-GR" sz="1800" dirty="0">
                <a:latin typeface="Book Antiqua" panose="02040602050305030304" pitchFamily="18" charset="0"/>
              </a:rPr>
              <a:t>, </a:t>
            </a:r>
            <a:r>
              <a:rPr lang="el-GR" sz="1800" dirty="0" err="1">
                <a:latin typeface="Book Antiqua" panose="02040602050305030304" pitchFamily="18" charset="0"/>
              </a:rPr>
              <a:t>προανάγνωση</a:t>
            </a:r>
            <a:r>
              <a:rPr lang="el-GR" sz="1800" dirty="0">
                <a:latin typeface="Book Antiqua" panose="02040602050305030304" pitchFamily="18" charset="0"/>
              </a:rPr>
              <a:t>, προγραφή και δημιουργικότητα</a:t>
            </a:r>
            <a:endParaRPr lang="en-SE" sz="18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D7FD2FEF-01DA-B3E4-2867-FE1815135397}"/>
              </a:ext>
            </a:extLst>
          </p:cNvPr>
          <p:cNvSpPr>
            <a:spLocks noGrp="1"/>
          </p:cNvSpPr>
          <p:nvPr>
            <p:ph sz="half" idx="2"/>
          </p:nvPr>
        </p:nvSpPr>
        <p:spPr>
          <a:xfrm>
            <a:off x="4800600" y="1087023"/>
            <a:ext cx="3886200" cy="5486400"/>
          </a:xfrm>
        </p:spPr>
        <p:txBody>
          <a:bodyPr>
            <a:normAutofit fontScale="92500" lnSpcReduction="10000"/>
          </a:bodyPr>
          <a:lstStyle/>
          <a:p>
            <a:pPr marL="0" indent="0">
              <a:buNone/>
            </a:pPr>
            <a:r>
              <a:rPr lang="el-GR" sz="2000" i="1" dirty="0">
                <a:solidFill>
                  <a:srgbClr val="C00000"/>
                </a:solidFill>
                <a:latin typeface="Book Antiqua" panose="02040602050305030304" pitchFamily="18" charset="0"/>
              </a:rPr>
              <a:t>Τα μαθηματικά</a:t>
            </a:r>
            <a:endParaRPr lang="sv-SE" sz="2000" i="1" dirty="0">
              <a:solidFill>
                <a:srgbClr val="C00000"/>
              </a:solidFill>
              <a:latin typeface="Book Antiqua" panose="02040602050305030304" pitchFamily="18" charset="0"/>
            </a:endParaRPr>
          </a:p>
          <a:p>
            <a:pPr marL="0" indent="0" algn="just">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Αυτόνομα ως </a:t>
            </a:r>
            <a:r>
              <a:rPr lang="el-GR" sz="1800" dirty="0" err="1">
                <a:latin typeface="Book Antiqua" panose="02040602050305030304" pitchFamily="18" charset="0"/>
                <a:ea typeface="Calibri" panose="020F0502020204030204" pitchFamily="34" charset="0"/>
                <a:cs typeface="Times New Roman" panose="02020603050405020304" pitchFamily="18" charset="0"/>
              </a:rPr>
              <a:t>π</a:t>
            </a:r>
            <a:r>
              <a:rPr lang="el-GR" sz="1800" dirty="0" err="1">
                <a:effectLst/>
                <a:latin typeface="Book Antiqua" panose="02040602050305030304" pitchFamily="18" charset="0"/>
                <a:ea typeface="Calibri" panose="020F0502020204030204" pitchFamily="34" charset="0"/>
                <a:cs typeface="Times New Roman" panose="02020603050405020304" pitchFamily="18" charset="0"/>
              </a:rPr>
              <a:t>ρομαθηματικά</a:t>
            </a:r>
            <a:r>
              <a:rPr lang="el-GR" sz="1800" dirty="0">
                <a:effectLst/>
                <a:latin typeface="Book Antiqua" panose="02040602050305030304" pitchFamily="18" charset="0"/>
                <a:ea typeface="Calibri" panose="020F0502020204030204" pitchFamily="34" charset="0"/>
                <a:cs typeface="Times New Roman" panose="02020603050405020304" pitchFamily="18" charset="0"/>
              </a:rPr>
              <a:t>  </a:t>
            </a:r>
            <a:endParaRPr lang="sv-SE" sz="18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 </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err="1">
                <a:latin typeface="Book Antiqua" panose="02040602050305030304" pitchFamily="18" charset="0"/>
                <a:ea typeface="Calibri" panose="020F0502020204030204" pitchFamily="34" charset="0"/>
                <a:cs typeface="Times New Roman" panose="02020603050405020304" pitchFamily="18" charset="0"/>
              </a:rPr>
              <a:t>Χ</a:t>
            </a:r>
            <a:r>
              <a:rPr lang="el-GR" sz="1800" dirty="0" err="1">
                <a:effectLst/>
                <a:latin typeface="Book Antiqua" panose="02040602050305030304" pitchFamily="18" charset="0"/>
                <a:ea typeface="Calibri" panose="020F0502020204030204" pitchFamily="34" charset="0"/>
                <a:cs typeface="Times New Roman" panose="02020603050405020304" pitchFamily="18" charset="0"/>
              </a:rPr>
              <a:t>ωροχρονικές</a:t>
            </a:r>
            <a:r>
              <a:rPr lang="el-GR" sz="1800" dirty="0">
                <a:effectLst/>
                <a:latin typeface="Book Antiqua" panose="02040602050305030304" pitchFamily="18" charset="0"/>
                <a:ea typeface="Calibri" panose="020F0502020204030204" pitchFamily="34" charset="0"/>
                <a:cs typeface="Times New Roman" panose="02020603050405020304" pitchFamily="18" charset="0"/>
              </a:rPr>
              <a:t> έννοιες</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Συγκρίσεις και εκτιμήσεις μεγεθών</a:t>
            </a: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Ομαδοποιήσεις, ταξινομήσεις πραγμάτων</a:t>
            </a: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Διατάξεις αντικειμένων και γεγονότων.</a:t>
            </a: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Αντιστοιχίσεις αντικειμένων (μέχρι 5) και μετασχηματισμοί ασυνεχών και συνεχών ποσοτήτων.</a:t>
            </a:r>
          </a:p>
          <a:p>
            <a:pPr marL="0" indent="0">
              <a:buNone/>
            </a:pPr>
            <a:r>
              <a:rPr lang="el-GR" sz="1800" dirty="0">
                <a:latin typeface="Book Antiqua" panose="02040602050305030304" pitchFamily="18" charset="0"/>
                <a:ea typeface="Calibri" panose="020F0502020204030204" pitchFamily="34" charset="0"/>
                <a:cs typeface="Times New Roman" panose="02020603050405020304" pitchFamily="18" charset="0"/>
              </a:rPr>
              <a:t>Εισαγωγή στην έννοια της </a:t>
            </a:r>
            <a:r>
              <a:rPr lang="el-GR" sz="1800" dirty="0" err="1">
                <a:latin typeface="Book Antiqua" panose="02040602050305030304" pitchFamily="18" charset="0"/>
                <a:ea typeface="Calibri" panose="020F0502020204030204" pitchFamily="34" charset="0"/>
                <a:cs typeface="Times New Roman" panose="02020603050405020304" pitchFamily="18" charset="0"/>
              </a:rPr>
              <a:t>πληθικότητας</a:t>
            </a:r>
            <a:r>
              <a:rPr lang="el-GR" sz="1800" dirty="0">
                <a:latin typeface="Book Antiqua" panose="02040602050305030304" pitchFamily="18" charset="0"/>
                <a:ea typeface="Calibri" panose="020F0502020204030204" pitchFamily="34" charset="0"/>
                <a:cs typeface="Times New Roman" panose="02020603050405020304" pitchFamily="18" charset="0"/>
              </a:rPr>
              <a:t>. Η έννοια των αριθμών 1, 2, 3, 4 και 5. (η μέθοδος </a:t>
            </a:r>
            <a:r>
              <a:rPr lang="sv-SE" sz="1800" dirty="0">
                <a:latin typeface="Book Antiqua" panose="02040602050305030304" pitchFamily="18" charset="0"/>
                <a:ea typeface="Calibri" panose="020F0502020204030204" pitchFamily="34" charset="0"/>
                <a:cs typeface="Times New Roman" panose="02020603050405020304" pitchFamily="18" charset="0"/>
              </a:rPr>
              <a:t>v ± 1)</a:t>
            </a:r>
            <a:endParaRPr lang="el-GR" sz="1800" dirty="0">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l-GR" sz="1800" dirty="0">
                <a:effectLst/>
                <a:latin typeface="Book Antiqua" panose="02040602050305030304" pitchFamily="18" charset="0"/>
                <a:ea typeface="Calibri" panose="020F0502020204030204" pitchFamily="34" charset="0"/>
                <a:cs typeface="Times New Roman" panose="02020603050405020304" pitchFamily="18" charset="0"/>
              </a:rPr>
              <a:t>Απαρίθμηση αντικειμένων </a:t>
            </a:r>
            <a:r>
              <a:rPr lang="sv-SE" sz="1800" dirty="0">
                <a:latin typeface="Book Antiqua" panose="02040602050305030304" pitchFamily="18" charset="0"/>
                <a:ea typeface="Calibri" panose="020F0502020204030204" pitchFamily="34" charset="0"/>
                <a:cs typeface="Times New Roman" panose="02020603050405020304" pitchFamily="18" charset="0"/>
              </a:rPr>
              <a:t>(1-10)</a:t>
            </a:r>
          </a:p>
          <a:p>
            <a:pPr marL="0" indent="0">
              <a:buNone/>
            </a:pPr>
            <a:r>
              <a:rPr lang="el-GR" sz="1800" dirty="0" err="1">
                <a:latin typeface="Book Antiqua" panose="02040602050305030304" pitchFamily="18" charset="0"/>
                <a:ea typeface="Calibri" panose="020F0502020204030204" pitchFamily="34" charset="0"/>
                <a:cs typeface="Times New Roman" panose="02020603050405020304" pitchFamily="18" charset="0"/>
              </a:rPr>
              <a:t>Καταστ</a:t>
            </a:r>
            <a:r>
              <a:rPr lang="sv-SE" sz="1800" dirty="0" err="1">
                <a:latin typeface="Book Antiqua" panose="02040602050305030304" pitchFamily="18" charset="0"/>
                <a:ea typeface="Calibri" panose="020F0502020204030204" pitchFamily="34" charset="0"/>
                <a:cs typeface="Times New Roman" panose="02020603050405020304" pitchFamily="18" charset="0"/>
              </a:rPr>
              <a:t>ά</a:t>
            </a:r>
            <a:r>
              <a:rPr lang="el-GR" sz="1800" dirty="0">
                <a:latin typeface="Book Antiqua" panose="02040602050305030304" pitchFamily="18" charset="0"/>
                <a:ea typeface="Calibri" panose="020F0502020204030204" pitchFamily="34" charset="0"/>
                <a:cs typeface="Times New Roman" panose="02020603050405020304" pitchFamily="18" charset="0"/>
              </a:rPr>
              <a:t>σεις προβληματισμού (</a:t>
            </a:r>
            <a:r>
              <a:rPr lang="el-GR" sz="1800" dirty="0" err="1">
                <a:latin typeface="Book Antiqua" panose="02040602050305030304" pitchFamily="18" charset="0"/>
                <a:ea typeface="Calibri" panose="020F0502020204030204" pitchFamily="34" charset="0"/>
                <a:cs typeface="Times New Roman" panose="02020603050405020304" pitchFamily="18" charset="0"/>
              </a:rPr>
              <a:t>λογικο</a:t>
            </a:r>
            <a:r>
              <a:rPr lang="el-GR" sz="1800" dirty="0">
                <a:latin typeface="Book Antiqua" panose="02040602050305030304" pitchFamily="18" charset="0"/>
                <a:ea typeface="Calibri" panose="020F0502020204030204" pitchFamily="34" charset="0"/>
                <a:cs typeface="Times New Roman" panose="02020603050405020304" pitchFamily="18" charset="0"/>
              </a:rPr>
              <a:t>-μαθηματικοί συλλογισμοί και 4 πράξεις)</a:t>
            </a:r>
            <a:endParaRPr lang="sv-SE" sz="1800" dirty="0">
              <a:latin typeface="Book Antiqua" panose="02040602050305030304" pitchFamily="18" charset="0"/>
              <a:ea typeface="Calibri" panose="020F0502020204030204" pitchFamily="34" charset="0"/>
              <a:cs typeface="Times New Roman" panose="02020603050405020304" pitchFamily="18" charset="0"/>
            </a:endParaRPr>
          </a:p>
          <a:p>
            <a:pPr marL="0" indent="0" algn="jus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a:p>
            <a:pPr marL="0" indent="0">
              <a:buNone/>
            </a:pPr>
            <a:endParaRPr lang="en-SE" dirty="0"/>
          </a:p>
        </p:txBody>
      </p:sp>
      <p:pic>
        <p:nvPicPr>
          <p:cNvPr id="6" name="Picture 5" descr="Diagram&#10;&#10;Description automatically generated">
            <a:extLst>
              <a:ext uri="{FF2B5EF4-FFF2-40B4-BE49-F238E27FC236}">
                <a16:creationId xmlns:a16="http://schemas.microsoft.com/office/drawing/2014/main" id="{D6BBF96D-BF87-861F-0D6D-39B80341E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124200"/>
            <a:ext cx="3598069" cy="3598069"/>
          </a:xfrm>
          <a:prstGeom prst="rect">
            <a:avLst/>
          </a:prstGeom>
        </p:spPr>
      </p:pic>
    </p:spTree>
    <p:extLst>
      <p:ext uri="{BB962C8B-B14F-4D97-AF65-F5344CB8AC3E}">
        <p14:creationId xmlns:p14="http://schemas.microsoft.com/office/powerpoint/2010/main" val="51367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 letter&#10;&#10;Description automatically generated">
            <a:extLst>
              <a:ext uri="{FF2B5EF4-FFF2-40B4-BE49-F238E27FC236}">
                <a16:creationId xmlns:a16="http://schemas.microsoft.com/office/drawing/2014/main" id="{6A53890D-466F-E4B5-9AFA-48431E6197C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72862" y="200999"/>
            <a:ext cx="3581400" cy="4923600"/>
          </a:xfrm>
        </p:spPr>
      </p:pic>
      <p:pic>
        <p:nvPicPr>
          <p:cNvPr id="8" name="Content Placeholder 7" descr="A picture containing table&#10;&#10;Description automatically generated">
            <a:extLst>
              <a:ext uri="{FF2B5EF4-FFF2-40B4-BE49-F238E27FC236}">
                <a16:creationId xmlns:a16="http://schemas.microsoft.com/office/drawing/2014/main" id="{227792F7-40BA-67EF-2843-CA133D4E65B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836504" y="697743"/>
            <a:ext cx="5084521" cy="3200400"/>
          </a:xfrm>
        </p:spPr>
      </p:pic>
      <p:pic>
        <p:nvPicPr>
          <p:cNvPr id="3" name="Picture 2">
            <a:extLst>
              <a:ext uri="{FF2B5EF4-FFF2-40B4-BE49-F238E27FC236}">
                <a16:creationId xmlns:a16="http://schemas.microsoft.com/office/drawing/2014/main" id="{2191625A-2187-804B-1465-C8072D6B48B2}"/>
              </a:ext>
            </a:extLst>
          </p:cNvPr>
          <p:cNvPicPr>
            <a:picLocks noChangeAspect="1"/>
          </p:cNvPicPr>
          <p:nvPr/>
        </p:nvPicPr>
        <p:blipFill>
          <a:blip r:embed="rId4"/>
          <a:stretch>
            <a:fillRect/>
          </a:stretch>
        </p:blipFill>
        <p:spPr>
          <a:xfrm>
            <a:off x="6668786" y="5025887"/>
            <a:ext cx="2225734" cy="1678422"/>
          </a:xfrm>
          <a:prstGeom prst="rect">
            <a:avLst/>
          </a:prstGeom>
        </p:spPr>
      </p:pic>
      <p:pic>
        <p:nvPicPr>
          <p:cNvPr id="1026" name="Picture 2" descr="Image result for μοντεσσόρι">
            <a:extLst>
              <a:ext uri="{FF2B5EF4-FFF2-40B4-BE49-F238E27FC236}">
                <a16:creationId xmlns:a16="http://schemas.microsoft.com/office/drawing/2014/main" id="{158E75FB-46F2-2FAF-454C-58E2C9F46C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862" y="4876801"/>
            <a:ext cx="1666585" cy="18596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spirational Learning Quotes | Inspirational learning quotes, Learning ...">
            <a:extLst>
              <a:ext uri="{FF2B5EF4-FFF2-40B4-BE49-F238E27FC236}">
                <a16:creationId xmlns:a16="http://schemas.microsoft.com/office/drawing/2014/main" id="{79AABE87-A655-C4E1-FD13-298711AFA6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7058" y="5249952"/>
            <a:ext cx="1998032" cy="14985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maths in nuffield project">
            <a:extLst>
              <a:ext uri="{FF2B5EF4-FFF2-40B4-BE49-F238E27FC236}">
                <a16:creationId xmlns:a16="http://schemas.microsoft.com/office/drawing/2014/main" id="{4FBE8956-2DFA-C911-4FFE-0B20C9BC86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1107" y="5272436"/>
            <a:ext cx="2101662" cy="141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7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B512-BF8C-5AB6-A81F-7B674A7B53CD}"/>
              </a:ext>
            </a:extLst>
          </p:cNvPr>
          <p:cNvSpPr>
            <a:spLocks noGrp="1"/>
          </p:cNvSpPr>
          <p:nvPr>
            <p:ph type="title"/>
          </p:nvPr>
        </p:nvSpPr>
        <p:spPr>
          <a:xfrm>
            <a:off x="457200" y="266700"/>
            <a:ext cx="8229600" cy="563561"/>
          </a:xfrm>
        </p:spPr>
        <p:txBody>
          <a:bodyPr>
            <a:normAutofit fontScale="90000"/>
          </a:bodyPr>
          <a:lstStyle/>
          <a:p>
            <a:r>
              <a:rPr lang="el-GR" dirty="0">
                <a:latin typeface="Book Antiqua" panose="02040602050305030304" pitchFamily="18" charset="0"/>
              </a:rPr>
              <a:t>2003</a:t>
            </a:r>
            <a:endParaRPr lang="en-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AD7BF58D-DA44-2782-9FFF-C22A0E1DC37D}"/>
              </a:ext>
            </a:extLst>
          </p:cNvPr>
          <p:cNvSpPr>
            <a:spLocks noGrp="1"/>
          </p:cNvSpPr>
          <p:nvPr>
            <p:ph sz="half" idx="1"/>
          </p:nvPr>
        </p:nvSpPr>
        <p:spPr>
          <a:xfrm>
            <a:off x="152400" y="563563"/>
            <a:ext cx="3810000" cy="5562600"/>
          </a:xfrm>
        </p:spPr>
        <p:txBody>
          <a:bodyPr>
            <a:normAutofit fontScale="92500" lnSpcReduction="20000"/>
          </a:bodyPr>
          <a:lstStyle/>
          <a:p>
            <a:pPr marL="0" indent="0">
              <a:buNone/>
            </a:pPr>
            <a:r>
              <a:rPr lang="el-GR" sz="2200" dirty="0">
                <a:solidFill>
                  <a:srgbClr val="C00000"/>
                </a:solidFill>
                <a:latin typeface="Book Antiqua" panose="02040602050305030304" pitchFamily="18" charset="0"/>
              </a:rPr>
              <a:t>Το παιδί</a:t>
            </a:r>
            <a:endParaRPr lang="el-GR" sz="2200" dirty="0">
              <a:latin typeface="Book Antiqua" panose="02040602050305030304" pitchFamily="18" charset="0"/>
            </a:endParaRPr>
          </a:p>
          <a:p>
            <a:pPr marL="0" indent="0">
              <a:buNone/>
            </a:pPr>
            <a:r>
              <a:rPr lang="el-GR" sz="1900" dirty="0">
                <a:latin typeface="Book Antiqua" panose="02040602050305030304" pitchFamily="18" charset="0"/>
              </a:rPr>
              <a:t>Έμφαση στη μάθηση ως κοινωνική αλληλεπίδραση με το φυσικό, υλικό και πολιτισμικό περιβάλλον στη βάση των ενδιαφερόντων του παιδιού</a:t>
            </a:r>
          </a:p>
          <a:p>
            <a:pPr marL="0" indent="0">
              <a:buNone/>
            </a:pPr>
            <a:endParaRPr lang="el-GR" sz="1900" dirty="0">
              <a:latin typeface="Book Antiqua" panose="02040602050305030304" pitchFamily="18" charset="0"/>
            </a:endParaRPr>
          </a:p>
          <a:p>
            <a:pPr marL="0" indent="0">
              <a:buNone/>
            </a:pPr>
            <a:r>
              <a:rPr lang="el-GR" sz="1900" dirty="0">
                <a:latin typeface="Book Antiqua" panose="02040602050305030304" pitchFamily="18" charset="0"/>
              </a:rPr>
              <a:t>Τομείς</a:t>
            </a:r>
            <a:r>
              <a:rPr lang="sv-SE" sz="1900" dirty="0">
                <a:latin typeface="Book Antiqua" panose="02040602050305030304" pitchFamily="18" charset="0"/>
              </a:rPr>
              <a:t>: </a:t>
            </a:r>
            <a:r>
              <a:rPr lang="el-GR" sz="1900" dirty="0" err="1">
                <a:latin typeface="Book Antiqua" panose="02040602050305030304" pitchFamily="18" charset="0"/>
              </a:rPr>
              <a:t>προφορικ</a:t>
            </a:r>
            <a:r>
              <a:rPr lang="sv-SE" sz="1900" dirty="0" err="1">
                <a:latin typeface="Book Antiqua" panose="02040602050305030304" pitchFamily="18" charset="0"/>
              </a:rPr>
              <a:t>ό</a:t>
            </a:r>
            <a:r>
              <a:rPr lang="el-GR" sz="1900" dirty="0">
                <a:latin typeface="Book Antiqua" panose="02040602050305030304" pitchFamily="18" charset="0"/>
              </a:rPr>
              <a:t>ς και γραπτός λόγος, μαθηματικά, περιβάλλον, δημιουργία/έκφραση, ηλεκτρονικός υπολογιστής</a:t>
            </a:r>
          </a:p>
          <a:p>
            <a:pPr marL="0" indent="0">
              <a:buNone/>
            </a:pPr>
            <a:endParaRPr lang="el-GR" sz="1900" dirty="0">
              <a:latin typeface="Book Antiqua" panose="02040602050305030304" pitchFamily="18" charset="0"/>
            </a:endParaRPr>
          </a:p>
          <a:p>
            <a:pPr marL="0" indent="0">
              <a:buNone/>
            </a:pPr>
            <a:endParaRPr lang="el-GR" sz="1900" dirty="0">
              <a:latin typeface="Book Antiqua" panose="02040602050305030304" pitchFamily="18" charset="0"/>
            </a:endParaRPr>
          </a:p>
          <a:p>
            <a:pPr marL="0" indent="0">
              <a:buNone/>
            </a:pPr>
            <a:endParaRPr lang="en-SE" sz="1900" dirty="0">
              <a:latin typeface="Book Antiqua" panose="02040602050305030304" pitchFamily="18" charset="0"/>
            </a:endParaRPr>
          </a:p>
        </p:txBody>
      </p:sp>
      <p:sp>
        <p:nvSpPr>
          <p:cNvPr id="4" name="Content Placeholder 3">
            <a:extLst>
              <a:ext uri="{FF2B5EF4-FFF2-40B4-BE49-F238E27FC236}">
                <a16:creationId xmlns:a16="http://schemas.microsoft.com/office/drawing/2014/main" id="{4B383327-3FB4-9FA3-BC7F-E86EC5F692FA}"/>
              </a:ext>
            </a:extLst>
          </p:cNvPr>
          <p:cNvSpPr>
            <a:spLocks noGrp="1"/>
          </p:cNvSpPr>
          <p:nvPr>
            <p:ph sz="half" idx="2"/>
          </p:nvPr>
        </p:nvSpPr>
        <p:spPr>
          <a:xfrm>
            <a:off x="3962400" y="1295400"/>
            <a:ext cx="5181600" cy="5562600"/>
          </a:xfrm>
        </p:spPr>
        <p:txBody>
          <a:bodyPr>
            <a:normAutofit fontScale="92500" lnSpcReduction="20000"/>
          </a:bodyPr>
          <a:lstStyle/>
          <a:p>
            <a:pPr marL="0" indent="0">
              <a:buNone/>
            </a:pPr>
            <a:r>
              <a:rPr lang="el-GR" sz="2000" i="1" dirty="0">
                <a:solidFill>
                  <a:srgbClr val="C00000"/>
                </a:solidFill>
                <a:latin typeface="Book Antiqua" panose="02040602050305030304" pitchFamily="18" charset="0"/>
              </a:rPr>
              <a:t>Τα μαθηματικά</a:t>
            </a:r>
          </a:p>
          <a:p>
            <a:pPr marL="0" indent="0">
              <a:buNone/>
            </a:pPr>
            <a:r>
              <a:rPr lang="el-GR" sz="2000" dirty="0">
                <a:latin typeface="Book Antiqua" panose="02040602050305030304" pitchFamily="18" charset="0"/>
              </a:rPr>
              <a:t>Στο πλαίσιο διαθεματικών δραστηριοτήτων </a:t>
            </a:r>
          </a:p>
          <a:p>
            <a:pPr marL="0" indent="0">
              <a:buNone/>
            </a:pPr>
            <a:endParaRPr lang="el-GR" sz="2000" dirty="0">
              <a:latin typeface="Book Antiqua" panose="02040602050305030304" pitchFamily="18" charset="0"/>
            </a:endParaRPr>
          </a:p>
          <a:p>
            <a:pPr marL="0" indent="0">
              <a:buNone/>
            </a:pPr>
            <a:r>
              <a:rPr lang="el-GR" sz="2000" dirty="0">
                <a:latin typeface="Book Antiqua" panose="02040602050305030304" pitchFamily="18" charset="0"/>
              </a:rPr>
              <a:t>Να ομαδοποιούν, να διατάσσουν, να </a:t>
            </a:r>
            <a:r>
              <a:rPr lang="el-GR" sz="2000" dirty="0" err="1">
                <a:latin typeface="Book Antiqua" panose="02040602050305030304" pitchFamily="18" charset="0"/>
              </a:rPr>
              <a:t>σειροθετούν</a:t>
            </a:r>
            <a:r>
              <a:rPr lang="el-GR" sz="2000" dirty="0">
                <a:latin typeface="Book Antiqua" panose="02040602050305030304" pitchFamily="18" charset="0"/>
              </a:rPr>
              <a:t> και να ταξινομούν.</a:t>
            </a:r>
          </a:p>
          <a:p>
            <a:pPr marL="0" indent="0">
              <a:buNone/>
            </a:pPr>
            <a:r>
              <a:rPr lang="el-GR" sz="2000" dirty="0">
                <a:latin typeface="Book Antiqua" panose="02040602050305030304" pitchFamily="18" charset="0"/>
              </a:rPr>
              <a:t>Να κάνουν αντιστοιχίσεις.</a:t>
            </a:r>
          </a:p>
          <a:p>
            <a:pPr marL="0" indent="0">
              <a:buNone/>
            </a:pPr>
            <a:r>
              <a:rPr lang="el-GR" sz="2000" dirty="0">
                <a:latin typeface="Book Antiqua" panose="02040602050305030304" pitchFamily="18" charset="0"/>
              </a:rPr>
              <a:t>Να συγκεντρώνουν, να οργανώνουν και να επεξεργάζονται δεδομένα.</a:t>
            </a:r>
          </a:p>
          <a:p>
            <a:pPr marL="0" indent="0">
              <a:buNone/>
            </a:pPr>
            <a:r>
              <a:rPr lang="el-GR" sz="2000" dirty="0">
                <a:latin typeface="Book Antiqua" panose="02040602050305030304" pitchFamily="18" charset="0"/>
              </a:rPr>
              <a:t>Να αριθμούν (απαγγέλοντας), να απαριθμούν και να μετρούν.</a:t>
            </a:r>
          </a:p>
          <a:p>
            <a:pPr marL="0" indent="0">
              <a:buNone/>
            </a:pPr>
            <a:r>
              <a:rPr lang="el-GR" sz="2000" dirty="0">
                <a:latin typeface="Book Antiqua" panose="02040602050305030304" pitchFamily="18" charset="0"/>
              </a:rPr>
              <a:t>Να αντιλαμβάνονται τη θέση αντικειμένων και του εαυτού τους στο χώρο, να προσανατολίζονται, να αναγνωρίζουν σχήματα, θέσεις και ιδιότητες αυτών.</a:t>
            </a:r>
          </a:p>
          <a:p>
            <a:pPr marL="0" indent="0">
              <a:buNone/>
            </a:pPr>
            <a:r>
              <a:rPr lang="el-GR" sz="2000" dirty="0">
                <a:latin typeface="Book Antiqua" panose="02040602050305030304" pitchFamily="18" charset="0"/>
              </a:rPr>
              <a:t>Να κάνουν μετρήσεις και εκτιμήσεις.</a:t>
            </a:r>
          </a:p>
          <a:p>
            <a:pPr marL="0" indent="0">
              <a:buNone/>
            </a:pPr>
            <a:r>
              <a:rPr lang="el-GR" sz="2000" dirty="0">
                <a:latin typeface="Book Antiqua" panose="02040602050305030304" pitchFamily="18" charset="0"/>
              </a:rPr>
              <a:t>Να διατυπώνουν και να ελέγχουν υποθέσεις.</a:t>
            </a:r>
          </a:p>
          <a:p>
            <a:pPr marL="0" indent="0">
              <a:buNone/>
            </a:pPr>
            <a:r>
              <a:rPr lang="el-GR" sz="2000" dirty="0">
                <a:latin typeface="Book Antiqua" panose="02040602050305030304" pitchFamily="18" charset="0"/>
              </a:rPr>
              <a:t>Να επιλύουν προβλήματα.</a:t>
            </a:r>
          </a:p>
          <a:p>
            <a:pPr marL="0" indent="0">
              <a:buNone/>
            </a:pPr>
            <a:r>
              <a:rPr lang="el-GR" sz="2000" dirty="0">
                <a:latin typeface="Book Antiqua" panose="02040602050305030304" pitchFamily="18" charset="0"/>
              </a:rPr>
              <a:t>Να χρησιμοποιούν την σύγχρονη τεχνολογία για να επιλύουν μαθηματικά προβλήματα.</a:t>
            </a:r>
            <a:endParaRPr lang="en-SE" sz="2000" dirty="0">
              <a:latin typeface="Book Antiqua" panose="02040602050305030304" pitchFamily="18" charset="0"/>
            </a:endParaRPr>
          </a:p>
        </p:txBody>
      </p:sp>
      <p:pic>
        <p:nvPicPr>
          <p:cNvPr id="5" name="Picture 4" descr="A picture containing text, person&#10;&#10;Description automatically generated">
            <a:extLst>
              <a:ext uri="{FF2B5EF4-FFF2-40B4-BE49-F238E27FC236}">
                <a16:creationId xmlns:a16="http://schemas.microsoft.com/office/drawing/2014/main" id="{40E11714-26B7-8534-8C13-29B949253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344863"/>
            <a:ext cx="2493743" cy="3512180"/>
          </a:xfrm>
          <a:prstGeom prst="rect">
            <a:avLst/>
          </a:prstGeom>
        </p:spPr>
      </p:pic>
    </p:spTree>
    <p:extLst>
      <p:ext uri="{BB962C8B-B14F-4D97-AF65-F5344CB8AC3E}">
        <p14:creationId xmlns:p14="http://schemas.microsoft.com/office/powerpoint/2010/main" val="4080399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10;&#10;Description automatically generated">
            <a:extLst>
              <a:ext uri="{FF2B5EF4-FFF2-40B4-BE49-F238E27FC236}">
                <a16:creationId xmlns:a16="http://schemas.microsoft.com/office/drawing/2014/main" id="{EB913B35-913C-ED52-ACE4-0A2F1AB2AF2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3541" y="381000"/>
            <a:ext cx="4528457" cy="4509963"/>
          </a:xfrm>
        </p:spPr>
      </p:pic>
      <p:pic>
        <p:nvPicPr>
          <p:cNvPr id="8" name="Content Placeholder 7" descr="Text&#10;&#10;Description automatically generated">
            <a:extLst>
              <a:ext uri="{FF2B5EF4-FFF2-40B4-BE49-F238E27FC236}">
                <a16:creationId xmlns:a16="http://schemas.microsoft.com/office/drawing/2014/main" id="{391EFF13-6932-FAA9-A41B-AB30C0BCBCE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23542" y="3449107"/>
            <a:ext cx="4528457" cy="3263219"/>
          </a:xfrm>
        </p:spPr>
      </p:pic>
      <p:pic>
        <p:nvPicPr>
          <p:cNvPr id="10" name="Picture 9" descr="Text&#10;&#10;Description automatically generated">
            <a:extLst>
              <a:ext uri="{FF2B5EF4-FFF2-40B4-BE49-F238E27FC236}">
                <a16:creationId xmlns:a16="http://schemas.microsoft.com/office/drawing/2014/main" id="{57580000-7F29-1B7D-94FB-FA02E36B48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066800"/>
            <a:ext cx="3418007" cy="5027317"/>
          </a:xfrm>
          <a:prstGeom prst="rect">
            <a:avLst/>
          </a:prstGeom>
        </p:spPr>
      </p:pic>
    </p:spTree>
    <p:extLst>
      <p:ext uri="{BB962C8B-B14F-4D97-AF65-F5344CB8AC3E}">
        <p14:creationId xmlns:p14="http://schemas.microsoft.com/office/powerpoint/2010/main" val="4197494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7374</TotalTime>
  <Words>3347</Words>
  <Application>Microsoft Macintosh PowerPoint</Application>
  <PresentationFormat>On-screen Show (4:3)</PresentationFormat>
  <Paragraphs>417</Paragraphs>
  <Slides>52</Slides>
  <Notes>9</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62" baseType="lpstr">
      <vt:lpstr>Arial</vt:lpstr>
      <vt:lpstr>Book Antiqua</vt:lpstr>
      <vt:lpstr>Calibri</vt:lpstr>
      <vt:lpstr>Calibri-Bold</vt:lpstr>
      <vt:lpstr>Century Gothic</vt:lpstr>
      <vt:lpstr>Courier New</vt:lpstr>
      <vt:lpstr>Noto Serif</vt:lpstr>
      <vt:lpstr>Times New Roman</vt:lpstr>
      <vt:lpstr>Office Theme</vt:lpstr>
      <vt:lpstr>Slide</vt:lpstr>
      <vt:lpstr>  Αναλυτικά Προγράμματα, Παιδιά και Μαθηματικά Μετέωρα βήματα ανασχηματισμών και η αβίαστη ’εξαφάνιση’ παιδιών και μαθηματικών  </vt:lpstr>
      <vt:lpstr>αναλυτικό πρόγραμμα :: curriculum</vt:lpstr>
      <vt:lpstr>Το ΑΠ ως παιδαγωγικό τέχνασμα :: pedagogic device</vt:lpstr>
      <vt:lpstr>PowerPoint Presentation</vt:lpstr>
      <vt:lpstr>PowerPoint Presentation</vt:lpstr>
      <vt:lpstr>1991</vt:lpstr>
      <vt:lpstr>PowerPoint Presentation</vt:lpstr>
      <vt:lpstr>2003</vt:lpstr>
      <vt:lpstr>PowerPoint Presentation</vt:lpstr>
      <vt:lpstr>2011/14</vt:lpstr>
      <vt:lpstr>PowerPoint Presentation</vt:lpstr>
      <vt:lpstr>2021</vt:lpstr>
      <vt:lpstr>PowerPoint Presentation</vt:lpstr>
      <vt:lpstr>…μια σταδιακά αβίαστη εξαφάνιση παιδιού και μαθηματικών μεταξύ 1991 και 2021;</vt:lpstr>
      <vt:lpstr>Προβληματισμοί/Ερωτήματα και χώρος για Αγωνιστικές Προσπάθειες;</vt:lpstr>
      <vt:lpstr>Ευχαριστώ πολύ!</vt:lpstr>
      <vt:lpstr>PowerPoint Presentation</vt:lpstr>
      <vt:lpstr>Te Whāriki: An early childhood curriculum for inclusion in Aotearoa-New Zealand</vt:lpstr>
      <vt:lpstr>PowerPoint Presentation</vt:lpstr>
      <vt:lpstr>Πως συνδέονται τα «Μαθηματικά» με τις υπόλοιπες μαθησιακές περιοχές; </vt:lpstr>
      <vt:lpstr>Χρήση Χαρτών</vt:lpstr>
      <vt:lpstr>Μετασχηματισμοί και Συμμετρίες</vt:lpstr>
      <vt:lpstr>Κατασκευή Συμμετριών</vt:lpstr>
      <vt:lpstr> </vt:lpstr>
      <vt:lpstr>Τα παιδιά και η έννοια του αριθμού </vt:lpstr>
      <vt:lpstr>PowerPoint Presentation</vt:lpstr>
      <vt:lpstr>How many hens? How many alltogether?</vt:lpstr>
      <vt:lpstr>PowerPoint Presentation</vt:lpstr>
      <vt:lpstr>PowerPoint Presentation</vt:lpstr>
      <vt:lpstr>PowerPoint Presentation</vt:lpstr>
      <vt:lpstr>Foci in our teacher education courses</vt:lpstr>
      <vt:lpstr>Moving a puppet and a robot…</vt:lpstr>
      <vt:lpstr>What is my body?..</vt:lpstr>
      <vt:lpstr>Who is the tallest?</vt:lpstr>
      <vt:lpstr>Can I make my own meter?</vt:lpstr>
      <vt:lpstr>Can I compare my teddy bears?</vt:lpstr>
      <vt:lpstr>What does it mean to compare?</vt:lpstr>
      <vt:lpstr>Can I draw a symmetrical?</vt:lpstr>
      <vt:lpstr>Can I make a square as big as this one?</vt:lpstr>
      <vt:lpstr>How many shapes fit in here?</vt:lpstr>
      <vt:lpstr>εμβαδόν επιφάνεια χώρος σαρώνω συγκρίνω σχέσεις σχέση μέτρηση συγκρίνω  πως συγκρίνω; γιατί συγκρίνω; μονάδα σύγκρισης  ακρίβεια αξιοπιστία μετρώ πως μετρώ; αριθμός</vt:lpstr>
      <vt:lpstr>Ερωτήματα μέσα από το ΠΣ του 2014;</vt:lpstr>
      <vt:lpstr>PowerPoint Presentation</vt:lpstr>
      <vt:lpstr>Te Whāriki: An early childhood curriculum for inclusion in Aotearoa-New Zealand</vt:lpstr>
      <vt:lpstr>Το σχολείο των νηπίων, 1631, σελ. 41, 91-2</vt:lpstr>
      <vt:lpstr>PowerPoint Presentation</vt:lpstr>
      <vt:lpstr>Richard Edgeworth &amp; Maria Edgeworth: Πρακτική Εκπαίδευση (1798)</vt:lpstr>
      <vt:lpstr>Αριθμητική ‘ARITHEMTICK’ κεφάλαιο XIV</vt:lpstr>
      <vt:lpstr>PowerPoint Presentation</vt:lpstr>
      <vt:lpstr>New Ways of Assessment in ECE</vt:lpstr>
      <vt:lpstr>αντι/παραδείγματα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Κουζίνα, Θυμός, Μαθηματικά</dc:title>
  <dc:creator>chronaki</dc:creator>
  <cp:lastModifiedBy> </cp:lastModifiedBy>
  <cp:revision>119</cp:revision>
  <dcterms:created xsi:type="dcterms:W3CDTF">2006-08-16T00:00:00Z</dcterms:created>
  <dcterms:modified xsi:type="dcterms:W3CDTF">2023-04-02T14:19:35Z</dcterms:modified>
</cp:coreProperties>
</file>