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257" r:id="rId3"/>
    <p:sldId id="259" r:id="rId4"/>
    <p:sldId id="260" r:id="rId5"/>
    <p:sldId id="292" r:id="rId6"/>
    <p:sldId id="293" r:id="rId7"/>
    <p:sldId id="261" r:id="rId8"/>
    <p:sldId id="294" r:id="rId9"/>
    <p:sldId id="262" r:id="rId10"/>
    <p:sldId id="296" r:id="rId11"/>
    <p:sldId id="295" r:id="rId12"/>
    <p:sldId id="263" r:id="rId13"/>
    <p:sldId id="280" r:id="rId14"/>
    <p:sldId id="317" r:id="rId15"/>
    <p:sldId id="315" r:id="rId16"/>
    <p:sldId id="319" r:id="rId17"/>
    <p:sldId id="320" r:id="rId18"/>
    <p:sldId id="318" r:id="rId19"/>
    <p:sldId id="321" r:id="rId20"/>
    <p:sldId id="269" r:id="rId21"/>
    <p:sldId id="277" r:id="rId22"/>
    <p:sldId id="278" r:id="rId23"/>
    <p:sldId id="268" r:id="rId24"/>
    <p:sldId id="264" r:id="rId25"/>
    <p:sldId id="265" r:id="rId26"/>
    <p:sldId id="298" r:id="rId27"/>
    <p:sldId id="299" r:id="rId28"/>
    <p:sldId id="300" r:id="rId29"/>
    <p:sldId id="302" r:id="rId30"/>
    <p:sldId id="303" r:id="rId31"/>
    <p:sldId id="301" r:id="rId32"/>
    <p:sldId id="304" r:id="rId33"/>
    <p:sldId id="305" r:id="rId34"/>
    <p:sldId id="273" r:id="rId35"/>
    <p:sldId id="306" r:id="rId36"/>
    <p:sldId id="307" r:id="rId37"/>
    <p:sldId id="313" r:id="rId38"/>
    <p:sldId id="314" r:id="rId39"/>
    <p:sldId id="309" r:id="rId40"/>
    <p:sldId id="310" r:id="rId41"/>
    <p:sldId id="29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B3AC3-BBF5-4281-9902-93C938D13EBE}"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F798D-CD72-4EF5-8FB2-380F911FBD38}" type="slidenum">
              <a:rPr lang="en-US" smtClean="0"/>
              <a:t>‹#›</a:t>
            </a:fld>
            <a:endParaRPr lang="en-US"/>
          </a:p>
        </p:txBody>
      </p:sp>
    </p:spTree>
    <p:extLst>
      <p:ext uri="{BB962C8B-B14F-4D97-AF65-F5344CB8AC3E}">
        <p14:creationId xmlns:p14="http://schemas.microsoft.com/office/powerpoint/2010/main" val="1678522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φωτοηλεκτρικό φαινόμενο είναι μια κβαντική διεργασία κατά την οποία απελευθερώνονται ηλεκτρόνια από μια επιφάνεια αγωγού όταν προσπέσει σε αυτή ηλεκτρομαγνητική ακτινοβολία συχνότητας τέτοιας ώστε τα ηλεκτρόνια να κατορθώσουν να υπερπηδήσουν το φράγμα δυναμικής ενέργειας που τα συγκρατεί στην επιφάνεια αυτή. Τα ηλεκτρόνια που εκπέμπονται μπορούν να χρησιμοποιηθούν για να παραχθεί ηλεκτρικό ρεύμα.</a:t>
            </a:r>
            <a:endParaRPr lang="en-US" dirty="0"/>
          </a:p>
        </p:txBody>
      </p:sp>
      <p:sp>
        <p:nvSpPr>
          <p:cNvPr id="4" name="Slide Number Placeholder 3"/>
          <p:cNvSpPr>
            <a:spLocks noGrp="1"/>
          </p:cNvSpPr>
          <p:nvPr>
            <p:ph type="sldNum" sz="quarter" idx="5"/>
          </p:nvPr>
        </p:nvSpPr>
        <p:spPr/>
        <p:txBody>
          <a:bodyPr/>
          <a:lstStyle/>
          <a:p>
            <a:fld id="{2F2F798D-CD72-4EF5-8FB2-380F911FBD38}" type="slidenum">
              <a:rPr lang="en-US" smtClean="0"/>
              <a:t>35</a:t>
            </a:fld>
            <a:endParaRPr lang="en-US"/>
          </a:p>
        </p:txBody>
      </p:sp>
    </p:spTree>
    <p:extLst>
      <p:ext uri="{BB962C8B-B14F-4D97-AF65-F5344CB8AC3E}">
        <p14:creationId xmlns:p14="http://schemas.microsoft.com/office/powerpoint/2010/main" val="13002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15323-93DB-4B60-B714-10D9C02C2B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75D775-DF70-466B-B9C3-88A3C0B63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7FE3E-325F-43B4-AEA9-4E7CBADB22CF}"/>
              </a:ext>
            </a:extLst>
          </p:cNvPr>
          <p:cNvSpPr>
            <a:spLocks noGrp="1"/>
          </p:cNvSpPr>
          <p:nvPr>
            <p:ph type="dt" sz="half" idx="10"/>
          </p:nvPr>
        </p:nvSpPr>
        <p:spPr/>
        <p:txBody>
          <a:bodyPr/>
          <a:lstStyle/>
          <a:p>
            <a:fld id="{25332CB9-9D84-4020-AD40-AA0120937EE4}" type="datetimeFigureOut">
              <a:rPr lang="en-US" smtClean="0"/>
              <a:t>10/13/2021</a:t>
            </a:fld>
            <a:endParaRPr lang="en-US"/>
          </a:p>
        </p:txBody>
      </p:sp>
      <p:sp>
        <p:nvSpPr>
          <p:cNvPr id="5" name="Footer Placeholder 4">
            <a:extLst>
              <a:ext uri="{FF2B5EF4-FFF2-40B4-BE49-F238E27FC236}">
                <a16:creationId xmlns:a16="http://schemas.microsoft.com/office/drawing/2014/main" id="{E3117536-1C1F-4C91-9718-C833D2E7A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04860-E5DA-422E-93F7-015FB944959C}"/>
              </a:ext>
            </a:extLst>
          </p:cNvPr>
          <p:cNvSpPr>
            <a:spLocks noGrp="1"/>
          </p:cNvSpPr>
          <p:nvPr>
            <p:ph type="sldNum" sz="quarter" idx="12"/>
          </p:nvPr>
        </p:nvSpPr>
        <p:spPr/>
        <p:txBody>
          <a:bodyPr/>
          <a:lstStyle/>
          <a:p>
            <a:fld id="{8F01B908-3E8F-49D8-B1F2-D374A91B75BE}" type="slidenum">
              <a:rPr lang="en-US" smtClean="0"/>
              <a:t>‹#›</a:t>
            </a:fld>
            <a:endParaRPr lang="en-US"/>
          </a:p>
        </p:txBody>
      </p:sp>
    </p:spTree>
    <p:extLst>
      <p:ext uri="{BB962C8B-B14F-4D97-AF65-F5344CB8AC3E}">
        <p14:creationId xmlns:p14="http://schemas.microsoft.com/office/powerpoint/2010/main" val="246753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83EB-9411-42E9-90C8-E797383EC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44B9F1-D4A1-4231-9F2A-549774537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FD130-7BBD-4806-82D7-2F927BEA298F}"/>
              </a:ext>
            </a:extLst>
          </p:cNvPr>
          <p:cNvSpPr>
            <a:spLocks noGrp="1"/>
          </p:cNvSpPr>
          <p:nvPr>
            <p:ph type="dt" sz="half" idx="10"/>
          </p:nvPr>
        </p:nvSpPr>
        <p:spPr/>
        <p:txBody>
          <a:bodyPr/>
          <a:lstStyle/>
          <a:p>
            <a:fld id="{25332CB9-9D84-4020-AD40-AA0120937EE4}" type="datetimeFigureOut">
              <a:rPr lang="en-US" smtClean="0"/>
              <a:t>10/13/2021</a:t>
            </a:fld>
            <a:endParaRPr lang="en-US"/>
          </a:p>
        </p:txBody>
      </p:sp>
      <p:sp>
        <p:nvSpPr>
          <p:cNvPr id="5" name="Footer Placeholder 4">
            <a:extLst>
              <a:ext uri="{FF2B5EF4-FFF2-40B4-BE49-F238E27FC236}">
                <a16:creationId xmlns:a16="http://schemas.microsoft.com/office/drawing/2014/main" id="{EAB2D5A0-E0B7-469A-B84F-831AD2EA1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775BC-3C1C-43F8-9976-C5F1A1F4498B}"/>
              </a:ext>
            </a:extLst>
          </p:cNvPr>
          <p:cNvSpPr>
            <a:spLocks noGrp="1"/>
          </p:cNvSpPr>
          <p:nvPr>
            <p:ph type="sldNum" sz="quarter" idx="12"/>
          </p:nvPr>
        </p:nvSpPr>
        <p:spPr/>
        <p:txBody>
          <a:bodyPr/>
          <a:lstStyle/>
          <a:p>
            <a:fld id="{8F01B908-3E8F-49D8-B1F2-D374A91B75BE}" type="slidenum">
              <a:rPr lang="en-US" smtClean="0"/>
              <a:t>‹#›</a:t>
            </a:fld>
            <a:endParaRPr lang="en-US"/>
          </a:p>
        </p:txBody>
      </p:sp>
    </p:spTree>
    <p:extLst>
      <p:ext uri="{BB962C8B-B14F-4D97-AF65-F5344CB8AC3E}">
        <p14:creationId xmlns:p14="http://schemas.microsoft.com/office/powerpoint/2010/main" val="139755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FADFEC-A6B0-4CC2-9866-808F501BF0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29F5BF-7E77-4DD9-A572-2D71FC1B03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56EE7-EF38-456B-836A-986F22ADADFC}"/>
              </a:ext>
            </a:extLst>
          </p:cNvPr>
          <p:cNvSpPr>
            <a:spLocks noGrp="1"/>
          </p:cNvSpPr>
          <p:nvPr>
            <p:ph type="dt" sz="half" idx="10"/>
          </p:nvPr>
        </p:nvSpPr>
        <p:spPr/>
        <p:txBody>
          <a:bodyPr/>
          <a:lstStyle/>
          <a:p>
            <a:fld id="{25332CB9-9D84-4020-AD40-AA0120937EE4}" type="datetimeFigureOut">
              <a:rPr lang="en-US" smtClean="0"/>
              <a:t>10/13/2021</a:t>
            </a:fld>
            <a:endParaRPr lang="en-US"/>
          </a:p>
        </p:txBody>
      </p:sp>
      <p:sp>
        <p:nvSpPr>
          <p:cNvPr id="5" name="Footer Placeholder 4">
            <a:extLst>
              <a:ext uri="{FF2B5EF4-FFF2-40B4-BE49-F238E27FC236}">
                <a16:creationId xmlns:a16="http://schemas.microsoft.com/office/drawing/2014/main" id="{7571C4C9-9D87-467B-958C-7C47D31AA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B6A5E-3D6C-497A-BF7C-1321CA4B3346}"/>
              </a:ext>
            </a:extLst>
          </p:cNvPr>
          <p:cNvSpPr>
            <a:spLocks noGrp="1"/>
          </p:cNvSpPr>
          <p:nvPr>
            <p:ph type="sldNum" sz="quarter" idx="12"/>
          </p:nvPr>
        </p:nvSpPr>
        <p:spPr/>
        <p:txBody>
          <a:bodyPr/>
          <a:lstStyle/>
          <a:p>
            <a:fld id="{8F01B908-3E8F-49D8-B1F2-D374A91B75BE}" type="slidenum">
              <a:rPr lang="en-US" smtClean="0"/>
              <a:t>‹#›</a:t>
            </a:fld>
            <a:endParaRPr lang="en-US"/>
          </a:p>
        </p:txBody>
      </p:sp>
    </p:spTree>
    <p:extLst>
      <p:ext uri="{BB962C8B-B14F-4D97-AF65-F5344CB8AC3E}">
        <p14:creationId xmlns:p14="http://schemas.microsoft.com/office/powerpoint/2010/main" val="1335307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EC5F-44EA-4DA5-9527-EB219E5C92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1D215-7967-4692-9E06-A72E71E87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31AFD8-DE57-4DBC-83CB-1E997F46D8E0}"/>
              </a:ext>
            </a:extLst>
          </p:cNvPr>
          <p:cNvSpPr>
            <a:spLocks noGrp="1"/>
          </p:cNvSpPr>
          <p:nvPr>
            <p:ph type="dt" sz="half" idx="10"/>
          </p:nvPr>
        </p:nvSpPr>
        <p:spPr/>
        <p:txBody>
          <a:bodyPr/>
          <a:lstStyle/>
          <a:p>
            <a:fld id="{CD5E3D05-6E60-41E4-AFC0-AC6813E2B17D}" type="datetime1">
              <a:rPr lang="en-US" smtClean="0"/>
              <a:t>10/13/2021</a:t>
            </a:fld>
            <a:endParaRPr lang="en-US"/>
          </a:p>
        </p:txBody>
      </p:sp>
      <p:sp>
        <p:nvSpPr>
          <p:cNvPr id="5" name="Footer Placeholder 4">
            <a:extLst>
              <a:ext uri="{FF2B5EF4-FFF2-40B4-BE49-F238E27FC236}">
                <a16:creationId xmlns:a16="http://schemas.microsoft.com/office/drawing/2014/main" id="{E8EB4FAD-BB25-4FF1-BDCA-F031C3FA9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0F637-2EB6-4541-A6C7-AD2F67C20420}"/>
              </a:ext>
            </a:extLst>
          </p:cNvPr>
          <p:cNvSpPr>
            <a:spLocks noGrp="1"/>
          </p:cNvSpPr>
          <p:nvPr>
            <p:ph type="sldNum" sz="quarter" idx="12"/>
          </p:nvPr>
        </p:nvSpPr>
        <p:spPr/>
        <p:txBody>
          <a:bodyPr/>
          <a:lstStyle/>
          <a:p>
            <a:fld id="{B9627A69-E5C3-48BA-8427-312E776E7053}" type="slidenum">
              <a:rPr lang="en-US" smtClean="0"/>
              <a:t>‹#›</a:t>
            </a:fld>
            <a:endParaRPr lang="en-US"/>
          </a:p>
        </p:txBody>
      </p:sp>
    </p:spTree>
    <p:extLst>
      <p:ext uri="{BB962C8B-B14F-4D97-AF65-F5344CB8AC3E}">
        <p14:creationId xmlns:p14="http://schemas.microsoft.com/office/powerpoint/2010/main" val="3857870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BF8F-644C-4439-A7F9-65EA0024A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305381-07CB-434E-89EC-AB498D57C7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E6DEF8-84BF-4F17-BFF7-96C338719599}"/>
              </a:ext>
            </a:extLst>
          </p:cNvPr>
          <p:cNvSpPr>
            <a:spLocks noGrp="1"/>
          </p:cNvSpPr>
          <p:nvPr>
            <p:ph type="dt" sz="half" idx="10"/>
          </p:nvPr>
        </p:nvSpPr>
        <p:spPr/>
        <p:txBody>
          <a:bodyPr/>
          <a:lstStyle/>
          <a:p>
            <a:fld id="{F90B02D9-358F-40CC-8B89-1158AC680717}" type="datetime1">
              <a:rPr lang="en-US" smtClean="0"/>
              <a:t>10/13/2021</a:t>
            </a:fld>
            <a:endParaRPr lang="en-US"/>
          </a:p>
        </p:txBody>
      </p:sp>
      <p:sp>
        <p:nvSpPr>
          <p:cNvPr id="5" name="Footer Placeholder 4">
            <a:extLst>
              <a:ext uri="{FF2B5EF4-FFF2-40B4-BE49-F238E27FC236}">
                <a16:creationId xmlns:a16="http://schemas.microsoft.com/office/drawing/2014/main" id="{2EDB33A4-8C2A-48DB-B330-9026173D9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47FBD-0C9A-4427-84A8-71D061A9058F}"/>
              </a:ext>
            </a:extLst>
          </p:cNvPr>
          <p:cNvSpPr>
            <a:spLocks noGrp="1"/>
          </p:cNvSpPr>
          <p:nvPr>
            <p:ph type="sldNum" sz="quarter" idx="12"/>
          </p:nvPr>
        </p:nvSpPr>
        <p:spPr/>
        <p:txBody>
          <a:bodyPr/>
          <a:lstStyle/>
          <a:p>
            <a:fld id="{B9627A69-E5C3-48BA-8427-312E776E7053}" type="slidenum">
              <a:rPr lang="en-US" smtClean="0"/>
              <a:t>‹#›</a:t>
            </a:fld>
            <a:endParaRPr lang="en-US"/>
          </a:p>
        </p:txBody>
      </p:sp>
    </p:spTree>
    <p:extLst>
      <p:ext uri="{BB962C8B-B14F-4D97-AF65-F5344CB8AC3E}">
        <p14:creationId xmlns:p14="http://schemas.microsoft.com/office/powerpoint/2010/main" val="624459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B7B4-4EE3-4C32-9B5F-86BA8A04CD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1C5CD9-AECA-4819-9DA0-F8A5C6A773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FF2248-58B2-4154-BBC8-B6B65BDBA923}"/>
              </a:ext>
            </a:extLst>
          </p:cNvPr>
          <p:cNvSpPr>
            <a:spLocks noGrp="1"/>
          </p:cNvSpPr>
          <p:nvPr>
            <p:ph type="dt" sz="half" idx="10"/>
          </p:nvPr>
        </p:nvSpPr>
        <p:spPr/>
        <p:txBody>
          <a:bodyPr/>
          <a:lstStyle/>
          <a:p>
            <a:fld id="{750DA82F-F511-4ABC-AEB6-9213704911C0}" type="datetime1">
              <a:rPr lang="en-US" smtClean="0"/>
              <a:t>10/13/2021</a:t>
            </a:fld>
            <a:endParaRPr lang="en-US"/>
          </a:p>
        </p:txBody>
      </p:sp>
      <p:sp>
        <p:nvSpPr>
          <p:cNvPr id="5" name="Footer Placeholder 4">
            <a:extLst>
              <a:ext uri="{FF2B5EF4-FFF2-40B4-BE49-F238E27FC236}">
                <a16:creationId xmlns:a16="http://schemas.microsoft.com/office/drawing/2014/main" id="{84E4640A-5DAB-488B-8A83-54D9BEE67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3FC30-6D57-4064-B485-A44851E515D6}"/>
              </a:ext>
            </a:extLst>
          </p:cNvPr>
          <p:cNvSpPr>
            <a:spLocks noGrp="1"/>
          </p:cNvSpPr>
          <p:nvPr>
            <p:ph type="sldNum" sz="quarter" idx="12"/>
          </p:nvPr>
        </p:nvSpPr>
        <p:spPr/>
        <p:txBody>
          <a:bodyPr/>
          <a:lstStyle/>
          <a:p>
            <a:fld id="{B9627A69-E5C3-48BA-8427-312E776E7053}" type="slidenum">
              <a:rPr lang="en-US" smtClean="0"/>
              <a:t>‹#›</a:t>
            </a:fld>
            <a:endParaRPr lang="en-US"/>
          </a:p>
        </p:txBody>
      </p:sp>
    </p:spTree>
    <p:extLst>
      <p:ext uri="{BB962C8B-B14F-4D97-AF65-F5344CB8AC3E}">
        <p14:creationId xmlns:p14="http://schemas.microsoft.com/office/powerpoint/2010/main" val="3150466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A3217-DB2E-4014-AD3F-2F25B87A4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DD65E6-F642-4649-8D89-2C01BC976C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7A00E7-0CEF-45F4-9CA7-9631716841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F1B2F2-FFF4-4188-81FB-0728707D8A17}"/>
              </a:ext>
            </a:extLst>
          </p:cNvPr>
          <p:cNvSpPr>
            <a:spLocks noGrp="1"/>
          </p:cNvSpPr>
          <p:nvPr>
            <p:ph type="dt" sz="half" idx="10"/>
          </p:nvPr>
        </p:nvSpPr>
        <p:spPr/>
        <p:txBody>
          <a:bodyPr/>
          <a:lstStyle/>
          <a:p>
            <a:fld id="{6C396518-C9CF-467C-96F1-34955DCAE97B}" type="datetime1">
              <a:rPr lang="en-US" smtClean="0"/>
              <a:t>10/13/2021</a:t>
            </a:fld>
            <a:endParaRPr lang="en-US"/>
          </a:p>
        </p:txBody>
      </p:sp>
      <p:sp>
        <p:nvSpPr>
          <p:cNvPr id="6" name="Footer Placeholder 5">
            <a:extLst>
              <a:ext uri="{FF2B5EF4-FFF2-40B4-BE49-F238E27FC236}">
                <a16:creationId xmlns:a16="http://schemas.microsoft.com/office/drawing/2014/main" id="{24E3FF50-1BB7-4248-81A1-99B865B57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F0F76F-3791-43AF-8284-5DABF6A93C00}"/>
              </a:ext>
            </a:extLst>
          </p:cNvPr>
          <p:cNvSpPr>
            <a:spLocks noGrp="1"/>
          </p:cNvSpPr>
          <p:nvPr>
            <p:ph type="sldNum" sz="quarter" idx="12"/>
          </p:nvPr>
        </p:nvSpPr>
        <p:spPr/>
        <p:txBody>
          <a:bodyPr/>
          <a:lstStyle/>
          <a:p>
            <a:fld id="{B9627A69-E5C3-48BA-8427-312E776E7053}" type="slidenum">
              <a:rPr lang="en-US" smtClean="0"/>
              <a:t>‹#›</a:t>
            </a:fld>
            <a:endParaRPr lang="en-US"/>
          </a:p>
        </p:txBody>
      </p:sp>
    </p:spTree>
    <p:extLst>
      <p:ext uri="{BB962C8B-B14F-4D97-AF65-F5344CB8AC3E}">
        <p14:creationId xmlns:p14="http://schemas.microsoft.com/office/powerpoint/2010/main" val="2461791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008F-905C-4F48-89BB-B782387593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029A6C-43B8-4C6D-8196-6AA2E82D3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F9D164-C0C7-4AFB-BBDF-EAE7718D9F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9358EC-2CB9-44F9-8A17-DD7A1787E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20BDAD-18FD-4487-AB41-F47E88DE16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C21133-3D95-40DB-9B0D-DE4638862149}"/>
              </a:ext>
            </a:extLst>
          </p:cNvPr>
          <p:cNvSpPr>
            <a:spLocks noGrp="1"/>
          </p:cNvSpPr>
          <p:nvPr>
            <p:ph type="dt" sz="half" idx="10"/>
          </p:nvPr>
        </p:nvSpPr>
        <p:spPr/>
        <p:txBody>
          <a:bodyPr/>
          <a:lstStyle/>
          <a:p>
            <a:fld id="{75015296-0E8C-4727-B659-A397856F2572}" type="datetime1">
              <a:rPr lang="en-US" smtClean="0"/>
              <a:t>10/13/2021</a:t>
            </a:fld>
            <a:endParaRPr lang="en-US"/>
          </a:p>
        </p:txBody>
      </p:sp>
      <p:sp>
        <p:nvSpPr>
          <p:cNvPr id="8" name="Footer Placeholder 7">
            <a:extLst>
              <a:ext uri="{FF2B5EF4-FFF2-40B4-BE49-F238E27FC236}">
                <a16:creationId xmlns:a16="http://schemas.microsoft.com/office/drawing/2014/main" id="{8594BEE1-CF47-4402-AD7A-B9DB8D9503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F26A77-3EBC-4071-87CE-E337CAE9FACE}"/>
              </a:ext>
            </a:extLst>
          </p:cNvPr>
          <p:cNvSpPr>
            <a:spLocks noGrp="1"/>
          </p:cNvSpPr>
          <p:nvPr>
            <p:ph type="sldNum" sz="quarter" idx="12"/>
          </p:nvPr>
        </p:nvSpPr>
        <p:spPr/>
        <p:txBody>
          <a:bodyPr/>
          <a:lstStyle/>
          <a:p>
            <a:fld id="{B9627A69-E5C3-48BA-8427-312E776E7053}" type="slidenum">
              <a:rPr lang="en-US" smtClean="0"/>
              <a:t>‹#›</a:t>
            </a:fld>
            <a:endParaRPr lang="en-US"/>
          </a:p>
        </p:txBody>
      </p:sp>
    </p:spTree>
    <p:extLst>
      <p:ext uri="{BB962C8B-B14F-4D97-AF65-F5344CB8AC3E}">
        <p14:creationId xmlns:p14="http://schemas.microsoft.com/office/powerpoint/2010/main" val="1338918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542A-BD4B-4F61-840B-A2E89422A7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F14E2E-7AF1-45DD-AC75-8DEF5FF7B8AF}"/>
              </a:ext>
            </a:extLst>
          </p:cNvPr>
          <p:cNvSpPr>
            <a:spLocks noGrp="1"/>
          </p:cNvSpPr>
          <p:nvPr>
            <p:ph type="dt" sz="half" idx="10"/>
          </p:nvPr>
        </p:nvSpPr>
        <p:spPr/>
        <p:txBody>
          <a:bodyPr/>
          <a:lstStyle/>
          <a:p>
            <a:fld id="{80DF2016-35A6-4425-A577-DA7DCF9271BD}" type="datetime1">
              <a:rPr lang="en-US" smtClean="0"/>
              <a:t>10/13/2021</a:t>
            </a:fld>
            <a:endParaRPr lang="en-US"/>
          </a:p>
        </p:txBody>
      </p:sp>
      <p:sp>
        <p:nvSpPr>
          <p:cNvPr id="4" name="Footer Placeholder 3">
            <a:extLst>
              <a:ext uri="{FF2B5EF4-FFF2-40B4-BE49-F238E27FC236}">
                <a16:creationId xmlns:a16="http://schemas.microsoft.com/office/drawing/2014/main" id="{BEF66B42-5C2D-4A19-A9E1-7282ED2CF4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F39B1F-27AD-4AEF-8C4D-47D80F8D4620}"/>
              </a:ext>
            </a:extLst>
          </p:cNvPr>
          <p:cNvSpPr>
            <a:spLocks noGrp="1"/>
          </p:cNvSpPr>
          <p:nvPr>
            <p:ph type="sldNum" sz="quarter" idx="12"/>
          </p:nvPr>
        </p:nvSpPr>
        <p:spPr/>
        <p:txBody>
          <a:bodyPr/>
          <a:lstStyle/>
          <a:p>
            <a:fld id="{B9627A69-E5C3-48BA-8427-312E776E7053}" type="slidenum">
              <a:rPr lang="en-US" smtClean="0"/>
              <a:t>‹#›</a:t>
            </a:fld>
            <a:endParaRPr lang="en-US"/>
          </a:p>
        </p:txBody>
      </p:sp>
    </p:spTree>
    <p:extLst>
      <p:ext uri="{BB962C8B-B14F-4D97-AF65-F5344CB8AC3E}">
        <p14:creationId xmlns:p14="http://schemas.microsoft.com/office/powerpoint/2010/main" val="1555194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9FDE4-5D52-4924-898F-DC8B05CDFB6B}"/>
              </a:ext>
            </a:extLst>
          </p:cNvPr>
          <p:cNvSpPr>
            <a:spLocks noGrp="1"/>
          </p:cNvSpPr>
          <p:nvPr>
            <p:ph type="dt" sz="half" idx="10"/>
          </p:nvPr>
        </p:nvSpPr>
        <p:spPr/>
        <p:txBody>
          <a:bodyPr/>
          <a:lstStyle/>
          <a:p>
            <a:fld id="{E5C3EE4F-DCBC-40E7-A395-5A7FA2A8405B}" type="datetime1">
              <a:rPr lang="en-US" smtClean="0"/>
              <a:t>10/13/2021</a:t>
            </a:fld>
            <a:endParaRPr lang="en-US"/>
          </a:p>
        </p:txBody>
      </p:sp>
      <p:sp>
        <p:nvSpPr>
          <p:cNvPr id="3" name="Footer Placeholder 2">
            <a:extLst>
              <a:ext uri="{FF2B5EF4-FFF2-40B4-BE49-F238E27FC236}">
                <a16:creationId xmlns:a16="http://schemas.microsoft.com/office/drawing/2014/main" id="{5D92C493-837F-4838-AB23-174D8910A5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AB7BA2-96EB-411B-B4FA-DC9AB3C971E4}"/>
              </a:ext>
            </a:extLst>
          </p:cNvPr>
          <p:cNvSpPr>
            <a:spLocks noGrp="1"/>
          </p:cNvSpPr>
          <p:nvPr>
            <p:ph type="sldNum" sz="quarter" idx="12"/>
          </p:nvPr>
        </p:nvSpPr>
        <p:spPr/>
        <p:txBody>
          <a:bodyPr/>
          <a:lstStyle/>
          <a:p>
            <a:fld id="{B9627A69-E5C3-48BA-8427-312E776E7053}" type="slidenum">
              <a:rPr lang="en-US" smtClean="0"/>
              <a:t>‹#›</a:t>
            </a:fld>
            <a:endParaRPr lang="en-US"/>
          </a:p>
        </p:txBody>
      </p:sp>
    </p:spTree>
    <p:extLst>
      <p:ext uri="{BB962C8B-B14F-4D97-AF65-F5344CB8AC3E}">
        <p14:creationId xmlns:p14="http://schemas.microsoft.com/office/powerpoint/2010/main" val="2036192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4B0F-7778-4368-B2EC-1926AD2C6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D5A0AE-1644-49AC-9C9A-2A5057487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B2DE68-B868-4D4F-8022-738CC0D74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F799A-880A-4B92-8A91-EB2A82ACBF7A}"/>
              </a:ext>
            </a:extLst>
          </p:cNvPr>
          <p:cNvSpPr>
            <a:spLocks noGrp="1"/>
          </p:cNvSpPr>
          <p:nvPr>
            <p:ph type="dt" sz="half" idx="10"/>
          </p:nvPr>
        </p:nvSpPr>
        <p:spPr/>
        <p:txBody>
          <a:bodyPr/>
          <a:lstStyle/>
          <a:p>
            <a:fld id="{7187349A-21D9-44BD-8A9B-C1C597563A01}" type="datetime1">
              <a:rPr lang="en-US" smtClean="0"/>
              <a:t>10/13/2021</a:t>
            </a:fld>
            <a:endParaRPr lang="en-US"/>
          </a:p>
        </p:txBody>
      </p:sp>
      <p:sp>
        <p:nvSpPr>
          <p:cNvPr id="6" name="Footer Placeholder 5">
            <a:extLst>
              <a:ext uri="{FF2B5EF4-FFF2-40B4-BE49-F238E27FC236}">
                <a16:creationId xmlns:a16="http://schemas.microsoft.com/office/drawing/2014/main" id="{8D8B03EB-CBF1-4D93-84C7-6326FDC66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56D2A-8222-4481-898D-D047F5F9CBCC}"/>
              </a:ext>
            </a:extLst>
          </p:cNvPr>
          <p:cNvSpPr>
            <a:spLocks noGrp="1"/>
          </p:cNvSpPr>
          <p:nvPr>
            <p:ph type="sldNum" sz="quarter" idx="12"/>
          </p:nvPr>
        </p:nvSpPr>
        <p:spPr/>
        <p:txBody>
          <a:bodyPr/>
          <a:lstStyle/>
          <a:p>
            <a:fld id="{B9627A69-E5C3-48BA-8427-312E776E7053}" type="slidenum">
              <a:rPr lang="en-US" smtClean="0"/>
              <a:t>‹#›</a:t>
            </a:fld>
            <a:endParaRPr lang="en-US"/>
          </a:p>
        </p:txBody>
      </p:sp>
    </p:spTree>
    <p:extLst>
      <p:ext uri="{BB962C8B-B14F-4D97-AF65-F5344CB8AC3E}">
        <p14:creationId xmlns:p14="http://schemas.microsoft.com/office/powerpoint/2010/main" val="108236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B6BC-655A-436F-B922-74AFF225D8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C223A-AC95-44EB-9A87-CD24B7EDA1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06655-DAB3-4DC9-BE10-E6271C52C3D9}"/>
              </a:ext>
            </a:extLst>
          </p:cNvPr>
          <p:cNvSpPr>
            <a:spLocks noGrp="1"/>
          </p:cNvSpPr>
          <p:nvPr>
            <p:ph type="dt" sz="half" idx="10"/>
          </p:nvPr>
        </p:nvSpPr>
        <p:spPr/>
        <p:txBody>
          <a:bodyPr/>
          <a:lstStyle/>
          <a:p>
            <a:fld id="{25332CB9-9D84-4020-AD40-AA0120937EE4}" type="datetimeFigureOut">
              <a:rPr lang="en-US" smtClean="0"/>
              <a:t>10/13/2021</a:t>
            </a:fld>
            <a:endParaRPr lang="en-US"/>
          </a:p>
        </p:txBody>
      </p:sp>
      <p:sp>
        <p:nvSpPr>
          <p:cNvPr id="5" name="Footer Placeholder 4">
            <a:extLst>
              <a:ext uri="{FF2B5EF4-FFF2-40B4-BE49-F238E27FC236}">
                <a16:creationId xmlns:a16="http://schemas.microsoft.com/office/drawing/2014/main" id="{D1D174F4-63A0-4980-A311-DFAF5CB49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36104-454E-4633-B8BF-BBB3A1437BBA}"/>
              </a:ext>
            </a:extLst>
          </p:cNvPr>
          <p:cNvSpPr>
            <a:spLocks noGrp="1"/>
          </p:cNvSpPr>
          <p:nvPr>
            <p:ph type="sldNum" sz="quarter" idx="12"/>
          </p:nvPr>
        </p:nvSpPr>
        <p:spPr/>
        <p:txBody>
          <a:bodyPr/>
          <a:lstStyle/>
          <a:p>
            <a:fld id="{8F01B908-3E8F-49D8-B1F2-D374A91B75BE}" type="slidenum">
              <a:rPr lang="en-US" smtClean="0"/>
              <a:t>‹#›</a:t>
            </a:fld>
            <a:endParaRPr lang="en-US"/>
          </a:p>
        </p:txBody>
      </p:sp>
    </p:spTree>
    <p:extLst>
      <p:ext uri="{BB962C8B-B14F-4D97-AF65-F5344CB8AC3E}">
        <p14:creationId xmlns:p14="http://schemas.microsoft.com/office/powerpoint/2010/main" val="2238006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76C13-2989-4952-A5FE-B1FC0D319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78F1BA-906F-4F97-A1C9-FF498B788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89F67E-51B8-4ADC-BE5C-D371DF4C0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7F95A4-C973-41BE-AAA1-AC4533C58238}"/>
              </a:ext>
            </a:extLst>
          </p:cNvPr>
          <p:cNvSpPr>
            <a:spLocks noGrp="1"/>
          </p:cNvSpPr>
          <p:nvPr>
            <p:ph type="dt" sz="half" idx="10"/>
          </p:nvPr>
        </p:nvSpPr>
        <p:spPr/>
        <p:txBody>
          <a:bodyPr/>
          <a:lstStyle/>
          <a:p>
            <a:fld id="{7FBB19E3-CAD4-4FFD-9369-2F1D4C21656F}" type="datetime1">
              <a:rPr lang="en-US" smtClean="0"/>
              <a:t>10/13/2021</a:t>
            </a:fld>
            <a:endParaRPr lang="en-US"/>
          </a:p>
        </p:txBody>
      </p:sp>
      <p:sp>
        <p:nvSpPr>
          <p:cNvPr id="6" name="Footer Placeholder 5">
            <a:extLst>
              <a:ext uri="{FF2B5EF4-FFF2-40B4-BE49-F238E27FC236}">
                <a16:creationId xmlns:a16="http://schemas.microsoft.com/office/drawing/2014/main" id="{A71E296D-5CE5-4FD3-A654-DD3F945DD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DA5A3-EEA9-4F7E-B521-78ABAF488C25}"/>
              </a:ext>
            </a:extLst>
          </p:cNvPr>
          <p:cNvSpPr>
            <a:spLocks noGrp="1"/>
          </p:cNvSpPr>
          <p:nvPr>
            <p:ph type="sldNum" sz="quarter" idx="12"/>
          </p:nvPr>
        </p:nvSpPr>
        <p:spPr/>
        <p:txBody>
          <a:bodyPr/>
          <a:lstStyle/>
          <a:p>
            <a:fld id="{B9627A69-E5C3-48BA-8427-312E776E7053}" type="slidenum">
              <a:rPr lang="en-US" smtClean="0"/>
              <a:t>‹#›</a:t>
            </a:fld>
            <a:endParaRPr lang="en-US"/>
          </a:p>
        </p:txBody>
      </p:sp>
    </p:spTree>
    <p:extLst>
      <p:ext uri="{BB962C8B-B14F-4D97-AF65-F5344CB8AC3E}">
        <p14:creationId xmlns:p14="http://schemas.microsoft.com/office/powerpoint/2010/main" val="3811434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A80D8-EAAF-4959-B710-8DA9792451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62E612-2580-4A03-ABDB-29BF339A0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3FB0D-A7CE-4934-922A-744EA7B82D51}"/>
              </a:ext>
            </a:extLst>
          </p:cNvPr>
          <p:cNvSpPr>
            <a:spLocks noGrp="1"/>
          </p:cNvSpPr>
          <p:nvPr>
            <p:ph type="dt" sz="half" idx="10"/>
          </p:nvPr>
        </p:nvSpPr>
        <p:spPr/>
        <p:txBody>
          <a:bodyPr/>
          <a:lstStyle/>
          <a:p>
            <a:fld id="{7A755662-BF47-49A6-9BCE-08CDDDE8DAC9}" type="datetime1">
              <a:rPr lang="en-US" smtClean="0"/>
              <a:t>10/13/2021</a:t>
            </a:fld>
            <a:endParaRPr lang="en-US"/>
          </a:p>
        </p:txBody>
      </p:sp>
      <p:sp>
        <p:nvSpPr>
          <p:cNvPr id="5" name="Footer Placeholder 4">
            <a:extLst>
              <a:ext uri="{FF2B5EF4-FFF2-40B4-BE49-F238E27FC236}">
                <a16:creationId xmlns:a16="http://schemas.microsoft.com/office/drawing/2014/main" id="{4997FBFE-263B-41BF-887C-299A40DED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65EE8-E233-472E-8F9E-031CB6E8E87C}"/>
              </a:ext>
            </a:extLst>
          </p:cNvPr>
          <p:cNvSpPr>
            <a:spLocks noGrp="1"/>
          </p:cNvSpPr>
          <p:nvPr>
            <p:ph type="sldNum" sz="quarter" idx="12"/>
          </p:nvPr>
        </p:nvSpPr>
        <p:spPr/>
        <p:txBody>
          <a:bodyPr/>
          <a:lstStyle/>
          <a:p>
            <a:fld id="{B9627A69-E5C3-48BA-8427-312E776E7053}" type="slidenum">
              <a:rPr lang="en-US" smtClean="0"/>
              <a:t>‹#›</a:t>
            </a:fld>
            <a:endParaRPr lang="en-US"/>
          </a:p>
        </p:txBody>
      </p:sp>
    </p:spTree>
    <p:extLst>
      <p:ext uri="{BB962C8B-B14F-4D97-AF65-F5344CB8AC3E}">
        <p14:creationId xmlns:p14="http://schemas.microsoft.com/office/powerpoint/2010/main" val="1943928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32D045-50C2-4DAA-A9E9-5653F1A57D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ADFF17-8DD4-4D77-B77A-0E055F875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4317-A18E-4596-B79C-DB6D7DF2F488}"/>
              </a:ext>
            </a:extLst>
          </p:cNvPr>
          <p:cNvSpPr>
            <a:spLocks noGrp="1"/>
          </p:cNvSpPr>
          <p:nvPr>
            <p:ph type="dt" sz="half" idx="10"/>
          </p:nvPr>
        </p:nvSpPr>
        <p:spPr/>
        <p:txBody>
          <a:bodyPr/>
          <a:lstStyle/>
          <a:p>
            <a:fld id="{7FADAEBA-CB84-453C-B03E-120546B86026}" type="datetime1">
              <a:rPr lang="en-US" smtClean="0"/>
              <a:t>10/13/2021</a:t>
            </a:fld>
            <a:endParaRPr lang="en-US"/>
          </a:p>
        </p:txBody>
      </p:sp>
      <p:sp>
        <p:nvSpPr>
          <p:cNvPr id="5" name="Footer Placeholder 4">
            <a:extLst>
              <a:ext uri="{FF2B5EF4-FFF2-40B4-BE49-F238E27FC236}">
                <a16:creationId xmlns:a16="http://schemas.microsoft.com/office/drawing/2014/main" id="{677A0F68-C76F-4657-B398-D4A70843F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F878E-F9D1-4CBE-B929-433D700DE4EF}"/>
              </a:ext>
            </a:extLst>
          </p:cNvPr>
          <p:cNvSpPr>
            <a:spLocks noGrp="1"/>
          </p:cNvSpPr>
          <p:nvPr>
            <p:ph type="sldNum" sz="quarter" idx="12"/>
          </p:nvPr>
        </p:nvSpPr>
        <p:spPr/>
        <p:txBody>
          <a:bodyPr/>
          <a:lstStyle/>
          <a:p>
            <a:fld id="{B9627A69-E5C3-48BA-8427-312E776E7053}" type="slidenum">
              <a:rPr lang="en-US" smtClean="0"/>
              <a:t>‹#›</a:t>
            </a:fld>
            <a:endParaRPr lang="en-US"/>
          </a:p>
        </p:txBody>
      </p:sp>
    </p:spTree>
    <p:extLst>
      <p:ext uri="{BB962C8B-B14F-4D97-AF65-F5344CB8AC3E}">
        <p14:creationId xmlns:p14="http://schemas.microsoft.com/office/powerpoint/2010/main" val="242545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E601-AF3E-4311-BB98-DD43C9B865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2494B1-0DAA-4F8B-A568-5CF5AE173B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4AE681-A599-4A11-8FFC-F04F0C190DED}"/>
              </a:ext>
            </a:extLst>
          </p:cNvPr>
          <p:cNvSpPr>
            <a:spLocks noGrp="1"/>
          </p:cNvSpPr>
          <p:nvPr>
            <p:ph type="dt" sz="half" idx="10"/>
          </p:nvPr>
        </p:nvSpPr>
        <p:spPr/>
        <p:txBody>
          <a:bodyPr/>
          <a:lstStyle/>
          <a:p>
            <a:fld id="{25332CB9-9D84-4020-AD40-AA0120937EE4}" type="datetimeFigureOut">
              <a:rPr lang="en-US" smtClean="0"/>
              <a:t>10/13/2021</a:t>
            </a:fld>
            <a:endParaRPr lang="en-US"/>
          </a:p>
        </p:txBody>
      </p:sp>
      <p:sp>
        <p:nvSpPr>
          <p:cNvPr id="5" name="Footer Placeholder 4">
            <a:extLst>
              <a:ext uri="{FF2B5EF4-FFF2-40B4-BE49-F238E27FC236}">
                <a16:creationId xmlns:a16="http://schemas.microsoft.com/office/drawing/2014/main" id="{510652B1-8584-438D-ACD1-D512A7C1E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B492C-D7F5-42EA-BD9E-0AE162E932F1}"/>
              </a:ext>
            </a:extLst>
          </p:cNvPr>
          <p:cNvSpPr>
            <a:spLocks noGrp="1"/>
          </p:cNvSpPr>
          <p:nvPr>
            <p:ph type="sldNum" sz="quarter" idx="12"/>
          </p:nvPr>
        </p:nvSpPr>
        <p:spPr/>
        <p:txBody>
          <a:bodyPr/>
          <a:lstStyle/>
          <a:p>
            <a:fld id="{8F01B908-3E8F-49D8-B1F2-D374A91B75BE}" type="slidenum">
              <a:rPr lang="en-US" smtClean="0"/>
              <a:t>‹#›</a:t>
            </a:fld>
            <a:endParaRPr lang="en-US"/>
          </a:p>
        </p:txBody>
      </p:sp>
    </p:spTree>
    <p:extLst>
      <p:ext uri="{BB962C8B-B14F-4D97-AF65-F5344CB8AC3E}">
        <p14:creationId xmlns:p14="http://schemas.microsoft.com/office/powerpoint/2010/main" val="87057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F031-7055-439A-A9FD-929313BFC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C0C64-0659-4926-9583-30BC04A103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0C3330-FFB7-4339-89D0-F5B3F29835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EB79F-FA6F-4F11-A487-14ABD3DA19E2}"/>
              </a:ext>
            </a:extLst>
          </p:cNvPr>
          <p:cNvSpPr>
            <a:spLocks noGrp="1"/>
          </p:cNvSpPr>
          <p:nvPr>
            <p:ph type="dt" sz="half" idx="10"/>
          </p:nvPr>
        </p:nvSpPr>
        <p:spPr/>
        <p:txBody>
          <a:bodyPr/>
          <a:lstStyle/>
          <a:p>
            <a:fld id="{25332CB9-9D84-4020-AD40-AA0120937EE4}" type="datetimeFigureOut">
              <a:rPr lang="en-US" smtClean="0"/>
              <a:t>10/13/2021</a:t>
            </a:fld>
            <a:endParaRPr lang="en-US"/>
          </a:p>
        </p:txBody>
      </p:sp>
      <p:sp>
        <p:nvSpPr>
          <p:cNvPr id="6" name="Footer Placeholder 5">
            <a:extLst>
              <a:ext uri="{FF2B5EF4-FFF2-40B4-BE49-F238E27FC236}">
                <a16:creationId xmlns:a16="http://schemas.microsoft.com/office/drawing/2014/main" id="{1C50893C-D1D9-4570-AE2D-64B501BAB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AB8E4-36D8-45EE-9542-2D7EA5937A93}"/>
              </a:ext>
            </a:extLst>
          </p:cNvPr>
          <p:cNvSpPr>
            <a:spLocks noGrp="1"/>
          </p:cNvSpPr>
          <p:nvPr>
            <p:ph type="sldNum" sz="quarter" idx="12"/>
          </p:nvPr>
        </p:nvSpPr>
        <p:spPr/>
        <p:txBody>
          <a:bodyPr/>
          <a:lstStyle/>
          <a:p>
            <a:fld id="{8F01B908-3E8F-49D8-B1F2-D374A91B75BE}" type="slidenum">
              <a:rPr lang="en-US" smtClean="0"/>
              <a:t>‹#›</a:t>
            </a:fld>
            <a:endParaRPr lang="en-US"/>
          </a:p>
        </p:txBody>
      </p:sp>
    </p:spTree>
    <p:extLst>
      <p:ext uri="{BB962C8B-B14F-4D97-AF65-F5344CB8AC3E}">
        <p14:creationId xmlns:p14="http://schemas.microsoft.com/office/powerpoint/2010/main" val="135153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AB8F-923B-4357-BC64-6FC4697805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9DC540-ED60-410A-92D7-C63EBB2117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53C3EE-68FD-4175-9CA7-2F89A37F5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1D79E8-16B6-4292-9685-8C88E7206C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76C5A5-2917-4DD1-8716-F89C3CAAC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5CAEB0-B452-46F4-9B87-29F6D63DDA97}"/>
              </a:ext>
            </a:extLst>
          </p:cNvPr>
          <p:cNvSpPr>
            <a:spLocks noGrp="1"/>
          </p:cNvSpPr>
          <p:nvPr>
            <p:ph type="dt" sz="half" idx="10"/>
          </p:nvPr>
        </p:nvSpPr>
        <p:spPr/>
        <p:txBody>
          <a:bodyPr/>
          <a:lstStyle/>
          <a:p>
            <a:fld id="{25332CB9-9D84-4020-AD40-AA0120937EE4}" type="datetimeFigureOut">
              <a:rPr lang="en-US" smtClean="0"/>
              <a:t>10/13/2021</a:t>
            </a:fld>
            <a:endParaRPr lang="en-US"/>
          </a:p>
        </p:txBody>
      </p:sp>
      <p:sp>
        <p:nvSpPr>
          <p:cNvPr id="8" name="Footer Placeholder 7">
            <a:extLst>
              <a:ext uri="{FF2B5EF4-FFF2-40B4-BE49-F238E27FC236}">
                <a16:creationId xmlns:a16="http://schemas.microsoft.com/office/drawing/2014/main" id="{25A7D37B-6942-4C25-B6F5-4B039F07D8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301737-078F-4BE9-A9EB-DC56767568D1}"/>
              </a:ext>
            </a:extLst>
          </p:cNvPr>
          <p:cNvSpPr>
            <a:spLocks noGrp="1"/>
          </p:cNvSpPr>
          <p:nvPr>
            <p:ph type="sldNum" sz="quarter" idx="12"/>
          </p:nvPr>
        </p:nvSpPr>
        <p:spPr/>
        <p:txBody>
          <a:bodyPr/>
          <a:lstStyle/>
          <a:p>
            <a:fld id="{8F01B908-3E8F-49D8-B1F2-D374A91B75BE}" type="slidenum">
              <a:rPr lang="en-US" smtClean="0"/>
              <a:t>‹#›</a:t>
            </a:fld>
            <a:endParaRPr lang="en-US"/>
          </a:p>
        </p:txBody>
      </p:sp>
    </p:spTree>
    <p:extLst>
      <p:ext uri="{BB962C8B-B14F-4D97-AF65-F5344CB8AC3E}">
        <p14:creationId xmlns:p14="http://schemas.microsoft.com/office/powerpoint/2010/main" val="99987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61B9-899C-4CF6-A775-6847DE2DFC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E4F54A-411B-45F6-B071-B9A2BCE32B1F}"/>
              </a:ext>
            </a:extLst>
          </p:cNvPr>
          <p:cNvSpPr>
            <a:spLocks noGrp="1"/>
          </p:cNvSpPr>
          <p:nvPr>
            <p:ph type="dt" sz="half" idx="10"/>
          </p:nvPr>
        </p:nvSpPr>
        <p:spPr/>
        <p:txBody>
          <a:bodyPr/>
          <a:lstStyle/>
          <a:p>
            <a:fld id="{25332CB9-9D84-4020-AD40-AA0120937EE4}" type="datetimeFigureOut">
              <a:rPr lang="en-US" smtClean="0"/>
              <a:t>10/13/2021</a:t>
            </a:fld>
            <a:endParaRPr lang="en-US"/>
          </a:p>
        </p:txBody>
      </p:sp>
      <p:sp>
        <p:nvSpPr>
          <p:cNvPr id="4" name="Footer Placeholder 3">
            <a:extLst>
              <a:ext uri="{FF2B5EF4-FFF2-40B4-BE49-F238E27FC236}">
                <a16:creationId xmlns:a16="http://schemas.microsoft.com/office/drawing/2014/main" id="{C66B36BF-292A-4BA0-B5FE-7C1B5C40BC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07BDC9-A33F-4262-805F-21B6FCE69C58}"/>
              </a:ext>
            </a:extLst>
          </p:cNvPr>
          <p:cNvSpPr>
            <a:spLocks noGrp="1"/>
          </p:cNvSpPr>
          <p:nvPr>
            <p:ph type="sldNum" sz="quarter" idx="12"/>
          </p:nvPr>
        </p:nvSpPr>
        <p:spPr/>
        <p:txBody>
          <a:bodyPr/>
          <a:lstStyle/>
          <a:p>
            <a:fld id="{8F01B908-3E8F-49D8-B1F2-D374A91B75BE}" type="slidenum">
              <a:rPr lang="en-US" smtClean="0"/>
              <a:t>‹#›</a:t>
            </a:fld>
            <a:endParaRPr lang="en-US"/>
          </a:p>
        </p:txBody>
      </p:sp>
    </p:spTree>
    <p:extLst>
      <p:ext uri="{BB962C8B-B14F-4D97-AF65-F5344CB8AC3E}">
        <p14:creationId xmlns:p14="http://schemas.microsoft.com/office/powerpoint/2010/main" val="137301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D887F8-571E-4D07-B2F2-E3D47D630127}"/>
              </a:ext>
            </a:extLst>
          </p:cNvPr>
          <p:cNvSpPr>
            <a:spLocks noGrp="1"/>
          </p:cNvSpPr>
          <p:nvPr>
            <p:ph type="dt" sz="half" idx="10"/>
          </p:nvPr>
        </p:nvSpPr>
        <p:spPr/>
        <p:txBody>
          <a:bodyPr/>
          <a:lstStyle/>
          <a:p>
            <a:fld id="{25332CB9-9D84-4020-AD40-AA0120937EE4}" type="datetimeFigureOut">
              <a:rPr lang="en-US" smtClean="0"/>
              <a:t>10/13/2021</a:t>
            </a:fld>
            <a:endParaRPr lang="en-US"/>
          </a:p>
        </p:txBody>
      </p:sp>
      <p:sp>
        <p:nvSpPr>
          <p:cNvPr id="3" name="Footer Placeholder 2">
            <a:extLst>
              <a:ext uri="{FF2B5EF4-FFF2-40B4-BE49-F238E27FC236}">
                <a16:creationId xmlns:a16="http://schemas.microsoft.com/office/drawing/2014/main" id="{71AD74DF-113E-41D6-A7BA-026B65D6A1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27AA43-624E-486E-8276-8BCE3D127DDA}"/>
              </a:ext>
            </a:extLst>
          </p:cNvPr>
          <p:cNvSpPr>
            <a:spLocks noGrp="1"/>
          </p:cNvSpPr>
          <p:nvPr>
            <p:ph type="sldNum" sz="quarter" idx="12"/>
          </p:nvPr>
        </p:nvSpPr>
        <p:spPr/>
        <p:txBody>
          <a:bodyPr/>
          <a:lstStyle/>
          <a:p>
            <a:fld id="{8F01B908-3E8F-49D8-B1F2-D374A91B75BE}" type="slidenum">
              <a:rPr lang="en-US" smtClean="0"/>
              <a:t>‹#›</a:t>
            </a:fld>
            <a:endParaRPr lang="en-US"/>
          </a:p>
        </p:txBody>
      </p:sp>
    </p:spTree>
    <p:extLst>
      <p:ext uri="{BB962C8B-B14F-4D97-AF65-F5344CB8AC3E}">
        <p14:creationId xmlns:p14="http://schemas.microsoft.com/office/powerpoint/2010/main" val="291207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DDD3-FB12-4445-9174-71FD11707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86F038-75C0-4F9B-96DD-A170BEB515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6480AB-87A1-4DE3-9EF3-50CFE28C3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4112F5-9FE5-4A52-B31D-1E7DEC560568}"/>
              </a:ext>
            </a:extLst>
          </p:cNvPr>
          <p:cNvSpPr>
            <a:spLocks noGrp="1"/>
          </p:cNvSpPr>
          <p:nvPr>
            <p:ph type="dt" sz="half" idx="10"/>
          </p:nvPr>
        </p:nvSpPr>
        <p:spPr/>
        <p:txBody>
          <a:bodyPr/>
          <a:lstStyle/>
          <a:p>
            <a:fld id="{25332CB9-9D84-4020-AD40-AA0120937EE4}" type="datetimeFigureOut">
              <a:rPr lang="en-US" smtClean="0"/>
              <a:t>10/13/2021</a:t>
            </a:fld>
            <a:endParaRPr lang="en-US"/>
          </a:p>
        </p:txBody>
      </p:sp>
      <p:sp>
        <p:nvSpPr>
          <p:cNvPr id="6" name="Footer Placeholder 5">
            <a:extLst>
              <a:ext uri="{FF2B5EF4-FFF2-40B4-BE49-F238E27FC236}">
                <a16:creationId xmlns:a16="http://schemas.microsoft.com/office/drawing/2014/main" id="{A14FA9A9-1353-4309-8EA5-7F69D833B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2F77FD-CBAA-43A9-8B98-8AF85845CB43}"/>
              </a:ext>
            </a:extLst>
          </p:cNvPr>
          <p:cNvSpPr>
            <a:spLocks noGrp="1"/>
          </p:cNvSpPr>
          <p:nvPr>
            <p:ph type="sldNum" sz="quarter" idx="12"/>
          </p:nvPr>
        </p:nvSpPr>
        <p:spPr/>
        <p:txBody>
          <a:bodyPr/>
          <a:lstStyle/>
          <a:p>
            <a:fld id="{8F01B908-3E8F-49D8-B1F2-D374A91B75BE}" type="slidenum">
              <a:rPr lang="en-US" smtClean="0"/>
              <a:t>‹#›</a:t>
            </a:fld>
            <a:endParaRPr lang="en-US"/>
          </a:p>
        </p:txBody>
      </p:sp>
    </p:spTree>
    <p:extLst>
      <p:ext uri="{BB962C8B-B14F-4D97-AF65-F5344CB8AC3E}">
        <p14:creationId xmlns:p14="http://schemas.microsoft.com/office/powerpoint/2010/main" val="11970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C953-16B7-497D-8A01-426028A20F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A127AE-7C6D-4209-937D-0AECCE24B2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4BC574-93C5-493B-8358-281F7345B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D48D26-9A68-44CE-93FD-367341092FFE}"/>
              </a:ext>
            </a:extLst>
          </p:cNvPr>
          <p:cNvSpPr>
            <a:spLocks noGrp="1"/>
          </p:cNvSpPr>
          <p:nvPr>
            <p:ph type="dt" sz="half" idx="10"/>
          </p:nvPr>
        </p:nvSpPr>
        <p:spPr/>
        <p:txBody>
          <a:bodyPr/>
          <a:lstStyle/>
          <a:p>
            <a:fld id="{25332CB9-9D84-4020-AD40-AA0120937EE4}" type="datetimeFigureOut">
              <a:rPr lang="en-US" smtClean="0"/>
              <a:t>10/13/2021</a:t>
            </a:fld>
            <a:endParaRPr lang="en-US"/>
          </a:p>
        </p:txBody>
      </p:sp>
      <p:sp>
        <p:nvSpPr>
          <p:cNvPr id="6" name="Footer Placeholder 5">
            <a:extLst>
              <a:ext uri="{FF2B5EF4-FFF2-40B4-BE49-F238E27FC236}">
                <a16:creationId xmlns:a16="http://schemas.microsoft.com/office/drawing/2014/main" id="{2172A44C-CE77-4ECE-821C-A978812280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5E921-3A4A-42CB-B849-A771F7881CBB}"/>
              </a:ext>
            </a:extLst>
          </p:cNvPr>
          <p:cNvSpPr>
            <a:spLocks noGrp="1"/>
          </p:cNvSpPr>
          <p:nvPr>
            <p:ph type="sldNum" sz="quarter" idx="12"/>
          </p:nvPr>
        </p:nvSpPr>
        <p:spPr/>
        <p:txBody>
          <a:bodyPr/>
          <a:lstStyle/>
          <a:p>
            <a:fld id="{8F01B908-3E8F-49D8-B1F2-D374A91B75BE}" type="slidenum">
              <a:rPr lang="en-US" smtClean="0"/>
              <a:t>‹#›</a:t>
            </a:fld>
            <a:endParaRPr lang="en-US"/>
          </a:p>
        </p:txBody>
      </p:sp>
    </p:spTree>
    <p:extLst>
      <p:ext uri="{BB962C8B-B14F-4D97-AF65-F5344CB8AC3E}">
        <p14:creationId xmlns:p14="http://schemas.microsoft.com/office/powerpoint/2010/main" val="331484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08CF8-4F22-4535-9FB3-C5E9336ED0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86398B-7B8D-4EB4-837D-E3BCA66C14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2DED5-27FD-41B2-A181-AACC1943F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32CB9-9D84-4020-AD40-AA0120937EE4}" type="datetimeFigureOut">
              <a:rPr lang="en-US" smtClean="0"/>
              <a:t>10/13/2021</a:t>
            </a:fld>
            <a:endParaRPr lang="en-US"/>
          </a:p>
        </p:txBody>
      </p:sp>
      <p:sp>
        <p:nvSpPr>
          <p:cNvPr id="5" name="Footer Placeholder 4">
            <a:extLst>
              <a:ext uri="{FF2B5EF4-FFF2-40B4-BE49-F238E27FC236}">
                <a16:creationId xmlns:a16="http://schemas.microsoft.com/office/drawing/2014/main" id="{EB927D47-9094-410F-AFE8-5AD78DAFD3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D8D641-136B-4E37-98E7-65751C3A05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1B908-3E8F-49D8-B1F2-D374A91B75BE}" type="slidenum">
              <a:rPr lang="en-US" smtClean="0"/>
              <a:t>‹#›</a:t>
            </a:fld>
            <a:endParaRPr lang="en-US"/>
          </a:p>
        </p:txBody>
      </p:sp>
    </p:spTree>
    <p:extLst>
      <p:ext uri="{BB962C8B-B14F-4D97-AF65-F5344CB8AC3E}">
        <p14:creationId xmlns:p14="http://schemas.microsoft.com/office/powerpoint/2010/main" val="4180022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EC031-2854-464A-9270-B8158D9C40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C2399A-4A96-4204-8068-3B9F7E7F23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E922C-A716-412D-BA71-32F8DDE877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39B83-1DDC-4CD5-941E-CD63BE4CB5D2}" type="datetime1">
              <a:rPr lang="en-US" smtClean="0"/>
              <a:t>10/13/2021</a:t>
            </a:fld>
            <a:endParaRPr lang="en-US"/>
          </a:p>
        </p:txBody>
      </p:sp>
      <p:sp>
        <p:nvSpPr>
          <p:cNvPr id="5" name="Footer Placeholder 4">
            <a:extLst>
              <a:ext uri="{FF2B5EF4-FFF2-40B4-BE49-F238E27FC236}">
                <a16:creationId xmlns:a16="http://schemas.microsoft.com/office/drawing/2014/main" id="{9D5F5FC9-503A-4B4C-B2E9-F4937D701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59ED34-BF7B-4BB2-84A4-7DD2B86239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27A69-E5C3-48BA-8427-312E776E7053}" type="slidenum">
              <a:rPr lang="en-US" smtClean="0"/>
              <a:t>‹#›</a:t>
            </a:fld>
            <a:endParaRPr lang="en-US"/>
          </a:p>
        </p:txBody>
      </p:sp>
    </p:spTree>
    <p:extLst>
      <p:ext uri="{BB962C8B-B14F-4D97-AF65-F5344CB8AC3E}">
        <p14:creationId xmlns:p14="http://schemas.microsoft.com/office/powerpoint/2010/main" val="471886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2.png"/><Relationship Id="rId4" Type="http://schemas.openxmlformats.org/officeDocument/2006/relationships/image" Target="../media/image32.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4.jpeg"/><Relationship Id="rId5" Type="http://schemas.openxmlformats.org/officeDocument/2006/relationships/image" Target="../media/image43.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1.png"/><Relationship Id="rId7"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52.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image" Target="../media/image52.jpe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31191A-4E18-43CC-A004-95CD1CF12897}"/>
              </a:ext>
            </a:extLst>
          </p:cNvPr>
          <p:cNvSpPr/>
          <p:nvPr/>
        </p:nvSpPr>
        <p:spPr>
          <a:xfrm>
            <a:off x="769677" y="2340299"/>
            <a:ext cx="10684335"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Αρχές Φυσικής και Ακτινοπροστασίας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 στην Κτηνιατρική Επιστήμη</a:t>
            </a:r>
            <a:endParaRPr kumimoji="0" lang="en-US" sz="5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p:txBody>
      </p:sp>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11" name="Picture 10">
            <a:extLst>
              <a:ext uri="{FF2B5EF4-FFF2-40B4-BE49-F238E27FC236}">
                <a16:creationId xmlns:a16="http://schemas.microsoft.com/office/drawing/2014/main" id="{D1000027-FE9C-4FBC-92E6-C52EDE987FB1}"/>
              </a:ext>
            </a:extLst>
          </p:cNvPr>
          <p:cNvPicPr>
            <a:picLocks noChangeAspect="1"/>
          </p:cNvPicPr>
          <p:nvPr/>
        </p:nvPicPr>
        <p:blipFill>
          <a:blip r:embed="rId3"/>
          <a:stretch>
            <a:fillRect/>
          </a:stretch>
        </p:blipFill>
        <p:spPr>
          <a:xfrm>
            <a:off x="0" y="6046237"/>
            <a:ext cx="811763" cy="811763"/>
          </a:xfrm>
          <a:prstGeom prst="rect">
            <a:avLst/>
          </a:prstGeom>
        </p:spPr>
      </p:pic>
    </p:spTree>
    <p:extLst>
      <p:ext uri="{BB962C8B-B14F-4D97-AF65-F5344CB8AC3E}">
        <p14:creationId xmlns:p14="http://schemas.microsoft.com/office/powerpoint/2010/main" val="172940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8" name="TextBox 7">
            <a:extLst>
              <a:ext uri="{FF2B5EF4-FFF2-40B4-BE49-F238E27FC236}">
                <a16:creationId xmlns:a16="http://schemas.microsoft.com/office/drawing/2014/main" id="{11B933F4-62D1-4CA3-A232-37C5EFF1F01F}"/>
              </a:ext>
            </a:extLst>
          </p:cNvPr>
          <p:cNvSpPr txBox="1"/>
          <p:nvPr/>
        </p:nvSpPr>
        <p:spPr>
          <a:xfrm>
            <a:off x="4252426" y="1220892"/>
            <a:ext cx="4210439"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Διέγερση – Αποδιέγερση Ατόμου</a:t>
            </a:r>
          </a:p>
        </p:txBody>
      </p:sp>
      <p:sp>
        <p:nvSpPr>
          <p:cNvPr id="13" name="Text Box 9">
            <a:extLst>
              <a:ext uri="{FF2B5EF4-FFF2-40B4-BE49-F238E27FC236}">
                <a16:creationId xmlns:a16="http://schemas.microsoft.com/office/drawing/2014/main" id="{4CC9E3EC-A112-49BB-975D-7B2770262C7F}"/>
              </a:ext>
            </a:extLst>
          </p:cNvPr>
          <p:cNvSpPr txBox="1">
            <a:spLocks noChangeArrowheads="1"/>
          </p:cNvSpPr>
          <p:nvPr/>
        </p:nvSpPr>
        <p:spPr bwMode="auto">
          <a:xfrm>
            <a:off x="831437" y="2037035"/>
            <a:ext cx="28622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b="0" i="1" dirty="0" err="1">
                <a:solidFill>
                  <a:schemeClr val="tx2"/>
                </a:solidFill>
              </a:rPr>
              <a:t>Διέργεση</a:t>
            </a:r>
            <a:r>
              <a:rPr lang="en-US" altLang="en-US" sz="2400" b="0" i="1" dirty="0">
                <a:solidFill>
                  <a:schemeClr val="tx2"/>
                </a:solidFill>
              </a:rPr>
              <a:t> </a:t>
            </a:r>
            <a:r>
              <a:rPr lang="en-US" altLang="en-US" sz="2400" b="0" i="1" dirty="0" err="1">
                <a:solidFill>
                  <a:schemeClr val="tx2"/>
                </a:solidFill>
              </a:rPr>
              <a:t>του</a:t>
            </a:r>
            <a:r>
              <a:rPr lang="en-US" altLang="en-US" sz="2400" b="0" i="1" dirty="0">
                <a:solidFill>
                  <a:schemeClr val="tx2"/>
                </a:solidFill>
              </a:rPr>
              <a:t> </a:t>
            </a:r>
            <a:r>
              <a:rPr lang="en-US" altLang="en-US" sz="2400" b="0" i="1" dirty="0" err="1">
                <a:solidFill>
                  <a:schemeClr val="tx2"/>
                </a:solidFill>
              </a:rPr>
              <a:t>Ατόμου</a:t>
            </a:r>
            <a:endParaRPr lang="en-US" altLang="en-US" sz="2400" b="0" i="1" dirty="0">
              <a:solidFill>
                <a:schemeClr val="tx2"/>
              </a:solidFill>
            </a:endParaRPr>
          </a:p>
        </p:txBody>
      </p:sp>
      <p:grpSp>
        <p:nvGrpSpPr>
          <p:cNvPr id="14" name="Group 10">
            <a:extLst>
              <a:ext uri="{FF2B5EF4-FFF2-40B4-BE49-F238E27FC236}">
                <a16:creationId xmlns:a16="http://schemas.microsoft.com/office/drawing/2014/main" id="{F668CC25-5146-4EC7-A0EA-1903C50D5642}"/>
              </a:ext>
            </a:extLst>
          </p:cNvPr>
          <p:cNvGrpSpPr>
            <a:grpSpLocks/>
          </p:cNvGrpSpPr>
          <p:nvPr/>
        </p:nvGrpSpPr>
        <p:grpSpPr bwMode="auto">
          <a:xfrm>
            <a:off x="1271968" y="2785439"/>
            <a:ext cx="1981200" cy="1828800"/>
            <a:chOff x="288" y="1152"/>
            <a:chExt cx="1248" cy="1152"/>
          </a:xfrm>
        </p:grpSpPr>
        <p:sp>
          <p:nvSpPr>
            <p:cNvPr id="15" name="Oval 11">
              <a:extLst>
                <a:ext uri="{FF2B5EF4-FFF2-40B4-BE49-F238E27FC236}">
                  <a16:creationId xmlns:a16="http://schemas.microsoft.com/office/drawing/2014/main" id="{F5C2C5A6-0323-41BA-878A-25BA9E80FB4B}"/>
                </a:ext>
              </a:extLst>
            </p:cNvPr>
            <p:cNvSpPr>
              <a:spLocks noChangeArrowheads="1"/>
            </p:cNvSpPr>
            <p:nvPr/>
          </p:nvSpPr>
          <p:spPr bwMode="auto">
            <a:xfrm>
              <a:off x="816" y="1632"/>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16" name="AutoShape 12">
              <a:extLst>
                <a:ext uri="{FF2B5EF4-FFF2-40B4-BE49-F238E27FC236}">
                  <a16:creationId xmlns:a16="http://schemas.microsoft.com/office/drawing/2014/main" id="{E1B6D836-24B2-4FE4-AD34-0AAE2C5C244E}"/>
                </a:ext>
              </a:extLst>
            </p:cNvPr>
            <p:cNvSpPr>
              <a:spLocks noChangeArrowheads="1"/>
            </p:cNvSpPr>
            <p:nvPr/>
          </p:nvSpPr>
          <p:spPr bwMode="auto">
            <a:xfrm>
              <a:off x="480" y="1296"/>
              <a:ext cx="864" cy="8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5 w 21600"/>
                <a:gd name="T25" fmla="*/ 3175 h 21600"/>
                <a:gd name="T26" fmla="*/ 18425 w 21600"/>
                <a:gd name="T27" fmla="*/ 1842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13">
              <a:extLst>
                <a:ext uri="{FF2B5EF4-FFF2-40B4-BE49-F238E27FC236}">
                  <a16:creationId xmlns:a16="http://schemas.microsoft.com/office/drawing/2014/main" id="{C68DCF3E-8FE2-4243-8AF4-854BA4977C59}"/>
                </a:ext>
              </a:extLst>
            </p:cNvPr>
            <p:cNvSpPr>
              <a:spLocks noChangeArrowheads="1"/>
            </p:cNvSpPr>
            <p:nvPr/>
          </p:nvSpPr>
          <p:spPr bwMode="auto">
            <a:xfrm>
              <a:off x="288" y="1152"/>
              <a:ext cx="1248" cy="115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18" name="Oval 14">
              <a:extLst>
                <a:ext uri="{FF2B5EF4-FFF2-40B4-BE49-F238E27FC236}">
                  <a16:creationId xmlns:a16="http://schemas.microsoft.com/office/drawing/2014/main" id="{DBD60215-ED2D-4693-B6E7-CC358C2C57CB}"/>
                </a:ext>
              </a:extLst>
            </p:cNvPr>
            <p:cNvSpPr>
              <a:spLocks noChangeArrowheads="1"/>
            </p:cNvSpPr>
            <p:nvPr/>
          </p:nvSpPr>
          <p:spPr bwMode="auto">
            <a:xfrm>
              <a:off x="672" y="1632"/>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GB" altLang="en-US" sz="2400" b="0">
                <a:solidFill>
                  <a:schemeClr val="accent2"/>
                </a:solidFill>
              </a:endParaRPr>
            </a:p>
          </p:txBody>
        </p:sp>
        <p:sp>
          <p:nvSpPr>
            <p:cNvPr id="19" name="Oval 15">
              <a:extLst>
                <a:ext uri="{FF2B5EF4-FFF2-40B4-BE49-F238E27FC236}">
                  <a16:creationId xmlns:a16="http://schemas.microsoft.com/office/drawing/2014/main" id="{E3B92D67-AC3B-4EFA-9697-94CB73BF4ABE}"/>
                </a:ext>
              </a:extLst>
            </p:cNvPr>
            <p:cNvSpPr>
              <a:spLocks noChangeArrowheads="1"/>
            </p:cNvSpPr>
            <p:nvPr/>
          </p:nvSpPr>
          <p:spPr bwMode="auto">
            <a:xfrm>
              <a:off x="912" y="1872"/>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GB" altLang="en-US" sz="2400" b="0">
                <a:solidFill>
                  <a:schemeClr val="accent2"/>
                </a:solidFill>
              </a:endParaRPr>
            </a:p>
          </p:txBody>
        </p:sp>
        <p:sp>
          <p:nvSpPr>
            <p:cNvPr id="20" name="Oval 16">
              <a:extLst>
                <a:ext uri="{FF2B5EF4-FFF2-40B4-BE49-F238E27FC236}">
                  <a16:creationId xmlns:a16="http://schemas.microsoft.com/office/drawing/2014/main" id="{DFE89D39-AFFC-4E19-ACCD-87941BBD0B79}"/>
                </a:ext>
              </a:extLst>
            </p:cNvPr>
            <p:cNvSpPr>
              <a:spLocks noChangeArrowheads="1"/>
            </p:cNvSpPr>
            <p:nvPr/>
          </p:nvSpPr>
          <p:spPr bwMode="auto">
            <a:xfrm>
              <a:off x="1008" y="1296"/>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GB" altLang="en-US" sz="2400" b="0">
                <a:solidFill>
                  <a:schemeClr val="accent2"/>
                </a:solidFill>
              </a:endParaRPr>
            </a:p>
          </p:txBody>
        </p:sp>
        <p:sp>
          <p:nvSpPr>
            <p:cNvPr id="21" name="Oval 17">
              <a:extLst>
                <a:ext uri="{FF2B5EF4-FFF2-40B4-BE49-F238E27FC236}">
                  <a16:creationId xmlns:a16="http://schemas.microsoft.com/office/drawing/2014/main" id="{69E335CC-D788-45D6-BF17-ABA4AD98B270}"/>
                </a:ext>
              </a:extLst>
            </p:cNvPr>
            <p:cNvSpPr>
              <a:spLocks noChangeArrowheads="1"/>
            </p:cNvSpPr>
            <p:nvPr/>
          </p:nvSpPr>
          <p:spPr bwMode="auto">
            <a:xfrm>
              <a:off x="1248" y="1536"/>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GB" altLang="en-US" sz="2400" b="0">
                <a:solidFill>
                  <a:schemeClr val="accent2"/>
                </a:solidFill>
              </a:endParaRPr>
            </a:p>
          </p:txBody>
        </p:sp>
        <p:sp>
          <p:nvSpPr>
            <p:cNvPr id="22" name="Oval 18">
              <a:extLst>
                <a:ext uri="{FF2B5EF4-FFF2-40B4-BE49-F238E27FC236}">
                  <a16:creationId xmlns:a16="http://schemas.microsoft.com/office/drawing/2014/main" id="{3B042DA1-5650-4CD4-999F-8FFD19DC7DC6}"/>
                </a:ext>
              </a:extLst>
            </p:cNvPr>
            <p:cNvSpPr>
              <a:spLocks noChangeArrowheads="1"/>
            </p:cNvSpPr>
            <p:nvPr/>
          </p:nvSpPr>
          <p:spPr bwMode="auto">
            <a:xfrm>
              <a:off x="1248" y="1872"/>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GB" altLang="en-US" sz="2400" b="0">
                <a:solidFill>
                  <a:schemeClr val="accent2"/>
                </a:solidFill>
              </a:endParaRPr>
            </a:p>
          </p:txBody>
        </p:sp>
        <p:sp>
          <p:nvSpPr>
            <p:cNvPr id="23" name="Oval 19">
              <a:extLst>
                <a:ext uri="{FF2B5EF4-FFF2-40B4-BE49-F238E27FC236}">
                  <a16:creationId xmlns:a16="http://schemas.microsoft.com/office/drawing/2014/main" id="{AF946921-6E76-4353-86C0-F4347C3D904E}"/>
                </a:ext>
              </a:extLst>
            </p:cNvPr>
            <p:cNvSpPr>
              <a:spLocks noChangeArrowheads="1"/>
            </p:cNvSpPr>
            <p:nvPr/>
          </p:nvSpPr>
          <p:spPr bwMode="auto">
            <a:xfrm>
              <a:off x="912" y="2112"/>
              <a:ext cx="96" cy="96"/>
            </a:xfrm>
            <a:prstGeom prst="ellipse">
              <a:avLst/>
            </a:prstGeom>
            <a:solidFill>
              <a:schemeClr val="bg1"/>
            </a:solidFill>
            <a:ln w="28575" cap="rnd">
              <a:solidFill>
                <a:schemeClr val="accent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GB" altLang="en-US" sz="2400" b="0"/>
            </a:p>
          </p:txBody>
        </p:sp>
        <p:sp>
          <p:nvSpPr>
            <p:cNvPr id="24" name="Oval 20">
              <a:extLst>
                <a:ext uri="{FF2B5EF4-FFF2-40B4-BE49-F238E27FC236}">
                  <a16:creationId xmlns:a16="http://schemas.microsoft.com/office/drawing/2014/main" id="{BC26E56F-F658-4BCE-9F05-4E705A596787}"/>
                </a:ext>
              </a:extLst>
            </p:cNvPr>
            <p:cNvSpPr>
              <a:spLocks noChangeArrowheads="1"/>
            </p:cNvSpPr>
            <p:nvPr/>
          </p:nvSpPr>
          <p:spPr bwMode="auto">
            <a:xfrm>
              <a:off x="480" y="1872"/>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GB" altLang="en-US" sz="2400" b="0">
                <a:solidFill>
                  <a:schemeClr val="accent2"/>
                </a:solidFill>
              </a:endParaRPr>
            </a:p>
          </p:txBody>
        </p:sp>
        <p:sp>
          <p:nvSpPr>
            <p:cNvPr id="25" name="Oval 21">
              <a:extLst>
                <a:ext uri="{FF2B5EF4-FFF2-40B4-BE49-F238E27FC236}">
                  <a16:creationId xmlns:a16="http://schemas.microsoft.com/office/drawing/2014/main" id="{046B3C19-D807-40B5-804A-2B62F3FCA7C2}"/>
                </a:ext>
              </a:extLst>
            </p:cNvPr>
            <p:cNvSpPr>
              <a:spLocks noChangeArrowheads="1"/>
            </p:cNvSpPr>
            <p:nvPr/>
          </p:nvSpPr>
          <p:spPr bwMode="auto">
            <a:xfrm>
              <a:off x="480" y="1488"/>
              <a:ext cx="96" cy="96"/>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GB" altLang="en-US" sz="2400" b="0">
                <a:solidFill>
                  <a:schemeClr val="accent2"/>
                </a:solidFill>
              </a:endParaRPr>
            </a:p>
          </p:txBody>
        </p:sp>
        <p:sp>
          <p:nvSpPr>
            <p:cNvPr id="26" name="Line 22">
              <a:extLst>
                <a:ext uri="{FF2B5EF4-FFF2-40B4-BE49-F238E27FC236}">
                  <a16:creationId xmlns:a16="http://schemas.microsoft.com/office/drawing/2014/main" id="{B13F8F34-DABF-4C4A-A00D-BD384C21A511}"/>
                </a:ext>
              </a:extLst>
            </p:cNvPr>
            <p:cNvSpPr>
              <a:spLocks noChangeShapeType="1"/>
            </p:cNvSpPr>
            <p:nvPr/>
          </p:nvSpPr>
          <p:spPr bwMode="auto">
            <a:xfrm>
              <a:off x="1008" y="2160"/>
              <a:ext cx="240" cy="48"/>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23">
              <a:extLst>
                <a:ext uri="{FF2B5EF4-FFF2-40B4-BE49-F238E27FC236}">
                  <a16:creationId xmlns:a16="http://schemas.microsoft.com/office/drawing/2014/main" id="{22302FB9-CDB5-4CB5-B203-F09E1278B5BD}"/>
                </a:ext>
              </a:extLst>
            </p:cNvPr>
            <p:cNvSpPr>
              <a:spLocks noChangeArrowheads="1"/>
            </p:cNvSpPr>
            <p:nvPr/>
          </p:nvSpPr>
          <p:spPr bwMode="auto">
            <a:xfrm>
              <a:off x="1248" y="2160"/>
              <a:ext cx="96" cy="96"/>
            </a:xfrm>
            <a:prstGeom prst="ellipse">
              <a:avLst/>
            </a:prstGeom>
            <a:solidFill>
              <a:srgbClr val="CC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GB" altLang="en-US" sz="2400" b="0">
                <a:solidFill>
                  <a:schemeClr val="accent2"/>
                </a:solidFill>
              </a:endParaRPr>
            </a:p>
          </p:txBody>
        </p:sp>
      </p:grpSp>
      <p:pic>
        <p:nvPicPr>
          <p:cNvPr id="2" name="Picture 1">
            <a:extLst>
              <a:ext uri="{FF2B5EF4-FFF2-40B4-BE49-F238E27FC236}">
                <a16:creationId xmlns:a16="http://schemas.microsoft.com/office/drawing/2014/main" id="{094ABFAB-81CE-42BF-9F1E-B93C4FA30F26}"/>
              </a:ext>
            </a:extLst>
          </p:cNvPr>
          <p:cNvPicPr>
            <a:picLocks noChangeAspect="1"/>
          </p:cNvPicPr>
          <p:nvPr/>
        </p:nvPicPr>
        <p:blipFill>
          <a:blip r:embed="rId3"/>
          <a:stretch>
            <a:fillRect/>
          </a:stretch>
        </p:blipFill>
        <p:spPr>
          <a:xfrm>
            <a:off x="8217761" y="2748813"/>
            <a:ext cx="2609314" cy="1841152"/>
          </a:xfrm>
          <a:prstGeom prst="rect">
            <a:avLst/>
          </a:prstGeom>
        </p:spPr>
      </p:pic>
      <p:sp>
        <p:nvSpPr>
          <p:cNvPr id="28" name="Text Box 9">
            <a:extLst>
              <a:ext uri="{FF2B5EF4-FFF2-40B4-BE49-F238E27FC236}">
                <a16:creationId xmlns:a16="http://schemas.microsoft.com/office/drawing/2014/main" id="{F413668F-0593-4F1B-9BAC-788DFE03825A}"/>
              </a:ext>
            </a:extLst>
          </p:cNvPr>
          <p:cNvSpPr txBox="1">
            <a:spLocks noChangeArrowheads="1"/>
          </p:cNvSpPr>
          <p:nvPr/>
        </p:nvSpPr>
        <p:spPr bwMode="auto">
          <a:xfrm>
            <a:off x="7463269" y="2038467"/>
            <a:ext cx="3363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l-GR" altLang="en-US" sz="2400" b="0" i="1" dirty="0">
                <a:solidFill>
                  <a:schemeClr val="tx2"/>
                </a:solidFill>
              </a:rPr>
              <a:t>Αποδιέγερση</a:t>
            </a:r>
            <a:r>
              <a:rPr lang="en-US" altLang="en-US" sz="2400" b="0" i="1" dirty="0">
                <a:solidFill>
                  <a:schemeClr val="tx2"/>
                </a:solidFill>
              </a:rPr>
              <a:t> </a:t>
            </a:r>
            <a:r>
              <a:rPr lang="en-US" altLang="en-US" sz="2400" b="0" i="1" dirty="0" err="1">
                <a:solidFill>
                  <a:schemeClr val="tx2"/>
                </a:solidFill>
              </a:rPr>
              <a:t>του</a:t>
            </a:r>
            <a:r>
              <a:rPr lang="en-US" altLang="en-US" sz="2400" b="0" i="1" dirty="0">
                <a:solidFill>
                  <a:schemeClr val="tx2"/>
                </a:solidFill>
              </a:rPr>
              <a:t> </a:t>
            </a:r>
            <a:r>
              <a:rPr lang="en-US" altLang="en-US" sz="2400" b="0" i="1" dirty="0" err="1">
                <a:solidFill>
                  <a:schemeClr val="tx2"/>
                </a:solidFill>
              </a:rPr>
              <a:t>Ατόμου</a:t>
            </a:r>
            <a:endParaRPr lang="en-US" altLang="en-US" sz="2400" b="0" i="1" dirty="0">
              <a:solidFill>
                <a:schemeClr val="tx2"/>
              </a:solidFill>
            </a:endParaRPr>
          </a:p>
        </p:txBody>
      </p:sp>
      <p:pic>
        <p:nvPicPr>
          <p:cNvPr id="3" name="Picture 2">
            <a:extLst>
              <a:ext uri="{FF2B5EF4-FFF2-40B4-BE49-F238E27FC236}">
                <a16:creationId xmlns:a16="http://schemas.microsoft.com/office/drawing/2014/main" id="{A987391A-B3A0-4955-8621-35D67C776FFF}"/>
              </a:ext>
            </a:extLst>
          </p:cNvPr>
          <p:cNvPicPr>
            <a:picLocks noChangeAspect="1"/>
          </p:cNvPicPr>
          <p:nvPr/>
        </p:nvPicPr>
        <p:blipFill>
          <a:blip r:embed="rId4"/>
          <a:stretch>
            <a:fillRect/>
          </a:stretch>
        </p:blipFill>
        <p:spPr>
          <a:xfrm>
            <a:off x="3491293" y="4423739"/>
            <a:ext cx="1962150" cy="1847850"/>
          </a:xfrm>
          <a:prstGeom prst="rect">
            <a:avLst/>
          </a:prstGeom>
        </p:spPr>
      </p:pic>
      <p:pic>
        <p:nvPicPr>
          <p:cNvPr id="4" name="Picture 3">
            <a:extLst>
              <a:ext uri="{FF2B5EF4-FFF2-40B4-BE49-F238E27FC236}">
                <a16:creationId xmlns:a16="http://schemas.microsoft.com/office/drawing/2014/main" id="{D24DC7A6-386B-46EE-8BFC-E681B668F156}"/>
              </a:ext>
            </a:extLst>
          </p:cNvPr>
          <p:cNvPicPr>
            <a:picLocks noChangeAspect="1"/>
          </p:cNvPicPr>
          <p:nvPr/>
        </p:nvPicPr>
        <p:blipFill>
          <a:blip r:embed="rId5"/>
          <a:stretch>
            <a:fillRect/>
          </a:stretch>
        </p:blipFill>
        <p:spPr>
          <a:xfrm>
            <a:off x="6327674" y="4407662"/>
            <a:ext cx="2173753" cy="2072311"/>
          </a:xfrm>
          <a:prstGeom prst="rect">
            <a:avLst/>
          </a:prstGeom>
        </p:spPr>
      </p:pic>
      <p:pic>
        <p:nvPicPr>
          <p:cNvPr id="29" name="Picture 28">
            <a:extLst>
              <a:ext uri="{FF2B5EF4-FFF2-40B4-BE49-F238E27FC236}">
                <a16:creationId xmlns:a16="http://schemas.microsoft.com/office/drawing/2014/main" id="{CDA08F75-DE20-4ADB-A477-DB42430D144E}"/>
              </a:ext>
            </a:extLst>
          </p:cNvPr>
          <p:cNvPicPr>
            <a:picLocks noChangeAspect="1"/>
          </p:cNvPicPr>
          <p:nvPr/>
        </p:nvPicPr>
        <p:blipFill>
          <a:blip r:embed="rId6"/>
          <a:stretch>
            <a:fillRect/>
          </a:stretch>
        </p:blipFill>
        <p:spPr>
          <a:xfrm>
            <a:off x="0" y="6046237"/>
            <a:ext cx="811763" cy="811763"/>
          </a:xfrm>
          <a:prstGeom prst="rect">
            <a:avLst/>
          </a:prstGeom>
        </p:spPr>
      </p:pic>
    </p:spTree>
    <p:extLst>
      <p:ext uri="{BB962C8B-B14F-4D97-AF65-F5344CB8AC3E}">
        <p14:creationId xmlns:p14="http://schemas.microsoft.com/office/powerpoint/2010/main" val="223052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8" name="TextBox 7">
            <a:extLst>
              <a:ext uri="{FF2B5EF4-FFF2-40B4-BE49-F238E27FC236}">
                <a16:creationId xmlns:a16="http://schemas.microsoft.com/office/drawing/2014/main" id="{7A583B58-E449-489E-A472-82F77003F62C}"/>
              </a:ext>
            </a:extLst>
          </p:cNvPr>
          <p:cNvSpPr txBox="1"/>
          <p:nvPr/>
        </p:nvSpPr>
        <p:spPr>
          <a:xfrm>
            <a:off x="4891185" y="1317928"/>
            <a:ext cx="240963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Ιονισμός Ατόμου</a:t>
            </a:r>
          </a:p>
        </p:txBody>
      </p:sp>
      <p:pic>
        <p:nvPicPr>
          <p:cNvPr id="11" name="Εικόνα 6">
            <a:extLst>
              <a:ext uri="{FF2B5EF4-FFF2-40B4-BE49-F238E27FC236}">
                <a16:creationId xmlns:a16="http://schemas.microsoft.com/office/drawing/2014/main" id="{061A98D4-AC2B-4F83-91C1-5BFE8B4574D8}"/>
              </a:ext>
            </a:extLst>
          </p:cNvPr>
          <p:cNvPicPr>
            <a:picLocks noChangeAspect="1"/>
          </p:cNvPicPr>
          <p:nvPr/>
        </p:nvPicPr>
        <p:blipFill rotWithShape="1">
          <a:blip r:embed="rId3"/>
          <a:srcRect l="1332" t="2848" r="1429" b="2016"/>
          <a:stretch/>
        </p:blipFill>
        <p:spPr>
          <a:xfrm>
            <a:off x="7725417" y="2023934"/>
            <a:ext cx="4032162" cy="3626409"/>
          </a:xfrm>
          <a:prstGeom prst="rect">
            <a:avLst/>
          </a:prstGeom>
        </p:spPr>
      </p:pic>
      <p:sp>
        <p:nvSpPr>
          <p:cNvPr id="12" name="Βέλος: Δεξιό 18">
            <a:extLst>
              <a:ext uri="{FF2B5EF4-FFF2-40B4-BE49-F238E27FC236}">
                <a16:creationId xmlns:a16="http://schemas.microsoft.com/office/drawing/2014/main" id="{84C3F6B5-BA34-4A92-9DA5-61562A9996FB}"/>
              </a:ext>
            </a:extLst>
          </p:cNvPr>
          <p:cNvSpPr/>
          <p:nvPr/>
        </p:nvSpPr>
        <p:spPr>
          <a:xfrm>
            <a:off x="3238202" y="5239895"/>
            <a:ext cx="1041009" cy="267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a:extLst>
              <a:ext uri="{FF2B5EF4-FFF2-40B4-BE49-F238E27FC236}">
                <a16:creationId xmlns:a16="http://schemas.microsoft.com/office/drawing/2014/main" id="{30BC0069-2922-4320-8299-76E023A3BAF4}"/>
              </a:ext>
            </a:extLst>
          </p:cNvPr>
          <p:cNvSpPr txBox="1"/>
          <p:nvPr/>
        </p:nvSpPr>
        <p:spPr>
          <a:xfrm>
            <a:off x="4644377" y="5038802"/>
            <a:ext cx="2349304" cy="1477328"/>
          </a:xfrm>
          <a:prstGeom prst="rect">
            <a:avLst/>
          </a:prstGeom>
          <a:noFill/>
        </p:spPr>
        <p:txBody>
          <a:bodyPr wrap="square">
            <a:spAutoFit/>
          </a:bodyPr>
          <a:lstStyle/>
          <a:p>
            <a:pPr algn="just"/>
            <a:r>
              <a:rPr lang="el-GR" dirty="0"/>
              <a:t>Το e- έχει μικρότερη ενέργεια</a:t>
            </a:r>
          </a:p>
          <a:p>
            <a:pPr algn="just"/>
            <a:r>
              <a:rPr lang="el-GR" dirty="0"/>
              <a:t>σύνδεσης και το άτομο βρίσκεται σε κατάσταση διέγερσης</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796706B-D43F-4927-B57C-CA6E48C0EF07}"/>
                  </a:ext>
                </a:extLst>
              </p:cNvPr>
              <p:cNvSpPr txBox="1"/>
              <p:nvPr/>
            </p:nvSpPr>
            <p:spPr>
              <a:xfrm>
                <a:off x="434421" y="1595717"/>
                <a:ext cx="2598841" cy="15513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Ε</m:t>
                          </m:r>
                        </m:e>
                        <m:sub>
                          <m:r>
                            <a:rPr lang="el-GR" b="0" i="1" smtClean="0">
                              <a:latin typeface="Cambria Math" panose="02040503050406030204" pitchFamily="18" charset="0"/>
                            </a:rPr>
                            <m:t>𝜏𝜀𝜆𝜄𝜅𝜂</m:t>
                          </m:r>
                        </m:sub>
                      </m:sSub>
                      <m:r>
                        <a:rPr lang="el-GR" b="0" i="1" smtClean="0">
                          <a:latin typeface="Cambria Math" panose="02040503050406030204" pitchFamily="18" charset="0"/>
                        </a:rPr>
                        <m:t>&gt;</m:t>
                      </m:r>
                      <m:sSub>
                        <m:sSubPr>
                          <m:ctrlPr>
                            <a:rPr lang="el-GR" b="0" i="1" smtClean="0">
                              <a:latin typeface="Cambria Math" panose="02040503050406030204" pitchFamily="18" charset="0"/>
                            </a:rPr>
                          </m:ctrlPr>
                        </m:sSubPr>
                        <m:e>
                          <m:r>
                            <m:rPr>
                              <m:sty m:val="p"/>
                            </m:rPr>
                            <a:rPr lang="el-GR" b="0" i="0" smtClean="0">
                              <a:latin typeface="Cambria Math" panose="02040503050406030204" pitchFamily="18" charset="0"/>
                            </a:rPr>
                            <m:t>Ε</m:t>
                          </m:r>
                        </m:e>
                        <m:sub>
                          <m:r>
                            <a:rPr lang="el-GR" b="0" i="1" smtClean="0">
                              <a:latin typeface="Cambria Math" panose="02040503050406030204" pitchFamily="18" charset="0"/>
                            </a:rPr>
                            <m:t>𝛼𝜌𝜒𝜄𝜅𝜂</m:t>
                          </m:r>
                        </m:sub>
                      </m:sSub>
                    </m:oMath>
                  </m:oMathPara>
                </a14:m>
                <a:endParaRPr lang="el-GR" dirty="0"/>
              </a:p>
              <a:p>
                <a:endParaRPr lang="el-GR" dirty="0"/>
              </a:p>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Ε</m:t>
                          </m:r>
                        </m:e>
                        <m:sub>
                          <m:r>
                            <a:rPr lang="el-GR" b="0" i="1" smtClean="0">
                              <a:latin typeface="Cambria Math" panose="02040503050406030204" pitchFamily="18" charset="0"/>
                            </a:rPr>
                            <m:t>𝜏𝜀𝜆𝜄𝜅𝜂</m:t>
                          </m:r>
                        </m:sub>
                      </m:sSub>
                      <m:r>
                        <a:rPr lang="el-GR" b="0" i="1" smtClean="0">
                          <a:latin typeface="Cambria Math" panose="02040503050406030204" pitchFamily="18" charset="0"/>
                        </a:rPr>
                        <m:t>&lt;</m:t>
                      </m:r>
                      <m:sSub>
                        <m:sSubPr>
                          <m:ctrlPr>
                            <a:rPr lang="el-GR" b="0" i="1" smtClean="0">
                              <a:latin typeface="Cambria Math" panose="02040503050406030204" pitchFamily="18" charset="0"/>
                            </a:rPr>
                          </m:ctrlPr>
                        </m:sSubPr>
                        <m:e>
                          <m:r>
                            <m:rPr>
                              <m:sty m:val="p"/>
                            </m:rPr>
                            <a:rPr lang="el-GR" b="0" i="0" smtClean="0">
                              <a:latin typeface="Cambria Math" panose="02040503050406030204" pitchFamily="18" charset="0"/>
                            </a:rPr>
                            <m:t>Ε</m:t>
                          </m:r>
                        </m:e>
                        <m:sub>
                          <m:r>
                            <a:rPr lang="el-GR" b="0" i="1" smtClean="0">
                              <a:latin typeface="Cambria Math" panose="02040503050406030204" pitchFamily="18" charset="0"/>
                            </a:rPr>
                            <m:t>𝛼𝜌𝜒𝜄𝜅𝜂</m:t>
                          </m:r>
                        </m:sub>
                      </m:sSub>
                    </m:oMath>
                  </m:oMathPara>
                </a14:m>
                <a:endParaRPr lang="el-GR" dirty="0"/>
              </a:p>
              <a:p>
                <a:endParaRPr lang="el-GR" dirty="0"/>
              </a:p>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Ε</m:t>
                          </m:r>
                        </m:e>
                        <m:sub>
                          <m:r>
                            <a:rPr lang="el-GR" b="0" i="1" smtClean="0">
                              <a:latin typeface="Cambria Math" panose="02040503050406030204" pitchFamily="18" charset="0"/>
                            </a:rPr>
                            <m:t>𝜏𝜀𝜆𝜄𝜅𝜂</m:t>
                          </m:r>
                        </m:sub>
                      </m:sSub>
                      <m:r>
                        <a:rPr lang="el-GR" b="0" i="1" smtClean="0">
                          <a:latin typeface="Cambria Math" panose="02040503050406030204" pitchFamily="18" charset="0"/>
                        </a:rPr>
                        <m:t>&gt;0</m:t>
                      </m:r>
                    </m:oMath>
                  </m:oMathPara>
                </a14:m>
                <a:endParaRPr lang="el-GR" dirty="0"/>
              </a:p>
            </p:txBody>
          </p:sp>
        </mc:Choice>
        <mc:Fallback xmlns="">
          <p:sp>
            <p:nvSpPr>
              <p:cNvPr id="14" name="TextBox 13">
                <a:extLst>
                  <a:ext uri="{FF2B5EF4-FFF2-40B4-BE49-F238E27FC236}">
                    <a16:creationId xmlns:a16="http://schemas.microsoft.com/office/drawing/2014/main" id="{B796706B-D43F-4927-B57C-CA6E48C0EF07}"/>
                  </a:ext>
                </a:extLst>
              </p:cNvPr>
              <p:cNvSpPr txBox="1">
                <a:spLocks noRot="1" noChangeAspect="1" noMove="1" noResize="1" noEditPoints="1" noAdjustHandles="1" noChangeArrowheads="1" noChangeShapeType="1" noTextEdit="1"/>
              </p:cNvSpPr>
              <p:nvPr/>
            </p:nvSpPr>
            <p:spPr>
              <a:xfrm>
                <a:off x="434421" y="1595717"/>
                <a:ext cx="2598841" cy="1551387"/>
              </a:xfrm>
              <a:prstGeom prst="rect">
                <a:avLst/>
              </a:prstGeom>
              <a:blipFill>
                <a:blip r:embed="rId4"/>
                <a:stretch>
                  <a:fillRect b="-1969"/>
                </a:stretch>
              </a:blipFill>
            </p:spPr>
            <p:txBody>
              <a:bodyPr/>
              <a:lstStyle/>
              <a:p>
                <a:r>
                  <a:rPr lang="en-US">
                    <a:noFill/>
                  </a:rPr>
                  <a:t> </a:t>
                </a:r>
              </a:p>
            </p:txBody>
          </p:sp>
        </mc:Fallback>
      </mc:AlternateContent>
      <p:sp>
        <p:nvSpPr>
          <p:cNvPr id="15" name="Βέλος: Δεξιό 9">
            <a:extLst>
              <a:ext uri="{FF2B5EF4-FFF2-40B4-BE49-F238E27FC236}">
                <a16:creationId xmlns:a16="http://schemas.microsoft.com/office/drawing/2014/main" id="{328B2F0C-A6D6-4470-BD60-BFB03F19024D}"/>
              </a:ext>
            </a:extLst>
          </p:cNvPr>
          <p:cNvSpPr/>
          <p:nvPr/>
        </p:nvSpPr>
        <p:spPr>
          <a:xfrm>
            <a:off x="3238203" y="2008975"/>
            <a:ext cx="1041009" cy="267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a:extLst>
              <a:ext uri="{FF2B5EF4-FFF2-40B4-BE49-F238E27FC236}">
                <a16:creationId xmlns:a16="http://schemas.microsoft.com/office/drawing/2014/main" id="{D5F02C13-A051-4CEA-A4F3-7B100EB668F2}"/>
              </a:ext>
            </a:extLst>
          </p:cNvPr>
          <p:cNvSpPr txBox="1"/>
          <p:nvPr/>
        </p:nvSpPr>
        <p:spPr>
          <a:xfrm>
            <a:off x="4644377" y="1726809"/>
            <a:ext cx="2349304" cy="1477328"/>
          </a:xfrm>
          <a:prstGeom prst="rect">
            <a:avLst/>
          </a:prstGeom>
          <a:noFill/>
        </p:spPr>
        <p:txBody>
          <a:bodyPr wrap="square" rtlCol="0">
            <a:spAutoFit/>
          </a:bodyPr>
          <a:lstStyle/>
          <a:p>
            <a:r>
              <a:rPr lang="el-GR" dirty="0"/>
              <a:t>ΔΙΕΓΕΡΣΗ</a:t>
            </a:r>
          </a:p>
          <a:p>
            <a:endParaRPr lang="el-GR" dirty="0"/>
          </a:p>
          <a:p>
            <a:r>
              <a:rPr lang="el-GR" dirty="0"/>
              <a:t>ΑΠΟΔΙΕΓΕΡΣΗ</a:t>
            </a:r>
          </a:p>
          <a:p>
            <a:endParaRPr lang="el-GR" dirty="0"/>
          </a:p>
          <a:p>
            <a:r>
              <a:rPr lang="el-GR" dirty="0"/>
              <a:t>ΙΟΝΙΣΜΟΣ</a:t>
            </a:r>
          </a:p>
        </p:txBody>
      </p:sp>
      <p:sp>
        <p:nvSpPr>
          <p:cNvPr id="17" name="TextBox 16">
            <a:extLst>
              <a:ext uri="{FF2B5EF4-FFF2-40B4-BE49-F238E27FC236}">
                <a16:creationId xmlns:a16="http://schemas.microsoft.com/office/drawing/2014/main" id="{73F3015D-7EEB-44AC-A96A-A6D7083CD212}"/>
              </a:ext>
            </a:extLst>
          </p:cNvPr>
          <p:cNvSpPr txBox="1"/>
          <p:nvPr/>
        </p:nvSpPr>
        <p:spPr>
          <a:xfrm>
            <a:off x="4644377" y="3428823"/>
            <a:ext cx="2349304" cy="1477328"/>
          </a:xfrm>
          <a:prstGeom prst="rect">
            <a:avLst/>
          </a:prstGeom>
          <a:noFill/>
        </p:spPr>
        <p:txBody>
          <a:bodyPr wrap="square" rtlCol="0">
            <a:spAutoFit/>
          </a:bodyPr>
          <a:lstStyle/>
          <a:p>
            <a:pPr algn="just"/>
            <a:r>
              <a:rPr lang="el-GR" dirty="0"/>
              <a:t>Το e- έχει τη μεγαλύτερη ενέργεια σύνδεσης και το άτομο βρίσκεται στη στάθμη ηρεμίας</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DF85F21-4F97-4EBA-A199-7729D715C819}"/>
                  </a:ext>
                </a:extLst>
              </p:cNvPr>
              <p:cNvSpPr txBox="1"/>
              <p:nvPr/>
            </p:nvSpPr>
            <p:spPr>
              <a:xfrm>
                <a:off x="1514921" y="3553791"/>
                <a:ext cx="2927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Ε</m:t>
                          </m:r>
                        </m:e>
                        <m:sub>
                          <m:r>
                            <a:rPr lang="el-GR" b="0" i="1" smtClean="0">
                              <a:latin typeface="Cambria Math" panose="02040503050406030204" pitchFamily="18" charset="0"/>
                            </a:rPr>
                            <m:t>1</m:t>
                          </m:r>
                        </m:sub>
                      </m:sSub>
                    </m:oMath>
                  </m:oMathPara>
                </a14:m>
                <a:endParaRPr lang="el-GR" dirty="0"/>
              </a:p>
            </p:txBody>
          </p:sp>
        </mc:Choice>
        <mc:Fallback xmlns="">
          <p:sp>
            <p:nvSpPr>
              <p:cNvPr id="18" name="TextBox 17">
                <a:extLst>
                  <a:ext uri="{FF2B5EF4-FFF2-40B4-BE49-F238E27FC236}">
                    <a16:creationId xmlns:a16="http://schemas.microsoft.com/office/drawing/2014/main" id="{3DF85F21-4F97-4EBA-A199-7729D715C819}"/>
                  </a:ext>
                </a:extLst>
              </p:cNvPr>
              <p:cNvSpPr txBox="1">
                <a:spLocks noRot="1" noChangeAspect="1" noMove="1" noResize="1" noEditPoints="1" noAdjustHandles="1" noChangeArrowheads="1" noChangeShapeType="1" noTextEdit="1"/>
              </p:cNvSpPr>
              <p:nvPr/>
            </p:nvSpPr>
            <p:spPr>
              <a:xfrm>
                <a:off x="1514921" y="3553791"/>
                <a:ext cx="292772" cy="276999"/>
              </a:xfrm>
              <a:prstGeom prst="rect">
                <a:avLst/>
              </a:prstGeom>
              <a:blipFill>
                <a:blip r:embed="rId5"/>
                <a:stretch>
                  <a:fillRect l="-18750" r="-6250" b="-15556"/>
                </a:stretch>
              </a:blipFill>
            </p:spPr>
            <p:txBody>
              <a:bodyPr/>
              <a:lstStyle/>
              <a:p>
                <a:r>
                  <a:rPr lang="en-US">
                    <a:noFill/>
                  </a:rPr>
                  <a:t> </a:t>
                </a:r>
              </a:p>
            </p:txBody>
          </p:sp>
        </mc:Fallback>
      </mc:AlternateContent>
      <p:sp>
        <p:nvSpPr>
          <p:cNvPr id="19" name="Βέλος: Δεξιό 20">
            <a:extLst>
              <a:ext uri="{FF2B5EF4-FFF2-40B4-BE49-F238E27FC236}">
                <a16:creationId xmlns:a16="http://schemas.microsoft.com/office/drawing/2014/main" id="{A5752610-EF93-4142-9A49-E09710801497}"/>
              </a:ext>
            </a:extLst>
          </p:cNvPr>
          <p:cNvSpPr/>
          <p:nvPr/>
        </p:nvSpPr>
        <p:spPr>
          <a:xfrm>
            <a:off x="3238202" y="3625133"/>
            <a:ext cx="1041009" cy="267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62358C3-4019-4C8F-B692-2E4A6703105A}"/>
                  </a:ext>
                </a:extLst>
              </p:cNvPr>
              <p:cNvSpPr txBox="1"/>
              <p:nvPr/>
            </p:nvSpPr>
            <p:spPr>
              <a:xfrm>
                <a:off x="1514921" y="5239895"/>
                <a:ext cx="593047"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Ε</m:t>
                          </m:r>
                        </m:e>
                        <m:sub>
                          <m:r>
                            <a:rPr lang="el-GR" b="0" i="1" smtClean="0">
                              <a:latin typeface="Cambria Math" panose="02040503050406030204" pitchFamily="18" charset="0"/>
                            </a:rPr>
                            <m:t>2,3,…</m:t>
                          </m:r>
                        </m:sub>
                      </m:sSub>
                    </m:oMath>
                  </m:oMathPara>
                </a14:m>
                <a:endParaRPr lang="el-GR" dirty="0"/>
              </a:p>
            </p:txBody>
          </p:sp>
        </mc:Choice>
        <mc:Fallback xmlns="">
          <p:sp>
            <p:nvSpPr>
              <p:cNvPr id="20" name="TextBox 19">
                <a:extLst>
                  <a:ext uri="{FF2B5EF4-FFF2-40B4-BE49-F238E27FC236}">
                    <a16:creationId xmlns:a16="http://schemas.microsoft.com/office/drawing/2014/main" id="{162358C3-4019-4C8F-B692-2E4A6703105A}"/>
                  </a:ext>
                </a:extLst>
              </p:cNvPr>
              <p:cNvSpPr txBox="1">
                <a:spLocks noRot="1" noChangeAspect="1" noMove="1" noResize="1" noEditPoints="1" noAdjustHandles="1" noChangeArrowheads="1" noChangeShapeType="1" noTextEdit="1"/>
              </p:cNvSpPr>
              <p:nvPr/>
            </p:nvSpPr>
            <p:spPr>
              <a:xfrm>
                <a:off x="1514921" y="5239895"/>
                <a:ext cx="593047" cy="289182"/>
              </a:xfrm>
              <a:prstGeom prst="rect">
                <a:avLst/>
              </a:prstGeom>
              <a:blipFill>
                <a:blip r:embed="rId6"/>
                <a:stretch>
                  <a:fillRect l="-9278" b="-12766"/>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5C2B1A8B-E267-47A7-8844-354CFD1EF8BF}"/>
              </a:ext>
            </a:extLst>
          </p:cNvPr>
          <p:cNvPicPr>
            <a:picLocks noChangeAspect="1"/>
          </p:cNvPicPr>
          <p:nvPr/>
        </p:nvPicPr>
        <p:blipFill>
          <a:blip r:embed="rId7"/>
          <a:stretch>
            <a:fillRect/>
          </a:stretch>
        </p:blipFill>
        <p:spPr>
          <a:xfrm>
            <a:off x="0" y="6046237"/>
            <a:ext cx="811763" cy="811763"/>
          </a:xfrm>
          <a:prstGeom prst="rect">
            <a:avLst/>
          </a:prstGeom>
        </p:spPr>
      </p:pic>
    </p:spTree>
    <p:extLst>
      <p:ext uri="{BB962C8B-B14F-4D97-AF65-F5344CB8AC3E}">
        <p14:creationId xmlns:p14="http://schemas.microsoft.com/office/powerpoint/2010/main" val="355691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63ECEC10-1E4D-4575-AACE-AC5C906322E1}"/>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F481B670-7F67-4C52-821E-E5800F739780}"/>
              </a:ext>
            </a:extLst>
          </p:cNvPr>
          <p:cNvSpPr txBox="1"/>
          <p:nvPr/>
        </p:nvSpPr>
        <p:spPr>
          <a:xfrm>
            <a:off x="5362770" y="1220892"/>
            <a:ext cx="182180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Ραδιενέργεια</a:t>
            </a:r>
          </a:p>
        </p:txBody>
      </p:sp>
      <p:pic>
        <p:nvPicPr>
          <p:cNvPr id="13" name="Picture 2" descr="beq">
            <a:extLst>
              <a:ext uri="{FF2B5EF4-FFF2-40B4-BE49-F238E27FC236}">
                <a16:creationId xmlns:a16="http://schemas.microsoft.com/office/drawing/2014/main" id="{1F4922D5-92DF-404A-B63A-D819848408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6256" y="418855"/>
            <a:ext cx="1821802" cy="28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5">
            <a:extLst>
              <a:ext uri="{FF2B5EF4-FFF2-40B4-BE49-F238E27FC236}">
                <a16:creationId xmlns:a16="http://schemas.microsoft.com/office/drawing/2014/main" id="{16C85338-F4E9-4D0C-B511-2924AD8CDA33}"/>
              </a:ext>
            </a:extLst>
          </p:cNvPr>
          <p:cNvSpPr txBox="1">
            <a:spLocks noChangeArrowheads="1"/>
          </p:cNvSpPr>
          <p:nvPr/>
        </p:nvSpPr>
        <p:spPr bwMode="auto">
          <a:xfrm>
            <a:off x="405881" y="1675664"/>
            <a:ext cx="9597861" cy="175432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n-US" altLang="en-US" sz="1800" b="0" dirty="0">
                <a:latin typeface="Comic Sans MS" pitchFamily="66" charset="0"/>
              </a:rPr>
              <a:t>3-Μαρτίου-1896: O H. Becquerel πα</a:t>
            </a:r>
            <a:r>
              <a:rPr lang="en-US" altLang="en-US" sz="1800" b="0" dirty="0" err="1">
                <a:latin typeface="Comic Sans MS" pitchFamily="66" charset="0"/>
              </a:rPr>
              <a:t>ρουσιάζει</a:t>
            </a:r>
            <a:r>
              <a:rPr lang="en-US" altLang="en-US" sz="1800" b="0" dirty="0">
                <a:latin typeface="Comic Sans MS" pitchFamily="66" charset="0"/>
              </a:rPr>
              <a:t> </a:t>
            </a:r>
            <a:r>
              <a:rPr lang="en-US" altLang="en-US" sz="1800" b="0" dirty="0" err="1">
                <a:latin typeface="Comic Sans MS" pitchFamily="66" charset="0"/>
              </a:rPr>
              <a:t>το</a:t>
            </a:r>
            <a:r>
              <a:rPr lang="en-US" altLang="en-US" sz="1800" b="0" dirty="0">
                <a:latin typeface="Comic Sans MS" pitchFamily="66" charset="0"/>
              </a:rPr>
              <a:t> φα</a:t>
            </a:r>
            <a:r>
              <a:rPr lang="en-US" altLang="en-US" sz="1800" b="0" dirty="0" err="1">
                <a:latin typeface="Comic Sans MS" pitchFamily="66" charset="0"/>
              </a:rPr>
              <a:t>ινόμενο</a:t>
            </a:r>
            <a:r>
              <a:rPr lang="en-US" altLang="en-US" sz="1800" b="0" dirty="0">
                <a:latin typeface="Comic Sans MS" pitchFamily="66" charset="0"/>
              </a:rPr>
              <a:t> </a:t>
            </a:r>
            <a:r>
              <a:rPr lang="en-US" altLang="en-US" sz="1800" b="0" dirty="0" err="1">
                <a:latin typeface="Comic Sans MS" pitchFamily="66" charset="0"/>
              </a:rPr>
              <a:t>της</a:t>
            </a:r>
            <a:r>
              <a:rPr lang="en-US" altLang="en-US" sz="1800" b="0" dirty="0">
                <a:latin typeface="Comic Sans MS" pitchFamily="66" charset="0"/>
              </a:rPr>
              <a:t> ρα</a:t>
            </a:r>
            <a:r>
              <a:rPr lang="en-US" altLang="en-US" sz="1800" b="0" dirty="0" err="1">
                <a:latin typeface="Comic Sans MS" pitchFamily="66" charset="0"/>
              </a:rPr>
              <a:t>διενέργει</a:t>
            </a:r>
            <a:r>
              <a:rPr lang="en-US" altLang="en-US" sz="1800" b="0" dirty="0">
                <a:latin typeface="Comic Sans MS" pitchFamily="66" charset="0"/>
              </a:rPr>
              <a:t>ας σαν την αυθόρμητη εκπομπή ακτινοβολία  από μεταλλεύματα</a:t>
            </a:r>
            <a:r>
              <a:rPr lang="el-GR" altLang="en-US" sz="1800" b="0" dirty="0">
                <a:latin typeface="Comic Sans MS" pitchFamily="66" charset="0"/>
              </a:rPr>
              <a:t> (άλατα)</a:t>
            </a:r>
            <a:r>
              <a:rPr lang="en-US" altLang="en-US" sz="1800" b="0" dirty="0">
                <a:latin typeface="Comic Sans MS" pitchFamily="66" charset="0"/>
              </a:rPr>
              <a:t> Ουρανίου</a:t>
            </a:r>
            <a:endParaRPr lang="el-GR" altLang="en-US" sz="1800" b="0" dirty="0">
              <a:latin typeface="Comic Sans MS" pitchFamily="66" charset="0"/>
            </a:endParaRPr>
          </a:p>
          <a:p>
            <a:pPr algn="just">
              <a:spcBef>
                <a:spcPct val="0"/>
              </a:spcBef>
              <a:buFontTx/>
              <a:buNone/>
            </a:pPr>
            <a:endParaRPr lang="el-GR" altLang="en-US" sz="1800" b="0" dirty="0">
              <a:latin typeface="Comic Sans MS" pitchFamily="66" charset="0"/>
            </a:endParaRPr>
          </a:p>
          <a:p>
            <a:pPr algn="just">
              <a:spcBef>
                <a:spcPct val="0"/>
              </a:spcBef>
              <a:buFontTx/>
              <a:buNone/>
            </a:pPr>
            <a:r>
              <a:rPr lang="el-GR" altLang="en-US" sz="1800" b="0" dirty="0">
                <a:latin typeface="Comic Sans MS" pitchFamily="66" charset="0"/>
              </a:rPr>
              <a:t>Ο </a:t>
            </a:r>
            <a:r>
              <a:rPr lang="en-US" altLang="en-US" sz="1800" b="0" dirty="0">
                <a:latin typeface="Comic Sans MS" pitchFamily="66" charset="0"/>
              </a:rPr>
              <a:t>Becquerel </a:t>
            </a:r>
            <a:r>
              <a:rPr lang="el-GR" altLang="en-US" sz="1800" b="0" dirty="0">
                <a:latin typeface="Comic Sans MS" pitchFamily="66" charset="0"/>
              </a:rPr>
              <a:t>εξέθεσε επί 4 ώρες ένα φωτοστεγανό φωτογραφικό φιλμ σε ραδιενεργό μετάλλευμα (ορυκτό ουρανίτη). Ο </a:t>
            </a:r>
            <a:r>
              <a:rPr lang="en-US" altLang="en-US" sz="1800" b="0" dirty="0">
                <a:latin typeface="Comic Sans MS" pitchFamily="66" charset="0"/>
              </a:rPr>
              <a:t>Becquerel </a:t>
            </a:r>
            <a:r>
              <a:rPr lang="el-GR" altLang="en-US" sz="1800" b="0" dirty="0">
                <a:latin typeface="Comic Sans MS" pitchFamily="66" charset="0"/>
              </a:rPr>
              <a:t>ονόμασε αυτή την αόρατη ακτινοβολία η οποία αμαύρισε το φιλμ «ραδιενέργεια».</a:t>
            </a:r>
            <a:endParaRPr lang="en-US" altLang="en-US" sz="1800" b="0" dirty="0">
              <a:latin typeface="Comic Sans MS" pitchFamily="66" charset="0"/>
            </a:endParaRPr>
          </a:p>
        </p:txBody>
      </p:sp>
      <p:pic>
        <p:nvPicPr>
          <p:cNvPr id="15" name="Picture 2">
            <a:extLst>
              <a:ext uri="{FF2B5EF4-FFF2-40B4-BE49-F238E27FC236}">
                <a16:creationId xmlns:a16="http://schemas.microsoft.com/office/drawing/2014/main" id="{4A220ED2-9B27-4592-A5AD-0D5989D49D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3857" y="3531637"/>
            <a:ext cx="2235065" cy="264800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 Box 3">
            <a:extLst>
              <a:ext uri="{FF2B5EF4-FFF2-40B4-BE49-F238E27FC236}">
                <a16:creationId xmlns:a16="http://schemas.microsoft.com/office/drawing/2014/main" id="{DB3CFF86-AACA-4B06-9615-E7DE339A13CA}"/>
              </a:ext>
            </a:extLst>
          </p:cNvPr>
          <p:cNvSpPr txBox="1">
            <a:spLocks noChangeArrowheads="1"/>
          </p:cNvSpPr>
          <p:nvPr/>
        </p:nvSpPr>
        <p:spPr bwMode="auto">
          <a:xfrm>
            <a:off x="4008938" y="3887989"/>
            <a:ext cx="777562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0" dirty="0">
                <a:latin typeface="Arial" charset="0"/>
                <a:cs typeface="Arial" charset="0"/>
              </a:rPr>
              <a:t>1898 -</a:t>
            </a:r>
            <a:r>
              <a:rPr lang="en-US" altLang="en-US" sz="1800" b="0" dirty="0" err="1">
                <a:latin typeface="Arial" charset="0"/>
                <a:cs typeface="Arial" charset="0"/>
              </a:rPr>
              <a:t>Ιούλιος</a:t>
            </a:r>
            <a:r>
              <a:rPr lang="en-US" altLang="en-US" sz="1800" b="0" dirty="0">
                <a:latin typeface="Arial" charset="0"/>
                <a:cs typeface="Arial" charset="0"/>
              </a:rPr>
              <a:t>: </a:t>
            </a:r>
            <a:r>
              <a:rPr lang="en-US" altLang="en-US" sz="1800" b="0" dirty="0" err="1">
                <a:latin typeface="Arial" charset="0"/>
                <a:cs typeface="Arial" charset="0"/>
              </a:rPr>
              <a:t>το</a:t>
            </a:r>
            <a:r>
              <a:rPr lang="en-US" altLang="en-US" sz="1800" b="0" dirty="0">
                <a:latin typeface="Arial" charset="0"/>
                <a:cs typeface="Arial" charset="0"/>
              </a:rPr>
              <a:t> </a:t>
            </a:r>
            <a:r>
              <a:rPr lang="en-US" altLang="en-US" sz="1800" b="0" dirty="0" err="1">
                <a:latin typeface="Arial" charset="0"/>
                <a:cs typeface="Arial" charset="0"/>
              </a:rPr>
              <a:t>ζεύγος</a:t>
            </a:r>
            <a:r>
              <a:rPr lang="en-US" altLang="en-US" sz="1800" b="0" dirty="0">
                <a:latin typeface="Arial" charset="0"/>
                <a:cs typeface="Arial" charset="0"/>
              </a:rPr>
              <a:t> M. and P. Curie </a:t>
            </a:r>
            <a:r>
              <a:rPr lang="en-US" altLang="en-US" sz="1800" b="0" dirty="0" err="1">
                <a:latin typeface="Arial" charset="0"/>
                <a:cs typeface="Arial" charset="0"/>
              </a:rPr>
              <a:t>μελετούν</a:t>
            </a:r>
            <a:r>
              <a:rPr lang="en-US" altLang="en-US" sz="1800" b="0" dirty="0">
                <a:latin typeface="Arial" charset="0"/>
                <a:cs typeface="Arial" charset="0"/>
              </a:rPr>
              <a:t> </a:t>
            </a:r>
            <a:r>
              <a:rPr lang="en-US" altLang="en-US" sz="1800" b="0" dirty="0" err="1">
                <a:latin typeface="Arial" charset="0"/>
                <a:cs typeface="Arial" charset="0"/>
              </a:rPr>
              <a:t>το</a:t>
            </a:r>
            <a:r>
              <a:rPr lang="en-US" altLang="en-US" sz="1800" b="0" dirty="0">
                <a:latin typeface="Arial" charset="0"/>
                <a:cs typeface="Arial" charset="0"/>
              </a:rPr>
              <a:t> φα</a:t>
            </a:r>
            <a:r>
              <a:rPr lang="en-US" altLang="en-US" sz="1800" b="0" dirty="0" err="1">
                <a:latin typeface="Arial" charset="0"/>
                <a:cs typeface="Arial" charset="0"/>
              </a:rPr>
              <a:t>ινόμενο</a:t>
            </a:r>
            <a:r>
              <a:rPr lang="en-US" altLang="en-US" sz="1800" b="0" dirty="0">
                <a:latin typeface="Arial" charset="0"/>
                <a:cs typeface="Arial" charset="0"/>
              </a:rPr>
              <a:t> </a:t>
            </a:r>
            <a:r>
              <a:rPr lang="en-US" altLang="en-US" sz="1800" b="0" dirty="0" err="1">
                <a:latin typeface="Arial" charset="0"/>
                <a:cs typeface="Arial" charset="0"/>
              </a:rPr>
              <a:t>της</a:t>
            </a:r>
            <a:r>
              <a:rPr lang="en-US" altLang="en-US" sz="1800" b="0" dirty="0">
                <a:latin typeface="Arial" charset="0"/>
                <a:cs typeface="Arial" charset="0"/>
              </a:rPr>
              <a:t> ρα</a:t>
            </a:r>
            <a:r>
              <a:rPr lang="en-US" altLang="en-US" sz="1800" b="0" dirty="0" err="1">
                <a:latin typeface="Arial" charset="0"/>
                <a:cs typeface="Arial" charset="0"/>
              </a:rPr>
              <a:t>διενέργ</a:t>
            </a:r>
            <a:r>
              <a:rPr lang="el-GR" altLang="en-US" sz="1800" b="0" dirty="0">
                <a:latin typeface="Arial" charset="0"/>
                <a:cs typeface="Arial" charset="0"/>
              </a:rPr>
              <a:t>ε</a:t>
            </a:r>
            <a:r>
              <a:rPr lang="en-US" altLang="en-US" sz="1800" b="0" dirty="0">
                <a:latin typeface="Arial" charset="0"/>
                <a:cs typeface="Arial" charset="0"/>
              </a:rPr>
              <a:t>ιας</a:t>
            </a:r>
            <a:r>
              <a:rPr lang="el-GR" altLang="en-US" sz="1800" b="0" dirty="0">
                <a:latin typeface="Arial" charset="0"/>
                <a:cs typeface="Arial" charset="0"/>
              </a:rPr>
              <a:t> </a:t>
            </a:r>
            <a:r>
              <a:rPr lang="en-US" altLang="en-US" sz="1800" b="0" dirty="0">
                <a:latin typeface="Arial" charset="0"/>
                <a:cs typeface="Arial" charset="0"/>
              </a:rPr>
              <a:t>-</a:t>
            </a:r>
            <a:r>
              <a:rPr lang="el-GR" altLang="en-US" sz="1800" b="0" dirty="0">
                <a:latin typeface="Arial" charset="0"/>
                <a:cs typeface="Arial" charset="0"/>
              </a:rPr>
              <a:t> </a:t>
            </a:r>
            <a:r>
              <a:rPr lang="en-US" altLang="en-US" sz="1800" b="0" dirty="0">
                <a:latin typeface="Arial" charset="0"/>
                <a:cs typeface="Arial" charset="0"/>
              </a:rPr>
              <a:t>ανα</a:t>
            </a:r>
            <a:r>
              <a:rPr lang="en-US" altLang="en-US" sz="1800" b="0" dirty="0" err="1">
                <a:latin typeface="Arial" charset="0"/>
                <a:cs typeface="Arial" charset="0"/>
              </a:rPr>
              <a:t>κάλυψη</a:t>
            </a:r>
            <a:r>
              <a:rPr lang="en-US" altLang="en-US" sz="1800" b="0" dirty="0">
                <a:latin typeface="Arial" charset="0"/>
                <a:cs typeface="Arial" charset="0"/>
              </a:rPr>
              <a:t> </a:t>
            </a:r>
            <a:r>
              <a:rPr lang="en-US" altLang="en-US" sz="1800" b="0" dirty="0" err="1">
                <a:latin typeface="Arial" charset="0"/>
                <a:cs typeface="Arial" charset="0"/>
              </a:rPr>
              <a:t>του</a:t>
            </a:r>
            <a:r>
              <a:rPr lang="en-US" altLang="en-US" sz="1800" b="0" dirty="0">
                <a:latin typeface="Arial" charset="0"/>
                <a:cs typeface="Arial" charset="0"/>
              </a:rPr>
              <a:t> ρα</a:t>
            </a:r>
            <a:r>
              <a:rPr lang="en-US" altLang="en-US" sz="1800" b="0" dirty="0" err="1">
                <a:latin typeface="Arial" charset="0"/>
                <a:cs typeface="Arial" charset="0"/>
              </a:rPr>
              <a:t>δίου</a:t>
            </a:r>
            <a:r>
              <a:rPr lang="en-US" altLang="en-US" sz="1800" b="0" dirty="0">
                <a:latin typeface="Arial" charset="0"/>
                <a:cs typeface="Arial" charset="0"/>
              </a:rPr>
              <a:t>.</a:t>
            </a:r>
          </a:p>
          <a:p>
            <a:pPr>
              <a:spcBef>
                <a:spcPct val="0"/>
              </a:spcBef>
              <a:buFontTx/>
              <a:buNone/>
            </a:pPr>
            <a:endParaRPr lang="en-US" altLang="en-US" sz="1800" b="0" dirty="0">
              <a:latin typeface="Arial" charset="0"/>
              <a:cs typeface="Arial" charset="0"/>
            </a:endParaRPr>
          </a:p>
          <a:p>
            <a:pPr>
              <a:spcBef>
                <a:spcPct val="0"/>
              </a:spcBef>
              <a:buFontTx/>
              <a:buNone/>
            </a:pPr>
            <a:r>
              <a:rPr lang="en-US" altLang="en-US" sz="1800" b="0" dirty="0" err="1">
                <a:latin typeface="Arial" charset="0"/>
                <a:cs typeface="Arial" charset="0"/>
              </a:rPr>
              <a:t>Τον</a:t>
            </a:r>
            <a:r>
              <a:rPr lang="en-US" altLang="en-US" sz="1800" b="0" dirty="0">
                <a:latin typeface="Arial" charset="0"/>
                <a:cs typeface="Arial" charset="0"/>
              </a:rPr>
              <a:t> </a:t>
            </a:r>
            <a:r>
              <a:rPr lang="en-US" altLang="en-US" sz="1800" b="0" dirty="0" err="1">
                <a:latin typeface="Arial" charset="0"/>
                <a:cs typeface="Arial" charset="0"/>
              </a:rPr>
              <a:t>ίδιο</a:t>
            </a:r>
            <a:r>
              <a:rPr lang="en-US" altLang="en-US" sz="1800" b="0" dirty="0">
                <a:latin typeface="Arial" charset="0"/>
                <a:cs typeface="Arial" charset="0"/>
              </a:rPr>
              <a:t> </a:t>
            </a:r>
            <a:r>
              <a:rPr lang="en-US" altLang="en-US" sz="1800" b="0" dirty="0" err="1">
                <a:latin typeface="Arial" charset="0"/>
                <a:cs typeface="Arial" charset="0"/>
              </a:rPr>
              <a:t>χρόνο</a:t>
            </a:r>
            <a:r>
              <a:rPr lang="en-US" altLang="en-US" sz="1800" b="0" dirty="0">
                <a:latin typeface="Arial" charset="0"/>
                <a:cs typeface="Arial" charset="0"/>
              </a:rPr>
              <a:t> ο H. Becquerel  παρα</a:t>
            </a:r>
            <a:r>
              <a:rPr lang="en-US" altLang="en-US" sz="1800" b="0" dirty="0" err="1">
                <a:latin typeface="Arial" charset="0"/>
                <a:cs typeface="Arial" charset="0"/>
              </a:rPr>
              <a:t>τηρεί</a:t>
            </a:r>
            <a:r>
              <a:rPr lang="en-US" altLang="en-US" sz="1800" b="0" dirty="0">
                <a:latin typeface="Arial" charset="0"/>
                <a:cs typeface="Arial" charset="0"/>
              </a:rPr>
              <a:t>  ¨</a:t>
            </a:r>
            <a:r>
              <a:rPr lang="en-US" altLang="en-US" sz="1800" b="0" dirty="0" err="1">
                <a:latin typeface="Arial" charset="0"/>
                <a:cs typeface="Arial" charset="0"/>
              </a:rPr>
              <a:t>κάψιμο</a:t>
            </a:r>
            <a:r>
              <a:rPr lang="en-US" altLang="en-US" sz="1800" b="0" dirty="0">
                <a:latin typeface="Arial" charset="0"/>
                <a:cs typeface="Arial" charset="0"/>
              </a:rPr>
              <a:t>¨ </a:t>
            </a:r>
            <a:r>
              <a:rPr lang="en-US" altLang="en-US" sz="1800" b="0" dirty="0" err="1">
                <a:latin typeface="Arial" charset="0"/>
                <a:cs typeface="Arial" charset="0"/>
              </a:rPr>
              <a:t>στο</a:t>
            </a:r>
            <a:r>
              <a:rPr lang="en-US" altLang="en-US" sz="1800" b="0" dirty="0">
                <a:latin typeface="Arial" charset="0"/>
                <a:cs typeface="Arial" charset="0"/>
              </a:rPr>
              <a:t> </a:t>
            </a:r>
            <a:r>
              <a:rPr lang="en-US" altLang="en-US" sz="1800" b="0" dirty="0" err="1">
                <a:latin typeface="Arial" charset="0"/>
                <a:cs typeface="Arial" charset="0"/>
              </a:rPr>
              <a:t>δέρμ</a:t>
            </a:r>
            <a:r>
              <a:rPr lang="en-US" altLang="en-US" sz="1800" b="0" dirty="0">
                <a:latin typeface="Arial" charset="0"/>
                <a:cs typeface="Arial" charset="0"/>
              </a:rPr>
              <a:t>α του από πηγή ραδίου που του έδωσ</a:t>
            </a:r>
            <a:r>
              <a:rPr lang="el-GR" altLang="en-US" sz="1800" b="0" dirty="0">
                <a:latin typeface="Arial" charset="0"/>
                <a:cs typeface="Arial" charset="0"/>
              </a:rPr>
              <a:t>ε το ζεύγος</a:t>
            </a:r>
            <a:r>
              <a:rPr lang="en-US" altLang="en-US" sz="1800" b="0" dirty="0">
                <a:latin typeface="Arial" charset="0"/>
                <a:cs typeface="Arial" charset="0"/>
              </a:rPr>
              <a:t> Curie</a:t>
            </a:r>
          </a:p>
        </p:txBody>
      </p:sp>
    </p:spTree>
    <p:extLst>
      <p:ext uri="{BB962C8B-B14F-4D97-AF65-F5344CB8AC3E}">
        <p14:creationId xmlns:p14="http://schemas.microsoft.com/office/powerpoint/2010/main" val="5311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63ECEC10-1E4D-4575-AACE-AC5C906322E1}"/>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F481B670-7F67-4C52-821E-E5800F739780}"/>
              </a:ext>
            </a:extLst>
          </p:cNvPr>
          <p:cNvSpPr txBox="1"/>
          <p:nvPr/>
        </p:nvSpPr>
        <p:spPr>
          <a:xfrm>
            <a:off x="5362770" y="1220892"/>
            <a:ext cx="182180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Ραδιενέργεια</a:t>
            </a:r>
          </a:p>
        </p:txBody>
      </p:sp>
      <p:sp>
        <p:nvSpPr>
          <p:cNvPr id="11" name="TextBox 10">
            <a:extLst>
              <a:ext uri="{FF2B5EF4-FFF2-40B4-BE49-F238E27FC236}">
                <a16:creationId xmlns:a16="http://schemas.microsoft.com/office/drawing/2014/main" id="{885AD61C-C676-42F7-8308-8C84A8CC9A45}"/>
              </a:ext>
            </a:extLst>
          </p:cNvPr>
          <p:cNvSpPr txBox="1"/>
          <p:nvPr/>
        </p:nvSpPr>
        <p:spPr>
          <a:xfrm>
            <a:off x="769677" y="1750402"/>
            <a:ext cx="10821262" cy="4247317"/>
          </a:xfrm>
          <a:prstGeom prst="rect">
            <a:avLst/>
          </a:prstGeom>
          <a:noFill/>
        </p:spPr>
        <p:txBody>
          <a:bodyPr wrap="square">
            <a:spAutoFit/>
          </a:bodyPr>
          <a:lstStyle/>
          <a:p>
            <a:pPr algn="just"/>
            <a:r>
              <a:rPr lang="el-GR" b="1" dirty="0"/>
              <a:t>Ραδιενέργεια</a:t>
            </a:r>
            <a:r>
              <a:rPr lang="el-GR" dirty="0"/>
              <a:t> είναι απλά η ιδιότητα ορισμένων πυρήνων να διασπώνται αυθόρμητα με παράλληλη εκπομπή ακτινοβολίας.</a:t>
            </a:r>
          </a:p>
          <a:p>
            <a:pPr algn="just"/>
            <a:r>
              <a:rPr lang="el-GR" dirty="0"/>
              <a:t>Ακτινοβολία στην περίπτωση των ραδιενεργών πυρήνων η ενέργεια που εκπέμπεται έχει τη μορφή </a:t>
            </a:r>
            <a:r>
              <a:rPr lang="el-GR" dirty="0" err="1"/>
              <a:t>υπο</a:t>
            </a:r>
            <a:r>
              <a:rPr lang="el-GR" dirty="0"/>
              <a:t>-ατομικών σωματιδίων ή φωτονίων με ενέργεια ικανή να προκαλέσει ιονισμό στην ύλη και για αυτό καλείται και ιοντίζουσα ακτινοβολία.</a:t>
            </a:r>
          </a:p>
          <a:p>
            <a:pPr algn="just"/>
            <a:r>
              <a:rPr lang="el-GR" dirty="0"/>
              <a:t>Φυσικά ραδιενεργά ιχνοστοιχεία μπορούν να βρεθούν σε ζώντες και μη ζώντες οργανισμούς. Από τα 340 νουκλίδια τα 70 περίπου είναι ραδιενεργά. Γενικά κάθε νουκλίδιο με ατομικό αριθμό μεγαλύτερο του 80 έχει και ραδιενεργά ισότοπα, ενώ τα στοιχεία με ατομικό αριθμό μεγαλύτερο του 83 είναι ραδιενεργά.</a:t>
            </a:r>
          </a:p>
          <a:p>
            <a:pPr algn="just"/>
            <a:r>
              <a:rPr lang="el-GR" dirty="0"/>
              <a:t>Τα ραδιενεργά στοιχεία ανήκουν στην κατηγορία των βαρέων μετάλλων και επομένως εμφανίζουν όλες εκείνες τις χημικές ιδιότητες οι οποίες συμβάλλουν στην τοξικότητα του οργανισμού. Μπορούν εύκολα να αντικαταστήσουν τα μεταλλικά ιόντα των βιολογικών συστημάτων και να σχηματίσουν άλατα ή χημικούς δεσμούς με τα βιολογικά μόρια, όπως οι πρωτεΐνες και τα νουκλεϊνικά οξέα (DNA, RNA), κ.ά.</a:t>
            </a:r>
          </a:p>
          <a:p>
            <a:pPr algn="just"/>
            <a:r>
              <a:rPr lang="el-GR" dirty="0"/>
              <a:t>Πέραν των χημικών ιδιοτήτων του η τοξικότητά τους οφείλεται και στο είδος της εκπεμπόμενης ακτινοβολίας, λόγω της σωματιδιακής ή ηλεκτρομαγνητικής φύσης. </a:t>
            </a:r>
          </a:p>
          <a:p>
            <a:pPr algn="just"/>
            <a:endParaRPr lang="el-GR" dirty="0"/>
          </a:p>
        </p:txBody>
      </p:sp>
    </p:spTree>
    <p:extLst>
      <p:ext uri="{BB962C8B-B14F-4D97-AF65-F5344CB8AC3E}">
        <p14:creationId xmlns:p14="http://schemas.microsoft.com/office/powerpoint/2010/main" val="197489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63ECEC10-1E4D-4575-AACE-AC5C906322E1}"/>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F481B670-7F67-4C52-821E-E5800F739780}"/>
              </a:ext>
            </a:extLst>
          </p:cNvPr>
          <p:cNvSpPr txBox="1"/>
          <p:nvPr/>
        </p:nvSpPr>
        <p:spPr>
          <a:xfrm>
            <a:off x="5362770" y="1220892"/>
            <a:ext cx="182180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Ραδιενέργεια</a:t>
            </a:r>
          </a:p>
        </p:txBody>
      </p:sp>
      <p:pic>
        <p:nvPicPr>
          <p:cNvPr id="11" name="Picture 2">
            <a:extLst>
              <a:ext uri="{FF2B5EF4-FFF2-40B4-BE49-F238E27FC236}">
                <a16:creationId xmlns:a16="http://schemas.microsoft.com/office/drawing/2014/main" id="{DA57C15F-C20E-488C-B7DD-11539ACA7F0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860" y="3542359"/>
            <a:ext cx="5047084" cy="301942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3">
            <a:extLst>
              <a:ext uri="{FF2B5EF4-FFF2-40B4-BE49-F238E27FC236}">
                <a16:creationId xmlns:a16="http://schemas.microsoft.com/office/drawing/2014/main" id="{3835AB12-81EE-4EEA-B0A0-6D30CB9BA898}"/>
              </a:ext>
            </a:extLst>
          </p:cNvPr>
          <p:cNvSpPr txBox="1">
            <a:spLocks noChangeArrowheads="1"/>
          </p:cNvSpPr>
          <p:nvPr/>
        </p:nvSpPr>
        <p:spPr bwMode="auto">
          <a:xfrm>
            <a:off x="348343" y="1833466"/>
            <a:ext cx="7772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000" dirty="0"/>
              <a:t>Φύση των ακτινοβολιών που εκπέμπουν οι ραδιενεργοί πυρήνες:</a:t>
            </a:r>
            <a:endParaRPr lang="en-US" altLang="en-US" sz="2000" dirty="0"/>
          </a:p>
        </p:txBody>
      </p:sp>
      <p:sp>
        <p:nvSpPr>
          <p:cNvPr id="14" name="Text Box 4">
            <a:extLst>
              <a:ext uri="{FF2B5EF4-FFF2-40B4-BE49-F238E27FC236}">
                <a16:creationId xmlns:a16="http://schemas.microsoft.com/office/drawing/2014/main" id="{FAC7FE7E-1F09-4C81-8FCE-E6DC5F9627CD}"/>
              </a:ext>
            </a:extLst>
          </p:cNvPr>
          <p:cNvSpPr txBox="1">
            <a:spLocks noChangeArrowheads="1"/>
          </p:cNvSpPr>
          <p:nvPr/>
        </p:nvSpPr>
        <p:spPr bwMode="auto">
          <a:xfrm>
            <a:off x="461056" y="2366866"/>
            <a:ext cx="6592887" cy="1477963"/>
          </a:xfrm>
          <a:prstGeom prst="rect">
            <a:avLst/>
          </a:prstGeom>
          <a:solidFill>
            <a:srgbClr val="FFFF99"/>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l-GR" altLang="en-US" sz="1800" b="0" dirty="0"/>
              <a:t>σωμάτια α (πυρήνες </a:t>
            </a:r>
            <a:r>
              <a:rPr lang="el-GR" altLang="en-US" sz="1800" b="0" baseline="30000" dirty="0"/>
              <a:t>4</a:t>
            </a:r>
            <a:r>
              <a:rPr lang="el-GR" altLang="en-US" sz="1800" b="0" baseline="-25000" dirty="0"/>
              <a:t>2</a:t>
            </a:r>
            <a:r>
              <a:rPr lang="el-GR" altLang="en-US" sz="1800" b="0" dirty="0"/>
              <a:t>He</a:t>
            </a:r>
            <a:r>
              <a:rPr lang="en-US" altLang="en-US" sz="1800" b="0" dirty="0"/>
              <a:t>)</a:t>
            </a:r>
          </a:p>
          <a:p>
            <a:pPr eaLnBrk="1" hangingPunct="1">
              <a:spcBef>
                <a:spcPct val="0"/>
              </a:spcBef>
              <a:buFontTx/>
              <a:buChar char="•"/>
            </a:pPr>
            <a:r>
              <a:rPr lang="el-GR" altLang="en-US" sz="1800" b="0" dirty="0"/>
              <a:t>σωμάτια β</a:t>
            </a:r>
            <a:r>
              <a:rPr lang="en-US" altLang="en-US" sz="1800" b="0" dirty="0"/>
              <a:t> </a:t>
            </a:r>
            <a:r>
              <a:rPr lang="el-GR" altLang="en-US" sz="1800" b="0" dirty="0"/>
              <a:t>(ηλεκτρόνια  β- ή e-) ή (ποζιτρόνια β+ ή e+)</a:t>
            </a:r>
            <a:endParaRPr lang="en-US" altLang="en-US" sz="1800" b="0" dirty="0"/>
          </a:p>
          <a:p>
            <a:pPr eaLnBrk="1" hangingPunct="1">
              <a:spcBef>
                <a:spcPct val="0"/>
              </a:spcBef>
              <a:buFontTx/>
              <a:buChar char="•"/>
            </a:pPr>
            <a:r>
              <a:rPr lang="el-GR" altLang="en-US" sz="1800" b="0" dirty="0"/>
              <a:t>H/M ακτινοβολία γ (φωτόνια)</a:t>
            </a:r>
            <a:endParaRPr lang="en-US" altLang="en-US" sz="1800" b="0" dirty="0"/>
          </a:p>
          <a:p>
            <a:pPr eaLnBrk="1" hangingPunct="1">
              <a:spcBef>
                <a:spcPct val="0"/>
              </a:spcBef>
              <a:buFontTx/>
              <a:buChar char="•"/>
            </a:pPr>
            <a:r>
              <a:rPr lang="el-GR" altLang="en-US" sz="1800" b="0" dirty="0"/>
              <a:t>εκπομπή νετρονίων</a:t>
            </a:r>
          </a:p>
          <a:p>
            <a:pPr eaLnBrk="1" hangingPunct="1">
              <a:spcBef>
                <a:spcPct val="0"/>
              </a:spcBef>
              <a:buFontTx/>
              <a:buChar char="•"/>
            </a:pPr>
            <a:r>
              <a:rPr lang="el-GR" altLang="en-US" sz="1800" b="0" dirty="0"/>
              <a:t>ακτινοβολία X (εξωπυρηνική) 	</a:t>
            </a:r>
            <a:endParaRPr lang="en-US" altLang="en-US" sz="1800" b="0" dirty="0"/>
          </a:p>
        </p:txBody>
      </p:sp>
    </p:spTree>
    <p:extLst>
      <p:ext uri="{BB962C8B-B14F-4D97-AF65-F5344CB8AC3E}">
        <p14:creationId xmlns:p14="http://schemas.microsoft.com/office/powerpoint/2010/main" val="104555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63ECEC10-1E4D-4575-AACE-AC5C906322E1}"/>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F481B670-7F67-4C52-821E-E5800F739780}"/>
              </a:ext>
            </a:extLst>
          </p:cNvPr>
          <p:cNvSpPr txBox="1"/>
          <p:nvPr/>
        </p:nvSpPr>
        <p:spPr>
          <a:xfrm>
            <a:off x="5362770" y="1220892"/>
            <a:ext cx="182180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Ραδιενέργεια</a:t>
            </a:r>
          </a:p>
        </p:txBody>
      </p:sp>
      <p:sp>
        <p:nvSpPr>
          <p:cNvPr id="11" name="TextBox 10">
            <a:extLst>
              <a:ext uri="{FF2B5EF4-FFF2-40B4-BE49-F238E27FC236}">
                <a16:creationId xmlns:a16="http://schemas.microsoft.com/office/drawing/2014/main" id="{154EE339-66BE-4AB9-8A34-DE22B5CDE077}"/>
              </a:ext>
            </a:extLst>
          </p:cNvPr>
          <p:cNvSpPr txBox="1"/>
          <p:nvPr/>
        </p:nvSpPr>
        <p:spPr>
          <a:xfrm>
            <a:off x="5236807" y="1682557"/>
            <a:ext cx="2073728"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Ακτινοβολία α</a:t>
            </a:r>
          </a:p>
        </p:txBody>
      </p:sp>
      <p:sp>
        <p:nvSpPr>
          <p:cNvPr id="13" name="TextBox 12">
            <a:extLst>
              <a:ext uri="{FF2B5EF4-FFF2-40B4-BE49-F238E27FC236}">
                <a16:creationId xmlns:a16="http://schemas.microsoft.com/office/drawing/2014/main" id="{089C3EB8-0FBD-43BC-810D-4284141357B4}"/>
              </a:ext>
            </a:extLst>
          </p:cNvPr>
          <p:cNvSpPr txBox="1"/>
          <p:nvPr/>
        </p:nvSpPr>
        <p:spPr>
          <a:xfrm>
            <a:off x="535345" y="2267949"/>
            <a:ext cx="11476652" cy="2585323"/>
          </a:xfrm>
          <a:prstGeom prst="rect">
            <a:avLst/>
          </a:prstGeom>
          <a:noFill/>
        </p:spPr>
        <p:txBody>
          <a:bodyPr wrap="square" rtlCol="0">
            <a:spAutoFit/>
          </a:bodyPr>
          <a:lstStyle/>
          <a:p>
            <a:pPr algn="just"/>
            <a:r>
              <a:rPr lang="el-GR" dirty="0"/>
              <a:t>Η ακτινοβολία α είναι σωματιδιακή ακτινοβολία, η οποία εκπέμπεται από ραδιενεργούς πυρήνες και μπορεί να παραχθεί σε επιταχυντές σωματιδίων. </a:t>
            </a:r>
          </a:p>
          <a:p>
            <a:pPr algn="just"/>
            <a:r>
              <a:rPr lang="el-GR" dirty="0"/>
              <a:t>Το </a:t>
            </a:r>
            <a:r>
              <a:rPr lang="el-GR" b="1" dirty="0"/>
              <a:t>σωματίδιο άλφα </a:t>
            </a:r>
            <a:r>
              <a:rPr lang="el-GR" dirty="0"/>
              <a:t>είναι η σύζευξη δύο πρωτονίων και δύο νετρονίων. Η δομή αυτή έχει συνολικά μηδενικό σπιν και είναι ταυτόσημη με αυτήν ενός πυρήνα του ατόμου του </a:t>
            </a:r>
            <a:r>
              <a:rPr lang="el-GR" baseline="30000" dirty="0"/>
              <a:t>4</a:t>
            </a:r>
            <a:r>
              <a:rPr lang="el-GR" dirty="0"/>
              <a:t>He.</a:t>
            </a:r>
          </a:p>
          <a:p>
            <a:pPr algn="just"/>
            <a:r>
              <a:rPr lang="el-GR" dirty="0"/>
              <a:t>Το σωματίδιο άλφα είναι σχετικά </a:t>
            </a:r>
            <a:r>
              <a:rPr lang="el-GR" b="1" dirty="0"/>
              <a:t>βαρύ</a:t>
            </a:r>
            <a:r>
              <a:rPr lang="el-GR" dirty="0"/>
              <a:t> διότι αποτελείται από δύο πρωτόνια και δύο νετρόνια και μεταφέρει σχετικά μεγάλο ηλεκτρικό φορτίο (+2).</a:t>
            </a:r>
          </a:p>
          <a:p>
            <a:pPr algn="just"/>
            <a:r>
              <a:rPr lang="el-GR" dirty="0"/>
              <a:t>Τα σωματίδια άλφα </a:t>
            </a:r>
            <a:r>
              <a:rPr lang="el-GR" b="1" dirty="0"/>
              <a:t>αλληλεπιδρούν με την ύλη</a:t>
            </a:r>
            <a:r>
              <a:rPr lang="el-GR" dirty="0"/>
              <a:t>, επιβραδύνονται έντονα λόγω των ισχυρών ηλεκτρομαγνητικών και </a:t>
            </a:r>
            <a:r>
              <a:rPr lang="el-GR" dirty="0" err="1"/>
              <a:t>βαρυτικών</a:t>
            </a:r>
            <a:r>
              <a:rPr lang="el-GR" dirty="0"/>
              <a:t> πεδίων που περιβάλλουν τα άτομα με αποτέλεσμα την </a:t>
            </a:r>
            <a:r>
              <a:rPr lang="el-GR" b="1" dirty="0"/>
              <a:t>άμεση απορρόφηση </a:t>
            </a:r>
            <a:r>
              <a:rPr lang="el-GR" dirty="0"/>
              <a:t>τους στα πρώτα κιόλας πάχη του υλικού που συναντούν.  </a:t>
            </a:r>
          </a:p>
        </p:txBody>
      </p:sp>
      <p:pic>
        <p:nvPicPr>
          <p:cNvPr id="14" name="Εικόνα 9">
            <a:extLst>
              <a:ext uri="{FF2B5EF4-FFF2-40B4-BE49-F238E27FC236}">
                <a16:creationId xmlns:a16="http://schemas.microsoft.com/office/drawing/2014/main" id="{57B03FD4-0542-4DCF-8191-FEA63EA1CC39}"/>
              </a:ext>
            </a:extLst>
          </p:cNvPr>
          <p:cNvPicPr>
            <a:picLocks noChangeAspect="1"/>
          </p:cNvPicPr>
          <p:nvPr/>
        </p:nvPicPr>
        <p:blipFill>
          <a:blip r:embed="rId4"/>
          <a:stretch>
            <a:fillRect/>
          </a:stretch>
        </p:blipFill>
        <p:spPr>
          <a:xfrm>
            <a:off x="1302626" y="4965962"/>
            <a:ext cx="4793374" cy="1419225"/>
          </a:xfrm>
          <a:prstGeom prst="rect">
            <a:avLst/>
          </a:prstGeom>
        </p:spPr>
      </p:pic>
      <p:pic>
        <p:nvPicPr>
          <p:cNvPr id="15" name="Εικόνα 10">
            <a:extLst>
              <a:ext uri="{FF2B5EF4-FFF2-40B4-BE49-F238E27FC236}">
                <a16:creationId xmlns:a16="http://schemas.microsoft.com/office/drawing/2014/main" id="{21761344-6409-4746-9CE3-83AE6070EBC7}"/>
              </a:ext>
            </a:extLst>
          </p:cNvPr>
          <p:cNvPicPr>
            <a:picLocks noChangeAspect="1"/>
          </p:cNvPicPr>
          <p:nvPr/>
        </p:nvPicPr>
        <p:blipFill rotWithShape="1">
          <a:blip r:embed="rId5"/>
          <a:srcRect t="7246"/>
          <a:stretch/>
        </p:blipFill>
        <p:spPr>
          <a:xfrm>
            <a:off x="7257258" y="4965962"/>
            <a:ext cx="3939041" cy="1357313"/>
          </a:xfrm>
          <a:prstGeom prst="rect">
            <a:avLst/>
          </a:prstGeom>
        </p:spPr>
      </p:pic>
    </p:spTree>
    <p:extLst>
      <p:ext uri="{BB962C8B-B14F-4D97-AF65-F5344CB8AC3E}">
        <p14:creationId xmlns:p14="http://schemas.microsoft.com/office/powerpoint/2010/main" val="3027566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63ECEC10-1E4D-4575-AACE-AC5C906322E1}"/>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F481B670-7F67-4C52-821E-E5800F739780}"/>
              </a:ext>
            </a:extLst>
          </p:cNvPr>
          <p:cNvSpPr txBox="1"/>
          <p:nvPr/>
        </p:nvSpPr>
        <p:spPr>
          <a:xfrm>
            <a:off x="5362770" y="1220892"/>
            <a:ext cx="182180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Ραδιενέργεια</a:t>
            </a:r>
          </a:p>
        </p:txBody>
      </p:sp>
      <p:sp>
        <p:nvSpPr>
          <p:cNvPr id="11" name="TextBox 10">
            <a:extLst>
              <a:ext uri="{FF2B5EF4-FFF2-40B4-BE49-F238E27FC236}">
                <a16:creationId xmlns:a16="http://schemas.microsoft.com/office/drawing/2014/main" id="{43EEACD9-7217-43EE-BADB-93803EC8C6F4}"/>
              </a:ext>
            </a:extLst>
          </p:cNvPr>
          <p:cNvSpPr txBox="1"/>
          <p:nvPr/>
        </p:nvSpPr>
        <p:spPr>
          <a:xfrm>
            <a:off x="405881" y="2262550"/>
            <a:ext cx="11569959" cy="2308324"/>
          </a:xfrm>
          <a:prstGeom prst="rect">
            <a:avLst/>
          </a:prstGeom>
          <a:noFill/>
        </p:spPr>
        <p:txBody>
          <a:bodyPr wrap="square" rtlCol="0">
            <a:spAutoFit/>
          </a:bodyPr>
          <a:lstStyle/>
          <a:p>
            <a:pPr algn="just"/>
            <a:r>
              <a:rPr lang="el-GR" dirty="0"/>
              <a:t>Η ακτινοβολία β είναι σωματιδιακή ακτινοβολία, η οποία εκπέμπεται από ραδιενεργούς πυρήνες και μπορεί να παραχθεί σε επιταχυντές σωματιδίων. </a:t>
            </a:r>
          </a:p>
          <a:p>
            <a:pPr algn="just"/>
            <a:r>
              <a:rPr lang="el-GR" dirty="0"/>
              <a:t>Τα σωματίδια βήτα είναι σωματίδια </a:t>
            </a:r>
            <a:r>
              <a:rPr lang="el-GR" b="1" dirty="0"/>
              <a:t>υψηλής ενέργειας</a:t>
            </a:r>
            <a:r>
              <a:rPr lang="el-GR" dirty="0"/>
              <a:t>, είτε </a:t>
            </a:r>
            <a:r>
              <a:rPr lang="el-GR" b="1" dirty="0"/>
              <a:t>ηλεκτρόνια</a:t>
            </a:r>
            <a:r>
              <a:rPr lang="el-GR" dirty="0"/>
              <a:t> υψηλής ταχύτητας ή </a:t>
            </a:r>
            <a:r>
              <a:rPr lang="el-GR" b="1" dirty="0"/>
              <a:t>ποζιτρόνια</a:t>
            </a:r>
            <a:r>
              <a:rPr lang="el-GR" dirty="0"/>
              <a:t> που εκπέμπονται από ορισμένες μορφές ραδιενεργών πυρήνων, όπως το </a:t>
            </a:r>
            <a:r>
              <a:rPr lang="el-GR" baseline="30000" dirty="0"/>
              <a:t>40</a:t>
            </a:r>
            <a:r>
              <a:rPr lang="el-GR" dirty="0"/>
              <a:t>Κ. </a:t>
            </a:r>
          </a:p>
          <a:p>
            <a:pPr algn="just"/>
            <a:r>
              <a:rPr lang="el-GR" dirty="0"/>
              <a:t>Τα σωματίδια βήτα που εκπέμπονται, είναι μια μορφή </a:t>
            </a:r>
            <a:r>
              <a:rPr lang="el-GR" b="1" dirty="0" err="1"/>
              <a:t>ιονίζουσας</a:t>
            </a:r>
            <a:r>
              <a:rPr lang="el-GR" b="1" dirty="0"/>
              <a:t> ακτινοβολίας</a:t>
            </a:r>
            <a:r>
              <a:rPr lang="el-GR" dirty="0"/>
              <a:t>, επίσης γνωστή ως </a:t>
            </a:r>
            <a:r>
              <a:rPr lang="el-GR" b="1" dirty="0"/>
              <a:t>ακτινοβολία βήτα</a:t>
            </a:r>
            <a:r>
              <a:rPr lang="el-GR" dirty="0"/>
              <a:t>. </a:t>
            </a:r>
          </a:p>
          <a:p>
            <a:pPr algn="just"/>
            <a:r>
              <a:rPr lang="el-GR" dirty="0"/>
              <a:t>Η παραγωγή των σωματιδίων βήτα ονομάζεται διάσπαση βήτα και συμβολίζονται διεθνώς με το ελληνικό γράμμα βήτα (β). Υπάρχουν δύο μορφές της διάσπασης βήτα, β- και β + , οι οποίες παράγουν αντίστοιχα ηλεκτρόνια (η β-) και ποζιτρόνια (η β +).</a:t>
            </a:r>
          </a:p>
        </p:txBody>
      </p:sp>
      <p:pic>
        <p:nvPicPr>
          <p:cNvPr id="13" name="Εικόνα 9">
            <a:extLst>
              <a:ext uri="{FF2B5EF4-FFF2-40B4-BE49-F238E27FC236}">
                <a16:creationId xmlns:a16="http://schemas.microsoft.com/office/drawing/2014/main" id="{9AE5FD06-A74C-42E7-A29E-4C7941919E23}"/>
              </a:ext>
            </a:extLst>
          </p:cNvPr>
          <p:cNvPicPr>
            <a:picLocks noChangeAspect="1"/>
          </p:cNvPicPr>
          <p:nvPr/>
        </p:nvPicPr>
        <p:blipFill>
          <a:blip r:embed="rId4"/>
          <a:stretch>
            <a:fillRect/>
          </a:stretch>
        </p:blipFill>
        <p:spPr>
          <a:xfrm>
            <a:off x="1343514" y="4590197"/>
            <a:ext cx="4886325" cy="1704975"/>
          </a:xfrm>
          <a:prstGeom prst="rect">
            <a:avLst/>
          </a:prstGeom>
        </p:spPr>
      </p:pic>
      <p:pic>
        <p:nvPicPr>
          <p:cNvPr id="14" name="Εικόνα 10">
            <a:extLst>
              <a:ext uri="{FF2B5EF4-FFF2-40B4-BE49-F238E27FC236}">
                <a16:creationId xmlns:a16="http://schemas.microsoft.com/office/drawing/2014/main" id="{049E2CBA-B2F3-4E20-9C20-D9A9F2EBA93B}"/>
              </a:ext>
            </a:extLst>
          </p:cNvPr>
          <p:cNvPicPr>
            <a:picLocks noChangeAspect="1"/>
          </p:cNvPicPr>
          <p:nvPr/>
        </p:nvPicPr>
        <p:blipFill>
          <a:blip r:embed="rId5"/>
          <a:stretch>
            <a:fillRect/>
          </a:stretch>
        </p:blipFill>
        <p:spPr>
          <a:xfrm>
            <a:off x="6737362" y="4590197"/>
            <a:ext cx="4714875" cy="1647825"/>
          </a:xfrm>
          <a:prstGeom prst="rect">
            <a:avLst/>
          </a:prstGeom>
        </p:spPr>
      </p:pic>
      <p:sp>
        <p:nvSpPr>
          <p:cNvPr id="15" name="TextBox 14">
            <a:extLst>
              <a:ext uri="{FF2B5EF4-FFF2-40B4-BE49-F238E27FC236}">
                <a16:creationId xmlns:a16="http://schemas.microsoft.com/office/drawing/2014/main" id="{365A3463-1655-4D97-9163-37167FFA3E54}"/>
              </a:ext>
            </a:extLst>
          </p:cNvPr>
          <p:cNvSpPr txBox="1"/>
          <p:nvPr/>
        </p:nvSpPr>
        <p:spPr>
          <a:xfrm>
            <a:off x="5362770" y="1639954"/>
            <a:ext cx="2073728"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Ακτινοβολία β</a:t>
            </a:r>
          </a:p>
        </p:txBody>
      </p:sp>
    </p:spTree>
    <p:extLst>
      <p:ext uri="{BB962C8B-B14F-4D97-AF65-F5344CB8AC3E}">
        <p14:creationId xmlns:p14="http://schemas.microsoft.com/office/powerpoint/2010/main" val="263904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63ECEC10-1E4D-4575-AACE-AC5C906322E1}"/>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F481B670-7F67-4C52-821E-E5800F739780}"/>
              </a:ext>
            </a:extLst>
          </p:cNvPr>
          <p:cNvSpPr txBox="1"/>
          <p:nvPr/>
        </p:nvSpPr>
        <p:spPr>
          <a:xfrm>
            <a:off x="5362770" y="1220892"/>
            <a:ext cx="182180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Ραδιενέργεια</a:t>
            </a:r>
          </a:p>
        </p:txBody>
      </p:sp>
      <p:sp>
        <p:nvSpPr>
          <p:cNvPr id="11" name="TextBox 10">
            <a:extLst>
              <a:ext uri="{FF2B5EF4-FFF2-40B4-BE49-F238E27FC236}">
                <a16:creationId xmlns:a16="http://schemas.microsoft.com/office/drawing/2014/main" id="{0C22AD11-ADF5-4105-9599-CC658C4986EC}"/>
              </a:ext>
            </a:extLst>
          </p:cNvPr>
          <p:cNvSpPr txBox="1"/>
          <p:nvPr/>
        </p:nvSpPr>
        <p:spPr>
          <a:xfrm>
            <a:off x="5362770" y="1639954"/>
            <a:ext cx="2073728"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Ακτινοβολία γ</a:t>
            </a:r>
          </a:p>
        </p:txBody>
      </p:sp>
      <p:sp>
        <p:nvSpPr>
          <p:cNvPr id="13" name="TextBox 12">
            <a:extLst>
              <a:ext uri="{FF2B5EF4-FFF2-40B4-BE49-F238E27FC236}">
                <a16:creationId xmlns:a16="http://schemas.microsoft.com/office/drawing/2014/main" id="{A5260926-BE40-429E-9D71-4D3CF040CD66}"/>
              </a:ext>
            </a:extLst>
          </p:cNvPr>
          <p:cNvSpPr txBox="1"/>
          <p:nvPr/>
        </p:nvSpPr>
        <p:spPr>
          <a:xfrm>
            <a:off x="253227" y="2247504"/>
            <a:ext cx="8246706" cy="3139321"/>
          </a:xfrm>
          <a:prstGeom prst="rect">
            <a:avLst/>
          </a:prstGeom>
          <a:noFill/>
        </p:spPr>
        <p:txBody>
          <a:bodyPr wrap="square">
            <a:spAutoFit/>
          </a:bodyPr>
          <a:lstStyle/>
          <a:p>
            <a:pPr algn="just"/>
            <a:r>
              <a:rPr lang="el-GR" dirty="0"/>
              <a:t>Η εκπομπή γάμμα εμφανίζεται συνήθως σε </a:t>
            </a:r>
            <a:r>
              <a:rPr lang="el-GR" b="1" dirty="0"/>
              <a:t>συνδυασμό με την άλφα και την βήτα </a:t>
            </a:r>
            <a:r>
              <a:rPr lang="el-GR" dirty="0"/>
              <a:t>εκπομπή. </a:t>
            </a:r>
          </a:p>
          <a:p>
            <a:pPr algn="just"/>
            <a:r>
              <a:rPr lang="el-GR" dirty="0"/>
              <a:t>Γάμμα διάσπαση ονομάζεται το φαινόμενο κατά το οποίο ένας πυρήνας βρίσκεται σε </a:t>
            </a:r>
            <a:r>
              <a:rPr lang="el-GR" b="1" dirty="0"/>
              <a:t>διεγερμένη κατάσταση</a:t>
            </a:r>
            <a:r>
              <a:rPr lang="el-GR" dirty="0"/>
              <a:t>, λόγω των εκπομπών άλβα και βήτα, εκπέμπει ενέργεια με την μορφή ακτινοβολίας γ και μεταπίπτει σε κατάσταση χαμηλότερης ενέργειας.</a:t>
            </a:r>
          </a:p>
          <a:p>
            <a:pPr algn="just"/>
            <a:r>
              <a:rPr lang="el-GR" dirty="0"/>
              <a:t>Το αρχικό άλφα ή βήτα σωματίδιο και η επακόλουθη εκπομπή ακτίνων γάμμα εκπέμπονται σχεδόν ταυτόχρονα.</a:t>
            </a:r>
          </a:p>
          <a:p>
            <a:pPr algn="just"/>
            <a:r>
              <a:rPr lang="el-GR" dirty="0"/>
              <a:t>Οι ακτίνες γάμμα </a:t>
            </a:r>
            <a:r>
              <a:rPr lang="el-GR" b="1" dirty="0"/>
              <a:t>δεν φέρουν κανένα φορτίο ή μάζα </a:t>
            </a:r>
            <a:r>
              <a:rPr lang="el-GR" dirty="0"/>
              <a:t>και κατά συνέπεια η εκπομπή των ακτίνων γάμμα από έναν πυρήνα </a:t>
            </a:r>
            <a:r>
              <a:rPr lang="el-GR" b="1" dirty="0"/>
              <a:t>δεν οδηγεί σε καμιά αλλαγή στις χημικές ιδιότητες του πυρήνα</a:t>
            </a:r>
            <a:r>
              <a:rPr lang="el-GR" dirty="0"/>
              <a:t> αλλά μόνο στην απώλεια ενός ορισμένου ποσού ακτινοβόλου ενέργειας.</a:t>
            </a:r>
          </a:p>
        </p:txBody>
      </p:sp>
      <p:pic>
        <p:nvPicPr>
          <p:cNvPr id="14" name="Εικόνα 9">
            <a:extLst>
              <a:ext uri="{FF2B5EF4-FFF2-40B4-BE49-F238E27FC236}">
                <a16:creationId xmlns:a16="http://schemas.microsoft.com/office/drawing/2014/main" id="{7CEC4C9D-DAA3-4808-B14B-C15609B47503}"/>
              </a:ext>
            </a:extLst>
          </p:cNvPr>
          <p:cNvPicPr>
            <a:picLocks noChangeAspect="1"/>
          </p:cNvPicPr>
          <p:nvPr/>
        </p:nvPicPr>
        <p:blipFill>
          <a:blip r:embed="rId4"/>
          <a:stretch>
            <a:fillRect/>
          </a:stretch>
        </p:blipFill>
        <p:spPr>
          <a:xfrm>
            <a:off x="8822817" y="1892827"/>
            <a:ext cx="3188237" cy="2357585"/>
          </a:xfrm>
          <a:prstGeom prst="rect">
            <a:avLst/>
          </a:prstGeom>
        </p:spPr>
      </p:pic>
      <p:pic>
        <p:nvPicPr>
          <p:cNvPr id="15" name="Εικόνα 10">
            <a:extLst>
              <a:ext uri="{FF2B5EF4-FFF2-40B4-BE49-F238E27FC236}">
                <a16:creationId xmlns:a16="http://schemas.microsoft.com/office/drawing/2014/main" id="{998B1A0C-07E4-472E-B815-75784C0BA85C}"/>
              </a:ext>
            </a:extLst>
          </p:cNvPr>
          <p:cNvPicPr>
            <a:picLocks noChangeAspect="1"/>
          </p:cNvPicPr>
          <p:nvPr/>
        </p:nvPicPr>
        <p:blipFill rotWithShape="1">
          <a:blip r:embed="rId5"/>
          <a:srcRect l="1678" t="7091"/>
          <a:stretch/>
        </p:blipFill>
        <p:spPr>
          <a:xfrm>
            <a:off x="8895097" y="4494983"/>
            <a:ext cx="3043676" cy="1247784"/>
          </a:xfrm>
          <a:prstGeom prst="rect">
            <a:avLst/>
          </a:prstGeom>
        </p:spPr>
      </p:pic>
    </p:spTree>
    <p:extLst>
      <p:ext uri="{BB962C8B-B14F-4D97-AF65-F5344CB8AC3E}">
        <p14:creationId xmlns:p14="http://schemas.microsoft.com/office/powerpoint/2010/main" val="265531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63ECEC10-1E4D-4575-AACE-AC5C906322E1}"/>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F481B670-7F67-4C52-821E-E5800F739780}"/>
              </a:ext>
            </a:extLst>
          </p:cNvPr>
          <p:cNvSpPr txBox="1"/>
          <p:nvPr/>
        </p:nvSpPr>
        <p:spPr>
          <a:xfrm>
            <a:off x="5362770" y="1220892"/>
            <a:ext cx="182180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Ραδιενέργεια</a:t>
            </a:r>
          </a:p>
        </p:txBody>
      </p:sp>
      <p:sp>
        <p:nvSpPr>
          <p:cNvPr id="11" name="TextBox 10">
            <a:extLst>
              <a:ext uri="{FF2B5EF4-FFF2-40B4-BE49-F238E27FC236}">
                <a16:creationId xmlns:a16="http://schemas.microsoft.com/office/drawing/2014/main" id="{3E5790CD-510B-4580-BE70-28DBB8C38CAB}"/>
              </a:ext>
            </a:extLst>
          </p:cNvPr>
          <p:cNvSpPr txBox="1"/>
          <p:nvPr/>
        </p:nvSpPr>
        <p:spPr>
          <a:xfrm>
            <a:off x="5362770" y="1639954"/>
            <a:ext cx="2195026"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Διεισδυτικότητα</a:t>
            </a:r>
          </a:p>
        </p:txBody>
      </p:sp>
      <p:sp>
        <p:nvSpPr>
          <p:cNvPr id="23" name="TextBox 22">
            <a:extLst>
              <a:ext uri="{FF2B5EF4-FFF2-40B4-BE49-F238E27FC236}">
                <a16:creationId xmlns:a16="http://schemas.microsoft.com/office/drawing/2014/main" id="{36CF2C59-4EBA-4361-BE36-F499A2C9A297}"/>
              </a:ext>
            </a:extLst>
          </p:cNvPr>
          <p:cNvSpPr txBox="1"/>
          <p:nvPr/>
        </p:nvSpPr>
        <p:spPr>
          <a:xfrm>
            <a:off x="249777" y="2001681"/>
            <a:ext cx="5768468" cy="4247317"/>
          </a:xfrm>
          <a:prstGeom prst="rect">
            <a:avLst/>
          </a:prstGeom>
          <a:noFill/>
        </p:spPr>
        <p:txBody>
          <a:bodyPr wrap="square">
            <a:spAutoFit/>
          </a:bodyPr>
          <a:lstStyle/>
          <a:p>
            <a:pPr algn="just"/>
            <a:r>
              <a:rPr lang="el-GR" dirty="0"/>
              <a:t>Η ονομασία των παραπάνω ραδιενεργών διασπάσεων ως α, β, και γ είναι ιστορική και έχει να κάνει με τη διεισδυτικότητα της ακτινοβολίας που τις συνοδεύει.</a:t>
            </a:r>
          </a:p>
          <a:p>
            <a:pPr algn="just"/>
            <a:r>
              <a:rPr lang="el-GR" dirty="0"/>
              <a:t>Η </a:t>
            </a:r>
            <a:r>
              <a:rPr lang="el-GR" b="1" dirty="0"/>
              <a:t>ακτινοβολία-α</a:t>
            </a:r>
            <a:r>
              <a:rPr lang="el-GR" dirty="0"/>
              <a:t> χαρακτηρίζεται από πολύ μικρή διεισδυτικότητα (μπορεί να θωρακιστεί με μικρό πάχος απορροφητή, ακόμη και με ένα φύλλο χαρτί).</a:t>
            </a:r>
          </a:p>
          <a:p>
            <a:pPr algn="just"/>
            <a:r>
              <a:rPr lang="el-GR" dirty="0"/>
              <a:t>Η </a:t>
            </a:r>
            <a:r>
              <a:rPr lang="el-GR" b="1" dirty="0"/>
              <a:t>ακτινοβολία-β</a:t>
            </a:r>
            <a:r>
              <a:rPr lang="el-GR" dirty="0"/>
              <a:t> χαρακτηρίζεται από περιορισμένη διεισδυτικότητα (μπορεί να θωρακιστεί με ικανό πάχος υλικού μικρού ατομικού αριθμού, π.χ. ένα φύλλο </a:t>
            </a:r>
            <a:r>
              <a:rPr lang="el-GR" dirty="0" err="1"/>
              <a:t>Plexiglass</a:t>
            </a:r>
            <a:r>
              <a:rPr lang="el-GR" dirty="0"/>
              <a:t>).</a:t>
            </a:r>
          </a:p>
          <a:p>
            <a:pPr algn="just"/>
            <a:r>
              <a:rPr lang="el-GR" dirty="0"/>
              <a:t>Η </a:t>
            </a:r>
            <a:r>
              <a:rPr lang="el-GR" b="1" dirty="0"/>
              <a:t>ακτινοβολία-γ</a:t>
            </a:r>
            <a:r>
              <a:rPr lang="el-GR" dirty="0"/>
              <a:t> χαρακτηρίζεται από σημαντική διεισδυτικότητα (μπορεί να θωρακιστεί μόνο με υλικά υψηλού ατομικού αριθμού, π.χ. </a:t>
            </a:r>
            <a:r>
              <a:rPr lang="el-GR" dirty="0" err="1"/>
              <a:t>μολύβδου</a:t>
            </a:r>
            <a:r>
              <a:rPr lang="el-GR" dirty="0"/>
              <a:t> κατάλληλου πάχους ή άλλα υλικά αυξημένου σχετικά πάχους π.χ. σκυρόδεμα).</a:t>
            </a:r>
          </a:p>
        </p:txBody>
      </p:sp>
      <p:pic>
        <p:nvPicPr>
          <p:cNvPr id="2" name="Picture 1">
            <a:extLst>
              <a:ext uri="{FF2B5EF4-FFF2-40B4-BE49-F238E27FC236}">
                <a16:creationId xmlns:a16="http://schemas.microsoft.com/office/drawing/2014/main" id="{7B22C6BF-6B0C-4B3B-A599-11D78D880EED}"/>
              </a:ext>
            </a:extLst>
          </p:cNvPr>
          <p:cNvPicPr>
            <a:picLocks noChangeAspect="1"/>
          </p:cNvPicPr>
          <p:nvPr/>
        </p:nvPicPr>
        <p:blipFill>
          <a:blip r:embed="rId4"/>
          <a:stretch>
            <a:fillRect/>
          </a:stretch>
        </p:blipFill>
        <p:spPr>
          <a:xfrm>
            <a:off x="6423031" y="2709245"/>
            <a:ext cx="5218628" cy="2298391"/>
          </a:xfrm>
          <a:prstGeom prst="rect">
            <a:avLst/>
          </a:prstGeom>
        </p:spPr>
      </p:pic>
    </p:spTree>
    <p:extLst>
      <p:ext uri="{BB962C8B-B14F-4D97-AF65-F5344CB8AC3E}">
        <p14:creationId xmlns:p14="http://schemas.microsoft.com/office/powerpoint/2010/main" val="353693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7A97E25-BC7E-43B7-8C1A-CA9079B79229}"/>
              </a:ext>
            </a:extLst>
          </p:cNvPr>
          <p:cNvSpPr>
            <a:spLocks noGrp="1"/>
          </p:cNvSpPr>
          <p:nvPr>
            <p:ph type="dt" sz="half" idx="10"/>
          </p:nvPr>
        </p:nvSpPr>
        <p:spPr/>
        <p:txBody>
          <a:bodyPr/>
          <a:lstStyle/>
          <a:p>
            <a:fld id="{53EE489A-47B8-4F6E-B42A-ADD8282D8DDF}" type="datetime1">
              <a:rPr lang="el-GR" smtClean="0"/>
              <a:t>13/10/2021</a:t>
            </a:fld>
            <a:endParaRPr lang="el-GR"/>
          </a:p>
        </p:txBody>
      </p:sp>
      <p:sp>
        <p:nvSpPr>
          <p:cNvPr id="3" name="Θέση υποσέλιδου 2">
            <a:extLst>
              <a:ext uri="{FF2B5EF4-FFF2-40B4-BE49-F238E27FC236}">
                <a16:creationId xmlns:a16="http://schemas.microsoft.com/office/drawing/2014/main" id="{26D8FAA6-C9AA-4A6C-82E5-B936BD96EEE0}"/>
              </a:ext>
            </a:extLst>
          </p:cNvPr>
          <p:cNvSpPr>
            <a:spLocks noGrp="1"/>
          </p:cNvSpPr>
          <p:nvPr>
            <p:ph type="ftr" sz="quarter" idx="11"/>
          </p:nvPr>
        </p:nvSpPr>
        <p:spPr>
          <a:xfrm>
            <a:off x="3568812" y="6453386"/>
            <a:ext cx="6280830" cy="404614"/>
          </a:xfrm>
        </p:spPr>
        <p:txBody>
          <a:bodyPr/>
          <a:lstStyle/>
          <a:p>
            <a:pPr algn="ctr"/>
            <a:r>
              <a:rPr lang="el-GR" dirty="0"/>
              <a:t>Βασιλική Σόφτα Υπ. Διδάκτωρ, Τμήμα Ιατρικής Φυσικής</a:t>
            </a:r>
          </a:p>
        </p:txBody>
      </p:sp>
      <p:sp>
        <p:nvSpPr>
          <p:cNvPr id="4" name="Θέση αριθμού διαφάνειας 3">
            <a:extLst>
              <a:ext uri="{FF2B5EF4-FFF2-40B4-BE49-F238E27FC236}">
                <a16:creationId xmlns:a16="http://schemas.microsoft.com/office/drawing/2014/main" id="{A0FB60ED-BFB1-46F9-8E23-3C46364A5DE9}"/>
              </a:ext>
            </a:extLst>
          </p:cNvPr>
          <p:cNvSpPr>
            <a:spLocks noGrp="1"/>
          </p:cNvSpPr>
          <p:nvPr>
            <p:ph type="sldNum" sz="quarter" idx="12"/>
          </p:nvPr>
        </p:nvSpPr>
        <p:spPr/>
        <p:txBody>
          <a:bodyPr/>
          <a:lstStyle/>
          <a:p>
            <a:fld id="{BE463E54-7BDA-48A3-96B4-1C9F08A31445}" type="slidenum">
              <a:rPr lang="el-GR" smtClean="0"/>
              <a:t>19</a:t>
            </a:fld>
            <a:endParaRPr lang="el-GR"/>
          </a:p>
        </p:txBody>
      </p:sp>
      <p:pic>
        <p:nvPicPr>
          <p:cNvPr id="5" name="Εικόνα 4">
            <a:extLst>
              <a:ext uri="{FF2B5EF4-FFF2-40B4-BE49-F238E27FC236}">
                <a16:creationId xmlns:a16="http://schemas.microsoft.com/office/drawing/2014/main" id="{CC188837-2243-4944-86E0-3D3B93BA3D6D}"/>
              </a:ext>
            </a:extLst>
          </p:cNvPr>
          <p:cNvPicPr>
            <a:picLocks noChangeAspect="1"/>
          </p:cNvPicPr>
          <p:nvPr/>
        </p:nvPicPr>
        <p:blipFill>
          <a:blip r:embed="rId2"/>
          <a:stretch>
            <a:fillRect/>
          </a:stretch>
        </p:blipFill>
        <p:spPr>
          <a:xfrm>
            <a:off x="182881" y="143674"/>
            <a:ext cx="1200443" cy="120044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A5AA13-9155-4269-87FF-12E76380B150}"/>
                  </a:ext>
                </a:extLst>
              </p:cNvPr>
              <p:cNvSpPr txBox="1"/>
              <p:nvPr/>
            </p:nvSpPr>
            <p:spPr>
              <a:xfrm>
                <a:off x="289250" y="2088230"/>
                <a:ext cx="11800114" cy="3958007"/>
              </a:xfrm>
              <a:prstGeom prst="rect">
                <a:avLst/>
              </a:prstGeom>
              <a:noFill/>
            </p:spPr>
            <p:txBody>
              <a:bodyPr wrap="square">
                <a:spAutoFit/>
              </a:bodyPr>
              <a:lstStyle/>
              <a:p>
                <a:pPr algn="just"/>
                <a:r>
                  <a:rPr lang="el-GR" dirty="0"/>
                  <a:t>Οι νόμοι που περιγράφουν τη ραδιενεργό διάσπαση είναι </a:t>
                </a:r>
                <a:r>
                  <a:rPr lang="el-GR" b="1" dirty="0"/>
                  <a:t>νόμοι στατιστικής</a:t>
                </a:r>
                <a:r>
                  <a:rPr lang="el-GR" dirty="0"/>
                  <a:t>. Δηλαδή,</a:t>
                </a:r>
              </a:p>
              <a:p>
                <a:pPr algn="just"/>
                <a:endParaRPr lang="el-GR" dirty="0"/>
              </a:p>
              <a:p>
                <a:pPr algn="just"/>
                <a:r>
                  <a:rPr lang="el-GR" dirty="0"/>
                  <a:t>1 </a:t>
                </a:r>
                <a:r>
                  <a:rPr lang="el-GR" dirty="0" err="1"/>
                  <a:t>mg</a:t>
                </a:r>
                <a:r>
                  <a:rPr lang="el-GR" dirty="0"/>
                  <a:t> µ</a:t>
                </a:r>
                <a:r>
                  <a:rPr lang="el-GR" dirty="0" err="1"/>
                  <a:t>έταλλου</a:t>
                </a:r>
                <a:r>
                  <a:rPr lang="el-GR" dirty="0"/>
                  <a:t> Ουρανίου περιέχει 2,5 × 10</a:t>
                </a:r>
                <a:r>
                  <a:rPr lang="el-GR" baseline="30000" dirty="0"/>
                  <a:t>18</a:t>
                </a:r>
                <a:r>
                  <a:rPr lang="el-GR" dirty="0"/>
                  <a:t> </a:t>
                </a:r>
                <a:r>
                  <a:rPr lang="el-GR" dirty="0" err="1"/>
                  <a:t>άτοµα</a:t>
                </a:r>
                <a:r>
                  <a:rPr lang="el-GR" dirty="0"/>
                  <a:t> </a:t>
                </a:r>
                <a:r>
                  <a:rPr lang="el-GR" baseline="30000" dirty="0"/>
                  <a:t>238</a:t>
                </a:r>
                <a:r>
                  <a:rPr lang="el-GR" dirty="0"/>
                  <a:t>U το οποίο έχει πολύ µ</a:t>
                </a:r>
                <a:r>
                  <a:rPr lang="el-GR" dirty="0" err="1"/>
                  <a:t>εγάλο</a:t>
                </a:r>
                <a:r>
                  <a:rPr lang="el-GR" dirty="0"/>
                  <a:t> χρόνο ζωής. Κατά τη διάρκεια οποιουδήποτε δευτερολέπτου που ακολουθεί, 12 από αυτούς τους πυρήνες θα </a:t>
                </a:r>
                <a:r>
                  <a:rPr lang="el-GR" dirty="0" err="1"/>
                  <a:t>διασπασθούν</a:t>
                </a:r>
                <a:r>
                  <a:rPr lang="el-GR" dirty="0"/>
                  <a:t> </a:t>
                </a:r>
                <a:r>
                  <a:rPr lang="el-GR" dirty="0" err="1"/>
                  <a:t>εκπέµποντας</a:t>
                </a:r>
                <a:r>
                  <a:rPr lang="el-GR" dirty="0"/>
                  <a:t> ένα α - </a:t>
                </a:r>
                <a:r>
                  <a:rPr lang="el-GR" dirty="0" err="1"/>
                  <a:t>σωµατίδιο</a:t>
                </a:r>
                <a:r>
                  <a:rPr lang="el-GR" dirty="0"/>
                  <a:t> και θα µ</a:t>
                </a:r>
                <a:r>
                  <a:rPr lang="el-GR" dirty="0" err="1"/>
                  <a:t>εταστοιχειωθούν</a:t>
                </a:r>
                <a:r>
                  <a:rPr lang="el-GR" dirty="0"/>
                  <a:t> σε </a:t>
                </a:r>
                <a:r>
                  <a:rPr lang="el-GR" baseline="30000" dirty="0"/>
                  <a:t>234</a:t>
                </a:r>
                <a:r>
                  <a:rPr lang="el-GR" dirty="0"/>
                  <a:t>Th. ∆εν υπάρχει κανένας τρόπος να </a:t>
                </a:r>
                <a:r>
                  <a:rPr lang="el-GR" dirty="0" err="1"/>
                  <a:t>προβλέψουµε</a:t>
                </a:r>
                <a:r>
                  <a:rPr lang="el-GR" dirty="0"/>
                  <a:t> ποιος πυρήνας θα ανήκει σε αυτή τη µ</a:t>
                </a:r>
                <a:r>
                  <a:rPr lang="el-GR" dirty="0" err="1"/>
                  <a:t>ικρή</a:t>
                </a:r>
                <a:r>
                  <a:rPr lang="el-GR" dirty="0"/>
                  <a:t> </a:t>
                </a:r>
                <a:r>
                  <a:rPr lang="el-GR" dirty="0" err="1"/>
                  <a:t>οµάδα</a:t>
                </a:r>
                <a:r>
                  <a:rPr lang="el-GR" dirty="0"/>
                  <a:t> των 12 που θα </a:t>
                </a:r>
                <a:r>
                  <a:rPr lang="el-GR" dirty="0" err="1"/>
                  <a:t>διασπασθούν</a:t>
                </a:r>
                <a:r>
                  <a:rPr lang="el-GR" dirty="0"/>
                  <a:t> το </a:t>
                </a:r>
                <a:r>
                  <a:rPr lang="el-GR" dirty="0" err="1"/>
                  <a:t>επόµενο</a:t>
                </a:r>
                <a:r>
                  <a:rPr lang="el-GR" dirty="0"/>
                  <a:t> δευτερόλεπτο. Όλοι έχουν την ίδια πιθανότητα ίση µε </a:t>
                </a:r>
                <a14:m>
                  <m:oMath xmlns:m="http://schemas.openxmlformats.org/officeDocument/2006/math">
                    <m:f>
                      <m:fPr>
                        <m:ctrlPr>
                          <a:rPr lang="el-GR" i="1" smtClean="0">
                            <a:latin typeface="Cambria Math" panose="02040503050406030204" pitchFamily="18" charset="0"/>
                          </a:rPr>
                        </m:ctrlPr>
                      </m:fPr>
                      <m:num>
                        <m:r>
                          <a:rPr lang="el-GR" b="0" i="1" smtClean="0">
                            <a:latin typeface="Cambria Math" panose="02040503050406030204" pitchFamily="18" charset="0"/>
                          </a:rPr>
                          <m:t>12</m:t>
                        </m:r>
                      </m:num>
                      <m:den>
                        <m:r>
                          <a:rPr lang="el-GR" b="0" i="1" smtClean="0">
                            <a:latin typeface="Cambria Math" panose="02040503050406030204" pitchFamily="18" charset="0"/>
                          </a:rPr>
                          <m:t>2,5∗</m:t>
                        </m:r>
                        <m:sSup>
                          <m:sSupPr>
                            <m:ctrlPr>
                              <a:rPr lang="el-GR" b="0" i="1" smtClean="0">
                                <a:latin typeface="Cambria Math" panose="02040503050406030204" pitchFamily="18" charset="0"/>
                              </a:rPr>
                            </m:ctrlPr>
                          </m:sSupPr>
                          <m:e>
                            <m:r>
                              <a:rPr lang="el-GR" b="0" i="1" smtClean="0">
                                <a:latin typeface="Cambria Math" panose="02040503050406030204" pitchFamily="18" charset="0"/>
                              </a:rPr>
                              <m:t>10</m:t>
                            </m:r>
                          </m:e>
                          <m:sup>
                            <m:r>
                              <a:rPr lang="el-GR" b="0" i="1" smtClean="0">
                                <a:latin typeface="Cambria Math" panose="02040503050406030204" pitchFamily="18" charset="0"/>
                              </a:rPr>
                              <m:t>18</m:t>
                            </m:r>
                          </m:sup>
                        </m:sSup>
                      </m:den>
                    </m:f>
                  </m:oMath>
                </a14:m>
                <a:r>
                  <a:rPr lang="el-GR" dirty="0"/>
                  <a:t> ή αλλιώς       </a:t>
                </a:r>
                <a14:m>
                  <m:oMath xmlns:m="http://schemas.openxmlformats.org/officeDocument/2006/math">
                    <m:f>
                      <m:fPr>
                        <m:ctrlPr>
                          <a:rPr lang="el-GR" i="1" smtClean="0">
                            <a:latin typeface="Cambria Math" panose="02040503050406030204" pitchFamily="18" charset="0"/>
                          </a:rPr>
                        </m:ctrlPr>
                      </m:fPr>
                      <m:num>
                        <m:r>
                          <a:rPr lang="el-GR" b="0" i="1" smtClean="0">
                            <a:latin typeface="Cambria Math" panose="02040503050406030204" pitchFamily="18" charset="0"/>
                          </a:rPr>
                          <m:t>1</m:t>
                        </m:r>
                      </m:num>
                      <m:den>
                        <m:r>
                          <a:rPr lang="el-GR" b="0" i="1" smtClean="0">
                            <a:latin typeface="Cambria Math" panose="02040503050406030204" pitchFamily="18" charset="0"/>
                          </a:rPr>
                          <m:t>2</m:t>
                        </m:r>
                      </m:den>
                    </m:f>
                    <m:r>
                      <a:rPr lang="el-GR" b="0" i="1" smtClean="0">
                        <a:latin typeface="Cambria Math" panose="02040503050406030204" pitchFamily="18" charset="0"/>
                      </a:rPr>
                      <m:t>∗</m:t>
                    </m:r>
                    <m:sSup>
                      <m:sSupPr>
                        <m:ctrlPr>
                          <a:rPr lang="el-GR" b="0" i="1" smtClean="0">
                            <a:latin typeface="Cambria Math" panose="02040503050406030204" pitchFamily="18" charset="0"/>
                          </a:rPr>
                        </m:ctrlPr>
                      </m:sSupPr>
                      <m:e>
                        <m:r>
                          <a:rPr lang="el-GR" b="0" i="1" smtClean="0">
                            <a:latin typeface="Cambria Math" panose="02040503050406030204" pitchFamily="18" charset="0"/>
                          </a:rPr>
                          <m:t>10</m:t>
                        </m:r>
                      </m:e>
                      <m:sup>
                        <m:r>
                          <a:rPr lang="el-GR" b="0" i="1" smtClean="0">
                            <a:latin typeface="Cambria Math" panose="02040503050406030204" pitchFamily="18" charset="0"/>
                          </a:rPr>
                          <m:t>−17</m:t>
                        </m:r>
                      </m:sup>
                    </m:sSup>
                  </m:oMath>
                </a14:m>
                <a:r>
                  <a:rPr lang="el-GR" dirty="0"/>
                  <a:t> ανά δευτερόλεπτο. </a:t>
                </a:r>
              </a:p>
              <a:p>
                <a:pPr algn="just"/>
                <a:endParaRPr lang="el-GR" dirty="0"/>
              </a:p>
              <a:p>
                <a:pPr algn="just"/>
                <a:r>
                  <a:rPr lang="el-GR" dirty="0"/>
                  <a:t>Γενικότερα σε δείγμα ραδιενεργού στοιχείου υπάρχουν:</a:t>
                </a:r>
              </a:p>
              <a:p>
                <a:pPr algn="just"/>
                <a:r>
                  <a:rPr lang="el-GR" b="1" i="1" dirty="0"/>
                  <a:t>Ν ραδιενεργοί πυρήνες και σε </a:t>
                </a:r>
                <a:r>
                  <a:rPr lang="el-GR" b="1" i="1" dirty="0" err="1"/>
                  <a:t>dt</a:t>
                </a:r>
                <a:r>
                  <a:rPr lang="el-GR" b="1" i="1" dirty="0"/>
                  <a:t> διασπώνται </a:t>
                </a:r>
                <a:r>
                  <a:rPr lang="el-GR" b="1" i="1" dirty="0" err="1"/>
                  <a:t>dN</a:t>
                </a:r>
                <a:r>
                  <a:rPr lang="el-GR" b="1" i="1" dirty="0"/>
                  <a:t> από αυτούς (</a:t>
                </a:r>
                <a:r>
                  <a:rPr lang="el-GR" b="1" i="1" dirty="0" err="1"/>
                  <a:t>πειραµατικά</a:t>
                </a:r>
                <a:r>
                  <a:rPr lang="el-GR" b="1" i="1" dirty="0"/>
                  <a:t> </a:t>
                </a:r>
                <a:r>
                  <a:rPr lang="el-GR" b="1" i="1" dirty="0" err="1"/>
                  <a:t>δεδοµένα</a:t>
                </a:r>
                <a:r>
                  <a:rPr lang="el-GR" b="1" i="1" dirty="0"/>
                  <a:t>)</a:t>
                </a:r>
              </a:p>
              <a:p>
                <a:pPr algn="just"/>
                <a:endParaRPr lang="el-GR" b="1" i="1" dirty="0"/>
              </a:p>
              <a:p>
                <a:pPr algn="just"/>
                <a:r>
                  <a:rPr lang="el-GR" dirty="0" err="1"/>
                  <a:t>Σύµφωνα</a:t>
                </a:r>
                <a:r>
                  <a:rPr lang="el-GR" dirty="0"/>
                  <a:t> µε τον παραπάνω ορισμό πιθανότητας διασπάσεως</a:t>
                </a:r>
                <a:r>
                  <a:rPr lang="el-GR" b="1" i="1" dirty="0"/>
                  <a:t>: </a:t>
                </a:r>
                <a:r>
                  <a:rPr lang="el-GR" b="1" i="1" dirty="0" err="1"/>
                  <a:t>dN</a:t>
                </a:r>
                <a:r>
                  <a:rPr lang="el-GR" b="1" i="1" dirty="0"/>
                  <a:t>/</a:t>
                </a:r>
                <a:r>
                  <a:rPr lang="el-GR" b="1" i="1" dirty="0" err="1"/>
                  <a:t>Ndt</a:t>
                </a:r>
                <a:endParaRPr lang="el-GR" b="1" i="1" dirty="0"/>
              </a:p>
              <a:p>
                <a:pPr algn="just"/>
                <a:r>
                  <a:rPr lang="el-GR" dirty="0" err="1"/>
                  <a:t>Ορίζουµε</a:t>
                </a:r>
                <a:r>
                  <a:rPr lang="el-GR" b="1" i="1" dirty="0"/>
                  <a:t>  </a:t>
                </a:r>
                <a14:m>
                  <m:oMath xmlns:m="http://schemas.openxmlformats.org/officeDocument/2006/math">
                    <m:f>
                      <m:fPr>
                        <m:ctrlPr>
                          <a:rPr lang="el-GR" b="1" i="1" smtClean="0">
                            <a:latin typeface="Cambria Math" panose="02040503050406030204" pitchFamily="18" charset="0"/>
                          </a:rPr>
                        </m:ctrlPr>
                      </m:fPr>
                      <m:num>
                        <m:r>
                          <a:rPr lang="en-US" b="1" i="1" smtClean="0">
                            <a:latin typeface="Cambria Math" panose="02040503050406030204" pitchFamily="18" charset="0"/>
                          </a:rPr>
                          <m:t>𝒅𝑵</m:t>
                        </m:r>
                      </m:num>
                      <m:den>
                        <m:r>
                          <a:rPr lang="en-US" b="1" i="1" smtClean="0">
                            <a:latin typeface="Cambria Math" panose="02040503050406030204" pitchFamily="18" charset="0"/>
                          </a:rPr>
                          <m:t>𝑵𝒅𝒕</m:t>
                        </m:r>
                      </m:den>
                    </m:f>
                    <m:r>
                      <a:rPr lang="en-US" b="1" i="1" smtClean="0">
                        <a:latin typeface="Cambria Math" panose="02040503050406030204" pitchFamily="18" charset="0"/>
                      </a:rPr>
                      <m:t>=−</m:t>
                    </m:r>
                    <m:r>
                      <a:rPr lang="el-GR" b="1" i="1" smtClean="0">
                        <a:latin typeface="Cambria Math" panose="02040503050406030204" pitchFamily="18" charset="0"/>
                      </a:rPr>
                      <m:t>𝝀</m:t>
                    </m:r>
                  </m:oMath>
                </a14:m>
                <a:endParaRPr lang="el-GR" b="1" i="1" dirty="0"/>
              </a:p>
            </p:txBody>
          </p:sp>
        </mc:Choice>
        <mc:Fallback xmlns="">
          <p:sp>
            <p:nvSpPr>
              <p:cNvPr id="9" name="TextBox 8">
                <a:extLst>
                  <a:ext uri="{FF2B5EF4-FFF2-40B4-BE49-F238E27FC236}">
                    <a16:creationId xmlns:a16="http://schemas.microsoft.com/office/drawing/2014/main" id="{84A5AA13-9155-4269-87FF-12E76380B150}"/>
                  </a:ext>
                </a:extLst>
              </p:cNvPr>
              <p:cNvSpPr txBox="1">
                <a:spLocks noRot="1" noChangeAspect="1" noMove="1" noResize="1" noEditPoints="1" noAdjustHandles="1" noChangeArrowheads="1" noChangeShapeType="1" noTextEdit="1"/>
              </p:cNvSpPr>
              <p:nvPr/>
            </p:nvSpPr>
            <p:spPr>
              <a:xfrm>
                <a:off x="289250" y="2088230"/>
                <a:ext cx="11800114" cy="3958007"/>
              </a:xfrm>
              <a:prstGeom prst="rect">
                <a:avLst/>
              </a:prstGeom>
              <a:blipFill>
                <a:blip r:embed="rId3"/>
                <a:stretch>
                  <a:fillRect l="-413" t="-924" r="-413" b="-154"/>
                </a:stretch>
              </a:blipFill>
            </p:spPr>
            <p:txBody>
              <a:bodyPr/>
              <a:lstStyle/>
              <a:p>
                <a:r>
                  <a:rPr lang="en-US">
                    <a:noFill/>
                  </a:rPr>
                  <a:t> </a:t>
                </a:r>
              </a:p>
            </p:txBody>
          </p:sp>
        </mc:Fallback>
      </mc:AlternateContent>
      <p:sp>
        <p:nvSpPr>
          <p:cNvPr id="10" name="Ορθογώνιο 9">
            <a:extLst>
              <a:ext uri="{FF2B5EF4-FFF2-40B4-BE49-F238E27FC236}">
                <a16:creationId xmlns:a16="http://schemas.microsoft.com/office/drawing/2014/main" id="{4393DD59-25D3-496D-8FE7-AF32412A42D2}"/>
              </a:ext>
            </a:extLst>
          </p:cNvPr>
          <p:cNvSpPr/>
          <p:nvPr/>
        </p:nvSpPr>
        <p:spPr>
          <a:xfrm>
            <a:off x="1322006" y="5564032"/>
            <a:ext cx="973590" cy="4860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Picture 10">
            <a:extLst>
              <a:ext uri="{FF2B5EF4-FFF2-40B4-BE49-F238E27FC236}">
                <a16:creationId xmlns:a16="http://schemas.microsoft.com/office/drawing/2014/main" id="{BDE94B00-B47B-450D-B62A-58E395AFE3D8}"/>
              </a:ext>
            </a:extLst>
          </p:cNvPr>
          <p:cNvPicPr>
            <a:picLocks noChangeAspect="1"/>
          </p:cNvPicPr>
          <p:nvPr/>
        </p:nvPicPr>
        <p:blipFill>
          <a:blip r:embed="rId4"/>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A51F4C9D-0108-4825-894D-7DBA880B7631}"/>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3" name="TextBox 12">
            <a:extLst>
              <a:ext uri="{FF2B5EF4-FFF2-40B4-BE49-F238E27FC236}">
                <a16:creationId xmlns:a16="http://schemas.microsoft.com/office/drawing/2014/main" id="{3CEF68D0-88C9-403E-89DA-5133B264A3D6}"/>
              </a:ext>
            </a:extLst>
          </p:cNvPr>
          <p:cNvSpPr txBox="1"/>
          <p:nvPr/>
        </p:nvSpPr>
        <p:spPr>
          <a:xfrm>
            <a:off x="5362770" y="1220892"/>
            <a:ext cx="182180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Ραδιενέργεια</a:t>
            </a:r>
          </a:p>
        </p:txBody>
      </p:sp>
      <p:sp>
        <p:nvSpPr>
          <p:cNvPr id="14" name="TextBox 13">
            <a:extLst>
              <a:ext uri="{FF2B5EF4-FFF2-40B4-BE49-F238E27FC236}">
                <a16:creationId xmlns:a16="http://schemas.microsoft.com/office/drawing/2014/main" id="{A91B21C7-B434-4F2F-9A10-8ABE82E33FB4}"/>
              </a:ext>
            </a:extLst>
          </p:cNvPr>
          <p:cNvSpPr txBox="1"/>
          <p:nvPr/>
        </p:nvSpPr>
        <p:spPr>
          <a:xfrm>
            <a:off x="4419989" y="1548760"/>
            <a:ext cx="517188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Νόμος Ραδιενεργών Διασπάσεων</a:t>
            </a:r>
          </a:p>
        </p:txBody>
      </p:sp>
    </p:spTree>
    <p:extLst>
      <p:ext uri="{BB962C8B-B14F-4D97-AF65-F5344CB8AC3E}">
        <p14:creationId xmlns:p14="http://schemas.microsoft.com/office/powerpoint/2010/main" val="149390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8" name="Rectangle 7">
            <a:extLst>
              <a:ext uri="{FF2B5EF4-FFF2-40B4-BE49-F238E27FC236}">
                <a16:creationId xmlns:a16="http://schemas.microsoft.com/office/drawing/2014/main" id="{F992201F-8855-4C87-99AA-3A97654D2B18}"/>
              </a:ext>
            </a:extLst>
          </p:cNvPr>
          <p:cNvSpPr/>
          <p:nvPr/>
        </p:nvSpPr>
        <p:spPr>
          <a:xfrm>
            <a:off x="3205820" y="1958228"/>
            <a:ext cx="5755102" cy="415498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Περιεχόμενα</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Δομή ατόμου</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Ισότοπα</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Διέγερση - Αποδιέγερση Ατόμου</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Ιονισμός Ατόμου</a:t>
            </a:r>
          </a:p>
          <a:p>
            <a:pPr marL="914400" indent="-914400">
              <a:buFontTx/>
              <a:buAutoNum type="arabicPeriod"/>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Ραδιενέργεια</a:t>
            </a: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Είδη ακτινοβολιών</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a:p>
            <a:pPr marL="914400" marR="0" lvl="0" indent="-914400" algn="l" defTabSz="914400" rtl="0" eaLnBrk="1" fontAlgn="auto" latinLnBrk="0" hangingPunct="1">
              <a:lnSpc>
                <a:spcPct val="100000"/>
              </a:lnSpc>
              <a:spcBef>
                <a:spcPts val="0"/>
              </a:spcBef>
              <a:spcAft>
                <a:spcPts val="0"/>
              </a:spcAft>
              <a:buClrTx/>
              <a:buSzTx/>
              <a:buFontTx/>
              <a:buAutoNum type="arabicPeriod"/>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Αλληλεπιδράσεις φωτονίων με την ύλη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02A52AD-B8F3-48A5-9726-41537127C8BD}"/>
              </a:ext>
            </a:extLst>
          </p:cNvPr>
          <p:cNvPicPr>
            <a:picLocks noChangeAspect="1"/>
          </p:cNvPicPr>
          <p:nvPr/>
        </p:nvPicPr>
        <p:blipFill>
          <a:blip r:embed="rId3"/>
          <a:stretch>
            <a:fillRect/>
          </a:stretch>
        </p:blipFill>
        <p:spPr>
          <a:xfrm>
            <a:off x="0" y="6046237"/>
            <a:ext cx="811763" cy="811763"/>
          </a:xfrm>
          <a:prstGeom prst="rect">
            <a:avLst/>
          </a:prstGeom>
        </p:spPr>
      </p:pic>
    </p:spTree>
    <p:extLst>
      <p:ext uri="{BB962C8B-B14F-4D97-AF65-F5344CB8AC3E}">
        <p14:creationId xmlns:p14="http://schemas.microsoft.com/office/powerpoint/2010/main" val="1378127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7A97E25-BC7E-43B7-8C1A-CA9079B79229}"/>
              </a:ext>
            </a:extLst>
          </p:cNvPr>
          <p:cNvSpPr>
            <a:spLocks noGrp="1"/>
          </p:cNvSpPr>
          <p:nvPr>
            <p:ph type="dt" sz="half" idx="10"/>
          </p:nvPr>
        </p:nvSpPr>
        <p:spPr/>
        <p:txBody>
          <a:bodyPr/>
          <a:lstStyle/>
          <a:p>
            <a:fld id="{53EE489A-47B8-4F6E-B42A-ADD8282D8DDF}" type="datetime1">
              <a:rPr lang="el-GR" smtClean="0"/>
              <a:t>13/10/2021</a:t>
            </a:fld>
            <a:endParaRPr lang="el-GR"/>
          </a:p>
        </p:txBody>
      </p:sp>
      <p:sp>
        <p:nvSpPr>
          <p:cNvPr id="3" name="Θέση υποσέλιδου 2">
            <a:extLst>
              <a:ext uri="{FF2B5EF4-FFF2-40B4-BE49-F238E27FC236}">
                <a16:creationId xmlns:a16="http://schemas.microsoft.com/office/drawing/2014/main" id="{26D8FAA6-C9AA-4A6C-82E5-B936BD96EEE0}"/>
              </a:ext>
            </a:extLst>
          </p:cNvPr>
          <p:cNvSpPr>
            <a:spLocks noGrp="1"/>
          </p:cNvSpPr>
          <p:nvPr>
            <p:ph type="ftr" sz="quarter" idx="11"/>
          </p:nvPr>
        </p:nvSpPr>
        <p:spPr>
          <a:xfrm>
            <a:off x="3568812" y="6453386"/>
            <a:ext cx="6280830" cy="404614"/>
          </a:xfrm>
        </p:spPr>
        <p:txBody>
          <a:bodyPr/>
          <a:lstStyle/>
          <a:p>
            <a:pPr algn="ctr"/>
            <a:r>
              <a:rPr lang="el-GR" dirty="0"/>
              <a:t>Βασιλική Σόφτα Υπ. Διδάκτωρ, Τμήμα Ιατρικής Φυσικής</a:t>
            </a:r>
          </a:p>
        </p:txBody>
      </p:sp>
      <p:sp>
        <p:nvSpPr>
          <p:cNvPr id="4" name="Θέση αριθμού διαφάνειας 3">
            <a:extLst>
              <a:ext uri="{FF2B5EF4-FFF2-40B4-BE49-F238E27FC236}">
                <a16:creationId xmlns:a16="http://schemas.microsoft.com/office/drawing/2014/main" id="{A0FB60ED-BFB1-46F9-8E23-3C46364A5DE9}"/>
              </a:ext>
            </a:extLst>
          </p:cNvPr>
          <p:cNvSpPr>
            <a:spLocks noGrp="1"/>
          </p:cNvSpPr>
          <p:nvPr>
            <p:ph type="sldNum" sz="quarter" idx="12"/>
          </p:nvPr>
        </p:nvSpPr>
        <p:spPr/>
        <p:txBody>
          <a:bodyPr/>
          <a:lstStyle/>
          <a:p>
            <a:fld id="{BE463E54-7BDA-48A3-96B4-1C9F08A31445}" type="slidenum">
              <a:rPr lang="el-GR" smtClean="0"/>
              <a:t>20</a:t>
            </a:fld>
            <a:endParaRPr lang="el-GR"/>
          </a:p>
        </p:txBody>
      </p:sp>
      <p:pic>
        <p:nvPicPr>
          <p:cNvPr id="5" name="Εικόνα 4">
            <a:extLst>
              <a:ext uri="{FF2B5EF4-FFF2-40B4-BE49-F238E27FC236}">
                <a16:creationId xmlns:a16="http://schemas.microsoft.com/office/drawing/2014/main" id="{CC188837-2243-4944-86E0-3D3B93BA3D6D}"/>
              </a:ext>
            </a:extLst>
          </p:cNvPr>
          <p:cNvPicPr>
            <a:picLocks noChangeAspect="1"/>
          </p:cNvPicPr>
          <p:nvPr/>
        </p:nvPicPr>
        <p:blipFill>
          <a:blip r:embed="rId2"/>
          <a:stretch>
            <a:fillRect/>
          </a:stretch>
        </p:blipFill>
        <p:spPr>
          <a:xfrm>
            <a:off x="182881" y="143674"/>
            <a:ext cx="1200443" cy="120044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4A5AA13-9155-4269-87FF-12E76380B150}"/>
                  </a:ext>
                </a:extLst>
              </p:cNvPr>
              <p:cNvSpPr txBox="1"/>
              <p:nvPr/>
            </p:nvSpPr>
            <p:spPr>
              <a:xfrm>
                <a:off x="182881" y="1726569"/>
                <a:ext cx="4637003" cy="1298753"/>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𝒅𝑵</m:t>
                          </m:r>
                        </m:num>
                        <m:den>
                          <m:r>
                            <a:rPr lang="en-US" sz="1600" b="1" i="1" smtClean="0">
                              <a:latin typeface="Cambria Math" panose="02040503050406030204" pitchFamily="18" charset="0"/>
                            </a:rPr>
                            <m:t>𝒅𝒕</m:t>
                          </m:r>
                        </m:den>
                      </m:f>
                      <m:r>
                        <a:rPr lang="en-US" sz="1600" b="1" i="1" smtClean="0">
                          <a:latin typeface="Cambria Math" panose="02040503050406030204" pitchFamily="18" charset="0"/>
                        </a:rPr>
                        <m:t> =</m:t>
                      </m:r>
                      <m:r>
                        <a:rPr lang="el-GR" sz="1600" b="1" i="1" smtClean="0">
                          <a:latin typeface="Cambria Math" panose="02040503050406030204" pitchFamily="18" charset="0"/>
                        </a:rPr>
                        <m:t>𝝀</m:t>
                      </m:r>
                      <m:r>
                        <a:rPr lang="en-US" sz="1600" b="1" i="1" smtClean="0">
                          <a:latin typeface="Cambria Math" panose="02040503050406030204" pitchFamily="18" charset="0"/>
                        </a:rPr>
                        <m:t>𝑵</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𝒅𝑵</m:t>
                      </m:r>
                      <m:r>
                        <a:rPr lang="en-US" sz="1600" b="1" i="1" smtClean="0">
                          <a:latin typeface="Cambria Math" panose="02040503050406030204" pitchFamily="18" charset="0"/>
                          <a:ea typeface="Cambria Math" panose="02040503050406030204" pitchFamily="18" charset="0"/>
                        </a:rPr>
                        <m:t>=−</m:t>
                      </m:r>
                      <m:r>
                        <a:rPr lang="el-GR" sz="1600" b="1" i="1" smtClean="0">
                          <a:latin typeface="Cambria Math" panose="02040503050406030204" pitchFamily="18" charset="0"/>
                          <a:ea typeface="Cambria Math" panose="02040503050406030204" pitchFamily="18" charset="0"/>
                        </a:rPr>
                        <m:t>𝝀</m:t>
                      </m:r>
                      <m:r>
                        <a:rPr lang="en-US" sz="1600" b="1" i="1" smtClean="0">
                          <a:latin typeface="Cambria Math" panose="02040503050406030204" pitchFamily="18" charset="0"/>
                          <a:ea typeface="Cambria Math" panose="02040503050406030204" pitchFamily="18" charset="0"/>
                        </a:rPr>
                        <m:t>𝑵𝒅𝒕</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𝑵</m:t>
                      </m:r>
                      <m:r>
                        <a:rPr lang="en-US" sz="1600" b="1" i="1" smtClean="0">
                          <a:latin typeface="Cambria Math" panose="02040503050406030204" pitchFamily="18" charset="0"/>
                          <a:ea typeface="Cambria Math" panose="02040503050406030204" pitchFamily="18" charset="0"/>
                        </a:rPr>
                        <m:t>=</m:t>
                      </m:r>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𝑵</m:t>
                          </m:r>
                        </m:e>
                        <m:sub>
                          <m:r>
                            <a:rPr lang="en-US" sz="1600" b="1" i="1" smtClean="0">
                              <a:latin typeface="Cambria Math" panose="02040503050406030204" pitchFamily="18" charset="0"/>
                              <a:ea typeface="Cambria Math" panose="02040503050406030204" pitchFamily="18" charset="0"/>
                            </a:rPr>
                            <m:t>𝟎</m:t>
                          </m:r>
                        </m:sub>
                      </m:sSub>
                      <m:r>
                        <a:rPr lang="en-US" sz="1600" b="1" i="1" smtClean="0">
                          <a:latin typeface="Cambria Math" panose="02040503050406030204" pitchFamily="18" charset="0"/>
                          <a:ea typeface="Cambria Math" panose="02040503050406030204" pitchFamily="18" charset="0"/>
                        </a:rPr>
                        <m:t>𝒆𝒙𝒑</m:t>
                      </m:r>
                      <m:d>
                        <m:dPr>
                          <m:ctrlPr>
                            <a:rPr lang="en-US" sz="1600" b="1"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𝒕</m:t>
                          </m:r>
                        </m:e>
                      </m:d>
                    </m:oMath>
                  </m:oMathPara>
                </a14:m>
                <a:endParaRPr lang="el-GR" sz="1600" b="1" i="1" dirty="0">
                  <a:ea typeface="Cambria Math" panose="02040503050406030204" pitchFamily="18" charset="0"/>
                </a:endParaRPr>
              </a:p>
              <a:p>
                <a:pPr algn="just"/>
                <a:endParaRPr lang="el-GR" sz="1600" b="1" i="1" dirty="0">
                  <a:latin typeface="Cambria Math" panose="02040503050406030204" pitchFamily="18" charset="0"/>
                  <a:ea typeface="Cambria Math" panose="02040503050406030204" pitchFamily="18" charset="0"/>
                </a:endParaRPr>
              </a:p>
              <a:p>
                <a:pPr algn="just"/>
                <a14:m>
                  <m:oMath xmlns:m="http://schemas.openxmlformats.org/officeDocument/2006/math">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𝑵</m:t>
                        </m:r>
                      </m:e>
                      <m:sub>
                        <m:r>
                          <a:rPr lang="en-US" sz="1600" b="1" i="1" smtClean="0">
                            <a:latin typeface="Cambria Math" panose="02040503050406030204" pitchFamily="18" charset="0"/>
                            <a:ea typeface="Cambria Math" panose="02040503050406030204" pitchFamily="18" charset="0"/>
                          </a:rPr>
                          <m:t>𝟎</m:t>
                        </m:r>
                      </m:sub>
                    </m:sSub>
                  </m:oMath>
                </a14:m>
                <a:r>
                  <a:rPr lang="el-GR" sz="1600" b="1" i="1" dirty="0"/>
                  <a:t> οι αδιάσπαστοι πυρήνες την χρονική στιγμή </a:t>
                </a:r>
                <a:r>
                  <a:rPr lang="en-US" sz="1600" b="1" i="1" dirty="0"/>
                  <a:t>t = 0</a:t>
                </a:r>
              </a:p>
              <a:p>
                <a:pPr algn="just"/>
                <a:r>
                  <a:rPr lang="el-GR" sz="1600" b="1" i="1" dirty="0"/>
                  <a:t> </a:t>
                </a:r>
                <a14:m>
                  <m:oMath xmlns:m="http://schemas.openxmlformats.org/officeDocument/2006/math">
                    <m:r>
                      <a:rPr lang="en-US" sz="1600" b="1" i="1" smtClean="0">
                        <a:latin typeface="Cambria Math" panose="02040503050406030204" pitchFamily="18" charset="0"/>
                        <a:ea typeface="Cambria Math" panose="02040503050406030204" pitchFamily="18" charset="0"/>
                      </a:rPr>
                      <m:t>𝑵</m:t>
                    </m:r>
                  </m:oMath>
                </a14:m>
                <a:r>
                  <a:rPr lang="el-GR" sz="1600" b="1" i="1" dirty="0"/>
                  <a:t> οι αδιάσπαστοι πυρήνες την χρονική στιγμή </a:t>
                </a:r>
                <a:r>
                  <a:rPr lang="en-US" sz="1600" b="1" i="1" dirty="0"/>
                  <a:t>t </a:t>
                </a:r>
                <a:r>
                  <a:rPr lang="el-GR" sz="1600" b="1" i="1" dirty="0"/>
                  <a:t> </a:t>
                </a:r>
              </a:p>
            </p:txBody>
          </p:sp>
        </mc:Choice>
        <mc:Fallback xmlns="">
          <p:sp>
            <p:nvSpPr>
              <p:cNvPr id="9" name="TextBox 8">
                <a:extLst>
                  <a:ext uri="{FF2B5EF4-FFF2-40B4-BE49-F238E27FC236}">
                    <a16:creationId xmlns:a16="http://schemas.microsoft.com/office/drawing/2014/main" id="{84A5AA13-9155-4269-87FF-12E76380B150}"/>
                  </a:ext>
                </a:extLst>
              </p:cNvPr>
              <p:cNvSpPr txBox="1">
                <a:spLocks noRot="1" noChangeAspect="1" noMove="1" noResize="1" noEditPoints="1" noAdjustHandles="1" noChangeArrowheads="1" noChangeShapeType="1" noTextEdit="1"/>
              </p:cNvSpPr>
              <p:nvPr/>
            </p:nvSpPr>
            <p:spPr>
              <a:xfrm>
                <a:off x="182881" y="1726569"/>
                <a:ext cx="4637003" cy="1298753"/>
              </a:xfrm>
              <a:prstGeom prst="rect">
                <a:avLst/>
              </a:prstGeom>
              <a:blipFill>
                <a:blip r:embed="rId3"/>
                <a:stretch>
                  <a:fillRect r="-394" b="-5164"/>
                </a:stretch>
              </a:blipFill>
            </p:spPr>
            <p:txBody>
              <a:bodyPr/>
              <a:lstStyle/>
              <a:p>
                <a:r>
                  <a:rPr lang="en-US">
                    <a:noFill/>
                  </a:rPr>
                  <a:t> </a:t>
                </a:r>
              </a:p>
            </p:txBody>
          </p:sp>
        </mc:Fallback>
      </mc:AlternateContent>
      <p:pic>
        <p:nvPicPr>
          <p:cNvPr id="7" name="Εικόνα 6">
            <a:extLst>
              <a:ext uri="{FF2B5EF4-FFF2-40B4-BE49-F238E27FC236}">
                <a16:creationId xmlns:a16="http://schemas.microsoft.com/office/drawing/2014/main" id="{BDB9A059-878A-462F-808D-DCDDF07B0B78}"/>
              </a:ext>
            </a:extLst>
          </p:cNvPr>
          <p:cNvPicPr>
            <a:picLocks noChangeAspect="1"/>
          </p:cNvPicPr>
          <p:nvPr/>
        </p:nvPicPr>
        <p:blipFill>
          <a:blip r:embed="rId4"/>
          <a:stretch>
            <a:fillRect/>
          </a:stretch>
        </p:blipFill>
        <p:spPr>
          <a:xfrm>
            <a:off x="7059153" y="2123567"/>
            <a:ext cx="5065431" cy="3660294"/>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3C87665-53F4-4E53-835D-48DFCA25A541}"/>
                  </a:ext>
                </a:extLst>
              </p:cNvPr>
              <p:cNvSpPr txBox="1"/>
              <p:nvPr/>
            </p:nvSpPr>
            <p:spPr>
              <a:xfrm>
                <a:off x="654730" y="2920463"/>
                <a:ext cx="6154614" cy="508537"/>
              </a:xfrm>
              <a:prstGeom prst="rect">
                <a:avLst/>
              </a:prstGeom>
              <a:noFill/>
            </p:spPr>
            <p:txBody>
              <a:bodyPr wrap="square">
                <a:spAutoFit/>
              </a:bodyPr>
              <a:lstStyle/>
              <a:p>
                <a:r>
                  <a:rPr lang="el-GR" b="1" i="1" dirty="0">
                    <a:solidFill>
                      <a:srgbClr val="FF0000"/>
                    </a:solidFill>
                  </a:rPr>
                  <a:t>Χρόνος υποδιπλασιασμού (</a:t>
                </a:r>
                <a14:m>
                  <m:oMath xmlns:m="http://schemas.openxmlformats.org/officeDocument/2006/math">
                    <m:sSub>
                      <m:sSubPr>
                        <m:ctrlPr>
                          <a:rPr lang="el-GR"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𝒕</m:t>
                        </m:r>
                      </m:e>
                      <m:sub>
                        <m:f>
                          <m:fPr>
                            <m:type m:val="skw"/>
                            <m:ctrlPr>
                              <a:rPr lang="el-GR"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𝟏</m:t>
                            </m:r>
                          </m:num>
                          <m:den>
                            <m:r>
                              <a:rPr lang="en-US" b="1" i="1" smtClean="0">
                                <a:solidFill>
                                  <a:srgbClr val="FF0000"/>
                                </a:solidFill>
                                <a:latin typeface="Cambria Math" panose="02040503050406030204" pitchFamily="18" charset="0"/>
                              </a:rPr>
                              <m:t>𝟐</m:t>
                            </m:r>
                          </m:den>
                        </m:f>
                      </m:sub>
                    </m:sSub>
                  </m:oMath>
                </a14:m>
                <a:r>
                  <a:rPr lang="en-GB" dirty="0">
                    <a:solidFill>
                      <a:srgbClr val="FF0000"/>
                    </a:solidFill>
                  </a:rPr>
                  <a:t>)</a:t>
                </a:r>
                <a:r>
                  <a:rPr lang="el-GR" dirty="0"/>
                  <a:t> </a:t>
                </a:r>
                <a14:m>
                  <m:oMath xmlns:m="http://schemas.openxmlformats.org/officeDocument/2006/math">
                    <m:r>
                      <m:rPr>
                        <m:sty m:val="p"/>
                      </m:rPr>
                      <a:rPr lang="el-GR" b="0" i="0" smtClean="0">
                        <a:latin typeface="Cambria Math" panose="02040503050406030204" pitchFamily="18" charset="0"/>
                      </a:rPr>
                      <m:t>Ν</m:t>
                    </m:r>
                    <m:r>
                      <a:rPr lang="el-GR" b="0" i="1" smtClean="0">
                        <a:latin typeface="Cambria Math" panose="02040503050406030204" pitchFamily="18" charset="0"/>
                        <a:ea typeface="Cambria Math" panose="02040503050406030204" pitchFamily="18" charset="0"/>
                      </a:rPr>
                      <m:t>→</m:t>
                    </m:r>
                    <m:f>
                      <m:fPr>
                        <m:ctrlPr>
                          <a:rPr lang="el-GR" b="0" i="1" smtClean="0">
                            <a:latin typeface="Cambria Math" panose="02040503050406030204" pitchFamily="18" charset="0"/>
                            <a:ea typeface="Cambria Math" panose="02040503050406030204" pitchFamily="18" charset="0"/>
                          </a:rPr>
                        </m:ctrlPr>
                      </m:fPr>
                      <m:num>
                        <m:sSub>
                          <m:sSubPr>
                            <m:ctrlPr>
                              <a:rPr lang="el-GR" b="0" i="1" smtClean="0">
                                <a:latin typeface="Cambria Math" panose="02040503050406030204" pitchFamily="18" charset="0"/>
                                <a:ea typeface="Cambria Math" panose="02040503050406030204" pitchFamily="18" charset="0"/>
                              </a:rPr>
                            </m:ctrlPr>
                          </m:sSubPr>
                          <m:e>
                            <m:r>
                              <m:rPr>
                                <m:sty m:val="p"/>
                              </m:rPr>
                              <a:rPr lang="el-GR" b="0" i="0" smtClean="0">
                                <a:latin typeface="Cambria Math" panose="02040503050406030204" pitchFamily="18" charset="0"/>
                                <a:ea typeface="Cambria Math" panose="02040503050406030204" pitchFamily="18" charset="0"/>
                              </a:rPr>
                              <m:t>Ν</m:t>
                            </m:r>
                          </m:e>
                          <m:sub>
                            <m:r>
                              <a:rPr lang="el-GR" b="0" i="1" smtClean="0">
                                <a:latin typeface="Cambria Math" panose="02040503050406030204" pitchFamily="18" charset="0"/>
                                <a:ea typeface="Cambria Math" panose="02040503050406030204" pitchFamily="18" charset="0"/>
                              </a:rPr>
                              <m:t>0</m:t>
                            </m:r>
                          </m:sub>
                        </m:sSub>
                      </m:num>
                      <m:den>
                        <m:r>
                          <a:rPr lang="el-GR" b="0" i="1" smtClean="0">
                            <a:latin typeface="Cambria Math" panose="02040503050406030204" pitchFamily="18" charset="0"/>
                            <a:ea typeface="Cambria Math" panose="02040503050406030204" pitchFamily="18" charset="0"/>
                          </a:rPr>
                          <m:t>2</m:t>
                        </m:r>
                      </m:den>
                    </m:f>
                  </m:oMath>
                </a14:m>
                <a:endParaRPr lang="el-GR" dirty="0"/>
              </a:p>
            </p:txBody>
          </p:sp>
        </mc:Choice>
        <mc:Fallback xmlns="">
          <p:sp>
            <p:nvSpPr>
              <p:cNvPr id="11" name="TextBox 10">
                <a:extLst>
                  <a:ext uri="{FF2B5EF4-FFF2-40B4-BE49-F238E27FC236}">
                    <a16:creationId xmlns:a16="http://schemas.microsoft.com/office/drawing/2014/main" id="{73C87665-53F4-4E53-835D-48DFCA25A541}"/>
                  </a:ext>
                </a:extLst>
              </p:cNvPr>
              <p:cNvSpPr txBox="1">
                <a:spLocks noRot="1" noChangeAspect="1" noMove="1" noResize="1" noEditPoints="1" noAdjustHandles="1" noChangeArrowheads="1" noChangeShapeType="1" noTextEdit="1"/>
              </p:cNvSpPr>
              <p:nvPr/>
            </p:nvSpPr>
            <p:spPr>
              <a:xfrm>
                <a:off x="654730" y="2920463"/>
                <a:ext cx="6154614" cy="508537"/>
              </a:xfrm>
              <a:prstGeom prst="rect">
                <a:avLst/>
              </a:prstGeom>
              <a:blipFill>
                <a:blip r:embed="rId5"/>
                <a:stretch>
                  <a:fillRect l="-792" t="-48810" b="-1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EADA148-908B-42BA-AB01-246BB2D616E0}"/>
                  </a:ext>
                </a:extLst>
              </p:cNvPr>
              <p:cNvSpPr txBox="1"/>
              <p:nvPr/>
            </p:nvSpPr>
            <p:spPr>
              <a:xfrm>
                <a:off x="654730" y="3315590"/>
                <a:ext cx="6154614" cy="1689245"/>
              </a:xfrm>
              <a:prstGeom prst="rect">
                <a:avLst/>
              </a:prstGeom>
              <a:noFill/>
            </p:spPr>
            <p:txBody>
              <a:bodyPr wrap="square">
                <a:spAutoFit/>
              </a:bodyPr>
              <a:lstStyle/>
              <a:p>
                <a:pPr algn="just"/>
                <a:r>
                  <a:rPr lang="el-GR" dirty="0"/>
                  <a:t>Χρόνος µ</a:t>
                </a:r>
                <a:r>
                  <a:rPr lang="el-GR" dirty="0" err="1"/>
                  <a:t>έσα</a:t>
                </a:r>
                <a:r>
                  <a:rPr lang="el-GR" dirty="0"/>
                  <a:t> στον οποίο έχουν µ</a:t>
                </a:r>
                <a:r>
                  <a:rPr lang="el-GR" dirty="0" err="1"/>
                  <a:t>είνει</a:t>
                </a:r>
                <a:r>
                  <a:rPr lang="el-GR" dirty="0"/>
                  <a:t> αδιάσπαστοι οι µ</a:t>
                </a:r>
                <a:r>
                  <a:rPr lang="el-GR" dirty="0" err="1"/>
                  <a:t>ισοί</a:t>
                </a:r>
                <a:r>
                  <a:rPr lang="en-US" dirty="0"/>
                  <a:t> </a:t>
                </a:r>
                <a:r>
                  <a:rPr lang="el-GR" dirty="0"/>
                  <a:t>αρχικοί ραδιενεργοί πυρήνες</a:t>
                </a:r>
              </a:p>
              <a:p>
                <a:pPr algn="just"/>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𝑵</m:t>
                      </m:r>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𝑵</m:t>
                          </m:r>
                        </m:e>
                        <m:sub>
                          <m:r>
                            <a:rPr lang="en-US" b="1" i="1" smtClean="0">
                              <a:latin typeface="Cambria Math" panose="02040503050406030204" pitchFamily="18" charset="0"/>
                              <a:ea typeface="Cambria Math" panose="02040503050406030204" pitchFamily="18" charset="0"/>
                            </a:rPr>
                            <m:t>𝟎</m:t>
                          </m:r>
                        </m:sub>
                      </m:sSub>
                      <m:r>
                        <a:rPr lang="en-US" b="1" i="1" smtClean="0">
                          <a:latin typeface="Cambria Math" panose="02040503050406030204" pitchFamily="18" charset="0"/>
                          <a:ea typeface="Cambria Math" panose="02040503050406030204" pitchFamily="18" charset="0"/>
                        </a:rPr>
                        <m:t>𝒆𝒙𝒑</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𝝀</m:t>
                          </m:r>
                          <m:r>
                            <a:rPr lang="en-US" b="1" i="1" smtClean="0">
                              <a:latin typeface="Cambria Math" panose="02040503050406030204" pitchFamily="18" charset="0"/>
                              <a:ea typeface="Cambria Math" panose="02040503050406030204" pitchFamily="18" charset="0"/>
                            </a:rPr>
                            <m:t>𝒕</m:t>
                          </m:r>
                        </m:e>
                      </m:d>
                      <m:r>
                        <a:rPr lang="en-US" b="1" i="1"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sSub>
                            <m:sSubPr>
                              <m:ctrlPr>
                                <a:rPr lang="en-US" b="1" i="1" smtClean="0">
                                  <a:latin typeface="Cambria Math" panose="02040503050406030204" pitchFamily="18" charset="0"/>
                                  <a:ea typeface="Cambria Math" panose="02040503050406030204" pitchFamily="18" charset="0"/>
                                </a:rPr>
                              </m:ctrlPr>
                            </m:sSubPr>
                            <m:e>
                              <m:r>
                                <a:rPr lang="el-GR" b="1" i="0" smtClean="0">
                                  <a:latin typeface="Cambria Math" panose="02040503050406030204" pitchFamily="18" charset="0"/>
                                  <a:ea typeface="Cambria Math" panose="02040503050406030204" pitchFamily="18" charset="0"/>
                                </a:rPr>
                                <m:t>𝚴</m:t>
                              </m:r>
                            </m:e>
                            <m:sub>
                              <m:r>
                                <a:rPr lang="el-GR" b="1" i="1" smtClean="0">
                                  <a:latin typeface="Cambria Math" panose="02040503050406030204" pitchFamily="18" charset="0"/>
                                  <a:ea typeface="Cambria Math" panose="02040503050406030204" pitchFamily="18" charset="0"/>
                                </a:rPr>
                                <m:t>𝟎</m:t>
                              </m:r>
                            </m:sub>
                          </m:sSub>
                        </m:num>
                        <m:den>
                          <m:r>
                            <a:rPr lang="el-GR" b="1" i="1" smtClean="0">
                              <a:latin typeface="Cambria Math" panose="02040503050406030204" pitchFamily="18" charset="0"/>
                              <a:ea typeface="Cambria Math" panose="02040503050406030204" pitchFamily="18" charset="0"/>
                            </a:rPr>
                            <m:t>𝟐</m:t>
                          </m:r>
                        </m:den>
                      </m:f>
                      <m:r>
                        <a:rPr lang="el-GR" b="1" i="1" smtClean="0">
                          <a:latin typeface="Cambria Math" panose="02040503050406030204" pitchFamily="18" charset="0"/>
                          <a:ea typeface="Cambria Math" panose="02040503050406030204" pitchFamily="18" charset="0"/>
                        </a:rPr>
                        <m:t>=</m:t>
                      </m:r>
                      <m:sSub>
                        <m:sSubPr>
                          <m:ctrlPr>
                            <a:rPr lang="el-GR" b="1" i="1" smtClean="0">
                              <a:latin typeface="Cambria Math" panose="02040503050406030204" pitchFamily="18" charset="0"/>
                              <a:ea typeface="Cambria Math" panose="02040503050406030204" pitchFamily="18" charset="0"/>
                            </a:rPr>
                          </m:ctrlPr>
                        </m:sSubPr>
                        <m:e>
                          <m:r>
                            <a:rPr lang="el-GR" b="1" i="0" smtClean="0">
                              <a:latin typeface="Cambria Math" panose="02040503050406030204" pitchFamily="18" charset="0"/>
                              <a:ea typeface="Cambria Math" panose="02040503050406030204" pitchFamily="18" charset="0"/>
                            </a:rPr>
                            <m:t>𝚴</m:t>
                          </m:r>
                        </m:e>
                        <m:sub>
                          <m:r>
                            <a:rPr lang="el-GR" b="1" i="1" smtClean="0">
                              <a:latin typeface="Cambria Math" panose="02040503050406030204" pitchFamily="18" charset="0"/>
                              <a:ea typeface="Cambria Math" panose="02040503050406030204" pitchFamily="18" charset="0"/>
                            </a:rPr>
                            <m:t>𝟎</m:t>
                          </m:r>
                        </m:sub>
                      </m:sSub>
                      <m:r>
                        <a:rPr lang="en-US" b="1" i="1" smtClean="0">
                          <a:latin typeface="Cambria Math" panose="02040503050406030204" pitchFamily="18" charset="0"/>
                          <a:ea typeface="Cambria Math" panose="02040503050406030204" pitchFamily="18" charset="0"/>
                        </a:rPr>
                        <m:t>𝒆𝒙𝒑</m:t>
                      </m:r>
                      <m:r>
                        <a:rPr lang="en-US" b="1" i="1" smtClean="0">
                          <a:latin typeface="Cambria Math" panose="02040503050406030204" pitchFamily="18" charset="0"/>
                          <a:ea typeface="Cambria Math" panose="02040503050406030204" pitchFamily="18" charset="0"/>
                        </a:rPr>
                        <m:t> </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l-GR" b="1" i="1" smtClean="0">
                                  <a:latin typeface="Cambria Math" panose="02040503050406030204" pitchFamily="18" charset="0"/>
                                  <a:ea typeface="Cambria Math" panose="02040503050406030204" pitchFamily="18" charset="0"/>
                                </a:rPr>
                                <m:t>𝝀</m:t>
                              </m:r>
                              <m:r>
                                <a:rPr lang="en-US" b="1" i="1" smtClean="0">
                                  <a:latin typeface="Cambria Math" panose="02040503050406030204" pitchFamily="18" charset="0"/>
                                  <a:ea typeface="Cambria Math" panose="02040503050406030204" pitchFamily="18" charset="0"/>
                                </a:rPr>
                                <m:t>𝒕</m:t>
                              </m:r>
                            </m:e>
                            <m:sub>
                              <m:f>
                                <m:fPr>
                                  <m:type m:val="skw"/>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𝟏</m:t>
                                  </m:r>
                                </m:num>
                                <m:den>
                                  <m:r>
                                    <a:rPr lang="en-US" b="1" i="1" smtClean="0">
                                      <a:latin typeface="Cambria Math" panose="02040503050406030204" pitchFamily="18" charset="0"/>
                                      <a:ea typeface="Cambria Math" panose="02040503050406030204" pitchFamily="18" charset="0"/>
                                    </a:rPr>
                                    <m:t>𝟐</m:t>
                                  </m:r>
                                </m:den>
                              </m:f>
                            </m:sub>
                          </m:sSub>
                        </m:e>
                      </m:d>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𝒕</m:t>
                          </m:r>
                        </m:e>
                        <m:sub>
                          <m:f>
                            <m:fPr>
                              <m:type m:val="skw"/>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𝟏</m:t>
                              </m:r>
                            </m:num>
                            <m:den>
                              <m:r>
                                <a:rPr lang="en-US" b="1" i="1" smtClean="0">
                                  <a:latin typeface="Cambria Math" panose="02040503050406030204" pitchFamily="18" charset="0"/>
                                  <a:ea typeface="Cambria Math" panose="02040503050406030204" pitchFamily="18" charset="0"/>
                                </a:rPr>
                                <m:t>𝟐</m:t>
                              </m:r>
                            </m:den>
                          </m:f>
                        </m:sub>
                      </m:sSub>
                      <m:r>
                        <a:rPr lang="en-US" b="1" i="1"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𝒍𝒏</m:t>
                          </m:r>
                          <m:r>
                            <a:rPr lang="en-US" b="1" i="1" smtClean="0">
                              <a:latin typeface="Cambria Math" panose="02040503050406030204" pitchFamily="18" charset="0"/>
                              <a:ea typeface="Cambria Math" panose="02040503050406030204" pitchFamily="18" charset="0"/>
                            </a:rPr>
                            <m:t>𝟐</m:t>
                          </m:r>
                        </m:num>
                        <m:den>
                          <m:r>
                            <a:rPr lang="el-GR" b="1" i="1" smtClean="0">
                              <a:latin typeface="Cambria Math" panose="02040503050406030204" pitchFamily="18" charset="0"/>
                              <a:ea typeface="Cambria Math" panose="02040503050406030204" pitchFamily="18" charset="0"/>
                            </a:rPr>
                            <m:t>𝝀</m:t>
                          </m:r>
                        </m:den>
                      </m:f>
                      <m:r>
                        <a:rPr lang="en-US" b="1" i="1"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𝟎</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𝟔𝟗𝟑</m:t>
                          </m:r>
                        </m:num>
                        <m:den>
                          <m:r>
                            <a:rPr lang="el-GR" b="1" i="1" smtClean="0">
                              <a:latin typeface="Cambria Math" panose="02040503050406030204" pitchFamily="18" charset="0"/>
                              <a:ea typeface="Cambria Math" panose="02040503050406030204" pitchFamily="18" charset="0"/>
                            </a:rPr>
                            <m:t>𝝀</m:t>
                          </m:r>
                        </m:den>
                      </m:f>
                    </m:oMath>
                  </m:oMathPara>
                </a14:m>
                <a:endParaRPr lang="el-GR" dirty="0"/>
              </a:p>
            </p:txBody>
          </p:sp>
        </mc:Choice>
        <mc:Fallback xmlns="">
          <p:sp>
            <p:nvSpPr>
              <p:cNvPr id="13" name="TextBox 12">
                <a:extLst>
                  <a:ext uri="{FF2B5EF4-FFF2-40B4-BE49-F238E27FC236}">
                    <a16:creationId xmlns:a16="http://schemas.microsoft.com/office/drawing/2014/main" id="{2EADA148-908B-42BA-AB01-246BB2D616E0}"/>
                  </a:ext>
                </a:extLst>
              </p:cNvPr>
              <p:cNvSpPr txBox="1">
                <a:spLocks noRot="1" noChangeAspect="1" noMove="1" noResize="1" noEditPoints="1" noAdjustHandles="1" noChangeArrowheads="1" noChangeShapeType="1" noTextEdit="1"/>
              </p:cNvSpPr>
              <p:nvPr/>
            </p:nvSpPr>
            <p:spPr>
              <a:xfrm>
                <a:off x="654730" y="3315590"/>
                <a:ext cx="6154614" cy="1689245"/>
              </a:xfrm>
              <a:prstGeom prst="rect">
                <a:avLst/>
              </a:prstGeom>
              <a:blipFill>
                <a:blip r:embed="rId6"/>
                <a:stretch>
                  <a:fillRect l="-792" t="-2166" r="-7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99381CB-42FE-4A7C-A838-2393700233EA}"/>
                  </a:ext>
                </a:extLst>
              </p:cNvPr>
              <p:cNvSpPr txBox="1"/>
              <p:nvPr/>
            </p:nvSpPr>
            <p:spPr>
              <a:xfrm>
                <a:off x="654730" y="4908795"/>
                <a:ext cx="6154614" cy="508537"/>
              </a:xfrm>
              <a:prstGeom prst="rect">
                <a:avLst/>
              </a:prstGeom>
              <a:noFill/>
            </p:spPr>
            <p:txBody>
              <a:bodyPr wrap="square">
                <a:spAutoFit/>
              </a:bodyPr>
              <a:lstStyle/>
              <a:p>
                <a:r>
                  <a:rPr lang="el-GR" b="1" dirty="0">
                    <a:solidFill>
                      <a:srgbClr val="FF0000"/>
                    </a:solidFill>
                  </a:rPr>
                  <a:t>Μέσος Χρόνος ζωής (τ) </a:t>
                </a:r>
                <a14:m>
                  <m:oMath xmlns:m="http://schemas.openxmlformats.org/officeDocument/2006/math">
                    <m:r>
                      <a:rPr lang="el-GR" b="1" i="0" smtClean="0">
                        <a:solidFill>
                          <a:schemeClr val="tx1"/>
                        </a:solidFill>
                        <a:latin typeface="Cambria Math" panose="02040503050406030204" pitchFamily="18" charset="0"/>
                      </a:rPr>
                      <m:t>𝚴</m:t>
                    </m:r>
                    <m:r>
                      <a:rPr lang="el-GR" b="1" i="1" smtClean="0">
                        <a:solidFill>
                          <a:schemeClr val="tx1"/>
                        </a:solidFill>
                        <a:latin typeface="Cambria Math" panose="02040503050406030204" pitchFamily="18" charset="0"/>
                        <a:ea typeface="Cambria Math" panose="02040503050406030204" pitchFamily="18" charset="0"/>
                      </a:rPr>
                      <m:t>→</m:t>
                    </m:r>
                    <m:f>
                      <m:fPr>
                        <m:ctrlPr>
                          <a:rPr lang="el-GR" b="1" i="1" smtClean="0">
                            <a:solidFill>
                              <a:schemeClr val="tx1"/>
                            </a:solidFill>
                            <a:latin typeface="Cambria Math" panose="02040503050406030204" pitchFamily="18" charset="0"/>
                            <a:ea typeface="Cambria Math" panose="02040503050406030204" pitchFamily="18" charset="0"/>
                          </a:rPr>
                        </m:ctrlPr>
                      </m:fPr>
                      <m:num>
                        <m:sSub>
                          <m:sSubPr>
                            <m:ctrlPr>
                              <a:rPr lang="el-GR" b="1" i="1" smtClean="0">
                                <a:solidFill>
                                  <a:schemeClr val="tx1"/>
                                </a:solidFill>
                                <a:latin typeface="Cambria Math" panose="02040503050406030204" pitchFamily="18" charset="0"/>
                                <a:ea typeface="Cambria Math" panose="02040503050406030204" pitchFamily="18" charset="0"/>
                              </a:rPr>
                            </m:ctrlPr>
                          </m:sSubPr>
                          <m:e>
                            <m:r>
                              <a:rPr lang="el-GR" b="1" i="0" smtClean="0">
                                <a:solidFill>
                                  <a:schemeClr val="tx1"/>
                                </a:solidFill>
                                <a:latin typeface="Cambria Math" panose="02040503050406030204" pitchFamily="18" charset="0"/>
                                <a:ea typeface="Cambria Math" panose="02040503050406030204" pitchFamily="18" charset="0"/>
                              </a:rPr>
                              <m:t>𝚴</m:t>
                            </m:r>
                          </m:e>
                          <m:sub>
                            <m:r>
                              <a:rPr lang="el-GR" b="1" i="1" smtClean="0">
                                <a:solidFill>
                                  <a:schemeClr val="tx1"/>
                                </a:solidFill>
                                <a:latin typeface="Cambria Math" panose="02040503050406030204" pitchFamily="18" charset="0"/>
                                <a:ea typeface="Cambria Math" panose="02040503050406030204" pitchFamily="18" charset="0"/>
                              </a:rPr>
                              <m:t>𝟎</m:t>
                            </m:r>
                          </m:sub>
                        </m:sSub>
                      </m:num>
                      <m:den>
                        <m:r>
                          <a:rPr lang="en-US" b="1" i="1" smtClean="0">
                            <a:solidFill>
                              <a:schemeClr val="tx1"/>
                            </a:solidFill>
                            <a:latin typeface="Cambria Math" panose="02040503050406030204" pitchFamily="18" charset="0"/>
                            <a:ea typeface="Cambria Math" panose="02040503050406030204" pitchFamily="18" charset="0"/>
                          </a:rPr>
                          <m:t>𝒆</m:t>
                        </m:r>
                      </m:den>
                    </m:f>
                  </m:oMath>
                </a14:m>
                <a:endParaRPr lang="el-GR" b="1" dirty="0">
                  <a:solidFill>
                    <a:srgbClr val="FF0000"/>
                  </a:solidFill>
                </a:endParaRPr>
              </a:p>
            </p:txBody>
          </p:sp>
        </mc:Choice>
        <mc:Fallback xmlns="">
          <p:sp>
            <p:nvSpPr>
              <p:cNvPr id="15" name="TextBox 14">
                <a:extLst>
                  <a:ext uri="{FF2B5EF4-FFF2-40B4-BE49-F238E27FC236}">
                    <a16:creationId xmlns:a16="http://schemas.microsoft.com/office/drawing/2014/main" id="{E99381CB-42FE-4A7C-A838-2393700233EA}"/>
                  </a:ext>
                </a:extLst>
              </p:cNvPr>
              <p:cNvSpPr txBox="1">
                <a:spLocks noRot="1" noChangeAspect="1" noMove="1" noResize="1" noEditPoints="1" noAdjustHandles="1" noChangeArrowheads="1" noChangeShapeType="1" noTextEdit="1"/>
              </p:cNvSpPr>
              <p:nvPr/>
            </p:nvSpPr>
            <p:spPr>
              <a:xfrm>
                <a:off x="654730" y="4908795"/>
                <a:ext cx="6154614" cy="508537"/>
              </a:xfrm>
              <a:prstGeom prst="rect">
                <a:avLst/>
              </a:prstGeom>
              <a:blipFill>
                <a:blip r:embed="rId7"/>
                <a:stretch>
                  <a:fillRect l="-792"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EDA8FE4-3EEE-4DA1-9931-BFCD6C9A5892}"/>
                  </a:ext>
                </a:extLst>
              </p:cNvPr>
              <p:cNvSpPr txBox="1"/>
              <p:nvPr/>
            </p:nvSpPr>
            <p:spPr>
              <a:xfrm>
                <a:off x="654730" y="5271313"/>
                <a:ext cx="6154614" cy="1573444"/>
              </a:xfrm>
              <a:prstGeom prst="rect">
                <a:avLst/>
              </a:prstGeom>
              <a:noFill/>
            </p:spPr>
            <p:txBody>
              <a:bodyPr wrap="square">
                <a:spAutoFit/>
              </a:bodyPr>
              <a:lstStyle/>
              <a:p>
                <a:r>
                  <a:rPr lang="el-GR" dirty="0"/>
                  <a:t>Χρόνος µ</a:t>
                </a:r>
                <a:r>
                  <a:rPr lang="el-GR" dirty="0" err="1"/>
                  <a:t>έσα</a:t>
                </a:r>
                <a:r>
                  <a:rPr lang="el-GR" dirty="0"/>
                  <a:t> στον οποίο έχει µ</a:t>
                </a:r>
                <a:r>
                  <a:rPr lang="el-GR" dirty="0" err="1"/>
                  <a:t>είνει</a:t>
                </a:r>
                <a:r>
                  <a:rPr lang="el-GR" dirty="0"/>
                  <a:t> αδιάσπαστο το 1/e των</a:t>
                </a:r>
              </a:p>
              <a:p>
                <a:r>
                  <a:rPr lang="el-GR" dirty="0"/>
                  <a:t>αρχικών ραδιενεργών πυρήνων</a:t>
                </a:r>
              </a:p>
              <a:p>
                <a:pPr/>
                <a14:m>
                  <m:oMathPara xmlns:m="http://schemas.openxmlformats.org/officeDocument/2006/math">
                    <m:oMathParaPr>
                      <m:jc m:val="centerGroup"/>
                    </m:oMathParaPr>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𝑵</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𝑵</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𝟎</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𝒆𝒙𝒑</m:t>
                      </m:r>
                      <m:d>
                        <m:d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l-GR"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𝝀</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𝒕</m:t>
                          </m:r>
                        </m:e>
                      </m:d>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l-GR" sz="1800" b="1"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𝚴</m:t>
                              </m:r>
                            </m:e>
                            <m:sub>
                              <m:r>
                                <a:rPr kumimoji="0" lang="el-GR"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𝟎</m:t>
                              </m:r>
                            </m:sub>
                          </m:sSub>
                        </m:num>
                        <m:den>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𝒆</m:t>
                          </m:r>
                        </m:den>
                      </m:f>
                      <m:r>
                        <a:rPr kumimoji="0" lang="el-GR"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l-GR"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l-GR" sz="1800" b="1"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𝚴</m:t>
                          </m:r>
                        </m:e>
                        <m:sub>
                          <m:r>
                            <a:rPr kumimoji="0" lang="el-GR"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𝟎</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𝒆𝒙𝒑</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d>
                        <m:d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l-GR"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𝝀𝝉</m:t>
                          </m:r>
                        </m:e>
                      </m:d>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l-GR"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𝝉</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l-GR"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𝟏</m:t>
                          </m:r>
                        </m:num>
                        <m:den>
                          <m:r>
                            <a:rPr kumimoji="0" lang="el-GR" sz="1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𝝀</m:t>
                          </m:r>
                        </m:den>
                      </m:f>
                    </m:oMath>
                  </m:oMathPara>
                </a14:m>
                <a:endParaRPr lang="el-GR" dirty="0"/>
              </a:p>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𝑡</m:t>
                          </m:r>
                        </m:e>
                        <m:sub>
                          <m:f>
                            <m:fPr>
                              <m:type m:val="skw"/>
                              <m:ctrlPr>
                                <a:rPr lang="el-GR" i="1" smtClean="0">
                                  <a:latin typeface="Cambria Math" panose="02040503050406030204" pitchFamily="18" charset="0"/>
                                </a:rPr>
                              </m:ctrlPr>
                            </m:fPr>
                            <m:num>
                              <m:r>
                                <a:rPr lang="el-GR" b="0" i="1" smtClean="0">
                                  <a:latin typeface="Cambria Math" panose="02040503050406030204" pitchFamily="18" charset="0"/>
                                </a:rPr>
                                <m:t>1</m:t>
                              </m:r>
                            </m:num>
                            <m:den>
                              <m:r>
                                <a:rPr lang="el-GR" b="0" i="1" smtClean="0">
                                  <a:latin typeface="Cambria Math" panose="02040503050406030204" pitchFamily="18" charset="0"/>
                                </a:rPr>
                                <m:t>2</m:t>
                              </m:r>
                            </m:den>
                          </m:f>
                        </m:sub>
                      </m:sSub>
                      <m:r>
                        <a:rPr lang="en-US" b="0" i="1" smtClean="0">
                          <a:latin typeface="Cambria Math" panose="02040503050406030204" pitchFamily="18" charset="0"/>
                        </a:rPr>
                        <m:t>0,693</m:t>
                      </m:r>
                      <m:r>
                        <a:rPr lang="el-GR" b="0" i="1" smtClean="0">
                          <a:latin typeface="Cambria Math" panose="02040503050406030204" pitchFamily="18" charset="0"/>
                        </a:rPr>
                        <m:t>𝜏</m:t>
                      </m:r>
                    </m:oMath>
                  </m:oMathPara>
                </a14:m>
                <a:endParaRPr lang="el-GR" dirty="0"/>
              </a:p>
            </p:txBody>
          </p:sp>
        </mc:Choice>
        <mc:Fallback xmlns="">
          <p:sp>
            <p:nvSpPr>
              <p:cNvPr id="17" name="TextBox 16">
                <a:extLst>
                  <a:ext uri="{FF2B5EF4-FFF2-40B4-BE49-F238E27FC236}">
                    <a16:creationId xmlns:a16="http://schemas.microsoft.com/office/drawing/2014/main" id="{4EDA8FE4-3EEE-4DA1-9931-BFCD6C9A5892}"/>
                  </a:ext>
                </a:extLst>
              </p:cNvPr>
              <p:cNvSpPr txBox="1">
                <a:spLocks noRot="1" noChangeAspect="1" noMove="1" noResize="1" noEditPoints="1" noAdjustHandles="1" noChangeArrowheads="1" noChangeShapeType="1" noTextEdit="1"/>
              </p:cNvSpPr>
              <p:nvPr/>
            </p:nvSpPr>
            <p:spPr>
              <a:xfrm>
                <a:off x="654730" y="5271313"/>
                <a:ext cx="6154614" cy="1573444"/>
              </a:xfrm>
              <a:prstGeom prst="rect">
                <a:avLst/>
              </a:prstGeom>
              <a:blipFill>
                <a:blip r:embed="rId8"/>
                <a:stretch>
                  <a:fillRect l="-792" t="-2326" b="-35659"/>
                </a:stretch>
              </a:blipFill>
            </p:spPr>
            <p:txBody>
              <a:bodyPr/>
              <a:lstStyle/>
              <a:p>
                <a:r>
                  <a:rPr lang="en-US">
                    <a:noFill/>
                  </a:rPr>
                  <a:t> </a:t>
                </a:r>
              </a:p>
            </p:txBody>
          </p:sp>
        </mc:Fallback>
      </mc:AlternateContent>
      <p:pic>
        <p:nvPicPr>
          <p:cNvPr id="18" name="Εικόνα 17">
            <a:extLst>
              <a:ext uri="{FF2B5EF4-FFF2-40B4-BE49-F238E27FC236}">
                <a16:creationId xmlns:a16="http://schemas.microsoft.com/office/drawing/2014/main" id="{4B12F9F5-BEEE-4633-ABC4-9B8C0066FB7B}"/>
              </a:ext>
            </a:extLst>
          </p:cNvPr>
          <p:cNvPicPr>
            <a:picLocks noChangeAspect="1"/>
          </p:cNvPicPr>
          <p:nvPr/>
        </p:nvPicPr>
        <p:blipFill>
          <a:blip r:embed="rId9"/>
          <a:stretch>
            <a:fillRect/>
          </a:stretch>
        </p:blipFill>
        <p:spPr>
          <a:xfrm>
            <a:off x="7546111" y="5563725"/>
            <a:ext cx="4095750" cy="752475"/>
          </a:xfrm>
          <a:prstGeom prst="rect">
            <a:avLst/>
          </a:prstGeom>
        </p:spPr>
      </p:pic>
      <p:pic>
        <p:nvPicPr>
          <p:cNvPr id="16" name="Picture 15">
            <a:extLst>
              <a:ext uri="{FF2B5EF4-FFF2-40B4-BE49-F238E27FC236}">
                <a16:creationId xmlns:a16="http://schemas.microsoft.com/office/drawing/2014/main" id="{F35F373D-5B99-4014-A707-0D1742D6ADF8}"/>
              </a:ext>
            </a:extLst>
          </p:cNvPr>
          <p:cNvPicPr>
            <a:picLocks noChangeAspect="1"/>
          </p:cNvPicPr>
          <p:nvPr/>
        </p:nvPicPr>
        <p:blipFill>
          <a:blip r:embed="rId10"/>
          <a:stretch>
            <a:fillRect/>
          </a:stretch>
        </p:blipFill>
        <p:spPr>
          <a:xfrm>
            <a:off x="0" y="6046237"/>
            <a:ext cx="811763" cy="811763"/>
          </a:xfrm>
          <a:prstGeom prst="rect">
            <a:avLst/>
          </a:prstGeom>
        </p:spPr>
      </p:pic>
      <p:sp>
        <p:nvSpPr>
          <p:cNvPr id="19" name="TextBox 18">
            <a:extLst>
              <a:ext uri="{FF2B5EF4-FFF2-40B4-BE49-F238E27FC236}">
                <a16:creationId xmlns:a16="http://schemas.microsoft.com/office/drawing/2014/main" id="{6A1EA83F-C30B-453F-A217-337361D2E92E}"/>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20" name="TextBox 19">
            <a:extLst>
              <a:ext uri="{FF2B5EF4-FFF2-40B4-BE49-F238E27FC236}">
                <a16:creationId xmlns:a16="http://schemas.microsoft.com/office/drawing/2014/main" id="{15C8E703-F417-4ED7-BF89-CECABA218071}"/>
              </a:ext>
            </a:extLst>
          </p:cNvPr>
          <p:cNvSpPr txBox="1"/>
          <p:nvPr/>
        </p:nvSpPr>
        <p:spPr>
          <a:xfrm>
            <a:off x="5362770" y="1220892"/>
            <a:ext cx="182180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Ραδιενέργεια</a:t>
            </a:r>
          </a:p>
        </p:txBody>
      </p:sp>
      <p:sp>
        <p:nvSpPr>
          <p:cNvPr id="21" name="TextBox 20">
            <a:extLst>
              <a:ext uri="{FF2B5EF4-FFF2-40B4-BE49-F238E27FC236}">
                <a16:creationId xmlns:a16="http://schemas.microsoft.com/office/drawing/2014/main" id="{5E0265F6-6351-4D89-8324-0A2FEA1FADD5}"/>
              </a:ext>
            </a:extLst>
          </p:cNvPr>
          <p:cNvSpPr txBox="1"/>
          <p:nvPr/>
        </p:nvSpPr>
        <p:spPr>
          <a:xfrm>
            <a:off x="4419989" y="1548760"/>
            <a:ext cx="517188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Νόμος Ραδιενεργών Διασπάσεων</a:t>
            </a:r>
          </a:p>
        </p:txBody>
      </p:sp>
    </p:spTree>
    <p:extLst>
      <p:ext uri="{BB962C8B-B14F-4D97-AF65-F5344CB8AC3E}">
        <p14:creationId xmlns:p14="http://schemas.microsoft.com/office/powerpoint/2010/main" val="3853485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7A97E25-BC7E-43B7-8C1A-CA9079B79229}"/>
              </a:ext>
            </a:extLst>
          </p:cNvPr>
          <p:cNvSpPr>
            <a:spLocks noGrp="1"/>
          </p:cNvSpPr>
          <p:nvPr>
            <p:ph type="dt" sz="half" idx="10"/>
          </p:nvPr>
        </p:nvSpPr>
        <p:spPr/>
        <p:txBody>
          <a:bodyPr/>
          <a:lstStyle/>
          <a:p>
            <a:fld id="{53EE489A-47B8-4F6E-B42A-ADD8282D8DDF}" type="datetime1">
              <a:rPr lang="el-GR" smtClean="0"/>
              <a:t>13/10/2021</a:t>
            </a:fld>
            <a:endParaRPr lang="el-GR"/>
          </a:p>
        </p:txBody>
      </p:sp>
      <p:sp>
        <p:nvSpPr>
          <p:cNvPr id="3" name="Θέση υποσέλιδου 2">
            <a:extLst>
              <a:ext uri="{FF2B5EF4-FFF2-40B4-BE49-F238E27FC236}">
                <a16:creationId xmlns:a16="http://schemas.microsoft.com/office/drawing/2014/main" id="{26D8FAA6-C9AA-4A6C-82E5-B936BD96EEE0}"/>
              </a:ext>
            </a:extLst>
          </p:cNvPr>
          <p:cNvSpPr>
            <a:spLocks noGrp="1"/>
          </p:cNvSpPr>
          <p:nvPr>
            <p:ph type="ftr" sz="quarter" idx="11"/>
          </p:nvPr>
        </p:nvSpPr>
        <p:spPr>
          <a:xfrm>
            <a:off x="3568812" y="6453386"/>
            <a:ext cx="6280830" cy="404614"/>
          </a:xfrm>
        </p:spPr>
        <p:txBody>
          <a:bodyPr/>
          <a:lstStyle/>
          <a:p>
            <a:pPr algn="ctr"/>
            <a:r>
              <a:rPr lang="el-GR" dirty="0"/>
              <a:t>Βασιλική Σόφτα Υπ. Διδάκτωρ, Τμήμα Ιατρικής Φυσικής</a:t>
            </a:r>
          </a:p>
        </p:txBody>
      </p:sp>
      <p:sp>
        <p:nvSpPr>
          <p:cNvPr id="4" name="Θέση αριθμού διαφάνειας 3">
            <a:extLst>
              <a:ext uri="{FF2B5EF4-FFF2-40B4-BE49-F238E27FC236}">
                <a16:creationId xmlns:a16="http://schemas.microsoft.com/office/drawing/2014/main" id="{A0FB60ED-BFB1-46F9-8E23-3C46364A5DE9}"/>
              </a:ext>
            </a:extLst>
          </p:cNvPr>
          <p:cNvSpPr>
            <a:spLocks noGrp="1"/>
          </p:cNvSpPr>
          <p:nvPr>
            <p:ph type="sldNum" sz="quarter" idx="12"/>
          </p:nvPr>
        </p:nvSpPr>
        <p:spPr/>
        <p:txBody>
          <a:bodyPr/>
          <a:lstStyle/>
          <a:p>
            <a:fld id="{BE463E54-7BDA-48A3-96B4-1C9F08A31445}" type="slidenum">
              <a:rPr lang="el-GR" smtClean="0"/>
              <a:t>21</a:t>
            </a:fld>
            <a:endParaRPr lang="el-GR"/>
          </a:p>
        </p:txBody>
      </p:sp>
      <p:pic>
        <p:nvPicPr>
          <p:cNvPr id="5" name="Εικόνα 4">
            <a:extLst>
              <a:ext uri="{FF2B5EF4-FFF2-40B4-BE49-F238E27FC236}">
                <a16:creationId xmlns:a16="http://schemas.microsoft.com/office/drawing/2014/main" id="{CC188837-2243-4944-86E0-3D3B93BA3D6D}"/>
              </a:ext>
            </a:extLst>
          </p:cNvPr>
          <p:cNvPicPr>
            <a:picLocks noChangeAspect="1"/>
          </p:cNvPicPr>
          <p:nvPr/>
        </p:nvPicPr>
        <p:blipFill>
          <a:blip r:embed="rId2"/>
          <a:stretch>
            <a:fillRect/>
          </a:stretch>
        </p:blipFill>
        <p:spPr>
          <a:xfrm>
            <a:off x="182881" y="143674"/>
            <a:ext cx="1200443" cy="1200443"/>
          </a:xfrm>
          <a:prstGeom prst="rect">
            <a:avLst/>
          </a:prstGeom>
        </p:spPr>
      </p:pic>
      <p:pic>
        <p:nvPicPr>
          <p:cNvPr id="8" name="Εικόνα 7">
            <a:extLst>
              <a:ext uri="{FF2B5EF4-FFF2-40B4-BE49-F238E27FC236}">
                <a16:creationId xmlns:a16="http://schemas.microsoft.com/office/drawing/2014/main" id="{CBE05E40-C134-445C-9D4B-88E5CEB2AF0C}"/>
              </a:ext>
            </a:extLst>
          </p:cNvPr>
          <p:cNvPicPr>
            <a:picLocks noChangeAspect="1"/>
          </p:cNvPicPr>
          <p:nvPr/>
        </p:nvPicPr>
        <p:blipFill>
          <a:blip r:embed="rId3"/>
          <a:stretch>
            <a:fillRect/>
          </a:stretch>
        </p:blipFill>
        <p:spPr>
          <a:xfrm>
            <a:off x="1545302" y="2243618"/>
            <a:ext cx="10022179" cy="3323199"/>
          </a:xfrm>
          <a:prstGeom prst="rect">
            <a:avLst/>
          </a:prstGeom>
        </p:spPr>
      </p:pic>
      <p:pic>
        <p:nvPicPr>
          <p:cNvPr id="9" name="Picture 8">
            <a:extLst>
              <a:ext uri="{FF2B5EF4-FFF2-40B4-BE49-F238E27FC236}">
                <a16:creationId xmlns:a16="http://schemas.microsoft.com/office/drawing/2014/main" id="{EBA6E865-6B67-4263-A1AC-B2D8F0D8CAAD}"/>
              </a:ext>
            </a:extLst>
          </p:cNvPr>
          <p:cNvPicPr>
            <a:picLocks noChangeAspect="1"/>
          </p:cNvPicPr>
          <p:nvPr/>
        </p:nvPicPr>
        <p:blipFill>
          <a:blip r:embed="rId4"/>
          <a:stretch>
            <a:fillRect/>
          </a:stretch>
        </p:blipFill>
        <p:spPr>
          <a:xfrm>
            <a:off x="0" y="6046237"/>
            <a:ext cx="811763" cy="811763"/>
          </a:xfrm>
          <a:prstGeom prst="rect">
            <a:avLst/>
          </a:prstGeom>
        </p:spPr>
      </p:pic>
      <p:sp>
        <p:nvSpPr>
          <p:cNvPr id="10" name="TextBox 9">
            <a:extLst>
              <a:ext uri="{FF2B5EF4-FFF2-40B4-BE49-F238E27FC236}">
                <a16:creationId xmlns:a16="http://schemas.microsoft.com/office/drawing/2014/main" id="{99F6C936-B603-4FA1-AC4A-48BF455783C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1" name="TextBox 10">
            <a:extLst>
              <a:ext uri="{FF2B5EF4-FFF2-40B4-BE49-F238E27FC236}">
                <a16:creationId xmlns:a16="http://schemas.microsoft.com/office/drawing/2014/main" id="{0587F54C-37BD-4CCF-B5C8-391DAF4F9408}"/>
              </a:ext>
            </a:extLst>
          </p:cNvPr>
          <p:cNvSpPr txBox="1"/>
          <p:nvPr/>
        </p:nvSpPr>
        <p:spPr>
          <a:xfrm>
            <a:off x="5362770" y="1220892"/>
            <a:ext cx="182180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Ραδιενέργεια</a:t>
            </a:r>
          </a:p>
        </p:txBody>
      </p:sp>
      <p:sp>
        <p:nvSpPr>
          <p:cNvPr id="12" name="TextBox 11">
            <a:extLst>
              <a:ext uri="{FF2B5EF4-FFF2-40B4-BE49-F238E27FC236}">
                <a16:creationId xmlns:a16="http://schemas.microsoft.com/office/drawing/2014/main" id="{E29D6EBD-8EDA-4B37-8C29-AF2922307FD3}"/>
              </a:ext>
            </a:extLst>
          </p:cNvPr>
          <p:cNvSpPr txBox="1"/>
          <p:nvPr/>
        </p:nvSpPr>
        <p:spPr>
          <a:xfrm>
            <a:off x="4419989" y="1548760"/>
            <a:ext cx="517188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Νόμος Ραδιενεργών Διασπάσεων</a:t>
            </a:r>
          </a:p>
        </p:txBody>
      </p:sp>
    </p:spTree>
    <p:extLst>
      <p:ext uri="{BB962C8B-B14F-4D97-AF65-F5344CB8AC3E}">
        <p14:creationId xmlns:p14="http://schemas.microsoft.com/office/powerpoint/2010/main" val="1375221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7A97E25-BC7E-43B7-8C1A-CA9079B79229}"/>
              </a:ext>
            </a:extLst>
          </p:cNvPr>
          <p:cNvSpPr>
            <a:spLocks noGrp="1"/>
          </p:cNvSpPr>
          <p:nvPr>
            <p:ph type="dt" sz="half" idx="10"/>
          </p:nvPr>
        </p:nvSpPr>
        <p:spPr/>
        <p:txBody>
          <a:bodyPr/>
          <a:lstStyle/>
          <a:p>
            <a:fld id="{C9AAD9F7-2DB4-4AA6-AFC0-347FCD0E1257}" type="datetime1">
              <a:rPr lang="el-GR" smtClean="0"/>
              <a:t>13/10/2021</a:t>
            </a:fld>
            <a:endParaRPr lang="el-GR"/>
          </a:p>
        </p:txBody>
      </p:sp>
      <p:sp>
        <p:nvSpPr>
          <p:cNvPr id="3" name="Θέση υποσέλιδου 2">
            <a:extLst>
              <a:ext uri="{FF2B5EF4-FFF2-40B4-BE49-F238E27FC236}">
                <a16:creationId xmlns:a16="http://schemas.microsoft.com/office/drawing/2014/main" id="{26D8FAA6-C9AA-4A6C-82E5-B936BD96EEE0}"/>
              </a:ext>
            </a:extLst>
          </p:cNvPr>
          <p:cNvSpPr>
            <a:spLocks noGrp="1"/>
          </p:cNvSpPr>
          <p:nvPr>
            <p:ph type="ftr" sz="quarter" idx="11"/>
          </p:nvPr>
        </p:nvSpPr>
        <p:spPr>
          <a:xfrm>
            <a:off x="3292484" y="6381853"/>
            <a:ext cx="6280830" cy="404614"/>
          </a:xfrm>
        </p:spPr>
        <p:txBody>
          <a:bodyPr/>
          <a:lstStyle/>
          <a:p>
            <a:pPr algn="ctr"/>
            <a:r>
              <a:rPr lang="el-GR" dirty="0"/>
              <a:t>Βασιλική Σόφτα Υπ. Διδάκτωρ, Τμήμα Ιατρικής Φυσικής</a:t>
            </a:r>
          </a:p>
        </p:txBody>
      </p:sp>
      <p:sp>
        <p:nvSpPr>
          <p:cNvPr id="4" name="Θέση αριθμού διαφάνειας 3">
            <a:extLst>
              <a:ext uri="{FF2B5EF4-FFF2-40B4-BE49-F238E27FC236}">
                <a16:creationId xmlns:a16="http://schemas.microsoft.com/office/drawing/2014/main" id="{A0FB60ED-BFB1-46F9-8E23-3C46364A5DE9}"/>
              </a:ext>
            </a:extLst>
          </p:cNvPr>
          <p:cNvSpPr>
            <a:spLocks noGrp="1"/>
          </p:cNvSpPr>
          <p:nvPr>
            <p:ph type="sldNum" sz="quarter" idx="12"/>
          </p:nvPr>
        </p:nvSpPr>
        <p:spPr/>
        <p:txBody>
          <a:bodyPr/>
          <a:lstStyle/>
          <a:p>
            <a:fld id="{BE463E54-7BDA-48A3-96B4-1C9F08A31445}" type="slidenum">
              <a:rPr lang="el-GR" smtClean="0"/>
              <a:t>22</a:t>
            </a:fld>
            <a:endParaRPr lang="el-GR"/>
          </a:p>
        </p:txBody>
      </p:sp>
      <p:pic>
        <p:nvPicPr>
          <p:cNvPr id="5" name="Εικόνα 4">
            <a:extLst>
              <a:ext uri="{FF2B5EF4-FFF2-40B4-BE49-F238E27FC236}">
                <a16:creationId xmlns:a16="http://schemas.microsoft.com/office/drawing/2014/main" id="{B1436FD3-0DA4-4A69-861B-0D9CC2E5F663}"/>
              </a:ext>
            </a:extLst>
          </p:cNvPr>
          <p:cNvPicPr>
            <a:picLocks noChangeAspect="1"/>
          </p:cNvPicPr>
          <p:nvPr/>
        </p:nvPicPr>
        <p:blipFill>
          <a:blip r:embed="rId2"/>
          <a:stretch>
            <a:fillRect/>
          </a:stretch>
        </p:blipFill>
        <p:spPr>
          <a:xfrm>
            <a:off x="182881" y="143674"/>
            <a:ext cx="1200443" cy="1200443"/>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8040E11-CFC7-4B7E-9F70-E9E10DF07FF8}"/>
                  </a:ext>
                </a:extLst>
              </p:cNvPr>
              <p:cNvSpPr txBox="1"/>
              <p:nvPr/>
            </p:nvSpPr>
            <p:spPr>
              <a:xfrm>
                <a:off x="182881" y="2530650"/>
                <a:ext cx="8544395" cy="2841675"/>
              </a:xfrm>
              <a:prstGeom prst="rect">
                <a:avLst/>
              </a:prstGeom>
              <a:noFill/>
            </p:spPr>
            <p:txBody>
              <a:bodyPr wrap="square">
                <a:spAutoFit/>
              </a:bodyPr>
              <a:lstStyle/>
              <a:p>
                <a:pPr algn="just"/>
                <a:r>
                  <a:rPr lang="el-GR" b="1" dirty="0"/>
                  <a:t>Ενεργότητα</a:t>
                </a:r>
                <a:r>
                  <a:rPr lang="el-GR" dirty="0"/>
                  <a:t> ραδιενεργού πηγής (Α) ορίζεται το πλήθος των ραδιενεργών διασπάσεων που συμβαίνουν στη μονάδα του χρόνου:</a:t>
                </a:r>
              </a:p>
              <a:p>
                <a:pPr algn="just"/>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Α</m:t>
                      </m:r>
                      <m:r>
                        <a:rPr lang="el-GR" b="0" i="0" smtClean="0">
                          <a:latin typeface="Cambria Math" panose="02040503050406030204" pitchFamily="18" charset="0"/>
                        </a:rPr>
                        <m:t>=</m:t>
                      </m:r>
                      <m:f>
                        <m:fPr>
                          <m:ctrlPr>
                            <a:rPr lang="el-GR" b="0" i="1" smtClean="0">
                              <a:latin typeface="Cambria Math" panose="02040503050406030204" pitchFamily="18" charset="0"/>
                            </a:rPr>
                          </m:ctrlPr>
                        </m:fPr>
                        <m:num>
                          <m:r>
                            <m:rPr>
                              <m:sty m:val="p"/>
                            </m:rPr>
                            <a:rPr lang="el-GR" b="0" i="0" smtClean="0">
                              <a:latin typeface="Cambria Math" panose="02040503050406030204" pitchFamily="18" charset="0"/>
                            </a:rPr>
                            <m:t>ΔΝ</m:t>
                          </m:r>
                        </m:num>
                        <m:den>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t</m:t>
                          </m:r>
                        </m:den>
                      </m:f>
                    </m:oMath>
                  </m:oMathPara>
                </a14:m>
                <a:endParaRPr lang="en-US" dirty="0"/>
              </a:p>
              <a:p>
                <a:pPr algn="just"/>
                <a:r>
                  <a:rPr lang="el-GR" dirty="0"/>
                  <a:t>Μονάδες μέτρησης της </a:t>
                </a:r>
                <a:r>
                  <a:rPr lang="el-GR" dirty="0" err="1"/>
                  <a:t>ενεργότητας</a:t>
                </a:r>
                <a:r>
                  <a:rPr lang="el-GR" dirty="0"/>
                  <a:t> είναι το </a:t>
                </a:r>
                <a:r>
                  <a:rPr lang="el-GR" dirty="0" err="1"/>
                  <a:t>bequerel</a:t>
                </a:r>
                <a:r>
                  <a:rPr lang="el-GR" dirty="0"/>
                  <a:t> </a:t>
                </a:r>
                <a:r>
                  <a:rPr lang="el-GR" b="1" dirty="0"/>
                  <a:t>(</a:t>
                </a:r>
                <a:r>
                  <a:rPr lang="el-GR" b="1" dirty="0" err="1"/>
                  <a:t>Bq</a:t>
                </a:r>
                <a:r>
                  <a:rPr lang="el-GR" b="1" dirty="0"/>
                  <a:t>)=1διάσπαση/sec </a:t>
                </a:r>
                <a:r>
                  <a:rPr lang="el-GR" dirty="0"/>
                  <a:t>και το </a:t>
                </a:r>
                <a:r>
                  <a:rPr lang="el-GR" dirty="0" err="1"/>
                  <a:t>curie</a:t>
                </a:r>
                <a:r>
                  <a:rPr lang="el-GR" dirty="0"/>
                  <a:t> </a:t>
                </a:r>
                <a:r>
                  <a:rPr lang="el-GR" b="1" dirty="0"/>
                  <a:t>(</a:t>
                </a:r>
                <a:r>
                  <a:rPr lang="el-GR" b="1" dirty="0" err="1"/>
                  <a:t>Ci</a:t>
                </a:r>
                <a:r>
                  <a:rPr lang="el-GR" b="1" dirty="0"/>
                  <a:t>)=3.7 10</a:t>
                </a:r>
                <a:r>
                  <a:rPr lang="el-GR" b="1" baseline="30000" dirty="0"/>
                  <a:t>10</a:t>
                </a:r>
                <a:r>
                  <a:rPr lang="el-GR" b="1" dirty="0"/>
                  <a:t>διασπάσεις/sec </a:t>
                </a:r>
                <a:r>
                  <a:rPr lang="el-GR" dirty="0">
                    <a:solidFill>
                      <a:srgbClr val="FF0000"/>
                    </a:solidFill>
                  </a:rPr>
                  <a:t>(1mCi=37MBq)</a:t>
                </a:r>
                <a:r>
                  <a:rPr lang="el-GR" dirty="0"/>
                  <a:t>. Αποδεικνύεται ότι ο </a:t>
                </a:r>
                <a:r>
                  <a:rPr lang="el-GR" b="1" dirty="0"/>
                  <a:t>νόμος της εκθετικής μείωσης </a:t>
                </a:r>
                <a:r>
                  <a:rPr lang="el-GR" dirty="0"/>
                  <a:t>ισχύει και για την </a:t>
                </a:r>
                <a:r>
                  <a:rPr lang="el-GR" dirty="0" err="1"/>
                  <a:t>ενεργότητα</a:t>
                </a:r>
                <a:r>
                  <a:rPr lang="el-GR" dirty="0"/>
                  <a:t>:</a:t>
                </a:r>
              </a:p>
              <a:p>
                <a:pPr algn="just"/>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Α</m:t>
                      </m:r>
                      <m:r>
                        <a:rPr lang="el-GR" b="0" i="0" smtClean="0">
                          <a:latin typeface="Cambria Math" panose="02040503050406030204" pitchFamily="18" charset="0"/>
                        </a:rPr>
                        <m:t>=</m:t>
                      </m:r>
                      <m:sSub>
                        <m:sSubPr>
                          <m:ctrlPr>
                            <a:rPr lang="el-GR" b="0" i="1" smtClean="0">
                              <a:latin typeface="Cambria Math" panose="02040503050406030204" pitchFamily="18" charset="0"/>
                            </a:rPr>
                          </m:ctrlPr>
                        </m:sSubPr>
                        <m:e>
                          <m:r>
                            <m:rPr>
                              <m:sty m:val="p"/>
                            </m:rPr>
                            <a:rPr lang="el-GR" b="0" i="0" smtClean="0">
                              <a:latin typeface="Cambria Math" panose="02040503050406030204" pitchFamily="18" charset="0"/>
                            </a:rPr>
                            <m:t>Α</m:t>
                          </m:r>
                        </m:e>
                        <m:sub>
                          <m:r>
                            <a:rPr lang="el-GR" b="0" i="1" smtClean="0">
                              <a:latin typeface="Cambria Math" panose="02040503050406030204" pitchFamily="18" charset="0"/>
                            </a:rPr>
                            <m:t>0</m:t>
                          </m:r>
                        </m:sub>
                      </m:sSub>
                      <m:sSup>
                        <m:sSupPr>
                          <m:ctrlPr>
                            <a:rPr lang="el-GR"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l-GR" b="0" i="1" smtClean="0">
                              <a:latin typeface="Cambria Math" panose="02040503050406030204" pitchFamily="18" charset="0"/>
                            </a:rPr>
                            <m:t>𝜆</m:t>
                          </m:r>
                          <m:r>
                            <a:rPr lang="en-US" b="0" i="1" smtClean="0">
                              <a:latin typeface="Cambria Math" panose="02040503050406030204" pitchFamily="18" charset="0"/>
                            </a:rPr>
                            <m:t>𝑡</m:t>
                          </m:r>
                        </m:sup>
                      </m:sSup>
                    </m:oMath>
                  </m:oMathPara>
                </a14:m>
                <a:endParaRPr lang="el-GR" dirty="0"/>
              </a:p>
              <a:p>
                <a:pPr algn="just"/>
                <a14:m>
                  <m:oMath xmlns:m="http://schemas.openxmlformats.org/officeDocument/2006/math">
                    <m:sSub>
                      <m:sSubPr>
                        <m:ctrlPr>
                          <a:rPr lang="el-GR" b="0" i="1" smtClean="0">
                            <a:latin typeface="Cambria Math" panose="02040503050406030204" pitchFamily="18" charset="0"/>
                          </a:rPr>
                        </m:ctrlPr>
                      </m:sSubPr>
                      <m:e>
                        <m:r>
                          <m:rPr>
                            <m:sty m:val="p"/>
                          </m:rPr>
                          <a:rPr lang="el-GR" b="0" i="0" smtClean="0">
                            <a:latin typeface="Cambria Math" panose="02040503050406030204" pitchFamily="18" charset="0"/>
                          </a:rPr>
                          <m:t>Α</m:t>
                        </m:r>
                      </m:e>
                      <m:sub>
                        <m:r>
                          <a:rPr lang="el-GR" b="0" i="1" smtClean="0">
                            <a:latin typeface="Cambria Math" panose="02040503050406030204" pitchFamily="18" charset="0"/>
                          </a:rPr>
                          <m:t>0</m:t>
                        </m:r>
                      </m:sub>
                    </m:sSub>
                  </m:oMath>
                </a14:m>
                <a:r>
                  <a:rPr lang="el-GR" dirty="0"/>
                  <a:t> είναι η αρχική ενεργότητα μίας ραδιενεργού΄πηγής και</a:t>
                </a:r>
              </a:p>
              <a:p>
                <a:pPr algn="just"/>
                <a14:m>
                  <m:oMath xmlns:m="http://schemas.openxmlformats.org/officeDocument/2006/math">
                    <m:r>
                      <m:rPr>
                        <m:sty m:val="p"/>
                      </m:rPr>
                      <a:rPr lang="el-GR" b="0" i="0" smtClean="0">
                        <a:latin typeface="Cambria Math" panose="02040503050406030204" pitchFamily="18" charset="0"/>
                      </a:rPr>
                      <m:t>Α</m:t>
                    </m:r>
                  </m:oMath>
                </a14:m>
                <a:r>
                  <a:rPr lang="el-GR" dirty="0"/>
                  <a:t> είναι η </a:t>
                </a:r>
                <a:r>
                  <a:rPr lang="el-GR" dirty="0" err="1"/>
                  <a:t>ενεργότητα</a:t>
                </a:r>
                <a:r>
                  <a:rPr lang="el-GR" dirty="0"/>
                  <a:t> μίας ραδιενεργού πηγής μετά από χρόνο </a:t>
                </a:r>
                <a:r>
                  <a:rPr lang="en-US" dirty="0"/>
                  <a:t>t</a:t>
                </a:r>
                <a:endParaRPr lang="el-GR" dirty="0"/>
              </a:p>
            </p:txBody>
          </p:sp>
        </mc:Choice>
        <mc:Fallback>
          <p:sp>
            <p:nvSpPr>
              <p:cNvPr id="9" name="TextBox 8">
                <a:extLst>
                  <a:ext uri="{FF2B5EF4-FFF2-40B4-BE49-F238E27FC236}">
                    <a16:creationId xmlns:a16="http://schemas.microsoft.com/office/drawing/2014/main" id="{B8040E11-CFC7-4B7E-9F70-E9E10DF07FF8}"/>
                  </a:ext>
                </a:extLst>
              </p:cNvPr>
              <p:cNvSpPr txBox="1">
                <a:spLocks noRot="1" noChangeAspect="1" noMove="1" noResize="1" noEditPoints="1" noAdjustHandles="1" noChangeArrowheads="1" noChangeShapeType="1" noTextEdit="1"/>
              </p:cNvSpPr>
              <p:nvPr/>
            </p:nvSpPr>
            <p:spPr>
              <a:xfrm>
                <a:off x="182881" y="2530650"/>
                <a:ext cx="8544395" cy="2841675"/>
              </a:xfrm>
              <a:prstGeom prst="rect">
                <a:avLst/>
              </a:prstGeom>
              <a:blipFill>
                <a:blip r:embed="rId3"/>
                <a:stretch>
                  <a:fillRect l="-571" t="-1073" r="-571" b="-2575"/>
                </a:stretch>
              </a:blipFill>
            </p:spPr>
            <p:txBody>
              <a:bodyPr/>
              <a:lstStyle/>
              <a:p>
                <a:r>
                  <a:rPr lang="en-US">
                    <a:noFill/>
                  </a:rPr>
                  <a:t> </a:t>
                </a:r>
              </a:p>
            </p:txBody>
          </p:sp>
        </mc:Fallback>
      </mc:AlternateContent>
      <p:pic>
        <p:nvPicPr>
          <p:cNvPr id="10" name="Εικόνα 9">
            <a:extLst>
              <a:ext uri="{FF2B5EF4-FFF2-40B4-BE49-F238E27FC236}">
                <a16:creationId xmlns:a16="http://schemas.microsoft.com/office/drawing/2014/main" id="{1BD11FC3-A297-4A01-93D9-373C93315D34}"/>
              </a:ext>
            </a:extLst>
          </p:cNvPr>
          <p:cNvPicPr>
            <a:picLocks noChangeAspect="1"/>
          </p:cNvPicPr>
          <p:nvPr/>
        </p:nvPicPr>
        <p:blipFill>
          <a:blip r:embed="rId4"/>
          <a:stretch>
            <a:fillRect/>
          </a:stretch>
        </p:blipFill>
        <p:spPr>
          <a:xfrm>
            <a:off x="9003323" y="3196003"/>
            <a:ext cx="3037815" cy="2949335"/>
          </a:xfrm>
          <a:prstGeom prst="rect">
            <a:avLst/>
          </a:prstGeom>
        </p:spPr>
      </p:pic>
      <p:pic>
        <p:nvPicPr>
          <p:cNvPr id="11" name="Picture 10">
            <a:extLst>
              <a:ext uri="{FF2B5EF4-FFF2-40B4-BE49-F238E27FC236}">
                <a16:creationId xmlns:a16="http://schemas.microsoft.com/office/drawing/2014/main" id="{89C57E02-C4E0-4FF4-8981-8F37046C2888}"/>
              </a:ext>
            </a:extLst>
          </p:cNvPr>
          <p:cNvPicPr>
            <a:picLocks noChangeAspect="1"/>
          </p:cNvPicPr>
          <p:nvPr/>
        </p:nvPicPr>
        <p:blipFill>
          <a:blip r:embed="rId5"/>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80BE3140-51B2-4432-987E-642FBD2290BE}"/>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3" name="TextBox 12">
            <a:extLst>
              <a:ext uri="{FF2B5EF4-FFF2-40B4-BE49-F238E27FC236}">
                <a16:creationId xmlns:a16="http://schemas.microsoft.com/office/drawing/2014/main" id="{F86E850D-A7E3-47CE-99C2-B534BD9EF88C}"/>
              </a:ext>
            </a:extLst>
          </p:cNvPr>
          <p:cNvSpPr txBox="1"/>
          <p:nvPr/>
        </p:nvSpPr>
        <p:spPr>
          <a:xfrm>
            <a:off x="5362770" y="1220892"/>
            <a:ext cx="182180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Ραδιενέργεια</a:t>
            </a:r>
          </a:p>
        </p:txBody>
      </p:sp>
      <p:sp>
        <p:nvSpPr>
          <p:cNvPr id="14" name="TextBox 13">
            <a:extLst>
              <a:ext uri="{FF2B5EF4-FFF2-40B4-BE49-F238E27FC236}">
                <a16:creationId xmlns:a16="http://schemas.microsoft.com/office/drawing/2014/main" id="{8226892B-8091-4A30-97D7-B6FA7E0F997C}"/>
              </a:ext>
            </a:extLst>
          </p:cNvPr>
          <p:cNvSpPr txBox="1"/>
          <p:nvPr/>
        </p:nvSpPr>
        <p:spPr>
          <a:xfrm>
            <a:off x="5362770" y="1607320"/>
            <a:ext cx="276458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Ενεργότητα</a:t>
            </a:r>
          </a:p>
        </p:txBody>
      </p:sp>
      <p:sp>
        <p:nvSpPr>
          <p:cNvPr id="15" name="Ορθογώνιο 9">
            <a:extLst>
              <a:ext uri="{FF2B5EF4-FFF2-40B4-BE49-F238E27FC236}">
                <a16:creationId xmlns:a16="http://schemas.microsoft.com/office/drawing/2014/main" id="{7ECA1D90-E811-447B-B764-D178C554B729}"/>
              </a:ext>
            </a:extLst>
          </p:cNvPr>
          <p:cNvSpPr/>
          <p:nvPr/>
        </p:nvSpPr>
        <p:spPr>
          <a:xfrm>
            <a:off x="3869264" y="4422710"/>
            <a:ext cx="1337218" cy="354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51579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3"/>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8" name="TextBox 7">
            <a:extLst>
              <a:ext uri="{FF2B5EF4-FFF2-40B4-BE49-F238E27FC236}">
                <a16:creationId xmlns:a16="http://schemas.microsoft.com/office/drawing/2014/main" id="{4A1187F7-7FBB-4E47-A140-1EB825E26B9A}"/>
              </a:ext>
            </a:extLst>
          </p:cNvPr>
          <p:cNvSpPr txBox="1"/>
          <p:nvPr/>
        </p:nvSpPr>
        <p:spPr>
          <a:xfrm>
            <a:off x="5017537" y="1220892"/>
            <a:ext cx="2530928"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Είδη ακτινοβολιών</a:t>
            </a:r>
          </a:p>
        </p:txBody>
      </p:sp>
      <p:grpSp>
        <p:nvGrpSpPr>
          <p:cNvPr id="18" name="Group 10">
            <a:extLst>
              <a:ext uri="{FF2B5EF4-FFF2-40B4-BE49-F238E27FC236}">
                <a16:creationId xmlns:a16="http://schemas.microsoft.com/office/drawing/2014/main" id="{B662C730-B4AA-410B-B2F2-17AAFC47D33A}"/>
              </a:ext>
            </a:extLst>
          </p:cNvPr>
          <p:cNvGrpSpPr>
            <a:grpSpLocks/>
          </p:cNvGrpSpPr>
          <p:nvPr/>
        </p:nvGrpSpPr>
        <p:grpSpPr bwMode="auto">
          <a:xfrm>
            <a:off x="0" y="2393561"/>
            <a:ext cx="2971800" cy="2209800"/>
            <a:chOff x="48" y="1008"/>
            <a:chExt cx="2248" cy="1673"/>
          </a:xfrm>
        </p:grpSpPr>
        <p:graphicFrame>
          <p:nvGraphicFramePr>
            <p:cNvPr id="19" name="Object 11">
              <a:extLst>
                <a:ext uri="{FF2B5EF4-FFF2-40B4-BE49-F238E27FC236}">
                  <a16:creationId xmlns:a16="http://schemas.microsoft.com/office/drawing/2014/main" id="{C67A83A9-70BE-450C-A0E6-7D8BEA4913D7}"/>
                </a:ext>
              </a:extLst>
            </p:cNvPr>
            <p:cNvGraphicFramePr>
              <a:graphicFrameLocks noChangeAspect="1"/>
            </p:cNvGraphicFramePr>
            <p:nvPr/>
          </p:nvGraphicFramePr>
          <p:xfrm>
            <a:off x="48" y="1008"/>
            <a:ext cx="2248" cy="1673"/>
          </p:xfrm>
          <a:graphic>
            <a:graphicData uri="http://schemas.openxmlformats.org/presentationml/2006/ole">
              <mc:AlternateContent xmlns:mc="http://schemas.openxmlformats.org/markup-compatibility/2006">
                <mc:Choice xmlns:v="urn:schemas-microsoft-com:vml" Requires="v">
                  <p:oleObj spid="_x0000_s1045" name="Worksheet" r:id="rId4" imgW="9572854" imgH="7125005" progId="Excel.Sheet.8">
                    <p:embed/>
                  </p:oleObj>
                </mc:Choice>
                <mc:Fallback>
                  <p:oleObj name="Worksheet" r:id="rId4" imgW="9572854" imgH="7125005" progId="Excel.Sheet.8">
                    <p:embed/>
                    <p:pic>
                      <p:nvPicPr>
                        <p:cNvPr id="19468"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 y="1008"/>
                          <a:ext cx="2248" cy="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12">
              <a:extLst>
                <a:ext uri="{FF2B5EF4-FFF2-40B4-BE49-F238E27FC236}">
                  <a16:creationId xmlns:a16="http://schemas.microsoft.com/office/drawing/2014/main" id="{FB0E8C30-6EF0-47DC-8A8B-3C587FCE09A9}"/>
                </a:ext>
              </a:extLst>
            </p:cNvPr>
            <p:cNvSpPr txBox="1">
              <a:spLocks noChangeArrowheads="1"/>
            </p:cNvSpPr>
            <p:nvPr/>
          </p:nvSpPr>
          <p:spPr bwMode="auto">
            <a:xfrm>
              <a:off x="1056" y="1903"/>
              <a:ext cx="478"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000">
                  <a:cs typeface="Arial" charset="0"/>
                </a:rPr>
                <a:t>80%</a:t>
              </a:r>
            </a:p>
          </p:txBody>
        </p:sp>
        <p:sp>
          <p:nvSpPr>
            <p:cNvPr id="21" name="Text Box 13">
              <a:extLst>
                <a:ext uri="{FF2B5EF4-FFF2-40B4-BE49-F238E27FC236}">
                  <a16:creationId xmlns:a16="http://schemas.microsoft.com/office/drawing/2014/main" id="{A6994131-3F8F-4B9E-A555-C140B2FA4090}"/>
                </a:ext>
              </a:extLst>
            </p:cNvPr>
            <p:cNvSpPr txBox="1">
              <a:spLocks noChangeArrowheads="1"/>
            </p:cNvSpPr>
            <p:nvPr/>
          </p:nvSpPr>
          <p:spPr bwMode="auto">
            <a:xfrm>
              <a:off x="672" y="1304"/>
              <a:ext cx="478"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000">
                  <a:cs typeface="Arial" charset="0"/>
                </a:rPr>
                <a:t>20%</a:t>
              </a:r>
            </a:p>
          </p:txBody>
        </p:sp>
      </p:grpSp>
      <p:sp>
        <p:nvSpPr>
          <p:cNvPr id="22" name="Text Box 14">
            <a:extLst>
              <a:ext uri="{FF2B5EF4-FFF2-40B4-BE49-F238E27FC236}">
                <a16:creationId xmlns:a16="http://schemas.microsoft.com/office/drawing/2014/main" id="{49251192-4EA5-449C-B3A3-6BD23E9290D1}"/>
              </a:ext>
            </a:extLst>
          </p:cNvPr>
          <p:cNvSpPr txBox="1">
            <a:spLocks noChangeArrowheads="1"/>
          </p:cNvSpPr>
          <p:nvPr/>
        </p:nvSpPr>
        <p:spPr bwMode="auto">
          <a:xfrm>
            <a:off x="8210556" y="3971411"/>
            <a:ext cx="335399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000" dirty="0" err="1">
                <a:cs typeface="Arial" charset="0"/>
              </a:rPr>
              <a:t>Τεχνικές</a:t>
            </a:r>
            <a:r>
              <a:rPr lang="en-US" altLang="en-US" sz="2000" dirty="0">
                <a:cs typeface="Arial" charset="0"/>
              </a:rPr>
              <a:t> </a:t>
            </a:r>
            <a:r>
              <a:rPr lang="en-US" altLang="en-US" sz="2000" dirty="0" err="1">
                <a:cs typeface="Arial" charset="0"/>
              </a:rPr>
              <a:t>Πηγές</a:t>
            </a:r>
            <a:r>
              <a:rPr lang="en-US" altLang="en-US" sz="2000" dirty="0">
                <a:cs typeface="Arial" charset="0"/>
              </a:rPr>
              <a:t> </a:t>
            </a:r>
            <a:r>
              <a:rPr lang="en-US" altLang="en-US" sz="2000" dirty="0" err="1">
                <a:cs typeface="Arial" charset="0"/>
              </a:rPr>
              <a:t>Ακτινο</a:t>
            </a:r>
            <a:r>
              <a:rPr lang="en-US" altLang="en-US" sz="2000" dirty="0">
                <a:cs typeface="Arial" charset="0"/>
              </a:rPr>
              <a:t>βολίας:</a:t>
            </a:r>
          </a:p>
        </p:txBody>
      </p:sp>
      <p:sp>
        <p:nvSpPr>
          <p:cNvPr id="23" name="Text Box 15">
            <a:extLst>
              <a:ext uri="{FF2B5EF4-FFF2-40B4-BE49-F238E27FC236}">
                <a16:creationId xmlns:a16="http://schemas.microsoft.com/office/drawing/2014/main" id="{2676BCC0-5499-4E1A-9F85-4B70807E833B}"/>
              </a:ext>
            </a:extLst>
          </p:cNvPr>
          <p:cNvSpPr txBox="1">
            <a:spLocks noChangeArrowheads="1"/>
          </p:cNvSpPr>
          <p:nvPr/>
        </p:nvSpPr>
        <p:spPr bwMode="auto">
          <a:xfrm>
            <a:off x="8237376" y="4471951"/>
            <a:ext cx="3733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Clr>
                <a:schemeClr val="tx2"/>
              </a:buClr>
              <a:buFont typeface="Monotype Sorts" pitchFamily="2" charset="2"/>
              <a:buChar char="ý"/>
            </a:pPr>
            <a:r>
              <a:rPr lang="en-US" altLang="en-US" sz="2000" b="0" dirty="0">
                <a:cs typeface="Arial" charset="0"/>
              </a:rPr>
              <a:t>Παρα</a:t>
            </a:r>
            <a:r>
              <a:rPr lang="en-US" altLang="en-US" sz="2000" b="0" dirty="0" err="1">
                <a:cs typeface="Arial" charset="0"/>
              </a:rPr>
              <a:t>γωγή</a:t>
            </a:r>
            <a:r>
              <a:rPr lang="en-US" altLang="en-US" sz="2000" b="0" dirty="0">
                <a:cs typeface="Arial" charset="0"/>
              </a:rPr>
              <a:t> </a:t>
            </a:r>
            <a:r>
              <a:rPr lang="en-US" altLang="en-US" sz="2000" b="0" dirty="0" err="1">
                <a:cs typeface="Arial" charset="0"/>
              </a:rPr>
              <a:t>Ενέργει</a:t>
            </a:r>
            <a:r>
              <a:rPr lang="en-US" altLang="en-US" sz="2000" b="0" dirty="0">
                <a:cs typeface="Arial" charset="0"/>
              </a:rPr>
              <a:t>ας</a:t>
            </a:r>
          </a:p>
          <a:p>
            <a:pPr>
              <a:spcBef>
                <a:spcPct val="0"/>
              </a:spcBef>
              <a:buClr>
                <a:schemeClr val="tx2"/>
              </a:buClr>
              <a:buFont typeface="Monotype Sorts" pitchFamily="2" charset="2"/>
              <a:buChar char="ý"/>
            </a:pPr>
            <a:r>
              <a:rPr lang="en-US" altLang="en-US" sz="2000" b="0" dirty="0" err="1">
                <a:cs typeface="Arial" charset="0"/>
              </a:rPr>
              <a:t>Πολεμική</a:t>
            </a:r>
            <a:r>
              <a:rPr lang="en-US" altLang="en-US" sz="2000" b="0" dirty="0">
                <a:cs typeface="Arial" charset="0"/>
              </a:rPr>
              <a:t> </a:t>
            </a:r>
            <a:r>
              <a:rPr lang="en-US" altLang="en-US" sz="2000" b="0" dirty="0" err="1">
                <a:cs typeface="Arial" charset="0"/>
              </a:rPr>
              <a:t>Βιομηχ</a:t>
            </a:r>
            <a:r>
              <a:rPr lang="en-US" altLang="en-US" sz="2000" b="0" dirty="0">
                <a:cs typeface="Arial" charset="0"/>
              </a:rPr>
              <a:t>ανία</a:t>
            </a:r>
          </a:p>
          <a:p>
            <a:pPr>
              <a:spcBef>
                <a:spcPct val="0"/>
              </a:spcBef>
              <a:buClr>
                <a:schemeClr val="tx2"/>
              </a:buClr>
              <a:buFont typeface="Monotype Sorts" pitchFamily="2" charset="2"/>
              <a:buChar char="ý"/>
            </a:pPr>
            <a:r>
              <a:rPr lang="en-US" altLang="en-US" sz="2000" b="0" dirty="0">
                <a:cs typeface="Arial" charset="0"/>
              </a:rPr>
              <a:t>Ια</a:t>
            </a:r>
            <a:r>
              <a:rPr lang="en-US" altLang="en-US" sz="2000" b="0" dirty="0" err="1">
                <a:cs typeface="Arial" charset="0"/>
              </a:rPr>
              <a:t>τρική</a:t>
            </a:r>
            <a:endParaRPr lang="en-US" altLang="en-US" sz="2000" b="0" dirty="0">
              <a:cs typeface="Arial" charset="0"/>
            </a:endParaRPr>
          </a:p>
        </p:txBody>
      </p:sp>
      <p:sp>
        <p:nvSpPr>
          <p:cNvPr id="24" name="Text Box 16">
            <a:extLst>
              <a:ext uri="{FF2B5EF4-FFF2-40B4-BE49-F238E27FC236}">
                <a16:creationId xmlns:a16="http://schemas.microsoft.com/office/drawing/2014/main" id="{BB7341C5-FF6E-4FC5-8988-AF45DCC78492}"/>
              </a:ext>
            </a:extLst>
          </p:cNvPr>
          <p:cNvSpPr txBox="1">
            <a:spLocks noChangeArrowheads="1"/>
          </p:cNvSpPr>
          <p:nvPr/>
        </p:nvSpPr>
        <p:spPr bwMode="auto">
          <a:xfrm>
            <a:off x="245441" y="1809417"/>
            <a:ext cx="22494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000" b="0" i="1" dirty="0" err="1">
                <a:cs typeface="Arial" charset="0"/>
              </a:rPr>
              <a:t>Πηγές</a:t>
            </a:r>
            <a:r>
              <a:rPr lang="en-US" altLang="en-US" sz="2000" b="0" i="1" dirty="0">
                <a:cs typeface="Arial" charset="0"/>
              </a:rPr>
              <a:t> </a:t>
            </a:r>
            <a:r>
              <a:rPr lang="en-US" altLang="en-US" sz="2000" b="0" i="1" dirty="0" err="1">
                <a:cs typeface="Arial" charset="0"/>
              </a:rPr>
              <a:t>Ακτινο</a:t>
            </a:r>
            <a:r>
              <a:rPr lang="en-US" altLang="en-US" sz="2000" b="0" i="1" dirty="0">
                <a:cs typeface="Arial" charset="0"/>
              </a:rPr>
              <a:t>βολίας</a:t>
            </a:r>
          </a:p>
        </p:txBody>
      </p:sp>
      <p:pic>
        <p:nvPicPr>
          <p:cNvPr id="25" name="Picture 17" descr="studentsmap4">
            <a:extLst>
              <a:ext uri="{FF2B5EF4-FFF2-40B4-BE49-F238E27FC236}">
                <a16:creationId xmlns:a16="http://schemas.microsoft.com/office/drawing/2014/main" id="{FC6046A2-7735-45A2-B372-8BD51DFD16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0805" y="1788189"/>
            <a:ext cx="7696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8">
            <a:extLst>
              <a:ext uri="{FF2B5EF4-FFF2-40B4-BE49-F238E27FC236}">
                <a16:creationId xmlns:a16="http://schemas.microsoft.com/office/drawing/2014/main" id="{3D40899E-5126-489D-ACAB-C75F257A7D8C}"/>
              </a:ext>
            </a:extLst>
          </p:cNvPr>
          <p:cNvSpPr txBox="1">
            <a:spLocks noChangeArrowheads="1"/>
          </p:cNvSpPr>
          <p:nvPr/>
        </p:nvSpPr>
        <p:spPr bwMode="auto">
          <a:xfrm>
            <a:off x="3046828" y="3971411"/>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000" dirty="0" err="1">
                <a:cs typeface="Arial" charset="0"/>
              </a:rPr>
              <a:t>Φυσικές</a:t>
            </a:r>
            <a:r>
              <a:rPr lang="en-US" altLang="en-US" sz="2000" dirty="0">
                <a:cs typeface="Arial" charset="0"/>
              </a:rPr>
              <a:t> </a:t>
            </a:r>
            <a:r>
              <a:rPr lang="en-US" altLang="en-US" sz="2000" dirty="0" err="1">
                <a:cs typeface="Arial" charset="0"/>
              </a:rPr>
              <a:t>Πηγές</a:t>
            </a:r>
            <a:r>
              <a:rPr lang="en-US" altLang="en-US" sz="2000" dirty="0">
                <a:cs typeface="Arial" charset="0"/>
              </a:rPr>
              <a:t> </a:t>
            </a:r>
            <a:r>
              <a:rPr lang="en-US" altLang="en-US" sz="2000" dirty="0" err="1">
                <a:cs typeface="Arial" charset="0"/>
              </a:rPr>
              <a:t>Ακτινο</a:t>
            </a:r>
            <a:r>
              <a:rPr lang="en-US" altLang="en-US" sz="2000" dirty="0">
                <a:cs typeface="Arial" charset="0"/>
              </a:rPr>
              <a:t>βολίας:</a:t>
            </a:r>
          </a:p>
        </p:txBody>
      </p:sp>
      <p:sp>
        <p:nvSpPr>
          <p:cNvPr id="27" name="Text Box 19">
            <a:extLst>
              <a:ext uri="{FF2B5EF4-FFF2-40B4-BE49-F238E27FC236}">
                <a16:creationId xmlns:a16="http://schemas.microsoft.com/office/drawing/2014/main" id="{BF5D2077-0FF7-4D7E-8598-BBCE7433BDAC}"/>
              </a:ext>
            </a:extLst>
          </p:cNvPr>
          <p:cNvSpPr txBox="1">
            <a:spLocks noChangeArrowheads="1"/>
          </p:cNvSpPr>
          <p:nvPr/>
        </p:nvSpPr>
        <p:spPr bwMode="auto">
          <a:xfrm>
            <a:off x="3338805" y="4471951"/>
            <a:ext cx="25304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Clr>
                <a:srgbClr val="FFFF00"/>
              </a:buClr>
              <a:buFont typeface="Monotype Sorts" pitchFamily="2" charset="2"/>
              <a:buChar char="ý"/>
            </a:pPr>
            <a:r>
              <a:rPr lang="en-US" altLang="en-US" sz="2000" b="0">
                <a:cs typeface="Arial" charset="0"/>
              </a:rPr>
              <a:t>Εδαφος</a:t>
            </a:r>
          </a:p>
          <a:p>
            <a:pPr>
              <a:spcBef>
                <a:spcPct val="0"/>
              </a:spcBef>
              <a:buClr>
                <a:srgbClr val="FFFF00"/>
              </a:buClr>
              <a:buFont typeface="Monotype Sorts" pitchFamily="2" charset="2"/>
              <a:buChar char="ý"/>
            </a:pPr>
            <a:r>
              <a:rPr lang="en-US" altLang="en-US" sz="2000" b="0">
                <a:cs typeface="Arial" charset="0"/>
              </a:rPr>
              <a:t>Ατμοσφαίρα</a:t>
            </a:r>
          </a:p>
          <a:p>
            <a:pPr>
              <a:spcBef>
                <a:spcPct val="0"/>
              </a:spcBef>
              <a:buClr>
                <a:srgbClr val="FFFF00"/>
              </a:buClr>
              <a:buFont typeface="Monotype Sorts" pitchFamily="2" charset="2"/>
              <a:buChar char="ý"/>
            </a:pPr>
            <a:r>
              <a:rPr lang="en-US" altLang="en-US" sz="2000" b="0">
                <a:cs typeface="Arial" charset="0"/>
              </a:rPr>
              <a:t>Διάστημα</a:t>
            </a:r>
          </a:p>
        </p:txBody>
      </p:sp>
      <p:pic>
        <p:nvPicPr>
          <p:cNvPr id="3" name="Picture 2">
            <a:extLst>
              <a:ext uri="{FF2B5EF4-FFF2-40B4-BE49-F238E27FC236}">
                <a16:creationId xmlns:a16="http://schemas.microsoft.com/office/drawing/2014/main" id="{E1433BC2-2674-4431-A59C-4594F71D2901}"/>
              </a:ext>
            </a:extLst>
          </p:cNvPr>
          <p:cNvPicPr>
            <a:picLocks noChangeAspect="1"/>
          </p:cNvPicPr>
          <p:nvPr/>
        </p:nvPicPr>
        <p:blipFill>
          <a:blip r:embed="rId7"/>
          <a:stretch>
            <a:fillRect/>
          </a:stretch>
        </p:blipFill>
        <p:spPr>
          <a:xfrm>
            <a:off x="0" y="6046237"/>
            <a:ext cx="811763" cy="811763"/>
          </a:xfrm>
          <a:prstGeom prst="rect">
            <a:avLst/>
          </a:prstGeom>
        </p:spPr>
      </p:pic>
    </p:spTree>
    <p:extLst>
      <p:ext uri="{BB962C8B-B14F-4D97-AF65-F5344CB8AC3E}">
        <p14:creationId xmlns:p14="http://schemas.microsoft.com/office/powerpoint/2010/main" val="209839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3"/>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4"/>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pic>
        <p:nvPicPr>
          <p:cNvPr id="12" name="Picture 2" descr="F05_06">
            <a:extLst>
              <a:ext uri="{FF2B5EF4-FFF2-40B4-BE49-F238E27FC236}">
                <a16:creationId xmlns:a16="http://schemas.microsoft.com/office/drawing/2014/main" id="{8A3CD2F7-E582-4746-936B-ACF675FC52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881" y="1730565"/>
            <a:ext cx="53340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EM Spectrum">
            <a:extLst>
              <a:ext uri="{FF2B5EF4-FFF2-40B4-BE49-F238E27FC236}">
                <a16:creationId xmlns:a16="http://schemas.microsoft.com/office/drawing/2014/main" id="{4B33D3D6-AEB2-467A-B403-619EA86753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6847" y="2443681"/>
            <a:ext cx="3810000" cy="400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3">
            <a:extLst>
              <a:ext uri="{FF2B5EF4-FFF2-40B4-BE49-F238E27FC236}">
                <a16:creationId xmlns:a16="http://schemas.microsoft.com/office/drawing/2014/main" id="{23D18982-6B47-4817-B780-80EC632166DE}"/>
              </a:ext>
            </a:extLst>
          </p:cNvPr>
          <p:cNvSpPr txBox="1">
            <a:spLocks noChangeArrowheads="1"/>
          </p:cNvSpPr>
          <p:nvPr/>
        </p:nvSpPr>
        <p:spPr bwMode="auto">
          <a:xfrm>
            <a:off x="208305" y="3507739"/>
            <a:ext cx="687363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Clr>
                <a:schemeClr val="tx2"/>
              </a:buClr>
              <a:buFontTx/>
              <a:buAutoNum type="arabicPeriod"/>
            </a:pPr>
            <a:r>
              <a:rPr lang="el-GR" altLang="en-US" sz="2400" b="0" dirty="0"/>
              <a:t>Η ηλεκτρομαγνητική ακτινοβολία έχει κυματικές ιδιότητες</a:t>
            </a:r>
          </a:p>
          <a:p>
            <a:pPr algn="just" eaLnBrk="1" hangingPunct="1">
              <a:spcBef>
                <a:spcPct val="0"/>
              </a:spcBef>
              <a:buClr>
                <a:schemeClr val="tx2"/>
              </a:buClr>
              <a:buFontTx/>
              <a:buAutoNum type="arabicPeriod"/>
            </a:pPr>
            <a:r>
              <a:rPr lang="el-GR" altLang="en-US" sz="2400" b="0" dirty="0"/>
              <a:t>Μεταφέρει διακριτά ποσά ενέργεια (</a:t>
            </a:r>
            <a:r>
              <a:rPr lang="en-US" altLang="en-US" sz="2400" b="0" dirty="0"/>
              <a:t>quantum)</a:t>
            </a:r>
            <a:r>
              <a:rPr lang="el-GR" altLang="en-US" sz="2400" b="0" dirty="0"/>
              <a:t> τα οποία ονομάζονται φωτόνια.</a:t>
            </a:r>
          </a:p>
          <a:p>
            <a:pPr algn="just" eaLnBrk="1" hangingPunct="1">
              <a:spcBef>
                <a:spcPct val="0"/>
              </a:spcBef>
              <a:buClr>
                <a:schemeClr val="tx2"/>
              </a:buClr>
              <a:buFontTx/>
              <a:buAutoNum type="arabicPeriod"/>
            </a:pPr>
            <a:r>
              <a:rPr lang="el-GR" altLang="en-US" sz="2400" b="0" dirty="0"/>
              <a:t>Το φωτόνιο δεν έχει φορτίο και υπακούει στους νόμους της κβαντομηχανικής.</a:t>
            </a:r>
            <a:endParaRPr lang="en-US" altLang="en-US" sz="2400" b="0" dirty="0"/>
          </a:p>
        </p:txBody>
      </p:sp>
      <p:graphicFrame>
        <p:nvGraphicFramePr>
          <p:cNvPr id="15" name="Object 4">
            <a:extLst>
              <a:ext uri="{FF2B5EF4-FFF2-40B4-BE49-F238E27FC236}">
                <a16:creationId xmlns:a16="http://schemas.microsoft.com/office/drawing/2014/main" id="{58B4EC1F-6BCA-4F64-8209-E7E669AA36D7}"/>
              </a:ext>
            </a:extLst>
          </p:cNvPr>
          <p:cNvGraphicFramePr>
            <a:graphicFrameLocks noChangeAspect="1"/>
          </p:cNvGraphicFramePr>
          <p:nvPr>
            <p:extLst>
              <p:ext uri="{D42A27DB-BD31-4B8C-83A1-F6EECF244321}">
                <p14:modId xmlns:p14="http://schemas.microsoft.com/office/powerpoint/2010/main" val="3833807167"/>
              </p:ext>
            </p:extLst>
          </p:nvPr>
        </p:nvGraphicFramePr>
        <p:xfrm>
          <a:off x="5684632" y="2598737"/>
          <a:ext cx="2133600" cy="830263"/>
        </p:xfrm>
        <a:graphic>
          <a:graphicData uri="http://schemas.openxmlformats.org/presentationml/2006/ole">
            <mc:AlternateContent xmlns:mc="http://schemas.openxmlformats.org/markup-compatibility/2006">
              <mc:Choice xmlns:v="urn:schemas-microsoft-com:vml" Requires="v">
                <p:oleObj spid="_x0000_s2069" name="Equation" r:id="rId7" imgW="457002" imgH="177723" progId="Equation.DSMT4">
                  <p:embed/>
                </p:oleObj>
              </mc:Choice>
              <mc:Fallback>
                <p:oleObj name="Equation" r:id="rId7" imgW="457002" imgH="177723" progId="Equation.DSMT4">
                  <p:embed/>
                  <p:pic>
                    <p:nvPicPr>
                      <p:cNvPr id="2253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4632" y="2598737"/>
                        <a:ext cx="2133600" cy="830263"/>
                      </a:xfrm>
                      <a:prstGeom prst="rect">
                        <a:avLst/>
                      </a:prstGeom>
                      <a:solidFill>
                        <a:srgbClr val="FF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32685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6" name="TextBox 15">
            <a:extLst>
              <a:ext uri="{FF2B5EF4-FFF2-40B4-BE49-F238E27FC236}">
                <a16:creationId xmlns:a16="http://schemas.microsoft.com/office/drawing/2014/main" id="{09CD0231-BC70-4E08-8AE1-F14A242DBFC5}"/>
              </a:ext>
            </a:extLst>
          </p:cNvPr>
          <p:cNvSpPr txBox="1"/>
          <p:nvPr/>
        </p:nvSpPr>
        <p:spPr>
          <a:xfrm>
            <a:off x="4028103" y="1682557"/>
            <a:ext cx="4135793"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Φωτόνιο</a:t>
            </a:r>
          </a:p>
        </p:txBody>
      </p:sp>
      <p:sp>
        <p:nvSpPr>
          <p:cNvPr id="17" name="Text Box 19">
            <a:extLst>
              <a:ext uri="{FF2B5EF4-FFF2-40B4-BE49-F238E27FC236}">
                <a16:creationId xmlns:a16="http://schemas.microsoft.com/office/drawing/2014/main" id="{B323E92D-DE2A-4791-80A4-833E37FF622F}"/>
              </a:ext>
            </a:extLst>
          </p:cNvPr>
          <p:cNvSpPr txBox="1">
            <a:spLocks noChangeArrowheads="1"/>
          </p:cNvSpPr>
          <p:nvPr/>
        </p:nvSpPr>
        <p:spPr bwMode="auto">
          <a:xfrm>
            <a:off x="2438400" y="4264025"/>
            <a:ext cx="7620000" cy="1955800"/>
          </a:xfrm>
          <a:prstGeom prst="rect">
            <a:avLst/>
          </a:prstGeom>
          <a:solidFill>
            <a:srgbClr val="FFFFFF"/>
          </a:solidFill>
          <a:ln w="38100">
            <a:solidFill>
              <a:schemeClr val="tx1"/>
            </a:solidFill>
            <a:miter lim="800000"/>
            <a:headEnd/>
            <a:tailEnd/>
          </a:ln>
          <a:effectLst>
            <a:outerShdw dist="107763" dir="18900000" algn="ctr" rotWithShape="0">
              <a:schemeClr val="bg2"/>
            </a:outerShdw>
          </a:effectLst>
        </p:spPr>
        <p:txBody>
          <a:bodyPr>
            <a:spAutoFit/>
          </a:bodyPr>
          <a:lstStyle>
            <a:lvl1pPr marL="571500" indent="-5715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Char char="q"/>
            </a:pPr>
            <a:r>
              <a:rPr lang="en-US" altLang="en-US" sz="2400" b="0" dirty="0">
                <a:solidFill>
                  <a:srgbClr val="FF0000"/>
                </a:solidFill>
              </a:rPr>
              <a:t> </a:t>
            </a:r>
            <a:r>
              <a:rPr lang="el-GR" altLang="en-US" sz="2400" b="0" dirty="0">
                <a:solidFill>
                  <a:srgbClr val="FF0000"/>
                </a:solidFill>
              </a:rPr>
              <a:t>Το φωτόνιο είναι ο</a:t>
            </a:r>
            <a:r>
              <a:rPr lang="en-US" altLang="en-US" sz="2400" b="0" dirty="0">
                <a:solidFill>
                  <a:srgbClr val="FF0000"/>
                </a:solidFill>
              </a:rPr>
              <a:t> “</a:t>
            </a:r>
            <a:r>
              <a:rPr lang="el-GR" altLang="en-US" sz="2400" b="0" dirty="0">
                <a:solidFill>
                  <a:srgbClr val="FF0000"/>
                </a:solidFill>
              </a:rPr>
              <a:t>μεσολαβητής</a:t>
            </a:r>
            <a:r>
              <a:rPr lang="en-US" altLang="en-US" sz="2400" b="0" dirty="0">
                <a:solidFill>
                  <a:srgbClr val="FF0000"/>
                </a:solidFill>
              </a:rPr>
              <a:t>” </a:t>
            </a:r>
            <a:r>
              <a:rPr lang="el-GR" altLang="en-US" sz="2400" b="0" dirty="0">
                <a:solidFill>
                  <a:srgbClr val="FF0000"/>
                </a:solidFill>
              </a:rPr>
              <a:t>της</a:t>
            </a:r>
            <a:r>
              <a:rPr lang="en-US" altLang="en-US" sz="2400" b="0" dirty="0">
                <a:solidFill>
                  <a:srgbClr val="FF0000"/>
                </a:solidFill>
              </a:rPr>
              <a:t> </a:t>
            </a:r>
            <a:br>
              <a:rPr lang="en-US" altLang="en-US" sz="2400" b="0" dirty="0">
                <a:solidFill>
                  <a:srgbClr val="FF0000"/>
                </a:solidFill>
              </a:rPr>
            </a:br>
            <a:r>
              <a:rPr lang="el-GR" altLang="en-US" sz="2400" b="0" dirty="0"/>
              <a:t>ηλεκτρομαγνητικής αλληλεπίδρασης</a:t>
            </a:r>
            <a:br>
              <a:rPr lang="en-US" altLang="en-US" sz="2400" b="0" dirty="0">
                <a:solidFill>
                  <a:srgbClr val="FF0000"/>
                </a:solidFill>
              </a:rPr>
            </a:br>
            <a:endParaRPr lang="en-US" altLang="en-US" sz="2400" b="0" dirty="0">
              <a:solidFill>
                <a:srgbClr val="FF0000"/>
              </a:solidFill>
            </a:endParaRPr>
          </a:p>
          <a:p>
            <a:pPr eaLnBrk="1" hangingPunct="1">
              <a:spcBef>
                <a:spcPct val="0"/>
              </a:spcBef>
              <a:buFont typeface="Wingdings" pitchFamily="2" charset="2"/>
              <a:buChar char="q"/>
            </a:pPr>
            <a:r>
              <a:rPr lang="en-US" altLang="en-US" sz="2400" b="0" dirty="0">
                <a:solidFill>
                  <a:srgbClr val="FF0000"/>
                </a:solidFill>
              </a:rPr>
              <a:t> </a:t>
            </a:r>
            <a:r>
              <a:rPr lang="el-GR" altLang="en-US" sz="2400" b="0" dirty="0">
                <a:solidFill>
                  <a:srgbClr val="FF0000"/>
                </a:solidFill>
              </a:rPr>
              <a:t>Το φωτόνιο</a:t>
            </a:r>
            <a:r>
              <a:rPr lang="en-US" altLang="en-US" sz="2400" b="0" dirty="0">
                <a:solidFill>
                  <a:srgbClr val="FF0000"/>
                </a:solidFill>
              </a:rPr>
              <a:t> </a:t>
            </a:r>
            <a:r>
              <a:rPr lang="el-GR" altLang="en-US" sz="2400" b="0" dirty="0"/>
              <a:t>μπορεί να αντιδράσει μόνο</a:t>
            </a:r>
            <a:r>
              <a:rPr lang="en-US" altLang="en-US" sz="2400" b="0" dirty="0">
                <a:solidFill>
                  <a:srgbClr val="FF0000"/>
                </a:solidFill>
              </a:rPr>
              <a:t> </a:t>
            </a:r>
            <a:r>
              <a:rPr lang="el-GR" altLang="en-US" sz="2400" b="0" dirty="0">
                <a:solidFill>
                  <a:srgbClr val="FF0000"/>
                </a:solidFill>
              </a:rPr>
              <a:t>με αντικείμενα τα οποία φέρουν</a:t>
            </a:r>
            <a:r>
              <a:rPr lang="en-US" altLang="en-US" sz="2400" b="0" dirty="0">
                <a:solidFill>
                  <a:srgbClr val="FF0000"/>
                </a:solidFill>
              </a:rPr>
              <a:t> </a:t>
            </a:r>
            <a:r>
              <a:rPr lang="el-GR" altLang="en-US" sz="2400" b="0" dirty="0"/>
              <a:t>ηλεκτρικό φορτίο</a:t>
            </a:r>
            <a:r>
              <a:rPr lang="en-US" altLang="en-US" sz="2400" b="0" dirty="0"/>
              <a:t> !!!!!</a:t>
            </a:r>
          </a:p>
        </p:txBody>
      </p:sp>
      <p:graphicFrame>
        <p:nvGraphicFramePr>
          <p:cNvPr id="18" name="Group 21">
            <a:extLst>
              <a:ext uri="{FF2B5EF4-FFF2-40B4-BE49-F238E27FC236}">
                <a16:creationId xmlns:a16="http://schemas.microsoft.com/office/drawing/2014/main" id="{8E3E4D84-8501-4B34-AF82-0E2DF817AABE}"/>
              </a:ext>
            </a:extLst>
          </p:cNvPr>
          <p:cNvGraphicFramePr>
            <a:graphicFrameLocks noGrp="1"/>
          </p:cNvGraphicFramePr>
          <p:nvPr>
            <p:extLst>
              <p:ext uri="{D42A27DB-BD31-4B8C-83A1-F6EECF244321}">
                <p14:modId xmlns:p14="http://schemas.microsoft.com/office/powerpoint/2010/main" val="631673033"/>
              </p:ext>
            </p:extLst>
          </p:nvPr>
        </p:nvGraphicFramePr>
        <p:xfrm>
          <a:off x="3886200" y="2353806"/>
          <a:ext cx="4724400" cy="1554246"/>
        </p:xfrm>
        <a:graphic>
          <a:graphicData uri="http://schemas.openxmlformats.org/drawingml/2006/table">
            <a:tbl>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5180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l-GR" sz="2800" b="0" i="0" u="none" strike="noStrike" cap="none" normalizeH="0" baseline="0">
                          <a:ln>
                            <a:noFill/>
                          </a:ln>
                          <a:solidFill>
                            <a:schemeClr val="tx1"/>
                          </a:solidFill>
                          <a:effectLst/>
                          <a:latin typeface="Times New Roman" pitchFamily="18" charset="0"/>
                        </a:rPr>
                        <a:t>Ιδιότητα</a:t>
                      </a:r>
                      <a:endParaRPr kumimoji="0" lang="en-US" sz="2800" b="0" i="0" u="none" strike="noStrike" cap="none" normalizeH="0" baseline="0">
                        <a:ln>
                          <a:noFill/>
                        </a:ln>
                        <a:solidFill>
                          <a:schemeClr val="tx1"/>
                        </a:solidFill>
                        <a:effectLst/>
                        <a:latin typeface="Times New Roman" pitchFamily="18" charset="0"/>
                      </a:endParaRPr>
                    </a:p>
                  </a:txBody>
                  <a:tcPr marT="45681" marB="4568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l-GR" sz="2800" b="0" i="0" u="none" strike="noStrike" cap="none" normalizeH="0" baseline="0">
                          <a:ln>
                            <a:noFill/>
                          </a:ln>
                          <a:solidFill>
                            <a:schemeClr val="tx1"/>
                          </a:solidFill>
                          <a:effectLst/>
                          <a:latin typeface="Times New Roman" pitchFamily="18" charset="0"/>
                        </a:rPr>
                        <a:t>Τιμή</a:t>
                      </a:r>
                      <a:endParaRPr kumimoji="0" lang="en-US" sz="2800" b="0" i="0" u="none" strike="noStrike" cap="none" normalizeH="0" baseline="0">
                        <a:ln>
                          <a:noFill/>
                        </a:ln>
                        <a:solidFill>
                          <a:schemeClr val="tx1"/>
                        </a:solidFill>
                        <a:effectLst/>
                        <a:latin typeface="Times New Roman" pitchFamily="18" charset="0"/>
                      </a:endParaRPr>
                    </a:p>
                  </a:txBody>
                  <a:tcPr marT="45681" marB="4568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0"/>
                  </a:ext>
                </a:extLst>
              </a:tr>
              <a:tr h="5180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l-GR" sz="2800" b="0" i="0" u="none" strike="noStrike" cap="none" normalizeH="0" baseline="0">
                          <a:ln>
                            <a:noFill/>
                          </a:ln>
                          <a:solidFill>
                            <a:schemeClr val="tx1"/>
                          </a:solidFill>
                          <a:effectLst/>
                          <a:latin typeface="Times New Roman" pitchFamily="18" charset="0"/>
                        </a:rPr>
                        <a:t>Μάζα</a:t>
                      </a:r>
                      <a:endParaRPr kumimoji="0" lang="en-US" sz="2800" b="0" i="0" u="none" strike="noStrike" cap="none" normalizeH="0" baseline="0">
                        <a:ln>
                          <a:noFill/>
                        </a:ln>
                        <a:solidFill>
                          <a:schemeClr val="tx1"/>
                        </a:solidFill>
                        <a:effectLst/>
                        <a:latin typeface="Times New Roman" pitchFamily="18" charset="0"/>
                      </a:endParaRPr>
                    </a:p>
                  </a:txBody>
                  <a:tcPr marT="45681" marB="4568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sz="2800" b="0" i="0" u="none" strike="noStrike" cap="none" normalizeH="0" baseline="0" dirty="0">
                          <a:ln>
                            <a:noFill/>
                          </a:ln>
                          <a:solidFill>
                            <a:schemeClr val="tx1"/>
                          </a:solidFill>
                          <a:effectLst/>
                          <a:latin typeface="Times New Roman" pitchFamily="18" charset="0"/>
                        </a:rPr>
                        <a:t>0</a:t>
                      </a:r>
                    </a:p>
                  </a:txBody>
                  <a:tcPr marT="45681" marB="4568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518054">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l-GR" sz="2800" b="0" i="0" u="none" strike="noStrike" cap="none" normalizeH="0" baseline="0" dirty="0">
                          <a:ln>
                            <a:noFill/>
                          </a:ln>
                          <a:solidFill>
                            <a:schemeClr val="tx1"/>
                          </a:solidFill>
                          <a:effectLst/>
                          <a:latin typeface="Times New Roman" pitchFamily="18" charset="0"/>
                        </a:rPr>
                        <a:t>Φορτίο</a:t>
                      </a:r>
                      <a:endParaRPr kumimoji="0" lang="en-US" sz="2800" b="0" i="0" u="none" strike="noStrike" cap="none" normalizeH="0" baseline="0" dirty="0">
                        <a:ln>
                          <a:noFill/>
                        </a:ln>
                        <a:solidFill>
                          <a:schemeClr val="tx1"/>
                        </a:solidFill>
                        <a:effectLst/>
                        <a:latin typeface="Times New Roman" pitchFamily="18" charset="0"/>
                      </a:endParaRPr>
                    </a:p>
                  </a:txBody>
                  <a:tcPr marT="45681" marB="4568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5000"/>
                        <a:buFont typeface="Wingdings" pitchFamily="2" charset="2"/>
                        <a:buNone/>
                        <a:tabLst/>
                      </a:pPr>
                      <a:r>
                        <a:rPr kumimoji="0" lang="en-US" sz="2800" b="0" i="0" u="none" strike="noStrike" cap="none" normalizeH="0" baseline="0" dirty="0">
                          <a:ln>
                            <a:noFill/>
                          </a:ln>
                          <a:solidFill>
                            <a:schemeClr val="tx1"/>
                          </a:solidFill>
                          <a:effectLst/>
                          <a:latin typeface="Times New Roman" pitchFamily="18" charset="0"/>
                        </a:rPr>
                        <a:t>0</a:t>
                      </a:r>
                    </a:p>
                  </a:txBody>
                  <a:tcPr marT="45681" marB="4568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8339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6" name="TextBox 15">
            <a:extLst>
              <a:ext uri="{FF2B5EF4-FFF2-40B4-BE49-F238E27FC236}">
                <a16:creationId xmlns:a16="http://schemas.microsoft.com/office/drawing/2014/main" id="{09CD0231-BC70-4E08-8AE1-F14A242DBFC5}"/>
              </a:ext>
            </a:extLst>
          </p:cNvPr>
          <p:cNvSpPr txBox="1"/>
          <p:nvPr/>
        </p:nvSpPr>
        <p:spPr>
          <a:xfrm>
            <a:off x="4028103" y="1682557"/>
            <a:ext cx="4135793"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Μήκος Κύματος</a:t>
            </a:r>
          </a:p>
        </p:txBody>
      </p:sp>
      <p:pic>
        <p:nvPicPr>
          <p:cNvPr id="2" name="Picture 1">
            <a:extLst>
              <a:ext uri="{FF2B5EF4-FFF2-40B4-BE49-F238E27FC236}">
                <a16:creationId xmlns:a16="http://schemas.microsoft.com/office/drawing/2014/main" id="{EF62F24F-5590-41C3-A370-E72783FFE630}"/>
              </a:ext>
            </a:extLst>
          </p:cNvPr>
          <p:cNvPicPr>
            <a:picLocks noChangeAspect="1"/>
          </p:cNvPicPr>
          <p:nvPr/>
        </p:nvPicPr>
        <p:blipFill>
          <a:blip r:embed="rId4"/>
          <a:stretch>
            <a:fillRect/>
          </a:stretch>
        </p:blipFill>
        <p:spPr>
          <a:xfrm>
            <a:off x="65315" y="2218356"/>
            <a:ext cx="6218094" cy="3596131"/>
          </a:xfrm>
          <a:prstGeom prst="rect">
            <a:avLst/>
          </a:prstGeom>
        </p:spPr>
      </p:pic>
      <p:sp>
        <p:nvSpPr>
          <p:cNvPr id="12" name="Rectangle 3">
            <a:extLst>
              <a:ext uri="{FF2B5EF4-FFF2-40B4-BE49-F238E27FC236}">
                <a16:creationId xmlns:a16="http://schemas.microsoft.com/office/drawing/2014/main" id="{8B164D26-BB85-4DB1-BF76-C85D078E6AA4}"/>
              </a:ext>
            </a:extLst>
          </p:cNvPr>
          <p:cNvSpPr txBox="1">
            <a:spLocks noChangeArrowheads="1"/>
          </p:cNvSpPr>
          <p:nvPr/>
        </p:nvSpPr>
        <p:spPr>
          <a:xfrm>
            <a:off x="6652727" y="2465539"/>
            <a:ext cx="5612428"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altLang="en-US" sz="2400"/>
              <a:t>Το μήκος κύματος</a:t>
            </a:r>
            <a:r>
              <a:rPr lang="en-US" altLang="en-US" sz="2400"/>
              <a:t>, </a:t>
            </a:r>
            <a:r>
              <a:rPr lang="el-GR" altLang="en-US" sz="2400"/>
              <a:t>λ</a:t>
            </a:r>
            <a:r>
              <a:rPr lang="en-US" altLang="en-US" sz="2400"/>
              <a:t>, </a:t>
            </a:r>
            <a:r>
              <a:rPr lang="el-GR" altLang="en-US" sz="2400"/>
              <a:t>είναι η απόσταση από μία κορυφή έως την επομένη</a:t>
            </a:r>
            <a:endParaRPr lang="en-US" altLang="en-US" sz="2400"/>
          </a:p>
          <a:p>
            <a:r>
              <a:rPr lang="el-GR" altLang="en-US" sz="2400"/>
              <a:t>Το μήκος κύματος καθορίζει το χρώμα του φωτός</a:t>
            </a:r>
            <a:endParaRPr lang="en-US" altLang="en-US" sz="2400" dirty="0"/>
          </a:p>
        </p:txBody>
      </p:sp>
      <p:pic>
        <p:nvPicPr>
          <p:cNvPr id="3" name="Picture 2">
            <a:extLst>
              <a:ext uri="{FF2B5EF4-FFF2-40B4-BE49-F238E27FC236}">
                <a16:creationId xmlns:a16="http://schemas.microsoft.com/office/drawing/2014/main" id="{C3846A7F-A9B5-47C3-AD58-FB9A4E91FB27}"/>
              </a:ext>
            </a:extLst>
          </p:cNvPr>
          <p:cNvPicPr>
            <a:picLocks noChangeAspect="1"/>
          </p:cNvPicPr>
          <p:nvPr/>
        </p:nvPicPr>
        <p:blipFill>
          <a:blip r:embed="rId5"/>
          <a:stretch>
            <a:fillRect/>
          </a:stretch>
        </p:blipFill>
        <p:spPr>
          <a:xfrm>
            <a:off x="7391400" y="4000477"/>
            <a:ext cx="3962400" cy="2095500"/>
          </a:xfrm>
          <a:prstGeom prst="rect">
            <a:avLst/>
          </a:prstGeom>
        </p:spPr>
      </p:pic>
    </p:spTree>
    <p:extLst>
      <p:ext uri="{BB962C8B-B14F-4D97-AF65-F5344CB8AC3E}">
        <p14:creationId xmlns:p14="http://schemas.microsoft.com/office/powerpoint/2010/main" val="3925838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6" name="TextBox 15">
            <a:extLst>
              <a:ext uri="{FF2B5EF4-FFF2-40B4-BE49-F238E27FC236}">
                <a16:creationId xmlns:a16="http://schemas.microsoft.com/office/drawing/2014/main" id="{09CD0231-BC70-4E08-8AE1-F14A242DBFC5}"/>
              </a:ext>
            </a:extLst>
          </p:cNvPr>
          <p:cNvSpPr txBox="1"/>
          <p:nvPr/>
        </p:nvSpPr>
        <p:spPr>
          <a:xfrm>
            <a:off x="4028103" y="1682557"/>
            <a:ext cx="4135793"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Συχνότητα - Ενέργεια</a:t>
            </a:r>
          </a:p>
        </p:txBody>
      </p:sp>
      <p:pic>
        <p:nvPicPr>
          <p:cNvPr id="4" name="Picture 3">
            <a:extLst>
              <a:ext uri="{FF2B5EF4-FFF2-40B4-BE49-F238E27FC236}">
                <a16:creationId xmlns:a16="http://schemas.microsoft.com/office/drawing/2014/main" id="{7B36EF39-6D8A-4055-ACC9-50C5AC8A4892}"/>
              </a:ext>
            </a:extLst>
          </p:cNvPr>
          <p:cNvPicPr>
            <a:picLocks noChangeAspect="1"/>
          </p:cNvPicPr>
          <p:nvPr/>
        </p:nvPicPr>
        <p:blipFill rotWithShape="1">
          <a:blip r:embed="rId4"/>
          <a:srcRect l="5578" t="21497" r="6463" b="3400"/>
          <a:stretch/>
        </p:blipFill>
        <p:spPr>
          <a:xfrm>
            <a:off x="635840" y="2163055"/>
            <a:ext cx="6115592" cy="3916249"/>
          </a:xfrm>
          <a:prstGeom prst="rect">
            <a:avLst/>
          </a:prstGeom>
        </p:spPr>
      </p:pic>
      <p:sp>
        <p:nvSpPr>
          <p:cNvPr id="14" name="TextBox 13">
            <a:extLst>
              <a:ext uri="{FF2B5EF4-FFF2-40B4-BE49-F238E27FC236}">
                <a16:creationId xmlns:a16="http://schemas.microsoft.com/office/drawing/2014/main" id="{33255F5B-0819-437B-A10C-AC63945D7218}"/>
              </a:ext>
            </a:extLst>
          </p:cNvPr>
          <p:cNvSpPr txBox="1"/>
          <p:nvPr/>
        </p:nvSpPr>
        <p:spPr>
          <a:xfrm>
            <a:off x="6248400" y="2249778"/>
            <a:ext cx="5797420" cy="1938992"/>
          </a:xfrm>
          <a:prstGeom prst="rect">
            <a:avLst/>
          </a:prstGeom>
          <a:noFill/>
        </p:spPr>
        <p:txBody>
          <a:bodyPr wrap="square">
            <a:spAutoFit/>
          </a:bodyPr>
          <a:lstStyle/>
          <a:p>
            <a:pPr eaLnBrk="1" hangingPunct="1"/>
            <a:r>
              <a:rPr lang="el-GR" altLang="en-US" sz="2000" dirty="0"/>
              <a:t>Οσο </a:t>
            </a:r>
            <a:r>
              <a:rPr lang="el-GR" altLang="en-US" sz="2000" b="1" dirty="0"/>
              <a:t>υψηλότερη είναι η συχνότητα </a:t>
            </a:r>
            <a:r>
              <a:rPr lang="el-GR" altLang="en-US" sz="2000" dirty="0"/>
              <a:t>του Η/Μ κύματος τόσο </a:t>
            </a:r>
            <a:r>
              <a:rPr lang="el-GR" altLang="en-US" sz="2000" b="1" dirty="0"/>
              <a:t>χαμηλότερη ενέργεια </a:t>
            </a:r>
            <a:r>
              <a:rPr lang="el-GR" altLang="en-US" sz="2000" dirty="0"/>
              <a:t>μεταφέρει</a:t>
            </a:r>
            <a:endParaRPr lang="en-US" altLang="en-US" sz="2000" dirty="0"/>
          </a:p>
          <a:p>
            <a:pPr eaLnBrk="1" hangingPunct="1"/>
            <a:r>
              <a:rPr lang="el-GR" altLang="en-US" sz="2000" dirty="0"/>
              <a:t>Η ταχύτητα του Η/Μ κύματος είναι σταθερά</a:t>
            </a:r>
            <a:r>
              <a:rPr lang="en-US" altLang="en-US" sz="2000" dirty="0"/>
              <a:t>, </a:t>
            </a:r>
          </a:p>
          <a:p>
            <a:pPr lvl="1" eaLnBrk="1" hangingPunct="1"/>
            <a:r>
              <a:rPr lang="en-US" altLang="en-US" sz="2000" b="1" dirty="0"/>
              <a:t>c = 3.00 x 10</a:t>
            </a:r>
            <a:r>
              <a:rPr lang="en-US" altLang="en-US" sz="2000" b="1" baseline="30000" dirty="0"/>
              <a:t>8 </a:t>
            </a:r>
            <a:r>
              <a:rPr lang="en-US" altLang="en-US" sz="2000" b="1" dirty="0"/>
              <a:t>m/s</a:t>
            </a:r>
          </a:p>
          <a:p>
            <a:pPr eaLnBrk="1" hangingPunct="1"/>
            <a:r>
              <a:rPr lang="el-GR" altLang="en-US" sz="2000" dirty="0"/>
              <a:t>Συχνότητα και μήκος κύματος συνδέονται με την σχέση:</a:t>
            </a:r>
            <a:endParaRPr lang="en-US" altLang="en-US" sz="20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F02E4D4-AC30-4570-9256-AE1C8A7A67F4}"/>
                  </a:ext>
                </a:extLst>
              </p:cNvPr>
              <p:cNvSpPr txBox="1"/>
              <p:nvPr/>
            </p:nvSpPr>
            <p:spPr>
              <a:xfrm>
                <a:off x="7464490" y="4215801"/>
                <a:ext cx="3452326" cy="1812227"/>
              </a:xfrm>
              <a:prstGeom prst="rect">
                <a:avLst/>
              </a:prstGeom>
              <a:noFill/>
            </p:spPr>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𝑢</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l-GR" sz="1800" i="1">
                              <a:effectLst/>
                              <a:latin typeface="Cambria Math" panose="02040503050406030204" pitchFamily="18" charset="0"/>
                              <a:ea typeface="Calibri" panose="020F0502020204030204" pitchFamily="34" charset="0"/>
                              <a:cs typeface="Times New Roman" panose="02020603050405020304" pitchFamily="18" charset="0"/>
                            </a:rPr>
                            <m:t>𝜆</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𝛵</m:t>
                          </m:r>
                        </m:den>
                      </m:f>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den>
                      </m:f>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𝑢</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𝜆</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𝑓</m:t>
                      </m:r>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CF02E4D4-AC30-4570-9256-AE1C8A7A67F4}"/>
                  </a:ext>
                </a:extLst>
              </p:cNvPr>
              <p:cNvSpPr txBox="1">
                <a:spLocks noRot="1" noChangeAspect="1" noMove="1" noResize="1" noEditPoints="1" noAdjustHandles="1" noChangeArrowheads="1" noChangeShapeType="1" noTextEdit="1"/>
              </p:cNvSpPr>
              <p:nvPr/>
            </p:nvSpPr>
            <p:spPr>
              <a:xfrm>
                <a:off x="7464490" y="4215801"/>
                <a:ext cx="3452326" cy="181222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7057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grpSp>
        <p:nvGrpSpPr>
          <p:cNvPr id="12" name="Group 54">
            <a:extLst>
              <a:ext uri="{FF2B5EF4-FFF2-40B4-BE49-F238E27FC236}">
                <a16:creationId xmlns:a16="http://schemas.microsoft.com/office/drawing/2014/main" id="{09A82D4D-1E3F-4E9F-8522-1E45F1CCCC44}"/>
              </a:ext>
            </a:extLst>
          </p:cNvPr>
          <p:cNvGrpSpPr>
            <a:grpSpLocks/>
          </p:cNvGrpSpPr>
          <p:nvPr/>
        </p:nvGrpSpPr>
        <p:grpSpPr bwMode="auto">
          <a:xfrm>
            <a:off x="2040655" y="1430856"/>
            <a:ext cx="8658225" cy="5021263"/>
            <a:chOff x="162" y="634"/>
            <a:chExt cx="5454" cy="3163"/>
          </a:xfrm>
        </p:grpSpPr>
        <p:pic>
          <p:nvPicPr>
            <p:cNvPr id="14" name="Picture 11" descr="Radio">
              <a:extLst>
                <a:ext uri="{FF2B5EF4-FFF2-40B4-BE49-F238E27FC236}">
                  <a16:creationId xmlns:a16="http://schemas.microsoft.com/office/drawing/2014/main" id="{C1971EFC-EAC9-471C-A21F-B5996C3CF2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 y="2698"/>
              <a:ext cx="50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microwave">
              <a:extLst>
                <a:ext uri="{FF2B5EF4-FFF2-40B4-BE49-F238E27FC236}">
                  <a16:creationId xmlns:a16="http://schemas.microsoft.com/office/drawing/2014/main" id="{56EBB52D-828F-45EB-9EF8-F3C8BE1DF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 y="1191"/>
              <a:ext cx="624"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infrared">
              <a:extLst>
                <a:ext uri="{FF2B5EF4-FFF2-40B4-BE49-F238E27FC236}">
                  <a16:creationId xmlns:a16="http://schemas.microsoft.com/office/drawing/2014/main" id="{F851F2A7-7C51-4C4F-8CF5-6B9F4F3D70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0" y="2717"/>
              <a:ext cx="672"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descr="sun">
              <a:extLst>
                <a:ext uri="{FF2B5EF4-FFF2-40B4-BE49-F238E27FC236}">
                  <a16:creationId xmlns:a16="http://schemas.microsoft.com/office/drawing/2014/main" id="{C5DA3683-7C6B-44D6-8F46-1F3ACB9060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2" y="1114"/>
              <a:ext cx="576"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atmos">
              <a:extLst>
                <a:ext uri="{FF2B5EF4-FFF2-40B4-BE49-F238E27FC236}">
                  <a16:creationId xmlns:a16="http://schemas.microsoft.com/office/drawing/2014/main" id="{D3C834DF-FBD8-48E8-962E-C7BD972757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2" y="2698"/>
              <a:ext cx="624"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descr="linac_woman">
              <a:extLst>
                <a:ext uri="{FF2B5EF4-FFF2-40B4-BE49-F238E27FC236}">
                  <a16:creationId xmlns:a16="http://schemas.microsoft.com/office/drawing/2014/main" id="{97A6CD30-44B9-4876-AF1D-D86C30D021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2" y="1149"/>
              <a:ext cx="768"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7" descr="scheme_Co-60">
              <a:extLst>
                <a:ext uri="{FF2B5EF4-FFF2-40B4-BE49-F238E27FC236}">
                  <a16:creationId xmlns:a16="http://schemas.microsoft.com/office/drawing/2014/main" id="{00BCAC16-2693-4473-A301-A959F119B45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78" y="2698"/>
              <a:ext cx="768"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9">
              <a:extLst>
                <a:ext uri="{FF2B5EF4-FFF2-40B4-BE49-F238E27FC236}">
                  <a16:creationId xmlns:a16="http://schemas.microsoft.com/office/drawing/2014/main" id="{22BB36AE-3C77-4ED9-9544-A3B54235F0AB}"/>
                </a:ext>
              </a:extLst>
            </p:cNvPr>
            <p:cNvSpPr>
              <a:spLocks noChangeArrowheads="1"/>
            </p:cNvSpPr>
            <p:nvPr/>
          </p:nvSpPr>
          <p:spPr bwMode="auto">
            <a:xfrm>
              <a:off x="327" y="1784"/>
              <a:ext cx="5289" cy="722"/>
            </a:xfrm>
            <a:prstGeom prst="rect">
              <a:avLst/>
            </a:prstGeom>
            <a:solidFill>
              <a:schemeClr val="accent2"/>
            </a:solidFill>
            <a:ln w="1270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b="0" dirty="0"/>
            </a:p>
          </p:txBody>
        </p:sp>
        <p:sp>
          <p:nvSpPr>
            <p:cNvPr id="22" name="Rectangle 20">
              <a:extLst>
                <a:ext uri="{FF2B5EF4-FFF2-40B4-BE49-F238E27FC236}">
                  <a16:creationId xmlns:a16="http://schemas.microsoft.com/office/drawing/2014/main" id="{A5F37C64-409A-4C46-A888-921270F8F18F}"/>
                </a:ext>
              </a:extLst>
            </p:cNvPr>
            <p:cNvSpPr>
              <a:spLocks noChangeArrowheads="1"/>
            </p:cNvSpPr>
            <p:nvPr/>
          </p:nvSpPr>
          <p:spPr bwMode="auto">
            <a:xfrm>
              <a:off x="2052" y="1784"/>
              <a:ext cx="128" cy="722"/>
            </a:xfrm>
            <a:prstGeom prst="rect">
              <a:avLst/>
            </a:prstGeom>
            <a:solidFill>
              <a:srgbClr val="FF0000"/>
            </a:solidFill>
            <a:ln w="12700">
              <a:solidFill>
                <a:srgbClr val="FF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3" name="Rectangle 21">
              <a:extLst>
                <a:ext uri="{FF2B5EF4-FFF2-40B4-BE49-F238E27FC236}">
                  <a16:creationId xmlns:a16="http://schemas.microsoft.com/office/drawing/2014/main" id="{039C215E-16CA-4E64-8BD2-79CFE178FB72}"/>
                </a:ext>
              </a:extLst>
            </p:cNvPr>
            <p:cNvSpPr>
              <a:spLocks noChangeArrowheads="1"/>
            </p:cNvSpPr>
            <p:nvPr/>
          </p:nvSpPr>
          <p:spPr bwMode="auto">
            <a:xfrm>
              <a:off x="2196" y="1784"/>
              <a:ext cx="128" cy="722"/>
            </a:xfrm>
            <a:prstGeom prst="rect">
              <a:avLst/>
            </a:prstGeom>
            <a:solidFill>
              <a:srgbClr val="FF4600"/>
            </a:solidFill>
            <a:ln w="12700">
              <a:solidFill>
                <a:srgbClr val="FF46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4" name="Rectangle 22">
              <a:extLst>
                <a:ext uri="{FF2B5EF4-FFF2-40B4-BE49-F238E27FC236}">
                  <a16:creationId xmlns:a16="http://schemas.microsoft.com/office/drawing/2014/main" id="{4425E109-2C64-4C49-B0AA-2EAA7E7F4857}"/>
                </a:ext>
              </a:extLst>
            </p:cNvPr>
            <p:cNvSpPr>
              <a:spLocks noChangeArrowheads="1"/>
            </p:cNvSpPr>
            <p:nvPr/>
          </p:nvSpPr>
          <p:spPr bwMode="auto">
            <a:xfrm>
              <a:off x="2332" y="1784"/>
              <a:ext cx="128" cy="722"/>
            </a:xfrm>
            <a:prstGeom prst="rect">
              <a:avLst/>
            </a:prstGeom>
            <a:solidFill>
              <a:srgbClr val="FFFF00"/>
            </a:solidFill>
            <a:ln w="12700">
              <a:solidFill>
                <a:srgbClr val="FFFF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5" name="Rectangle 23">
              <a:extLst>
                <a:ext uri="{FF2B5EF4-FFF2-40B4-BE49-F238E27FC236}">
                  <a16:creationId xmlns:a16="http://schemas.microsoft.com/office/drawing/2014/main" id="{98FA3202-A15C-45C8-A742-148402E22DA3}"/>
                </a:ext>
              </a:extLst>
            </p:cNvPr>
            <p:cNvSpPr>
              <a:spLocks noChangeArrowheads="1"/>
            </p:cNvSpPr>
            <p:nvPr/>
          </p:nvSpPr>
          <p:spPr bwMode="auto">
            <a:xfrm>
              <a:off x="2468" y="1784"/>
              <a:ext cx="126" cy="722"/>
            </a:xfrm>
            <a:prstGeom prst="rect">
              <a:avLst/>
            </a:prstGeom>
            <a:solidFill>
              <a:srgbClr val="99D500"/>
            </a:solidFill>
            <a:ln w="12700">
              <a:solidFill>
                <a:srgbClr val="99D5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6" name="Rectangle 24">
              <a:extLst>
                <a:ext uri="{FF2B5EF4-FFF2-40B4-BE49-F238E27FC236}">
                  <a16:creationId xmlns:a16="http://schemas.microsoft.com/office/drawing/2014/main" id="{F4233C03-EB14-44F2-BB6C-512421D0B439}"/>
                </a:ext>
              </a:extLst>
            </p:cNvPr>
            <p:cNvSpPr>
              <a:spLocks noChangeArrowheads="1"/>
            </p:cNvSpPr>
            <p:nvPr/>
          </p:nvSpPr>
          <p:spPr bwMode="auto">
            <a:xfrm>
              <a:off x="2595" y="1784"/>
              <a:ext cx="128" cy="722"/>
            </a:xfrm>
            <a:prstGeom prst="rect">
              <a:avLst/>
            </a:prstGeom>
            <a:solidFill>
              <a:srgbClr val="00FF00"/>
            </a:solidFill>
            <a:ln w="12700">
              <a:solidFill>
                <a:srgbClr val="00FF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7" name="Rectangle 25">
              <a:extLst>
                <a:ext uri="{FF2B5EF4-FFF2-40B4-BE49-F238E27FC236}">
                  <a16:creationId xmlns:a16="http://schemas.microsoft.com/office/drawing/2014/main" id="{ED574BAA-DFD0-4AFB-A360-C180DE3E1F31}"/>
                </a:ext>
              </a:extLst>
            </p:cNvPr>
            <p:cNvSpPr>
              <a:spLocks noChangeArrowheads="1"/>
            </p:cNvSpPr>
            <p:nvPr/>
          </p:nvSpPr>
          <p:spPr bwMode="auto">
            <a:xfrm>
              <a:off x="2716" y="1784"/>
              <a:ext cx="128" cy="722"/>
            </a:xfrm>
            <a:prstGeom prst="rect">
              <a:avLst/>
            </a:prstGeom>
            <a:solidFill>
              <a:srgbClr val="00FFFF"/>
            </a:solidFill>
            <a:ln w="12700">
              <a:solidFill>
                <a:srgbClr val="00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8" name="Rectangle 26">
              <a:extLst>
                <a:ext uri="{FF2B5EF4-FFF2-40B4-BE49-F238E27FC236}">
                  <a16:creationId xmlns:a16="http://schemas.microsoft.com/office/drawing/2014/main" id="{189850C6-4EB6-4265-AA72-FE9BE30E110B}"/>
                </a:ext>
              </a:extLst>
            </p:cNvPr>
            <p:cNvSpPr>
              <a:spLocks noChangeArrowheads="1"/>
            </p:cNvSpPr>
            <p:nvPr/>
          </p:nvSpPr>
          <p:spPr bwMode="auto">
            <a:xfrm>
              <a:off x="2980" y="1784"/>
              <a:ext cx="126" cy="722"/>
            </a:xfrm>
            <a:prstGeom prst="rect">
              <a:avLst/>
            </a:prstGeom>
            <a:solidFill>
              <a:srgbClr val="000080"/>
            </a:solidFill>
            <a:ln w="12700">
              <a:solidFill>
                <a:srgbClr val="00008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9" name="Rectangle 27">
              <a:extLst>
                <a:ext uri="{FF2B5EF4-FFF2-40B4-BE49-F238E27FC236}">
                  <a16:creationId xmlns:a16="http://schemas.microsoft.com/office/drawing/2014/main" id="{931B7729-4338-4CDB-8B58-E7995BC363AC}"/>
                </a:ext>
              </a:extLst>
            </p:cNvPr>
            <p:cNvSpPr>
              <a:spLocks noChangeArrowheads="1"/>
            </p:cNvSpPr>
            <p:nvPr/>
          </p:nvSpPr>
          <p:spPr bwMode="auto">
            <a:xfrm>
              <a:off x="3099" y="1784"/>
              <a:ext cx="128" cy="722"/>
            </a:xfrm>
            <a:prstGeom prst="rect">
              <a:avLst/>
            </a:prstGeom>
            <a:solidFill>
              <a:srgbClr val="FF00FF"/>
            </a:solidFill>
            <a:ln w="12700">
              <a:solidFill>
                <a:srgbClr val="FF00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30" name="Rectangle 28">
              <a:extLst>
                <a:ext uri="{FF2B5EF4-FFF2-40B4-BE49-F238E27FC236}">
                  <a16:creationId xmlns:a16="http://schemas.microsoft.com/office/drawing/2014/main" id="{7A4A4011-8F06-4CC8-92E4-DBFF824B0224}"/>
                </a:ext>
              </a:extLst>
            </p:cNvPr>
            <p:cNvSpPr>
              <a:spLocks noChangeArrowheads="1"/>
            </p:cNvSpPr>
            <p:nvPr/>
          </p:nvSpPr>
          <p:spPr bwMode="auto">
            <a:xfrm>
              <a:off x="3235" y="1784"/>
              <a:ext cx="128" cy="722"/>
            </a:xfrm>
            <a:prstGeom prst="rect">
              <a:avLst/>
            </a:prstGeom>
            <a:solidFill>
              <a:srgbClr val="4D00FF"/>
            </a:solidFill>
            <a:ln w="12700">
              <a:solidFill>
                <a:srgbClr val="4D00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31" name="Rectangle 29">
              <a:extLst>
                <a:ext uri="{FF2B5EF4-FFF2-40B4-BE49-F238E27FC236}">
                  <a16:creationId xmlns:a16="http://schemas.microsoft.com/office/drawing/2014/main" id="{FFF2CEA8-86F7-4601-8DE9-A1D09C3DD306}"/>
                </a:ext>
              </a:extLst>
            </p:cNvPr>
            <p:cNvSpPr>
              <a:spLocks noChangeArrowheads="1"/>
            </p:cNvSpPr>
            <p:nvPr/>
          </p:nvSpPr>
          <p:spPr bwMode="auto">
            <a:xfrm>
              <a:off x="162" y="3370"/>
              <a:ext cx="88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n-US" sz="2000" b="0">
                  <a:solidFill>
                    <a:srgbClr val="000000"/>
                  </a:solidFill>
                </a:rPr>
                <a:t>Ραδιοφωνικά</a:t>
              </a:r>
            </a:p>
            <a:p>
              <a:pPr algn="ctr">
                <a:spcBef>
                  <a:spcPct val="0"/>
                </a:spcBef>
                <a:buFontTx/>
                <a:buNone/>
              </a:pPr>
              <a:r>
                <a:rPr lang="el-GR" altLang="en-US" sz="2000" b="0">
                  <a:solidFill>
                    <a:srgbClr val="000000"/>
                  </a:solidFill>
                </a:rPr>
                <a:t>κύματα</a:t>
              </a:r>
              <a:r>
                <a:rPr lang="en-US" altLang="en-US" sz="2400" b="0">
                  <a:solidFill>
                    <a:srgbClr val="000000"/>
                  </a:solidFill>
                </a:rPr>
                <a:t>  </a:t>
              </a:r>
              <a:endParaRPr lang="en-US" altLang="en-US" sz="2400" b="0"/>
            </a:p>
          </p:txBody>
        </p:sp>
        <p:pic>
          <p:nvPicPr>
            <p:cNvPr id="32" name="Picture 34" descr="cosmic">
              <a:extLst>
                <a:ext uri="{FF2B5EF4-FFF2-40B4-BE49-F238E27FC236}">
                  <a16:creationId xmlns:a16="http://schemas.microsoft.com/office/drawing/2014/main" id="{F0BA4790-5FE6-4B81-BF6F-50A3C2D2691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98" y="1102"/>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ine 35">
              <a:extLst>
                <a:ext uri="{FF2B5EF4-FFF2-40B4-BE49-F238E27FC236}">
                  <a16:creationId xmlns:a16="http://schemas.microsoft.com/office/drawing/2014/main" id="{BC45330E-242A-46CC-A735-1B15FBD01AFC}"/>
                </a:ext>
              </a:extLst>
            </p:cNvPr>
            <p:cNvSpPr>
              <a:spLocks noChangeShapeType="1"/>
            </p:cNvSpPr>
            <p:nvPr/>
          </p:nvSpPr>
          <p:spPr bwMode="auto">
            <a:xfrm>
              <a:off x="522" y="2314"/>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6">
              <a:extLst>
                <a:ext uri="{FF2B5EF4-FFF2-40B4-BE49-F238E27FC236}">
                  <a16:creationId xmlns:a16="http://schemas.microsoft.com/office/drawing/2014/main" id="{5CE29AC3-41A7-4BDB-A204-7DAC48E84353}"/>
                </a:ext>
              </a:extLst>
            </p:cNvPr>
            <p:cNvSpPr>
              <a:spLocks noChangeShapeType="1"/>
            </p:cNvSpPr>
            <p:nvPr/>
          </p:nvSpPr>
          <p:spPr bwMode="auto">
            <a:xfrm>
              <a:off x="1866" y="2266"/>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7">
              <a:extLst>
                <a:ext uri="{FF2B5EF4-FFF2-40B4-BE49-F238E27FC236}">
                  <a16:creationId xmlns:a16="http://schemas.microsoft.com/office/drawing/2014/main" id="{6EBACAA0-8211-41DA-A96C-298525C48C0A}"/>
                </a:ext>
              </a:extLst>
            </p:cNvPr>
            <p:cNvSpPr>
              <a:spLocks noChangeShapeType="1"/>
            </p:cNvSpPr>
            <p:nvPr/>
          </p:nvSpPr>
          <p:spPr bwMode="auto">
            <a:xfrm flipV="1">
              <a:off x="1050" y="1642"/>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38">
              <a:extLst>
                <a:ext uri="{FF2B5EF4-FFF2-40B4-BE49-F238E27FC236}">
                  <a16:creationId xmlns:a16="http://schemas.microsoft.com/office/drawing/2014/main" id="{06E5BC9D-D22A-401C-BAA8-B5C1C730C8E6}"/>
                </a:ext>
              </a:extLst>
            </p:cNvPr>
            <p:cNvSpPr>
              <a:spLocks noChangeShapeType="1"/>
            </p:cNvSpPr>
            <p:nvPr/>
          </p:nvSpPr>
          <p:spPr bwMode="auto">
            <a:xfrm flipV="1">
              <a:off x="2730" y="1642"/>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39">
              <a:extLst>
                <a:ext uri="{FF2B5EF4-FFF2-40B4-BE49-F238E27FC236}">
                  <a16:creationId xmlns:a16="http://schemas.microsoft.com/office/drawing/2014/main" id="{E734D05D-28AB-4467-8A4E-21FBAAF9D090}"/>
                </a:ext>
              </a:extLst>
            </p:cNvPr>
            <p:cNvSpPr>
              <a:spLocks noChangeShapeType="1"/>
            </p:cNvSpPr>
            <p:nvPr/>
          </p:nvSpPr>
          <p:spPr bwMode="auto">
            <a:xfrm>
              <a:off x="3258" y="2266"/>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40">
              <a:extLst>
                <a:ext uri="{FF2B5EF4-FFF2-40B4-BE49-F238E27FC236}">
                  <a16:creationId xmlns:a16="http://schemas.microsoft.com/office/drawing/2014/main" id="{97A626D0-8BBE-450C-95DD-AC89D68B3E41}"/>
                </a:ext>
              </a:extLst>
            </p:cNvPr>
            <p:cNvSpPr>
              <a:spLocks noChangeShapeType="1"/>
            </p:cNvSpPr>
            <p:nvPr/>
          </p:nvSpPr>
          <p:spPr bwMode="auto">
            <a:xfrm flipV="1">
              <a:off x="3786" y="1690"/>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41">
              <a:extLst>
                <a:ext uri="{FF2B5EF4-FFF2-40B4-BE49-F238E27FC236}">
                  <a16:creationId xmlns:a16="http://schemas.microsoft.com/office/drawing/2014/main" id="{82B27091-CE52-41DB-80B1-11494A569949}"/>
                </a:ext>
              </a:extLst>
            </p:cNvPr>
            <p:cNvSpPr>
              <a:spLocks noChangeShapeType="1"/>
            </p:cNvSpPr>
            <p:nvPr/>
          </p:nvSpPr>
          <p:spPr bwMode="auto">
            <a:xfrm>
              <a:off x="4362" y="2266"/>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42">
              <a:extLst>
                <a:ext uri="{FF2B5EF4-FFF2-40B4-BE49-F238E27FC236}">
                  <a16:creationId xmlns:a16="http://schemas.microsoft.com/office/drawing/2014/main" id="{2865DCB8-62F6-4039-B295-5D798855143A}"/>
                </a:ext>
              </a:extLst>
            </p:cNvPr>
            <p:cNvSpPr>
              <a:spLocks noChangeShapeType="1"/>
            </p:cNvSpPr>
            <p:nvPr/>
          </p:nvSpPr>
          <p:spPr bwMode="auto">
            <a:xfrm flipV="1">
              <a:off x="5082" y="1690"/>
              <a:ext cx="0"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43">
              <a:extLst>
                <a:ext uri="{FF2B5EF4-FFF2-40B4-BE49-F238E27FC236}">
                  <a16:creationId xmlns:a16="http://schemas.microsoft.com/office/drawing/2014/main" id="{352B720E-87B4-4602-A920-86E0B9FCDF6D}"/>
                </a:ext>
              </a:extLst>
            </p:cNvPr>
            <p:cNvSpPr>
              <a:spLocks noChangeArrowheads="1"/>
            </p:cNvSpPr>
            <p:nvPr/>
          </p:nvSpPr>
          <p:spPr bwMode="auto">
            <a:xfrm>
              <a:off x="522" y="2026"/>
              <a:ext cx="13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b="0"/>
                <a:t>Χαμηλή ενέργεια</a:t>
              </a:r>
            </a:p>
          </p:txBody>
        </p:sp>
        <p:sp>
          <p:nvSpPr>
            <p:cNvPr id="42" name="Rectangle 44">
              <a:extLst>
                <a:ext uri="{FF2B5EF4-FFF2-40B4-BE49-F238E27FC236}">
                  <a16:creationId xmlns:a16="http://schemas.microsoft.com/office/drawing/2014/main" id="{5027CC83-1004-4B01-BB0B-0E8C5997C5B9}"/>
                </a:ext>
              </a:extLst>
            </p:cNvPr>
            <p:cNvSpPr>
              <a:spLocks noChangeArrowheads="1"/>
            </p:cNvSpPr>
            <p:nvPr/>
          </p:nvSpPr>
          <p:spPr bwMode="auto">
            <a:xfrm>
              <a:off x="3834" y="2026"/>
              <a:ext cx="12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400" b="0">
                  <a:solidFill>
                    <a:srgbClr val="FF3300"/>
                  </a:solidFill>
                </a:rPr>
                <a:t>Υψηλή ενέργεια</a:t>
              </a:r>
            </a:p>
          </p:txBody>
        </p:sp>
        <p:sp>
          <p:nvSpPr>
            <p:cNvPr id="43" name="Text Box 46">
              <a:extLst>
                <a:ext uri="{FF2B5EF4-FFF2-40B4-BE49-F238E27FC236}">
                  <a16:creationId xmlns:a16="http://schemas.microsoft.com/office/drawing/2014/main" id="{AA99626B-4D85-4992-BCE8-A64B9FB1661C}"/>
                </a:ext>
              </a:extLst>
            </p:cNvPr>
            <p:cNvSpPr txBox="1">
              <a:spLocks noChangeArrowheads="1"/>
            </p:cNvSpPr>
            <p:nvPr/>
          </p:nvSpPr>
          <p:spPr bwMode="auto">
            <a:xfrm>
              <a:off x="618" y="922"/>
              <a:ext cx="105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000" b="0"/>
                <a:t>Μικροκύματα</a:t>
              </a:r>
              <a:endParaRPr lang="en-US" altLang="en-US" sz="2000" b="0"/>
            </a:p>
          </p:txBody>
        </p:sp>
        <p:sp>
          <p:nvSpPr>
            <p:cNvPr id="44" name="Text Box 47">
              <a:extLst>
                <a:ext uri="{FF2B5EF4-FFF2-40B4-BE49-F238E27FC236}">
                  <a16:creationId xmlns:a16="http://schemas.microsoft.com/office/drawing/2014/main" id="{F0D7170C-4F16-4587-ACCB-594E3B884F19}"/>
                </a:ext>
              </a:extLst>
            </p:cNvPr>
            <p:cNvSpPr txBox="1">
              <a:spLocks noChangeArrowheads="1"/>
            </p:cNvSpPr>
            <p:nvPr/>
          </p:nvSpPr>
          <p:spPr bwMode="auto">
            <a:xfrm>
              <a:off x="1516" y="3322"/>
              <a:ext cx="77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000" b="0"/>
                <a:t>Υπέρυθρο</a:t>
              </a:r>
              <a:endParaRPr lang="en-US" altLang="en-US" sz="2000" b="0"/>
            </a:p>
          </p:txBody>
        </p:sp>
        <p:sp>
          <p:nvSpPr>
            <p:cNvPr id="45" name="Text Box 48">
              <a:extLst>
                <a:ext uri="{FF2B5EF4-FFF2-40B4-BE49-F238E27FC236}">
                  <a16:creationId xmlns:a16="http://schemas.microsoft.com/office/drawing/2014/main" id="{F5559AFF-5B61-4B0F-9EC3-58F0A01091F6}"/>
                </a:ext>
              </a:extLst>
            </p:cNvPr>
            <p:cNvSpPr txBox="1">
              <a:spLocks noChangeArrowheads="1"/>
            </p:cNvSpPr>
            <p:nvPr/>
          </p:nvSpPr>
          <p:spPr bwMode="auto">
            <a:xfrm>
              <a:off x="2442" y="826"/>
              <a:ext cx="54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000" b="0"/>
                <a:t>Ορατό</a:t>
              </a:r>
              <a:endParaRPr lang="en-US" altLang="en-US" sz="2000" b="0"/>
            </a:p>
          </p:txBody>
        </p:sp>
        <p:sp>
          <p:nvSpPr>
            <p:cNvPr id="46" name="Text Box 49">
              <a:extLst>
                <a:ext uri="{FF2B5EF4-FFF2-40B4-BE49-F238E27FC236}">
                  <a16:creationId xmlns:a16="http://schemas.microsoft.com/office/drawing/2014/main" id="{B9C94096-BFCF-4D6D-B326-44BCE8FD8576}"/>
                </a:ext>
              </a:extLst>
            </p:cNvPr>
            <p:cNvSpPr txBox="1">
              <a:spLocks noChangeArrowheads="1"/>
            </p:cNvSpPr>
            <p:nvPr/>
          </p:nvSpPr>
          <p:spPr bwMode="auto">
            <a:xfrm>
              <a:off x="2730" y="3274"/>
              <a:ext cx="82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000" b="0"/>
                <a:t>Υπεριώδες</a:t>
              </a:r>
              <a:endParaRPr lang="en-US" altLang="en-US" sz="2000" b="0"/>
            </a:p>
          </p:txBody>
        </p:sp>
        <p:sp>
          <p:nvSpPr>
            <p:cNvPr id="47" name="Text Box 50">
              <a:extLst>
                <a:ext uri="{FF2B5EF4-FFF2-40B4-BE49-F238E27FC236}">
                  <a16:creationId xmlns:a16="http://schemas.microsoft.com/office/drawing/2014/main" id="{C77B7878-4E79-4F3A-8ABC-E2A3F13E5A56}"/>
                </a:ext>
              </a:extLst>
            </p:cNvPr>
            <p:cNvSpPr txBox="1">
              <a:spLocks noChangeArrowheads="1"/>
            </p:cNvSpPr>
            <p:nvPr/>
          </p:nvSpPr>
          <p:spPr bwMode="auto">
            <a:xfrm>
              <a:off x="3425" y="826"/>
              <a:ext cx="7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n-US" sz="2000" b="0"/>
                <a:t>Ακτίνες Χ</a:t>
              </a:r>
              <a:endParaRPr lang="en-US" altLang="en-US" sz="2000" b="0"/>
            </a:p>
          </p:txBody>
        </p:sp>
        <p:sp>
          <p:nvSpPr>
            <p:cNvPr id="48" name="Text Box 51">
              <a:extLst>
                <a:ext uri="{FF2B5EF4-FFF2-40B4-BE49-F238E27FC236}">
                  <a16:creationId xmlns:a16="http://schemas.microsoft.com/office/drawing/2014/main" id="{0E636366-3C37-4975-AA09-439B71845692}"/>
                </a:ext>
              </a:extLst>
            </p:cNvPr>
            <p:cNvSpPr txBox="1">
              <a:spLocks noChangeArrowheads="1"/>
            </p:cNvSpPr>
            <p:nvPr/>
          </p:nvSpPr>
          <p:spPr bwMode="auto">
            <a:xfrm>
              <a:off x="4044" y="3274"/>
              <a:ext cx="709"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n-US" sz="2000" b="0"/>
                <a:t>Ακτίνες γ</a:t>
              </a:r>
              <a:endParaRPr lang="en-US" altLang="en-US" sz="2000" b="0"/>
            </a:p>
          </p:txBody>
        </p:sp>
        <p:sp>
          <p:nvSpPr>
            <p:cNvPr id="49" name="Text Box 52">
              <a:extLst>
                <a:ext uri="{FF2B5EF4-FFF2-40B4-BE49-F238E27FC236}">
                  <a16:creationId xmlns:a16="http://schemas.microsoft.com/office/drawing/2014/main" id="{32080C61-FB60-4030-8108-A3BC2E5CC55E}"/>
                </a:ext>
              </a:extLst>
            </p:cNvPr>
            <p:cNvSpPr txBox="1">
              <a:spLocks noChangeArrowheads="1"/>
            </p:cNvSpPr>
            <p:nvPr/>
          </p:nvSpPr>
          <p:spPr bwMode="auto">
            <a:xfrm>
              <a:off x="4554" y="634"/>
              <a:ext cx="95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n-US" sz="2000" b="0"/>
                <a:t>Κοσμική</a:t>
              </a:r>
            </a:p>
            <a:p>
              <a:pPr algn="ctr" eaLnBrk="1" hangingPunct="1">
                <a:spcBef>
                  <a:spcPct val="0"/>
                </a:spcBef>
                <a:buFontTx/>
                <a:buNone/>
              </a:pPr>
              <a:r>
                <a:rPr lang="el-GR" altLang="en-US" sz="2000" b="0"/>
                <a:t>ακτινοβολία</a:t>
              </a:r>
              <a:endParaRPr lang="en-US" altLang="en-US" sz="2000" b="0"/>
            </a:p>
          </p:txBody>
        </p:sp>
      </p:grpSp>
    </p:spTree>
    <p:extLst>
      <p:ext uri="{BB962C8B-B14F-4D97-AF65-F5344CB8AC3E}">
        <p14:creationId xmlns:p14="http://schemas.microsoft.com/office/powerpoint/2010/main" val="1446807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pic>
        <p:nvPicPr>
          <p:cNvPr id="50" name="Picture 17">
            <a:extLst>
              <a:ext uri="{FF2B5EF4-FFF2-40B4-BE49-F238E27FC236}">
                <a16:creationId xmlns:a16="http://schemas.microsoft.com/office/drawing/2014/main" id="{44DA9FCC-5F74-4859-A085-C43FFCD779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6277" y="1806627"/>
            <a:ext cx="8534400" cy="3963988"/>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52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11" name="TextBox 10">
            <a:extLst>
              <a:ext uri="{FF2B5EF4-FFF2-40B4-BE49-F238E27FC236}">
                <a16:creationId xmlns:a16="http://schemas.microsoft.com/office/drawing/2014/main" id="{6DC633C7-A896-4EB0-8EDF-9BBB017CDDB3}"/>
              </a:ext>
            </a:extLst>
          </p:cNvPr>
          <p:cNvSpPr txBox="1"/>
          <p:nvPr/>
        </p:nvSpPr>
        <p:spPr>
          <a:xfrm>
            <a:off x="5250803" y="1247719"/>
            <a:ext cx="1887116"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Δομή ατόμου</a:t>
            </a:r>
          </a:p>
        </p:txBody>
      </p:sp>
      <p:sp>
        <p:nvSpPr>
          <p:cNvPr id="12" name="TextBox 11">
            <a:extLst>
              <a:ext uri="{FF2B5EF4-FFF2-40B4-BE49-F238E27FC236}">
                <a16:creationId xmlns:a16="http://schemas.microsoft.com/office/drawing/2014/main" id="{139011F7-D6C7-4D0A-B070-F6E5CA2E6B08}"/>
              </a:ext>
            </a:extLst>
          </p:cNvPr>
          <p:cNvSpPr txBox="1"/>
          <p:nvPr/>
        </p:nvSpPr>
        <p:spPr>
          <a:xfrm>
            <a:off x="426788" y="2045664"/>
            <a:ext cx="5586529" cy="3416320"/>
          </a:xfrm>
          <a:prstGeom prst="rect">
            <a:avLst/>
          </a:prstGeom>
          <a:noFill/>
        </p:spPr>
        <p:txBody>
          <a:bodyPr wrap="square">
            <a:spAutoFit/>
          </a:bodyPr>
          <a:lstStyle/>
          <a:p>
            <a:pPr algn="just"/>
            <a:r>
              <a:rPr lang="el-GR" dirty="0"/>
              <a:t>Το </a:t>
            </a:r>
            <a:r>
              <a:rPr lang="el-GR" b="1" dirty="0"/>
              <a:t>άτομο</a:t>
            </a:r>
            <a:r>
              <a:rPr lang="el-GR" dirty="0"/>
              <a:t> αποτελείται από:</a:t>
            </a:r>
          </a:p>
          <a:p>
            <a:pPr marL="342900" indent="-342900" algn="just">
              <a:buAutoNum type="arabicPeriod"/>
            </a:pPr>
            <a:r>
              <a:rPr lang="el-GR" dirty="0"/>
              <a:t>τον θετικά φορτισμένο πυρήνα και </a:t>
            </a:r>
          </a:p>
          <a:p>
            <a:pPr marL="342900" indent="-342900" algn="just">
              <a:buAutoNum type="arabicPeriod"/>
            </a:pPr>
            <a:r>
              <a:rPr lang="el-GR" dirty="0"/>
              <a:t>τα αρνητικά φορτισμένα ηλεκτρόνια που περιφέρονται γύρω από αυτόν. </a:t>
            </a:r>
          </a:p>
          <a:p>
            <a:pPr algn="just"/>
            <a:r>
              <a:rPr lang="el-GR" dirty="0"/>
              <a:t>Ο πυρήνας αποτελείται από:</a:t>
            </a:r>
          </a:p>
          <a:p>
            <a:pPr marL="342900" indent="-342900" algn="just">
              <a:buAutoNum type="arabicPeriod"/>
            </a:pPr>
            <a:r>
              <a:rPr lang="el-GR" dirty="0"/>
              <a:t>πρωτόνια (με θετικό φορτίο,+1) και </a:t>
            </a:r>
          </a:p>
          <a:p>
            <a:pPr marL="342900" indent="-342900" algn="just">
              <a:buAutoNum type="arabicPeriod"/>
            </a:pPr>
            <a:r>
              <a:rPr lang="el-GR" dirty="0"/>
              <a:t>νετρόνια (ουδέτερα). </a:t>
            </a:r>
          </a:p>
          <a:p>
            <a:pPr algn="just"/>
            <a:r>
              <a:rPr lang="el-GR" dirty="0"/>
              <a:t>Τα πρωτόνια έχουν ίσο και αντίθετο φορτίο με τα ηλεκτρόνια  (-1). Επειδή στα άτομα το </a:t>
            </a:r>
            <a:r>
              <a:rPr lang="el-GR" i="1" dirty="0"/>
              <a:t>πλήθος των πρωτονίων </a:t>
            </a:r>
            <a:r>
              <a:rPr lang="el-GR" dirty="0"/>
              <a:t>είναι </a:t>
            </a:r>
            <a:r>
              <a:rPr lang="el-GR" u="sng" dirty="0"/>
              <a:t>ίσο</a:t>
            </a:r>
            <a:r>
              <a:rPr lang="el-GR" dirty="0"/>
              <a:t> με το </a:t>
            </a:r>
            <a:r>
              <a:rPr lang="el-GR" i="1" dirty="0"/>
              <a:t>πλήθος των ηλεκτρονίων </a:t>
            </a:r>
            <a:r>
              <a:rPr lang="el-GR" dirty="0"/>
              <a:t>τα ηλεκτρικά φορτία </a:t>
            </a:r>
            <a:r>
              <a:rPr lang="el-GR" i="1" u="sng" dirty="0" err="1"/>
              <a:t>αλληλοεξουδετερώνονται</a:t>
            </a:r>
            <a:r>
              <a:rPr lang="el-GR" dirty="0"/>
              <a:t> και το άτομο εμφανίζεται </a:t>
            </a:r>
            <a:r>
              <a:rPr lang="el-GR" b="1" dirty="0"/>
              <a:t>ηλεκτρικά ουδέτερο</a:t>
            </a:r>
            <a:r>
              <a:rPr lang="el-GR" dirty="0"/>
              <a:t>.</a:t>
            </a:r>
          </a:p>
        </p:txBody>
      </p:sp>
      <p:pic>
        <p:nvPicPr>
          <p:cNvPr id="3" name="Picture 2">
            <a:extLst>
              <a:ext uri="{FF2B5EF4-FFF2-40B4-BE49-F238E27FC236}">
                <a16:creationId xmlns:a16="http://schemas.microsoft.com/office/drawing/2014/main" id="{FD91C839-66A2-4A3D-A9E2-C6E951D75FF1}"/>
              </a:ext>
            </a:extLst>
          </p:cNvPr>
          <p:cNvPicPr>
            <a:picLocks noChangeAspect="1"/>
          </p:cNvPicPr>
          <p:nvPr/>
        </p:nvPicPr>
        <p:blipFill>
          <a:blip r:embed="rId3"/>
          <a:stretch>
            <a:fillRect/>
          </a:stretch>
        </p:blipFill>
        <p:spPr>
          <a:xfrm>
            <a:off x="6979706" y="1889807"/>
            <a:ext cx="4938188" cy="3700593"/>
          </a:xfrm>
          <a:prstGeom prst="rect">
            <a:avLst/>
          </a:prstGeom>
        </p:spPr>
      </p:pic>
      <p:pic>
        <p:nvPicPr>
          <p:cNvPr id="13" name="Picture 12">
            <a:extLst>
              <a:ext uri="{FF2B5EF4-FFF2-40B4-BE49-F238E27FC236}">
                <a16:creationId xmlns:a16="http://schemas.microsoft.com/office/drawing/2014/main" id="{C7117104-146D-4950-A4C4-3FDBEFDDFC4D}"/>
              </a:ext>
            </a:extLst>
          </p:cNvPr>
          <p:cNvPicPr>
            <a:picLocks noChangeAspect="1"/>
          </p:cNvPicPr>
          <p:nvPr/>
        </p:nvPicPr>
        <p:blipFill>
          <a:blip r:embed="rId4"/>
          <a:stretch>
            <a:fillRect/>
          </a:stretch>
        </p:blipFill>
        <p:spPr>
          <a:xfrm>
            <a:off x="0" y="6046237"/>
            <a:ext cx="811763" cy="811763"/>
          </a:xfrm>
          <a:prstGeom prst="rect">
            <a:avLst/>
          </a:prstGeom>
        </p:spPr>
      </p:pic>
    </p:spTree>
    <p:extLst>
      <p:ext uri="{BB962C8B-B14F-4D97-AF65-F5344CB8AC3E}">
        <p14:creationId xmlns:p14="http://schemas.microsoft.com/office/powerpoint/2010/main" val="239209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pic>
        <p:nvPicPr>
          <p:cNvPr id="2" name="Picture 1">
            <a:extLst>
              <a:ext uri="{FF2B5EF4-FFF2-40B4-BE49-F238E27FC236}">
                <a16:creationId xmlns:a16="http://schemas.microsoft.com/office/drawing/2014/main" id="{AC026C03-FC4B-4E60-B0FE-F43213D981A6}"/>
              </a:ext>
            </a:extLst>
          </p:cNvPr>
          <p:cNvPicPr>
            <a:picLocks noChangeAspect="1"/>
          </p:cNvPicPr>
          <p:nvPr/>
        </p:nvPicPr>
        <p:blipFill>
          <a:blip r:embed="rId4"/>
          <a:stretch>
            <a:fillRect/>
          </a:stretch>
        </p:blipFill>
        <p:spPr>
          <a:xfrm>
            <a:off x="1767464" y="1779593"/>
            <a:ext cx="8657070" cy="4523624"/>
          </a:xfrm>
          <a:prstGeom prst="rect">
            <a:avLst/>
          </a:prstGeom>
        </p:spPr>
      </p:pic>
    </p:spTree>
    <p:extLst>
      <p:ext uri="{BB962C8B-B14F-4D97-AF65-F5344CB8AC3E}">
        <p14:creationId xmlns:p14="http://schemas.microsoft.com/office/powerpoint/2010/main" val="871839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2" name="Rectangle 1026">
            <a:extLst>
              <a:ext uri="{FF2B5EF4-FFF2-40B4-BE49-F238E27FC236}">
                <a16:creationId xmlns:a16="http://schemas.microsoft.com/office/drawing/2014/main" id="{5283C2A0-0432-45CA-A933-FFB2CBC2C281}"/>
              </a:ext>
            </a:extLst>
          </p:cNvPr>
          <p:cNvSpPr>
            <a:spLocks noChangeArrowheads="1"/>
          </p:cNvSpPr>
          <p:nvPr/>
        </p:nvSpPr>
        <p:spPr bwMode="auto">
          <a:xfrm>
            <a:off x="218103" y="1775591"/>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Μη-ιοντίζουσ</a:t>
            </a:r>
            <a:r>
              <a:rPr lang="en-US" altLang="en-US" sz="2000" b="1" dirty="0">
                <a:cs typeface="Arial" charset="0"/>
              </a:rPr>
              <a:t>α Ηλεκτρομαγνητική Ακτινοβολία</a:t>
            </a:r>
          </a:p>
        </p:txBody>
      </p:sp>
      <p:sp>
        <p:nvSpPr>
          <p:cNvPr id="13" name="Rectangle 1027">
            <a:extLst>
              <a:ext uri="{FF2B5EF4-FFF2-40B4-BE49-F238E27FC236}">
                <a16:creationId xmlns:a16="http://schemas.microsoft.com/office/drawing/2014/main" id="{395CD80D-9041-40C6-B0F8-EE147E2C68CA}"/>
              </a:ext>
            </a:extLst>
          </p:cNvPr>
          <p:cNvSpPr>
            <a:spLocks noChangeArrowheads="1"/>
          </p:cNvSpPr>
          <p:nvPr/>
        </p:nvSpPr>
        <p:spPr bwMode="auto">
          <a:xfrm>
            <a:off x="169169" y="2590800"/>
            <a:ext cx="607598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chemeClr val="tx2"/>
              </a:buClr>
              <a:buSzPct val="95000"/>
              <a:buFont typeface="Wingdings" pitchFamily="2" charset="2"/>
              <a:buChar char="¬"/>
            </a:pPr>
            <a:r>
              <a:rPr lang="en-US" altLang="en-US" sz="2000" b="0" dirty="0" err="1">
                <a:cs typeface="Arial" charset="0"/>
              </a:rPr>
              <a:t>Αυτού</a:t>
            </a:r>
            <a:r>
              <a:rPr lang="en-US" altLang="en-US" sz="2000" b="0" dirty="0">
                <a:cs typeface="Arial" charset="0"/>
              </a:rPr>
              <a:t> </a:t>
            </a:r>
            <a:r>
              <a:rPr lang="en-US" altLang="en-US" sz="2000" b="0" dirty="0" err="1">
                <a:cs typeface="Arial" charset="0"/>
              </a:rPr>
              <a:t>του</a:t>
            </a:r>
            <a:r>
              <a:rPr lang="en-US" altLang="en-US" sz="2000" b="0" dirty="0">
                <a:cs typeface="Arial" charset="0"/>
              </a:rPr>
              <a:t> </a:t>
            </a:r>
            <a:r>
              <a:rPr lang="en-US" altLang="en-US" sz="2000" b="0" dirty="0" err="1">
                <a:cs typeface="Arial" charset="0"/>
              </a:rPr>
              <a:t>είδους</a:t>
            </a:r>
            <a:r>
              <a:rPr lang="en-US" altLang="en-US" sz="2000" b="0" dirty="0">
                <a:cs typeface="Arial" charset="0"/>
              </a:rPr>
              <a:t> η </a:t>
            </a:r>
            <a:r>
              <a:rPr lang="en-US" altLang="en-US" sz="2000" b="1" dirty="0">
                <a:cs typeface="Arial" charset="0"/>
              </a:rPr>
              <a:t>α</a:t>
            </a:r>
            <a:r>
              <a:rPr lang="en-US" altLang="en-US" sz="2000" b="1" dirty="0" err="1">
                <a:cs typeface="Arial" charset="0"/>
              </a:rPr>
              <a:t>κτινο</a:t>
            </a:r>
            <a:r>
              <a:rPr lang="en-US" altLang="en-US" sz="2000" b="1" dirty="0">
                <a:cs typeface="Arial" charset="0"/>
              </a:rPr>
              <a:t>βολία </a:t>
            </a:r>
            <a:r>
              <a:rPr lang="en-US" altLang="en-US" sz="2000" b="1" i="1" dirty="0">
                <a:cs typeface="Arial" charset="0"/>
              </a:rPr>
              <a:t>δεν </a:t>
            </a:r>
            <a:r>
              <a:rPr lang="en-US" altLang="en-US" sz="2000" b="1" dirty="0">
                <a:cs typeface="Arial" charset="0"/>
              </a:rPr>
              <a:t>έχει αρκετή ενέργεια για να απομακρύνει ηλεκτρόνιο από άτομο</a:t>
            </a:r>
            <a:r>
              <a:rPr lang="en-US" altLang="en-US" sz="2000" b="0" dirty="0">
                <a:cs typeface="Arial" charset="0"/>
              </a:rPr>
              <a:t>.</a:t>
            </a:r>
          </a:p>
          <a:p>
            <a:pPr lvl="1" eaLnBrk="1" hangingPunct="1">
              <a:buFontTx/>
              <a:buChar char="–"/>
            </a:pPr>
            <a:r>
              <a:rPr lang="en-US" altLang="en-US" sz="2000" b="0" dirty="0">
                <a:cs typeface="Arial" charset="0"/>
              </a:rPr>
              <a:t>Υπ</a:t>
            </a:r>
            <a:r>
              <a:rPr lang="en-US" altLang="en-US" sz="2000" b="0" dirty="0" err="1">
                <a:cs typeface="Arial" charset="0"/>
              </a:rPr>
              <a:t>εριώδης</a:t>
            </a:r>
            <a:r>
              <a:rPr lang="en-US" altLang="en-US" sz="2000" b="0" dirty="0">
                <a:cs typeface="Arial" charset="0"/>
              </a:rPr>
              <a:t> α</a:t>
            </a:r>
            <a:r>
              <a:rPr lang="en-US" altLang="en-US" sz="2000" b="0" dirty="0" err="1">
                <a:cs typeface="Arial" charset="0"/>
              </a:rPr>
              <a:t>κτινο</a:t>
            </a:r>
            <a:r>
              <a:rPr lang="en-US" altLang="en-US" sz="2000" b="0" dirty="0">
                <a:cs typeface="Arial" charset="0"/>
              </a:rPr>
              <a:t>βολία</a:t>
            </a:r>
          </a:p>
          <a:p>
            <a:pPr lvl="1" eaLnBrk="1" hangingPunct="1">
              <a:buFontTx/>
              <a:buChar char="–"/>
            </a:pPr>
            <a:r>
              <a:rPr lang="en-US" altLang="en-US" sz="2000" b="0" dirty="0" err="1">
                <a:cs typeface="Arial" charset="0"/>
              </a:rPr>
              <a:t>Ορ</a:t>
            </a:r>
            <a:r>
              <a:rPr lang="en-US" altLang="en-US" sz="2000" b="0" dirty="0">
                <a:cs typeface="Arial" charset="0"/>
              </a:rPr>
              <a:t>ατό φώς</a:t>
            </a:r>
          </a:p>
          <a:p>
            <a:pPr lvl="1" eaLnBrk="1" hangingPunct="1">
              <a:buFontTx/>
              <a:buChar char="–"/>
            </a:pPr>
            <a:r>
              <a:rPr lang="en-US" altLang="en-US" sz="2000" b="0" dirty="0">
                <a:cs typeface="Arial" charset="0"/>
              </a:rPr>
              <a:t>Υπ</a:t>
            </a:r>
            <a:r>
              <a:rPr lang="en-US" altLang="en-US" sz="2000" b="0" dirty="0" err="1">
                <a:cs typeface="Arial" charset="0"/>
              </a:rPr>
              <a:t>έρυθρη</a:t>
            </a:r>
            <a:r>
              <a:rPr lang="en-US" altLang="en-US" sz="2000" b="0" dirty="0">
                <a:cs typeface="Arial" charset="0"/>
              </a:rPr>
              <a:t> α</a:t>
            </a:r>
            <a:r>
              <a:rPr lang="en-US" altLang="en-US" sz="2000" b="0" dirty="0" err="1">
                <a:cs typeface="Arial" charset="0"/>
              </a:rPr>
              <a:t>κτινο</a:t>
            </a:r>
            <a:r>
              <a:rPr lang="en-US" altLang="en-US" sz="2000" b="0" dirty="0">
                <a:cs typeface="Arial" charset="0"/>
              </a:rPr>
              <a:t>βολία</a:t>
            </a:r>
          </a:p>
          <a:p>
            <a:pPr lvl="1" eaLnBrk="1" hangingPunct="1">
              <a:buFontTx/>
              <a:buChar char="–"/>
            </a:pPr>
            <a:r>
              <a:rPr lang="en-US" altLang="en-US" sz="2000" b="0" dirty="0" err="1">
                <a:cs typeface="Arial" charset="0"/>
              </a:rPr>
              <a:t>Μικροκύμ</a:t>
            </a:r>
            <a:r>
              <a:rPr lang="en-US" altLang="en-US" sz="2000" b="0" dirty="0">
                <a:cs typeface="Arial" charset="0"/>
              </a:rPr>
              <a:t>ατα</a:t>
            </a:r>
          </a:p>
          <a:p>
            <a:pPr lvl="1" eaLnBrk="1" hangingPunct="1">
              <a:buFontTx/>
              <a:buChar char="–"/>
            </a:pPr>
            <a:r>
              <a:rPr lang="en-US" altLang="en-US" sz="2000" b="0" dirty="0">
                <a:cs typeface="Arial" charset="0"/>
              </a:rPr>
              <a:t>Ρα</a:t>
            </a:r>
            <a:r>
              <a:rPr lang="en-US" altLang="en-US" sz="2000" b="0" dirty="0" err="1">
                <a:cs typeface="Arial" charset="0"/>
              </a:rPr>
              <a:t>διοκύμ</a:t>
            </a:r>
            <a:r>
              <a:rPr lang="en-US" altLang="en-US" sz="2000" b="0" dirty="0">
                <a:cs typeface="Arial" charset="0"/>
              </a:rPr>
              <a:t>ατα</a:t>
            </a:r>
          </a:p>
        </p:txBody>
      </p:sp>
      <p:sp>
        <p:nvSpPr>
          <p:cNvPr id="14" name="Rectangle 1035">
            <a:extLst>
              <a:ext uri="{FF2B5EF4-FFF2-40B4-BE49-F238E27FC236}">
                <a16:creationId xmlns:a16="http://schemas.microsoft.com/office/drawing/2014/main" id="{C09824B0-63C1-41A5-9A26-062140051764}"/>
              </a:ext>
            </a:extLst>
          </p:cNvPr>
          <p:cNvSpPr>
            <a:spLocks noChangeArrowheads="1"/>
          </p:cNvSpPr>
          <p:nvPr/>
        </p:nvSpPr>
        <p:spPr bwMode="auto">
          <a:xfrm>
            <a:off x="6986849" y="2590800"/>
            <a:ext cx="520515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chemeClr val="tx2"/>
              </a:buClr>
              <a:buSzPct val="95000"/>
              <a:buFont typeface="Wingdings" pitchFamily="2" charset="2"/>
              <a:buChar char="¬"/>
            </a:pPr>
            <a:r>
              <a:rPr lang="en-US" altLang="en-US" sz="2000" b="0" dirty="0" err="1">
                <a:cs typeface="Arial" charset="0"/>
              </a:rPr>
              <a:t>Αυτού</a:t>
            </a:r>
            <a:r>
              <a:rPr lang="en-US" altLang="en-US" sz="2000" b="0" dirty="0">
                <a:cs typeface="Arial" charset="0"/>
              </a:rPr>
              <a:t> </a:t>
            </a:r>
            <a:r>
              <a:rPr lang="en-US" altLang="en-US" sz="2000" b="0" dirty="0" err="1">
                <a:cs typeface="Arial" charset="0"/>
              </a:rPr>
              <a:t>του</a:t>
            </a:r>
            <a:r>
              <a:rPr lang="en-US" altLang="en-US" sz="2000" b="0" dirty="0">
                <a:cs typeface="Arial" charset="0"/>
              </a:rPr>
              <a:t> </a:t>
            </a:r>
            <a:r>
              <a:rPr lang="en-US" altLang="en-US" sz="2000" b="0" dirty="0" err="1">
                <a:cs typeface="Arial" charset="0"/>
              </a:rPr>
              <a:t>είδους</a:t>
            </a:r>
            <a:r>
              <a:rPr lang="en-US" altLang="en-US" sz="2000" b="0" dirty="0">
                <a:cs typeface="Arial" charset="0"/>
              </a:rPr>
              <a:t> η α</a:t>
            </a:r>
            <a:r>
              <a:rPr lang="en-US" altLang="en-US" sz="2000" b="0" dirty="0" err="1">
                <a:cs typeface="Arial" charset="0"/>
              </a:rPr>
              <a:t>κτινο</a:t>
            </a:r>
            <a:r>
              <a:rPr lang="en-US" altLang="en-US" sz="2000" b="0" dirty="0">
                <a:cs typeface="Arial" charset="0"/>
              </a:rPr>
              <a:t>βολία έχει </a:t>
            </a:r>
            <a:r>
              <a:rPr lang="en-US" altLang="en-US" sz="2000" b="1" dirty="0">
                <a:cs typeface="Arial" charset="0"/>
              </a:rPr>
              <a:t>αρκετή ενέργεια για να απομακρύνει ηλεκτρόνιο από άτομο.</a:t>
            </a:r>
          </a:p>
          <a:p>
            <a:pPr lvl="1" eaLnBrk="1" hangingPunct="1">
              <a:buFontTx/>
              <a:buChar char="–"/>
            </a:pPr>
            <a:r>
              <a:rPr lang="en-US" altLang="en-US" sz="2000" b="0" dirty="0" err="1">
                <a:cs typeface="Arial" charset="0"/>
              </a:rPr>
              <a:t>Ακτίνες</a:t>
            </a:r>
            <a:r>
              <a:rPr lang="en-US" altLang="en-US" sz="2000" b="0" dirty="0">
                <a:cs typeface="Arial" charset="0"/>
              </a:rPr>
              <a:t> γ</a:t>
            </a:r>
          </a:p>
          <a:p>
            <a:pPr lvl="1" eaLnBrk="1" hangingPunct="1">
              <a:buFontTx/>
              <a:buChar char="–"/>
            </a:pPr>
            <a:r>
              <a:rPr lang="en-US" altLang="en-US" sz="2000" b="0" dirty="0" err="1">
                <a:cs typeface="Arial" charset="0"/>
              </a:rPr>
              <a:t>Ακτίνες</a:t>
            </a:r>
            <a:r>
              <a:rPr lang="en-US" altLang="en-US" sz="2000" b="0" dirty="0">
                <a:cs typeface="Arial" charset="0"/>
              </a:rPr>
              <a:t> Χ</a:t>
            </a:r>
          </a:p>
        </p:txBody>
      </p:sp>
      <p:sp>
        <p:nvSpPr>
          <p:cNvPr id="15" name="Rectangle 1036">
            <a:extLst>
              <a:ext uri="{FF2B5EF4-FFF2-40B4-BE49-F238E27FC236}">
                <a16:creationId xmlns:a16="http://schemas.microsoft.com/office/drawing/2014/main" id="{65E88889-8094-4DE8-A5AC-79EACC92CB38}"/>
              </a:ext>
            </a:extLst>
          </p:cNvPr>
          <p:cNvSpPr>
            <a:spLocks noChangeArrowheads="1"/>
          </p:cNvSpPr>
          <p:nvPr/>
        </p:nvSpPr>
        <p:spPr bwMode="auto">
          <a:xfrm>
            <a:off x="7007926" y="1775591"/>
            <a:ext cx="471079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err="1">
                <a:cs typeface="Arial" charset="0"/>
              </a:rPr>
              <a:t>Ιοντίζουσ</a:t>
            </a:r>
            <a:r>
              <a:rPr lang="en-US" altLang="en-US" sz="2000" b="1" dirty="0">
                <a:cs typeface="Arial" charset="0"/>
              </a:rPr>
              <a:t>α Ηλεκτρομαγνητική Ακτινοβολία</a:t>
            </a:r>
          </a:p>
        </p:txBody>
      </p:sp>
    </p:spTree>
    <p:extLst>
      <p:ext uri="{BB962C8B-B14F-4D97-AF65-F5344CB8AC3E}">
        <p14:creationId xmlns:p14="http://schemas.microsoft.com/office/powerpoint/2010/main" val="519829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B14122AF-B760-4BDB-8B15-51D5F4FFB3E3}"/>
              </a:ext>
            </a:extLst>
          </p:cNvPr>
          <p:cNvPicPr>
            <a:picLocks noChangeAspect="1"/>
          </p:cNvPicPr>
          <p:nvPr/>
        </p:nvPicPr>
        <p:blipFill>
          <a:blip r:embed="rId3"/>
          <a:stretch>
            <a:fillRect/>
          </a:stretch>
        </p:blipFill>
        <p:spPr>
          <a:xfrm>
            <a:off x="0" y="6046237"/>
            <a:ext cx="811763" cy="811763"/>
          </a:xfrm>
          <a:prstGeom prst="rect">
            <a:avLst/>
          </a:prstGeom>
        </p:spPr>
      </p:pic>
      <p:sp>
        <p:nvSpPr>
          <p:cNvPr id="11" name="TextBox 10">
            <a:extLst>
              <a:ext uri="{FF2B5EF4-FFF2-40B4-BE49-F238E27FC236}">
                <a16:creationId xmlns:a16="http://schemas.microsoft.com/office/drawing/2014/main" id="{72318950-45E2-47BF-BF3E-20A95223E22F}"/>
              </a:ext>
            </a:extLst>
          </p:cNvPr>
          <p:cNvSpPr txBox="1"/>
          <p:nvPr/>
        </p:nvSpPr>
        <p:spPr>
          <a:xfrm>
            <a:off x="4028103" y="1220892"/>
            <a:ext cx="4135793"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Ηλεκτρομαγνητική ακτινοβολία</a:t>
            </a:r>
          </a:p>
        </p:txBody>
      </p:sp>
      <p:sp>
        <p:nvSpPr>
          <p:cNvPr id="16" name="Rectangle 2">
            <a:extLst>
              <a:ext uri="{FF2B5EF4-FFF2-40B4-BE49-F238E27FC236}">
                <a16:creationId xmlns:a16="http://schemas.microsoft.com/office/drawing/2014/main" id="{92E81993-4A1B-4C69-9221-510752ED40EA}"/>
              </a:ext>
            </a:extLst>
          </p:cNvPr>
          <p:cNvSpPr>
            <a:spLocks noChangeArrowheads="1"/>
          </p:cNvSpPr>
          <p:nvPr/>
        </p:nvSpPr>
        <p:spPr bwMode="auto">
          <a:xfrm>
            <a:off x="1131651" y="2303307"/>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Clr>
                <a:schemeClr val="tx2"/>
              </a:buClr>
              <a:buSzPct val="95000"/>
              <a:buFont typeface="Wingdings" pitchFamily="2" charset="2"/>
              <a:buNone/>
            </a:pPr>
            <a:r>
              <a:rPr lang="en-US" altLang="en-US" sz="2000" b="0">
                <a:cs typeface="Arial" charset="0"/>
              </a:rPr>
              <a:t>Οι κύριες εφαρμογές των </a:t>
            </a:r>
            <a:r>
              <a:rPr lang="en-US" altLang="en-US" sz="2000">
                <a:cs typeface="Arial" charset="0"/>
              </a:rPr>
              <a:t>ιοντιζουσών ακτινοβολιών</a:t>
            </a:r>
            <a:r>
              <a:rPr lang="en-US" altLang="en-US" sz="2000" b="0">
                <a:cs typeface="Arial" charset="0"/>
              </a:rPr>
              <a:t> στην Ιατρική είναι:</a:t>
            </a:r>
          </a:p>
        </p:txBody>
      </p:sp>
      <p:sp>
        <p:nvSpPr>
          <p:cNvPr id="17" name="Rectangle 3">
            <a:extLst>
              <a:ext uri="{FF2B5EF4-FFF2-40B4-BE49-F238E27FC236}">
                <a16:creationId xmlns:a16="http://schemas.microsoft.com/office/drawing/2014/main" id="{3B8A1B94-DB6D-4D1D-AACF-8D0A36579F5B}"/>
              </a:ext>
            </a:extLst>
          </p:cNvPr>
          <p:cNvSpPr>
            <a:spLocks noChangeArrowheads="1"/>
          </p:cNvSpPr>
          <p:nvPr/>
        </p:nvSpPr>
        <p:spPr bwMode="auto">
          <a:xfrm>
            <a:off x="4108315" y="3238543"/>
            <a:ext cx="3352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FF5050"/>
              </a:buClr>
              <a:buSzPct val="95000"/>
              <a:buFont typeface="Wingdings" pitchFamily="2" charset="2"/>
              <a:buChar char="¬"/>
            </a:pPr>
            <a:r>
              <a:rPr lang="en-US" altLang="en-US" sz="2000" b="0" i="1" dirty="0" err="1">
                <a:cs typeface="Arial" charset="0"/>
              </a:rPr>
              <a:t>Ακτινοδιάγνωση</a:t>
            </a:r>
            <a:endParaRPr lang="en-US" altLang="en-US" sz="2000" b="0" i="1" dirty="0">
              <a:cs typeface="Arial" charset="0"/>
            </a:endParaRPr>
          </a:p>
          <a:p>
            <a:pPr eaLnBrk="1" hangingPunct="1">
              <a:buClr>
                <a:srgbClr val="FF5050"/>
              </a:buClr>
              <a:buSzPct val="95000"/>
              <a:buFont typeface="Wingdings" pitchFamily="2" charset="2"/>
              <a:buChar char="¬"/>
            </a:pPr>
            <a:r>
              <a:rPr lang="en-US" altLang="en-US" sz="2000" b="0" i="1" dirty="0" err="1">
                <a:cs typeface="Arial" charset="0"/>
              </a:rPr>
              <a:t>Πυρηνική</a:t>
            </a:r>
            <a:r>
              <a:rPr lang="en-US" altLang="en-US" sz="2000" b="0" i="1" dirty="0">
                <a:cs typeface="Arial" charset="0"/>
              </a:rPr>
              <a:t> Ια</a:t>
            </a:r>
            <a:r>
              <a:rPr lang="en-US" altLang="en-US" sz="2000" b="0" i="1" dirty="0" err="1">
                <a:cs typeface="Arial" charset="0"/>
              </a:rPr>
              <a:t>τρική</a:t>
            </a:r>
            <a:endParaRPr lang="en-US" altLang="en-US" sz="2000" b="0" i="1" dirty="0">
              <a:cs typeface="Arial" charset="0"/>
            </a:endParaRPr>
          </a:p>
          <a:p>
            <a:pPr eaLnBrk="1" hangingPunct="1">
              <a:buClr>
                <a:srgbClr val="FF5050"/>
              </a:buClr>
              <a:buSzPct val="95000"/>
              <a:buFont typeface="Wingdings" pitchFamily="2" charset="2"/>
              <a:buChar char="¬"/>
            </a:pPr>
            <a:r>
              <a:rPr lang="en-US" altLang="en-US" sz="2000" b="0" i="1" dirty="0" err="1">
                <a:cs typeface="Arial" charset="0"/>
              </a:rPr>
              <a:t>Ακτινοθερ</a:t>
            </a:r>
            <a:r>
              <a:rPr lang="en-US" altLang="en-US" sz="2000" b="0" i="1" dirty="0">
                <a:cs typeface="Arial" charset="0"/>
              </a:rPr>
              <a:t>απεία</a:t>
            </a:r>
          </a:p>
        </p:txBody>
      </p:sp>
      <p:sp>
        <p:nvSpPr>
          <p:cNvPr id="18" name="Rectangle 4">
            <a:extLst>
              <a:ext uri="{FF2B5EF4-FFF2-40B4-BE49-F238E27FC236}">
                <a16:creationId xmlns:a16="http://schemas.microsoft.com/office/drawing/2014/main" id="{21B0A738-6407-4DFF-905E-3585AA57A664}"/>
              </a:ext>
            </a:extLst>
          </p:cNvPr>
          <p:cNvSpPr>
            <a:spLocks noChangeArrowheads="1"/>
          </p:cNvSpPr>
          <p:nvPr/>
        </p:nvSpPr>
        <p:spPr bwMode="auto">
          <a:xfrm>
            <a:off x="1055450" y="4970307"/>
            <a:ext cx="1059828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Clr>
                <a:schemeClr val="tx2"/>
              </a:buClr>
              <a:buSzPct val="95000"/>
              <a:buFont typeface="Wingdings" pitchFamily="2" charset="2"/>
              <a:buNone/>
            </a:pPr>
            <a:r>
              <a:rPr lang="en-US" altLang="en-US" sz="2000" b="0" dirty="0" err="1">
                <a:cs typeface="Arial" charset="0"/>
              </a:rPr>
              <a:t>Το</a:t>
            </a:r>
            <a:r>
              <a:rPr lang="en-US" altLang="en-US" sz="2000" b="0" dirty="0">
                <a:cs typeface="Arial" charset="0"/>
              </a:rPr>
              <a:t> </a:t>
            </a:r>
            <a:r>
              <a:rPr lang="en-US" altLang="en-US" sz="2000" b="0" dirty="0" err="1">
                <a:cs typeface="Arial" charset="0"/>
              </a:rPr>
              <a:t>μεγ</a:t>
            </a:r>
            <a:r>
              <a:rPr lang="en-US" altLang="en-US" sz="2000" b="0" dirty="0">
                <a:cs typeface="Arial" charset="0"/>
              </a:rPr>
              <a:t>αλύτερο μέρος της </a:t>
            </a:r>
            <a:r>
              <a:rPr lang="en-US" altLang="en-US" sz="2000" b="1" dirty="0">
                <a:cs typeface="Arial" charset="0"/>
              </a:rPr>
              <a:t>κλασικής και μοντέρνας ακτινολογίας</a:t>
            </a:r>
            <a:r>
              <a:rPr lang="el-GR" altLang="en-US" sz="2000" b="0" dirty="0">
                <a:cs typeface="Arial" charset="0"/>
              </a:rPr>
              <a:t> (</a:t>
            </a:r>
            <a:r>
              <a:rPr lang="en-US" altLang="en-US" sz="2000" b="0" dirty="0" err="1">
                <a:cs typeface="Arial" charset="0"/>
              </a:rPr>
              <a:t>με</a:t>
            </a:r>
            <a:r>
              <a:rPr lang="en-US" altLang="en-US" sz="2000" b="0" dirty="0">
                <a:cs typeface="Arial" charset="0"/>
              </a:rPr>
              <a:t> </a:t>
            </a:r>
            <a:r>
              <a:rPr lang="en-US" altLang="en-US" sz="2000" b="0" dirty="0" err="1">
                <a:cs typeface="Arial" charset="0"/>
              </a:rPr>
              <a:t>εξ</a:t>
            </a:r>
            <a:r>
              <a:rPr lang="en-US" altLang="en-US" sz="2000" b="0" dirty="0">
                <a:cs typeface="Arial" charset="0"/>
              </a:rPr>
              <a:t>αίρεση την υπερηχογραφία και το μαγνητικό συντονισμό</a:t>
            </a:r>
            <a:r>
              <a:rPr lang="el-GR" altLang="en-US" sz="2000" b="0" dirty="0">
                <a:cs typeface="Arial" charset="0"/>
              </a:rPr>
              <a:t>), της </a:t>
            </a:r>
            <a:r>
              <a:rPr lang="el-GR" altLang="en-US" sz="2000" b="1" dirty="0">
                <a:cs typeface="Arial" charset="0"/>
              </a:rPr>
              <a:t>ακτινοθεραπείας</a:t>
            </a:r>
            <a:r>
              <a:rPr lang="el-GR" altLang="en-US" sz="2000" b="0" dirty="0">
                <a:cs typeface="Arial" charset="0"/>
              </a:rPr>
              <a:t> και της </a:t>
            </a:r>
            <a:r>
              <a:rPr lang="el-GR" altLang="en-US" sz="2000" b="1" dirty="0">
                <a:cs typeface="Arial" charset="0"/>
              </a:rPr>
              <a:t>πυρηνικής ιατρικής</a:t>
            </a:r>
            <a:r>
              <a:rPr lang="en-US" altLang="en-US" sz="2000" b="1" dirty="0">
                <a:cs typeface="Arial" charset="0"/>
              </a:rPr>
              <a:t> </a:t>
            </a:r>
            <a:r>
              <a:rPr lang="en-US" altLang="en-US" sz="2000" b="0" dirty="0" err="1">
                <a:cs typeface="Arial" charset="0"/>
              </a:rPr>
              <a:t>κάνει</a:t>
            </a:r>
            <a:r>
              <a:rPr lang="en-US" altLang="en-US" sz="2000" b="0" dirty="0">
                <a:cs typeface="Arial" charset="0"/>
              </a:rPr>
              <a:t> </a:t>
            </a:r>
            <a:r>
              <a:rPr lang="en-US" altLang="en-US" sz="2000" b="0" dirty="0" err="1">
                <a:cs typeface="Arial" charset="0"/>
              </a:rPr>
              <a:t>χρήση</a:t>
            </a:r>
            <a:r>
              <a:rPr lang="en-US" altLang="en-US" sz="2000" b="0" dirty="0">
                <a:cs typeface="Arial" charset="0"/>
              </a:rPr>
              <a:t> </a:t>
            </a:r>
            <a:r>
              <a:rPr lang="en-US" altLang="en-US" sz="2000" b="1" dirty="0" err="1">
                <a:cs typeface="Arial" charset="0"/>
              </a:rPr>
              <a:t>ιοντίζουσ</a:t>
            </a:r>
            <a:r>
              <a:rPr lang="en-US" altLang="en-US" sz="2000" b="1" dirty="0">
                <a:cs typeface="Arial" charset="0"/>
              </a:rPr>
              <a:t>ας ακτινοβολίας</a:t>
            </a:r>
            <a:r>
              <a:rPr lang="en-US" altLang="en-US" sz="2000" b="0" dirty="0">
                <a:cs typeface="Arial" charset="0"/>
              </a:rPr>
              <a:t>, δηλαδή κάνει χρήση ακτινοβολίας που προκαλεί </a:t>
            </a:r>
            <a:r>
              <a:rPr lang="en-US" altLang="en-US" sz="2000" b="1" dirty="0">
                <a:cs typeface="Arial" charset="0"/>
              </a:rPr>
              <a:t>ιονισμό της ύλης </a:t>
            </a:r>
            <a:r>
              <a:rPr lang="en-US" altLang="en-US" sz="2000" b="0" dirty="0">
                <a:cs typeface="Arial" charset="0"/>
              </a:rPr>
              <a:t>και συγκεκριμένα τον </a:t>
            </a:r>
            <a:r>
              <a:rPr lang="en-US" altLang="en-US" sz="2000" b="1" dirty="0">
                <a:cs typeface="Arial" charset="0"/>
              </a:rPr>
              <a:t>ιονισμό των ατόμων του ανθρώπινου ιστού</a:t>
            </a:r>
            <a:r>
              <a:rPr lang="en-US" altLang="en-US" sz="2000" b="0" dirty="0">
                <a:cs typeface="Arial" charset="0"/>
              </a:rPr>
              <a:t>.</a:t>
            </a:r>
          </a:p>
        </p:txBody>
      </p:sp>
      <p:sp>
        <p:nvSpPr>
          <p:cNvPr id="19" name="Text Box 5">
            <a:extLst>
              <a:ext uri="{FF2B5EF4-FFF2-40B4-BE49-F238E27FC236}">
                <a16:creationId xmlns:a16="http://schemas.microsoft.com/office/drawing/2014/main" id="{C9845D37-ADBD-482A-8666-A4D245CD375E}"/>
              </a:ext>
            </a:extLst>
          </p:cNvPr>
          <p:cNvSpPr txBox="1">
            <a:spLocks noChangeArrowheads="1"/>
          </p:cNvSpPr>
          <p:nvPr/>
        </p:nvSpPr>
        <p:spPr bwMode="auto">
          <a:xfrm>
            <a:off x="1131651" y="1746571"/>
            <a:ext cx="1790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000" b="1" dirty="0">
                <a:cs typeface="Arial" charset="0"/>
              </a:rPr>
              <a:t>Χρησιμότητα...</a:t>
            </a:r>
            <a:endParaRPr lang="en-US" altLang="en-US" sz="2000" b="1" dirty="0">
              <a:cs typeface="Arial" charset="0"/>
            </a:endParaRPr>
          </a:p>
        </p:txBody>
      </p:sp>
    </p:spTree>
    <p:extLst>
      <p:ext uri="{BB962C8B-B14F-4D97-AF65-F5344CB8AC3E}">
        <p14:creationId xmlns:p14="http://schemas.microsoft.com/office/powerpoint/2010/main" val="584660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8F1B91AB-EB9F-4DEE-BF07-2CD24D9B053B}"/>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E53B5E09-4EC0-4E21-A487-CF73ABCFEAC8}"/>
              </a:ext>
            </a:extLst>
          </p:cNvPr>
          <p:cNvSpPr txBox="1"/>
          <p:nvPr/>
        </p:nvSpPr>
        <p:spPr>
          <a:xfrm>
            <a:off x="4056485" y="1150990"/>
            <a:ext cx="6097554"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Αλληλεπιδράσεις φωτονίων με την ύλη</a:t>
            </a:r>
          </a:p>
        </p:txBody>
      </p:sp>
      <p:sp>
        <p:nvSpPr>
          <p:cNvPr id="13" name="Text Box 4">
            <a:extLst>
              <a:ext uri="{FF2B5EF4-FFF2-40B4-BE49-F238E27FC236}">
                <a16:creationId xmlns:a16="http://schemas.microsoft.com/office/drawing/2014/main" id="{563C6C1A-3AF4-4A5F-A9F5-A719099CA154}"/>
              </a:ext>
            </a:extLst>
          </p:cNvPr>
          <p:cNvSpPr txBox="1">
            <a:spLocks noChangeArrowheads="1"/>
          </p:cNvSpPr>
          <p:nvPr/>
        </p:nvSpPr>
        <p:spPr bwMode="auto">
          <a:xfrm>
            <a:off x="1549400" y="2171600"/>
            <a:ext cx="89008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7338" indent="-287338" eaLnBrk="0" hangingPunct="0">
              <a:spcBef>
                <a:spcPct val="20000"/>
              </a:spcBef>
              <a:buFont typeface="Arial" charset="0"/>
              <a:buChar char="•"/>
              <a:defRPr sz="3200">
                <a:solidFill>
                  <a:schemeClr val="tx1"/>
                </a:solidFill>
                <a:latin typeface="Calibri" pitchFamily="34" charset="0"/>
              </a:defRPr>
            </a:lvl1pPr>
            <a:lvl2pPr marL="739775" indent="-28257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l-GR" altLang="en-US" sz="1800" b="0" dirty="0">
                <a:cs typeface="Arial" charset="0"/>
              </a:rPr>
              <a:t>Τα </a:t>
            </a:r>
            <a:r>
              <a:rPr lang="el-GR" altLang="en-US" sz="1800" b="1" dirty="0">
                <a:cs typeface="Arial" charset="0"/>
              </a:rPr>
              <a:t>φωτόνια γ</a:t>
            </a:r>
            <a:r>
              <a:rPr lang="el-GR" altLang="en-US" sz="1800" b="0" dirty="0">
                <a:cs typeface="Arial" charset="0"/>
              </a:rPr>
              <a:t> και </a:t>
            </a:r>
            <a:r>
              <a:rPr lang="el-GR" altLang="en-US" sz="1800" b="1" dirty="0">
                <a:cs typeface="Arial" charset="0"/>
              </a:rPr>
              <a:t>Χ</a:t>
            </a:r>
            <a:r>
              <a:rPr lang="el-GR" altLang="en-US" sz="1800" b="0" dirty="0">
                <a:cs typeface="Arial" charset="0"/>
              </a:rPr>
              <a:t> κατά την είσοδό τους στους ιστούς, χάνουν ενέργεια λόγω:</a:t>
            </a:r>
          </a:p>
          <a:p>
            <a:pPr lvl="1" eaLnBrk="1" hangingPunct="1">
              <a:spcBef>
                <a:spcPct val="0"/>
              </a:spcBef>
              <a:buFontTx/>
              <a:buChar char="•"/>
            </a:pPr>
            <a:r>
              <a:rPr lang="el-GR" altLang="en-US" sz="1800" b="0" dirty="0">
                <a:cs typeface="Arial" charset="0"/>
              </a:rPr>
              <a:t>αλληλεπίδρασης με τα </a:t>
            </a:r>
            <a:r>
              <a:rPr lang="el-GR" altLang="en-US" sz="1800" b="1" dirty="0">
                <a:cs typeface="Arial" charset="0"/>
              </a:rPr>
              <a:t>σωματίδια των ιστών</a:t>
            </a:r>
          </a:p>
          <a:p>
            <a:pPr lvl="1" eaLnBrk="1" hangingPunct="1">
              <a:spcBef>
                <a:spcPct val="0"/>
              </a:spcBef>
              <a:buFontTx/>
              <a:buChar char="•"/>
            </a:pPr>
            <a:r>
              <a:rPr lang="el-GR" altLang="en-US" sz="1800" b="0" dirty="0">
                <a:cs typeface="Arial" charset="0"/>
              </a:rPr>
              <a:t>αλληλεπίδρασης με τα </a:t>
            </a:r>
            <a:r>
              <a:rPr lang="el-GR" altLang="en-US" sz="1800" b="1" dirty="0">
                <a:cs typeface="Arial" charset="0"/>
              </a:rPr>
              <a:t>Η/Μ πεδία των ιστών</a:t>
            </a:r>
            <a:endParaRPr lang="en-US" altLang="en-US" sz="1800" b="1" dirty="0">
              <a:cs typeface="Arial" charset="0"/>
            </a:endParaRPr>
          </a:p>
        </p:txBody>
      </p:sp>
      <p:sp>
        <p:nvSpPr>
          <p:cNvPr id="14" name="Text Box 5">
            <a:extLst>
              <a:ext uri="{FF2B5EF4-FFF2-40B4-BE49-F238E27FC236}">
                <a16:creationId xmlns:a16="http://schemas.microsoft.com/office/drawing/2014/main" id="{47315B8D-14B0-4ADB-9C3A-450E0FDCE0C3}"/>
              </a:ext>
            </a:extLst>
          </p:cNvPr>
          <p:cNvSpPr txBox="1">
            <a:spLocks noChangeArrowheads="1"/>
          </p:cNvSpPr>
          <p:nvPr/>
        </p:nvSpPr>
        <p:spPr bwMode="auto">
          <a:xfrm>
            <a:off x="1584325" y="3313013"/>
            <a:ext cx="51212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87338" indent="-28733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l-GR" altLang="en-US" sz="1800" b="0" dirty="0">
                <a:cs typeface="Arial" charset="0"/>
              </a:rPr>
              <a:t>Αποτέλεσμα:  εξασθένηση της δέσμης φωτονίων </a:t>
            </a:r>
            <a:endParaRPr lang="en-US" altLang="en-US" sz="1800" b="0" dirty="0">
              <a:cs typeface="Arial" charset="0"/>
            </a:endParaRPr>
          </a:p>
        </p:txBody>
      </p:sp>
      <p:pic>
        <p:nvPicPr>
          <p:cNvPr id="15" name="Picture 9">
            <a:extLst>
              <a:ext uri="{FF2B5EF4-FFF2-40B4-BE49-F238E27FC236}">
                <a16:creationId xmlns:a16="http://schemas.microsoft.com/office/drawing/2014/main" id="{4FDBFE07-BACF-4381-81CA-97F4731954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025" y="4500463"/>
            <a:ext cx="165735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10">
            <a:extLst>
              <a:ext uri="{FF2B5EF4-FFF2-40B4-BE49-F238E27FC236}">
                <a16:creationId xmlns:a16="http://schemas.microsoft.com/office/drawing/2014/main" id="{0EA01F77-15A3-4939-8A43-CC97A408940B}"/>
              </a:ext>
            </a:extLst>
          </p:cNvPr>
          <p:cNvSpPr txBox="1">
            <a:spLocks noChangeArrowheads="1"/>
          </p:cNvSpPr>
          <p:nvPr/>
        </p:nvSpPr>
        <p:spPr bwMode="auto">
          <a:xfrm>
            <a:off x="4171950" y="4313138"/>
            <a:ext cx="48482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1800" b="0">
                <a:cs typeface="Arial" charset="0"/>
              </a:rPr>
              <a:t>Ι</a:t>
            </a:r>
            <a:r>
              <a:rPr lang="el-GR" altLang="en-US" sz="1800" b="0" baseline="-25000">
                <a:cs typeface="Arial" charset="0"/>
              </a:rPr>
              <a:t>ο</a:t>
            </a:r>
            <a:r>
              <a:rPr lang="el-GR" altLang="en-US" sz="1800" b="0">
                <a:cs typeface="Arial" charset="0"/>
              </a:rPr>
              <a:t> =  ένταση αρχικής δέσμης</a:t>
            </a:r>
          </a:p>
          <a:p>
            <a:pPr eaLnBrk="1" hangingPunct="1">
              <a:spcBef>
                <a:spcPct val="0"/>
              </a:spcBef>
              <a:buFontTx/>
              <a:buNone/>
            </a:pPr>
            <a:r>
              <a:rPr lang="el-GR" altLang="en-US" sz="1800" b="0">
                <a:cs typeface="Arial" charset="0"/>
              </a:rPr>
              <a:t>Ι  =  ένταση δέσμης μετά από διέλευση </a:t>
            </a:r>
            <a:r>
              <a:rPr lang="en-US" altLang="en-US" sz="1800" b="0">
                <a:cs typeface="Arial" charset="0"/>
              </a:rPr>
              <a:t>x cm</a:t>
            </a:r>
          </a:p>
          <a:p>
            <a:pPr eaLnBrk="1" hangingPunct="1">
              <a:spcBef>
                <a:spcPct val="0"/>
              </a:spcBef>
              <a:buFontTx/>
              <a:buNone/>
            </a:pPr>
            <a:r>
              <a:rPr lang="el-GR" altLang="en-US" sz="1800" b="0">
                <a:cs typeface="Arial" charset="0"/>
              </a:rPr>
              <a:t>μ = γραμμικός συντελεστής εξασθενήσεως (</a:t>
            </a:r>
            <a:r>
              <a:rPr lang="en-US" altLang="en-US" sz="1800" b="0">
                <a:cs typeface="Arial" charset="0"/>
              </a:rPr>
              <a:t>cm</a:t>
            </a:r>
            <a:r>
              <a:rPr lang="en-US" altLang="en-US" sz="1800" b="0" baseline="30000">
                <a:cs typeface="Arial" charset="0"/>
              </a:rPr>
              <a:t>-1</a:t>
            </a:r>
            <a:r>
              <a:rPr lang="en-US" altLang="en-US" sz="1800" b="0">
                <a:cs typeface="Arial" charset="0"/>
              </a:rPr>
              <a:t>)</a:t>
            </a:r>
            <a:r>
              <a:rPr lang="el-GR" altLang="en-US" sz="1800" b="0">
                <a:cs typeface="Arial" charset="0"/>
              </a:rPr>
              <a:t> </a:t>
            </a:r>
            <a:endParaRPr lang="en-US" altLang="en-US" sz="1800" b="0">
              <a:cs typeface="Arial" charset="0"/>
            </a:endParaRPr>
          </a:p>
        </p:txBody>
      </p:sp>
    </p:spTree>
    <p:extLst>
      <p:ext uri="{BB962C8B-B14F-4D97-AF65-F5344CB8AC3E}">
        <p14:creationId xmlns:p14="http://schemas.microsoft.com/office/powerpoint/2010/main" val="3593758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8F1B91AB-EB9F-4DEE-BF07-2CD24D9B053B}"/>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E53B5E09-4EC0-4E21-A487-CF73ABCFEAC8}"/>
              </a:ext>
            </a:extLst>
          </p:cNvPr>
          <p:cNvSpPr txBox="1"/>
          <p:nvPr/>
        </p:nvSpPr>
        <p:spPr>
          <a:xfrm>
            <a:off x="4056485" y="1150990"/>
            <a:ext cx="6097554"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Αλληλεπιδράσεις φωτονίων με την ύλη</a:t>
            </a:r>
          </a:p>
        </p:txBody>
      </p:sp>
      <p:sp>
        <p:nvSpPr>
          <p:cNvPr id="11" name="Rectangle 3">
            <a:extLst>
              <a:ext uri="{FF2B5EF4-FFF2-40B4-BE49-F238E27FC236}">
                <a16:creationId xmlns:a16="http://schemas.microsoft.com/office/drawing/2014/main" id="{DE0A7C84-8746-446B-9ED2-9689ADE23C15}"/>
              </a:ext>
            </a:extLst>
          </p:cNvPr>
          <p:cNvSpPr txBox="1">
            <a:spLocks noChangeArrowheads="1"/>
          </p:cNvSpPr>
          <p:nvPr/>
        </p:nvSpPr>
        <p:spPr>
          <a:xfrm>
            <a:off x="2974559" y="3025652"/>
            <a:ext cx="5943600" cy="2227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8788" indent="-458788">
              <a:buFont typeface="Wingdings" pitchFamily="2" charset="2"/>
              <a:buChar char="Ø"/>
            </a:pPr>
            <a:r>
              <a:rPr lang="el-GR" altLang="en-US" sz="2000">
                <a:cs typeface="Arial" charset="0"/>
              </a:rPr>
              <a:t>Απλός σκεδασμός</a:t>
            </a:r>
          </a:p>
          <a:p>
            <a:pPr marL="458788" indent="-458788">
              <a:buFont typeface="Wingdings" pitchFamily="2" charset="2"/>
              <a:buChar char="Ø"/>
            </a:pPr>
            <a:r>
              <a:rPr lang="el-GR" altLang="en-US" sz="2000">
                <a:solidFill>
                  <a:srgbClr val="FF0000"/>
                </a:solidFill>
                <a:cs typeface="Arial" charset="0"/>
              </a:rPr>
              <a:t>Φωτοηλεκτρικό φαινόμενο</a:t>
            </a:r>
          </a:p>
          <a:p>
            <a:pPr marL="458788" indent="-458788">
              <a:buFont typeface="Wingdings" pitchFamily="2" charset="2"/>
              <a:buChar char="Ø"/>
            </a:pPr>
            <a:r>
              <a:rPr lang="el-GR" altLang="en-US" sz="2000">
                <a:cs typeface="Arial" charset="0"/>
              </a:rPr>
              <a:t>Σκέδαση </a:t>
            </a:r>
            <a:r>
              <a:rPr lang="en-US" altLang="en-US" sz="2000">
                <a:cs typeface="Arial" charset="0"/>
              </a:rPr>
              <a:t>Compton</a:t>
            </a:r>
            <a:endParaRPr lang="el-GR" altLang="en-US" sz="2000">
              <a:cs typeface="Arial" charset="0"/>
            </a:endParaRPr>
          </a:p>
          <a:p>
            <a:pPr marL="458788" indent="-458788">
              <a:buFont typeface="Wingdings" pitchFamily="2" charset="2"/>
              <a:buChar char="Ø"/>
            </a:pPr>
            <a:r>
              <a:rPr lang="el-GR" altLang="en-US" sz="2000">
                <a:cs typeface="Arial" charset="0"/>
              </a:rPr>
              <a:t>Δίδυμη γένεση</a:t>
            </a:r>
            <a:endParaRPr lang="en-US" altLang="en-US" sz="2000" dirty="0">
              <a:cs typeface="Arial" charset="0"/>
            </a:endParaRPr>
          </a:p>
        </p:txBody>
      </p:sp>
      <p:sp>
        <p:nvSpPr>
          <p:cNvPr id="13" name="Text Box 4">
            <a:extLst>
              <a:ext uri="{FF2B5EF4-FFF2-40B4-BE49-F238E27FC236}">
                <a16:creationId xmlns:a16="http://schemas.microsoft.com/office/drawing/2014/main" id="{951690EC-12E7-4BD7-A5F0-615B60BE8E3A}"/>
              </a:ext>
            </a:extLst>
          </p:cNvPr>
          <p:cNvSpPr txBox="1">
            <a:spLocks noChangeArrowheads="1"/>
          </p:cNvSpPr>
          <p:nvPr/>
        </p:nvSpPr>
        <p:spPr bwMode="auto">
          <a:xfrm>
            <a:off x="1602959" y="1698502"/>
            <a:ext cx="1165225" cy="400050"/>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000" b="0" dirty="0">
                <a:latin typeface="Arial" charset="0"/>
                <a:cs typeface="Arial" charset="0"/>
              </a:rPr>
              <a:t>Φωτόνια</a:t>
            </a:r>
            <a:endParaRPr lang="en-US" altLang="en-US" sz="2000" b="0" dirty="0">
              <a:latin typeface="Arial" charset="0"/>
              <a:cs typeface="Arial" charset="0"/>
            </a:endParaRPr>
          </a:p>
        </p:txBody>
      </p:sp>
      <p:sp>
        <p:nvSpPr>
          <p:cNvPr id="14" name="Text Box 5">
            <a:extLst>
              <a:ext uri="{FF2B5EF4-FFF2-40B4-BE49-F238E27FC236}">
                <a16:creationId xmlns:a16="http://schemas.microsoft.com/office/drawing/2014/main" id="{05AB52B1-2C46-4B1C-8B32-1B6CFA05485A}"/>
              </a:ext>
            </a:extLst>
          </p:cNvPr>
          <p:cNvSpPr txBox="1">
            <a:spLocks noChangeArrowheads="1"/>
          </p:cNvSpPr>
          <p:nvPr/>
        </p:nvSpPr>
        <p:spPr bwMode="auto">
          <a:xfrm>
            <a:off x="6479759" y="5737102"/>
            <a:ext cx="26654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000" b="0">
                <a:latin typeface="Arial" charset="0"/>
                <a:cs typeface="Arial" charset="0"/>
              </a:rPr>
              <a:t>Πιθανότητα σκέδασης</a:t>
            </a:r>
            <a:endParaRPr lang="en-US" altLang="en-US" sz="2000" b="0">
              <a:latin typeface="Arial" charset="0"/>
              <a:cs typeface="Arial" charset="0"/>
            </a:endParaRPr>
          </a:p>
        </p:txBody>
      </p:sp>
      <p:sp>
        <p:nvSpPr>
          <p:cNvPr id="15" name="AutoShape 6">
            <a:extLst>
              <a:ext uri="{FF2B5EF4-FFF2-40B4-BE49-F238E27FC236}">
                <a16:creationId xmlns:a16="http://schemas.microsoft.com/office/drawing/2014/main" id="{721C7F74-43C3-4115-B4AA-7B3A4150E2F8}"/>
              </a:ext>
            </a:extLst>
          </p:cNvPr>
          <p:cNvSpPr>
            <a:spLocks noChangeArrowheads="1"/>
          </p:cNvSpPr>
          <p:nvPr/>
        </p:nvSpPr>
        <p:spPr bwMode="auto">
          <a:xfrm>
            <a:off x="5184359" y="5737102"/>
            <a:ext cx="1066800" cy="533400"/>
          </a:xfrm>
          <a:prstGeom prst="rightArrow">
            <a:avLst>
              <a:gd name="adj1" fmla="val 50000"/>
              <a:gd name="adj2" fmla="val 5416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latin typeface="Times New Roman" pitchFamily="18" charset="0"/>
            </a:endParaRPr>
          </a:p>
        </p:txBody>
      </p:sp>
      <p:sp>
        <p:nvSpPr>
          <p:cNvPr id="16" name="Text Box 7">
            <a:extLst>
              <a:ext uri="{FF2B5EF4-FFF2-40B4-BE49-F238E27FC236}">
                <a16:creationId xmlns:a16="http://schemas.microsoft.com/office/drawing/2014/main" id="{7F202ADD-81F8-453B-84B9-AF02BE5FF06A}"/>
              </a:ext>
            </a:extLst>
          </p:cNvPr>
          <p:cNvSpPr txBox="1">
            <a:spLocks noChangeArrowheads="1"/>
          </p:cNvSpPr>
          <p:nvPr/>
        </p:nvSpPr>
        <p:spPr bwMode="auto">
          <a:xfrm>
            <a:off x="1907759" y="5737102"/>
            <a:ext cx="2336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000" b="0">
                <a:latin typeface="Arial" charset="0"/>
                <a:cs typeface="Arial" charset="0"/>
              </a:rPr>
              <a:t>Ενέργεια φωτονίου</a:t>
            </a:r>
            <a:endParaRPr lang="en-US" altLang="en-US" sz="2000" b="0">
              <a:latin typeface="Arial" charset="0"/>
              <a:cs typeface="Arial" charset="0"/>
            </a:endParaRPr>
          </a:p>
        </p:txBody>
      </p:sp>
    </p:spTree>
    <p:extLst>
      <p:ext uri="{BB962C8B-B14F-4D97-AF65-F5344CB8AC3E}">
        <p14:creationId xmlns:p14="http://schemas.microsoft.com/office/powerpoint/2010/main" val="19100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500"/>
                                        <p:tgtEl>
                                          <p:spTgt spid="13"/>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strips(downRight)">
                                      <p:cBhvr>
                                        <p:cTn id="11" dur="500"/>
                                        <p:tgtEl>
                                          <p:spTgt spid="11">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strips(downRight)">
                                      <p:cBhvr>
                                        <p:cTn id="15" dur="500"/>
                                        <p:tgtEl>
                                          <p:spTgt spid="11">
                                            <p:txEl>
                                              <p:pRg st="1" end="1"/>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strips(downRight)">
                                      <p:cBhvr>
                                        <p:cTn id="19" dur="500"/>
                                        <p:tgtEl>
                                          <p:spTgt spid="11">
                                            <p:txEl>
                                              <p:pRg st="2" end="2"/>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strips(downRight)">
                                      <p:cBhvr>
                                        <p:cTn id="23" dur="5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19" presetClass="entr" presetSubtype="1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0" fill="hold"/>
                                        <p:tgtEl>
                                          <p:spTgt spid="15"/>
                                        </p:tgtEl>
                                        <p:attrNameLst>
                                          <p:attrName>ppt_w</p:attrName>
                                        </p:attrNameLst>
                                      </p:cBhvr>
                                      <p:tavLst>
                                        <p:tav tm="0" fmla="#ppt_w*sin(2.5*pi*$)">
                                          <p:val>
                                            <p:fltVal val="0"/>
                                          </p:val>
                                        </p:tav>
                                        <p:tav tm="100000">
                                          <p:val>
                                            <p:fltVal val="1"/>
                                          </p:val>
                                        </p:tav>
                                      </p:tavLst>
                                    </p:anim>
                                    <p:anim calcmode="lin" valueType="num">
                                      <p:cBhvr>
                                        <p:cTn id="34" dur="5000" fill="hold"/>
                                        <p:tgtEl>
                                          <p:spTgt spid="15"/>
                                        </p:tgtEl>
                                        <p:attrNameLst>
                                          <p:attrName>ppt_h</p:attrName>
                                        </p:attrNameLst>
                                      </p:cBhvr>
                                      <p:tavLst>
                                        <p:tav tm="0">
                                          <p:val>
                                            <p:strVal val="#ppt_h"/>
                                          </p:val>
                                        </p:tav>
                                        <p:tav tm="100000">
                                          <p:val>
                                            <p:strVal val="#ppt_h"/>
                                          </p:val>
                                        </p:tav>
                                      </p:tavLst>
                                    </p:anim>
                                  </p:childTnLst>
                                </p:cTn>
                              </p:par>
                            </p:childTnLst>
                          </p:cTn>
                        </p:par>
                        <p:par>
                          <p:cTn id="35" fill="hold">
                            <p:stCondLst>
                              <p:cond delay="5500"/>
                            </p:stCondLst>
                            <p:childTnLst>
                              <p:par>
                                <p:cTn id="36" presetID="18" presetClass="entr" presetSubtype="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strips(downRight)">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advAuto="0"/>
      <p:bldP spid="13" grpId="0" animBg="1" autoUpdateAnimBg="0"/>
      <p:bldP spid="14" grpId="0" autoUpdateAnimBg="0"/>
      <p:bldP spid="15" grpId="0" animBg="1"/>
      <p:bldP spid="1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4"/>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8F1B91AB-EB9F-4DEE-BF07-2CD24D9B053B}"/>
              </a:ext>
            </a:extLst>
          </p:cNvPr>
          <p:cNvPicPr>
            <a:picLocks noChangeAspect="1"/>
          </p:cNvPicPr>
          <p:nvPr/>
        </p:nvPicPr>
        <p:blipFill>
          <a:blip r:embed="rId5"/>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E53B5E09-4EC0-4E21-A487-CF73ABCFEAC8}"/>
              </a:ext>
            </a:extLst>
          </p:cNvPr>
          <p:cNvSpPr txBox="1"/>
          <p:nvPr/>
        </p:nvSpPr>
        <p:spPr>
          <a:xfrm>
            <a:off x="4056485" y="1150990"/>
            <a:ext cx="6097554"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Αλληλεπιδράσεις φωτονίων με την ύλη</a:t>
            </a:r>
          </a:p>
        </p:txBody>
      </p:sp>
      <p:sp>
        <p:nvSpPr>
          <p:cNvPr id="11" name="TextBox 10">
            <a:extLst>
              <a:ext uri="{FF2B5EF4-FFF2-40B4-BE49-F238E27FC236}">
                <a16:creationId xmlns:a16="http://schemas.microsoft.com/office/drawing/2014/main" id="{7B833854-222F-4B36-B6F1-5F2D25900473}"/>
              </a:ext>
            </a:extLst>
          </p:cNvPr>
          <p:cNvSpPr txBox="1"/>
          <p:nvPr/>
        </p:nvSpPr>
        <p:spPr>
          <a:xfrm>
            <a:off x="3497685" y="1612655"/>
            <a:ext cx="6097554"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Φωτοηλεκτρικό Φαινόμενο</a:t>
            </a: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p:txBody>
      </p:sp>
      <p:grpSp>
        <p:nvGrpSpPr>
          <p:cNvPr id="13" name="Group 40">
            <a:extLst>
              <a:ext uri="{FF2B5EF4-FFF2-40B4-BE49-F238E27FC236}">
                <a16:creationId xmlns:a16="http://schemas.microsoft.com/office/drawing/2014/main" id="{CC7FC5E3-D558-4715-A17C-66E0176CB8F0}"/>
              </a:ext>
            </a:extLst>
          </p:cNvPr>
          <p:cNvGrpSpPr>
            <a:grpSpLocks/>
          </p:cNvGrpSpPr>
          <p:nvPr/>
        </p:nvGrpSpPr>
        <p:grpSpPr bwMode="auto">
          <a:xfrm>
            <a:off x="2464605" y="2619971"/>
            <a:ext cx="2741612" cy="2741613"/>
            <a:chOff x="1487" y="1209"/>
            <a:chExt cx="2767" cy="2767"/>
          </a:xfrm>
        </p:grpSpPr>
        <p:grpSp>
          <p:nvGrpSpPr>
            <p:cNvPr id="14" name="Group 41">
              <a:extLst>
                <a:ext uri="{FF2B5EF4-FFF2-40B4-BE49-F238E27FC236}">
                  <a16:creationId xmlns:a16="http://schemas.microsoft.com/office/drawing/2014/main" id="{8365079C-7521-4DF7-8730-3F15CD053CD4}"/>
                </a:ext>
              </a:extLst>
            </p:cNvPr>
            <p:cNvGrpSpPr>
              <a:grpSpLocks/>
            </p:cNvGrpSpPr>
            <p:nvPr/>
          </p:nvGrpSpPr>
          <p:grpSpPr bwMode="auto">
            <a:xfrm>
              <a:off x="1487" y="1209"/>
              <a:ext cx="2767" cy="2767"/>
              <a:chOff x="1107" y="1148"/>
              <a:chExt cx="2767" cy="2767"/>
            </a:xfrm>
          </p:grpSpPr>
          <p:sp>
            <p:nvSpPr>
              <p:cNvPr id="31" name="Oval 42">
                <a:extLst>
                  <a:ext uri="{FF2B5EF4-FFF2-40B4-BE49-F238E27FC236}">
                    <a16:creationId xmlns:a16="http://schemas.microsoft.com/office/drawing/2014/main" id="{37B9E4C7-3342-4B5A-8372-FD2AE052DE01}"/>
                  </a:ext>
                </a:extLst>
              </p:cNvPr>
              <p:cNvSpPr>
                <a:spLocks noChangeArrowheads="1"/>
              </p:cNvSpPr>
              <p:nvPr/>
            </p:nvSpPr>
            <p:spPr bwMode="auto">
              <a:xfrm>
                <a:off x="1107" y="1148"/>
                <a:ext cx="2767" cy="2767"/>
              </a:xfrm>
              <a:prstGeom prst="ellipse">
                <a:avLst/>
              </a:prstGeom>
              <a:gradFill rotWithShape="0">
                <a:gsLst>
                  <a:gs pos="0">
                    <a:srgbClr val="66CCFF"/>
                  </a:gs>
                  <a:gs pos="100000">
                    <a:srgbClr val="24562F"/>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32" name="Oval 43">
                <a:extLst>
                  <a:ext uri="{FF2B5EF4-FFF2-40B4-BE49-F238E27FC236}">
                    <a16:creationId xmlns:a16="http://schemas.microsoft.com/office/drawing/2014/main" id="{F2236A69-39FF-4B18-B531-5B79368F55F7}"/>
                  </a:ext>
                </a:extLst>
              </p:cNvPr>
              <p:cNvSpPr>
                <a:spLocks noChangeArrowheads="1"/>
              </p:cNvSpPr>
              <p:nvPr/>
            </p:nvSpPr>
            <p:spPr bwMode="auto">
              <a:xfrm>
                <a:off x="1597" y="1598"/>
                <a:ext cx="1788" cy="1788"/>
              </a:xfrm>
              <a:prstGeom prst="ellipse">
                <a:avLst/>
              </a:prstGeom>
              <a:gradFill rotWithShape="0">
                <a:gsLst>
                  <a:gs pos="0">
                    <a:srgbClr val="9999FF"/>
                  </a:gs>
                  <a:gs pos="100000">
                    <a:srgbClr val="474776"/>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grpSp>
        <p:sp>
          <p:nvSpPr>
            <p:cNvPr id="15" name="Oval 44">
              <a:extLst>
                <a:ext uri="{FF2B5EF4-FFF2-40B4-BE49-F238E27FC236}">
                  <a16:creationId xmlns:a16="http://schemas.microsoft.com/office/drawing/2014/main" id="{1E179706-D90F-4D07-90A2-B8F28112E26B}"/>
                </a:ext>
              </a:extLst>
            </p:cNvPr>
            <p:cNvSpPr>
              <a:spLocks noChangeArrowheads="1"/>
            </p:cNvSpPr>
            <p:nvPr/>
          </p:nvSpPr>
          <p:spPr bwMode="auto">
            <a:xfrm>
              <a:off x="3648" y="3689"/>
              <a:ext cx="48" cy="48"/>
            </a:xfrm>
            <a:prstGeom prst="ellipse">
              <a:avLst/>
            </a:prstGeom>
            <a:gradFill rotWithShape="0">
              <a:gsLst>
                <a:gs pos="0">
                  <a:srgbClr val="FFFF00"/>
                </a:gs>
                <a:gs pos="100000">
                  <a:srgbClr val="A9A9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16" name="Oval 45">
              <a:extLst>
                <a:ext uri="{FF2B5EF4-FFF2-40B4-BE49-F238E27FC236}">
                  <a16:creationId xmlns:a16="http://schemas.microsoft.com/office/drawing/2014/main" id="{F9ED42C8-752B-4FB3-86A5-D91E14BE9114}"/>
                </a:ext>
              </a:extLst>
            </p:cNvPr>
            <p:cNvSpPr>
              <a:spLocks noChangeArrowheads="1"/>
            </p:cNvSpPr>
            <p:nvPr/>
          </p:nvSpPr>
          <p:spPr bwMode="auto">
            <a:xfrm>
              <a:off x="3572" y="3045"/>
              <a:ext cx="48" cy="48"/>
            </a:xfrm>
            <a:prstGeom prst="ellipse">
              <a:avLst/>
            </a:prstGeom>
            <a:gradFill rotWithShape="0">
              <a:gsLst>
                <a:gs pos="0">
                  <a:srgbClr val="FFFF00"/>
                </a:gs>
                <a:gs pos="100000">
                  <a:srgbClr val="A9A900"/>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grpSp>
          <p:nvGrpSpPr>
            <p:cNvPr id="17" name="Group 46">
              <a:extLst>
                <a:ext uri="{FF2B5EF4-FFF2-40B4-BE49-F238E27FC236}">
                  <a16:creationId xmlns:a16="http://schemas.microsoft.com/office/drawing/2014/main" id="{F13FE53E-993C-4314-981F-7AD168F7C0E7}"/>
                </a:ext>
              </a:extLst>
            </p:cNvPr>
            <p:cNvGrpSpPr>
              <a:grpSpLocks/>
            </p:cNvGrpSpPr>
            <p:nvPr/>
          </p:nvGrpSpPr>
          <p:grpSpPr bwMode="auto">
            <a:xfrm>
              <a:off x="2682" y="2418"/>
              <a:ext cx="452" cy="369"/>
              <a:chOff x="2302" y="2357"/>
              <a:chExt cx="452" cy="369"/>
            </a:xfrm>
          </p:grpSpPr>
          <p:sp>
            <p:nvSpPr>
              <p:cNvPr id="18" name="Oval 47">
                <a:extLst>
                  <a:ext uri="{FF2B5EF4-FFF2-40B4-BE49-F238E27FC236}">
                    <a16:creationId xmlns:a16="http://schemas.microsoft.com/office/drawing/2014/main" id="{04628CB4-52D0-45E7-8497-2A838BC9758A}"/>
                  </a:ext>
                </a:extLst>
              </p:cNvPr>
              <p:cNvSpPr>
                <a:spLocks noChangeArrowheads="1"/>
              </p:cNvSpPr>
              <p:nvPr/>
            </p:nvSpPr>
            <p:spPr bwMode="auto">
              <a:xfrm>
                <a:off x="2421" y="2480"/>
                <a:ext cx="83" cy="71"/>
              </a:xfrm>
              <a:prstGeom prst="ellipse">
                <a:avLst/>
              </a:prstGeom>
              <a:gradFill rotWithShape="0">
                <a:gsLst>
                  <a:gs pos="0">
                    <a:srgbClr val="33CCFF"/>
                  </a:gs>
                  <a:gs pos="100000">
                    <a:srgbClr val="0D3643"/>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19" name="Oval 48">
                <a:extLst>
                  <a:ext uri="{FF2B5EF4-FFF2-40B4-BE49-F238E27FC236}">
                    <a16:creationId xmlns:a16="http://schemas.microsoft.com/office/drawing/2014/main" id="{5C3BDDA7-BCF0-431B-A281-029558C38204}"/>
                  </a:ext>
                </a:extLst>
              </p:cNvPr>
              <p:cNvSpPr>
                <a:spLocks noChangeArrowheads="1"/>
              </p:cNvSpPr>
              <p:nvPr/>
            </p:nvSpPr>
            <p:spPr bwMode="auto">
              <a:xfrm>
                <a:off x="2450" y="2402"/>
                <a:ext cx="96" cy="96"/>
              </a:xfrm>
              <a:prstGeom prst="ellipse">
                <a:avLst/>
              </a:prstGeom>
              <a:gradFill rotWithShape="0">
                <a:gsLst>
                  <a:gs pos="0">
                    <a:srgbClr val="FF5050"/>
                  </a:gs>
                  <a:gs pos="100000">
                    <a:srgbClr val="5C1D1D"/>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0" name="Oval 49">
                <a:extLst>
                  <a:ext uri="{FF2B5EF4-FFF2-40B4-BE49-F238E27FC236}">
                    <a16:creationId xmlns:a16="http://schemas.microsoft.com/office/drawing/2014/main" id="{7A97F053-C983-47EF-9680-816F011EF8D1}"/>
                  </a:ext>
                </a:extLst>
              </p:cNvPr>
              <p:cNvSpPr>
                <a:spLocks noChangeArrowheads="1"/>
              </p:cNvSpPr>
              <p:nvPr/>
            </p:nvSpPr>
            <p:spPr bwMode="auto">
              <a:xfrm>
                <a:off x="2388" y="2380"/>
                <a:ext cx="96" cy="96"/>
              </a:xfrm>
              <a:prstGeom prst="ellipse">
                <a:avLst/>
              </a:prstGeom>
              <a:gradFill rotWithShape="0">
                <a:gsLst>
                  <a:gs pos="0">
                    <a:srgbClr val="FF5050"/>
                  </a:gs>
                  <a:gs pos="100000">
                    <a:srgbClr val="5C1D1D"/>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1" name="Oval 50">
                <a:extLst>
                  <a:ext uri="{FF2B5EF4-FFF2-40B4-BE49-F238E27FC236}">
                    <a16:creationId xmlns:a16="http://schemas.microsoft.com/office/drawing/2014/main" id="{CA0DF154-C6C9-4532-8E35-753EC873CB7F}"/>
                  </a:ext>
                </a:extLst>
              </p:cNvPr>
              <p:cNvSpPr>
                <a:spLocks noChangeArrowheads="1"/>
              </p:cNvSpPr>
              <p:nvPr/>
            </p:nvSpPr>
            <p:spPr bwMode="auto">
              <a:xfrm>
                <a:off x="2480" y="2496"/>
                <a:ext cx="96" cy="96"/>
              </a:xfrm>
              <a:prstGeom prst="ellipse">
                <a:avLst/>
              </a:prstGeom>
              <a:gradFill rotWithShape="0">
                <a:gsLst>
                  <a:gs pos="0">
                    <a:srgbClr val="FF5050"/>
                  </a:gs>
                  <a:gs pos="100000">
                    <a:srgbClr val="5C1D1D"/>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2" name="Oval 51">
                <a:extLst>
                  <a:ext uri="{FF2B5EF4-FFF2-40B4-BE49-F238E27FC236}">
                    <a16:creationId xmlns:a16="http://schemas.microsoft.com/office/drawing/2014/main" id="{749A5EF6-5266-4E25-8448-59F5103B479E}"/>
                  </a:ext>
                </a:extLst>
              </p:cNvPr>
              <p:cNvSpPr>
                <a:spLocks noChangeArrowheads="1"/>
              </p:cNvSpPr>
              <p:nvPr/>
            </p:nvSpPr>
            <p:spPr bwMode="auto">
              <a:xfrm>
                <a:off x="2336" y="2432"/>
                <a:ext cx="96" cy="96"/>
              </a:xfrm>
              <a:prstGeom prst="ellipse">
                <a:avLst/>
              </a:prstGeom>
              <a:gradFill rotWithShape="0">
                <a:gsLst>
                  <a:gs pos="0">
                    <a:srgbClr val="33CCFF"/>
                  </a:gs>
                  <a:gs pos="100000">
                    <a:srgbClr val="0D3643"/>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3" name="Oval 52">
                <a:extLst>
                  <a:ext uri="{FF2B5EF4-FFF2-40B4-BE49-F238E27FC236}">
                    <a16:creationId xmlns:a16="http://schemas.microsoft.com/office/drawing/2014/main" id="{5FBF9F7D-E28A-476E-A743-6C652DA1FC3E}"/>
                  </a:ext>
                </a:extLst>
              </p:cNvPr>
              <p:cNvSpPr>
                <a:spLocks noChangeArrowheads="1"/>
              </p:cNvSpPr>
              <p:nvPr/>
            </p:nvSpPr>
            <p:spPr bwMode="auto">
              <a:xfrm>
                <a:off x="2348" y="2496"/>
                <a:ext cx="96" cy="96"/>
              </a:xfrm>
              <a:prstGeom prst="ellipse">
                <a:avLst/>
              </a:prstGeom>
              <a:gradFill rotWithShape="0">
                <a:gsLst>
                  <a:gs pos="0">
                    <a:srgbClr val="FF5050"/>
                  </a:gs>
                  <a:gs pos="100000">
                    <a:srgbClr val="5C1D1D"/>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4" name="Oval 53">
                <a:extLst>
                  <a:ext uri="{FF2B5EF4-FFF2-40B4-BE49-F238E27FC236}">
                    <a16:creationId xmlns:a16="http://schemas.microsoft.com/office/drawing/2014/main" id="{B4179E43-EE9C-4A69-962D-D6BFC82CFB60}"/>
                  </a:ext>
                </a:extLst>
              </p:cNvPr>
              <p:cNvSpPr>
                <a:spLocks noChangeArrowheads="1"/>
              </p:cNvSpPr>
              <p:nvPr/>
            </p:nvSpPr>
            <p:spPr bwMode="auto">
              <a:xfrm>
                <a:off x="2432" y="2532"/>
                <a:ext cx="96" cy="96"/>
              </a:xfrm>
              <a:prstGeom prst="ellipse">
                <a:avLst/>
              </a:prstGeom>
              <a:gradFill rotWithShape="0">
                <a:gsLst>
                  <a:gs pos="0">
                    <a:srgbClr val="33CCFF"/>
                  </a:gs>
                  <a:gs pos="100000">
                    <a:srgbClr val="0D3643"/>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5" name="Oval 54">
                <a:extLst>
                  <a:ext uri="{FF2B5EF4-FFF2-40B4-BE49-F238E27FC236}">
                    <a16:creationId xmlns:a16="http://schemas.microsoft.com/office/drawing/2014/main" id="{11895E0C-E9CD-4354-86B4-B647C5706C70}"/>
                  </a:ext>
                </a:extLst>
              </p:cNvPr>
              <p:cNvSpPr>
                <a:spLocks noChangeArrowheads="1"/>
              </p:cNvSpPr>
              <p:nvPr/>
            </p:nvSpPr>
            <p:spPr bwMode="auto">
              <a:xfrm>
                <a:off x="2455" y="2357"/>
                <a:ext cx="96" cy="96"/>
              </a:xfrm>
              <a:prstGeom prst="ellipse">
                <a:avLst/>
              </a:prstGeom>
              <a:gradFill rotWithShape="0">
                <a:gsLst>
                  <a:gs pos="0">
                    <a:srgbClr val="33CCFF"/>
                  </a:gs>
                  <a:gs pos="100000">
                    <a:srgbClr val="0D3643"/>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6" name="Oval 55">
                <a:extLst>
                  <a:ext uri="{FF2B5EF4-FFF2-40B4-BE49-F238E27FC236}">
                    <a16:creationId xmlns:a16="http://schemas.microsoft.com/office/drawing/2014/main" id="{0987C88F-7A34-474A-8E13-4C54746278EF}"/>
                  </a:ext>
                </a:extLst>
              </p:cNvPr>
              <p:cNvSpPr>
                <a:spLocks noChangeArrowheads="1"/>
              </p:cNvSpPr>
              <p:nvPr/>
            </p:nvSpPr>
            <p:spPr bwMode="auto">
              <a:xfrm>
                <a:off x="2544" y="2496"/>
                <a:ext cx="96" cy="96"/>
              </a:xfrm>
              <a:prstGeom prst="ellipse">
                <a:avLst/>
              </a:prstGeom>
              <a:gradFill rotWithShape="0">
                <a:gsLst>
                  <a:gs pos="0">
                    <a:srgbClr val="33CCFF"/>
                  </a:gs>
                  <a:gs pos="100000">
                    <a:srgbClr val="0D3643"/>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7" name="Oval 56">
                <a:extLst>
                  <a:ext uri="{FF2B5EF4-FFF2-40B4-BE49-F238E27FC236}">
                    <a16:creationId xmlns:a16="http://schemas.microsoft.com/office/drawing/2014/main" id="{AED6B4C5-EC77-4353-9449-84EE9EE6B8D1}"/>
                  </a:ext>
                </a:extLst>
              </p:cNvPr>
              <p:cNvSpPr>
                <a:spLocks noChangeArrowheads="1"/>
              </p:cNvSpPr>
              <p:nvPr/>
            </p:nvSpPr>
            <p:spPr bwMode="auto">
              <a:xfrm>
                <a:off x="2537" y="2406"/>
                <a:ext cx="96" cy="96"/>
              </a:xfrm>
              <a:prstGeom prst="ellipse">
                <a:avLst/>
              </a:prstGeom>
              <a:gradFill rotWithShape="0">
                <a:gsLst>
                  <a:gs pos="0">
                    <a:srgbClr val="FF5050"/>
                  </a:gs>
                  <a:gs pos="100000">
                    <a:srgbClr val="5C1D1D"/>
                  </a:gs>
                </a:gsLst>
                <a:path path="shape">
                  <a:fillToRect l="50000" t="50000" r="50000" b="50000"/>
                </a:path>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28" name="Text Box 57">
                <a:extLst>
                  <a:ext uri="{FF2B5EF4-FFF2-40B4-BE49-F238E27FC236}">
                    <a16:creationId xmlns:a16="http://schemas.microsoft.com/office/drawing/2014/main" id="{ACB98CDA-54A0-48AD-A117-A3F6671C3857}"/>
                  </a:ext>
                </a:extLst>
              </p:cNvPr>
              <p:cNvSpPr txBox="1">
                <a:spLocks noChangeArrowheads="1"/>
              </p:cNvSpPr>
              <p:nvPr/>
            </p:nvSpPr>
            <p:spPr bwMode="auto">
              <a:xfrm>
                <a:off x="2302" y="2446"/>
                <a:ext cx="264"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a:t>
                </a:r>
              </a:p>
            </p:txBody>
          </p:sp>
          <p:sp>
            <p:nvSpPr>
              <p:cNvPr id="29" name="Text Box 58">
                <a:extLst>
                  <a:ext uri="{FF2B5EF4-FFF2-40B4-BE49-F238E27FC236}">
                    <a16:creationId xmlns:a16="http://schemas.microsoft.com/office/drawing/2014/main" id="{EC82A5D1-C6AE-4DE9-9464-864C3DE3FA0E}"/>
                  </a:ext>
                </a:extLst>
              </p:cNvPr>
              <p:cNvSpPr txBox="1">
                <a:spLocks noChangeArrowheads="1"/>
              </p:cNvSpPr>
              <p:nvPr/>
            </p:nvSpPr>
            <p:spPr bwMode="auto">
              <a:xfrm>
                <a:off x="2410" y="2364"/>
                <a:ext cx="264"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a:t>
                </a:r>
              </a:p>
            </p:txBody>
          </p:sp>
          <p:sp>
            <p:nvSpPr>
              <p:cNvPr id="30" name="Text Box 59">
                <a:extLst>
                  <a:ext uri="{FF2B5EF4-FFF2-40B4-BE49-F238E27FC236}">
                    <a16:creationId xmlns:a16="http://schemas.microsoft.com/office/drawing/2014/main" id="{63084E06-D763-4B0D-A38A-511A3A8E2ADE}"/>
                  </a:ext>
                </a:extLst>
              </p:cNvPr>
              <p:cNvSpPr txBox="1">
                <a:spLocks noChangeArrowheads="1"/>
              </p:cNvSpPr>
              <p:nvPr/>
            </p:nvSpPr>
            <p:spPr bwMode="auto">
              <a:xfrm>
                <a:off x="2490" y="2367"/>
                <a:ext cx="264"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a:t>
                </a:r>
              </a:p>
            </p:txBody>
          </p:sp>
        </p:grpSp>
      </p:grpSp>
      <p:grpSp>
        <p:nvGrpSpPr>
          <p:cNvPr id="33" name="Group 5">
            <a:extLst>
              <a:ext uri="{FF2B5EF4-FFF2-40B4-BE49-F238E27FC236}">
                <a16:creationId xmlns:a16="http://schemas.microsoft.com/office/drawing/2014/main" id="{AD9CC2DD-C4FF-4786-961D-263942572E02}"/>
              </a:ext>
            </a:extLst>
          </p:cNvPr>
          <p:cNvGrpSpPr>
            <a:grpSpLocks/>
          </p:cNvGrpSpPr>
          <p:nvPr/>
        </p:nvGrpSpPr>
        <p:grpSpPr bwMode="auto">
          <a:xfrm>
            <a:off x="4564867" y="4559896"/>
            <a:ext cx="5638800" cy="304800"/>
            <a:chOff x="1872" y="2976"/>
            <a:chExt cx="3552" cy="192"/>
          </a:xfrm>
        </p:grpSpPr>
        <p:grpSp>
          <p:nvGrpSpPr>
            <p:cNvPr id="34" name="Group 6">
              <a:extLst>
                <a:ext uri="{FF2B5EF4-FFF2-40B4-BE49-F238E27FC236}">
                  <a16:creationId xmlns:a16="http://schemas.microsoft.com/office/drawing/2014/main" id="{267C802D-AB83-4CC4-82E1-BD129DD621BA}"/>
                </a:ext>
              </a:extLst>
            </p:cNvPr>
            <p:cNvGrpSpPr>
              <a:grpSpLocks/>
            </p:cNvGrpSpPr>
            <p:nvPr/>
          </p:nvGrpSpPr>
          <p:grpSpPr bwMode="auto">
            <a:xfrm>
              <a:off x="1872" y="2976"/>
              <a:ext cx="3264" cy="192"/>
              <a:chOff x="1824" y="3648"/>
              <a:chExt cx="3264" cy="192"/>
            </a:xfrm>
          </p:grpSpPr>
          <p:sp>
            <p:nvSpPr>
              <p:cNvPr id="36" name="Freeform 7">
                <a:extLst>
                  <a:ext uri="{FF2B5EF4-FFF2-40B4-BE49-F238E27FC236}">
                    <a16:creationId xmlns:a16="http://schemas.microsoft.com/office/drawing/2014/main" id="{70EFB416-563A-4EC5-AEA0-E6E31523274D}"/>
                  </a:ext>
                </a:extLst>
              </p:cNvPr>
              <p:cNvSpPr>
                <a:spLocks/>
              </p:cNvSpPr>
              <p:nvPr/>
            </p:nvSpPr>
            <p:spPr bwMode="auto">
              <a:xfrm>
                <a:off x="1824"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Freeform 8">
                <a:extLst>
                  <a:ext uri="{FF2B5EF4-FFF2-40B4-BE49-F238E27FC236}">
                    <a16:creationId xmlns:a16="http://schemas.microsoft.com/office/drawing/2014/main" id="{DB7DF740-471B-4251-80A4-FB8824B6012B}"/>
                  </a:ext>
                </a:extLst>
              </p:cNvPr>
              <p:cNvSpPr>
                <a:spLocks/>
              </p:cNvSpPr>
              <p:nvPr/>
            </p:nvSpPr>
            <p:spPr bwMode="auto">
              <a:xfrm>
                <a:off x="2016"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Freeform 9">
                <a:extLst>
                  <a:ext uri="{FF2B5EF4-FFF2-40B4-BE49-F238E27FC236}">
                    <a16:creationId xmlns:a16="http://schemas.microsoft.com/office/drawing/2014/main" id="{ED3DAB4A-8606-477A-8E11-DFB4F99474CF}"/>
                  </a:ext>
                </a:extLst>
              </p:cNvPr>
              <p:cNvSpPr>
                <a:spLocks/>
              </p:cNvSpPr>
              <p:nvPr/>
            </p:nvSpPr>
            <p:spPr bwMode="auto">
              <a:xfrm>
                <a:off x="2208"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Freeform 10">
                <a:extLst>
                  <a:ext uri="{FF2B5EF4-FFF2-40B4-BE49-F238E27FC236}">
                    <a16:creationId xmlns:a16="http://schemas.microsoft.com/office/drawing/2014/main" id="{B57DC3F7-C092-4EC4-8175-3ED1C016F8C4}"/>
                  </a:ext>
                </a:extLst>
              </p:cNvPr>
              <p:cNvSpPr>
                <a:spLocks/>
              </p:cNvSpPr>
              <p:nvPr/>
            </p:nvSpPr>
            <p:spPr bwMode="auto">
              <a:xfrm>
                <a:off x="2400"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Freeform 11">
                <a:extLst>
                  <a:ext uri="{FF2B5EF4-FFF2-40B4-BE49-F238E27FC236}">
                    <a16:creationId xmlns:a16="http://schemas.microsoft.com/office/drawing/2014/main" id="{2DCF33D8-0831-4E5C-9720-E28BCC5BC417}"/>
                  </a:ext>
                </a:extLst>
              </p:cNvPr>
              <p:cNvSpPr>
                <a:spLocks/>
              </p:cNvSpPr>
              <p:nvPr/>
            </p:nvSpPr>
            <p:spPr bwMode="auto">
              <a:xfrm>
                <a:off x="2592"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12">
                <a:extLst>
                  <a:ext uri="{FF2B5EF4-FFF2-40B4-BE49-F238E27FC236}">
                    <a16:creationId xmlns:a16="http://schemas.microsoft.com/office/drawing/2014/main" id="{11E5B035-4AB0-454B-B21D-632DF253C678}"/>
                  </a:ext>
                </a:extLst>
              </p:cNvPr>
              <p:cNvSpPr>
                <a:spLocks/>
              </p:cNvSpPr>
              <p:nvPr/>
            </p:nvSpPr>
            <p:spPr bwMode="auto">
              <a:xfrm>
                <a:off x="2784"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13">
                <a:extLst>
                  <a:ext uri="{FF2B5EF4-FFF2-40B4-BE49-F238E27FC236}">
                    <a16:creationId xmlns:a16="http://schemas.microsoft.com/office/drawing/2014/main" id="{09B88B6F-436A-44BF-89FB-78CCCAAA9D09}"/>
                  </a:ext>
                </a:extLst>
              </p:cNvPr>
              <p:cNvSpPr>
                <a:spLocks/>
              </p:cNvSpPr>
              <p:nvPr/>
            </p:nvSpPr>
            <p:spPr bwMode="auto">
              <a:xfrm>
                <a:off x="2976"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Freeform 14">
                <a:extLst>
                  <a:ext uri="{FF2B5EF4-FFF2-40B4-BE49-F238E27FC236}">
                    <a16:creationId xmlns:a16="http://schemas.microsoft.com/office/drawing/2014/main" id="{74A468CA-23D4-4B2D-BAEB-CA96E0A24CA1}"/>
                  </a:ext>
                </a:extLst>
              </p:cNvPr>
              <p:cNvSpPr>
                <a:spLocks/>
              </p:cNvSpPr>
              <p:nvPr/>
            </p:nvSpPr>
            <p:spPr bwMode="auto">
              <a:xfrm>
                <a:off x="3168"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Freeform 15">
                <a:extLst>
                  <a:ext uri="{FF2B5EF4-FFF2-40B4-BE49-F238E27FC236}">
                    <a16:creationId xmlns:a16="http://schemas.microsoft.com/office/drawing/2014/main" id="{7459BEA6-1905-46BD-A392-E4A94B9CEF9C}"/>
                  </a:ext>
                </a:extLst>
              </p:cNvPr>
              <p:cNvSpPr>
                <a:spLocks/>
              </p:cNvSpPr>
              <p:nvPr/>
            </p:nvSpPr>
            <p:spPr bwMode="auto">
              <a:xfrm>
                <a:off x="3360"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Freeform 16">
                <a:extLst>
                  <a:ext uri="{FF2B5EF4-FFF2-40B4-BE49-F238E27FC236}">
                    <a16:creationId xmlns:a16="http://schemas.microsoft.com/office/drawing/2014/main" id="{B71C4452-7A2B-4E52-9BD2-549C5B03CF72}"/>
                  </a:ext>
                </a:extLst>
              </p:cNvPr>
              <p:cNvSpPr>
                <a:spLocks/>
              </p:cNvSpPr>
              <p:nvPr/>
            </p:nvSpPr>
            <p:spPr bwMode="auto">
              <a:xfrm>
                <a:off x="4320"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Freeform 17">
                <a:extLst>
                  <a:ext uri="{FF2B5EF4-FFF2-40B4-BE49-F238E27FC236}">
                    <a16:creationId xmlns:a16="http://schemas.microsoft.com/office/drawing/2014/main" id="{0039DFA1-93A1-443B-87CB-A41F638C4EDB}"/>
                  </a:ext>
                </a:extLst>
              </p:cNvPr>
              <p:cNvSpPr>
                <a:spLocks/>
              </p:cNvSpPr>
              <p:nvPr/>
            </p:nvSpPr>
            <p:spPr bwMode="auto">
              <a:xfrm>
                <a:off x="4128"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Freeform 18">
                <a:extLst>
                  <a:ext uri="{FF2B5EF4-FFF2-40B4-BE49-F238E27FC236}">
                    <a16:creationId xmlns:a16="http://schemas.microsoft.com/office/drawing/2014/main" id="{4235215D-088D-4CF5-9369-CF530EFAA4E5}"/>
                  </a:ext>
                </a:extLst>
              </p:cNvPr>
              <p:cNvSpPr>
                <a:spLocks/>
              </p:cNvSpPr>
              <p:nvPr/>
            </p:nvSpPr>
            <p:spPr bwMode="auto">
              <a:xfrm>
                <a:off x="3936"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Freeform 19">
                <a:extLst>
                  <a:ext uri="{FF2B5EF4-FFF2-40B4-BE49-F238E27FC236}">
                    <a16:creationId xmlns:a16="http://schemas.microsoft.com/office/drawing/2014/main" id="{AD2DFDDA-1F7C-451F-81D9-3501F7D6450D}"/>
                  </a:ext>
                </a:extLst>
              </p:cNvPr>
              <p:cNvSpPr>
                <a:spLocks/>
              </p:cNvSpPr>
              <p:nvPr/>
            </p:nvSpPr>
            <p:spPr bwMode="auto">
              <a:xfrm>
                <a:off x="3744"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Freeform 20">
                <a:extLst>
                  <a:ext uri="{FF2B5EF4-FFF2-40B4-BE49-F238E27FC236}">
                    <a16:creationId xmlns:a16="http://schemas.microsoft.com/office/drawing/2014/main" id="{DF3F6B75-9A20-4CA7-AD44-B8D6BC72D5D4}"/>
                  </a:ext>
                </a:extLst>
              </p:cNvPr>
              <p:cNvSpPr>
                <a:spLocks/>
              </p:cNvSpPr>
              <p:nvPr/>
            </p:nvSpPr>
            <p:spPr bwMode="auto">
              <a:xfrm>
                <a:off x="3552"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Freeform 21">
                <a:extLst>
                  <a:ext uri="{FF2B5EF4-FFF2-40B4-BE49-F238E27FC236}">
                    <a16:creationId xmlns:a16="http://schemas.microsoft.com/office/drawing/2014/main" id="{55ABC20D-D0D3-4D40-B0A6-DA199E82EDE8}"/>
                  </a:ext>
                </a:extLst>
              </p:cNvPr>
              <p:cNvSpPr>
                <a:spLocks/>
              </p:cNvSpPr>
              <p:nvPr/>
            </p:nvSpPr>
            <p:spPr bwMode="auto">
              <a:xfrm>
                <a:off x="4896"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Freeform 22">
                <a:extLst>
                  <a:ext uri="{FF2B5EF4-FFF2-40B4-BE49-F238E27FC236}">
                    <a16:creationId xmlns:a16="http://schemas.microsoft.com/office/drawing/2014/main" id="{5AF4A577-7003-493B-8E02-A2E39FCCC1C2}"/>
                  </a:ext>
                </a:extLst>
              </p:cNvPr>
              <p:cNvSpPr>
                <a:spLocks/>
              </p:cNvSpPr>
              <p:nvPr/>
            </p:nvSpPr>
            <p:spPr bwMode="auto">
              <a:xfrm>
                <a:off x="4704"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Freeform 23">
                <a:extLst>
                  <a:ext uri="{FF2B5EF4-FFF2-40B4-BE49-F238E27FC236}">
                    <a16:creationId xmlns:a16="http://schemas.microsoft.com/office/drawing/2014/main" id="{98E2689E-D372-4661-B325-DD121F7F1DED}"/>
                  </a:ext>
                </a:extLst>
              </p:cNvPr>
              <p:cNvSpPr>
                <a:spLocks/>
              </p:cNvSpPr>
              <p:nvPr/>
            </p:nvSpPr>
            <p:spPr bwMode="auto">
              <a:xfrm>
                <a:off x="4512" y="3648"/>
                <a:ext cx="192" cy="192"/>
              </a:xfrm>
              <a:custGeom>
                <a:avLst/>
                <a:gdLst>
                  <a:gd name="T0" fmla="*/ 0 w 192"/>
                  <a:gd name="T1" fmla="*/ 96 h 192"/>
                  <a:gd name="T2" fmla="*/ 48 w 192"/>
                  <a:gd name="T3" fmla="*/ 0 h 192"/>
                  <a:gd name="T4" fmla="*/ 96 w 192"/>
                  <a:gd name="T5" fmla="*/ 96 h 192"/>
                  <a:gd name="T6" fmla="*/ 144 w 192"/>
                  <a:gd name="T7" fmla="*/ 192 h 192"/>
                  <a:gd name="T8" fmla="*/ 192 w 192"/>
                  <a:gd name="T9" fmla="*/ 96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2">
                    <a:moveTo>
                      <a:pt x="0" y="96"/>
                    </a:moveTo>
                    <a:cubicBezTo>
                      <a:pt x="16" y="48"/>
                      <a:pt x="32" y="0"/>
                      <a:pt x="48" y="0"/>
                    </a:cubicBezTo>
                    <a:cubicBezTo>
                      <a:pt x="64" y="0"/>
                      <a:pt x="80" y="64"/>
                      <a:pt x="96" y="96"/>
                    </a:cubicBezTo>
                    <a:cubicBezTo>
                      <a:pt x="112" y="128"/>
                      <a:pt x="128" y="192"/>
                      <a:pt x="144" y="192"/>
                    </a:cubicBezTo>
                    <a:cubicBezTo>
                      <a:pt x="160" y="192"/>
                      <a:pt x="176" y="144"/>
                      <a:pt x="192" y="96"/>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Line 24">
              <a:extLst>
                <a:ext uri="{FF2B5EF4-FFF2-40B4-BE49-F238E27FC236}">
                  <a16:creationId xmlns:a16="http://schemas.microsoft.com/office/drawing/2014/main" id="{1270C487-8B99-49F5-B8FB-35D2EBE9312D}"/>
                </a:ext>
              </a:extLst>
            </p:cNvPr>
            <p:cNvSpPr>
              <a:spLocks noChangeShapeType="1"/>
            </p:cNvSpPr>
            <p:nvPr/>
          </p:nvSpPr>
          <p:spPr bwMode="auto">
            <a:xfrm>
              <a:off x="5136" y="3072"/>
              <a:ext cx="288"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 name="Oval 30">
            <a:extLst>
              <a:ext uri="{FF2B5EF4-FFF2-40B4-BE49-F238E27FC236}">
                <a16:creationId xmlns:a16="http://schemas.microsoft.com/office/drawing/2014/main" id="{13973D2D-BBC3-4C04-90C1-B7E26C1075E7}"/>
              </a:ext>
            </a:extLst>
          </p:cNvPr>
          <p:cNvSpPr>
            <a:spLocks noChangeArrowheads="1"/>
          </p:cNvSpPr>
          <p:nvPr/>
        </p:nvSpPr>
        <p:spPr bwMode="auto">
          <a:xfrm>
            <a:off x="6838167" y="2905721"/>
            <a:ext cx="152400" cy="1524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54" name="Line 31">
            <a:extLst>
              <a:ext uri="{FF2B5EF4-FFF2-40B4-BE49-F238E27FC236}">
                <a16:creationId xmlns:a16="http://schemas.microsoft.com/office/drawing/2014/main" id="{88AED8D8-7926-4971-BFA6-1D817C37760F}"/>
              </a:ext>
            </a:extLst>
          </p:cNvPr>
          <p:cNvSpPr>
            <a:spLocks noChangeShapeType="1"/>
          </p:cNvSpPr>
          <p:nvPr/>
        </p:nvSpPr>
        <p:spPr bwMode="auto">
          <a:xfrm flipV="1">
            <a:off x="4595030" y="3054946"/>
            <a:ext cx="2209800" cy="1371600"/>
          </a:xfrm>
          <a:prstGeom prst="line">
            <a:avLst/>
          </a:prstGeom>
          <a:noFill/>
          <a:ln w="127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Text Box 34">
            <a:extLst>
              <a:ext uri="{FF2B5EF4-FFF2-40B4-BE49-F238E27FC236}">
                <a16:creationId xmlns:a16="http://schemas.microsoft.com/office/drawing/2014/main" id="{BD438787-9EEF-4DE6-A838-2E8C8A7B87C9}"/>
              </a:ext>
            </a:extLst>
          </p:cNvPr>
          <p:cNvSpPr txBox="1">
            <a:spLocks noChangeArrowheads="1"/>
          </p:cNvSpPr>
          <p:nvPr/>
        </p:nvSpPr>
        <p:spPr bwMode="auto">
          <a:xfrm>
            <a:off x="6369855" y="5148859"/>
            <a:ext cx="1819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200" b="0">
                <a:effectLst>
                  <a:outerShdw blurRad="38100" dist="38100" dir="2700000" algn="tl">
                    <a:srgbClr val="000000"/>
                  </a:outerShdw>
                </a:effectLst>
                <a:latin typeface="Calibri" panose="020F0502020204030204" pitchFamily="34" charset="0"/>
              </a:rPr>
              <a:t>X-Ray</a:t>
            </a:r>
          </a:p>
        </p:txBody>
      </p:sp>
    </p:spTree>
    <p:extLst>
      <p:ext uri="{BB962C8B-B14F-4D97-AF65-F5344CB8AC3E}">
        <p14:creationId xmlns:p14="http://schemas.microsoft.com/office/powerpoint/2010/main" val="28481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subTnLst>
                                    <p:audio>
                                      <p:cMediaNode>
                                        <p:cTn display="0" masterRel="sameClick">
                                          <p:stCondLst>
                                            <p:cond evt="begin" delay="0">
                                              <p:tn val="16"/>
                                            </p:cond>
                                          </p:stCondLst>
                                          <p:endCondLst>
                                            <p:cond evt="onStopAudio" delay="0">
                                              <p:tgtEl>
                                                <p:sldTgt/>
                                              </p:tgtEl>
                                            </p:cond>
                                          </p:endCondLst>
                                        </p:cTn>
                                        <p:tgtEl>
                                          <p:sndTgt r:embed="rId3" name="Robotz Windows Start.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8F1B91AB-EB9F-4DEE-BF07-2CD24D9B053B}"/>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E53B5E09-4EC0-4E21-A487-CF73ABCFEAC8}"/>
              </a:ext>
            </a:extLst>
          </p:cNvPr>
          <p:cNvSpPr txBox="1"/>
          <p:nvPr/>
        </p:nvSpPr>
        <p:spPr>
          <a:xfrm>
            <a:off x="4056485" y="1150990"/>
            <a:ext cx="6097554"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Αλληλεπιδράσεις φωτονίων με την ύλη</a:t>
            </a:r>
          </a:p>
        </p:txBody>
      </p:sp>
      <p:sp>
        <p:nvSpPr>
          <p:cNvPr id="11" name="TextBox 10">
            <a:extLst>
              <a:ext uri="{FF2B5EF4-FFF2-40B4-BE49-F238E27FC236}">
                <a16:creationId xmlns:a16="http://schemas.microsoft.com/office/drawing/2014/main" id="{7B833854-222F-4B36-B6F1-5F2D25900473}"/>
              </a:ext>
            </a:extLst>
          </p:cNvPr>
          <p:cNvSpPr txBox="1"/>
          <p:nvPr/>
        </p:nvSpPr>
        <p:spPr>
          <a:xfrm>
            <a:off x="3497685" y="1612655"/>
            <a:ext cx="6097554"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Φωτοηλεκτρικό Φαινόμενο</a:t>
            </a: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p:txBody>
      </p:sp>
      <p:sp>
        <p:nvSpPr>
          <p:cNvPr id="61" name="Text Box 6">
            <a:extLst>
              <a:ext uri="{FF2B5EF4-FFF2-40B4-BE49-F238E27FC236}">
                <a16:creationId xmlns:a16="http://schemas.microsoft.com/office/drawing/2014/main" id="{B45B6E84-105B-4F14-9569-EC7A733F9F85}"/>
              </a:ext>
            </a:extLst>
          </p:cNvPr>
          <p:cNvSpPr txBox="1">
            <a:spLocks noChangeArrowheads="1"/>
          </p:cNvSpPr>
          <p:nvPr/>
        </p:nvSpPr>
        <p:spPr bwMode="auto">
          <a:xfrm>
            <a:off x="405881" y="2256263"/>
            <a:ext cx="1186853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1800" b="0" dirty="0">
                <a:latin typeface="Arial" charset="0"/>
                <a:cs typeface="Arial" charset="0"/>
              </a:rPr>
              <a:t>Με αυτόν τον μηχανισμό, </a:t>
            </a:r>
            <a:r>
              <a:rPr lang="el-GR" altLang="en-US" sz="1800" b="0" dirty="0">
                <a:solidFill>
                  <a:srgbClr val="C00000"/>
                </a:solidFill>
                <a:latin typeface="Arial" charset="0"/>
                <a:cs typeface="Arial" charset="0"/>
              </a:rPr>
              <a:t>το φωτόνιο </a:t>
            </a:r>
            <a:r>
              <a:rPr lang="el-GR" altLang="en-US" sz="1800" b="0" dirty="0">
                <a:latin typeface="Arial" charset="0"/>
                <a:cs typeface="Arial" charset="0"/>
              </a:rPr>
              <a:t>κατά την σύγκρουσή του με το άτομο εξαφανίζεται και ένα </a:t>
            </a:r>
            <a:r>
              <a:rPr lang="el-GR" altLang="en-US" sz="1800" b="0" dirty="0">
                <a:solidFill>
                  <a:srgbClr val="C00000"/>
                </a:solidFill>
                <a:latin typeface="Arial" charset="0"/>
                <a:cs typeface="Arial" charset="0"/>
              </a:rPr>
              <a:t>ηλεκτρόνιο</a:t>
            </a:r>
            <a:r>
              <a:rPr lang="el-GR" altLang="en-US" sz="1800" b="0" dirty="0">
                <a:latin typeface="Arial" charset="0"/>
                <a:cs typeface="Arial" charset="0"/>
              </a:rPr>
              <a:t> εξέρχεται από το ηλεκτρονικό περίβλημα του ατόμου.</a:t>
            </a:r>
          </a:p>
          <a:p>
            <a:pPr eaLnBrk="1" hangingPunct="1">
              <a:spcBef>
                <a:spcPct val="0"/>
              </a:spcBef>
              <a:buFontTx/>
              <a:buNone/>
            </a:pPr>
            <a:endParaRPr lang="el-GR" altLang="en-US" sz="1800" b="0" dirty="0">
              <a:latin typeface="Arial" charset="0"/>
              <a:cs typeface="Arial" charset="0"/>
            </a:endParaRPr>
          </a:p>
          <a:p>
            <a:pPr eaLnBrk="1" hangingPunct="1">
              <a:spcBef>
                <a:spcPct val="0"/>
              </a:spcBef>
              <a:buFontTx/>
              <a:buNone/>
            </a:pPr>
            <a:r>
              <a:rPr lang="el-GR" altLang="en-US" sz="1800" b="0" dirty="0">
                <a:latin typeface="Arial" charset="0"/>
                <a:cs typeface="Arial" charset="0"/>
              </a:rPr>
              <a:t>Το φαινόμενο αυτό μπορεί να συμβεί μόνο στην περίπτωση που το </a:t>
            </a:r>
            <a:r>
              <a:rPr lang="el-GR" altLang="en-US" sz="1800" b="1" dirty="0">
                <a:latin typeface="Arial" charset="0"/>
                <a:cs typeface="Arial" charset="0"/>
              </a:rPr>
              <a:t>εισερχόμενο φωτόνιο έχει ενέργεια αρκετή ώστε να υπερνικήσει την ενέργεια συνδέσεως του ηλεκτρονίου</a:t>
            </a:r>
            <a:r>
              <a:rPr lang="el-GR" altLang="en-US" sz="1800" b="0" dirty="0">
                <a:latin typeface="Arial" charset="0"/>
                <a:cs typeface="Arial" charset="0"/>
              </a:rPr>
              <a:t> που εξέρχεται και το οποίο ονομάζεται </a:t>
            </a:r>
            <a:r>
              <a:rPr lang="el-GR" altLang="en-US" sz="1800" b="0" dirty="0">
                <a:solidFill>
                  <a:srgbClr val="C00000"/>
                </a:solidFill>
                <a:latin typeface="Arial" charset="0"/>
                <a:cs typeface="Arial" charset="0"/>
              </a:rPr>
              <a:t>φωτοηλεκτρόνιο</a:t>
            </a:r>
            <a:r>
              <a:rPr lang="el-GR" altLang="en-US" sz="1800" b="0" dirty="0">
                <a:latin typeface="Arial" charset="0"/>
                <a:cs typeface="Arial" charset="0"/>
              </a:rPr>
              <a:t>.</a:t>
            </a:r>
          </a:p>
          <a:p>
            <a:pPr eaLnBrk="1" hangingPunct="1">
              <a:spcBef>
                <a:spcPct val="0"/>
              </a:spcBef>
              <a:buFontTx/>
              <a:buNone/>
            </a:pPr>
            <a:endParaRPr lang="el-GR" altLang="en-US" sz="1800" b="0" dirty="0">
              <a:latin typeface="Arial" charset="0"/>
              <a:cs typeface="Arial" charset="0"/>
            </a:endParaRPr>
          </a:p>
          <a:p>
            <a:pPr eaLnBrk="1" hangingPunct="1">
              <a:spcBef>
                <a:spcPct val="0"/>
              </a:spcBef>
              <a:buFontTx/>
              <a:buNone/>
            </a:pPr>
            <a:r>
              <a:rPr lang="el-GR" altLang="en-US" sz="1800" b="0" dirty="0">
                <a:latin typeface="Arial" charset="0"/>
                <a:cs typeface="Arial" charset="0"/>
              </a:rPr>
              <a:t>Το ηλεκτρόνιο που εξέρχεται έχει κινητική ενέργεια </a:t>
            </a:r>
            <a:r>
              <a:rPr lang="en-US" altLang="en-US" sz="1800" b="0" dirty="0">
                <a:latin typeface="Arial" charset="0"/>
                <a:cs typeface="Arial" charset="0"/>
              </a:rPr>
              <a:t>(h</a:t>
            </a:r>
            <a:r>
              <a:rPr lang="el-GR" altLang="en-US" sz="1800" b="0" dirty="0">
                <a:latin typeface="Arial" charset="0"/>
                <a:cs typeface="Arial" charset="0"/>
              </a:rPr>
              <a:t>ν-</a:t>
            </a:r>
            <a:r>
              <a:rPr lang="en-US" altLang="en-US" sz="1800" b="0" dirty="0">
                <a:latin typeface="Arial" charset="0"/>
                <a:cs typeface="Arial" charset="0"/>
              </a:rPr>
              <a:t>b) </a:t>
            </a:r>
            <a:r>
              <a:rPr lang="el-GR" altLang="en-US" sz="1800" b="0" dirty="0">
                <a:latin typeface="Arial" charset="0"/>
                <a:cs typeface="Arial" charset="0"/>
              </a:rPr>
              <a:t>όπου </a:t>
            </a:r>
            <a:r>
              <a:rPr lang="en-US" altLang="en-US" sz="1800" b="0" dirty="0" err="1">
                <a:latin typeface="Arial" charset="0"/>
                <a:cs typeface="Arial" charset="0"/>
              </a:rPr>
              <a:t>hv</a:t>
            </a:r>
            <a:r>
              <a:rPr lang="en-US" altLang="en-US" sz="1800" b="0" dirty="0">
                <a:latin typeface="Arial" charset="0"/>
                <a:cs typeface="Arial" charset="0"/>
              </a:rPr>
              <a:t> </a:t>
            </a:r>
            <a:r>
              <a:rPr lang="el-GR" altLang="en-US" sz="1800" b="0" dirty="0">
                <a:latin typeface="Arial" charset="0"/>
                <a:cs typeface="Arial" charset="0"/>
              </a:rPr>
              <a:t>η ενέργεια του φωτονίου και </a:t>
            </a:r>
            <a:r>
              <a:rPr lang="en-US" altLang="en-US" sz="1800" b="0" dirty="0">
                <a:latin typeface="Arial" charset="0"/>
                <a:cs typeface="Arial" charset="0"/>
              </a:rPr>
              <a:t>b </a:t>
            </a:r>
            <a:r>
              <a:rPr lang="el-GR" altLang="en-US" sz="1800" b="0" dirty="0">
                <a:latin typeface="Arial" charset="0"/>
                <a:cs typeface="Arial" charset="0"/>
              </a:rPr>
              <a:t>η ενέργεια συνδέσεως του ηλεκτρονίου, οδεύει μέσα στην ύλη προκαλώντας ιονισμούς έως ότου χάσει όλη την ενέργεια.</a:t>
            </a:r>
            <a:endParaRPr lang="en-US" altLang="en-US" sz="1800" b="0" dirty="0">
              <a:latin typeface="Arial" charset="0"/>
              <a:cs typeface="Arial" charset="0"/>
            </a:endParaRPr>
          </a:p>
        </p:txBody>
      </p:sp>
      <p:sp>
        <p:nvSpPr>
          <p:cNvPr id="62" name="Text Box 7">
            <a:extLst>
              <a:ext uri="{FF2B5EF4-FFF2-40B4-BE49-F238E27FC236}">
                <a16:creationId xmlns:a16="http://schemas.microsoft.com/office/drawing/2014/main" id="{7DD809C4-FBAD-462A-9A34-D4698478648D}"/>
              </a:ext>
            </a:extLst>
          </p:cNvPr>
          <p:cNvSpPr txBox="1">
            <a:spLocks noChangeArrowheads="1"/>
          </p:cNvSpPr>
          <p:nvPr/>
        </p:nvSpPr>
        <p:spPr bwMode="auto">
          <a:xfrm>
            <a:off x="6137989" y="5137412"/>
            <a:ext cx="40957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1800" b="0" dirty="0">
                <a:latin typeface="Arial" charset="0"/>
                <a:cs typeface="Arial" charset="0"/>
              </a:rPr>
              <a:t>Μαζικός συντελεστής εξασθενήσεως λόγω φωτοηλεκτρικού φαινομένου.</a:t>
            </a:r>
            <a:endParaRPr lang="en-US" altLang="en-US" sz="1800" b="0" dirty="0">
              <a:latin typeface="Arial" charset="0"/>
              <a:cs typeface="Arial" charset="0"/>
            </a:endParaRPr>
          </a:p>
        </p:txBody>
      </p:sp>
      <p:grpSp>
        <p:nvGrpSpPr>
          <p:cNvPr id="63" name="Group 9">
            <a:extLst>
              <a:ext uri="{FF2B5EF4-FFF2-40B4-BE49-F238E27FC236}">
                <a16:creationId xmlns:a16="http://schemas.microsoft.com/office/drawing/2014/main" id="{F041D536-9A3E-491F-BDAA-771529564D00}"/>
              </a:ext>
            </a:extLst>
          </p:cNvPr>
          <p:cNvGrpSpPr>
            <a:grpSpLocks/>
          </p:cNvGrpSpPr>
          <p:nvPr/>
        </p:nvGrpSpPr>
        <p:grpSpPr bwMode="auto">
          <a:xfrm>
            <a:off x="2430091" y="4957155"/>
            <a:ext cx="2135188" cy="1133475"/>
            <a:chOff x="531" y="2722"/>
            <a:chExt cx="1457" cy="714"/>
          </a:xfrm>
        </p:grpSpPr>
        <p:pic>
          <p:nvPicPr>
            <p:cNvPr id="64" name="Picture 5">
              <a:extLst>
                <a:ext uri="{FF2B5EF4-FFF2-40B4-BE49-F238E27FC236}">
                  <a16:creationId xmlns:a16="http://schemas.microsoft.com/office/drawing/2014/main" id="{8CAEA566-FF2A-4558-8B52-857709E5D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 y="2797"/>
              <a:ext cx="1457" cy="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Oval 8">
              <a:extLst>
                <a:ext uri="{FF2B5EF4-FFF2-40B4-BE49-F238E27FC236}">
                  <a16:creationId xmlns:a16="http://schemas.microsoft.com/office/drawing/2014/main" id="{2C4D31B9-B310-44DD-9FB6-26F8C3137315}"/>
                </a:ext>
              </a:extLst>
            </p:cNvPr>
            <p:cNvSpPr>
              <a:spLocks noChangeArrowheads="1"/>
            </p:cNvSpPr>
            <p:nvPr/>
          </p:nvSpPr>
          <p:spPr bwMode="auto">
            <a:xfrm>
              <a:off x="1302" y="2722"/>
              <a:ext cx="576" cy="450"/>
            </a:xfrm>
            <a:prstGeom prst="ellipse">
              <a:avLst/>
            </a:prstGeom>
            <a:noFill/>
            <a:ln w="28575">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1800" b="0">
                <a:latin typeface="Arial" charset="0"/>
                <a:cs typeface="Arial" charset="0"/>
              </a:endParaRPr>
            </a:p>
          </p:txBody>
        </p:sp>
      </p:grpSp>
    </p:spTree>
    <p:extLst>
      <p:ext uri="{BB962C8B-B14F-4D97-AF65-F5344CB8AC3E}">
        <p14:creationId xmlns:p14="http://schemas.microsoft.com/office/powerpoint/2010/main" val="406868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8F1B91AB-EB9F-4DEE-BF07-2CD24D9B053B}"/>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E53B5E09-4EC0-4E21-A487-CF73ABCFEAC8}"/>
              </a:ext>
            </a:extLst>
          </p:cNvPr>
          <p:cNvSpPr txBox="1"/>
          <p:nvPr/>
        </p:nvSpPr>
        <p:spPr>
          <a:xfrm>
            <a:off x="4056485" y="1150990"/>
            <a:ext cx="6097554"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Αλληλεπιδράσεις φωτονίων με την ύλη</a:t>
            </a:r>
          </a:p>
        </p:txBody>
      </p:sp>
      <p:sp>
        <p:nvSpPr>
          <p:cNvPr id="11" name="TextBox 10">
            <a:extLst>
              <a:ext uri="{FF2B5EF4-FFF2-40B4-BE49-F238E27FC236}">
                <a16:creationId xmlns:a16="http://schemas.microsoft.com/office/drawing/2014/main" id="{7B833854-222F-4B36-B6F1-5F2D25900473}"/>
              </a:ext>
            </a:extLst>
          </p:cNvPr>
          <p:cNvSpPr txBox="1"/>
          <p:nvPr/>
        </p:nvSpPr>
        <p:spPr>
          <a:xfrm>
            <a:off x="3497685" y="1612655"/>
            <a:ext cx="6097554" cy="46166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l-GR" sz="2400" b="1"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latin typeface="Garamond" panose="02020404030301010803"/>
              </a:rPr>
              <a:t>Φωτοηλεκτρικό Φαινόμενο</a:t>
            </a:r>
            <a:endPar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endParaRPr>
          </a:p>
        </p:txBody>
      </p:sp>
      <p:sp>
        <p:nvSpPr>
          <p:cNvPr id="14" name="Text Box 3">
            <a:extLst>
              <a:ext uri="{FF2B5EF4-FFF2-40B4-BE49-F238E27FC236}">
                <a16:creationId xmlns:a16="http://schemas.microsoft.com/office/drawing/2014/main" id="{199CDE34-7F1F-4DE5-B22F-5C50CA6BB984}"/>
              </a:ext>
            </a:extLst>
          </p:cNvPr>
          <p:cNvSpPr txBox="1">
            <a:spLocks noChangeArrowheads="1"/>
          </p:cNvSpPr>
          <p:nvPr/>
        </p:nvSpPr>
        <p:spPr bwMode="auto">
          <a:xfrm>
            <a:off x="838200" y="3581400"/>
            <a:ext cx="1125427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1800" dirty="0">
                <a:solidFill>
                  <a:srgbClr val="C00000"/>
                </a:solidFill>
                <a:latin typeface="Arial" charset="0"/>
                <a:cs typeface="Arial" charset="0"/>
              </a:rPr>
              <a:t>Η ισχυρή εξάρτηση της εξασθενήσεως των φωτονίων στο φωτοηλεκτρικό φαινόμενο από το Ζ των ιστών αποτελεί την φυσική βάση της Ακτινοδιαγνωστικής </a:t>
            </a:r>
            <a:r>
              <a:rPr lang="el-GR" altLang="en-US" sz="1800" b="0" dirty="0">
                <a:latin typeface="Arial" charset="0"/>
                <a:cs typeface="Arial" charset="0"/>
              </a:rPr>
              <a:t>στην οποία η χρησιμοποιούμενη ακτινοβολία Χ έχει μέση ενέργεια λίγων δεκάδων </a:t>
            </a:r>
            <a:r>
              <a:rPr lang="en-US" altLang="en-US" sz="1800" b="0" dirty="0">
                <a:latin typeface="Arial" charset="0"/>
                <a:cs typeface="Arial" charset="0"/>
              </a:rPr>
              <a:t>keV.</a:t>
            </a:r>
            <a:endParaRPr lang="el-GR" altLang="en-US" sz="1800" b="0" dirty="0">
              <a:latin typeface="Arial" charset="0"/>
              <a:cs typeface="Arial" charset="0"/>
            </a:endParaRPr>
          </a:p>
          <a:p>
            <a:pPr eaLnBrk="1" hangingPunct="1">
              <a:spcBef>
                <a:spcPct val="0"/>
              </a:spcBef>
              <a:buFontTx/>
              <a:buNone/>
            </a:pPr>
            <a:endParaRPr lang="el-GR" altLang="en-US" sz="1800" b="0" dirty="0">
              <a:latin typeface="Arial" charset="0"/>
              <a:cs typeface="Arial" charset="0"/>
            </a:endParaRPr>
          </a:p>
          <a:p>
            <a:pPr eaLnBrk="1" hangingPunct="1">
              <a:spcBef>
                <a:spcPct val="0"/>
              </a:spcBef>
              <a:buFontTx/>
              <a:buNone/>
            </a:pPr>
            <a:r>
              <a:rPr lang="el-GR" altLang="en-US" sz="1800" b="0" dirty="0">
                <a:latin typeface="Arial" charset="0"/>
                <a:cs typeface="Arial" charset="0"/>
              </a:rPr>
              <a:t>Ιστοί και όργανα του σώματος που περιλαμβάνουν ουσίες με υψηλότερο Ζ, όπως τα οστά που περιέχουν </a:t>
            </a:r>
            <a:r>
              <a:rPr lang="en-US" altLang="en-US" sz="1800" b="0" dirty="0">
                <a:latin typeface="Arial" charset="0"/>
                <a:cs typeface="Arial" charset="0"/>
              </a:rPr>
              <a:t>Ca, </a:t>
            </a:r>
            <a:r>
              <a:rPr lang="el-GR" altLang="en-US" sz="1800" b="0" dirty="0">
                <a:latin typeface="Arial" charset="0"/>
                <a:cs typeface="Arial" charset="0"/>
              </a:rPr>
              <a:t>εξασθενίζουν ισχυρότερα την δέσμη των φωτονίων.</a:t>
            </a:r>
          </a:p>
          <a:p>
            <a:pPr eaLnBrk="1" hangingPunct="1">
              <a:spcBef>
                <a:spcPct val="0"/>
              </a:spcBef>
              <a:buFontTx/>
              <a:buNone/>
            </a:pPr>
            <a:endParaRPr lang="el-GR" altLang="en-US" sz="1800" b="0" dirty="0">
              <a:latin typeface="Arial" charset="0"/>
              <a:cs typeface="Arial" charset="0"/>
            </a:endParaRPr>
          </a:p>
          <a:p>
            <a:pPr eaLnBrk="1" hangingPunct="1">
              <a:spcBef>
                <a:spcPct val="0"/>
              </a:spcBef>
              <a:buFontTx/>
              <a:buNone/>
            </a:pPr>
            <a:r>
              <a:rPr lang="el-GR" altLang="en-US" sz="1800" b="0" dirty="0">
                <a:latin typeface="Arial" charset="0"/>
                <a:cs typeface="Arial" charset="0"/>
              </a:rPr>
              <a:t>Σαν αποτέλεσμα, σκιαγραφείται στο ακτινογραφικό φιλμ (ή στην ακτινοσκοπική οθόνη) η διαφορά στην εξασθένηση που προκαλείται από τους ιστούς μέσω των οποίων διέρχεται η ακτινοβολία Χ.</a:t>
            </a:r>
            <a:endParaRPr lang="en-US" altLang="en-US" sz="1800" b="0" dirty="0">
              <a:latin typeface="Arial" charset="0"/>
              <a:cs typeface="Arial" charset="0"/>
            </a:endParaRPr>
          </a:p>
        </p:txBody>
      </p:sp>
      <p:sp>
        <p:nvSpPr>
          <p:cNvPr id="15" name="Text Box 4">
            <a:extLst>
              <a:ext uri="{FF2B5EF4-FFF2-40B4-BE49-F238E27FC236}">
                <a16:creationId xmlns:a16="http://schemas.microsoft.com/office/drawing/2014/main" id="{CD974387-FC77-4371-B91B-F437289154EE}"/>
              </a:ext>
            </a:extLst>
          </p:cNvPr>
          <p:cNvSpPr txBox="1">
            <a:spLocks noChangeArrowheads="1"/>
          </p:cNvSpPr>
          <p:nvPr/>
        </p:nvSpPr>
        <p:spPr bwMode="auto">
          <a:xfrm>
            <a:off x="5266548" y="2535985"/>
            <a:ext cx="40957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1800" b="0" dirty="0">
                <a:latin typeface="Arial" charset="0"/>
                <a:cs typeface="Arial" charset="0"/>
              </a:rPr>
              <a:t>Μαζικός συντελεστής εξασθενήσεως λόγω φωτοηλεκτρικού φαινομένου.</a:t>
            </a:r>
            <a:endParaRPr lang="en-US" altLang="en-US" sz="1800" b="0" dirty="0">
              <a:latin typeface="Arial" charset="0"/>
              <a:cs typeface="Arial" charset="0"/>
            </a:endParaRPr>
          </a:p>
        </p:txBody>
      </p:sp>
      <p:grpSp>
        <p:nvGrpSpPr>
          <p:cNvPr id="16" name="Group 5">
            <a:extLst>
              <a:ext uri="{FF2B5EF4-FFF2-40B4-BE49-F238E27FC236}">
                <a16:creationId xmlns:a16="http://schemas.microsoft.com/office/drawing/2014/main" id="{B4367D27-FAA1-4ABC-8CA5-EF1A9B3505AA}"/>
              </a:ext>
            </a:extLst>
          </p:cNvPr>
          <p:cNvGrpSpPr>
            <a:grpSpLocks/>
          </p:cNvGrpSpPr>
          <p:nvPr/>
        </p:nvGrpSpPr>
        <p:grpSpPr bwMode="auto">
          <a:xfrm>
            <a:off x="2544217" y="2116931"/>
            <a:ext cx="2133600" cy="1133475"/>
            <a:chOff x="531" y="2722"/>
            <a:chExt cx="1457" cy="714"/>
          </a:xfrm>
        </p:grpSpPr>
        <p:pic>
          <p:nvPicPr>
            <p:cNvPr id="17" name="Picture 6">
              <a:extLst>
                <a:ext uri="{FF2B5EF4-FFF2-40B4-BE49-F238E27FC236}">
                  <a16:creationId xmlns:a16="http://schemas.microsoft.com/office/drawing/2014/main" id="{B4812DBF-0950-4EA0-82F7-967326D23F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 y="2797"/>
              <a:ext cx="1457" cy="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7">
              <a:extLst>
                <a:ext uri="{FF2B5EF4-FFF2-40B4-BE49-F238E27FC236}">
                  <a16:creationId xmlns:a16="http://schemas.microsoft.com/office/drawing/2014/main" id="{FC13B64C-214C-48A0-8672-F7BD28E8B1BF}"/>
                </a:ext>
              </a:extLst>
            </p:cNvPr>
            <p:cNvSpPr>
              <a:spLocks noChangeArrowheads="1"/>
            </p:cNvSpPr>
            <p:nvPr/>
          </p:nvSpPr>
          <p:spPr bwMode="auto">
            <a:xfrm>
              <a:off x="1302" y="2722"/>
              <a:ext cx="576" cy="450"/>
            </a:xfrm>
            <a:prstGeom prst="ellipse">
              <a:avLst/>
            </a:prstGeom>
            <a:noFill/>
            <a:ln w="28575">
              <a:solidFill>
                <a:srgbClr val="FF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1800" b="0">
                <a:latin typeface="Arial" charset="0"/>
                <a:cs typeface="Arial" charset="0"/>
              </a:endParaRPr>
            </a:p>
          </p:txBody>
        </p:sp>
      </p:grpSp>
    </p:spTree>
    <p:extLst>
      <p:ext uri="{BB962C8B-B14F-4D97-AF65-F5344CB8AC3E}">
        <p14:creationId xmlns:p14="http://schemas.microsoft.com/office/powerpoint/2010/main" val="288903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8F1B91AB-EB9F-4DEE-BF07-2CD24D9B053B}"/>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E53B5E09-4EC0-4E21-A487-CF73ABCFEAC8}"/>
              </a:ext>
            </a:extLst>
          </p:cNvPr>
          <p:cNvSpPr txBox="1"/>
          <p:nvPr/>
        </p:nvSpPr>
        <p:spPr>
          <a:xfrm>
            <a:off x="4056485" y="1150990"/>
            <a:ext cx="6097554"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Αλληλεπιδράσεις φωτονίων με την ύλη</a:t>
            </a:r>
          </a:p>
        </p:txBody>
      </p:sp>
      <p:sp>
        <p:nvSpPr>
          <p:cNvPr id="11" name="Text Box 4">
            <a:extLst>
              <a:ext uri="{FF2B5EF4-FFF2-40B4-BE49-F238E27FC236}">
                <a16:creationId xmlns:a16="http://schemas.microsoft.com/office/drawing/2014/main" id="{63479453-616C-44C4-AA55-7F19FAE12190}"/>
              </a:ext>
            </a:extLst>
          </p:cNvPr>
          <p:cNvSpPr txBox="1">
            <a:spLocks noChangeArrowheads="1"/>
          </p:cNvSpPr>
          <p:nvPr/>
        </p:nvSpPr>
        <p:spPr bwMode="auto">
          <a:xfrm>
            <a:off x="162798" y="1556276"/>
            <a:ext cx="5101075" cy="400110"/>
          </a:xfrm>
          <a:prstGeom prst="rect">
            <a:avLst/>
          </a:prstGeom>
          <a:solidFill>
            <a:srgbClr val="9999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n-US" sz="2000" b="0" dirty="0">
                <a:latin typeface="Tahoma" pitchFamily="34" charset="0"/>
              </a:rPr>
              <a:t>ΑΛΛΗΛΕΠΙΔΡΑΣΗ ΦΩΤΟΝΙΩΝ ΜΕ ΤΗΝ ΥΛΗ</a:t>
            </a:r>
            <a:endParaRPr lang="en-US" altLang="en-US" sz="2000" b="0" dirty="0">
              <a:latin typeface="Tahoma" pitchFamily="34" charset="0"/>
            </a:endParaRPr>
          </a:p>
        </p:txBody>
      </p:sp>
      <p:sp>
        <p:nvSpPr>
          <p:cNvPr id="13" name="Text Box 5">
            <a:extLst>
              <a:ext uri="{FF2B5EF4-FFF2-40B4-BE49-F238E27FC236}">
                <a16:creationId xmlns:a16="http://schemas.microsoft.com/office/drawing/2014/main" id="{FDDA0A07-4670-4044-A8FD-069F8D081ECC}"/>
              </a:ext>
            </a:extLst>
          </p:cNvPr>
          <p:cNvSpPr txBox="1">
            <a:spLocks noChangeArrowheads="1"/>
          </p:cNvSpPr>
          <p:nvPr/>
        </p:nvSpPr>
        <p:spPr bwMode="auto">
          <a:xfrm>
            <a:off x="83975" y="2365956"/>
            <a:ext cx="121920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7338" indent="-28733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r>
              <a:rPr lang="el-GR" altLang="en-US" sz="2000" b="0" dirty="0"/>
              <a:t>Η πιθανότητα και ο μηχανισμός με τον οποίο το φωτόνιο θα χάσει ενέργεια </a:t>
            </a:r>
            <a:r>
              <a:rPr lang="el-GR" altLang="en-US" sz="2000" dirty="0"/>
              <a:t>εξαρτώνται</a:t>
            </a:r>
            <a:r>
              <a:rPr lang="el-GR" altLang="en-US" sz="2000" b="0" dirty="0"/>
              <a:t> από την ενέργεια του φωτονίου και από τον ατομικό αριθμό Ζ του υλικού.</a:t>
            </a:r>
          </a:p>
          <a:p>
            <a:pPr eaLnBrk="1" hangingPunct="1">
              <a:spcBef>
                <a:spcPct val="50000"/>
              </a:spcBef>
              <a:buFontTx/>
              <a:buChar char="•"/>
            </a:pPr>
            <a:r>
              <a:rPr lang="el-GR" altLang="en-US" sz="2000" b="0" dirty="0"/>
              <a:t>Στις χαμηλές ενέργειες των φωτονίων </a:t>
            </a:r>
            <a:r>
              <a:rPr lang="el-GR" altLang="en-US" sz="2000" dirty="0"/>
              <a:t>έως 50  </a:t>
            </a:r>
            <a:r>
              <a:rPr lang="en-US" altLang="en-US" sz="2000" b="0" dirty="0"/>
              <a:t>keV</a:t>
            </a:r>
            <a:r>
              <a:rPr lang="el-GR" altLang="en-US" sz="2000" b="0" dirty="0"/>
              <a:t> η φωτοηλεκτρική απορρόφηση είναι ο κύριος μηχανισμός εξασθενήσεως.</a:t>
            </a:r>
          </a:p>
          <a:p>
            <a:pPr eaLnBrk="1" hangingPunct="1">
              <a:spcBef>
                <a:spcPct val="50000"/>
              </a:spcBef>
              <a:buFontTx/>
              <a:buChar char="•"/>
            </a:pPr>
            <a:r>
              <a:rPr lang="el-GR" altLang="en-US" sz="2000" dirty="0"/>
              <a:t>Μεταξύ 50 και 100 </a:t>
            </a:r>
            <a:r>
              <a:rPr lang="en-US" altLang="en-US" sz="2000" dirty="0"/>
              <a:t>keV </a:t>
            </a:r>
            <a:r>
              <a:rPr lang="el-GR" altLang="en-US" sz="2000" dirty="0"/>
              <a:t>η </a:t>
            </a:r>
            <a:r>
              <a:rPr lang="el-GR" altLang="en-US" sz="2000" b="0" dirty="0"/>
              <a:t>φωτοηλεκτρική απορρόφηση και το φαινόμενο </a:t>
            </a:r>
            <a:r>
              <a:rPr lang="en-US" altLang="en-US" sz="2000" b="0" dirty="0"/>
              <a:t>Compton </a:t>
            </a:r>
            <a:r>
              <a:rPr lang="el-GR" altLang="en-US" sz="2000" b="0" dirty="0"/>
              <a:t>είναι περίπου ισοπίθανα.</a:t>
            </a:r>
          </a:p>
          <a:p>
            <a:pPr eaLnBrk="1" hangingPunct="1">
              <a:spcBef>
                <a:spcPct val="50000"/>
              </a:spcBef>
              <a:buFontTx/>
              <a:buChar char="•"/>
            </a:pPr>
            <a:r>
              <a:rPr lang="el-GR" altLang="en-US" sz="2000" dirty="0"/>
              <a:t>Μεταξύ </a:t>
            </a:r>
            <a:r>
              <a:rPr lang="en-US" altLang="en-US" sz="2000" dirty="0"/>
              <a:t>100 keV </a:t>
            </a:r>
            <a:r>
              <a:rPr lang="el-GR" altLang="en-US" sz="2000" dirty="0"/>
              <a:t>και 5 </a:t>
            </a:r>
            <a:r>
              <a:rPr lang="en-US" altLang="en-US" sz="2000" dirty="0"/>
              <a:t>MeV </a:t>
            </a:r>
            <a:r>
              <a:rPr lang="el-GR" altLang="en-US" sz="2000" b="0" dirty="0"/>
              <a:t>η εξασθένηση των φωτονίων οφείλεται σχεδόν αποκλειστικά στο φαινόμενο </a:t>
            </a:r>
            <a:r>
              <a:rPr lang="en-US" altLang="en-US" sz="2000" b="0" dirty="0"/>
              <a:t>Compton.</a:t>
            </a:r>
          </a:p>
          <a:p>
            <a:pPr eaLnBrk="1" hangingPunct="1">
              <a:spcBef>
                <a:spcPct val="50000"/>
              </a:spcBef>
              <a:buFontTx/>
              <a:buChar char="•"/>
            </a:pPr>
            <a:r>
              <a:rPr lang="el-GR" altLang="en-US" sz="2000" dirty="0"/>
              <a:t>Μεταξύ 5 και 10 </a:t>
            </a:r>
            <a:r>
              <a:rPr lang="en-US" altLang="en-US" sz="2000" dirty="0"/>
              <a:t>MeV </a:t>
            </a:r>
            <a:r>
              <a:rPr lang="el-GR" altLang="en-US" sz="2000" b="0" dirty="0"/>
              <a:t>στην εξασθένηση συμμετέχουν το φαινόμενο </a:t>
            </a:r>
            <a:r>
              <a:rPr lang="en-US" altLang="en-US" sz="2000" b="0" dirty="0"/>
              <a:t>Compton </a:t>
            </a:r>
            <a:r>
              <a:rPr lang="el-GR" altLang="en-US" sz="2000" b="0" dirty="0"/>
              <a:t>και η δίδυμος γένεση.</a:t>
            </a:r>
          </a:p>
          <a:p>
            <a:pPr eaLnBrk="1" hangingPunct="1">
              <a:spcBef>
                <a:spcPct val="50000"/>
              </a:spcBef>
              <a:buFontTx/>
              <a:buChar char="•"/>
            </a:pPr>
            <a:r>
              <a:rPr lang="el-GR" altLang="en-US" sz="2000" dirty="0"/>
              <a:t>Μεταξύ 50 και 100 </a:t>
            </a:r>
            <a:r>
              <a:rPr lang="en-US" altLang="en-US" sz="2000" dirty="0"/>
              <a:t>MeV </a:t>
            </a:r>
            <a:r>
              <a:rPr lang="el-GR" altLang="en-US" sz="2000" b="0" dirty="0"/>
              <a:t>η εξασθένηση οφείλεται κυρίως στην δίδυμο γένεση.</a:t>
            </a:r>
            <a:endParaRPr lang="en-US" altLang="en-US" sz="2000" b="0" dirty="0"/>
          </a:p>
        </p:txBody>
      </p:sp>
    </p:spTree>
    <p:extLst>
      <p:ext uri="{BB962C8B-B14F-4D97-AF65-F5344CB8AC3E}">
        <p14:creationId xmlns:p14="http://schemas.microsoft.com/office/powerpoint/2010/main" val="3756283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8" name="Picture 7">
            <a:extLst>
              <a:ext uri="{FF2B5EF4-FFF2-40B4-BE49-F238E27FC236}">
                <a16:creationId xmlns:a16="http://schemas.microsoft.com/office/drawing/2014/main" id="{8F1B91AB-EB9F-4DEE-BF07-2CD24D9B053B}"/>
              </a:ext>
            </a:extLst>
          </p:cNvPr>
          <p:cNvPicPr>
            <a:picLocks noChangeAspect="1"/>
          </p:cNvPicPr>
          <p:nvPr/>
        </p:nvPicPr>
        <p:blipFill>
          <a:blip r:embed="rId3"/>
          <a:stretch>
            <a:fillRect/>
          </a:stretch>
        </p:blipFill>
        <p:spPr>
          <a:xfrm>
            <a:off x="0" y="6046237"/>
            <a:ext cx="811763" cy="811763"/>
          </a:xfrm>
          <a:prstGeom prst="rect">
            <a:avLst/>
          </a:prstGeom>
        </p:spPr>
      </p:pic>
      <p:sp>
        <p:nvSpPr>
          <p:cNvPr id="12" name="TextBox 11">
            <a:extLst>
              <a:ext uri="{FF2B5EF4-FFF2-40B4-BE49-F238E27FC236}">
                <a16:creationId xmlns:a16="http://schemas.microsoft.com/office/drawing/2014/main" id="{E53B5E09-4EC0-4E21-A487-CF73ABCFEAC8}"/>
              </a:ext>
            </a:extLst>
          </p:cNvPr>
          <p:cNvSpPr txBox="1"/>
          <p:nvPr/>
        </p:nvSpPr>
        <p:spPr>
          <a:xfrm>
            <a:off x="4056485" y="1150990"/>
            <a:ext cx="6097554"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Αλληλεπιδράσεις φωτονίων με την ύλη</a:t>
            </a:r>
          </a:p>
        </p:txBody>
      </p:sp>
      <p:sp>
        <p:nvSpPr>
          <p:cNvPr id="11" name="Text Box 2">
            <a:extLst>
              <a:ext uri="{FF2B5EF4-FFF2-40B4-BE49-F238E27FC236}">
                <a16:creationId xmlns:a16="http://schemas.microsoft.com/office/drawing/2014/main" id="{46659059-41BE-444D-82DD-7E7FD08A5A23}"/>
              </a:ext>
            </a:extLst>
          </p:cNvPr>
          <p:cNvSpPr txBox="1">
            <a:spLocks noChangeArrowheads="1"/>
          </p:cNvSpPr>
          <p:nvPr/>
        </p:nvSpPr>
        <p:spPr bwMode="auto">
          <a:xfrm>
            <a:off x="169744" y="1556711"/>
            <a:ext cx="5101075" cy="400110"/>
          </a:xfrm>
          <a:prstGeom prst="rect">
            <a:avLst/>
          </a:prstGeom>
          <a:solidFill>
            <a:srgbClr val="9999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n-US" sz="2000" b="0" dirty="0">
                <a:latin typeface="Tahoma" pitchFamily="34" charset="0"/>
              </a:rPr>
              <a:t>ΑΛΛΗΛΕΠΙΔΡΑΣΗ ΦΩΤΟΝΙΩΝ ΜΕ ΤΗΝ ΥΛΗ</a:t>
            </a:r>
            <a:endParaRPr lang="en-US" altLang="en-US" sz="2000" b="0" dirty="0">
              <a:latin typeface="Tahoma" pitchFamily="34" charset="0"/>
            </a:endParaRPr>
          </a:p>
        </p:txBody>
      </p:sp>
      <p:sp>
        <p:nvSpPr>
          <p:cNvPr id="13" name="Text Box 3">
            <a:extLst>
              <a:ext uri="{FF2B5EF4-FFF2-40B4-BE49-F238E27FC236}">
                <a16:creationId xmlns:a16="http://schemas.microsoft.com/office/drawing/2014/main" id="{19334D1B-3D63-4065-9296-5CE1F84BEE53}"/>
              </a:ext>
            </a:extLst>
          </p:cNvPr>
          <p:cNvSpPr txBox="1">
            <a:spLocks noChangeArrowheads="1"/>
          </p:cNvSpPr>
          <p:nvPr/>
        </p:nvSpPr>
        <p:spPr bwMode="auto">
          <a:xfrm>
            <a:off x="0" y="2484616"/>
            <a:ext cx="11849878"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7338" indent="-287338"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Char char="•"/>
            </a:pPr>
            <a:r>
              <a:rPr lang="el-GR" altLang="en-US" sz="1800" b="0" dirty="0">
                <a:latin typeface="Tahoma" pitchFamily="34" charset="0"/>
              </a:rPr>
              <a:t>Κατά την </a:t>
            </a:r>
            <a:r>
              <a:rPr lang="el-GR" altLang="en-US" sz="1800" b="0" dirty="0">
                <a:solidFill>
                  <a:srgbClr val="C00000"/>
                </a:solidFill>
                <a:latin typeface="Tahoma" pitchFamily="34" charset="0"/>
              </a:rPr>
              <a:t>φωτοηλεκτρική απορρόφηση </a:t>
            </a:r>
            <a:r>
              <a:rPr lang="el-GR" altLang="en-US" sz="1800" b="0" dirty="0">
                <a:latin typeface="Tahoma" pitchFamily="34" charset="0"/>
              </a:rPr>
              <a:t>τα οστά απορροφούν τουλάχιστον 6 φορές περισσότερη ενέργεια από τους μαλακούς ιστούς συγκρίνοντας γραμμάριο με γραμμάριο. Το γεγονός αυτό αποτελεί και την φυσική βάση της ακτινοδιαγνωστικής η οποία χρησιμοποιεί φωτόνια ακτινοβολίας Χ μέσης ενέργειας 20 έως 50 </a:t>
            </a:r>
            <a:r>
              <a:rPr lang="en-US" altLang="en-US" sz="1800" b="0" dirty="0">
                <a:latin typeface="Tahoma" pitchFamily="34" charset="0"/>
              </a:rPr>
              <a:t>keV.</a:t>
            </a:r>
          </a:p>
          <a:p>
            <a:pPr eaLnBrk="1" hangingPunct="1">
              <a:spcBef>
                <a:spcPct val="50000"/>
              </a:spcBef>
              <a:buFontTx/>
              <a:buChar char="•"/>
            </a:pPr>
            <a:r>
              <a:rPr lang="el-GR" altLang="en-US" sz="1800" b="0" dirty="0">
                <a:latin typeface="Tahoma" pitchFamily="34" charset="0"/>
              </a:rPr>
              <a:t>Στην περιοχή ενεργειών των φωτονίων όπου το </a:t>
            </a:r>
            <a:r>
              <a:rPr lang="el-GR" altLang="en-US" sz="1800" b="0" dirty="0">
                <a:solidFill>
                  <a:srgbClr val="C00000"/>
                </a:solidFill>
                <a:latin typeface="Tahoma" pitchFamily="34" charset="0"/>
              </a:rPr>
              <a:t>φαινόμενο </a:t>
            </a:r>
            <a:r>
              <a:rPr lang="en-US" altLang="en-US" sz="1800" b="0" dirty="0">
                <a:solidFill>
                  <a:srgbClr val="C00000"/>
                </a:solidFill>
                <a:latin typeface="Tahoma" pitchFamily="34" charset="0"/>
              </a:rPr>
              <a:t>Compton </a:t>
            </a:r>
            <a:r>
              <a:rPr lang="el-GR" altLang="en-US" sz="1800" b="0" dirty="0">
                <a:latin typeface="Tahoma" pitchFamily="34" charset="0"/>
              </a:rPr>
              <a:t>είναι το μοναδικό φαινόμενο εξασθενήσεως, τα οστά και οι μαλακοί ιστοί απορροφούν περίπου την αυτή ποσότητα ενέργειας συγκρίνοντας γραμμάριο με γραμμάριο.</a:t>
            </a:r>
          </a:p>
          <a:p>
            <a:pPr eaLnBrk="1" hangingPunct="1">
              <a:spcBef>
                <a:spcPct val="50000"/>
              </a:spcBef>
              <a:buFontTx/>
              <a:buChar char="•"/>
            </a:pPr>
            <a:r>
              <a:rPr lang="el-GR" altLang="en-US" sz="1800" b="0" dirty="0">
                <a:latin typeface="Tahoma" pitchFamily="34" charset="0"/>
              </a:rPr>
              <a:t>Στην περιοχή ενεργειών όπου η συμμετοχή του μηχανισμού της </a:t>
            </a:r>
            <a:r>
              <a:rPr lang="el-GR" altLang="en-US" sz="1800" b="0" dirty="0">
                <a:solidFill>
                  <a:srgbClr val="C00000"/>
                </a:solidFill>
                <a:latin typeface="Tahoma" pitchFamily="34" charset="0"/>
              </a:rPr>
              <a:t>διδύμου γενέσεως </a:t>
            </a:r>
            <a:r>
              <a:rPr lang="el-GR" altLang="en-US" sz="1800" b="0" dirty="0">
                <a:latin typeface="Tahoma" pitchFamily="34" charset="0"/>
              </a:rPr>
              <a:t>είναι σημαντική, τα οστά απορροφούν περίπου δύο φορές περισσότερη ενέργεια από τους μαλακούς ιστούς.</a:t>
            </a:r>
          </a:p>
          <a:p>
            <a:pPr eaLnBrk="1" hangingPunct="1">
              <a:spcBef>
                <a:spcPct val="50000"/>
              </a:spcBef>
              <a:buFontTx/>
              <a:buChar char="•"/>
            </a:pPr>
            <a:r>
              <a:rPr lang="el-GR" altLang="en-US" sz="1800" b="0" dirty="0">
                <a:latin typeface="Tahoma" pitchFamily="34" charset="0"/>
              </a:rPr>
              <a:t>Στην περιοχή ενεργειών των φωτονίων που χρησιμοποιεί η </a:t>
            </a:r>
            <a:r>
              <a:rPr lang="el-GR" altLang="en-US" sz="1800" b="0" dirty="0">
                <a:solidFill>
                  <a:srgbClr val="C00000"/>
                </a:solidFill>
                <a:latin typeface="Tahoma" pitchFamily="34" charset="0"/>
              </a:rPr>
              <a:t>Ακτινοθεραπεία</a:t>
            </a:r>
            <a:r>
              <a:rPr lang="el-GR" altLang="en-US" sz="1800" b="0" dirty="0">
                <a:latin typeface="Tahoma" pitchFamily="34" charset="0"/>
              </a:rPr>
              <a:t>, το φαινόμενο </a:t>
            </a:r>
            <a:r>
              <a:rPr lang="en-US" altLang="en-US" sz="1800" b="0" dirty="0">
                <a:latin typeface="Tahoma" pitchFamily="34" charset="0"/>
              </a:rPr>
              <a:t>Compton </a:t>
            </a:r>
            <a:r>
              <a:rPr lang="el-GR" altLang="en-US" sz="1800" b="0" dirty="0">
                <a:latin typeface="Tahoma" pitchFamily="34" charset="0"/>
              </a:rPr>
              <a:t>είναι ο κύριος μηχανισμός αλληλεπιδράσεως δέσμης φωτονίων και ιστών, ενώ στις υψηλές ενέργειες αυξάνει σημαντικά και η συμμετοχή της διδύμου γενέσεως.</a:t>
            </a:r>
            <a:endParaRPr lang="en-US" altLang="en-US" sz="1800" b="0" dirty="0">
              <a:latin typeface="Tahoma" pitchFamily="34" charset="0"/>
            </a:endParaRPr>
          </a:p>
        </p:txBody>
      </p:sp>
    </p:spTree>
    <p:extLst>
      <p:ext uri="{BB962C8B-B14F-4D97-AF65-F5344CB8AC3E}">
        <p14:creationId xmlns:p14="http://schemas.microsoft.com/office/powerpoint/2010/main" val="9926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11" name="TextBox 10">
            <a:extLst>
              <a:ext uri="{FF2B5EF4-FFF2-40B4-BE49-F238E27FC236}">
                <a16:creationId xmlns:a16="http://schemas.microsoft.com/office/drawing/2014/main" id="{6DC633C7-A896-4EB0-8EDF-9BBB017CDDB3}"/>
              </a:ext>
            </a:extLst>
          </p:cNvPr>
          <p:cNvSpPr txBox="1"/>
          <p:nvPr/>
        </p:nvSpPr>
        <p:spPr>
          <a:xfrm>
            <a:off x="5250803" y="1247719"/>
            <a:ext cx="1887116"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Δομή ατόμου</a:t>
            </a:r>
          </a:p>
        </p:txBody>
      </p:sp>
      <p:pic>
        <p:nvPicPr>
          <p:cNvPr id="8" name="Picture 2" descr="atom">
            <a:extLst>
              <a:ext uri="{FF2B5EF4-FFF2-40B4-BE49-F238E27FC236}">
                <a16:creationId xmlns:a16="http://schemas.microsoft.com/office/drawing/2014/main" id="{DE86F9F1-2633-456F-AB09-D4B2A701E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1863725"/>
            <a:ext cx="2128838"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nucleus-pn">
            <a:extLst>
              <a:ext uri="{FF2B5EF4-FFF2-40B4-BE49-F238E27FC236}">
                <a16:creationId xmlns:a16="http://schemas.microsoft.com/office/drawing/2014/main" id="{CDC4C364-56C2-4647-8761-CB0F3B2B96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100" y="2063750"/>
            <a:ext cx="1779588"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ucleus-qrk">
            <a:extLst>
              <a:ext uri="{FF2B5EF4-FFF2-40B4-BE49-F238E27FC236}">
                <a16:creationId xmlns:a16="http://schemas.microsoft.com/office/drawing/2014/main" id="{F1B7A864-96AD-4F90-8BC8-96CF9DB65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7850" y="2058987"/>
            <a:ext cx="182721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5">
            <a:extLst>
              <a:ext uri="{FF2B5EF4-FFF2-40B4-BE49-F238E27FC236}">
                <a16:creationId xmlns:a16="http://schemas.microsoft.com/office/drawing/2014/main" id="{40A467C0-F562-4705-916C-6412F0300081}"/>
              </a:ext>
            </a:extLst>
          </p:cNvPr>
          <p:cNvSpPr>
            <a:spLocks noChangeArrowheads="1"/>
          </p:cNvSpPr>
          <p:nvPr/>
        </p:nvSpPr>
        <p:spPr bwMode="auto">
          <a:xfrm>
            <a:off x="4256088" y="2744787"/>
            <a:ext cx="914400" cy="4572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15" name="AutoShape 6">
            <a:extLst>
              <a:ext uri="{FF2B5EF4-FFF2-40B4-BE49-F238E27FC236}">
                <a16:creationId xmlns:a16="http://schemas.microsoft.com/office/drawing/2014/main" id="{2375CC80-7DE8-4F65-9A47-CFEA337C9FA8}"/>
              </a:ext>
            </a:extLst>
          </p:cNvPr>
          <p:cNvSpPr>
            <a:spLocks noChangeArrowheads="1"/>
          </p:cNvSpPr>
          <p:nvPr/>
        </p:nvSpPr>
        <p:spPr bwMode="auto">
          <a:xfrm>
            <a:off x="7069138" y="2744787"/>
            <a:ext cx="844550" cy="457200"/>
          </a:xfrm>
          <a:prstGeom prst="rightArrow">
            <a:avLst>
              <a:gd name="adj1" fmla="val 50000"/>
              <a:gd name="adj2" fmla="val 461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sp>
        <p:nvSpPr>
          <p:cNvPr id="16" name="WordArt 7">
            <a:extLst>
              <a:ext uri="{FF2B5EF4-FFF2-40B4-BE49-F238E27FC236}">
                <a16:creationId xmlns:a16="http://schemas.microsoft.com/office/drawing/2014/main" id="{C3B3078C-90BB-41A5-88E8-CEB17E29E628}"/>
              </a:ext>
            </a:extLst>
          </p:cNvPr>
          <p:cNvSpPr>
            <a:spLocks noChangeArrowheads="1" noChangeShapeType="1" noTextEdit="1"/>
          </p:cNvSpPr>
          <p:nvPr/>
        </p:nvSpPr>
        <p:spPr bwMode="auto">
          <a:xfrm>
            <a:off x="1933575" y="1601787"/>
            <a:ext cx="703263" cy="727075"/>
          </a:xfrm>
          <a:prstGeom prst="rect">
            <a:avLst/>
          </a:prstGeom>
        </p:spPr>
        <p:txBody>
          <a:bodyPr wrap="none" fromWordArt="1">
            <a:prstTxWarp prst="textSlantUp">
              <a:avLst>
                <a:gd name="adj" fmla="val 50000"/>
              </a:avLst>
            </a:prstTxWarp>
          </a:bodyPr>
          <a:lstStyle/>
          <a:p>
            <a:pPr algn="ctr"/>
            <a:r>
              <a:rPr lang="el-GR" sz="3600" kern="10" dirty="0">
                <a:ln w="9525">
                  <a:solidFill>
                    <a:srgbClr val="000000"/>
                  </a:solidFill>
                  <a:round/>
                  <a:headEnd/>
                  <a:tailEnd/>
                </a:ln>
                <a:solidFill>
                  <a:schemeClr val="accent1"/>
                </a:solidFill>
                <a:latin typeface="Calibri"/>
              </a:rPr>
              <a:t>Ατομο</a:t>
            </a:r>
            <a:endParaRPr lang="en-US" sz="3600" kern="10" dirty="0">
              <a:ln w="9525">
                <a:solidFill>
                  <a:srgbClr val="000000"/>
                </a:solidFill>
                <a:round/>
                <a:headEnd/>
                <a:tailEnd/>
              </a:ln>
              <a:solidFill>
                <a:schemeClr val="accent1"/>
              </a:solidFill>
              <a:latin typeface="Calibri"/>
            </a:endParaRPr>
          </a:p>
        </p:txBody>
      </p:sp>
      <p:sp>
        <p:nvSpPr>
          <p:cNvPr id="17" name="WordArt 8">
            <a:extLst>
              <a:ext uri="{FF2B5EF4-FFF2-40B4-BE49-F238E27FC236}">
                <a16:creationId xmlns:a16="http://schemas.microsoft.com/office/drawing/2014/main" id="{38034C46-C83F-4D69-8B3F-BC1CC8579987}"/>
              </a:ext>
            </a:extLst>
          </p:cNvPr>
          <p:cNvSpPr>
            <a:spLocks noChangeArrowheads="1" noChangeShapeType="1" noTextEdit="1"/>
          </p:cNvSpPr>
          <p:nvPr/>
        </p:nvSpPr>
        <p:spPr bwMode="auto">
          <a:xfrm>
            <a:off x="4887913" y="1677987"/>
            <a:ext cx="844550" cy="838200"/>
          </a:xfrm>
          <a:prstGeom prst="rect">
            <a:avLst/>
          </a:prstGeom>
        </p:spPr>
        <p:txBody>
          <a:bodyPr wrap="none" fromWordArt="1">
            <a:prstTxWarp prst="textSlantUp">
              <a:avLst>
                <a:gd name="adj" fmla="val 52273"/>
              </a:avLst>
            </a:prstTxWarp>
          </a:bodyPr>
          <a:lstStyle/>
          <a:p>
            <a:pPr algn="ctr"/>
            <a:r>
              <a:rPr lang="el-GR" sz="3600" kern="10">
                <a:ln w="9525">
                  <a:solidFill>
                    <a:srgbClr val="000000"/>
                  </a:solidFill>
                  <a:round/>
                  <a:headEnd/>
                  <a:tailEnd/>
                </a:ln>
                <a:solidFill>
                  <a:schemeClr val="accent1"/>
                </a:solidFill>
                <a:latin typeface="Calibri"/>
              </a:rPr>
              <a:t>Πυρήνας</a:t>
            </a:r>
            <a:endParaRPr lang="en-US" sz="3600" kern="10">
              <a:ln w="9525">
                <a:solidFill>
                  <a:srgbClr val="000000"/>
                </a:solidFill>
                <a:round/>
                <a:headEnd/>
                <a:tailEnd/>
              </a:ln>
              <a:solidFill>
                <a:schemeClr val="accent1"/>
              </a:solidFill>
              <a:latin typeface="Calibri"/>
            </a:endParaRPr>
          </a:p>
        </p:txBody>
      </p:sp>
      <p:sp>
        <p:nvSpPr>
          <p:cNvPr id="18" name="WordArt 9">
            <a:extLst>
              <a:ext uri="{FF2B5EF4-FFF2-40B4-BE49-F238E27FC236}">
                <a16:creationId xmlns:a16="http://schemas.microsoft.com/office/drawing/2014/main" id="{864E67F3-2EFD-42CC-AF1F-BB40FC71D420}"/>
              </a:ext>
            </a:extLst>
          </p:cNvPr>
          <p:cNvSpPr>
            <a:spLocks noChangeArrowheads="1" noChangeShapeType="1" noTextEdit="1"/>
          </p:cNvSpPr>
          <p:nvPr/>
        </p:nvSpPr>
        <p:spPr bwMode="auto">
          <a:xfrm>
            <a:off x="7913688" y="1677987"/>
            <a:ext cx="844550" cy="803275"/>
          </a:xfrm>
          <a:prstGeom prst="rect">
            <a:avLst/>
          </a:prstGeom>
        </p:spPr>
        <p:txBody>
          <a:bodyPr wrap="none" fromWordArt="1">
            <a:prstTxWarp prst="textSlantUp">
              <a:avLst>
                <a:gd name="adj" fmla="val 53755"/>
              </a:avLst>
            </a:prstTxWarp>
          </a:bodyPr>
          <a:lstStyle/>
          <a:p>
            <a:pPr algn="ctr"/>
            <a:r>
              <a:rPr lang="en-US" sz="3600" kern="10">
                <a:ln w="9525">
                  <a:solidFill>
                    <a:srgbClr val="000000"/>
                  </a:solidFill>
                  <a:round/>
                  <a:headEnd/>
                  <a:tailEnd/>
                </a:ln>
                <a:solidFill>
                  <a:schemeClr val="accent1"/>
                </a:solidFill>
                <a:latin typeface="Calibri"/>
              </a:rPr>
              <a:t>Quarks</a:t>
            </a:r>
          </a:p>
        </p:txBody>
      </p:sp>
      <p:sp>
        <p:nvSpPr>
          <p:cNvPr id="19" name="WordArt 11">
            <a:extLst>
              <a:ext uri="{FF2B5EF4-FFF2-40B4-BE49-F238E27FC236}">
                <a16:creationId xmlns:a16="http://schemas.microsoft.com/office/drawing/2014/main" id="{79EB2D9A-9ECE-444D-BBCA-DD279BB6C8D0}"/>
              </a:ext>
            </a:extLst>
          </p:cNvPr>
          <p:cNvSpPr>
            <a:spLocks noChangeArrowheads="1" noChangeShapeType="1" noTextEdit="1"/>
          </p:cNvSpPr>
          <p:nvPr/>
        </p:nvSpPr>
        <p:spPr bwMode="auto">
          <a:xfrm>
            <a:off x="1863725" y="4421187"/>
            <a:ext cx="984250" cy="685800"/>
          </a:xfrm>
          <a:prstGeom prst="rect">
            <a:avLst/>
          </a:prstGeom>
        </p:spPr>
        <p:txBody>
          <a:bodyPr wrap="none" fromWordArt="1">
            <a:prstTxWarp prst="textSlantUp">
              <a:avLst>
                <a:gd name="adj" fmla="val 45125"/>
              </a:avLst>
            </a:prstTxWarp>
          </a:bodyPr>
          <a:lstStyle/>
          <a:p>
            <a:pPr algn="ctr"/>
            <a:r>
              <a:rPr lang="el-GR" sz="3600" kern="10">
                <a:ln w="9525">
                  <a:solidFill>
                    <a:srgbClr val="000000"/>
                  </a:solidFill>
                  <a:round/>
                  <a:headEnd/>
                  <a:tailEnd/>
                </a:ln>
                <a:solidFill>
                  <a:schemeClr val="accent1"/>
                </a:solidFill>
                <a:latin typeface="Calibri"/>
              </a:rPr>
              <a:t>Κύτταρο</a:t>
            </a:r>
            <a:endParaRPr lang="en-US" sz="3600" kern="10">
              <a:ln w="9525">
                <a:solidFill>
                  <a:srgbClr val="000000"/>
                </a:solidFill>
                <a:round/>
                <a:headEnd/>
                <a:tailEnd/>
              </a:ln>
              <a:solidFill>
                <a:schemeClr val="accent1"/>
              </a:solidFill>
              <a:latin typeface="Calibri"/>
            </a:endParaRPr>
          </a:p>
        </p:txBody>
      </p:sp>
      <p:sp>
        <p:nvSpPr>
          <p:cNvPr id="20" name="Text Box 12">
            <a:extLst>
              <a:ext uri="{FF2B5EF4-FFF2-40B4-BE49-F238E27FC236}">
                <a16:creationId xmlns:a16="http://schemas.microsoft.com/office/drawing/2014/main" id="{A648A5A3-CF89-4B6C-9652-E1A3DB8EB2E5}"/>
              </a:ext>
            </a:extLst>
          </p:cNvPr>
          <p:cNvSpPr txBox="1">
            <a:spLocks noChangeArrowheads="1"/>
          </p:cNvSpPr>
          <p:nvPr/>
        </p:nvSpPr>
        <p:spPr bwMode="auto">
          <a:xfrm>
            <a:off x="4559300" y="4649787"/>
            <a:ext cx="5715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n-US" altLang="en-US" sz="2400" b="0"/>
              <a:t>Ενα κανονικό κύτταρο του ανθρώπου είναι </a:t>
            </a:r>
            <a:r>
              <a:rPr lang="en-US" altLang="en-US" sz="2400" b="0" i="1">
                <a:solidFill>
                  <a:schemeClr val="tx2"/>
                </a:solidFill>
              </a:rPr>
              <a:t>100.000 φορές μεγαλύτερο</a:t>
            </a:r>
            <a:r>
              <a:rPr lang="en-US" altLang="en-US" sz="2400" b="0"/>
              <a:t> από ένα άτομο και </a:t>
            </a:r>
            <a:r>
              <a:rPr lang="en-US" altLang="en-US" sz="2400" b="0" i="1">
                <a:solidFill>
                  <a:schemeClr val="tx2"/>
                </a:solidFill>
              </a:rPr>
              <a:t>5 δισεκατομμύρια φορές μεγαλύτερο</a:t>
            </a:r>
            <a:r>
              <a:rPr lang="en-US" altLang="en-US" sz="2400" b="0"/>
              <a:t> από τον πυρήνα του ατόμου.</a:t>
            </a:r>
          </a:p>
        </p:txBody>
      </p:sp>
      <p:pic>
        <p:nvPicPr>
          <p:cNvPr id="22" name="Picture 21">
            <a:extLst>
              <a:ext uri="{FF2B5EF4-FFF2-40B4-BE49-F238E27FC236}">
                <a16:creationId xmlns:a16="http://schemas.microsoft.com/office/drawing/2014/main" id="{DE39C5B3-428B-430D-B3BF-E34E0C642721}"/>
              </a:ext>
            </a:extLst>
          </p:cNvPr>
          <p:cNvPicPr>
            <a:picLocks noChangeAspect="1"/>
          </p:cNvPicPr>
          <p:nvPr/>
        </p:nvPicPr>
        <p:blipFill>
          <a:blip r:embed="rId6"/>
          <a:stretch>
            <a:fillRect/>
          </a:stretch>
        </p:blipFill>
        <p:spPr>
          <a:xfrm>
            <a:off x="0" y="6046237"/>
            <a:ext cx="811763" cy="811763"/>
          </a:xfrm>
          <a:prstGeom prst="rect">
            <a:avLst/>
          </a:prstGeom>
        </p:spPr>
      </p:pic>
    </p:spTree>
    <p:extLst>
      <p:ext uri="{BB962C8B-B14F-4D97-AF65-F5344CB8AC3E}">
        <p14:creationId xmlns:p14="http://schemas.microsoft.com/office/powerpoint/2010/main" val="706561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pic>
        <p:nvPicPr>
          <p:cNvPr id="2" name="Picture 1">
            <a:extLst>
              <a:ext uri="{FF2B5EF4-FFF2-40B4-BE49-F238E27FC236}">
                <a16:creationId xmlns:a16="http://schemas.microsoft.com/office/drawing/2014/main" id="{C31940D3-D292-41A6-9843-BDECE8758BB5}"/>
              </a:ext>
            </a:extLst>
          </p:cNvPr>
          <p:cNvPicPr>
            <a:picLocks noChangeAspect="1"/>
          </p:cNvPicPr>
          <p:nvPr/>
        </p:nvPicPr>
        <p:blipFill>
          <a:blip r:embed="rId3"/>
          <a:stretch>
            <a:fillRect/>
          </a:stretch>
        </p:blipFill>
        <p:spPr>
          <a:xfrm>
            <a:off x="4788294" y="1700634"/>
            <a:ext cx="2615411" cy="3456732"/>
          </a:xfrm>
          <a:prstGeom prst="rect">
            <a:avLst/>
          </a:prstGeom>
        </p:spPr>
      </p:pic>
      <p:pic>
        <p:nvPicPr>
          <p:cNvPr id="8" name="Picture 7">
            <a:extLst>
              <a:ext uri="{FF2B5EF4-FFF2-40B4-BE49-F238E27FC236}">
                <a16:creationId xmlns:a16="http://schemas.microsoft.com/office/drawing/2014/main" id="{3A52E14D-A276-4DD2-81F6-ED619E93AE0E}"/>
              </a:ext>
            </a:extLst>
          </p:cNvPr>
          <p:cNvPicPr>
            <a:picLocks noChangeAspect="1"/>
          </p:cNvPicPr>
          <p:nvPr/>
        </p:nvPicPr>
        <p:blipFill>
          <a:blip r:embed="rId4"/>
          <a:stretch>
            <a:fillRect/>
          </a:stretch>
        </p:blipFill>
        <p:spPr>
          <a:xfrm>
            <a:off x="0" y="6046237"/>
            <a:ext cx="811763" cy="811763"/>
          </a:xfrm>
          <a:prstGeom prst="rect">
            <a:avLst/>
          </a:prstGeom>
        </p:spPr>
      </p:pic>
    </p:spTree>
    <p:extLst>
      <p:ext uri="{BB962C8B-B14F-4D97-AF65-F5344CB8AC3E}">
        <p14:creationId xmlns:p14="http://schemas.microsoft.com/office/powerpoint/2010/main" val="178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11" name="TextBox 10">
            <a:extLst>
              <a:ext uri="{FF2B5EF4-FFF2-40B4-BE49-F238E27FC236}">
                <a16:creationId xmlns:a16="http://schemas.microsoft.com/office/drawing/2014/main" id="{6DC633C7-A896-4EB0-8EDF-9BBB017CDDB3}"/>
              </a:ext>
            </a:extLst>
          </p:cNvPr>
          <p:cNvSpPr txBox="1"/>
          <p:nvPr/>
        </p:nvSpPr>
        <p:spPr>
          <a:xfrm>
            <a:off x="5250803" y="1247719"/>
            <a:ext cx="1887116"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Δομή ατόμου</a:t>
            </a:r>
          </a:p>
        </p:txBody>
      </p:sp>
      <p:sp>
        <p:nvSpPr>
          <p:cNvPr id="8" name="Rectangle 2">
            <a:extLst>
              <a:ext uri="{FF2B5EF4-FFF2-40B4-BE49-F238E27FC236}">
                <a16:creationId xmlns:a16="http://schemas.microsoft.com/office/drawing/2014/main" id="{C8FFBE61-6659-4BDA-97D5-B279AE5BFA85}"/>
              </a:ext>
            </a:extLst>
          </p:cNvPr>
          <p:cNvSpPr>
            <a:spLocks noChangeArrowheads="1"/>
          </p:cNvSpPr>
          <p:nvPr/>
        </p:nvSpPr>
        <p:spPr bwMode="auto">
          <a:xfrm>
            <a:off x="494128" y="1672967"/>
            <a:ext cx="7036972"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20000"/>
              </a:spcBef>
              <a:buClr>
                <a:schemeClr val="tx2"/>
              </a:buClr>
              <a:buFont typeface="Wingdings" pitchFamily="2" charset="2"/>
              <a:buChar char="Ø"/>
              <a:defRPr/>
            </a:pPr>
            <a:r>
              <a:rPr lang="en-US" altLang="en-US" sz="2000" i="1" dirty="0" err="1">
                <a:latin typeface="Calibri" panose="020F0502020204030204" pitchFamily="34" charset="0"/>
                <a:cs typeface="Arial" panose="020B0604020202020204" pitchFamily="34" charset="0"/>
              </a:rPr>
              <a:t>Ηλεκ</a:t>
            </a:r>
            <a:r>
              <a:rPr lang="el-GR" altLang="en-US" sz="2000" i="1" dirty="0">
                <a:latin typeface="Calibri" panose="020F0502020204030204" pitchFamily="34" charset="0"/>
                <a:cs typeface="Arial" panose="020B0604020202020204" pitchFamily="34" charset="0"/>
              </a:rPr>
              <a:t>τ</a:t>
            </a:r>
            <a:r>
              <a:rPr lang="en-US" altLang="en-US" sz="2000" i="1" dirty="0" err="1">
                <a:latin typeface="Calibri" panose="020F0502020204030204" pitchFamily="34" charset="0"/>
                <a:cs typeface="Arial" panose="020B0604020202020204" pitchFamily="34" charset="0"/>
              </a:rPr>
              <a:t>ρόνιο</a:t>
            </a:r>
            <a:endParaRPr lang="en-US" altLang="en-US" sz="2000" i="1" dirty="0">
              <a:latin typeface="Calibri" panose="020F0502020204030204" pitchFamily="34" charset="0"/>
              <a:cs typeface="Arial" panose="020B0604020202020204" pitchFamily="34" charset="0"/>
            </a:endParaRPr>
          </a:p>
          <a:p>
            <a:pPr marL="800100" lvl="1" indent="-342900" eaLnBrk="1" hangingPunct="1">
              <a:spcBef>
                <a:spcPct val="20000"/>
              </a:spcBef>
              <a:buClr>
                <a:schemeClr val="tx2"/>
              </a:buClr>
              <a:buFont typeface="Courier New" panose="02070309020205020404" pitchFamily="49" charset="0"/>
              <a:buChar char="o"/>
              <a:defRPr/>
            </a:pPr>
            <a:r>
              <a:rPr lang="en-US" altLang="en-US" sz="2000" b="0" dirty="0" err="1">
                <a:latin typeface="Calibri" panose="020F0502020204030204" pitchFamily="34" charset="0"/>
                <a:cs typeface="Arial" panose="020B0604020202020204" pitchFamily="34" charset="0"/>
              </a:rPr>
              <a:t>Ηλεκτρικό</a:t>
            </a:r>
            <a:r>
              <a:rPr lang="en-US" altLang="en-US" sz="2000" b="0" dirty="0">
                <a:latin typeface="Calibri" panose="020F0502020204030204" pitchFamily="34" charset="0"/>
                <a:cs typeface="Arial" panose="020B0604020202020204" pitchFamily="34" charset="0"/>
              </a:rPr>
              <a:t> </a:t>
            </a:r>
            <a:r>
              <a:rPr lang="en-US" altLang="en-US" sz="2000" b="0" dirty="0" err="1">
                <a:latin typeface="Calibri" panose="020F0502020204030204" pitchFamily="34" charset="0"/>
                <a:cs typeface="Arial" panose="020B0604020202020204" pitchFamily="34" charset="0"/>
              </a:rPr>
              <a:t>φορτίο</a:t>
            </a:r>
            <a:r>
              <a:rPr lang="en-US" altLang="en-US" sz="2000" b="0" dirty="0">
                <a:latin typeface="Calibri" panose="020F0502020204030204" pitchFamily="34" charset="0"/>
                <a:cs typeface="Arial" panose="020B0604020202020204" pitchFamily="34" charset="0"/>
              </a:rPr>
              <a:t> </a:t>
            </a:r>
            <a:r>
              <a:rPr lang="en-US" altLang="en-US" sz="2000" b="0" dirty="0">
                <a:solidFill>
                  <a:srgbClr val="FF0000"/>
                </a:solidFill>
                <a:latin typeface="Calibri" panose="020F0502020204030204" pitchFamily="34" charset="0"/>
                <a:cs typeface="Arial" panose="020B0604020202020204" pitchFamily="34" charset="0"/>
              </a:rPr>
              <a:t>α</a:t>
            </a:r>
            <a:r>
              <a:rPr lang="en-US" altLang="en-US" sz="2000" b="0" dirty="0" err="1">
                <a:solidFill>
                  <a:srgbClr val="FF0000"/>
                </a:solidFill>
                <a:latin typeface="Calibri" panose="020F0502020204030204" pitchFamily="34" charset="0"/>
                <a:cs typeface="Arial" panose="020B0604020202020204" pitchFamily="34" charset="0"/>
              </a:rPr>
              <a:t>ρνητικό</a:t>
            </a:r>
            <a:endParaRPr lang="en-US" altLang="en-US" sz="2000" b="0" dirty="0">
              <a:solidFill>
                <a:srgbClr val="FF0000"/>
              </a:solidFill>
              <a:latin typeface="Calibri" panose="020F0502020204030204" pitchFamily="34" charset="0"/>
              <a:cs typeface="Arial" panose="020B0604020202020204" pitchFamily="34" charset="0"/>
            </a:endParaRPr>
          </a:p>
          <a:p>
            <a:pPr marL="800100" lvl="1" indent="-342900" eaLnBrk="1" hangingPunct="1">
              <a:spcBef>
                <a:spcPct val="20000"/>
              </a:spcBef>
              <a:buClr>
                <a:schemeClr val="tx2"/>
              </a:buClr>
              <a:buFont typeface="Courier New" panose="02070309020205020404" pitchFamily="49" charset="0"/>
              <a:buChar char="o"/>
              <a:defRPr/>
            </a:pPr>
            <a:r>
              <a:rPr lang="en-US" altLang="en-US" sz="2000" b="0" dirty="0" err="1">
                <a:latin typeface="Calibri" panose="020F0502020204030204" pitchFamily="34" charset="0"/>
                <a:cs typeface="Arial" panose="020B0604020202020204" pitchFamily="34" charset="0"/>
              </a:rPr>
              <a:t>Μάζ</a:t>
            </a:r>
            <a:r>
              <a:rPr lang="en-US" altLang="en-US" sz="2000" b="0" dirty="0">
                <a:latin typeface="Calibri" panose="020F0502020204030204" pitchFamily="34" charset="0"/>
                <a:cs typeface="Arial" panose="020B0604020202020204" pitchFamily="34" charset="0"/>
              </a:rPr>
              <a:t>α ίση με 9.109 x 10</a:t>
            </a:r>
            <a:r>
              <a:rPr lang="en-US" altLang="en-US" sz="2000" b="0" baseline="30000" dirty="0">
                <a:latin typeface="Calibri" panose="020F0502020204030204" pitchFamily="34" charset="0"/>
                <a:cs typeface="Arial" panose="020B0604020202020204" pitchFamily="34" charset="0"/>
              </a:rPr>
              <a:t>-31 </a:t>
            </a:r>
            <a:r>
              <a:rPr lang="en-US" altLang="en-US" sz="2000" b="0" dirty="0">
                <a:latin typeface="Calibri" panose="020F0502020204030204" pitchFamily="34" charset="0"/>
                <a:cs typeface="Arial" panose="020B0604020202020204" pitchFamily="34" charset="0"/>
              </a:rPr>
              <a:t>kg</a:t>
            </a:r>
          </a:p>
          <a:p>
            <a:pPr marL="457200" lvl="1" indent="0" eaLnBrk="1" hangingPunct="1">
              <a:spcBef>
                <a:spcPct val="20000"/>
              </a:spcBef>
              <a:buClr>
                <a:schemeClr val="tx2"/>
              </a:buClr>
              <a:defRPr/>
            </a:pPr>
            <a:endParaRPr lang="en-US" altLang="en-US" sz="2000" b="0" dirty="0">
              <a:latin typeface="Calibri" panose="020F0502020204030204" pitchFamily="34" charset="0"/>
              <a:cs typeface="Arial" panose="020B0604020202020204" pitchFamily="34" charset="0"/>
            </a:endParaRPr>
          </a:p>
          <a:p>
            <a:pPr eaLnBrk="1" hangingPunct="1">
              <a:spcBef>
                <a:spcPct val="20000"/>
              </a:spcBef>
              <a:buClr>
                <a:schemeClr val="tx2"/>
              </a:buClr>
              <a:buFont typeface="Wingdings" pitchFamily="2" charset="2"/>
              <a:buChar char="Ø"/>
              <a:defRPr/>
            </a:pPr>
            <a:r>
              <a:rPr lang="en-US" altLang="en-US" sz="2000" i="1" dirty="0" err="1">
                <a:latin typeface="Calibri" panose="020F0502020204030204" pitchFamily="34" charset="0"/>
                <a:cs typeface="Arial" panose="020B0604020202020204" pitchFamily="34" charset="0"/>
              </a:rPr>
              <a:t>Πρωτόνιο</a:t>
            </a:r>
            <a:endParaRPr lang="en-US" altLang="en-US" sz="2000" i="1" dirty="0">
              <a:latin typeface="Calibri" panose="020F0502020204030204" pitchFamily="34" charset="0"/>
              <a:cs typeface="Arial" panose="020B0604020202020204" pitchFamily="34" charset="0"/>
            </a:endParaRPr>
          </a:p>
          <a:p>
            <a:pPr marL="800100" lvl="1" indent="-342900" eaLnBrk="1" hangingPunct="1">
              <a:spcBef>
                <a:spcPct val="20000"/>
              </a:spcBef>
              <a:buClr>
                <a:schemeClr val="tx2"/>
              </a:buClr>
              <a:buFont typeface="Courier New" panose="02070309020205020404" pitchFamily="49" charset="0"/>
              <a:buChar char="o"/>
              <a:defRPr/>
            </a:pPr>
            <a:r>
              <a:rPr lang="en-US" altLang="en-US" sz="2000" b="0" dirty="0" err="1">
                <a:latin typeface="Calibri" panose="020F0502020204030204" pitchFamily="34" charset="0"/>
                <a:cs typeface="Arial" panose="020B0604020202020204" pitchFamily="34" charset="0"/>
              </a:rPr>
              <a:t>Ηλεκτρικό</a:t>
            </a:r>
            <a:r>
              <a:rPr lang="en-US" altLang="en-US" sz="2000" b="0" dirty="0">
                <a:latin typeface="Calibri" panose="020F0502020204030204" pitchFamily="34" charset="0"/>
                <a:cs typeface="Arial" panose="020B0604020202020204" pitchFamily="34" charset="0"/>
              </a:rPr>
              <a:t> </a:t>
            </a:r>
            <a:r>
              <a:rPr lang="en-US" altLang="en-US" sz="2000" b="0" dirty="0" err="1">
                <a:latin typeface="Calibri" panose="020F0502020204030204" pitchFamily="34" charset="0"/>
                <a:cs typeface="Arial" panose="020B0604020202020204" pitchFamily="34" charset="0"/>
              </a:rPr>
              <a:t>φορτίο</a:t>
            </a:r>
            <a:r>
              <a:rPr lang="en-US" altLang="en-US" sz="2000" b="0" dirty="0">
                <a:latin typeface="Calibri" panose="020F0502020204030204" pitchFamily="34" charset="0"/>
                <a:cs typeface="Arial" panose="020B0604020202020204" pitchFamily="34" charset="0"/>
              </a:rPr>
              <a:t> </a:t>
            </a:r>
            <a:r>
              <a:rPr lang="el-GR" altLang="en-US" sz="2000" b="0" dirty="0">
                <a:solidFill>
                  <a:srgbClr val="FF0000"/>
                </a:solidFill>
                <a:latin typeface="Calibri" panose="020F0502020204030204" pitchFamily="34" charset="0"/>
                <a:cs typeface="Arial" panose="020B0604020202020204" pitchFamily="34" charset="0"/>
              </a:rPr>
              <a:t>θετικό</a:t>
            </a:r>
            <a:endParaRPr lang="en-US" altLang="en-US" sz="2000" b="0" dirty="0">
              <a:solidFill>
                <a:srgbClr val="FF0000"/>
              </a:solidFill>
              <a:latin typeface="Calibri" panose="020F0502020204030204" pitchFamily="34" charset="0"/>
              <a:cs typeface="Arial" panose="020B0604020202020204" pitchFamily="34" charset="0"/>
            </a:endParaRPr>
          </a:p>
          <a:p>
            <a:pPr marL="800100" lvl="1" indent="-342900" eaLnBrk="1" hangingPunct="1">
              <a:spcBef>
                <a:spcPct val="20000"/>
              </a:spcBef>
              <a:buClr>
                <a:schemeClr val="tx2"/>
              </a:buClr>
              <a:buFont typeface="Courier New" panose="02070309020205020404" pitchFamily="49" charset="0"/>
              <a:buChar char="o"/>
              <a:defRPr/>
            </a:pPr>
            <a:r>
              <a:rPr lang="en-US" altLang="en-US" sz="2000" b="0" dirty="0" err="1">
                <a:latin typeface="Calibri" panose="020F0502020204030204" pitchFamily="34" charset="0"/>
                <a:cs typeface="Arial" panose="020B0604020202020204" pitchFamily="34" charset="0"/>
              </a:rPr>
              <a:t>Μάζ</a:t>
            </a:r>
            <a:r>
              <a:rPr lang="en-US" altLang="en-US" sz="2000" b="0" dirty="0">
                <a:latin typeface="Calibri" panose="020F0502020204030204" pitchFamily="34" charset="0"/>
                <a:cs typeface="Arial" panose="020B0604020202020204" pitchFamily="34" charset="0"/>
              </a:rPr>
              <a:t>α ίση με 1.67 x 10</a:t>
            </a:r>
            <a:r>
              <a:rPr lang="en-US" altLang="en-US" sz="2000" b="0" baseline="30000" dirty="0">
                <a:latin typeface="Calibri" panose="020F0502020204030204" pitchFamily="34" charset="0"/>
                <a:cs typeface="Arial" panose="020B0604020202020204" pitchFamily="34" charset="0"/>
              </a:rPr>
              <a:t>-27 </a:t>
            </a:r>
            <a:r>
              <a:rPr lang="en-US" altLang="en-US" sz="2000" b="0" dirty="0">
                <a:latin typeface="Calibri" panose="020F0502020204030204" pitchFamily="34" charset="0"/>
                <a:cs typeface="Arial" panose="020B0604020202020204" pitchFamily="34" charset="0"/>
              </a:rPr>
              <a:t>kg</a:t>
            </a:r>
          </a:p>
          <a:p>
            <a:pPr marL="457200" lvl="1" indent="0" eaLnBrk="1" hangingPunct="1">
              <a:spcBef>
                <a:spcPct val="20000"/>
              </a:spcBef>
              <a:buClr>
                <a:schemeClr val="tx2"/>
              </a:buClr>
              <a:defRPr/>
            </a:pPr>
            <a:endParaRPr lang="en-US" altLang="en-US" sz="2000" i="1" dirty="0">
              <a:latin typeface="Calibri" panose="020F0502020204030204" pitchFamily="34" charset="0"/>
              <a:cs typeface="Arial" panose="020B0604020202020204" pitchFamily="34" charset="0"/>
            </a:endParaRPr>
          </a:p>
          <a:p>
            <a:pPr eaLnBrk="1" hangingPunct="1">
              <a:spcBef>
                <a:spcPct val="20000"/>
              </a:spcBef>
              <a:buClr>
                <a:schemeClr val="tx2"/>
              </a:buClr>
              <a:buFont typeface="Wingdings" pitchFamily="2" charset="2"/>
              <a:buChar char="Ø"/>
              <a:defRPr/>
            </a:pPr>
            <a:r>
              <a:rPr lang="en-US" altLang="en-US" sz="2000" i="1" dirty="0" err="1">
                <a:latin typeface="Calibri" panose="020F0502020204030204" pitchFamily="34" charset="0"/>
                <a:cs typeface="Arial" panose="020B0604020202020204" pitchFamily="34" charset="0"/>
              </a:rPr>
              <a:t>Νετρόνιο</a:t>
            </a:r>
            <a:endParaRPr lang="en-US" altLang="en-US" sz="2000" i="1" dirty="0">
              <a:latin typeface="Calibri" panose="020F0502020204030204" pitchFamily="34" charset="0"/>
              <a:cs typeface="Arial" panose="020B0604020202020204" pitchFamily="34" charset="0"/>
            </a:endParaRPr>
          </a:p>
          <a:p>
            <a:pPr marL="800100" lvl="1" indent="-342900" eaLnBrk="1" hangingPunct="1">
              <a:spcBef>
                <a:spcPct val="20000"/>
              </a:spcBef>
              <a:buClr>
                <a:schemeClr val="tx2"/>
              </a:buClr>
              <a:buFont typeface="Courier New" panose="02070309020205020404" pitchFamily="49" charset="0"/>
              <a:buChar char="o"/>
              <a:defRPr/>
            </a:pPr>
            <a:r>
              <a:rPr lang="en-US" altLang="en-US" sz="2000" b="0" dirty="0" err="1">
                <a:latin typeface="Calibri" panose="020F0502020204030204" pitchFamily="34" charset="0"/>
                <a:cs typeface="Arial" panose="020B0604020202020204" pitchFamily="34" charset="0"/>
              </a:rPr>
              <a:t>Ηλεκτρικό</a:t>
            </a:r>
            <a:r>
              <a:rPr lang="en-US" altLang="en-US" sz="2000" b="0" dirty="0">
                <a:latin typeface="Calibri" panose="020F0502020204030204" pitchFamily="34" charset="0"/>
                <a:cs typeface="Arial" panose="020B0604020202020204" pitchFamily="34" charset="0"/>
              </a:rPr>
              <a:t> </a:t>
            </a:r>
            <a:r>
              <a:rPr lang="en-US" altLang="en-US" sz="2000" b="0" dirty="0" err="1">
                <a:latin typeface="Calibri" panose="020F0502020204030204" pitchFamily="34" charset="0"/>
                <a:cs typeface="Arial" panose="020B0604020202020204" pitchFamily="34" charset="0"/>
              </a:rPr>
              <a:t>φορτίο</a:t>
            </a:r>
            <a:r>
              <a:rPr lang="en-US" altLang="en-US" sz="2000" b="0" dirty="0">
                <a:latin typeface="Calibri" panose="020F0502020204030204" pitchFamily="34" charset="0"/>
                <a:cs typeface="Arial" panose="020B0604020202020204" pitchFamily="34" charset="0"/>
              </a:rPr>
              <a:t> </a:t>
            </a:r>
            <a:r>
              <a:rPr lang="el-GR" altLang="en-US" sz="2000" b="0" dirty="0">
                <a:solidFill>
                  <a:srgbClr val="FF0000"/>
                </a:solidFill>
                <a:latin typeface="Calibri" panose="020F0502020204030204" pitchFamily="34" charset="0"/>
                <a:cs typeface="Arial" panose="020B0604020202020204" pitchFamily="34" charset="0"/>
              </a:rPr>
              <a:t>ουδέτερο</a:t>
            </a:r>
            <a:endParaRPr lang="en-US" altLang="en-US" sz="2000" b="0" dirty="0">
              <a:solidFill>
                <a:srgbClr val="FF0000"/>
              </a:solidFill>
              <a:latin typeface="Calibri" panose="020F0502020204030204" pitchFamily="34" charset="0"/>
              <a:cs typeface="Arial" panose="020B0604020202020204" pitchFamily="34" charset="0"/>
            </a:endParaRPr>
          </a:p>
          <a:p>
            <a:pPr marL="800100" lvl="1" indent="-342900" eaLnBrk="1" hangingPunct="1">
              <a:spcBef>
                <a:spcPct val="20000"/>
              </a:spcBef>
              <a:buClr>
                <a:schemeClr val="tx2"/>
              </a:buClr>
              <a:buFont typeface="Courier New" panose="02070309020205020404" pitchFamily="49" charset="0"/>
              <a:buChar char="o"/>
              <a:defRPr/>
            </a:pPr>
            <a:r>
              <a:rPr lang="en-US" altLang="en-US" sz="2000" b="0" dirty="0" err="1">
                <a:latin typeface="Calibri" panose="020F0502020204030204" pitchFamily="34" charset="0"/>
                <a:cs typeface="Arial" panose="020B0604020202020204" pitchFamily="34" charset="0"/>
              </a:rPr>
              <a:t>Μάζ</a:t>
            </a:r>
            <a:r>
              <a:rPr lang="en-US" altLang="en-US" sz="2000" b="0" dirty="0">
                <a:latin typeface="Calibri" panose="020F0502020204030204" pitchFamily="34" charset="0"/>
                <a:cs typeface="Arial" panose="020B0604020202020204" pitchFamily="34" charset="0"/>
              </a:rPr>
              <a:t>α ίση με 1.67 x 10</a:t>
            </a:r>
            <a:r>
              <a:rPr lang="en-US" altLang="en-US" sz="2000" b="0" baseline="30000" dirty="0">
                <a:latin typeface="Calibri" panose="020F0502020204030204" pitchFamily="34" charset="0"/>
                <a:cs typeface="Arial" panose="020B0604020202020204" pitchFamily="34" charset="0"/>
              </a:rPr>
              <a:t>-27 </a:t>
            </a:r>
            <a:r>
              <a:rPr lang="en-US" altLang="en-US" sz="2000" b="0" dirty="0">
                <a:latin typeface="Calibri" panose="020F0502020204030204" pitchFamily="34" charset="0"/>
                <a:cs typeface="Arial" panose="020B0604020202020204" pitchFamily="34" charset="0"/>
              </a:rPr>
              <a:t>kg</a:t>
            </a:r>
          </a:p>
        </p:txBody>
      </p:sp>
      <p:grpSp>
        <p:nvGrpSpPr>
          <p:cNvPr id="12" name="Group 3">
            <a:extLst>
              <a:ext uri="{FF2B5EF4-FFF2-40B4-BE49-F238E27FC236}">
                <a16:creationId xmlns:a16="http://schemas.microsoft.com/office/drawing/2014/main" id="{980B37BA-F2E5-49B4-8B14-C638DFF6A762}"/>
              </a:ext>
            </a:extLst>
          </p:cNvPr>
          <p:cNvGrpSpPr>
            <a:grpSpLocks/>
          </p:cNvGrpSpPr>
          <p:nvPr/>
        </p:nvGrpSpPr>
        <p:grpSpPr bwMode="auto">
          <a:xfrm>
            <a:off x="4791542" y="2102372"/>
            <a:ext cx="1987550" cy="2400300"/>
            <a:chOff x="3936" y="1296"/>
            <a:chExt cx="1356" cy="1512"/>
          </a:xfrm>
        </p:grpSpPr>
        <p:sp>
          <p:nvSpPr>
            <p:cNvPr id="13" name="WordArt 4">
              <a:extLst>
                <a:ext uri="{FF2B5EF4-FFF2-40B4-BE49-F238E27FC236}">
                  <a16:creationId xmlns:a16="http://schemas.microsoft.com/office/drawing/2014/main" id="{E330C43C-A822-4B11-90E3-7C127A7CD073}"/>
                </a:ext>
              </a:extLst>
            </p:cNvPr>
            <p:cNvSpPr>
              <a:spLocks noChangeArrowheads="1" noChangeShapeType="1" noTextEdit="1"/>
            </p:cNvSpPr>
            <p:nvPr/>
          </p:nvSpPr>
          <p:spPr bwMode="auto">
            <a:xfrm>
              <a:off x="3936" y="1296"/>
              <a:ext cx="1356" cy="408"/>
            </a:xfrm>
            <a:prstGeom prst="rect">
              <a:avLst/>
            </a:prstGeom>
          </p:spPr>
          <p:txBody>
            <a:bodyPr wrap="none" fromWordArt="1">
              <a:prstTxWarp prst="textPlain">
                <a:avLst>
                  <a:gd name="adj" fmla="val 50000"/>
                </a:avLst>
              </a:prstTxWarp>
            </a:bodyPr>
            <a:lstStyle/>
            <a:p>
              <a:pPr algn="ctr"/>
              <a:r>
                <a:rPr lang="el-GR" sz="3600" i="1" kern="10" dirty="0">
                  <a:ln w="9525">
                    <a:solidFill>
                      <a:srgbClr val="000000"/>
                    </a:solidFill>
                    <a:round/>
                    <a:headEnd/>
                    <a:tailEnd/>
                  </a:ln>
                  <a:solidFill>
                    <a:srgbClr val="FFFFFF"/>
                  </a:solidFill>
                  <a:effectLst>
                    <a:outerShdw dist="35921" dir="2700000" algn="ctr" rotWithShape="0">
                      <a:srgbClr val="808080"/>
                    </a:outerShdw>
                  </a:effectLst>
                  <a:latin typeface="Calibri"/>
                </a:rPr>
                <a:t>Ενέργεια</a:t>
              </a:r>
              <a:endParaRPr lang="en-US" sz="3600" i="1" kern="10" dirty="0">
                <a:ln w="9525">
                  <a:solidFill>
                    <a:srgbClr val="000000"/>
                  </a:solidFill>
                  <a:round/>
                  <a:headEnd/>
                  <a:tailEnd/>
                </a:ln>
                <a:solidFill>
                  <a:srgbClr val="FFFFFF"/>
                </a:solidFill>
                <a:effectLst>
                  <a:outerShdw dist="35921" dir="2700000" algn="ctr" rotWithShape="0">
                    <a:srgbClr val="808080"/>
                  </a:outerShdw>
                </a:effectLst>
                <a:latin typeface="Calibri"/>
              </a:endParaRPr>
            </a:p>
          </p:txBody>
        </p:sp>
        <p:sp>
          <p:nvSpPr>
            <p:cNvPr id="14" name="WordArt 5">
              <a:extLst>
                <a:ext uri="{FF2B5EF4-FFF2-40B4-BE49-F238E27FC236}">
                  <a16:creationId xmlns:a16="http://schemas.microsoft.com/office/drawing/2014/main" id="{B84F5F6B-07D8-476B-8510-C4DE96DEDD4C}"/>
                </a:ext>
              </a:extLst>
            </p:cNvPr>
            <p:cNvSpPr>
              <a:spLocks noChangeArrowheads="1" noChangeShapeType="1" noTextEdit="1"/>
            </p:cNvSpPr>
            <p:nvPr/>
          </p:nvSpPr>
          <p:spPr bwMode="auto">
            <a:xfrm>
              <a:off x="4224" y="2400"/>
              <a:ext cx="798" cy="408"/>
            </a:xfrm>
            <a:prstGeom prst="rect">
              <a:avLst/>
            </a:prstGeom>
          </p:spPr>
          <p:txBody>
            <a:bodyPr wrap="none" fromWordArt="1">
              <a:prstTxWarp prst="textPlain">
                <a:avLst>
                  <a:gd name="adj" fmla="val 50000"/>
                </a:avLst>
              </a:prstTxWarp>
            </a:bodyPr>
            <a:lstStyle/>
            <a:p>
              <a:pPr algn="ctr"/>
              <a:r>
                <a:rPr lang="el-GR" sz="3600" i="1" kern="10">
                  <a:ln w="9525">
                    <a:solidFill>
                      <a:srgbClr val="000000"/>
                    </a:solidFill>
                    <a:round/>
                    <a:headEnd/>
                    <a:tailEnd/>
                  </a:ln>
                  <a:solidFill>
                    <a:srgbClr val="FFFFFF"/>
                  </a:solidFill>
                  <a:effectLst>
                    <a:outerShdw dist="35921" dir="2700000" algn="ctr" rotWithShape="0">
                      <a:srgbClr val="808080"/>
                    </a:outerShdw>
                  </a:effectLst>
                  <a:latin typeface="Calibri"/>
                </a:rPr>
                <a:t>Μάζα</a:t>
              </a:r>
              <a:endParaRPr lang="en-US" sz="3600" i="1" kern="10">
                <a:ln w="9525">
                  <a:solidFill>
                    <a:srgbClr val="000000"/>
                  </a:solidFill>
                  <a:round/>
                  <a:headEnd/>
                  <a:tailEnd/>
                </a:ln>
                <a:solidFill>
                  <a:srgbClr val="FFFFFF"/>
                </a:solidFill>
                <a:effectLst>
                  <a:outerShdw dist="35921" dir="2700000" algn="ctr" rotWithShape="0">
                    <a:srgbClr val="808080"/>
                  </a:outerShdw>
                </a:effectLst>
                <a:latin typeface="Calibri"/>
              </a:endParaRPr>
            </a:p>
          </p:txBody>
        </p:sp>
        <p:sp>
          <p:nvSpPr>
            <p:cNvPr id="15" name="AutoShape 6">
              <a:extLst>
                <a:ext uri="{FF2B5EF4-FFF2-40B4-BE49-F238E27FC236}">
                  <a16:creationId xmlns:a16="http://schemas.microsoft.com/office/drawing/2014/main" id="{887C259D-F0C0-43FB-B1F8-4B69EA119EE4}"/>
                </a:ext>
              </a:extLst>
            </p:cNvPr>
            <p:cNvSpPr>
              <a:spLocks noChangeArrowheads="1"/>
            </p:cNvSpPr>
            <p:nvPr/>
          </p:nvSpPr>
          <p:spPr bwMode="auto">
            <a:xfrm>
              <a:off x="4416" y="1824"/>
              <a:ext cx="432" cy="480"/>
            </a:xfrm>
            <a:prstGeom prst="upDownArrow">
              <a:avLst>
                <a:gd name="adj1" fmla="val 50000"/>
                <a:gd name="adj2" fmla="val 222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n-US" sz="2400"/>
            </a:p>
          </p:txBody>
        </p:sp>
      </p:grpSp>
      <p:pic>
        <p:nvPicPr>
          <p:cNvPr id="2" name="Picture 1">
            <a:extLst>
              <a:ext uri="{FF2B5EF4-FFF2-40B4-BE49-F238E27FC236}">
                <a16:creationId xmlns:a16="http://schemas.microsoft.com/office/drawing/2014/main" id="{DAFD3EB1-1BC7-497D-A9A5-B1A630CCAE99}"/>
              </a:ext>
            </a:extLst>
          </p:cNvPr>
          <p:cNvPicPr>
            <a:picLocks noChangeAspect="1"/>
          </p:cNvPicPr>
          <p:nvPr/>
        </p:nvPicPr>
        <p:blipFill>
          <a:blip r:embed="rId3"/>
          <a:stretch>
            <a:fillRect/>
          </a:stretch>
        </p:blipFill>
        <p:spPr>
          <a:xfrm>
            <a:off x="6383341" y="3801396"/>
            <a:ext cx="5639289" cy="2651990"/>
          </a:xfrm>
          <a:prstGeom prst="rect">
            <a:avLst/>
          </a:prstGeom>
        </p:spPr>
      </p:pic>
      <p:pic>
        <p:nvPicPr>
          <p:cNvPr id="16" name="Picture 15">
            <a:extLst>
              <a:ext uri="{FF2B5EF4-FFF2-40B4-BE49-F238E27FC236}">
                <a16:creationId xmlns:a16="http://schemas.microsoft.com/office/drawing/2014/main" id="{F4E86F12-4996-4CE2-8679-BD2D5B6442EE}"/>
              </a:ext>
            </a:extLst>
          </p:cNvPr>
          <p:cNvPicPr>
            <a:picLocks noChangeAspect="1"/>
          </p:cNvPicPr>
          <p:nvPr/>
        </p:nvPicPr>
        <p:blipFill>
          <a:blip r:embed="rId4"/>
          <a:stretch>
            <a:fillRect/>
          </a:stretch>
        </p:blipFill>
        <p:spPr>
          <a:xfrm>
            <a:off x="0" y="6046237"/>
            <a:ext cx="811763" cy="811763"/>
          </a:xfrm>
          <a:prstGeom prst="rect">
            <a:avLst/>
          </a:prstGeom>
        </p:spPr>
      </p:pic>
    </p:spTree>
    <p:extLst>
      <p:ext uri="{BB962C8B-B14F-4D97-AF65-F5344CB8AC3E}">
        <p14:creationId xmlns:p14="http://schemas.microsoft.com/office/powerpoint/2010/main" val="345507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8" name="TextBox 7">
            <a:extLst>
              <a:ext uri="{FF2B5EF4-FFF2-40B4-BE49-F238E27FC236}">
                <a16:creationId xmlns:a16="http://schemas.microsoft.com/office/drawing/2014/main" id="{6D14FDE4-D519-4AF4-AEBF-7F0801501305}"/>
              </a:ext>
            </a:extLst>
          </p:cNvPr>
          <p:cNvSpPr txBox="1"/>
          <p:nvPr/>
        </p:nvSpPr>
        <p:spPr>
          <a:xfrm>
            <a:off x="5454650" y="1275711"/>
            <a:ext cx="12827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Ισότοπα</a:t>
            </a:r>
          </a:p>
        </p:txBody>
      </p:sp>
      <p:sp>
        <p:nvSpPr>
          <p:cNvPr id="21" name="Rectangle 8">
            <a:extLst>
              <a:ext uri="{FF2B5EF4-FFF2-40B4-BE49-F238E27FC236}">
                <a16:creationId xmlns:a16="http://schemas.microsoft.com/office/drawing/2014/main" id="{38604414-38B9-4137-B996-FC8D23A8053C}"/>
              </a:ext>
            </a:extLst>
          </p:cNvPr>
          <p:cNvSpPr txBox="1">
            <a:spLocks noChangeArrowheads="1"/>
          </p:cNvSpPr>
          <p:nvPr/>
        </p:nvSpPr>
        <p:spPr>
          <a:xfrm>
            <a:off x="118522" y="1837035"/>
            <a:ext cx="4459088" cy="3394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l-GR" altLang="en-US" sz="1800" dirty="0">
                <a:cs typeface="Arial" charset="0"/>
              </a:rPr>
              <a:t>Τα ισότοπα είναι άτομα </a:t>
            </a:r>
            <a:r>
              <a:rPr lang="el-GR" altLang="en-US" sz="1800" b="1" dirty="0">
                <a:cs typeface="Arial" charset="0"/>
              </a:rPr>
              <a:t>του ίδιου στοιχείου </a:t>
            </a:r>
            <a:r>
              <a:rPr lang="el-GR" altLang="en-US" sz="1800" dirty="0">
                <a:cs typeface="Arial" charset="0"/>
              </a:rPr>
              <a:t>τα οποία έχουν </a:t>
            </a:r>
            <a:r>
              <a:rPr lang="el-GR" altLang="en-US" sz="1800" b="1" dirty="0">
                <a:cs typeface="Arial" charset="0"/>
              </a:rPr>
              <a:t>διαφορετικό μαζικό αριθμό (Α)</a:t>
            </a:r>
          </a:p>
          <a:p>
            <a:pPr algn="just"/>
            <a:r>
              <a:rPr lang="el-GR" altLang="en-US" sz="1800" b="1" dirty="0">
                <a:cs typeface="Arial" charset="0"/>
              </a:rPr>
              <a:t>Διαφορετικός αριθμός νετρονίων (Ν)</a:t>
            </a:r>
          </a:p>
          <a:p>
            <a:pPr algn="just"/>
            <a:r>
              <a:rPr lang="el-GR" altLang="en-US" sz="1800" b="1" dirty="0">
                <a:cs typeface="Arial" charset="0"/>
              </a:rPr>
              <a:t>Ίδιος ατομικός αριθμός (Ζ) (αριθμός πρωτονίων/ηλεκτρονίων)</a:t>
            </a:r>
          </a:p>
          <a:p>
            <a:pPr algn="just"/>
            <a:r>
              <a:rPr lang="el-GR" altLang="en-US" sz="1800" dirty="0">
                <a:cs typeface="Arial" charset="0"/>
              </a:rPr>
              <a:t>Έχουν</a:t>
            </a:r>
            <a:r>
              <a:rPr lang="el-GR" altLang="en-US" sz="1800" b="1" dirty="0">
                <a:cs typeface="Arial" charset="0"/>
              </a:rPr>
              <a:t> ίδιες χημικές ιδιότητες</a:t>
            </a:r>
            <a:endParaRPr lang="en-US" altLang="en-US" sz="1800" dirty="0">
              <a:cs typeface="Arial" charset="0"/>
            </a:endParaRPr>
          </a:p>
        </p:txBody>
      </p:sp>
      <p:pic>
        <p:nvPicPr>
          <p:cNvPr id="1026" name="Picture 2" descr="Γνωρίζουμε ποια ισότοπα είναι στη Χημεία">
            <a:extLst>
              <a:ext uri="{FF2B5EF4-FFF2-40B4-BE49-F238E27FC236}">
                <a16:creationId xmlns:a16="http://schemas.microsoft.com/office/drawing/2014/main" id="{45459D3B-D544-4F5B-926F-69880DAB7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605" y="1757368"/>
            <a:ext cx="6676053" cy="44507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D75DEF1-9C5F-4698-A1C2-ED1F2F2F9CE8}"/>
              </a:ext>
            </a:extLst>
          </p:cNvPr>
          <p:cNvPicPr>
            <a:picLocks noChangeAspect="1"/>
          </p:cNvPicPr>
          <p:nvPr/>
        </p:nvPicPr>
        <p:blipFill>
          <a:blip r:embed="rId4"/>
          <a:stretch>
            <a:fillRect/>
          </a:stretch>
        </p:blipFill>
        <p:spPr>
          <a:xfrm>
            <a:off x="586879" y="4400015"/>
            <a:ext cx="4694248" cy="2053371"/>
          </a:xfrm>
          <a:prstGeom prst="rect">
            <a:avLst/>
          </a:prstGeom>
        </p:spPr>
      </p:pic>
      <p:pic>
        <p:nvPicPr>
          <p:cNvPr id="22" name="Picture 21">
            <a:extLst>
              <a:ext uri="{FF2B5EF4-FFF2-40B4-BE49-F238E27FC236}">
                <a16:creationId xmlns:a16="http://schemas.microsoft.com/office/drawing/2014/main" id="{110F3AA4-84BC-46E2-86AE-D8DC0E8DB89F}"/>
              </a:ext>
            </a:extLst>
          </p:cNvPr>
          <p:cNvPicPr>
            <a:picLocks noChangeAspect="1"/>
          </p:cNvPicPr>
          <p:nvPr/>
        </p:nvPicPr>
        <p:blipFill>
          <a:blip r:embed="rId5"/>
          <a:stretch>
            <a:fillRect/>
          </a:stretch>
        </p:blipFill>
        <p:spPr>
          <a:xfrm>
            <a:off x="0" y="6046237"/>
            <a:ext cx="811763" cy="811763"/>
          </a:xfrm>
          <a:prstGeom prst="rect">
            <a:avLst/>
          </a:prstGeom>
        </p:spPr>
      </p:pic>
    </p:spTree>
    <p:extLst>
      <p:ext uri="{BB962C8B-B14F-4D97-AF65-F5344CB8AC3E}">
        <p14:creationId xmlns:p14="http://schemas.microsoft.com/office/powerpoint/2010/main" val="1899515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8" name="TextBox 7">
            <a:extLst>
              <a:ext uri="{FF2B5EF4-FFF2-40B4-BE49-F238E27FC236}">
                <a16:creationId xmlns:a16="http://schemas.microsoft.com/office/drawing/2014/main" id="{6D14FDE4-D519-4AF4-AEBF-7F0801501305}"/>
              </a:ext>
            </a:extLst>
          </p:cNvPr>
          <p:cNvSpPr txBox="1"/>
          <p:nvPr/>
        </p:nvSpPr>
        <p:spPr>
          <a:xfrm>
            <a:off x="5454650" y="1275711"/>
            <a:ext cx="1282700"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Ισότοπα</a:t>
            </a:r>
          </a:p>
        </p:txBody>
      </p:sp>
      <p:pic>
        <p:nvPicPr>
          <p:cNvPr id="2" name="Picture 1">
            <a:extLst>
              <a:ext uri="{FF2B5EF4-FFF2-40B4-BE49-F238E27FC236}">
                <a16:creationId xmlns:a16="http://schemas.microsoft.com/office/drawing/2014/main" id="{DC4B4FBE-3C1D-489B-ACB7-4C838D92F746}"/>
              </a:ext>
            </a:extLst>
          </p:cNvPr>
          <p:cNvPicPr>
            <a:picLocks noChangeAspect="1"/>
          </p:cNvPicPr>
          <p:nvPr/>
        </p:nvPicPr>
        <p:blipFill>
          <a:blip r:embed="rId3"/>
          <a:stretch>
            <a:fillRect/>
          </a:stretch>
        </p:blipFill>
        <p:spPr>
          <a:xfrm>
            <a:off x="769677" y="2145352"/>
            <a:ext cx="3078747" cy="3383573"/>
          </a:xfrm>
          <a:prstGeom prst="rect">
            <a:avLst/>
          </a:prstGeom>
        </p:spPr>
      </p:pic>
      <p:sp>
        <p:nvSpPr>
          <p:cNvPr id="11" name="Text Box 14">
            <a:extLst>
              <a:ext uri="{FF2B5EF4-FFF2-40B4-BE49-F238E27FC236}">
                <a16:creationId xmlns:a16="http://schemas.microsoft.com/office/drawing/2014/main" id="{5B588CE8-BF6C-4B66-9EFD-6B975AF435C6}"/>
              </a:ext>
            </a:extLst>
          </p:cNvPr>
          <p:cNvSpPr txBox="1">
            <a:spLocks noChangeArrowheads="1"/>
          </p:cNvSpPr>
          <p:nvPr/>
        </p:nvSpPr>
        <p:spPr bwMode="auto">
          <a:xfrm>
            <a:off x="4523468" y="2553879"/>
            <a:ext cx="2293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l-GR" altLang="en-US" sz="2400" b="0" dirty="0">
                <a:latin typeface="Comic Sans MS" pitchFamily="66" charset="0"/>
              </a:rPr>
              <a:t>Απάντηση..........</a:t>
            </a:r>
            <a:endParaRPr lang="en-US" altLang="en-US" sz="2400" b="0" dirty="0">
              <a:latin typeface="Comic Sans MS" pitchFamily="66" charset="0"/>
            </a:endParaRPr>
          </a:p>
        </p:txBody>
      </p:sp>
      <p:pic>
        <p:nvPicPr>
          <p:cNvPr id="12" name="Picture 12">
            <a:extLst>
              <a:ext uri="{FF2B5EF4-FFF2-40B4-BE49-F238E27FC236}">
                <a16:creationId xmlns:a16="http://schemas.microsoft.com/office/drawing/2014/main" id="{A4EA859E-3DDB-42CF-93DC-24A8A6153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992" y="3473309"/>
            <a:ext cx="7453313" cy="27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DA569060-09E4-4212-99AB-90B9602E6B04}"/>
              </a:ext>
            </a:extLst>
          </p:cNvPr>
          <p:cNvPicPr>
            <a:picLocks noChangeAspect="1"/>
          </p:cNvPicPr>
          <p:nvPr/>
        </p:nvPicPr>
        <p:blipFill>
          <a:blip r:embed="rId5"/>
          <a:stretch>
            <a:fillRect/>
          </a:stretch>
        </p:blipFill>
        <p:spPr>
          <a:xfrm>
            <a:off x="0" y="6046237"/>
            <a:ext cx="811763" cy="811763"/>
          </a:xfrm>
          <a:prstGeom prst="rect">
            <a:avLst/>
          </a:prstGeom>
        </p:spPr>
      </p:pic>
    </p:spTree>
    <p:extLst>
      <p:ext uri="{BB962C8B-B14F-4D97-AF65-F5344CB8AC3E}">
        <p14:creationId xmlns:p14="http://schemas.microsoft.com/office/powerpoint/2010/main" val="5534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8" name="TextBox 7">
            <a:extLst>
              <a:ext uri="{FF2B5EF4-FFF2-40B4-BE49-F238E27FC236}">
                <a16:creationId xmlns:a16="http://schemas.microsoft.com/office/drawing/2014/main" id="{11B933F4-62D1-4CA3-A232-37C5EFF1F01F}"/>
              </a:ext>
            </a:extLst>
          </p:cNvPr>
          <p:cNvSpPr txBox="1"/>
          <p:nvPr/>
        </p:nvSpPr>
        <p:spPr>
          <a:xfrm>
            <a:off x="5017537" y="1220892"/>
            <a:ext cx="2437622"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Διέγερση Ατόμου</a:t>
            </a:r>
          </a:p>
        </p:txBody>
      </p:sp>
      <p:pic>
        <p:nvPicPr>
          <p:cNvPr id="11" name="Εικόνα 6">
            <a:extLst>
              <a:ext uri="{FF2B5EF4-FFF2-40B4-BE49-F238E27FC236}">
                <a16:creationId xmlns:a16="http://schemas.microsoft.com/office/drawing/2014/main" id="{305137BD-E409-4DFF-B84B-023CEC724948}"/>
              </a:ext>
            </a:extLst>
          </p:cNvPr>
          <p:cNvPicPr>
            <a:picLocks noChangeAspect="1"/>
          </p:cNvPicPr>
          <p:nvPr/>
        </p:nvPicPr>
        <p:blipFill>
          <a:blip r:embed="rId3"/>
          <a:stretch>
            <a:fillRect/>
          </a:stretch>
        </p:blipFill>
        <p:spPr>
          <a:xfrm>
            <a:off x="5255455" y="1706140"/>
            <a:ext cx="6098345" cy="4573759"/>
          </a:xfrm>
          <a:prstGeom prst="rect">
            <a:avLst/>
          </a:prstGeom>
        </p:spPr>
      </p:pic>
      <p:sp>
        <p:nvSpPr>
          <p:cNvPr id="12" name="TextBox 11">
            <a:extLst>
              <a:ext uri="{FF2B5EF4-FFF2-40B4-BE49-F238E27FC236}">
                <a16:creationId xmlns:a16="http://schemas.microsoft.com/office/drawing/2014/main" id="{55967576-8020-4076-9E63-72E2B99AEC52}"/>
              </a:ext>
            </a:extLst>
          </p:cNvPr>
          <p:cNvSpPr txBox="1"/>
          <p:nvPr/>
        </p:nvSpPr>
        <p:spPr>
          <a:xfrm>
            <a:off x="169169" y="2065804"/>
            <a:ext cx="5016420" cy="3693319"/>
          </a:xfrm>
          <a:prstGeom prst="rect">
            <a:avLst/>
          </a:prstGeom>
          <a:noFill/>
        </p:spPr>
        <p:txBody>
          <a:bodyPr wrap="square">
            <a:spAutoFit/>
          </a:bodyPr>
          <a:lstStyle/>
          <a:p>
            <a:pPr algn="just"/>
            <a:r>
              <a:rPr lang="el-GR" dirty="0"/>
              <a:t>Αν σε ένα άτομο προσφερθεί με κάποιο τρόπο </a:t>
            </a:r>
            <a:r>
              <a:rPr lang="el-GR" i="1" u="sng" dirty="0"/>
              <a:t>ενέργεια</a:t>
            </a:r>
            <a:r>
              <a:rPr lang="el-GR" dirty="0"/>
              <a:t> </a:t>
            </a:r>
            <a:r>
              <a:rPr lang="el-GR" dirty="0" err="1"/>
              <a:t>π.χ</a:t>
            </a:r>
            <a:r>
              <a:rPr lang="el-GR" dirty="0"/>
              <a:t> επίδραση ακτινοβολίας ή κρούση με άλλο σωματίδιο, τότε υπάρχει η πιθανότητα κάποιο </a:t>
            </a:r>
            <a:r>
              <a:rPr lang="el-GR" i="1" dirty="0"/>
              <a:t>ηλεκτρόνιο</a:t>
            </a:r>
            <a:r>
              <a:rPr lang="el-GR" dirty="0"/>
              <a:t> του να την απορροφήσει και να μεταπηδήσει σε στοιβάδα </a:t>
            </a:r>
            <a:r>
              <a:rPr lang="el-GR" i="1" dirty="0"/>
              <a:t>μεγαλύτερης ενέργειας </a:t>
            </a:r>
            <a:r>
              <a:rPr lang="el-GR" dirty="0"/>
              <a:t>(δηλ. σε στοιβάδα με μεγαλύτερη ακτίνα από το κέντρο του πυρήνα). Τότε λέμε ότι το άτομο είναι </a:t>
            </a:r>
            <a:r>
              <a:rPr lang="el-GR" b="1" dirty="0"/>
              <a:t>διεγερμένο</a:t>
            </a:r>
            <a:r>
              <a:rPr lang="el-GR" dirty="0"/>
              <a:t>, διότι δεν βρίσκεται πλέον στην </a:t>
            </a:r>
            <a:r>
              <a:rPr lang="el-GR" i="1" u="sng" dirty="0"/>
              <a:t>κατάσταση ελάχιστης ενέργειας </a:t>
            </a:r>
            <a:r>
              <a:rPr lang="el-GR" dirty="0"/>
              <a:t>με τα ηλεκτρόνια του όσο το δυνατό πλησιέστερα στον πυρήνα</a:t>
            </a:r>
          </a:p>
          <a:p>
            <a:pPr algn="just"/>
            <a:endParaRPr lang="el-GR" dirty="0"/>
          </a:p>
          <a:p>
            <a:pPr algn="just"/>
            <a:endParaRPr lang="el-GR" dirty="0"/>
          </a:p>
          <a:p>
            <a:pPr algn="just"/>
            <a:endParaRPr lang="el-GR" dirty="0"/>
          </a:p>
        </p:txBody>
      </p:sp>
      <p:pic>
        <p:nvPicPr>
          <p:cNvPr id="13" name="Picture 12">
            <a:extLst>
              <a:ext uri="{FF2B5EF4-FFF2-40B4-BE49-F238E27FC236}">
                <a16:creationId xmlns:a16="http://schemas.microsoft.com/office/drawing/2014/main" id="{E0B87E82-E7F7-4F67-8F12-B1939AA70682}"/>
              </a:ext>
            </a:extLst>
          </p:cNvPr>
          <p:cNvPicPr>
            <a:picLocks noChangeAspect="1"/>
          </p:cNvPicPr>
          <p:nvPr/>
        </p:nvPicPr>
        <p:blipFill>
          <a:blip r:embed="rId4"/>
          <a:stretch>
            <a:fillRect/>
          </a:stretch>
        </p:blipFill>
        <p:spPr>
          <a:xfrm>
            <a:off x="0" y="6046237"/>
            <a:ext cx="811763" cy="811763"/>
          </a:xfrm>
          <a:prstGeom prst="rect">
            <a:avLst/>
          </a:prstGeom>
        </p:spPr>
      </p:pic>
    </p:spTree>
    <p:extLst>
      <p:ext uri="{BB962C8B-B14F-4D97-AF65-F5344CB8AC3E}">
        <p14:creationId xmlns:p14="http://schemas.microsoft.com/office/powerpoint/2010/main" val="171434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40AEE7-354E-4956-A5EE-4378961072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27A69-E5C3-48BA-8427-312E776E705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68445C7-08D3-4D86-923F-B2D6B0D4672D}"/>
              </a:ext>
            </a:extLst>
          </p:cNvPr>
          <p:cNvPicPr>
            <a:picLocks noChangeAspect="1"/>
          </p:cNvPicPr>
          <p:nvPr/>
        </p:nvPicPr>
        <p:blipFill>
          <a:blip r:embed="rId2"/>
          <a:stretch>
            <a:fillRect/>
          </a:stretch>
        </p:blipFill>
        <p:spPr>
          <a:xfrm>
            <a:off x="169169" y="186903"/>
            <a:ext cx="1201016" cy="1194920"/>
          </a:xfrm>
          <a:prstGeom prst="rect">
            <a:avLst/>
          </a:prstGeom>
        </p:spPr>
      </p:pic>
      <p:sp>
        <p:nvSpPr>
          <p:cNvPr id="9" name="TextBox 8">
            <a:extLst>
              <a:ext uri="{FF2B5EF4-FFF2-40B4-BE49-F238E27FC236}">
                <a16:creationId xmlns:a16="http://schemas.microsoft.com/office/drawing/2014/main" id="{D891BD0E-451F-442C-80E5-6E8B4B764869}"/>
              </a:ext>
            </a:extLst>
          </p:cNvPr>
          <p:cNvSpPr txBox="1"/>
          <p:nvPr/>
        </p:nvSpPr>
        <p:spPr>
          <a:xfrm>
            <a:off x="3046828" y="143674"/>
            <a:ext cx="6098344"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Calibri" panose="020F0502020204030204"/>
                <a:ea typeface="+mn-ea"/>
                <a:cs typeface="+mn-cs"/>
              </a:rPr>
              <a:t>ΠΑΝΕΠΙΣΤΗΜΙΟ ΘΕΣΣΑΛΙΑΣ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srgbClr val="000000"/>
                </a:solidFill>
                <a:effectLst/>
                <a:uLnTx/>
                <a:uFillTx/>
                <a:latin typeface="Calibri" panose="020F0502020204030204"/>
                <a:ea typeface="+mn-ea"/>
                <a:cs typeface="+mn-cs"/>
              </a:rPr>
              <a:t>ΤΜΗΜΑ ΙΑΤΡΙΚΗΣ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0000"/>
                </a:solidFill>
                <a:effectLst/>
                <a:uLnTx/>
                <a:uFillTx/>
                <a:latin typeface="Calibri" panose="020F0502020204030204"/>
                <a:ea typeface="+mn-ea"/>
                <a:cs typeface="+mn-cs"/>
              </a:rPr>
              <a:t>Εργαστήριο Ιατρικής Φυσικής</a:t>
            </a:r>
            <a:endParaRPr lang="el-GR" dirty="0"/>
          </a:p>
        </p:txBody>
      </p:sp>
      <p:sp>
        <p:nvSpPr>
          <p:cNvPr id="10" name="Θέση υποσέλιδου 8">
            <a:extLst>
              <a:ext uri="{FF2B5EF4-FFF2-40B4-BE49-F238E27FC236}">
                <a16:creationId xmlns:a16="http://schemas.microsoft.com/office/drawing/2014/main" id="{86852F7B-244D-4756-83A8-27FC20DDBBC2}"/>
              </a:ext>
            </a:extLst>
          </p:cNvPr>
          <p:cNvSpPr>
            <a:spLocks noGrp="1"/>
          </p:cNvSpPr>
          <p:nvPr>
            <p:ph type="ftr" sz="quarter" idx="11"/>
          </p:nvPr>
        </p:nvSpPr>
        <p:spPr>
          <a:xfrm>
            <a:off x="3611017" y="6453386"/>
            <a:ext cx="6280830" cy="404614"/>
          </a:xfrm>
        </p:spPr>
        <p:txBody>
          <a:bodyPr/>
          <a:lstStyle/>
          <a:p>
            <a:pPr algn="ctr"/>
            <a:r>
              <a:rPr lang="el-GR"/>
              <a:t>Βασιλική Σόφτα Υπ. Διδάκτωρ, Τμήμα Ιατρικής Φυσικής</a:t>
            </a:r>
            <a:endParaRPr lang="el-GR" dirty="0"/>
          </a:p>
        </p:txBody>
      </p:sp>
      <p:sp>
        <p:nvSpPr>
          <p:cNvPr id="8" name="TextBox 7">
            <a:extLst>
              <a:ext uri="{FF2B5EF4-FFF2-40B4-BE49-F238E27FC236}">
                <a16:creationId xmlns:a16="http://schemas.microsoft.com/office/drawing/2014/main" id="{11B933F4-62D1-4CA3-A232-37C5EFF1F01F}"/>
              </a:ext>
            </a:extLst>
          </p:cNvPr>
          <p:cNvSpPr txBox="1"/>
          <p:nvPr/>
        </p:nvSpPr>
        <p:spPr>
          <a:xfrm>
            <a:off x="5017536" y="1220892"/>
            <a:ext cx="3389345" cy="4616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l-GR" sz="2400" b="1" i="0" u="none" strike="noStrike" kern="1200" cap="none" spc="0" normalizeH="0" baseline="0" noProof="0" dirty="0">
                <a:ln w="12700" cmpd="sng">
                  <a:solidFill>
                    <a:srgbClr val="A23C33"/>
                  </a:solidFill>
                  <a:prstDash val="solid"/>
                </a:ln>
                <a:gradFill>
                  <a:gsLst>
                    <a:gs pos="0">
                      <a:srgbClr val="A23C33"/>
                    </a:gs>
                    <a:gs pos="4000">
                      <a:srgbClr val="A23C33">
                        <a:lumMod val="60000"/>
                        <a:lumOff val="40000"/>
                      </a:srgbClr>
                    </a:gs>
                    <a:gs pos="87000">
                      <a:srgbClr val="A23C33">
                        <a:lumMod val="20000"/>
                        <a:lumOff val="80000"/>
                      </a:srgbClr>
                    </a:gs>
                  </a:gsLst>
                  <a:lin ang="5400000"/>
                </a:gradFill>
                <a:effectLst/>
                <a:uLnTx/>
                <a:uFillTx/>
                <a:latin typeface="Garamond" panose="02020404030301010803"/>
                <a:ea typeface="+mn-ea"/>
                <a:cs typeface="+mn-cs"/>
              </a:rPr>
              <a:t>Αποδιέγερση Ατόμου</a:t>
            </a:r>
          </a:p>
        </p:txBody>
      </p:sp>
      <p:pic>
        <p:nvPicPr>
          <p:cNvPr id="13" name="Εικόνα 6">
            <a:extLst>
              <a:ext uri="{FF2B5EF4-FFF2-40B4-BE49-F238E27FC236}">
                <a16:creationId xmlns:a16="http://schemas.microsoft.com/office/drawing/2014/main" id="{01D85299-C80D-424F-BD9A-03A6C28A4E37}"/>
              </a:ext>
            </a:extLst>
          </p:cNvPr>
          <p:cNvPicPr>
            <a:picLocks noChangeAspect="1"/>
          </p:cNvPicPr>
          <p:nvPr/>
        </p:nvPicPr>
        <p:blipFill>
          <a:blip r:embed="rId3"/>
          <a:stretch>
            <a:fillRect/>
          </a:stretch>
        </p:blipFill>
        <p:spPr>
          <a:xfrm>
            <a:off x="5649685" y="1682557"/>
            <a:ext cx="5921829" cy="4441372"/>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5212E5-FA76-40A8-B5DA-365C66ACE890}"/>
                  </a:ext>
                </a:extLst>
              </p:cNvPr>
              <p:cNvSpPr txBox="1"/>
              <p:nvPr/>
            </p:nvSpPr>
            <p:spPr>
              <a:xfrm>
                <a:off x="620486" y="2365487"/>
                <a:ext cx="3987296" cy="2585323"/>
              </a:xfrm>
              <a:prstGeom prst="rect">
                <a:avLst/>
              </a:prstGeom>
              <a:noFill/>
            </p:spPr>
            <p:txBody>
              <a:bodyPr wrap="square">
                <a:spAutoFit/>
              </a:bodyPr>
              <a:lstStyle/>
              <a:p>
                <a:pPr algn="just"/>
                <a:r>
                  <a:rPr lang="el-GR" dirty="0"/>
                  <a:t>Στην κατάσταση αυτή το άτομο δεν παραμένει για πολύ ώρα (</a:t>
                </a:r>
                <a14:m>
                  <m:oMath xmlns:m="http://schemas.openxmlformats.org/officeDocument/2006/math">
                    <m:sSup>
                      <m:sSupPr>
                        <m:ctrlPr>
                          <a:rPr lang="el-GR" i="1" smtClean="0">
                            <a:latin typeface="Cambria Math" panose="02040503050406030204" pitchFamily="18" charset="0"/>
                          </a:rPr>
                        </m:ctrlPr>
                      </m:sSupPr>
                      <m:e>
                        <m:r>
                          <a:rPr lang="el-GR" b="0" i="1" smtClean="0">
                            <a:latin typeface="Cambria Math" panose="02040503050406030204" pitchFamily="18" charset="0"/>
                          </a:rPr>
                          <m:t>10</m:t>
                        </m:r>
                      </m:e>
                      <m:sup>
                        <m:r>
                          <a:rPr lang="el-GR" b="0" i="1" smtClean="0">
                            <a:latin typeface="Cambria Math" panose="02040503050406030204" pitchFamily="18" charset="0"/>
                          </a:rPr>
                          <m:t>−8</m:t>
                        </m:r>
                      </m:sup>
                    </m:sSup>
                    <m:r>
                      <a:rPr lang="en-US" b="0" i="1" smtClean="0">
                        <a:latin typeface="Cambria Math" panose="02040503050406030204" pitchFamily="18" charset="0"/>
                      </a:rPr>
                      <m:t>𝑠𝑒𝑐</m:t>
                    </m:r>
                  </m:oMath>
                </a14:m>
                <a:r>
                  <a:rPr lang="el-GR" dirty="0"/>
                  <a:t>) αλλά επανέρχεται στην προηγούμενη </a:t>
                </a:r>
                <a:r>
                  <a:rPr lang="el-GR" i="1" dirty="0"/>
                  <a:t>σταθερή κατάστασή</a:t>
                </a:r>
                <a:r>
                  <a:rPr lang="el-GR" dirty="0"/>
                  <a:t> του, δηλαδή το άτομο </a:t>
                </a:r>
                <a:r>
                  <a:rPr lang="el-GR" b="1" dirty="0"/>
                  <a:t>αποδιεγείρεται</a:t>
                </a:r>
                <a:r>
                  <a:rPr lang="en-US" b="1" dirty="0"/>
                  <a:t> </a:t>
                </a:r>
                <a:r>
                  <a:rPr lang="el-GR" i="1" dirty="0"/>
                  <a:t>αυθόρμητα</a:t>
                </a:r>
                <a:r>
                  <a:rPr lang="el-GR" dirty="0"/>
                  <a:t>, επιστρέφοντας σε ενεργειακά χαμηλότερες στοιβάδες.</a:t>
                </a:r>
              </a:p>
              <a:p>
                <a:pPr algn="just"/>
                <a:endParaRPr lang="el-GR" dirty="0"/>
              </a:p>
              <a:p>
                <a:pPr algn="just"/>
                <a:endParaRPr lang="el-GR" dirty="0"/>
              </a:p>
            </p:txBody>
          </p:sp>
        </mc:Choice>
        <mc:Fallback xmlns="">
          <p:sp>
            <p:nvSpPr>
              <p:cNvPr id="14" name="TextBox 13">
                <a:extLst>
                  <a:ext uri="{FF2B5EF4-FFF2-40B4-BE49-F238E27FC236}">
                    <a16:creationId xmlns:a16="http://schemas.microsoft.com/office/drawing/2014/main" id="{9E5212E5-FA76-40A8-B5DA-365C66ACE890}"/>
                  </a:ext>
                </a:extLst>
              </p:cNvPr>
              <p:cNvSpPr txBox="1">
                <a:spLocks noRot="1" noChangeAspect="1" noMove="1" noResize="1" noEditPoints="1" noAdjustHandles="1" noChangeArrowheads="1" noChangeShapeType="1" noTextEdit="1"/>
              </p:cNvSpPr>
              <p:nvPr/>
            </p:nvSpPr>
            <p:spPr>
              <a:xfrm>
                <a:off x="620486" y="2365487"/>
                <a:ext cx="3987296" cy="2585323"/>
              </a:xfrm>
              <a:prstGeom prst="rect">
                <a:avLst/>
              </a:prstGeom>
              <a:blipFill>
                <a:blip r:embed="rId4"/>
                <a:stretch>
                  <a:fillRect l="-1376" t="-1179" r="-1223"/>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1E4831B0-C083-48B0-9F04-4C011686946B}"/>
              </a:ext>
            </a:extLst>
          </p:cNvPr>
          <p:cNvPicPr>
            <a:picLocks noChangeAspect="1"/>
          </p:cNvPicPr>
          <p:nvPr/>
        </p:nvPicPr>
        <p:blipFill>
          <a:blip r:embed="rId5"/>
          <a:stretch>
            <a:fillRect/>
          </a:stretch>
        </p:blipFill>
        <p:spPr>
          <a:xfrm>
            <a:off x="0" y="6046237"/>
            <a:ext cx="811763" cy="811763"/>
          </a:xfrm>
          <a:prstGeom prst="rect">
            <a:avLst/>
          </a:prstGeom>
        </p:spPr>
      </p:pic>
    </p:spTree>
    <p:extLst>
      <p:ext uri="{BB962C8B-B14F-4D97-AF65-F5344CB8AC3E}">
        <p14:creationId xmlns:p14="http://schemas.microsoft.com/office/powerpoint/2010/main" val="1983458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3153</Words>
  <Application>Microsoft Office PowerPoint</Application>
  <PresentationFormat>Widescreen</PresentationFormat>
  <Paragraphs>481</Paragraphs>
  <Slides>40</Slides>
  <Notes>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40</vt:i4>
      </vt:variant>
    </vt:vector>
  </HeadingPairs>
  <TitlesOfParts>
    <vt:vector size="55" baseType="lpstr">
      <vt:lpstr>Arial</vt:lpstr>
      <vt:lpstr>Calibri</vt:lpstr>
      <vt:lpstr>Calibri Light</vt:lpstr>
      <vt:lpstr>Cambria Math</vt:lpstr>
      <vt:lpstr>Comic Sans MS</vt:lpstr>
      <vt:lpstr>Courier New</vt:lpstr>
      <vt:lpstr>Garamond</vt:lpstr>
      <vt:lpstr>Monotype Sorts</vt:lpstr>
      <vt:lpstr>Tahoma</vt:lpstr>
      <vt:lpstr>Times New Roman</vt:lpstr>
      <vt:lpstr>Wingdings</vt:lpstr>
      <vt:lpstr>Office Theme</vt:lpstr>
      <vt:lpstr>1_Office Theme</vt:lpstr>
      <vt:lpstr>Worksheet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Baso Softa</dc:creator>
  <cp:lastModifiedBy>Baso Softa</cp:lastModifiedBy>
  <cp:revision>80</cp:revision>
  <dcterms:created xsi:type="dcterms:W3CDTF">2021-10-08T11:31:12Z</dcterms:created>
  <dcterms:modified xsi:type="dcterms:W3CDTF">2021-10-13T12:18:29Z</dcterms:modified>
</cp:coreProperties>
</file>