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2" r:id="rId2"/>
    <p:sldId id="439" r:id="rId3"/>
    <p:sldId id="440" r:id="rId4"/>
    <p:sldId id="443" r:id="rId5"/>
    <p:sldId id="444" r:id="rId6"/>
    <p:sldId id="445" r:id="rId7"/>
    <p:sldId id="446" r:id="rId8"/>
    <p:sldId id="447" r:id="rId9"/>
    <p:sldId id="448" r:id="rId10"/>
    <p:sldId id="449" r:id="rId11"/>
    <p:sldId id="452" r:id="rId12"/>
    <p:sldId id="453" r:id="rId13"/>
    <p:sldId id="450" r:id="rId14"/>
    <p:sldId id="451" r:id="rId15"/>
    <p:sldId id="441" r:id="rId16"/>
    <p:sldId id="454" r:id="rId17"/>
    <p:sldId id="455" r:id="rId18"/>
    <p:sldId id="456" r:id="rId19"/>
    <p:sldId id="457" r:id="rId20"/>
    <p:sldId id="458" r:id="rId21"/>
    <p:sldId id="459" r:id="rId22"/>
    <p:sldId id="460" r:id="rId23"/>
    <p:sldId id="461" r:id="rId24"/>
    <p:sldId id="462" r:id="rId25"/>
    <p:sldId id="463" r:id="rId26"/>
    <p:sldId id="464" r:id="rId27"/>
    <p:sldId id="465"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6167" autoAdjust="0"/>
  </p:normalViewPr>
  <p:slideViewPr>
    <p:cSldViewPr snapToGrid="0">
      <p:cViewPr>
        <p:scale>
          <a:sx n="70" d="100"/>
          <a:sy n="70" d="100"/>
        </p:scale>
        <p:origin x="-456" y="-13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1548" y="237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C02EE-4F9F-4F8A-AA92-568BEFB9040F}" type="datetimeFigureOut">
              <a:rPr lang="el-GR" smtClean="0"/>
              <a:pPr/>
              <a:t>30/1/2017</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8D66A-D739-438A-8323-D9F34D7D22A2}" type="slidenum">
              <a:rPr lang="el-GR" smtClean="0"/>
              <a:pPr/>
              <a:t>‹#›</a:t>
            </a:fld>
            <a:endParaRPr lang="el-GR"/>
          </a:p>
        </p:txBody>
      </p:sp>
    </p:spTree>
    <p:extLst>
      <p:ext uri="{BB962C8B-B14F-4D97-AF65-F5344CB8AC3E}">
        <p14:creationId xmlns:p14="http://schemas.microsoft.com/office/powerpoint/2010/main" xmlns="" val="255619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1FACE84-AAC0-44AE-8E0A-ACB20043C5DE}"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Με το δισκοπρίονο τεμαχισμού ξυλοπλακών μπορούμε να πραγματοποιήσουμε ότι και με το επιτραπέζιο δισκοπρίονο με τη διαφορά ότι μπορούμε να κατεργαστούμε πριστή ξυλεία και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μεγάλων διαστάσεων. Επίσης, το δισκοπρίονο τεμαχισμού ξυλοπλακών φέρει και επιπλέον δίσκο </a:t>
            </a:r>
            <a:r>
              <a:rPr lang="el-GR" dirty="0" err="1" smtClean="0">
                <a:ea typeface="Times New Roman" pitchFamily="18" charset="0"/>
                <a:cs typeface="Arial" pitchFamily="34" charset="0"/>
              </a:rPr>
              <a:t>πρόκοψης</a:t>
            </a:r>
            <a:r>
              <a:rPr lang="el-GR" dirty="0" smtClean="0">
                <a:ea typeface="Times New Roman" pitchFamily="18" charset="0"/>
                <a:cs typeface="Arial" pitchFamily="34" charset="0"/>
              </a:rPr>
              <a:t> ή </a:t>
            </a:r>
            <a:r>
              <a:rPr lang="el-GR" dirty="0" err="1" smtClean="0">
                <a:ea typeface="Times New Roman" pitchFamily="18" charset="0"/>
                <a:cs typeface="Arial" pitchFamily="34" charset="0"/>
              </a:rPr>
              <a:t>προχάραξης</a:t>
            </a:r>
            <a:r>
              <a:rPr lang="el-GR" dirty="0" smtClean="0">
                <a:ea typeface="Times New Roman" pitchFamily="18" charset="0"/>
                <a:cs typeface="Arial" pitchFamily="34" charset="0"/>
              </a:rPr>
              <a:t> για καλύτερης ποιότητας κοπές </a:t>
            </a:r>
            <a:r>
              <a:rPr lang="el-GR" dirty="0" err="1" smtClean="0">
                <a:ea typeface="Times New Roman" pitchFamily="18" charset="0"/>
                <a:cs typeface="Arial" pitchFamily="34" charset="0"/>
              </a:rPr>
              <a:t>επενδεδυμένων</a:t>
            </a:r>
            <a:r>
              <a:rPr lang="el-GR" dirty="0" smtClean="0">
                <a:ea typeface="Times New Roman" pitchFamily="18" charset="0"/>
                <a:cs typeface="Arial" pitchFamily="34" charset="0"/>
              </a:rPr>
              <a:t> ξυλοπλακών.</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Autofit/>
          </a:bodyPr>
          <a:lstStyle/>
          <a:p>
            <a:pPr lvl="0" algn="just" fontAlgn="base">
              <a:spcBef>
                <a:spcPct val="0"/>
              </a:spcBef>
              <a:spcAft>
                <a:spcPct val="0"/>
              </a:spcAft>
            </a:pPr>
            <a:r>
              <a:rPr lang="el-GR" dirty="0" smtClean="0">
                <a:ea typeface="Times New Roman" pitchFamily="18" charset="0"/>
                <a:cs typeface="Arial" pitchFamily="34" charset="0"/>
              </a:rPr>
              <a:t>Αρχικά η </a:t>
            </a:r>
            <a:r>
              <a:rPr lang="el-GR" dirty="0" err="1" smtClean="0">
                <a:ea typeface="Times New Roman" pitchFamily="18" charset="0"/>
                <a:cs typeface="Arial" pitchFamily="34" charset="0"/>
              </a:rPr>
              <a:t>ξυλοπλάκα</a:t>
            </a:r>
            <a:r>
              <a:rPr lang="el-GR" dirty="0" smtClean="0">
                <a:ea typeface="Times New Roman" pitchFamily="18" charset="0"/>
                <a:cs typeface="Arial" pitchFamily="34" charset="0"/>
              </a:rPr>
              <a:t> (Α) τοποθετείται στη συρόμενη τράπεζα (</a:t>
            </a:r>
            <a:r>
              <a:rPr lang="el-GR" dirty="0" err="1" smtClean="0">
                <a:ea typeface="Times New Roman" pitchFamily="18" charset="0"/>
                <a:cs typeface="Arial" pitchFamily="34" charset="0"/>
              </a:rPr>
              <a:t>γλισιέρα</a:t>
            </a:r>
            <a:r>
              <a:rPr lang="el-GR" dirty="0" smtClean="0">
                <a:ea typeface="Times New Roman" pitchFamily="18" charset="0"/>
                <a:cs typeface="Arial" pitchFamily="34" charset="0"/>
              </a:rPr>
              <a:t>) και καθαρίζεται κατά μήκος. Ο χειριστής επιστρέφει τη </a:t>
            </a:r>
            <a:r>
              <a:rPr lang="el-GR" dirty="0" err="1" smtClean="0">
                <a:ea typeface="Times New Roman" pitchFamily="18" charset="0"/>
                <a:cs typeface="Arial" pitchFamily="34" charset="0"/>
              </a:rPr>
              <a:t>γλισιέρα</a:t>
            </a:r>
            <a:r>
              <a:rPr lang="el-GR" dirty="0" smtClean="0">
                <a:ea typeface="Times New Roman" pitchFamily="18" charset="0"/>
                <a:cs typeface="Arial" pitchFamily="34" charset="0"/>
              </a:rPr>
              <a:t> και σύρει την </a:t>
            </a:r>
            <a:r>
              <a:rPr lang="el-GR" dirty="0" err="1" smtClean="0">
                <a:ea typeface="Times New Roman" pitchFamily="18" charset="0"/>
                <a:cs typeface="Arial" pitchFamily="34" charset="0"/>
              </a:rPr>
              <a:t>ξυλοπλάκα</a:t>
            </a:r>
            <a:r>
              <a:rPr lang="el-GR" dirty="0" smtClean="0">
                <a:ea typeface="Times New Roman" pitchFamily="18" charset="0"/>
                <a:cs typeface="Arial" pitchFamily="34" charset="0"/>
              </a:rPr>
              <a:t> στη σταθερή τράπεζα εργασίας (Β). Ταυτόχρονα ωθεί μπροστά ως το τέρμα και τη </a:t>
            </a:r>
            <a:r>
              <a:rPr lang="el-GR" dirty="0" err="1" smtClean="0">
                <a:ea typeface="Times New Roman" pitchFamily="18" charset="0"/>
                <a:cs typeface="Arial" pitchFamily="34" charset="0"/>
              </a:rPr>
              <a:t>γλισιέρα</a:t>
            </a:r>
            <a:r>
              <a:rPr lang="en-GB" dirty="0" smtClean="0">
                <a:ea typeface="Times New Roman" pitchFamily="18" charset="0"/>
                <a:cs typeface="Arial" pitchFamily="34" charset="0"/>
              </a:rPr>
              <a:t>.</a:t>
            </a:r>
            <a:r>
              <a:rPr lang="el-GR" dirty="0" smtClean="0">
                <a:ea typeface="Times New Roman" pitchFamily="18" charset="0"/>
                <a:cs typeface="Arial" pitchFamily="34" charset="0"/>
              </a:rPr>
              <a:t> Η </a:t>
            </a:r>
            <a:r>
              <a:rPr lang="el-GR" dirty="0" err="1" smtClean="0">
                <a:ea typeface="Times New Roman" pitchFamily="18" charset="0"/>
                <a:cs typeface="Arial" pitchFamily="34" charset="0"/>
              </a:rPr>
              <a:t>ξυλοπλάκα</a:t>
            </a:r>
            <a:r>
              <a:rPr lang="el-GR" dirty="0" smtClean="0">
                <a:ea typeface="Times New Roman" pitchFamily="18" charset="0"/>
                <a:cs typeface="Arial" pitchFamily="34" charset="0"/>
              </a:rPr>
              <a:t> σε επαφή με τον παράλληλο οδηγό ωθείται προς τα εμπρός και καθαρίζεται από την απέναντι πλευρά. Μόλις τελειώσει η πρίση της δεύτερης πλευράς, ο χειριστής περνάει την </a:t>
            </a:r>
            <a:r>
              <a:rPr lang="el-GR" dirty="0" err="1" smtClean="0">
                <a:ea typeface="Times New Roman" pitchFamily="18" charset="0"/>
                <a:cs typeface="Arial" pitchFamily="34" charset="0"/>
              </a:rPr>
              <a:t>ξυλοπλάκα</a:t>
            </a:r>
            <a:r>
              <a:rPr lang="el-GR" dirty="0" smtClean="0">
                <a:ea typeface="Times New Roman" pitchFamily="18" charset="0"/>
                <a:cs typeface="Arial" pitchFamily="34" charset="0"/>
              </a:rPr>
              <a:t> από την προέκταση της σταθερής τράπεζας στη </a:t>
            </a:r>
            <a:r>
              <a:rPr lang="el-GR" dirty="0" err="1" smtClean="0">
                <a:ea typeface="Times New Roman" pitchFamily="18" charset="0"/>
                <a:cs typeface="Arial" pitchFamily="34" charset="0"/>
              </a:rPr>
              <a:t>γλισιέρα</a:t>
            </a:r>
            <a:r>
              <a:rPr lang="el-GR" dirty="0" smtClean="0">
                <a:ea typeface="Times New Roman" pitchFamily="18" charset="0"/>
                <a:cs typeface="Arial" pitchFamily="34" charset="0"/>
              </a:rPr>
              <a:t>. Επαναφέρει τη </a:t>
            </a:r>
            <a:r>
              <a:rPr lang="el-GR" dirty="0" err="1" smtClean="0">
                <a:ea typeface="Times New Roman" pitchFamily="18" charset="0"/>
                <a:cs typeface="Arial" pitchFamily="34" charset="0"/>
              </a:rPr>
              <a:t>γλισιέρα</a:t>
            </a:r>
            <a:r>
              <a:rPr lang="el-GR" dirty="0" smtClean="0">
                <a:ea typeface="Times New Roman" pitchFamily="18" charset="0"/>
                <a:cs typeface="Arial" pitchFamily="34" charset="0"/>
              </a:rPr>
              <a:t> στην αρχική θέση και στρέφει κατά 90</a:t>
            </a:r>
            <a:r>
              <a:rPr lang="el-GR" baseline="30000" dirty="0" smtClean="0">
                <a:ea typeface="Times New Roman" pitchFamily="18" charset="0"/>
                <a:cs typeface="Arial" pitchFamily="34" charset="0"/>
              </a:rPr>
              <a:t>ο</a:t>
            </a:r>
            <a:r>
              <a:rPr lang="el-GR" dirty="0" smtClean="0">
                <a:ea typeface="Times New Roman" pitchFamily="18" charset="0"/>
                <a:cs typeface="Arial" pitchFamily="34" charset="0"/>
              </a:rPr>
              <a:t> τη </a:t>
            </a:r>
            <a:r>
              <a:rPr lang="el-GR" dirty="0" err="1" smtClean="0">
                <a:ea typeface="Times New Roman" pitchFamily="18" charset="0"/>
                <a:cs typeface="Arial" pitchFamily="34" charset="0"/>
              </a:rPr>
              <a:t>ξυλοπλάκα</a:t>
            </a:r>
            <a:r>
              <a:rPr lang="el-GR" dirty="0" smtClean="0">
                <a:ea typeface="Times New Roman" pitchFamily="18" charset="0"/>
                <a:cs typeface="Arial" pitchFamily="34" charset="0"/>
              </a:rPr>
              <a:t> με σκοπό να πριονίσει την πλαϊνή πλευρά (Γ). Ακολουθεί η πρίση της πλαϊνής πλευράς με την προώθηση της </a:t>
            </a:r>
            <a:r>
              <a:rPr lang="el-GR" dirty="0" err="1" smtClean="0">
                <a:ea typeface="Times New Roman" pitchFamily="18" charset="0"/>
                <a:cs typeface="Arial" pitchFamily="34" charset="0"/>
              </a:rPr>
              <a:t>γλισιέρας</a:t>
            </a:r>
            <a:r>
              <a:rPr lang="el-GR" dirty="0" smtClean="0">
                <a:ea typeface="Times New Roman" pitchFamily="18" charset="0"/>
                <a:cs typeface="Arial" pitchFamily="34" charset="0"/>
              </a:rPr>
              <a:t> προς τα εμπρός. Τέλος, εκτελείται η πρίση της τελευταίας πλευράς με την επαναφορά της </a:t>
            </a:r>
            <a:r>
              <a:rPr lang="el-GR" dirty="0" err="1" smtClean="0">
                <a:ea typeface="Times New Roman" pitchFamily="18" charset="0"/>
                <a:cs typeface="Arial" pitchFamily="34" charset="0"/>
              </a:rPr>
              <a:t>γλισιέρας</a:t>
            </a:r>
            <a:r>
              <a:rPr lang="el-GR" dirty="0" smtClean="0">
                <a:ea typeface="Times New Roman" pitchFamily="18" charset="0"/>
                <a:cs typeface="Arial" pitchFamily="34" charset="0"/>
              </a:rPr>
              <a:t>, την περιστροφή της </a:t>
            </a:r>
            <a:r>
              <a:rPr lang="el-GR" dirty="0" err="1" smtClean="0">
                <a:ea typeface="Times New Roman" pitchFamily="18" charset="0"/>
                <a:cs typeface="Arial" pitchFamily="34" charset="0"/>
              </a:rPr>
              <a:t>ξυλοπλάκας</a:t>
            </a:r>
            <a:r>
              <a:rPr lang="el-GR" dirty="0" smtClean="0">
                <a:ea typeface="Times New Roman" pitchFamily="18" charset="0"/>
                <a:cs typeface="Arial" pitchFamily="34" charset="0"/>
              </a:rPr>
              <a:t> κατά 90</a:t>
            </a:r>
            <a:r>
              <a:rPr lang="el-GR" baseline="30000" dirty="0" smtClean="0">
                <a:ea typeface="Times New Roman" pitchFamily="18" charset="0"/>
                <a:cs typeface="Arial" pitchFamily="34" charset="0"/>
              </a:rPr>
              <a:t>ο</a:t>
            </a:r>
            <a:r>
              <a:rPr lang="el-GR" dirty="0" smtClean="0">
                <a:ea typeface="Times New Roman" pitchFamily="18" charset="0"/>
                <a:cs typeface="Arial" pitchFamily="34" charset="0"/>
              </a:rPr>
              <a:t> και την </a:t>
            </a:r>
            <a:r>
              <a:rPr lang="el-GR" dirty="0" err="1" smtClean="0">
                <a:ea typeface="Times New Roman" pitchFamily="18" charset="0"/>
                <a:cs typeface="Arial" pitchFamily="34" charset="0"/>
              </a:rPr>
              <a:t>επαναπροώθηση</a:t>
            </a:r>
            <a:r>
              <a:rPr lang="el-GR" dirty="0" smtClean="0">
                <a:ea typeface="Times New Roman" pitchFamily="18" charset="0"/>
                <a:cs typeface="Arial" pitchFamily="34" charset="0"/>
              </a:rPr>
              <a:t> της </a:t>
            </a:r>
            <a:r>
              <a:rPr lang="el-GR" dirty="0" err="1" smtClean="0">
                <a:ea typeface="Times New Roman" pitchFamily="18" charset="0"/>
                <a:cs typeface="Arial" pitchFamily="34" charset="0"/>
              </a:rPr>
              <a:t>γλισιέρας</a:t>
            </a:r>
            <a:r>
              <a:rPr lang="el-GR" dirty="0" smtClean="0">
                <a:ea typeface="Times New Roman" pitchFamily="18" charset="0"/>
                <a:cs typeface="Arial" pitchFamily="34" charset="0"/>
              </a:rPr>
              <a:t> (Δ).  </a:t>
            </a:r>
          </a:p>
          <a:p>
            <a:pPr lvl="0" algn="just" fontAlgn="base">
              <a:spcBef>
                <a:spcPct val="0"/>
              </a:spcBef>
              <a:spcAft>
                <a:spcPct val="0"/>
              </a:spcAft>
            </a:pPr>
            <a:r>
              <a:rPr lang="el-GR" dirty="0" smtClean="0">
                <a:ea typeface="Times New Roman" pitchFamily="18" charset="0"/>
                <a:cs typeface="Arial" pitchFamily="34" charset="0"/>
              </a:rPr>
              <a:t>Στην περίπτωση που πραγματοποιούμε </a:t>
            </a:r>
            <a:r>
              <a:rPr lang="el-GR" dirty="0" err="1" smtClean="0">
                <a:ea typeface="Times New Roman" pitchFamily="18" charset="0"/>
                <a:cs typeface="Arial" pitchFamily="34" charset="0"/>
              </a:rPr>
              <a:t>πρίσεις</a:t>
            </a:r>
            <a:r>
              <a:rPr lang="el-GR" dirty="0" smtClean="0">
                <a:ea typeface="Times New Roman" pitchFamily="18" charset="0"/>
                <a:cs typeface="Arial" pitchFamily="34" charset="0"/>
              </a:rPr>
              <a:t> σε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a:t>
            </a:r>
            <a:r>
              <a:rPr lang="el-GR" dirty="0" err="1" smtClean="0">
                <a:ea typeface="Times New Roman" pitchFamily="18" charset="0"/>
                <a:cs typeface="Arial" pitchFamily="34" charset="0"/>
              </a:rPr>
              <a:t>επενδεδυμένες</a:t>
            </a:r>
            <a:r>
              <a:rPr lang="el-GR" dirty="0" smtClean="0">
                <a:ea typeface="Times New Roman" pitchFamily="18" charset="0"/>
                <a:cs typeface="Arial" pitchFamily="34" charset="0"/>
              </a:rPr>
              <a:t> μόνο από τη μία πλευρά, η πλευρά αυτή τοποθετείται προς τα πάνω. Με αυτόν τον τρόπο η επένδυση (</a:t>
            </a:r>
            <a:r>
              <a:rPr lang="el-GR" dirty="0" smtClean="0">
                <a:ea typeface="Times New Roman" pitchFamily="18" charset="0"/>
                <a:cs typeface="Arial" pitchFamily="34" charset="0"/>
              </a:rPr>
              <a:t>μελαμίνη, καπλαμάς και βακελίτης) </a:t>
            </a:r>
            <a:r>
              <a:rPr lang="el-GR" dirty="0" smtClean="0">
                <a:ea typeface="Times New Roman" pitchFamily="18" charset="0"/>
                <a:cs typeface="Arial" pitchFamily="34" charset="0"/>
              </a:rPr>
              <a:t>τεμαχίζεται με ακρίβεια. Στην περίπτωση που κατεργαζόμαστε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a:t>
            </a:r>
            <a:r>
              <a:rPr lang="el-GR" dirty="0" err="1" smtClean="0">
                <a:ea typeface="Times New Roman" pitchFamily="18" charset="0"/>
                <a:cs typeface="Arial" pitchFamily="34" charset="0"/>
              </a:rPr>
              <a:t>επενδεδυμένες</a:t>
            </a:r>
            <a:r>
              <a:rPr lang="el-GR" dirty="0" smtClean="0">
                <a:ea typeface="Times New Roman" pitchFamily="18" charset="0"/>
                <a:cs typeface="Arial" pitchFamily="34" charset="0"/>
              </a:rPr>
              <a:t> και από τις δύο πλευρές και για την ποιοτική κοπής της επένδυσης της κάτω πλευράς, χρησιμοποιούμε επιπλέον και το δίσκο </a:t>
            </a:r>
            <a:r>
              <a:rPr lang="el-GR" dirty="0" err="1" smtClean="0">
                <a:ea typeface="Times New Roman" pitchFamily="18" charset="0"/>
                <a:cs typeface="Arial" pitchFamily="34" charset="0"/>
              </a:rPr>
              <a:t>πρόκοψης</a:t>
            </a:r>
            <a:r>
              <a:rPr lang="el-GR" dirty="0" smtClean="0">
                <a:ea typeface="Times New Roman" pitchFamily="18" charset="0"/>
                <a:cs typeface="Arial" pitchFamily="34" charset="0"/>
              </a:rPr>
              <a:t>. </a:t>
            </a: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Η κατά μήκος των ινών του ξύλου πρίση σε </a:t>
            </a:r>
            <a:r>
              <a:rPr lang="el-GR" dirty="0" err="1" smtClean="0">
                <a:ea typeface="Times New Roman" pitchFamily="18" charset="0"/>
                <a:cs typeface="Arial" pitchFamily="34" charset="0"/>
              </a:rPr>
              <a:t>παρυφωμένη</a:t>
            </a:r>
            <a:r>
              <a:rPr lang="el-GR" dirty="0" smtClean="0">
                <a:ea typeface="Times New Roman" pitchFamily="18" charset="0"/>
                <a:cs typeface="Arial" pitchFamily="34" charset="0"/>
              </a:rPr>
              <a:t> ξυλεία πραγματοποιείται όπως και στην περίπτωση του επιτραπέζιου </a:t>
            </a:r>
            <a:r>
              <a:rPr lang="el-GR" dirty="0" err="1" smtClean="0">
                <a:ea typeface="Times New Roman" pitchFamily="18" charset="0"/>
                <a:cs typeface="Arial" pitchFamily="34" charset="0"/>
              </a:rPr>
              <a:t>δισκοπρίονου</a:t>
            </a:r>
            <a:r>
              <a:rPr lang="el-GR" dirty="0" smtClean="0">
                <a:ea typeface="Times New Roman" pitchFamily="18" charset="0"/>
                <a:cs typeface="Arial" pitchFamily="34" charset="0"/>
              </a:rPr>
              <a:t> (Β). Η πρίση </a:t>
            </a:r>
            <a:r>
              <a:rPr lang="el-GR" dirty="0" err="1" smtClean="0">
                <a:ea typeface="Times New Roman" pitchFamily="18" charset="0"/>
                <a:cs typeface="Arial" pitchFamily="34" charset="0"/>
              </a:rPr>
              <a:t>απαρύφωτης</a:t>
            </a:r>
            <a:r>
              <a:rPr lang="el-GR" dirty="0" smtClean="0">
                <a:ea typeface="Times New Roman" pitchFamily="18" charset="0"/>
                <a:cs typeface="Arial" pitchFamily="34" charset="0"/>
              </a:rPr>
              <a:t> ξυλείας πραγματοποιείται ευκολότερα διότι χρησιμοποιείται η συρόμενη τράπεζα εργασίας με το ειδικό εξάρτημα σταθεροποίησης της </a:t>
            </a:r>
            <a:r>
              <a:rPr lang="el-GR" dirty="0" err="1" smtClean="0">
                <a:ea typeface="Times New Roman" pitchFamily="18" charset="0"/>
                <a:cs typeface="Arial" pitchFamily="34" charset="0"/>
              </a:rPr>
              <a:t>ξυλοπλάκας</a:t>
            </a:r>
            <a:r>
              <a:rPr lang="el-GR" dirty="0" smtClean="0">
                <a:ea typeface="Times New Roman" pitchFamily="18" charset="0"/>
                <a:cs typeface="Arial" pitchFamily="34" charset="0"/>
              </a:rPr>
              <a:t>. Η εγκάρσια πρίση των </a:t>
            </a:r>
            <a:r>
              <a:rPr lang="el-GR" dirty="0" err="1" smtClean="0">
                <a:ea typeface="Times New Roman" pitchFamily="18" charset="0"/>
                <a:cs typeface="Arial" pitchFamily="34" charset="0"/>
              </a:rPr>
              <a:t>πριστών</a:t>
            </a:r>
            <a:r>
              <a:rPr lang="el-GR" dirty="0" smtClean="0">
                <a:ea typeface="Times New Roman" pitchFamily="18" charset="0"/>
                <a:cs typeface="Arial" pitchFamily="34" charset="0"/>
              </a:rPr>
              <a:t> πραγματοποιείται με τη βοήθεια του συρόμενου εγκάρσιου οδηγού, ο οποίος είναι κάθετος προς το σώμα του δίσκου (Α) ή μπορεί να πάρει κεκλιμένη θέση. Οι κεκλιμένες </a:t>
            </a:r>
            <a:r>
              <a:rPr lang="el-GR" dirty="0" err="1" smtClean="0">
                <a:ea typeface="Times New Roman" pitchFamily="18" charset="0"/>
                <a:cs typeface="Arial" pitchFamily="34" charset="0"/>
              </a:rPr>
              <a:t>πρίσεις</a:t>
            </a:r>
            <a:r>
              <a:rPr lang="el-GR" dirty="0" smtClean="0">
                <a:ea typeface="Times New Roman" pitchFamily="18" charset="0"/>
                <a:cs typeface="Arial" pitchFamily="34" charset="0"/>
              </a:rPr>
              <a:t>, οι </a:t>
            </a:r>
            <a:r>
              <a:rPr lang="el-GR" dirty="0" err="1" smtClean="0">
                <a:ea typeface="Times New Roman" pitchFamily="18" charset="0"/>
                <a:cs typeface="Arial" pitchFamily="34" charset="0"/>
              </a:rPr>
              <a:t>γκινισιές</a:t>
            </a:r>
            <a:r>
              <a:rPr lang="el-GR" dirty="0" smtClean="0">
                <a:ea typeface="Times New Roman" pitchFamily="18" charset="0"/>
                <a:cs typeface="Arial" pitchFamily="34" charset="0"/>
              </a:rPr>
              <a:t> και οι πατούρες πραγματοποιούνται όπως στην περίπτωση του επιτραπέζιου </a:t>
            </a:r>
            <a:r>
              <a:rPr lang="el-GR" dirty="0" err="1" smtClean="0">
                <a:ea typeface="Times New Roman" pitchFamily="18" charset="0"/>
                <a:cs typeface="Arial" pitchFamily="34" charset="0"/>
              </a:rPr>
              <a:t>δισκοπρίονου</a:t>
            </a:r>
            <a:r>
              <a:rPr lang="el-GR" dirty="0" smtClean="0">
                <a:ea typeface="Times New Roman" pitchFamily="18" charset="0"/>
                <a:cs typeface="Arial" pitchFamily="34" charset="0"/>
              </a:rPr>
              <a:t>. Σε όλες τις περιπτώσεις πρίσης πριστής ξυλείας με το δισκοπρίονο τεμαχισμού ξυλοπλακών, δε χρησιμοποιείται ο δίσκος </a:t>
            </a:r>
            <a:r>
              <a:rPr lang="el-GR" dirty="0" err="1" smtClean="0">
                <a:ea typeface="Times New Roman" pitchFamily="18" charset="0"/>
                <a:cs typeface="Arial" pitchFamily="34" charset="0"/>
              </a:rPr>
              <a:t>πρόκοψης</a:t>
            </a:r>
            <a:r>
              <a:rPr lang="el-GR" dirty="0" smtClean="0">
                <a:ea typeface="Times New Roman" pitchFamily="18" charset="0"/>
                <a:cs typeface="Arial" pitchFamily="34" charset="0"/>
              </a:rPr>
              <a:t>.</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Στο παλινδρομικό δισκοπρίονο μπορεί να πάρει κλίση και ο δίσκος κοπής και με αυτόν τον τρόπο μπορούν να δημιουργηθούν κεκλιμένες πρίσεις. Συνδυασμός στρέψης του οριζόντιου βραχίονα και του δίσκου κοπής δίνει τη δυνατότητα δημιουργίας σύνθετων κεκλιμένων τομών στο </a:t>
            </a:r>
            <a:r>
              <a:rPr lang="el-GR" dirty="0" err="1" smtClean="0">
                <a:ea typeface="Times New Roman" pitchFamily="18" charset="0"/>
                <a:cs typeface="Arial" pitchFamily="34" charset="0"/>
              </a:rPr>
              <a:t>σόκορο</a:t>
            </a:r>
            <a:r>
              <a:rPr lang="el-GR" dirty="0" smtClean="0">
                <a:ea typeface="Times New Roman" pitchFamily="18" charset="0"/>
                <a:cs typeface="Arial" pitchFamily="34" charset="0"/>
              </a:rPr>
              <a:t>. Προϋπόθεση για όλες τις ανωτέρω </a:t>
            </a:r>
            <a:r>
              <a:rPr lang="el-GR" dirty="0" err="1" smtClean="0">
                <a:ea typeface="Times New Roman" pitchFamily="18" charset="0"/>
                <a:cs typeface="Arial" pitchFamily="34" charset="0"/>
              </a:rPr>
              <a:t>πρίσεις</a:t>
            </a:r>
            <a:r>
              <a:rPr lang="el-GR" dirty="0" smtClean="0">
                <a:ea typeface="Times New Roman" pitchFamily="18" charset="0"/>
                <a:cs typeface="Arial" pitchFamily="34" charset="0"/>
              </a:rPr>
              <a:t> είναι τα δόντια του δίσκου να βρίσκονται κάτω από το επίπεδο της τράπεζας εργασίας. Γι αυτό το λόγο και η τράπεζα εργασίας του παλινδρομικού </a:t>
            </a:r>
            <a:r>
              <a:rPr lang="el-GR" dirty="0" err="1" smtClean="0">
                <a:ea typeface="Times New Roman" pitchFamily="18" charset="0"/>
                <a:cs typeface="Arial" pitchFamily="34" charset="0"/>
              </a:rPr>
              <a:t>δισκοπρίονου</a:t>
            </a:r>
            <a:r>
              <a:rPr lang="el-GR" dirty="0" smtClean="0">
                <a:ea typeface="Times New Roman" pitchFamily="18" charset="0"/>
                <a:cs typeface="Arial" pitchFamily="34" charset="0"/>
              </a:rPr>
              <a:t> είναι κατασκευασμένη από κάποιο προϊόν ξύλου (π.χ. </a:t>
            </a:r>
            <a:r>
              <a:rPr lang="en-US" dirty="0" smtClean="0">
                <a:ea typeface="Times New Roman" pitchFamily="18" charset="0"/>
                <a:cs typeface="Arial" pitchFamily="34" charset="0"/>
              </a:rPr>
              <a:t>MDF</a:t>
            </a:r>
            <a:r>
              <a:rPr lang="el-GR" dirty="0" smtClean="0">
                <a:ea typeface="Times New Roman" pitchFamily="18" charset="0"/>
                <a:cs typeface="Arial" pitchFamily="34" charset="0"/>
              </a:rPr>
              <a:t>). Εάν ανασηκώσουμε το δίσκο κοπής πάνω από το επίπεδο της τράπεζας εργασίας, θα πραγματοποιούνται </a:t>
            </a:r>
            <a:r>
              <a:rPr lang="el-GR" dirty="0" err="1" smtClean="0">
                <a:ea typeface="Times New Roman" pitchFamily="18" charset="0"/>
                <a:cs typeface="Arial" pitchFamily="34" charset="0"/>
              </a:rPr>
              <a:t>πρίσεις</a:t>
            </a:r>
            <a:r>
              <a:rPr lang="el-GR" dirty="0" smtClean="0">
                <a:ea typeface="Times New Roman" pitchFamily="18" charset="0"/>
                <a:cs typeface="Arial" pitchFamily="34" charset="0"/>
              </a:rPr>
              <a:t> (</a:t>
            </a:r>
            <a:r>
              <a:rPr lang="el-GR" dirty="0" err="1" smtClean="0">
                <a:ea typeface="Times New Roman" pitchFamily="18" charset="0"/>
                <a:cs typeface="Arial" pitchFamily="34" charset="0"/>
              </a:rPr>
              <a:t>γκινισιές</a:t>
            </a:r>
            <a:r>
              <a:rPr lang="el-GR" dirty="0" smtClean="0">
                <a:ea typeface="Times New Roman" pitchFamily="18" charset="0"/>
                <a:cs typeface="Arial" pitchFamily="34" charset="0"/>
              </a:rPr>
              <a:t>) σε τμήμα του πάχους του κατεργαζόμενου στοιχείου. Τα παλινδρομικά </a:t>
            </a:r>
            <a:r>
              <a:rPr lang="el-GR" dirty="0" err="1" smtClean="0">
                <a:ea typeface="Times New Roman" pitchFamily="18" charset="0"/>
                <a:cs typeface="Arial" pitchFamily="34" charset="0"/>
              </a:rPr>
              <a:t>δισκοπρίονα</a:t>
            </a:r>
            <a:r>
              <a:rPr lang="el-GR" dirty="0" smtClean="0">
                <a:ea typeface="Times New Roman" pitchFamily="18" charset="0"/>
                <a:cs typeface="Arial" pitchFamily="34" charset="0"/>
              </a:rPr>
              <a:t> χρησιμοποιούν δίσκους με αρνητική γωνία κοπής. Οι δίσκοι αυτοί σταθεροποιούν καλύτερα το ξύλο στην τράπεζα εργασίας, κάνοντας ασφαλέστερη την πρίση.</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Οι δίσκοι </a:t>
            </a:r>
            <a:r>
              <a:rPr lang="el-GR" dirty="0" err="1" smtClean="0">
                <a:ea typeface="Times New Roman" pitchFamily="18" charset="0"/>
                <a:cs typeface="Arial" pitchFamily="34" charset="0"/>
              </a:rPr>
              <a:t>πρόκοψης</a:t>
            </a:r>
            <a:r>
              <a:rPr lang="el-GR" dirty="0" smtClean="0">
                <a:ea typeface="Times New Roman" pitchFamily="18" charset="0"/>
                <a:cs typeface="Arial" pitchFamily="34" charset="0"/>
              </a:rPr>
              <a:t> ή </a:t>
            </a:r>
            <a:r>
              <a:rPr lang="el-GR" dirty="0" err="1" smtClean="0">
                <a:ea typeface="Times New Roman" pitchFamily="18" charset="0"/>
                <a:cs typeface="Arial" pitchFamily="34" charset="0"/>
              </a:rPr>
              <a:t>προχάραξης</a:t>
            </a:r>
            <a:r>
              <a:rPr lang="el-GR" dirty="0" smtClean="0">
                <a:ea typeface="Times New Roman" pitchFamily="18" charset="0"/>
                <a:cs typeface="Arial" pitchFamily="34" charset="0"/>
              </a:rPr>
              <a:t> χρησιμοποιούνται για την πρίση </a:t>
            </a:r>
            <a:r>
              <a:rPr lang="el-GR" dirty="0" err="1" smtClean="0">
                <a:ea typeface="Times New Roman" pitchFamily="18" charset="0"/>
                <a:cs typeface="Arial" pitchFamily="34" charset="0"/>
              </a:rPr>
              <a:t>επενδεδυμένων</a:t>
            </a:r>
            <a:r>
              <a:rPr lang="el-GR" dirty="0" smtClean="0">
                <a:ea typeface="Times New Roman" pitchFamily="18" charset="0"/>
                <a:cs typeface="Arial" pitchFamily="34" charset="0"/>
              </a:rPr>
              <a:t> ξυλοπλακών. Οι δίσκοι αυτοί συνοδεύουν τους κανονικούς δίσκους και </a:t>
            </a:r>
            <a:r>
              <a:rPr lang="el-GR" dirty="0" err="1" smtClean="0">
                <a:ea typeface="Times New Roman" pitchFamily="18" charset="0"/>
                <a:cs typeface="Arial" pitchFamily="34" charset="0"/>
              </a:rPr>
              <a:t>προχαράσσουν</a:t>
            </a:r>
            <a:r>
              <a:rPr lang="el-GR" dirty="0" smtClean="0">
                <a:ea typeface="Times New Roman" pitchFamily="18" charset="0"/>
                <a:cs typeface="Arial" pitchFamily="34" charset="0"/>
              </a:rPr>
              <a:t> τις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τόσο ώστε να κοπεί με ποιότητα το επένδυμα της </a:t>
            </a:r>
            <a:r>
              <a:rPr lang="el-GR" dirty="0" err="1" smtClean="0">
                <a:ea typeface="Times New Roman" pitchFamily="18" charset="0"/>
                <a:cs typeface="Arial" pitchFamily="34" charset="0"/>
              </a:rPr>
              <a:t>ξυλοπλάκας</a:t>
            </a:r>
            <a:r>
              <a:rPr lang="el-GR" dirty="0" smtClean="0">
                <a:ea typeface="Times New Roman" pitchFamily="18" charset="0"/>
                <a:cs typeface="Arial" pitchFamily="34" charset="0"/>
              </a:rPr>
              <a:t> (π.χ. καπλαμάς, </a:t>
            </a:r>
            <a:r>
              <a:rPr lang="el-GR" dirty="0" smtClean="0">
                <a:ea typeface="Times New Roman" pitchFamily="18" charset="0"/>
                <a:cs typeface="Arial" pitchFamily="34" charset="0"/>
              </a:rPr>
              <a:t>μελαμίνη και βακελίτης). </a:t>
            </a:r>
            <a:endParaRPr lang="el-GR" sz="1800"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Στους απλούς δίσκους το σώμα του δίσκου αποτελείται από το ίδιο υλικό με τα δόντια του δίσκου (κράματα ατσαλιού). Τα δόντια των απλών δίσκων φέρουν </a:t>
            </a:r>
            <a:r>
              <a:rPr lang="el-GR" dirty="0" err="1" smtClean="0">
                <a:ea typeface="Times New Roman" pitchFamily="18" charset="0"/>
                <a:cs typeface="Arial" pitchFamily="34" charset="0"/>
              </a:rPr>
              <a:t>έκκαμψη</a:t>
            </a:r>
            <a:r>
              <a:rPr lang="el-GR" dirty="0" smtClean="0">
                <a:ea typeface="Times New Roman" pitchFamily="18" charset="0"/>
                <a:cs typeface="Arial" pitchFamily="34" charset="0"/>
              </a:rPr>
              <a:t> (κλίση εναλλάξ αριστερά – δεξιά). Οι δίσκοι αυτοί είναι παλιάς τεχνολογίας, φθείρονται γρήγορα, δεν έχουν καλό ποιοτικό αποτέλεσμα και δε χρησιμοποιούνται στην εποχή μας.</a:t>
            </a:r>
          </a:p>
          <a:p>
            <a:pPr lvl="0" algn="just"/>
            <a:r>
              <a:rPr lang="el-GR" dirty="0" smtClean="0">
                <a:ea typeface="Times New Roman" pitchFamily="18" charset="0"/>
                <a:cs typeface="Arial" pitchFamily="34" charset="0"/>
              </a:rPr>
              <a:t>Οι σύγχρονοι δίσκοι κοπής διαθέτουν δόντια από διαφορετικό υλικό από το σώμα του δίσκου. Το πιο συνηθισμένο υλικό είναι το καρβίδιο (Α) το οποίο χρησιμοποιείται για την πρίση πριστής ξυλείας και ξυλοπλακών. Πέρα από τους δίσκους με καρβίδιο, οι σύγχρονοι δίσκοι φέρουν διαμάντι (Β) με τους οποίους κατεργάζονται σκληρές επιφάνειες (π.χ. </a:t>
            </a:r>
            <a:r>
              <a:rPr lang="el-GR" dirty="0" err="1" smtClean="0">
                <a:ea typeface="Times New Roman" pitchFamily="18" charset="0"/>
                <a:cs typeface="Arial" pitchFamily="34" charset="0"/>
              </a:rPr>
              <a:t>επενδεδυμένες</a:t>
            </a:r>
            <a:r>
              <a:rPr lang="el-GR" dirty="0" smtClean="0">
                <a:ea typeface="Times New Roman" pitchFamily="18" charset="0"/>
                <a:cs typeface="Arial" pitchFamily="34" charset="0"/>
              </a:rPr>
              <a:t>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με σκληρά επενδύματα, πατώματα </a:t>
            </a:r>
            <a:r>
              <a:rPr lang="en-US" dirty="0" smtClean="0">
                <a:ea typeface="Times New Roman" pitchFamily="18" charset="0"/>
                <a:cs typeface="Arial" pitchFamily="34" charset="0"/>
              </a:rPr>
              <a:t>laminate</a:t>
            </a:r>
            <a:r>
              <a:rPr lang="el-GR" dirty="0" smtClean="0">
                <a:ea typeface="Times New Roman" pitchFamily="18" charset="0"/>
                <a:cs typeface="Arial" pitchFamily="34" charset="0"/>
              </a:rPr>
              <a:t>, κτλ.). Οι δίσκοι με διαμάντι χρησιμοποιούνται σε μεγάλες σε παραγωγή επιχειρήσεις.</a:t>
            </a:r>
            <a:endParaRPr lang="el-GR"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Ο τύπος (Α) χρησιμοποιείται για κατά μήκος πρίση, ο τύπος (Β) για εγκάρσια, ο τύπος (Γ) για πρίση ξυλοπλακών </a:t>
            </a:r>
            <a:r>
              <a:rPr lang="el-GR" dirty="0" err="1" smtClean="0"/>
              <a:t>επενδεδυμένων</a:t>
            </a:r>
            <a:r>
              <a:rPr lang="el-GR" dirty="0" smtClean="0"/>
              <a:t> με καπλαμά και ο (Δ) για πρίση ξυλοπλακών </a:t>
            </a:r>
            <a:r>
              <a:rPr lang="el-GR" dirty="0" err="1" smtClean="0"/>
              <a:t>επενδεδυμένων</a:t>
            </a:r>
            <a:r>
              <a:rPr lang="el-GR" dirty="0" smtClean="0"/>
              <a:t> με μελαμίνη.</a:t>
            </a: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Τα δόντια των δίσκων βρίσκονται κολλημένα στο σώμα του δίσκου σε ειδικές προεξοχές διαφόρων σχημάτων. Σε ορισμένους δίσκους πίσω από τα δόντια υπάρχουν οδηγοί με μικρότερο ύψος (3). Οι οδηγοί αποτρέπουν τη μεγάλη και απότομη διείσδυση των δοντιών στη μάζα του ξύλου και έτσι μειώνεται ο κίνδυνος της απότομης πρόσκρουσης των δοντιών σε ρόζους που πιθανόν να υπάρχουν στο ξύλο. Κάτω από το δόντια υπάρχει ο κενός χώρος του διάκενου (4) που χρησιμεύει για την προσωρινή αποθήκευση του πριονιδιού κατά τη διάρκεια παραγωγής του και έως ότου το δόντι εξέλθει από το ξύλο. </a:t>
            </a:r>
          </a:p>
          <a:p>
            <a:pPr algn="just"/>
            <a:r>
              <a:rPr lang="el-GR" dirty="0" smtClean="0"/>
              <a:t>Τα ανοίγματα στο κέντρο του δίσκου χρησιμοποιούνται για τη στερέωση του δίσκου στον άξονα περιστροφής του μηχανήματος. Ο δίσκος στην περιφέρειά του φέρει ανοίγματα είτε κενά (7), είτε με μαχαιράκια καρβιδίου (8, 9). Τα κενά ανοίγματα ψύχουν το δίσκο κατά τη διάρκεια της κατεργασίας, ενώ τα ανοίγματα με καρβίδιο σταθεροποιούν την πρίση μη επιτρέποντας το κομμένο ξύλο να έλθει σε επαφή με το σώμα του δίσκου, αλλά μόνο με τα μαχαιράκια καρβιδίου. Αυτό συμβαίνει διότι τα μαχαιράκια καρβιδίου έχουν μεγαλύτερο πάχος από το σώμα του δίσκου. Τα ανοίγματα του δίσκου που ξεκινάνε από την περιφέρεια του δίσκου και συνεχίζουν για λίγα εκατοστά στο εσωτερικό αυτού (11, 12 και 13), αποτελούν ένα μέσο για την εκτόνωση των τάσεων του δίσκου κατά τη διάρκεια της κατεργασίας.</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eaLnBrk="0" fontAlgn="base" hangingPunct="0">
              <a:spcBef>
                <a:spcPct val="0"/>
              </a:spcBef>
              <a:spcAft>
                <a:spcPct val="0"/>
              </a:spcAft>
              <a:tabLst>
                <a:tab pos="685800" algn="l"/>
              </a:tabLst>
            </a:pPr>
            <a:r>
              <a:rPr lang="el-GR" dirty="0" smtClean="0">
                <a:ea typeface="Times New Roman" pitchFamily="18" charset="0"/>
                <a:cs typeface="Arial" pitchFamily="34" charset="0"/>
              </a:rPr>
              <a:t>Με τα </a:t>
            </a:r>
            <a:r>
              <a:rPr lang="el-GR" dirty="0" err="1" smtClean="0">
                <a:ea typeface="Times New Roman" pitchFamily="18" charset="0"/>
                <a:cs typeface="Arial" pitchFamily="34" charset="0"/>
              </a:rPr>
              <a:t>δισκοπρίονα</a:t>
            </a:r>
            <a:r>
              <a:rPr lang="el-GR" dirty="0" smtClean="0">
                <a:ea typeface="Times New Roman" pitchFamily="18" charset="0"/>
                <a:cs typeface="Arial" pitchFamily="34" charset="0"/>
              </a:rPr>
              <a:t> μπορούμε να πριονίσουμε πριστή ξυλεία και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Με το επιτραπέζιο δισκοπρίονο και το παλινδρομικό, κατεργαζόμαστε κυρίως πριστή ξυλεία και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(κόντρα πλακέ, </a:t>
            </a:r>
            <a:r>
              <a:rPr lang="en-US" dirty="0" smtClean="0">
                <a:ea typeface="Times New Roman" pitchFamily="18" charset="0"/>
                <a:cs typeface="Arial" pitchFamily="34" charset="0"/>
              </a:rPr>
              <a:t>MDF</a:t>
            </a:r>
            <a:r>
              <a:rPr lang="el-GR" dirty="0" smtClean="0">
                <a:ea typeface="Times New Roman" pitchFamily="18" charset="0"/>
                <a:cs typeface="Arial" pitchFamily="34" charset="0"/>
              </a:rPr>
              <a:t>, μοριοσανίδες, κλπ.) μικρών διαστάσεων, ενώ με τη γωνιάστρα κυρίως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μεγάλων διαστάσεων.</a:t>
            </a:r>
            <a:endParaRPr lang="el-GR" dirty="0" smtClean="0">
              <a:cs typeface="Arial"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27</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Το </a:t>
            </a:r>
            <a:r>
              <a:rPr lang="el-GR" dirty="0" err="1" smtClean="0">
                <a:ea typeface="Times New Roman" pitchFamily="18" charset="0"/>
                <a:cs typeface="Arial" pitchFamily="34" charset="0"/>
              </a:rPr>
              <a:t>πριστό</a:t>
            </a:r>
            <a:r>
              <a:rPr lang="el-GR" dirty="0" smtClean="0">
                <a:ea typeface="Times New Roman" pitchFamily="18" charset="0"/>
                <a:cs typeface="Arial" pitchFamily="34" charset="0"/>
              </a:rPr>
              <a:t> τοποθετείται στην τράπεζα εργασίας και σε επαφή με τον παράλληλο οδηγό. Ο χειριστής με το αριστερό του χέρι ωθεί την ξυλεία προς τον παράλληλο οδηγό, ενώ με το δεξί την προωθεί. Η πρίση είναι πιο ασφαλής στο τέλος, εάν χρησιμοποιείται ο κατάλληλος </a:t>
            </a:r>
            <a:r>
              <a:rPr lang="el-GR" dirty="0" err="1" smtClean="0">
                <a:ea typeface="Times New Roman" pitchFamily="18" charset="0"/>
                <a:cs typeface="Arial" pitchFamily="34" charset="0"/>
              </a:rPr>
              <a:t>προωθητήρας</a:t>
            </a:r>
            <a:r>
              <a:rPr lang="el-GR" dirty="0" smtClean="0">
                <a:ea typeface="Times New Roman" pitchFamily="18" charset="0"/>
                <a:cs typeface="Arial" pitchFamily="34" charset="0"/>
              </a:rPr>
              <a:t> (Β).</a:t>
            </a:r>
            <a:endParaRPr lang="el-GR" dirty="0" smtClean="0">
              <a:cs typeface="Arial" pitchFamily="34" charset="0"/>
            </a:endParaRPr>
          </a:p>
          <a:p>
            <a:pPr algn="just"/>
            <a:r>
              <a:rPr lang="el-GR" dirty="0" smtClean="0"/>
              <a:t>Στην περίπτωση που θέλουμε να πριονίσουμε </a:t>
            </a:r>
            <a:r>
              <a:rPr lang="el-GR" dirty="0" err="1" smtClean="0"/>
              <a:t>ημίπριστη</a:t>
            </a:r>
            <a:r>
              <a:rPr lang="el-GR" dirty="0" smtClean="0"/>
              <a:t> (</a:t>
            </a:r>
            <a:r>
              <a:rPr lang="el-GR" dirty="0" err="1" smtClean="0"/>
              <a:t>απαρύφωτη</a:t>
            </a:r>
            <a:r>
              <a:rPr lang="el-GR" dirty="0" smtClean="0"/>
              <a:t>) ξυλεία τότε δε χρησιμοποιούμε τον παράλληλο οδηγό αλλά κατάλληλη ιδιοσκευή, την οποία τοποθετούμε στην παράλληλη προς το δίσκο αυλάκωση της τράπεζας. Η πριστή ξυλεία τοποθετείται επάνω στην ιδιοσκευή και το όλο σύστημα μετακινείται παράλληλα προς το σώμα του δίσκου, </a:t>
            </a:r>
            <a:r>
              <a:rPr lang="el-GR" dirty="0" err="1" smtClean="0"/>
              <a:t>παρυφώνοντας</a:t>
            </a:r>
            <a:r>
              <a:rPr lang="el-GR" dirty="0" smtClean="0"/>
              <a:t> την πριστή ξυλεία.  </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Ο χειριστής συγκρατεί το </a:t>
            </a:r>
            <a:r>
              <a:rPr lang="el-GR" dirty="0" err="1" smtClean="0">
                <a:ea typeface="Times New Roman" pitchFamily="18" charset="0"/>
                <a:cs typeface="Arial" pitchFamily="34" charset="0"/>
              </a:rPr>
              <a:t>πριστό</a:t>
            </a:r>
            <a:r>
              <a:rPr lang="el-GR" dirty="0" smtClean="0">
                <a:ea typeface="Times New Roman" pitchFamily="18" charset="0"/>
                <a:cs typeface="Arial" pitchFamily="34" charset="0"/>
              </a:rPr>
              <a:t> με τα δύο χέρια σε επαφή με τον οδηγό και ωθεί προς τα εμπρός τον οδηγό πραγματοποιώντας την πρίση (Α). Ο συρόμενος οδηγός παίρνει διάφορες κλίσεις σε σχέση με το σώμα του δίσκου, με αποτέλεσμα να μπορούν να δημιουργηθούν κεκλιμένες τομές στο </a:t>
            </a:r>
            <a:r>
              <a:rPr lang="el-GR" dirty="0" err="1" smtClean="0">
                <a:ea typeface="Times New Roman" pitchFamily="18" charset="0"/>
                <a:cs typeface="Arial" pitchFamily="34" charset="0"/>
              </a:rPr>
              <a:t>σόκορο</a:t>
            </a:r>
            <a:r>
              <a:rPr lang="el-GR" dirty="0" smtClean="0">
                <a:ea typeface="Times New Roman" pitchFamily="18" charset="0"/>
                <a:cs typeface="Arial" pitchFamily="34" charset="0"/>
              </a:rPr>
              <a:t> (Β). Η τελευταία πρίση απαιτεί μικρή ταχύτητα προώθησης, για να αποφευχθεί η μετακίνηση του ξύλου (στρίψιμο) κατά τη διάρκεια της κοπής. </a:t>
            </a:r>
            <a:endParaRPr lang="el-GR" dirty="0" smtClean="0">
              <a:cs typeface="Arial" pitchFamily="34" charset="0"/>
            </a:endParaRP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ea typeface="Times New Roman" pitchFamily="18" charset="0"/>
                <a:cs typeface="Arial" pitchFamily="34" charset="0"/>
              </a:rPr>
              <a:t>Το σώμα του δίσκου παίρνει κλίση με ειδική περιστρεφόμενη χειρολαβή, η οποία διαθέτει δείκτη όπου μπορούμε να παρατηρήσουμε την κλίση του σώματος του δίσκου. Η πρίση πραγματοποιείται όπως και στη συνηθισμένη πρίση κατά μήκος των ινών του ξύλου, με τη διαφορά ότι απαιτείται αυξημένη προσοχή.</a:t>
            </a:r>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lvl="0" algn="just"/>
            <a:r>
              <a:rPr lang="el-GR" dirty="0" smtClean="0">
                <a:ea typeface="Times New Roman" pitchFamily="18" charset="0"/>
                <a:cs typeface="Arial" pitchFamily="34" charset="0"/>
              </a:rPr>
              <a:t>Το </a:t>
            </a:r>
            <a:r>
              <a:rPr lang="el-GR" dirty="0" err="1" smtClean="0">
                <a:ea typeface="Times New Roman" pitchFamily="18" charset="0"/>
                <a:cs typeface="Arial" pitchFamily="34" charset="0"/>
              </a:rPr>
              <a:t>πριστοτεμάχιο</a:t>
            </a:r>
            <a:r>
              <a:rPr lang="el-GR" dirty="0" smtClean="0">
                <a:ea typeface="Times New Roman" pitchFamily="18" charset="0"/>
                <a:cs typeface="Arial" pitchFamily="34" charset="0"/>
              </a:rPr>
              <a:t> σε επαφή με τον παράλληλο οδηγό περνάει πάνω από το δίσκο κοπής και δημιουργείται η </a:t>
            </a:r>
            <a:r>
              <a:rPr lang="el-GR" dirty="0" err="1" smtClean="0">
                <a:ea typeface="Times New Roman" pitchFamily="18" charset="0"/>
                <a:cs typeface="Arial" pitchFamily="34" charset="0"/>
              </a:rPr>
              <a:t>γκινισιά</a:t>
            </a:r>
            <a:r>
              <a:rPr lang="el-GR" dirty="0" smtClean="0">
                <a:ea typeface="Times New Roman" pitchFamily="18" charset="0"/>
                <a:cs typeface="Arial" pitchFamily="34" charset="0"/>
              </a:rPr>
              <a:t> (Α). Με μετατόπιση του παράλληλου οδηγού και πέρασμα ξανά από το δίσκο κοπής, διευρύνουμε το πλάτος της </a:t>
            </a:r>
            <a:r>
              <a:rPr lang="el-GR" dirty="0" err="1" smtClean="0">
                <a:ea typeface="Times New Roman" pitchFamily="18" charset="0"/>
                <a:cs typeface="Arial" pitchFamily="34" charset="0"/>
              </a:rPr>
              <a:t>γκινισιάς</a:t>
            </a:r>
            <a:r>
              <a:rPr lang="el-GR" dirty="0" smtClean="0">
                <a:ea typeface="Times New Roman" pitchFamily="18" charset="0"/>
                <a:cs typeface="Arial" pitchFamily="34" charset="0"/>
              </a:rPr>
              <a:t>. Με το επιτραπέζιο δισκοπρίονο μπορούν να δημιουργηθούν γκινισιές και σε </a:t>
            </a:r>
            <a:r>
              <a:rPr lang="el-GR" dirty="0" err="1" smtClean="0">
                <a:ea typeface="Times New Roman" pitchFamily="18" charset="0"/>
                <a:cs typeface="Arial" pitchFamily="34" charset="0"/>
              </a:rPr>
              <a:t>ξυλοπλάκες</a:t>
            </a:r>
            <a:r>
              <a:rPr lang="el-GR" dirty="0" smtClean="0">
                <a:ea typeface="Times New Roman" pitchFamily="18" charset="0"/>
                <a:cs typeface="Arial" pitchFamily="34" charset="0"/>
              </a:rPr>
              <a:t>. Κατά τη δημιουργία </a:t>
            </a:r>
            <a:r>
              <a:rPr lang="el-GR" dirty="0" err="1" smtClean="0">
                <a:ea typeface="Times New Roman" pitchFamily="18" charset="0"/>
                <a:cs typeface="Arial" pitchFamily="34" charset="0"/>
              </a:rPr>
              <a:t>γκινισιών</a:t>
            </a:r>
            <a:r>
              <a:rPr lang="el-GR" dirty="0" smtClean="0">
                <a:ea typeface="Times New Roman" pitchFamily="18" charset="0"/>
                <a:cs typeface="Arial" pitchFamily="34" charset="0"/>
              </a:rPr>
              <a:t> ο χειριστής θα πρέπει να πιέζει το ξύλο προς τα κάτω για να μην ανασηκωθεί κατά τη διάρκεια της κατεργασίας.</a:t>
            </a:r>
            <a:r>
              <a:rPr lang="el-GR" dirty="0" smtClean="0"/>
              <a:t> </a:t>
            </a:r>
          </a:p>
          <a:p>
            <a:pPr lvl="0" algn="just"/>
            <a:r>
              <a:rPr lang="el-GR" dirty="0" smtClean="0"/>
              <a:t>Εάν ο προφυλακτήρας του δίσκου πρέπει να απομακρυνθεί και το ξύλο έχει μικρές διαστάσεις, τότε πρέπει να στηριχθεί μικρό </a:t>
            </a:r>
            <a:r>
              <a:rPr lang="el-GR" dirty="0" err="1" smtClean="0"/>
              <a:t>καδρονάκι</a:t>
            </a:r>
            <a:r>
              <a:rPr lang="el-GR" dirty="0" smtClean="0"/>
              <a:t> με σφιγκτήρα στον οδηγό τροφοδοσίας, για να κρατάει το </a:t>
            </a:r>
            <a:r>
              <a:rPr lang="el-GR" dirty="0" err="1" smtClean="0"/>
              <a:t>πριστό</a:t>
            </a:r>
            <a:r>
              <a:rPr lang="el-GR" dirty="0" smtClean="0"/>
              <a:t> προς τα κάτω και να αποτρέπει τα χέρια του χειριστή από το δίσκο (Β).</a:t>
            </a:r>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just"/>
            <a:r>
              <a:rPr lang="el-GR" dirty="0" smtClean="0"/>
              <a:t>Για να δημιουργηθεί μια πατούρα απομακρύνεται ο προφυλακτήρας και εξάγεται ο δίσκος κοπής πάνω από την τράπεζα εργασίας, τόσο όσο η πλευρά της πατούρας. Ο χειριστής προωθεί το </a:t>
            </a:r>
            <a:r>
              <a:rPr lang="el-GR" dirty="0" err="1" smtClean="0"/>
              <a:t>πριστοτεμάχιο</a:t>
            </a:r>
            <a:r>
              <a:rPr lang="el-GR" dirty="0" smtClean="0"/>
              <a:t> με τη βοήθεια του παράλληλου οδηγού και δημιουργεί μια </a:t>
            </a:r>
            <a:r>
              <a:rPr lang="el-GR" dirty="0" err="1" smtClean="0"/>
              <a:t>γκινισιά</a:t>
            </a:r>
            <a:r>
              <a:rPr lang="el-GR" dirty="0" smtClean="0"/>
              <a:t>. Ακολούθως, στρέφει κατά μία πλευρά το </a:t>
            </a:r>
            <a:r>
              <a:rPr lang="el-GR" dirty="0" err="1" smtClean="0"/>
              <a:t>πριστοτεμάχιο</a:t>
            </a:r>
            <a:r>
              <a:rPr lang="el-GR" dirty="0" smtClean="0"/>
              <a:t> και ξαναπερνάει το </a:t>
            </a:r>
            <a:r>
              <a:rPr lang="el-GR" dirty="0" err="1" smtClean="0"/>
              <a:t>πριστό</a:t>
            </a:r>
            <a:r>
              <a:rPr lang="el-GR" dirty="0" smtClean="0"/>
              <a:t>, έτσι ώστε η δεύτερη </a:t>
            </a:r>
            <a:r>
              <a:rPr lang="el-GR" dirty="0" err="1" smtClean="0"/>
              <a:t>γκινισιά</a:t>
            </a:r>
            <a:r>
              <a:rPr lang="el-GR" dirty="0" smtClean="0"/>
              <a:t> να συναντηθεί με την πρώτη. Και στις δύο περιπτώσεις δημιουργίας </a:t>
            </a:r>
            <a:r>
              <a:rPr lang="el-GR" dirty="0" err="1" smtClean="0"/>
              <a:t>γκινισιάς</a:t>
            </a:r>
            <a:r>
              <a:rPr lang="el-GR" dirty="0" smtClean="0"/>
              <a:t> και πατούρας, το υλικό πρίσης παίζει το ρόλο του προφυλακτήρα, διότι καλύπτει το δίσκο κοπής.</a:t>
            </a:r>
          </a:p>
          <a:p>
            <a:pPr lvl="0" algn="just"/>
            <a:r>
              <a:rPr lang="el-GR" dirty="0" smtClean="0"/>
              <a:t>Για τη δημιουργία κατά μήκος πατούρας στο εσωτερικό της επιφάνειας, μπορεί να χρησιμοποιηθεί και ο δίσκος </a:t>
            </a:r>
            <a:r>
              <a:rPr lang="el-GR" dirty="0" err="1" smtClean="0"/>
              <a:t>γκινίσκου</a:t>
            </a:r>
            <a:r>
              <a:rPr lang="el-GR" dirty="0" smtClean="0"/>
              <a:t> </a:t>
            </a:r>
            <a:r>
              <a:rPr lang="el-GR" dirty="0" smtClean="0"/>
              <a:t>(</a:t>
            </a:r>
            <a:r>
              <a:rPr lang="en-US" dirty="0" smtClean="0"/>
              <a:t>“</a:t>
            </a:r>
            <a:r>
              <a:rPr lang="el-GR" dirty="0" err="1" smtClean="0"/>
              <a:t>τρελόδισκος</a:t>
            </a:r>
            <a:r>
              <a:rPr lang="en-US" dirty="0" smtClean="0"/>
              <a:t>”</a:t>
            </a:r>
            <a:r>
              <a:rPr lang="el-GR" dirty="0" smtClean="0"/>
              <a:t>). </a:t>
            </a:r>
            <a:endParaRPr lang="el-GR" dirty="0" smtClean="0"/>
          </a:p>
          <a:p>
            <a:pPr algn="just"/>
            <a:endParaRPr lang="el-GR" dirty="0"/>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3388D66A-D739-438A-8323-D9F34D7D22A2}"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17811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335907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9535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407289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23152-02E8-41CF-B688-A3F0C8090E90}" type="datetimeFigureOut">
              <a:rPr lang="el-GR" smtClean="0"/>
              <a:pPr/>
              <a:t>30/1/2017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343261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762749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9B23152-02E8-41CF-B688-A3F0C8090E90}" type="datetimeFigureOut">
              <a:rPr lang="el-GR" smtClean="0"/>
              <a:pPr/>
              <a:t>30/1/2017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2364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9B23152-02E8-41CF-B688-A3F0C8090E90}" type="datetimeFigureOut">
              <a:rPr lang="el-GR" smtClean="0"/>
              <a:pPr/>
              <a:t>30/1/2017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856489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B23152-02E8-41CF-B688-A3F0C8090E90}" type="datetimeFigureOut">
              <a:rPr lang="el-GR" smtClean="0"/>
              <a:pPr/>
              <a:t>30/1/2017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55106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23735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23152-02E8-41CF-B688-A3F0C8090E90}" type="datetimeFigureOut">
              <a:rPr lang="el-GR" smtClean="0"/>
              <a:pPr/>
              <a:t>30/1/2017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116206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3152-02E8-41CF-B688-A3F0C8090E90}" type="datetimeFigureOut">
              <a:rPr lang="el-GR" smtClean="0"/>
              <a:pPr/>
              <a:t>30/1/2017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BA7F0-BF32-4A2D-A040-05FAF217DA0E}" type="slidenum">
              <a:rPr lang="el-GR" smtClean="0"/>
              <a:pPr/>
              <a:t>‹#›</a:t>
            </a:fld>
            <a:endParaRPr lang="el-GR"/>
          </a:p>
        </p:txBody>
      </p:sp>
    </p:spTree>
    <p:extLst>
      <p:ext uri="{BB962C8B-B14F-4D97-AF65-F5344CB8AC3E}">
        <p14:creationId xmlns:p14="http://schemas.microsoft.com/office/powerpoint/2010/main" xmlns="" val="28412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266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endParaRPr lang="tr-TR"/>
          </a:p>
        </p:txBody>
      </p:sp>
      <p:sp>
        <p:nvSpPr>
          <p:cNvPr id="19" name="TextBox 18"/>
          <p:cNvSpPr txBox="1"/>
          <p:nvPr/>
        </p:nvSpPr>
        <p:spPr>
          <a:xfrm>
            <a:off x="2545080" y="3084993"/>
            <a:ext cx="6865242" cy="784830"/>
          </a:xfrm>
          <a:prstGeom prst="rect">
            <a:avLst/>
          </a:prstGeom>
          <a:noFill/>
        </p:spPr>
        <p:txBody>
          <a:bodyPr wrap="square" lIns="45720" tIns="22860" rIns="45720" bIns="22860" rtlCol="0">
            <a:spAutoFit/>
          </a:bodyPr>
          <a:lstStyle/>
          <a:p>
            <a:pPr algn="ctr"/>
            <a:r>
              <a:rPr lang="el-GR" sz="2400" b="1" dirty="0" smtClean="0">
                <a:solidFill>
                  <a:srgbClr val="FF0000"/>
                </a:solidFill>
                <a:ea typeface="Open Sans Semibold" panose="020B0706030804020204" pitchFamily="34" charset="0"/>
                <a:cs typeface="Open Sans Semibold" panose="020B0706030804020204" pitchFamily="34" charset="0"/>
              </a:rPr>
              <a:t>Υποενότητα 3.3. </a:t>
            </a:r>
          </a:p>
          <a:p>
            <a:pPr algn="ctr"/>
            <a:r>
              <a:rPr lang="el-GR" sz="2400" b="1" dirty="0" smtClean="0">
                <a:solidFill>
                  <a:srgbClr val="FF0000"/>
                </a:solidFill>
              </a:rPr>
              <a:t>Πρίση ξύλου με </a:t>
            </a:r>
            <a:r>
              <a:rPr lang="el-GR" sz="2400" b="1" dirty="0" err="1" smtClean="0">
                <a:solidFill>
                  <a:srgbClr val="FF0000"/>
                </a:solidFill>
              </a:rPr>
              <a:t>δισκοπρίονα</a:t>
            </a:r>
            <a:endParaRPr lang="tr-TR" sz="2400" b="1" dirty="0">
              <a:solidFill>
                <a:srgbClr val="FF0000"/>
              </a:solidFill>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xmlns="" val="3269889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681064" y="158487"/>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Δισκοπρίονο τεμαχισμού ξυλοπλακών (γωνιάστρα)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2926080" y="743712"/>
            <a:ext cx="6681216" cy="24384"/>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33794" name="Picture 2" descr="Σχετική εικόνα"/>
          <p:cNvPicPr>
            <a:picLocks noChangeAspect="1" noChangeArrowheads="1"/>
          </p:cNvPicPr>
          <p:nvPr/>
        </p:nvPicPr>
        <p:blipFill>
          <a:blip r:embed="rId3" cstate="print"/>
          <a:srcRect t="26833" r="970" b="20667"/>
          <a:stretch>
            <a:fillRect/>
          </a:stretch>
        </p:blipFill>
        <p:spPr bwMode="auto">
          <a:xfrm>
            <a:off x="1974341" y="2389632"/>
            <a:ext cx="8279131" cy="3291840"/>
          </a:xfrm>
          <a:prstGeom prst="rect">
            <a:avLst/>
          </a:prstGeom>
          <a:noFill/>
        </p:spPr>
      </p:pic>
      <p:sp>
        <p:nvSpPr>
          <p:cNvPr id="33795" name="Rectangle 3"/>
          <p:cNvSpPr>
            <a:spLocks noChangeArrowheads="1"/>
          </p:cNvSpPr>
          <p:nvPr/>
        </p:nvSpPr>
        <p:spPr bwMode="auto">
          <a:xfrm>
            <a:off x="719328" y="1264546"/>
            <a:ext cx="10655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δισκοπρίονο τεμαχισμού ξυλοπλακών μοιάζει με το επιτραπέζιο δισκοπρίονο και διαθέτει επιπλέον συρόμενη τράπεζα εργασίας και προεκτάσεις της βασικής. </a:t>
            </a:r>
            <a:endParaRPr kumimoji="0" lang="el-GR" sz="3200" i="0" u="none" strike="noStrike" cap="none" normalizeH="0" baseline="0" dirty="0" smtClean="0">
              <a:ln>
                <a:noFill/>
              </a:ln>
              <a:solidFill>
                <a:schemeClr val="tx1"/>
              </a:solidFill>
              <a:effectLst/>
              <a:cs typeface="Arial" pitchFamily="34" charset="0"/>
            </a:endParaRPr>
          </a:p>
        </p:txBody>
      </p:sp>
      <p:sp>
        <p:nvSpPr>
          <p:cNvPr id="8" name="7 - Ορθογώνιο"/>
          <p:cNvSpPr/>
          <p:nvPr/>
        </p:nvSpPr>
        <p:spPr>
          <a:xfrm>
            <a:off x="2304578" y="5768078"/>
            <a:ext cx="2993255" cy="307777"/>
          </a:xfrm>
          <a:prstGeom prst="rect">
            <a:avLst/>
          </a:prstGeom>
        </p:spPr>
        <p:txBody>
          <a:bodyPr wrap="none">
            <a:spAutoFit/>
          </a:bodyPr>
          <a:lstStyle/>
          <a:p>
            <a:r>
              <a:rPr lang="el-GR" sz="1400" dirty="0" smtClean="0"/>
              <a:t>ΠΗΓΗ: </a:t>
            </a:r>
            <a:r>
              <a:rPr lang="en-US" sz="1400" dirty="0" smtClean="0"/>
              <a:t>http://www.paolonimacchine.it</a:t>
            </a:r>
            <a:endParaRPr lang="el-GR" sz="1400" dirty="0"/>
          </a:p>
        </p:txBody>
      </p:sp>
      <p:sp>
        <p:nvSpPr>
          <p:cNvPr id="9" name="8 - Ορθογώνιο"/>
          <p:cNvSpPr/>
          <p:nvPr/>
        </p:nvSpPr>
        <p:spPr>
          <a:xfrm>
            <a:off x="1566316" y="6231374"/>
            <a:ext cx="9590962" cy="400110"/>
          </a:xfrm>
          <a:prstGeom prst="rect">
            <a:avLst/>
          </a:prstGeom>
        </p:spPr>
        <p:txBody>
          <a:bodyPr wrap="square">
            <a:spAutoFit/>
          </a:bodyPr>
          <a:lstStyle/>
          <a:p>
            <a:pPr algn="ctr"/>
            <a:r>
              <a:rPr lang="el-GR" sz="2000" dirty="0" smtClean="0"/>
              <a:t>Γωνιάστρα</a:t>
            </a:r>
            <a:endParaRPr lang="el-GR" sz="2000" dirty="0"/>
          </a:p>
        </p:txBody>
      </p:sp>
      <p:cxnSp>
        <p:nvCxnSpPr>
          <p:cNvPr id="11" name="10 - Ευθύγραμμο βέλος σύνδεσης"/>
          <p:cNvCxnSpPr/>
          <p:nvPr/>
        </p:nvCxnSpPr>
        <p:spPr>
          <a:xfrm flipV="1">
            <a:off x="1965278" y="3739487"/>
            <a:ext cx="1241946" cy="85980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flipH="1">
            <a:off x="1607259" y="4533822"/>
            <a:ext cx="518159" cy="369332"/>
          </a:xfrm>
          <a:prstGeom prst="rect">
            <a:avLst/>
          </a:prstGeom>
          <a:noFill/>
        </p:spPr>
        <p:txBody>
          <a:bodyPr wrap="square" rtlCol="0">
            <a:spAutoFit/>
          </a:bodyPr>
          <a:lstStyle/>
          <a:p>
            <a:pPr algn="ctr"/>
            <a:r>
              <a:rPr lang="el-GR" b="1" dirty="0" smtClean="0"/>
              <a:t>1</a:t>
            </a:r>
            <a:endParaRPr lang="el-GR" b="1" dirty="0"/>
          </a:p>
        </p:txBody>
      </p:sp>
      <p:cxnSp>
        <p:nvCxnSpPr>
          <p:cNvPr id="15" name="14 - Ευθύγραμμο βέλος σύνδεσης"/>
          <p:cNvCxnSpPr/>
          <p:nvPr/>
        </p:nvCxnSpPr>
        <p:spPr>
          <a:xfrm>
            <a:off x="6851176" y="2279176"/>
            <a:ext cx="491319" cy="395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16 - TextBox"/>
          <p:cNvSpPr txBox="1"/>
          <p:nvPr/>
        </p:nvSpPr>
        <p:spPr>
          <a:xfrm flipH="1">
            <a:off x="6506806" y="2008986"/>
            <a:ext cx="518159" cy="369332"/>
          </a:xfrm>
          <a:prstGeom prst="rect">
            <a:avLst/>
          </a:prstGeom>
          <a:noFill/>
        </p:spPr>
        <p:txBody>
          <a:bodyPr wrap="square" rtlCol="0">
            <a:spAutoFit/>
          </a:bodyPr>
          <a:lstStyle/>
          <a:p>
            <a:pPr algn="ctr"/>
            <a:r>
              <a:rPr lang="el-GR" b="1" dirty="0" smtClean="0"/>
              <a:t>2</a:t>
            </a:r>
            <a:endParaRPr lang="el-GR" b="1" dirty="0"/>
          </a:p>
        </p:txBody>
      </p:sp>
      <p:cxnSp>
        <p:nvCxnSpPr>
          <p:cNvPr id="18" name="17 - Ευθύγραμμο βέλος σύνδεσης"/>
          <p:cNvCxnSpPr/>
          <p:nvPr/>
        </p:nvCxnSpPr>
        <p:spPr>
          <a:xfrm>
            <a:off x="1937982" y="3220871"/>
            <a:ext cx="491319" cy="3957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19 - TextBox"/>
          <p:cNvSpPr txBox="1"/>
          <p:nvPr/>
        </p:nvSpPr>
        <p:spPr>
          <a:xfrm flipH="1">
            <a:off x="1566316" y="2923386"/>
            <a:ext cx="518159" cy="369332"/>
          </a:xfrm>
          <a:prstGeom prst="rect">
            <a:avLst/>
          </a:prstGeom>
          <a:noFill/>
        </p:spPr>
        <p:txBody>
          <a:bodyPr wrap="square" rtlCol="0">
            <a:spAutoFit/>
          </a:bodyPr>
          <a:lstStyle/>
          <a:p>
            <a:pPr algn="ctr"/>
            <a:r>
              <a:rPr lang="el-GR" b="1" dirty="0" smtClean="0"/>
              <a:t>3</a:t>
            </a:r>
            <a:endParaRPr lang="el-GR" b="1" dirty="0"/>
          </a:p>
        </p:txBody>
      </p:sp>
      <p:sp>
        <p:nvSpPr>
          <p:cNvPr id="21" name="20 - Ορθογώνιο"/>
          <p:cNvSpPr/>
          <p:nvPr/>
        </p:nvSpPr>
        <p:spPr>
          <a:xfrm>
            <a:off x="9228673" y="4254269"/>
            <a:ext cx="1928605" cy="738664"/>
          </a:xfrm>
          <a:prstGeom prst="rect">
            <a:avLst/>
          </a:prstGeom>
        </p:spPr>
        <p:txBody>
          <a:bodyPr wrap="none">
            <a:spAutoFit/>
          </a:bodyPr>
          <a:lstStyle/>
          <a:p>
            <a:r>
              <a:rPr lang="el-GR" sz="1400" b="1" dirty="0" smtClean="0"/>
              <a:t>1</a:t>
            </a:r>
            <a:r>
              <a:rPr lang="el-GR" sz="1400" dirty="0" smtClean="0"/>
              <a:t>: </a:t>
            </a:r>
            <a:r>
              <a:rPr lang="el-GR" sz="1400" dirty="0" err="1" smtClean="0"/>
              <a:t>γλισιέρα</a:t>
            </a:r>
            <a:r>
              <a:rPr lang="el-GR" sz="1400" dirty="0" smtClean="0"/>
              <a:t>, </a:t>
            </a:r>
          </a:p>
          <a:p>
            <a:r>
              <a:rPr lang="el-GR" sz="1400" b="1" dirty="0" smtClean="0"/>
              <a:t>2</a:t>
            </a:r>
            <a:r>
              <a:rPr lang="el-GR" sz="1400" dirty="0" smtClean="0"/>
              <a:t>: παράλληλος οδηγός, </a:t>
            </a:r>
          </a:p>
          <a:p>
            <a:r>
              <a:rPr lang="el-GR" sz="1400" b="1" dirty="0" smtClean="0"/>
              <a:t>3</a:t>
            </a:r>
            <a:r>
              <a:rPr lang="el-GR" sz="1400" dirty="0" smtClean="0"/>
              <a:t>: εγκάρσιος οδηγός</a:t>
            </a:r>
            <a:endParaRPr lang="el-G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681064" y="158487"/>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Δισκοπρίονο τεμαχισμού ξυλοπλακών (γωνιάστρα)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2926080" y="743712"/>
            <a:ext cx="6681216" cy="24384"/>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4798709" y="858245"/>
            <a:ext cx="266239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ξυλοπλακών</a:t>
            </a:r>
            <a:endParaRPr lang="el-GR" sz="2000" i="1" dirty="0" smtClean="0">
              <a:cs typeface="Arial" pitchFamily="34" charset="0"/>
            </a:endParaRPr>
          </a:p>
        </p:txBody>
      </p:sp>
      <p:sp>
        <p:nvSpPr>
          <p:cNvPr id="46081" name="Rectangle 1"/>
          <p:cNvSpPr>
            <a:spLocks noChangeArrowheads="1"/>
          </p:cNvSpPr>
          <p:nvPr/>
        </p:nvSpPr>
        <p:spPr bwMode="auto">
          <a:xfrm>
            <a:off x="747277" y="1896798"/>
            <a:ext cx="550663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Η κύρια χρήση του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δισκοπρίονου</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τεμαχισμού ξυλοπλακών είναι ο τεμαχισμός και το γώνιασμα ξυλοπλακών μεγάλων διαστάσεων.</a:t>
            </a:r>
            <a:endParaRPr kumimoji="0" lang="el-GR" sz="2000" i="0" u="none" strike="noStrike" cap="none" normalizeH="0" baseline="0" dirty="0" smtClean="0">
              <a:ln>
                <a:noFill/>
              </a:ln>
              <a:solidFill>
                <a:schemeClr val="tx1"/>
              </a:solidFill>
              <a:effectLst/>
              <a:cs typeface="Arial" pitchFamily="34" charset="0"/>
            </a:endParaRPr>
          </a:p>
        </p:txBody>
      </p:sp>
      <p:pic>
        <p:nvPicPr>
          <p:cNvPr id="6" name="Picture 2" descr="http://in.the-new-start-45.com/microsites/images/Microsite_Start-45_Anwenderbilder+800x800_02.jpg"/>
          <p:cNvPicPr>
            <a:picLocks noChangeAspect="1" noChangeArrowheads="1"/>
          </p:cNvPicPr>
          <p:nvPr/>
        </p:nvPicPr>
        <p:blipFill>
          <a:blip r:embed="rId3" cstate="print"/>
          <a:srcRect/>
          <a:stretch>
            <a:fillRect/>
          </a:stretch>
        </p:blipFill>
        <p:spPr bwMode="auto">
          <a:xfrm>
            <a:off x="6793882" y="1592488"/>
            <a:ext cx="3573275" cy="3573276"/>
          </a:xfrm>
          <a:prstGeom prst="rect">
            <a:avLst/>
          </a:prstGeom>
          <a:noFill/>
          <a:ln>
            <a:solidFill>
              <a:schemeClr val="tx1"/>
            </a:solidFill>
          </a:ln>
        </p:spPr>
      </p:pic>
      <p:sp>
        <p:nvSpPr>
          <p:cNvPr id="7" name="6 - Ορθογώνιο"/>
          <p:cNvSpPr/>
          <p:nvPr/>
        </p:nvSpPr>
        <p:spPr>
          <a:xfrm>
            <a:off x="6746321" y="5137854"/>
            <a:ext cx="2126159" cy="307777"/>
          </a:xfrm>
          <a:prstGeom prst="rect">
            <a:avLst/>
          </a:prstGeom>
        </p:spPr>
        <p:txBody>
          <a:bodyPr wrap="none">
            <a:spAutoFit/>
          </a:bodyPr>
          <a:lstStyle/>
          <a:p>
            <a:r>
              <a:rPr lang="el-GR" sz="1400" dirty="0" smtClean="0"/>
              <a:t>ΠΗΓΗ: </a:t>
            </a:r>
            <a:r>
              <a:rPr lang="en-US" sz="1400" dirty="0" smtClean="0"/>
              <a:t>www.altendorf.com</a:t>
            </a:r>
            <a:endParaRPr lang="el-GR" sz="1400" dirty="0"/>
          </a:p>
        </p:txBody>
      </p:sp>
      <p:sp>
        <p:nvSpPr>
          <p:cNvPr id="8" name="7 - Ορθογώνιο"/>
          <p:cNvSpPr/>
          <p:nvPr/>
        </p:nvSpPr>
        <p:spPr>
          <a:xfrm>
            <a:off x="6744238" y="5769121"/>
            <a:ext cx="3686266" cy="400110"/>
          </a:xfrm>
          <a:prstGeom prst="rect">
            <a:avLst/>
          </a:prstGeom>
        </p:spPr>
        <p:txBody>
          <a:bodyPr wrap="none">
            <a:spAutoFit/>
          </a:bodyPr>
          <a:lstStyle/>
          <a:p>
            <a:r>
              <a:rPr lang="el-GR" sz="2000" dirty="0" smtClean="0"/>
              <a:t>Πρίση </a:t>
            </a:r>
            <a:r>
              <a:rPr lang="el-GR" sz="2000" dirty="0" err="1" smtClean="0"/>
              <a:t>ξυλοπλάκας</a:t>
            </a:r>
            <a:r>
              <a:rPr lang="el-GR" sz="2000" dirty="0" smtClean="0"/>
              <a:t> με γωνιάστρα</a:t>
            </a:r>
            <a:endParaRPr lang="el-G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53143" y="1608944"/>
            <a:ext cx="1075638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τη γωνιάστρα ο επιπλοποιός</a:t>
            </a:r>
            <a:r>
              <a:rPr kumimoji="0" lang="el-GR" sz="2000" i="0" u="none" strike="noStrike" cap="none" normalizeH="0" dirty="0" smtClean="0">
                <a:ln>
                  <a:noFill/>
                </a:ln>
                <a:solidFill>
                  <a:schemeClr val="tx1"/>
                </a:solidFill>
                <a:effectLst/>
                <a:ea typeface="Times New Roman" pitchFamily="18" charset="0"/>
                <a:cs typeface="Arial" pitchFamily="34" charset="0"/>
              </a:rPr>
              <a:t> κόβει γρήγορα, εύκολα και με ακρίβεια τις </a:t>
            </a:r>
            <a:r>
              <a:rPr kumimoji="0" lang="el-GR" sz="2000" i="0" u="none" strike="noStrike" cap="none" normalizeH="0" dirty="0" err="1" smtClean="0">
                <a:ln>
                  <a:noFill/>
                </a:ln>
                <a:solidFill>
                  <a:schemeClr val="tx1"/>
                </a:solidFill>
                <a:effectLst/>
                <a:ea typeface="Times New Roman" pitchFamily="18" charset="0"/>
                <a:cs typeface="Arial" pitchFamily="34" charset="0"/>
              </a:rPr>
              <a:t>ξυλοπλάκες</a:t>
            </a:r>
            <a:r>
              <a:rPr kumimoji="0" lang="el-GR" sz="2000" i="0" u="none" strike="noStrike" cap="none" normalizeH="0" dirty="0" smtClean="0">
                <a:ln>
                  <a:noFill/>
                </a:ln>
                <a:solidFill>
                  <a:schemeClr val="tx1"/>
                </a:solidFill>
                <a:effectLst/>
                <a:ea typeface="Times New Roman" pitchFamily="18" charset="0"/>
                <a:cs typeface="Arial" pitchFamily="34" charset="0"/>
              </a:rPr>
              <a:t> του (</a:t>
            </a:r>
            <a:r>
              <a:rPr lang="el-GR" sz="2000" dirty="0" smtClean="0">
                <a:ea typeface="Times New Roman" pitchFamily="18" charset="0"/>
                <a:cs typeface="Arial" pitchFamily="34" charset="0"/>
              </a:rPr>
              <a:t>μελαμίνες, </a:t>
            </a:r>
            <a:r>
              <a:rPr lang="en-US" sz="2000" dirty="0" smtClean="0">
                <a:ea typeface="Times New Roman" pitchFamily="18" charset="0"/>
                <a:cs typeface="Arial" pitchFamily="34" charset="0"/>
              </a:rPr>
              <a:t>MDF, </a:t>
            </a:r>
            <a:r>
              <a:rPr lang="el-GR" sz="2000" dirty="0" smtClean="0">
                <a:ea typeface="Times New Roman" pitchFamily="18" charset="0"/>
                <a:cs typeface="Arial" pitchFamily="34" charset="0"/>
              </a:rPr>
              <a:t>κόντρα-πλακέ, </a:t>
            </a:r>
            <a:r>
              <a:rPr lang="el-GR" sz="2000" dirty="0" smtClean="0">
                <a:ea typeface="Times New Roman" pitchFamily="18" charset="0"/>
                <a:cs typeface="Arial" pitchFamily="34" charset="0"/>
              </a:rPr>
              <a:t>κ.α.). </a:t>
            </a:r>
            <a:r>
              <a:rPr lang="el-GR" sz="2000" dirty="0" smtClean="0">
                <a:ea typeface="Times New Roman" pitchFamily="18" charset="0"/>
                <a:cs typeface="Arial" pitchFamily="34" charset="0"/>
              </a:rPr>
              <a:t>Η διαδικασία γίνεται σε στάδια και ο </a:t>
            </a:r>
            <a:r>
              <a:rPr kumimoji="0" lang="el-GR" sz="2000" i="0" u="none" strike="noStrike" cap="none" normalizeH="0" baseline="0" dirty="0" smtClean="0">
                <a:ln>
                  <a:noFill/>
                </a:ln>
                <a:solidFill>
                  <a:schemeClr val="tx1"/>
                </a:solidFill>
                <a:effectLst/>
                <a:ea typeface="Times New Roman" pitchFamily="18" charset="0"/>
                <a:cs typeface="Arial" pitchFamily="34" charset="0"/>
              </a:rPr>
              <a:t>χειριστής δε χρειάζεται να καταβάλλει μεγάλη σωματική κούραση.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2681064" y="158487"/>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Δισκοπρίονο τεμαχισμού ξυλοπλακών (γωνιάστρα)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2926080" y="743712"/>
            <a:ext cx="6681216" cy="24384"/>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345221" y="858245"/>
            <a:ext cx="356937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Στάδια κοπής ξυλοπλακών</a:t>
            </a:r>
            <a:endParaRPr lang="el-GR" sz="2000" i="1" dirty="0" smtClean="0">
              <a:cs typeface="Arial" pitchFamily="34" charset="0"/>
            </a:endParaRPr>
          </a:p>
        </p:txBody>
      </p:sp>
      <p:grpSp>
        <p:nvGrpSpPr>
          <p:cNvPr id="44034" name="Group 2"/>
          <p:cNvGrpSpPr>
            <a:grpSpLocks noChangeAspect="1"/>
          </p:cNvGrpSpPr>
          <p:nvPr/>
        </p:nvGrpSpPr>
        <p:grpSpPr bwMode="auto">
          <a:xfrm>
            <a:off x="1099850" y="3117603"/>
            <a:ext cx="2108200" cy="2743200"/>
            <a:chOff x="6437" y="2297"/>
            <a:chExt cx="2281" cy="2776"/>
          </a:xfrm>
        </p:grpSpPr>
        <p:grpSp>
          <p:nvGrpSpPr>
            <p:cNvPr id="44035" name="Group 3"/>
            <p:cNvGrpSpPr>
              <a:grpSpLocks noChangeAspect="1"/>
            </p:cNvGrpSpPr>
            <p:nvPr/>
          </p:nvGrpSpPr>
          <p:grpSpPr bwMode="auto">
            <a:xfrm>
              <a:off x="6437" y="2297"/>
              <a:ext cx="2281" cy="2776"/>
              <a:chOff x="1701" y="2704"/>
              <a:chExt cx="4140" cy="5040"/>
            </a:xfrm>
          </p:grpSpPr>
          <p:grpSp>
            <p:nvGrpSpPr>
              <p:cNvPr id="44036" name="Group 4"/>
              <p:cNvGrpSpPr>
                <a:grpSpLocks noChangeAspect="1"/>
              </p:cNvGrpSpPr>
              <p:nvPr/>
            </p:nvGrpSpPr>
            <p:grpSpPr bwMode="auto">
              <a:xfrm>
                <a:off x="1881" y="2884"/>
                <a:ext cx="3900" cy="4680"/>
                <a:chOff x="1881" y="724"/>
                <a:chExt cx="8100" cy="9720"/>
              </a:xfrm>
            </p:grpSpPr>
            <p:grpSp>
              <p:nvGrpSpPr>
                <p:cNvPr id="44037" name="Group 5"/>
                <p:cNvGrpSpPr>
                  <a:grpSpLocks noChangeAspect="1"/>
                </p:cNvGrpSpPr>
                <p:nvPr/>
              </p:nvGrpSpPr>
              <p:grpSpPr bwMode="auto">
                <a:xfrm>
                  <a:off x="1881" y="5224"/>
                  <a:ext cx="5040" cy="5220"/>
                  <a:chOff x="2061" y="7872"/>
                  <a:chExt cx="5040" cy="5220"/>
                </a:xfrm>
              </p:grpSpPr>
              <p:sp>
                <p:nvSpPr>
                  <p:cNvPr id="44038" name="Rectangle 6"/>
                  <p:cNvSpPr>
                    <a:spLocks noChangeAspect="1" noChangeArrowheads="1"/>
                  </p:cNvSpPr>
                  <p:nvPr/>
                </p:nvSpPr>
                <p:spPr bwMode="auto">
                  <a:xfrm>
                    <a:off x="2061" y="7872"/>
                    <a:ext cx="5040" cy="18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39" name="Rectangle 7"/>
                  <p:cNvSpPr>
                    <a:spLocks noChangeAspect="1" noChangeArrowheads="1"/>
                  </p:cNvSpPr>
                  <p:nvPr/>
                </p:nvSpPr>
                <p:spPr bwMode="auto">
                  <a:xfrm>
                    <a:off x="6201" y="8052"/>
                    <a:ext cx="720" cy="504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40" name="Line 8"/>
                  <p:cNvSpPr>
                    <a:spLocks noChangeAspect="1" noChangeShapeType="1"/>
                  </p:cNvSpPr>
                  <p:nvPr/>
                </p:nvSpPr>
                <p:spPr bwMode="auto">
                  <a:xfrm flipH="1">
                    <a:off x="2424" y="9492"/>
                    <a:ext cx="3780" cy="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41" name="Line 9"/>
                  <p:cNvSpPr>
                    <a:spLocks noChangeAspect="1" noChangeShapeType="1"/>
                  </p:cNvSpPr>
                  <p:nvPr/>
                </p:nvSpPr>
                <p:spPr bwMode="auto">
                  <a:xfrm flipV="1">
                    <a:off x="2424"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42" name="Line 10"/>
                  <p:cNvSpPr>
                    <a:spLocks noChangeAspect="1" noChangeShapeType="1"/>
                  </p:cNvSpPr>
                  <p:nvPr/>
                </p:nvSpPr>
                <p:spPr bwMode="auto">
                  <a:xfrm flipV="1">
                    <a:off x="3681"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43" name="Line 11"/>
                  <p:cNvSpPr>
                    <a:spLocks noChangeAspect="1" noChangeShapeType="1"/>
                  </p:cNvSpPr>
                  <p:nvPr/>
                </p:nvSpPr>
                <p:spPr bwMode="auto">
                  <a:xfrm flipV="1">
                    <a:off x="5121"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grpSp>
            <p:grpSp>
              <p:nvGrpSpPr>
                <p:cNvPr id="44044" name="Group 12"/>
                <p:cNvGrpSpPr>
                  <a:grpSpLocks noChangeAspect="1"/>
                </p:cNvGrpSpPr>
                <p:nvPr/>
              </p:nvGrpSpPr>
              <p:grpSpPr bwMode="auto">
                <a:xfrm>
                  <a:off x="6741" y="724"/>
                  <a:ext cx="3240" cy="5580"/>
                  <a:chOff x="6921" y="3372"/>
                  <a:chExt cx="3240" cy="5580"/>
                </a:xfrm>
              </p:grpSpPr>
              <p:sp>
                <p:nvSpPr>
                  <p:cNvPr id="44045" name="Rectangle 13"/>
                  <p:cNvSpPr>
                    <a:spLocks noChangeAspect="1" noChangeArrowheads="1"/>
                  </p:cNvSpPr>
                  <p:nvPr/>
                </p:nvSpPr>
                <p:spPr bwMode="auto">
                  <a:xfrm>
                    <a:off x="6921" y="5713"/>
                    <a:ext cx="2880" cy="288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46" name="Line 14"/>
                  <p:cNvSpPr>
                    <a:spLocks noChangeAspect="1" noChangeShapeType="1"/>
                  </p:cNvSpPr>
                  <p:nvPr/>
                </p:nvSpPr>
                <p:spPr bwMode="auto">
                  <a:xfrm>
                    <a:off x="7101" y="6793"/>
                    <a:ext cx="0" cy="900"/>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47" name="Rectangle 15"/>
                  <p:cNvSpPr>
                    <a:spLocks noChangeAspect="1" noChangeArrowheads="1"/>
                  </p:cNvSpPr>
                  <p:nvPr/>
                </p:nvSpPr>
                <p:spPr bwMode="auto">
                  <a:xfrm>
                    <a:off x="7101" y="3372"/>
                    <a:ext cx="1080" cy="234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48" name="Line 16"/>
                  <p:cNvSpPr>
                    <a:spLocks noChangeAspect="1" noChangeShapeType="1"/>
                  </p:cNvSpPr>
                  <p:nvPr/>
                </p:nvSpPr>
                <p:spPr bwMode="auto">
                  <a:xfrm>
                    <a:off x="6921" y="8772"/>
                    <a:ext cx="3240" cy="0"/>
                  </a:xfrm>
                  <a:prstGeom prst="line">
                    <a:avLst/>
                  </a:prstGeom>
                  <a:noFill/>
                  <a:ln w="38100" cmpd="dbl">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49" name="Rectangle 17"/>
                  <p:cNvSpPr>
                    <a:spLocks noChangeAspect="1" noChangeArrowheads="1"/>
                  </p:cNvSpPr>
                  <p:nvPr/>
                </p:nvSpPr>
                <p:spPr bwMode="auto">
                  <a:xfrm>
                    <a:off x="9081" y="6433"/>
                    <a:ext cx="180" cy="216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50" name="Rectangle 18"/>
                  <p:cNvSpPr>
                    <a:spLocks noChangeAspect="1" noChangeArrowheads="1"/>
                  </p:cNvSpPr>
                  <p:nvPr/>
                </p:nvSpPr>
                <p:spPr bwMode="auto">
                  <a:xfrm>
                    <a:off x="9261" y="8052"/>
                    <a:ext cx="180" cy="900"/>
                  </a:xfrm>
                  <a:prstGeom prst="rect">
                    <a:avLst/>
                  </a:prstGeom>
                  <a:solidFill>
                    <a:srgbClr val="FFFFFF"/>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51" name="Rectangle 19" descr="Σκούρα οριζόντια"/>
                <p:cNvSpPr>
                  <a:spLocks noChangeAspect="1" noChangeArrowheads="1"/>
                </p:cNvSpPr>
                <p:nvPr/>
              </p:nvSpPr>
              <p:spPr bwMode="auto">
                <a:xfrm>
                  <a:off x="5121" y="5404"/>
                  <a:ext cx="1980" cy="3420"/>
                </a:xfrm>
                <a:prstGeom prst="rect">
                  <a:avLst/>
                </a:prstGeom>
                <a:pattFill prst="dkHorz">
                  <a:fgClr>
                    <a:srgbClr val="C0C0C0"/>
                  </a:fgClr>
                  <a:bgClr>
                    <a:srgbClr val="FFFFFF"/>
                  </a:bgClr>
                </a:patt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52" name="Line 20"/>
                <p:cNvSpPr>
                  <a:spLocks noChangeAspect="1" noChangeShapeType="1"/>
                </p:cNvSpPr>
                <p:nvPr/>
              </p:nvSpPr>
              <p:spPr bwMode="auto">
                <a:xfrm flipV="1">
                  <a:off x="6201" y="6124"/>
                  <a:ext cx="0" cy="126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53" name="Rectangle 21"/>
              <p:cNvSpPr>
                <a:spLocks noChangeAspect="1" noChangeArrowheads="1"/>
              </p:cNvSpPr>
              <p:nvPr/>
            </p:nvSpPr>
            <p:spPr bwMode="auto">
              <a:xfrm>
                <a:off x="1701" y="2704"/>
                <a:ext cx="4140" cy="504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54" name="Text Box 22"/>
            <p:cNvSpPr txBox="1">
              <a:spLocks noChangeAspect="1" noChangeArrowheads="1"/>
            </p:cNvSpPr>
            <p:nvPr/>
          </p:nvSpPr>
          <p:spPr bwMode="auto">
            <a:xfrm>
              <a:off x="6576" y="2434"/>
              <a:ext cx="548" cy="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cs typeface="Arial" pitchFamily="34" charset="0"/>
                </a:rPr>
                <a:t>Α</a:t>
              </a:r>
              <a:endParaRPr kumimoji="0" lang="el-GR" sz="3200" b="0" i="0" u="none" strike="noStrike" cap="none" normalizeH="0" baseline="0" smtClean="0">
                <a:ln>
                  <a:noFill/>
                </a:ln>
                <a:solidFill>
                  <a:schemeClr val="tx1"/>
                </a:solidFill>
                <a:effectLst/>
                <a:cs typeface="Arial" pitchFamily="34" charset="0"/>
              </a:endParaRPr>
            </a:p>
          </p:txBody>
        </p:sp>
      </p:grpSp>
      <p:grpSp>
        <p:nvGrpSpPr>
          <p:cNvPr id="44055" name="Group 23"/>
          <p:cNvGrpSpPr>
            <a:grpSpLocks noChangeAspect="1"/>
          </p:cNvGrpSpPr>
          <p:nvPr/>
        </p:nvGrpSpPr>
        <p:grpSpPr bwMode="auto">
          <a:xfrm>
            <a:off x="3682733" y="3105728"/>
            <a:ext cx="2106612" cy="2743200"/>
            <a:chOff x="8916" y="2297"/>
            <a:chExt cx="2281" cy="2776"/>
          </a:xfrm>
        </p:grpSpPr>
        <p:grpSp>
          <p:nvGrpSpPr>
            <p:cNvPr id="44056" name="Group 24"/>
            <p:cNvGrpSpPr>
              <a:grpSpLocks noChangeAspect="1"/>
            </p:cNvGrpSpPr>
            <p:nvPr/>
          </p:nvGrpSpPr>
          <p:grpSpPr bwMode="auto">
            <a:xfrm>
              <a:off x="8916" y="2297"/>
              <a:ext cx="2281" cy="2776"/>
              <a:chOff x="6021" y="2524"/>
              <a:chExt cx="4140" cy="5040"/>
            </a:xfrm>
          </p:grpSpPr>
          <p:grpSp>
            <p:nvGrpSpPr>
              <p:cNvPr id="44057" name="Group 25"/>
              <p:cNvGrpSpPr>
                <a:grpSpLocks noChangeAspect="1"/>
              </p:cNvGrpSpPr>
              <p:nvPr/>
            </p:nvGrpSpPr>
            <p:grpSpPr bwMode="auto">
              <a:xfrm>
                <a:off x="6201" y="2704"/>
                <a:ext cx="3900" cy="4680"/>
                <a:chOff x="2061" y="3372"/>
                <a:chExt cx="8100" cy="9720"/>
              </a:xfrm>
            </p:grpSpPr>
            <p:grpSp>
              <p:nvGrpSpPr>
                <p:cNvPr id="44058" name="Group 26"/>
                <p:cNvGrpSpPr>
                  <a:grpSpLocks noChangeAspect="1"/>
                </p:cNvGrpSpPr>
                <p:nvPr/>
              </p:nvGrpSpPr>
              <p:grpSpPr bwMode="auto">
                <a:xfrm>
                  <a:off x="2061" y="3372"/>
                  <a:ext cx="8100" cy="9720"/>
                  <a:chOff x="2061" y="3372"/>
                  <a:chExt cx="8100" cy="9720"/>
                </a:xfrm>
              </p:grpSpPr>
              <p:grpSp>
                <p:nvGrpSpPr>
                  <p:cNvPr id="44059" name="Group 27"/>
                  <p:cNvGrpSpPr>
                    <a:grpSpLocks noChangeAspect="1"/>
                  </p:cNvGrpSpPr>
                  <p:nvPr/>
                </p:nvGrpSpPr>
                <p:grpSpPr bwMode="auto">
                  <a:xfrm>
                    <a:off x="2061" y="7872"/>
                    <a:ext cx="5040" cy="5220"/>
                    <a:chOff x="2061" y="7872"/>
                    <a:chExt cx="5040" cy="5220"/>
                  </a:xfrm>
                </p:grpSpPr>
                <p:sp>
                  <p:nvSpPr>
                    <p:cNvPr id="44060" name="Rectangle 28"/>
                    <p:cNvSpPr>
                      <a:spLocks noChangeAspect="1" noChangeArrowheads="1"/>
                    </p:cNvSpPr>
                    <p:nvPr/>
                  </p:nvSpPr>
                  <p:spPr bwMode="auto">
                    <a:xfrm>
                      <a:off x="2061" y="7872"/>
                      <a:ext cx="5040" cy="18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61" name="Rectangle 29"/>
                    <p:cNvSpPr>
                      <a:spLocks noChangeAspect="1" noChangeArrowheads="1"/>
                    </p:cNvSpPr>
                    <p:nvPr/>
                  </p:nvSpPr>
                  <p:spPr bwMode="auto">
                    <a:xfrm>
                      <a:off x="6201" y="8052"/>
                      <a:ext cx="720" cy="504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62" name="Line 30"/>
                    <p:cNvSpPr>
                      <a:spLocks noChangeAspect="1" noChangeShapeType="1"/>
                    </p:cNvSpPr>
                    <p:nvPr/>
                  </p:nvSpPr>
                  <p:spPr bwMode="auto">
                    <a:xfrm flipH="1">
                      <a:off x="2424" y="9492"/>
                      <a:ext cx="3780" cy="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63" name="Line 31"/>
                    <p:cNvSpPr>
                      <a:spLocks noChangeAspect="1" noChangeShapeType="1"/>
                    </p:cNvSpPr>
                    <p:nvPr/>
                  </p:nvSpPr>
                  <p:spPr bwMode="auto">
                    <a:xfrm flipV="1">
                      <a:off x="2424"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64" name="Line 32"/>
                    <p:cNvSpPr>
                      <a:spLocks noChangeAspect="1" noChangeShapeType="1"/>
                    </p:cNvSpPr>
                    <p:nvPr/>
                  </p:nvSpPr>
                  <p:spPr bwMode="auto">
                    <a:xfrm flipV="1">
                      <a:off x="3681"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65" name="Line 33"/>
                    <p:cNvSpPr>
                      <a:spLocks noChangeAspect="1" noChangeShapeType="1"/>
                    </p:cNvSpPr>
                    <p:nvPr/>
                  </p:nvSpPr>
                  <p:spPr bwMode="auto">
                    <a:xfrm flipV="1">
                      <a:off x="5121"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grpSp>
              <p:grpSp>
                <p:nvGrpSpPr>
                  <p:cNvPr id="44066" name="Group 34"/>
                  <p:cNvGrpSpPr>
                    <a:grpSpLocks noChangeAspect="1"/>
                  </p:cNvGrpSpPr>
                  <p:nvPr/>
                </p:nvGrpSpPr>
                <p:grpSpPr bwMode="auto">
                  <a:xfrm>
                    <a:off x="6921" y="3372"/>
                    <a:ext cx="3240" cy="5580"/>
                    <a:chOff x="6921" y="3372"/>
                    <a:chExt cx="3240" cy="5580"/>
                  </a:xfrm>
                </p:grpSpPr>
                <p:sp>
                  <p:nvSpPr>
                    <p:cNvPr id="44067" name="Rectangle 35"/>
                    <p:cNvSpPr>
                      <a:spLocks noChangeAspect="1" noChangeArrowheads="1"/>
                    </p:cNvSpPr>
                    <p:nvPr/>
                  </p:nvSpPr>
                  <p:spPr bwMode="auto">
                    <a:xfrm>
                      <a:off x="6921" y="5713"/>
                      <a:ext cx="2880" cy="288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68" name="Line 36"/>
                    <p:cNvSpPr>
                      <a:spLocks noChangeAspect="1" noChangeShapeType="1"/>
                    </p:cNvSpPr>
                    <p:nvPr/>
                  </p:nvSpPr>
                  <p:spPr bwMode="auto">
                    <a:xfrm>
                      <a:off x="7101" y="6793"/>
                      <a:ext cx="0" cy="900"/>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69" name="Rectangle 37"/>
                    <p:cNvSpPr>
                      <a:spLocks noChangeAspect="1" noChangeArrowheads="1"/>
                    </p:cNvSpPr>
                    <p:nvPr/>
                  </p:nvSpPr>
                  <p:spPr bwMode="auto">
                    <a:xfrm>
                      <a:off x="7101" y="3372"/>
                      <a:ext cx="1080" cy="234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70" name="Line 38"/>
                    <p:cNvSpPr>
                      <a:spLocks noChangeAspect="1" noChangeShapeType="1"/>
                    </p:cNvSpPr>
                    <p:nvPr/>
                  </p:nvSpPr>
                  <p:spPr bwMode="auto">
                    <a:xfrm>
                      <a:off x="6921" y="8772"/>
                      <a:ext cx="3240" cy="0"/>
                    </a:xfrm>
                    <a:prstGeom prst="line">
                      <a:avLst/>
                    </a:prstGeom>
                    <a:noFill/>
                    <a:ln w="38100" cmpd="dbl">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71" name="Rectangle 39"/>
                    <p:cNvSpPr>
                      <a:spLocks noChangeAspect="1" noChangeArrowheads="1"/>
                    </p:cNvSpPr>
                    <p:nvPr/>
                  </p:nvSpPr>
                  <p:spPr bwMode="auto">
                    <a:xfrm>
                      <a:off x="9081" y="6433"/>
                      <a:ext cx="180" cy="216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72" name="Rectangle 40"/>
                    <p:cNvSpPr>
                      <a:spLocks noChangeAspect="1" noChangeArrowheads="1"/>
                    </p:cNvSpPr>
                    <p:nvPr/>
                  </p:nvSpPr>
                  <p:spPr bwMode="auto">
                    <a:xfrm>
                      <a:off x="9261" y="8052"/>
                      <a:ext cx="180" cy="900"/>
                    </a:xfrm>
                    <a:prstGeom prst="rect">
                      <a:avLst/>
                    </a:prstGeom>
                    <a:solidFill>
                      <a:srgbClr val="FFFFFF"/>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73" name="Rectangle 41" descr="Σκούρα οριζόντια"/>
                  <p:cNvSpPr>
                    <a:spLocks noChangeAspect="1" noChangeArrowheads="1"/>
                  </p:cNvSpPr>
                  <p:nvPr/>
                </p:nvSpPr>
                <p:spPr bwMode="auto">
                  <a:xfrm>
                    <a:off x="7101" y="8104"/>
                    <a:ext cx="1980" cy="3420"/>
                  </a:xfrm>
                  <a:prstGeom prst="rect">
                    <a:avLst/>
                  </a:prstGeom>
                  <a:pattFill prst="dkHorz">
                    <a:fgClr>
                      <a:srgbClr val="C0C0C0"/>
                    </a:fgClr>
                    <a:bgClr>
                      <a:srgbClr val="FFFFFF"/>
                    </a:bgClr>
                  </a:patt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74" name="Line 42"/>
                <p:cNvSpPr>
                  <a:spLocks noChangeAspect="1" noChangeShapeType="1"/>
                </p:cNvSpPr>
                <p:nvPr/>
              </p:nvSpPr>
              <p:spPr bwMode="auto">
                <a:xfrm flipV="1">
                  <a:off x="8001" y="9544"/>
                  <a:ext cx="0" cy="9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75" name="Rectangle 43"/>
              <p:cNvSpPr>
                <a:spLocks noChangeAspect="1" noChangeArrowheads="1"/>
              </p:cNvSpPr>
              <p:nvPr/>
            </p:nvSpPr>
            <p:spPr bwMode="auto">
              <a:xfrm>
                <a:off x="6021" y="2524"/>
                <a:ext cx="4140" cy="504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76" name="Text Box 44"/>
            <p:cNvSpPr txBox="1">
              <a:spLocks noChangeAspect="1" noChangeArrowheads="1"/>
            </p:cNvSpPr>
            <p:nvPr/>
          </p:nvSpPr>
          <p:spPr bwMode="auto">
            <a:xfrm>
              <a:off x="9039" y="2434"/>
              <a:ext cx="547" cy="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cs typeface="Arial" pitchFamily="34" charset="0"/>
                </a:rPr>
                <a:t>Β</a:t>
              </a:r>
              <a:endParaRPr kumimoji="0" lang="el-GR" sz="3200" b="0" i="0" u="none" strike="noStrike" cap="none" normalizeH="0" baseline="0" smtClean="0">
                <a:ln>
                  <a:noFill/>
                </a:ln>
                <a:solidFill>
                  <a:schemeClr val="tx1"/>
                </a:solidFill>
                <a:effectLst/>
                <a:cs typeface="Arial" pitchFamily="34" charset="0"/>
              </a:endParaRPr>
            </a:p>
          </p:txBody>
        </p:sp>
      </p:grpSp>
      <p:grpSp>
        <p:nvGrpSpPr>
          <p:cNvPr id="44077" name="Group 45"/>
          <p:cNvGrpSpPr>
            <a:grpSpLocks noChangeAspect="1"/>
          </p:cNvGrpSpPr>
          <p:nvPr/>
        </p:nvGrpSpPr>
        <p:grpSpPr bwMode="auto">
          <a:xfrm>
            <a:off x="6277491" y="3111748"/>
            <a:ext cx="2106612" cy="2743200"/>
            <a:chOff x="6437" y="5272"/>
            <a:chExt cx="2281" cy="2776"/>
          </a:xfrm>
        </p:grpSpPr>
        <p:grpSp>
          <p:nvGrpSpPr>
            <p:cNvPr id="44078" name="Group 46"/>
            <p:cNvGrpSpPr>
              <a:grpSpLocks noChangeAspect="1"/>
            </p:cNvGrpSpPr>
            <p:nvPr/>
          </p:nvGrpSpPr>
          <p:grpSpPr bwMode="auto">
            <a:xfrm>
              <a:off x="6437" y="5272"/>
              <a:ext cx="2281" cy="2776"/>
              <a:chOff x="1701" y="7564"/>
              <a:chExt cx="4140" cy="5040"/>
            </a:xfrm>
          </p:grpSpPr>
          <p:grpSp>
            <p:nvGrpSpPr>
              <p:cNvPr id="44079" name="Group 47"/>
              <p:cNvGrpSpPr>
                <a:grpSpLocks noChangeAspect="1"/>
              </p:cNvGrpSpPr>
              <p:nvPr/>
            </p:nvGrpSpPr>
            <p:grpSpPr bwMode="auto">
              <a:xfrm>
                <a:off x="1881" y="7744"/>
                <a:ext cx="3900" cy="4680"/>
                <a:chOff x="2061" y="1444"/>
                <a:chExt cx="8100" cy="9720"/>
              </a:xfrm>
            </p:grpSpPr>
            <p:grpSp>
              <p:nvGrpSpPr>
                <p:cNvPr id="44080" name="Group 48"/>
                <p:cNvGrpSpPr>
                  <a:grpSpLocks noChangeAspect="1"/>
                </p:cNvGrpSpPr>
                <p:nvPr/>
              </p:nvGrpSpPr>
              <p:grpSpPr bwMode="auto">
                <a:xfrm>
                  <a:off x="2061" y="5944"/>
                  <a:ext cx="5040" cy="5220"/>
                  <a:chOff x="2061" y="7872"/>
                  <a:chExt cx="5040" cy="5220"/>
                </a:xfrm>
              </p:grpSpPr>
              <p:sp>
                <p:nvSpPr>
                  <p:cNvPr id="44081" name="Rectangle 49"/>
                  <p:cNvSpPr>
                    <a:spLocks noChangeAspect="1" noChangeArrowheads="1"/>
                  </p:cNvSpPr>
                  <p:nvPr/>
                </p:nvSpPr>
                <p:spPr bwMode="auto">
                  <a:xfrm>
                    <a:off x="2061" y="7872"/>
                    <a:ext cx="5040" cy="18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82" name="Rectangle 50"/>
                  <p:cNvSpPr>
                    <a:spLocks noChangeAspect="1" noChangeArrowheads="1"/>
                  </p:cNvSpPr>
                  <p:nvPr/>
                </p:nvSpPr>
                <p:spPr bwMode="auto">
                  <a:xfrm>
                    <a:off x="6201" y="8052"/>
                    <a:ext cx="720" cy="504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83" name="Line 51"/>
                  <p:cNvSpPr>
                    <a:spLocks noChangeAspect="1" noChangeShapeType="1"/>
                  </p:cNvSpPr>
                  <p:nvPr/>
                </p:nvSpPr>
                <p:spPr bwMode="auto">
                  <a:xfrm flipH="1">
                    <a:off x="2424" y="9492"/>
                    <a:ext cx="3780" cy="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84" name="Line 52"/>
                  <p:cNvSpPr>
                    <a:spLocks noChangeAspect="1" noChangeShapeType="1"/>
                  </p:cNvSpPr>
                  <p:nvPr/>
                </p:nvSpPr>
                <p:spPr bwMode="auto">
                  <a:xfrm flipV="1">
                    <a:off x="2424"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85" name="Line 53"/>
                  <p:cNvSpPr>
                    <a:spLocks noChangeAspect="1" noChangeShapeType="1"/>
                  </p:cNvSpPr>
                  <p:nvPr/>
                </p:nvSpPr>
                <p:spPr bwMode="auto">
                  <a:xfrm flipV="1">
                    <a:off x="3681"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86" name="Line 54"/>
                  <p:cNvSpPr>
                    <a:spLocks noChangeAspect="1" noChangeShapeType="1"/>
                  </p:cNvSpPr>
                  <p:nvPr/>
                </p:nvSpPr>
                <p:spPr bwMode="auto">
                  <a:xfrm flipV="1">
                    <a:off x="5121"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grpSp>
            <p:grpSp>
              <p:nvGrpSpPr>
                <p:cNvPr id="44087" name="Group 55"/>
                <p:cNvGrpSpPr>
                  <a:grpSpLocks noChangeAspect="1"/>
                </p:cNvGrpSpPr>
                <p:nvPr/>
              </p:nvGrpSpPr>
              <p:grpSpPr bwMode="auto">
                <a:xfrm>
                  <a:off x="6921" y="1444"/>
                  <a:ext cx="3240" cy="5580"/>
                  <a:chOff x="6921" y="3372"/>
                  <a:chExt cx="3240" cy="5580"/>
                </a:xfrm>
              </p:grpSpPr>
              <p:sp>
                <p:nvSpPr>
                  <p:cNvPr id="44088" name="Rectangle 56"/>
                  <p:cNvSpPr>
                    <a:spLocks noChangeAspect="1" noChangeArrowheads="1"/>
                  </p:cNvSpPr>
                  <p:nvPr/>
                </p:nvSpPr>
                <p:spPr bwMode="auto">
                  <a:xfrm>
                    <a:off x="6921" y="5713"/>
                    <a:ext cx="2880" cy="288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89" name="Line 57"/>
                  <p:cNvSpPr>
                    <a:spLocks noChangeAspect="1" noChangeShapeType="1"/>
                  </p:cNvSpPr>
                  <p:nvPr/>
                </p:nvSpPr>
                <p:spPr bwMode="auto">
                  <a:xfrm>
                    <a:off x="7101" y="6793"/>
                    <a:ext cx="0" cy="900"/>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90" name="Rectangle 58"/>
                  <p:cNvSpPr>
                    <a:spLocks noChangeAspect="1" noChangeArrowheads="1"/>
                  </p:cNvSpPr>
                  <p:nvPr/>
                </p:nvSpPr>
                <p:spPr bwMode="auto">
                  <a:xfrm>
                    <a:off x="7101" y="3372"/>
                    <a:ext cx="1080" cy="234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91" name="Line 59"/>
                  <p:cNvSpPr>
                    <a:spLocks noChangeAspect="1" noChangeShapeType="1"/>
                  </p:cNvSpPr>
                  <p:nvPr/>
                </p:nvSpPr>
                <p:spPr bwMode="auto">
                  <a:xfrm>
                    <a:off x="6921" y="8772"/>
                    <a:ext cx="3240" cy="0"/>
                  </a:xfrm>
                  <a:prstGeom prst="line">
                    <a:avLst/>
                  </a:prstGeom>
                  <a:noFill/>
                  <a:ln w="38100" cmpd="dbl">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92" name="Rectangle 60"/>
                  <p:cNvSpPr>
                    <a:spLocks noChangeAspect="1" noChangeArrowheads="1"/>
                  </p:cNvSpPr>
                  <p:nvPr/>
                </p:nvSpPr>
                <p:spPr bwMode="auto">
                  <a:xfrm>
                    <a:off x="9081" y="6433"/>
                    <a:ext cx="180" cy="216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93" name="Rectangle 61"/>
                  <p:cNvSpPr>
                    <a:spLocks noChangeAspect="1" noChangeArrowheads="1"/>
                  </p:cNvSpPr>
                  <p:nvPr/>
                </p:nvSpPr>
                <p:spPr bwMode="auto">
                  <a:xfrm>
                    <a:off x="9261" y="8052"/>
                    <a:ext cx="180" cy="900"/>
                  </a:xfrm>
                  <a:prstGeom prst="rect">
                    <a:avLst/>
                  </a:prstGeom>
                  <a:solidFill>
                    <a:srgbClr val="FFFFFF"/>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94" name="Rectangle 62" descr="Σκούρα κατακόρυφος"/>
                <p:cNvSpPr>
                  <a:spLocks noChangeAspect="1" noChangeArrowheads="1"/>
                </p:cNvSpPr>
                <p:nvPr/>
              </p:nvSpPr>
              <p:spPr bwMode="auto">
                <a:xfrm>
                  <a:off x="3501" y="6124"/>
                  <a:ext cx="3780" cy="1800"/>
                </a:xfrm>
                <a:prstGeom prst="rect">
                  <a:avLst/>
                </a:prstGeom>
                <a:pattFill prst="dkVert">
                  <a:fgClr>
                    <a:srgbClr val="C0C0C0"/>
                  </a:fgClr>
                  <a:bgClr>
                    <a:srgbClr val="FFFFFF"/>
                  </a:bgClr>
                </a:patt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095" name="Line 63"/>
                <p:cNvSpPr>
                  <a:spLocks noChangeAspect="1" noChangeShapeType="1"/>
                </p:cNvSpPr>
                <p:nvPr/>
              </p:nvSpPr>
              <p:spPr bwMode="auto">
                <a:xfrm flipV="1">
                  <a:off x="5301" y="6304"/>
                  <a:ext cx="0" cy="108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96" name="Rectangle 64"/>
              <p:cNvSpPr>
                <a:spLocks noChangeAspect="1" noChangeArrowheads="1"/>
              </p:cNvSpPr>
              <p:nvPr/>
            </p:nvSpPr>
            <p:spPr bwMode="auto">
              <a:xfrm>
                <a:off x="1701" y="7564"/>
                <a:ext cx="4140" cy="504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097" name="Text Box 65"/>
            <p:cNvSpPr txBox="1">
              <a:spLocks noChangeAspect="1" noChangeArrowheads="1"/>
            </p:cNvSpPr>
            <p:nvPr/>
          </p:nvSpPr>
          <p:spPr bwMode="auto">
            <a:xfrm>
              <a:off x="6574" y="5446"/>
              <a:ext cx="548" cy="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cs typeface="Arial" pitchFamily="34" charset="0"/>
                </a:rPr>
                <a:t>Γ</a:t>
              </a:r>
              <a:endParaRPr kumimoji="0" lang="el-GR" sz="3200" b="0" i="0" u="none" strike="noStrike" cap="none" normalizeH="0" baseline="0" smtClean="0">
                <a:ln>
                  <a:noFill/>
                </a:ln>
                <a:solidFill>
                  <a:schemeClr val="tx1"/>
                </a:solidFill>
                <a:effectLst/>
                <a:cs typeface="Arial" pitchFamily="34" charset="0"/>
              </a:endParaRPr>
            </a:p>
          </p:txBody>
        </p:sp>
      </p:grpSp>
      <p:grpSp>
        <p:nvGrpSpPr>
          <p:cNvPr id="44098" name="Group 66"/>
          <p:cNvGrpSpPr>
            <a:grpSpLocks noChangeAspect="1"/>
          </p:cNvGrpSpPr>
          <p:nvPr/>
        </p:nvGrpSpPr>
        <p:grpSpPr bwMode="auto">
          <a:xfrm>
            <a:off x="8907875" y="3111747"/>
            <a:ext cx="2106612" cy="2743200"/>
            <a:chOff x="8916" y="5272"/>
            <a:chExt cx="2281" cy="2776"/>
          </a:xfrm>
        </p:grpSpPr>
        <p:grpSp>
          <p:nvGrpSpPr>
            <p:cNvPr id="44099" name="Group 67"/>
            <p:cNvGrpSpPr>
              <a:grpSpLocks noChangeAspect="1"/>
            </p:cNvGrpSpPr>
            <p:nvPr/>
          </p:nvGrpSpPr>
          <p:grpSpPr bwMode="auto">
            <a:xfrm>
              <a:off x="8916" y="5272"/>
              <a:ext cx="2281" cy="2776"/>
              <a:chOff x="5841" y="7564"/>
              <a:chExt cx="4140" cy="5040"/>
            </a:xfrm>
          </p:grpSpPr>
          <p:sp>
            <p:nvSpPr>
              <p:cNvPr id="44100" name="Rectangle 68"/>
              <p:cNvSpPr>
                <a:spLocks noChangeAspect="1" noChangeArrowheads="1"/>
              </p:cNvSpPr>
              <p:nvPr/>
            </p:nvSpPr>
            <p:spPr bwMode="auto">
              <a:xfrm>
                <a:off x="5841" y="7564"/>
                <a:ext cx="4140" cy="504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nvGrpSpPr>
              <p:cNvPr id="44101" name="Group 69"/>
              <p:cNvGrpSpPr>
                <a:grpSpLocks noChangeAspect="1"/>
              </p:cNvGrpSpPr>
              <p:nvPr/>
            </p:nvGrpSpPr>
            <p:grpSpPr bwMode="auto">
              <a:xfrm>
                <a:off x="6021" y="7744"/>
                <a:ext cx="3900" cy="4680"/>
                <a:chOff x="2061" y="1444"/>
                <a:chExt cx="8100" cy="9720"/>
              </a:xfrm>
            </p:grpSpPr>
            <p:grpSp>
              <p:nvGrpSpPr>
                <p:cNvPr id="44102" name="Group 70"/>
                <p:cNvGrpSpPr>
                  <a:grpSpLocks noChangeAspect="1"/>
                </p:cNvGrpSpPr>
                <p:nvPr/>
              </p:nvGrpSpPr>
              <p:grpSpPr bwMode="auto">
                <a:xfrm>
                  <a:off x="2061" y="5944"/>
                  <a:ext cx="5040" cy="5220"/>
                  <a:chOff x="2061" y="7872"/>
                  <a:chExt cx="5040" cy="5220"/>
                </a:xfrm>
              </p:grpSpPr>
              <p:sp>
                <p:nvSpPr>
                  <p:cNvPr id="44103" name="Rectangle 71"/>
                  <p:cNvSpPr>
                    <a:spLocks noChangeAspect="1" noChangeArrowheads="1"/>
                  </p:cNvSpPr>
                  <p:nvPr/>
                </p:nvSpPr>
                <p:spPr bwMode="auto">
                  <a:xfrm>
                    <a:off x="2061" y="7872"/>
                    <a:ext cx="5040" cy="18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04" name="Rectangle 72"/>
                  <p:cNvSpPr>
                    <a:spLocks noChangeAspect="1" noChangeArrowheads="1"/>
                  </p:cNvSpPr>
                  <p:nvPr/>
                </p:nvSpPr>
                <p:spPr bwMode="auto">
                  <a:xfrm>
                    <a:off x="6201" y="8052"/>
                    <a:ext cx="720" cy="504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05" name="Line 73"/>
                  <p:cNvSpPr>
                    <a:spLocks noChangeAspect="1" noChangeShapeType="1"/>
                  </p:cNvSpPr>
                  <p:nvPr/>
                </p:nvSpPr>
                <p:spPr bwMode="auto">
                  <a:xfrm flipH="1">
                    <a:off x="2424" y="9492"/>
                    <a:ext cx="3780" cy="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06" name="Line 74"/>
                  <p:cNvSpPr>
                    <a:spLocks noChangeAspect="1" noChangeShapeType="1"/>
                  </p:cNvSpPr>
                  <p:nvPr/>
                </p:nvSpPr>
                <p:spPr bwMode="auto">
                  <a:xfrm flipV="1">
                    <a:off x="2424"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07" name="Line 75"/>
                  <p:cNvSpPr>
                    <a:spLocks noChangeAspect="1" noChangeShapeType="1"/>
                  </p:cNvSpPr>
                  <p:nvPr/>
                </p:nvSpPr>
                <p:spPr bwMode="auto">
                  <a:xfrm flipV="1">
                    <a:off x="3681"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08" name="Line 76"/>
                  <p:cNvSpPr>
                    <a:spLocks noChangeAspect="1" noChangeShapeType="1"/>
                  </p:cNvSpPr>
                  <p:nvPr/>
                </p:nvSpPr>
                <p:spPr bwMode="auto">
                  <a:xfrm flipV="1">
                    <a:off x="5121" y="8052"/>
                    <a:ext cx="0" cy="1440"/>
                  </a:xfrm>
                  <a:prstGeom prst="line">
                    <a:avLst/>
                  </a:prstGeom>
                  <a:noFill/>
                  <a:ln w="76200" cmpd="tri">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grpSp>
            <p:grpSp>
              <p:nvGrpSpPr>
                <p:cNvPr id="44109" name="Group 77"/>
                <p:cNvGrpSpPr>
                  <a:grpSpLocks noChangeAspect="1"/>
                </p:cNvGrpSpPr>
                <p:nvPr/>
              </p:nvGrpSpPr>
              <p:grpSpPr bwMode="auto">
                <a:xfrm>
                  <a:off x="6921" y="1444"/>
                  <a:ext cx="3240" cy="5580"/>
                  <a:chOff x="6921" y="3372"/>
                  <a:chExt cx="3240" cy="5580"/>
                </a:xfrm>
              </p:grpSpPr>
              <p:sp>
                <p:nvSpPr>
                  <p:cNvPr id="44110" name="Rectangle 78"/>
                  <p:cNvSpPr>
                    <a:spLocks noChangeAspect="1" noChangeArrowheads="1"/>
                  </p:cNvSpPr>
                  <p:nvPr/>
                </p:nvSpPr>
                <p:spPr bwMode="auto">
                  <a:xfrm>
                    <a:off x="6921" y="5713"/>
                    <a:ext cx="2880" cy="288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11" name="Line 79"/>
                  <p:cNvSpPr>
                    <a:spLocks noChangeAspect="1" noChangeShapeType="1"/>
                  </p:cNvSpPr>
                  <p:nvPr/>
                </p:nvSpPr>
                <p:spPr bwMode="auto">
                  <a:xfrm>
                    <a:off x="7101" y="6793"/>
                    <a:ext cx="0" cy="900"/>
                  </a:xfrm>
                  <a:prstGeom prst="line">
                    <a:avLst/>
                  </a:prstGeom>
                  <a:noFill/>
                  <a:ln w="3810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12" name="Rectangle 80"/>
                  <p:cNvSpPr>
                    <a:spLocks noChangeAspect="1" noChangeArrowheads="1"/>
                  </p:cNvSpPr>
                  <p:nvPr/>
                </p:nvSpPr>
                <p:spPr bwMode="auto">
                  <a:xfrm>
                    <a:off x="7101" y="3372"/>
                    <a:ext cx="1080" cy="234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13" name="Line 81"/>
                  <p:cNvSpPr>
                    <a:spLocks noChangeAspect="1" noChangeShapeType="1"/>
                  </p:cNvSpPr>
                  <p:nvPr/>
                </p:nvSpPr>
                <p:spPr bwMode="auto">
                  <a:xfrm>
                    <a:off x="6921" y="8772"/>
                    <a:ext cx="3240" cy="0"/>
                  </a:xfrm>
                  <a:prstGeom prst="line">
                    <a:avLst/>
                  </a:prstGeom>
                  <a:noFill/>
                  <a:ln w="38100" cmpd="dbl">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14" name="Rectangle 82"/>
                  <p:cNvSpPr>
                    <a:spLocks noChangeAspect="1" noChangeArrowheads="1"/>
                  </p:cNvSpPr>
                  <p:nvPr/>
                </p:nvSpPr>
                <p:spPr bwMode="auto">
                  <a:xfrm>
                    <a:off x="9081" y="6433"/>
                    <a:ext cx="180" cy="216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15" name="Rectangle 83"/>
                  <p:cNvSpPr>
                    <a:spLocks noChangeAspect="1" noChangeArrowheads="1"/>
                  </p:cNvSpPr>
                  <p:nvPr/>
                </p:nvSpPr>
                <p:spPr bwMode="auto">
                  <a:xfrm>
                    <a:off x="9261" y="8052"/>
                    <a:ext cx="180" cy="900"/>
                  </a:xfrm>
                  <a:prstGeom prst="rect">
                    <a:avLst/>
                  </a:prstGeom>
                  <a:solidFill>
                    <a:srgbClr val="FFFFFF"/>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grpSp>
            <p:sp>
              <p:nvSpPr>
                <p:cNvPr id="44116" name="Rectangle 84" descr="Σκούρα κατακόρυφος"/>
                <p:cNvSpPr>
                  <a:spLocks noChangeAspect="1" noChangeArrowheads="1"/>
                </p:cNvSpPr>
                <p:nvPr/>
              </p:nvSpPr>
              <p:spPr bwMode="auto">
                <a:xfrm>
                  <a:off x="3501" y="6124"/>
                  <a:ext cx="3780" cy="1800"/>
                </a:xfrm>
                <a:prstGeom prst="rect">
                  <a:avLst/>
                </a:prstGeom>
                <a:pattFill prst="dkVert">
                  <a:fgClr>
                    <a:srgbClr val="C0C0C0"/>
                  </a:fgClr>
                  <a:bgClr>
                    <a:srgbClr val="FFFFFF"/>
                  </a:bgClr>
                </a:patt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3200"/>
                </a:p>
              </p:txBody>
            </p:sp>
            <p:sp>
              <p:nvSpPr>
                <p:cNvPr id="44117" name="Line 85"/>
                <p:cNvSpPr>
                  <a:spLocks noChangeAspect="1" noChangeShapeType="1"/>
                </p:cNvSpPr>
                <p:nvPr/>
              </p:nvSpPr>
              <p:spPr bwMode="auto">
                <a:xfrm flipV="1">
                  <a:off x="5301" y="6304"/>
                  <a:ext cx="0" cy="108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l-GR" sz="3200"/>
                </a:p>
              </p:txBody>
            </p:sp>
          </p:grpSp>
        </p:grpSp>
        <p:sp>
          <p:nvSpPr>
            <p:cNvPr id="44118" name="Text Box 86"/>
            <p:cNvSpPr txBox="1">
              <a:spLocks noChangeAspect="1" noChangeArrowheads="1"/>
            </p:cNvSpPr>
            <p:nvPr/>
          </p:nvSpPr>
          <p:spPr bwMode="auto">
            <a:xfrm>
              <a:off x="9039" y="5446"/>
              <a:ext cx="547" cy="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chemeClr val="tx1"/>
                  </a:solidFill>
                  <a:effectLst/>
                  <a:cs typeface="Arial" pitchFamily="34" charset="0"/>
                </a:rPr>
                <a:t>Δ</a:t>
              </a:r>
              <a:endParaRPr kumimoji="0" lang="el-GR" sz="3200" b="0" i="0" u="none" strike="noStrike" cap="none" normalizeH="0" baseline="0" smtClean="0">
                <a:ln>
                  <a:noFill/>
                </a:ln>
                <a:solidFill>
                  <a:schemeClr val="tx1"/>
                </a:solidFill>
                <a:effectLst/>
                <a:cs typeface="Arial" pitchFamily="34" charset="0"/>
              </a:endParaRPr>
            </a:p>
          </p:txBody>
        </p:sp>
      </p:grpSp>
      <p:sp>
        <p:nvSpPr>
          <p:cNvPr id="91" name="90 - Ορθογώνιο"/>
          <p:cNvSpPr/>
          <p:nvPr/>
        </p:nvSpPr>
        <p:spPr>
          <a:xfrm>
            <a:off x="1135583" y="5895643"/>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92" name="91 - Ορθογώνιο"/>
          <p:cNvSpPr/>
          <p:nvPr/>
        </p:nvSpPr>
        <p:spPr>
          <a:xfrm>
            <a:off x="3656654" y="6196632"/>
            <a:ext cx="4510209" cy="400110"/>
          </a:xfrm>
          <a:prstGeom prst="rect">
            <a:avLst/>
          </a:prstGeom>
        </p:spPr>
        <p:txBody>
          <a:bodyPr wrap="none">
            <a:spAutoFit/>
          </a:bodyPr>
          <a:lstStyle/>
          <a:p>
            <a:r>
              <a:rPr lang="el-GR" sz="2000" dirty="0" smtClean="0"/>
              <a:t>Στάδια κοπής </a:t>
            </a:r>
            <a:r>
              <a:rPr lang="el-GR" sz="2000" dirty="0" err="1" smtClean="0"/>
              <a:t>ξυλοπλάκας</a:t>
            </a:r>
            <a:r>
              <a:rPr lang="el-GR" sz="2000" dirty="0" smtClean="0"/>
              <a:t> με γωνιάστρα</a:t>
            </a:r>
            <a:endParaRPr lang="el-G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681064" y="158487"/>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Δισκοπρίονο τεμαχισμού ξυλοπλακών (γωνιάστρα)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2926080" y="743712"/>
            <a:ext cx="6681216" cy="24384"/>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4520782" y="830950"/>
            <a:ext cx="3205493"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πριστής ξυλείας</a:t>
            </a:r>
            <a:endParaRPr lang="el-GR" sz="2000" i="1" dirty="0" smtClean="0">
              <a:cs typeface="Arial" pitchFamily="34" charset="0"/>
            </a:endParaRPr>
          </a:p>
        </p:txBody>
      </p:sp>
      <p:sp>
        <p:nvSpPr>
          <p:cNvPr id="41985" name="Rectangle 1"/>
          <p:cNvSpPr>
            <a:spLocks noChangeArrowheads="1"/>
          </p:cNvSpPr>
          <p:nvPr/>
        </p:nvSpPr>
        <p:spPr bwMode="auto">
          <a:xfrm>
            <a:off x="259307" y="1752224"/>
            <a:ext cx="1145047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το δισκοπρίονο τεμαχισμού ξυλοπλακών μπορούμε να πριονίσουμε και πριστή ξυλεία μεγάλων διαστάσεων. </a:t>
            </a:r>
            <a:endParaRPr kumimoji="0" lang="el-GR" sz="3200" i="0" u="none" strike="noStrike" cap="none" normalizeH="0" baseline="0" dirty="0" smtClean="0">
              <a:ln>
                <a:noFill/>
              </a:ln>
              <a:solidFill>
                <a:schemeClr val="tx1"/>
              </a:solidFill>
              <a:effectLst/>
              <a:cs typeface="Arial" pitchFamily="34" charset="0"/>
            </a:endParaRPr>
          </a:p>
        </p:txBody>
      </p:sp>
      <p:pic>
        <p:nvPicPr>
          <p:cNvPr id="41989" name="Picture 5" descr="http://in.the-new-start-45.com/microsites/images/Microsite_Start-45_Anwenderbilder+800x800_01.jpg"/>
          <p:cNvPicPr>
            <a:picLocks noChangeAspect="1" noChangeArrowheads="1"/>
          </p:cNvPicPr>
          <p:nvPr/>
        </p:nvPicPr>
        <p:blipFill>
          <a:blip r:embed="rId3" cstate="print"/>
          <a:srcRect/>
          <a:stretch>
            <a:fillRect/>
          </a:stretch>
        </p:blipFill>
        <p:spPr bwMode="auto">
          <a:xfrm>
            <a:off x="7166965" y="2825543"/>
            <a:ext cx="3176444" cy="3176444"/>
          </a:xfrm>
          <a:prstGeom prst="rect">
            <a:avLst/>
          </a:prstGeom>
          <a:noFill/>
          <a:ln>
            <a:solidFill>
              <a:schemeClr val="tx1"/>
            </a:solidFill>
          </a:ln>
        </p:spPr>
      </p:pic>
      <p:pic>
        <p:nvPicPr>
          <p:cNvPr id="41991" name="Picture 7" descr="http://in.the-new-start-45.com/microsites/images/Microsite_Start-45_Anwenderbilder+800x800_05.jpg"/>
          <p:cNvPicPr>
            <a:picLocks noChangeAspect="1" noChangeArrowheads="1"/>
          </p:cNvPicPr>
          <p:nvPr/>
        </p:nvPicPr>
        <p:blipFill>
          <a:blip r:embed="rId4" cstate="print"/>
          <a:srcRect/>
          <a:stretch>
            <a:fillRect/>
          </a:stretch>
        </p:blipFill>
        <p:spPr bwMode="auto">
          <a:xfrm>
            <a:off x="2405948" y="2873311"/>
            <a:ext cx="3163580" cy="3163581"/>
          </a:xfrm>
          <a:prstGeom prst="rect">
            <a:avLst/>
          </a:prstGeom>
          <a:noFill/>
          <a:ln>
            <a:solidFill>
              <a:schemeClr val="tx1"/>
            </a:solidFill>
          </a:ln>
        </p:spPr>
      </p:pic>
      <p:sp>
        <p:nvSpPr>
          <p:cNvPr id="11" name="10 - Ορθογώνιο"/>
          <p:cNvSpPr/>
          <p:nvPr/>
        </p:nvSpPr>
        <p:spPr>
          <a:xfrm>
            <a:off x="2376201" y="5981002"/>
            <a:ext cx="2126159" cy="307777"/>
          </a:xfrm>
          <a:prstGeom prst="rect">
            <a:avLst/>
          </a:prstGeom>
        </p:spPr>
        <p:txBody>
          <a:bodyPr wrap="none">
            <a:spAutoFit/>
          </a:bodyPr>
          <a:lstStyle/>
          <a:p>
            <a:r>
              <a:rPr lang="el-GR" sz="1400" dirty="0" smtClean="0"/>
              <a:t>ΠΗΓΗ: </a:t>
            </a:r>
            <a:r>
              <a:rPr lang="en-US" sz="1400" dirty="0" smtClean="0"/>
              <a:t>www.altendorf.com</a:t>
            </a:r>
            <a:endParaRPr lang="el-GR" sz="1400" dirty="0"/>
          </a:p>
        </p:txBody>
      </p:sp>
      <p:sp>
        <p:nvSpPr>
          <p:cNvPr id="12" name="11 - Ορθογώνιο"/>
          <p:cNvSpPr/>
          <p:nvPr/>
        </p:nvSpPr>
        <p:spPr>
          <a:xfrm>
            <a:off x="2385994" y="6457890"/>
            <a:ext cx="8432821" cy="400110"/>
          </a:xfrm>
          <a:prstGeom prst="rect">
            <a:avLst/>
          </a:prstGeom>
        </p:spPr>
        <p:txBody>
          <a:bodyPr wrap="none">
            <a:spAutoFit/>
          </a:bodyPr>
          <a:lstStyle/>
          <a:p>
            <a:r>
              <a:rPr lang="el-GR" sz="2000" dirty="0" smtClean="0"/>
              <a:t>Πρίση πριστής ξυλείας με γωνιάστρα ((Α) εγκάρσια και (Β) κατά μήκος πρίση</a:t>
            </a:r>
            <a:r>
              <a:rPr lang="el-GR" sz="2000" dirty="0" smtClean="0"/>
              <a:t>)</a:t>
            </a:r>
            <a:endParaRPr lang="el-GR" sz="2000" dirty="0"/>
          </a:p>
        </p:txBody>
      </p:sp>
      <p:sp>
        <p:nvSpPr>
          <p:cNvPr id="13" name="12 - Ορθογώνιο"/>
          <p:cNvSpPr/>
          <p:nvPr/>
        </p:nvSpPr>
        <p:spPr>
          <a:xfrm>
            <a:off x="7185708" y="5981002"/>
            <a:ext cx="2126159" cy="307777"/>
          </a:xfrm>
          <a:prstGeom prst="rect">
            <a:avLst/>
          </a:prstGeom>
        </p:spPr>
        <p:txBody>
          <a:bodyPr wrap="none">
            <a:spAutoFit/>
          </a:bodyPr>
          <a:lstStyle/>
          <a:p>
            <a:r>
              <a:rPr lang="el-GR" sz="1400" dirty="0" smtClean="0"/>
              <a:t>ΠΗΓΗ: </a:t>
            </a:r>
            <a:r>
              <a:rPr lang="en-US" sz="1400" dirty="0" smtClean="0"/>
              <a:t>www.altendorf.com</a:t>
            </a:r>
            <a:endParaRPr lang="el-GR" sz="1400" dirty="0"/>
          </a:p>
        </p:txBody>
      </p:sp>
      <p:sp>
        <p:nvSpPr>
          <p:cNvPr id="14" name="13 - TextBox"/>
          <p:cNvSpPr txBox="1"/>
          <p:nvPr/>
        </p:nvSpPr>
        <p:spPr>
          <a:xfrm flipH="1">
            <a:off x="3640776" y="2432066"/>
            <a:ext cx="518159" cy="369332"/>
          </a:xfrm>
          <a:prstGeom prst="rect">
            <a:avLst/>
          </a:prstGeom>
          <a:noFill/>
        </p:spPr>
        <p:txBody>
          <a:bodyPr wrap="square" rtlCol="0">
            <a:spAutoFit/>
          </a:bodyPr>
          <a:lstStyle/>
          <a:p>
            <a:pPr algn="ctr"/>
            <a:r>
              <a:rPr lang="el-GR" b="1" dirty="0" smtClean="0"/>
              <a:t>Α</a:t>
            </a:r>
            <a:endParaRPr lang="el-GR" b="1" dirty="0"/>
          </a:p>
        </p:txBody>
      </p:sp>
      <p:sp>
        <p:nvSpPr>
          <p:cNvPr id="15" name="14 - TextBox"/>
          <p:cNvSpPr txBox="1"/>
          <p:nvPr/>
        </p:nvSpPr>
        <p:spPr>
          <a:xfrm flipH="1">
            <a:off x="8569036" y="2396440"/>
            <a:ext cx="518159" cy="369332"/>
          </a:xfrm>
          <a:prstGeom prst="rect">
            <a:avLst/>
          </a:prstGeom>
          <a:noFill/>
        </p:spPr>
        <p:txBody>
          <a:bodyPr wrap="square" rtlCol="0">
            <a:spAutoFit/>
          </a:bodyPr>
          <a:lstStyle/>
          <a:p>
            <a:pPr algn="ctr"/>
            <a:r>
              <a:rPr lang="el-GR" b="1" dirty="0" smtClean="0"/>
              <a:t>Β</a:t>
            </a:r>
            <a:endParaRPr lang="el-G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0"/>
          <p:cNvSpPr txBox="1"/>
          <p:nvPr/>
        </p:nvSpPr>
        <p:spPr>
          <a:xfrm>
            <a:off x="2681064" y="158487"/>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Παλινδρομικό δισκοπρίονο (</a:t>
            </a:r>
            <a:r>
              <a:rPr lang="en-US" sz="2400" b="1" dirty="0" smtClean="0">
                <a:solidFill>
                  <a:schemeClr val="bg2">
                    <a:lumMod val="25000"/>
                  </a:schemeClr>
                </a:solidFill>
                <a:ea typeface="Open Sans Extrabold" panose="020B0906030804020204" pitchFamily="34" charset="0"/>
                <a:cs typeface="Open Sans Extrabold" panose="020B0906030804020204" pitchFamily="34" charset="0"/>
              </a:rPr>
              <a:t>radial)</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2926080" y="743712"/>
            <a:ext cx="6681216" cy="24384"/>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39939" name="Rectangle 3"/>
          <p:cNvSpPr>
            <a:spLocks noChangeArrowheads="1"/>
          </p:cNvSpPr>
          <p:nvPr/>
        </p:nvSpPr>
        <p:spPr bwMode="auto">
          <a:xfrm>
            <a:off x="486888" y="1244041"/>
            <a:ext cx="1104405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Το παλινδρομικό δισκοπρίονο χρησιμοποιείται κυρίως για τον εγκάρσιο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πριονισμό</a:t>
            </a:r>
            <a:r>
              <a:rPr kumimoji="0" lang="el-GR" sz="2000" i="0" u="none" strike="noStrike" cap="none" normalizeH="0" baseline="0" dirty="0" smtClean="0">
                <a:ln>
                  <a:noFill/>
                </a:ln>
                <a:solidFill>
                  <a:schemeClr val="tx1"/>
                </a:solidFill>
                <a:effectLst/>
                <a:ea typeface="Times New Roman" pitchFamily="18" charset="0"/>
                <a:cs typeface="Arial" pitchFamily="34" charset="0"/>
              </a:rPr>
              <a:t> πριστής ξυλείας, καθώς επίσης και για το γώνιασμα ξυλοπλακών μικρών διαστάσεων. </a:t>
            </a:r>
            <a:endParaRPr kumimoji="0" lang="el-GR" sz="2000" i="0" u="none" strike="noStrike" cap="none" normalizeH="0" baseline="0" dirty="0" smtClean="0">
              <a:ln>
                <a:noFill/>
              </a:ln>
              <a:solidFill>
                <a:schemeClr val="tx1"/>
              </a:solidFill>
              <a:effectLst/>
              <a:cs typeface="Arial" pitchFamily="34" charset="0"/>
            </a:endParaRPr>
          </a:p>
        </p:txBody>
      </p:sp>
      <p:pic>
        <p:nvPicPr>
          <p:cNvPr id="39943" name="Picture 7" descr="Αποτέλεσμα εικόνας για radial wood saw"/>
          <p:cNvPicPr>
            <a:picLocks noChangeAspect="1" noChangeArrowheads="1"/>
          </p:cNvPicPr>
          <p:nvPr/>
        </p:nvPicPr>
        <p:blipFill>
          <a:blip r:embed="rId3" cstate="print"/>
          <a:srcRect/>
          <a:stretch>
            <a:fillRect/>
          </a:stretch>
        </p:blipFill>
        <p:spPr bwMode="auto">
          <a:xfrm>
            <a:off x="7860586" y="2458848"/>
            <a:ext cx="3318750" cy="3017989"/>
          </a:xfrm>
          <a:prstGeom prst="rect">
            <a:avLst/>
          </a:prstGeom>
          <a:noFill/>
          <a:ln>
            <a:solidFill>
              <a:schemeClr val="tx1"/>
            </a:solidFill>
          </a:ln>
        </p:spPr>
      </p:pic>
      <p:sp>
        <p:nvSpPr>
          <p:cNvPr id="9" name="8 - Ορθογώνιο"/>
          <p:cNvSpPr/>
          <p:nvPr/>
        </p:nvSpPr>
        <p:spPr>
          <a:xfrm>
            <a:off x="7862399" y="5470375"/>
            <a:ext cx="3006529" cy="307777"/>
          </a:xfrm>
          <a:prstGeom prst="rect">
            <a:avLst/>
          </a:prstGeom>
        </p:spPr>
        <p:txBody>
          <a:bodyPr wrap="none">
            <a:spAutoFit/>
          </a:bodyPr>
          <a:lstStyle/>
          <a:p>
            <a:r>
              <a:rPr lang="el-GR" sz="1400" dirty="0" smtClean="0"/>
              <a:t>ΠΗΓΗ: </a:t>
            </a:r>
            <a:r>
              <a:rPr lang="en-US" sz="1400" dirty="0" smtClean="0"/>
              <a:t>http://woodworking.about.com</a:t>
            </a:r>
            <a:endParaRPr lang="el-GR" sz="1400" dirty="0"/>
          </a:p>
        </p:txBody>
      </p:sp>
      <p:sp>
        <p:nvSpPr>
          <p:cNvPr id="11" name="10 - Ορθογώνιο"/>
          <p:cNvSpPr/>
          <p:nvPr/>
        </p:nvSpPr>
        <p:spPr>
          <a:xfrm>
            <a:off x="524358" y="6094169"/>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12" name="11 - TextBox"/>
          <p:cNvSpPr txBox="1"/>
          <p:nvPr/>
        </p:nvSpPr>
        <p:spPr>
          <a:xfrm flipH="1">
            <a:off x="2816397" y="1991341"/>
            <a:ext cx="518159" cy="369332"/>
          </a:xfrm>
          <a:prstGeom prst="rect">
            <a:avLst/>
          </a:prstGeom>
          <a:noFill/>
        </p:spPr>
        <p:txBody>
          <a:bodyPr wrap="square" rtlCol="0">
            <a:spAutoFit/>
          </a:bodyPr>
          <a:lstStyle/>
          <a:p>
            <a:pPr algn="ctr"/>
            <a:r>
              <a:rPr lang="el-GR" b="1" dirty="0" smtClean="0"/>
              <a:t>Α</a:t>
            </a:r>
            <a:endParaRPr lang="el-GR" b="1" dirty="0"/>
          </a:p>
        </p:txBody>
      </p:sp>
      <p:sp>
        <p:nvSpPr>
          <p:cNvPr id="13" name="12 - TextBox"/>
          <p:cNvSpPr txBox="1"/>
          <p:nvPr/>
        </p:nvSpPr>
        <p:spPr>
          <a:xfrm flipH="1">
            <a:off x="9053424" y="2092517"/>
            <a:ext cx="518159" cy="369332"/>
          </a:xfrm>
          <a:prstGeom prst="rect">
            <a:avLst/>
          </a:prstGeom>
          <a:noFill/>
        </p:spPr>
        <p:txBody>
          <a:bodyPr wrap="square" rtlCol="0">
            <a:spAutoFit/>
          </a:bodyPr>
          <a:lstStyle/>
          <a:p>
            <a:pPr algn="ctr"/>
            <a:r>
              <a:rPr lang="el-GR" b="1" dirty="0" smtClean="0"/>
              <a:t>Β</a:t>
            </a:r>
            <a:endParaRPr lang="el-GR" b="1" dirty="0"/>
          </a:p>
        </p:txBody>
      </p:sp>
      <p:sp>
        <p:nvSpPr>
          <p:cNvPr id="14" name="13 - Ορθογώνιο"/>
          <p:cNvSpPr/>
          <p:nvPr/>
        </p:nvSpPr>
        <p:spPr>
          <a:xfrm>
            <a:off x="524358" y="6401946"/>
            <a:ext cx="10654978" cy="400110"/>
          </a:xfrm>
          <a:prstGeom prst="rect">
            <a:avLst/>
          </a:prstGeom>
        </p:spPr>
        <p:txBody>
          <a:bodyPr wrap="square">
            <a:spAutoFit/>
          </a:bodyPr>
          <a:lstStyle/>
          <a:p>
            <a:pPr algn="ctr"/>
            <a:r>
              <a:rPr lang="el-GR" sz="2000" dirty="0" smtClean="0"/>
              <a:t>Παλινδρομικό δισκοπρίονο (Α) και κοπή μικρής </a:t>
            </a:r>
            <a:r>
              <a:rPr lang="el-GR" sz="2000" dirty="0" err="1" smtClean="0"/>
              <a:t>ξυλοπλάκας</a:t>
            </a:r>
            <a:r>
              <a:rPr lang="el-GR" sz="2000" dirty="0" smtClean="0"/>
              <a:t> με παλινδρομικό δισκοπρίονο (Β)</a:t>
            </a:r>
            <a:endParaRPr lang="el-GR" sz="2000" dirty="0"/>
          </a:p>
        </p:txBody>
      </p:sp>
      <p:grpSp>
        <p:nvGrpSpPr>
          <p:cNvPr id="30" name="29 - Ομάδα"/>
          <p:cNvGrpSpPr/>
          <p:nvPr/>
        </p:nvGrpSpPr>
        <p:grpSpPr>
          <a:xfrm>
            <a:off x="500846" y="2394140"/>
            <a:ext cx="6192562" cy="3701860"/>
            <a:chOff x="235776" y="3086562"/>
            <a:chExt cx="4686300" cy="2400300"/>
          </a:xfrm>
        </p:grpSpPr>
        <p:pic>
          <p:nvPicPr>
            <p:cNvPr id="1026" name="Picture 2" descr="MVC-004F"/>
            <p:cNvPicPr>
              <a:picLocks noChangeAspect="1" noChangeArrowheads="1"/>
            </p:cNvPicPr>
            <p:nvPr/>
          </p:nvPicPr>
          <p:blipFill>
            <a:blip r:embed="rId4" cstate="print"/>
            <a:srcRect/>
            <a:stretch>
              <a:fillRect/>
            </a:stretch>
          </p:blipFill>
          <p:spPr bwMode="auto">
            <a:xfrm>
              <a:off x="1848890" y="3202272"/>
              <a:ext cx="2963468" cy="2225062"/>
            </a:xfrm>
            <a:prstGeom prst="rect">
              <a:avLst/>
            </a:prstGeom>
            <a:noFill/>
            <a:ln w="9525">
              <a:noFill/>
              <a:miter lim="800000"/>
              <a:headEnd/>
              <a:tailEnd/>
            </a:ln>
          </p:spPr>
        </p:pic>
        <p:grpSp>
          <p:nvGrpSpPr>
            <p:cNvPr id="1027" name="Group 3"/>
            <p:cNvGrpSpPr>
              <a:grpSpLocks/>
            </p:cNvGrpSpPr>
            <p:nvPr/>
          </p:nvGrpSpPr>
          <p:grpSpPr bwMode="auto">
            <a:xfrm>
              <a:off x="235776" y="3086562"/>
              <a:ext cx="4686300" cy="2400300"/>
              <a:chOff x="1980" y="5040"/>
              <a:chExt cx="7380" cy="3780"/>
            </a:xfrm>
          </p:grpSpPr>
          <p:sp>
            <p:nvSpPr>
              <p:cNvPr id="1028" name="Text Box 4"/>
              <p:cNvSpPr txBox="1">
                <a:spLocks noChangeArrowheads="1"/>
              </p:cNvSpPr>
              <p:nvPr/>
            </p:nvSpPr>
            <p:spPr bwMode="auto">
              <a:xfrm>
                <a:off x="4500" y="5220"/>
                <a:ext cx="4818" cy="35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cs typeface="Arial" pitchFamily="34" charset="0"/>
                </a:endParaRPr>
              </a:p>
            </p:txBody>
          </p:sp>
          <p:sp>
            <p:nvSpPr>
              <p:cNvPr id="1029" name="Text Box 5"/>
              <p:cNvSpPr txBox="1">
                <a:spLocks noChangeArrowheads="1"/>
              </p:cNvSpPr>
              <p:nvPr/>
            </p:nvSpPr>
            <p:spPr bwMode="auto">
              <a:xfrm>
                <a:off x="1980" y="5040"/>
                <a:ext cx="2340" cy="16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1:</a:t>
                </a:r>
                <a:r>
                  <a:rPr kumimoji="0" lang="el-GR" sz="1050" b="0" u="none" strike="noStrike" cap="none" normalizeH="0" baseline="0" dirty="0" smtClean="0">
                    <a:ln>
                      <a:noFill/>
                    </a:ln>
                    <a:solidFill>
                      <a:schemeClr val="tx1"/>
                    </a:solidFill>
                    <a:effectLst/>
                    <a:cs typeface="Arial" pitchFamily="34" charset="0"/>
                  </a:rPr>
                  <a:t>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2:</a:t>
                </a:r>
                <a:r>
                  <a:rPr kumimoji="0" lang="el-GR" sz="1050" b="0" u="none" strike="noStrike" cap="none" normalizeH="0" baseline="0" dirty="0" smtClean="0">
                    <a:ln>
                      <a:noFill/>
                    </a:ln>
                    <a:solidFill>
                      <a:schemeClr val="tx1"/>
                    </a:solidFill>
                    <a:effectLst/>
                    <a:cs typeface="Arial" pitchFamily="34" charset="0"/>
                  </a:rPr>
                  <a:t> Τράπεζα εργασίας,</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3:</a:t>
                </a:r>
                <a:r>
                  <a:rPr kumimoji="0" lang="el-GR" sz="1050" b="0" u="none" strike="noStrike" cap="none" normalizeH="0" baseline="0" dirty="0" smtClean="0">
                    <a:ln>
                      <a:noFill/>
                    </a:ln>
                    <a:solidFill>
                      <a:schemeClr val="tx1"/>
                    </a:solidFill>
                    <a:effectLst/>
                    <a:cs typeface="Arial" pitchFamily="34" charset="0"/>
                  </a:rPr>
                  <a:t> Ηλεκτροκινητήρας,</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4:</a:t>
                </a:r>
                <a:r>
                  <a:rPr kumimoji="0" lang="el-GR" sz="1050" b="0" u="none" strike="noStrike" cap="none" normalizeH="0" baseline="0" dirty="0" smtClean="0">
                    <a:ln>
                      <a:noFill/>
                    </a:ln>
                    <a:solidFill>
                      <a:schemeClr val="tx1"/>
                    </a:solidFill>
                    <a:effectLst/>
                    <a:cs typeface="Arial" pitchFamily="34" charset="0"/>
                  </a:rPr>
                  <a:t> Δίσκος κοπής,</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5:</a:t>
                </a:r>
                <a:r>
                  <a:rPr kumimoji="0" lang="el-GR" sz="1050" b="0" u="none" strike="noStrike" cap="none" normalizeH="0" baseline="0" dirty="0" smtClean="0">
                    <a:ln>
                      <a:noFill/>
                    </a:ln>
                    <a:solidFill>
                      <a:schemeClr val="tx1"/>
                    </a:solidFill>
                    <a:effectLst/>
                    <a:cs typeface="Arial" pitchFamily="34" charset="0"/>
                  </a:rPr>
                  <a:t> Οριζόντιος βραχίονας,</a:t>
                </a:r>
              </a:p>
              <a:p>
                <a:pPr marL="0" marR="0" lvl="0" indent="0" algn="l" defTabSz="914400" rtl="0" eaLnBrk="1" fontAlgn="base" latinLnBrk="0" hangingPunct="1">
                  <a:lnSpc>
                    <a:spcPct val="100000"/>
                  </a:lnSpc>
                  <a:spcBef>
                    <a:spcPct val="0"/>
                  </a:spcBef>
                  <a:buClrTx/>
                  <a:buSzTx/>
                  <a:buFontTx/>
                  <a:buNone/>
                  <a:tabLst/>
                </a:pPr>
                <a:r>
                  <a:rPr kumimoji="0" lang="el-GR" sz="1050" b="1" u="none" strike="noStrike" cap="none" normalizeH="0" baseline="0" dirty="0" smtClean="0">
                    <a:ln>
                      <a:noFill/>
                    </a:ln>
                    <a:solidFill>
                      <a:schemeClr val="tx1"/>
                    </a:solidFill>
                    <a:effectLst/>
                    <a:cs typeface="Arial" pitchFamily="34" charset="0"/>
                  </a:rPr>
                  <a:t>6:</a:t>
                </a:r>
                <a:r>
                  <a:rPr kumimoji="0" lang="el-GR" sz="1050" b="0" u="none" strike="noStrike" cap="none" normalizeH="0" baseline="0" dirty="0" smtClean="0">
                    <a:ln>
                      <a:noFill/>
                    </a:ln>
                    <a:solidFill>
                      <a:schemeClr val="tx1"/>
                    </a:solidFill>
                    <a:effectLst/>
                    <a:cs typeface="Arial" pitchFamily="34" charset="0"/>
                  </a:rPr>
                  <a:t> Κατακόρυφος βραχίονας.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cs typeface="Arial" pitchFamily="34" charset="0"/>
                </a:endParaRPr>
              </a:p>
            </p:txBody>
          </p:sp>
          <p:sp>
            <p:nvSpPr>
              <p:cNvPr id="1030" name="Rectangle 6"/>
              <p:cNvSpPr>
                <a:spLocks noChangeArrowheads="1"/>
              </p:cNvSpPr>
              <p:nvPr/>
            </p:nvSpPr>
            <p:spPr bwMode="auto">
              <a:xfrm>
                <a:off x="1980" y="5040"/>
                <a:ext cx="7380" cy="37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grpSp>
            <p:nvGrpSpPr>
              <p:cNvPr id="1031" name="Group 7"/>
              <p:cNvGrpSpPr>
                <a:grpSpLocks/>
              </p:cNvGrpSpPr>
              <p:nvPr/>
            </p:nvGrpSpPr>
            <p:grpSpPr bwMode="auto">
              <a:xfrm>
                <a:off x="4860" y="5760"/>
                <a:ext cx="4140" cy="2520"/>
                <a:chOff x="4860" y="5760"/>
                <a:chExt cx="4140" cy="2520"/>
              </a:xfrm>
            </p:grpSpPr>
            <p:sp>
              <p:nvSpPr>
                <p:cNvPr id="1032" name="Line 8"/>
                <p:cNvSpPr>
                  <a:spLocks noChangeShapeType="1"/>
                </p:cNvSpPr>
                <p:nvPr/>
              </p:nvSpPr>
              <p:spPr bwMode="auto">
                <a:xfrm>
                  <a:off x="5400" y="8100"/>
                  <a:ext cx="54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033" name="Line 9"/>
                <p:cNvSpPr>
                  <a:spLocks noChangeShapeType="1"/>
                </p:cNvSpPr>
                <p:nvPr/>
              </p:nvSpPr>
              <p:spPr bwMode="auto">
                <a:xfrm>
                  <a:off x="5220" y="6840"/>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034" name="Line 10"/>
                <p:cNvSpPr>
                  <a:spLocks noChangeShapeType="1"/>
                </p:cNvSpPr>
                <p:nvPr/>
              </p:nvSpPr>
              <p:spPr bwMode="auto">
                <a:xfrm flipH="1">
                  <a:off x="7920" y="6480"/>
                  <a:ext cx="540" cy="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035" name="Line 11"/>
                <p:cNvSpPr>
                  <a:spLocks noChangeShapeType="1"/>
                </p:cNvSpPr>
                <p:nvPr/>
              </p:nvSpPr>
              <p:spPr bwMode="auto">
                <a:xfrm>
                  <a:off x="5940" y="5940"/>
                  <a:ext cx="54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036" name="Line 12"/>
                <p:cNvSpPr>
                  <a:spLocks noChangeShapeType="1"/>
                </p:cNvSpPr>
                <p:nvPr/>
              </p:nvSpPr>
              <p:spPr bwMode="auto">
                <a:xfrm flipH="1" flipV="1">
                  <a:off x="6840" y="6840"/>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037" name="Line 13"/>
                <p:cNvSpPr>
                  <a:spLocks noChangeShapeType="1"/>
                </p:cNvSpPr>
                <p:nvPr/>
              </p:nvSpPr>
              <p:spPr bwMode="auto">
                <a:xfrm flipH="1" flipV="1">
                  <a:off x="7380" y="6840"/>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1038" name="Text Box 14"/>
                <p:cNvSpPr txBox="1">
                  <a:spLocks noChangeArrowheads="1"/>
                </p:cNvSpPr>
                <p:nvPr/>
              </p:nvSpPr>
              <p:spPr bwMode="auto">
                <a:xfrm>
                  <a:off x="5040" y="792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1</a:t>
                  </a:r>
                  <a:endParaRPr kumimoji="0" lang="el-GR" sz="1800" b="0" i="0" u="none" strike="noStrike" cap="none" normalizeH="0" baseline="0" smtClean="0">
                    <a:ln>
                      <a:noFill/>
                    </a:ln>
                    <a:solidFill>
                      <a:schemeClr val="tx1"/>
                    </a:solidFill>
                    <a:effectLst/>
                    <a:cs typeface="Arial" pitchFamily="34" charset="0"/>
                  </a:endParaRPr>
                </a:p>
              </p:txBody>
            </p:sp>
            <p:sp>
              <p:nvSpPr>
                <p:cNvPr id="1039" name="Text Box 15"/>
                <p:cNvSpPr txBox="1">
                  <a:spLocks noChangeArrowheads="1"/>
                </p:cNvSpPr>
                <p:nvPr/>
              </p:nvSpPr>
              <p:spPr bwMode="auto">
                <a:xfrm>
                  <a:off x="4860" y="648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2</a:t>
                  </a:r>
                  <a:endParaRPr kumimoji="0" lang="el-GR" sz="1800" b="0" i="0" u="none" strike="noStrike" cap="none" normalizeH="0" baseline="0" smtClean="0">
                    <a:ln>
                      <a:noFill/>
                    </a:ln>
                    <a:solidFill>
                      <a:schemeClr val="tx1"/>
                    </a:solidFill>
                    <a:effectLst/>
                    <a:cs typeface="Arial" pitchFamily="34" charset="0"/>
                  </a:endParaRPr>
                </a:p>
              </p:txBody>
            </p:sp>
            <p:sp>
              <p:nvSpPr>
                <p:cNvPr id="1040" name="Text Box 16"/>
                <p:cNvSpPr txBox="1">
                  <a:spLocks noChangeArrowheads="1"/>
                </p:cNvSpPr>
                <p:nvPr/>
              </p:nvSpPr>
              <p:spPr bwMode="auto">
                <a:xfrm>
                  <a:off x="5580" y="576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5</a:t>
                  </a:r>
                  <a:endParaRPr kumimoji="0" lang="el-GR" sz="1800" b="0" i="0" u="none" strike="noStrike" cap="none" normalizeH="0" baseline="0" smtClean="0">
                    <a:ln>
                      <a:noFill/>
                    </a:ln>
                    <a:solidFill>
                      <a:schemeClr val="tx1"/>
                    </a:solidFill>
                    <a:effectLst/>
                    <a:cs typeface="Arial" pitchFamily="34" charset="0"/>
                  </a:endParaRPr>
                </a:p>
              </p:txBody>
            </p:sp>
            <p:sp>
              <p:nvSpPr>
                <p:cNvPr id="1041" name="Text Box 17"/>
                <p:cNvSpPr txBox="1">
                  <a:spLocks noChangeArrowheads="1"/>
                </p:cNvSpPr>
                <p:nvPr/>
              </p:nvSpPr>
              <p:spPr bwMode="auto">
                <a:xfrm>
                  <a:off x="8460" y="630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6</a:t>
                  </a:r>
                  <a:endParaRPr kumimoji="0" lang="el-GR" sz="1800" b="0" i="0" u="none" strike="noStrike" cap="none" normalizeH="0" baseline="0" smtClean="0">
                    <a:ln>
                      <a:noFill/>
                    </a:ln>
                    <a:solidFill>
                      <a:schemeClr val="tx1"/>
                    </a:solidFill>
                    <a:effectLst/>
                    <a:cs typeface="Arial" pitchFamily="34" charset="0"/>
                  </a:endParaRPr>
                </a:p>
              </p:txBody>
            </p:sp>
            <p:sp>
              <p:nvSpPr>
                <p:cNvPr id="1042" name="Text Box 18"/>
                <p:cNvSpPr txBox="1">
                  <a:spLocks noChangeArrowheads="1"/>
                </p:cNvSpPr>
                <p:nvPr/>
              </p:nvSpPr>
              <p:spPr bwMode="auto">
                <a:xfrm>
                  <a:off x="7920" y="702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3</a:t>
                  </a:r>
                  <a:endParaRPr kumimoji="0" lang="el-GR" sz="1800" b="0" i="0" u="none" strike="noStrike" cap="none" normalizeH="0" baseline="0" smtClean="0">
                    <a:ln>
                      <a:noFill/>
                    </a:ln>
                    <a:solidFill>
                      <a:schemeClr val="tx1"/>
                    </a:solidFill>
                    <a:effectLst/>
                    <a:cs typeface="Arial" pitchFamily="34" charset="0"/>
                  </a:endParaRPr>
                </a:p>
              </p:txBody>
            </p:sp>
            <p:sp>
              <p:nvSpPr>
                <p:cNvPr id="1043" name="Text Box 19"/>
                <p:cNvSpPr txBox="1">
                  <a:spLocks noChangeArrowheads="1"/>
                </p:cNvSpPr>
                <p:nvPr/>
              </p:nvSpPr>
              <p:spPr bwMode="auto">
                <a:xfrm>
                  <a:off x="7380" y="7020"/>
                  <a:ext cx="54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4</a:t>
                  </a:r>
                  <a:endParaRPr kumimoji="0" lang="el-GR" sz="1800" b="0" i="0" u="none" strike="noStrike" cap="none" normalizeH="0" baseline="0" smtClean="0">
                    <a:ln>
                      <a:noFill/>
                    </a:ln>
                    <a:solidFill>
                      <a:schemeClr val="tx1"/>
                    </a:solidFill>
                    <a:effectLst/>
                    <a:cs typeface="Arial" pitchFamily="34" charset="0"/>
                  </a:endParaRPr>
                </a:p>
              </p:txBody>
            </p:sp>
          </p:gr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59558" y="1586871"/>
            <a:ext cx="10727141" cy="707886"/>
          </a:xfrm>
          <a:prstGeom prst="rect">
            <a:avLst/>
          </a:prstGeom>
        </p:spPr>
        <p:txBody>
          <a:bodyPr wrap="square">
            <a:spAutoFit/>
          </a:bodyPr>
          <a:lstStyle/>
          <a:p>
            <a:pPr lvl="0" algn="just" eaLnBrk="0" fontAlgn="base" hangingPunct="0">
              <a:spcBef>
                <a:spcPct val="0"/>
              </a:spcBef>
              <a:spcAft>
                <a:spcPct val="0"/>
              </a:spcAft>
            </a:pPr>
            <a:r>
              <a:rPr lang="el-GR" sz="2000" dirty="0" smtClean="0">
                <a:ea typeface="Times New Roman" pitchFamily="18" charset="0"/>
                <a:cs typeface="Arial" pitchFamily="34" charset="0"/>
              </a:rPr>
              <a:t>Με το </a:t>
            </a:r>
            <a:r>
              <a:rPr lang="en-US" sz="2000" dirty="0" smtClean="0">
                <a:ea typeface="Times New Roman" pitchFamily="18" charset="0"/>
                <a:cs typeface="Arial" pitchFamily="34" charset="0"/>
              </a:rPr>
              <a:t>radial </a:t>
            </a:r>
            <a:r>
              <a:rPr lang="el-GR" sz="2000" dirty="0" smtClean="0">
                <a:ea typeface="Times New Roman" pitchFamily="18" charset="0"/>
                <a:cs typeface="Arial" pitchFamily="34" charset="0"/>
              </a:rPr>
              <a:t>μπορούν να πραγματοποιηθούν </a:t>
            </a:r>
            <a:r>
              <a:rPr lang="el-GR" sz="2000" dirty="0" err="1" smtClean="0">
                <a:ea typeface="Times New Roman" pitchFamily="18" charset="0"/>
                <a:cs typeface="Arial" pitchFamily="34" charset="0"/>
              </a:rPr>
              <a:t>πρίσεις</a:t>
            </a:r>
            <a:r>
              <a:rPr lang="el-GR" sz="2000" dirty="0" smtClean="0">
                <a:ea typeface="Times New Roman" pitchFamily="18" charset="0"/>
                <a:cs typeface="Arial" pitchFamily="34" charset="0"/>
              </a:rPr>
              <a:t> κάθετα στις ίνες του ξύλου ή με κλίση. Στη δεύτερη περίπτωση στρέφεται ο οριζόντιος βραχίονας με το δίσκο κοπής σε κατακόρυφη θέση. </a:t>
            </a:r>
            <a:endParaRPr lang="el-GR" sz="2000" dirty="0" smtClean="0">
              <a:cs typeface="Arial" pitchFamily="34" charset="0"/>
            </a:endParaRPr>
          </a:p>
        </p:txBody>
      </p:sp>
      <p:sp>
        <p:nvSpPr>
          <p:cNvPr id="3" name="TextBox 60"/>
          <p:cNvSpPr txBox="1"/>
          <p:nvPr/>
        </p:nvSpPr>
        <p:spPr>
          <a:xfrm>
            <a:off x="2667416" y="322260"/>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Παλινδρομικό δισκοπρίονο (</a:t>
            </a:r>
            <a:r>
              <a:rPr lang="en-US" sz="2400" b="1" dirty="0" smtClean="0">
                <a:solidFill>
                  <a:schemeClr val="bg2">
                    <a:lumMod val="25000"/>
                  </a:schemeClr>
                </a:solidFill>
                <a:ea typeface="Open Sans Extrabold" panose="020B0906030804020204" pitchFamily="34" charset="0"/>
                <a:cs typeface="Open Sans Extrabold" panose="020B0906030804020204" pitchFamily="34" charset="0"/>
              </a:rPr>
              <a:t>radial)</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2912432" y="907485"/>
            <a:ext cx="6681216" cy="24384"/>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4097" name="Picture 1" descr="RADIAL1"/>
          <p:cNvPicPr>
            <a:picLocks noChangeAspect="1" noChangeArrowheads="1"/>
          </p:cNvPicPr>
          <p:nvPr/>
        </p:nvPicPr>
        <p:blipFill>
          <a:blip r:embed="rId3" cstate="print"/>
          <a:srcRect/>
          <a:stretch>
            <a:fillRect/>
          </a:stretch>
        </p:blipFill>
        <p:spPr bwMode="auto">
          <a:xfrm>
            <a:off x="1866453" y="2906972"/>
            <a:ext cx="3279510" cy="2442950"/>
          </a:xfrm>
          <a:prstGeom prst="rect">
            <a:avLst/>
          </a:prstGeom>
          <a:noFill/>
          <a:ln w="9525">
            <a:solidFill>
              <a:schemeClr val="tx1"/>
            </a:solidFill>
            <a:miter lim="800000"/>
            <a:headEnd/>
            <a:tailEnd/>
          </a:ln>
        </p:spPr>
      </p:pic>
      <p:pic>
        <p:nvPicPr>
          <p:cNvPr id="4098" name="Picture 2" descr="RADIAL2"/>
          <p:cNvPicPr>
            <a:picLocks noChangeAspect="1" noChangeArrowheads="1"/>
          </p:cNvPicPr>
          <p:nvPr/>
        </p:nvPicPr>
        <p:blipFill>
          <a:blip r:embed="rId4" cstate="print"/>
          <a:srcRect/>
          <a:stretch>
            <a:fillRect/>
          </a:stretch>
        </p:blipFill>
        <p:spPr bwMode="auto">
          <a:xfrm>
            <a:off x="6769289" y="2920622"/>
            <a:ext cx="3220871" cy="2411536"/>
          </a:xfrm>
          <a:prstGeom prst="rect">
            <a:avLst/>
          </a:prstGeom>
          <a:noFill/>
          <a:ln w="9525">
            <a:solidFill>
              <a:schemeClr val="tx1"/>
            </a:solidFill>
            <a:miter lim="800000"/>
            <a:headEnd/>
            <a:tailEnd/>
          </a:ln>
        </p:spPr>
      </p:pic>
      <p:sp>
        <p:nvSpPr>
          <p:cNvPr id="7" name="6 - Ορθογώνιο"/>
          <p:cNvSpPr/>
          <p:nvPr/>
        </p:nvSpPr>
        <p:spPr>
          <a:xfrm>
            <a:off x="1650791" y="5932943"/>
            <a:ext cx="3725187" cy="400110"/>
          </a:xfrm>
          <a:prstGeom prst="rect">
            <a:avLst/>
          </a:prstGeom>
        </p:spPr>
        <p:txBody>
          <a:bodyPr wrap="none">
            <a:spAutoFit/>
          </a:bodyPr>
          <a:lstStyle/>
          <a:p>
            <a:r>
              <a:rPr lang="el-GR" sz="2000" dirty="0" smtClean="0"/>
              <a:t>Πρίση κάθετα στις ίνες του ξύλου</a:t>
            </a:r>
            <a:endParaRPr lang="el-GR" sz="2000" dirty="0"/>
          </a:p>
        </p:txBody>
      </p:sp>
      <p:sp>
        <p:nvSpPr>
          <p:cNvPr id="4099" name="Rectangle 3"/>
          <p:cNvSpPr>
            <a:spLocks noChangeArrowheads="1"/>
          </p:cNvSpPr>
          <p:nvPr/>
        </p:nvSpPr>
        <p:spPr bwMode="auto">
          <a:xfrm>
            <a:off x="6769289" y="5897083"/>
            <a:ext cx="3307307"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Κεκλιμένη πρίση στο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σόκορο</a:t>
            </a:r>
            <a:endParaRPr kumimoji="0" lang="el-GR" sz="3200" b="0" u="none" strike="noStrike" cap="none" normalizeH="0" baseline="0" dirty="0" smtClean="0">
              <a:ln>
                <a:noFill/>
              </a:ln>
              <a:solidFill>
                <a:schemeClr val="tx1"/>
              </a:solidFill>
              <a:effectLst/>
              <a:cs typeface="Arial" pitchFamily="34" charset="0"/>
            </a:endParaRPr>
          </a:p>
        </p:txBody>
      </p:sp>
      <p:sp>
        <p:nvSpPr>
          <p:cNvPr id="9" name="8 - Ορθογώνιο"/>
          <p:cNvSpPr/>
          <p:nvPr/>
        </p:nvSpPr>
        <p:spPr>
          <a:xfrm>
            <a:off x="1872562" y="5363380"/>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0" name="9 - Ορθογώνιο"/>
          <p:cNvSpPr/>
          <p:nvPr/>
        </p:nvSpPr>
        <p:spPr>
          <a:xfrm>
            <a:off x="6785756" y="5322437"/>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0177" name="Rectangle 1"/>
          <p:cNvSpPr>
            <a:spLocks noChangeArrowheads="1"/>
          </p:cNvSpPr>
          <p:nvPr/>
        </p:nvSpPr>
        <p:spPr bwMode="auto">
          <a:xfrm>
            <a:off x="518614" y="1807474"/>
            <a:ext cx="51997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Οι δίσκοι κοπής είναι τοποθετημένοι στον άξονα περιστροφής του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δισκοπρίονου</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και αποτελούν το κοπτικό μέσο με το οποίο πραγματοποιούνται οι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πρίσεις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Στις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γωνιάστρες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πέρα από το δίσκο κύριας κοπής, υπάρχει και ο δίσκος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πρόκοψης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ή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προχάραξης</a:t>
            </a:r>
            <a:r>
              <a:rPr kumimoji="0" lang="el-GR" sz="2000" i="0" u="none" strike="noStrike" cap="none" normalizeH="0" baseline="0" dirty="0" smtClean="0">
                <a:ln>
                  <a:noFill/>
                </a:ln>
                <a:solidFill>
                  <a:schemeClr val="tx1"/>
                </a:solidFill>
                <a:effectLst/>
                <a:ea typeface="Times New Roman" pitchFamily="18" charset="0"/>
                <a:cs typeface="Arial" pitchFamily="34" charset="0"/>
              </a:rPr>
              <a:t>.</a:t>
            </a:r>
            <a:endParaRPr kumimoji="0" lang="el-GR" sz="3200" i="0" u="none" strike="noStrike" cap="none" normalizeH="0" baseline="0" dirty="0" smtClean="0">
              <a:ln>
                <a:noFill/>
              </a:ln>
              <a:solidFill>
                <a:schemeClr val="tx1"/>
              </a:solidFill>
              <a:effectLst/>
              <a:cs typeface="Arial" pitchFamily="34" charset="0"/>
            </a:endParaRPr>
          </a:p>
        </p:txBody>
      </p:sp>
      <p:pic>
        <p:nvPicPr>
          <p:cNvPr id="50178" name="Picture 2"/>
          <p:cNvPicPr>
            <a:picLocks noChangeAspect="1" noChangeArrowheads="1"/>
          </p:cNvPicPr>
          <p:nvPr/>
        </p:nvPicPr>
        <p:blipFill>
          <a:blip r:embed="rId3" cstate="print"/>
          <a:srcRect l="13993" t="20955" r="50858" b="40537"/>
          <a:stretch>
            <a:fillRect/>
          </a:stretch>
        </p:blipFill>
        <p:spPr bwMode="auto">
          <a:xfrm>
            <a:off x="6578221" y="2169994"/>
            <a:ext cx="5062749" cy="3466532"/>
          </a:xfrm>
          <a:prstGeom prst="rect">
            <a:avLst/>
          </a:prstGeom>
          <a:noFill/>
          <a:ln w="9525">
            <a:solidFill>
              <a:schemeClr val="tx1"/>
            </a:solidFill>
            <a:miter lim="800000"/>
            <a:headEnd/>
            <a:tailEnd/>
          </a:ln>
        </p:spPr>
      </p:pic>
      <p:sp>
        <p:nvSpPr>
          <p:cNvPr id="7" name="6 - Ορθογώνιο"/>
          <p:cNvSpPr/>
          <p:nvPr/>
        </p:nvSpPr>
        <p:spPr>
          <a:xfrm>
            <a:off x="6557912" y="5649471"/>
            <a:ext cx="2126159" cy="307777"/>
          </a:xfrm>
          <a:prstGeom prst="rect">
            <a:avLst/>
          </a:prstGeom>
        </p:spPr>
        <p:txBody>
          <a:bodyPr wrap="none">
            <a:spAutoFit/>
          </a:bodyPr>
          <a:lstStyle/>
          <a:p>
            <a:r>
              <a:rPr lang="el-GR" sz="1400" dirty="0" smtClean="0"/>
              <a:t>ΠΗΓΗ: </a:t>
            </a:r>
            <a:r>
              <a:rPr lang="en-US" sz="1400" dirty="0" smtClean="0"/>
              <a:t>www.altendorf.com</a:t>
            </a:r>
            <a:endParaRPr lang="el-GR" sz="1400" dirty="0"/>
          </a:p>
        </p:txBody>
      </p:sp>
      <p:cxnSp>
        <p:nvCxnSpPr>
          <p:cNvPr id="9" name="8 - Ευθύγραμμο βέλος σύνδεσης"/>
          <p:cNvCxnSpPr/>
          <p:nvPr/>
        </p:nvCxnSpPr>
        <p:spPr>
          <a:xfrm>
            <a:off x="9157648" y="1678675"/>
            <a:ext cx="0" cy="8188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a:off x="8134066" y="1692322"/>
            <a:ext cx="13648" cy="100993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flipH="1">
            <a:off x="8931322" y="1251269"/>
            <a:ext cx="518159" cy="369332"/>
          </a:xfrm>
          <a:prstGeom prst="rect">
            <a:avLst/>
          </a:prstGeom>
          <a:noFill/>
        </p:spPr>
        <p:txBody>
          <a:bodyPr wrap="square" rtlCol="0">
            <a:spAutoFit/>
          </a:bodyPr>
          <a:lstStyle/>
          <a:p>
            <a:pPr algn="ctr"/>
            <a:r>
              <a:rPr lang="el-GR" b="1" dirty="0" smtClean="0"/>
              <a:t>Β</a:t>
            </a:r>
            <a:endParaRPr lang="el-GR" b="1" dirty="0"/>
          </a:p>
        </p:txBody>
      </p:sp>
      <p:sp>
        <p:nvSpPr>
          <p:cNvPr id="15" name="14 - TextBox"/>
          <p:cNvSpPr txBox="1"/>
          <p:nvPr/>
        </p:nvSpPr>
        <p:spPr>
          <a:xfrm flipH="1">
            <a:off x="7907740" y="1292212"/>
            <a:ext cx="518159" cy="369332"/>
          </a:xfrm>
          <a:prstGeom prst="rect">
            <a:avLst/>
          </a:prstGeom>
          <a:noFill/>
        </p:spPr>
        <p:txBody>
          <a:bodyPr wrap="square" rtlCol="0">
            <a:spAutoFit/>
          </a:bodyPr>
          <a:lstStyle/>
          <a:p>
            <a:pPr algn="ctr"/>
            <a:r>
              <a:rPr lang="el-GR" b="1" dirty="0" smtClean="0"/>
              <a:t>Α</a:t>
            </a:r>
            <a:endParaRPr lang="el-GR" b="1" dirty="0"/>
          </a:p>
        </p:txBody>
      </p:sp>
      <p:sp>
        <p:nvSpPr>
          <p:cNvPr id="16" name="15 - Ορθογώνιο"/>
          <p:cNvSpPr/>
          <p:nvPr/>
        </p:nvSpPr>
        <p:spPr>
          <a:xfrm>
            <a:off x="6523630" y="6150114"/>
            <a:ext cx="5137009" cy="707886"/>
          </a:xfrm>
          <a:prstGeom prst="rect">
            <a:avLst/>
          </a:prstGeom>
        </p:spPr>
        <p:txBody>
          <a:bodyPr wrap="square">
            <a:spAutoFit/>
          </a:bodyPr>
          <a:lstStyle/>
          <a:p>
            <a:pPr algn="ctr"/>
            <a:r>
              <a:rPr lang="el-GR" sz="2000" dirty="0" smtClean="0"/>
              <a:t>Κύριος δίσκος (Β) και δίσκος </a:t>
            </a:r>
            <a:r>
              <a:rPr lang="el-GR" sz="2000" dirty="0" err="1" smtClean="0"/>
              <a:t>πρόκοψης</a:t>
            </a:r>
            <a:r>
              <a:rPr lang="el-GR" sz="2000" dirty="0" smtClean="0"/>
              <a:t> (Α) σε </a:t>
            </a:r>
            <a:r>
              <a:rPr lang="el-GR" sz="2000" dirty="0" err="1" smtClean="0"/>
              <a:t>γωνιάστρα</a:t>
            </a:r>
            <a:endParaRPr lang="el-G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736978" y="1488855"/>
            <a:ext cx="107680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53975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Οι δίσκοι κοπής διακρίνονται στους </a:t>
            </a:r>
            <a:r>
              <a:rPr kumimoji="0" lang="el-GR" sz="2000" b="1" i="1" strike="noStrike" cap="none" normalizeH="0" baseline="0" dirty="0" smtClean="0">
                <a:ln>
                  <a:noFill/>
                </a:ln>
                <a:solidFill>
                  <a:schemeClr val="tx1"/>
                </a:solidFill>
                <a:effectLst/>
                <a:ea typeface="Times New Roman" pitchFamily="18" charset="0"/>
                <a:cs typeface="Arial" pitchFamily="34" charset="0"/>
              </a:rPr>
              <a:t>απλούς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και στους αυτούς που φέρουν </a:t>
            </a:r>
            <a:r>
              <a:rPr kumimoji="0" lang="el-GR" sz="2000" b="1" i="1" strike="noStrike" cap="none" normalizeH="0" baseline="0" dirty="0" smtClean="0">
                <a:ln>
                  <a:noFill/>
                </a:ln>
                <a:solidFill>
                  <a:schemeClr val="tx1"/>
                </a:solidFill>
                <a:effectLst/>
                <a:ea typeface="Times New Roman" pitchFamily="18" charset="0"/>
                <a:cs typeface="Arial" pitchFamily="34" charset="0"/>
              </a:rPr>
              <a:t>καρβίδια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ή </a:t>
            </a:r>
            <a:r>
              <a:rPr kumimoji="0" lang="el-GR" sz="2000" b="1" i="1" strike="noStrike" cap="none" normalizeH="0" baseline="0" dirty="0" smtClean="0">
                <a:ln>
                  <a:noFill/>
                </a:ln>
                <a:solidFill>
                  <a:schemeClr val="tx1"/>
                </a:solidFill>
                <a:effectLst/>
                <a:ea typeface="Times New Roman" pitchFamily="18" charset="0"/>
                <a:cs typeface="Arial" pitchFamily="34" charset="0"/>
              </a:rPr>
              <a:t>διαμάντια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48130" name="Group 2"/>
          <p:cNvGrpSpPr>
            <a:grpSpLocks noChangeAspect="1"/>
          </p:cNvGrpSpPr>
          <p:nvPr/>
        </p:nvGrpSpPr>
        <p:grpSpPr bwMode="auto">
          <a:xfrm>
            <a:off x="3096454" y="2524836"/>
            <a:ext cx="5703400" cy="2970521"/>
            <a:chOff x="2877" y="2543"/>
            <a:chExt cx="6480" cy="3374"/>
          </a:xfrm>
        </p:grpSpPr>
        <p:sp>
          <p:nvSpPr>
            <p:cNvPr id="48131" name="Rectangle 3"/>
            <p:cNvSpPr>
              <a:spLocks noChangeAspect="1" noChangeArrowheads="1"/>
            </p:cNvSpPr>
            <p:nvPr/>
          </p:nvSpPr>
          <p:spPr bwMode="auto">
            <a:xfrm>
              <a:off x="2877" y="2543"/>
              <a:ext cx="6480" cy="324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3200"/>
            </a:p>
          </p:txBody>
        </p:sp>
        <p:grpSp>
          <p:nvGrpSpPr>
            <p:cNvPr id="48132" name="Group 4"/>
            <p:cNvGrpSpPr>
              <a:grpSpLocks noChangeAspect="1"/>
            </p:cNvGrpSpPr>
            <p:nvPr/>
          </p:nvGrpSpPr>
          <p:grpSpPr bwMode="auto">
            <a:xfrm>
              <a:off x="6824" y="2908"/>
              <a:ext cx="2138" cy="2510"/>
              <a:chOff x="7187" y="3425"/>
              <a:chExt cx="2138" cy="2510"/>
            </a:xfrm>
          </p:grpSpPr>
          <p:grpSp>
            <p:nvGrpSpPr>
              <p:cNvPr id="48133" name="Group 5"/>
              <p:cNvGrpSpPr>
                <a:grpSpLocks noChangeAspect="1"/>
              </p:cNvGrpSpPr>
              <p:nvPr/>
            </p:nvGrpSpPr>
            <p:grpSpPr bwMode="auto">
              <a:xfrm rot="900000">
                <a:off x="7187" y="3513"/>
                <a:ext cx="2138" cy="2422"/>
                <a:chOff x="2520" y="1980"/>
                <a:chExt cx="5040" cy="4500"/>
              </a:xfrm>
            </p:grpSpPr>
            <p:sp>
              <p:nvSpPr>
                <p:cNvPr id="48134" name="Line 6"/>
                <p:cNvSpPr>
                  <a:spLocks noChangeAspect="1" noChangeShapeType="1"/>
                </p:cNvSpPr>
                <p:nvPr/>
              </p:nvSpPr>
              <p:spPr bwMode="auto">
                <a:xfrm>
                  <a:off x="5940" y="2340"/>
                  <a:ext cx="162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35" name="Line 7"/>
                <p:cNvSpPr>
                  <a:spLocks noChangeAspect="1" noChangeShapeType="1"/>
                </p:cNvSpPr>
                <p:nvPr/>
              </p:nvSpPr>
              <p:spPr bwMode="auto">
                <a:xfrm>
                  <a:off x="5580" y="1980"/>
                  <a:ext cx="144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36" name="Line 8"/>
                <p:cNvSpPr>
                  <a:spLocks noChangeAspect="1" noChangeShapeType="1"/>
                </p:cNvSpPr>
                <p:nvPr/>
              </p:nvSpPr>
              <p:spPr bwMode="auto">
                <a:xfrm>
                  <a:off x="7020" y="2160"/>
                  <a:ext cx="54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37" name="Freeform 9"/>
                <p:cNvSpPr>
                  <a:spLocks noChangeAspect="1"/>
                </p:cNvSpPr>
                <p:nvPr/>
              </p:nvSpPr>
              <p:spPr bwMode="auto">
                <a:xfrm>
                  <a:off x="3240" y="3960"/>
                  <a:ext cx="2340" cy="1500"/>
                </a:xfrm>
                <a:custGeom>
                  <a:avLst/>
                  <a:gdLst/>
                  <a:ahLst/>
                  <a:cxnLst>
                    <a:cxn ang="0">
                      <a:pos x="2340" y="0"/>
                    </a:cxn>
                    <a:cxn ang="0">
                      <a:pos x="1440" y="1260"/>
                    </a:cxn>
                    <a:cxn ang="0">
                      <a:pos x="0" y="1440"/>
                    </a:cxn>
                  </a:cxnLst>
                  <a:rect l="0" t="0" r="r" b="b"/>
                  <a:pathLst>
                    <a:path w="2340" h="1500">
                      <a:moveTo>
                        <a:pt x="2340" y="0"/>
                      </a:moveTo>
                      <a:cubicBezTo>
                        <a:pt x="2085" y="510"/>
                        <a:pt x="1830" y="1020"/>
                        <a:pt x="1440" y="1260"/>
                      </a:cubicBezTo>
                      <a:cubicBezTo>
                        <a:pt x="1050" y="1500"/>
                        <a:pt x="525" y="1470"/>
                        <a:pt x="0" y="144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38" name="Freeform 10"/>
                <p:cNvSpPr>
                  <a:spLocks noChangeAspect="1"/>
                </p:cNvSpPr>
                <p:nvPr/>
              </p:nvSpPr>
              <p:spPr bwMode="auto">
                <a:xfrm>
                  <a:off x="2520" y="3600"/>
                  <a:ext cx="2340" cy="1500"/>
                </a:xfrm>
                <a:custGeom>
                  <a:avLst/>
                  <a:gdLst/>
                  <a:ahLst/>
                  <a:cxnLst>
                    <a:cxn ang="0">
                      <a:pos x="2340" y="0"/>
                    </a:cxn>
                    <a:cxn ang="0">
                      <a:pos x="1440" y="1260"/>
                    </a:cxn>
                    <a:cxn ang="0">
                      <a:pos x="0" y="1440"/>
                    </a:cxn>
                  </a:cxnLst>
                  <a:rect l="0" t="0" r="r" b="b"/>
                  <a:pathLst>
                    <a:path w="2340" h="1500">
                      <a:moveTo>
                        <a:pt x="2340" y="0"/>
                      </a:moveTo>
                      <a:cubicBezTo>
                        <a:pt x="2085" y="510"/>
                        <a:pt x="1830" y="1020"/>
                        <a:pt x="1440" y="1260"/>
                      </a:cubicBezTo>
                      <a:cubicBezTo>
                        <a:pt x="1050" y="1500"/>
                        <a:pt x="525" y="1470"/>
                        <a:pt x="0" y="144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39" name="Line 11"/>
                <p:cNvSpPr>
                  <a:spLocks noChangeAspect="1" noChangeShapeType="1"/>
                </p:cNvSpPr>
                <p:nvPr/>
              </p:nvSpPr>
              <p:spPr bwMode="auto">
                <a:xfrm flipH="1" flipV="1">
                  <a:off x="2520" y="5040"/>
                  <a:ext cx="72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40" name="Line 12"/>
                <p:cNvSpPr>
                  <a:spLocks noChangeAspect="1" noChangeShapeType="1"/>
                </p:cNvSpPr>
                <p:nvPr/>
              </p:nvSpPr>
              <p:spPr bwMode="auto">
                <a:xfrm>
                  <a:off x="3240" y="5400"/>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41" name="Line 13"/>
                <p:cNvSpPr>
                  <a:spLocks noChangeAspect="1" noChangeShapeType="1"/>
                </p:cNvSpPr>
                <p:nvPr/>
              </p:nvSpPr>
              <p:spPr bwMode="auto">
                <a:xfrm>
                  <a:off x="2520" y="5040"/>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42" name="Line 14"/>
                <p:cNvSpPr>
                  <a:spLocks noChangeAspect="1" noChangeShapeType="1"/>
                </p:cNvSpPr>
                <p:nvPr/>
              </p:nvSpPr>
              <p:spPr bwMode="auto">
                <a:xfrm flipH="1">
                  <a:off x="7380" y="2520"/>
                  <a:ext cx="18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43" name="Freeform 15"/>
                <p:cNvSpPr>
                  <a:spLocks noChangeAspect="1"/>
                </p:cNvSpPr>
                <p:nvPr/>
              </p:nvSpPr>
              <p:spPr bwMode="auto">
                <a:xfrm>
                  <a:off x="2520" y="3780"/>
                  <a:ext cx="4860" cy="2700"/>
                </a:xfrm>
                <a:custGeom>
                  <a:avLst/>
                  <a:gdLst/>
                  <a:ahLst/>
                  <a:cxnLst>
                    <a:cxn ang="0">
                      <a:pos x="4860" y="0"/>
                    </a:cxn>
                    <a:cxn ang="0">
                      <a:pos x="4140" y="1260"/>
                    </a:cxn>
                    <a:cxn ang="0">
                      <a:pos x="3060" y="2340"/>
                    </a:cxn>
                    <a:cxn ang="0">
                      <a:pos x="1800" y="2700"/>
                    </a:cxn>
                    <a:cxn ang="0">
                      <a:pos x="1260" y="2700"/>
                    </a:cxn>
                    <a:cxn ang="0">
                      <a:pos x="720" y="2700"/>
                    </a:cxn>
                    <a:cxn ang="0">
                      <a:pos x="0" y="2340"/>
                    </a:cxn>
                  </a:cxnLst>
                  <a:rect l="0" t="0" r="r" b="b"/>
                  <a:pathLst>
                    <a:path w="4860" h="2700">
                      <a:moveTo>
                        <a:pt x="4860" y="0"/>
                      </a:moveTo>
                      <a:lnTo>
                        <a:pt x="4140" y="1260"/>
                      </a:lnTo>
                      <a:lnTo>
                        <a:pt x="3060" y="2340"/>
                      </a:lnTo>
                      <a:lnTo>
                        <a:pt x="1800" y="2700"/>
                      </a:lnTo>
                      <a:lnTo>
                        <a:pt x="1260" y="2700"/>
                      </a:lnTo>
                      <a:lnTo>
                        <a:pt x="720" y="2700"/>
                      </a:lnTo>
                      <a:lnTo>
                        <a:pt x="0" y="234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grpSp>
          <p:grpSp>
            <p:nvGrpSpPr>
              <p:cNvPr id="48144" name="Group 16"/>
              <p:cNvGrpSpPr>
                <a:grpSpLocks noChangeAspect="1"/>
              </p:cNvGrpSpPr>
              <p:nvPr/>
            </p:nvGrpSpPr>
            <p:grpSpPr bwMode="auto">
              <a:xfrm>
                <a:off x="8127" y="3425"/>
                <a:ext cx="821" cy="1235"/>
                <a:chOff x="8127" y="3425"/>
                <a:chExt cx="821" cy="1235"/>
              </a:xfrm>
            </p:grpSpPr>
            <p:sp>
              <p:nvSpPr>
                <p:cNvPr id="48145" name="Freeform 17"/>
                <p:cNvSpPr>
                  <a:spLocks noChangeAspect="1"/>
                </p:cNvSpPr>
                <p:nvPr/>
              </p:nvSpPr>
              <p:spPr bwMode="auto">
                <a:xfrm rot="900000">
                  <a:off x="8337" y="3476"/>
                  <a:ext cx="611" cy="194"/>
                </a:xfrm>
                <a:custGeom>
                  <a:avLst/>
                  <a:gdLst/>
                  <a:ahLst/>
                  <a:cxnLst>
                    <a:cxn ang="0">
                      <a:pos x="0" y="0"/>
                    </a:cxn>
                    <a:cxn ang="0">
                      <a:pos x="720" y="0"/>
                    </a:cxn>
                    <a:cxn ang="0">
                      <a:pos x="1440" y="360"/>
                    </a:cxn>
                    <a:cxn ang="0">
                      <a:pos x="720" y="360"/>
                    </a:cxn>
                    <a:cxn ang="0">
                      <a:pos x="0" y="0"/>
                    </a:cxn>
                  </a:cxnLst>
                  <a:rect l="0" t="0" r="r" b="b"/>
                  <a:pathLst>
                    <a:path w="1440" h="360">
                      <a:moveTo>
                        <a:pt x="0" y="0"/>
                      </a:moveTo>
                      <a:lnTo>
                        <a:pt x="720" y="0"/>
                      </a:lnTo>
                      <a:lnTo>
                        <a:pt x="1440" y="360"/>
                      </a:lnTo>
                      <a:lnTo>
                        <a:pt x="720" y="360"/>
                      </a:lnTo>
                      <a:lnTo>
                        <a:pt x="0" y="0"/>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46" name="Freeform 18"/>
                <p:cNvSpPr>
                  <a:spLocks noChangeAspect="1"/>
                </p:cNvSpPr>
                <p:nvPr/>
              </p:nvSpPr>
              <p:spPr bwMode="auto">
                <a:xfrm rot="900000">
                  <a:off x="8252" y="3425"/>
                  <a:ext cx="306" cy="872"/>
                </a:xfrm>
                <a:custGeom>
                  <a:avLst/>
                  <a:gdLst/>
                  <a:ahLst/>
                  <a:cxnLst>
                    <a:cxn ang="0">
                      <a:pos x="720" y="360"/>
                    </a:cxn>
                    <a:cxn ang="0">
                      <a:pos x="720" y="1620"/>
                    </a:cxn>
                    <a:cxn ang="0">
                      <a:pos x="0" y="1260"/>
                    </a:cxn>
                    <a:cxn ang="0">
                      <a:pos x="0" y="0"/>
                    </a:cxn>
                    <a:cxn ang="0">
                      <a:pos x="720" y="360"/>
                    </a:cxn>
                  </a:cxnLst>
                  <a:rect l="0" t="0" r="r" b="b"/>
                  <a:pathLst>
                    <a:path w="720" h="1620">
                      <a:moveTo>
                        <a:pt x="720" y="360"/>
                      </a:moveTo>
                      <a:lnTo>
                        <a:pt x="720" y="1620"/>
                      </a:lnTo>
                      <a:lnTo>
                        <a:pt x="0" y="1260"/>
                      </a:lnTo>
                      <a:lnTo>
                        <a:pt x="0" y="0"/>
                      </a:lnTo>
                      <a:lnTo>
                        <a:pt x="720" y="360"/>
                      </a:lnTo>
                      <a:close/>
                    </a:path>
                  </a:pathLst>
                </a:cu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47" name="Freeform 19"/>
                <p:cNvSpPr>
                  <a:spLocks noChangeAspect="1"/>
                </p:cNvSpPr>
                <p:nvPr/>
              </p:nvSpPr>
              <p:spPr bwMode="auto">
                <a:xfrm rot="900000">
                  <a:off x="8487" y="3691"/>
                  <a:ext cx="305" cy="969"/>
                </a:xfrm>
                <a:custGeom>
                  <a:avLst/>
                  <a:gdLst/>
                  <a:ahLst/>
                  <a:cxnLst>
                    <a:cxn ang="0">
                      <a:pos x="0" y="0"/>
                    </a:cxn>
                    <a:cxn ang="0">
                      <a:pos x="720" y="0"/>
                    </a:cxn>
                    <a:cxn ang="0">
                      <a:pos x="720" y="1440"/>
                    </a:cxn>
                    <a:cxn ang="0">
                      <a:pos x="360" y="1800"/>
                    </a:cxn>
                    <a:cxn ang="0">
                      <a:pos x="0" y="1260"/>
                    </a:cxn>
                    <a:cxn ang="0">
                      <a:pos x="0" y="0"/>
                    </a:cxn>
                  </a:cxnLst>
                  <a:rect l="0" t="0" r="r" b="b"/>
                  <a:pathLst>
                    <a:path w="720" h="1800">
                      <a:moveTo>
                        <a:pt x="0" y="0"/>
                      </a:moveTo>
                      <a:lnTo>
                        <a:pt x="720" y="0"/>
                      </a:lnTo>
                      <a:lnTo>
                        <a:pt x="720" y="1440"/>
                      </a:lnTo>
                      <a:lnTo>
                        <a:pt x="360" y="1800"/>
                      </a:lnTo>
                      <a:lnTo>
                        <a:pt x="0" y="1260"/>
                      </a:lnTo>
                      <a:lnTo>
                        <a:pt x="0" y="0"/>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48" name="Freeform 20"/>
                <p:cNvSpPr>
                  <a:spLocks noChangeAspect="1"/>
                </p:cNvSpPr>
                <p:nvPr/>
              </p:nvSpPr>
              <p:spPr bwMode="auto">
                <a:xfrm rot="900000">
                  <a:off x="8127" y="4106"/>
                  <a:ext cx="458" cy="484"/>
                </a:xfrm>
                <a:custGeom>
                  <a:avLst/>
                  <a:gdLst/>
                  <a:ahLst/>
                  <a:cxnLst>
                    <a:cxn ang="0">
                      <a:pos x="1080" y="900"/>
                    </a:cxn>
                    <a:cxn ang="0">
                      <a:pos x="360" y="540"/>
                    </a:cxn>
                    <a:cxn ang="0">
                      <a:pos x="0" y="0"/>
                    </a:cxn>
                    <a:cxn ang="0">
                      <a:pos x="720" y="360"/>
                    </a:cxn>
                    <a:cxn ang="0">
                      <a:pos x="1080" y="900"/>
                    </a:cxn>
                  </a:cxnLst>
                  <a:rect l="0" t="0" r="r" b="b"/>
                  <a:pathLst>
                    <a:path w="1080" h="900">
                      <a:moveTo>
                        <a:pt x="1080" y="900"/>
                      </a:moveTo>
                      <a:lnTo>
                        <a:pt x="360" y="540"/>
                      </a:lnTo>
                      <a:lnTo>
                        <a:pt x="0" y="0"/>
                      </a:lnTo>
                      <a:lnTo>
                        <a:pt x="720" y="360"/>
                      </a:lnTo>
                      <a:lnTo>
                        <a:pt x="1080" y="900"/>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grpSp>
        </p:grpSp>
        <p:grpSp>
          <p:nvGrpSpPr>
            <p:cNvPr id="48149" name="Group 21"/>
            <p:cNvGrpSpPr>
              <a:grpSpLocks noChangeAspect="1"/>
            </p:cNvGrpSpPr>
            <p:nvPr/>
          </p:nvGrpSpPr>
          <p:grpSpPr bwMode="auto">
            <a:xfrm rot="900000">
              <a:off x="3417" y="2903"/>
              <a:ext cx="2138" cy="2520"/>
              <a:chOff x="2520" y="1797"/>
              <a:chExt cx="5040" cy="4683"/>
            </a:xfrm>
          </p:grpSpPr>
          <p:grpSp>
            <p:nvGrpSpPr>
              <p:cNvPr id="48150" name="Group 22"/>
              <p:cNvGrpSpPr>
                <a:grpSpLocks noChangeAspect="1"/>
              </p:cNvGrpSpPr>
              <p:nvPr/>
            </p:nvGrpSpPr>
            <p:grpSpPr bwMode="auto">
              <a:xfrm>
                <a:off x="2520" y="1980"/>
                <a:ext cx="5040" cy="4500"/>
                <a:chOff x="2520" y="1980"/>
                <a:chExt cx="5040" cy="4500"/>
              </a:xfrm>
            </p:grpSpPr>
            <p:sp>
              <p:nvSpPr>
                <p:cNvPr id="48151" name="Line 23"/>
                <p:cNvSpPr>
                  <a:spLocks noChangeAspect="1" noChangeShapeType="1"/>
                </p:cNvSpPr>
                <p:nvPr/>
              </p:nvSpPr>
              <p:spPr bwMode="auto">
                <a:xfrm>
                  <a:off x="5940" y="2340"/>
                  <a:ext cx="162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52" name="Line 24"/>
                <p:cNvSpPr>
                  <a:spLocks noChangeAspect="1" noChangeShapeType="1"/>
                </p:cNvSpPr>
                <p:nvPr/>
              </p:nvSpPr>
              <p:spPr bwMode="auto">
                <a:xfrm>
                  <a:off x="5580" y="1980"/>
                  <a:ext cx="144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53" name="Line 25"/>
                <p:cNvSpPr>
                  <a:spLocks noChangeAspect="1" noChangeShapeType="1"/>
                </p:cNvSpPr>
                <p:nvPr/>
              </p:nvSpPr>
              <p:spPr bwMode="auto">
                <a:xfrm>
                  <a:off x="7020" y="2160"/>
                  <a:ext cx="54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54" name="Freeform 26"/>
                <p:cNvSpPr>
                  <a:spLocks noChangeAspect="1"/>
                </p:cNvSpPr>
                <p:nvPr/>
              </p:nvSpPr>
              <p:spPr bwMode="auto">
                <a:xfrm>
                  <a:off x="3240" y="3960"/>
                  <a:ext cx="2340" cy="1500"/>
                </a:xfrm>
                <a:custGeom>
                  <a:avLst/>
                  <a:gdLst/>
                  <a:ahLst/>
                  <a:cxnLst>
                    <a:cxn ang="0">
                      <a:pos x="2340" y="0"/>
                    </a:cxn>
                    <a:cxn ang="0">
                      <a:pos x="1440" y="1260"/>
                    </a:cxn>
                    <a:cxn ang="0">
                      <a:pos x="0" y="1440"/>
                    </a:cxn>
                  </a:cxnLst>
                  <a:rect l="0" t="0" r="r" b="b"/>
                  <a:pathLst>
                    <a:path w="2340" h="1500">
                      <a:moveTo>
                        <a:pt x="2340" y="0"/>
                      </a:moveTo>
                      <a:cubicBezTo>
                        <a:pt x="2085" y="510"/>
                        <a:pt x="1830" y="1020"/>
                        <a:pt x="1440" y="1260"/>
                      </a:cubicBezTo>
                      <a:cubicBezTo>
                        <a:pt x="1050" y="1500"/>
                        <a:pt x="525" y="1470"/>
                        <a:pt x="0" y="144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55" name="Freeform 27"/>
                <p:cNvSpPr>
                  <a:spLocks noChangeAspect="1"/>
                </p:cNvSpPr>
                <p:nvPr/>
              </p:nvSpPr>
              <p:spPr bwMode="auto">
                <a:xfrm>
                  <a:off x="2520" y="3600"/>
                  <a:ext cx="2340" cy="1500"/>
                </a:xfrm>
                <a:custGeom>
                  <a:avLst/>
                  <a:gdLst/>
                  <a:ahLst/>
                  <a:cxnLst>
                    <a:cxn ang="0">
                      <a:pos x="2340" y="0"/>
                    </a:cxn>
                    <a:cxn ang="0">
                      <a:pos x="1440" y="1260"/>
                    </a:cxn>
                    <a:cxn ang="0">
                      <a:pos x="0" y="1440"/>
                    </a:cxn>
                  </a:cxnLst>
                  <a:rect l="0" t="0" r="r" b="b"/>
                  <a:pathLst>
                    <a:path w="2340" h="1500">
                      <a:moveTo>
                        <a:pt x="2340" y="0"/>
                      </a:moveTo>
                      <a:cubicBezTo>
                        <a:pt x="2085" y="510"/>
                        <a:pt x="1830" y="1020"/>
                        <a:pt x="1440" y="1260"/>
                      </a:cubicBezTo>
                      <a:cubicBezTo>
                        <a:pt x="1050" y="1500"/>
                        <a:pt x="525" y="1470"/>
                        <a:pt x="0" y="144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56" name="Line 28"/>
                <p:cNvSpPr>
                  <a:spLocks noChangeAspect="1" noChangeShapeType="1"/>
                </p:cNvSpPr>
                <p:nvPr/>
              </p:nvSpPr>
              <p:spPr bwMode="auto">
                <a:xfrm flipH="1" flipV="1">
                  <a:off x="2520" y="5040"/>
                  <a:ext cx="720" cy="3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57" name="Line 29"/>
                <p:cNvSpPr>
                  <a:spLocks noChangeAspect="1" noChangeShapeType="1"/>
                </p:cNvSpPr>
                <p:nvPr/>
              </p:nvSpPr>
              <p:spPr bwMode="auto">
                <a:xfrm>
                  <a:off x="3240" y="5400"/>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58" name="Line 30"/>
                <p:cNvSpPr>
                  <a:spLocks noChangeAspect="1" noChangeShapeType="1"/>
                </p:cNvSpPr>
                <p:nvPr/>
              </p:nvSpPr>
              <p:spPr bwMode="auto">
                <a:xfrm>
                  <a:off x="2520" y="5040"/>
                  <a:ext cx="0" cy="10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59" name="Line 31"/>
                <p:cNvSpPr>
                  <a:spLocks noChangeAspect="1" noChangeShapeType="1"/>
                </p:cNvSpPr>
                <p:nvPr/>
              </p:nvSpPr>
              <p:spPr bwMode="auto">
                <a:xfrm flipH="1">
                  <a:off x="7380" y="2520"/>
                  <a:ext cx="180" cy="126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60" name="Freeform 32"/>
                <p:cNvSpPr>
                  <a:spLocks noChangeAspect="1"/>
                </p:cNvSpPr>
                <p:nvPr/>
              </p:nvSpPr>
              <p:spPr bwMode="auto">
                <a:xfrm>
                  <a:off x="2520" y="3780"/>
                  <a:ext cx="4860" cy="2700"/>
                </a:xfrm>
                <a:custGeom>
                  <a:avLst/>
                  <a:gdLst/>
                  <a:ahLst/>
                  <a:cxnLst>
                    <a:cxn ang="0">
                      <a:pos x="4860" y="0"/>
                    </a:cxn>
                    <a:cxn ang="0">
                      <a:pos x="4140" y="1260"/>
                    </a:cxn>
                    <a:cxn ang="0">
                      <a:pos x="3060" y="2340"/>
                    </a:cxn>
                    <a:cxn ang="0">
                      <a:pos x="1800" y="2700"/>
                    </a:cxn>
                    <a:cxn ang="0">
                      <a:pos x="1260" y="2700"/>
                    </a:cxn>
                    <a:cxn ang="0">
                      <a:pos x="720" y="2700"/>
                    </a:cxn>
                    <a:cxn ang="0">
                      <a:pos x="0" y="2340"/>
                    </a:cxn>
                  </a:cxnLst>
                  <a:rect l="0" t="0" r="r" b="b"/>
                  <a:pathLst>
                    <a:path w="4860" h="2700">
                      <a:moveTo>
                        <a:pt x="4860" y="0"/>
                      </a:moveTo>
                      <a:lnTo>
                        <a:pt x="4140" y="1260"/>
                      </a:lnTo>
                      <a:lnTo>
                        <a:pt x="3060" y="2340"/>
                      </a:lnTo>
                      <a:lnTo>
                        <a:pt x="1800" y="2700"/>
                      </a:lnTo>
                      <a:lnTo>
                        <a:pt x="1260" y="2700"/>
                      </a:lnTo>
                      <a:lnTo>
                        <a:pt x="720" y="2700"/>
                      </a:lnTo>
                      <a:lnTo>
                        <a:pt x="0" y="234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grpSp>
          <p:grpSp>
            <p:nvGrpSpPr>
              <p:cNvPr id="48161" name="Group 33"/>
              <p:cNvGrpSpPr>
                <a:grpSpLocks noChangeAspect="1"/>
              </p:cNvGrpSpPr>
              <p:nvPr/>
            </p:nvGrpSpPr>
            <p:grpSpPr bwMode="auto">
              <a:xfrm>
                <a:off x="4500" y="1797"/>
                <a:ext cx="1440" cy="2163"/>
                <a:chOff x="4500" y="1797"/>
                <a:chExt cx="1440" cy="2163"/>
              </a:xfrm>
            </p:grpSpPr>
            <p:sp>
              <p:nvSpPr>
                <p:cNvPr id="48162" name="Freeform 34"/>
                <p:cNvSpPr>
                  <a:spLocks noChangeAspect="1"/>
                </p:cNvSpPr>
                <p:nvPr/>
              </p:nvSpPr>
              <p:spPr bwMode="auto">
                <a:xfrm>
                  <a:off x="4500" y="1797"/>
                  <a:ext cx="1440" cy="360"/>
                </a:xfrm>
                <a:custGeom>
                  <a:avLst/>
                  <a:gdLst/>
                  <a:ahLst/>
                  <a:cxnLst>
                    <a:cxn ang="0">
                      <a:pos x="0" y="0"/>
                    </a:cxn>
                    <a:cxn ang="0">
                      <a:pos x="720" y="0"/>
                    </a:cxn>
                    <a:cxn ang="0">
                      <a:pos x="1440" y="360"/>
                    </a:cxn>
                    <a:cxn ang="0">
                      <a:pos x="720" y="360"/>
                    </a:cxn>
                    <a:cxn ang="0">
                      <a:pos x="0" y="0"/>
                    </a:cxn>
                  </a:cxnLst>
                  <a:rect l="0" t="0" r="r" b="b"/>
                  <a:pathLst>
                    <a:path w="1440" h="360">
                      <a:moveTo>
                        <a:pt x="0" y="0"/>
                      </a:moveTo>
                      <a:lnTo>
                        <a:pt x="720" y="0"/>
                      </a:lnTo>
                      <a:lnTo>
                        <a:pt x="1440" y="360"/>
                      </a:lnTo>
                      <a:lnTo>
                        <a:pt x="720" y="360"/>
                      </a:lnTo>
                      <a:lnTo>
                        <a:pt x="0" y="0"/>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63" name="Freeform 35"/>
                <p:cNvSpPr>
                  <a:spLocks noChangeAspect="1"/>
                </p:cNvSpPr>
                <p:nvPr/>
              </p:nvSpPr>
              <p:spPr bwMode="auto">
                <a:xfrm>
                  <a:off x="4500" y="1797"/>
                  <a:ext cx="720" cy="1620"/>
                </a:xfrm>
                <a:custGeom>
                  <a:avLst/>
                  <a:gdLst/>
                  <a:ahLst/>
                  <a:cxnLst>
                    <a:cxn ang="0">
                      <a:pos x="720" y="360"/>
                    </a:cxn>
                    <a:cxn ang="0">
                      <a:pos x="720" y="1620"/>
                    </a:cxn>
                    <a:cxn ang="0">
                      <a:pos x="0" y="1260"/>
                    </a:cxn>
                    <a:cxn ang="0">
                      <a:pos x="0" y="0"/>
                    </a:cxn>
                    <a:cxn ang="0">
                      <a:pos x="720" y="360"/>
                    </a:cxn>
                  </a:cxnLst>
                  <a:rect l="0" t="0" r="r" b="b"/>
                  <a:pathLst>
                    <a:path w="720" h="1620">
                      <a:moveTo>
                        <a:pt x="720" y="360"/>
                      </a:moveTo>
                      <a:lnTo>
                        <a:pt x="720" y="1620"/>
                      </a:lnTo>
                      <a:lnTo>
                        <a:pt x="0" y="1260"/>
                      </a:lnTo>
                      <a:lnTo>
                        <a:pt x="0" y="0"/>
                      </a:lnTo>
                      <a:lnTo>
                        <a:pt x="720" y="360"/>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64" name="Freeform 36"/>
                <p:cNvSpPr>
                  <a:spLocks noChangeAspect="1"/>
                </p:cNvSpPr>
                <p:nvPr/>
              </p:nvSpPr>
              <p:spPr bwMode="auto">
                <a:xfrm>
                  <a:off x="5220" y="2160"/>
                  <a:ext cx="720" cy="1800"/>
                </a:xfrm>
                <a:custGeom>
                  <a:avLst/>
                  <a:gdLst/>
                  <a:ahLst/>
                  <a:cxnLst>
                    <a:cxn ang="0">
                      <a:pos x="0" y="0"/>
                    </a:cxn>
                    <a:cxn ang="0">
                      <a:pos x="720" y="0"/>
                    </a:cxn>
                    <a:cxn ang="0">
                      <a:pos x="720" y="1440"/>
                    </a:cxn>
                    <a:cxn ang="0">
                      <a:pos x="360" y="1800"/>
                    </a:cxn>
                    <a:cxn ang="0">
                      <a:pos x="0" y="1260"/>
                    </a:cxn>
                    <a:cxn ang="0">
                      <a:pos x="0" y="0"/>
                    </a:cxn>
                  </a:cxnLst>
                  <a:rect l="0" t="0" r="r" b="b"/>
                  <a:pathLst>
                    <a:path w="720" h="1800">
                      <a:moveTo>
                        <a:pt x="0" y="0"/>
                      </a:moveTo>
                      <a:lnTo>
                        <a:pt x="720" y="0"/>
                      </a:lnTo>
                      <a:lnTo>
                        <a:pt x="720" y="1440"/>
                      </a:lnTo>
                      <a:lnTo>
                        <a:pt x="360" y="1800"/>
                      </a:lnTo>
                      <a:lnTo>
                        <a:pt x="0" y="1260"/>
                      </a:lnTo>
                      <a:lnTo>
                        <a:pt x="0" y="0"/>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sp>
              <p:nvSpPr>
                <p:cNvPr id="48165" name="Freeform 37"/>
                <p:cNvSpPr>
                  <a:spLocks noChangeAspect="1"/>
                </p:cNvSpPr>
                <p:nvPr/>
              </p:nvSpPr>
              <p:spPr bwMode="auto">
                <a:xfrm>
                  <a:off x="4500" y="3057"/>
                  <a:ext cx="1080" cy="900"/>
                </a:xfrm>
                <a:custGeom>
                  <a:avLst/>
                  <a:gdLst/>
                  <a:ahLst/>
                  <a:cxnLst>
                    <a:cxn ang="0">
                      <a:pos x="1080" y="900"/>
                    </a:cxn>
                    <a:cxn ang="0">
                      <a:pos x="360" y="540"/>
                    </a:cxn>
                    <a:cxn ang="0">
                      <a:pos x="0" y="0"/>
                    </a:cxn>
                    <a:cxn ang="0">
                      <a:pos x="720" y="360"/>
                    </a:cxn>
                    <a:cxn ang="0">
                      <a:pos x="1080" y="900"/>
                    </a:cxn>
                  </a:cxnLst>
                  <a:rect l="0" t="0" r="r" b="b"/>
                  <a:pathLst>
                    <a:path w="1080" h="900">
                      <a:moveTo>
                        <a:pt x="1080" y="900"/>
                      </a:moveTo>
                      <a:lnTo>
                        <a:pt x="360" y="540"/>
                      </a:lnTo>
                      <a:lnTo>
                        <a:pt x="0" y="0"/>
                      </a:lnTo>
                      <a:lnTo>
                        <a:pt x="720" y="360"/>
                      </a:lnTo>
                      <a:lnTo>
                        <a:pt x="1080" y="900"/>
                      </a:lnTo>
                      <a:close/>
                    </a:path>
                  </a:pathLst>
                </a:custGeom>
                <a:solidFill>
                  <a:srgbClr val="C0C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3200"/>
                </a:p>
              </p:txBody>
            </p:sp>
          </p:grpSp>
        </p:grpSp>
        <p:sp>
          <p:nvSpPr>
            <p:cNvPr id="48166" name="Text Box 38"/>
            <p:cNvSpPr txBox="1">
              <a:spLocks noChangeAspect="1" noChangeArrowheads="1"/>
            </p:cNvSpPr>
            <p:nvPr/>
          </p:nvSpPr>
          <p:spPr bwMode="auto">
            <a:xfrm>
              <a:off x="4137" y="5220"/>
              <a:ext cx="1260" cy="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b="1" i="0" u="none" strike="noStrike" cap="none" normalizeH="0" baseline="0" smtClean="0">
                  <a:ln>
                    <a:noFill/>
                  </a:ln>
                  <a:solidFill>
                    <a:schemeClr val="tx1"/>
                  </a:solidFill>
                  <a:effectLst/>
                  <a:cs typeface="Arial" pitchFamily="34" charset="0"/>
                </a:rPr>
                <a:t>Α</a:t>
              </a:r>
              <a:endParaRPr kumimoji="0" lang="el-GR" sz="3200" b="0" i="0" u="none" strike="noStrike" cap="none" normalizeH="0" baseline="0" smtClean="0">
                <a:ln>
                  <a:noFill/>
                </a:ln>
                <a:solidFill>
                  <a:schemeClr val="tx1"/>
                </a:solidFill>
                <a:effectLst/>
                <a:cs typeface="Arial" pitchFamily="34" charset="0"/>
              </a:endParaRPr>
            </a:p>
          </p:txBody>
        </p:sp>
        <p:sp>
          <p:nvSpPr>
            <p:cNvPr id="48167" name="Text Box 39"/>
            <p:cNvSpPr txBox="1">
              <a:spLocks noChangeAspect="1" noChangeArrowheads="1"/>
            </p:cNvSpPr>
            <p:nvPr/>
          </p:nvSpPr>
          <p:spPr bwMode="auto">
            <a:xfrm>
              <a:off x="7737" y="5220"/>
              <a:ext cx="1080" cy="6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b="1" i="0" u="none" strike="noStrike" cap="none" normalizeH="0" baseline="0" smtClean="0">
                  <a:ln>
                    <a:noFill/>
                  </a:ln>
                  <a:solidFill>
                    <a:schemeClr val="tx1"/>
                  </a:solidFill>
                  <a:effectLst/>
                  <a:cs typeface="Arial" pitchFamily="34" charset="0"/>
                </a:rPr>
                <a:t>Β</a:t>
              </a:r>
              <a:endParaRPr kumimoji="0" lang="el-GR" sz="3200" b="0" i="0" u="none" strike="noStrike" cap="none" normalizeH="0" baseline="0" smtClean="0">
                <a:ln>
                  <a:noFill/>
                </a:ln>
                <a:solidFill>
                  <a:schemeClr val="tx1"/>
                </a:solidFill>
                <a:effectLst/>
                <a:cs typeface="Arial" pitchFamily="34" charset="0"/>
              </a:endParaRPr>
            </a:p>
          </p:txBody>
        </p:sp>
      </p:grpSp>
      <p:sp>
        <p:nvSpPr>
          <p:cNvPr id="43" name="42 - Ορθογώνιο"/>
          <p:cNvSpPr/>
          <p:nvPr/>
        </p:nvSpPr>
        <p:spPr>
          <a:xfrm>
            <a:off x="3309074" y="5851056"/>
            <a:ext cx="5195268" cy="400110"/>
          </a:xfrm>
          <a:prstGeom prst="rect">
            <a:avLst/>
          </a:prstGeom>
        </p:spPr>
        <p:txBody>
          <a:bodyPr wrap="none">
            <a:spAutoFit/>
          </a:bodyPr>
          <a:lstStyle/>
          <a:p>
            <a:r>
              <a:rPr lang="el-GR" sz="2000" dirty="0" smtClean="0"/>
              <a:t>Δόντια κοπής από καρβίδιο (Α) και διαμάντι (Β).</a:t>
            </a:r>
            <a:endParaRPr lang="el-GR" sz="2000" dirty="0"/>
          </a:p>
        </p:txBody>
      </p:sp>
      <p:sp>
        <p:nvSpPr>
          <p:cNvPr id="44" name="43 - Ορθογώνιο"/>
          <p:cNvSpPr/>
          <p:nvPr/>
        </p:nvSpPr>
        <p:spPr>
          <a:xfrm>
            <a:off x="3073565" y="5390676"/>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45" name="44 - Ορθογώνιο"/>
          <p:cNvSpPr/>
          <p:nvPr/>
        </p:nvSpPr>
        <p:spPr>
          <a:xfrm>
            <a:off x="4066374" y="871893"/>
            <a:ext cx="3744936"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Υλικά κατασκευής δοντιών</a:t>
            </a:r>
            <a:endParaRPr lang="el-GR" sz="2000" i="1" dirty="0" smtClean="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2225" name="Rectangle 1"/>
          <p:cNvSpPr>
            <a:spLocks noChangeArrowheads="1"/>
          </p:cNvSpPr>
          <p:nvPr/>
        </p:nvSpPr>
        <p:spPr bwMode="auto">
          <a:xfrm>
            <a:off x="627797" y="1358502"/>
            <a:ext cx="1078173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53975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Τα δόντια των δίσκων κοπής φέρουν συγκεκριμένο σχήμα ανάλογα με το υλικό κοπής. Τα συνηθέστερα σχήματα είναι το </a:t>
            </a:r>
            <a:r>
              <a:rPr kumimoji="0" lang="el-GR" sz="2000" b="1" i="0" u="none" strike="noStrike" cap="none" normalizeH="0" baseline="0" dirty="0" smtClean="0">
                <a:ln>
                  <a:noFill/>
                </a:ln>
                <a:solidFill>
                  <a:schemeClr val="tx1"/>
                </a:solidFill>
                <a:effectLst/>
                <a:ea typeface="Times New Roman" pitchFamily="18" charset="0"/>
                <a:cs typeface="Arial" pitchFamily="34" charset="0"/>
              </a:rPr>
              <a:t>επίπεδο</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r>
              <a:rPr kumimoji="0" lang="en-US" sz="2000" i="0" u="none" strike="noStrike" cap="none" normalizeH="0" baseline="0" dirty="0" smtClean="0">
                <a:ln>
                  <a:noFill/>
                </a:ln>
                <a:solidFill>
                  <a:schemeClr val="tx1"/>
                </a:solidFill>
                <a:effectLst/>
                <a:ea typeface="Times New Roman" pitchFamily="18" charset="0"/>
                <a:cs typeface="Arial" pitchFamily="34" charset="0"/>
              </a:rPr>
              <a:t>F</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το </a:t>
            </a:r>
            <a:r>
              <a:rPr kumimoji="0" lang="el-GR" sz="2000" b="1" i="0" u="none" strike="noStrike" cap="none" normalizeH="0" baseline="0" dirty="0" smtClean="0">
                <a:ln>
                  <a:noFill/>
                </a:ln>
                <a:solidFill>
                  <a:schemeClr val="tx1"/>
                </a:solidFill>
                <a:effectLst/>
                <a:ea typeface="Times New Roman" pitchFamily="18" charset="0"/>
                <a:cs typeface="Arial" pitchFamily="34" charset="0"/>
              </a:rPr>
              <a:t>κεκλιμένο εναλλάξ </a:t>
            </a:r>
            <a:r>
              <a:rPr kumimoji="0" lang="el-GR" sz="2000" i="0" u="none" strike="noStrike" cap="none" normalizeH="0" baseline="0" dirty="0" smtClean="0">
                <a:ln>
                  <a:noFill/>
                </a:ln>
                <a:solidFill>
                  <a:schemeClr val="tx1"/>
                </a:solidFill>
                <a:effectLst/>
                <a:ea typeface="Times New Roman" pitchFamily="18" charset="0"/>
                <a:cs typeface="Arial" pitchFamily="34" charset="0"/>
              </a:rPr>
              <a:t>(</a:t>
            </a:r>
            <a:r>
              <a:rPr kumimoji="0" lang="en-US" sz="2000" i="0" u="none" strike="noStrike" cap="none" normalizeH="0" baseline="0" dirty="0" smtClean="0">
                <a:ln>
                  <a:noFill/>
                </a:ln>
                <a:solidFill>
                  <a:schemeClr val="tx1"/>
                </a:solidFill>
                <a:effectLst/>
                <a:ea typeface="Times New Roman" pitchFamily="18" charset="0"/>
                <a:cs typeface="Arial" pitchFamily="34" charset="0"/>
              </a:rPr>
              <a:t>W</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το </a:t>
            </a:r>
            <a:r>
              <a:rPr kumimoji="0" lang="el-GR" sz="2000" b="1" i="0" u="none" strike="noStrike" cap="none" normalizeH="0" baseline="0" dirty="0" smtClean="0">
                <a:ln>
                  <a:noFill/>
                </a:ln>
                <a:solidFill>
                  <a:schemeClr val="tx1"/>
                </a:solidFill>
                <a:effectLst/>
                <a:ea typeface="Times New Roman" pitchFamily="18" charset="0"/>
                <a:cs typeface="Arial" pitchFamily="34" charset="0"/>
              </a:rPr>
              <a:t>τραπεζοειδές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r>
              <a:rPr kumimoji="0" lang="en-US" sz="2000" i="0" u="none" strike="noStrike" cap="none" normalizeH="0" baseline="0" dirty="0" smtClean="0">
                <a:ln>
                  <a:noFill/>
                </a:ln>
                <a:solidFill>
                  <a:schemeClr val="tx1"/>
                </a:solidFill>
                <a:effectLst/>
                <a:ea typeface="Times New Roman" pitchFamily="18" charset="0"/>
                <a:cs typeface="Arial" pitchFamily="34" charset="0"/>
              </a:rPr>
              <a:t>T</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και το </a:t>
            </a:r>
            <a:r>
              <a:rPr kumimoji="0" lang="el-GR" sz="2000" b="1" i="0" u="none" strike="noStrike" cap="none" normalizeH="0" baseline="0" dirty="0" smtClean="0">
                <a:ln>
                  <a:noFill/>
                </a:ln>
                <a:solidFill>
                  <a:schemeClr val="tx1"/>
                </a:solidFill>
                <a:effectLst/>
                <a:ea typeface="Times New Roman" pitchFamily="18" charset="0"/>
                <a:cs typeface="Arial" pitchFamily="34" charset="0"/>
              </a:rPr>
              <a:t>κοίλο</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r>
              <a:rPr kumimoji="0" lang="en-US" sz="2000" i="0" u="none" strike="noStrike" cap="none" normalizeH="0" baseline="0" dirty="0" smtClean="0">
                <a:ln>
                  <a:noFill/>
                </a:ln>
                <a:solidFill>
                  <a:schemeClr val="tx1"/>
                </a:solidFill>
                <a:effectLst/>
                <a:ea typeface="Times New Roman" pitchFamily="18" charset="0"/>
                <a:cs typeface="Arial" pitchFamily="34" charset="0"/>
              </a:rPr>
              <a:t>H</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Τα δόντια μπορεί να φέρουν και συνδυασμό των ανωτέρω σχημάτων.</a:t>
            </a:r>
            <a:endParaRPr kumimoji="0" lang="el-GR" sz="3200" i="0" u="none" strike="noStrike" cap="none" normalizeH="0" baseline="0" dirty="0" smtClean="0">
              <a:ln>
                <a:noFill/>
              </a:ln>
              <a:solidFill>
                <a:schemeClr val="tx1"/>
              </a:solidFill>
              <a:effectLst/>
              <a:cs typeface="Arial" pitchFamily="34" charset="0"/>
            </a:endParaRPr>
          </a:p>
        </p:txBody>
      </p:sp>
      <p:grpSp>
        <p:nvGrpSpPr>
          <p:cNvPr id="52226" name="Group 2"/>
          <p:cNvGrpSpPr>
            <a:grpSpLocks noChangeAspect="1"/>
          </p:cNvGrpSpPr>
          <p:nvPr/>
        </p:nvGrpSpPr>
        <p:grpSpPr bwMode="auto">
          <a:xfrm>
            <a:off x="1294949" y="2770496"/>
            <a:ext cx="9822030" cy="2511188"/>
            <a:chOff x="2160" y="1893"/>
            <a:chExt cx="8460" cy="1980"/>
          </a:xfrm>
        </p:grpSpPr>
        <p:grpSp>
          <p:nvGrpSpPr>
            <p:cNvPr id="52227" name="Group 3"/>
            <p:cNvGrpSpPr>
              <a:grpSpLocks noChangeAspect="1"/>
            </p:cNvGrpSpPr>
            <p:nvPr/>
          </p:nvGrpSpPr>
          <p:grpSpPr bwMode="auto">
            <a:xfrm>
              <a:off x="2160" y="1893"/>
              <a:ext cx="8460" cy="1980"/>
              <a:chOff x="1800" y="6073"/>
              <a:chExt cx="8460" cy="1980"/>
            </a:xfrm>
          </p:grpSpPr>
          <p:grpSp>
            <p:nvGrpSpPr>
              <p:cNvPr id="52228" name="Group 4"/>
              <p:cNvGrpSpPr>
                <a:grpSpLocks noChangeAspect="1"/>
              </p:cNvGrpSpPr>
              <p:nvPr/>
            </p:nvGrpSpPr>
            <p:grpSpPr bwMode="auto">
              <a:xfrm>
                <a:off x="1980" y="6276"/>
                <a:ext cx="7920" cy="1329"/>
                <a:chOff x="1980" y="8483"/>
                <a:chExt cx="7920" cy="1329"/>
              </a:xfrm>
            </p:grpSpPr>
            <p:grpSp>
              <p:nvGrpSpPr>
                <p:cNvPr id="52229" name="Group 5"/>
                <p:cNvGrpSpPr>
                  <a:grpSpLocks noChangeAspect="1"/>
                </p:cNvGrpSpPr>
                <p:nvPr/>
              </p:nvGrpSpPr>
              <p:grpSpPr bwMode="auto">
                <a:xfrm>
                  <a:off x="1980" y="8483"/>
                  <a:ext cx="1620" cy="1318"/>
                  <a:chOff x="4317" y="8103"/>
                  <a:chExt cx="4683" cy="3810"/>
                </a:xfrm>
              </p:grpSpPr>
              <p:grpSp>
                <p:nvGrpSpPr>
                  <p:cNvPr id="52230" name="Group 6"/>
                  <p:cNvGrpSpPr>
                    <a:grpSpLocks noChangeAspect="1"/>
                  </p:cNvGrpSpPr>
                  <p:nvPr/>
                </p:nvGrpSpPr>
                <p:grpSpPr bwMode="auto">
                  <a:xfrm>
                    <a:off x="8100" y="8103"/>
                    <a:ext cx="900" cy="3777"/>
                    <a:chOff x="8100" y="8103"/>
                    <a:chExt cx="900" cy="3777"/>
                  </a:xfrm>
                </p:grpSpPr>
                <p:sp>
                  <p:nvSpPr>
                    <p:cNvPr id="52231" name="Freeform 7"/>
                    <p:cNvSpPr>
                      <a:spLocks noChangeAspect="1"/>
                    </p:cNvSpPr>
                    <p:nvPr/>
                  </p:nvSpPr>
                  <p:spPr bwMode="auto">
                    <a:xfrm>
                      <a:off x="8100" y="8103"/>
                      <a:ext cx="900" cy="2160"/>
                    </a:xfrm>
                    <a:custGeom>
                      <a:avLst/>
                      <a:gdLst/>
                      <a:ahLst/>
                      <a:cxnLst>
                        <a:cxn ang="0">
                          <a:pos x="0" y="0"/>
                        </a:cxn>
                        <a:cxn ang="0">
                          <a:pos x="1080" y="0"/>
                        </a:cxn>
                        <a:cxn ang="0">
                          <a:pos x="1080" y="1980"/>
                        </a:cxn>
                        <a:cxn ang="0">
                          <a:pos x="900" y="2160"/>
                        </a:cxn>
                        <a:cxn ang="0">
                          <a:pos x="180" y="2160"/>
                        </a:cxn>
                        <a:cxn ang="0">
                          <a:pos x="0" y="1980"/>
                        </a:cxn>
                        <a:cxn ang="0">
                          <a:pos x="0" y="0"/>
                        </a:cxn>
                      </a:cxnLst>
                      <a:rect l="0" t="0" r="r" b="b"/>
                      <a:pathLst>
                        <a:path w="1080" h="2160">
                          <a:moveTo>
                            <a:pt x="0" y="0"/>
                          </a:moveTo>
                          <a:lnTo>
                            <a:pt x="1080" y="0"/>
                          </a:lnTo>
                          <a:lnTo>
                            <a:pt x="1080" y="1980"/>
                          </a:lnTo>
                          <a:lnTo>
                            <a:pt x="900" y="2160"/>
                          </a:lnTo>
                          <a:lnTo>
                            <a:pt x="180" y="2160"/>
                          </a:lnTo>
                          <a:lnTo>
                            <a:pt x="0" y="1980"/>
                          </a:lnTo>
                          <a:lnTo>
                            <a:pt x="0" y="0"/>
                          </a:lnTo>
                          <a:close/>
                        </a:path>
                      </a:pathLst>
                    </a:custGeom>
                    <a:solidFill>
                      <a:srgbClr val="C0C0C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32" name="Rectangle 8"/>
                    <p:cNvSpPr>
                      <a:spLocks noChangeAspect="1" noChangeArrowheads="1"/>
                    </p:cNvSpPr>
                    <p:nvPr/>
                  </p:nvSpPr>
                  <p:spPr bwMode="auto">
                    <a:xfrm>
                      <a:off x="8250" y="10260"/>
                      <a:ext cx="600" cy="162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600"/>
                    </a:p>
                  </p:txBody>
                </p:sp>
              </p:grpSp>
              <p:grpSp>
                <p:nvGrpSpPr>
                  <p:cNvPr id="52233" name="Group 9"/>
                  <p:cNvGrpSpPr>
                    <a:grpSpLocks noChangeAspect="1"/>
                  </p:cNvGrpSpPr>
                  <p:nvPr/>
                </p:nvGrpSpPr>
                <p:grpSpPr bwMode="auto">
                  <a:xfrm>
                    <a:off x="4317" y="8106"/>
                    <a:ext cx="3603" cy="3807"/>
                    <a:chOff x="4317" y="8103"/>
                    <a:chExt cx="3603" cy="3807"/>
                  </a:xfrm>
                </p:grpSpPr>
                <p:sp>
                  <p:nvSpPr>
                    <p:cNvPr id="52234" name="Freeform 10"/>
                    <p:cNvSpPr>
                      <a:spLocks noChangeAspect="1"/>
                    </p:cNvSpPr>
                    <p:nvPr/>
                  </p:nvSpPr>
                  <p:spPr bwMode="auto">
                    <a:xfrm>
                      <a:off x="5760" y="8103"/>
                      <a:ext cx="1080" cy="2160"/>
                    </a:xfrm>
                    <a:custGeom>
                      <a:avLst/>
                      <a:gdLst/>
                      <a:ahLst/>
                      <a:cxnLst>
                        <a:cxn ang="0">
                          <a:pos x="1080" y="0"/>
                        </a:cxn>
                        <a:cxn ang="0">
                          <a:pos x="720" y="1980"/>
                        </a:cxn>
                        <a:cxn ang="0">
                          <a:pos x="360" y="2160"/>
                        </a:cxn>
                        <a:cxn ang="0">
                          <a:pos x="0" y="1980"/>
                        </a:cxn>
                        <a:cxn ang="0">
                          <a:pos x="360" y="180"/>
                        </a:cxn>
                        <a:cxn ang="0">
                          <a:pos x="1080" y="0"/>
                        </a:cxn>
                      </a:cxnLst>
                      <a:rect l="0" t="0" r="r" b="b"/>
                      <a:pathLst>
                        <a:path w="1080" h="2160">
                          <a:moveTo>
                            <a:pt x="1080" y="0"/>
                          </a:moveTo>
                          <a:lnTo>
                            <a:pt x="720" y="1980"/>
                          </a:lnTo>
                          <a:lnTo>
                            <a:pt x="360" y="2160"/>
                          </a:lnTo>
                          <a:lnTo>
                            <a:pt x="0" y="1980"/>
                          </a:lnTo>
                          <a:lnTo>
                            <a:pt x="360" y="180"/>
                          </a:lnTo>
                          <a:lnTo>
                            <a:pt x="1080" y="0"/>
                          </a:lnTo>
                          <a:close/>
                        </a:path>
                      </a:pathLst>
                    </a:custGeom>
                    <a:solidFill>
                      <a:srgbClr val="C0C0C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35" name="Freeform 11"/>
                    <p:cNvSpPr>
                      <a:spLocks noChangeAspect="1"/>
                    </p:cNvSpPr>
                    <p:nvPr/>
                  </p:nvSpPr>
                  <p:spPr bwMode="auto">
                    <a:xfrm>
                      <a:off x="5760" y="10260"/>
                      <a:ext cx="2160" cy="1650"/>
                    </a:xfrm>
                    <a:custGeom>
                      <a:avLst/>
                      <a:gdLst/>
                      <a:ahLst/>
                      <a:cxnLst>
                        <a:cxn ang="0">
                          <a:pos x="360" y="0"/>
                        </a:cxn>
                        <a:cxn ang="0">
                          <a:pos x="0" y="720"/>
                        </a:cxn>
                        <a:cxn ang="0">
                          <a:pos x="360" y="1440"/>
                        </a:cxn>
                        <a:cxn ang="0">
                          <a:pos x="1260" y="1620"/>
                        </a:cxn>
                        <a:cxn ang="0">
                          <a:pos x="2160" y="1260"/>
                        </a:cxn>
                      </a:cxnLst>
                      <a:rect l="0" t="0" r="r" b="b"/>
                      <a:pathLst>
                        <a:path w="2160" h="1650">
                          <a:moveTo>
                            <a:pt x="360" y="0"/>
                          </a:moveTo>
                          <a:cubicBezTo>
                            <a:pt x="180" y="240"/>
                            <a:pt x="0" y="480"/>
                            <a:pt x="0" y="720"/>
                          </a:cubicBezTo>
                          <a:cubicBezTo>
                            <a:pt x="0" y="960"/>
                            <a:pt x="150" y="1290"/>
                            <a:pt x="360" y="1440"/>
                          </a:cubicBezTo>
                          <a:cubicBezTo>
                            <a:pt x="570" y="1590"/>
                            <a:pt x="960" y="1650"/>
                            <a:pt x="1260" y="1620"/>
                          </a:cubicBezTo>
                          <a:cubicBezTo>
                            <a:pt x="1560" y="1590"/>
                            <a:pt x="1860" y="1425"/>
                            <a:pt x="2160" y="126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36" name="Freeform 12"/>
                    <p:cNvSpPr>
                      <a:spLocks noChangeAspect="1"/>
                    </p:cNvSpPr>
                    <p:nvPr/>
                  </p:nvSpPr>
                  <p:spPr bwMode="auto">
                    <a:xfrm>
                      <a:off x="4317" y="8460"/>
                      <a:ext cx="1800" cy="720"/>
                    </a:xfrm>
                    <a:custGeom>
                      <a:avLst/>
                      <a:gdLst/>
                      <a:ahLst/>
                      <a:cxnLst>
                        <a:cxn ang="0">
                          <a:pos x="1800" y="0"/>
                        </a:cxn>
                        <a:cxn ang="0">
                          <a:pos x="540" y="360"/>
                        </a:cxn>
                        <a:cxn ang="0">
                          <a:pos x="0" y="720"/>
                        </a:cxn>
                      </a:cxnLst>
                      <a:rect l="0" t="0" r="r" b="b"/>
                      <a:pathLst>
                        <a:path w="1800" h="720">
                          <a:moveTo>
                            <a:pt x="1800" y="0"/>
                          </a:moveTo>
                          <a:lnTo>
                            <a:pt x="540" y="360"/>
                          </a:lnTo>
                          <a:lnTo>
                            <a:pt x="0" y="72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grpSp>
              <p:nvGrpSpPr>
                <p:cNvPr id="52237" name="Group 13"/>
                <p:cNvGrpSpPr>
                  <a:grpSpLocks noChangeAspect="1"/>
                </p:cNvGrpSpPr>
                <p:nvPr/>
              </p:nvGrpSpPr>
              <p:grpSpPr bwMode="auto">
                <a:xfrm>
                  <a:off x="6300" y="8483"/>
                  <a:ext cx="1620" cy="1318"/>
                  <a:chOff x="4860" y="8100"/>
                  <a:chExt cx="4680" cy="3807"/>
                </a:xfrm>
              </p:grpSpPr>
              <p:grpSp>
                <p:nvGrpSpPr>
                  <p:cNvPr id="52238" name="Group 14"/>
                  <p:cNvGrpSpPr>
                    <a:grpSpLocks noChangeAspect="1"/>
                  </p:cNvGrpSpPr>
                  <p:nvPr/>
                </p:nvGrpSpPr>
                <p:grpSpPr bwMode="auto">
                  <a:xfrm>
                    <a:off x="4860" y="8100"/>
                    <a:ext cx="3603" cy="3807"/>
                    <a:chOff x="4317" y="8103"/>
                    <a:chExt cx="3603" cy="3807"/>
                  </a:xfrm>
                </p:grpSpPr>
                <p:sp>
                  <p:nvSpPr>
                    <p:cNvPr id="52239" name="Freeform 15"/>
                    <p:cNvSpPr>
                      <a:spLocks noChangeAspect="1"/>
                    </p:cNvSpPr>
                    <p:nvPr/>
                  </p:nvSpPr>
                  <p:spPr bwMode="auto">
                    <a:xfrm>
                      <a:off x="5760" y="8103"/>
                      <a:ext cx="1080" cy="2160"/>
                    </a:xfrm>
                    <a:custGeom>
                      <a:avLst/>
                      <a:gdLst/>
                      <a:ahLst/>
                      <a:cxnLst>
                        <a:cxn ang="0">
                          <a:pos x="1080" y="0"/>
                        </a:cxn>
                        <a:cxn ang="0">
                          <a:pos x="720" y="1980"/>
                        </a:cxn>
                        <a:cxn ang="0">
                          <a:pos x="360" y="2160"/>
                        </a:cxn>
                        <a:cxn ang="0">
                          <a:pos x="0" y="1980"/>
                        </a:cxn>
                        <a:cxn ang="0">
                          <a:pos x="360" y="180"/>
                        </a:cxn>
                        <a:cxn ang="0">
                          <a:pos x="1080" y="0"/>
                        </a:cxn>
                      </a:cxnLst>
                      <a:rect l="0" t="0" r="r" b="b"/>
                      <a:pathLst>
                        <a:path w="1080" h="2160">
                          <a:moveTo>
                            <a:pt x="1080" y="0"/>
                          </a:moveTo>
                          <a:lnTo>
                            <a:pt x="720" y="1980"/>
                          </a:lnTo>
                          <a:lnTo>
                            <a:pt x="360" y="2160"/>
                          </a:lnTo>
                          <a:lnTo>
                            <a:pt x="0" y="1980"/>
                          </a:lnTo>
                          <a:lnTo>
                            <a:pt x="360" y="180"/>
                          </a:lnTo>
                          <a:lnTo>
                            <a:pt x="1080" y="0"/>
                          </a:lnTo>
                          <a:close/>
                        </a:path>
                      </a:pathLst>
                    </a:custGeom>
                    <a:solidFill>
                      <a:srgbClr val="C0C0C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40" name="Freeform 16"/>
                    <p:cNvSpPr>
                      <a:spLocks noChangeAspect="1"/>
                    </p:cNvSpPr>
                    <p:nvPr/>
                  </p:nvSpPr>
                  <p:spPr bwMode="auto">
                    <a:xfrm>
                      <a:off x="5760" y="10260"/>
                      <a:ext cx="2160" cy="1650"/>
                    </a:xfrm>
                    <a:custGeom>
                      <a:avLst/>
                      <a:gdLst/>
                      <a:ahLst/>
                      <a:cxnLst>
                        <a:cxn ang="0">
                          <a:pos x="360" y="0"/>
                        </a:cxn>
                        <a:cxn ang="0">
                          <a:pos x="0" y="720"/>
                        </a:cxn>
                        <a:cxn ang="0">
                          <a:pos x="360" y="1440"/>
                        </a:cxn>
                        <a:cxn ang="0">
                          <a:pos x="1260" y="1620"/>
                        </a:cxn>
                        <a:cxn ang="0">
                          <a:pos x="2160" y="1260"/>
                        </a:cxn>
                      </a:cxnLst>
                      <a:rect l="0" t="0" r="r" b="b"/>
                      <a:pathLst>
                        <a:path w="2160" h="1650">
                          <a:moveTo>
                            <a:pt x="360" y="0"/>
                          </a:moveTo>
                          <a:cubicBezTo>
                            <a:pt x="180" y="240"/>
                            <a:pt x="0" y="480"/>
                            <a:pt x="0" y="720"/>
                          </a:cubicBezTo>
                          <a:cubicBezTo>
                            <a:pt x="0" y="960"/>
                            <a:pt x="150" y="1290"/>
                            <a:pt x="360" y="1440"/>
                          </a:cubicBezTo>
                          <a:cubicBezTo>
                            <a:pt x="570" y="1590"/>
                            <a:pt x="960" y="1650"/>
                            <a:pt x="1260" y="1620"/>
                          </a:cubicBezTo>
                          <a:cubicBezTo>
                            <a:pt x="1560" y="1590"/>
                            <a:pt x="1860" y="1425"/>
                            <a:pt x="2160" y="126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41" name="Freeform 17"/>
                    <p:cNvSpPr>
                      <a:spLocks noChangeAspect="1"/>
                    </p:cNvSpPr>
                    <p:nvPr/>
                  </p:nvSpPr>
                  <p:spPr bwMode="auto">
                    <a:xfrm>
                      <a:off x="4317" y="8460"/>
                      <a:ext cx="1800" cy="720"/>
                    </a:xfrm>
                    <a:custGeom>
                      <a:avLst/>
                      <a:gdLst/>
                      <a:ahLst/>
                      <a:cxnLst>
                        <a:cxn ang="0">
                          <a:pos x="1800" y="0"/>
                        </a:cxn>
                        <a:cxn ang="0">
                          <a:pos x="540" y="360"/>
                        </a:cxn>
                        <a:cxn ang="0">
                          <a:pos x="0" y="720"/>
                        </a:cxn>
                      </a:cxnLst>
                      <a:rect l="0" t="0" r="r" b="b"/>
                      <a:pathLst>
                        <a:path w="1800" h="720">
                          <a:moveTo>
                            <a:pt x="1800" y="0"/>
                          </a:moveTo>
                          <a:lnTo>
                            <a:pt x="540" y="360"/>
                          </a:lnTo>
                          <a:lnTo>
                            <a:pt x="0" y="72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nvGrpSpPr>
                  <p:cNvPr id="52242" name="Group 18"/>
                  <p:cNvGrpSpPr>
                    <a:grpSpLocks noChangeAspect="1"/>
                  </p:cNvGrpSpPr>
                  <p:nvPr/>
                </p:nvGrpSpPr>
                <p:grpSpPr bwMode="auto">
                  <a:xfrm>
                    <a:off x="8640" y="8100"/>
                    <a:ext cx="900" cy="3780"/>
                    <a:chOff x="2880" y="8100"/>
                    <a:chExt cx="1080" cy="3780"/>
                  </a:xfrm>
                </p:grpSpPr>
                <p:sp>
                  <p:nvSpPr>
                    <p:cNvPr id="52243" name="Rectangle 19"/>
                    <p:cNvSpPr>
                      <a:spLocks noChangeAspect="1" noChangeArrowheads="1"/>
                    </p:cNvSpPr>
                    <p:nvPr/>
                  </p:nvSpPr>
                  <p:spPr bwMode="auto">
                    <a:xfrm>
                      <a:off x="3060" y="10260"/>
                      <a:ext cx="720" cy="162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600"/>
                    </a:p>
                  </p:txBody>
                </p:sp>
                <p:grpSp>
                  <p:nvGrpSpPr>
                    <p:cNvPr id="52244" name="Group 20"/>
                    <p:cNvGrpSpPr>
                      <a:grpSpLocks noChangeAspect="1"/>
                    </p:cNvGrpSpPr>
                    <p:nvPr/>
                  </p:nvGrpSpPr>
                  <p:grpSpPr bwMode="auto">
                    <a:xfrm>
                      <a:off x="2880" y="8100"/>
                      <a:ext cx="1080" cy="2175"/>
                      <a:chOff x="2880" y="8100"/>
                      <a:chExt cx="1080" cy="2175"/>
                    </a:xfrm>
                  </p:grpSpPr>
                  <p:sp>
                    <p:nvSpPr>
                      <p:cNvPr id="52245" name="Freeform 21"/>
                      <p:cNvSpPr>
                        <a:spLocks noChangeAspect="1"/>
                      </p:cNvSpPr>
                      <p:nvPr/>
                    </p:nvSpPr>
                    <p:spPr bwMode="auto">
                      <a:xfrm>
                        <a:off x="2880" y="8100"/>
                        <a:ext cx="1080" cy="2175"/>
                      </a:xfrm>
                      <a:custGeom>
                        <a:avLst/>
                        <a:gdLst/>
                        <a:ahLst/>
                        <a:cxnLst>
                          <a:cxn ang="0">
                            <a:pos x="0" y="30"/>
                          </a:cxn>
                          <a:cxn ang="0">
                            <a:pos x="45" y="60"/>
                          </a:cxn>
                          <a:cxn ang="0">
                            <a:pos x="75" y="105"/>
                          </a:cxn>
                          <a:cxn ang="0">
                            <a:pos x="210" y="150"/>
                          </a:cxn>
                          <a:cxn ang="0">
                            <a:pos x="255" y="180"/>
                          </a:cxn>
                          <a:cxn ang="0">
                            <a:pos x="360" y="210"/>
                          </a:cxn>
                          <a:cxn ang="0">
                            <a:pos x="855" y="150"/>
                          </a:cxn>
                          <a:cxn ang="0">
                            <a:pos x="945" y="120"/>
                          </a:cxn>
                          <a:cxn ang="0">
                            <a:pos x="990" y="90"/>
                          </a:cxn>
                          <a:cxn ang="0">
                            <a:pos x="1035" y="75"/>
                          </a:cxn>
                          <a:cxn ang="0">
                            <a:pos x="1080" y="0"/>
                          </a:cxn>
                          <a:cxn ang="0">
                            <a:pos x="1080" y="1995"/>
                          </a:cxn>
                          <a:cxn ang="0">
                            <a:pos x="900" y="2175"/>
                          </a:cxn>
                          <a:cxn ang="0">
                            <a:pos x="180" y="2175"/>
                          </a:cxn>
                          <a:cxn ang="0">
                            <a:pos x="0" y="1995"/>
                          </a:cxn>
                          <a:cxn ang="0">
                            <a:pos x="0" y="30"/>
                          </a:cxn>
                        </a:cxnLst>
                        <a:rect l="0" t="0" r="r" b="b"/>
                        <a:pathLst>
                          <a:path w="1080" h="2175">
                            <a:moveTo>
                              <a:pt x="0" y="30"/>
                            </a:moveTo>
                            <a:cubicBezTo>
                              <a:pt x="15" y="40"/>
                              <a:pt x="32" y="47"/>
                              <a:pt x="45" y="60"/>
                            </a:cubicBezTo>
                            <a:cubicBezTo>
                              <a:pt x="58" y="73"/>
                              <a:pt x="60" y="95"/>
                              <a:pt x="75" y="105"/>
                            </a:cubicBezTo>
                            <a:cubicBezTo>
                              <a:pt x="115" y="130"/>
                              <a:pt x="165" y="135"/>
                              <a:pt x="210" y="150"/>
                            </a:cubicBezTo>
                            <a:cubicBezTo>
                              <a:pt x="227" y="156"/>
                              <a:pt x="239" y="172"/>
                              <a:pt x="255" y="180"/>
                            </a:cubicBezTo>
                            <a:cubicBezTo>
                              <a:pt x="277" y="191"/>
                              <a:pt x="341" y="205"/>
                              <a:pt x="360" y="210"/>
                            </a:cubicBezTo>
                            <a:cubicBezTo>
                              <a:pt x="525" y="192"/>
                              <a:pt x="689" y="168"/>
                              <a:pt x="855" y="150"/>
                            </a:cubicBezTo>
                            <a:cubicBezTo>
                              <a:pt x="885" y="140"/>
                              <a:pt x="915" y="130"/>
                              <a:pt x="945" y="120"/>
                            </a:cubicBezTo>
                            <a:cubicBezTo>
                              <a:pt x="962" y="114"/>
                              <a:pt x="974" y="98"/>
                              <a:pt x="990" y="90"/>
                            </a:cubicBezTo>
                            <a:cubicBezTo>
                              <a:pt x="1004" y="83"/>
                              <a:pt x="1020" y="80"/>
                              <a:pt x="1035" y="75"/>
                            </a:cubicBezTo>
                            <a:cubicBezTo>
                              <a:pt x="1054" y="17"/>
                              <a:pt x="1039" y="41"/>
                              <a:pt x="1080" y="0"/>
                            </a:cubicBezTo>
                            <a:lnTo>
                              <a:pt x="1080" y="1995"/>
                            </a:lnTo>
                            <a:lnTo>
                              <a:pt x="900" y="2175"/>
                            </a:lnTo>
                            <a:lnTo>
                              <a:pt x="180" y="2175"/>
                            </a:lnTo>
                            <a:lnTo>
                              <a:pt x="0" y="1995"/>
                            </a:lnTo>
                            <a:lnTo>
                              <a:pt x="0" y="30"/>
                            </a:lnTo>
                            <a:close/>
                          </a:path>
                        </a:pathLst>
                      </a:custGeom>
                      <a:solidFill>
                        <a:srgbClr val="C0C0C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46" name="Line 22"/>
                      <p:cNvSpPr>
                        <a:spLocks noChangeAspect="1" noChangeShapeType="1"/>
                      </p:cNvSpPr>
                      <p:nvPr/>
                    </p:nvSpPr>
                    <p:spPr bwMode="auto">
                      <a:xfrm>
                        <a:off x="3060" y="8280"/>
                        <a:ext cx="0" cy="19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47" name="Line 23"/>
                      <p:cNvSpPr>
                        <a:spLocks noChangeAspect="1" noChangeShapeType="1"/>
                      </p:cNvSpPr>
                      <p:nvPr/>
                    </p:nvSpPr>
                    <p:spPr bwMode="auto">
                      <a:xfrm>
                        <a:off x="3420" y="8280"/>
                        <a:ext cx="0" cy="19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48" name="Line 24"/>
                      <p:cNvSpPr>
                        <a:spLocks noChangeAspect="1" noChangeShapeType="1"/>
                      </p:cNvSpPr>
                      <p:nvPr/>
                    </p:nvSpPr>
                    <p:spPr bwMode="auto">
                      <a:xfrm>
                        <a:off x="3780" y="8280"/>
                        <a:ext cx="0" cy="19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grpSp>
            <p:grpSp>
              <p:nvGrpSpPr>
                <p:cNvPr id="52249" name="Group 25"/>
                <p:cNvGrpSpPr>
                  <a:grpSpLocks noChangeAspect="1"/>
                </p:cNvGrpSpPr>
                <p:nvPr/>
              </p:nvGrpSpPr>
              <p:grpSpPr bwMode="auto">
                <a:xfrm>
                  <a:off x="8280" y="8483"/>
                  <a:ext cx="1620" cy="1231"/>
                  <a:chOff x="5040" y="5101"/>
                  <a:chExt cx="4500" cy="3420"/>
                </a:xfrm>
              </p:grpSpPr>
              <p:grpSp>
                <p:nvGrpSpPr>
                  <p:cNvPr id="52250" name="Group 26"/>
                  <p:cNvGrpSpPr>
                    <a:grpSpLocks noChangeAspect="1"/>
                  </p:cNvGrpSpPr>
                  <p:nvPr/>
                </p:nvGrpSpPr>
                <p:grpSpPr bwMode="auto">
                  <a:xfrm>
                    <a:off x="5040" y="5101"/>
                    <a:ext cx="3172" cy="3420"/>
                    <a:chOff x="1800" y="9180"/>
                    <a:chExt cx="7169" cy="7730"/>
                  </a:xfrm>
                </p:grpSpPr>
                <p:grpSp>
                  <p:nvGrpSpPr>
                    <p:cNvPr id="52251" name="Group 27"/>
                    <p:cNvGrpSpPr>
                      <a:grpSpLocks noChangeAspect="1"/>
                    </p:cNvGrpSpPr>
                    <p:nvPr/>
                  </p:nvGrpSpPr>
                  <p:grpSpPr bwMode="auto">
                    <a:xfrm>
                      <a:off x="1800" y="9900"/>
                      <a:ext cx="7169" cy="7010"/>
                      <a:chOff x="4317" y="8103"/>
                      <a:chExt cx="3603" cy="3807"/>
                    </a:xfrm>
                  </p:grpSpPr>
                  <p:sp>
                    <p:nvSpPr>
                      <p:cNvPr id="52252" name="Freeform 28"/>
                      <p:cNvSpPr>
                        <a:spLocks noChangeAspect="1"/>
                      </p:cNvSpPr>
                      <p:nvPr/>
                    </p:nvSpPr>
                    <p:spPr bwMode="auto">
                      <a:xfrm>
                        <a:off x="5760" y="8103"/>
                        <a:ext cx="1080" cy="2160"/>
                      </a:xfrm>
                      <a:custGeom>
                        <a:avLst/>
                        <a:gdLst/>
                        <a:ahLst/>
                        <a:cxnLst>
                          <a:cxn ang="0">
                            <a:pos x="1080" y="0"/>
                          </a:cxn>
                          <a:cxn ang="0">
                            <a:pos x="720" y="1980"/>
                          </a:cxn>
                          <a:cxn ang="0">
                            <a:pos x="360" y="2160"/>
                          </a:cxn>
                          <a:cxn ang="0">
                            <a:pos x="0" y="1980"/>
                          </a:cxn>
                          <a:cxn ang="0">
                            <a:pos x="360" y="180"/>
                          </a:cxn>
                          <a:cxn ang="0">
                            <a:pos x="1080" y="0"/>
                          </a:cxn>
                        </a:cxnLst>
                        <a:rect l="0" t="0" r="r" b="b"/>
                        <a:pathLst>
                          <a:path w="1080" h="2160">
                            <a:moveTo>
                              <a:pt x="1080" y="0"/>
                            </a:moveTo>
                            <a:lnTo>
                              <a:pt x="720" y="1980"/>
                            </a:lnTo>
                            <a:lnTo>
                              <a:pt x="360" y="2160"/>
                            </a:lnTo>
                            <a:lnTo>
                              <a:pt x="0" y="1980"/>
                            </a:lnTo>
                            <a:lnTo>
                              <a:pt x="360" y="180"/>
                            </a:lnTo>
                            <a:lnTo>
                              <a:pt x="1080" y="0"/>
                            </a:lnTo>
                            <a:close/>
                          </a:path>
                        </a:pathLst>
                      </a:custGeom>
                      <a:solidFill>
                        <a:srgbClr val="C0C0C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53" name="Freeform 29"/>
                      <p:cNvSpPr>
                        <a:spLocks noChangeAspect="1"/>
                      </p:cNvSpPr>
                      <p:nvPr/>
                    </p:nvSpPr>
                    <p:spPr bwMode="auto">
                      <a:xfrm>
                        <a:off x="5760" y="10260"/>
                        <a:ext cx="2160" cy="1650"/>
                      </a:xfrm>
                      <a:custGeom>
                        <a:avLst/>
                        <a:gdLst/>
                        <a:ahLst/>
                        <a:cxnLst>
                          <a:cxn ang="0">
                            <a:pos x="360" y="0"/>
                          </a:cxn>
                          <a:cxn ang="0">
                            <a:pos x="0" y="720"/>
                          </a:cxn>
                          <a:cxn ang="0">
                            <a:pos x="360" y="1440"/>
                          </a:cxn>
                          <a:cxn ang="0">
                            <a:pos x="1260" y="1620"/>
                          </a:cxn>
                          <a:cxn ang="0">
                            <a:pos x="2160" y="1260"/>
                          </a:cxn>
                        </a:cxnLst>
                        <a:rect l="0" t="0" r="r" b="b"/>
                        <a:pathLst>
                          <a:path w="2160" h="1650">
                            <a:moveTo>
                              <a:pt x="360" y="0"/>
                            </a:moveTo>
                            <a:cubicBezTo>
                              <a:pt x="180" y="240"/>
                              <a:pt x="0" y="480"/>
                              <a:pt x="0" y="720"/>
                            </a:cubicBezTo>
                            <a:cubicBezTo>
                              <a:pt x="0" y="960"/>
                              <a:pt x="150" y="1290"/>
                              <a:pt x="360" y="1440"/>
                            </a:cubicBezTo>
                            <a:cubicBezTo>
                              <a:pt x="570" y="1590"/>
                              <a:pt x="960" y="1650"/>
                              <a:pt x="1260" y="1620"/>
                            </a:cubicBezTo>
                            <a:cubicBezTo>
                              <a:pt x="1560" y="1590"/>
                              <a:pt x="1860" y="1425"/>
                              <a:pt x="2160" y="126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54" name="Freeform 30"/>
                      <p:cNvSpPr>
                        <a:spLocks noChangeAspect="1"/>
                      </p:cNvSpPr>
                      <p:nvPr/>
                    </p:nvSpPr>
                    <p:spPr bwMode="auto">
                      <a:xfrm>
                        <a:off x="4317" y="8460"/>
                        <a:ext cx="1800" cy="720"/>
                      </a:xfrm>
                      <a:custGeom>
                        <a:avLst/>
                        <a:gdLst/>
                        <a:ahLst/>
                        <a:cxnLst>
                          <a:cxn ang="0">
                            <a:pos x="1800" y="0"/>
                          </a:cxn>
                          <a:cxn ang="0">
                            <a:pos x="540" y="360"/>
                          </a:cxn>
                          <a:cxn ang="0">
                            <a:pos x="0" y="720"/>
                          </a:cxn>
                        </a:cxnLst>
                        <a:rect l="0" t="0" r="r" b="b"/>
                        <a:pathLst>
                          <a:path w="1800" h="720">
                            <a:moveTo>
                              <a:pt x="1800" y="0"/>
                            </a:moveTo>
                            <a:lnTo>
                              <a:pt x="540" y="360"/>
                            </a:lnTo>
                            <a:lnTo>
                              <a:pt x="0" y="72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nvGrpSpPr>
                    <p:cNvPr id="52255" name="Group 31"/>
                    <p:cNvGrpSpPr>
                      <a:grpSpLocks noChangeAspect="1"/>
                    </p:cNvGrpSpPr>
                    <p:nvPr/>
                  </p:nvGrpSpPr>
                  <p:grpSpPr bwMode="auto">
                    <a:xfrm>
                      <a:off x="5400" y="9180"/>
                      <a:ext cx="1620" cy="1080"/>
                      <a:chOff x="5400" y="9180"/>
                      <a:chExt cx="1620" cy="1080"/>
                    </a:xfrm>
                  </p:grpSpPr>
                  <p:sp>
                    <p:nvSpPr>
                      <p:cNvPr id="52256" name="Line 32"/>
                      <p:cNvSpPr>
                        <a:spLocks noChangeAspect="1" noChangeShapeType="1"/>
                      </p:cNvSpPr>
                      <p:nvPr/>
                    </p:nvSpPr>
                    <p:spPr bwMode="auto">
                      <a:xfrm flipV="1">
                        <a:off x="6840" y="9180"/>
                        <a:ext cx="180" cy="72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57" name="Line 33"/>
                      <p:cNvSpPr>
                        <a:spLocks noChangeAspect="1" noChangeShapeType="1"/>
                      </p:cNvSpPr>
                      <p:nvPr/>
                    </p:nvSpPr>
                    <p:spPr bwMode="auto">
                      <a:xfrm flipH="1">
                        <a:off x="5580" y="9180"/>
                        <a:ext cx="1440" cy="36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58" name="Line 34"/>
                      <p:cNvSpPr>
                        <a:spLocks noChangeAspect="1" noChangeShapeType="1"/>
                      </p:cNvSpPr>
                      <p:nvPr/>
                    </p:nvSpPr>
                    <p:spPr bwMode="auto">
                      <a:xfrm flipV="1">
                        <a:off x="5400" y="9540"/>
                        <a:ext cx="180" cy="72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grpSp>
                <p:nvGrpSpPr>
                  <p:cNvPr id="52259" name="Group 35"/>
                  <p:cNvGrpSpPr>
                    <a:grpSpLocks noChangeAspect="1"/>
                  </p:cNvGrpSpPr>
                  <p:nvPr/>
                </p:nvGrpSpPr>
                <p:grpSpPr bwMode="auto">
                  <a:xfrm>
                    <a:off x="8640" y="5101"/>
                    <a:ext cx="900" cy="3359"/>
                    <a:chOff x="8640" y="5101"/>
                    <a:chExt cx="900" cy="3359"/>
                  </a:xfrm>
                </p:grpSpPr>
                <p:sp>
                  <p:nvSpPr>
                    <p:cNvPr id="52260" name="Rectangle 36"/>
                    <p:cNvSpPr>
                      <a:spLocks noChangeAspect="1" noChangeArrowheads="1"/>
                    </p:cNvSpPr>
                    <p:nvPr/>
                  </p:nvSpPr>
                  <p:spPr bwMode="auto">
                    <a:xfrm>
                      <a:off x="8793" y="7224"/>
                      <a:ext cx="600" cy="1236"/>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61" name="Freeform 37"/>
                    <p:cNvSpPr>
                      <a:spLocks noChangeAspect="1"/>
                    </p:cNvSpPr>
                    <p:nvPr/>
                  </p:nvSpPr>
                  <p:spPr bwMode="auto">
                    <a:xfrm>
                      <a:off x="8640" y="5101"/>
                      <a:ext cx="900" cy="2160"/>
                    </a:xfrm>
                    <a:custGeom>
                      <a:avLst/>
                      <a:gdLst/>
                      <a:ahLst/>
                      <a:cxnLst>
                        <a:cxn ang="0">
                          <a:pos x="0" y="180"/>
                        </a:cxn>
                        <a:cxn ang="0">
                          <a:pos x="180" y="0"/>
                        </a:cxn>
                        <a:cxn ang="0">
                          <a:pos x="900" y="0"/>
                        </a:cxn>
                        <a:cxn ang="0">
                          <a:pos x="1080" y="180"/>
                        </a:cxn>
                        <a:cxn ang="0">
                          <a:pos x="1080" y="1980"/>
                        </a:cxn>
                        <a:cxn ang="0">
                          <a:pos x="900" y="2160"/>
                        </a:cxn>
                        <a:cxn ang="0">
                          <a:pos x="180" y="2160"/>
                        </a:cxn>
                        <a:cxn ang="0">
                          <a:pos x="0" y="1980"/>
                        </a:cxn>
                        <a:cxn ang="0">
                          <a:pos x="0" y="180"/>
                        </a:cxn>
                      </a:cxnLst>
                      <a:rect l="0" t="0" r="r" b="b"/>
                      <a:pathLst>
                        <a:path w="1080" h="2160">
                          <a:moveTo>
                            <a:pt x="0" y="180"/>
                          </a:moveTo>
                          <a:lnTo>
                            <a:pt x="180" y="0"/>
                          </a:lnTo>
                          <a:lnTo>
                            <a:pt x="900" y="0"/>
                          </a:lnTo>
                          <a:lnTo>
                            <a:pt x="1080" y="180"/>
                          </a:lnTo>
                          <a:lnTo>
                            <a:pt x="1080" y="1980"/>
                          </a:lnTo>
                          <a:lnTo>
                            <a:pt x="900" y="2160"/>
                          </a:lnTo>
                          <a:lnTo>
                            <a:pt x="180" y="2160"/>
                          </a:lnTo>
                          <a:lnTo>
                            <a:pt x="0" y="1980"/>
                          </a:lnTo>
                          <a:lnTo>
                            <a:pt x="0" y="180"/>
                          </a:lnTo>
                          <a:close/>
                        </a:path>
                      </a:pathLst>
                    </a:custGeom>
                    <a:solidFill>
                      <a:srgbClr val="C0C0C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grpSp>
              <p:nvGrpSpPr>
                <p:cNvPr id="52262" name="Group 38"/>
                <p:cNvGrpSpPr>
                  <a:grpSpLocks noChangeAspect="1"/>
                </p:cNvGrpSpPr>
                <p:nvPr/>
              </p:nvGrpSpPr>
              <p:grpSpPr bwMode="auto">
                <a:xfrm>
                  <a:off x="4140" y="8483"/>
                  <a:ext cx="1620" cy="1329"/>
                  <a:chOff x="4320" y="9887"/>
                  <a:chExt cx="4860" cy="3987"/>
                </a:xfrm>
              </p:grpSpPr>
              <p:sp>
                <p:nvSpPr>
                  <p:cNvPr id="52263" name="Freeform 39"/>
                  <p:cNvSpPr>
                    <a:spLocks noChangeAspect="1"/>
                  </p:cNvSpPr>
                  <p:nvPr/>
                </p:nvSpPr>
                <p:spPr bwMode="auto">
                  <a:xfrm>
                    <a:off x="8280" y="9887"/>
                    <a:ext cx="540" cy="360"/>
                  </a:xfrm>
                  <a:custGeom>
                    <a:avLst/>
                    <a:gdLst/>
                    <a:ahLst/>
                    <a:cxnLst>
                      <a:cxn ang="0">
                        <a:pos x="0" y="360"/>
                      </a:cxn>
                      <a:cxn ang="0">
                        <a:pos x="0" y="0"/>
                      </a:cxn>
                      <a:cxn ang="0">
                        <a:pos x="540" y="180"/>
                      </a:cxn>
                    </a:cxnLst>
                    <a:rect l="0" t="0" r="r" b="b"/>
                    <a:pathLst>
                      <a:path w="540" h="360">
                        <a:moveTo>
                          <a:pt x="0" y="360"/>
                        </a:moveTo>
                        <a:lnTo>
                          <a:pt x="0" y="0"/>
                        </a:lnTo>
                        <a:lnTo>
                          <a:pt x="540" y="18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nvGrpSpPr>
                  <p:cNvPr id="52264" name="Group 40"/>
                  <p:cNvGrpSpPr>
                    <a:grpSpLocks noChangeAspect="1"/>
                  </p:cNvGrpSpPr>
                  <p:nvPr/>
                </p:nvGrpSpPr>
                <p:grpSpPr bwMode="auto">
                  <a:xfrm>
                    <a:off x="4320" y="9887"/>
                    <a:ext cx="4860" cy="3987"/>
                    <a:chOff x="4320" y="2160"/>
                    <a:chExt cx="4860" cy="3987"/>
                  </a:xfrm>
                </p:grpSpPr>
                <p:grpSp>
                  <p:nvGrpSpPr>
                    <p:cNvPr id="52265" name="Group 41"/>
                    <p:cNvGrpSpPr>
                      <a:grpSpLocks noChangeAspect="1"/>
                    </p:cNvGrpSpPr>
                    <p:nvPr/>
                  </p:nvGrpSpPr>
                  <p:grpSpPr bwMode="auto">
                    <a:xfrm>
                      <a:off x="8280" y="2160"/>
                      <a:ext cx="900" cy="3960"/>
                      <a:chOff x="8280" y="2160"/>
                      <a:chExt cx="1080" cy="3960"/>
                    </a:xfrm>
                  </p:grpSpPr>
                  <p:sp>
                    <p:nvSpPr>
                      <p:cNvPr id="52266" name="Rectangle 42"/>
                      <p:cNvSpPr>
                        <a:spLocks noChangeAspect="1" noChangeArrowheads="1"/>
                      </p:cNvSpPr>
                      <p:nvPr/>
                    </p:nvSpPr>
                    <p:spPr bwMode="auto">
                      <a:xfrm>
                        <a:off x="8460" y="4320"/>
                        <a:ext cx="720" cy="1800"/>
                      </a:xfrm>
                      <a:prstGeom prst="rect">
                        <a:avLst/>
                      </a:prstGeom>
                      <a:solidFill>
                        <a:srgbClr val="FFFFFF"/>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67" name="Freeform 43"/>
                      <p:cNvSpPr>
                        <a:spLocks noChangeAspect="1"/>
                      </p:cNvSpPr>
                      <p:nvPr/>
                    </p:nvSpPr>
                    <p:spPr bwMode="auto">
                      <a:xfrm>
                        <a:off x="8280" y="2160"/>
                        <a:ext cx="1080" cy="2160"/>
                      </a:xfrm>
                      <a:custGeom>
                        <a:avLst/>
                        <a:gdLst/>
                        <a:ahLst/>
                        <a:cxnLst>
                          <a:cxn ang="0">
                            <a:pos x="1080" y="1980"/>
                          </a:cxn>
                          <a:cxn ang="0">
                            <a:pos x="900" y="2160"/>
                          </a:cxn>
                          <a:cxn ang="0">
                            <a:pos x="180" y="2160"/>
                          </a:cxn>
                          <a:cxn ang="0">
                            <a:pos x="0" y="1980"/>
                          </a:cxn>
                          <a:cxn ang="0">
                            <a:pos x="0" y="360"/>
                          </a:cxn>
                          <a:cxn ang="0">
                            <a:pos x="1080" y="0"/>
                          </a:cxn>
                          <a:cxn ang="0">
                            <a:pos x="1080" y="1980"/>
                          </a:cxn>
                        </a:cxnLst>
                        <a:rect l="0" t="0" r="r" b="b"/>
                        <a:pathLst>
                          <a:path w="1080" h="2160">
                            <a:moveTo>
                              <a:pt x="1080" y="1980"/>
                            </a:moveTo>
                            <a:lnTo>
                              <a:pt x="900" y="2160"/>
                            </a:lnTo>
                            <a:lnTo>
                              <a:pt x="180" y="2160"/>
                            </a:lnTo>
                            <a:lnTo>
                              <a:pt x="0" y="1980"/>
                            </a:lnTo>
                            <a:lnTo>
                              <a:pt x="0" y="360"/>
                            </a:lnTo>
                            <a:lnTo>
                              <a:pt x="1080" y="0"/>
                            </a:lnTo>
                            <a:lnTo>
                              <a:pt x="1080" y="1980"/>
                            </a:lnTo>
                            <a:close/>
                          </a:path>
                        </a:pathLst>
                      </a:custGeom>
                      <a:solidFill>
                        <a:srgbClr val="C0C0C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nvGrpSpPr>
                    <p:cNvPr id="52268" name="Group 44"/>
                    <p:cNvGrpSpPr>
                      <a:grpSpLocks noChangeAspect="1"/>
                    </p:cNvGrpSpPr>
                    <p:nvPr/>
                  </p:nvGrpSpPr>
                  <p:grpSpPr bwMode="auto">
                    <a:xfrm>
                      <a:off x="4320" y="2160"/>
                      <a:ext cx="3603" cy="3987"/>
                      <a:chOff x="4320" y="2160"/>
                      <a:chExt cx="3603" cy="3987"/>
                    </a:xfrm>
                  </p:grpSpPr>
                  <p:grpSp>
                    <p:nvGrpSpPr>
                      <p:cNvPr id="52269" name="Group 45"/>
                      <p:cNvGrpSpPr>
                        <a:grpSpLocks noChangeAspect="1"/>
                      </p:cNvGrpSpPr>
                      <p:nvPr/>
                    </p:nvGrpSpPr>
                    <p:grpSpPr bwMode="auto">
                      <a:xfrm>
                        <a:off x="4320" y="2340"/>
                        <a:ext cx="3603" cy="3807"/>
                        <a:chOff x="4317" y="8103"/>
                        <a:chExt cx="3603" cy="3807"/>
                      </a:xfrm>
                    </p:grpSpPr>
                    <p:sp>
                      <p:nvSpPr>
                        <p:cNvPr id="52270" name="Freeform 46"/>
                        <p:cNvSpPr>
                          <a:spLocks noChangeAspect="1"/>
                        </p:cNvSpPr>
                        <p:nvPr/>
                      </p:nvSpPr>
                      <p:spPr bwMode="auto">
                        <a:xfrm>
                          <a:off x="5760" y="8103"/>
                          <a:ext cx="1080" cy="2160"/>
                        </a:xfrm>
                        <a:custGeom>
                          <a:avLst/>
                          <a:gdLst/>
                          <a:ahLst/>
                          <a:cxnLst>
                            <a:cxn ang="0">
                              <a:pos x="1080" y="0"/>
                            </a:cxn>
                            <a:cxn ang="0">
                              <a:pos x="720" y="1980"/>
                            </a:cxn>
                            <a:cxn ang="0">
                              <a:pos x="360" y="2160"/>
                            </a:cxn>
                            <a:cxn ang="0">
                              <a:pos x="0" y="1980"/>
                            </a:cxn>
                            <a:cxn ang="0">
                              <a:pos x="360" y="180"/>
                            </a:cxn>
                            <a:cxn ang="0">
                              <a:pos x="1080" y="0"/>
                            </a:cxn>
                          </a:cxnLst>
                          <a:rect l="0" t="0" r="r" b="b"/>
                          <a:pathLst>
                            <a:path w="1080" h="2160">
                              <a:moveTo>
                                <a:pt x="1080" y="0"/>
                              </a:moveTo>
                              <a:lnTo>
                                <a:pt x="720" y="1980"/>
                              </a:lnTo>
                              <a:lnTo>
                                <a:pt x="360" y="2160"/>
                              </a:lnTo>
                              <a:lnTo>
                                <a:pt x="0" y="1980"/>
                              </a:lnTo>
                              <a:lnTo>
                                <a:pt x="360" y="180"/>
                              </a:lnTo>
                              <a:lnTo>
                                <a:pt x="1080" y="0"/>
                              </a:lnTo>
                              <a:close/>
                            </a:path>
                          </a:pathLst>
                        </a:custGeom>
                        <a:solidFill>
                          <a:srgbClr val="C0C0C0"/>
                        </a:solid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71" name="Freeform 47"/>
                        <p:cNvSpPr>
                          <a:spLocks noChangeAspect="1"/>
                        </p:cNvSpPr>
                        <p:nvPr/>
                      </p:nvSpPr>
                      <p:spPr bwMode="auto">
                        <a:xfrm>
                          <a:off x="5760" y="10260"/>
                          <a:ext cx="2160" cy="1650"/>
                        </a:xfrm>
                        <a:custGeom>
                          <a:avLst/>
                          <a:gdLst/>
                          <a:ahLst/>
                          <a:cxnLst>
                            <a:cxn ang="0">
                              <a:pos x="360" y="0"/>
                            </a:cxn>
                            <a:cxn ang="0">
                              <a:pos x="0" y="720"/>
                            </a:cxn>
                            <a:cxn ang="0">
                              <a:pos x="360" y="1440"/>
                            </a:cxn>
                            <a:cxn ang="0">
                              <a:pos x="1260" y="1620"/>
                            </a:cxn>
                            <a:cxn ang="0">
                              <a:pos x="2160" y="1260"/>
                            </a:cxn>
                          </a:cxnLst>
                          <a:rect l="0" t="0" r="r" b="b"/>
                          <a:pathLst>
                            <a:path w="2160" h="1650">
                              <a:moveTo>
                                <a:pt x="360" y="0"/>
                              </a:moveTo>
                              <a:cubicBezTo>
                                <a:pt x="180" y="240"/>
                                <a:pt x="0" y="480"/>
                                <a:pt x="0" y="720"/>
                              </a:cubicBezTo>
                              <a:cubicBezTo>
                                <a:pt x="0" y="960"/>
                                <a:pt x="150" y="1290"/>
                                <a:pt x="360" y="1440"/>
                              </a:cubicBezTo>
                              <a:cubicBezTo>
                                <a:pt x="570" y="1590"/>
                                <a:pt x="960" y="1650"/>
                                <a:pt x="1260" y="1620"/>
                              </a:cubicBezTo>
                              <a:cubicBezTo>
                                <a:pt x="1560" y="1590"/>
                                <a:pt x="1860" y="1425"/>
                                <a:pt x="2160" y="1260"/>
                              </a:cubicBez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72" name="Freeform 48"/>
                        <p:cNvSpPr>
                          <a:spLocks noChangeAspect="1"/>
                        </p:cNvSpPr>
                        <p:nvPr/>
                      </p:nvSpPr>
                      <p:spPr bwMode="auto">
                        <a:xfrm>
                          <a:off x="4317" y="8460"/>
                          <a:ext cx="1800" cy="720"/>
                        </a:xfrm>
                        <a:custGeom>
                          <a:avLst/>
                          <a:gdLst/>
                          <a:ahLst/>
                          <a:cxnLst>
                            <a:cxn ang="0">
                              <a:pos x="1800" y="0"/>
                            </a:cxn>
                            <a:cxn ang="0">
                              <a:pos x="540" y="360"/>
                            </a:cxn>
                            <a:cxn ang="0">
                              <a:pos x="0" y="720"/>
                            </a:cxn>
                          </a:cxnLst>
                          <a:rect l="0" t="0" r="r" b="b"/>
                          <a:pathLst>
                            <a:path w="1800" h="720">
                              <a:moveTo>
                                <a:pt x="1800" y="0"/>
                              </a:moveTo>
                              <a:lnTo>
                                <a:pt x="540" y="360"/>
                              </a:lnTo>
                              <a:lnTo>
                                <a:pt x="0" y="720"/>
                              </a:lnTo>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nvGrpSpPr>
                      <p:cNvPr id="52273" name="Group 49"/>
                      <p:cNvGrpSpPr>
                        <a:grpSpLocks noChangeAspect="1"/>
                      </p:cNvGrpSpPr>
                      <p:nvPr/>
                    </p:nvGrpSpPr>
                    <p:grpSpPr bwMode="auto">
                      <a:xfrm>
                        <a:off x="6120" y="2160"/>
                        <a:ext cx="900" cy="2160"/>
                        <a:chOff x="6120" y="2160"/>
                        <a:chExt cx="900" cy="2160"/>
                      </a:xfrm>
                    </p:grpSpPr>
                    <p:sp>
                      <p:nvSpPr>
                        <p:cNvPr id="52274" name="Line 50"/>
                        <p:cNvSpPr>
                          <a:spLocks noChangeAspect="1" noChangeShapeType="1"/>
                        </p:cNvSpPr>
                        <p:nvPr/>
                      </p:nvSpPr>
                      <p:spPr bwMode="auto">
                        <a:xfrm flipV="1">
                          <a:off x="6840" y="2160"/>
                          <a:ext cx="180" cy="1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75" name="Line 51"/>
                        <p:cNvSpPr>
                          <a:spLocks noChangeAspect="1" noChangeShapeType="1"/>
                        </p:cNvSpPr>
                        <p:nvPr/>
                      </p:nvSpPr>
                      <p:spPr bwMode="auto">
                        <a:xfrm flipH="1">
                          <a:off x="6300" y="2160"/>
                          <a:ext cx="720" cy="1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76" name="Line 52"/>
                        <p:cNvSpPr>
                          <a:spLocks noChangeAspect="1" noChangeShapeType="1"/>
                        </p:cNvSpPr>
                        <p:nvPr/>
                      </p:nvSpPr>
                      <p:spPr bwMode="auto">
                        <a:xfrm flipV="1">
                          <a:off x="6120" y="2340"/>
                          <a:ext cx="180" cy="1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77" name="Line 53"/>
                        <p:cNvSpPr>
                          <a:spLocks noChangeAspect="1" noChangeShapeType="1"/>
                        </p:cNvSpPr>
                        <p:nvPr/>
                      </p:nvSpPr>
                      <p:spPr bwMode="auto">
                        <a:xfrm flipH="1">
                          <a:off x="6660" y="2160"/>
                          <a:ext cx="360" cy="19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sp>
                      <p:nvSpPr>
                        <p:cNvPr id="52278" name="Line 54"/>
                        <p:cNvSpPr>
                          <a:spLocks noChangeAspect="1" noChangeShapeType="1"/>
                        </p:cNvSpPr>
                        <p:nvPr/>
                      </p:nvSpPr>
                      <p:spPr bwMode="auto">
                        <a:xfrm flipV="1">
                          <a:off x="6480" y="4140"/>
                          <a:ext cx="180" cy="18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l-GR" sz="1600"/>
                        </a:p>
                      </p:txBody>
                    </p:sp>
                  </p:grpSp>
                </p:grpSp>
              </p:grpSp>
            </p:grpSp>
          </p:grpSp>
          <p:sp>
            <p:nvSpPr>
              <p:cNvPr id="52279" name="Rectangle 55"/>
              <p:cNvSpPr>
                <a:spLocks noChangeAspect="1" noChangeArrowheads="1"/>
              </p:cNvSpPr>
              <p:nvPr/>
            </p:nvSpPr>
            <p:spPr bwMode="auto">
              <a:xfrm>
                <a:off x="1800" y="6073"/>
                <a:ext cx="8460" cy="198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sz="1600"/>
              </a:p>
            </p:txBody>
          </p:sp>
        </p:grpSp>
        <p:sp>
          <p:nvSpPr>
            <p:cNvPr id="52280" name="Text Box 56"/>
            <p:cNvSpPr txBox="1">
              <a:spLocks noChangeAspect="1" noChangeArrowheads="1"/>
            </p:cNvSpPr>
            <p:nvPr/>
          </p:nvSpPr>
          <p:spPr bwMode="auto">
            <a:xfrm>
              <a:off x="2880" y="3333"/>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u="none" strike="noStrike" cap="none" normalizeH="0" baseline="0" smtClean="0">
                  <a:ln>
                    <a:noFill/>
                  </a:ln>
                  <a:solidFill>
                    <a:schemeClr val="tx1"/>
                  </a:solidFill>
                  <a:effectLst/>
                  <a:cs typeface="Arial" pitchFamily="34" charset="0"/>
                </a:rPr>
                <a:t>Α</a:t>
              </a:r>
              <a:endParaRPr kumimoji="0" lang="el-GR" sz="1600" b="0" u="none" strike="noStrike" cap="none" normalizeH="0" baseline="0" smtClean="0">
                <a:ln>
                  <a:noFill/>
                </a:ln>
                <a:solidFill>
                  <a:schemeClr val="tx1"/>
                </a:solidFill>
                <a:effectLst/>
                <a:cs typeface="Arial" pitchFamily="34" charset="0"/>
              </a:endParaRPr>
            </a:p>
          </p:txBody>
        </p:sp>
        <p:sp>
          <p:nvSpPr>
            <p:cNvPr id="52281" name="Text Box 57"/>
            <p:cNvSpPr txBox="1">
              <a:spLocks noChangeAspect="1" noChangeArrowheads="1"/>
            </p:cNvSpPr>
            <p:nvPr/>
          </p:nvSpPr>
          <p:spPr bwMode="auto">
            <a:xfrm>
              <a:off x="5220" y="3333"/>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u="none" strike="noStrike" cap="none" normalizeH="0" baseline="0" smtClean="0">
                  <a:ln>
                    <a:noFill/>
                  </a:ln>
                  <a:solidFill>
                    <a:schemeClr val="tx1"/>
                  </a:solidFill>
                  <a:effectLst/>
                  <a:cs typeface="Arial" pitchFamily="34" charset="0"/>
                </a:rPr>
                <a:t>Β</a:t>
              </a:r>
              <a:endParaRPr kumimoji="0" lang="el-GR" sz="1600" b="0" u="none" strike="noStrike" cap="none" normalizeH="0" baseline="0" smtClean="0">
                <a:ln>
                  <a:noFill/>
                </a:ln>
                <a:solidFill>
                  <a:schemeClr val="tx1"/>
                </a:solidFill>
                <a:effectLst/>
                <a:cs typeface="Arial" pitchFamily="34" charset="0"/>
              </a:endParaRPr>
            </a:p>
          </p:txBody>
        </p:sp>
        <p:sp>
          <p:nvSpPr>
            <p:cNvPr id="52282" name="Text Box 58"/>
            <p:cNvSpPr txBox="1">
              <a:spLocks noChangeAspect="1" noChangeArrowheads="1"/>
            </p:cNvSpPr>
            <p:nvPr/>
          </p:nvSpPr>
          <p:spPr bwMode="auto">
            <a:xfrm>
              <a:off x="7380" y="3321"/>
              <a:ext cx="900" cy="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u="none" strike="noStrike" cap="none" normalizeH="0" baseline="0" smtClean="0">
                  <a:ln>
                    <a:noFill/>
                  </a:ln>
                  <a:solidFill>
                    <a:schemeClr val="tx1"/>
                  </a:solidFill>
                  <a:effectLst/>
                  <a:cs typeface="Arial" pitchFamily="34" charset="0"/>
                </a:rPr>
                <a:t>Γ</a:t>
              </a:r>
              <a:endParaRPr kumimoji="0" lang="el-GR" sz="1600" b="0" u="none" strike="noStrike" cap="none" normalizeH="0" baseline="0" smtClean="0">
                <a:ln>
                  <a:noFill/>
                </a:ln>
                <a:solidFill>
                  <a:schemeClr val="tx1"/>
                </a:solidFill>
                <a:effectLst/>
                <a:cs typeface="Arial" pitchFamily="34" charset="0"/>
              </a:endParaRPr>
            </a:p>
          </p:txBody>
        </p:sp>
        <p:sp>
          <p:nvSpPr>
            <p:cNvPr id="52283" name="Text Box 59"/>
            <p:cNvSpPr txBox="1">
              <a:spLocks noChangeAspect="1" noChangeArrowheads="1"/>
            </p:cNvSpPr>
            <p:nvPr/>
          </p:nvSpPr>
          <p:spPr bwMode="auto">
            <a:xfrm>
              <a:off x="9180" y="3237"/>
              <a:ext cx="9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1600" b="1" u="none" strike="noStrike" cap="none" normalizeH="0" baseline="0" smtClean="0">
                  <a:ln>
                    <a:noFill/>
                  </a:ln>
                  <a:solidFill>
                    <a:schemeClr val="tx1"/>
                  </a:solidFill>
                  <a:effectLst/>
                  <a:cs typeface="Arial" pitchFamily="34" charset="0"/>
                </a:rPr>
                <a:t>Δ</a:t>
              </a:r>
              <a:endParaRPr kumimoji="0" lang="el-GR" sz="1600" b="0" u="none" strike="noStrike" cap="none" normalizeH="0" baseline="0" smtClean="0">
                <a:ln>
                  <a:noFill/>
                </a:ln>
                <a:solidFill>
                  <a:schemeClr val="tx1"/>
                </a:solidFill>
                <a:effectLst/>
                <a:cs typeface="Arial" pitchFamily="34" charset="0"/>
              </a:endParaRPr>
            </a:p>
          </p:txBody>
        </p:sp>
      </p:grpSp>
      <p:sp>
        <p:nvSpPr>
          <p:cNvPr id="52284" name="Rectangle 60"/>
          <p:cNvSpPr>
            <a:spLocks noChangeArrowheads="1"/>
          </p:cNvSpPr>
          <p:nvPr/>
        </p:nvSpPr>
        <p:spPr bwMode="auto">
          <a:xfrm>
            <a:off x="1392071" y="5470241"/>
            <a:ext cx="985823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7013" algn="ctr" defTabSz="914400" rtl="0" eaLnBrk="1" fontAlgn="base" latinLnBrk="0" hangingPunct="1">
              <a:lnSpc>
                <a:spcPct val="100000"/>
              </a:lnSpc>
              <a:spcBef>
                <a:spcPct val="0"/>
              </a:spcBef>
              <a:spcAft>
                <a:spcPct val="0"/>
              </a:spcAft>
              <a:buClrTx/>
              <a:buSzTx/>
              <a:buFontTx/>
              <a:buNone/>
              <a:tabLst>
                <a:tab pos="539750" algn="l"/>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Διάφορα σχήματα δοντιών δίσκων κοπής </a:t>
            </a:r>
          </a:p>
          <a:p>
            <a:pPr marL="0" marR="0" lvl="0" indent="227013" algn="ctr" defTabSz="914400" rtl="0" eaLnBrk="1" fontAlgn="base" latinLnBrk="0" hangingPunct="1">
              <a:lnSpc>
                <a:spcPct val="100000"/>
              </a:lnSpc>
              <a:spcBef>
                <a:spcPct val="0"/>
              </a:spcBef>
              <a:spcAft>
                <a:spcPct val="0"/>
              </a:spcAft>
              <a:buClrTx/>
              <a:buSzTx/>
              <a:buFontTx/>
              <a:buNone/>
              <a:tabLst>
                <a:tab pos="539750" algn="l"/>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(Α: επίπεδο, Β: κεκλιμένο εναλλάξ, Γ: κοίλο, Δ: τραπεζοειδές</a:t>
            </a:r>
            <a:r>
              <a:rPr kumimoji="0" lang="el-GR" sz="2000" b="0" u="none" strike="noStrike" cap="none" normalizeH="0" baseline="0" dirty="0" smtClean="0">
                <a:ln>
                  <a:noFill/>
                </a:ln>
                <a:solidFill>
                  <a:schemeClr val="tx1"/>
                </a:solidFill>
                <a:effectLst/>
                <a:ea typeface="Times New Roman" pitchFamily="18" charset="0"/>
                <a:cs typeface="Arial" pitchFamily="34" charset="0"/>
              </a:rPr>
              <a:t>)</a:t>
            </a:r>
            <a:endParaRPr kumimoji="0" lang="el-GR" sz="3200" b="0" u="none" strike="noStrike" cap="none" normalizeH="0" baseline="0" dirty="0" smtClean="0">
              <a:ln>
                <a:noFill/>
              </a:ln>
              <a:solidFill>
                <a:schemeClr val="tx1"/>
              </a:solidFill>
              <a:effectLst/>
              <a:cs typeface="Arial" pitchFamily="34" charset="0"/>
            </a:endParaRPr>
          </a:p>
        </p:txBody>
      </p:sp>
      <p:sp>
        <p:nvSpPr>
          <p:cNvPr id="64" name="63 - Ορθογώνιο"/>
          <p:cNvSpPr/>
          <p:nvPr/>
        </p:nvSpPr>
        <p:spPr>
          <a:xfrm>
            <a:off x="1285708" y="5322437"/>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65" name="64 - Ορθογώνιο"/>
          <p:cNvSpPr/>
          <p:nvPr/>
        </p:nvSpPr>
        <p:spPr>
          <a:xfrm>
            <a:off x="4322549" y="885541"/>
            <a:ext cx="3014223"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Μορφολογία δοντιών</a:t>
            </a:r>
            <a:endParaRPr lang="el-GR" sz="2000" i="1" dirty="0" smtClean="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3733737" y="885541"/>
            <a:ext cx="4191853"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Άλλα χαρακτηριστικά δοντιών</a:t>
            </a:r>
            <a:endParaRPr lang="el-GR" sz="2000" i="1" dirty="0" smtClean="0">
              <a:cs typeface="Arial" pitchFamily="34" charset="0"/>
            </a:endParaRPr>
          </a:p>
        </p:txBody>
      </p:sp>
      <p:cxnSp>
        <p:nvCxnSpPr>
          <p:cNvPr id="4"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53250" name="Picture 2" descr="disk"/>
          <p:cNvPicPr>
            <a:picLocks noChangeAspect="1" noChangeArrowheads="1"/>
          </p:cNvPicPr>
          <p:nvPr/>
        </p:nvPicPr>
        <p:blipFill>
          <a:blip r:embed="rId3" cstate="print">
            <a:lum contrast="10000"/>
          </a:blip>
          <a:srcRect/>
          <a:stretch>
            <a:fillRect/>
          </a:stretch>
        </p:blipFill>
        <p:spPr bwMode="auto">
          <a:xfrm>
            <a:off x="5977719" y="1378425"/>
            <a:ext cx="5595582" cy="5210792"/>
          </a:xfrm>
          <a:prstGeom prst="rect">
            <a:avLst/>
          </a:prstGeom>
          <a:noFill/>
          <a:ln w="9525">
            <a:noFill/>
            <a:miter lim="800000"/>
            <a:headEnd/>
            <a:tailEnd/>
          </a:ln>
        </p:spPr>
      </p:pic>
      <p:sp>
        <p:nvSpPr>
          <p:cNvPr id="6" name="5 - Ορθογώνιο"/>
          <p:cNvSpPr/>
          <p:nvPr/>
        </p:nvSpPr>
        <p:spPr>
          <a:xfrm>
            <a:off x="6676572" y="6236837"/>
            <a:ext cx="1064715" cy="307777"/>
          </a:xfrm>
          <a:prstGeom prst="rect">
            <a:avLst/>
          </a:prstGeom>
        </p:spPr>
        <p:txBody>
          <a:bodyPr wrap="none">
            <a:spAutoFit/>
          </a:bodyPr>
          <a:lstStyle/>
          <a:p>
            <a:r>
              <a:rPr lang="el-GR" sz="1400" dirty="0" smtClean="0"/>
              <a:t>ΠΗΓΗ: </a:t>
            </a:r>
            <a:r>
              <a:rPr lang="en-US" sz="1400" dirty="0" smtClean="0"/>
              <a:t>LEITZ</a:t>
            </a:r>
            <a:endParaRPr lang="el-GR" sz="1400" dirty="0"/>
          </a:p>
        </p:txBody>
      </p:sp>
      <p:sp>
        <p:nvSpPr>
          <p:cNvPr id="11" name="Text Box 5"/>
          <p:cNvSpPr txBox="1">
            <a:spLocks noChangeArrowheads="1"/>
          </p:cNvSpPr>
          <p:nvPr/>
        </p:nvSpPr>
        <p:spPr bwMode="auto">
          <a:xfrm>
            <a:off x="272955" y="2374710"/>
            <a:ext cx="5854890" cy="42145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1: δόντια με κανονικό </a:t>
            </a:r>
            <a:r>
              <a:rPr kumimoji="0" lang="el-GR" sz="2000" u="none" strike="noStrike" cap="none" normalizeH="0" baseline="0" dirty="0" smtClean="0">
                <a:ln>
                  <a:noFill/>
                </a:ln>
                <a:solidFill>
                  <a:schemeClr val="tx1"/>
                </a:solidFill>
                <a:effectLst/>
                <a:cs typeface="Arial" pitchFamily="34" charset="0"/>
              </a:rPr>
              <a:t>σχήμα</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2: δόντια με καμπύλο </a:t>
            </a:r>
            <a:r>
              <a:rPr kumimoji="0" lang="el-GR" sz="2000" u="none" strike="noStrike" cap="none" normalizeH="0" baseline="0" dirty="0" smtClean="0">
                <a:ln>
                  <a:noFill/>
                </a:ln>
                <a:solidFill>
                  <a:schemeClr val="tx1"/>
                </a:solidFill>
                <a:effectLst/>
                <a:cs typeface="Arial" pitchFamily="34" charset="0"/>
              </a:rPr>
              <a:t>σχήμα </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3: </a:t>
            </a:r>
            <a:r>
              <a:rPr kumimoji="0" lang="el-GR" sz="2000" u="none" strike="noStrike" cap="none" normalizeH="0" baseline="0" dirty="0" smtClean="0">
                <a:ln>
                  <a:noFill/>
                </a:ln>
                <a:solidFill>
                  <a:schemeClr val="tx1"/>
                </a:solidFill>
                <a:effectLst/>
                <a:cs typeface="Arial" pitchFamily="34" charset="0"/>
              </a:rPr>
              <a:t>οδηγός</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4: </a:t>
            </a:r>
            <a:r>
              <a:rPr kumimoji="0" lang="el-GR" sz="2000" u="none" strike="noStrike" cap="none" normalizeH="0" baseline="0" dirty="0" smtClean="0">
                <a:ln>
                  <a:noFill/>
                </a:ln>
                <a:solidFill>
                  <a:schemeClr val="tx1"/>
                </a:solidFill>
                <a:effectLst/>
                <a:cs typeface="Arial" pitchFamily="34" charset="0"/>
              </a:rPr>
              <a:t>διάκενο </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5: άνοιγμα </a:t>
            </a:r>
            <a:r>
              <a:rPr kumimoji="0" lang="el-GR" sz="2000" u="none" strike="noStrike" cap="none" normalizeH="0" baseline="0" dirty="0" smtClean="0">
                <a:ln>
                  <a:noFill/>
                </a:ln>
                <a:solidFill>
                  <a:schemeClr val="tx1"/>
                </a:solidFill>
                <a:effectLst/>
                <a:cs typeface="Arial" pitchFamily="34" charset="0"/>
              </a:rPr>
              <a:t>δίσκου </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6: άνοιγμα με διευρυμένη </a:t>
            </a:r>
            <a:r>
              <a:rPr kumimoji="0" lang="el-GR" sz="2000" u="none" strike="noStrike" cap="none" normalizeH="0" baseline="0" dirty="0" smtClean="0">
                <a:ln>
                  <a:noFill/>
                </a:ln>
                <a:solidFill>
                  <a:schemeClr val="tx1"/>
                </a:solidFill>
                <a:effectLst/>
                <a:cs typeface="Arial" pitchFamily="34" charset="0"/>
              </a:rPr>
              <a:t>περιφέρεια </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7: άνοιγμα </a:t>
            </a:r>
            <a:r>
              <a:rPr kumimoji="0" lang="el-GR" sz="2000" u="none" strike="noStrike" cap="none" normalizeH="0" baseline="0" dirty="0" smtClean="0">
                <a:ln>
                  <a:noFill/>
                </a:ln>
                <a:solidFill>
                  <a:schemeClr val="tx1"/>
                </a:solidFill>
                <a:effectLst/>
                <a:cs typeface="Arial" pitchFamily="34" charset="0"/>
              </a:rPr>
              <a:t>ψύξης</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8: εσωτερικό άνοιγμα σταθεροποίησης με </a:t>
            </a:r>
            <a:r>
              <a:rPr kumimoji="0" lang="el-GR" sz="2000" u="none" strike="noStrike" cap="none" normalizeH="0" baseline="0" dirty="0" smtClean="0">
                <a:ln>
                  <a:noFill/>
                </a:ln>
                <a:solidFill>
                  <a:schemeClr val="tx1"/>
                </a:solidFill>
                <a:effectLst/>
                <a:cs typeface="Arial" pitchFamily="34" charset="0"/>
              </a:rPr>
              <a:t>καρβίδιο </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9: εξωτερικό άνοιγμα σταθεροποίησης με </a:t>
            </a:r>
            <a:r>
              <a:rPr kumimoji="0" lang="el-GR" sz="2000" u="none" strike="noStrike" cap="none" normalizeH="0" baseline="0" dirty="0" smtClean="0">
                <a:ln>
                  <a:noFill/>
                </a:ln>
                <a:solidFill>
                  <a:schemeClr val="tx1"/>
                </a:solidFill>
                <a:effectLst/>
                <a:cs typeface="Arial" pitchFamily="34" charset="0"/>
              </a:rPr>
              <a:t>καρβίδιο </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10: κεντρικό άνοιγμα </a:t>
            </a:r>
            <a:r>
              <a:rPr kumimoji="0" lang="el-GR" sz="2000" u="none" strike="noStrike" cap="none" normalizeH="0" baseline="0" dirty="0" smtClean="0">
                <a:ln>
                  <a:noFill/>
                </a:ln>
                <a:solidFill>
                  <a:schemeClr val="tx1"/>
                </a:solidFill>
                <a:effectLst/>
                <a:cs typeface="Arial" pitchFamily="34" charset="0"/>
              </a:rPr>
              <a:t>δίσκου</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11: απλό </a:t>
            </a:r>
            <a:r>
              <a:rPr kumimoji="0" lang="el-GR" sz="2000" u="none" strike="noStrike" cap="none" normalizeH="0" baseline="0" dirty="0" smtClean="0">
                <a:ln>
                  <a:noFill/>
                </a:ln>
                <a:solidFill>
                  <a:schemeClr val="tx1"/>
                </a:solidFill>
                <a:effectLst/>
                <a:cs typeface="Arial" pitchFamily="34" charset="0"/>
              </a:rPr>
              <a:t>άνοιγμα</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12: άνοιγμα με </a:t>
            </a:r>
            <a:r>
              <a:rPr kumimoji="0" lang="el-GR" sz="2000" u="none" strike="noStrike" cap="none" normalizeH="0" baseline="0" dirty="0" err="1" smtClean="0">
                <a:ln>
                  <a:noFill/>
                </a:ln>
                <a:solidFill>
                  <a:schemeClr val="tx1"/>
                </a:solidFill>
                <a:effectLst/>
                <a:cs typeface="Arial" pitchFamily="34" charset="0"/>
              </a:rPr>
              <a:t>πριτσίνι</a:t>
            </a:r>
            <a:endParaRPr kumimoji="0" lang="el-GR" sz="2000" u="none" strike="noStrike" cap="none" normalizeH="0" baseline="0" dirty="0" smtClean="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cs typeface="Arial" pitchFamily="34" charset="0"/>
              </a:rPr>
              <a:t>13: </a:t>
            </a:r>
            <a:r>
              <a:rPr kumimoji="0" lang="el-GR" sz="2000" b="0" u="none" strike="noStrike" cap="none" normalizeH="0" baseline="0" dirty="0" smtClean="0">
                <a:ln>
                  <a:noFill/>
                </a:ln>
                <a:solidFill>
                  <a:schemeClr val="tx1"/>
                </a:solidFill>
                <a:effectLst/>
                <a:cs typeface="Arial" pitchFamily="34" charset="0"/>
              </a:rPr>
              <a:t>άνοιγμα σχήματος </a:t>
            </a:r>
            <a:r>
              <a:rPr kumimoji="0" lang="el-GR" sz="2000" b="0" u="none" strike="noStrike" cap="none" normalizeH="0" baseline="0" dirty="0" smtClean="0">
                <a:ln>
                  <a:noFill/>
                </a:ln>
                <a:solidFill>
                  <a:schemeClr val="tx1"/>
                </a:solidFill>
                <a:effectLst/>
                <a:cs typeface="Arial" pitchFamily="34" charset="0"/>
              </a:rPr>
              <a:t>δέλτα</a:t>
            </a:r>
            <a:endParaRPr kumimoji="0" lang="el-GR" sz="2000" b="0" u="none" strike="noStrike" cap="none" normalizeH="0" baseline="0" dirty="0" smtClean="0">
              <a:ln>
                <a:noFill/>
              </a:ln>
              <a:solidFill>
                <a:schemeClr val="tx1"/>
              </a:solidFill>
              <a:effectLst/>
              <a:cs typeface="Arial" pitchFamily="34" charset="0"/>
            </a:endParaRPr>
          </a:p>
        </p:txBody>
      </p:sp>
      <p:sp>
        <p:nvSpPr>
          <p:cNvPr id="12" name="11 - Ορθογώνιο"/>
          <p:cNvSpPr/>
          <p:nvPr/>
        </p:nvSpPr>
        <p:spPr>
          <a:xfrm>
            <a:off x="272955" y="1569493"/>
            <a:ext cx="6250675" cy="707886"/>
          </a:xfrm>
          <a:prstGeom prst="rect">
            <a:avLst/>
          </a:prstGeom>
        </p:spPr>
        <p:txBody>
          <a:bodyPr wrap="square">
            <a:spAutoFit/>
          </a:bodyPr>
          <a:lstStyle/>
          <a:p>
            <a:r>
              <a:rPr lang="el-GR" sz="2000" b="1" dirty="0" smtClean="0"/>
              <a:t>Πέρα από τη μορφολογία των δοντιών, οι δίσκοι κοπής φέρουν και διάφορα αλλά χαρακτηριστικά:</a:t>
            </a:r>
            <a:endParaRPr lang="el-G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Πρίση ξύλου με </a:t>
            </a:r>
            <a:r>
              <a:rPr lang="el-GR" sz="2400" b="1" dirty="0" err="1" smtClean="0">
                <a:solidFill>
                  <a:schemeClr val="bg2">
                    <a:lumMod val="25000"/>
                  </a:schemeClr>
                </a:solidFill>
                <a:ea typeface="Open Sans Extrabold" panose="020B0906030804020204" pitchFamily="34" charset="0"/>
                <a:cs typeface="Open Sans Extrabold" panose="020B0906030804020204" pitchFamily="34" charset="0"/>
              </a:rPr>
              <a:t>δισκοπρίονα</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5897880" y="6184315"/>
            <a:ext cx="6096000" cy="400110"/>
          </a:xfrm>
          <a:prstGeom prst="rect">
            <a:avLst/>
          </a:prstGeom>
        </p:spPr>
        <p:txBody>
          <a:bodyPr>
            <a:spAutoFit/>
          </a:bodyPr>
          <a:lstStyle/>
          <a:p>
            <a:pPr algn="ctr"/>
            <a:r>
              <a:rPr lang="el-GR" sz="2000" dirty="0" smtClean="0"/>
              <a:t>Δικοπρίονο κοπής ξυλοπλακών (γωνιάστρα)</a:t>
            </a:r>
            <a:endParaRPr lang="el-GR" sz="2000" dirty="0"/>
          </a:p>
        </p:txBody>
      </p:sp>
      <p:sp>
        <p:nvSpPr>
          <p:cNvPr id="4097" name="Rectangle 1"/>
          <p:cNvSpPr>
            <a:spLocks noChangeArrowheads="1"/>
          </p:cNvSpPr>
          <p:nvPr/>
        </p:nvSpPr>
        <p:spPr bwMode="auto">
          <a:xfrm>
            <a:off x="441960" y="882432"/>
            <a:ext cx="112318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685800" algn="l"/>
              </a:tabLst>
            </a:pPr>
            <a:r>
              <a:rPr kumimoji="0" lang="el-GR" sz="2000" b="1" u="none" strike="noStrike" cap="none" normalizeH="0" baseline="0" dirty="0" smtClean="0">
                <a:ln>
                  <a:noFill/>
                </a:ln>
                <a:solidFill>
                  <a:schemeClr val="tx1"/>
                </a:solidFill>
                <a:effectLst/>
                <a:ea typeface="Times New Roman" pitchFamily="18" charset="0"/>
                <a:cs typeface="Arial" pitchFamily="34" charset="0"/>
              </a:rPr>
              <a:t>Τα </a:t>
            </a:r>
            <a:r>
              <a:rPr kumimoji="0" lang="el-GR" sz="2000" b="1" u="none" strike="noStrike" cap="none" normalizeH="0" baseline="0" dirty="0" err="1" smtClean="0">
                <a:ln>
                  <a:noFill/>
                </a:ln>
                <a:solidFill>
                  <a:schemeClr val="tx1"/>
                </a:solidFill>
                <a:effectLst/>
                <a:ea typeface="Times New Roman" pitchFamily="18" charset="0"/>
                <a:cs typeface="Arial" pitchFamily="34" charset="0"/>
              </a:rPr>
              <a:t>δισκοπρίονα</a:t>
            </a:r>
            <a:r>
              <a:rPr kumimoji="0" lang="el-GR" sz="2000" b="1" u="none" strike="noStrike" cap="none" normalizeH="0" baseline="0" dirty="0" smtClean="0">
                <a:ln>
                  <a:noFill/>
                </a:ln>
                <a:solidFill>
                  <a:schemeClr val="tx1"/>
                </a:solidFill>
                <a:effectLst/>
                <a:ea typeface="Times New Roman" pitchFamily="18" charset="0"/>
                <a:cs typeface="Arial" pitchFamily="34" charset="0"/>
              </a:rPr>
              <a:t> συναντώνται σε όλες τ</a:t>
            </a:r>
            <a:r>
              <a:rPr lang="el-GR" sz="2000" b="1" dirty="0" smtClean="0">
                <a:ea typeface="Times New Roman" pitchFamily="18" charset="0"/>
                <a:cs typeface="Arial" pitchFamily="34" charset="0"/>
              </a:rPr>
              <a:t>α επιπλοποιία.</a:t>
            </a:r>
            <a:r>
              <a:rPr kumimoji="0" lang="el-GR" sz="2000" b="1" u="none" strike="noStrike" cap="none" normalizeH="0" baseline="0" dirty="0" smtClean="0">
                <a:ln>
                  <a:noFill/>
                </a:ln>
                <a:solidFill>
                  <a:schemeClr val="tx1"/>
                </a:solidFill>
                <a:effectLst/>
                <a:ea typeface="Times New Roman" pitchFamily="18" charset="0"/>
                <a:cs typeface="Arial" pitchFamily="34" charset="0"/>
              </a:rPr>
              <a:t> Με τα δισκοπρίονα πραγματοποιούνται πρίσεις τόσο σε πριστή ξυλεία όσο και σε </a:t>
            </a:r>
            <a:r>
              <a:rPr kumimoji="0" lang="el-GR" sz="2000" b="1" u="none" strike="noStrike" cap="none" normalizeH="0" baseline="0" dirty="0" err="1" smtClean="0">
                <a:ln>
                  <a:noFill/>
                </a:ln>
                <a:solidFill>
                  <a:schemeClr val="tx1"/>
                </a:solidFill>
                <a:effectLst/>
                <a:ea typeface="Times New Roman" pitchFamily="18" charset="0"/>
                <a:cs typeface="Arial" pitchFamily="34" charset="0"/>
              </a:rPr>
              <a:t>ξυλοπλάκες</a:t>
            </a:r>
            <a:r>
              <a:rPr kumimoji="0" lang="el-GR" sz="2000" b="1" u="none" strike="noStrike" cap="none" normalizeH="0" baseline="0" dirty="0" smtClean="0">
                <a:ln>
                  <a:noFill/>
                </a:ln>
                <a:solidFill>
                  <a:schemeClr val="tx1"/>
                </a:solidFill>
                <a:effectLst/>
                <a:ea typeface="Times New Roman" pitchFamily="18" charset="0"/>
                <a:cs typeface="Arial" pitchFamily="34" charset="0"/>
              </a:rPr>
              <a:t>. </a:t>
            </a:r>
            <a:endParaRPr kumimoji="0" lang="en-GB" sz="2000" b="1" u="none" strike="noStrike" cap="none" normalizeH="0" baseline="0" dirty="0" smtClean="0">
              <a:ln>
                <a:noFill/>
              </a:ln>
              <a:solidFill>
                <a:schemeClr val="tx1"/>
              </a:solidFill>
              <a:effectLst/>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tab pos="685800" algn="l"/>
              </a:tabLst>
            </a:pPr>
            <a:endParaRPr lang="en-GB" sz="2000" b="1" dirty="0">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tab pos="685800" algn="l"/>
              </a:tabLst>
            </a:pPr>
            <a:r>
              <a:rPr kumimoji="0" lang="el-GR" sz="2000" b="1" u="none" strike="noStrike" cap="none" normalizeH="0" baseline="0" dirty="0" smtClean="0">
                <a:ln>
                  <a:noFill/>
                </a:ln>
                <a:solidFill>
                  <a:schemeClr val="tx1"/>
                </a:solidFill>
                <a:effectLst/>
                <a:ea typeface="Times New Roman" pitchFamily="18" charset="0"/>
                <a:cs typeface="Arial" pitchFamily="34" charset="0"/>
              </a:rPr>
              <a:t>Στις επιχειρήσεις κατασκευής επίπλων τα δισκοπρίονα που χρησιμοποιούνται περισσότερο είναι:</a:t>
            </a:r>
            <a:endParaRPr kumimoji="0" lang="en-US" sz="2000" b="1" u="none" strike="noStrike" cap="none" normalizeH="0" baseline="0" dirty="0" smtClean="0">
              <a:ln>
                <a:noFill/>
              </a:ln>
              <a:solidFill>
                <a:schemeClr val="tx1"/>
              </a:solidFill>
              <a:effectLst/>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Tx/>
              <a:buNone/>
              <a:tabLst>
                <a:tab pos="685800" algn="l"/>
              </a:tabLst>
            </a:pPr>
            <a:endParaRPr kumimoji="0" lang="el-GR" sz="2000" b="1"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685800" algn="l"/>
              </a:tabLst>
            </a:pPr>
            <a:r>
              <a:rPr lang="el-GR" sz="2000" dirty="0" smtClean="0">
                <a:ea typeface="Times New Roman" pitchFamily="18" charset="0"/>
                <a:cs typeface="Arial" pitchFamily="34" charset="0"/>
              </a:rPr>
              <a:t> το</a:t>
            </a:r>
            <a:r>
              <a:rPr kumimoji="0" lang="el-GR" sz="2000" u="none" strike="noStrike" cap="none" normalizeH="0" baseline="0" dirty="0" smtClean="0">
                <a:ln>
                  <a:noFill/>
                </a:ln>
                <a:solidFill>
                  <a:schemeClr val="tx1"/>
                </a:solidFill>
                <a:effectLst/>
                <a:ea typeface="Times New Roman" pitchFamily="18" charset="0"/>
                <a:cs typeface="Arial" pitchFamily="34" charset="0"/>
              </a:rPr>
              <a:t> επιτραπέζιο δισκοπρίονο</a:t>
            </a:r>
            <a:endParaRPr kumimoji="0" lang="el-GR" sz="200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6858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 το δισκοπρίονο τεμαχισμού </a:t>
            </a:r>
            <a:endParaRPr kumimoji="0" lang="el-GR" sz="2000" u="none" strike="noStrike" cap="none" normalizeH="0" baseline="0" dirty="0" smtClean="0">
              <a:ln>
                <a:noFill/>
              </a:ln>
              <a:solidFill>
                <a:schemeClr val="tx1"/>
              </a:solidFill>
              <a:effectLst/>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tabLst>
                <a:tab pos="685800" algn="l"/>
              </a:tabLst>
            </a:pPr>
            <a:r>
              <a:rPr lang="el-GR" sz="2000" dirty="0" smtClean="0">
                <a:ea typeface="Times New Roman" pitchFamily="18" charset="0"/>
                <a:cs typeface="Arial" pitchFamily="34" charset="0"/>
              </a:rPr>
              <a:t> </a:t>
            </a:r>
            <a:r>
              <a:rPr lang="el-GR" sz="2000" dirty="0" smtClean="0">
                <a:ea typeface="Times New Roman" pitchFamily="18" charset="0"/>
                <a:cs typeface="Arial" pitchFamily="34" charset="0"/>
              </a:rPr>
              <a:t>       </a:t>
            </a:r>
            <a:r>
              <a:rPr kumimoji="0" lang="el-GR" sz="2000" u="none" strike="noStrike" cap="none" normalizeH="0" baseline="0" dirty="0" err="1" smtClean="0">
                <a:ln>
                  <a:noFill/>
                </a:ln>
                <a:solidFill>
                  <a:schemeClr val="tx1"/>
                </a:solidFill>
                <a:effectLst/>
                <a:ea typeface="Times New Roman" pitchFamily="18" charset="0"/>
                <a:cs typeface="Arial" pitchFamily="34" charset="0"/>
              </a:rPr>
              <a:t>ξυλοπλακών</a:t>
            </a:r>
            <a:r>
              <a:rPr kumimoji="0" lang="el-GR" sz="2000" u="none" strike="noStrike" cap="none" normalizeH="0" baseline="0" dirty="0" smtClean="0">
                <a:ln>
                  <a:noFill/>
                </a:ln>
                <a:solidFill>
                  <a:schemeClr val="tx1"/>
                </a:solidFill>
                <a:effectLst/>
                <a:ea typeface="Times New Roman" pitchFamily="18" charset="0"/>
                <a:cs typeface="Arial" pitchFamily="34" charset="0"/>
              </a:rPr>
              <a:t> </a:t>
            </a:r>
            <a:r>
              <a:rPr kumimoji="0" lang="el-GR" sz="2000" u="none" strike="noStrike" cap="none" normalizeH="0" baseline="0" dirty="0" smtClean="0">
                <a:ln>
                  <a:noFill/>
                </a:ln>
                <a:solidFill>
                  <a:schemeClr val="tx1"/>
                </a:solidFill>
                <a:effectLst/>
                <a:ea typeface="Times New Roman" pitchFamily="18" charset="0"/>
                <a:cs typeface="Arial" pitchFamily="34" charset="0"/>
              </a:rPr>
              <a:t>(γωνιάστρα)</a:t>
            </a:r>
            <a:endParaRPr kumimoji="0" lang="el-GR" sz="2000" u="none" strike="noStrike" cap="none" normalizeH="0" baseline="0" dirty="0" smtClean="0">
              <a:ln>
                <a:noFill/>
              </a:ln>
              <a:solidFill>
                <a:schemeClr val="tx1"/>
              </a:solidFill>
              <a:effectLst/>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685800" algn="l"/>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 το παλινδρομικό δισκοπρίονο</a:t>
            </a:r>
            <a:endParaRPr kumimoji="0" lang="el-GR" sz="2000" u="none" strike="noStrike" cap="none" normalizeH="0" baseline="0" dirty="0" smtClean="0">
              <a:ln>
                <a:noFill/>
              </a:ln>
              <a:solidFill>
                <a:schemeClr val="tx1"/>
              </a:solidFill>
              <a:effectLst/>
              <a:cs typeface="Arial" pitchFamily="34" charset="0"/>
            </a:endParaRPr>
          </a:p>
        </p:txBody>
      </p:sp>
      <p:pic>
        <p:nvPicPr>
          <p:cNvPr id="6146" name="Picture 2" descr="Σχετική εικόνα"/>
          <p:cNvPicPr>
            <a:picLocks noChangeAspect="1" noChangeArrowheads="1"/>
          </p:cNvPicPr>
          <p:nvPr/>
        </p:nvPicPr>
        <p:blipFill>
          <a:blip r:embed="rId3" cstate="print">
            <a:lum contrast="10000"/>
          </a:blip>
          <a:srcRect l="9417" t="8249" r="25405" b="3020"/>
          <a:stretch>
            <a:fillRect/>
          </a:stretch>
        </p:blipFill>
        <p:spPr bwMode="auto">
          <a:xfrm>
            <a:off x="4983479" y="2148840"/>
            <a:ext cx="7113021" cy="3931920"/>
          </a:xfrm>
          <a:prstGeom prst="rect">
            <a:avLst/>
          </a:prstGeom>
          <a:noFill/>
        </p:spPr>
      </p:pic>
      <p:sp>
        <p:nvSpPr>
          <p:cNvPr id="15" name="14 - Ορθογώνιο"/>
          <p:cNvSpPr/>
          <p:nvPr/>
        </p:nvSpPr>
        <p:spPr>
          <a:xfrm>
            <a:off x="6722570" y="5850374"/>
            <a:ext cx="2126159" cy="307777"/>
          </a:xfrm>
          <a:prstGeom prst="rect">
            <a:avLst/>
          </a:prstGeom>
        </p:spPr>
        <p:txBody>
          <a:bodyPr wrap="none">
            <a:spAutoFit/>
          </a:bodyPr>
          <a:lstStyle/>
          <a:p>
            <a:r>
              <a:rPr lang="el-GR" sz="1400" dirty="0" smtClean="0"/>
              <a:t>ΠΗΓΗ: </a:t>
            </a:r>
            <a:r>
              <a:rPr lang="en-US" sz="1400" dirty="0" smtClean="0"/>
              <a:t>www.altendorf.com</a:t>
            </a:r>
            <a:endParaRPr lang="el-GR"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41193" y="2115249"/>
            <a:ext cx="603231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Ανάλογα με το υλικό που θα κατεργαστούμε και τις οδηγίες του κατασκευαστή, επιλέγουμε το δίσκο με τα κατάλληλα χαρακτηριστικά (διάμετρο, αριθμό και γεωμετρία δοντιών). </a:t>
            </a:r>
            <a:endParaRPr kumimoji="0" lang="el-GR" sz="32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4" name="3 - Ορθογώνιο"/>
          <p:cNvSpPr/>
          <p:nvPr/>
        </p:nvSpPr>
        <p:spPr>
          <a:xfrm>
            <a:off x="3852939" y="885541"/>
            <a:ext cx="395345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Επιλογή κατάλληλου δίσκου</a:t>
            </a:r>
            <a:endParaRPr lang="el-GR" sz="2000" i="1" dirty="0" smtClean="0">
              <a:cs typeface="Arial" pitchFamily="34" charset="0"/>
            </a:endParaRPr>
          </a:p>
        </p:txBody>
      </p:sp>
      <p:cxnSp>
        <p:nvCxnSpPr>
          <p:cNvPr id="5"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55298" name="Picture 2" descr="disk2"/>
          <p:cNvPicPr>
            <a:picLocks noChangeAspect="1" noChangeArrowheads="1"/>
          </p:cNvPicPr>
          <p:nvPr/>
        </p:nvPicPr>
        <p:blipFill>
          <a:blip r:embed="rId3" cstate="print"/>
          <a:srcRect/>
          <a:stretch>
            <a:fillRect/>
          </a:stretch>
        </p:blipFill>
        <p:spPr bwMode="auto">
          <a:xfrm>
            <a:off x="6728344" y="1392072"/>
            <a:ext cx="4449171" cy="4359670"/>
          </a:xfrm>
          <a:prstGeom prst="rect">
            <a:avLst/>
          </a:prstGeom>
          <a:noFill/>
          <a:ln w="9525">
            <a:solidFill>
              <a:schemeClr val="tx1"/>
            </a:solidFill>
            <a:miter lim="800000"/>
            <a:headEnd/>
            <a:tailEnd/>
          </a:ln>
        </p:spPr>
      </p:pic>
      <p:sp>
        <p:nvSpPr>
          <p:cNvPr id="55299" name="Rectangle 3"/>
          <p:cNvSpPr>
            <a:spLocks noChangeArrowheads="1"/>
          </p:cNvSpPr>
          <p:nvPr/>
        </p:nvSpPr>
        <p:spPr bwMode="auto">
          <a:xfrm>
            <a:off x="2279175" y="5927090"/>
            <a:ext cx="8943833"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smtClean="0">
                <a:ln>
                  <a:noFill/>
                </a:ln>
                <a:solidFill>
                  <a:schemeClr val="tx1"/>
                </a:solidFill>
                <a:effectLst/>
                <a:ea typeface="Times New Roman" pitchFamily="18" charset="0"/>
                <a:cs typeface="Arial" pitchFamily="34" charset="0"/>
              </a:rPr>
              <a:t>Δίσκος κοπής με πάνω από 54 δόντια για εγκάρσιες κοπές πριστής ξυλείας ξηραμένης ή υγρής. Δόντια με αρνητική γωνία τομής, σχήματος </a:t>
            </a:r>
            <a:r>
              <a:rPr kumimoji="0" lang="en-US" sz="2000" b="0" i="1" u="none" strike="noStrike" cap="none" normalizeH="0" baseline="0" dirty="0" smtClean="0">
                <a:ln>
                  <a:noFill/>
                </a:ln>
                <a:solidFill>
                  <a:schemeClr val="tx1"/>
                </a:solidFill>
                <a:effectLst/>
                <a:ea typeface="Times New Roman" pitchFamily="18" charset="0"/>
                <a:cs typeface="Arial" pitchFamily="34" charset="0"/>
              </a:rPr>
              <a:t>W</a:t>
            </a:r>
            <a:r>
              <a:rPr kumimoji="0" lang="el-GR" sz="2000" b="0" i="1" u="none" strike="noStrike" cap="none" normalizeH="0" baseline="0" dirty="0" smtClean="0">
                <a:ln>
                  <a:noFill/>
                </a:ln>
                <a:solidFill>
                  <a:schemeClr val="tx1"/>
                </a:solidFill>
                <a:effectLst/>
                <a:ea typeface="Times New Roman" pitchFamily="18" charset="0"/>
                <a:cs typeface="Arial" pitchFamily="34" charset="0"/>
              </a:rPr>
              <a:t>. Χρησιμοποιείται σε παλινδρομικά </a:t>
            </a:r>
            <a:r>
              <a:rPr kumimoji="0" lang="el-GR" sz="2000" b="0" i="1" u="none" strike="noStrike" cap="none" normalizeH="0" baseline="0" dirty="0" err="1" smtClean="0">
                <a:ln>
                  <a:noFill/>
                </a:ln>
                <a:solidFill>
                  <a:schemeClr val="tx1"/>
                </a:solidFill>
                <a:effectLst/>
                <a:ea typeface="Times New Roman" pitchFamily="18" charset="0"/>
                <a:cs typeface="Arial" pitchFamily="34" charset="0"/>
              </a:rPr>
              <a:t>δισκοπρίονα</a:t>
            </a:r>
            <a:r>
              <a:rPr kumimoji="0" lang="el-GR" sz="2000" b="0" i="1" u="none" strike="noStrike" cap="none" normalizeH="0" baseline="0" dirty="0" smtClean="0">
                <a:ln>
                  <a:noFill/>
                </a:ln>
                <a:solidFill>
                  <a:schemeClr val="tx1"/>
                </a:solidFill>
                <a:effectLst/>
                <a:ea typeface="Times New Roman" pitchFamily="18" charset="0"/>
                <a:cs typeface="Arial" pitchFamily="34" charset="0"/>
              </a:rPr>
              <a:t>.</a:t>
            </a:r>
            <a:endParaRPr kumimoji="0" lang="el-GR" sz="3200" b="0" i="0" u="none" strike="noStrike" cap="none" normalizeH="0" baseline="0" dirty="0" smtClean="0">
              <a:ln>
                <a:noFill/>
              </a:ln>
              <a:solidFill>
                <a:schemeClr val="tx1"/>
              </a:solidFill>
              <a:effectLst/>
              <a:cs typeface="Arial" pitchFamily="34" charset="0"/>
            </a:endParaRPr>
          </a:p>
        </p:txBody>
      </p:sp>
      <p:sp>
        <p:nvSpPr>
          <p:cNvPr id="8" name="7 - Ορθογώνιο"/>
          <p:cNvSpPr/>
          <p:nvPr/>
        </p:nvSpPr>
        <p:spPr>
          <a:xfrm>
            <a:off x="6717515" y="5731870"/>
            <a:ext cx="1176925" cy="307777"/>
          </a:xfrm>
          <a:prstGeom prst="rect">
            <a:avLst/>
          </a:prstGeom>
        </p:spPr>
        <p:txBody>
          <a:bodyPr wrap="none">
            <a:spAutoFit/>
          </a:bodyPr>
          <a:lstStyle/>
          <a:p>
            <a:r>
              <a:rPr lang="el-GR" sz="1400" dirty="0" smtClean="0"/>
              <a:t>ΠΗΓΗ: </a:t>
            </a:r>
            <a:r>
              <a:rPr lang="en-US" sz="1400" dirty="0" smtClean="0"/>
              <a:t>LEUCO</a:t>
            </a:r>
            <a:endParaRPr lang="el-GR"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3852939" y="885541"/>
            <a:ext cx="395345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Επιλογή κατάλληλου δίσκου</a:t>
            </a:r>
            <a:endParaRPr lang="el-GR" sz="2000" i="1" dirty="0" smtClean="0">
              <a:cs typeface="Arial" pitchFamily="34" charset="0"/>
            </a:endParaRPr>
          </a:p>
        </p:txBody>
      </p:sp>
      <p:cxnSp>
        <p:nvCxnSpPr>
          <p:cNvPr id="4"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57346" name="Picture 2" descr="disk3"/>
          <p:cNvPicPr>
            <a:picLocks noChangeAspect="1" noChangeArrowheads="1"/>
          </p:cNvPicPr>
          <p:nvPr/>
        </p:nvPicPr>
        <p:blipFill>
          <a:blip r:embed="rId3" cstate="print">
            <a:lum contrast="10000"/>
          </a:blip>
          <a:srcRect/>
          <a:stretch>
            <a:fillRect/>
          </a:stretch>
        </p:blipFill>
        <p:spPr bwMode="auto">
          <a:xfrm>
            <a:off x="5609230" y="1746913"/>
            <a:ext cx="3603009" cy="4394352"/>
          </a:xfrm>
          <a:prstGeom prst="rect">
            <a:avLst/>
          </a:prstGeom>
          <a:noFill/>
          <a:ln w="9525">
            <a:solidFill>
              <a:schemeClr val="tx1"/>
            </a:solidFill>
            <a:miter lim="800000"/>
            <a:headEnd/>
            <a:tailEnd/>
          </a:ln>
        </p:spPr>
      </p:pic>
      <p:sp>
        <p:nvSpPr>
          <p:cNvPr id="6" name="5 - Ορθογώνιο"/>
          <p:cNvSpPr/>
          <p:nvPr/>
        </p:nvSpPr>
        <p:spPr>
          <a:xfrm>
            <a:off x="5584750" y="6182246"/>
            <a:ext cx="1176925" cy="307777"/>
          </a:xfrm>
          <a:prstGeom prst="rect">
            <a:avLst/>
          </a:prstGeom>
        </p:spPr>
        <p:txBody>
          <a:bodyPr wrap="none">
            <a:spAutoFit/>
          </a:bodyPr>
          <a:lstStyle/>
          <a:p>
            <a:r>
              <a:rPr lang="el-GR" sz="1400" dirty="0" smtClean="0"/>
              <a:t>ΠΗΓΗ: </a:t>
            </a:r>
            <a:r>
              <a:rPr lang="en-US" sz="1400" dirty="0" smtClean="0"/>
              <a:t>LEUCO</a:t>
            </a:r>
            <a:endParaRPr lang="el-GR" sz="1400" dirty="0"/>
          </a:p>
        </p:txBody>
      </p:sp>
      <p:sp>
        <p:nvSpPr>
          <p:cNvPr id="7" name="6 - Ορθογώνιο"/>
          <p:cNvSpPr/>
          <p:nvPr/>
        </p:nvSpPr>
        <p:spPr>
          <a:xfrm>
            <a:off x="545910" y="2279176"/>
            <a:ext cx="4408227" cy="1938992"/>
          </a:xfrm>
          <a:prstGeom prst="rect">
            <a:avLst/>
          </a:prstGeom>
        </p:spPr>
        <p:txBody>
          <a:bodyPr wrap="square">
            <a:spAutoFit/>
          </a:bodyPr>
          <a:lstStyle/>
          <a:p>
            <a:pPr algn="ctr"/>
            <a:r>
              <a:rPr lang="el-GR" sz="2000" dirty="0" smtClean="0"/>
              <a:t>Δίσκος κοπής με λίγα δόντια (16) για κατά μήκος κοπές υγρής πριστής ξυλείας. Δόντια σχήματος </a:t>
            </a:r>
            <a:r>
              <a:rPr lang="en-US" sz="2000" dirty="0" smtClean="0"/>
              <a:t>F</a:t>
            </a:r>
            <a:r>
              <a:rPr lang="el-GR" sz="2000" dirty="0" smtClean="0"/>
              <a:t>. Διαθέτει πλευρικά μαχαιράκια καρβιδίου. Χρησιμοποιείται σε </a:t>
            </a:r>
            <a:r>
              <a:rPr lang="el-GR" sz="2000" dirty="0" err="1" smtClean="0"/>
              <a:t>πολύδισκους</a:t>
            </a:r>
            <a:r>
              <a:rPr lang="en-US" sz="2000" dirty="0" smtClean="0"/>
              <a:t> </a:t>
            </a:r>
            <a:r>
              <a:rPr lang="el-GR" sz="2000" dirty="0" smtClean="0"/>
              <a:t>πριστηρίου.</a:t>
            </a:r>
            <a:endParaRPr lang="el-G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3852939" y="885541"/>
            <a:ext cx="395345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Επιλογή κατάλληλου δίσκου</a:t>
            </a:r>
            <a:endParaRPr lang="el-GR" sz="2000" i="1" dirty="0" smtClean="0">
              <a:cs typeface="Arial" pitchFamily="34" charset="0"/>
            </a:endParaRPr>
          </a:p>
        </p:txBody>
      </p:sp>
      <p:cxnSp>
        <p:nvCxnSpPr>
          <p:cNvPr id="4"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58370" name="Picture 2" descr="disk4"/>
          <p:cNvPicPr>
            <a:picLocks noChangeAspect="1" noChangeArrowheads="1"/>
          </p:cNvPicPr>
          <p:nvPr/>
        </p:nvPicPr>
        <p:blipFill>
          <a:blip r:embed="rId3" cstate="print">
            <a:lum bright="6000"/>
          </a:blip>
          <a:srcRect/>
          <a:stretch>
            <a:fillRect/>
          </a:stretch>
        </p:blipFill>
        <p:spPr bwMode="auto">
          <a:xfrm>
            <a:off x="5254387" y="1842448"/>
            <a:ext cx="4053385" cy="4349704"/>
          </a:xfrm>
          <a:prstGeom prst="rect">
            <a:avLst/>
          </a:prstGeom>
          <a:noFill/>
          <a:ln w="9525">
            <a:solidFill>
              <a:schemeClr val="tx1"/>
            </a:solidFill>
            <a:miter lim="800000"/>
            <a:headEnd/>
            <a:tailEnd/>
          </a:ln>
        </p:spPr>
      </p:pic>
      <p:sp>
        <p:nvSpPr>
          <p:cNvPr id="58371" name="Rectangle 3"/>
          <p:cNvSpPr>
            <a:spLocks noChangeArrowheads="1"/>
          </p:cNvSpPr>
          <p:nvPr/>
        </p:nvSpPr>
        <p:spPr bwMode="auto">
          <a:xfrm>
            <a:off x="368489" y="2940239"/>
            <a:ext cx="432634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u="none" strike="noStrike" cap="none" normalizeH="0" baseline="0" dirty="0" smtClean="0">
                <a:ln>
                  <a:noFill/>
                </a:ln>
                <a:solidFill>
                  <a:schemeClr val="tx1"/>
                </a:solidFill>
                <a:effectLst/>
                <a:ea typeface="Times New Roman" pitchFamily="18" charset="0"/>
                <a:cs typeface="Arial" pitchFamily="34" charset="0"/>
              </a:rPr>
              <a:t>Δίσκος κοπής με λίγα δόντια (28) για εγκάρσιες και κατά μήκος κοπές πριστής ξυλείας και ξυλοπλακών. Δόντια σχήματος </a:t>
            </a:r>
            <a:r>
              <a:rPr kumimoji="0" lang="en-US" sz="2000" u="none" strike="noStrike" cap="none" normalizeH="0" baseline="0" dirty="0" smtClean="0">
                <a:ln>
                  <a:noFill/>
                </a:ln>
                <a:solidFill>
                  <a:schemeClr val="tx1"/>
                </a:solidFill>
                <a:effectLst/>
                <a:ea typeface="Times New Roman" pitchFamily="18" charset="0"/>
                <a:cs typeface="Arial" pitchFamily="34" charset="0"/>
              </a:rPr>
              <a:t>W</a:t>
            </a:r>
            <a:r>
              <a:rPr kumimoji="0" lang="el-GR" sz="2000" u="none" strike="noStrike" cap="none" normalizeH="0" baseline="0" dirty="0" smtClean="0">
                <a:ln>
                  <a:noFill/>
                </a:ln>
                <a:solidFill>
                  <a:schemeClr val="tx1"/>
                </a:solidFill>
                <a:effectLst/>
                <a:ea typeface="Times New Roman" pitchFamily="18" charset="0"/>
                <a:cs typeface="Arial" pitchFamily="34" charset="0"/>
              </a:rPr>
              <a:t>. Διαθέτει ανοίγματα σχήματος δέλτα. Χρησιμοποιείται σε επιτραπέζια </a:t>
            </a:r>
            <a:r>
              <a:rPr kumimoji="0" lang="el-GR" sz="2000" u="none" strike="noStrike" cap="none" normalizeH="0" baseline="0" dirty="0" err="1" smtClean="0">
                <a:ln>
                  <a:noFill/>
                </a:ln>
                <a:solidFill>
                  <a:schemeClr val="tx1"/>
                </a:solidFill>
                <a:effectLst/>
                <a:ea typeface="Times New Roman" pitchFamily="18" charset="0"/>
                <a:cs typeface="Arial" pitchFamily="34" charset="0"/>
              </a:rPr>
              <a:t>δισκοπρίονα</a:t>
            </a:r>
            <a:r>
              <a:rPr kumimoji="0" lang="el-GR" sz="2000" u="none" strike="noStrike" cap="none" normalizeH="0" baseline="0" dirty="0" smtClean="0">
                <a:ln>
                  <a:noFill/>
                </a:ln>
                <a:solidFill>
                  <a:schemeClr val="tx1"/>
                </a:solidFill>
                <a:effectLst/>
                <a:ea typeface="Times New Roman" pitchFamily="18" charset="0"/>
                <a:cs typeface="Arial" pitchFamily="34" charset="0"/>
              </a:rPr>
              <a:t>.</a:t>
            </a:r>
            <a:endParaRPr kumimoji="0" lang="el-GR" sz="3200" u="none" strike="noStrike" cap="none" normalizeH="0" baseline="0" dirty="0" smtClean="0">
              <a:ln>
                <a:noFill/>
              </a:ln>
              <a:solidFill>
                <a:schemeClr val="tx1"/>
              </a:solidFill>
              <a:effectLst/>
              <a:cs typeface="Arial" pitchFamily="34" charset="0"/>
            </a:endParaRPr>
          </a:p>
        </p:txBody>
      </p:sp>
      <p:sp>
        <p:nvSpPr>
          <p:cNvPr id="7" name="6 - Ορθογώνιο"/>
          <p:cNvSpPr/>
          <p:nvPr/>
        </p:nvSpPr>
        <p:spPr>
          <a:xfrm>
            <a:off x="5202613" y="6182247"/>
            <a:ext cx="1176925" cy="307777"/>
          </a:xfrm>
          <a:prstGeom prst="rect">
            <a:avLst/>
          </a:prstGeom>
        </p:spPr>
        <p:txBody>
          <a:bodyPr wrap="none">
            <a:spAutoFit/>
          </a:bodyPr>
          <a:lstStyle/>
          <a:p>
            <a:r>
              <a:rPr lang="el-GR" sz="1400" dirty="0" smtClean="0"/>
              <a:t>ΠΗΓΗ: </a:t>
            </a:r>
            <a:r>
              <a:rPr lang="en-US" sz="1400" dirty="0" smtClean="0"/>
              <a:t>LEUCO</a:t>
            </a:r>
            <a:endParaRPr lang="el-GR"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3852939" y="885541"/>
            <a:ext cx="395345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Επιλογή κατάλληλου δίσκου</a:t>
            </a:r>
            <a:endParaRPr lang="el-GR" sz="2000" i="1" dirty="0" smtClean="0">
              <a:cs typeface="Arial" pitchFamily="34" charset="0"/>
            </a:endParaRPr>
          </a:p>
        </p:txBody>
      </p:sp>
      <p:cxnSp>
        <p:nvCxnSpPr>
          <p:cNvPr id="4"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66561" name="Picture 1" descr="disk5"/>
          <p:cNvPicPr>
            <a:picLocks noChangeAspect="1" noChangeArrowheads="1"/>
          </p:cNvPicPr>
          <p:nvPr/>
        </p:nvPicPr>
        <p:blipFill>
          <a:blip r:embed="rId3" cstate="print">
            <a:lum contrast="10000"/>
          </a:blip>
          <a:srcRect/>
          <a:stretch>
            <a:fillRect/>
          </a:stretch>
        </p:blipFill>
        <p:spPr bwMode="auto">
          <a:xfrm>
            <a:off x="5295332" y="2251881"/>
            <a:ext cx="3780964" cy="3903259"/>
          </a:xfrm>
          <a:prstGeom prst="rect">
            <a:avLst/>
          </a:prstGeom>
          <a:noFill/>
          <a:ln w="9525">
            <a:solidFill>
              <a:schemeClr val="tx1"/>
            </a:solidFill>
            <a:miter lim="800000"/>
            <a:headEnd/>
            <a:tailEnd/>
          </a:ln>
        </p:spPr>
      </p:pic>
      <p:sp>
        <p:nvSpPr>
          <p:cNvPr id="6" name="5 - Ορθογώνιο"/>
          <p:cNvSpPr/>
          <p:nvPr/>
        </p:nvSpPr>
        <p:spPr>
          <a:xfrm>
            <a:off x="5202613" y="6182247"/>
            <a:ext cx="1176925" cy="307777"/>
          </a:xfrm>
          <a:prstGeom prst="rect">
            <a:avLst/>
          </a:prstGeom>
        </p:spPr>
        <p:txBody>
          <a:bodyPr wrap="none">
            <a:spAutoFit/>
          </a:bodyPr>
          <a:lstStyle/>
          <a:p>
            <a:r>
              <a:rPr lang="el-GR" sz="1400" dirty="0" smtClean="0"/>
              <a:t>ΠΗΓΗ: </a:t>
            </a:r>
            <a:r>
              <a:rPr lang="en-US" sz="1400" dirty="0" smtClean="0"/>
              <a:t>LEUCO</a:t>
            </a:r>
            <a:endParaRPr lang="el-GR" sz="1400" dirty="0"/>
          </a:p>
        </p:txBody>
      </p:sp>
      <p:sp>
        <p:nvSpPr>
          <p:cNvPr id="66562" name="Rectangle 2"/>
          <p:cNvSpPr>
            <a:spLocks noChangeArrowheads="1"/>
          </p:cNvSpPr>
          <p:nvPr/>
        </p:nvSpPr>
        <p:spPr bwMode="auto">
          <a:xfrm>
            <a:off x="245660" y="2834817"/>
            <a:ext cx="470847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smtClean="0">
                <a:ln>
                  <a:noFill/>
                </a:ln>
                <a:solidFill>
                  <a:schemeClr val="tx1"/>
                </a:solidFill>
                <a:effectLst/>
                <a:ea typeface="Times New Roman" pitchFamily="18" charset="0"/>
                <a:cs typeface="Arial" pitchFamily="34" charset="0"/>
              </a:rPr>
              <a:t>Δίσκος κοπής με λίγα δόντια (28) για εγκάρσιες και κατά μήκος κοπές πριστής ξυλείας. Δόντια σχήματος </a:t>
            </a:r>
            <a:r>
              <a:rPr kumimoji="0" lang="en-US" sz="2000" b="0" i="1" u="none" strike="noStrike" cap="none" normalizeH="0" baseline="0" dirty="0" smtClean="0">
                <a:ln>
                  <a:noFill/>
                </a:ln>
                <a:solidFill>
                  <a:schemeClr val="tx1"/>
                </a:solidFill>
                <a:effectLst/>
                <a:ea typeface="Times New Roman" pitchFamily="18" charset="0"/>
                <a:cs typeface="Arial" pitchFamily="34" charset="0"/>
              </a:rPr>
              <a:t>W</a:t>
            </a:r>
            <a:r>
              <a:rPr kumimoji="0" lang="el-GR" sz="2000" b="0" i="1" u="none" strike="noStrike" cap="none" normalizeH="0" baseline="0" dirty="0" smtClean="0">
                <a:ln>
                  <a:noFill/>
                </a:ln>
                <a:solidFill>
                  <a:schemeClr val="tx1"/>
                </a:solidFill>
                <a:effectLst/>
                <a:ea typeface="Times New Roman" pitchFamily="18" charset="0"/>
                <a:cs typeface="Arial" pitchFamily="34" charset="0"/>
              </a:rPr>
              <a:t>. Διαθέτει ανοίγματα σχήματος δέλτα και οδηγούς. Χρησιμοποιείται σε επιτραπέζια </a:t>
            </a:r>
            <a:r>
              <a:rPr kumimoji="0" lang="el-GR" sz="2000" b="0" i="1" u="none" strike="noStrike" cap="none" normalizeH="0" baseline="0" dirty="0" err="1" smtClean="0">
                <a:ln>
                  <a:noFill/>
                </a:ln>
                <a:solidFill>
                  <a:schemeClr val="tx1"/>
                </a:solidFill>
                <a:effectLst/>
                <a:ea typeface="Times New Roman" pitchFamily="18" charset="0"/>
                <a:cs typeface="Arial" pitchFamily="34" charset="0"/>
              </a:rPr>
              <a:t>δισκοπρίονα</a:t>
            </a:r>
            <a:r>
              <a:rPr kumimoji="0" lang="el-GR" sz="2000" b="0" i="1" u="none" strike="noStrike" cap="none" normalizeH="0" baseline="0" dirty="0" smtClean="0">
                <a:ln>
                  <a:noFill/>
                </a:ln>
                <a:solidFill>
                  <a:schemeClr val="tx1"/>
                </a:solidFill>
                <a:effectLst/>
                <a:ea typeface="Times New Roman" pitchFamily="18" charset="0"/>
                <a:cs typeface="Arial" pitchFamily="34" charset="0"/>
              </a:rPr>
              <a:t>.</a:t>
            </a:r>
            <a:endParaRPr kumimoji="0" lang="el-GR" sz="32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3852939" y="885541"/>
            <a:ext cx="395345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Επιλογή κατάλληλου δίσκου</a:t>
            </a:r>
            <a:endParaRPr lang="el-GR" sz="2000" i="1" dirty="0" smtClean="0">
              <a:cs typeface="Arial" pitchFamily="34" charset="0"/>
            </a:endParaRPr>
          </a:p>
        </p:txBody>
      </p:sp>
      <p:cxnSp>
        <p:nvCxnSpPr>
          <p:cNvPr id="4"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64513" name="Picture 1" descr="disk7"/>
          <p:cNvPicPr>
            <a:picLocks noChangeAspect="1" noChangeArrowheads="1"/>
          </p:cNvPicPr>
          <p:nvPr/>
        </p:nvPicPr>
        <p:blipFill>
          <a:blip r:embed="rId3" cstate="print"/>
          <a:srcRect/>
          <a:stretch>
            <a:fillRect/>
          </a:stretch>
        </p:blipFill>
        <p:spPr bwMode="auto">
          <a:xfrm>
            <a:off x="5268036" y="1897040"/>
            <a:ext cx="3467303" cy="4292268"/>
          </a:xfrm>
          <a:prstGeom prst="rect">
            <a:avLst/>
          </a:prstGeom>
          <a:noFill/>
          <a:ln w="9525">
            <a:solidFill>
              <a:schemeClr val="tx1"/>
            </a:solidFill>
            <a:miter lim="800000"/>
            <a:headEnd/>
            <a:tailEnd/>
          </a:ln>
        </p:spPr>
      </p:pic>
      <p:sp>
        <p:nvSpPr>
          <p:cNvPr id="6" name="5 - Ορθογώνιο"/>
          <p:cNvSpPr/>
          <p:nvPr/>
        </p:nvSpPr>
        <p:spPr>
          <a:xfrm>
            <a:off x="5202613" y="6182247"/>
            <a:ext cx="1176925" cy="307777"/>
          </a:xfrm>
          <a:prstGeom prst="rect">
            <a:avLst/>
          </a:prstGeom>
        </p:spPr>
        <p:txBody>
          <a:bodyPr wrap="none">
            <a:spAutoFit/>
          </a:bodyPr>
          <a:lstStyle/>
          <a:p>
            <a:r>
              <a:rPr lang="el-GR" sz="1400" dirty="0" smtClean="0"/>
              <a:t>ΠΗΓΗ: </a:t>
            </a:r>
            <a:r>
              <a:rPr lang="en-US" sz="1400" dirty="0" smtClean="0"/>
              <a:t>LEUCO</a:t>
            </a:r>
            <a:endParaRPr lang="el-GR" sz="1400" dirty="0"/>
          </a:p>
        </p:txBody>
      </p:sp>
      <p:sp>
        <p:nvSpPr>
          <p:cNvPr id="64514" name="Rectangle 2"/>
          <p:cNvSpPr>
            <a:spLocks noChangeArrowheads="1"/>
          </p:cNvSpPr>
          <p:nvPr/>
        </p:nvSpPr>
        <p:spPr bwMode="auto">
          <a:xfrm>
            <a:off x="941696" y="2349622"/>
            <a:ext cx="320722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Δίσκος κοπής με 60 δόντια για εγκάρσιες κοπές πριστής ξυλείας και γώνιασμα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ξυλοπλάκων</a:t>
            </a:r>
            <a:r>
              <a:rPr kumimoji="0" lang="el-GR" sz="2000" b="0" u="none" strike="noStrike" cap="none" normalizeH="0" baseline="0" dirty="0" smtClean="0">
                <a:ln>
                  <a:noFill/>
                </a:ln>
                <a:solidFill>
                  <a:schemeClr val="tx1"/>
                </a:solidFill>
                <a:effectLst/>
                <a:ea typeface="Times New Roman" pitchFamily="18" charset="0"/>
                <a:cs typeface="Arial" pitchFamily="34" charset="0"/>
              </a:rPr>
              <a:t>. Δόντια σχήματος </a:t>
            </a:r>
            <a:r>
              <a:rPr kumimoji="0" lang="en-US" sz="2000" b="0" u="none" strike="noStrike" cap="none" normalizeH="0" baseline="0" dirty="0" smtClean="0">
                <a:ln>
                  <a:noFill/>
                </a:ln>
                <a:solidFill>
                  <a:schemeClr val="tx1"/>
                </a:solidFill>
                <a:effectLst/>
                <a:ea typeface="Times New Roman" pitchFamily="18" charset="0"/>
                <a:cs typeface="Arial" pitchFamily="34" charset="0"/>
              </a:rPr>
              <a:t>H</a:t>
            </a:r>
            <a:r>
              <a:rPr kumimoji="0" lang="el-GR" sz="2000" b="0" u="none" strike="noStrike" cap="none" normalizeH="0" baseline="0" dirty="0" smtClean="0">
                <a:ln>
                  <a:noFill/>
                </a:ln>
                <a:solidFill>
                  <a:schemeClr val="tx1"/>
                </a:solidFill>
                <a:effectLst/>
                <a:ea typeface="Times New Roman" pitchFamily="18" charset="0"/>
                <a:cs typeface="Arial" pitchFamily="34" charset="0"/>
              </a:rPr>
              <a:t>. Διαθέτει ανοίγματα σχήματος δέλτα. Χρησιμοποιείται σε επιτραπέζια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δισκοπρίονα</a:t>
            </a:r>
            <a:r>
              <a:rPr kumimoji="0" lang="el-GR" sz="2000" b="0" u="none" strike="noStrike" cap="none" normalizeH="0" baseline="0" dirty="0" smtClean="0">
                <a:ln>
                  <a:noFill/>
                </a:ln>
                <a:solidFill>
                  <a:schemeClr val="tx1"/>
                </a:solidFill>
                <a:effectLst/>
                <a:ea typeface="Times New Roman" pitchFamily="18" charset="0"/>
                <a:cs typeface="Arial" pitchFamily="34" charset="0"/>
              </a:rPr>
              <a:t>.</a:t>
            </a:r>
            <a:endParaRPr kumimoji="0" lang="el-GR" sz="3200" b="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3852939" y="885541"/>
            <a:ext cx="395345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Επιλογή κατάλληλου δίσκου</a:t>
            </a:r>
            <a:endParaRPr lang="el-GR" sz="2000" i="1" dirty="0" smtClean="0">
              <a:cs typeface="Arial" pitchFamily="34" charset="0"/>
            </a:endParaRPr>
          </a:p>
        </p:txBody>
      </p:sp>
      <p:cxnSp>
        <p:nvCxnSpPr>
          <p:cNvPr id="4"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62465" name="Picture 1" descr="disk8"/>
          <p:cNvPicPr>
            <a:picLocks noChangeAspect="1" noChangeArrowheads="1"/>
          </p:cNvPicPr>
          <p:nvPr/>
        </p:nvPicPr>
        <p:blipFill>
          <a:blip r:embed="rId3" cstate="print">
            <a:lum contrast="10000"/>
          </a:blip>
          <a:srcRect/>
          <a:stretch>
            <a:fillRect/>
          </a:stretch>
        </p:blipFill>
        <p:spPr bwMode="auto">
          <a:xfrm>
            <a:off x="5322626" y="2169994"/>
            <a:ext cx="3804909" cy="4025637"/>
          </a:xfrm>
          <a:prstGeom prst="rect">
            <a:avLst/>
          </a:prstGeom>
          <a:noFill/>
          <a:ln w="9525">
            <a:solidFill>
              <a:schemeClr val="tx1"/>
            </a:solidFill>
            <a:miter lim="800000"/>
            <a:headEnd/>
            <a:tailEnd/>
          </a:ln>
        </p:spPr>
      </p:pic>
      <p:sp>
        <p:nvSpPr>
          <p:cNvPr id="6" name="5 - Ορθογώνιο"/>
          <p:cNvSpPr/>
          <p:nvPr/>
        </p:nvSpPr>
        <p:spPr>
          <a:xfrm>
            <a:off x="5202613" y="6182247"/>
            <a:ext cx="1176925" cy="307777"/>
          </a:xfrm>
          <a:prstGeom prst="rect">
            <a:avLst/>
          </a:prstGeom>
        </p:spPr>
        <p:txBody>
          <a:bodyPr wrap="none">
            <a:spAutoFit/>
          </a:bodyPr>
          <a:lstStyle/>
          <a:p>
            <a:r>
              <a:rPr lang="el-GR" sz="1400" dirty="0" smtClean="0"/>
              <a:t>ΠΗΓΗ: </a:t>
            </a:r>
            <a:r>
              <a:rPr lang="en-US" sz="1400" dirty="0" smtClean="0"/>
              <a:t>LEUCO</a:t>
            </a:r>
            <a:endParaRPr lang="el-GR" sz="1400" dirty="0"/>
          </a:p>
        </p:txBody>
      </p:sp>
      <p:sp>
        <p:nvSpPr>
          <p:cNvPr id="62466" name="Rectangle 2"/>
          <p:cNvSpPr>
            <a:spLocks noChangeArrowheads="1"/>
          </p:cNvSpPr>
          <p:nvPr/>
        </p:nvSpPr>
        <p:spPr bwMode="auto">
          <a:xfrm>
            <a:off x="409433" y="2885647"/>
            <a:ext cx="46584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Δίσκος κοπής με 72 δόντια για κοπές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επενδεδυμένων</a:t>
            </a:r>
            <a:r>
              <a:rPr kumimoji="0" lang="el-GR" sz="2000" b="0" u="none" strike="noStrike" cap="none" normalizeH="0" baseline="0" dirty="0" smtClean="0">
                <a:ln>
                  <a:noFill/>
                </a:ln>
                <a:solidFill>
                  <a:schemeClr val="tx1"/>
                </a:solidFill>
                <a:effectLst/>
                <a:ea typeface="Times New Roman" pitchFamily="18" charset="0"/>
                <a:cs typeface="Arial" pitchFamily="34" charset="0"/>
              </a:rPr>
              <a:t> με καπλαμά ή μελαμίνη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ξυλοπλάκων</a:t>
            </a:r>
            <a:r>
              <a:rPr kumimoji="0" lang="el-GR" sz="2000" b="0" u="none" strike="noStrike" cap="none" normalizeH="0" baseline="0" dirty="0" smtClean="0">
                <a:ln>
                  <a:noFill/>
                </a:ln>
                <a:solidFill>
                  <a:schemeClr val="tx1"/>
                </a:solidFill>
                <a:effectLst/>
                <a:ea typeface="Times New Roman" pitchFamily="18" charset="0"/>
                <a:cs typeface="Arial" pitchFamily="34" charset="0"/>
              </a:rPr>
              <a:t>. Δόντια σχήματος Τ. Διαθέτει ανοίγματα σχήματος δέλτα. Κατάλληλος για κοπή μεμονωμένων ξυλοπλακών ή σε ομάδες. Χρησιμοποιείται σε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τεμαχιστικές</a:t>
            </a:r>
            <a:r>
              <a:rPr kumimoji="0" lang="el-GR" sz="2000" b="0" u="none" strike="noStrike" cap="none" normalizeH="0" baseline="0" dirty="0" smtClean="0">
                <a:ln>
                  <a:noFill/>
                </a:ln>
                <a:solidFill>
                  <a:schemeClr val="tx1"/>
                </a:solidFill>
                <a:effectLst/>
                <a:ea typeface="Times New Roman" pitchFamily="18" charset="0"/>
                <a:cs typeface="Arial" pitchFamily="34" charset="0"/>
              </a:rPr>
              <a:t> ξυλοπλακών. </a:t>
            </a:r>
            <a:endParaRPr kumimoji="0" lang="el-GR" sz="3200" b="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2353518" y="308612"/>
            <a:ext cx="7145687"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Δίσκοι κοπής</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sp>
        <p:nvSpPr>
          <p:cNvPr id="3" name="2 - Ορθογώνιο"/>
          <p:cNvSpPr/>
          <p:nvPr/>
        </p:nvSpPr>
        <p:spPr>
          <a:xfrm>
            <a:off x="3852939" y="885541"/>
            <a:ext cx="395345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Επιλογή κατάλληλου δίσκου</a:t>
            </a:r>
            <a:endParaRPr lang="el-GR" sz="2000" i="1" dirty="0" smtClean="0">
              <a:cs typeface="Arial" pitchFamily="34" charset="0"/>
            </a:endParaRPr>
          </a:p>
        </p:txBody>
      </p:sp>
      <p:cxnSp>
        <p:nvCxnSpPr>
          <p:cNvPr id="4" name="Straight Connector 65"/>
          <p:cNvCxnSpPr/>
          <p:nvPr/>
        </p:nvCxnSpPr>
        <p:spPr>
          <a:xfrm>
            <a:off x="4462819" y="873457"/>
            <a:ext cx="2824358" cy="6733"/>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pic>
        <p:nvPicPr>
          <p:cNvPr id="60417" name="Picture 1" descr="disk6"/>
          <p:cNvPicPr>
            <a:picLocks noChangeAspect="1" noChangeArrowheads="1"/>
          </p:cNvPicPr>
          <p:nvPr/>
        </p:nvPicPr>
        <p:blipFill>
          <a:blip r:embed="rId3" cstate="print">
            <a:lum contrast="10000"/>
          </a:blip>
          <a:srcRect/>
          <a:stretch>
            <a:fillRect/>
          </a:stretch>
        </p:blipFill>
        <p:spPr bwMode="auto">
          <a:xfrm>
            <a:off x="5322627" y="1924334"/>
            <a:ext cx="3705454" cy="4258291"/>
          </a:xfrm>
          <a:prstGeom prst="rect">
            <a:avLst/>
          </a:prstGeom>
          <a:noFill/>
          <a:ln w="9525">
            <a:solidFill>
              <a:schemeClr val="tx1"/>
            </a:solidFill>
            <a:miter lim="800000"/>
            <a:headEnd/>
            <a:tailEnd/>
          </a:ln>
        </p:spPr>
      </p:pic>
      <p:sp>
        <p:nvSpPr>
          <p:cNvPr id="60418" name="Rectangle 2"/>
          <p:cNvSpPr>
            <a:spLocks noChangeArrowheads="1"/>
          </p:cNvSpPr>
          <p:nvPr/>
        </p:nvSpPr>
        <p:spPr bwMode="auto">
          <a:xfrm>
            <a:off x="395785" y="2554337"/>
            <a:ext cx="4517409"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Δίσκος κοπής με 60 δόντια για κοπές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επενδεδυμένων</a:t>
            </a:r>
            <a:r>
              <a:rPr kumimoji="0" lang="el-GR" sz="2000" b="0" u="none" strike="noStrike" cap="none" normalizeH="0" baseline="0" dirty="0" smtClean="0">
                <a:ln>
                  <a:noFill/>
                </a:ln>
                <a:solidFill>
                  <a:schemeClr val="tx1"/>
                </a:solidFill>
                <a:effectLst/>
                <a:ea typeface="Times New Roman" pitchFamily="18" charset="0"/>
                <a:cs typeface="Arial" pitchFamily="34" charset="0"/>
              </a:rPr>
              <a:t> με καπλαμά ή γυμνών ξυλοπλακών. Δόντια σχήματος </a:t>
            </a:r>
            <a:r>
              <a:rPr kumimoji="0" lang="en-US" sz="2000" b="0" u="none" strike="noStrike" cap="none" normalizeH="0" baseline="0" dirty="0" smtClean="0">
                <a:ln>
                  <a:noFill/>
                </a:ln>
                <a:solidFill>
                  <a:schemeClr val="tx1"/>
                </a:solidFill>
                <a:effectLst/>
                <a:ea typeface="Times New Roman" pitchFamily="18" charset="0"/>
                <a:cs typeface="Arial" pitchFamily="34" charset="0"/>
              </a:rPr>
              <a:t>W</a:t>
            </a:r>
            <a:r>
              <a:rPr kumimoji="0" lang="el-GR" sz="2000" b="0" u="none" strike="noStrike" cap="none" normalizeH="0" baseline="0" dirty="0" smtClean="0">
                <a:ln>
                  <a:noFill/>
                </a:ln>
                <a:solidFill>
                  <a:schemeClr val="tx1"/>
                </a:solidFill>
                <a:effectLst/>
                <a:ea typeface="Times New Roman" pitchFamily="18" charset="0"/>
                <a:cs typeface="Arial" pitchFamily="34" charset="0"/>
              </a:rPr>
              <a:t>. Διαθέτει ανοίγματα σχήματος δέλτα. Κατάλληλος για κοπή μεμονωμένων ξυλοπλακών ή σε ομάδες. Χρησιμοποιείται σε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τεμαχιστικές</a:t>
            </a:r>
            <a:r>
              <a:rPr kumimoji="0" lang="el-GR" sz="2000" b="0" u="none" strike="noStrike" cap="none" normalizeH="0" baseline="0" dirty="0" smtClean="0">
                <a:ln>
                  <a:noFill/>
                </a:ln>
                <a:solidFill>
                  <a:schemeClr val="tx1"/>
                </a:solidFill>
                <a:effectLst/>
                <a:ea typeface="Times New Roman" pitchFamily="18" charset="0"/>
                <a:cs typeface="Arial" pitchFamily="34" charset="0"/>
              </a:rPr>
              <a:t> ξυλοπλακών. </a:t>
            </a:r>
            <a:endParaRPr kumimoji="0" lang="el-GR" sz="3200" b="0" u="none" strike="noStrike" cap="none" normalizeH="0" baseline="0" dirty="0" smtClean="0">
              <a:ln>
                <a:noFill/>
              </a:ln>
              <a:solidFill>
                <a:schemeClr val="tx1"/>
              </a:solidFill>
              <a:effectLst/>
              <a:cs typeface="Arial" pitchFamily="34" charset="0"/>
            </a:endParaRPr>
          </a:p>
        </p:txBody>
      </p:sp>
      <p:sp>
        <p:nvSpPr>
          <p:cNvPr id="7" name="6 - Ορθογώνιο"/>
          <p:cNvSpPr/>
          <p:nvPr/>
        </p:nvSpPr>
        <p:spPr>
          <a:xfrm>
            <a:off x="5202613" y="6182247"/>
            <a:ext cx="1176925" cy="307777"/>
          </a:xfrm>
          <a:prstGeom prst="rect">
            <a:avLst/>
          </a:prstGeom>
        </p:spPr>
        <p:txBody>
          <a:bodyPr wrap="none">
            <a:spAutoFit/>
          </a:bodyPr>
          <a:lstStyle/>
          <a:p>
            <a:r>
              <a:rPr lang="el-GR" sz="1400" dirty="0" smtClean="0"/>
              <a:t>ΠΗΓΗ: </a:t>
            </a:r>
            <a:r>
              <a:rPr lang="en-US" sz="1400" dirty="0" smtClean="0"/>
              <a:t>LEUCO</a:t>
            </a:r>
            <a:endParaRPr lang="el-GR"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641445" y="1505818"/>
            <a:ext cx="10986447"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endParaRPr kumimoji="0" lang="el-GR" sz="20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Για την ασφαλή χρήση του </a:t>
            </a:r>
            <a:r>
              <a:rPr kumimoji="0" lang="el-GR" sz="2000" b="1" i="0" u="none" strike="noStrike" cap="none" normalizeH="0" baseline="0" dirty="0" err="1" smtClean="0">
                <a:ln>
                  <a:noFill/>
                </a:ln>
                <a:solidFill>
                  <a:schemeClr val="tx1"/>
                </a:solidFill>
                <a:effectLst/>
                <a:ea typeface="Times New Roman" pitchFamily="18" charset="0"/>
                <a:cs typeface="Arial" pitchFamily="34" charset="0"/>
              </a:rPr>
              <a:t>δισκοπρίονου</a:t>
            </a:r>
            <a:r>
              <a:rPr kumimoji="0" lang="el-GR" sz="2000" b="1" i="0" u="none" strike="noStrike" cap="none" normalizeH="0" dirty="0" smtClean="0">
                <a:ln>
                  <a:noFill/>
                </a:ln>
                <a:solidFill>
                  <a:schemeClr val="tx1"/>
                </a:solidFill>
                <a:effectLst/>
                <a:ea typeface="Times New Roman" pitchFamily="18" charset="0"/>
                <a:cs typeface="Arial" pitchFamily="34" charset="0"/>
              </a:rPr>
              <a:t> </a:t>
            </a:r>
            <a:r>
              <a:rPr kumimoji="0" lang="el-GR" sz="2000" b="1" i="0" u="none" strike="noStrike" cap="none" normalizeH="0" baseline="0" dirty="0" smtClean="0">
                <a:ln>
                  <a:noFill/>
                </a:ln>
                <a:solidFill>
                  <a:schemeClr val="tx1"/>
                </a:solidFill>
                <a:effectLst/>
                <a:ea typeface="Times New Roman" pitchFamily="18" charset="0"/>
                <a:cs typeface="Arial" pitchFamily="34" charset="0"/>
              </a:rPr>
              <a:t>θα πρέπει:</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lang="el-GR" sz="2000" b="1" dirty="0" smtClean="0">
              <a:cs typeface="Arial" pitchFamily="34" charset="0"/>
            </a:endParaRPr>
          </a:p>
          <a:p>
            <a:pPr marL="177800" marR="0" lvl="0" indent="-17780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2000" b="1" i="0" u="none" strike="noStrike" cap="none" normalizeH="0" baseline="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Να επιλέγουμε τον κατάλληλο δίσκο κοπής ανάλογα με τη επιθυμητή πρίση και να ελέγχουμε τη κατάστασή του από τη χρήση.</a:t>
            </a:r>
            <a:endParaRPr kumimoji="0" lang="el-GR" sz="2000" i="0" u="none" strike="noStrike" cap="none" normalizeH="0" baseline="0" dirty="0" smtClean="0">
              <a:ln>
                <a:noFill/>
              </a:ln>
              <a:solidFill>
                <a:schemeClr val="tx1"/>
              </a:solidFill>
              <a:effectLst/>
              <a:cs typeface="Arial" pitchFamily="34" charset="0"/>
            </a:endParaRPr>
          </a:p>
          <a:p>
            <a:pPr marL="177800" marR="0" lvl="0" indent="-17780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 Να ρυθμίζουμε τη σωστή θέση του δίσκου κοπής, του προφυλακτήρα και των οδηγών.</a:t>
            </a:r>
            <a:endParaRPr kumimoji="0" lang="el-GR" sz="2000" i="0" u="none" strike="noStrike" cap="none" normalizeH="0" baseline="0" dirty="0" smtClean="0">
              <a:ln>
                <a:noFill/>
              </a:ln>
              <a:solidFill>
                <a:schemeClr val="tx1"/>
              </a:solidFill>
              <a:effectLst/>
              <a:cs typeface="Arial" pitchFamily="34" charset="0"/>
            </a:endParaRPr>
          </a:p>
          <a:p>
            <a:pPr marL="177800" marR="0" lvl="0" indent="-17780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 Να διαθέτουμε τον ειδικό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προωθητήρα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εάν η πρίση το απαιτεί.</a:t>
            </a:r>
            <a:endParaRPr kumimoji="0" lang="el-GR" sz="2000" i="0" u="none" strike="noStrike" cap="none" normalizeH="0" baseline="0" dirty="0" smtClean="0">
              <a:ln>
                <a:noFill/>
              </a:ln>
              <a:solidFill>
                <a:schemeClr val="tx1"/>
              </a:solidFill>
              <a:effectLst/>
              <a:cs typeface="Arial" pitchFamily="34" charset="0"/>
            </a:endParaRPr>
          </a:p>
          <a:p>
            <a:pPr marL="177800" marR="0" lvl="0" indent="-17780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 Να ελέγχουμε ώστε η συχνότητα περιστροφής του δίσκου κοπής να μην υπερβαίνει την αναγραφόμενη στο δίσκο κοπής συχνότητα (</a:t>
            </a:r>
            <a:r>
              <a:rPr kumimoji="0" lang="en-US" sz="2000" i="0" u="none" strike="noStrike" cap="none" normalizeH="0" baseline="0" dirty="0" smtClean="0">
                <a:ln>
                  <a:noFill/>
                </a:ln>
                <a:solidFill>
                  <a:schemeClr val="tx1"/>
                </a:solidFill>
                <a:effectLst/>
                <a:ea typeface="Times New Roman" pitchFamily="18" charset="0"/>
                <a:cs typeface="Arial" pitchFamily="34" charset="0"/>
              </a:rPr>
              <a:t>max rpm</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2000" i="0" u="none" strike="noStrike" cap="none" normalizeH="0" baseline="0" dirty="0" smtClean="0">
              <a:ln>
                <a:noFill/>
              </a:ln>
              <a:solidFill>
                <a:schemeClr val="tx1"/>
              </a:solidFill>
              <a:effectLst/>
              <a:cs typeface="Arial" pitchFamily="34" charset="0"/>
            </a:endParaRPr>
          </a:p>
          <a:p>
            <a:pPr marL="177800" marR="0" lvl="0" indent="-177800" algn="just" defTabSz="914400" rtl="0" eaLnBrk="0" fontAlgn="base" latinLnBrk="0" hangingPunct="0">
              <a:lnSpc>
                <a:spcPct val="100000"/>
              </a:lnSpc>
              <a:spcBef>
                <a:spcPct val="0"/>
              </a:spcBef>
              <a:spcAft>
                <a:spcPct val="0"/>
              </a:spcAft>
              <a:buClrTx/>
              <a:buSzTx/>
              <a:buFontTx/>
              <a:buChar char="•"/>
              <a:tabLst>
                <a:tab pos="4572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 Να απομακρύνουμε οτιδήποτε υπάρχει στην τράπεζα εργασίας, αφήνοντας μόνο τον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προωθητήρα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Δισκοπρίονο </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836100" y="851654"/>
            <a:ext cx="2781980"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Κανόνες ασφαλείας</a:t>
            </a:r>
            <a:endParaRPr lang="el-GR" sz="2000" i="1" dirty="0" smtClean="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Επιτραπέζιο δισκοπρίονο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6" name="5 - Ορθογώνιο"/>
          <p:cNvSpPr/>
          <p:nvPr/>
        </p:nvSpPr>
        <p:spPr>
          <a:xfrm>
            <a:off x="6239930" y="6211825"/>
            <a:ext cx="5409019" cy="400110"/>
          </a:xfrm>
          <a:prstGeom prst="rect">
            <a:avLst/>
          </a:prstGeom>
        </p:spPr>
        <p:txBody>
          <a:bodyPr wrap="square">
            <a:spAutoFit/>
          </a:bodyPr>
          <a:lstStyle/>
          <a:p>
            <a:pPr algn="ctr"/>
            <a:r>
              <a:rPr lang="el-GR" sz="2000" dirty="0" smtClean="0"/>
              <a:t>Επιτραπέζιο δισκοπρίονο</a:t>
            </a:r>
            <a:endParaRPr lang="el-GR" sz="2000" dirty="0"/>
          </a:p>
        </p:txBody>
      </p:sp>
      <p:sp>
        <p:nvSpPr>
          <p:cNvPr id="7" name="6 - Ορθογώνιο"/>
          <p:cNvSpPr/>
          <p:nvPr/>
        </p:nvSpPr>
        <p:spPr>
          <a:xfrm>
            <a:off x="6239930" y="5980614"/>
            <a:ext cx="1898224" cy="307777"/>
          </a:xfrm>
          <a:prstGeom prst="rect">
            <a:avLst/>
          </a:prstGeom>
        </p:spPr>
        <p:txBody>
          <a:bodyPr wrap="square">
            <a:spAutoFit/>
          </a:bodyPr>
          <a:lstStyle/>
          <a:p>
            <a:r>
              <a:rPr lang="el-GR" sz="1400" dirty="0" smtClean="0"/>
              <a:t>ΠΗΓΗ: Καραστεργίου Σ.</a:t>
            </a:r>
            <a:endParaRPr lang="el-GR" sz="1400" dirty="0"/>
          </a:p>
        </p:txBody>
      </p:sp>
      <p:grpSp>
        <p:nvGrpSpPr>
          <p:cNvPr id="48" name="47 - Ομάδα"/>
          <p:cNvGrpSpPr/>
          <p:nvPr/>
        </p:nvGrpSpPr>
        <p:grpSpPr>
          <a:xfrm>
            <a:off x="6247188" y="1275872"/>
            <a:ext cx="5415021" cy="4646077"/>
            <a:chOff x="4655127" y="1350962"/>
            <a:chExt cx="5415021" cy="4646077"/>
          </a:xfrm>
        </p:grpSpPr>
        <p:pic>
          <p:nvPicPr>
            <p:cNvPr id="4097" name="Picture 1" descr="41"/>
            <p:cNvPicPr>
              <a:picLocks noChangeAspect="1" noChangeArrowheads="1"/>
            </p:cNvPicPr>
            <p:nvPr/>
          </p:nvPicPr>
          <p:blipFill>
            <a:blip r:embed="rId3" cstate="print"/>
            <a:srcRect/>
            <a:stretch>
              <a:fillRect/>
            </a:stretch>
          </p:blipFill>
          <p:spPr bwMode="auto">
            <a:xfrm>
              <a:off x="6153675" y="1711480"/>
              <a:ext cx="3853470" cy="3927170"/>
            </a:xfrm>
            <a:prstGeom prst="rect">
              <a:avLst/>
            </a:prstGeom>
            <a:noFill/>
            <a:ln w="9525">
              <a:noFill/>
              <a:miter lim="800000"/>
              <a:headEnd/>
              <a:tailEnd/>
            </a:ln>
          </p:spPr>
        </p:pic>
        <p:grpSp>
          <p:nvGrpSpPr>
            <p:cNvPr id="4098" name="Group 2"/>
            <p:cNvGrpSpPr>
              <a:grpSpLocks/>
            </p:cNvGrpSpPr>
            <p:nvPr/>
          </p:nvGrpSpPr>
          <p:grpSpPr bwMode="auto">
            <a:xfrm>
              <a:off x="4655127" y="1350962"/>
              <a:ext cx="5415021" cy="4646077"/>
              <a:chOff x="1800" y="1620"/>
              <a:chExt cx="7759" cy="5940"/>
            </a:xfrm>
          </p:grpSpPr>
          <p:sp>
            <p:nvSpPr>
              <p:cNvPr id="4099" name="Rectangle 3"/>
              <p:cNvSpPr>
                <a:spLocks noChangeAspect="1" noChangeArrowheads="1"/>
              </p:cNvSpPr>
              <p:nvPr/>
            </p:nvSpPr>
            <p:spPr bwMode="auto">
              <a:xfrm>
                <a:off x="1800" y="1620"/>
                <a:ext cx="7740" cy="594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4100" name="Text Box 4"/>
              <p:cNvSpPr txBox="1">
                <a:spLocks noChangeAspect="1" noChangeArrowheads="1"/>
              </p:cNvSpPr>
              <p:nvPr/>
            </p:nvSpPr>
            <p:spPr bwMode="auto">
              <a:xfrm>
                <a:off x="1980" y="1800"/>
                <a:ext cx="2544" cy="39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a:t>
                </a:r>
                <a:r>
                  <a:rPr kumimoji="0" lang="el-GR" sz="1200" b="0" u="none" strike="noStrike" cap="none" normalizeH="0" baseline="0" dirty="0" smtClean="0">
                    <a:ln>
                      <a:noFill/>
                    </a:ln>
                    <a:solidFill>
                      <a:schemeClr val="tx1"/>
                    </a:solidFill>
                    <a:effectLst/>
                    <a:cs typeface="Arial" pitchFamily="34" charset="0"/>
                  </a:rPr>
                  <a:t> Σκελετός μηχανήματος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2:</a:t>
                </a:r>
                <a:r>
                  <a:rPr kumimoji="0" lang="el-GR" sz="1200" b="0" u="none" strike="noStrike" cap="none" normalizeH="0" baseline="0" dirty="0" smtClean="0">
                    <a:ln>
                      <a:noFill/>
                    </a:ln>
                    <a:solidFill>
                      <a:schemeClr val="tx1"/>
                    </a:solidFill>
                    <a:effectLst/>
                    <a:cs typeface="Arial" pitchFamily="34" charset="0"/>
                  </a:rPr>
                  <a:t> Τράπεζα εργασίας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3:</a:t>
                </a:r>
                <a:r>
                  <a:rPr kumimoji="0" lang="el-GR" sz="1200" b="0" u="none" strike="noStrike" cap="none" normalizeH="0" baseline="0" dirty="0" smtClean="0">
                    <a:ln>
                      <a:noFill/>
                    </a:ln>
                    <a:solidFill>
                      <a:schemeClr val="tx1"/>
                    </a:solidFill>
                    <a:effectLst/>
                    <a:cs typeface="Arial" pitchFamily="34" charset="0"/>
                  </a:rPr>
                  <a:t> Προέκταση τράπεζας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4:</a:t>
                </a:r>
                <a:r>
                  <a:rPr kumimoji="0" lang="el-GR" sz="1200" b="0" u="none" strike="noStrike" cap="none" normalizeH="0" baseline="0" dirty="0" smtClean="0">
                    <a:ln>
                      <a:noFill/>
                    </a:ln>
                    <a:solidFill>
                      <a:schemeClr val="tx1"/>
                    </a:solidFill>
                    <a:effectLst/>
                    <a:cs typeface="Arial" pitchFamily="34" charset="0"/>
                  </a:rPr>
                  <a:t> Δίσκος κοπής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5:</a:t>
                </a:r>
                <a:r>
                  <a:rPr kumimoji="0" lang="el-GR" sz="1200" b="0" u="none" strike="noStrike" cap="none" normalizeH="0" baseline="0" dirty="0" smtClean="0">
                    <a:ln>
                      <a:noFill/>
                    </a:ln>
                    <a:solidFill>
                      <a:schemeClr val="tx1"/>
                    </a:solidFill>
                    <a:effectLst/>
                    <a:cs typeface="Arial" pitchFamily="34" charset="0"/>
                  </a:rPr>
                  <a:t> Οδηγός διαχωρισμού</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6:</a:t>
                </a:r>
                <a:r>
                  <a:rPr kumimoji="0" lang="el-GR" sz="1200" b="0" u="none" strike="noStrike" cap="none" normalizeH="0" baseline="0" dirty="0" smtClean="0">
                    <a:ln>
                      <a:noFill/>
                    </a:ln>
                    <a:solidFill>
                      <a:schemeClr val="tx1"/>
                    </a:solidFill>
                    <a:effectLst/>
                    <a:cs typeface="Arial" pitchFamily="34" charset="0"/>
                  </a:rPr>
                  <a:t> Βραχίονας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7:</a:t>
                </a:r>
                <a:r>
                  <a:rPr kumimoji="0" lang="el-GR" sz="1200" b="0" u="none" strike="noStrike" cap="none" normalizeH="0" baseline="0" dirty="0" smtClean="0">
                    <a:ln>
                      <a:noFill/>
                    </a:ln>
                    <a:solidFill>
                      <a:schemeClr val="tx1"/>
                    </a:solidFill>
                    <a:effectLst/>
                    <a:cs typeface="Arial" pitchFamily="34" charset="0"/>
                  </a:rPr>
                  <a:t> Προφυλακτήρας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8:</a:t>
                </a:r>
                <a:r>
                  <a:rPr kumimoji="0" lang="el-GR" sz="1200" b="0" u="none" strike="noStrike" cap="none" normalizeH="0" baseline="0" dirty="0" smtClean="0">
                    <a:ln>
                      <a:noFill/>
                    </a:ln>
                    <a:solidFill>
                      <a:schemeClr val="tx1"/>
                    </a:solidFill>
                    <a:effectLst/>
                    <a:cs typeface="Arial" pitchFamily="34" charset="0"/>
                  </a:rPr>
                  <a:t> Παράλληλος οδηγός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9:</a:t>
                </a:r>
                <a:r>
                  <a:rPr kumimoji="0" lang="el-GR" sz="1200" b="0" u="none" strike="noStrike" cap="none" normalizeH="0" baseline="0" dirty="0" smtClean="0">
                    <a:ln>
                      <a:noFill/>
                    </a:ln>
                    <a:solidFill>
                      <a:schemeClr val="tx1"/>
                    </a:solidFill>
                    <a:effectLst/>
                    <a:cs typeface="Arial" pitchFamily="34" charset="0"/>
                  </a:rPr>
                  <a:t> Διακόπτης ρεύματος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10:</a:t>
                </a:r>
                <a:r>
                  <a:rPr kumimoji="0" lang="el-GR" sz="1200" b="0" u="none" strike="noStrike" cap="none" normalizeH="0" baseline="0" dirty="0" smtClean="0">
                    <a:ln>
                      <a:noFill/>
                    </a:ln>
                    <a:solidFill>
                      <a:schemeClr val="tx1"/>
                    </a:solidFill>
                    <a:effectLst/>
                    <a:cs typeface="Arial" pitchFamily="34" charset="0"/>
                  </a:rPr>
                  <a:t> Διακόπτης εκκίνησης</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11:</a:t>
                </a:r>
                <a:r>
                  <a:rPr kumimoji="0" lang="el-GR" sz="1200" b="0" u="none" strike="noStrike" cap="none" normalizeH="0" baseline="0" dirty="0" smtClean="0">
                    <a:ln>
                      <a:noFill/>
                    </a:ln>
                    <a:solidFill>
                      <a:schemeClr val="tx1"/>
                    </a:solidFill>
                    <a:effectLst/>
                    <a:cs typeface="Arial" pitchFamily="34" charset="0"/>
                  </a:rPr>
                  <a:t> Κοχλίας κλίσης δίσκου</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12:</a:t>
                </a:r>
                <a:r>
                  <a:rPr kumimoji="0" lang="el-GR" sz="1200" b="0" u="none" strike="noStrike" cap="none" normalizeH="0" baseline="0" dirty="0" smtClean="0">
                    <a:ln>
                      <a:noFill/>
                    </a:ln>
                    <a:solidFill>
                      <a:schemeClr val="tx1"/>
                    </a:solidFill>
                    <a:effectLst/>
                    <a:cs typeface="Arial" pitchFamily="34" charset="0"/>
                  </a:rPr>
                  <a:t> Κοχλίας ανύψωσης δίσκου</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13:</a:t>
                </a:r>
                <a:r>
                  <a:rPr kumimoji="0" lang="el-GR" sz="1200" b="0" u="none" strike="noStrike" cap="none" normalizeH="0" baseline="0" dirty="0" smtClean="0">
                    <a:ln>
                      <a:noFill/>
                    </a:ln>
                    <a:solidFill>
                      <a:schemeClr val="tx1"/>
                    </a:solidFill>
                    <a:effectLst/>
                    <a:cs typeface="Arial" pitchFamily="34" charset="0"/>
                  </a:rPr>
                  <a:t> Μπάρα οδηγού</a:t>
                </a: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14:</a:t>
                </a:r>
                <a:r>
                  <a:rPr kumimoji="0" lang="el-GR" sz="1200" b="0" u="none" strike="noStrike" cap="none" normalizeH="0" baseline="0" dirty="0" smtClean="0">
                    <a:ln>
                      <a:noFill/>
                    </a:ln>
                    <a:solidFill>
                      <a:schemeClr val="tx1"/>
                    </a:solidFill>
                    <a:effectLst/>
                    <a:cs typeface="Arial" pitchFamily="34" charset="0"/>
                  </a:rPr>
                  <a:t> Σταθεροποιητής οδηγού</a:t>
                </a:r>
                <a:endParaRPr lang="el-GR" sz="1200" dirty="0" smtClean="0">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l-GR" sz="1200" b="1" u="none" strike="noStrike" cap="none" normalizeH="0" baseline="0" dirty="0" smtClean="0">
                    <a:ln>
                      <a:noFill/>
                    </a:ln>
                    <a:solidFill>
                      <a:schemeClr val="tx1"/>
                    </a:solidFill>
                    <a:effectLst/>
                    <a:cs typeface="Arial" pitchFamily="34" charset="0"/>
                  </a:rPr>
                  <a:t>15:</a:t>
                </a:r>
                <a:r>
                  <a:rPr kumimoji="0" lang="el-GR" sz="1200" b="0" u="none" strike="noStrike" cap="none" normalizeH="0" baseline="0" dirty="0" smtClean="0">
                    <a:ln>
                      <a:noFill/>
                    </a:ln>
                    <a:solidFill>
                      <a:schemeClr val="tx1"/>
                    </a:solidFill>
                    <a:effectLst/>
                    <a:cs typeface="Arial" pitchFamily="34" charset="0"/>
                  </a:rPr>
                  <a:t> Εγκάρσιος οδηγός</a:t>
                </a:r>
              </a:p>
              <a:p>
                <a:pPr marL="0" marR="0" lvl="0" indent="0" algn="l" defTabSz="914400" rtl="0" eaLnBrk="1" fontAlgn="base" latinLnBrk="0" hangingPunct="1">
                  <a:lnSpc>
                    <a:spcPct val="100000"/>
                  </a:lnSpc>
                  <a:spcBef>
                    <a:spcPct val="0"/>
                  </a:spcBef>
                  <a:buClrTx/>
                  <a:buSzTx/>
                  <a:buFontTx/>
                  <a:buNone/>
                  <a:tabLst/>
                </a:pPr>
                <a:endParaRPr kumimoji="0" lang="el-GR" sz="1000" b="0" i="0" u="none" strike="noStrike" cap="none" normalizeH="0" baseline="0" dirty="0" smtClean="0">
                  <a:ln>
                    <a:noFill/>
                  </a:ln>
                  <a:solidFill>
                    <a:schemeClr val="tx1"/>
                  </a:solidFill>
                  <a:effectLst/>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l-GR" sz="1000" b="0" i="0" u="none" strike="noStrike" cap="none" normalizeH="0" baseline="0" dirty="0" smtClean="0">
                    <a:ln>
                      <a:noFill/>
                    </a:ln>
                    <a:solidFill>
                      <a:schemeClr val="tx1"/>
                    </a:solidFill>
                    <a:effectLst/>
                    <a:cs typeface="Arial" pitchFamily="34" charset="0"/>
                  </a:rPr>
                  <a:t> </a:t>
                </a:r>
                <a:endParaRPr kumimoji="0" lang="el-GR" sz="1800" b="0" i="0" u="none" strike="noStrike" cap="none" normalizeH="0" baseline="0" dirty="0" smtClean="0">
                  <a:ln>
                    <a:noFill/>
                  </a:ln>
                  <a:solidFill>
                    <a:schemeClr val="tx1"/>
                  </a:solidFill>
                  <a:effectLst/>
                  <a:cs typeface="Arial" pitchFamily="34" charset="0"/>
                </a:endParaRPr>
              </a:p>
            </p:txBody>
          </p:sp>
          <p:grpSp>
            <p:nvGrpSpPr>
              <p:cNvPr id="4101" name="Group 5"/>
              <p:cNvGrpSpPr>
                <a:grpSpLocks/>
              </p:cNvGrpSpPr>
              <p:nvPr/>
            </p:nvGrpSpPr>
            <p:grpSpPr bwMode="auto">
              <a:xfrm>
                <a:off x="3780" y="1800"/>
                <a:ext cx="5779" cy="5739"/>
                <a:chOff x="3600" y="1716"/>
                <a:chExt cx="5779" cy="5739"/>
              </a:xfrm>
            </p:grpSpPr>
            <p:grpSp>
              <p:nvGrpSpPr>
                <p:cNvPr id="4102" name="Group 6"/>
                <p:cNvGrpSpPr>
                  <a:grpSpLocks/>
                </p:cNvGrpSpPr>
                <p:nvPr/>
              </p:nvGrpSpPr>
              <p:grpSpPr bwMode="auto">
                <a:xfrm>
                  <a:off x="3600" y="1716"/>
                  <a:ext cx="5779" cy="5739"/>
                  <a:chOff x="3600" y="1716"/>
                  <a:chExt cx="5779" cy="5739"/>
                </a:xfrm>
              </p:grpSpPr>
              <p:sp>
                <p:nvSpPr>
                  <p:cNvPr id="4103" name="Text Box 7"/>
                  <p:cNvSpPr txBox="1">
                    <a:spLocks noChangeArrowheads="1"/>
                  </p:cNvSpPr>
                  <p:nvPr/>
                </p:nvSpPr>
                <p:spPr bwMode="auto">
                  <a:xfrm>
                    <a:off x="3600" y="1716"/>
                    <a:ext cx="5779" cy="57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cs typeface="Arial" pitchFamily="34" charset="0"/>
                    </a:endParaRPr>
                  </a:p>
                </p:txBody>
              </p:sp>
              <p:sp>
                <p:nvSpPr>
                  <p:cNvPr id="4104" name="Text Box 8"/>
                  <p:cNvSpPr txBox="1">
                    <a:spLocks noChangeArrowheads="1"/>
                  </p:cNvSpPr>
                  <p:nvPr/>
                </p:nvSpPr>
                <p:spPr bwMode="auto">
                  <a:xfrm>
                    <a:off x="3960" y="360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2</a:t>
                    </a:r>
                    <a:endParaRPr kumimoji="0" lang="el-GR" sz="1800" b="0" i="0" u="none" strike="noStrike" cap="none" normalizeH="0" baseline="0" smtClean="0">
                      <a:ln>
                        <a:noFill/>
                      </a:ln>
                      <a:solidFill>
                        <a:schemeClr val="tx1"/>
                      </a:solidFill>
                      <a:effectLst/>
                      <a:cs typeface="Arial" pitchFamily="34" charset="0"/>
                    </a:endParaRPr>
                  </a:p>
                </p:txBody>
              </p:sp>
              <p:grpSp>
                <p:nvGrpSpPr>
                  <p:cNvPr id="4105" name="Group 9"/>
                  <p:cNvGrpSpPr>
                    <a:grpSpLocks/>
                  </p:cNvGrpSpPr>
                  <p:nvPr/>
                </p:nvGrpSpPr>
                <p:grpSpPr bwMode="auto">
                  <a:xfrm>
                    <a:off x="4140" y="1980"/>
                    <a:ext cx="5220" cy="4500"/>
                    <a:chOff x="4140" y="1980"/>
                    <a:chExt cx="5220" cy="4500"/>
                  </a:xfrm>
                </p:grpSpPr>
                <p:sp>
                  <p:nvSpPr>
                    <p:cNvPr id="4106" name="Text Box 10"/>
                    <p:cNvSpPr txBox="1">
                      <a:spLocks noChangeArrowheads="1"/>
                    </p:cNvSpPr>
                    <p:nvPr/>
                  </p:nvSpPr>
                  <p:spPr bwMode="auto">
                    <a:xfrm>
                      <a:off x="8100" y="450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9</a:t>
                      </a:r>
                      <a:endParaRPr kumimoji="0" lang="el-GR" sz="1800" b="0" i="0" u="none" strike="noStrike" cap="none" normalizeH="0" baseline="0" smtClean="0">
                        <a:ln>
                          <a:noFill/>
                        </a:ln>
                        <a:solidFill>
                          <a:schemeClr val="tx1"/>
                        </a:solidFill>
                        <a:effectLst/>
                        <a:cs typeface="Arial" pitchFamily="34" charset="0"/>
                      </a:endParaRPr>
                    </a:p>
                  </p:txBody>
                </p:sp>
                <p:grpSp>
                  <p:nvGrpSpPr>
                    <p:cNvPr id="4107" name="Group 11"/>
                    <p:cNvGrpSpPr>
                      <a:grpSpLocks/>
                    </p:cNvGrpSpPr>
                    <p:nvPr/>
                  </p:nvGrpSpPr>
                  <p:grpSpPr bwMode="auto">
                    <a:xfrm>
                      <a:off x="4140" y="1980"/>
                      <a:ext cx="5220" cy="4500"/>
                      <a:chOff x="4140" y="1980"/>
                      <a:chExt cx="5220" cy="4500"/>
                    </a:xfrm>
                  </p:grpSpPr>
                  <p:sp>
                    <p:nvSpPr>
                      <p:cNvPr id="4108" name="Line 12"/>
                      <p:cNvSpPr>
                        <a:spLocks noChangeShapeType="1"/>
                      </p:cNvSpPr>
                      <p:nvPr/>
                    </p:nvSpPr>
                    <p:spPr bwMode="auto">
                      <a:xfrm flipH="1" flipV="1">
                        <a:off x="7020" y="5940"/>
                        <a:ext cx="72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09" name="Line 13"/>
                      <p:cNvSpPr>
                        <a:spLocks noChangeShapeType="1"/>
                      </p:cNvSpPr>
                      <p:nvPr/>
                    </p:nvSpPr>
                    <p:spPr bwMode="auto">
                      <a:xfrm>
                        <a:off x="4140" y="3780"/>
                        <a:ext cx="72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0" name="Line 14"/>
                      <p:cNvSpPr>
                        <a:spLocks noChangeShapeType="1"/>
                      </p:cNvSpPr>
                      <p:nvPr/>
                    </p:nvSpPr>
                    <p:spPr bwMode="auto">
                      <a:xfrm flipH="1">
                        <a:off x="7380" y="3060"/>
                        <a:ext cx="36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1" name="Line 15"/>
                      <p:cNvSpPr>
                        <a:spLocks noChangeShapeType="1"/>
                      </p:cNvSpPr>
                      <p:nvPr/>
                    </p:nvSpPr>
                    <p:spPr bwMode="auto">
                      <a:xfrm>
                        <a:off x="4500" y="3600"/>
                        <a:ext cx="108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2" name="Line 16"/>
                      <p:cNvSpPr>
                        <a:spLocks noChangeShapeType="1"/>
                      </p:cNvSpPr>
                      <p:nvPr/>
                    </p:nvSpPr>
                    <p:spPr bwMode="auto">
                      <a:xfrm>
                        <a:off x="4680" y="3420"/>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3" name="Line 17"/>
                      <p:cNvSpPr>
                        <a:spLocks noChangeShapeType="1"/>
                      </p:cNvSpPr>
                      <p:nvPr/>
                    </p:nvSpPr>
                    <p:spPr bwMode="auto">
                      <a:xfrm flipH="1">
                        <a:off x="7380" y="2160"/>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4" name="Line 18"/>
                      <p:cNvSpPr>
                        <a:spLocks noChangeShapeType="1"/>
                      </p:cNvSpPr>
                      <p:nvPr/>
                    </p:nvSpPr>
                    <p:spPr bwMode="auto">
                      <a:xfrm flipH="1">
                        <a:off x="7380" y="3060"/>
                        <a:ext cx="900" cy="90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5" name="Line 19"/>
                      <p:cNvSpPr>
                        <a:spLocks noChangeShapeType="1"/>
                      </p:cNvSpPr>
                      <p:nvPr/>
                    </p:nvSpPr>
                    <p:spPr bwMode="auto">
                      <a:xfrm flipH="1" flipV="1">
                        <a:off x="7380" y="4500"/>
                        <a:ext cx="72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6" name="Line 20"/>
                      <p:cNvSpPr>
                        <a:spLocks noChangeShapeType="1"/>
                      </p:cNvSpPr>
                      <p:nvPr/>
                    </p:nvSpPr>
                    <p:spPr bwMode="auto">
                      <a:xfrm flipH="1" flipV="1">
                        <a:off x="7200" y="4680"/>
                        <a:ext cx="720" cy="18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7" name="Line 21"/>
                      <p:cNvSpPr>
                        <a:spLocks noChangeShapeType="1"/>
                      </p:cNvSpPr>
                      <p:nvPr/>
                    </p:nvSpPr>
                    <p:spPr bwMode="auto">
                      <a:xfrm flipH="1" flipV="1">
                        <a:off x="7020" y="5040"/>
                        <a:ext cx="108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8" name="Line 22"/>
                      <p:cNvSpPr>
                        <a:spLocks noChangeShapeType="1"/>
                      </p:cNvSpPr>
                      <p:nvPr/>
                    </p:nvSpPr>
                    <p:spPr bwMode="auto">
                      <a:xfrm flipV="1">
                        <a:off x="5400" y="5400"/>
                        <a:ext cx="54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19" name="Line 23"/>
                      <p:cNvSpPr>
                        <a:spLocks noChangeShapeType="1"/>
                      </p:cNvSpPr>
                      <p:nvPr/>
                    </p:nvSpPr>
                    <p:spPr bwMode="auto">
                      <a:xfrm flipH="1" flipV="1">
                        <a:off x="7920" y="3960"/>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20" name="Line 24"/>
                      <p:cNvSpPr>
                        <a:spLocks noChangeShapeType="1"/>
                      </p:cNvSpPr>
                      <p:nvPr/>
                    </p:nvSpPr>
                    <p:spPr bwMode="auto">
                      <a:xfrm flipH="1" flipV="1">
                        <a:off x="8280" y="3780"/>
                        <a:ext cx="540" cy="36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21" name="Line 25"/>
                      <p:cNvSpPr>
                        <a:spLocks noChangeShapeType="1"/>
                      </p:cNvSpPr>
                      <p:nvPr/>
                    </p:nvSpPr>
                    <p:spPr bwMode="auto">
                      <a:xfrm flipV="1">
                        <a:off x="4680" y="4320"/>
                        <a:ext cx="1260" cy="72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sp>
                    <p:nvSpPr>
                      <p:cNvPr id="4122" name="Text Box 26"/>
                      <p:cNvSpPr txBox="1">
                        <a:spLocks noChangeArrowheads="1"/>
                      </p:cNvSpPr>
                      <p:nvPr/>
                    </p:nvSpPr>
                    <p:spPr bwMode="auto">
                      <a:xfrm>
                        <a:off x="5040" y="576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11</a:t>
                        </a:r>
                        <a:endParaRPr kumimoji="0" lang="el-GR" sz="1800" b="0" i="0" u="none" strike="noStrike" cap="none" normalizeH="0" baseline="0" smtClean="0">
                          <a:ln>
                            <a:noFill/>
                          </a:ln>
                          <a:solidFill>
                            <a:schemeClr val="tx1"/>
                          </a:solidFill>
                          <a:effectLst/>
                          <a:cs typeface="Arial" pitchFamily="34" charset="0"/>
                        </a:endParaRPr>
                      </a:p>
                    </p:txBody>
                  </p:sp>
                  <p:sp>
                    <p:nvSpPr>
                      <p:cNvPr id="4123" name="Text Box 27"/>
                      <p:cNvSpPr txBox="1">
                        <a:spLocks noChangeArrowheads="1"/>
                      </p:cNvSpPr>
                      <p:nvPr/>
                    </p:nvSpPr>
                    <p:spPr bwMode="auto">
                      <a:xfrm>
                        <a:off x="7740" y="594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1</a:t>
                        </a:r>
                        <a:endParaRPr kumimoji="0" lang="el-GR" sz="1800" b="0" i="0" u="none" strike="noStrike" cap="none" normalizeH="0" baseline="0" smtClean="0">
                          <a:ln>
                            <a:noFill/>
                          </a:ln>
                          <a:solidFill>
                            <a:schemeClr val="tx1"/>
                          </a:solidFill>
                          <a:effectLst/>
                          <a:cs typeface="Arial" pitchFamily="34" charset="0"/>
                        </a:endParaRPr>
                      </a:p>
                    </p:txBody>
                  </p:sp>
                  <p:sp>
                    <p:nvSpPr>
                      <p:cNvPr id="4124" name="Text Box 28"/>
                      <p:cNvSpPr txBox="1">
                        <a:spLocks noChangeArrowheads="1"/>
                      </p:cNvSpPr>
                      <p:nvPr/>
                    </p:nvSpPr>
                    <p:spPr bwMode="auto">
                      <a:xfrm>
                        <a:off x="4140" y="486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  </a:t>
                        </a:r>
                        <a:r>
                          <a:rPr kumimoji="0" lang="en-US" sz="900" b="1" i="0" u="none" strike="noStrike" cap="none" normalizeH="0" baseline="0" smtClean="0">
                            <a:ln>
                              <a:noFill/>
                            </a:ln>
                            <a:solidFill>
                              <a:schemeClr val="tx1"/>
                            </a:solidFill>
                            <a:effectLst/>
                            <a:cs typeface="Arial" pitchFamily="34" charset="0"/>
                          </a:rPr>
                          <a:t>15</a:t>
                        </a:r>
                        <a:endParaRPr kumimoji="0" lang="el-GR" sz="1800" b="0" i="0" u="none" strike="noStrike" cap="none" normalizeH="0" baseline="0" smtClean="0">
                          <a:ln>
                            <a:noFill/>
                          </a:ln>
                          <a:solidFill>
                            <a:schemeClr val="tx1"/>
                          </a:solidFill>
                          <a:effectLst/>
                          <a:cs typeface="Arial" pitchFamily="34" charset="0"/>
                        </a:endParaRPr>
                      </a:p>
                    </p:txBody>
                  </p:sp>
                  <p:sp>
                    <p:nvSpPr>
                      <p:cNvPr id="4125" name="Text Box 29"/>
                      <p:cNvSpPr txBox="1">
                        <a:spLocks noChangeArrowheads="1"/>
                      </p:cNvSpPr>
                      <p:nvPr/>
                    </p:nvSpPr>
                    <p:spPr bwMode="auto">
                      <a:xfrm>
                        <a:off x="4320" y="306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5</a:t>
                        </a:r>
                        <a:endParaRPr kumimoji="0" lang="el-GR" sz="1800" b="0" i="0" u="none" strike="noStrike" cap="none" normalizeH="0" baseline="0" smtClean="0">
                          <a:ln>
                            <a:noFill/>
                          </a:ln>
                          <a:solidFill>
                            <a:schemeClr val="tx1"/>
                          </a:solidFill>
                          <a:effectLst/>
                          <a:cs typeface="Arial" pitchFamily="34" charset="0"/>
                        </a:endParaRPr>
                      </a:p>
                    </p:txBody>
                  </p:sp>
                  <p:sp>
                    <p:nvSpPr>
                      <p:cNvPr id="4126" name="Text Box 30"/>
                      <p:cNvSpPr txBox="1">
                        <a:spLocks noChangeArrowheads="1"/>
                      </p:cNvSpPr>
                      <p:nvPr/>
                    </p:nvSpPr>
                    <p:spPr bwMode="auto">
                      <a:xfrm>
                        <a:off x="4140" y="342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4</a:t>
                        </a:r>
                        <a:endParaRPr kumimoji="0" lang="el-GR" sz="1800" b="0" i="0" u="none" strike="noStrike" cap="none" normalizeH="0" baseline="0" smtClean="0">
                          <a:ln>
                            <a:noFill/>
                          </a:ln>
                          <a:solidFill>
                            <a:schemeClr val="tx1"/>
                          </a:solidFill>
                          <a:effectLst/>
                          <a:cs typeface="Arial" pitchFamily="34" charset="0"/>
                        </a:endParaRPr>
                      </a:p>
                    </p:txBody>
                  </p:sp>
                  <p:sp>
                    <p:nvSpPr>
                      <p:cNvPr id="4127" name="Text Box 31"/>
                      <p:cNvSpPr txBox="1">
                        <a:spLocks noChangeArrowheads="1"/>
                      </p:cNvSpPr>
                      <p:nvPr/>
                    </p:nvSpPr>
                    <p:spPr bwMode="auto">
                      <a:xfrm>
                        <a:off x="7920" y="540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 </a:t>
                        </a:r>
                        <a:r>
                          <a:rPr kumimoji="0" lang="en-US" sz="900" b="1" i="0" u="none" strike="noStrike" cap="none" normalizeH="0" baseline="0" smtClean="0">
                            <a:ln>
                              <a:noFill/>
                            </a:ln>
                            <a:solidFill>
                              <a:schemeClr val="tx1"/>
                            </a:solidFill>
                            <a:effectLst/>
                            <a:cs typeface="Arial" pitchFamily="34" charset="0"/>
                          </a:rPr>
                          <a:t>12</a:t>
                        </a:r>
                        <a:endParaRPr kumimoji="0" lang="el-GR" sz="1800" b="0" i="0" u="none" strike="noStrike" cap="none" normalizeH="0" baseline="0" smtClean="0">
                          <a:ln>
                            <a:noFill/>
                          </a:ln>
                          <a:solidFill>
                            <a:schemeClr val="tx1"/>
                          </a:solidFill>
                          <a:effectLst/>
                          <a:cs typeface="Arial" pitchFamily="34" charset="0"/>
                        </a:endParaRPr>
                      </a:p>
                    </p:txBody>
                  </p:sp>
                  <p:sp>
                    <p:nvSpPr>
                      <p:cNvPr id="4128" name="Text Box 32"/>
                      <p:cNvSpPr txBox="1">
                        <a:spLocks noChangeArrowheads="1"/>
                      </p:cNvSpPr>
                      <p:nvPr/>
                    </p:nvSpPr>
                    <p:spPr bwMode="auto">
                      <a:xfrm>
                        <a:off x="7740" y="468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 </a:t>
                        </a:r>
                        <a:r>
                          <a:rPr kumimoji="0" lang="en-US" sz="900" b="1" i="0" u="none" strike="noStrike" cap="none" normalizeH="0" baseline="0" smtClean="0">
                            <a:ln>
                              <a:noFill/>
                            </a:ln>
                            <a:solidFill>
                              <a:schemeClr val="tx1"/>
                            </a:solidFill>
                            <a:effectLst/>
                            <a:cs typeface="Arial" pitchFamily="34" charset="0"/>
                          </a:rPr>
                          <a:t>10</a:t>
                        </a:r>
                        <a:endParaRPr kumimoji="0" lang="el-GR" sz="1800" b="0" i="0" u="none" strike="noStrike" cap="none" normalizeH="0" baseline="0" smtClean="0">
                          <a:ln>
                            <a:noFill/>
                          </a:ln>
                          <a:solidFill>
                            <a:schemeClr val="tx1"/>
                          </a:solidFill>
                          <a:effectLst/>
                          <a:cs typeface="Arial" pitchFamily="34" charset="0"/>
                        </a:endParaRPr>
                      </a:p>
                    </p:txBody>
                  </p:sp>
                  <p:sp>
                    <p:nvSpPr>
                      <p:cNvPr id="4129" name="Text Box 33"/>
                      <p:cNvSpPr txBox="1">
                        <a:spLocks noChangeArrowheads="1"/>
                      </p:cNvSpPr>
                      <p:nvPr/>
                    </p:nvSpPr>
                    <p:spPr bwMode="auto">
                      <a:xfrm>
                        <a:off x="8280" y="414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  </a:t>
                        </a:r>
                        <a:r>
                          <a:rPr kumimoji="0" lang="en-US" sz="900" b="1" i="0" u="none" strike="noStrike" cap="none" normalizeH="0" baseline="0" smtClean="0">
                            <a:ln>
                              <a:noFill/>
                            </a:ln>
                            <a:solidFill>
                              <a:schemeClr val="tx1"/>
                            </a:solidFill>
                            <a:effectLst/>
                            <a:cs typeface="Arial" pitchFamily="34" charset="0"/>
                          </a:rPr>
                          <a:t>14</a:t>
                        </a:r>
                        <a:endParaRPr kumimoji="0" lang="el-GR" sz="1800" b="0" i="0" u="none" strike="noStrike" cap="none" normalizeH="0" baseline="0" smtClean="0">
                          <a:ln>
                            <a:noFill/>
                          </a:ln>
                          <a:solidFill>
                            <a:schemeClr val="tx1"/>
                          </a:solidFill>
                          <a:effectLst/>
                          <a:cs typeface="Arial" pitchFamily="34" charset="0"/>
                        </a:endParaRPr>
                      </a:p>
                    </p:txBody>
                  </p:sp>
                  <p:sp>
                    <p:nvSpPr>
                      <p:cNvPr id="4130" name="Text Box 34"/>
                      <p:cNvSpPr txBox="1">
                        <a:spLocks noChangeArrowheads="1"/>
                      </p:cNvSpPr>
                      <p:nvPr/>
                    </p:nvSpPr>
                    <p:spPr bwMode="auto">
                      <a:xfrm>
                        <a:off x="8640" y="396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900" b="1" i="0" u="none" strike="noStrike" cap="none" normalizeH="0" baseline="0" smtClean="0">
                            <a:ln>
                              <a:noFill/>
                            </a:ln>
                            <a:solidFill>
                              <a:schemeClr val="tx1"/>
                            </a:solidFill>
                            <a:effectLst/>
                            <a:cs typeface="Arial" pitchFamily="34" charset="0"/>
                          </a:rPr>
                          <a:t>   </a:t>
                        </a:r>
                        <a:r>
                          <a:rPr kumimoji="0" lang="en-US" sz="900" b="1" i="0" u="none" strike="noStrike" cap="none" normalizeH="0" baseline="0" smtClean="0">
                            <a:ln>
                              <a:noFill/>
                            </a:ln>
                            <a:solidFill>
                              <a:schemeClr val="tx1"/>
                            </a:solidFill>
                            <a:effectLst/>
                            <a:cs typeface="Arial" pitchFamily="34" charset="0"/>
                          </a:rPr>
                          <a:t>13</a:t>
                        </a:r>
                        <a:endParaRPr kumimoji="0" lang="el-GR" sz="1800" b="0" i="0" u="none" strike="noStrike" cap="none" normalizeH="0" baseline="0" smtClean="0">
                          <a:ln>
                            <a:noFill/>
                          </a:ln>
                          <a:solidFill>
                            <a:schemeClr val="tx1"/>
                          </a:solidFill>
                          <a:effectLst/>
                          <a:cs typeface="Arial" pitchFamily="34" charset="0"/>
                        </a:endParaRPr>
                      </a:p>
                    </p:txBody>
                  </p:sp>
                  <p:sp>
                    <p:nvSpPr>
                      <p:cNvPr id="4131" name="Text Box 35"/>
                      <p:cNvSpPr txBox="1">
                        <a:spLocks noChangeArrowheads="1"/>
                      </p:cNvSpPr>
                      <p:nvPr/>
                    </p:nvSpPr>
                    <p:spPr bwMode="auto">
                      <a:xfrm>
                        <a:off x="7740" y="270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3</a:t>
                        </a:r>
                        <a:endParaRPr kumimoji="0" lang="el-GR" sz="1800" b="0" i="0" u="none" strike="noStrike" cap="none" normalizeH="0" baseline="0" smtClean="0">
                          <a:ln>
                            <a:noFill/>
                          </a:ln>
                          <a:solidFill>
                            <a:schemeClr val="tx1"/>
                          </a:solidFill>
                          <a:effectLst/>
                          <a:cs typeface="Arial" pitchFamily="34" charset="0"/>
                        </a:endParaRPr>
                      </a:p>
                    </p:txBody>
                  </p:sp>
                  <p:sp>
                    <p:nvSpPr>
                      <p:cNvPr id="4132" name="Text Box 36"/>
                      <p:cNvSpPr txBox="1">
                        <a:spLocks noChangeArrowheads="1"/>
                      </p:cNvSpPr>
                      <p:nvPr/>
                    </p:nvSpPr>
                    <p:spPr bwMode="auto">
                      <a:xfrm>
                        <a:off x="8280" y="270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8</a:t>
                        </a:r>
                        <a:endParaRPr kumimoji="0" lang="el-GR" sz="1800" b="0" i="0" u="none" strike="noStrike" cap="none" normalizeH="0" baseline="0" smtClean="0">
                          <a:ln>
                            <a:noFill/>
                          </a:ln>
                          <a:solidFill>
                            <a:schemeClr val="tx1"/>
                          </a:solidFill>
                          <a:effectLst/>
                          <a:cs typeface="Arial" pitchFamily="34" charset="0"/>
                        </a:endParaRPr>
                      </a:p>
                    </p:txBody>
                  </p:sp>
                  <p:sp>
                    <p:nvSpPr>
                      <p:cNvPr id="4133" name="Text Box 37"/>
                      <p:cNvSpPr txBox="1">
                        <a:spLocks noChangeArrowheads="1"/>
                      </p:cNvSpPr>
                      <p:nvPr/>
                    </p:nvSpPr>
                    <p:spPr bwMode="auto">
                      <a:xfrm>
                        <a:off x="7920" y="198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6</a:t>
                        </a:r>
                        <a:endParaRPr kumimoji="0" lang="el-GR" sz="1800" b="0" i="0" u="none" strike="noStrike" cap="none" normalizeH="0" baseline="0" smtClean="0">
                          <a:ln>
                            <a:noFill/>
                          </a:ln>
                          <a:solidFill>
                            <a:schemeClr val="tx1"/>
                          </a:solidFill>
                          <a:effectLst/>
                          <a:cs typeface="Arial" pitchFamily="34" charset="0"/>
                        </a:endParaRPr>
                      </a:p>
                    </p:txBody>
                  </p:sp>
                  <p:sp>
                    <p:nvSpPr>
                      <p:cNvPr id="4134" name="Text Box 38"/>
                      <p:cNvSpPr txBox="1">
                        <a:spLocks noChangeArrowheads="1"/>
                      </p:cNvSpPr>
                      <p:nvPr/>
                    </p:nvSpPr>
                    <p:spPr bwMode="auto">
                      <a:xfrm>
                        <a:off x="6120" y="2700"/>
                        <a:ext cx="7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1" i="0" u="none" strike="noStrike" cap="none" normalizeH="0" baseline="0" smtClean="0">
                            <a:ln>
                              <a:noFill/>
                            </a:ln>
                            <a:solidFill>
                              <a:schemeClr val="tx1"/>
                            </a:solidFill>
                            <a:effectLst/>
                            <a:cs typeface="Arial" pitchFamily="34" charset="0"/>
                          </a:rPr>
                          <a:t>7</a:t>
                        </a:r>
                        <a:endParaRPr kumimoji="0" lang="el-GR" sz="1800" b="0" i="0" u="none" strike="noStrike" cap="none" normalizeH="0" baseline="0" smtClean="0">
                          <a:ln>
                            <a:noFill/>
                          </a:ln>
                          <a:solidFill>
                            <a:schemeClr val="tx1"/>
                          </a:solidFill>
                          <a:effectLst/>
                          <a:cs typeface="Arial" pitchFamily="34" charset="0"/>
                        </a:endParaRPr>
                      </a:p>
                    </p:txBody>
                  </p:sp>
                </p:grpSp>
              </p:grpSp>
            </p:grpSp>
            <p:sp>
              <p:nvSpPr>
                <p:cNvPr id="4135" name="Line 39"/>
                <p:cNvSpPr>
                  <a:spLocks noChangeShapeType="1"/>
                </p:cNvSpPr>
                <p:nvPr/>
              </p:nvSpPr>
              <p:spPr bwMode="auto">
                <a:xfrm flipH="1">
                  <a:off x="5760" y="3060"/>
                  <a:ext cx="540" cy="540"/>
                </a:xfrm>
                <a:prstGeom prst="line">
                  <a:avLst/>
                </a:prstGeom>
                <a:noFill/>
                <a:ln w="9525">
                  <a:solidFill>
                    <a:srgbClr val="000000"/>
                  </a:solidFill>
                  <a:round/>
                  <a:headEnd/>
                  <a:tailEnd type="triangle" w="sm" len="sm"/>
                </a:ln>
              </p:spPr>
              <p:txBody>
                <a:bodyPr vert="horz" wrap="square" lIns="91440" tIns="45720" rIns="91440" bIns="45720" numCol="1" anchor="t" anchorCtr="0" compatLnSpc="1">
                  <a:prstTxWarp prst="textNoShape">
                    <a:avLst/>
                  </a:prstTxWarp>
                </a:bodyPr>
                <a:lstStyle/>
                <a:p>
                  <a:endParaRPr lang="el-GR"/>
                </a:p>
              </p:txBody>
            </p:sp>
          </p:grpSp>
        </p:grpSp>
      </p:grpSp>
      <p:sp>
        <p:nvSpPr>
          <p:cNvPr id="4136" name="Rectangle 40"/>
          <p:cNvSpPr>
            <a:spLocks noChangeArrowheads="1"/>
          </p:cNvSpPr>
          <p:nvPr/>
        </p:nvSpPr>
        <p:spPr bwMode="auto">
          <a:xfrm>
            <a:off x="259307" y="2043527"/>
            <a:ext cx="55273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το επιτραπέζιο δισκοπρίονο μπορούν πραγματοποιηθούν </a:t>
            </a:r>
            <a:r>
              <a:rPr kumimoji="0" lang="el-GR" sz="2000" i="0" u="none" strike="noStrike" cap="none" normalizeH="0" baseline="0" dirty="0" smtClean="0">
                <a:ln>
                  <a:noFill/>
                </a:ln>
                <a:solidFill>
                  <a:schemeClr val="tx1"/>
                </a:solidFill>
                <a:effectLst/>
                <a:ea typeface="Times New Roman" pitchFamily="18" charset="0"/>
                <a:cs typeface="Arial" pitchFamily="34" charset="0"/>
              </a:rPr>
              <a:t>κυρίως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πρίσεις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r>
              <a:rPr kumimoji="0" lang="el-GR" sz="2000" i="0" u="none" strike="noStrike" cap="none" normalizeH="0" baseline="0" dirty="0" smtClean="0">
                <a:ln>
                  <a:noFill/>
                </a:ln>
                <a:solidFill>
                  <a:schemeClr val="tx1"/>
                </a:solidFill>
                <a:effectLst/>
                <a:ea typeface="Times New Roman" pitchFamily="18" charset="0"/>
                <a:cs typeface="Arial" pitchFamily="34" charset="0"/>
              </a:rPr>
              <a:t>εγκάρσια και κατά μήκος των ινών του ξύλου, κάθετες ή κεκλιμένες,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γκινισιές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και πατούρες. </a:t>
            </a: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το επιτραπέζιο δισκοπρίονο μπορούν να πραγματοποιηθούν και πρίσεις ξυλοπλακών (μικρών διαστάσεων) σε ακριβείς διαστάσεις. </a:t>
            </a:r>
            <a:endParaRPr kumimoji="0" lang="el-GR" sz="320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Επιτραπέζιο δισκοπρίονο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3780877" y="821174"/>
            <a:ext cx="5025735"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κατά μήκος των ινών του ξύλου</a:t>
            </a:r>
            <a:endParaRPr lang="el-GR" sz="2000" i="1" dirty="0" smtClean="0">
              <a:cs typeface="Arial" pitchFamily="34" charset="0"/>
            </a:endParaRPr>
          </a:p>
        </p:txBody>
      </p:sp>
      <p:sp>
        <p:nvSpPr>
          <p:cNvPr id="29697" name="Rectangle 1"/>
          <p:cNvSpPr>
            <a:spLocks noChangeArrowheads="1"/>
          </p:cNvSpPr>
          <p:nvPr/>
        </p:nvSpPr>
        <p:spPr bwMode="auto">
          <a:xfrm>
            <a:off x="261257" y="1608944"/>
            <a:ext cx="1143593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Οι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πρίσεις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κατά μήκος των ινών του ξύλου πραγματοποιούνται είτε με τη βοήθεια του παράλληλου οδηγού (Α και</a:t>
            </a:r>
            <a:r>
              <a:rPr kumimoji="0" lang="el-GR" sz="2000" i="0" u="none" strike="noStrike" cap="none" normalizeH="0" dirty="0" smtClean="0">
                <a:ln>
                  <a:noFill/>
                </a:ln>
                <a:solidFill>
                  <a:schemeClr val="tx1"/>
                </a:solidFill>
                <a:effectLst/>
                <a:ea typeface="Times New Roman" pitchFamily="18" charset="0"/>
                <a:cs typeface="Arial" pitchFamily="34" charset="0"/>
              </a:rPr>
              <a:t> Β)</a:t>
            </a:r>
            <a:r>
              <a:rPr kumimoji="0" lang="el-GR" sz="2000" i="0" u="none" strike="noStrike" cap="none" normalizeH="0" baseline="0" dirty="0" smtClean="0">
                <a:ln>
                  <a:noFill/>
                </a:ln>
                <a:solidFill>
                  <a:schemeClr val="tx1"/>
                </a:solidFill>
                <a:effectLst/>
                <a:ea typeface="Times New Roman" pitchFamily="18" charset="0"/>
                <a:cs typeface="Arial" pitchFamily="34" charset="0"/>
              </a:rPr>
              <a:t>, είτε χωρίς αυτόν. Στην περίπτωση που το ξυλοτεμάχιο είναι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παρυφωμένο</a:t>
            </a:r>
            <a:r>
              <a:rPr kumimoji="0" lang="el-GR" sz="2000" i="0" u="none" strike="noStrike" cap="none" normalizeH="0" baseline="0" dirty="0" smtClean="0">
                <a:ln>
                  <a:noFill/>
                </a:ln>
                <a:solidFill>
                  <a:schemeClr val="tx1"/>
                </a:solidFill>
                <a:effectLst/>
                <a:ea typeface="Times New Roman" pitchFamily="18" charset="0"/>
                <a:cs typeface="Arial" pitchFamily="34" charset="0"/>
              </a:rPr>
              <a:t> χρησιμοποιούμε τον παράλληλο οδηγό. </a:t>
            </a:r>
            <a:endParaRPr kumimoji="0" lang="el-GR" sz="2000" i="0" u="none" strike="noStrike" cap="none" normalizeH="0" baseline="0" dirty="0" smtClean="0">
              <a:ln>
                <a:noFill/>
              </a:ln>
              <a:solidFill>
                <a:schemeClr val="tx1"/>
              </a:solidFill>
              <a:effectLst/>
              <a:cs typeface="Arial" pitchFamily="34" charset="0"/>
            </a:endParaRPr>
          </a:p>
        </p:txBody>
      </p:sp>
      <p:pic>
        <p:nvPicPr>
          <p:cNvPr id="29698" name="Picture 2" descr="DISKO6"/>
          <p:cNvPicPr>
            <a:picLocks noChangeAspect="1" noChangeArrowheads="1"/>
          </p:cNvPicPr>
          <p:nvPr/>
        </p:nvPicPr>
        <p:blipFill>
          <a:blip r:embed="rId3" cstate="print"/>
          <a:srcRect/>
          <a:stretch>
            <a:fillRect/>
          </a:stretch>
        </p:blipFill>
        <p:spPr bwMode="auto">
          <a:xfrm>
            <a:off x="2671949" y="2850076"/>
            <a:ext cx="3016332" cy="2703001"/>
          </a:xfrm>
          <a:prstGeom prst="rect">
            <a:avLst/>
          </a:prstGeom>
          <a:noFill/>
          <a:ln w="6350">
            <a:solidFill>
              <a:schemeClr val="tx1"/>
            </a:solidFill>
            <a:miter lim="800000"/>
            <a:headEnd/>
            <a:tailEnd/>
          </a:ln>
        </p:spPr>
      </p:pic>
      <p:pic>
        <p:nvPicPr>
          <p:cNvPr id="29699" name="Picture 3" descr="DISKO4"/>
          <p:cNvPicPr>
            <a:picLocks noChangeAspect="1" noChangeArrowheads="1"/>
          </p:cNvPicPr>
          <p:nvPr/>
        </p:nvPicPr>
        <p:blipFill>
          <a:blip r:embed="rId4" cstate="print"/>
          <a:srcRect/>
          <a:stretch>
            <a:fillRect/>
          </a:stretch>
        </p:blipFill>
        <p:spPr bwMode="auto">
          <a:xfrm>
            <a:off x="6020789" y="2838203"/>
            <a:ext cx="3190204" cy="2719449"/>
          </a:xfrm>
          <a:prstGeom prst="rect">
            <a:avLst/>
          </a:prstGeom>
          <a:noFill/>
          <a:ln w="9525">
            <a:solidFill>
              <a:schemeClr val="tx1"/>
            </a:solidFill>
            <a:miter lim="800000"/>
            <a:headEnd/>
            <a:tailEnd/>
          </a:ln>
        </p:spPr>
      </p:pic>
      <p:sp>
        <p:nvSpPr>
          <p:cNvPr id="8" name="7 - Ορθογώνιο"/>
          <p:cNvSpPr/>
          <p:nvPr/>
        </p:nvSpPr>
        <p:spPr>
          <a:xfrm>
            <a:off x="2671950" y="6272541"/>
            <a:ext cx="6539044" cy="400110"/>
          </a:xfrm>
          <a:prstGeom prst="rect">
            <a:avLst/>
          </a:prstGeom>
        </p:spPr>
        <p:txBody>
          <a:bodyPr wrap="square">
            <a:spAutoFit/>
          </a:bodyPr>
          <a:lstStyle/>
          <a:p>
            <a:pPr algn="ctr"/>
            <a:r>
              <a:rPr lang="el-GR" sz="2000" dirty="0" smtClean="0"/>
              <a:t>Πρίση κατά μήκος των ινών του ξύλου</a:t>
            </a:r>
            <a:endParaRPr lang="el-GR" sz="2000" dirty="0"/>
          </a:p>
        </p:txBody>
      </p:sp>
      <p:sp>
        <p:nvSpPr>
          <p:cNvPr id="9" name="8 - Ορθογώνιο"/>
          <p:cNvSpPr/>
          <p:nvPr/>
        </p:nvSpPr>
        <p:spPr>
          <a:xfrm>
            <a:off x="2667500" y="5670011"/>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0" name="9 - TextBox"/>
          <p:cNvSpPr txBox="1"/>
          <p:nvPr/>
        </p:nvSpPr>
        <p:spPr>
          <a:xfrm flipH="1">
            <a:off x="7239000" y="2479568"/>
            <a:ext cx="518159" cy="369332"/>
          </a:xfrm>
          <a:prstGeom prst="rect">
            <a:avLst/>
          </a:prstGeom>
          <a:noFill/>
        </p:spPr>
        <p:txBody>
          <a:bodyPr wrap="square" rtlCol="0">
            <a:spAutoFit/>
          </a:bodyPr>
          <a:lstStyle/>
          <a:p>
            <a:pPr algn="ctr"/>
            <a:r>
              <a:rPr lang="el-GR" b="1" dirty="0" smtClean="0"/>
              <a:t>Β</a:t>
            </a:r>
            <a:endParaRPr lang="el-GR" b="1" dirty="0"/>
          </a:p>
        </p:txBody>
      </p:sp>
      <p:sp>
        <p:nvSpPr>
          <p:cNvPr id="11" name="10 - TextBox"/>
          <p:cNvSpPr txBox="1"/>
          <p:nvPr/>
        </p:nvSpPr>
        <p:spPr>
          <a:xfrm flipH="1">
            <a:off x="3985161" y="2474782"/>
            <a:ext cx="518159" cy="369332"/>
          </a:xfrm>
          <a:prstGeom prst="rect">
            <a:avLst/>
          </a:prstGeom>
          <a:noFill/>
        </p:spPr>
        <p:txBody>
          <a:bodyPr wrap="square" rtlCol="0">
            <a:spAutoFit/>
          </a:bodyPr>
          <a:lstStyle/>
          <a:p>
            <a:pPr algn="ctr"/>
            <a:r>
              <a:rPr lang="el-GR" b="1" dirty="0" smtClean="0"/>
              <a:t>Α</a:t>
            </a:r>
            <a:endParaRPr lang="el-G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Επιτραπέζιο δισκοπρίονο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3802843" y="821174"/>
            <a:ext cx="4981813"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Πρίση κάθετα προς τις ίνες του ξύλου</a:t>
            </a:r>
            <a:endParaRPr lang="el-GR" sz="2000" i="1" dirty="0" smtClean="0">
              <a:cs typeface="Arial" pitchFamily="34" charset="0"/>
            </a:endParaRPr>
          </a:p>
        </p:txBody>
      </p:sp>
      <p:sp>
        <p:nvSpPr>
          <p:cNvPr id="27649" name="Rectangle 1"/>
          <p:cNvSpPr>
            <a:spLocks noChangeArrowheads="1"/>
          </p:cNvSpPr>
          <p:nvPr/>
        </p:nvSpPr>
        <p:spPr bwMode="auto">
          <a:xfrm>
            <a:off x="653143" y="1680198"/>
            <a:ext cx="1103217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Οι εγκάρσιες (κάθετες προς την κατεύθυνση των ινών)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πρίσεις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πραγματοποιούνται με τη βοήθεια του συρόμενου εγκάρσιου οδηγού ο οποίος τοποθετείται στην παράλληλη προς το σώμα του δίσκου αυλάκωση. </a:t>
            </a:r>
            <a:endParaRPr kumimoji="0" lang="el-GR" sz="2000" i="0" u="none" strike="noStrike" cap="none" normalizeH="0" baseline="0" dirty="0" smtClean="0">
              <a:ln>
                <a:noFill/>
              </a:ln>
              <a:solidFill>
                <a:schemeClr val="tx1"/>
              </a:solidFill>
              <a:effectLst/>
              <a:cs typeface="Arial" pitchFamily="34" charset="0"/>
            </a:endParaRPr>
          </a:p>
        </p:txBody>
      </p:sp>
      <p:pic>
        <p:nvPicPr>
          <p:cNvPr id="27650" name="Picture 2" descr="DISCO8"/>
          <p:cNvPicPr>
            <a:picLocks noChangeAspect="1" noChangeArrowheads="1"/>
          </p:cNvPicPr>
          <p:nvPr/>
        </p:nvPicPr>
        <p:blipFill>
          <a:blip r:embed="rId3" cstate="print"/>
          <a:srcRect/>
          <a:stretch>
            <a:fillRect/>
          </a:stretch>
        </p:blipFill>
        <p:spPr bwMode="auto">
          <a:xfrm>
            <a:off x="2078182" y="3168939"/>
            <a:ext cx="3435514" cy="2697471"/>
          </a:xfrm>
          <a:prstGeom prst="rect">
            <a:avLst/>
          </a:prstGeom>
          <a:noFill/>
          <a:ln w="9525">
            <a:solidFill>
              <a:schemeClr val="tx1"/>
            </a:solidFill>
            <a:miter lim="800000"/>
            <a:headEnd/>
            <a:tailEnd/>
          </a:ln>
        </p:spPr>
      </p:pic>
      <p:pic>
        <p:nvPicPr>
          <p:cNvPr id="27651" name="Picture 3" descr="DISCO1"/>
          <p:cNvPicPr>
            <a:picLocks noChangeAspect="1" noChangeArrowheads="1"/>
          </p:cNvPicPr>
          <p:nvPr/>
        </p:nvPicPr>
        <p:blipFill>
          <a:blip r:embed="rId4" cstate="print"/>
          <a:srcRect/>
          <a:stretch>
            <a:fillRect/>
          </a:stretch>
        </p:blipFill>
        <p:spPr bwMode="auto">
          <a:xfrm>
            <a:off x="6212745" y="3168938"/>
            <a:ext cx="3464264" cy="2697471"/>
          </a:xfrm>
          <a:prstGeom prst="rect">
            <a:avLst/>
          </a:prstGeom>
          <a:noFill/>
          <a:ln w="9525">
            <a:solidFill>
              <a:schemeClr val="tx1"/>
            </a:solidFill>
            <a:miter lim="800000"/>
            <a:headEnd/>
            <a:tailEnd/>
          </a:ln>
        </p:spPr>
      </p:pic>
      <p:sp>
        <p:nvSpPr>
          <p:cNvPr id="8" name="7 - Ορθογώνιο"/>
          <p:cNvSpPr/>
          <p:nvPr/>
        </p:nvSpPr>
        <p:spPr>
          <a:xfrm>
            <a:off x="2078182" y="6229560"/>
            <a:ext cx="3435514" cy="400110"/>
          </a:xfrm>
          <a:prstGeom prst="rect">
            <a:avLst/>
          </a:prstGeom>
        </p:spPr>
        <p:txBody>
          <a:bodyPr wrap="square">
            <a:spAutoFit/>
          </a:bodyPr>
          <a:lstStyle/>
          <a:p>
            <a:pPr algn="ctr"/>
            <a:r>
              <a:rPr lang="el-GR" sz="2000" dirty="0" smtClean="0"/>
              <a:t>Εγκάρσια </a:t>
            </a:r>
            <a:r>
              <a:rPr lang="el-GR" sz="2000" dirty="0" err="1" smtClean="0"/>
              <a:t>πρίση</a:t>
            </a:r>
            <a:endParaRPr lang="el-GR" sz="2000" dirty="0"/>
          </a:p>
        </p:txBody>
      </p:sp>
      <p:sp>
        <p:nvSpPr>
          <p:cNvPr id="27652" name="Rectangle 4"/>
          <p:cNvSpPr>
            <a:spLocks noChangeArrowheads="1"/>
          </p:cNvSpPr>
          <p:nvPr/>
        </p:nvSpPr>
        <p:spPr bwMode="auto">
          <a:xfrm>
            <a:off x="6239930" y="6208235"/>
            <a:ext cx="341955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u="none" strike="noStrike" cap="none" normalizeH="0" baseline="0" dirty="0" smtClean="0">
                <a:ln>
                  <a:noFill/>
                </a:ln>
                <a:solidFill>
                  <a:schemeClr val="tx1"/>
                </a:solidFill>
                <a:effectLst/>
                <a:ea typeface="Times New Roman" pitchFamily="18" charset="0"/>
                <a:cs typeface="Arial" pitchFamily="34" charset="0"/>
              </a:rPr>
              <a:t>Κεκλιμένη πρίση στο </a:t>
            </a:r>
            <a:r>
              <a:rPr kumimoji="0" lang="el-GR" sz="2000" b="0" u="none" strike="noStrike" cap="none" normalizeH="0" baseline="0" dirty="0" err="1" smtClean="0">
                <a:ln>
                  <a:noFill/>
                </a:ln>
                <a:solidFill>
                  <a:schemeClr val="tx1"/>
                </a:solidFill>
                <a:effectLst/>
                <a:ea typeface="Times New Roman" pitchFamily="18" charset="0"/>
                <a:cs typeface="Arial" pitchFamily="34" charset="0"/>
              </a:rPr>
              <a:t>σόκορο</a:t>
            </a:r>
            <a:endParaRPr kumimoji="0" lang="el-GR" sz="3200" b="0" u="none" strike="noStrike" cap="none" normalizeH="0" baseline="0" dirty="0" smtClean="0">
              <a:ln>
                <a:noFill/>
              </a:ln>
              <a:solidFill>
                <a:schemeClr val="tx1"/>
              </a:solidFill>
              <a:effectLst/>
              <a:cs typeface="Arial" pitchFamily="34" charset="0"/>
            </a:endParaRPr>
          </a:p>
        </p:txBody>
      </p:sp>
      <p:sp>
        <p:nvSpPr>
          <p:cNvPr id="10" name="9 - Ορθογώνιο"/>
          <p:cNvSpPr/>
          <p:nvPr/>
        </p:nvSpPr>
        <p:spPr>
          <a:xfrm>
            <a:off x="2061858" y="5907517"/>
            <a:ext cx="1900777" cy="307777"/>
          </a:xfrm>
          <a:prstGeom prst="rect">
            <a:avLst/>
          </a:prstGeom>
        </p:spPr>
        <p:txBody>
          <a:bodyPr wrap="none">
            <a:spAutoFit/>
          </a:bodyPr>
          <a:lstStyle/>
          <a:p>
            <a:r>
              <a:rPr lang="el-GR" sz="1400" dirty="0" smtClean="0"/>
              <a:t>ΠΗΓΗ: Καραστεργίου Σ.</a:t>
            </a:r>
            <a:endParaRPr lang="el-GR" sz="1400" dirty="0"/>
          </a:p>
        </p:txBody>
      </p:sp>
      <p:sp>
        <p:nvSpPr>
          <p:cNvPr id="11" name="10 - TextBox"/>
          <p:cNvSpPr txBox="1"/>
          <p:nvPr/>
        </p:nvSpPr>
        <p:spPr>
          <a:xfrm flipH="1">
            <a:off x="7812206" y="2725228"/>
            <a:ext cx="518159" cy="369332"/>
          </a:xfrm>
          <a:prstGeom prst="rect">
            <a:avLst/>
          </a:prstGeom>
          <a:noFill/>
        </p:spPr>
        <p:txBody>
          <a:bodyPr wrap="square" rtlCol="0">
            <a:spAutoFit/>
          </a:bodyPr>
          <a:lstStyle/>
          <a:p>
            <a:pPr algn="ctr"/>
            <a:r>
              <a:rPr lang="el-GR" b="1" dirty="0" smtClean="0"/>
              <a:t>Β</a:t>
            </a:r>
            <a:endParaRPr lang="el-GR" b="1" dirty="0"/>
          </a:p>
        </p:txBody>
      </p:sp>
      <p:sp>
        <p:nvSpPr>
          <p:cNvPr id="12" name="11 - TextBox"/>
          <p:cNvSpPr txBox="1"/>
          <p:nvPr/>
        </p:nvSpPr>
        <p:spPr>
          <a:xfrm flipH="1">
            <a:off x="3534785" y="2843272"/>
            <a:ext cx="518159" cy="369332"/>
          </a:xfrm>
          <a:prstGeom prst="rect">
            <a:avLst/>
          </a:prstGeom>
          <a:noFill/>
        </p:spPr>
        <p:txBody>
          <a:bodyPr wrap="square" rtlCol="0">
            <a:spAutoFit/>
          </a:bodyPr>
          <a:lstStyle/>
          <a:p>
            <a:pPr algn="ctr"/>
            <a:r>
              <a:rPr lang="el-GR" b="1" dirty="0" smtClean="0"/>
              <a:t>Α</a:t>
            </a:r>
            <a:endParaRPr lang="el-GR" b="1" dirty="0"/>
          </a:p>
        </p:txBody>
      </p:sp>
      <p:sp>
        <p:nvSpPr>
          <p:cNvPr id="13" name="12 - Ορθογώνιο"/>
          <p:cNvSpPr/>
          <p:nvPr/>
        </p:nvSpPr>
        <p:spPr>
          <a:xfrm>
            <a:off x="6191104" y="5883766"/>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Επιτραπέζιο δισκοπρίονο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4" name="3 - Ορθογώνιο"/>
          <p:cNvSpPr/>
          <p:nvPr/>
        </p:nvSpPr>
        <p:spPr>
          <a:xfrm>
            <a:off x="5106374" y="821174"/>
            <a:ext cx="2374753"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Κεκλιμένη πρίση</a:t>
            </a:r>
            <a:endParaRPr lang="el-GR" sz="2000" i="1" dirty="0" smtClean="0">
              <a:cs typeface="Arial" pitchFamily="34" charset="0"/>
            </a:endParaRPr>
          </a:p>
        </p:txBody>
      </p:sp>
      <p:sp>
        <p:nvSpPr>
          <p:cNvPr id="25601" name="Rectangle 1"/>
          <p:cNvSpPr>
            <a:spLocks noChangeArrowheads="1"/>
          </p:cNvSpPr>
          <p:nvPr/>
        </p:nvSpPr>
        <p:spPr bwMode="auto">
          <a:xfrm>
            <a:off x="617516" y="1572827"/>
            <a:ext cx="1111530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Στην περίπτωση που θέλουμε να πραγματοποιήσουμε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πρίσεις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με κεκλιμένες επιφάνειες κατά μήκος των ινών του ξύλου, δίνουμε την επιθυμητή κλίση στο σώμα του δίσκου. </a:t>
            </a:r>
            <a:endParaRPr kumimoji="0" lang="el-GR" sz="3200" i="0" u="none" strike="noStrike" cap="none" normalizeH="0" baseline="0" dirty="0" smtClean="0">
              <a:ln>
                <a:noFill/>
              </a:ln>
              <a:solidFill>
                <a:schemeClr val="tx1"/>
              </a:solidFill>
              <a:effectLst/>
              <a:cs typeface="Arial" pitchFamily="34" charset="0"/>
            </a:endParaRPr>
          </a:p>
        </p:txBody>
      </p:sp>
      <p:pic>
        <p:nvPicPr>
          <p:cNvPr id="25602" name="Picture 2" descr="DISKO5"/>
          <p:cNvPicPr>
            <a:picLocks noChangeAspect="1" noChangeArrowheads="1"/>
          </p:cNvPicPr>
          <p:nvPr/>
        </p:nvPicPr>
        <p:blipFill>
          <a:blip r:embed="rId3" cstate="print"/>
          <a:srcRect/>
          <a:stretch>
            <a:fillRect/>
          </a:stretch>
        </p:blipFill>
        <p:spPr bwMode="auto">
          <a:xfrm>
            <a:off x="4341939" y="2779889"/>
            <a:ext cx="3832620" cy="3020409"/>
          </a:xfrm>
          <a:prstGeom prst="rect">
            <a:avLst/>
          </a:prstGeom>
          <a:noFill/>
          <a:ln w="9525">
            <a:solidFill>
              <a:schemeClr val="tx1"/>
            </a:solidFill>
            <a:miter lim="800000"/>
            <a:headEnd/>
            <a:tailEnd/>
          </a:ln>
        </p:spPr>
      </p:pic>
      <p:sp>
        <p:nvSpPr>
          <p:cNvPr id="7" name="6 - Ορθογώνιο"/>
          <p:cNvSpPr/>
          <p:nvPr/>
        </p:nvSpPr>
        <p:spPr>
          <a:xfrm>
            <a:off x="3757306" y="6285480"/>
            <a:ext cx="5311390" cy="400110"/>
          </a:xfrm>
          <a:prstGeom prst="rect">
            <a:avLst/>
          </a:prstGeom>
        </p:spPr>
        <p:txBody>
          <a:bodyPr wrap="none">
            <a:spAutoFit/>
          </a:bodyPr>
          <a:lstStyle/>
          <a:p>
            <a:r>
              <a:rPr lang="el-GR" sz="2000" dirty="0" smtClean="0"/>
              <a:t>Κεκλιμένη πρίση κατά μήκος των ινών του ξύλου</a:t>
            </a:r>
            <a:endParaRPr lang="el-GR" sz="2000" dirty="0"/>
          </a:p>
        </p:txBody>
      </p:sp>
      <p:sp>
        <p:nvSpPr>
          <p:cNvPr id="8" name="7 - Ορθογώνιο"/>
          <p:cNvSpPr/>
          <p:nvPr/>
        </p:nvSpPr>
        <p:spPr>
          <a:xfrm>
            <a:off x="4231852" y="5866573"/>
            <a:ext cx="1900777" cy="307777"/>
          </a:xfrm>
          <a:prstGeom prst="rect">
            <a:avLst/>
          </a:prstGeom>
        </p:spPr>
        <p:txBody>
          <a:bodyPr wrap="none">
            <a:spAutoFit/>
          </a:bodyPr>
          <a:lstStyle/>
          <a:p>
            <a:r>
              <a:rPr lang="el-GR" sz="1400" dirty="0" smtClean="0"/>
              <a:t>ΠΗΓΗ: Καραστεργίου Σ.</a:t>
            </a:r>
            <a:endParaRPr lang="el-GR"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14150" y="1508625"/>
            <a:ext cx="1084997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Με το επιτραπέζιο δισκοπρίονο μπορούν να πραγματοποιηθούν γκινισιές. Για το σκοπό αυτό απαιτείται απομάκρυνση του προφυλακτήρα και εξαγωγή του δίσκου κοπής επάνω από την τράπεζα εργασίας, τόσο όσο το βάθος της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γκινισιάς</a:t>
            </a:r>
            <a:r>
              <a:rPr kumimoji="0" lang="el-GR" sz="2000" i="0" u="none" strike="noStrike" cap="none" normalizeH="0" baseline="0" dirty="0" smtClean="0">
                <a:ln>
                  <a:noFill/>
                </a:ln>
                <a:solidFill>
                  <a:schemeClr val="tx1"/>
                </a:solidFill>
                <a:effectLst/>
                <a:ea typeface="Times New Roman" pitchFamily="18" charset="0"/>
                <a:cs typeface="Arial" pitchFamily="34" charset="0"/>
              </a:rPr>
              <a:t>. </a:t>
            </a:r>
            <a:endParaRPr kumimoji="0" lang="el-GR" sz="20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Επιτραπέζιο δισκοπρίονο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4 - Ορθογώνιο"/>
          <p:cNvSpPr/>
          <p:nvPr/>
        </p:nvSpPr>
        <p:spPr>
          <a:xfrm>
            <a:off x="4815401" y="821174"/>
            <a:ext cx="2956707"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Δημιουργία </a:t>
            </a:r>
            <a:r>
              <a:rPr lang="el-GR" sz="2400" i="1" dirty="0" err="1" smtClean="0">
                <a:ea typeface="Times New Roman" pitchFamily="18" charset="0"/>
                <a:cs typeface="Arial" pitchFamily="34" charset="0"/>
              </a:rPr>
              <a:t>γκινισιάς</a:t>
            </a:r>
            <a:endParaRPr lang="el-GR" sz="2000" i="1" dirty="0" smtClean="0">
              <a:cs typeface="Arial" pitchFamily="34" charset="0"/>
            </a:endParaRPr>
          </a:p>
        </p:txBody>
      </p:sp>
      <p:sp>
        <p:nvSpPr>
          <p:cNvPr id="6146" name="AutoShape 2" descr="Αποτέλεσμα εικόνας για wood groo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48" name="AutoShape 4" descr="Αποτέλεσμα εικόνας για wood groov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149" name="Picture 5"/>
          <p:cNvPicPr>
            <a:picLocks noChangeAspect="1" noChangeArrowheads="1"/>
          </p:cNvPicPr>
          <p:nvPr/>
        </p:nvPicPr>
        <p:blipFill>
          <a:blip r:embed="rId3" cstate="print">
            <a:lum/>
          </a:blip>
          <a:srcRect l="19155" t="48973" r="57433" b="27189"/>
          <a:stretch>
            <a:fillRect/>
          </a:stretch>
        </p:blipFill>
        <p:spPr bwMode="auto">
          <a:xfrm>
            <a:off x="568412" y="2792628"/>
            <a:ext cx="3383148" cy="2520777"/>
          </a:xfrm>
          <a:prstGeom prst="rect">
            <a:avLst/>
          </a:prstGeom>
          <a:noFill/>
          <a:ln w="9525">
            <a:noFill/>
            <a:miter lim="800000"/>
            <a:headEnd/>
            <a:tailEnd/>
          </a:ln>
        </p:spPr>
      </p:pic>
      <p:sp>
        <p:nvSpPr>
          <p:cNvPr id="9" name="8 - Ορθογώνιο"/>
          <p:cNvSpPr/>
          <p:nvPr/>
        </p:nvSpPr>
        <p:spPr>
          <a:xfrm>
            <a:off x="539275" y="5307913"/>
            <a:ext cx="2207336" cy="307777"/>
          </a:xfrm>
          <a:prstGeom prst="rect">
            <a:avLst/>
          </a:prstGeom>
        </p:spPr>
        <p:txBody>
          <a:bodyPr wrap="none">
            <a:spAutoFit/>
          </a:bodyPr>
          <a:lstStyle/>
          <a:p>
            <a:r>
              <a:rPr lang="el-GR" sz="1400" dirty="0" smtClean="0"/>
              <a:t>ΠΗΓΗ: </a:t>
            </a:r>
            <a:r>
              <a:rPr lang="en-US" sz="1400" dirty="0" smtClean="0"/>
              <a:t>https://www.rona.ca</a:t>
            </a:r>
            <a:endParaRPr lang="el-GR" sz="1400" dirty="0"/>
          </a:p>
        </p:txBody>
      </p:sp>
      <p:sp>
        <p:nvSpPr>
          <p:cNvPr id="10" name="9 - Ορθογώνιο"/>
          <p:cNvSpPr/>
          <p:nvPr/>
        </p:nvSpPr>
        <p:spPr>
          <a:xfrm>
            <a:off x="556906" y="5791210"/>
            <a:ext cx="3471398" cy="707886"/>
          </a:xfrm>
          <a:prstGeom prst="rect">
            <a:avLst/>
          </a:prstGeom>
        </p:spPr>
        <p:txBody>
          <a:bodyPr wrap="square">
            <a:spAutoFit/>
          </a:bodyPr>
          <a:lstStyle/>
          <a:p>
            <a:pPr algn="ctr"/>
            <a:r>
              <a:rPr lang="el-GR" sz="2000" dirty="0" err="1" smtClean="0"/>
              <a:t>Γκινισιά</a:t>
            </a:r>
            <a:r>
              <a:rPr lang="el-GR" sz="2000" dirty="0" smtClean="0"/>
              <a:t> σε </a:t>
            </a:r>
            <a:r>
              <a:rPr lang="en-US" sz="2000" dirty="0" smtClean="0"/>
              <a:t>MDF</a:t>
            </a:r>
            <a:r>
              <a:rPr lang="el-GR" sz="2000" dirty="0" smtClean="0"/>
              <a:t> για συνδετικό σκοπό</a:t>
            </a:r>
            <a:endParaRPr lang="el-GR" sz="2000" dirty="0"/>
          </a:p>
        </p:txBody>
      </p:sp>
      <p:sp>
        <p:nvSpPr>
          <p:cNvPr id="11" name="10 - Ορθογώνιο"/>
          <p:cNvSpPr/>
          <p:nvPr/>
        </p:nvSpPr>
        <p:spPr>
          <a:xfrm>
            <a:off x="8574018" y="5658321"/>
            <a:ext cx="1501373" cy="307777"/>
          </a:xfrm>
          <a:prstGeom prst="rect">
            <a:avLst/>
          </a:prstGeom>
        </p:spPr>
        <p:txBody>
          <a:bodyPr wrap="none">
            <a:spAutoFit/>
          </a:bodyPr>
          <a:lstStyle/>
          <a:p>
            <a:r>
              <a:rPr lang="el-GR" sz="1400" dirty="0" smtClean="0"/>
              <a:t>ΠΗΓΗ: </a:t>
            </a:r>
            <a:r>
              <a:rPr lang="el-GR" sz="1400" dirty="0" err="1" smtClean="0"/>
              <a:t>Κακαράς</a:t>
            </a:r>
            <a:r>
              <a:rPr lang="el-GR" sz="1400" dirty="0" smtClean="0"/>
              <a:t> Ι.</a:t>
            </a:r>
            <a:endParaRPr lang="el-GR" sz="1400" dirty="0"/>
          </a:p>
        </p:txBody>
      </p:sp>
      <p:sp>
        <p:nvSpPr>
          <p:cNvPr id="13" name="12 - Ορθογώνιο"/>
          <p:cNvSpPr/>
          <p:nvPr/>
        </p:nvSpPr>
        <p:spPr>
          <a:xfrm>
            <a:off x="5189838" y="6137199"/>
            <a:ext cx="6042454" cy="707886"/>
          </a:xfrm>
          <a:prstGeom prst="rect">
            <a:avLst/>
          </a:prstGeom>
        </p:spPr>
        <p:txBody>
          <a:bodyPr wrap="square">
            <a:spAutoFit/>
          </a:bodyPr>
          <a:lstStyle/>
          <a:p>
            <a:pPr algn="ctr"/>
            <a:r>
              <a:rPr lang="el-GR" sz="2000" dirty="0" smtClean="0"/>
              <a:t>Δημιουργία </a:t>
            </a:r>
            <a:r>
              <a:rPr lang="el-GR" sz="2000" dirty="0" err="1" smtClean="0"/>
              <a:t>γκινισιάς</a:t>
            </a:r>
            <a:r>
              <a:rPr lang="el-GR" sz="2000" dirty="0" smtClean="0"/>
              <a:t> με δισκοπρίονο ((Α) χωρίς οριζόντιο οδηγό</a:t>
            </a:r>
            <a:r>
              <a:rPr lang="en-GB" sz="2000" dirty="0" smtClean="0"/>
              <a:t> </a:t>
            </a:r>
            <a:r>
              <a:rPr lang="el-GR" sz="2000" dirty="0" smtClean="0"/>
              <a:t>και (Β) με οριζόντιο)</a:t>
            </a:r>
            <a:endParaRPr lang="el-GR" sz="2000" dirty="0"/>
          </a:p>
        </p:txBody>
      </p:sp>
      <p:pic>
        <p:nvPicPr>
          <p:cNvPr id="6151" name="Picture 7" descr="Σχ λ"/>
          <p:cNvPicPr>
            <a:picLocks noChangeAspect="1" noChangeArrowheads="1"/>
          </p:cNvPicPr>
          <p:nvPr/>
        </p:nvPicPr>
        <p:blipFill>
          <a:blip r:embed="rId4" cstate="print"/>
          <a:srcRect/>
          <a:stretch>
            <a:fillRect/>
          </a:stretch>
        </p:blipFill>
        <p:spPr bwMode="auto">
          <a:xfrm>
            <a:off x="8513067" y="2778979"/>
            <a:ext cx="2977979" cy="2879124"/>
          </a:xfrm>
          <a:prstGeom prst="rect">
            <a:avLst/>
          </a:prstGeom>
          <a:noFill/>
          <a:ln w="9525">
            <a:solidFill>
              <a:schemeClr val="tx1"/>
            </a:solidFill>
            <a:miter lim="800000"/>
            <a:headEnd/>
            <a:tailEnd/>
          </a:ln>
        </p:spPr>
      </p:pic>
      <p:sp>
        <p:nvSpPr>
          <p:cNvPr id="15" name="14 - TextBox"/>
          <p:cNvSpPr txBox="1"/>
          <p:nvPr/>
        </p:nvSpPr>
        <p:spPr>
          <a:xfrm flipH="1">
            <a:off x="6563252" y="2407456"/>
            <a:ext cx="518159" cy="369332"/>
          </a:xfrm>
          <a:prstGeom prst="rect">
            <a:avLst/>
          </a:prstGeom>
          <a:noFill/>
        </p:spPr>
        <p:txBody>
          <a:bodyPr wrap="square" rtlCol="0">
            <a:spAutoFit/>
          </a:bodyPr>
          <a:lstStyle/>
          <a:p>
            <a:pPr algn="ctr"/>
            <a:r>
              <a:rPr lang="el-GR" b="1" dirty="0" smtClean="0"/>
              <a:t>Α</a:t>
            </a:r>
            <a:endParaRPr lang="el-GR" b="1" dirty="0"/>
          </a:p>
        </p:txBody>
      </p:sp>
      <p:sp>
        <p:nvSpPr>
          <p:cNvPr id="16" name="15 - TextBox"/>
          <p:cNvSpPr txBox="1"/>
          <p:nvPr/>
        </p:nvSpPr>
        <p:spPr>
          <a:xfrm flipH="1">
            <a:off x="9596558" y="2418522"/>
            <a:ext cx="518159" cy="369332"/>
          </a:xfrm>
          <a:prstGeom prst="rect">
            <a:avLst/>
          </a:prstGeom>
          <a:noFill/>
        </p:spPr>
        <p:txBody>
          <a:bodyPr wrap="square" rtlCol="0">
            <a:spAutoFit/>
          </a:bodyPr>
          <a:lstStyle/>
          <a:p>
            <a:pPr algn="ctr"/>
            <a:r>
              <a:rPr lang="el-GR" b="1" dirty="0" smtClean="0"/>
              <a:t>Β</a:t>
            </a:r>
            <a:endParaRPr lang="el-GR" b="1" dirty="0"/>
          </a:p>
        </p:txBody>
      </p:sp>
      <p:pic>
        <p:nvPicPr>
          <p:cNvPr id="6152" name="Picture 8" descr="DISKO2"/>
          <p:cNvPicPr>
            <a:picLocks noChangeAspect="1" noChangeArrowheads="1"/>
          </p:cNvPicPr>
          <p:nvPr/>
        </p:nvPicPr>
        <p:blipFill>
          <a:blip r:embed="rId5" cstate="print"/>
          <a:srcRect/>
          <a:stretch>
            <a:fillRect/>
          </a:stretch>
        </p:blipFill>
        <p:spPr bwMode="auto">
          <a:xfrm>
            <a:off x="5195248" y="2797791"/>
            <a:ext cx="3136710" cy="2828456"/>
          </a:xfrm>
          <a:prstGeom prst="rect">
            <a:avLst/>
          </a:prstGeom>
          <a:noFill/>
          <a:ln w="9525">
            <a:solidFill>
              <a:schemeClr val="tx1"/>
            </a:solidFill>
            <a:miter lim="800000"/>
            <a:headEnd/>
            <a:tailEnd/>
          </a:ln>
        </p:spPr>
      </p:pic>
      <p:sp>
        <p:nvSpPr>
          <p:cNvPr id="18" name="17 - Ορθογώνιο"/>
          <p:cNvSpPr/>
          <p:nvPr/>
        </p:nvSpPr>
        <p:spPr>
          <a:xfrm>
            <a:off x="5184642" y="5646129"/>
            <a:ext cx="1940852"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 </a:t>
            </a:r>
            <a:endParaRPr lang="el-G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Επιτραπέζιο δισκοπρίονο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3"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5"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Επιτραπέζιο δισκοπρίονο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6"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sp>
        <p:nvSpPr>
          <p:cNvPr id="7" name="6 - Ορθογώνιο"/>
          <p:cNvSpPr/>
          <p:nvPr/>
        </p:nvSpPr>
        <p:spPr>
          <a:xfrm>
            <a:off x="4819477" y="858245"/>
            <a:ext cx="3072123" cy="461665"/>
          </a:xfrm>
          <a:prstGeom prst="rect">
            <a:avLst/>
          </a:prstGeom>
        </p:spPr>
        <p:txBody>
          <a:bodyPr wrap="none">
            <a:spAutoFit/>
          </a:bodyPr>
          <a:lstStyle/>
          <a:p>
            <a:pPr lvl="0" indent="114300" algn="just" fontAlgn="base">
              <a:spcBef>
                <a:spcPct val="0"/>
              </a:spcBef>
              <a:spcAft>
                <a:spcPct val="0"/>
              </a:spcAft>
            </a:pPr>
            <a:r>
              <a:rPr lang="el-GR" sz="2400" i="1" dirty="0" smtClean="0">
                <a:ea typeface="Times New Roman" pitchFamily="18" charset="0"/>
                <a:cs typeface="Arial" pitchFamily="34" charset="0"/>
              </a:rPr>
              <a:t>Δημιουργία πατούρας</a:t>
            </a:r>
            <a:endParaRPr lang="el-GR" sz="2000" i="1" dirty="0" smtClean="0">
              <a:cs typeface="Arial" pitchFamily="34" charset="0"/>
            </a:endParaRPr>
          </a:p>
        </p:txBody>
      </p:sp>
      <p:sp>
        <p:nvSpPr>
          <p:cNvPr id="8" name="7 - Ορθογώνιο"/>
          <p:cNvSpPr/>
          <p:nvPr/>
        </p:nvSpPr>
        <p:spPr>
          <a:xfrm>
            <a:off x="4087362" y="5304753"/>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
        <p:nvSpPr>
          <p:cNvPr id="9" name="8 - Ορθογώνιο"/>
          <p:cNvSpPr/>
          <p:nvPr/>
        </p:nvSpPr>
        <p:spPr>
          <a:xfrm>
            <a:off x="3909678" y="5820207"/>
            <a:ext cx="2661810" cy="707886"/>
          </a:xfrm>
          <a:prstGeom prst="rect">
            <a:avLst/>
          </a:prstGeom>
        </p:spPr>
        <p:txBody>
          <a:bodyPr wrap="square">
            <a:spAutoFit/>
          </a:bodyPr>
          <a:lstStyle/>
          <a:p>
            <a:pPr algn="ctr"/>
            <a:r>
              <a:rPr lang="el-GR" sz="2000" dirty="0" smtClean="0"/>
              <a:t>Δημιουργία πατούρας με δίσκο</a:t>
            </a:r>
            <a:endParaRPr lang="el-GR" sz="2000" dirty="0"/>
          </a:p>
        </p:txBody>
      </p:sp>
      <p:sp>
        <p:nvSpPr>
          <p:cNvPr id="37889" name="Rectangle 1"/>
          <p:cNvSpPr>
            <a:spLocks noChangeArrowheads="1"/>
          </p:cNvSpPr>
          <p:nvPr/>
        </p:nvSpPr>
        <p:spPr bwMode="auto">
          <a:xfrm>
            <a:off x="526804" y="1434687"/>
            <a:ext cx="112019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228600" algn="l"/>
              </a:tabLst>
            </a:pPr>
            <a:r>
              <a:rPr lang="el-GR" sz="2000" dirty="0" smtClean="0"/>
              <a:t>Με το επιτραπέζιο δισκοπρίονο μπορούν να πραγματοποιηθούν πατούρες. </a:t>
            </a: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τη δημιουργία πατούρας στο άκρο του τεμαχίου, πραγματοποιούνται δύο κατά μήκος τομές. </a:t>
            </a:r>
            <a:endParaRPr kumimoji="0" lang="el-GR" sz="2000" i="0" u="none" strike="noStrike" cap="none" normalizeH="0" baseline="0" dirty="0" smtClean="0">
              <a:ln>
                <a:noFill/>
              </a:ln>
              <a:solidFill>
                <a:schemeClr val="tx1"/>
              </a:solidFill>
              <a:effectLst/>
              <a:cs typeface="Arial" pitchFamily="34" charset="0"/>
            </a:endParaRPr>
          </a:p>
        </p:txBody>
      </p:sp>
      <p:sp>
        <p:nvSpPr>
          <p:cNvPr id="37892" name="AutoShape 4" descr="Αποτέλεσμα εικόνας για wooden rabb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7894" name="AutoShape 6" descr="Αποτέλεσμα εικόνας για wooden rabb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7896" name="AutoShape 8" descr="rabbetvfil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7897" name="Picture 9"/>
          <p:cNvPicPr>
            <a:picLocks noChangeAspect="1" noChangeArrowheads="1"/>
          </p:cNvPicPr>
          <p:nvPr/>
        </p:nvPicPr>
        <p:blipFill>
          <a:blip r:embed="rId3" cstate="print">
            <a:clrChange>
              <a:clrFrom>
                <a:srgbClr val="C1C9C3"/>
              </a:clrFrom>
              <a:clrTo>
                <a:srgbClr val="C1C9C3">
                  <a:alpha val="0"/>
                </a:srgbClr>
              </a:clrTo>
            </a:clrChange>
            <a:lum/>
          </a:blip>
          <a:srcRect l="12200" t="22277" r="64500" b="45920"/>
          <a:stretch>
            <a:fillRect/>
          </a:stretch>
        </p:blipFill>
        <p:spPr bwMode="auto">
          <a:xfrm>
            <a:off x="487680" y="2487168"/>
            <a:ext cx="3258492" cy="2779776"/>
          </a:xfrm>
          <a:prstGeom prst="rect">
            <a:avLst/>
          </a:prstGeom>
          <a:noFill/>
          <a:ln w="9525">
            <a:noFill/>
            <a:miter lim="800000"/>
            <a:headEnd/>
            <a:tailEnd/>
          </a:ln>
        </p:spPr>
      </p:pic>
      <p:sp>
        <p:nvSpPr>
          <p:cNvPr id="17" name="16 - Ορθογώνιο"/>
          <p:cNvSpPr/>
          <p:nvPr/>
        </p:nvSpPr>
        <p:spPr>
          <a:xfrm>
            <a:off x="457788" y="5268206"/>
            <a:ext cx="3020699" cy="307777"/>
          </a:xfrm>
          <a:prstGeom prst="rect">
            <a:avLst/>
          </a:prstGeom>
        </p:spPr>
        <p:txBody>
          <a:bodyPr wrap="none">
            <a:spAutoFit/>
          </a:bodyPr>
          <a:lstStyle/>
          <a:p>
            <a:r>
              <a:rPr lang="el-GR" sz="1400" dirty="0" smtClean="0"/>
              <a:t>ΠΗΓΗ: </a:t>
            </a:r>
            <a:r>
              <a:rPr lang="en-US" sz="1400" dirty="0" smtClean="0"/>
              <a:t>https://neanderthalsjournal.net</a:t>
            </a:r>
            <a:endParaRPr lang="el-GR" sz="1400" dirty="0"/>
          </a:p>
        </p:txBody>
      </p:sp>
      <p:pic>
        <p:nvPicPr>
          <p:cNvPr id="37898" name="Picture 10" descr="Σχ ν"/>
          <p:cNvPicPr>
            <a:picLocks noChangeAspect="1" noChangeArrowheads="1"/>
          </p:cNvPicPr>
          <p:nvPr/>
        </p:nvPicPr>
        <p:blipFill>
          <a:blip r:embed="rId4" cstate="print"/>
          <a:srcRect/>
          <a:stretch>
            <a:fillRect/>
          </a:stretch>
        </p:blipFill>
        <p:spPr bwMode="auto">
          <a:xfrm>
            <a:off x="7143574" y="2743200"/>
            <a:ext cx="4719242" cy="2706624"/>
          </a:xfrm>
          <a:prstGeom prst="rect">
            <a:avLst/>
          </a:prstGeom>
          <a:noFill/>
          <a:ln w="9525">
            <a:noFill/>
            <a:miter lim="800000"/>
            <a:headEnd/>
            <a:tailEnd/>
          </a:ln>
        </p:spPr>
      </p:pic>
      <p:sp>
        <p:nvSpPr>
          <p:cNvPr id="20" name="19 - Ορθογώνιο"/>
          <p:cNvSpPr/>
          <p:nvPr/>
        </p:nvSpPr>
        <p:spPr>
          <a:xfrm>
            <a:off x="8781282" y="5292561"/>
            <a:ext cx="1501373" cy="307777"/>
          </a:xfrm>
          <a:prstGeom prst="rect">
            <a:avLst/>
          </a:prstGeom>
        </p:spPr>
        <p:txBody>
          <a:bodyPr wrap="none">
            <a:spAutoFit/>
          </a:bodyPr>
          <a:lstStyle/>
          <a:p>
            <a:r>
              <a:rPr lang="el-GR" sz="1400" dirty="0" smtClean="0"/>
              <a:t>ΠΗΓΗ: </a:t>
            </a:r>
            <a:r>
              <a:rPr lang="el-GR" sz="1400" dirty="0" err="1" smtClean="0"/>
              <a:t>Κακαράς</a:t>
            </a:r>
            <a:r>
              <a:rPr lang="el-GR" sz="1400" dirty="0" smtClean="0"/>
              <a:t> Ι.</a:t>
            </a:r>
            <a:endParaRPr lang="el-GR" sz="1400" dirty="0"/>
          </a:p>
        </p:txBody>
      </p:sp>
      <p:sp>
        <p:nvSpPr>
          <p:cNvPr id="21" name="20 - Ορθογώνιο"/>
          <p:cNvSpPr/>
          <p:nvPr/>
        </p:nvSpPr>
        <p:spPr>
          <a:xfrm>
            <a:off x="7408782" y="5844591"/>
            <a:ext cx="4283346" cy="707886"/>
          </a:xfrm>
          <a:prstGeom prst="rect">
            <a:avLst/>
          </a:prstGeom>
        </p:spPr>
        <p:txBody>
          <a:bodyPr wrap="square">
            <a:spAutoFit/>
          </a:bodyPr>
          <a:lstStyle/>
          <a:p>
            <a:pPr algn="ctr"/>
            <a:r>
              <a:rPr lang="el-GR" sz="2000" dirty="0" smtClean="0"/>
              <a:t>Δημιουργία πατούρας στο εσωτερικό με </a:t>
            </a:r>
            <a:r>
              <a:rPr lang="el-GR" sz="2000" dirty="0" err="1" smtClean="0"/>
              <a:t>τρελόδισκο</a:t>
            </a:r>
            <a:endParaRPr lang="el-GR" sz="2000" dirty="0"/>
          </a:p>
        </p:txBody>
      </p:sp>
      <p:sp>
        <p:nvSpPr>
          <p:cNvPr id="22" name="21 - Ορθογώνιο"/>
          <p:cNvSpPr/>
          <p:nvPr/>
        </p:nvSpPr>
        <p:spPr>
          <a:xfrm>
            <a:off x="764142" y="5856783"/>
            <a:ext cx="2661810" cy="400110"/>
          </a:xfrm>
          <a:prstGeom prst="rect">
            <a:avLst/>
          </a:prstGeom>
        </p:spPr>
        <p:txBody>
          <a:bodyPr wrap="square">
            <a:spAutoFit/>
          </a:bodyPr>
          <a:lstStyle/>
          <a:p>
            <a:pPr algn="ctr"/>
            <a:r>
              <a:rPr lang="el-GR" sz="2000" dirty="0" smtClean="0"/>
              <a:t>Πατούρα</a:t>
            </a:r>
            <a:endParaRPr lang="el-GR" sz="2000" dirty="0"/>
          </a:p>
        </p:txBody>
      </p:sp>
      <p:pic>
        <p:nvPicPr>
          <p:cNvPr id="37899" name="Picture 11" descr="DISKO3"/>
          <p:cNvPicPr>
            <a:picLocks noChangeAspect="1" noChangeArrowheads="1"/>
          </p:cNvPicPr>
          <p:nvPr/>
        </p:nvPicPr>
        <p:blipFill>
          <a:blip r:embed="rId5" cstate="print"/>
          <a:srcRect/>
          <a:stretch>
            <a:fillRect/>
          </a:stretch>
        </p:blipFill>
        <p:spPr bwMode="auto">
          <a:xfrm>
            <a:off x="3986784" y="2941676"/>
            <a:ext cx="2962656" cy="2314473"/>
          </a:xfrm>
          <a:prstGeom prst="rect">
            <a:avLst/>
          </a:prstGeom>
          <a:noFill/>
          <a:ln w="9525">
            <a:solidFill>
              <a:schemeClr val="tx1"/>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43840" y="1351521"/>
            <a:ext cx="1144828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28600" algn="l"/>
              </a:tabLst>
            </a:pPr>
            <a:r>
              <a:rPr kumimoji="0" lang="el-GR" sz="2000" i="0" u="none" strike="noStrike" cap="none" normalizeH="0" baseline="0" dirty="0" smtClean="0">
                <a:ln>
                  <a:noFill/>
                </a:ln>
                <a:solidFill>
                  <a:schemeClr val="tx1"/>
                </a:solidFill>
                <a:effectLst/>
                <a:ea typeface="Times New Roman" pitchFamily="18" charset="0"/>
                <a:cs typeface="Arial" pitchFamily="34" charset="0"/>
              </a:rPr>
              <a:t>Για την κατεργασία στρεβλωμένων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ξυλοτεμαχίων</a:t>
            </a:r>
            <a:r>
              <a:rPr kumimoji="0" lang="el-GR" sz="2000" i="0" u="none" strike="noStrike" cap="none" normalizeH="0" baseline="0" dirty="0" smtClean="0">
                <a:ln>
                  <a:noFill/>
                </a:ln>
                <a:solidFill>
                  <a:schemeClr val="tx1"/>
                </a:solidFill>
                <a:effectLst/>
                <a:ea typeface="Times New Roman" pitchFamily="18" charset="0"/>
                <a:cs typeface="Arial" pitchFamily="34" charset="0"/>
              </a:rPr>
              <a:t> τοποθετούμε την κυρτωμένη επιφάνεια σε επαφή με την τράπεζα εργασίας. Με αυτόν τον τρόπο τα παραχθέντα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ξυλοτεμάχια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δε θα έρθουν σε επαφή με το δίσκο όταν κοπούν (Α). Στην περίπτωση που κατεργαζόμαστε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ξυλοτεμάχια</a:t>
            </a:r>
            <a:r>
              <a:rPr kumimoji="0" lang="el-GR" sz="2000" i="0" u="none" strike="noStrike" cap="none" normalizeH="0" baseline="0" dirty="0" smtClean="0">
                <a:ln>
                  <a:noFill/>
                </a:ln>
                <a:solidFill>
                  <a:schemeClr val="tx1"/>
                </a:solidFill>
                <a:effectLst/>
                <a:ea typeface="Times New Roman" pitchFamily="18" charset="0"/>
                <a:cs typeface="Arial" pitchFamily="34" charset="0"/>
              </a:rPr>
              <a:t> κατά πάχος, για μεγαλύτερη σταθερότητα κατεργασίας οι δύο άκρες του στρεβλωμένου </a:t>
            </a:r>
            <a:r>
              <a:rPr kumimoji="0" lang="el-GR" sz="2000" i="0" u="none" strike="noStrike" cap="none" normalizeH="0" baseline="0" dirty="0" err="1" smtClean="0">
                <a:ln>
                  <a:noFill/>
                </a:ln>
                <a:solidFill>
                  <a:schemeClr val="tx1"/>
                </a:solidFill>
                <a:effectLst/>
                <a:ea typeface="Times New Roman" pitchFamily="18" charset="0"/>
                <a:cs typeface="Arial" pitchFamily="34" charset="0"/>
              </a:rPr>
              <a:t>πριστού</a:t>
            </a:r>
            <a:r>
              <a:rPr kumimoji="0" lang="el-GR" sz="2000" i="0" u="none" strike="noStrike" cap="none" normalizeH="0" baseline="0" dirty="0" smtClean="0">
                <a:ln>
                  <a:noFill/>
                </a:ln>
                <a:solidFill>
                  <a:schemeClr val="tx1"/>
                </a:solidFill>
                <a:effectLst/>
                <a:ea typeface="Times New Roman" pitchFamily="18" charset="0"/>
                <a:cs typeface="Arial" pitchFamily="34" charset="0"/>
              </a:rPr>
              <a:t> θα πρέπει να εφάπτονται στον παράλληλο οδηγό (Β).    </a:t>
            </a:r>
            <a:endParaRPr kumimoji="0" lang="el-GR" sz="3200" i="0" u="none" strike="noStrike" cap="none" normalizeH="0" baseline="0" dirty="0" smtClean="0">
              <a:ln>
                <a:noFill/>
              </a:ln>
              <a:solidFill>
                <a:schemeClr val="tx1"/>
              </a:solidFill>
              <a:effectLst/>
              <a:cs typeface="Arial" pitchFamily="34" charset="0"/>
            </a:endParaRPr>
          </a:p>
        </p:txBody>
      </p:sp>
      <p:sp>
        <p:nvSpPr>
          <p:cNvPr id="3" name="TextBox 60"/>
          <p:cNvSpPr txBox="1"/>
          <p:nvPr/>
        </p:nvSpPr>
        <p:spPr>
          <a:xfrm>
            <a:off x="3766153" y="170679"/>
            <a:ext cx="4881056" cy="415498"/>
          </a:xfrm>
          <a:prstGeom prst="rect">
            <a:avLst/>
          </a:prstGeom>
          <a:noFill/>
        </p:spPr>
        <p:txBody>
          <a:bodyPr wrap="square" lIns="45720" tIns="22860" rIns="45720" bIns="22860" rtlCol="0">
            <a:spAutoFit/>
          </a:bodyPr>
          <a:lstStyle/>
          <a:p>
            <a:pPr algn="ctr"/>
            <a:r>
              <a:rPr lang="el-GR" sz="2400" b="1" dirty="0" smtClean="0">
                <a:solidFill>
                  <a:schemeClr val="bg2">
                    <a:lumMod val="25000"/>
                  </a:schemeClr>
                </a:solidFill>
                <a:ea typeface="Open Sans Extrabold" panose="020B0906030804020204" pitchFamily="34" charset="0"/>
                <a:cs typeface="Open Sans Extrabold" panose="020B0906030804020204" pitchFamily="34" charset="0"/>
              </a:rPr>
              <a:t>Επιτραπέζιο δισκοπρίονο</a:t>
            </a:r>
            <a:endParaRPr lang="tr-TR" sz="2400" b="1" dirty="0">
              <a:solidFill>
                <a:schemeClr val="bg2">
                  <a:lumMod val="25000"/>
                </a:schemeClr>
              </a:solidFill>
              <a:ea typeface="Open Sans Extrabold" panose="020B0906030804020204" pitchFamily="34" charset="0"/>
              <a:cs typeface="Open Sans Extrabold" panose="020B0906030804020204" pitchFamily="34" charset="0"/>
            </a:endParaRPr>
          </a:p>
        </p:txBody>
      </p:sp>
      <p:cxnSp>
        <p:nvCxnSpPr>
          <p:cNvPr id="4" name="Straight Connector 65"/>
          <p:cNvCxnSpPr/>
          <p:nvPr/>
        </p:nvCxnSpPr>
        <p:spPr>
          <a:xfrm flipV="1">
            <a:off x="4203312" y="745383"/>
            <a:ext cx="4073236" cy="23751"/>
          </a:xfrm>
          <a:prstGeom prst="line">
            <a:avLst/>
          </a:prstGeom>
          <a:ln w="82550">
            <a:solidFill>
              <a:srgbClr val="EA6045"/>
            </a:solidFill>
          </a:ln>
        </p:spPr>
        <p:style>
          <a:lnRef idx="1">
            <a:schemeClr val="accent1"/>
          </a:lnRef>
          <a:fillRef idx="0">
            <a:schemeClr val="accent1"/>
          </a:fillRef>
          <a:effectRef idx="0">
            <a:schemeClr val="accent1"/>
          </a:effectRef>
          <a:fontRef idx="minor">
            <a:schemeClr val="tx1"/>
          </a:fontRef>
        </p:style>
      </p:cxnSp>
      <p:grpSp>
        <p:nvGrpSpPr>
          <p:cNvPr id="35842" name="Group 2"/>
          <p:cNvGrpSpPr>
            <a:grpSpLocks noChangeAspect="1"/>
          </p:cNvGrpSpPr>
          <p:nvPr/>
        </p:nvGrpSpPr>
        <p:grpSpPr bwMode="auto">
          <a:xfrm>
            <a:off x="2618866" y="3138170"/>
            <a:ext cx="7471749" cy="2287270"/>
            <a:chOff x="1701" y="6560"/>
            <a:chExt cx="8820" cy="2700"/>
          </a:xfrm>
        </p:grpSpPr>
        <p:grpSp>
          <p:nvGrpSpPr>
            <p:cNvPr id="35843" name="Group 3"/>
            <p:cNvGrpSpPr>
              <a:grpSpLocks noChangeAspect="1"/>
            </p:cNvGrpSpPr>
            <p:nvPr/>
          </p:nvGrpSpPr>
          <p:grpSpPr bwMode="auto">
            <a:xfrm>
              <a:off x="1701" y="6560"/>
              <a:ext cx="8820" cy="2700"/>
              <a:chOff x="1881" y="7564"/>
              <a:chExt cx="8820" cy="2700"/>
            </a:xfrm>
          </p:grpSpPr>
          <p:grpSp>
            <p:nvGrpSpPr>
              <p:cNvPr id="35844" name="Group 4"/>
              <p:cNvGrpSpPr>
                <a:grpSpLocks noChangeAspect="1"/>
              </p:cNvGrpSpPr>
              <p:nvPr/>
            </p:nvGrpSpPr>
            <p:grpSpPr bwMode="auto">
              <a:xfrm>
                <a:off x="2061" y="7734"/>
                <a:ext cx="8460" cy="2350"/>
                <a:chOff x="2061" y="7734"/>
                <a:chExt cx="8460" cy="2350"/>
              </a:xfrm>
            </p:grpSpPr>
            <p:grpSp>
              <p:nvGrpSpPr>
                <p:cNvPr id="35845" name="Group 5"/>
                <p:cNvGrpSpPr>
                  <a:grpSpLocks noChangeAspect="1"/>
                </p:cNvGrpSpPr>
                <p:nvPr/>
              </p:nvGrpSpPr>
              <p:grpSpPr bwMode="auto">
                <a:xfrm>
                  <a:off x="6381" y="7744"/>
                  <a:ext cx="4140" cy="2014"/>
                  <a:chOff x="2781" y="11164"/>
                  <a:chExt cx="6660" cy="3240"/>
                </a:xfrm>
              </p:grpSpPr>
              <p:sp>
                <p:nvSpPr>
                  <p:cNvPr id="35846" name="Rectangle 6"/>
                  <p:cNvSpPr>
                    <a:spLocks noChangeAspect="1" noChangeArrowheads="1"/>
                  </p:cNvSpPr>
                  <p:nvPr/>
                </p:nvSpPr>
                <p:spPr bwMode="auto">
                  <a:xfrm>
                    <a:off x="2781" y="13684"/>
                    <a:ext cx="6660" cy="72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2400"/>
                  </a:p>
                </p:txBody>
              </p:sp>
              <p:sp>
                <p:nvSpPr>
                  <p:cNvPr id="35847" name="Rectangle 7"/>
                  <p:cNvSpPr>
                    <a:spLocks noChangeAspect="1" noChangeArrowheads="1"/>
                  </p:cNvSpPr>
                  <p:nvPr/>
                </p:nvSpPr>
                <p:spPr bwMode="auto">
                  <a:xfrm>
                    <a:off x="6018" y="11164"/>
                    <a:ext cx="363" cy="252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2400"/>
                  </a:p>
                </p:txBody>
              </p:sp>
              <p:grpSp>
                <p:nvGrpSpPr>
                  <p:cNvPr id="35848" name="Group 8"/>
                  <p:cNvGrpSpPr>
                    <a:grpSpLocks noChangeAspect="1"/>
                  </p:cNvGrpSpPr>
                  <p:nvPr/>
                </p:nvGrpSpPr>
                <p:grpSpPr bwMode="auto">
                  <a:xfrm>
                    <a:off x="5121" y="11524"/>
                    <a:ext cx="934" cy="2156"/>
                    <a:chOff x="3093" y="8447"/>
                    <a:chExt cx="1488" cy="3433"/>
                  </a:xfrm>
                </p:grpSpPr>
                <p:grpSp>
                  <p:nvGrpSpPr>
                    <p:cNvPr id="35849" name="Group 9"/>
                    <p:cNvGrpSpPr>
                      <a:grpSpLocks noChangeAspect="1"/>
                    </p:cNvGrpSpPr>
                    <p:nvPr/>
                  </p:nvGrpSpPr>
                  <p:grpSpPr bwMode="auto">
                    <a:xfrm>
                      <a:off x="3180" y="8447"/>
                      <a:ext cx="1401" cy="3433"/>
                      <a:chOff x="3180" y="8447"/>
                      <a:chExt cx="1401" cy="3433"/>
                    </a:xfrm>
                  </p:grpSpPr>
                  <p:sp>
                    <p:nvSpPr>
                      <p:cNvPr id="35850" name="Freeform 10"/>
                      <p:cNvSpPr>
                        <a:spLocks noChangeAspect="1"/>
                      </p:cNvSpPr>
                      <p:nvPr/>
                    </p:nvSpPr>
                    <p:spPr bwMode="auto">
                      <a:xfrm>
                        <a:off x="3180" y="8447"/>
                        <a:ext cx="420" cy="3433"/>
                      </a:xfrm>
                      <a:custGeom>
                        <a:avLst/>
                        <a:gdLst/>
                        <a:ahLst/>
                        <a:cxnLst>
                          <a:cxn ang="0">
                            <a:pos x="360" y="113"/>
                          </a:cxn>
                          <a:cxn ang="0">
                            <a:pos x="300" y="233"/>
                          </a:cxn>
                          <a:cxn ang="0">
                            <a:pos x="160" y="693"/>
                          </a:cxn>
                          <a:cxn ang="0">
                            <a:pos x="100" y="893"/>
                          </a:cxn>
                          <a:cxn ang="0">
                            <a:pos x="80" y="953"/>
                          </a:cxn>
                          <a:cxn ang="0">
                            <a:pos x="60" y="1013"/>
                          </a:cxn>
                          <a:cxn ang="0">
                            <a:pos x="0" y="1473"/>
                          </a:cxn>
                          <a:cxn ang="0">
                            <a:pos x="20" y="2273"/>
                          </a:cxn>
                          <a:cxn ang="0">
                            <a:pos x="120" y="2613"/>
                          </a:cxn>
                          <a:cxn ang="0">
                            <a:pos x="180" y="2773"/>
                          </a:cxn>
                          <a:cxn ang="0">
                            <a:pos x="260" y="3093"/>
                          </a:cxn>
                          <a:cxn ang="0">
                            <a:pos x="340" y="3433"/>
                          </a:cxn>
                          <a:cxn ang="0">
                            <a:pos x="420" y="3413"/>
                          </a:cxn>
                        </a:cxnLst>
                        <a:rect l="0" t="0" r="r" b="b"/>
                        <a:pathLst>
                          <a:path w="420" h="3433">
                            <a:moveTo>
                              <a:pt x="360" y="113"/>
                            </a:moveTo>
                            <a:cubicBezTo>
                              <a:pt x="287" y="332"/>
                              <a:pt x="403" y="0"/>
                              <a:pt x="300" y="233"/>
                            </a:cubicBezTo>
                            <a:cubicBezTo>
                              <a:pt x="236" y="378"/>
                              <a:pt x="203" y="542"/>
                              <a:pt x="160" y="693"/>
                            </a:cubicBezTo>
                            <a:cubicBezTo>
                              <a:pt x="100" y="905"/>
                              <a:pt x="195" y="608"/>
                              <a:pt x="100" y="893"/>
                            </a:cubicBezTo>
                            <a:cubicBezTo>
                              <a:pt x="93" y="913"/>
                              <a:pt x="87" y="933"/>
                              <a:pt x="80" y="953"/>
                            </a:cubicBezTo>
                            <a:cubicBezTo>
                              <a:pt x="73" y="973"/>
                              <a:pt x="60" y="1013"/>
                              <a:pt x="60" y="1013"/>
                            </a:cubicBezTo>
                            <a:cubicBezTo>
                              <a:pt x="41" y="1167"/>
                              <a:pt x="17" y="1319"/>
                              <a:pt x="0" y="1473"/>
                            </a:cubicBezTo>
                            <a:cubicBezTo>
                              <a:pt x="7" y="1740"/>
                              <a:pt x="3" y="2007"/>
                              <a:pt x="20" y="2273"/>
                            </a:cubicBezTo>
                            <a:cubicBezTo>
                              <a:pt x="27" y="2388"/>
                              <a:pt x="98" y="2503"/>
                              <a:pt x="120" y="2613"/>
                            </a:cubicBezTo>
                            <a:cubicBezTo>
                              <a:pt x="145" y="2737"/>
                              <a:pt x="121" y="2685"/>
                              <a:pt x="180" y="2773"/>
                            </a:cubicBezTo>
                            <a:cubicBezTo>
                              <a:pt x="202" y="2881"/>
                              <a:pt x="225" y="2988"/>
                              <a:pt x="260" y="3093"/>
                            </a:cubicBezTo>
                            <a:cubicBezTo>
                              <a:pt x="275" y="3213"/>
                              <a:pt x="272" y="3331"/>
                              <a:pt x="340" y="3433"/>
                            </a:cubicBezTo>
                            <a:cubicBezTo>
                              <a:pt x="406" y="3411"/>
                              <a:pt x="379" y="3413"/>
                              <a:pt x="420" y="3413"/>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51" name="Freeform 11"/>
                      <p:cNvSpPr>
                        <a:spLocks noChangeAspect="1"/>
                      </p:cNvSpPr>
                      <p:nvPr/>
                    </p:nvSpPr>
                    <p:spPr bwMode="auto">
                      <a:xfrm>
                        <a:off x="4221" y="8644"/>
                        <a:ext cx="360" cy="3060"/>
                      </a:xfrm>
                      <a:custGeom>
                        <a:avLst/>
                        <a:gdLst/>
                        <a:ahLst/>
                        <a:cxnLst>
                          <a:cxn ang="0">
                            <a:pos x="360" y="113"/>
                          </a:cxn>
                          <a:cxn ang="0">
                            <a:pos x="300" y="233"/>
                          </a:cxn>
                          <a:cxn ang="0">
                            <a:pos x="160" y="693"/>
                          </a:cxn>
                          <a:cxn ang="0">
                            <a:pos x="100" y="893"/>
                          </a:cxn>
                          <a:cxn ang="0">
                            <a:pos x="80" y="953"/>
                          </a:cxn>
                          <a:cxn ang="0">
                            <a:pos x="60" y="1013"/>
                          </a:cxn>
                          <a:cxn ang="0">
                            <a:pos x="0" y="1473"/>
                          </a:cxn>
                          <a:cxn ang="0">
                            <a:pos x="20" y="2273"/>
                          </a:cxn>
                          <a:cxn ang="0">
                            <a:pos x="120" y="2613"/>
                          </a:cxn>
                          <a:cxn ang="0">
                            <a:pos x="180" y="2773"/>
                          </a:cxn>
                          <a:cxn ang="0">
                            <a:pos x="260" y="3093"/>
                          </a:cxn>
                          <a:cxn ang="0">
                            <a:pos x="340" y="3433"/>
                          </a:cxn>
                          <a:cxn ang="0">
                            <a:pos x="420" y="3413"/>
                          </a:cxn>
                        </a:cxnLst>
                        <a:rect l="0" t="0" r="r" b="b"/>
                        <a:pathLst>
                          <a:path w="420" h="3433">
                            <a:moveTo>
                              <a:pt x="360" y="113"/>
                            </a:moveTo>
                            <a:cubicBezTo>
                              <a:pt x="287" y="332"/>
                              <a:pt x="403" y="0"/>
                              <a:pt x="300" y="233"/>
                            </a:cubicBezTo>
                            <a:cubicBezTo>
                              <a:pt x="236" y="378"/>
                              <a:pt x="203" y="542"/>
                              <a:pt x="160" y="693"/>
                            </a:cubicBezTo>
                            <a:cubicBezTo>
                              <a:pt x="100" y="905"/>
                              <a:pt x="195" y="608"/>
                              <a:pt x="100" y="893"/>
                            </a:cubicBezTo>
                            <a:cubicBezTo>
                              <a:pt x="93" y="913"/>
                              <a:pt x="87" y="933"/>
                              <a:pt x="80" y="953"/>
                            </a:cubicBezTo>
                            <a:cubicBezTo>
                              <a:pt x="73" y="973"/>
                              <a:pt x="60" y="1013"/>
                              <a:pt x="60" y="1013"/>
                            </a:cubicBezTo>
                            <a:cubicBezTo>
                              <a:pt x="41" y="1167"/>
                              <a:pt x="17" y="1319"/>
                              <a:pt x="0" y="1473"/>
                            </a:cubicBezTo>
                            <a:cubicBezTo>
                              <a:pt x="7" y="1740"/>
                              <a:pt x="3" y="2007"/>
                              <a:pt x="20" y="2273"/>
                            </a:cubicBezTo>
                            <a:cubicBezTo>
                              <a:pt x="27" y="2388"/>
                              <a:pt x="98" y="2503"/>
                              <a:pt x="120" y="2613"/>
                            </a:cubicBezTo>
                            <a:cubicBezTo>
                              <a:pt x="145" y="2737"/>
                              <a:pt x="121" y="2685"/>
                              <a:pt x="180" y="2773"/>
                            </a:cubicBezTo>
                            <a:cubicBezTo>
                              <a:pt x="202" y="2881"/>
                              <a:pt x="225" y="2988"/>
                              <a:pt x="260" y="3093"/>
                            </a:cubicBezTo>
                            <a:cubicBezTo>
                              <a:pt x="275" y="3213"/>
                              <a:pt x="272" y="3331"/>
                              <a:pt x="340" y="3433"/>
                            </a:cubicBezTo>
                            <a:cubicBezTo>
                              <a:pt x="406" y="3411"/>
                              <a:pt x="379" y="3413"/>
                              <a:pt x="420" y="3413"/>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52" name="Freeform 12"/>
                      <p:cNvSpPr>
                        <a:spLocks noChangeAspect="1"/>
                      </p:cNvSpPr>
                      <p:nvPr/>
                    </p:nvSpPr>
                    <p:spPr bwMode="auto">
                      <a:xfrm>
                        <a:off x="3520" y="8560"/>
                        <a:ext cx="1000" cy="162"/>
                      </a:xfrm>
                      <a:custGeom>
                        <a:avLst/>
                        <a:gdLst/>
                        <a:ahLst/>
                        <a:cxnLst>
                          <a:cxn ang="0">
                            <a:pos x="0" y="0"/>
                          </a:cxn>
                          <a:cxn ang="0">
                            <a:pos x="320" y="40"/>
                          </a:cxn>
                          <a:cxn ang="0">
                            <a:pos x="440" y="100"/>
                          </a:cxn>
                          <a:cxn ang="0">
                            <a:pos x="920" y="140"/>
                          </a:cxn>
                          <a:cxn ang="0">
                            <a:pos x="1000" y="160"/>
                          </a:cxn>
                        </a:cxnLst>
                        <a:rect l="0" t="0" r="r" b="b"/>
                        <a:pathLst>
                          <a:path w="1000" h="162">
                            <a:moveTo>
                              <a:pt x="0" y="0"/>
                            </a:moveTo>
                            <a:cubicBezTo>
                              <a:pt x="21" y="2"/>
                              <a:pt x="267" y="22"/>
                              <a:pt x="320" y="40"/>
                            </a:cubicBezTo>
                            <a:cubicBezTo>
                              <a:pt x="474" y="91"/>
                              <a:pt x="290" y="73"/>
                              <a:pt x="440" y="100"/>
                            </a:cubicBezTo>
                            <a:cubicBezTo>
                              <a:pt x="579" y="125"/>
                              <a:pt x="798" y="132"/>
                              <a:pt x="920" y="140"/>
                            </a:cubicBezTo>
                            <a:cubicBezTo>
                              <a:pt x="986" y="162"/>
                              <a:pt x="959" y="160"/>
                              <a:pt x="1000" y="160"/>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53" name="Freeform 13"/>
                      <p:cNvSpPr>
                        <a:spLocks noChangeAspect="1"/>
                      </p:cNvSpPr>
                      <p:nvPr/>
                    </p:nvSpPr>
                    <p:spPr bwMode="auto">
                      <a:xfrm>
                        <a:off x="3580" y="11720"/>
                        <a:ext cx="920" cy="160"/>
                      </a:xfrm>
                      <a:custGeom>
                        <a:avLst/>
                        <a:gdLst/>
                        <a:ahLst/>
                        <a:cxnLst>
                          <a:cxn ang="0">
                            <a:pos x="0" y="160"/>
                          </a:cxn>
                          <a:cxn ang="0">
                            <a:pos x="420" y="100"/>
                          </a:cxn>
                          <a:cxn ang="0">
                            <a:pos x="820" y="20"/>
                          </a:cxn>
                          <a:cxn ang="0">
                            <a:pos x="920" y="0"/>
                          </a:cxn>
                        </a:cxnLst>
                        <a:rect l="0" t="0" r="r" b="b"/>
                        <a:pathLst>
                          <a:path w="920" h="160">
                            <a:moveTo>
                              <a:pt x="0" y="160"/>
                            </a:moveTo>
                            <a:cubicBezTo>
                              <a:pt x="215" y="88"/>
                              <a:pt x="78" y="123"/>
                              <a:pt x="420" y="100"/>
                            </a:cubicBezTo>
                            <a:cubicBezTo>
                              <a:pt x="553" y="67"/>
                              <a:pt x="686" y="53"/>
                              <a:pt x="820" y="20"/>
                            </a:cubicBezTo>
                            <a:cubicBezTo>
                              <a:pt x="853" y="12"/>
                              <a:pt x="920" y="0"/>
                              <a:pt x="920" y="0"/>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grpSp>
                <p:grpSp>
                  <p:nvGrpSpPr>
                    <p:cNvPr id="35854" name="Group 14"/>
                    <p:cNvGrpSpPr>
                      <a:grpSpLocks noChangeAspect="1"/>
                    </p:cNvGrpSpPr>
                    <p:nvPr/>
                  </p:nvGrpSpPr>
                  <p:grpSpPr bwMode="auto">
                    <a:xfrm>
                      <a:off x="3093" y="8600"/>
                      <a:ext cx="1364" cy="3160"/>
                      <a:chOff x="3090" y="8600"/>
                      <a:chExt cx="1364" cy="3160"/>
                    </a:xfrm>
                  </p:grpSpPr>
                  <p:sp>
                    <p:nvSpPr>
                      <p:cNvPr id="35855" name="Freeform 15"/>
                      <p:cNvSpPr>
                        <a:spLocks noChangeAspect="1"/>
                      </p:cNvSpPr>
                      <p:nvPr/>
                    </p:nvSpPr>
                    <p:spPr bwMode="auto">
                      <a:xfrm>
                        <a:off x="3810" y="8600"/>
                        <a:ext cx="610" cy="410"/>
                      </a:xfrm>
                      <a:custGeom>
                        <a:avLst/>
                        <a:gdLst/>
                        <a:ahLst/>
                        <a:cxnLst>
                          <a:cxn ang="0">
                            <a:pos x="0" y="0"/>
                          </a:cxn>
                          <a:cxn ang="0">
                            <a:pos x="60" y="70"/>
                          </a:cxn>
                          <a:cxn ang="0">
                            <a:pos x="120" y="120"/>
                          </a:cxn>
                          <a:cxn ang="0">
                            <a:pos x="150" y="150"/>
                          </a:cxn>
                          <a:cxn ang="0">
                            <a:pos x="180" y="190"/>
                          </a:cxn>
                          <a:cxn ang="0">
                            <a:pos x="240" y="230"/>
                          </a:cxn>
                          <a:cxn ang="0">
                            <a:pos x="540" y="380"/>
                          </a:cxn>
                          <a:cxn ang="0">
                            <a:pos x="610" y="410"/>
                          </a:cxn>
                        </a:cxnLst>
                        <a:rect l="0" t="0" r="r" b="b"/>
                        <a:pathLst>
                          <a:path w="610" h="410">
                            <a:moveTo>
                              <a:pt x="0" y="0"/>
                            </a:moveTo>
                            <a:cubicBezTo>
                              <a:pt x="51" y="17"/>
                              <a:pt x="27" y="31"/>
                              <a:pt x="60" y="70"/>
                            </a:cubicBezTo>
                            <a:cubicBezTo>
                              <a:pt x="100" y="118"/>
                              <a:pt x="77" y="84"/>
                              <a:pt x="120" y="120"/>
                            </a:cubicBezTo>
                            <a:cubicBezTo>
                              <a:pt x="131" y="129"/>
                              <a:pt x="141" y="139"/>
                              <a:pt x="150" y="150"/>
                            </a:cubicBezTo>
                            <a:cubicBezTo>
                              <a:pt x="161" y="163"/>
                              <a:pt x="168" y="179"/>
                              <a:pt x="180" y="190"/>
                            </a:cubicBezTo>
                            <a:cubicBezTo>
                              <a:pt x="198" y="206"/>
                              <a:pt x="221" y="216"/>
                              <a:pt x="240" y="230"/>
                            </a:cubicBezTo>
                            <a:cubicBezTo>
                              <a:pt x="356" y="317"/>
                              <a:pt x="402" y="346"/>
                              <a:pt x="540" y="380"/>
                            </a:cubicBezTo>
                            <a:cubicBezTo>
                              <a:pt x="563" y="395"/>
                              <a:pt x="581" y="410"/>
                              <a:pt x="610" y="41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56" name="Freeform 16"/>
                      <p:cNvSpPr>
                        <a:spLocks noChangeAspect="1"/>
                      </p:cNvSpPr>
                      <p:nvPr/>
                    </p:nvSpPr>
                    <p:spPr bwMode="auto">
                      <a:xfrm>
                        <a:off x="3420" y="8850"/>
                        <a:ext cx="890" cy="560"/>
                      </a:xfrm>
                      <a:custGeom>
                        <a:avLst/>
                        <a:gdLst/>
                        <a:ahLst/>
                        <a:cxnLst>
                          <a:cxn ang="0">
                            <a:pos x="0" y="0"/>
                          </a:cxn>
                          <a:cxn ang="0">
                            <a:pos x="250" y="140"/>
                          </a:cxn>
                          <a:cxn ang="0">
                            <a:pos x="540" y="340"/>
                          </a:cxn>
                          <a:cxn ang="0">
                            <a:pos x="680" y="430"/>
                          </a:cxn>
                          <a:cxn ang="0">
                            <a:pos x="760" y="480"/>
                          </a:cxn>
                          <a:cxn ang="0">
                            <a:pos x="820" y="520"/>
                          </a:cxn>
                          <a:cxn ang="0">
                            <a:pos x="890" y="560"/>
                          </a:cxn>
                        </a:cxnLst>
                        <a:rect l="0" t="0" r="r" b="b"/>
                        <a:pathLst>
                          <a:path w="890" h="560">
                            <a:moveTo>
                              <a:pt x="0" y="0"/>
                            </a:moveTo>
                            <a:cubicBezTo>
                              <a:pt x="28" y="114"/>
                              <a:pt x="148" y="123"/>
                              <a:pt x="250" y="140"/>
                            </a:cubicBezTo>
                            <a:cubicBezTo>
                              <a:pt x="342" y="279"/>
                              <a:pt x="405" y="272"/>
                              <a:pt x="540" y="340"/>
                            </a:cubicBezTo>
                            <a:cubicBezTo>
                              <a:pt x="589" y="364"/>
                              <a:pt x="630" y="405"/>
                              <a:pt x="680" y="430"/>
                            </a:cubicBezTo>
                            <a:cubicBezTo>
                              <a:pt x="712" y="478"/>
                              <a:pt x="689" y="456"/>
                              <a:pt x="760" y="480"/>
                            </a:cubicBezTo>
                            <a:cubicBezTo>
                              <a:pt x="783" y="488"/>
                              <a:pt x="797" y="512"/>
                              <a:pt x="820" y="520"/>
                            </a:cubicBezTo>
                            <a:cubicBezTo>
                              <a:pt x="848" y="529"/>
                              <a:pt x="869" y="539"/>
                              <a:pt x="890" y="56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57" name="Freeform 17"/>
                      <p:cNvSpPr>
                        <a:spLocks noChangeAspect="1"/>
                      </p:cNvSpPr>
                      <p:nvPr/>
                    </p:nvSpPr>
                    <p:spPr bwMode="auto">
                      <a:xfrm>
                        <a:off x="3280" y="9350"/>
                        <a:ext cx="960" cy="460"/>
                      </a:xfrm>
                      <a:custGeom>
                        <a:avLst/>
                        <a:gdLst/>
                        <a:ahLst/>
                        <a:cxnLst>
                          <a:cxn ang="0">
                            <a:pos x="0" y="0"/>
                          </a:cxn>
                          <a:cxn ang="0">
                            <a:pos x="190" y="180"/>
                          </a:cxn>
                          <a:cxn ang="0">
                            <a:pos x="340" y="280"/>
                          </a:cxn>
                          <a:cxn ang="0">
                            <a:pos x="510" y="350"/>
                          </a:cxn>
                          <a:cxn ang="0">
                            <a:pos x="690" y="400"/>
                          </a:cxn>
                          <a:cxn ang="0">
                            <a:pos x="870" y="430"/>
                          </a:cxn>
                          <a:cxn ang="0">
                            <a:pos x="960" y="460"/>
                          </a:cxn>
                        </a:cxnLst>
                        <a:rect l="0" t="0" r="r" b="b"/>
                        <a:pathLst>
                          <a:path w="960" h="460">
                            <a:moveTo>
                              <a:pt x="0" y="0"/>
                            </a:moveTo>
                            <a:cubicBezTo>
                              <a:pt x="37" y="111"/>
                              <a:pt x="107" y="118"/>
                              <a:pt x="190" y="180"/>
                            </a:cubicBezTo>
                            <a:cubicBezTo>
                              <a:pt x="212" y="246"/>
                              <a:pt x="277" y="264"/>
                              <a:pt x="340" y="280"/>
                            </a:cubicBezTo>
                            <a:cubicBezTo>
                              <a:pt x="396" y="322"/>
                              <a:pt x="441" y="340"/>
                              <a:pt x="510" y="350"/>
                            </a:cubicBezTo>
                            <a:cubicBezTo>
                              <a:pt x="611" y="418"/>
                              <a:pt x="533" y="379"/>
                              <a:pt x="690" y="400"/>
                            </a:cubicBezTo>
                            <a:cubicBezTo>
                              <a:pt x="750" y="408"/>
                              <a:pt x="870" y="430"/>
                              <a:pt x="870" y="430"/>
                            </a:cubicBezTo>
                            <a:cubicBezTo>
                              <a:pt x="903" y="452"/>
                              <a:pt x="921" y="460"/>
                              <a:pt x="960" y="46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58" name="Freeform 18"/>
                      <p:cNvSpPr>
                        <a:spLocks noChangeAspect="1"/>
                      </p:cNvSpPr>
                      <p:nvPr/>
                    </p:nvSpPr>
                    <p:spPr bwMode="auto">
                      <a:xfrm>
                        <a:off x="3090" y="9923"/>
                        <a:ext cx="1130" cy="357"/>
                      </a:xfrm>
                      <a:custGeom>
                        <a:avLst/>
                        <a:gdLst/>
                        <a:ahLst/>
                        <a:cxnLst>
                          <a:cxn ang="0">
                            <a:pos x="90" y="37"/>
                          </a:cxn>
                          <a:cxn ang="0">
                            <a:pos x="160" y="107"/>
                          </a:cxn>
                          <a:cxn ang="0">
                            <a:pos x="280" y="177"/>
                          </a:cxn>
                          <a:cxn ang="0">
                            <a:pos x="310" y="217"/>
                          </a:cxn>
                          <a:cxn ang="0">
                            <a:pos x="340" y="227"/>
                          </a:cxn>
                          <a:cxn ang="0">
                            <a:pos x="570" y="257"/>
                          </a:cxn>
                          <a:cxn ang="0">
                            <a:pos x="670" y="277"/>
                          </a:cxn>
                          <a:cxn ang="0">
                            <a:pos x="740" y="307"/>
                          </a:cxn>
                          <a:cxn ang="0">
                            <a:pos x="1130" y="357"/>
                          </a:cxn>
                        </a:cxnLst>
                        <a:rect l="0" t="0" r="r" b="b"/>
                        <a:pathLst>
                          <a:path w="1130" h="357">
                            <a:moveTo>
                              <a:pt x="90" y="37"/>
                            </a:moveTo>
                            <a:cubicBezTo>
                              <a:pt x="193" y="71"/>
                              <a:pt x="0" y="0"/>
                              <a:pt x="160" y="107"/>
                            </a:cubicBezTo>
                            <a:cubicBezTo>
                              <a:pt x="200" y="134"/>
                              <a:pt x="238" y="149"/>
                              <a:pt x="280" y="177"/>
                            </a:cubicBezTo>
                            <a:cubicBezTo>
                              <a:pt x="294" y="186"/>
                              <a:pt x="297" y="206"/>
                              <a:pt x="310" y="217"/>
                            </a:cubicBezTo>
                            <a:cubicBezTo>
                              <a:pt x="318" y="224"/>
                              <a:pt x="330" y="225"/>
                              <a:pt x="340" y="227"/>
                            </a:cubicBezTo>
                            <a:cubicBezTo>
                              <a:pt x="416" y="242"/>
                              <a:pt x="493" y="247"/>
                              <a:pt x="570" y="257"/>
                            </a:cubicBezTo>
                            <a:cubicBezTo>
                              <a:pt x="587" y="259"/>
                              <a:pt x="648" y="269"/>
                              <a:pt x="670" y="277"/>
                            </a:cubicBezTo>
                            <a:cubicBezTo>
                              <a:pt x="697" y="287"/>
                              <a:pt x="712" y="303"/>
                              <a:pt x="740" y="307"/>
                            </a:cubicBezTo>
                            <a:cubicBezTo>
                              <a:pt x="868" y="327"/>
                              <a:pt x="1000" y="357"/>
                              <a:pt x="1130" y="357"/>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59" name="Freeform 19"/>
                      <p:cNvSpPr>
                        <a:spLocks noChangeAspect="1"/>
                      </p:cNvSpPr>
                      <p:nvPr/>
                    </p:nvSpPr>
                    <p:spPr bwMode="auto">
                      <a:xfrm>
                        <a:off x="3200" y="10490"/>
                        <a:ext cx="1070" cy="320"/>
                      </a:xfrm>
                      <a:custGeom>
                        <a:avLst/>
                        <a:gdLst/>
                        <a:ahLst/>
                        <a:cxnLst>
                          <a:cxn ang="0">
                            <a:pos x="0" y="0"/>
                          </a:cxn>
                          <a:cxn ang="0">
                            <a:pos x="30" y="10"/>
                          </a:cxn>
                          <a:cxn ang="0">
                            <a:pos x="90" y="50"/>
                          </a:cxn>
                          <a:cxn ang="0">
                            <a:pos x="340" y="170"/>
                          </a:cxn>
                          <a:cxn ang="0">
                            <a:pos x="470" y="210"/>
                          </a:cxn>
                          <a:cxn ang="0">
                            <a:pos x="680" y="250"/>
                          </a:cxn>
                          <a:cxn ang="0">
                            <a:pos x="850" y="270"/>
                          </a:cxn>
                          <a:cxn ang="0">
                            <a:pos x="1070" y="320"/>
                          </a:cxn>
                        </a:cxnLst>
                        <a:rect l="0" t="0" r="r" b="b"/>
                        <a:pathLst>
                          <a:path w="1070" h="320">
                            <a:moveTo>
                              <a:pt x="0" y="0"/>
                            </a:moveTo>
                            <a:cubicBezTo>
                              <a:pt x="10" y="3"/>
                              <a:pt x="21" y="5"/>
                              <a:pt x="30" y="10"/>
                            </a:cubicBezTo>
                            <a:cubicBezTo>
                              <a:pt x="51" y="22"/>
                              <a:pt x="90" y="50"/>
                              <a:pt x="90" y="50"/>
                            </a:cubicBezTo>
                            <a:cubicBezTo>
                              <a:pt x="150" y="140"/>
                              <a:pt x="249" y="136"/>
                              <a:pt x="340" y="170"/>
                            </a:cubicBezTo>
                            <a:cubicBezTo>
                              <a:pt x="386" y="187"/>
                              <a:pt x="421" y="200"/>
                              <a:pt x="470" y="210"/>
                            </a:cubicBezTo>
                            <a:cubicBezTo>
                              <a:pt x="538" y="244"/>
                              <a:pt x="604" y="243"/>
                              <a:pt x="680" y="250"/>
                            </a:cubicBezTo>
                            <a:cubicBezTo>
                              <a:pt x="760" y="277"/>
                              <a:pt x="673" y="250"/>
                              <a:pt x="850" y="270"/>
                            </a:cubicBezTo>
                            <a:cubicBezTo>
                              <a:pt x="929" y="279"/>
                              <a:pt x="987" y="320"/>
                              <a:pt x="1070" y="32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60" name="Freeform 20"/>
                      <p:cNvSpPr>
                        <a:spLocks noChangeAspect="1"/>
                      </p:cNvSpPr>
                      <p:nvPr/>
                    </p:nvSpPr>
                    <p:spPr bwMode="auto">
                      <a:xfrm>
                        <a:off x="3320" y="11080"/>
                        <a:ext cx="1134" cy="200"/>
                      </a:xfrm>
                      <a:custGeom>
                        <a:avLst/>
                        <a:gdLst/>
                        <a:ahLst/>
                        <a:cxnLst>
                          <a:cxn ang="0">
                            <a:pos x="0" y="0"/>
                          </a:cxn>
                          <a:cxn ang="0">
                            <a:pos x="270" y="80"/>
                          </a:cxn>
                          <a:cxn ang="0">
                            <a:pos x="890" y="180"/>
                          </a:cxn>
                          <a:cxn ang="0">
                            <a:pos x="1080" y="200"/>
                          </a:cxn>
                        </a:cxnLst>
                        <a:rect l="0" t="0" r="r" b="b"/>
                        <a:pathLst>
                          <a:path w="1134" h="200">
                            <a:moveTo>
                              <a:pt x="0" y="0"/>
                            </a:moveTo>
                            <a:cubicBezTo>
                              <a:pt x="82" y="62"/>
                              <a:pt x="170" y="71"/>
                              <a:pt x="270" y="80"/>
                            </a:cubicBezTo>
                            <a:cubicBezTo>
                              <a:pt x="475" y="148"/>
                              <a:pt x="675" y="162"/>
                              <a:pt x="890" y="180"/>
                            </a:cubicBezTo>
                            <a:cubicBezTo>
                              <a:pt x="1134" y="200"/>
                              <a:pt x="1006" y="200"/>
                              <a:pt x="1080" y="20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61" name="Freeform 21"/>
                      <p:cNvSpPr>
                        <a:spLocks noChangeAspect="1"/>
                      </p:cNvSpPr>
                      <p:nvPr/>
                    </p:nvSpPr>
                    <p:spPr bwMode="auto">
                      <a:xfrm>
                        <a:off x="3430" y="11500"/>
                        <a:ext cx="860" cy="260"/>
                      </a:xfrm>
                      <a:custGeom>
                        <a:avLst/>
                        <a:gdLst/>
                        <a:ahLst/>
                        <a:cxnLst>
                          <a:cxn ang="0">
                            <a:pos x="0" y="0"/>
                          </a:cxn>
                          <a:cxn ang="0">
                            <a:pos x="140" y="50"/>
                          </a:cxn>
                          <a:cxn ang="0">
                            <a:pos x="290" y="80"/>
                          </a:cxn>
                          <a:cxn ang="0">
                            <a:pos x="390" y="130"/>
                          </a:cxn>
                          <a:cxn ang="0">
                            <a:pos x="490" y="150"/>
                          </a:cxn>
                          <a:cxn ang="0">
                            <a:pos x="700" y="220"/>
                          </a:cxn>
                          <a:cxn ang="0">
                            <a:pos x="790" y="250"/>
                          </a:cxn>
                          <a:cxn ang="0">
                            <a:pos x="860" y="260"/>
                          </a:cxn>
                        </a:cxnLst>
                        <a:rect l="0" t="0" r="r" b="b"/>
                        <a:pathLst>
                          <a:path w="860" h="260">
                            <a:moveTo>
                              <a:pt x="0" y="0"/>
                            </a:moveTo>
                            <a:cubicBezTo>
                              <a:pt x="49" y="12"/>
                              <a:pt x="92" y="37"/>
                              <a:pt x="140" y="50"/>
                            </a:cubicBezTo>
                            <a:cubicBezTo>
                              <a:pt x="225" y="73"/>
                              <a:pt x="208" y="68"/>
                              <a:pt x="290" y="80"/>
                            </a:cubicBezTo>
                            <a:cubicBezTo>
                              <a:pt x="327" y="92"/>
                              <a:pt x="356" y="115"/>
                              <a:pt x="390" y="130"/>
                            </a:cubicBezTo>
                            <a:cubicBezTo>
                              <a:pt x="409" y="138"/>
                              <a:pt x="476" y="148"/>
                              <a:pt x="490" y="150"/>
                            </a:cubicBezTo>
                            <a:cubicBezTo>
                              <a:pt x="565" y="200"/>
                              <a:pt x="608" y="208"/>
                              <a:pt x="700" y="220"/>
                            </a:cubicBezTo>
                            <a:cubicBezTo>
                              <a:pt x="707" y="222"/>
                              <a:pt x="787" y="249"/>
                              <a:pt x="790" y="250"/>
                            </a:cubicBezTo>
                            <a:cubicBezTo>
                              <a:pt x="812" y="257"/>
                              <a:pt x="860" y="260"/>
                              <a:pt x="860" y="26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grpSp>
              </p:grpSp>
              <p:sp>
                <p:nvSpPr>
                  <p:cNvPr id="35862" name="Line 22"/>
                  <p:cNvSpPr>
                    <a:spLocks noChangeAspect="1" noChangeShapeType="1"/>
                  </p:cNvSpPr>
                  <p:nvPr/>
                </p:nvSpPr>
                <p:spPr bwMode="auto">
                  <a:xfrm>
                    <a:off x="5481" y="11344"/>
                    <a:ext cx="0" cy="2880"/>
                  </a:xfrm>
                  <a:prstGeom prst="line">
                    <a:avLst/>
                  </a:prstGeom>
                  <a:noFill/>
                  <a:ln w="9525">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el-GR" sz="2400"/>
                  </a:p>
                </p:txBody>
              </p:sp>
              <p:sp>
                <p:nvSpPr>
                  <p:cNvPr id="35863" name="Line 23"/>
                  <p:cNvSpPr>
                    <a:spLocks noChangeAspect="1" noChangeShapeType="1"/>
                  </p:cNvSpPr>
                  <p:nvPr/>
                </p:nvSpPr>
                <p:spPr bwMode="auto">
                  <a:xfrm>
                    <a:off x="5661" y="11344"/>
                    <a:ext cx="0" cy="2880"/>
                  </a:xfrm>
                  <a:prstGeom prst="line">
                    <a:avLst/>
                  </a:prstGeom>
                  <a:noFill/>
                  <a:ln w="9525">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el-GR" sz="2400"/>
                  </a:p>
                </p:txBody>
              </p:sp>
            </p:grpSp>
            <p:grpSp>
              <p:nvGrpSpPr>
                <p:cNvPr id="35864" name="Group 24"/>
                <p:cNvGrpSpPr>
                  <a:grpSpLocks noChangeAspect="1"/>
                </p:cNvGrpSpPr>
                <p:nvPr/>
              </p:nvGrpSpPr>
              <p:grpSpPr bwMode="auto">
                <a:xfrm>
                  <a:off x="2061" y="7734"/>
                  <a:ext cx="4140" cy="2350"/>
                  <a:chOff x="2781" y="4864"/>
                  <a:chExt cx="6660" cy="3780"/>
                </a:xfrm>
              </p:grpSpPr>
              <p:grpSp>
                <p:nvGrpSpPr>
                  <p:cNvPr id="35865" name="Group 25"/>
                  <p:cNvGrpSpPr>
                    <a:grpSpLocks noChangeAspect="1"/>
                  </p:cNvGrpSpPr>
                  <p:nvPr/>
                </p:nvGrpSpPr>
                <p:grpSpPr bwMode="auto">
                  <a:xfrm>
                    <a:off x="3681" y="6484"/>
                    <a:ext cx="3960" cy="900"/>
                    <a:chOff x="3501" y="9004"/>
                    <a:chExt cx="3960" cy="900"/>
                  </a:xfrm>
                </p:grpSpPr>
                <p:grpSp>
                  <p:nvGrpSpPr>
                    <p:cNvPr id="35866" name="Group 26"/>
                    <p:cNvGrpSpPr>
                      <a:grpSpLocks noChangeAspect="1"/>
                    </p:cNvGrpSpPr>
                    <p:nvPr/>
                  </p:nvGrpSpPr>
                  <p:grpSpPr bwMode="auto">
                    <a:xfrm>
                      <a:off x="3501" y="9004"/>
                      <a:ext cx="3960" cy="900"/>
                      <a:chOff x="3000" y="13320"/>
                      <a:chExt cx="3807" cy="904"/>
                    </a:xfrm>
                  </p:grpSpPr>
                  <p:grpSp>
                    <p:nvGrpSpPr>
                      <p:cNvPr id="35867" name="Group 27"/>
                      <p:cNvGrpSpPr>
                        <a:grpSpLocks noChangeAspect="1"/>
                      </p:cNvGrpSpPr>
                      <p:nvPr/>
                    </p:nvGrpSpPr>
                    <p:grpSpPr bwMode="auto">
                      <a:xfrm>
                        <a:off x="3141" y="14044"/>
                        <a:ext cx="3520" cy="180"/>
                        <a:chOff x="3141" y="14044"/>
                        <a:chExt cx="3520" cy="180"/>
                      </a:xfrm>
                    </p:grpSpPr>
                    <p:sp>
                      <p:nvSpPr>
                        <p:cNvPr id="35868" name="Line 28"/>
                        <p:cNvSpPr>
                          <a:spLocks noChangeAspect="1" noChangeShapeType="1"/>
                        </p:cNvSpPr>
                        <p:nvPr/>
                      </p:nvSpPr>
                      <p:spPr bwMode="auto">
                        <a:xfrm>
                          <a:off x="3861" y="14224"/>
                          <a:ext cx="1980" cy="0"/>
                        </a:xfrm>
                        <a:prstGeom prst="line">
                          <a:avLst/>
                        </a:prstGeom>
                        <a:noFill/>
                        <a:ln w="158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2400"/>
                        </a:p>
                      </p:txBody>
                    </p:sp>
                    <p:sp>
                      <p:nvSpPr>
                        <p:cNvPr id="35869" name="Freeform 29"/>
                        <p:cNvSpPr>
                          <a:spLocks noChangeAspect="1"/>
                        </p:cNvSpPr>
                        <p:nvPr/>
                      </p:nvSpPr>
                      <p:spPr bwMode="auto">
                        <a:xfrm>
                          <a:off x="5841" y="14044"/>
                          <a:ext cx="820" cy="160"/>
                        </a:xfrm>
                        <a:custGeom>
                          <a:avLst/>
                          <a:gdLst/>
                          <a:ahLst/>
                          <a:cxnLst>
                            <a:cxn ang="0">
                              <a:pos x="0" y="160"/>
                            </a:cxn>
                            <a:cxn ang="0">
                              <a:pos x="640" y="60"/>
                            </a:cxn>
                            <a:cxn ang="0">
                              <a:pos x="760" y="20"/>
                            </a:cxn>
                            <a:cxn ang="0">
                              <a:pos x="820" y="0"/>
                            </a:cxn>
                          </a:cxnLst>
                          <a:rect l="0" t="0" r="r" b="b"/>
                          <a:pathLst>
                            <a:path w="820" h="160">
                              <a:moveTo>
                                <a:pt x="0" y="160"/>
                              </a:moveTo>
                              <a:cubicBezTo>
                                <a:pt x="218" y="133"/>
                                <a:pt x="420" y="80"/>
                                <a:pt x="640" y="60"/>
                              </a:cubicBezTo>
                              <a:cubicBezTo>
                                <a:pt x="680" y="47"/>
                                <a:pt x="720" y="33"/>
                                <a:pt x="760" y="20"/>
                              </a:cubicBezTo>
                              <a:cubicBezTo>
                                <a:pt x="780" y="13"/>
                                <a:pt x="820" y="0"/>
                                <a:pt x="820" y="0"/>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70" name="Freeform 30"/>
                        <p:cNvSpPr>
                          <a:spLocks noChangeAspect="1"/>
                        </p:cNvSpPr>
                        <p:nvPr/>
                      </p:nvSpPr>
                      <p:spPr bwMode="auto">
                        <a:xfrm flipH="1">
                          <a:off x="3141" y="14044"/>
                          <a:ext cx="800" cy="180"/>
                        </a:xfrm>
                        <a:custGeom>
                          <a:avLst/>
                          <a:gdLst/>
                          <a:ahLst/>
                          <a:cxnLst>
                            <a:cxn ang="0">
                              <a:pos x="0" y="160"/>
                            </a:cxn>
                            <a:cxn ang="0">
                              <a:pos x="640" y="60"/>
                            </a:cxn>
                            <a:cxn ang="0">
                              <a:pos x="760" y="20"/>
                            </a:cxn>
                            <a:cxn ang="0">
                              <a:pos x="820" y="0"/>
                            </a:cxn>
                          </a:cxnLst>
                          <a:rect l="0" t="0" r="r" b="b"/>
                          <a:pathLst>
                            <a:path w="820" h="160">
                              <a:moveTo>
                                <a:pt x="0" y="160"/>
                              </a:moveTo>
                              <a:cubicBezTo>
                                <a:pt x="218" y="133"/>
                                <a:pt x="420" y="80"/>
                                <a:pt x="640" y="60"/>
                              </a:cubicBezTo>
                              <a:cubicBezTo>
                                <a:pt x="680" y="47"/>
                                <a:pt x="720" y="33"/>
                                <a:pt x="760" y="20"/>
                              </a:cubicBezTo>
                              <a:cubicBezTo>
                                <a:pt x="780" y="13"/>
                                <a:pt x="820" y="0"/>
                                <a:pt x="820" y="0"/>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grpSp>
                  <p:grpSp>
                    <p:nvGrpSpPr>
                      <p:cNvPr id="35871" name="Group 31"/>
                      <p:cNvGrpSpPr>
                        <a:grpSpLocks noChangeAspect="1"/>
                      </p:cNvGrpSpPr>
                      <p:nvPr/>
                    </p:nvGrpSpPr>
                    <p:grpSpPr bwMode="auto">
                      <a:xfrm>
                        <a:off x="3141" y="13324"/>
                        <a:ext cx="3520" cy="180"/>
                        <a:chOff x="3141" y="14044"/>
                        <a:chExt cx="3520" cy="180"/>
                      </a:xfrm>
                    </p:grpSpPr>
                    <p:sp>
                      <p:nvSpPr>
                        <p:cNvPr id="35872" name="Line 32"/>
                        <p:cNvSpPr>
                          <a:spLocks noChangeAspect="1" noChangeShapeType="1"/>
                        </p:cNvSpPr>
                        <p:nvPr/>
                      </p:nvSpPr>
                      <p:spPr bwMode="auto">
                        <a:xfrm>
                          <a:off x="3861" y="14224"/>
                          <a:ext cx="1980" cy="0"/>
                        </a:xfrm>
                        <a:prstGeom prst="line">
                          <a:avLst/>
                        </a:prstGeom>
                        <a:noFill/>
                        <a:ln w="15875">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l-GR" sz="2400"/>
                        </a:p>
                      </p:txBody>
                    </p:sp>
                    <p:sp>
                      <p:nvSpPr>
                        <p:cNvPr id="35873" name="Freeform 33"/>
                        <p:cNvSpPr>
                          <a:spLocks noChangeAspect="1"/>
                        </p:cNvSpPr>
                        <p:nvPr/>
                      </p:nvSpPr>
                      <p:spPr bwMode="auto">
                        <a:xfrm>
                          <a:off x="5841" y="14044"/>
                          <a:ext cx="820" cy="160"/>
                        </a:xfrm>
                        <a:custGeom>
                          <a:avLst/>
                          <a:gdLst/>
                          <a:ahLst/>
                          <a:cxnLst>
                            <a:cxn ang="0">
                              <a:pos x="0" y="160"/>
                            </a:cxn>
                            <a:cxn ang="0">
                              <a:pos x="640" y="60"/>
                            </a:cxn>
                            <a:cxn ang="0">
                              <a:pos x="760" y="20"/>
                            </a:cxn>
                            <a:cxn ang="0">
                              <a:pos x="820" y="0"/>
                            </a:cxn>
                          </a:cxnLst>
                          <a:rect l="0" t="0" r="r" b="b"/>
                          <a:pathLst>
                            <a:path w="820" h="160">
                              <a:moveTo>
                                <a:pt x="0" y="160"/>
                              </a:moveTo>
                              <a:cubicBezTo>
                                <a:pt x="218" y="133"/>
                                <a:pt x="420" y="80"/>
                                <a:pt x="640" y="60"/>
                              </a:cubicBezTo>
                              <a:cubicBezTo>
                                <a:pt x="680" y="47"/>
                                <a:pt x="720" y="33"/>
                                <a:pt x="760" y="20"/>
                              </a:cubicBezTo>
                              <a:cubicBezTo>
                                <a:pt x="780" y="13"/>
                                <a:pt x="820" y="0"/>
                                <a:pt x="820" y="0"/>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74" name="Freeform 34"/>
                        <p:cNvSpPr>
                          <a:spLocks noChangeAspect="1"/>
                        </p:cNvSpPr>
                        <p:nvPr/>
                      </p:nvSpPr>
                      <p:spPr bwMode="auto">
                        <a:xfrm flipH="1">
                          <a:off x="3141" y="14044"/>
                          <a:ext cx="800" cy="180"/>
                        </a:xfrm>
                        <a:custGeom>
                          <a:avLst/>
                          <a:gdLst/>
                          <a:ahLst/>
                          <a:cxnLst>
                            <a:cxn ang="0">
                              <a:pos x="0" y="160"/>
                            </a:cxn>
                            <a:cxn ang="0">
                              <a:pos x="640" y="60"/>
                            </a:cxn>
                            <a:cxn ang="0">
                              <a:pos x="760" y="20"/>
                            </a:cxn>
                            <a:cxn ang="0">
                              <a:pos x="820" y="0"/>
                            </a:cxn>
                          </a:cxnLst>
                          <a:rect l="0" t="0" r="r" b="b"/>
                          <a:pathLst>
                            <a:path w="820" h="160">
                              <a:moveTo>
                                <a:pt x="0" y="160"/>
                              </a:moveTo>
                              <a:cubicBezTo>
                                <a:pt x="218" y="133"/>
                                <a:pt x="420" y="80"/>
                                <a:pt x="640" y="60"/>
                              </a:cubicBezTo>
                              <a:cubicBezTo>
                                <a:pt x="680" y="47"/>
                                <a:pt x="720" y="33"/>
                                <a:pt x="760" y="20"/>
                              </a:cubicBezTo>
                              <a:cubicBezTo>
                                <a:pt x="780" y="13"/>
                                <a:pt x="820" y="0"/>
                                <a:pt x="820" y="0"/>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grpSp>
                  <p:sp>
                    <p:nvSpPr>
                      <p:cNvPr id="35875" name="Freeform 35"/>
                      <p:cNvSpPr>
                        <a:spLocks noChangeAspect="1"/>
                      </p:cNvSpPr>
                      <p:nvPr/>
                    </p:nvSpPr>
                    <p:spPr bwMode="auto">
                      <a:xfrm>
                        <a:off x="6620" y="13340"/>
                        <a:ext cx="187" cy="720"/>
                      </a:xfrm>
                      <a:custGeom>
                        <a:avLst/>
                        <a:gdLst/>
                        <a:ahLst/>
                        <a:cxnLst>
                          <a:cxn ang="0">
                            <a:pos x="0" y="0"/>
                          </a:cxn>
                          <a:cxn ang="0">
                            <a:pos x="80" y="140"/>
                          </a:cxn>
                          <a:cxn ang="0">
                            <a:pos x="180" y="480"/>
                          </a:cxn>
                          <a:cxn ang="0">
                            <a:pos x="160" y="640"/>
                          </a:cxn>
                          <a:cxn ang="0">
                            <a:pos x="40" y="720"/>
                          </a:cxn>
                        </a:cxnLst>
                        <a:rect l="0" t="0" r="r" b="b"/>
                        <a:pathLst>
                          <a:path w="187" h="720">
                            <a:moveTo>
                              <a:pt x="0" y="0"/>
                            </a:moveTo>
                            <a:cubicBezTo>
                              <a:pt x="24" y="48"/>
                              <a:pt x="58" y="91"/>
                              <a:pt x="80" y="140"/>
                            </a:cubicBezTo>
                            <a:cubicBezTo>
                              <a:pt x="129" y="250"/>
                              <a:pt x="142" y="367"/>
                              <a:pt x="180" y="480"/>
                            </a:cubicBezTo>
                            <a:cubicBezTo>
                              <a:pt x="173" y="533"/>
                              <a:pt x="187" y="594"/>
                              <a:pt x="160" y="640"/>
                            </a:cubicBezTo>
                            <a:cubicBezTo>
                              <a:pt x="136" y="682"/>
                              <a:pt x="40" y="720"/>
                              <a:pt x="40" y="720"/>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76" name="Freeform 36"/>
                      <p:cNvSpPr>
                        <a:spLocks noChangeAspect="1"/>
                      </p:cNvSpPr>
                      <p:nvPr/>
                    </p:nvSpPr>
                    <p:spPr bwMode="auto">
                      <a:xfrm>
                        <a:off x="3000" y="13320"/>
                        <a:ext cx="180" cy="740"/>
                      </a:xfrm>
                      <a:custGeom>
                        <a:avLst/>
                        <a:gdLst/>
                        <a:ahLst/>
                        <a:cxnLst>
                          <a:cxn ang="0">
                            <a:pos x="180" y="0"/>
                          </a:cxn>
                          <a:cxn ang="0">
                            <a:pos x="0" y="620"/>
                          </a:cxn>
                          <a:cxn ang="0">
                            <a:pos x="20" y="680"/>
                          </a:cxn>
                          <a:cxn ang="0">
                            <a:pos x="140" y="720"/>
                          </a:cxn>
                          <a:cxn ang="0">
                            <a:pos x="160" y="740"/>
                          </a:cxn>
                        </a:cxnLst>
                        <a:rect l="0" t="0" r="r" b="b"/>
                        <a:pathLst>
                          <a:path w="180" h="740">
                            <a:moveTo>
                              <a:pt x="180" y="0"/>
                            </a:moveTo>
                            <a:cubicBezTo>
                              <a:pt x="112" y="203"/>
                              <a:pt x="42" y="411"/>
                              <a:pt x="0" y="620"/>
                            </a:cubicBezTo>
                            <a:cubicBezTo>
                              <a:pt x="7" y="640"/>
                              <a:pt x="3" y="668"/>
                              <a:pt x="20" y="680"/>
                            </a:cubicBezTo>
                            <a:cubicBezTo>
                              <a:pt x="54" y="705"/>
                              <a:pt x="110" y="690"/>
                              <a:pt x="140" y="720"/>
                            </a:cubicBezTo>
                            <a:cubicBezTo>
                              <a:pt x="147" y="727"/>
                              <a:pt x="153" y="733"/>
                              <a:pt x="160" y="740"/>
                            </a:cubicBezTo>
                          </a:path>
                        </a:pathLst>
                      </a:custGeom>
                      <a:noFill/>
                      <a:ln w="158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grpSp>
                <p:grpSp>
                  <p:nvGrpSpPr>
                    <p:cNvPr id="35877" name="Group 37"/>
                    <p:cNvGrpSpPr>
                      <a:grpSpLocks noChangeAspect="1"/>
                    </p:cNvGrpSpPr>
                    <p:nvPr/>
                  </p:nvGrpSpPr>
                  <p:grpSpPr bwMode="auto">
                    <a:xfrm>
                      <a:off x="3501" y="9060"/>
                      <a:ext cx="3715" cy="844"/>
                      <a:chOff x="3501" y="9060"/>
                      <a:chExt cx="3715" cy="844"/>
                    </a:xfrm>
                  </p:grpSpPr>
                  <p:sp>
                    <p:nvSpPr>
                      <p:cNvPr id="35878" name="Freeform 38"/>
                      <p:cNvSpPr>
                        <a:spLocks noChangeAspect="1"/>
                      </p:cNvSpPr>
                      <p:nvPr/>
                    </p:nvSpPr>
                    <p:spPr bwMode="auto">
                      <a:xfrm>
                        <a:off x="3501" y="9100"/>
                        <a:ext cx="469" cy="444"/>
                      </a:xfrm>
                      <a:custGeom>
                        <a:avLst/>
                        <a:gdLst/>
                        <a:ahLst/>
                        <a:cxnLst>
                          <a:cxn ang="0">
                            <a:pos x="469" y="0"/>
                          </a:cxn>
                          <a:cxn ang="0">
                            <a:pos x="189" y="300"/>
                          </a:cxn>
                          <a:cxn ang="0">
                            <a:pos x="59" y="370"/>
                          </a:cxn>
                          <a:cxn ang="0">
                            <a:pos x="29" y="390"/>
                          </a:cxn>
                          <a:cxn ang="0">
                            <a:pos x="0" y="444"/>
                          </a:cxn>
                        </a:cxnLst>
                        <a:rect l="0" t="0" r="r" b="b"/>
                        <a:pathLst>
                          <a:path w="469" h="444">
                            <a:moveTo>
                              <a:pt x="469" y="0"/>
                            </a:moveTo>
                            <a:cubicBezTo>
                              <a:pt x="423" y="138"/>
                              <a:pt x="312" y="230"/>
                              <a:pt x="189" y="300"/>
                            </a:cubicBezTo>
                            <a:cubicBezTo>
                              <a:pt x="145" y="325"/>
                              <a:pt x="103" y="341"/>
                              <a:pt x="59" y="370"/>
                            </a:cubicBezTo>
                            <a:cubicBezTo>
                              <a:pt x="49" y="377"/>
                              <a:pt x="29" y="390"/>
                              <a:pt x="29" y="390"/>
                            </a:cubicBezTo>
                            <a:lnTo>
                              <a:pt x="0" y="444"/>
                            </a:ln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79" name="Freeform 39"/>
                      <p:cNvSpPr>
                        <a:spLocks noChangeAspect="1"/>
                      </p:cNvSpPr>
                      <p:nvPr/>
                    </p:nvSpPr>
                    <p:spPr bwMode="auto">
                      <a:xfrm>
                        <a:off x="3647" y="9160"/>
                        <a:ext cx="613" cy="577"/>
                      </a:xfrm>
                      <a:custGeom>
                        <a:avLst/>
                        <a:gdLst/>
                        <a:ahLst/>
                        <a:cxnLst>
                          <a:cxn ang="0">
                            <a:pos x="613" y="0"/>
                          </a:cxn>
                          <a:cxn ang="0">
                            <a:pos x="443" y="210"/>
                          </a:cxn>
                          <a:cxn ang="0">
                            <a:pos x="393" y="260"/>
                          </a:cxn>
                          <a:cxn ang="0">
                            <a:pos x="373" y="290"/>
                          </a:cxn>
                          <a:cxn ang="0">
                            <a:pos x="283" y="350"/>
                          </a:cxn>
                          <a:cxn ang="0">
                            <a:pos x="203" y="410"/>
                          </a:cxn>
                          <a:cxn ang="0">
                            <a:pos x="143" y="460"/>
                          </a:cxn>
                          <a:cxn ang="0">
                            <a:pos x="83" y="500"/>
                          </a:cxn>
                          <a:cxn ang="0">
                            <a:pos x="53" y="520"/>
                          </a:cxn>
                          <a:cxn ang="0">
                            <a:pos x="33" y="550"/>
                          </a:cxn>
                          <a:cxn ang="0">
                            <a:pos x="3" y="570"/>
                          </a:cxn>
                        </a:cxnLst>
                        <a:rect l="0" t="0" r="r" b="b"/>
                        <a:pathLst>
                          <a:path w="613" h="577">
                            <a:moveTo>
                              <a:pt x="613" y="0"/>
                            </a:moveTo>
                            <a:cubicBezTo>
                              <a:pt x="558" y="73"/>
                              <a:pt x="520" y="158"/>
                              <a:pt x="443" y="210"/>
                            </a:cubicBezTo>
                            <a:cubicBezTo>
                              <a:pt x="390" y="290"/>
                              <a:pt x="460" y="193"/>
                              <a:pt x="393" y="260"/>
                            </a:cubicBezTo>
                            <a:cubicBezTo>
                              <a:pt x="385" y="268"/>
                              <a:pt x="381" y="282"/>
                              <a:pt x="373" y="290"/>
                            </a:cubicBezTo>
                            <a:cubicBezTo>
                              <a:pt x="348" y="315"/>
                              <a:pt x="316" y="339"/>
                              <a:pt x="283" y="350"/>
                            </a:cubicBezTo>
                            <a:cubicBezTo>
                              <a:pt x="258" y="388"/>
                              <a:pt x="241" y="391"/>
                              <a:pt x="203" y="410"/>
                            </a:cubicBezTo>
                            <a:cubicBezTo>
                              <a:pt x="160" y="431"/>
                              <a:pt x="183" y="429"/>
                              <a:pt x="143" y="460"/>
                            </a:cubicBezTo>
                            <a:cubicBezTo>
                              <a:pt x="124" y="475"/>
                              <a:pt x="103" y="487"/>
                              <a:pt x="83" y="500"/>
                            </a:cubicBezTo>
                            <a:cubicBezTo>
                              <a:pt x="73" y="507"/>
                              <a:pt x="53" y="520"/>
                              <a:pt x="53" y="520"/>
                            </a:cubicBezTo>
                            <a:cubicBezTo>
                              <a:pt x="46" y="530"/>
                              <a:pt x="42" y="542"/>
                              <a:pt x="33" y="550"/>
                            </a:cubicBezTo>
                            <a:cubicBezTo>
                              <a:pt x="0" y="577"/>
                              <a:pt x="3" y="545"/>
                              <a:pt x="3" y="57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0" name="Freeform 40"/>
                      <p:cNvSpPr>
                        <a:spLocks noChangeAspect="1"/>
                      </p:cNvSpPr>
                      <p:nvPr/>
                    </p:nvSpPr>
                    <p:spPr bwMode="auto">
                      <a:xfrm>
                        <a:off x="4330" y="9190"/>
                        <a:ext cx="540" cy="714"/>
                      </a:xfrm>
                      <a:custGeom>
                        <a:avLst/>
                        <a:gdLst/>
                        <a:ahLst/>
                        <a:cxnLst>
                          <a:cxn ang="0">
                            <a:pos x="540" y="0"/>
                          </a:cxn>
                          <a:cxn ang="0">
                            <a:pos x="500" y="100"/>
                          </a:cxn>
                          <a:cxn ang="0">
                            <a:pos x="460" y="160"/>
                          </a:cxn>
                          <a:cxn ang="0">
                            <a:pos x="360" y="280"/>
                          </a:cxn>
                          <a:cxn ang="0">
                            <a:pos x="320" y="340"/>
                          </a:cxn>
                          <a:cxn ang="0">
                            <a:pos x="280" y="410"/>
                          </a:cxn>
                          <a:cxn ang="0">
                            <a:pos x="250" y="430"/>
                          </a:cxn>
                          <a:cxn ang="0">
                            <a:pos x="170" y="510"/>
                          </a:cxn>
                          <a:cxn ang="0">
                            <a:pos x="120" y="570"/>
                          </a:cxn>
                          <a:cxn ang="0">
                            <a:pos x="0" y="680"/>
                          </a:cxn>
                          <a:cxn ang="0">
                            <a:pos x="71" y="714"/>
                          </a:cxn>
                        </a:cxnLst>
                        <a:rect l="0" t="0" r="r" b="b"/>
                        <a:pathLst>
                          <a:path w="540" h="714">
                            <a:moveTo>
                              <a:pt x="540" y="0"/>
                            </a:moveTo>
                            <a:cubicBezTo>
                              <a:pt x="511" y="59"/>
                              <a:pt x="525" y="26"/>
                              <a:pt x="500" y="100"/>
                            </a:cubicBezTo>
                            <a:cubicBezTo>
                              <a:pt x="492" y="123"/>
                              <a:pt x="473" y="140"/>
                              <a:pt x="460" y="160"/>
                            </a:cubicBezTo>
                            <a:cubicBezTo>
                              <a:pt x="431" y="204"/>
                              <a:pt x="404" y="251"/>
                              <a:pt x="360" y="280"/>
                            </a:cubicBezTo>
                            <a:cubicBezTo>
                              <a:pt x="342" y="333"/>
                              <a:pt x="362" y="290"/>
                              <a:pt x="320" y="340"/>
                            </a:cubicBezTo>
                            <a:cubicBezTo>
                              <a:pt x="303" y="361"/>
                              <a:pt x="297" y="389"/>
                              <a:pt x="280" y="410"/>
                            </a:cubicBezTo>
                            <a:cubicBezTo>
                              <a:pt x="272" y="419"/>
                              <a:pt x="259" y="422"/>
                              <a:pt x="250" y="430"/>
                            </a:cubicBezTo>
                            <a:cubicBezTo>
                              <a:pt x="218" y="457"/>
                              <a:pt x="205" y="487"/>
                              <a:pt x="170" y="510"/>
                            </a:cubicBezTo>
                            <a:cubicBezTo>
                              <a:pt x="99" y="617"/>
                              <a:pt x="210" y="455"/>
                              <a:pt x="120" y="570"/>
                            </a:cubicBezTo>
                            <a:cubicBezTo>
                              <a:pt x="73" y="631"/>
                              <a:pt x="72" y="644"/>
                              <a:pt x="0" y="680"/>
                            </a:cubicBezTo>
                            <a:lnTo>
                              <a:pt x="71" y="714"/>
                            </a:ln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1" name="Freeform 41"/>
                      <p:cNvSpPr>
                        <a:spLocks noChangeAspect="1"/>
                      </p:cNvSpPr>
                      <p:nvPr/>
                    </p:nvSpPr>
                    <p:spPr bwMode="auto">
                      <a:xfrm>
                        <a:off x="4780" y="9190"/>
                        <a:ext cx="440" cy="700"/>
                      </a:xfrm>
                      <a:custGeom>
                        <a:avLst/>
                        <a:gdLst/>
                        <a:ahLst/>
                        <a:cxnLst>
                          <a:cxn ang="0">
                            <a:pos x="440" y="0"/>
                          </a:cxn>
                          <a:cxn ang="0">
                            <a:pos x="320" y="250"/>
                          </a:cxn>
                          <a:cxn ang="0">
                            <a:pos x="280" y="310"/>
                          </a:cxn>
                          <a:cxn ang="0">
                            <a:pos x="210" y="430"/>
                          </a:cxn>
                          <a:cxn ang="0">
                            <a:pos x="180" y="490"/>
                          </a:cxn>
                          <a:cxn ang="0">
                            <a:pos x="120" y="550"/>
                          </a:cxn>
                          <a:cxn ang="0">
                            <a:pos x="40" y="670"/>
                          </a:cxn>
                          <a:cxn ang="0">
                            <a:pos x="0" y="700"/>
                          </a:cxn>
                        </a:cxnLst>
                        <a:rect l="0" t="0" r="r" b="b"/>
                        <a:pathLst>
                          <a:path w="440" h="700">
                            <a:moveTo>
                              <a:pt x="440" y="0"/>
                            </a:moveTo>
                            <a:cubicBezTo>
                              <a:pt x="410" y="89"/>
                              <a:pt x="372" y="171"/>
                              <a:pt x="320" y="250"/>
                            </a:cubicBezTo>
                            <a:cubicBezTo>
                              <a:pt x="262" y="337"/>
                              <a:pt x="376" y="214"/>
                              <a:pt x="280" y="310"/>
                            </a:cubicBezTo>
                            <a:cubicBezTo>
                              <a:pt x="265" y="355"/>
                              <a:pt x="236" y="391"/>
                              <a:pt x="210" y="430"/>
                            </a:cubicBezTo>
                            <a:cubicBezTo>
                              <a:pt x="164" y="500"/>
                              <a:pt x="243" y="419"/>
                              <a:pt x="180" y="490"/>
                            </a:cubicBezTo>
                            <a:cubicBezTo>
                              <a:pt x="161" y="511"/>
                              <a:pt x="140" y="530"/>
                              <a:pt x="120" y="550"/>
                            </a:cubicBezTo>
                            <a:cubicBezTo>
                              <a:pt x="103" y="567"/>
                              <a:pt x="62" y="655"/>
                              <a:pt x="40" y="670"/>
                            </a:cubicBezTo>
                            <a:cubicBezTo>
                              <a:pt x="6" y="693"/>
                              <a:pt x="18" y="682"/>
                              <a:pt x="0" y="70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2" name="Freeform 42"/>
                      <p:cNvSpPr>
                        <a:spLocks noChangeAspect="1"/>
                      </p:cNvSpPr>
                      <p:nvPr/>
                    </p:nvSpPr>
                    <p:spPr bwMode="auto">
                      <a:xfrm>
                        <a:off x="3950" y="9180"/>
                        <a:ext cx="570" cy="620"/>
                      </a:xfrm>
                      <a:custGeom>
                        <a:avLst/>
                        <a:gdLst/>
                        <a:ahLst/>
                        <a:cxnLst>
                          <a:cxn ang="0">
                            <a:pos x="570" y="0"/>
                          </a:cxn>
                          <a:cxn ang="0">
                            <a:pos x="500" y="120"/>
                          </a:cxn>
                          <a:cxn ang="0">
                            <a:pos x="490" y="150"/>
                          </a:cxn>
                          <a:cxn ang="0">
                            <a:pos x="460" y="170"/>
                          </a:cxn>
                          <a:cxn ang="0">
                            <a:pos x="300" y="360"/>
                          </a:cxn>
                          <a:cxn ang="0">
                            <a:pos x="180" y="450"/>
                          </a:cxn>
                          <a:cxn ang="0">
                            <a:pos x="130" y="500"/>
                          </a:cxn>
                          <a:cxn ang="0">
                            <a:pos x="80" y="550"/>
                          </a:cxn>
                          <a:cxn ang="0">
                            <a:pos x="0" y="620"/>
                          </a:cxn>
                        </a:cxnLst>
                        <a:rect l="0" t="0" r="r" b="b"/>
                        <a:pathLst>
                          <a:path w="570" h="620">
                            <a:moveTo>
                              <a:pt x="570" y="0"/>
                            </a:moveTo>
                            <a:cubicBezTo>
                              <a:pt x="555" y="45"/>
                              <a:pt x="514" y="77"/>
                              <a:pt x="500" y="120"/>
                            </a:cubicBezTo>
                            <a:cubicBezTo>
                              <a:pt x="497" y="130"/>
                              <a:pt x="497" y="142"/>
                              <a:pt x="490" y="150"/>
                            </a:cubicBezTo>
                            <a:cubicBezTo>
                              <a:pt x="482" y="159"/>
                              <a:pt x="470" y="163"/>
                              <a:pt x="460" y="170"/>
                            </a:cubicBezTo>
                            <a:cubicBezTo>
                              <a:pt x="437" y="240"/>
                              <a:pt x="374" y="335"/>
                              <a:pt x="300" y="360"/>
                            </a:cubicBezTo>
                            <a:cubicBezTo>
                              <a:pt x="266" y="394"/>
                              <a:pt x="226" y="435"/>
                              <a:pt x="180" y="450"/>
                            </a:cubicBezTo>
                            <a:cubicBezTo>
                              <a:pt x="127" y="530"/>
                              <a:pt x="197" y="433"/>
                              <a:pt x="130" y="500"/>
                            </a:cubicBezTo>
                            <a:cubicBezTo>
                              <a:pt x="63" y="567"/>
                              <a:pt x="160" y="497"/>
                              <a:pt x="80" y="550"/>
                            </a:cubicBezTo>
                            <a:cubicBezTo>
                              <a:pt x="54" y="589"/>
                              <a:pt x="31" y="589"/>
                              <a:pt x="0" y="62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3" name="Freeform 43"/>
                      <p:cNvSpPr>
                        <a:spLocks noChangeAspect="1"/>
                      </p:cNvSpPr>
                      <p:nvPr/>
                    </p:nvSpPr>
                    <p:spPr bwMode="auto">
                      <a:xfrm>
                        <a:off x="5200" y="9200"/>
                        <a:ext cx="390" cy="700"/>
                      </a:xfrm>
                      <a:custGeom>
                        <a:avLst/>
                        <a:gdLst/>
                        <a:ahLst/>
                        <a:cxnLst>
                          <a:cxn ang="0">
                            <a:pos x="390" y="0"/>
                          </a:cxn>
                          <a:cxn ang="0">
                            <a:pos x="290" y="250"/>
                          </a:cxn>
                          <a:cxn ang="0">
                            <a:pos x="210" y="340"/>
                          </a:cxn>
                          <a:cxn ang="0">
                            <a:pos x="180" y="370"/>
                          </a:cxn>
                          <a:cxn ang="0">
                            <a:pos x="120" y="500"/>
                          </a:cxn>
                          <a:cxn ang="0">
                            <a:pos x="90" y="530"/>
                          </a:cxn>
                          <a:cxn ang="0">
                            <a:pos x="70" y="560"/>
                          </a:cxn>
                          <a:cxn ang="0">
                            <a:pos x="0" y="700"/>
                          </a:cxn>
                        </a:cxnLst>
                        <a:rect l="0" t="0" r="r" b="b"/>
                        <a:pathLst>
                          <a:path w="390" h="700">
                            <a:moveTo>
                              <a:pt x="390" y="0"/>
                            </a:moveTo>
                            <a:cubicBezTo>
                              <a:pt x="359" y="94"/>
                              <a:pt x="345" y="167"/>
                              <a:pt x="290" y="250"/>
                            </a:cubicBezTo>
                            <a:cubicBezTo>
                              <a:pt x="254" y="304"/>
                              <a:pt x="278" y="272"/>
                              <a:pt x="210" y="340"/>
                            </a:cubicBezTo>
                            <a:cubicBezTo>
                              <a:pt x="200" y="350"/>
                              <a:pt x="180" y="370"/>
                              <a:pt x="180" y="370"/>
                            </a:cubicBezTo>
                            <a:cubicBezTo>
                              <a:pt x="165" y="416"/>
                              <a:pt x="149" y="460"/>
                              <a:pt x="120" y="500"/>
                            </a:cubicBezTo>
                            <a:cubicBezTo>
                              <a:pt x="112" y="512"/>
                              <a:pt x="99" y="519"/>
                              <a:pt x="90" y="530"/>
                            </a:cubicBezTo>
                            <a:cubicBezTo>
                              <a:pt x="82" y="539"/>
                              <a:pt x="77" y="550"/>
                              <a:pt x="70" y="560"/>
                            </a:cubicBezTo>
                            <a:cubicBezTo>
                              <a:pt x="60" y="620"/>
                              <a:pt x="42" y="658"/>
                              <a:pt x="0" y="70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4" name="Freeform 44"/>
                      <p:cNvSpPr>
                        <a:spLocks noChangeAspect="1"/>
                      </p:cNvSpPr>
                      <p:nvPr/>
                    </p:nvSpPr>
                    <p:spPr bwMode="auto">
                      <a:xfrm>
                        <a:off x="5481" y="9184"/>
                        <a:ext cx="390" cy="700"/>
                      </a:xfrm>
                      <a:custGeom>
                        <a:avLst/>
                        <a:gdLst/>
                        <a:ahLst/>
                        <a:cxnLst>
                          <a:cxn ang="0">
                            <a:pos x="390" y="0"/>
                          </a:cxn>
                          <a:cxn ang="0">
                            <a:pos x="290" y="250"/>
                          </a:cxn>
                          <a:cxn ang="0">
                            <a:pos x="210" y="340"/>
                          </a:cxn>
                          <a:cxn ang="0">
                            <a:pos x="180" y="370"/>
                          </a:cxn>
                          <a:cxn ang="0">
                            <a:pos x="120" y="500"/>
                          </a:cxn>
                          <a:cxn ang="0">
                            <a:pos x="90" y="530"/>
                          </a:cxn>
                          <a:cxn ang="0">
                            <a:pos x="70" y="560"/>
                          </a:cxn>
                          <a:cxn ang="0">
                            <a:pos x="0" y="700"/>
                          </a:cxn>
                        </a:cxnLst>
                        <a:rect l="0" t="0" r="r" b="b"/>
                        <a:pathLst>
                          <a:path w="390" h="700">
                            <a:moveTo>
                              <a:pt x="390" y="0"/>
                            </a:moveTo>
                            <a:cubicBezTo>
                              <a:pt x="359" y="94"/>
                              <a:pt x="345" y="167"/>
                              <a:pt x="290" y="250"/>
                            </a:cubicBezTo>
                            <a:cubicBezTo>
                              <a:pt x="254" y="304"/>
                              <a:pt x="278" y="272"/>
                              <a:pt x="210" y="340"/>
                            </a:cubicBezTo>
                            <a:cubicBezTo>
                              <a:pt x="200" y="350"/>
                              <a:pt x="180" y="370"/>
                              <a:pt x="180" y="370"/>
                            </a:cubicBezTo>
                            <a:cubicBezTo>
                              <a:pt x="165" y="416"/>
                              <a:pt x="149" y="460"/>
                              <a:pt x="120" y="500"/>
                            </a:cubicBezTo>
                            <a:cubicBezTo>
                              <a:pt x="112" y="512"/>
                              <a:pt x="99" y="519"/>
                              <a:pt x="90" y="530"/>
                            </a:cubicBezTo>
                            <a:cubicBezTo>
                              <a:pt x="82" y="539"/>
                              <a:pt x="77" y="550"/>
                              <a:pt x="70" y="560"/>
                            </a:cubicBezTo>
                            <a:cubicBezTo>
                              <a:pt x="60" y="620"/>
                              <a:pt x="42" y="658"/>
                              <a:pt x="0" y="70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5" name="Freeform 45"/>
                      <p:cNvSpPr>
                        <a:spLocks noChangeAspect="1"/>
                      </p:cNvSpPr>
                      <p:nvPr/>
                    </p:nvSpPr>
                    <p:spPr bwMode="auto">
                      <a:xfrm>
                        <a:off x="5841" y="9184"/>
                        <a:ext cx="390" cy="700"/>
                      </a:xfrm>
                      <a:custGeom>
                        <a:avLst/>
                        <a:gdLst/>
                        <a:ahLst/>
                        <a:cxnLst>
                          <a:cxn ang="0">
                            <a:pos x="390" y="0"/>
                          </a:cxn>
                          <a:cxn ang="0">
                            <a:pos x="290" y="250"/>
                          </a:cxn>
                          <a:cxn ang="0">
                            <a:pos x="210" y="340"/>
                          </a:cxn>
                          <a:cxn ang="0">
                            <a:pos x="180" y="370"/>
                          </a:cxn>
                          <a:cxn ang="0">
                            <a:pos x="120" y="500"/>
                          </a:cxn>
                          <a:cxn ang="0">
                            <a:pos x="90" y="530"/>
                          </a:cxn>
                          <a:cxn ang="0">
                            <a:pos x="70" y="560"/>
                          </a:cxn>
                          <a:cxn ang="0">
                            <a:pos x="0" y="700"/>
                          </a:cxn>
                        </a:cxnLst>
                        <a:rect l="0" t="0" r="r" b="b"/>
                        <a:pathLst>
                          <a:path w="390" h="700">
                            <a:moveTo>
                              <a:pt x="390" y="0"/>
                            </a:moveTo>
                            <a:cubicBezTo>
                              <a:pt x="359" y="94"/>
                              <a:pt x="345" y="167"/>
                              <a:pt x="290" y="250"/>
                            </a:cubicBezTo>
                            <a:cubicBezTo>
                              <a:pt x="254" y="304"/>
                              <a:pt x="278" y="272"/>
                              <a:pt x="210" y="340"/>
                            </a:cubicBezTo>
                            <a:cubicBezTo>
                              <a:pt x="200" y="350"/>
                              <a:pt x="180" y="370"/>
                              <a:pt x="180" y="370"/>
                            </a:cubicBezTo>
                            <a:cubicBezTo>
                              <a:pt x="165" y="416"/>
                              <a:pt x="149" y="460"/>
                              <a:pt x="120" y="500"/>
                            </a:cubicBezTo>
                            <a:cubicBezTo>
                              <a:pt x="112" y="512"/>
                              <a:pt x="99" y="519"/>
                              <a:pt x="90" y="530"/>
                            </a:cubicBezTo>
                            <a:cubicBezTo>
                              <a:pt x="82" y="539"/>
                              <a:pt x="77" y="550"/>
                              <a:pt x="70" y="560"/>
                            </a:cubicBezTo>
                            <a:cubicBezTo>
                              <a:pt x="60" y="620"/>
                              <a:pt x="42" y="658"/>
                              <a:pt x="0" y="70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6" name="Freeform 46"/>
                      <p:cNvSpPr>
                        <a:spLocks noChangeAspect="1"/>
                      </p:cNvSpPr>
                      <p:nvPr/>
                    </p:nvSpPr>
                    <p:spPr bwMode="auto">
                      <a:xfrm>
                        <a:off x="6190" y="9170"/>
                        <a:ext cx="350" cy="720"/>
                      </a:xfrm>
                      <a:custGeom>
                        <a:avLst/>
                        <a:gdLst/>
                        <a:ahLst/>
                        <a:cxnLst>
                          <a:cxn ang="0">
                            <a:pos x="350" y="0"/>
                          </a:cxn>
                          <a:cxn ang="0">
                            <a:pos x="340" y="160"/>
                          </a:cxn>
                          <a:cxn ang="0">
                            <a:pos x="290" y="240"/>
                          </a:cxn>
                          <a:cxn ang="0">
                            <a:pos x="240" y="330"/>
                          </a:cxn>
                          <a:cxn ang="0">
                            <a:pos x="190" y="460"/>
                          </a:cxn>
                          <a:cxn ang="0">
                            <a:pos x="120" y="550"/>
                          </a:cxn>
                          <a:cxn ang="0">
                            <a:pos x="0" y="720"/>
                          </a:cxn>
                        </a:cxnLst>
                        <a:rect l="0" t="0" r="r" b="b"/>
                        <a:pathLst>
                          <a:path w="350" h="720">
                            <a:moveTo>
                              <a:pt x="350" y="0"/>
                            </a:moveTo>
                            <a:cubicBezTo>
                              <a:pt x="347" y="53"/>
                              <a:pt x="348" y="107"/>
                              <a:pt x="340" y="160"/>
                            </a:cubicBezTo>
                            <a:cubicBezTo>
                              <a:pt x="336" y="184"/>
                              <a:pt x="302" y="223"/>
                              <a:pt x="290" y="240"/>
                            </a:cubicBezTo>
                            <a:cubicBezTo>
                              <a:pt x="271" y="267"/>
                              <a:pt x="255" y="300"/>
                              <a:pt x="240" y="330"/>
                            </a:cubicBezTo>
                            <a:cubicBezTo>
                              <a:pt x="229" y="353"/>
                              <a:pt x="200" y="450"/>
                              <a:pt x="190" y="460"/>
                            </a:cubicBezTo>
                            <a:cubicBezTo>
                              <a:pt x="163" y="487"/>
                              <a:pt x="147" y="523"/>
                              <a:pt x="120" y="550"/>
                            </a:cubicBezTo>
                            <a:cubicBezTo>
                              <a:pt x="64" y="606"/>
                              <a:pt x="34" y="651"/>
                              <a:pt x="0" y="72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7" name="Freeform 47"/>
                      <p:cNvSpPr>
                        <a:spLocks noChangeAspect="1"/>
                      </p:cNvSpPr>
                      <p:nvPr/>
                    </p:nvSpPr>
                    <p:spPr bwMode="auto">
                      <a:xfrm>
                        <a:off x="6960" y="9060"/>
                        <a:ext cx="256" cy="733"/>
                      </a:xfrm>
                      <a:custGeom>
                        <a:avLst/>
                        <a:gdLst/>
                        <a:ahLst/>
                        <a:cxnLst>
                          <a:cxn ang="0">
                            <a:pos x="180" y="0"/>
                          </a:cxn>
                          <a:cxn ang="0">
                            <a:pos x="90" y="580"/>
                          </a:cxn>
                          <a:cxn ang="0">
                            <a:pos x="20" y="700"/>
                          </a:cxn>
                          <a:cxn ang="0">
                            <a:pos x="0" y="730"/>
                          </a:cxn>
                        </a:cxnLst>
                        <a:rect l="0" t="0" r="r" b="b"/>
                        <a:pathLst>
                          <a:path w="256" h="733">
                            <a:moveTo>
                              <a:pt x="180" y="0"/>
                            </a:moveTo>
                            <a:cubicBezTo>
                              <a:pt x="256" y="227"/>
                              <a:pt x="156" y="382"/>
                              <a:pt x="90" y="580"/>
                            </a:cubicBezTo>
                            <a:cubicBezTo>
                              <a:pt x="75" y="625"/>
                              <a:pt x="34" y="657"/>
                              <a:pt x="20" y="700"/>
                            </a:cubicBezTo>
                            <a:cubicBezTo>
                              <a:pt x="9" y="733"/>
                              <a:pt x="21" y="730"/>
                              <a:pt x="0" y="73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sp>
                    <p:nvSpPr>
                      <p:cNvPr id="35888" name="Freeform 48"/>
                      <p:cNvSpPr>
                        <a:spLocks noChangeAspect="1"/>
                      </p:cNvSpPr>
                      <p:nvPr/>
                    </p:nvSpPr>
                    <p:spPr bwMode="auto">
                      <a:xfrm>
                        <a:off x="6620" y="9100"/>
                        <a:ext cx="274" cy="760"/>
                      </a:xfrm>
                      <a:custGeom>
                        <a:avLst/>
                        <a:gdLst/>
                        <a:ahLst/>
                        <a:cxnLst>
                          <a:cxn ang="0">
                            <a:pos x="230" y="0"/>
                          </a:cxn>
                          <a:cxn ang="0">
                            <a:pos x="140" y="470"/>
                          </a:cxn>
                          <a:cxn ang="0">
                            <a:pos x="40" y="600"/>
                          </a:cxn>
                          <a:cxn ang="0">
                            <a:pos x="0" y="760"/>
                          </a:cxn>
                        </a:cxnLst>
                        <a:rect l="0" t="0" r="r" b="b"/>
                        <a:pathLst>
                          <a:path w="274" h="760">
                            <a:moveTo>
                              <a:pt x="230" y="0"/>
                            </a:moveTo>
                            <a:cubicBezTo>
                              <a:pt x="274" y="133"/>
                              <a:pt x="211" y="345"/>
                              <a:pt x="140" y="470"/>
                            </a:cubicBezTo>
                            <a:cubicBezTo>
                              <a:pt x="113" y="517"/>
                              <a:pt x="62" y="551"/>
                              <a:pt x="40" y="600"/>
                            </a:cubicBezTo>
                            <a:cubicBezTo>
                              <a:pt x="18" y="651"/>
                              <a:pt x="0" y="705"/>
                              <a:pt x="0" y="760"/>
                            </a:cubicBezTo>
                          </a:path>
                        </a:pathLst>
                      </a:custGeom>
                      <a:noFill/>
                      <a:ln w="317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l-GR" sz="2400"/>
                      </a:p>
                    </p:txBody>
                  </p:sp>
                </p:grpSp>
              </p:grpSp>
              <p:sp>
                <p:nvSpPr>
                  <p:cNvPr id="35889" name="Rectangle 49"/>
                  <p:cNvSpPr>
                    <a:spLocks noChangeAspect="1" noChangeArrowheads="1"/>
                  </p:cNvSpPr>
                  <p:nvPr/>
                </p:nvSpPr>
                <p:spPr bwMode="auto">
                  <a:xfrm>
                    <a:off x="7641" y="4864"/>
                    <a:ext cx="363" cy="252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2400"/>
                  </a:p>
                </p:txBody>
              </p:sp>
              <p:sp>
                <p:nvSpPr>
                  <p:cNvPr id="35890" name="Rectangle 50"/>
                  <p:cNvSpPr>
                    <a:spLocks noChangeAspect="1" noChangeArrowheads="1"/>
                  </p:cNvSpPr>
                  <p:nvPr/>
                </p:nvSpPr>
                <p:spPr bwMode="auto">
                  <a:xfrm>
                    <a:off x="2781" y="7384"/>
                    <a:ext cx="6660" cy="720"/>
                  </a:xfrm>
                  <a:prstGeom prst="rect">
                    <a:avLst/>
                  </a:prstGeom>
                  <a:solidFill>
                    <a:srgbClr val="EAEAEA"/>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2400"/>
                  </a:p>
                </p:txBody>
              </p:sp>
              <p:sp>
                <p:nvSpPr>
                  <p:cNvPr id="35891" name="Line 51"/>
                  <p:cNvSpPr>
                    <a:spLocks noChangeAspect="1" noChangeShapeType="1"/>
                  </p:cNvSpPr>
                  <p:nvPr/>
                </p:nvSpPr>
                <p:spPr bwMode="auto">
                  <a:xfrm>
                    <a:off x="5661" y="5764"/>
                    <a:ext cx="0" cy="2880"/>
                  </a:xfrm>
                  <a:prstGeom prst="line">
                    <a:avLst/>
                  </a:prstGeom>
                  <a:noFill/>
                  <a:ln w="9525">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el-GR" sz="2400"/>
                  </a:p>
                </p:txBody>
              </p:sp>
              <p:sp>
                <p:nvSpPr>
                  <p:cNvPr id="35892" name="Line 52"/>
                  <p:cNvSpPr>
                    <a:spLocks noChangeAspect="1" noChangeShapeType="1"/>
                  </p:cNvSpPr>
                  <p:nvPr/>
                </p:nvSpPr>
                <p:spPr bwMode="auto">
                  <a:xfrm>
                    <a:off x="5481" y="5764"/>
                    <a:ext cx="0" cy="2880"/>
                  </a:xfrm>
                  <a:prstGeom prst="line">
                    <a:avLst/>
                  </a:prstGeom>
                  <a:noFill/>
                  <a:ln w="9525">
                    <a:solidFill>
                      <a:srgbClr val="000000"/>
                    </a:solidFill>
                    <a:prstDash val="dash"/>
                    <a:round/>
                    <a:headEnd/>
                    <a:tailEnd/>
                  </a:ln>
                  <a:effectLst/>
                </p:spPr>
                <p:txBody>
                  <a:bodyPr vert="horz" wrap="square" lIns="91440" tIns="45720" rIns="91440" bIns="45720" numCol="1" anchor="t" anchorCtr="0" compatLnSpc="1">
                    <a:prstTxWarp prst="textNoShape">
                      <a:avLst/>
                    </a:prstTxWarp>
                  </a:bodyPr>
                  <a:lstStyle/>
                  <a:p>
                    <a:endParaRPr lang="el-GR" sz="2400"/>
                  </a:p>
                </p:txBody>
              </p:sp>
            </p:grpSp>
          </p:grpSp>
          <p:sp>
            <p:nvSpPr>
              <p:cNvPr id="35893" name="Rectangle 53"/>
              <p:cNvSpPr>
                <a:spLocks noChangeAspect="1" noChangeArrowheads="1"/>
              </p:cNvSpPr>
              <p:nvPr/>
            </p:nvSpPr>
            <p:spPr bwMode="auto">
              <a:xfrm>
                <a:off x="1881" y="7564"/>
                <a:ext cx="8820" cy="2700"/>
              </a:xfrm>
              <a:prstGeom prst="rect">
                <a:avLst/>
              </a:prstGeom>
              <a:no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l-GR" sz="2400"/>
              </a:p>
            </p:txBody>
          </p:sp>
        </p:grpSp>
        <p:sp>
          <p:nvSpPr>
            <p:cNvPr id="35894" name="Text Box 54"/>
            <p:cNvSpPr txBox="1">
              <a:spLocks noChangeAspect="1" noChangeArrowheads="1"/>
            </p:cNvSpPr>
            <p:nvPr/>
          </p:nvSpPr>
          <p:spPr bwMode="auto">
            <a:xfrm>
              <a:off x="2601" y="6664"/>
              <a:ext cx="720" cy="5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l-GR" sz="1600" b="1" i="0" u="none" strike="noStrike" cap="none" normalizeH="0" baseline="0" smtClean="0">
                  <a:ln>
                    <a:noFill/>
                  </a:ln>
                  <a:solidFill>
                    <a:schemeClr val="tx1"/>
                  </a:solidFill>
                  <a:effectLst/>
                  <a:cs typeface="Arial" pitchFamily="34" charset="0"/>
                </a:rPr>
                <a:t>Α</a:t>
              </a:r>
              <a:endParaRPr kumimoji="0" lang="el-GR" sz="2400" b="0" i="0" u="none" strike="noStrike" cap="none" normalizeH="0" baseline="0" smtClean="0">
                <a:ln>
                  <a:noFill/>
                </a:ln>
                <a:solidFill>
                  <a:schemeClr val="tx1"/>
                </a:solidFill>
                <a:effectLst/>
                <a:cs typeface="Arial" pitchFamily="34" charset="0"/>
              </a:endParaRPr>
            </a:p>
          </p:txBody>
        </p:sp>
        <p:sp>
          <p:nvSpPr>
            <p:cNvPr id="35895" name="Text Box 55"/>
            <p:cNvSpPr txBox="1">
              <a:spLocks noChangeAspect="1" noChangeArrowheads="1"/>
            </p:cNvSpPr>
            <p:nvPr/>
          </p:nvSpPr>
          <p:spPr bwMode="auto">
            <a:xfrm>
              <a:off x="6921" y="6664"/>
              <a:ext cx="720" cy="5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smtClean="0">
                  <a:ln>
                    <a:noFill/>
                  </a:ln>
                  <a:solidFill>
                    <a:schemeClr val="tx1"/>
                  </a:solidFill>
                  <a:effectLst/>
                  <a:cs typeface="Arial" pitchFamily="34" charset="0"/>
                </a:rPr>
                <a:t>Β</a:t>
              </a:r>
              <a:endParaRPr kumimoji="0" lang="el-GR" sz="2400" b="0" i="0" u="none" strike="noStrike" cap="none" normalizeH="0" baseline="0" smtClean="0">
                <a:ln>
                  <a:noFill/>
                </a:ln>
                <a:solidFill>
                  <a:schemeClr val="tx1"/>
                </a:solidFill>
                <a:effectLst/>
                <a:cs typeface="Arial" pitchFamily="34" charset="0"/>
              </a:endParaRPr>
            </a:p>
          </p:txBody>
        </p:sp>
      </p:grpSp>
      <p:sp>
        <p:nvSpPr>
          <p:cNvPr id="60" name="59 - Ορθογώνιο"/>
          <p:cNvSpPr/>
          <p:nvPr/>
        </p:nvSpPr>
        <p:spPr>
          <a:xfrm>
            <a:off x="2591385" y="6024110"/>
            <a:ext cx="7651133" cy="400110"/>
          </a:xfrm>
          <a:prstGeom prst="rect">
            <a:avLst/>
          </a:prstGeom>
        </p:spPr>
        <p:txBody>
          <a:bodyPr wrap="none">
            <a:spAutoFit/>
          </a:bodyPr>
          <a:lstStyle/>
          <a:p>
            <a:r>
              <a:rPr lang="el-GR" sz="2000" dirty="0" smtClean="0"/>
              <a:t>Τοποθέτηση στρεβλωμένων </a:t>
            </a:r>
            <a:r>
              <a:rPr lang="el-GR" sz="2000" dirty="0" err="1" smtClean="0"/>
              <a:t>ξυλοτεμαχίων</a:t>
            </a:r>
            <a:r>
              <a:rPr lang="el-GR" sz="2000" dirty="0" smtClean="0"/>
              <a:t> σε επιτραπέζιο δισκοπρίονο</a:t>
            </a:r>
          </a:p>
        </p:txBody>
      </p:sp>
      <p:sp>
        <p:nvSpPr>
          <p:cNvPr id="61" name="60 - Ορθογώνιο"/>
          <p:cNvSpPr/>
          <p:nvPr/>
        </p:nvSpPr>
        <p:spPr>
          <a:xfrm>
            <a:off x="2612130" y="5475441"/>
            <a:ext cx="1900777" cy="307777"/>
          </a:xfrm>
          <a:prstGeom prst="rect">
            <a:avLst/>
          </a:prstGeom>
        </p:spPr>
        <p:txBody>
          <a:bodyPr wrap="none">
            <a:spAutoFit/>
          </a:bodyPr>
          <a:lstStyle/>
          <a:p>
            <a:r>
              <a:rPr lang="el-GR" sz="1400" dirty="0" smtClean="0"/>
              <a:t>ΠΗΓΗ: </a:t>
            </a:r>
            <a:r>
              <a:rPr lang="el-GR" sz="1400" dirty="0" err="1" smtClean="0"/>
              <a:t>Καραστεργίου</a:t>
            </a:r>
            <a:r>
              <a:rPr lang="el-GR" sz="1400" dirty="0" smtClean="0"/>
              <a:t> Σ.</a:t>
            </a:r>
            <a:endParaRPr lang="el-GR"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4609</TotalTime>
  <Words>3124</Words>
  <Application>Microsoft Office PowerPoint</Application>
  <PresentationFormat>Προσαρμογή</PresentationFormat>
  <Paragraphs>279</Paragraphs>
  <Slides>27</Slides>
  <Notes>27</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Καραστεργίου Σωτήριος</dc:creator>
  <cp:lastModifiedBy>sotiris karastergiou</cp:lastModifiedBy>
  <cp:revision>461</cp:revision>
  <dcterms:created xsi:type="dcterms:W3CDTF">2016-11-15T19:58:49Z</dcterms:created>
  <dcterms:modified xsi:type="dcterms:W3CDTF">2017-01-30T20:31:20Z</dcterms:modified>
</cp:coreProperties>
</file>