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14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DD0A1-0DF3-448C-8EC9-BB8EA9C48C3C}" type="datetimeFigureOut">
              <a:rPr lang="el-GR" smtClean="0"/>
              <a:t>10/1/2026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B4674-5368-4234-A326-894E884D35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94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7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5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1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0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6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8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plat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7250"/>
            <a:ext cx="7772400" cy="1470025"/>
          </a:xfrm>
        </p:spPr>
        <p:txBody>
          <a:bodyPr/>
          <a:lstStyle/>
          <a:p>
            <a:r>
              <a:rPr dirty="0" err="1" smtClean="0"/>
              <a:t>Δι</a:t>
            </a:r>
            <a:r>
              <a:rPr dirty="0" smtClean="0"/>
              <a:t>ατροφή</a:t>
            </a:r>
            <a:r>
              <a:rPr lang="el-GR" dirty="0" smtClean="0"/>
              <a:t> – Θεωρία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l-GR" dirty="0" smtClean="0"/>
              <a:t>Διατροφικές οδηγίες: Τρόφιμα και θρεπτική αξία</a:t>
            </a:r>
            <a:endParaRPr dirty="0"/>
          </a:p>
        </p:txBody>
      </p:sp>
      <p:pic>
        <p:nvPicPr>
          <p:cNvPr id="1026" name="Picture 2" descr="C:\Users\DeliDiet\Pictures\tdu-logo-greek_1499667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21" y="614363"/>
            <a:ext cx="1760836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iDiet\Pictures\UTH-logo-gre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7531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520" y="5673745"/>
            <a:ext cx="517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Νικόλαος Ι Ντελής </a:t>
            </a:r>
            <a:r>
              <a:rPr lang="en-US" dirty="0" smtClean="0"/>
              <a:t>RD, MSc, </a:t>
            </a:r>
            <a:r>
              <a:rPr lang="en-US" dirty="0" err="1" smtClean="0"/>
              <a:t>PhDc</a:t>
            </a:r>
            <a:endParaRPr lang="en-US" dirty="0" smtClean="0"/>
          </a:p>
          <a:p>
            <a:pPr algn="ctr"/>
            <a:r>
              <a:rPr lang="el-GR" dirty="0" smtClean="0"/>
              <a:t>Διαιτολόγος – Διατροφολόγος</a:t>
            </a:r>
          </a:p>
          <a:p>
            <a:pPr algn="ctr"/>
            <a:r>
              <a:rPr lang="el-GR" dirty="0" smtClean="0"/>
              <a:t>Υποψήφιος διδάκτωρ Πανεπιστημίου Θεσσαλίας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μετάβαση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00668"/>
            <a:ext cx="9144000" cy="24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97"/>
            <a:ext cx="9144000" cy="6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3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Διατροφικά εργαλεία για αξιολόγηση τροφίμων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 – 2015</a:t>
            </a:r>
          </a:p>
          <a:p>
            <a:r>
              <a:rPr lang="en-US" dirty="0" smtClean="0"/>
              <a:t>RDA</a:t>
            </a:r>
          </a:p>
          <a:p>
            <a:r>
              <a:rPr lang="en-US" dirty="0" smtClean="0"/>
              <a:t>DRI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43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 - 2015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57784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Healthy Eating Index-2015 (HEI-2015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 </a:t>
            </a:r>
            <a:r>
              <a:rPr lang="el-GR" b="1" dirty="0" smtClean="0"/>
              <a:t>προσκόλληση ατόμου ή </a:t>
            </a:r>
            <a:r>
              <a:rPr lang="el-GR" b="1" dirty="0"/>
              <a:t>πληθυσμού στις Διατροφικές Οδηγίες των ΗΠΑ </a:t>
            </a:r>
            <a:r>
              <a:rPr lang="el-GR" b="1" dirty="0" smtClean="0"/>
              <a:t>2015-2020</a:t>
            </a:r>
          </a:p>
          <a:p>
            <a:r>
              <a:rPr lang="el-GR" b="1" dirty="0"/>
              <a:t>Χρησιμοποιείται ευρέως στην έρευνα για την αξιολόγηση της διατροφικής </a:t>
            </a:r>
            <a:r>
              <a:rPr lang="el-GR" b="1" dirty="0" smtClean="0"/>
              <a:t>ποιότητας</a:t>
            </a:r>
          </a:p>
          <a:p>
            <a:r>
              <a:rPr lang="el-GR" b="1" dirty="0"/>
              <a:t>αποτελείται από 13 συνιστώσες: 9 επάρκειας </a:t>
            </a:r>
            <a:r>
              <a:rPr lang="el-GR" b="1" dirty="0" smtClean="0"/>
              <a:t>και </a:t>
            </a:r>
            <a:r>
              <a:rPr lang="el-GR" b="1" dirty="0"/>
              <a:t>4 μέτριας </a:t>
            </a:r>
            <a:r>
              <a:rPr lang="el-GR" b="1" dirty="0" smtClean="0"/>
              <a:t>κατανάλωσης</a:t>
            </a:r>
          </a:p>
          <a:p>
            <a:r>
              <a:rPr lang="el-GR" b="1" dirty="0"/>
              <a:t>Κάθε συνιστώσα βαθμολογείται και το συνολικό σκορ κυμαίνεται από 0 έως </a:t>
            </a:r>
            <a:r>
              <a:rPr lang="el-GR" b="1" dirty="0" smtClean="0"/>
              <a:t>100</a:t>
            </a:r>
          </a:p>
          <a:p>
            <a:r>
              <a:rPr lang="el-GR" b="1" dirty="0"/>
              <a:t>υψηλότερες τιμές να υποδηλώνουν καλύτερη ποιότητα διατροφής </a:t>
            </a:r>
            <a:endParaRPr lang="el-GR" b="1" dirty="0" smtClean="0"/>
          </a:p>
          <a:p>
            <a:r>
              <a:rPr lang="el-GR" b="1" dirty="0"/>
              <a:t>Η βαθμολόγηση γίνεται ανά 1000 </a:t>
            </a:r>
            <a:r>
              <a:rPr lang="el-GR" b="1" dirty="0" smtClean="0"/>
              <a:t>θερμίδες</a:t>
            </a:r>
          </a:p>
          <a:p>
            <a:r>
              <a:rPr lang="el-GR" b="1" dirty="0"/>
              <a:t>Έχουν αναπτυχθεί μετατροπές για χώρες με μετρικό σύστημα ή για ειδικούς </a:t>
            </a:r>
            <a:r>
              <a:rPr lang="el-GR" b="1" dirty="0" smtClean="0"/>
              <a:t>πληθυσμούς</a:t>
            </a:r>
          </a:p>
          <a:p>
            <a:r>
              <a:rPr lang="el-GR" b="1" dirty="0"/>
              <a:t>Υψηλότερα σκορ HEI-2015 συνδέονται με χαμηλότερη φλεγμονή, καλύτερη μεταβολική υγεία και μειωμένη </a:t>
            </a:r>
            <a:r>
              <a:rPr lang="el-GR" b="1" dirty="0" smtClean="0"/>
              <a:t>νοσηρότητα</a:t>
            </a:r>
          </a:p>
          <a:p>
            <a:r>
              <a:rPr lang="el-GR" b="1" dirty="0" err="1"/>
              <a:t>αυτοαναφερόμενα</a:t>
            </a:r>
            <a:r>
              <a:rPr lang="el-GR" b="1" dirty="0"/>
              <a:t> δεδομένα </a:t>
            </a:r>
            <a:r>
              <a:rPr lang="el-GR" b="1" dirty="0" smtClean="0"/>
              <a:t>διατροφής</a:t>
            </a:r>
          </a:p>
        </p:txBody>
      </p:sp>
    </p:spTree>
    <p:extLst>
      <p:ext uri="{BB962C8B-B14F-4D97-AF65-F5344CB8AC3E}">
        <p14:creationId xmlns:p14="http://schemas.microsoft.com/office/powerpoint/2010/main" val="288602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49" y="1828801"/>
            <a:ext cx="9149549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διαδικασία χρήσης του </a:t>
            </a:r>
            <a:r>
              <a:rPr lang="en-US" dirty="0" smtClean="0"/>
              <a:t>HEI - 2015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070" y="1206323"/>
            <a:ext cx="8435340" cy="56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7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Recommended Dietary </a:t>
            </a:r>
            <a:r>
              <a:rPr lang="en-US" dirty="0" smtClean="0"/>
              <a:t>Allowance </a:t>
            </a:r>
            <a:r>
              <a:rPr lang="el-GR" dirty="0"/>
              <a:t>ή  </a:t>
            </a:r>
            <a:r>
              <a:rPr lang="el-GR" dirty="0" smtClean="0"/>
              <a:t>Συνιστάμενες </a:t>
            </a:r>
            <a:r>
              <a:rPr lang="el-GR" dirty="0"/>
              <a:t>Ημερήσιες </a:t>
            </a:r>
            <a:r>
              <a:rPr lang="el-GR" dirty="0" smtClean="0"/>
              <a:t>Προσλήψεις</a:t>
            </a:r>
          </a:p>
          <a:p>
            <a:r>
              <a:rPr lang="el-GR" dirty="0"/>
              <a:t>σχεδιασμό και την αξιολόγηση της επάρκειας της διατροφής ατόμων και </a:t>
            </a:r>
            <a:r>
              <a:rPr lang="el-GR" dirty="0" smtClean="0"/>
              <a:t>πληθυσμών</a:t>
            </a:r>
          </a:p>
          <a:p>
            <a:r>
              <a:rPr lang="el-GR" dirty="0"/>
              <a:t>ορίζουν το μέσο επίπεδο ημερήσιας πρόσληψης θρεπτικών </a:t>
            </a:r>
            <a:r>
              <a:rPr lang="el-GR" dirty="0" smtClean="0"/>
              <a:t>συστατικών</a:t>
            </a:r>
          </a:p>
          <a:p>
            <a:r>
              <a:rPr lang="el-GR" dirty="0"/>
              <a:t>Οι RDA δεν αντιπροσωπεύουν τις ατομικές ανάγκες, αλλά λειτουργούν ως σημείο αναφοράς για τον γενικό </a:t>
            </a:r>
            <a:r>
              <a:rPr lang="el-GR" dirty="0" smtClean="0"/>
              <a:t>πληθυσμό</a:t>
            </a:r>
          </a:p>
          <a:p>
            <a:r>
              <a:rPr lang="el-GR" dirty="0"/>
              <a:t>Για την αξιολόγηση ομάδων, προτιμάται η χρήση του </a:t>
            </a:r>
            <a:r>
              <a:rPr lang="el-GR" dirty="0" smtClean="0"/>
              <a:t>EAR (μέση ανάγκη) , </a:t>
            </a:r>
            <a:r>
              <a:rPr lang="el-GR" dirty="0"/>
              <a:t>ενώ οι RDA είναι πιο κατάλληλες για ατομικό σχεδιασμό</a:t>
            </a:r>
          </a:p>
        </p:txBody>
      </p:sp>
    </p:spTree>
    <p:extLst>
      <p:ext uri="{BB962C8B-B14F-4D97-AF65-F5344CB8AC3E}">
        <p14:creationId xmlns:p14="http://schemas.microsoft.com/office/powerpoint/2010/main" val="352648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55852" cy="46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85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63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Dietary Reference </a:t>
            </a:r>
            <a:r>
              <a:rPr lang="en-US" b="1" dirty="0" smtClean="0"/>
              <a:t>Intakes </a:t>
            </a:r>
            <a:r>
              <a:rPr lang="el-GR" b="1" dirty="0"/>
              <a:t>ή Διαιτητικές Τιμές </a:t>
            </a:r>
            <a:r>
              <a:rPr lang="el-GR" b="1" dirty="0" smtClean="0"/>
              <a:t>Αναφοράς</a:t>
            </a:r>
          </a:p>
          <a:p>
            <a:r>
              <a:rPr lang="el-GR" b="1" dirty="0" smtClean="0"/>
              <a:t>Αντικατάσταση </a:t>
            </a:r>
            <a:r>
              <a:rPr lang="en-US" b="1" dirty="0" smtClean="0"/>
              <a:t>RDA </a:t>
            </a:r>
            <a:r>
              <a:rPr lang="el-GR" b="1" dirty="0" smtClean="0"/>
              <a:t>και γενίκευση</a:t>
            </a:r>
          </a:p>
          <a:p>
            <a:r>
              <a:rPr lang="el-GR" b="1" dirty="0"/>
              <a:t> σύνολο τιμών αναφοράς για θρεπτικά </a:t>
            </a:r>
            <a:r>
              <a:rPr lang="el-GR" b="1" dirty="0" smtClean="0"/>
              <a:t>συστατικά</a:t>
            </a:r>
          </a:p>
          <a:p>
            <a:r>
              <a:rPr lang="el-GR" b="1" dirty="0" smtClean="0"/>
              <a:t>σχεδιασμένες </a:t>
            </a:r>
            <a:r>
              <a:rPr lang="el-GR" b="1" dirty="0"/>
              <a:t>για υγιή άτομα και </a:t>
            </a:r>
            <a:r>
              <a:rPr lang="el-GR" b="1" dirty="0" smtClean="0"/>
              <a:t>πληθυσμούς</a:t>
            </a:r>
          </a:p>
          <a:p>
            <a:r>
              <a:rPr lang="el-GR" b="1" dirty="0" smtClean="0"/>
              <a:t>χρησιμοποιούνται </a:t>
            </a:r>
            <a:r>
              <a:rPr lang="el-GR" b="1" dirty="0"/>
              <a:t>ευρέως σε ΗΠΑ, Καναδά και </a:t>
            </a:r>
            <a:r>
              <a:rPr lang="el-GR" b="1" dirty="0" smtClean="0"/>
              <a:t>διεθνώς</a:t>
            </a:r>
            <a:endParaRPr lang="en-US" b="1" dirty="0" smtClean="0"/>
          </a:p>
          <a:p>
            <a:r>
              <a:rPr lang="el-GR" b="1" dirty="0" err="1"/>
              <a:t>Estimated</a:t>
            </a:r>
            <a:r>
              <a:rPr lang="el-GR" b="1" dirty="0"/>
              <a:t> </a:t>
            </a:r>
            <a:r>
              <a:rPr lang="el-GR" b="1" dirty="0" err="1"/>
              <a:t>Average</a:t>
            </a:r>
            <a:r>
              <a:rPr lang="el-GR" b="1" dirty="0"/>
              <a:t> </a:t>
            </a:r>
            <a:r>
              <a:rPr lang="el-GR" b="1" dirty="0" err="1"/>
              <a:t>Requirement</a:t>
            </a:r>
            <a:r>
              <a:rPr lang="el-GR" b="1" dirty="0"/>
              <a:t> (EAR): Η μέση απαίτηση που καλύπτει το 50% του </a:t>
            </a:r>
            <a:r>
              <a:rPr lang="el-GR" b="1" dirty="0" smtClean="0"/>
              <a:t>πληθυσμού</a:t>
            </a:r>
            <a:endParaRPr lang="en-US" b="1" dirty="0" smtClean="0"/>
          </a:p>
          <a:p>
            <a:r>
              <a:rPr lang="el-GR" b="1" dirty="0" err="1"/>
              <a:t>Recommended</a:t>
            </a:r>
            <a:r>
              <a:rPr lang="el-GR" b="1" dirty="0"/>
              <a:t> </a:t>
            </a:r>
            <a:r>
              <a:rPr lang="el-GR" b="1" dirty="0" err="1"/>
              <a:t>Dietary</a:t>
            </a:r>
            <a:r>
              <a:rPr lang="el-GR" b="1" dirty="0"/>
              <a:t> </a:t>
            </a:r>
            <a:r>
              <a:rPr lang="el-GR" b="1" dirty="0" err="1"/>
              <a:t>Allowance</a:t>
            </a:r>
            <a:r>
              <a:rPr lang="el-GR" b="1" dirty="0"/>
              <a:t> (RDA): Ημερήσια πρόσληψη που καλύπτει το 97-98% του </a:t>
            </a:r>
            <a:r>
              <a:rPr lang="el-GR" b="1" dirty="0" smtClean="0"/>
              <a:t>πληθυσμού</a:t>
            </a:r>
            <a:endParaRPr lang="en-US" b="1" dirty="0" smtClean="0"/>
          </a:p>
          <a:p>
            <a:r>
              <a:rPr lang="el-GR" b="1" dirty="0" err="1"/>
              <a:t>Adequate</a:t>
            </a:r>
            <a:r>
              <a:rPr lang="el-GR" b="1" dirty="0"/>
              <a:t> </a:t>
            </a:r>
            <a:r>
              <a:rPr lang="el-GR" b="1" dirty="0" err="1"/>
              <a:t>Intake</a:t>
            </a:r>
            <a:r>
              <a:rPr lang="el-GR" b="1" dirty="0"/>
              <a:t> (AI): Εκτιμώμενη επαρκής πρόσληψη όταν δεν υπάρχουν επαρκή δεδομένα για EAR/RDA</a:t>
            </a:r>
            <a:r>
              <a:rPr lang="el-GR" b="1" dirty="0" smtClean="0"/>
              <a:t>.</a:t>
            </a:r>
            <a:endParaRPr lang="en-US" b="1" dirty="0" smtClean="0"/>
          </a:p>
          <a:p>
            <a:r>
              <a:rPr lang="el-GR" b="1" dirty="0" err="1"/>
              <a:t>Tolerable</a:t>
            </a:r>
            <a:r>
              <a:rPr lang="el-GR" b="1" dirty="0"/>
              <a:t> </a:t>
            </a:r>
            <a:r>
              <a:rPr lang="el-GR" b="1" dirty="0" err="1"/>
              <a:t>Upper</a:t>
            </a:r>
            <a:r>
              <a:rPr lang="el-GR" b="1" dirty="0"/>
              <a:t> </a:t>
            </a:r>
            <a:r>
              <a:rPr lang="el-GR" b="1" dirty="0" err="1"/>
              <a:t>Intake</a:t>
            </a:r>
            <a:r>
              <a:rPr lang="el-GR" b="1" dirty="0"/>
              <a:t> </a:t>
            </a:r>
            <a:r>
              <a:rPr lang="el-GR" b="1" dirty="0" err="1"/>
              <a:t>Level</a:t>
            </a:r>
            <a:r>
              <a:rPr lang="el-GR" b="1" dirty="0"/>
              <a:t> (UL): Μέγιστη πρόσληψη χωρίς κινδύνους για την υγεία</a:t>
            </a:r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412216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</a:t>
            </a:r>
            <a:r>
              <a:rPr lang="en-US" dirty="0" smtClean="0"/>
              <a:t>DRI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Αξιολόγηση διατροφικής επάρκειας ατόμων και ομάδων (π.χ. εκτίμηση ανεπάρκειας ή υπερκατανάλωσης).</a:t>
            </a:r>
          </a:p>
          <a:p>
            <a:r>
              <a:rPr lang="el-GR" dirty="0"/>
              <a:t>Σχεδιασμό διατροφικών προγραμμάτων για άτομα ή πληθυσμούς.</a:t>
            </a:r>
          </a:p>
          <a:p>
            <a:r>
              <a:rPr lang="el-GR" dirty="0"/>
              <a:t>Διαμόρφωση πολιτικών δημόσιας υγείας, επισήμανση τροφίμων και διατροφική εκπαίδευση</a:t>
            </a:r>
          </a:p>
        </p:txBody>
      </p:sp>
    </p:spTree>
    <p:extLst>
      <p:ext uri="{BB962C8B-B14F-4D97-AF65-F5344CB8AC3E}">
        <p14:creationId xmlns:p14="http://schemas.microsoft.com/office/powerpoint/2010/main" val="51073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Θεματολογία διάλεξης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Γενικές οδηγίες και εφαρμογές για σωστή διατροφή και πρόληψη</a:t>
            </a:r>
          </a:p>
          <a:p>
            <a:r>
              <a:rPr lang="el-GR" dirty="0" smtClean="0"/>
              <a:t>Διατροφικά εργαλεία αξιολόγησης τροφίμων</a:t>
            </a:r>
          </a:p>
          <a:p>
            <a:r>
              <a:rPr lang="el-GR" dirty="0" smtClean="0"/>
              <a:t>Δραστηριότητα</a:t>
            </a:r>
          </a:p>
          <a:p>
            <a:r>
              <a:rPr lang="el-GR" dirty="0" smtClean="0"/>
              <a:t>Ερωτήσεις – συζήτηση</a:t>
            </a:r>
          </a:p>
        </p:txBody>
      </p:sp>
    </p:spTree>
    <p:extLst>
      <p:ext uri="{BB962C8B-B14F-4D97-AF65-F5344CB8AC3E}">
        <p14:creationId xmlns:p14="http://schemas.microsoft.com/office/powerpoint/2010/main" val="1328846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και περιορισμοί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Πλεονεκτήματα: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Επιτρέπουν </a:t>
            </a:r>
            <a:r>
              <a:rPr lang="el-GR" dirty="0"/>
              <a:t>εκτίμηση τόσο ανεπάρκειας όσο και υπερβολικής </a:t>
            </a:r>
            <a:r>
              <a:rPr lang="el-GR" dirty="0" smtClean="0"/>
              <a:t>πρόσληψης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προσαρμόζονται </a:t>
            </a:r>
            <a:r>
              <a:rPr lang="el-GR" dirty="0"/>
              <a:t>ανά ηλικία, φύλο και φυσιολογική </a:t>
            </a:r>
            <a:r>
              <a:rPr lang="el-GR" dirty="0" smtClean="0"/>
              <a:t>κατάσταση</a:t>
            </a:r>
          </a:p>
          <a:p>
            <a:r>
              <a:rPr lang="el-GR" dirty="0" smtClean="0"/>
              <a:t>Περιορισμοί: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εφαρμογή τους απαιτεί κατανόηση της σωστής χρήσης κάθε τιμής (π.χ. EAR για ομάδες, RDA/AI για </a:t>
            </a:r>
            <a:r>
              <a:rPr lang="el-GR" dirty="0" smtClean="0"/>
              <a:t>άτομα)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δεν </a:t>
            </a:r>
            <a:r>
              <a:rPr lang="el-GR" dirty="0"/>
              <a:t>είναι </a:t>
            </a:r>
            <a:r>
              <a:rPr lang="el-GR" dirty="0" smtClean="0"/>
              <a:t>φιλικά </a:t>
            </a:r>
            <a:r>
              <a:rPr lang="el-GR" dirty="0"/>
              <a:t>προς το ευρύ κοινό</a:t>
            </a:r>
          </a:p>
        </p:txBody>
      </p:sp>
    </p:spTree>
    <p:extLst>
      <p:ext uri="{BB962C8B-B14F-4D97-AF65-F5344CB8AC3E}">
        <p14:creationId xmlns:p14="http://schemas.microsoft.com/office/powerpoint/2010/main" val="1731935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" y="0"/>
            <a:ext cx="8881110" cy="68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" y="0"/>
            <a:ext cx="8869680" cy="68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16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6" y="429474"/>
            <a:ext cx="9085468" cy="60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6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Εφαρμογές </a:t>
            </a:r>
            <a:r>
              <a:rPr lang="en-US" dirty="0" smtClean="0"/>
              <a:t>My plate</a:t>
            </a:r>
            <a:endParaRPr lang="el-GR" dirty="0" smtClean="0"/>
          </a:p>
          <a:p>
            <a:r>
              <a:rPr lang="el-GR" dirty="0" smtClean="0"/>
              <a:t>Πως προκύπτουν τα εργαλεία αξιολόγησης τροφίμων και θρεπτικών συστατικών?</a:t>
            </a:r>
          </a:p>
          <a:p>
            <a:r>
              <a:rPr lang="el-GR" dirty="0" smtClean="0"/>
              <a:t>Τι μελέτες απαιτούνται για την οριοθέτηση των τιμών </a:t>
            </a:r>
            <a:r>
              <a:rPr lang="en-US" dirty="0" smtClean="0"/>
              <a:t>DRI </a:t>
            </a:r>
            <a:r>
              <a:rPr lang="el-GR" dirty="0" smtClean="0"/>
              <a:t>σε κάθε θρεπτικό συστατικό?</a:t>
            </a:r>
          </a:p>
        </p:txBody>
      </p:sp>
    </p:spTree>
    <p:extLst>
      <p:ext uri="{BB962C8B-B14F-4D97-AF65-F5344CB8AC3E}">
        <p14:creationId xmlns:p14="http://schemas.microsoft.com/office/powerpoint/2010/main" val="231081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 και ερωτήσεις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" y="2369738"/>
            <a:ext cx="2720501" cy="2720501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583179"/>
            <a:ext cx="3103134" cy="2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Γενικές οδηγίες και εφαρμογές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6689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1984 – 2005: Διατροφικός οδηγός πυραμίδας</a:t>
            </a:r>
          </a:p>
          <a:p>
            <a:r>
              <a:rPr lang="el-GR" b="1" dirty="0" smtClean="0"/>
              <a:t>2005 – 2011: Η πυραμίδα μου </a:t>
            </a:r>
            <a:r>
              <a:rPr lang="en-US" b="1" dirty="0" smtClean="0"/>
              <a:t>‘My Pyramid’</a:t>
            </a:r>
          </a:p>
          <a:p>
            <a:r>
              <a:rPr lang="en-US" b="1" dirty="0" smtClean="0"/>
              <a:t>2011 – </a:t>
            </a:r>
            <a:r>
              <a:rPr lang="el-GR" b="1" dirty="0" smtClean="0"/>
              <a:t>σήμερα: Το πιάτο μου ‘</a:t>
            </a:r>
            <a:r>
              <a:rPr lang="en-US" b="1" dirty="0" smtClean="0"/>
              <a:t>My Plate’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l-GR" b="1" dirty="0" smtClean="0"/>
              <a:t>Ανάγκη για γενικό πλαίσιο οδηγιών</a:t>
            </a:r>
          </a:p>
          <a:p>
            <a:r>
              <a:rPr lang="el-GR" b="1" dirty="0" smtClean="0"/>
              <a:t>Διατήρηση δημόσιας υγείας</a:t>
            </a:r>
          </a:p>
          <a:p>
            <a:r>
              <a:rPr lang="el-GR" b="1" dirty="0" smtClean="0"/>
              <a:t>Πρόληψη χρόνιων παθήσεων</a:t>
            </a:r>
          </a:p>
          <a:p>
            <a:r>
              <a:rPr lang="el-GR" b="1" dirty="0" smtClean="0"/>
              <a:t>Φιλικό προς όλους</a:t>
            </a:r>
          </a:p>
          <a:p>
            <a:r>
              <a:rPr lang="el-GR" b="1" dirty="0" smtClean="0"/>
              <a:t>Μείωση διατροφικών ελλείψεων</a:t>
            </a:r>
          </a:p>
          <a:p>
            <a:r>
              <a:rPr lang="el-GR" b="1" dirty="0" smtClean="0"/>
              <a:t>Μείωση υπερκατανάλωσης θρεπτικών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11691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Διατροφικός οδηγός πυραμίδας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οπτικό </a:t>
            </a:r>
            <a:r>
              <a:rPr lang="el-GR" dirty="0" smtClean="0"/>
              <a:t>εργαλείο</a:t>
            </a:r>
          </a:p>
          <a:p>
            <a:r>
              <a:rPr lang="el-GR" dirty="0"/>
              <a:t>προτεινόμενες αναλογίες </a:t>
            </a:r>
            <a:r>
              <a:rPr lang="el-GR" dirty="0" smtClean="0"/>
              <a:t>κατανάλωσης</a:t>
            </a:r>
          </a:p>
          <a:p>
            <a:r>
              <a:rPr lang="el-GR" dirty="0" smtClean="0"/>
              <a:t>Εξατομικευμένες πυραμίδες για κάθε πληθυσμό</a:t>
            </a:r>
          </a:p>
          <a:p>
            <a:r>
              <a:rPr lang="el-GR" dirty="0" smtClean="0"/>
              <a:t>Παιδιά, ηλικιωμένοι, χορτοφάγοι, οστεοπόρωση</a:t>
            </a:r>
          </a:p>
          <a:p>
            <a:r>
              <a:rPr lang="el-GR" dirty="0" smtClean="0"/>
              <a:t>Χαμηλή συμμόρφωση</a:t>
            </a:r>
          </a:p>
          <a:p>
            <a:r>
              <a:rPr lang="el-GR" dirty="0"/>
              <a:t>υπερβολική πρόσληψη λιπών και ζάχαρης</a:t>
            </a:r>
          </a:p>
        </p:txBody>
      </p:sp>
    </p:spTree>
    <p:extLst>
      <p:ext uri="{BB962C8B-B14F-4D97-AF65-F5344CB8AC3E}">
        <p14:creationId xmlns:p14="http://schemas.microsoft.com/office/powerpoint/2010/main" val="188468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Διάφορες διατροφικές πυραμίδες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644" y="1403527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8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20" y="10294"/>
            <a:ext cx="4414613" cy="660129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32" y="10294"/>
            <a:ext cx="4605867" cy="66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2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Pyramid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5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 επίσημος διατροφικός οδηγός των ΗΠΑ από το 2005 έως το 2011</a:t>
            </a:r>
            <a:endParaRPr lang="en-US" dirty="0" smtClean="0"/>
          </a:p>
          <a:p>
            <a:r>
              <a:rPr lang="el-GR" dirty="0" smtClean="0"/>
              <a:t>Αντικατάσταση της κλασικής διατροφικής πυραμίδας</a:t>
            </a:r>
          </a:p>
          <a:p>
            <a:r>
              <a:rPr lang="el-GR" dirty="0" smtClean="0"/>
              <a:t>πιο εξατομικευμένη, </a:t>
            </a:r>
            <a:r>
              <a:rPr lang="el-GR" dirty="0" err="1" smtClean="0"/>
              <a:t>διαδραστική</a:t>
            </a:r>
            <a:r>
              <a:rPr lang="el-GR" dirty="0" smtClean="0"/>
              <a:t> προσέγγιση</a:t>
            </a:r>
          </a:p>
          <a:p>
            <a:r>
              <a:rPr lang="el-GR" dirty="0" smtClean="0"/>
              <a:t>έμφαση στη φυσική δραστηριότητα και την προσαρμογή στις ατομικές ανάγκες.</a:t>
            </a:r>
          </a:p>
          <a:p>
            <a:r>
              <a:rPr lang="en-US" dirty="0" smtClean="0"/>
              <a:t>MyPyramid.gov</a:t>
            </a:r>
          </a:p>
          <a:p>
            <a:r>
              <a:rPr lang="el-GR" dirty="0"/>
              <a:t>σημασία της κίνησης στην </a:t>
            </a:r>
            <a:r>
              <a:rPr lang="el-GR" dirty="0" smtClean="0"/>
              <a:t>υγεία</a:t>
            </a:r>
            <a:endParaRPr lang="en-US" dirty="0" smtClean="0"/>
          </a:p>
          <a:p>
            <a:r>
              <a:rPr lang="el-GR" dirty="0"/>
              <a:t>εκπαιδευτικό υλικό, εργαλεία παρακολούθησης διατροφής και εξατομικευμένα πλάνα </a:t>
            </a:r>
            <a:r>
              <a:rPr lang="el-GR" dirty="0" smtClean="0"/>
              <a:t>γευμάτων</a:t>
            </a:r>
            <a:endParaRPr lang="en-US" dirty="0" smtClean="0"/>
          </a:p>
          <a:p>
            <a:r>
              <a:rPr lang="el-GR" dirty="0"/>
              <a:t>Η απουσία συγκεκριμένων μερίδων και εικόνων τροφίμων μπέρδεψε πολλούς </a:t>
            </a:r>
            <a:r>
              <a:rPr lang="el-GR" dirty="0" smtClean="0"/>
              <a:t>χρήστες</a:t>
            </a:r>
            <a:endParaRPr lang="en-US" dirty="0"/>
          </a:p>
          <a:p>
            <a:r>
              <a:rPr lang="el-GR" dirty="0"/>
              <a:t>η διαδικτυακή φύση του οδηγού περιόρισε την πρόσβαση σε ευάλωτες ομάδες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749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010" y="-105153"/>
            <a:ext cx="5338039" cy="635736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95" y="-105154"/>
            <a:ext cx="4913904" cy="63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8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plate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779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επίσημο διατροφικό σύμβολο των ΗΠΑ από το </a:t>
            </a:r>
            <a:r>
              <a:rPr lang="el-GR" dirty="0" smtClean="0"/>
              <a:t>2011</a:t>
            </a:r>
            <a:endParaRPr lang="en-US" dirty="0" smtClean="0"/>
          </a:p>
          <a:p>
            <a:r>
              <a:rPr lang="el-GR" dirty="0" smtClean="0"/>
              <a:t>Αντικατέστησε το </a:t>
            </a:r>
            <a:r>
              <a:rPr lang="en-US" dirty="0" smtClean="0"/>
              <a:t>My Pyramid</a:t>
            </a:r>
          </a:p>
          <a:p>
            <a:r>
              <a:rPr lang="el-GR" dirty="0" smtClean="0"/>
              <a:t>Πιο απλό και κατανοητό</a:t>
            </a:r>
          </a:p>
          <a:p>
            <a:r>
              <a:rPr lang="el-GR" dirty="0"/>
              <a:t>Εύκολη ενσωμάτωση σε εκπαιδευτικά </a:t>
            </a:r>
            <a:r>
              <a:rPr lang="el-GR" dirty="0" smtClean="0"/>
              <a:t>προγράμματα</a:t>
            </a:r>
          </a:p>
          <a:p>
            <a:r>
              <a:rPr lang="el-GR" dirty="0"/>
              <a:t>μόνο το 25-32% των ενηλίκων γνωρίζουν το </a:t>
            </a:r>
            <a:r>
              <a:rPr lang="el-GR" dirty="0" smtClean="0"/>
              <a:t>σύμβολο</a:t>
            </a:r>
          </a:p>
          <a:p>
            <a:r>
              <a:rPr lang="el-GR" dirty="0"/>
              <a:t>λιγότεροι από 15% προσπαθούν να ακολουθήσουν τις συστάσεις </a:t>
            </a:r>
            <a:r>
              <a:rPr lang="el-GR" dirty="0" smtClean="0"/>
              <a:t>του</a:t>
            </a:r>
          </a:p>
          <a:p>
            <a:r>
              <a:rPr lang="el-GR" dirty="0"/>
              <a:t>Η χρήση του είναι υψηλότερη σε νεότερους, γυναίκες και οικογένειες με </a:t>
            </a:r>
            <a:r>
              <a:rPr lang="el-GR" dirty="0" smtClean="0"/>
              <a:t>παιδιά</a:t>
            </a:r>
          </a:p>
          <a:p>
            <a:r>
              <a:rPr lang="en-US" dirty="0" smtClean="0">
                <a:hlinkClick r:id="rId2"/>
              </a:rPr>
              <a:t>www.myplate.org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5163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649</Words>
  <Application>Microsoft Office PowerPoint</Application>
  <PresentationFormat>Προβολή στην οθόνη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Arial</vt:lpstr>
      <vt:lpstr>Calibri</vt:lpstr>
      <vt:lpstr>Θέμα του Office</vt:lpstr>
      <vt:lpstr>Διατροφή – Θεωρία</vt:lpstr>
      <vt:lpstr>Θεματολογία διάλεξης</vt:lpstr>
      <vt:lpstr>Γενικές οδηγίες και εφαρμογές</vt:lpstr>
      <vt:lpstr>Διατροφικός οδηγός πυραμίδας</vt:lpstr>
      <vt:lpstr>Διάφορες διατροφικές πυραμίδες</vt:lpstr>
      <vt:lpstr>Παρουσίαση του PowerPoint</vt:lpstr>
      <vt:lpstr>My Pyramid</vt:lpstr>
      <vt:lpstr>Παρουσίαση του PowerPoint</vt:lpstr>
      <vt:lpstr>My plate</vt:lpstr>
      <vt:lpstr>Η μετάβαση</vt:lpstr>
      <vt:lpstr>Παρουσίαση του PowerPoint</vt:lpstr>
      <vt:lpstr>Διατροφικά εργαλεία για αξιολόγηση τροφίμων</vt:lpstr>
      <vt:lpstr>HEI - 2015</vt:lpstr>
      <vt:lpstr>Scoring</vt:lpstr>
      <vt:lpstr>Η διαδικασία χρήσης του HEI - 2015</vt:lpstr>
      <vt:lpstr>RDA</vt:lpstr>
      <vt:lpstr>RDAs</vt:lpstr>
      <vt:lpstr>DRI</vt:lpstr>
      <vt:lpstr>Εφαρμογές DRI</vt:lpstr>
      <vt:lpstr>Πλεονεκτήματα και περιορισμοί</vt:lpstr>
      <vt:lpstr>Παρουσίαση του PowerPoint</vt:lpstr>
      <vt:lpstr>Παρουσίαση του PowerPoint</vt:lpstr>
      <vt:lpstr>Παρουσίαση του PowerPoint</vt:lpstr>
      <vt:lpstr>Δραστηριότητες</vt:lpstr>
      <vt:lpstr>Συζήτηση και ερωτήσεις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Διατροφή</dc:title>
  <dc:subject/>
  <dc:creator>user</dc:creator>
  <cp:keywords/>
  <dc:description>generated using python-pptx</dc:description>
  <cp:lastModifiedBy>Νίκος</cp:lastModifiedBy>
  <cp:revision>63</cp:revision>
  <dcterms:created xsi:type="dcterms:W3CDTF">2013-01-27T09:14:16Z</dcterms:created>
  <dcterms:modified xsi:type="dcterms:W3CDTF">2026-01-10T17:34:03Z</dcterms:modified>
  <cp:category/>
</cp:coreProperties>
</file>