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68" r:id="rId2"/>
    <p:sldId id="257" r:id="rId3"/>
    <p:sldId id="267" r:id="rId4"/>
    <p:sldId id="266" r:id="rId5"/>
    <p:sldId id="265" r:id="rId6"/>
    <p:sldId id="264" r:id="rId7"/>
    <p:sldId id="263" r:id="rId8"/>
    <p:sldId id="262" r:id="rId9"/>
    <p:sldId id="261" r:id="rId10"/>
    <p:sldId id="260" r:id="rId11"/>
    <p:sldId id="259" r:id="rId12"/>
    <p:sldId id="258" r:id="rId13"/>
    <p:sldId id="276" r:id="rId14"/>
    <p:sldId id="275" r:id="rId15"/>
    <p:sldId id="274" r:id="rId16"/>
    <p:sldId id="273" r:id="rId17"/>
    <p:sldId id="272" r:id="rId18"/>
    <p:sldId id="277" r:id="rId19"/>
    <p:sldId id="279" r:id="rId20"/>
    <p:sldId id="280" r:id="rId21"/>
    <p:sldId id="271" r:id="rId22"/>
    <p:sldId id="270" r:id="rId23"/>
    <p:sldId id="278" r:id="rId24"/>
    <p:sldId id="269" r:id="rId25"/>
    <p:sldId id="281"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7BA310-5099-45F2-96DC-276108D4ECC6}" type="datetimeFigureOut">
              <a:rPr lang="el-GR" smtClean="0"/>
              <a:t>1/4/2021</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2BF8EE-E87F-4C80-9CB4-1F8207D73A45}" type="slidenum">
              <a:rPr lang="el-GR" smtClean="0"/>
              <a:t>‹#›</a:t>
            </a:fld>
            <a:endParaRPr lang="el-GR"/>
          </a:p>
        </p:txBody>
      </p:sp>
    </p:spTree>
    <p:extLst>
      <p:ext uri="{BB962C8B-B14F-4D97-AF65-F5344CB8AC3E}">
        <p14:creationId xmlns:p14="http://schemas.microsoft.com/office/powerpoint/2010/main" val="3302974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7C2BF8EE-E87F-4C80-9CB4-1F8207D73A45}" type="slidenum">
              <a:rPr lang="el-GR" smtClean="0"/>
              <a:t>2</a:t>
            </a:fld>
            <a:endParaRPr lang="el-GR"/>
          </a:p>
        </p:txBody>
      </p:sp>
    </p:spTree>
    <p:extLst>
      <p:ext uri="{BB962C8B-B14F-4D97-AF65-F5344CB8AC3E}">
        <p14:creationId xmlns:p14="http://schemas.microsoft.com/office/powerpoint/2010/main" val="2931633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8DF78-0A79-4D35-A2DB-9D2D557F447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3ECB378-AF9D-40AB-9FD1-A8CE3A535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3604CA-0443-4B94-8A4D-530115FDB7A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89C79A2E-346B-48F6-989A-A4862AB4D00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62732BBA-1330-43D5-A4B4-64F4C74FE41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6478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DC1304-79E7-413C-8723-A12DAE4DBBD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4E0716-3E33-43FD-9728-F89D1982E43A}"/>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7A2AD9A-872F-49E7-A0D8-C94553586CA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2E9FC82-C2DE-4CC7-A838-6F25E19765F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2A3DA681-CDCD-474D-9372-A92F6660AC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7291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6EE8BC7-7A99-4C95-8866-9B9A4E5F76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3882E8-7A88-4924-BC0D-E65ADC08869F}"/>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835751C6-CF32-498D-9442-685C20E9DE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B6320C7E-32B1-4912-BC61-A06C2832CC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E06AA78E-BADA-4D48-8067-6DF711C278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8937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71E3A-0C6F-4B85-898A-1DB649657F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41DDE3-DE96-4532-AD1C-A544D2350581}"/>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72FE553D-3161-4091-8433-57907218921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50C1CAFB-18CB-4442-AD9D-5268FCC4E56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1FD7C4BD-E63E-485B-BE16-91FEA3872E9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435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D6FC4-6CF8-4FDA-A973-E1FE1A0532F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B9E26EC-B0DB-41D8-BB97-3D6731B9F0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1BD5EA04-1943-496D-B80C-B83D766A40E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24411554-255F-4777-B2EF-98715BE0D5A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452B9B6A-524F-4827-B9C1-9B6E6C3680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0393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AC1B74-0495-440C-B4BA-5106093BA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24C5E0-4B47-43AC-88F9-6ED80474585E}"/>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C67E0863-85D7-4554-9268-4849D2758492}"/>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1856E43-9C18-4A21-81A6-233F9961781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5EF7285D-90B6-42A3-93AD-38CDFF09B35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FE693D30-7C88-4D9D-B206-A5A2682D7C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2714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E2BBA1-B7EE-46E4-89E8-778C6368E43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A56D817-074B-4824-B69A-49D66B5710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BA0DC51-374E-42F5-9E17-E8070900EC9C}"/>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A9910076-2783-4955-BDCB-8109E72583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B14F07D-6726-4850-987B-507626D08C32}"/>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CBA74974-DFDD-446B-A48B-75ED971644B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Θέση υποσέλιδου 7">
            <a:extLst>
              <a:ext uri="{FF2B5EF4-FFF2-40B4-BE49-F238E27FC236}">
                <a16:creationId xmlns:a16="http://schemas.microsoft.com/office/drawing/2014/main" id="{30566C58-E4C1-42D8-9DB2-7239721E7FC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Θέση αριθμού διαφάνειας 8">
            <a:extLst>
              <a:ext uri="{FF2B5EF4-FFF2-40B4-BE49-F238E27FC236}">
                <a16:creationId xmlns:a16="http://schemas.microsoft.com/office/drawing/2014/main" id="{F2F10914-3E82-4AA6-BB9E-DD5AD2B62C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4457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1673F-035B-4F2D-893B-DAB5610166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D02F0F2-46BF-408D-9C33-3FB4845E68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υποσέλιδου 3">
            <a:extLst>
              <a:ext uri="{FF2B5EF4-FFF2-40B4-BE49-F238E27FC236}">
                <a16:creationId xmlns:a16="http://schemas.microsoft.com/office/drawing/2014/main" id="{17DF5074-96EB-420E-B4F7-98323ECF877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αριθμού διαφάνειας 4">
            <a:extLst>
              <a:ext uri="{FF2B5EF4-FFF2-40B4-BE49-F238E27FC236}">
                <a16:creationId xmlns:a16="http://schemas.microsoft.com/office/drawing/2014/main" id="{D547792E-ED5D-4349-AFAC-24AD4C46B5A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3288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A616DE6-3943-4012-B8ED-D5204942AA2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Θέση υποσέλιδου 2">
            <a:extLst>
              <a:ext uri="{FF2B5EF4-FFF2-40B4-BE49-F238E27FC236}">
                <a16:creationId xmlns:a16="http://schemas.microsoft.com/office/drawing/2014/main" id="{D7D2CD8B-408E-48AF-979A-E61EEF6F15F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αριθμού διαφάνειας 3">
            <a:extLst>
              <a:ext uri="{FF2B5EF4-FFF2-40B4-BE49-F238E27FC236}">
                <a16:creationId xmlns:a16="http://schemas.microsoft.com/office/drawing/2014/main" id="{A366FB47-0121-4186-8558-D43B956A9BA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3672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49A27-3231-46D2-8820-C7625CE11B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3432E7-7DC3-4ED6-A256-086C5E85DF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BBC17859-3A39-49EB-9661-8A7AF0B7D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45F8D76-AF26-4A05-A843-85F82E075D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FF481B99-7058-44C7-99CE-5B900A1420D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4DD8E122-C569-42BF-9AE1-369A3A4D3D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2458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7A300-2262-4F8C-925C-780171E74DF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C025A8-BD91-4DAC-9472-7C8EE4F4FD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89C30E9-2D0C-4A82-80A4-9EDB996C8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909EA5E-F7D3-4BB8-BBBF-559CE2A3CB7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BC445847-552A-4A67-B4AD-779113B1456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C536AD67-A11B-4F57-9C47-5158959E73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0597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F98216A-7D4D-4F38-842A-193D154591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C34F6E-E1C0-4A9F-9153-44ABAD202A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A28487A-0CD7-4E13-84A4-4D534026A2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99E7F4B8-7C64-4AD2-8995-27C7C5F3AA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3E6B3DFC-254B-4C32-8608-BD9C21275B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91258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opengov.gr/minenv/?p=1164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Αναγεννητικός Σχεδιασμός (</a:t>
            </a:r>
            <a:r>
              <a:rPr lang="en-US" sz="4800" b="1" dirty="0">
                <a:solidFill>
                  <a:srgbClr val="00B050"/>
                </a:solidFill>
                <a:effectLst>
                  <a:outerShdw blurRad="38100" dist="38100" dir="2700000" algn="tl">
                    <a:srgbClr val="000000">
                      <a:alpha val="43137"/>
                    </a:srgbClr>
                  </a:outerShdw>
                </a:effectLst>
              </a:rPr>
              <a:t>Regenerative Design</a:t>
            </a:r>
            <a:r>
              <a:rPr lang="el-GR" sz="4800" b="1" dirty="0">
                <a:solidFill>
                  <a:srgbClr val="00B050"/>
                </a:solidFill>
                <a:effectLst>
                  <a:outerShdw blurRad="38100" dist="38100" dir="2700000" algn="tl">
                    <a:srgbClr val="000000">
                      <a:alpha val="43137"/>
                    </a:srgbClr>
                  </a:outerShdw>
                </a:effectLst>
              </a:rPr>
              <a:t>)</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a:bodyPr>
          <a:lstStyle/>
          <a:p>
            <a:pPr marL="0" indent="0" algn="ctr">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n-US" b="1" i="1" dirty="0">
                <a:latin typeface="Calibri" panose="020F0502020204030204" pitchFamily="34" charset="0"/>
                <a:ea typeface="Times New Roman" panose="02020603050405020304" pitchFamily="18" charset="0"/>
                <a:cs typeface="Times New Roman" panose="02020603050405020304" pitchFamily="18" charset="0"/>
              </a:rPr>
              <a:t>John T. Lyle </a:t>
            </a: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Δεκαετία ‘70                                                             </a:t>
            </a:r>
          </a:p>
          <a:p>
            <a:pPr marL="0" indent="0" algn="just">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                                     φοιτητές</a:t>
            </a: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dirty="0">
                <a:latin typeface="Calibri" panose="020F0502020204030204" pitchFamily="34" charset="0"/>
                <a:ea typeface="Times New Roman" panose="02020603050405020304" pitchFamily="18" charset="0"/>
                <a:cs typeface="Times New Roman" panose="02020603050405020304" pitchFamily="18" charset="0"/>
              </a:rPr>
              <a:t>Ο όρος αναγεννητικός σχεδιασμός συνδέθηκε με την ιδέα ότι όλα τα συστήματα, ξεκινώντας από τη γεωργία, θα μπορούσαν να οργανωθούν με αναγεννητικό τρόπο, δηλαδή</a:t>
            </a:r>
          </a:p>
          <a:p>
            <a:pPr marL="0" indent="0" algn="ctr">
              <a:buNone/>
            </a:pPr>
            <a:r>
              <a:rPr lang="el-GR" sz="3600" b="1" i="1" dirty="0">
                <a:solidFill>
                  <a:schemeClr val="accent6"/>
                </a:solidFill>
                <a:latin typeface="Calibri" panose="020F0502020204030204" pitchFamily="34" charset="0"/>
                <a:ea typeface="Times New Roman" panose="02020603050405020304" pitchFamily="18" charset="0"/>
                <a:cs typeface="Times New Roman" panose="02020603050405020304" pitchFamily="18" charset="0"/>
              </a:rPr>
              <a:t>οι ίδιες οι διεργασίες μπορούν να ανανεώνουν ή αναγεννούν τις πηγές ενέργειας και υλικών που καταναλώνουν</a:t>
            </a:r>
          </a:p>
          <a:p>
            <a:pPr marL="0" indent="0" algn="just">
              <a:buNone/>
            </a:pP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cxnSp>
        <p:nvCxnSpPr>
          <p:cNvPr id="6" name="Γωνιώδης σύνδεση 5"/>
          <p:cNvCxnSpPr/>
          <p:nvPr/>
        </p:nvCxnSpPr>
        <p:spPr>
          <a:xfrm flipV="1">
            <a:off x="2118163" y="1487674"/>
            <a:ext cx="856527" cy="64818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Γωνιώδης σύνδεση 7"/>
          <p:cNvCxnSpPr/>
          <p:nvPr/>
        </p:nvCxnSpPr>
        <p:spPr>
          <a:xfrm>
            <a:off x="2118163" y="2135858"/>
            <a:ext cx="856527" cy="69448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Δεξί βέλος 12"/>
          <p:cNvSpPr/>
          <p:nvPr/>
        </p:nvSpPr>
        <p:spPr>
          <a:xfrm>
            <a:off x="4751400" y="2081041"/>
            <a:ext cx="682907" cy="1559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Διάγραμμα ροής: Διεργασία 13"/>
          <p:cNvSpPr/>
          <p:nvPr/>
        </p:nvSpPr>
        <p:spPr>
          <a:xfrm>
            <a:off x="8194876" y="1487674"/>
            <a:ext cx="3865944" cy="134266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a:latin typeface="Calibri" panose="020F0502020204030204" pitchFamily="34" charset="0"/>
                <a:ea typeface="Times New Roman" panose="02020603050405020304" pitchFamily="18" charset="0"/>
                <a:cs typeface="Times New Roman" panose="02020603050405020304" pitchFamily="18" charset="0"/>
              </a:rPr>
              <a:t>“καθημερινές δραστηριότητες να βασίζονται στην αξία της ζωής εντός των ορίων των διαθέσιμων ανανεώσιμων πόρων, χωρίς υποβάθμιση του περιβάλλοντος”</a:t>
            </a:r>
            <a:endParaRPr lang="el-GR" dirty="0"/>
          </a:p>
        </p:txBody>
      </p:sp>
      <p:sp>
        <p:nvSpPr>
          <p:cNvPr id="15" name="Διάγραμμα ροής: Διεργασία 14"/>
          <p:cNvSpPr/>
          <p:nvPr/>
        </p:nvSpPr>
        <p:spPr>
          <a:xfrm>
            <a:off x="5613722" y="1574157"/>
            <a:ext cx="1597295" cy="1256181"/>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σφυρηλάτηση ιδεών</a:t>
            </a:r>
          </a:p>
        </p:txBody>
      </p:sp>
      <p:sp>
        <p:nvSpPr>
          <p:cNvPr id="16" name="Δεξί βέλος 15"/>
          <p:cNvSpPr/>
          <p:nvPr/>
        </p:nvSpPr>
        <p:spPr>
          <a:xfrm>
            <a:off x="7361493" y="2075491"/>
            <a:ext cx="682907" cy="1614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127934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Ευρώπη, Ιαπωνία, ΗΠΑ, Κορέα και Βιετνάμ </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2"/>
            <a:ext cx="12191999" cy="5471447"/>
          </a:xfrm>
          <a:solidFill>
            <a:schemeClr val="accent5">
              <a:lumMod val="20000"/>
              <a:lumOff val="80000"/>
            </a:schemeClr>
          </a:solidFill>
        </p:spPr>
        <p:txBody>
          <a:bodyPr>
            <a:normAutofit lnSpcReduction="100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Οι </a:t>
            </a:r>
            <a:r>
              <a:rPr lang="el-GR"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ΗΠΑ</a:t>
            </a:r>
            <a:r>
              <a:rPr lang="el-GR" b="1" i="1" dirty="0">
                <a:latin typeface="Calibri" panose="020F0502020204030204" pitchFamily="34" charset="0"/>
                <a:ea typeface="Times New Roman" panose="02020603050405020304" pitchFamily="18" charset="0"/>
                <a:cs typeface="Times New Roman" panose="02020603050405020304" pitchFamily="18" charset="0"/>
              </a:rPr>
              <a:t> εξακολουθούν να στερούνται σχετικής πρωτοβουλίας για την ομοσπονδιακή πολιτική Κυκλικής Οικονομίας, παρά τους προηγούμενους κανονισμούς, όπως ο νόμος του 1976 για τη διατήρηση και την ανάκαμψη των πόρων και ο νόμος για την πρόληψη της ρύπανσης του 1990. Οι περισσότερες Πολιτείες των ΗΠΑ έχουν επίσης υιοθετήσει από τη δεκαετία του 1980 μια ιεραρχία διαχείρισης των στερεών αποβλήτων τοποθετώντας τη </a:t>
            </a:r>
            <a:r>
              <a:rPr lang="el-GR" b="1" i="1" u="sng" dirty="0">
                <a:latin typeface="Calibri" panose="020F0502020204030204" pitchFamily="34" charset="0"/>
                <a:ea typeface="Times New Roman" panose="02020603050405020304" pitchFamily="18" charset="0"/>
                <a:cs typeface="Times New Roman" panose="02020603050405020304" pitchFamily="18" charset="0"/>
              </a:rPr>
              <a:t>μείωση</a:t>
            </a:r>
            <a:r>
              <a:rPr lang="el-GR" b="1" i="1" dirty="0">
                <a:latin typeface="Calibri" panose="020F0502020204030204" pitchFamily="34" charset="0"/>
                <a:ea typeface="Times New Roman" panose="02020603050405020304" pitchFamily="18" charset="0"/>
                <a:cs typeface="Times New Roman" panose="02020603050405020304" pitchFamily="18" charset="0"/>
              </a:rPr>
              <a:t> και την </a:t>
            </a:r>
            <a:r>
              <a:rPr lang="el-GR" b="1" i="1" u="sng" dirty="0">
                <a:latin typeface="Calibri" panose="020F0502020204030204" pitchFamily="34" charset="0"/>
                <a:ea typeface="Times New Roman" panose="02020603050405020304" pitchFamily="18" charset="0"/>
                <a:cs typeface="Times New Roman" panose="02020603050405020304" pitchFamily="18" charset="0"/>
              </a:rPr>
              <a:t>επαναχρησιμοποίηση</a:t>
            </a:r>
            <a:r>
              <a:rPr lang="el-GR" b="1" i="1" dirty="0">
                <a:latin typeface="Calibri" panose="020F0502020204030204" pitchFamily="34" charset="0"/>
                <a:ea typeface="Times New Roman" panose="02020603050405020304" pitchFamily="18" charset="0"/>
                <a:cs typeface="Times New Roman" panose="02020603050405020304" pitchFamily="18" charset="0"/>
              </a:rPr>
              <a:t> στην κορυφή της πυραμίδας.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Κορέα και το Βιετνάμ έχουν προωθήσει σημαντικές πολιτικές 3R. </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a:t>
            </a:r>
            <a:r>
              <a:rPr lang="el-GR"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Κορέα</a:t>
            </a:r>
            <a:r>
              <a:rPr lang="el-GR" b="1" i="1" dirty="0">
                <a:latin typeface="Calibri" panose="020F0502020204030204" pitchFamily="34" charset="0"/>
                <a:ea typeface="Times New Roman" panose="02020603050405020304" pitchFamily="18" charset="0"/>
                <a:cs typeface="Times New Roman" panose="02020603050405020304" pitchFamily="18" charset="0"/>
              </a:rPr>
              <a:t> θέσπισε νόμο για τη διαχείριση των αποβλήτων (2007) και νόμο για την προώθηση της εξοικονόμησης πόρων και της ανακύκλωσης (2008) ως βάση για την επαναχρησιμοποίηση υλικών, έναντι συστήματος τελών για την επεξεργασία των αποβλήτων, τους κανονισμούς για τη χρήση συσκευασιών και αγαθών μιας χρήσης, μια πολιτική μείωσης των αποβλήτων τροφίμων και την διευρυμένη ευθύνη παραγωγού.</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564377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81036"/>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Ευρώπη, Ιαπωνία, ΗΠΑ, Κορέα και Βιετνάμ </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81036"/>
            <a:ext cx="12191999" cy="5675313"/>
          </a:xfrm>
          <a:solidFill>
            <a:schemeClr val="accent5">
              <a:lumMod val="20000"/>
              <a:lumOff val="80000"/>
            </a:schemeClr>
          </a:solidFill>
        </p:spPr>
        <p:txBody>
          <a:bodyPr>
            <a:normAutofit/>
          </a:bodyPr>
          <a:lstStyle/>
          <a:p>
            <a:pPr algn="just"/>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algn="just"/>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Το </a:t>
            </a:r>
            <a:r>
              <a:rPr lang="el-GR" sz="32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Βιετνάμ</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τροποποίησε το 2005 το νόμο για την προστασία του περιβάλλοντος και την εθνική στρατηγική για την ολοκληρωμένη διαχείριση στερεών αποβλήτων με στόχους έως το 2025 και το 2050.</a:t>
            </a:r>
          </a:p>
          <a:p>
            <a:pPr marL="0" indent="0" algn="just">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 </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a:t>
            </a:r>
            <a:r>
              <a:rPr lang="el-GR" sz="32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Αυστραλία</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η </a:t>
            </a:r>
            <a:r>
              <a:rPr lang="el-GR" sz="32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Νέα Ζηλανδία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αξιολογούν και επιταχύνουν ένα θεματολόγιο δράσης για την Κυκλική Οικονομία.</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447327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Η αρχή της μείωσης</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lnSpcReduction="100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Αποσκοπεί στην ελαχιστοποίηση της εισροής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πρωτογενούς ενέργειας</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u="sng" dirty="0">
                <a:latin typeface="Calibri" panose="020F0502020204030204" pitchFamily="34" charset="0"/>
                <a:ea typeface="Times New Roman" panose="02020603050405020304" pitchFamily="18" charset="0"/>
                <a:cs typeface="Times New Roman" panose="02020603050405020304" pitchFamily="18" charset="0"/>
              </a:rPr>
              <a:t>πρώτων υλών</a:t>
            </a:r>
            <a:r>
              <a:rPr lang="el-GR" b="1" i="1" dirty="0">
                <a:latin typeface="Calibri" panose="020F0502020204030204" pitchFamily="34" charset="0"/>
                <a:ea typeface="Times New Roman" panose="02020603050405020304" pitchFamily="18" charset="0"/>
                <a:cs typeface="Times New Roman" panose="02020603050405020304" pitchFamily="18" charset="0"/>
              </a:rPr>
              <a:t> και </a:t>
            </a:r>
            <a:r>
              <a:rPr lang="el-GR" b="1" i="1" u="sng" dirty="0">
                <a:latin typeface="Calibri" panose="020F0502020204030204" pitchFamily="34" charset="0"/>
                <a:ea typeface="Times New Roman" panose="02020603050405020304" pitchFamily="18" charset="0"/>
                <a:cs typeface="Times New Roman" panose="02020603050405020304" pitchFamily="18" charset="0"/>
              </a:rPr>
              <a:t>αποβλήτων</a:t>
            </a:r>
            <a:r>
              <a:rPr lang="el-GR" b="1" i="1" dirty="0">
                <a:latin typeface="Calibri" panose="020F0502020204030204" pitchFamily="34" charset="0"/>
                <a:ea typeface="Times New Roman" panose="02020603050405020304" pitchFamily="18" charset="0"/>
                <a:cs typeface="Times New Roman" panose="02020603050405020304" pitchFamily="18" charset="0"/>
              </a:rPr>
              <a:t> μέσω της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βελτίωσης της αποδοτικότητας </a:t>
            </a:r>
            <a:r>
              <a:rPr lang="el-GR" b="1" i="1" dirty="0">
                <a:latin typeface="Calibri" panose="020F0502020204030204" pitchFamily="34" charset="0"/>
                <a:ea typeface="Times New Roman" panose="02020603050405020304" pitchFamily="18" charset="0"/>
                <a:cs typeface="Times New Roman" panose="02020603050405020304" pitchFamily="18" charset="0"/>
              </a:rPr>
              <a:t>στην παραγωγή (αποκαλούμενη οικολογική αποδοτικότητα) και των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διαδικασιών κατανάλωσης</a:t>
            </a:r>
            <a:r>
              <a:rPr lang="el-GR" b="1" i="1" dirty="0">
                <a:latin typeface="Calibri" panose="020F0502020204030204" pitchFamily="34" charset="0"/>
                <a:ea typeface="Times New Roman" panose="02020603050405020304" pitchFamily="18" charset="0"/>
                <a:cs typeface="Times New Roman" panose="02020603050405020304" pitchFamily="18" charset="0"/>
              </a:rPr>
              <a:t>, π.χ. εισαγωγή καλύτερων τεχνολογιών, ή πιο συμπαγών και ελαφρών προϊόντων, απλοποιημένων συσκευασιών, αποδοτικότερων οικιακών συσκευών, απλούστερου τρόπου ζωής κ.λ.π.</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οικολογική αποδοτικότητα είναι κυρίως μια επιχειρηματική έννοια, που επικεντρώνεται στην οικονομική και περιβαλλοντική διάσταση της βιωσιμότητας και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αγνοεί την κοινωνική διάσταση</a:t>
            </a:r>
            <a:r>
              <a:rPr lang="el-GR" b="1" i="1" dirty="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Αντίθετα, η έννοια της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αποδοτικής χρήσης των πόρων</a:t>
            </a:r>
            <a:r>
              <a:rPr lang="el-GR" b="1" i="1" dirty="0">
                <a:latin typeface="Calibri" panose="020F0502020204030204" pitchFamily="34" charset="0"/>
                <a:ea typeface="Times New Roman" panose="02020603050405020304" pitchFamily="18" charset="0"/>
                <a:cs typeface="Times New Roman" panose="02020603050405020304" pitchFamily="18" charset="0"/>
              </a:rPr>
              <a:t>" συνεπάγεται τη μείωση της κατανάλωσης των πόρων και την αύξηση της οικονομικής και κοινωνικής ευημερίας ταυτόχρονα.</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αποκαλούμενη στρατηγική μηδενικών εκπομπών επιδιώκει τη μεγιστοποίηση της αξίας των αγαθών που συνδέονται με μηδενικές (ή μειωμένες) περιβαλλοντικές επιπτώσεις.</a:t>
            </a:r>
          </a:p>
          <a:p>
            <a:pPr marL="0" indent="0" algn="just">
              <a:buNone/>
            </a:pP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700696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Η αρχή της επαναχρησιμοποίησης</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Αναφέρεται σε "</a:t>
            </a:r>
            <a:r>
              <a:rPr lang="el-GR" b="1" i="1" u="sng" dirty="0">
                <a:latin typeface="Calibri" panose="020F0502020204030204" pitchFamily="34" charset="0"/>
                <a:ea typeface="Times New Roman" panose="02020603050405020304" pitchFamily="18" charset="0"/>
                <a:cs typeface="Times New Roman" panose="02020603050405020304" pitchFamily="18" charset="0"/>
              </a:rPr>
              <a:t>κάθε εργασία με την οποία τα προϊόντα ή εξαρτήματα που δεν είναι απόβλητα χρησιμοποιούνται ξανά για τον ίδιο σκοπό για τον οποίο σχεδιάστηκαν</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επαναχρησιμοποίηση των προϊόντων είναι πολύ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ελκυστική</a:t>
            </a:r>
            <a:r>
              <a:rPr lang="el-GR" b="1" i="1" dirty="0">
                <a:latin typeface="Calibri" panose="020F0502020204030204" pitchFamily="34" charset="0"/>
                <a:ea typeface="Times New Roman" panose="02020603050405020304" pitchFamily="18" charset="0"/>
                <a:cs typeface="Times New Roman" panose="02020603050405020304" pitchFamily="18" charset="0"/>
              </a:rPr>
              <a:t> από την άποψη των περιβαλλοντικών ωφελειών, καθώς απαιτούνται λιγότεροι πόροι, λιγότερη ενέργεια και λιγότερη εργασία, σε σύγκριση με την κατασκευή νέων προϊόντων από πρωτογενή υλικά.</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διάδοση της επαναχρησιμοποίησης συνεπάγεται αύξηση της ζήτησης των καταναλωτών για επαναχρησιμοποιούμενα και ανακατασκευασμένα προϊόντα, σχεδιασμό ανθεκτικών προϊόντων για πολλαπλούς κύκλους χρήσης, καθώς και κίνητρα για τις εταιρείες ώστε να ευνοείται η επιστροφή των προϊόντων και η εμπορία ανακατασκευασμένων προϊόντων.</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89565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Η διευρυμένη ευθύνη των παραγωγών </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lnSpcReduction="100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προτάθηκε αρχικά στη γερμανική νομοθεσία για τις συσκευασίες (1992), στη συνέχεια στην οδηγία για τα απόβλητα της Ευρωπαϊκής Ένωσης.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στην Κορέα στο νόμο για την ανακύκλωση ηλεκτρικού και ηλεκτρονικού εξοπλισμού, καθώς και οχημάτων.</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Πρόκειται για ένα οικονομικό εργαλείο και μια σύγχρονη εκδοχή της αρχής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ο ρυπαίνων πληρώνει</a:t>
            </a:r>
            <a:r>
              <a:rPr lang="el-GR" b="1" i="1" dirty="0">
                <a:latin typeface="Calibri" panose="020F0502020204030204" pitchFamily="34" charset="0"/>
                <a:ea typeface="Times New Roman" panose="02020603050405020304" pitchFamily="18" charset="0"/>
                <a:cs typeface="Times New Roman" panose="02020603050405020304" pitchFamily="18" charset="0"/>
              </a:rPr>
              <a:t>", η οποία αποσκοπεί στην ενίσχυση της κυκλικότητας των προϊόντων και των υλικών (π.χ. επαναχρησιμοποίηση και ανακύκλωσή τους) που δρουν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από την πλευρά του παραγωγού.</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αρχή αυτή ορίζει ότι το κόστος απόθεσης και αξιοποίησης πρέπει να μεταφερθεί στους παραγωγούς οι οποίοι, ως εκ τούτου, θα έχουν ισχυρό κίνητρο για την επαναχρησιμοποίηση, την ανακύκλωση ή τη διάθεση των αποβλήτων.</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το ιαπωνικό σύστημα, για τον ηλεκτρικό εξοπλισμό, προβλέπει υποχρεωτικά την </a:t>
            </a:r>
            <a:r>
              <a:rPr lang="el-GR" b="1" i="1" u="sng" dirty="0">
                <a:latin typeface="Calibri" panose="020F0502020204030204" pitchFamily="34" charset="0"/>
                <a:ea typeface="Times New Roman" panose="02020603050405020304" pitchFamily="18" charset="0"/>
                <a:cs typeface="Times New Roman" panose="02020603050405020304" pitchFamily="18" charset="0"/>
              </a:rPr>
              <a:t>ευθύνη καταναλωτή </a:t>
            </a:r>
            <a:r>
              <a:rPr lang="el-GR" b="1" i="1" dirty="0">
                <a:latin typeface="Calibri" panose="020F0502020204030204" pitchFamily="34" charset="0"/>
                <a:ea typeface="Times New Roman" panose="02020603050405020304" pitchFamily="18" charset="0"/>
                <a:cs typeface="Times New Roman" panose="02020603050405020304" pitchFamily="18" charset="0"/>
              </a:rPr>
              <a:t>για την επιστροφή των προϊόντων για ανακύκλωση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050045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Η αρχή της Ανακύκλωσης </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αναφέρεται σε "κάθε εργασία ανάκτησης με την οποία τα απόβλητα υποβάλλονται σε επανεπεξεργασία προς προϊόντα, υλικά ή ουσίες, είτε για αρχικούς είτε για άλλους σκοπούς. Περιλαμβάνει την επανεπεξεργασία οργανικών υλικών, αλλά </a:t>
            </a:r>
            <a:r>
              <a:rPr lang="el-GR" b="1" i="1" u="sng" dirty="0">
                <a:latin typeface="Calibri" panose="020F0502020204030204" pitchFamily="34" charset="0"/>
                <a:ea typeface="Times New Roman" panose="02020603050405020304" pitchFamily="18" charset="0"/>
                <a:cs typeface="Times New Roman" panose="02020603050405020304" pitchFamily="18" charset="0"/>
              </a:rPr>
              <a:t>δεν περιλαμβάνει την ανάκτηση ενέργειας </a:t>
            </a:r>
            <a:r>
              <a:rPr lang="el-GR" b="1" i="1" dirty="0">
                <a:latin typeface="Calibri" panose="020F0502020204030204" pitchFamily="34" charset="0"/>
                <a:ea typeface="Times New Roman" panose="02020603050405020304" pitchFamily="18" charset="0"/>
                <a:cs typeface="Times New Roman" panose="02020603050405020304" pitchFamily="18" charset="0"/>
              </a:rPr>
              <a:t>και την επανεπεξεργασία σε υλικά που πρόκειται να χρησιμοποιηθούν ως καύσιμα ή για συμπληρωματικές εργασίες”.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ανακύκλωση των αποβλήτων προσφέρει τη δυνατότητα ωφέλειας από τους πόρους που μπορούν να χρησιμοποιηθούν και μείωσης της ποσότητας των αποβλήτων που πρέπει να υποβληθούν σε επεξεργασία ή/και να εναποτεθούν, μειώνοντας έτσι και τις σχετικές περιβαλλοντικές επιπτώσεις.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Ωστόσο, εάν μια εταιρεία ή ένας οργανισμός είναι σε θέση να ανακυκλώσει όλα τα απόβλητά της, ενδέχεται να μην ενδιαφέρεται πλέον για τη μείωση της ποσότητας των αποβλήτων.</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748506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br>
              <a:rPr lang="el-GR" sz="4800" b="1" dirty="0">
                <a:solidFill>
                  <a:srgbClr val="00B050"/>
                </a:solidFill>
                <a:effectLst>
                  <a:outerShdw blurRad="38100" dist="38100" dir="2700000" algn="tl">
                    <a:srgbClr val="000000">
                      <a:alpha val="43137"/>
                    </a:srgbClr>
                  </a:outerShdw>
                </a:effectLst>
              </a:rPr>
            </a:br>
            <a:r>
              <a:rPr lang="el-GR" sz="4800" b="1" dirty="0">
                <a:solidFill>
                  <a:srgbClr val="00B050"/>
                </a:solidFill>
                <a:effectLst>
                  <a:outerShdw blurRad="38100" dist="38100" dir="2700000" algn="tl">
                    <a:srgbClr val="000000">
                      <a:alpha val="43137"/>
                    </a:srgbClr>
                  </a:outerShdw>
                </a:effectLst>
              </a:rPr>
              <a:t>Κυκλική Οικονομία – Ανακύκλωση</a:t>
            </a:r>
            <a:br>
              <a:rPr lang="el-GR" sz="4800" b="1" dirty="0">
                <a:solidFill>
                  <a:srgbClr val="00B050"/>
                </a:solidFill>
                <a:effectLst>
                  <a:outerShdw blurRad="38100" dist="38100" dir="2700000" algn="tl">
                    <a:srgbClr val="000000">
                      <a:alpha val="43137"/>
                    </a:srgbClr>
                  </a:outerShdw>
                </a:effectLst>
              </a:rPr>
            </a:b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Μολονότι η κυκλική οικονομία ταυτίζεται συχνά με την ανακύκλωση, πρέπει να τονιστεί ότι αυτή μπορεί να είναι η </a:t>
            </a:r>
            <a:r>
              <a:rPr lang="el-GR" b="1" i="1" u="sng" dirty="0">
                <a:latin typeface="Calibri" panose="020F0502020204030204" pitchFamily="34" charset="0"/>
                <a:ea typeface="Times New Roman" panose="02020603050405020304" pitchFamily="18" charset="0"/>
                <a:cs typeface="Times New Roman" panose="02020603050405020304" pitchFamily="18" charset="0"/>
              </a:rPr>
              <a:t>λιγότερο βιώσιμη λύση </a:t>
            </a:r>
            <a:r>
              <a:rPr lang="el-GR" b="1" i="1" dirty="0">
                <a:latin typeface="Calibri" panose="020F0502020204030204" pitchFamily="34" charset="0"/>
                <a:ea typeface="Times New Roman" panose="02020603050405020304" pitchFamily="18" charset="0"/>
                <a:cs typeface="Times New Roman" panose="02020603050405020304" pitchFamily="18" charset="0"/>
              </a:rPr>
              <a:t>σε σύγκριση με άλλες αρχές της Κυκλικής Οικονομίας (Μείωση και επαναχρησιμοποίηση), όσον αφορά την αποδοτικότητα και την κερδοφορία των πόρων.</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Ορισμένα απόβλητα είναι ανακυκλώσιμα μέχρις ενός σημείου ή ακόμα και μη ανακυκλώσιμα.</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Οι ίνες κυτταρίνης μπορούν να ανακυκλωθούν 4-6 φορές, σε αντίθεση με τα μέταλλα που είναι "απεριόριστων πολλαπλών ανακυκλώσεων".</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Χαμηλά επίπεδα ανακύκλωσης επιτυγχάνονται για τα μέταλλα σπάνιων γαιών, καθώς είναι δύσκολο να αναπτυχθούν οικονομίες κλίμακας.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Ορισμένοι τύποι πλαστικών αποβλήτων δεν είναι ανακυκλώσιμοι λόγω της παρουσίας προσμείξεων όπως μελάνι και μέταλλα.</a:t>
            </a: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algn="just"/>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426943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 Ανακύκλωση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sz="3000" b="1" i="1" dirty="0">
                <a:latin typeface="Calibri" panose="020F0502020204030204" pitchFamily="34" charset="0"/>
                <a:ea typeface="Times New Roman" panose="02020603050405020304" pitchFamily="18" charset="0"/>
                <a:cs typeface="Times New Roman" panose="02020603050405020304" pitchFamily="18" charset="0"/>
              </a:rPr>
              <a:t>Κίνδυνοι που συνδέονται με την ανακύκλωση υλικών και μεικτών υλικών.</a:t>
            </a:r>
          </a:p>
          <a:p>
            <a:pPr algn="just"/>
            <a:r>
              <a:rPr lang="el-GR" sz="3000" b="1" i="1" dirty="0">
                <a:latin typeface="Calibri" panose="020F0502020204030204" pitchFamily="34" charset="0"/>
                <a:ea typeface="Times New Roman" panose="02020603050405020304" pitchFamily="18" charset="0"/>
                <a:cs typeface="Times New Roman" panose="02020603050405020304" pitchFamily="18" charset="0"/>
              </a:rPr>
              <a:t>Ανάγκη ανάπτυξης σε παγκόσμιο επίπεδο μιας συμφωνημένης εκτίμησης κινδύνου για υφιστάμενες και νέες ανεπτυγμένες χημικές ουσίες και προϊόντα.</a:t>
            </a:r>
          </a:p>
          <a:p>
            <a:pPr algn="just"/>
            <a:r>
              <a:rPr lang="el-GR" sz="3000" b="1" i="1" dirty="0">
                <a:latin typeface="Calibri" panose="020F0502020204030204" pitchFamily="34" charset="0"/>
                <a:ea typeface="Times New Roman" panose="02020603050405020304" pitchFamily="18" charset="0"/>
                <a:cs typeface="Times New Roman" panose="02020603050405020304" pitchFamily="18" charset="0"/>
              </a:rPr>
              <a:t>Επαναχρησιμοποίηση, επισκευή και ανακατασκευή έχουν τοπική ή περιφερειακή διάσταση και είναι σε θέση να μη χρησιμοποιούν ή να μειώνουν τις συσκευασίες, το κόστος μεταφοράς και το κόστος συναλλαγών μέσω της διατήρησης της ιδιοκτησίας.</a:t>
            </a:r>
          </a:p>
          <a:p>
            <a:pPr algn="just"/>
            <a:r>
              <a:rPr lang="el-GR" sz="3000" b="1" i="1" dirty="0">
                <a:latin typeface="Calibri" panose="020F0502020204030204" pitchFamily="34" charset="0"/>
                <a:ea typeface="Times New Roman" panose="02020603050405020304" pitchFamily="18" charset="0"/>
                <a:cs typeface="Times New Roman" panose="02020603050405020304" pitchFamily="18" charset="0"/>
              </a:rPr>
              <a:t>Η ανακύκλωση έχει παγκόσμια διάσταση και λειτουργεί ακολουθώντας τις “</a:t>
            </a:r>
            <a:r>
              <a:rPr lang="el-GR" sz="30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αρχές της βιομηχανικής παραγωγής, όπως οικονομίες κλίμακας, εξειδίκευση και απασχόληση με χαμηλό κόστος εργασίας</a:t>
            </a:r>
            <a:r>
              <a:rPr lang="el-GR" sz="3000" b="1" i="1" dirty="0">
                <a:latin typeface="Calibri" panose="020F0502020204030204" pitchFamily="34" charset="0"/>
                <a:ea typeface="Times New Roman" panose="02020603050405020304" pitchFamily="18" charset="0"/>
                <a:cs typeface="Times New Roman" panose="02020603050405020304" pitchFamily="18" charset="0"/>
              </a:rPr>
              <a:t>”.</a:t>
            </a:r>
          </a:p>
          <a:p>
            <a:pPr algn="just"/>
            <a:r>
              <a:rPr lang="en-US" sz="3000" b="1" i="1" dirty="0">
                <a:latin typeface="Calibri" panose="020F0502020204030204" pitchFamily="34" charset="0"/>
                <a:ea typeface="Times New Roman" panose="02020603050405020304" pitchFamily="18" charset="0"/>
                <a:cs typeface="Times New Roman" panose="02020603050405020304" pitchFamily="18" charset="0"/>
              </a:rPr>
              <a:t>Product as a Service (PaaS).</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468817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Product as a Service (PaaS)</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Autofit/>
          </a:bodyPr>
          <a:lstStyle/>
          <a:p>
            <a:pPr algn="just">
              <a:tabLst>
                <a:tab pos="11382375" algn="l"/>
              </a:tabLst>
            </a:pPr>
            <a:r>
              <a:rPr lang="el-GR" sz="3200" b="1" i="1" dirty="0">
                <a:latin typeface="Calibri" panose="020F0502020204030204" pitchFamily="34" charset="0"/>
                <a:ea typeface="Times New Roman" panose="02020603050405020304" pitchFamily="18" charset="0"/>
                <a:cs typeface="Times New Roman" panose="02020603050405020304" pitchFamily="18" charset="0"/>
              </a:rPr>
              <a:t>Το Προϊόν ως Υπηρεσία (PaaS) είναι ένα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επιχειρηματικό μοντέλο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που επιτρέπει στους πελάτες να αγοράσουν ένα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επιθυμητό αποτέλεσμα</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όχι τον εξοπλισμό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που προσφέρει αυτό το αποτέλεσμα. </a:t>
            </a:r>
          </a:p>
          <a:p>
            <a:pPr algn="just">
              <a:tabLst>
                <a:tab pos="11382375" algn="l"/>
              </a:tabLst>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Για παράδειγμα, μια κατασκευαστική εργασία μπορεί να χρειαστεί δύο κομμάτια μετάλλου συγκολλημένα μεταξύ τους. </a:t>
            </a:r>
          </a:p>
          <a:p>
            <a:pPr algn="just">
              <a:tabLst>
                <a:tab pos="11382375" algn="l"/>
              </a:tabLst>
            </a:pPr>
            <a:r>
              <a:rPr lang="el-GR" sz="3200" b="1" i="1" dirty="0">
                <a:latin typeface="Calibri" panose="020F0502020204030204" pitchFamily="34" charset="0"/>
                <a:ea typeface="Times New Roman" panose="02020603050405020304" pitchFamily="18" charset="0"/>
                <a:cs typeface="Times New Roman" panose="02020603050405020304" pitchFamily="18" charset="0"/>
              </a:rPr>
              <a:t>Στο παραδοσιακό μοντέλο αγορών, ο κατασκευαστής θα αγόραζε ένα ρομπότ συγκόλλησης. </a:t>
            </a:r>
          </a:p>
          <a:p>
            <a:pPr algn="just">
              <a:tabLst>
                <a:tab pos="11382375" algn="l"/>
              </a:tabLst>
            </a:pPr>
            <a:r>
              <a:rPr lang="el-GR" sz="3200" b="1" i="1" dirty="0">
                <a:latin typeface="Calibri" panose="020F0502020204030204" pitchFamily="34" charset="0"/>
                <a:ea typeface="Times New Roman" panose="02020603050405020304" pitchFamily="18" charset="0"/>
                <a:cs typeface="Times New Roman" panose="02020603050405020304" pitchFamily="18" charset="0"/>
              </a:rPr>
              <a:t>Στο μοντέλο PaaS, η εταιρεία θα αγοράσει έναν ορισμένο αριθμό λειτουργιών συγκόλλησης, όχι το ίδιο το ρομπότ - στην πραγματικότητα, πληρώνοντας για επαναλήψεις αντί για ρομπότ. Αυτό το μοντέλο προσφέρει οφέλη τόσο στον πελάτη όσο και στον πάροχο.</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4178233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Product as a Service (PaaS)</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Autofit/>
          </a:bodyPr>
          <a:lstStyle/>
          <a:p>
            <a:pPr algn="just">
              <a:tabLst>
                <a:tab pos="11382375" algn="l"/>
              </a:tabLst>
            </a:pPr>
            <a:r>
              <a:rPr lang="el-GR" b="1" i="1" dirty="0">
                <a:latin typeface="Calibri" panose="020F0502020204030204" pitchFamily="34" charset="0"/>
                <a:ea typeface="Times New Roman" panose="02020603050405020304" pitchFamily="18" charset="0"/>
                <a:cs typeface="Times New Roman" panose="02020603050405020304" pitchFamily="18" charset="0"/>
              </a:rPr>
              <a:t>Η ευρύτερη υιοθέτηση του προϊόντος ως υπηρεσίας έχει ενεργοποιηθεί από το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IoT,</a:t>
            </a:r>
            <a:r>
              <a:rPr lang="el-GR" b="1" i="1" dirty="0">
                <a:latin typeface="Calibri" panose="020F0502020204030204" pitchFamily="34" charset="0"/>
                <a:ea typeface="Times New Roman" panose="02020603050405020304" pitchFamily="18" charset="0"/>
                <a:cs typeface="Times New Roman" panose="02020603050405020304" pitchFamily="18" charset="0"/>
              </a:rPr>
              <a:t> την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τεχνολογία αισθητήρων</a:t>
            </a:r>
            <a:r>
              <a:rPr lang="el-GR" b="1" i="1" dirty="0">
                <a:latin typeface="Calibri" panose="020F0502020204030204" pitchFamily="34" charset="0"/>
                <a:ea typeface="Times New Roman" panose="02020603050405020304" pitchFamily="18" charset="0"/>
                <a:cs typeface="Times New Roman" panose="02020603050405020304" pitchFamily="18" charset="0"/>
              </a:rPr>
              <a:t>, την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ανάλυση δεδομένων</a:t>
            </a:r>
            <a:r>
              <a:rPr lang="el-GR" b="1" i="1" dirty="0">
                <a:latin typeface="Calibri" panose="020F0502020204030204" pitchFamily="34" charset="0"/>
                <a:ea typeface="Times New Roman" panose="02020603050405020304" pitchFamily="18" charset="0"/>
                <a:cs typeface="Times New Roman" panose="02020603050405020304" pitchFamily="18" charset="0"/>
              </a:rPr>
              <a:t>, τα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κινητά </a:t>
            </a:r>
            <a:r>
              <a:rPr lang="el-GR" b="1" i="1" dirty="0">
                <a:latin typeface="Calibri" panose="020F0502020204030204" pitchFamily="34" charset="0"/>
                <a:ea typeface="Times New Roman" panose="02020603050405020304" pitchFamily="18" charset="0"/>
                <a:cs typeface="Times New Roman" panose="02020603050405020304" pitchFamily="18" charset="0"/>
              </a:rPr>
              <a:t>και το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cloud computing</a:t>
            </a:r>
            <a:r>
              <a:rPr lang="el-GR" b="1" i="1" dirty="0">
                <a:latin typeface="Calibri" panose="020F0502020204030204" pitchFamily="34" charset="0"/>
                <a:ea typeface="Times New Roman" panose="02020603050405020304" pitchFamily="18" charset="0"/>
                <a:cs typeface="Times New Roman" panose="02020603050405020304" pitchFamily="18" charset="0"/>
              </a:rPr>
              <a:t>. Η φθηνή και ευρέως διαθέσιμη ασύρματη συνδεσιμότητα στο διαδίκτυο καθιστούν εφικτό για τους κατασκευαστές να εξοπλίσουν τα προϊόντα τους με αισθητήρες που υποδεικνύουν τον τρόπο χρήσης ενός προϊόντος, καθώς και περιβαλλοντικούς παράγοντες που επηρεάζουν την αξιοπιστία του, (θερμοκρασία, υγρασία, ή αποτυχία ενός συγκεκριμένου μέρους). Ο κατασκευαστής μπορεί να παρακολουθεί το προϊόν εξ αποστάσεως  να εφαρμόζει προγνωστικά αναλυτικά στοιχεία στα καταγεγραμμένα δεδομένα για εντοπισμό και αντιμετώπιση μηχανικών προβλημάτων ή εύρεση ευκαιριών για προσφορά νέων προϊόντων και υπηρεσιών στον πελάτη. Επίσης προωθεί τη σχέση πελατών μέσω εφαρμογών </a:t>
            </a:r>
            <a:r>
              <a:rPr lang="en-US" b="1" i="1" dirty="0">
                <a:latin typeface="Calibri" panose="020F0502020204030204" pitchFamily="34" charset="0"/>
                <a:ea typeface="Times New Roman" panose="02020603050405020304" pitchFamily="18" charset="0"/>
                <a:cs typeface="Times New Roman" panose="02020603050405020304" pitchFamily="18" charset="0"/>
              </a:rPr>
              <a:t>smartphones</a:t>
            </a:r>
            <a:r>
              <a:rPr lang="el-GR" b="1" i="1" dirty="0">
                <a:latin typeface="Calibri" panose="020F0502020204030204" pitchFamily="34" charset="0"/>
                <a:ea typeface="Times New Roman" panose="02020603050405020304" pitchFamily="18" charset="0"/>
                <a:cs typeface="Times New Roman" panose="02020603050405020304" pitchFamily="18" charset="0"/>
              </a:rPr>
              <a:t> που επιτρέπουν στον χρήστη να παρακολουθεί και να ελέγχει ορισμένες πτυχές του προϊόντος, να παρέχει σχόλια στον κατασκευαστή και να παραγγέλνει νέα προϊόντα και υπηρεσίες.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838400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n-US" sz="4800" b="1" dirty="0">
                <a:solidFill>
                  <a:srgbClr val="00B050"/>
                </a:solidFill>
                <a:effectLst>
                  <a:outerShdw blurRad="38100" dist="38100" dir="2700000" algn="tl">
                    <a:srgbClr val="000000">
                      <a:alpha val="43137"/>
                    </a:srgbClr>
                  </a:outerShdw>
                </a:effectLst>
              </a:rPr>
              <a:t>Performance Economy</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63929"/>
            <a:ext cx="12191999" cy="5436183"/>
          </a:xfrm>
          <a:solidFill>
            <a:schemeClr val="accent5">
              <a:lumMod val="20000"/>
              <a:lumOff val="80000"/>
            </a:schemeClr>
          </a:solidFill>
        </p:spPr>
        <p:txBody>
          <a:bodyPr>
            <a:normAutofit/>
          </a:bodyPr>
          <a:lstStyle/>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2400" b="1" i="1" dirty="0">
                <a:latin typeface="Calibri" panose="020F0502020204030204" pitchFamily="34" charset="0"/>
                <a:ea typeface="Times New Roman" panose="02020603050405020304" pitchFamily="18" charset="0"/>
                <a:cs typeface="Times New Roman" panose="02020603050405020304" pitchFamily="18" charset="0"/>
              </a:rPr>
              <a:t>Το “</a:t>
            </a:r>
            <a:r>
              <a:rPr lang="el-GR" sz="2400" b="1" i="1" dirty="0">
                <a:solidFill>
                  <a:schemeClr val="accent6"/>
                </a:solidFill>
                <a:latin typeface="Calibri" panose="020F0502020204030204" pitchFamily="34" charset="0"/>
                <a:ea typeface="Times New Roman" panose="02020603050405020304" pitchFamily="18" charset="0"/>
                <a:cs typeface="Times New Roman" panose="02020603050405020304" pitchFamily="18" charset="0"/>
              </a:rPr>
              <a:t>Product-Life Institute</a:t>
            </a:r>
            <a:r>
              <a:rPr lang="el-GR" sz="2400" b="1" i="1" dirty="0">
                <a:latin typeface="Calibri" panose="020F0502020204030204" pitchFamily="34" charset="0"/>
                <a:ea typeface="Times New Roman" panose="02020603050405020304" pitchFamily="18" charset="0"/>
                <a:cs typeface="Times New Roman" panose="02020603050405020304" pitchFamily="18" charset="0"/>
              </a:rPr>
              <a:t>”, το οποίο θεωρείται μία από τις πρώτες ρεαλιστικές και αξιόπιστες ομάδες προβληματισμού για τη βιωσιμότητα, επιδιώκει τέσσερις κύριους στόχους: </a:t>
            </a:r>
            <a:r>
              <a:rPr lang="el-GR" sz="24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επέκταση ζωής προϊόντος</a:t>
            </a:r>
            <a:r>
              <a:rPr lang="el-GR" sz="2400" b="1" i="1" dirty="0">
                <a:latin typeface="Calibri" panose="020F0502020204030204" pitchFamily="34" charset="0"/>
                <a:ea typeface="Times New Roman" panose="02020603050405020304" pitchFamily="18" charset="0"/>
                <a:cs typeface="Times New Roman" panose="02020603050405020304" pitchFamily="18" charset="0"/>
              </a:rPr>
              <a:t>, </a:t>
            </a:r>
            <a:r>
              <a:rPr lang="el-GR" sz="24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αγαθά μακράς διάρκειας</a:t>
            </a:r>
            <a:r>
              <a:rPr lang="el-GR" sz="2400" b="1" i="1" dirty="0">
                <a:latin typeface="Calibri" panose="020F0502020204030204" pitchFamily="34" charset="0"/>
                <a:ea typeface="Times New Roman" panose="02020603050405020304" pitchFamily="18" charset="0"/>
                <a:cs typeface="Times New Roman" panose="02020603050405020304" pitchFamily="18" charset="0"/>
              </a:rPr>
              <a:t>, </a:t>
            </a:r>
            <a:r>
              <a:rPr lang="el-GR" sz="24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δραστηριότητες αποκατάστασης </a:t>
            </a:r>
            <a:r>
              <a:rPr lang="el-GR" sz="2400" b="1" i="1" dirty="0">
                <a:latin typeface="Calibri" panose="020F0502020204030204" pitchFamily="34" charset="0"/>
                <a:ea typeface="Times New Roman" panose="02020603050405020304" pitchFamily="18" charset="0"/>
                <a:cs typeface="Times New Roman" panose="02020603050405020304" pitchFamily="18" charset="0"/>
              </a:rPr>
              <a:t>και </a:t>
            </a:r>
            <a:r>
              <a:rPr lang="el-GR" sz="24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πρόληψη αποβλήτων</a:t>
            </a:r>
            <a:r>
              <a:rPr lang="el-GR" sz="2400" b="1" i="1" dirty="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sz="2400" b="1" i="1" dirty="0">
                <a:latin typeface="Calibri" panose="020F0502020204030204" pitchFamily="34" charset="0"/>
                <a:ea typeface="Times New Roman" panose="02020603050405020304" pitchFamily="18" charset="0"/>
                <a:cs typeface="Times New Roman" panose="02020603050405020304" pitchFamily="18" charset="0"/>
              </a:rPr>
              <a:t>Επιμένει επίσης στη σημασία της πώλησης υπηρεσιών και όχι προϊόντων, μια ιδέα που αναφέρεται ως “</a:t>
            </a:r>
            <a:r>
              <a:rPr lang="el-GR" sz="24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οικονομία λειτουργικών υπηρεσιών</a:t>
            </a:r>
            <a:r>
              <a:rPr lang="el-GR" sz="2400" b="1" i="1" dirty="0">
                <a:latin typeface="Calibri" panose="020F0502020204030204" pitchFamily="34" charset="0"/>
                <a:ea typeface="Times New Roman" panose="02020603050405020304" pitchFamily="18" charset="0"/>
                <a:cs typeface="Times New Roman" panose="02020603050405020304" pitchFamily="18" charset="0"/>
              </a:rPr>
              <a:t>”, η οποία σήμερα εντάσσεται ευρύτερα στην έννοια της “</a:t>
            </a:r>
            <a:r>
              <a:rPr lang="el-GR" sz="24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οικονομίας επιδόσεων</a:t>
            </a:r>
            <a:r>
              <a:rPr lang="el-GR" sz="2400" b="1" i="1" dirty="0">
                <a:latin typeface="Calibri" panose="020F0502020204030204" pitchFamily="34" charset="0"/>
                <a:ea typeface="Times New Roman" panose="02020603050405020304" pitchFamily="18" charset="0"/>
                <a:cs typeface="Times New Roman" panose="02020603050405020304" pitchFamily="18" charset="0"/>
              </a:rPr>
              <a:t>”. </a:t>
            </a:r>
          </a:p>
          <a:p>
            <a:pPr algn="just"/>
            <a:r>
              <a:rPr lang="el-GR" sz="2400" b="1" i="1" dirty="0">
                <a:latin typeface="Calibri" panose="020F0502020204030204" pitchFamily="34" charset="0"/>
                <a:ea typeface="Times New Roman" panose="02020603050405020304" pitchFamily="18" charset="0"/>
                <a:cs typeface="Times New Roman" panose="02020603050405020304" pitchFamily="18" charset="0"/>
              </a:rPr>
              <a:t>Ο </a:t>
            </a:r>
            <a:r>
              <a:rPr lang="el-GR" sz="24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Stahel</a:t>
            </a:r>
            <a:r>
              <a:rPr lang="el-GR" sz="2400" b="1" i="1" dirty="0">
                <a:latin typeface="Calibri" panose="020F0502020204030204" pitchFamily="34" charset="0"/>
                <a:ea typeface="Times New Roman" panose="02020603050405020304" pitchFamily="18" charset="0"/>
                <a:cs typeface="Times New Roman" panose="02020603050405020304" pitchFamily="18" charset="0"/>
              </a:rPr>
              <a:t> υποστηρίζει ότι η κυκλική οικονομία πρέπει να θεωρηθεί </a:t>
            </a:r>
            <a:r>
              <a:rPr lang="el-GR" sz="24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πλαίσιο</a:t>
            </a:r>
            <a:r>
              <a:rPr lang="el-GR" sz="2400" b="1" i="1" dirty="0">
                <a:latin typeface="Calibri" panose="020F0502020204030204" pitchFamily="34" charset="0"/>
                <a:ea typeface="Times New Roman" panose="02020603050405020304" pitchFamily="18" charset="0"/>
                <a:cs typeface="Times New Roman" panose="02020603050405020304" pitchFamily="18" charset="0"/>
              </a:rPr>
              <a:t>, και οι υποστηρικτές της να τη θεωρούν ως ένα συνεκτικό μοντέλο που αποτελεί πολύτιμο μέρος της απάντησης στο τέλος της εποχής του πετρελαίου και των υλικών χαμηλού κόστους. </a:t>
            </a:r>
            <a:endParaRPr lang="en-US" sz="24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Διάγραμμα ροής: Διεργασία 4"/>
          <p:cNvSpPr/>
          <p:nvPr/>
        </p:nvSpPr>
        <p:spPr>
          <a:xfrm>
            <a:off x="81024" y="983848"/>
            <a:ext cx="1724627" cy="119219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Walter Stahel</a:t>
            </a:r>
            <a:r>
              <a:rPr lang="el-GR" dirty="0">
                <a:latin typeface="Calibri" panose="020F0502020204030204" pitchFamily="34" charset="0"/>
                <a:ea typeface="Times New Roman" panose="02020603050405020304" pitchFamily="18" charset="0"/>
                <a:cs typeface="Times New Roman" panose="02020603050405020304" pitchFamily="18" charset="0"/>
              </a:rPr>
              <a:t>, αρχιτέκτονας  - βιομηχανικός αναλυτής</a:t>
            </a:r>
            <a:endParaRPr lang="el-GR" dirty="0"/>
          </a:p>
        </p:txBody>
      </p:sp>
      <p:sp>
        <p:nvSpPr>
          <p:cNvPr id="7" name="Διάγραμμα ροής: Διεργασία 6"/>
          <p:cNvSpPr/>
          <p:nvPr/>
        </p:nvSpPr>
        <p:spPr>
          <a:xfrm>
            <a:off x="2777923" y="983848"/>
            <a:ext cx="1400537" cy="118584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a:latin typeface="Calibri" panose="020F0502020204030204" pitchFamily="34" charset="0"/>
                <a:ea typeface="Times New Roman" panose="02020603050405020304" pitchFamily="18" charset="0"/>
                <a:cs typeface="Times New Roman" panose="02020603050405020304" pitchFamily="18" charset="0"/>
              </a:rPr>
              <a:t>1976 προς την Ευρωπαϊκή Επιτροπή</a:t>
            </a:r>
            <a:endParaRPr lang="el-GR"/>
          </a:p>
        </p:txBody>
      </p:sp>
      <p:sp>
        <p:nvSpPr>
          <p:cNvPr id="8" name="Διάγραμμα ροής: Διεργασία 7"/>
          <p:cNvSpPr/>
          <p:nvPr/>
        </p:nvSpPr>
        <p:spPr>
          <a:xfrm>
            <a:off x="5181598" y="983848"/>
            <a:ext cx="2434544" cy="118584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latin typeface="Calibri" panose="020F0502020204030204" pitchFamily="34" charset="0"/>
                <a:ea typeface="Times New Roman" panose="02020603050405020304" pitchFamily="18" charset="0"/>
                <a:cs typeface="Times New Roman" panose="02020603050405020304" pitchFamily="18" charset="0"/>
              </a:rPr>
              <a:t>«</a:t>
            </a:r>
            <a:r>
              <a:rPr lang="el-GR" i="1" dirty="0">
                <a:latin typeface="Calibri" panose="020F0502020204030204" pitchFamily="34" charset="0"/>
                <a:ea typeface="Times New Roman" panose="02020603050405020304" pitchFamily="18" charset="0"/>
                <a:cs typeface="Times New Roman" panose="02020603050405020304" pitchFamily="18" charset="0"/>
              </a:rPr>
              <a:t>δυναμική για την αντικατάσταση του ανθρώπινου δυναμικού για την ενέργεια</a:t>
            </a:r>
            <a:r>
              <a:rPr lang="el-GR" dirty="0">
                <a:latin typeface="Calibri" panose="020F0502020204030204" pitchFamily="34" charset="0"/>
                <a:ea typeface="Times New Roman" panose="02020603050405020304" pitchFamily="18" charset="0"/>
                <a:cs typeface="Times New Roman" panose="02020603050405020304" pitchFamily="18" charset="0"/>
              </a:rPr>
              <a:t>»</a:t>
            </a:r>
            <a:endParaRPr lang="el-GR" dirty="0"/>
          </a:p>
        </p:txBody>
      </p:sp>
      <p:sp>
        <p:nvSpPr>
          <p:cNvPr id="9" name="Διάγραμμα ροής: Διεργασία 8"/>
          <p:cNvSpPr/>
          <p:nvPr/>
        </p:nvSpPr>
        <p:spPr>
          <a:xfrm>
            <a:off x="8619280" y="983848"/>
            <a:ext cx="2700761" cy="118584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latin typeface="Calibri" panose="020F0502020204030204" pitchFamily="34" charset="0"/>
                <a:ea typeface="Times New Roman" panose="02020603050405020304" pitchFamily="18" charset="0"/>
                <a:cs typeface="Times New Roman" panose="02020603050405020304" pitchFamily="18" charset="0"/>
              </a:rPr>
              <a:t>Με τη </a:t>
            </a:r>
            <a:r>
              <a:rPr lang="el-GR"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Genevieve Reday</a:t>
            </a:r>
            <a:r>
              <a:rPr lang="el-GR" dirty="0">
                <a:latin typeface="Calibri" panose="020F0502020204030204" pitchFamily="34" charset="0"/>
                <a:ea typeface="Times New Roman" panose="02020603050405020304" pitchFamily="18" charset="0"/>
                <a:cs typeface="Times New Roman" panose="02020603050405020304" pitchFamily="18" charset="0"/>
              </a:rPr>
              <a:t>, </a:t>
            </a:r>
            <a:r>
              <a:rPr lang="el-GR" i="1" dirty="0">
                <a:latin typeface="Calibri" panose="020F0502020204030204" pitchFamily="34" charset="0"/>
                <a:ea typeface="Times New Roman" panose="02020603050405020304" pitchFamily="18" charset="0"/>
                <a:cs typeface="Times New Roman" panose="02020603050405020304" pitchFamily="18" charset="0"/>
              </a:rPr>
              <a:t>το όραμα μιας οικονομίας σε βρόχους (ή κυκλική οικονομία)</a:t>
            </a:r>
            <a:endParaRPr lang="el-GR" i="1" dirty="0"/>
          </a:p>
        </p:txBody>
      </p:sp>
      <p:sp>
        <p:nvSpPr>
          <p:cNvPr id="10" name="Μείον 9"/>
          <p:cNvSpPr/>
          <p:nvPr/>
        </p:nvSpPr>
        <p:spPr>
          <a:xfrm>
            <a:off x="1863522" y="1119570"/>
            <a:ext cx="914400" cy="9144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Μείον 10"/>
          <p:cNvSpPr/>
          <p:nvPr/>
        </p:nvSpPr>
        <p:spPr>
          <a:xfrm>
            <a:off x="4267197" y="1119570"/>
            <a:ext cx="914400" cy="9144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Μείον 11"/>
          <p:cNvSpPr/>
          <p:nvPr/>
        </p:nvSpPr>
        <p:spPr>
          <a:xfrm>
            <a:off x="7704879" y="1119570"/>
            <a:ext cx="914400" cy="9144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6163808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Product as a Service (PaaS)</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Autofit/>
          </a:bodyPr>
          <a:lstStyle/>
          <a:p>
            <a:pPr marL="0" indent="0" algn="just">
              <a:buNone/>
              <a:tabLst>
                <a:tab pos="11382375" algn="l"/>
              </a:tabLst>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tabLst>
                <a:tab pos="11382375" algn="l"/>
              </a:tabLst>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tabLst>
                <a:tab pos="11382375" algn="l"/>
              </a:tabLst>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tabLst>
                <a:tab pos="11382375" algn="l"/>
              </a:tabLst>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tabLst>
                <a:tab pos="11382375" algn="l"/>
              </a:tabLst>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tabLst>
                <a:tab pos="11382375" algn="l"/>
              </a:tabLst>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tabLst>
                <a:tab pos="11382375" algn="l"/>
              </a:tabLst>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tabLst>
                <a:tab pos="11382375" algn="l"/>
              </a:tabLst>
            </a:pPr>
            <a:r>
              <a:rPr lang="el-GR" b="1" i="1" dirty="0">
                <a:latin typeface="Calibri" panose="020F0502020204030204" pitchFamily="34" charset="0"/>
                <a:ea typeface="Times New Roman" panose="02020603050405020304" pitchFamily="18" charset="0"/>
                <a:cs typeface="Times New Roman" panose="02020603050405020304" pitchFamily="18" charset="0"/>
              </a:rPr>
              <a:t>Κανείς δεν θέλει ένα τρυπάνι, ο κόσμος θέλει μια τρύπα…</a:t>
            </a:r>
          </a:p>
          <a:p>
            <a:pPr marL="0" indent="0" algn="ctr">
              <a:buNone/>
              <a:tabLst>
                <a:tab pos="11382375" algn="l"/>
              </a:tabLst>
            </a:pPr>
            <a:r>
              <a:rPr lang="el-GR" b="1" i="1" dirty="0">
                <a:latin typeface="Calibri" panose="020F0502020204030204" pitchFamily="34" charset="0"/>
                <a:ea typeface="Times New Roman" panose="02020603050405020304" pitchFamily="18" charset="0"/>
                <a:cs typeface="Times New Roman" panose="02020603050405020304" pitchFamily="18" charset="0"/>
              </a:rPr>
              <a:t>ή</a:t>
            </a:r>
          </a:p>
          <a:p>
            <a:pPr marL="0" indent="0" algn="ctr">
              <a:buNone/>
              <a:tabLst>
                <a:tab pos="11382375" algn="l"/>
              </a:tabLst>
            </a:pPr>
            <a:r>
              <a:rPr lang="el-GR" b="1" i="1" dirty="0">
                <a:latin typeface="Calibri" panose="020F0502020204030204" pitchFamily="34" charset="0"/>
                <a:ea typeface="Times New Roman" panose="02020603050405020304" pitchFamily="18" charset="0"/>
                <a:cs typeface="Times New Roman" panose="02020603050405020304" pitchFamily="18" charset="0"/>
              </a:rPr>
              <a:t>μη μου παρέχεις το εργαλείο, δώσε μου τη λύση στο πρόβλημά μου.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pic>
        <p:nvPicPr>
          <p:cNvPr id="5" name="Εικόνα 4">
            <a:extLst>
              <a:ext uri="{FF2B5EF4-FFF2-40B4-BE49-F238E27FC236}">
                <a16:creationId xmlns:a16="http://schemas.microsoft.com/office/drawing/2014/main" id="{35E1BE9B-515D-4814-ABEB-AC8D386CB850}"/>
              </a:ext>
            </a:extLst>
          </p:cNvPr>
          <p:cNvPicPr>
            <a:picLocks noChangeAspect="1"/>
          </p:cNvPicPr>
          <p:nvPr/>
        </p:nvPicPr>
        <p:blipFill>
          <a:blip r:embed="rId2"/>
          <a:stretch>
            <a:fillRect/>
          </a:stretch>
        </p:blipFill>
        <p:spPr>
          <a:xfrm>
            <a:off x="816075" y="840657"/>
            <a:ext cx="10559845" cy="2993923"/>
          </a:xfrm>
          <a:prstGeom prst="rect">
            <a:avLst/>
          </a:prstGeom>
        </p:spPr>
      </p:pic>
    </p:spTree>
    <p:extLst>
      <p:ext uri="{BB962C8B-B14F-4D97-AF65-F5344CB8AC3E}">
        <p14:creationId xmlns:p14="http://schemas.microsoft.com/office/powerpoint/2010/main" val="3219328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3R – </a:t>
            </a:r>
            <a:r>
              <a:rPr lang="el-GR" sz="4800" b="1" dirty="0">
                <a:solidFill>
                  <a:srgbClr val="00B050"/>
                </a:solidFill>
                <a:effectLst>
                  <a:outerShdw blurRad="38100" dist="38100" dir="2700000" algn="tl">
                    <a:srgbClr val="000000">
                      <a:alpha val="43137"/>
                    </a:srgbClr>
                  </a:outerShdw>
                </a:effectLst>
              </a:rPr>
              <a:t>Ίδρυμα </a:t>
            </a:r>
            <a:r>
              <a:rPr lang="en-US" sz="4800" b="1" dirty="0">
                <a:solidFill>
                  <a:srgbClr val="00B050"/>
                </a:solidFill>
                <a:effectLst>
                  <a:outerShdw blurRad="38100" dist="38100" dir="2700000" algn="tl">
                    <a:srgbClr val="000000">
                      <a:alpha val="43137"/>
                    </a:srgbClr>
                  </a:outerShdw>
                </a:effectLst>
              </a:rPr>
              <a:t>Ellen Macarthur</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lnSpcReduction="100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Οι αρχές 3R (</a:t>
            </a:r>
            <a:r>
              <a:rPr lang="el-GR" b="1" i="1" u="sng" dirty="0">
                <a:latin typeface="Calibri" panose="020F0502020204030204" pitchFamily="34" charset="0"/>
                <a:ea typeface="Times New Roman" panose="02020603050405020304" pitchFamily="18" charset="0"/>
                <a:cs typeface="Times New Roman" panose="02020603050405020304" pitchFamily="18" charset="0"/>
              </a:rPr>
              <a:t>Reuse, Reduce, Recycle</a:t>
            </a:r>
            <a:r>
              <a:rPr lang="el-GR" b="1" i="1" dirty="0">
                <a:latin typeface="Calibri" panose="020F0502020204030204" pitchFamily="34" charset="0"/>
                <a:ea typeface="Times New Roman" panose="02020603050405020304" pitchFamily="18" charset="0"/>
                <a:cs typeface="Times New Roman" panose="02020603050405020304" pitchFamily="18" charset="0"/>
              </a:rPr>
              <a:t>) μπορούν να προσαρμοστούν στις τρεις πρόσθετες αρχές που αναπτύσσονται στην έκθεση του Ιδρύματος Ellen Macarthur.</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Τα προϊόντα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σχεδιάζονται</a:t>
            </a:r>
            <a:r>
              <a:rPr lang="el-GR" b="1" i="1" dirty="0">
                <a:latin typeface="Calibri" panose="020F0502020204030204" pitchFamily="34" charset="0"/>
                <a:ea typeface="Times New Roman" panose="02020603050405020304" pitchFamily="18" charset="0"/>
                <a:cs typeface="Times New Roman" panose="02020603050405020304" pitchFamily="18" charset="0"/>
              </a:rPr>
              <a:t> για έναν κύκλο αποσυναρμολόγησης και επαναχρησιμοποίησης.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Τα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τεχνικά υλικά </a:t>
            </a:r>
            <a:r>
              <a:rPr lang="el-GR" b="1" i="1" dirty="0">
                <a:latin typeface="Calibri" panose="020F0502020204030204" pitchFamily="34" charset="0"/>
                <a:ea typeface="Times New Roman" panose="02020603050405020304" pitchFamily="18" charset="0"/>
                <a:cs typeface="Times New Roman" panose="02020603050405020304" pitchFamily="18" charset="0"/>
              </a:rPr>
              <a:t>(όπως μέταλλα και πλαστικά) σχεδιάζονται ώστε να επαναχρησιμοποιούνται στο τέλος του κύκλου ζωής τους, ενώ οι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θρεπτικές ουσίες ή οι βιολογικές θρεπτικές ουσίες</a:t>
            </a:r>
            <a:r>
              <a:rPr lang="el-GR" b="1" i="1" dirty="0">
                <a:latin typeface="Calibri" panose="020F0502020204030204" pitchFamily="34" charset="0"/>
                <a:ea typeface="Times New Roman" panose="02020603050405020304" pitchFamily="18" charset="0"/>
                <a:cs typeface="Times New Roman" panose="02020603050405020304" pitchFamily="18" charset="0"/>
              </a:rPr>
              <a:t>, που γενικά είναι μη τοξικές, "μπορούν να επιστρέψουν με ασφάλεια στη βιόσφαιρα ή σε αλληλουχία διαδοχικών χρήσεων".</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δυνατότητα ανανέωσης</a:t>
            </a:r>
            <a:r>
              <a:rPr lang="el-GR" b="1" i="1" dirty="0">
                <a:latin typeface="Calibri" panose="020F0502020204030204" pitchFamily="34" charset="0"/>
                <a:ea typeface="Times New Roman" panose="02020603050405020304" pitchFamily="18" charset="0"/>
                <a:cs typeface="Times New Roman" panose="02020603050405020304" pitchFamily="18" charset="0"/>
              </a:rPr>
              <a:t>", θέτει τις ανανεώσιμες πηγές ενέργειας ως την κύρια πηγή ενέργειας για την κυκλική οικονομία, ώστε να μειωθεί η εξάρτηση από ορυκτά καύσιμα και να ενισχυθεί η προσαρμοστικότητα (ανθεκτικότητα) του οικονομικού συστήματος προς τις αρνητικές επιπτώσεις του πετρελαίου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6619166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 μετάβαση σε χώρες</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Κυκλική Οικονομία στην </a:t>
            </a:r>
            <a:r>
              <a:rPr lang="el-GR" sz="3200" b="1" i="1" dirty="0">
                <a:solidFill>
                  <a:srgbClr val="FFC000"/>
                </a:solidFill>
                <a:latin typeface="Calibri" panose="020F0502020204030204" pitchFamily="34" charset="0"/>
                <a:ea typeface="Times New Roman" panose="02020603050405020304" pitchFamily="18" charset="0"/>
                <a:cs typeface="Times New Roman" panose="02020603050405020304" pitchFamily="18" charset="0"/>
              </a:rPr>
              <a:t>Κίνα</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είναι ένα άμεσο αποτέλεσμα της εθνικής της πολιτικής στρατηγικής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από πάνω προς τα κάτω προσέγγιση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η εφαρμογή της είναι δομημένη ακολουθώντας τόσο μια οριζόντια όσο και κάθετη προσέγγιση. </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Μεταμόρφωση όχι μόνο τη βιομηχανίας, αλλά και της κοινωνικοοικονομικής οργάνωσης της κοινωνίας σε όλα τα επίπεδα.  </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προσέγγιση από πάνω προς τα κάτω της κινεζικής εθνικής στρατηγικής, αντικατοπτρίζεται επίσης στα μέσα που χρησιμοποιούνται, τα οποία είναι κυρίως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διοίκησης και ελέγχου</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όχι με βάση την αγορά</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όπως στις ευρωπαϊκές, ιαπωνικές ή αμερικανικές πολιτικές. </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02896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 μετάβαση σε χώρες</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a:t>
            </a:r>
            <a:r>
              <a:rPr lang="el-GR" b="1" i="1" u="sng" dirty="0">
                <a:latin typeface="Calibri" panose="020F0502020204030204" pitchFamily="34" charset="0"/>
                <a:ea typeface="Times New Roman" panose="02020603050405020304" pitchFamily="18" charset="0"/>
                <a:cs typeface="Times New Roman" panose="02020603050405020304" pitchFamily="18" charset="0"/>
              </a:rPr>
              <a:t>κάθετη προσέγγιση </a:t>
            </a:r>
            <a:r>
              <a:rPr lang="el-GR" b="1" i="1" dirty="0">
                <a:latin typeface="Calibri" panose="020F0502020204030204" pitchFamily="34" charset="0"/>
                <a:ea typeface="Times New Roman" panose="02020603050405020304" pitchFamily="18" charset="0"/>
                <a:cs typeface="Times New Roman" panose="02020603050405020304" pitchFamily="18" charset="0"/>
              </a:rPr>
              <a:t>στην </a:t>
            </a:r>
            <a:r>
              <a:rPr lang="el-GR" b="1" i="1" dirty="0">
                <a:solidFill>
                  <a:srgbClr val="FFC000"/>
                </a:solidFill>
                <a:latin typeface="Calibri" panose="020F0502020204030204" pitchFamily="34" charset="0"/>
                <a:ea typeface="Times New Roman" panose="02020603050405020304" pitchFamily="18" charset="0"/>
                <a:cs typeface="Times New Roman" panose="02020603050405020304" pitchFamily="18" charset="0"/>
              </a:rPr>
              <a:t>Κίνα</a:t>
            </a:r>
            <a:r>
              <a:rPr lang="el-GR" b="1" i="1" dirty="0">
                <a:latin typeface="Calibri" panose="020F0502020204030204" pitchFamily="34" charset="0"/>
                <a:ea typeface="Times New Roman" panose="02020603050405020304" pitchFamily="18" charset="0"/>
                <a:cs typeface="Times New Roman" panose="02020603050405020304" pitchFamily="18" charset="0"/>
              </a:rPr>
              <a:t> συνεπάγεται τη μετατόπιση της Κυκλικής Οικονομίας από το χαμηλό επίπεδο ανάλυσης:</a:t>
            </a:r>
          </a:p>
          <a:p>
            <a:pPr marL="1076325" algn="just">
              <a:tabLst>
                <a:tab pos="354013" algn="l"/>
              </a:tabLst>
            </a:pP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micro</a:t>
            </a:r>
            <a:r>
              <a:rPr lang="el-GR" b="1" i="1" dirty="0">
                <a:latin typeface="Calibri" panose="020F0502020204030204" pitchFamily="34" charset="0"/>
                <a:ea typeface="Times New Roman" panose="02020603050405020304" pitchFamily="18" charset="0"/>
                <a:cs typeface="Times New Roman" panose="02020603050405020304" pitchFamily="18" charset="0"/>
              </a:rPr>
              <a:t> - (επίπεδο εταιρείας ή ενός καταναλωτή) </a:t>
            </a:r>
          </a:p>
          <a:p>
            <a:pPr marL="1076325" algn="just">
              <a:tabLst>
                <a:tab pos="354013" algn="l"/>
              </a:tabLst>
            </a:pP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meso</a:t>
            </a:r>
            <a:r>
              <a:rPr lang="el-GR" b="1" i="1" dirty="0">
                <a:latin typeface="Calibri" panose="020F0502020204030204" pitchFamily="34" charset="0"/>
                <a:ea typeface="Times New Roman" panose="02020603050405020304" pitchFamily="18" charset="0"/>
                <a:cs typeface="Times New Roman" panose="02020603050405020304" pitchFamily="18" charset="0"/>
              </a:rPr>
              <a:t> - (π.χ. οικολογικά βιομηχανικά πάρκα)</a:t>
            </a:r>
          </a:p>
          <a:p>
            <a:pPr marL="1076325" algn="just">
              <a:tabLst>
                <a:tab pos="354013" algn="l"/>
              </a:tabLst>
            </a:pP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macro</a:t>
            </a:r>
            <a:r>
              <a:rPr lang="el-GR" b="1" i="1" dirty="0">
                <a:latin typeface="Calibri" panose="020F0502020204030204" pitchFamily="34" charset="0"/>
                <a:ea typeface="Times New Roman" panose="02020603050405020304" pitchFamily="18" charset="0"/>
                <a:cs typeface="Times New Roman" panose="02020603050405020304" pitchFamily="18" charset="0"/>
              </a:rPr>
              <a:t> - (πόλεις, επαρχίες και περιφέρειες) </a:t>
            </a:r>
          </a:p>
          <a:p>
            <a:pPr algn="just">
              <a:tabLst>
                <a:tab pos="354013" algn="l"/>
              </a:tabLst>
            </a:pPr>
            <a:r>
              <a:rPr lang="el-GR" b="1" i="1" dirty="0">
                <a:latin typeface="Calibri" panose="020F0502020204030204" pitchFamily="34" charset="0"/>
                <a:ea typeface="Times New Roman" panose="02020603050405020304" pitchFamily="18" charset="0"/>
                <a:cs typeface="Times New Roman" panose="02020603050405020304" pitchFamily="18" charset="0"/>
              </a:rPr>
              <a:t>η </a:t>
            </a:r>
            <a:r>
              <a:rPr lang="el-GR" b="1" i="1" u="sng" dirty="0">
                <a:latin typeface="Calibri" panose="020F0502020204030204" pitchFamily="34" charset="0"/>
                <a:ea typeface="Times New Roman" panose="02020603050405020304" pitchFamily="18" charset="0"/>
                <a:cs typeface="Times New Roman" panose="02020603050405020304" pitchFamily="18" charset="0"/>
              </a:rPr>
              <a:t>οριζόντια προσέγγιση</a:t>
            </a:r>
            <a:r>
              <a:rPr lang="el-GR" b="1" i="1" dirty="0">
                <a:latin typeface="Calibri" panose="020F0502020204030204" pitchFamily="34" charset="0"/>
                <a:ea typeface="Times New Roman" panose="02020603050405020304" pitchFamily="18" charset="0"/>
                <a:cs typeface="Times New Roman" panose="02020603050405020304" pitchFamily="18" charset="0"/>
              </a:rPr>
              <a:t>, συνεπάγεται σύνδεση μεταξύ "βιομηχανιών, αστικών υποδομών, πολιτιστικού περιβάλλοντος και συστήματος με το οποίο η κοινωνία καταναλώνει«.</a:t>
            </a:r>
          </a:p>
          <a:p>
            <a:pPr algn="just">
              <a:tabLst>
                <a:tab pos="354013" algn="l"/>
              </a:tabLst>
            </a:pPr>
            <a:r>
              <a:rPr lang="el-GR" b="1" i="1" dirty="0">
                <a:latin typeface="Calibri" panose="020F0502020204030204" pitchFamily="34" charset="0"/>
                <a:ea typeface="Times New Roman" panose="02020603050405020304" pitchFamily="18" charset="0"/>
                <a:cs typeface="Times New Roman" panose="02020603050405020304" pitchFamily="18" charset="0"/>
              </a:rPr>
              <a:t>Αρκετές μελέτες στην Κίνα αναλύουν την εφαρμογή της Κυκλικής Οικονομίας, ακολουθώντας τόσο οριζόντια όσο και κάθετη προσέγγιση.</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941192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 μετάβαση σε χώρες</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Αντίθετα, η μετάβαση προς την Κυκλική Οικονομία στην </a:t>
            </a:r>
            <a:r>
              <a:rPr lang="el-GR" sz="3200" b="1" i="1"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Ευρώπη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φαίνεται να συμβαίνει κυρίως ως προσέγγιση από τη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βάση προς την κορυφή</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π.χ. από τις πρωτοβουλίες των περιβαλλοντικών οργανώσεων, της κοινωνίας των πολιτών, των ΜΚΟ κ.λπ. </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Όλοι αυτοί οι παράγοντες ζητούν πιο πράσινα προϊόντα και κατάλληλη νομοθεσία και προσπαθούν να συμπεριλάβουν τόσο τις ιδιωτικές εταιρείες όσο και τις δημόσιες αρχές σε έναν ενάρετο κύκλο.</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Στην </a:t>
            </a:r>
            <a:r>
              <a:rPr lang="el-GR" sz="3200"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Ιαπωνία</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μια ολοκληρωμένη και στενή συνεργασία μεταξύ της κοινωνίας των πολιτών, του δημόσιου τομέα και των κατασκευαστών χαρακτηρίζουν τη μετάβαση σε μια Κυκλική Οικονομία.</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86164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 Οδικός χάρτης - Διαβούλευση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marL="0" indent="0" algn="just">
              <a:buNone/>
            </a:pPr>
            <a:endParaRPr lang="el-GR" sz="3200" b="1" i="1">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Νέο Σχέδιο Δράσης της Ελλάδας για την Κυκλική Οικονομία – Οδικός Χάρτης</a:t>
            </a: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US" sz="3200" b="1" i="1" dirty="0">
                <a:latin typeface="Calibri" panose="020F0502020204030204" pitchFamily="34" charset="0"/>
                <a:ea typeface="Times New Roman" panose="02020603050405020304" pitchFamily="18" charset="0"/>
                <a:cs typeface="Times New Roman" panose="02020603050405020304" pitchFamily="18" charset="0"/>
                <a:hlinkClick r:id="rId2"/>
              </a:rPr>
              <a:t>http://www.opengov.gr/minenv/?p=11649</a:t>
            </a: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Σχόλια έως τις 12-4-2021</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011877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n-US" sz="4800" b="1" dirty="0">
                <a:solidFill>
                  <a:srgbClr val="00B050"/>
                </a:solidFill>
                <a:effectLst>
                  <a:outerShdw blurRad="38100" dist="38100" dir="2700000" algn="tl">
                    <a:srgbClr val="000000">
                      <a:alpha val="43137"/>
                    </a:srgbClr>
                  </a:outerShdw>
                </a:effectLst>
              </a:rPr>
              <a:t>Cradle to Cradle</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78461"/>
            <a:ext cx="12191999" cy="5292060"/>
          </a:xfrm>
          <a:solidFill>
            <a:schemeClr val="accent5">
              <a:lumMod val="20000"/>
              <a:lumOff val="80000"/>
            </a:schemeClr>
          </a:solidFill>
        </p:spPr>
        <p:txBody>
          <a:bodyPr>
            <a:normAutofit fontScale="77500" lnSpcReduction="20000"/>
          </a:bodyPr>
          <a:lstStyle/>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προϊόντα με συχνές αναβαθμίσεις, είναι προτιμότερο να σχεδιαστούν με τρόπο που να διευκολύνει την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αποσυναρμολόγηση</a:t>
            </a:r>
            <a:r>
              <a:rPr lang="el-GR" b="1" i="1" dirty="0">
                <a:latin typeface="Calibri" panose="020F0502020204030204" pitchFamily="34" charset="0"/>
                <a:ea typeface="Times New Roman" panose="02020603050405020304" pitchFamily="18" charset="0"/>
                <a:cs typeface="Times New Roman" panose="02020603050405020304" pitchFamily="18" charset="0"/>
              </a:rPr>
              <a:t> και την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ανάκτηση των εξαρτημάτων</a:t>
            </a:r>
            <a:r>
              <a:rPr lang="el-GR" b="1" i="1" dirty="0">
                <a:latin typeface="Calibri" panose="020F0502020204030204" pitchFamily="34" charset="0"/>
                <a:ea typeface="Times New Roman" panose="02020603050405020304" pitchFamily="18" charset="0"/>
                <a:cs typeface="Times New Roman" panose="02020603050405020304" pitchFamily="18" charset="0"/>
              </a:rPr>
              <a:t> τους, είτε να αναβαθμισθούν ορισμένα στοιχεία, ή να χρησιμοποιηθούν μεμονωμένα εξαρτήματα για την επόμενη λειτουργική περίοδο. Π.χ. κινητά τηλέφωνα</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Το πλαίσιο "Cradle to Cradle" αφορά όχι μόνο τα υλικά αλλά και τις εισροές ενέργειας και νερού.</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"απόβλητα ίσον τρόφιμα"—"Χρησιμοποιείστε τις τρέχουσες ηλιακές εισφορές"—“Γιορτάστε την ποικιλομορφία”.</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Διάγραμμα ροής: Διεργασία 4"/>
          <p:cNvSpPr/>
          <p:nvPr/>
        </p:nvSpPr>
        <p:spPr>
          <a:xfrm>
            <a:off x="82951" y="896477"/>
            <a:ext cx="1446835" cy="136500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Michael Brawgart </a:t>
            </a:r>
            <a:r>
              <a:rPr lang="el-GR" dirty="0"/>
              <a:t>και</a:t>
            </a:r>
          </a:p>
          <a:p>
            <a:pPr algn="ctr"/>
            <a:r>
              <a:rPr lang="en-US" dirty="0"/>
              <a:t>Bill McDonough</a:t>
            </a:r>
            <a:endParaRPr lang="el-GR" dirty="0"/>
          </a:p>
        </p:txBody>
      </p:sp>
      <p:sp>
        <p:nvSpPr>
          <p:cNvPr id="7" name="Επεξήγηση με δεξί βέλος 6"/>
          <p:cNvSpPr/>
          <p:nvPr/>
        </p:nvSpPr>
        <p:spPr>
          <a:xfrm>
            <a:off x="2111415" y="891615"/>
            <a:ext cx="4573929" cy="1365003"/>
          </a:xfrm>
          <a:prstGeom prst="rightArrowCallout">
            <a:avLst>
              <a:gd name="adj1" fmla="val 25000"/>
              <a:gd name="adj2" fmla="val 25000"/>
              <a:gd name="adj3" fmla="val 25000"/>
              <a:gd name="adj4" fmla="val 9081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όλα τα υλικά που εμπλέκονται στις βιομηχανικές και εμπορικές διεργασίες είναι “</a:t>
            </a:r>
            <a:r>
              <a:rPr lang="el-GR" b="1" i="1" dirty="0">
                <a:solidFill>
                  <a:srgbClr val="FF0000"/>
                </a:solidFill>
              </a:rPr>
              <a:t>θρεπτικά</a:t>
            </a:r>
            <a:r>
              <a:rPr lang="el-GR" dirty="0"/>
              <a:t>” συστατικά, διακρινόμενα σε δύο κύριες κατηγορίες: </a:t>
            </a:r>
            <a:r>
              <a:rPr lang="el-GR" b="1" i="1" dirty="0">
                <a:solidFill>
                  <a:srgbClr val="FF0000"/>
                </a:solidFill>
              </a:rPr>
              <a:t>τεχνικά</a:t>
            </a:r>
            <a:r>
              <a:rPr lang="el-GR" dirty="0"/>
              <a:t> και </a:t>
            </a:r>
            <a:r>
              <a:rPr lang="el-GR" b="1" i="1" dirty="0">
                <a:solidFill>
                  <a:srgbClr val="FF0000"/>
                </a:solidFill>
              </a:rPr>
              <a:t>βιολογικά</a:t>
            </a:r>
            <a:r>
              <a:rPr lang="el-GR" dirty="0"/>
              <a:t>.</a:t>
            </a:r>
          </a:p>
        </p:txBody>
      </p:sp>
      <p:sp>
        <p:nvSpPr>
          <p:cNvPr id="8" name="Μείον 7"/>
          <p:cNvSpPr/>
          <p:nvPr/>
        </p:nvSpPr>
        <p:spPr>
          <a:xfrm>
            <a:off x="1614668" y="1197574"/>
            <a:ext cx="428264" cy="9144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Διάγραμμα ροής: Διεργασία 9"/>
          <p:cNvSpPr/>
          <p:nvPr/>
        </p:nvSpPr>
        <p:spPr>
          <a:xfrm>
            <a:off x="6762026" y="891614"/>
            <a:ext cx="5353291" cy="136500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a:t>Το πλαίσιο “Cradle to Cradle” επικεντρώνεται στο σχεδιασμό για την αποτελεσματικότητα των προϊόντων με θετικό αντίκτυπο, το οποίο διαφοροποιείται ριζικά από την παραδοσιακή άποψη για σχεδιασμό μείωσης των αρνητικών επιπτώσεων.</a:t>
            </a:r>
          </a:p>
        </p:txBody>
      </p:sp>
      <p:sp>
        <p:nvSpPr>
          <p:cNvPr id="11" name="Επεξήγηση με δεξί βέλος 10"/>
          <p:cNvSpPr/>
          <p:nvPr/>
        </p:nvSpPr>
        <p:spPr>
          <a:xfrm>
            <a:off x="1828800" y="2319062"/>
            <a:ext cx="4780344" cy="1701478"/>
          </a:xfrm>
          <a:prstGeom prst="rightArrowCallout">
            <a:avLst>
              <a:gd name="adj1" fmla="val 25000"/>
              <a:gd name="adj2" fmla="val 25000"/>
              <a:gd name="adj3" fmla="val 25000"/>
              <a:gd name="adj4" fmla="val 897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Ο σχεδιασμός “Cradle to Cradle” αντιλαμβάνεται τις ασφαλείς και παραγωγικές διεργασίες του “</a:t>
            </a:r>
            <a:r>
              <a:rPr lang="el-GR" b="1" i="1" dirty="0">
                <a:solidFill>
                  <a:srgbClr val="FF0000"/>
                </a:solidFill>
              </a:rPr>
              <a:t>βιολογικού μεταβολισμού</a:t>
            </a:r>
            <a:r>
              <a:rPr lang="el-GR" dirty="0"/>
              <a:t>” της φύσης, ως πρότυπο για την ανάπτυξη ενός “</a:t>
            </a:r>
            <a:r>
              <a:rPr lang="el-GR" b="1" i="1" dirty="0">
                <a:solidFill>
                  <a:srgbClr val="FF0000"/>
                </a:solidFill>
              </a:rPr>
              <a:t>τεχνικού μεταβολισμού</a:t>
            </a:r>
            <a:r>
              <a:rPr lang="el-GR" dirty="0"/>
              <a:t>” βιομηχανικών υλικών.</a:t>
            </a:r>
          </a:p>
        </p:txBody>
      </p:sp>
      <p:sp>
        <p:nvSpPr>
          <p:cNvPr id="14" name="Διάγραμμα ροής: Διεργασία 13"/>
          <p:cNvSpPr/>
          <p:nvPr/>
        </p:nvSpPr>
        <p:spPr>
          <a:xfrm>
            <a:off x="6762026" y="2349810"/>
            <a:ext cx="4299263" cy="87323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ακριβής καθορισμός της μοριακής σύνθεσης των υλικών</a:t>
            </a:r>
          </a:p>
        </p:txBody>
      </p:sp>
      <p:sp>
        <p:nvSpPr>
          <p:cNvPr id="16" name="Διάγραμμα ροής: Διεργασία 15"/>
          <p:cNvSpPr/>
          <p:nvPr/>
        </p:nvSpPr>
        <p:spPr>
          <a:xfrm>
            <a:off x="6762027" y="3224056"/>
            <a:ext cx="4299262" cy="82180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latin typeface="Calibri" panose="020F0502020204030204" pitchFamily="34" charset="0"/>
                <a:ea typeface="Times New Roman" panose="02020603050405020304" pitchFamily="18" charset="0"/>
                <a:cs typeface="Times New Roman" panose="02020603050405020304" pitchFamily="18" charset="0"/>
              </a:rPr>
              <a:t>“</a:t>
            </a:r>
            <a:r>
              <a:rPr lang="el-GR" i="1" dirty="0">
                <a:latin typeface="Calibri" panose="020F0502020204030204" pitchFamily="34" charset="0"/>
                <a:ea typeface="Times New Roman" panose="02020603050405020304" pitchFamily="18" charset="0"/>
                <a:cs typeface="Times New Roman" panose="02020603050405020304" pitchFamily="18" charset="0"/>
              </a:rPr>
              <a:t>γνωρίζοντας τι έχεις, αποτελεί τη βάση κάθε συστήματος ανακύκλωσης υλικών με βάση την ποιότητα</a:t>
            </a:r>
            <a:r>
              <a:rPr lang="el-GR" dirty="0">
                <a:latin typeface="Calibri" panose="020F0502020204030204" pitchFamily="34" charset="0"/>
                <a:ea typeface="Times New Roman" panose="02020603050405020304" pitchFamily="18" charset="0"/>
                <a:cs typeface="Times New Roman" panose="02020603050405020304" pitchFamily="18" charset="0"/>
              </a:rPr>
              <a:t>”</a:t>
            </a:r>
            <a:endParaRPr lang="el-GR" dirty="0"/>
          </a:p>
        </p:txBody>
      </p:sp>
    </p:spTree>
    <p:extLst>
      <p:ext uri="{BB962C8B-B14F-4D97-AF65-F5344CB8AC3E}">
        <p14:creationId xmlns:p14="http://schemas.microsoft.com/office/powerpoint/2010/main" val="2169068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n-US" sz="4800" b="1" dirty="0">
                <a:solidFill>
                  <a:srgbClr val="00B050"/>
                </a:solidFill>
                <a:effectLst>
                  <a:outerShdw blurRad="38100" dist="38100" dir="2700000" algn="tl">
                    <a:srgbClr val="000000">
                      <a:alpha val="43137"/>
                    </a:srgbClr>
                  </a:outerShdw>
                </a:effectLst>
              </a:rPr>
              <a:t>Industrial Ecology</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βιομηχανική οικολογία είναι η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μελέτη των ροών υλικών και ενέργειας </a:t>
            </a:r>
            <a:r>
              <a:rPr lang="el-GR" b="1" i="1" dirty="0">
                <a:latin typeface="Calibri" panose="020F0502020204030204" pitchFamily="34" charset="0"/>
                <a:ea typeface="Times New Roman" panose="02020603050405020304" pitchFamily="18" charset="0"/>
                <a:cs typeface="Times New Roman" panose="02020603050405020304" pitchFamily="18" charset="0"/>
              </a:rPr>
              <a:t>μέσω βιομηχανικών συστημάτων.</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προσέγγιση αυτή αποσκοπεί στη δημιουργία διαδικασιών κλειστού βρόχου στις οποίες τα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απόβλητα χρησιμεύουν ως εισροές</a:t>
            </a:r>
            <a:r>
              <a:rPr lang="el-GR" b="1" i="1" dirty="0">
                <a:latin typeface="Calibri" panose="020F0502020204030204" pitchFamily="34" charset="0"/>
                <a:ea typeface="Times New Roman" panose="02020603050405020304" pitchFamily="18" charset="0"/>
                <a:cs typeface="Times New Roman" panose="02020603050405020304" pitchFamily="18" charset="0"/>
              </a:rPr>
              <a:t>, εξαλείφοντας έτσι την έννοια ενός ανεπιθύμητου υποπροϊόντος.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Υιοθετείται μια συστημική άποψη, για σχεδιασμό διαδικασιών παραγωγής, σύμφωνα με τους τοπικούς οικολογικούς περιορισμούς, λαμβάνοντας υπόψη τον παγκόσμιο αντίκτυπό τους από την αρχή, προσεγγίζοντας κατά το δυνατό τη λειτουργία των ζωντανών συστημάτων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επιστήμη της αειφορίας</a:t>
            </a:r>
            <a:r>
              <a:rPr lang="el-GR" b="1" i="1" dirty="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Οι αρχές της μπορούν επίσης να εφαρμοστούν στον τομέα των υπηρεσιών.</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Με έμφαση στην αποκατάσταση του φυσικού κεφαλαίου, η βιομηχανική οικολογία επικεντρώνεται επίσης στην κοινωνική ευημερία.</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443660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71331"/>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Biomimicry</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71332"/>
            <a:ext cx="12191999" cy="5685017"/>
          </a:xfrm>
          <a:solidFill>
            <a:schemeClr val="accent5">
              <a:lumMod val="20000"/>
              <a:lumOff val="80000"/>
            </a:schemeClr>
          </a:solidFill>
        </p:spPr>
        <p:txBody>
          <a:bodyPr>
            <a:normAutofit fontScale="92500" lnSpcReduction="200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Janine Benyus</a:t>
            </a:r>
            <a:r>
              <a:rPr lang="el-GR" b="1" i="1" dirty="0">
                <a:latin typeface="Calibri" panose="020F0502020204030204" pitchFamily="34" charset="0"/>
                <a:ea typeface="Times New Roman" panose="02020603050405020304" pitchFamily="18" charset="0"/>
                <a:cs typeface="Times New Roman" panose="02020603050405020304" pitchFamily="18" charset="0"/>
              </a:rPr>
              <a:t>, συγγραφέας του “</a:t>
            </a:r>
            <a:r>
              <a:rPr lang="el-GR"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Biomimicry: Innovation Inspired by Nature</a:t>
            </a:r>
            <a:r>
              <a:rPr lang="el-GR" b="1" i="1" dirty="0">
                <a:latin typeface="Calibri" panose="020F0502020204030204" pitchFamily="34" charset="0"/>
                <a:ea typeface="Times New Roman" panose="02020603050405020304" pitchFamily="18" charset="0"/>
                <a:cs typeface="Times New Roman" panose="02020603050405020304" pitchFamily="18" charset="0"/>
              </a:rPr>
              <a:t>”, ορίζει την προσέγγισή της ως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μια νέα πειθαρχία που μελετά τις καλύτερες ιδέες της φύσης και στη συνέχεια μιμείται αυτά τα σχέδια και τις διαδικασίες για την επίλυση ανθρώπινων προβλημάτων</a:t>
            </a:r>
            <a:r>
              <a:rPr lang="el-GR" b="1" i="1" dirty="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μελέτη ενός φύλλου για επινόηση ενός καλύτερου ηλιακού κελιού είναι ένα παράδειγμα.</a:t>
            </a:r>
          </a:p>
          <a:p>
            <a:pPr marL="0" indent="0" algn="just">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Ο βιομιμητισμός βασίζεται σε τρεις βασικές αρχές:</a:t>
            </a:r>
          </a:p>
          <a:p>
            <a:pPr marL="625475" indent="0" algn="just">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Φύση ως μοντέλο</a:t>
            </a:r>
            <a:r>
              <a:rPr lang="el-GR" b="1" i="1" dirty="0">
                <a:latin typeface="Calibri" panose="020F0502020204030204" pitchFamily="34" charset="0"/>
                <a:ea typeface="Times New Roman" panose="02020603050405020304" pitchFamily="18" charset="0"/>
                <a:cs typeface="Times New Roman" panose="02020603050405020304" pitchFamily="18" charset="0"/>
              </a:rPr>
              <a:t>: Μελέτη των μοντέλων της φύσης και μίμηση αυτών των μορφών, διαδικασιών, συστημάτων και στρατηγικών για την επίλυση ανθρώπινων προβλημάτων.</a:t>
            </a:r>
          </a:p>
          <a:p>
            <a:pPr marL="625475" indent="0" algn="just">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Φύση ως μέτρο</a:t>
            </a:r>
            <a:r>
              <a:rPr lang="el-GR" b="1" i="1" dirty="0">
                <a:latin typeface="Calibri" panose="020F0502020204030204" pitchFamily="34" charset="0"/>
                <a:ea typeface="Times New Roman" panose="02020603050405020304" pitchFamily="18" charset="0"/>
                <a:cs typeface="Times New Roman" panose="02020603050405020304" pitchFamily="18" charset="0"/>
              </a:rPr>
              <a:t>: Να Χρησιμοποιείται ένα οικολογικό πρότυπο για να κρίνεται η βιωσιμότητα των καινοτομιών μας.</a:t>
            </a:r>
          </a:p>
          <a:p>
            <a:pPr marL="625475" indent="0" algn="just">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Η φύση ως μέντορας</a:t>
            </a:r>
            <a:r>
              <a:rPr lang="el-GR" b="1" i="1" dirty="0">
                <a:latin typeface="Calibri" panose="020F0502020204030204" pitchFamily="34" charset="0"/>
                <a:ea typeface="Times New Roman" panose="02020603050405020304" pitchFamily="18" charset="0"/>
                <a:cs typeface="Times New Roman" panose="02020603050405020304" pitchFamily="18" charset="0"/>
              </a:rPr>
              <a:t>: Αξιολόγηση της φύσης όχι με βάση αυτό που μπορούμε να αποκομίσουμε από το φυσικό κόσμο, αλλά τι μπορούμε να μάθουμε από αυτόν.</a:t>
            </a:r>
          </a:p>
          <a:p>
            <a:pPr algn="just"/>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339947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ΑΡΧΕΣ ΠΟΛΙΤΙΚΗΣ ΠΑΓΚΟΣΜΙΩΣ</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a:bodyPr>
          <a:lstStyle/>
          <a:p>
            <a:pPr marL="0" indent="0" algn="ctr">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4000" b="1" i="1" dirty="0">
                <a:latin typeface="Calibri" panose="020F0502020204030204" pitchFamily="34" charset="0"/>
                <a:ea typeface="Times New Roman" panose="02020603050405020304" pitchFamily="18" charset="0"/>
                <a:cs typeface="Times New Roman" panose="02020603050405020304" pitchFamily="18" charset="0"/>
              </a:rPr>
              <a:t>Η κυκλική οικονομία αναδύεται κυρίως στη βιβλιογραφία μέσω τριών κύριων «δράσεων», των λεγόμενων Αρχών 3R: </a:t>
            </a:r>
          </a:p>
          <a:p>
            <a:pPr marL="0" indent="0" algn="ctr">
              <a:buNone/>
            </a:pPr>
            <a:endParaRPr lang="el-GR" sz="40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Μείωση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R</a:t>
            </a:r>
            <a:r>
              <a:rPr lang="el-GR" sz="3200" b="1" i="1" dirty="0">
                <a:latin typeface="Calibri" panose="020F0502020204030204" pitchFamily="34" charset="0"/>
                <a:ea typeface="Times New Roman" panose="02020603050405020304" pitchFamily="18" charset="0"/>
                <a:cs typeface="Times New Roman" panose="02020603050405020304" pitchFamily="18" charset="0"/>
              </a:rPr>
              <a:t>educe), </a:t>
            </a:r>
          </a:p>
          <a:p>
            <a:pPr marL="0" indent="0" algn="ctr">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Επαναχρησιμοποίηση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R</a:t>
            </a:r>
            <a:r>
              <a:rPr lang="el-GR" sz="3200" b="1" i="1" dirty="0">
                <a:latin typeface="Calibri" panose="020F0502020204030204" pitchFamily="34" charset="0"/>
                <a:ea typeface="Times New Roman" panose="02020603050405020304" pitchFamily="18" charset="0"/>
                <a:cs typeface="Times New Roman" panose="02020603050405020304" pitchFamily="18" charset="0"/>
              </a:rPr>
              <a:t>euse) και </a:t>
            </a:r>
          </a:p>
          <a:p>
            <a:pPr marL="0" indent="0" algn="ctr">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Ανακύκλωση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R</a:t>
            </a:r>
            <a:r>
              <a:rPr lang="el-GR" sz="3200" b="1" i="1" dirty="0">
                <a:latin typeface="Calibri" panose="020F0502020204030204" pitchFamily="34" charset="0"/>
                <a:ea typeface="Times New Roman" panose="02020603050405020304" pitchFamily="18" charset="0"/>
                <a:cs typeface="Times New Roman" panose="02020603050405020304" pitchFamily="18" charset="0"/>
              </a:rPr>
              <a:t>ecycle)</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748144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ΚΙΝΑ</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a:bodyPr>
          <a:lstStyle/>
          <a:p>
            <a:pPr marL="0" indent="0" algn="ctr">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Στην Κίνα οι νόμοι προώθησης της Κυκλικής Οικονομίας την ορίζουν</a:t>
            </a:r>
          </a:p>
          <a:p>
            <a:pPr marL="0" indent="0" algn="ctr">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έναν γενικό όρο για τις δραστηριότητες μείωσης, επαναχρησιμοποίησης και ανακύκλωσης που διεξάγονται κατά τη διαδικασία παραγωγής, διανομής και κατανάλωσης</a:t>
            </a:r>
            <a:r>
              <a:rPr lang="el-GR" b="1" i="1" dirty="0">
                <a:latin typeface="Calibri" panose="020F0502020204030204" pitchFamily="34" charset="0"/>
                <a:ea typeface="Times New Roman" panose="02020603050405020304" pitchFamily="18" charset="0"/>
                <a:cs typeface="Times New Roman" panose="02020603050405020304" pitchFamily="18" charset="0"/>
              </a:rPr>
              <a:t>”</a:t>
            </a:r>
          </a:p>
          <a:p>
            <a:pPr marL="0" indent="0" algn="ctr">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Ο ορισμός αυτός δεν φαίνεται, ωστόσο, να συνάδει με την πρακτική της Κίνας για </a:t>
            </a:r>
          </a:p>
          <a:p>
            <a:pPr marL="0" indent="0" algn="ctr">
              <a:buNone/>
            </a:pP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σταθερή αύξηση των προτύπων παραγωγής και κατανάλωσης σε εθνικό επίπεδο</a:t>
            </a:r>
            <a:endParaRPr lang="en-US"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473130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Ευρώπη, Ιαπωνία, ΗΠΑ, Κορέα και Βιετνάμ </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a:bodyPr>
          <a:lstStyle/>
          <a:p>
            <a:pPr marL="0" indent="0" algn="ctr">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προσδιορίζουν την Κυκλική Οικονομία και τις θεμελιώδεις αρχές της (3R), σε: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περισσότερες τομεακές πρωτοβουλίες που σχετίζονται κυρίως με τις πολιτικές διαχείρισης των αποβλήτων </a:t>
            </a:r>
          </a:p>
          <a:p>
            <a:pPr marL="0" indent="0" algn="ctr">
              <a:buNone/>
            </a:pPr>
            <a:endPar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Ο ευρύτερος στόχος τους είναι:</a:t>
            </a:r>
          </a:p>
          <a:p>
            <a:pPr marL="0" indent="0" algn="ctr">
              <a:buNone/>
            </a:pP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οι συνέργειες με εθνικές στρατηγικές για την μείωση των χώρων υγειονομικής ταφής, την προμήθεια πόρων, τη μείωση των εκπομπών αερίων του θερμοκηπίου και τη διαχείριση των επικίνδυνων αποβλήτων μετά την κυκλοφορία των υλικών </a:t>
            </a:r>
            <a:endParaRPr lang="en-US"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767268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Ευρώπη, Ιαπωνία, ΗΠΑ, Κορέα και Βιετνάμ </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2"/>
            <a:ext cx="12191999" cy="5471447"/>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a:t>
            </a:r>
            <a:r>
              <a:rPr lang="el-GR"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Ιαπωνία</a:t>
            </a:r>
            <a:r>
              <a:rPr lang="el-GR" b="1" i="1" dirty="0">
                <a:latin typeface="Calibri" panose="020F0502020204030204" pitchFamily="34" charset="0"/>
                <a:ea typeface="Times New Roman" panose="02020603050405020304" pitchFamily="18" charset="0"/>
                <a:cs typeface="Times New Roman" panose="02020603050405020304" pitchFamily="18" charset="0"/>
              </a:rPr>
              <a:t> εφάρμοσε την Κυκλική Οικονομία από το 1991 με το νόμο για την αποτελεσματική αξιοποίηση των ανακυκλώσιμων υλικών.</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Στην </a:t>
            </a:r>
            <a:r>
              <a:rPr lang="el-GR"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Ευρώπη</a:t>
            </a:r>
            <a:r>
              <a:rPr lang="el-GR" b="1" i="1" dirty="0">
                <a:latin typeface="Calibri" panose="020F0502020204030204" pitchFamily="34" charset="0"/>
                <a:ea typeface="Times New Roman" panose="02020603050405020304" pitchFamily="18" charset="0"/>
                <a:cs typeface="Times New Roman" panose="02020603050405020304" pitchFamily="18" charset="0"/>
              </a:rPr>
              <a:t>, η Κυκλική Οικονομία εμφανίστηκε κυρίως στη </a:t>
            </a:r>
            <a:r>
              <a:rPr lang="el-GR"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Γερμανία</a:t>
            </a:r>
            <a:r>
              <a:rPr lang="el-GR" b="1" i="1" dirty="0">
                <a:latin typeface="Calibri" panose="020F0502020204030204" pitchFamily="34" charset="0"/>
                <a:ea typeface="Times New Roman" panose="02020603050405020304" pitchFamily="18" charset="0"/>
                <a:cs typeface="Times New Roman" panose="02020603050405020304" pitchFamily="18" charset="0"/>
              </a:rPr>
              <a:t> στις αρχές του 1976 με το νόμο για τη διάθεση των αποβλήτων, ενώ σε επίπεδο </a:t>
            </a:r>
            <a:r>
              <a:rPr lang="el-GR"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Ευρωπαϊκής Κοινότητας</a:t>
            </a:r>
            <a:r>
              <a:rPr lang="el-GR" b="1" i="1" dirty="0">
                <a:latin typeface="Calibri" panose="020F0502020204030204" pitchFamily="34" charset="0"/>
                <a:ea typeface="Times New Roman" panose="02020603050405020304" pitchFamily="18" charset="0"/>
                <a:cs typeface="Times New Roman" panose="02020603050405020304" pitchFamily="18" charset="0"/>
              </a:rPr>
              <a:t> προωθήθηκε πολύ αργότερα, μέσω της οδηγίας 2008/98/ΕΚ για τα απόβλητα.</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νέα έκδοση δέσμης μέτρων από την </a:t>
            </a:r>
            <a:r>
              <a:rPr lang="el-GR" b="1" i="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Ευρωπαϊκή Επιτροπή </a:t>
            </a:r>
            <a:r>
              <a:rPr lang="el-GR" b="1" i="1" dirty="0">
                <a:latin typeface="Calibri" panose="020F0502020204030204" pitchFamily="34" charset="0"/>
                <a:ea typeface="Times New Roman" panose="02020603050405020304" pitchFamily="18" charset="0"/>
                <a:cs typeface="Times New Roman" panose="02020603050405020304" pitchFamily="18" charset="0"/>
              </a:rPr>
              <a:t>σε σύγκριση με την αρχική δέσμη μέτρων αφορά περισσότερο την υποστήριξη της Κυκλικής Οικονομίας ως νέας επιχειρηματικής στρατηγικής, πέραν της στρατηγικής διαχείρισης αποβλήτων, με σκοπό την επίτευξη μεγαλύτερης πολιτικής επιτυχίας και την ευθυγράμμιση της ΕΕ στην πρώτη γραμμή της παγκόσμιας ανάπτυξης της κυκλικής οικονομίας. </a:t>
            </a:r>
          </a:p>
          <a:p>
            <a:pPr algn="just"/>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923795330"/>
      </p:ext>
    </p:extLst>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487</TotalTime>
  <Words>3006</Words>
  <Application>Microsoft Office PowerPoint</Application>
  <PresentationFormat>Ευρεία οθόνη</PresentationFormat>
  <Paragraphs>191</Paragraphs>
  <Slides>25</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25</vt:i4>
      </vt:variant>
    </vt:vector>
  </HeadingPairs>
  <TitlesOfParts>
    <vt:vector size="30" baseType="lpstr">
      <vt:lpstr>Arial</vt:lpstr>
      <vt:lpstr>Calibri</vt:lpstr>
      <vt:lpstr>Calibri Light</vt:lpstr>
      <vt:lpstr>Times New Roman</vt:lpstr>
      <vt:lpstr>1_Θέμα του Office</vt:lpstr>
      <vt:lpstr>Αναγεννητικός Σχεδιασμός (Regenerative Design)</vt:lpstr>
      <vt:lpstr>Performance Economy</vt:lpstr>
      <vt:lpstr>Cradle to Cradle</vt:lpstr>
      <vt:lpstr>Industrial Ecology</vt:lpstr>
      <vt:lpstr>Biomimicry</vt:lpstr>
      <vt:lpstr>ΑΡΧΕΣ ΠΟΛΙΤΙΚΗΣ ΠΑΓΚΟΣΜΙΩΣ</vt:lpstr>
      <vt:lpstr>ΚΙΝΑ</vt:lpstr>
      <vt:lpstr>Ευρώπη, Ιαπωνία, ΗΠΑ, Κορέα και Βιετνάμ </vt:lpstr>
      <vt:lpstr>Ευρώπη, Ιαπωνία, ΗΠΑ, Κορέα και Βιετνάμ </vt:lpstr>
      <vt:lpstr>Ευρώπη, Ιαπωνία, ΗΠΑ, Κορέα και Βιετνάμ </vt:lpstr>
      <vt:lpstr>Ευρώπη, Ιαπωνία, ΗΠΑ, Κορέα και Βιετνάμ </vt:lpstr>
      <vt:lpstr>Η αρχή της μείωσης</vt:lpstr>
      <vt:lpstr>Η αρχή της επαναχρησιμοποίησης</vt:lpstr>
      <vt:lpstr>Η διευρυμένη ευθύνη των παραγωγών </vt:lpstr>
      <vt:lpstr>Η αρχή της Ανακύκλωσης </vt:lpstr>
      <vt:lpstr> Κυκλική Οικονομία – Ανακύκλωση </vt:lpstr>
      <vt:lpstr>Κυκλική Οικονομία – Ανακύκλωση</vt:lpstr>
      <vt:lpstr>Product as a Service (PaaS)</vt:lpstr>
      <vt:lpstr>Product as a Service (PaaS)</vt:lpstr>
      <vt:lpstr>Product as a Service (PaaS)</vt:lpstr>
      <vt:lpstr>3R – Ίδρυμα Ellen Macarthur</vt:lpstr>
      <vt:lpstr>Κυκλική Οικονομία – μετάβαση σε χώρες</vt:lpstr>
      <vt:lpstr>Κυκλική Οικονομία – μετάβαση σε χώρες</vt:lpstr>
      <vt:lpstr>Κυκλική Οικονομία – μετάβαση σε χώρες</vt:lpstr>
      <vt:lpstr>Κυκλική Οικονομία – Οδικός χάρτης - Διαβούλευση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ΞΕΝΟΦΩΝ ΣΠΗΛΙΩΤΗΣ</dc:creator>
  <cp:lastModifiedBy>ΞΕΝΟΦΩΝ ΣΠΗΛΙΩΤΗΣ</cp:lastModifiedBy>
  <cp:revision>33</cp:revision>
  <dcterms:created xsi:type="dcterms:W3CDTF">2021-03-27T10:48:50Z</dcterms:created>
  <dcterms:modified xsi:type="dcterms:W3CDTF">2021-04-01T17:09:31Z</dcterms:modified>
</cp:coreProperties>
</file>