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341" r:id="rId4"/>
    <p:sldId id="303" r:id="rId5"/>
    <p:sldId id="305" r:id="rId6"/>
    <p:sldId id="306" r:id="rId7"/>
    <p:sldId id="327" r:id="rId8"/>
    <p:sldId id="307" r:id="rId9"/>
    <p:sldId id="325" r:id="rId10"/>
    <p:sldId id="326" r:id="rId11"/>
    <p:sldId id="342" r:id="rId12"/>
    <p:sldId id="328" r:id="rId13"/>
    <p:sldId id="343" r:id="rId14"/>
    <p:sldId id="333" r:id="rId15"/>
    <p:sldId id="334" r:id="rId16"/>
    <p:sldId id="346" r:id="rId17"/>
    <p:sldId id="329" r:id="rId18"/>
    <p:sldId id="344" r:id="rId19"/>
    <p:sldId id="330" r:id="rId20"/>
    <p:sldId id="332" r:id="rId21"/>
    <p:sldId id="345" r:id="rId22"/>
    <p:sldId id="335" r:id="rId23"/>
    <p:sldId id="336" r:id="rId24"/>
    <p:sldId id="337" r:id="rId25"/>
    <p:sldId id="338" r:id="rId26"/>
    <p:sldId id="339" r:id="rId27"/>
    <p:sldId id="34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46" autoAdjust="0"/>
  </p:normalViewPr>
  <p:slideViewPr>
    <p:cSldViewPr snapToGrid="0" showGuides="1">
      <p:cViewPr varScale="1">
        <p:scale>
          <a:sx n="76" d="100"/>
          <a:sy n="76" d="100"/>
        </p:scale>
        <p:origin x="1086" y="78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C146-E2BA-41EA-8AE9-0C67692768F2}" type="datetimeFigureOut">
              <a:rPr lang="ru-RU" smtClean="0"/>
              <a:t>11.04.2024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0C303-0EDA-42E1-9745-6C6A39A7B5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3EB6-8099-4744-9273-C8C1DD61A2EA}" type="datetimeFigureOut">
              <a:rPr lang="ru-RU" smtClean="0"/>
              <a:t>11.04.2024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0A10-6036-4879-816D-55C01FC94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γλυκόζη ρυθμίζεται από διάφορες ορμόνες, η κυριότερη των οποίων είναι η ινσουλίνη.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γλυκαγόνη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έχει αντίστροφη δράση από την ινσουλίνη αυξάνοντας την συγκέντρωση της γλυκόζης μέσω της αυξημένης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γλυκονεογένεσης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κορτιζόλη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η αυξητική ορμόνη αυξάνουν επίσης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γλυκονεογένεση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προκαλούν αντίσταση στην ινσουλίνη που σημαίνει ότι εμποδίζεται η αξιοποίηση της γλυκόζης από τα κύτταρα και κυρίως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λιποκυττάρων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αποτέλεσμα να αυξάνεται η συγκέντρωση της γλυκόζης στο αίμα.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2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6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λιποπρωτεΐνες</a:t>
            </a:r>
            <a:r>
              <a:rPr lang="el-GR" dirty="0"/>
              <a:t> αποτελούν μέσο μεταφοράς των </a:t>
            </a:r>
            <a:r>
              <a:rPr lang="el-GR" dirty="0" err="1"/>
              <a:t>τριγλυκεριδίων</a:t>
            </a:r>
            <a:r>
              <a:rPr lang="el-GR" dirty="0"/>
              <a:t> και της </a:t>
            </a:r>
            <a:r>
              <a:rPr lang="el-GR" dirty="0" err="1"/>
              <a:t>χολοστερόλης</a:t>
            </a:r>
            <a:r>
              <a:rPr lang="el-GR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88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λιποπρωτεΐνες</a:t>
            </a:r>
            <a:r>
              <a:rPr lang="el-GR" dirty="0"/>
              <a:t> αποτελούν μέσο μεταφοράς των </a:t>
            </a:r>
            <a:r>
              <a:rPr lang="el-GR" dirty="0" err="1"/>
              <a:t>τριγλυκεριδίων</a:t>
            </a:r>
            <a:r>
              <a:rPr lang="el-GR" dirty="0"/>
              <a:t> και της </a:t>
            </a:r>
            <a:r>
              <a:rPr lang="el-GR" dirty="0" err="1"/>
              <a:t>χολοστερόλης</a:t>
            </a:r>
            <a:r>
              <a:rPr lang="el-GR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23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λιποπρωτεϊνική</a:t>
            </a:r>
            <a:r>
              <a:rPr lang="el-GR" dirty="0"/>
              <a:t> </a:t>
            </a:r>
            <a:r>
              <a:rPr lang="el-GR" dirty="0" err="1"/>
              <a:t>λιπάση</a:t>
            </a:r>
            <a:r>
              <a:rPr lang="el-GR" dirty="0"/>
              <a:t> επηρεάζεται από διάφορους παράγοντες και κυρίως από την ινσουλίνη και τις ορμόνες του θυροειδούς. Τα </a:t>
            </a:r>
            <a:r>
              <a:rPr lang="el-GR" dirty="0" err="1"/>
              <a:t>χυλομικρά</a:t>
            </a:r>
            <a:r>
              <a:rPr lang="el-GR" dirty="0"/>
              <a:t> που περισσεύουν ανιχνεύονται από υποδοχείς του ήπατος και μεταφέρονται από την συστηματική κυκλοφορία στο ήπαρ.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52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λιποπρωτεϊνική</a:t>
            </a:r>
            <a:r>
              <a:rPr lang="el-GR" dirty="0"/>
              <a:t> </a:t>
            </a:r>
            <a:r>
              <a:rPr lang="el-GR" dirty="0" err="1"/>
              <a:t>λιπάση</a:t>
            </a:r>
            <a:r>
              <a:rPr lang="el-GR" dirty="0"/>
              <a:t> επηρεάζεται από διάφορους παράγοντες και κυρίως από την ινσουλίνη και τις ορμόνες του θυροειδούς.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312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6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909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07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απορρόφηση των </a:t>
            </a:r>
            <a:r>
              <a:rPr lang="el-GR" dirty="0" err="1"/>
              <a:t>χυλομικρών</a:t>
            </a:r>
            <a:r>
              <a:rPr lang="el-GR" dirty="0"/>
              <a:t> από το γαστρεντερικό συμβαίνει περίπου 30-60 λεπτά μετά την κατανάλωση ενός λιπαρού γεύματος.  Στα παχύσαρκα ζώα μπορεί να χρειαστούν πάνω από 10 ώρες για την υποχώρηση της </a:t>
            </a:r>
            <a:r>
              <a:rPr lang="el-GR" dirty="0" err="1"/>
              <a:t>υπερλιπιδαιμίας</a:t>
            </a:r>
            <a:r>
              <a:rPr lang="el-GR" dirty="0"/>
              <a:t> που οφείλεται στο γεύμα.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354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Ο υποθυρεοειδισμός αποτελεί το </a:t>
            </a:r>
            <a:r>
              <a:rPr lang="el-GR" sz="1200" dirty="0">
                <a:solidFill>
                  <a:schemeClr val="bg2"/>
                </a:solidFill>
                <a:latin typeface="Calibri" panose="020F0502020204030204" pitchFamily="34" charset="0"/>
              </a:rPr>
              <a:t>συχνότερο αίτιο </a:t>
            </a:r>
            <a:r>
              <a:rPr lang="el-GR" sz="1200" dirty="0" err="1">
                <a:solidFill>
                  <a:schemeClr val="bg2"/>
                </a:solidFill>
                <a:latin typeface="Calibri" panose="020F0502020204030204" pitchFamily="34" charset="0"/>
              </a:rPr>
              <a:t>υπερχολοστερολαιμίας</a:t>
            </a:r>
            <a:r>
              <a:rPr lang="el-GR" sz="1200" dirty="0">
                <a:solidFill>
                  <a:schemeClr val="bg2"/>
                </a:solidFill>
                <a:latin typeface="Calibri" panose="020F0502020204030204" pitchFamily="34" charset="0"/>
              </a:rPr>
              <a:t> στο σκύλο.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γλυκόζη ρυθμίζεται από διάφορες ορμόνες, η κυριότερη των οποίων είναι η ινσουλίνη.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γλυκαγόνη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έχει αντίστροφη δράση από την ινσουλίνη αυξάνοντας την συγκέντρωση της γλυκόζης μέσω της αυξημένης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γλυκονεογένεσης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κορτιζόλη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η αυξητική ορμόνη αυξάνουν επίσης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γλυκονεογένεση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προκαλούν αντίσταση στην ινσουλίνη που σημαίνει ότι εμποδίζεται η αξιοποίηση της γλυκόζης από τα κύτταρα και κυρίως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λιποκυττάρων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αποτέλεσμα να αυξάνεται η συγκέντρωση της γλυκόζης στο αίμα.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416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Ο υποθυρεοειδισμός αποτελεί το </a:t>
            </a:r>
            <a:r>
              <a:rPr lang="el-GR" sz="1200" dirty="0">
                <a:solidFill>
                  <a:schemeClr val="bg2"/>
                </a:solidFill>
                <a:latin typeface="Calibri" panose="020F0502020204030204" pitchFamily="34" charset="0"/>
              </a:rPr>
              <a:t>συχνότερο αίτιο </a:t>
            </a:r>
            <a:r>
              <a:rPr lang="el-GR" sz="1200" dirty="0" err="1">
                <a:solidFill>
                  <a:schemeClr val="bg2"/>
                </a:solidFill>
                <a:latin typeface="Calibri" panose="020F0502020204030204" pitchFamily="34" charset="0"/>
              </a:rPr>
              <a:t>υπερχολοστερολαιμίας</a:t>
            </a:r>
            <a:r>
              <a:rPr lang="el-GR" sz="1200" dirty="0">
                <a:solidFill>
                  <a:schemeClr val="bg2"/>
                </a:solidFill>
                <a:latin typeface="Calibri" panose="020F0502020204030204" pitchFamily="34" charset="0"/>
              </a:rPr>
              <a:t> στο σκύλο.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657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260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481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558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76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22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2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μέτρηση πρέπει να γίνεται μέσα στα πρώτα 30 λεπτά. Σε διαφορετική περίπτωση η γλυκόζη του δείγματος καταναλώνεται από τα ερυθρά και μπορεί να έχουμε εσφαλμένα αποτελέσματα. Αν δε μετρηθεί μέσα στα πρώτα 30 λεπτά, τότε θα πρέπει μέσω της </a:t>
            </a:r>
            <a:r>
              <a:rPr lang="el-GR" sz="1200" dirty="0" err="1">
                <a:solidFill>
                  <a:schemeClr val="bg2"/>
                </a:solidFill>
                <a:latin typeface="Calibri" panose="020F0502020204030204" pitchFamily="34" charset="0"/>
              </a:rPr>
              <a:t>φυγοκέντρησης</a:t>
            </a:r>
            <a:r>
              <a:rPr lang="el-GR" sz="1200" dirty="0">
                <a:solidFill>
                  <a:schemeClr val="bg2"/>
                </a:solidFill>
                <a:latin typeface="Calibri" panose="020F0502020204030204" pitchFamily="34" charset="0"/>
              </a:rPr>
              <a:t> να γίνει ο διαχωρισμός ορού/πλάσματος από τα ερυθρά αιμοσφαίρια.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32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1.</a:t>
            </a:r>
            <a:r>
              <a:rPr lang="el-GR" dirty="0"/>
              <a:t> Σε περιπτώσεις υπογλυκαιμίας ελέγχουμε σε πρώτη φάση την πιθανότητα αυτή να οφείλεται σε σηψαιμία. Με ποιον τρόπο? </a:t>
            </a:r>
            <a:r>
              <a:rPr lang="el-GR" b="1" dirty="0"/>
              <a:t>Απάντηση</a:t>
            </a:r>
            <a:r>
              <a:rPr lang="el-GR" dirty="0"/>
              <a:t>: μικροσκοπική εξέταση επιχρίσματος αίματος στο οποίο θα πρέπει να διαπιστωθούν </a:t>
            </a:r>
            <a:r>
              <a:rPr lang="el-GR" dirty="0" err="1"/>
              <a:t>ουδετεροπενία</a:t>
            </a:r>
            <a:r>
              <a:rPr lang="el-GR" dirty="0"/>
              <a:t> ή </a:t>
            </a:r>
            <a:r>
              <a:rPr lang="el-GR" dirty="0" err="1"/>
              <a:t>λευκοκυττάρωση</a:t>
            </a:r>
            <a:r>
              <a:rPr lang="el-GR" dirty="0"/>
              <a:t> με τοξικά ουδετερόφιλα. </a:t>
            </a:r>
            <a:r>
              <a:rPr lang="el-GR" b="1" dirty="0"/>
              <a:t>2.</a:t>
            </a:r>
            <a:r>
              <a:rPr lang="el-GR" dirty="0"/>
              <a:t> Οι υπογλυκαιμικές ουσίες θέλουν μεγαλύτερη προσοχή σε διαβητικούς ασθενείς που λαμβάνουν ήδη αγωγή (ινσουλίνη) για το διαβήτη τους. Μπορούν σε συνδυασμό με την ινσουλίνη να μειώσουν τη συγκέντρωση της γλυκόζης. </a:t>
            </a:r>
            <a:r>
              <a:rPr lang="en-US" b="1" dirty="0"/>
              <a:t>3. </a:t>
            </a:r>
            <a:r>
              <a:rPr lang="el-GR" b="1" dirty="0"/>
              <a:t>Η </a:t>
            </a:r>
            <a:r>
              <a:rPr lang="el-GR" b="1" dirty="0" err="1"/>
              <a:t>ατενολόλη</a:t>
            </a:r>
            <a:r>
              <a:rPr lang="el-GR" b="1" dirty="0"/>
              <a:t> </a:t>
            </a:r>
            <a:r>
              <a:rPr lang="el-GR" dirty="0"/>
              <a:t>χρησιμοποιείται ως </a:t>
            </a:r>
            <a:r>
              <a:rPr lang="el-GR" dirty="0" err="1"/>
              <a:t>αντιαρρυθμικό</a:t>
            </a:r>
            <a:r>
              <a:rPr lang="el-GR" dirty="0"/>
              <a:t> φάρμακο και στις γάτες με μυοκαρδιοπάθεια (υπερτροφική) και υπερθυρεοειδισμό.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Η </a:t>
            </a:r>
            <a:r>
              <a:rPr lang="el-GR" dirty="0" err="1"/>
              <a:t>υποκορτιζολαιμία</a:t>
            </a:r>
            <a:r>
              <a:rPr lang="el-GR" dirty="0"/>
              <a:t> προδιαθέτει σε υπογλυκαιμία. Η συγκέντρωση της γλυκόζης με τα </a:t>
            </a:r>
            <a:r>
              <a:rPr lang="el-GR" dirty="0" err="1"/>
              <a:t>γλυκοζόμετρα</a:t>
            </a:r>
            <a:r>
              <a:rPr lang="el-GR" dirty="0"/>
              <a:t> είναι κατά κανόνα χαμηλότερη κατά 10-15% σε σχέση με τους βιοχημικούς αναλυτές. </a:t>
            </a:r>
            <a:r>
              <a:rPr lang="el-GR" b="1" dirty="0"/>
              <a:t>Για ποιο λόγο? Απάντηση</a:t>
            </a:r>
            <a:r>
              <a:rPr lang="el-GR" dirty="0"/>
              <a:t>: ο λόγος είναι ότι οι περισσότεροι βιοχημικοί αναλυτές χρησιμοποιούν ορό ή πλάσμα για τη μέτρηση (όπου η συγκέντρωση της γλυκόζης είναι μεγαλύτερη), ενώ τα </a:t>
            </a:r>
            <a:r>
              <a:rPr lang="el-GR" dirty="0" err="1"/>
              <a:t>γλυκοζόμετρα</a:t>
            </a:r>
            <a:r>
              <a:rPr lang="el-GR" dirty="0"/>
              <a:t> χρησιμοποιούν ολικό αίμα. Επίσης χρησιμοποιούνται ιδανικά </a:t>
            </a:r>
            <a:r>
              <a:rPr lang="el-GR" dirty="0" err="1"/>
              <a:t>γλυκοζόμετρα</a:t>
            </a:r>
            <a:r>
              <a:rPr lang="el-GR" dirty="0"/>
              <a:t> τα οποία προορίζονται για σκύλους ή γάτες, ή τουλάχιστον αυτά που έχουν μελετηθεί πάνω στο σκύλο και τη γάτα.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88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9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err="1">
                <a:solidFill>
                  <a:srgbClr val="FFFF00"/>
                </a:solidFill>
                <a:latin typeface="Calibri" panose="020F0502020204030204" pitchFamily="34" charset="0"/>
              </a:rPr>
              <a:t>Γλυκαγόνωμα</a:t>
            </a:r>
            <a:r>
              <a:rPr lang="el-GR" sz="1200" dirty="0">
                <a:solidFill>
                  <a:srgbClr val="FFFF00"/>
                </a:solidFill>
                <a:latin typeface="Calibri" panose="020F0502020204030204" pitchFamily="34" charset="0"/>
              </a:rPr>
              <a:t>: νεόπλασμα του </a:t>
            </a:r>
            <a:r>
              <a:rPr lang="el-GR" sz="1200" dirty="0" err="1">
                <a:solidFill>
                  <a:srgbClr val="FFFF00"/>
                </a:solidFill>
                <a:latin typeface="Calibri" panose="020F0502020204030204" pitchFamily="34" charset="0"/>
              </a:rPr>
              <a:t>παγκρεάτος</a:t>
            </a:r>
            <a:r>
              <a:rPr lang="el-GR" sz="1200" dirty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5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23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$12,345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$6,789</a:t>
            </a:r>
            <a:endParaRPr lang="ru-R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$25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$100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TIMELINE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+7 888 999-000-11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Bergqvist@vanarsdelltd.com</a:t>
            </a:r>
            <a:endParaRPr lang="ru-RU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Website:</a:t>
            </a:r>
            <a:endParaRPr lang="ru-RU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www.vanarsdelltd.com</a:t>
            </a:r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TESTIMONIALS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CASE STUDY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1949"/>
            <a:ext cx="9144000" cy="2371302"/>
          </a:xfrm>
        </p:spPr>
        <p:txBody>
          <a:bodyPr>
            <a:normAutofit/>
          </a:bodyPr>
          <a:lstStyle/>
          <a:p>
            <a:r>
              <a:rPr lang="el-G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Ιεράρχηση παθολογικών και μη ευρημάτων των βιοχημικών εξετάσεων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239" y="5132717"/>
            <a:ext cx="9144000" cy="1570186"/>
          </a:xfrm>
        </p:spPr>
        <p:txBody>
          <a:bodyPr>
            <a:normAutofit fontScale="32500" lnSpcReduction="20000"/>
          </a:bodyPr>
          <a:lstStyle/>
          <a:p>
            <a:pPr algn="r">
              <a:spcAft>
                <a:spcPts val="600"/>
              </a:spcAft>
            </a:pPr>
            <a:r>
              <a:rPr lang="el-GR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Μανώλης Κ. Χατζής, </a:t>
            </a:r>
            <a:r>
              <a:rPr lang="en-US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DVM, PhD</a:t>
            </a:r>
            <a:endParaRPr lang="el-GR" sz="7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Κτηνίατρος, Πανεπιστημιακός Υπότροφος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Παθολογική Κλινική, Τμήμα Κτηνιατρικής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Πανεπιστήμιο Θεσσαλίας</a:t>
            </a:r>
            <a:endParaRPr lang="en-US" sz="7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A2D41-6D0C-454C-BE04-F1134228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0" y="307267"/>
            <a:ext cx="1527381" cy="15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3" y="694737"/>
            <a:ext cx="469082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ΥΠΕΡΓΛΥΚΑΙΜΙΑ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Αίτια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Φόβος – στρες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Κυρίως στις γάτες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Υπερθυρεοειδισμός (Γ) (αντίσταση στην ινσουλίνη, άγνωστος μηχανισμός)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Φάρμακα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α</a:t>
            </a:r>
            <a:r>
              <a:rPr lang="el-GR" sz="2700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-αγωνιστές (</a:t>
            </a:r>
            <a:r>
              <a:rPr lang="el-GR" sz="2700" dirty="0" err="1">
                <a:solidFill>
                  <a:srgbClr val="FFFF00"/>
                </a:solidFill>
                <a:latin typeface="Calibri" panose="020F0502020204030204" pitchFamily="34" charset="0"/>
              </a:rPr>
              <a:t>μεδετομιδίνη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l-GR" sz="2700" dirty="0" err="1">
                <a:solidFill>
                  <a:srgbClr val="FFFF00"/>
                </a:solidFill>
                <a:latin typeface="Calibri" panose="020F0502020204030204" pitchFamily="34" charset="0"/>
              </a:rPr>
              <a:t>δεξμεδετομιδίνη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el-GR" sz="2700" dirty="0" err="1">
                <a:solidFill>
                  <a:srgbClr val="FFFF00"/>
                </a:solidFill>
                <a:latin typeface="Calibri" panose="020F0502020204030204" pitchFamily="34" charset="0"/>
              </a:rPr>
              <a:t>ξυλαζίνη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9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00" y="694737"/>
            <a:ext cx="879715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Φρουκτοζαμίνη</a:t>
            </a:r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και </a:t>
            </a:r>
            <a:r>
              <a:rPr lang="el-GR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γλυκοζυλιωμένη</a:t>
            </a:r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αιμοσφαιρίνη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(HbA1c)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Ενώσεις της γλυκόζης με πρωτεΐνες του πλάσματος (</a:t>
            </a: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φρουκτοζαμίνη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) ή αιμοσφαιρίνη (</a:t>
            </a: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γλυκοζυλιωμένη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 αιμοσφαιρίνη) με μεγαλύτερη διάρκεια ζωής από τη γλυκόζη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Φρουκτοζαμίνη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 ≈ 2-3 εβδομάδες, </a:t>
            </a: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γλ.αιμοσφαιρίνη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 ≈100 ημέρες(Σ), 70ημέρες(Γ)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Αλλαγή της συγκέντρωσής τους στο αίμα ανάλογα με την ένταση και τη διάρκεια της διαταραχής της συγκέντρωσης της γλυκόζης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Βοηθάνε στο διαχωρισμό χρόνιας (π.χ. ΣΔ) και οξείας (π.χ. 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stress)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διαταραχής της γλυκόζης</a:t>
            </a:r>
          </a:p>
          <a:p>
            <a:pPr>
              <a:lnSpc>
                <a:spcPct val="150000"/>
              </a:lnSpc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1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ΥΠΕΡΛΙΠΙΔΑΙΜΙΑ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Ορισμός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Αυξημένη συγκέντρωσης της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χολοστερόλης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ή/και των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τριγλυκεριδίων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στον ορό αίματος μετά από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τουλάχιστον 12 ώρες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νηστεία  </a:t>
            </a:r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Λιπίδια και προσλαμβάνονται με την τροφή και συντίθενται κυρίως στο ήπαρ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Είναι μη φυσιολογικό εύρημα μετά από νηστεία και υποδηλώνει πιθανά αυξημένη παραγωγή ή καθυστερημένη διάσπαση των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λιποπρωτεϊνών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ΛΙΠΟΠΡΩΤΕΪΝΕΣ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Ενώσεις λιπιδίων και πρωτεϊνών για να μπορούν να μεταφέρονται τα λίπη(μη </a:t>
            </a: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υδατοδιαλυτά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) με το αίμα (υδατικό διάλυμα)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Χυλομικρά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&gt;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 VLDL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&gt;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 LDL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&gt;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 HDL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Χυλομικρά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 και 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VLDL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μεταφέρουν κυρίως </a:t>
            </a: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τριγλυκερίδια</a:t>
            </a:r>
            <a:endParaRPr lang="el-GR" sz="2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LDL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και 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HDL </a:t>
            </a:r>
            <a:r>
              <a:rPr lang="el-GR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χολοστερόλη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 (η 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LDL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προς τα κύτταρα για χρήση και η 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HDL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από τα κύτταρα στο ήπαρ για απέκκριση με τη χολή)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9DEF7C-9712-4EFB-AE74-620155032B64}"/>
              </a:ext>
            </a:extLst>
          </p:cNvPr>
          <p:cNvSpPr txBox="1"/>
          <p:nvPr/>
        </p:nvSpPr>
        <p:spPr>
          <a:xfrm>
            <a:off x="3645681" y="218015"/>
            <a:ext cx="49006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Χολοστερόλη</a:t>
            </a:r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3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τριγλυκερίδια</a:t>
            </a:r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τροφής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5608B-1B8E-4615-AC86-4E576AD67BD0}"/>
              </a:ext>
            </a:extLst>
          </p:cNvPr>
          <p:cNvSpPr txBox="1"/>
          <p:nvPr/>
        </p:nvSpPr>
        <p:spPr>
          <a:xfrm>
            <a:off x="2881198" y="1243780"/>
            <a:ext cx="6429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Δημιουργία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χυλομικρών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στα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εντεροκύτταρα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περιέχουν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χολοστερόλη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τριγλυκερίδια</a:t>
            </a:r>
            <a:endParaRPr lang="el-GR" sz="23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72025-AF1B-4814-90A1-E1841D629DD7}"/>
              </a:ext>
            </a:extLst>
          </p:cNvPr>
          <p:cNvSpPr txBox="1"/>
          <p:nvPr/>
        </p:nvSpPr>
        <p:spPr>
          <a:xfrm>
            <a:off x="3657574" y="2533129"/>
            <a:ext cx="48768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Είσοδος στη συστηματική κυκλοφορία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8466C-6BDD-49B3-9B9F-DD1384F6F918}"/>
              </a:ext>
            </a:extLst>
          </p:cNvPr>
          <p:cNvSpPr txBox="1"/>
          <p:nvPr/>
        </p:nvSpPr>
        <p:spPr>
          <a:xfrm>
            <a:off x="4452890" y="4005023"/>
            <a:ext cx="32862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Υδρόλυση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τριγλυκεριδίων</a:t>
            </a:r>
            <a:endParaRPr lang="el-GR" sz="23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533AE-5314-444E-88D3-DD4988E33FD5}"/>
              </a:ext>
            </a:extLst>
          </p:cNvPr>
          <p:cNvSpPr txBox="1"/>
          <p:nvPr/>
        </p:nvSpPr>
        <p:spPr>
          <a:xfrm>
            <a:off x="1485371" y="3125538"/>
            <a:ext cx="36214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Επίδραση </a:t>
            </a:r>
            <a:r>
              <a:rPr lang="el-GR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λιποπρωτεϊνικής</a:t>
            </a:r>
            <a:r>
              <a:rPr lang="el-GR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λιπάσης</a:t>
            </a:r>
            <a:r>
              <a:rPr lang="el-GR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 ενδοθηλίου των αγγείων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1F022-2916-4D4D-BCAA-C885E0F59ECF}"/>
              </a:ext>
            </a:extLst>
          </p:cNvPr>
          <p:cNvSpPr txBox="1"/>
          <p:nvPr/>
        </p:nvSpPr>
        <p:spPr>
          <a:xfrm>
            <a:off x="3739263" y="5167944"/>
            <a:ext cx="47134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Ελεύθερα λιπαρά οξέα και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γλυκερόλη</a:t>
            </a:r>
            <a:endParaRPr lang="el-GR" sz="23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F40EF-BD21-4B77-87EF-8AA440E66715}"/>
              </a:ext>
            </a:extLst>
          </p:cNvPr>
          <p:cNvSpPr txBox="1"/>
          <p:nvPr/>
        </p:nvSpPr>
        <p:spPr>
          <a:xfrm>
            <a:off x="4216412" y="5928954"/>
            <a:ext cx="37591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Αποθήκευση στο λιπώδη ιστό</a:t>
            </a: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Πηγή ενέργειας </a:t>
            </a:r>
            <a:r>
              <a:rPr lang="el-GR" sz="23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μυοκυττάρων</a:t>
            </a:r>
            <a:endParaRPr lang="el-GR" sz="23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AB211C36-6B98-4B22-BD66-4709DCA8D195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95999" y="664291"/>
            <a:ext cx="1" cy="579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D47FF158-9439-474C-8C59-EB6428C401D9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6095998" y="2043999"/>
            <a:ext cx="1" cy="489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FA988F42-71E9-4DA0-9461-47E81DCCBF9D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6095998" y="2979405"/>
            <a:ext cx="3" cy="1025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6293A51F-434B-4F31-9725-899E907DB1C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6095998" y="4451299"/>
            <a:ext cx="3" cy="716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7D6E8AB0-22CE-4A06-8345-79BCE58B7DA6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6095998" y="5614220"/>
            <a:ext cx="0" cy="314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2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9DEF7C-9712-4EFB-AE74-620155032B64}"/>
              </a:ext>
            </a:extLst>
          </p:cNvPr>
          <p:cNvSpPr txBox="1"/>
          <p:nvPr/>
        </p:nvSpPr>
        <p:spPr>
          <a:xfrm>
            <a:off x="3943358" y="218162"/>
            <a:ext cx="43052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Σύνθεση </a:t>
            </a:r>
            <a:r>
              <a:rPr lang="el-GR" sz="23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τριγλυκεριδίων</a:t>
            </a:r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 ήπαρ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5608B-1B8E-4615-AC86-4E576AD67BD0}"/>
              </a:ext>
            </a:extLst>
          </p:cNvPr>
          <p:cNvSpPr txBox="1"/>
          <p:nvPr/>
        </p:nvSpPr>
        <p:spPr>
          <a:xfrm>
            <a:off x="2881198" y="1243780"/>
            <a:ext cx="64296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Μεταφέρονται στη κυκλοφορία με τη μορφή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λιποπρωτεϊνών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πολύ χαμηλής πυκνότητας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8466C-6BDD-49B3-9B9F-DD1384F6F918}"/>
              </a:ext>
            </a:extLst>
          </p:cNvPr>
          <p:cNvSpPr txBox="1"/>
          <p:nvPr/>
        </p:nvSpPr>
        <p:spPr>
          <a:xfrm>
            <a:off x="4452886" y="2942825"/>
            <a:ext cx="32862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Υδρόλυση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τριγλυκεριδίων</a:t>
            </a:r>
            <a:endParaRPr lang="el-GR" sz="23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533AE-5314-444E-88D3-DD4988E33FD5}"/>
              </a:ext>
            </a:extLst>
          </p:cNvPr>
          <p:cNvSpPr txBox="1"/>
          <p:nvPr/>
        </p:nvSpPr>
        <p:spPr>
          <a:xfrm>
            <a:off x="831429" y="2237392"/>
            <a:ext cx="36214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Επίδραση </a:t>
            </a:r>
            <a:r>
              <a:rPr lang="el-GR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λιποπρωτεϊνικής</a:t>
            </a:r>
            <a:r>
              <a:rPr 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λιπάσης</a:t>
            </a:r>
            <a:r>
              <a:rPr 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 ενδοθηλίου των αγγείων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1F022-2916-4D4D-BCAA-C885E0F59ECF}"/>
              </a:ext>
            </a:extLst>
          </p:cNvPr>
          <p:cNvSpPr txBox="1"/>
          <p:nvPr/>
        </p:nvSpPr>
        <p:spPr>
          <a:xfrm>
            <a:off x="952309" y="4608214"/>
            <a:ext cx="29918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Ελεύθερα λιπαρά οξέα </a:t>
            </a:r>
          </a:p>
          <a:p>
            <a:pPr algn="ctr"/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23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γλυκερόλη</a:t>
            </a:r>
            <a:endParaRPr lang="el-GR" sz="23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AB211C36-6B98-4B22-BD66-4709DCA8D195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095999" y="664438"/>
            <a:ext cx="0" cy="579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6293A51F-434B-4F31-9725-899E907DB1C9}"/>
              </a:ext>
            </a:extLst>
          </p:cNvPr>
          <p:cNvCxnSpPr>
            <a:cxnSpLocks/>
          </p:cNvCxnSpPr>
          <p:nvPr/>
        </p:nvCxnSpPr>
        <p:spPr>
          <a:xfrm>
            <a:off x="2450428" y="3165963"/>
            <a:ext cx="0" cy="12282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75B35468-9E03-4670-91B9-FEF440AB1E1B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6095997" y="2043999"/>
            <a:ext cx="2" cy="898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91835815-DF1E-4CE2-AEDE-564B48860BFB}"/>
              </a:ext>
            </a:extLst>
          </p:cNvPr>
          <p:cNvCxnSpPr>
            <a:stCxn id="8" idx="1"/>
          </p:cNvCxnSpPr>
          <p:nvPr/>
        </p:nvCxnSpPr>
        <p:spPr>
          <a:xfrm flipH="1">
            <a:off x="2448232" y="3165963"/>
            <a:ext cx="200465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089681-68E0-4412-8CBB-E18155AEF5A5}"/>
              </a:ext>
            </a:extLst>
          </p:cNvPr>
          <p:cNvSpPr txBox="1"/>
          <p:nvPr/>
        </p:nvSpPr>
        <p:spPr>
          <a:xfrm>
            <a:off x="8380873" y="2942825"/>
            <a:ext cx="36555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Υπολείμματα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τριγλυκεριδίων</a:t>
            </a:r>
            <a:endParaRPr lang="el-GR" sz="23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id="{8BDA1F90-5178-4A71-8637-81EC1C76F1A9}"/>
              </a:ext>
            </a:extLst>
          </p:cNvPr>
          <p:cNvCxnSpPr>
            <a:stCxn id="8" idx="3"/>
            <a:endCxn id="27" idx="1"/>
          </p:cNvCxnSpPr>
          <p:nvPr/>
        </p:nvCxnSpPr>
        <p:spPr>
          <a:xfrm>
            <a:off x="7739107" y="3165963"/>
            <a:ext cx="6417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9600BCA-692C-4AC3-9B3D-D6426F4828EF}"/>
              </a:ext>
            </a:extLst>
          </p:cNvPr>
          <p:cNvSpPr txBox="1"/>
          <p:nvPr/>
        </p:nvSpPr>
        <p:spPr>
          <a:xfrm>
            <a:off x="7471396" y="4511065"/>
            <a:ext cx="45650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Μετατροπή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λιποπρωτεϊνών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χαμηλής πυκνότητάς σε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λιποπρωτεϊνες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που περιέχουν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χολοστερόλη</a:t>
            </a:r>
            <a:endParaRPr lang="el-GR" sz="23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CAE5C066-C1C2-4B39-8852-367B32C3968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0208650" y="3389101"/>
            <a:ext cx="0" cy="1121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EA0DB9D-4D35-4DAE-9018-539E8807932E}"/>
              </a:ext>
            </a:extLst>
          </p:cNvPr>
          <p:cNvSpPr txBox="1"/>
          <p:nvPr/>
        </p:nvSpPr>
        <p:spPr>
          <a:xfrm>
            <a:off x="5017070" y="6050648"/>
            <a:ext cx="490865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Μεταφορά </a:t>
            </a:r>
            <a:r>
              <a:rPr lang="el-GR" sz="23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χολοστερόλης</a:t>
            </a:r>
            <a:r>
              <a:rPr lang="el-GR" sz="23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στους ιστούς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F94419-29B6-4B4B-9BD2-1F4D779DF920}"/>
              </a:ext>
            </a:extLst>
          </p:cNvPr>
          <p:cNvSpPr txBox="1"/>
          <p:nvPr/>
        </p:nvSpPr>
        <p:spPr>
          <a:xfrm>
            <a:off x="6385539" y="3657695"/>
            <a:ext cx="36214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Επίδραση ηπατικής </a:t>
            </a:r>
            <a:r>
              <a:rPr lang="el-GR" sz="16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λιπάσης</a:t>
            </a:r>
            <a:r>
              <a:rPr lang="el-G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 ενδοθηλίου των αγγείων</a:t>
            </a:r>
          </a:p>
        </p:txBody>
      </p:sp>
      <p:cxnSp>
        <p:nvCxnSpPr>
          <p:cNvPr id="37" name="Ευθύγραμμο βέλος σύνδεσης 36">
            <a:extLst>
              <a:ext uri="{FF2B5EF4-FFF2-40B4-BE49-F238E27FC236}">
                <a16:creationId xmlns:a16="http://schemas.microsoft.com/office/drawing/2014/main" id="{642671EB-ECFF-4A79-802B-2773F922E572}"/>
              </a:ext>
            </a:extLst>
          </p:cNvPr>
          <p:cNvCxnSpPr>
            <a:stCxn id="30" idx="2"/>
            <a:endCxn id="33" idx="0"/>
          </p:cNvCxnSpPr>
          <p:nvPr/>
        </p:nvCxnSpPr>
        <p:spPr>
          <a:xfrm flipH="1">
            <a:off x="7471396" y="5665227"/>
            <a:ext cx="2282515" cy="385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27" grpId="0"/>
      <p:bldP spid="30" grpId="0"/>
      <p:bldP spid="33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3" name="Picture 2" descr="A chart with black text&#10;&#10;Description automatically generated">
            <a:extLst>
              <a:ext uri="{FF2B5EF4-FFF2-40B4-BE49-F238E27FC236}">
                <a16:creationId xmlns:a16="http://schemas.microsoft.com/office/drawing/2014/main" id="{9318ADC3-4FFA-3C06-4AFD-BEA849525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00" y="0"/>
            <a:ext cx="878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ΥΠΕΡΛΙΠΙΔΑΙΜΙΑ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474839"/>
            <a:ext cx="10820690" cy="4633343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Πρωτογενής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υπερλιπιδαιμία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Ιδιοπαθής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υπερλιπιδαιμία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των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Miniature Schnauzers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Σοβαρή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υπερτριγλυκεριδαιμία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με ή χωρίς αυξημένη συγκέντρωση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χολοστερόλης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Ιδιοπαθής κληρονομική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υπερλιπιδαιμία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στις γάτες  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Ανεπαρκής δράση της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λιποπρωτεϊνικής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λιπάσης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Ανεπαρκής υδρόλυση των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τριγλυκεριδίων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Σοβαρή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υπερτριγλυκεριδαιμία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με φυσιολογική συγκέντρωση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χολοστερόλης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Ιδιοπαθής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υπερχολοστερολαιμία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ΥΠΕΡΛΙΠΙΔΑΙΜΙΑ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474839"/>
            <a:ext cx="10820690" cy="4633343"/>
          </a:xfrm>
        </p:spPr>
        <p:txBody>
          <a:bodyPr>
            <a:normAutofit/>
          </a:bodyPr>
          <a:lstStyle/>
          <a:p>
            <a:endParaRPr lang="el-GR" sz="25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3" name="Picture 2" descr="A black and brown dog lying next to a black dog&#10;&#10;Description automatically generated">
            <a:extLst>
              <a:ext uri="{FF2B5EF4-FFF2-40B4-BE49-F238E27FC236}">
                <a16:creationId xmlns:a16="http://schemas.microsoft.com/office/drawing/2014/main" id="{2A73197B-D348-E6EB-9622-CDE335CB4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0"/>
            <a:ext cx="5600700" cy="3345485"/>
          </a:xfrm>
          <a:prstGeom prst="rect">
            <a:avLst/>
          </a:prstGeom>
        </p:spPr>
      </p:pic>
      <p:pic>
        <p:nvPicPr>
          <p:cNvPr id="10" name="Picture 9" descr="A dog standing on a white background&#10;&#10;Description automatically generated">
            <a:extLst>
              <a:ext uri="{FF2B5EF4-FFF2-40B4-BE49-F238E27FC236}">
                <a16:creationId xmlns:a16="http://schemas.microsoft.com/office/drawing/2014/main" id="{E37A215A-2934-C20A-3DF0-369FA6E0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634" y="3345485"/>
            <a:ext cx="3831366" cy="3624472"/>
          </a:xfrm>
          <a:prstGeom prst="rect">
            <a:avLst/>
          </a:prstGeom>
        </p:spPr>
      </p:pic>
      <p:pic>
        <p:nvPicPr>
          <p:cNvPr id="12" name="Picture 11" descr="A dog standing on a bench&#10;&#10;Description automatically generated">
            <a:extLst>
              <a:ext uri="{FF2B5EF4-FFF2-40B4-BE49-F238E27FC236}">
                <a16:creationId xmlns:a16="http://schemas.microsoft.com/office/drawing/2014/main" id="{4EA737F6-C8E7-3EA7-263E-CEADEA924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765" y="2963407"/>
            <a:ext cx="5845544" cy="3894593"/>
          </a:xfrm>
          <a:prstGeom prst="rect">
            <a:avLst/>
          </a:prstGeom>
        </p:spPr>
      </p:pic>
      <p:pic>
        <p:nvPicPr>
          <p:cNvPr id="8" name="Picture 7" descr="A dog standing next to a tree&#10;&#10;Description automatically generated">
            <a:extLst>
              <a:ext uri="{FF2B5EF4-FFF2-40B4-BE49-F238E27FC236}">
                <a16:creationId xmlns:a16="http://schemas.microsoft.com/office/drawing/2014/main" id="{701CC57A-CE2E-CD8F-E82E-D14E0529D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285" y="0"/>
            <a:ext cx="554571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ΥΠΕΡΛΙΠΙΔΑΙΜΙΑ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278567"/>
            <a:ext cx="10820690" cy="4898396"/>
          </a:xfrm>
        </p:spPr>
        <p:txBody>
          <a:bodyPr>
            <a:normAutofit fontScale="92500"/>
          </a:bodyPr>
          <a:lstStyle/>
          <a:p>
            <a:r>
              <a:rPr lang="el-GR" sz="3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Δευτερογενής </a:t>
            </a:r>
            <a:r>
              <a:rPr lang="el-GR" sz="3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υπερλιπιδαιμία</a:t>
            </a:r>
            <a:r>
              <a:rPr lang="el-GR" sz="3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Μετά από γεύμα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Μπορεί να οδηγήσει σε αύξηση των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τριγλυκεριδίων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Υπό φυσιολογικές συνθήκες υποχωρεί 2 με 10 ώρες μετά τη λήψη του γεύματος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Υποκείμενες παθολογικές καταστάσεις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Υποθυρεοειδισμός, σακχαρώδης διαβήτης,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υπερφλοιοεπινεφριδισμός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Νεφρωσικό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σύνδρομο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Παγκρεατίτιδα(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TG)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, ηπατική ανεπάρκεια,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χολόσταση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(CHOL)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, παχυσαρκία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6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19" y="709481"/>
            <a:ext cx="3830738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ΓΛΥΚΟΖΗ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Γενικές πληροφορίες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Επίδραση ορμονών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Ινσουλίνη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→ 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μείωση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της συγκέντρωσης της γλυκόζης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Γλυκαγόνη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→ 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αύξηση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της συγκέντρωσης της γλυκόζης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Κορτιζόλη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και αυξητική ορμόνη → αντίσταση στη ινσουλίνη → 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αύξηση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της συγκέντρωσης της γλυκόζης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Κατεχολαμίνες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→ 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αύξηση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της συγκέντρωσης της γλυκόζης 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ΥΠΕΡΛΙΠΙΔΑΙΜΙΑ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Υποθυρεοειδισμός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(75%)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Υπερχολοστερολαιμία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Μειωμένη σύνθεση και διάσπαση των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λιποπρωτεϊνών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(↓ δραστηριότητα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LPL)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Μειωμένη απέκκριση της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χολοστερόλης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στη χολή </a:t>
            </a:r>
          </a:p>
          <a:p>
            <a:pPr lvl="0"/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Σακχαρώδης διαβήτης 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Υπερτριγλυκεριδαιμία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και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υπερχολοστερολαιμία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Μειωμένη σύνθεση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λιποπρωτεϊνικής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λιπάσης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Αυξημένη σύνθεση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λιποπρωτεϊνών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και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χολοστερόλης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στο ήπαρ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ΥΠΕΡΛΙΠΙΔΑΙΜΙΑ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Υπερφλοιοεπινεφριδισμός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Cushing’s)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(90%)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Υπερχολοστερολαιμία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Αυξημένη σύνθεση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λιποπρωτεϊνών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και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χολοστερόλης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στο ήπαρ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Μειωμένη δραστηριότητα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LPL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/>
            <a:r>
              <a:rPr lang="el-GR" sz="2800" dirty="0" err="1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Νεφρωσικό</a:t>
            </a:r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σύνδρομο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Υπερτριγλυκεριδαιμία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και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υπερχολοστερολαιμία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Μειωμένη απέκκριση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χολοστερόλης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στη χολή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Αυξημένη σύνθεση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λιποπρωτεϊνών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στο ήπαρ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Διαταραχή της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λιπόλυσης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(ανεπάρκεια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λιπάσης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και υποδοχέων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λιποπρωτεϊνών</a:t>
            </a:r>
            <a:r>
              <a:rPr lang="el-GR" sz="230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8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DF43D6-5456-4CE6-AEC6-49957A536C1D}"/>
              </a:ext>
            </a:extLst>
          </p:cNvPr>
          <p:cNvSpPr txBox="1">
            <a:spLocks/>
          </p:cNvSpPr>
          <p:nvPr/>
        </p:nvSpPr>
        <p:spPr>
          <a:xfrm>
            <a:off x="3384482" y="3144457"/>
            <a:ext cx="5423036" cy="569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ΚΛΙΝΙΚΟ ΠΑΡΑΔΕΙΓΜΑ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2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ΙΣΤΟΡΙΚΟ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Στοιχεία ταυτότητας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Σκύλος ηλικίας 8 ετών και φυλής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Boxer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Αρσενικός μη στειρωμένος </a:t>
            </a:r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Ιστορικό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Δερματικές αλλοιώσεις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Πολυουρία-πολυδιψία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Εύκολη κόπωση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239" y="709481"/>
            <a:ext cx="4452118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ΚΛΙΝΙΚΗ ΕΞΕΤΑΣΗ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Δερματικές αλλοιώσεις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Πολυεστιακή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υποτρίχωση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-αλωπεκία στη κοιλιακή χώρα και στα άκρα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Λίγα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κόμεδα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στη κοιλιακή χώρα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Άλλα ευρήματα κλινικής εξέτασης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Ηπατομεγαλία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Ενόχληση κατά την ψηλάφηση κοιλίας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5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80" y="690324"/>
            <a:ext cx="641365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Γενική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Τίποτα το παθολογικό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Βιοχημικές εξετάσεις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Λευκωματίνες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2,9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g/dl 				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Κρεατινίνη: 1,1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mg/dl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Ουρία: 19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mg/dl 					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Χολοστερόλη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422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mg/dl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Τριγλυκερίδια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130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mg/dl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			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ALP: 1225 U/L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ALT: 110 U/L 					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Γλυκόζη: 99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mg/dl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2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80" y="690324"/>
            <a:ext cx="641365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Γενική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Τίποτα το παθολογικό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Βιοχημικές εξετάσεις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Λευκωματίνες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2,9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g/dl 				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Κρεατινίνη: 1,1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mg/dl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Ουρία: 19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mg/dl 					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Χολοστερόλη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422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 mg/dl </a:t>
            </a:r>
            <a:endParaRPr lang="el-GR" sz="25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Τριγλυκερίδια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130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 mg/dl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			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ALP: 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1225 U/L </a:t>
            </a:r>
            <a:endParaRPr lang="el-GR" sz="25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ALT: 100 U/L 					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Γλυκόζη: 99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mg/dl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239" y="709481"/>
            <a:ext cx="4452118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ΕΡΩΤΗΣΕΙΣ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Νοσολογική διάγνωση ? </a:t>
            </a:r>
          </a:p>
          <a:p>
            <a:pPr>
              <a:lnSpc>
                <a:spcPct val="20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Διαφορική διάγνωση ? </a:t>
            </a:r>
          </a:p>
          <a:p>
            <a:pPr>
              <a:lnSpc>
                <a:spcPct val="20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Επιπλέον εργαστηριακές ή/και διαγνωστικές εξετάσεις ?</a:t>
            </a:r>
          </a:p>
          <a:p>
            <a:pPr>
              <a:lnSpc>
                <a:spcPct val="20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Οριστική διάγνωση ? 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19" y="709481"/>
            <a:ext cx="3830738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ΓΛΥΚΟΖΗ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Γενικές πληροφορίες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Επίδραση ορμονών (αναλυτικά)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Ινσουλίνη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→ 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αυξάνει την είσοδο, χρησιμοποίηση και αποθήκευση γλυκόζης στα κύτταρα του ήπατος (↑</a:t>
            </a:r>
            <a:r>
              <a:rPr lang="el-GR" sz="2300" dirty="0" err="1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γλυκόλυσης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, ↑ </a:t>
            </a:r>
            <a:r>
              <a:rPr lang="el-GR" sz="2300" dirty="0" err="1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γλυκογονογέννεσης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, ↓</a:t>
            </a:r>
            <a:r>
              <a:rPr lang="el-GR" sz="2300" dirty="0" err="1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γλυκονεογέννεσης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), των μυών και τα </a:t>
            </a:r>
            <a:r>
              <a:rPr lang="el-GR" sz="2300" dirty="0" err="1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λιποκύτταρα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Γλυκαγόνη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→ </a:t>
            </a:r>
            <a:r>
              <a:rPr lang="el-GR" sz="2300" dirty="0">
                <a:solidFill>
                  <a:schemeClr val="accent1">
                    <a:lumMod val="10000"/>
                    <a:lumOff val="90000"/>
                  </a:schemeClr>
                </a:solidFill>
                <a:latin typeface="Calibri" panose="020F0502020204030204" pitchFamily="34" charset="0"/>
              </a:rPr>
              <a:t>αύξηση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</a:rPr>
              <a:t>γλυκονεογέννεσης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 και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</a:rPr>
              <a:t>γλυκογονόλυσης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Κορτιζόλη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και αυξητική ορμόνη → 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↓ είσοδο γλυκόζης στα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</a:rPr>
              <a:t>λιποκύτταρα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 και τους μυς, η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</a:rPr>
              <a:t>κορτιζόλη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 ↑ </a:t>
            </a:r>
            <a:r>
              <a:rPr lang="el-GR" sz="2300" dirty="0" err="1">
                <a:solidFill>
                  <a:schemeClr val="bg2"/>
                </a:solidFill>
                <a:latin typeface="Calibri" panose="020F0502020204030204" pitchFamily="34" charset="0"/>
              </a:rPr>
              <a:t>γλυκονεογέννεση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Κατεχολαμίνες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→ 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διέγερση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α</a:t>
            </a:r>
            <a:r>
              <a:rPr lang="el-GR" sz="2300" baseline="-25000" dirty="0">
                <a:solidFill>
                  <a:schemeClr val="bg2"/>
                </a:solidFill>
                <a:latin typeface="Calibri" panose="020F0502020204030204" pitchFamily="34" charset="0"/>
              </a:rPr>
              <a:t>2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 ↓έκκριση ινσουλίνης και ↑ </a:t>
            </a: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GH, 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διέγερση β</a:t>
            </a:r>
            <a:r>
              <a:rPr lang="el-GR" sz="2300" baseline="-25000" dirty="0">
                <a:solidFill>
                  <a:schemeClr val="bg2"/>
                </a:solidFill>
                <a:latin typeface="Calibri" panose="020F0502020204030204" pitchFamily="34" charset="0"/>
              </a:rPr>
              <a:t>2</a:t>
            </a:r>
            <a:r>
              <a:rPr lang="el-GR" sz="2300" dirty="0">
                <a:solidFill>
                  <a:schemeClr val="bg2"/>
                </a:solidFill>
                <a:latin typeface="Calibri" panose="020F0502020204030204" pitchFamily="34" charset="0"/>
              </a:rPr>
              <a:t> ↑ </a:t>
            </a:r>
            <a:r>
              <a:rPr lang="el-GR" sz="2300">
                <a:solidFill>
                  <a:schemeClr val="bg2"/>
                </a:solidFill>
                <a:latin typeface="Calibri" panose="020F0502020204030204" pitchFamily="34" charset="0"/>
              </a:rPr>
              <a:t>γλυκογονόλυση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19" y="709481"/>
            <a:ext cx="3830738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ΓΛΥΚΟΖΗ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Κλινικές ενδείξεις μέτρησης της συγκέντρωσης της γλυκόζης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Πολυουρία-πολυδιψία (υπεργλυκαιμία)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Γενικευμένη μυϊκή αδυναμία-εύκολη κόπωση (υπογλυκαιμία)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Επιληπτικές κρίσεις (υπογλυκαιμία)</a:t>
            </a:r>
          </a:p>
          <a:p>
            <a:pPr lvl="0"/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Εργαστηριακές ενδείξεις μέτρησης της συγκέντρωσης της γλυκόζης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Γλυκοζουρία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Ενδείξεις συστηματικής σήψης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5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253" y="718625"/>
            <a:ext cx="5204581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ΦΥΣΙΟΛΟΓΙΚΕΣ ΤΙΜΕΣ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541069-D7B1-451B-9C17-CD335842E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0692"/>
              </p:ext>
            </p:extLst>
          </p:nvPr>
        </p:nvGraphicFramePr>
        <p:xfrm>
          <a:off x="1290828" y="2011579"/>
          <a:ext cx="9610344" cy="17007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05172">
                  <a:extLst>
                    <a:ext uri="{9D8B030D-6E8A-4147-A177-3AD203B41FA5}">
                      <a16:colId xmlns:a16="http://schemas.microsoft.com/office/drawing/2014/main" val="4286104096"/>
                    </a:ext>
                  </a:extLst>
                </a:gridCol>
                <a:gridCol w="4805172">
                  <a:extLst>
                    <a:ext uri="{9D8B030D-6E8A-4147-A177-3AD203B41FA5}">
                      <a16:colId xmlns:a16="http://schemas.microsoft.com/office/drawing/2014/main" val="1077498647"/>
                    </a:ext>
                  </a:extLst>
                </a:gridCol>
              </a:tblGrid>
              <a:tr h="8503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l-GR" sz="2800" dirty="0">
                          <a:latin typeface="Calibri" panose="020F0502020204030204" pitchFamily="34" charset="0"/>
                        </a:rPr>
                        <a:t>Γλυκόζη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800" dirty="0">
                          <a:latin typeface="Calibri" panose="020F0502020204030204" pitchFamily="34" charset="0"/>
                        </a:rPr>
                        <a:t>60-120</a:t>
                      </a:r>
                      <a:r>
                        <a:rPr lang="en-US" sz="2800" dirty="0">
                          <a:latin typeface="Calibri" panose="020F0502020204030204" pitchFamily="34" charset="0"/>
                        </a:rPr>
                        <a:t> mg/dl </a:t>
                      </a:r>
                      <a:endParaRPr lang="el-GR" sz="2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8922068"/>
                  </a:ext>
                </a:extLst>
              </a:tr>
              <a:tr h="8503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l-GR" sz="2800" b="1" dirty="0">
                          <a:latin typeface="Calibri" panose="020F0502020204030204" pitchFamily="34" charset="0"/>
                        </a:rPr>
                        <a:t>Επικίνδυνες συγκεντρώσεις 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l-GR" sz="2800" b="1" dirty="0">
                          <a:latin typeface="Calibri" panose="020F0502020204030204" pitchFamily="34" charset="0"/>
                        </a:rPr>
                        <a:t>&lt; 40</a:t>
                      </a:r>
                      <a:r>
                        <a:rPr lang="en-US" sz="2800" b="1" dirty="0">
                          <a:latin typeface="Calibri" panose="020F0502020204030204" pitchFamily="34" charset="0"/>
                        </a:rPr>
                        <a:t>mg/dl </a:t>
                      </a:r>
                      <a:endParaRPr lang="el-GR" sz="28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01308226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8A44E-2864-4BDE-827F-34D875FC4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655" y="4873018"/>
            <a:ext cx="10820690" cy="10137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Μέτρηση συγκέντρωσης μέσα στα πρώτα 30 λεπτά από την αιμοληψία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3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3" y="694737"/>
            <a:ext cx="469082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ΥΠΟΓΛΥΚΑΙΜΙΑ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252899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Αίτια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Συστηματική σήψη (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αυξημένη κατανάλωση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  <a:endParaRPr lang="el-GR" sz="23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Παρανεοπλασματικό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σύνδρομο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Ηπατική ανεπάρκεια, νεοπλασία (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μειωμένη παραγωγή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Φάρμακα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β-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αδρενεργικοί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αναστολείς (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ατενολόλη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Υπογλυκαιμικές ουσίες (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γλιπιζίδη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3" y="694737"/>
            <a:ext cx="469082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ΥΠΟΓΛΥΚΑΙΜΙΑ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25289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Αίτια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Υποφλοιοεπινεφριδισμός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Ασιτία, καχεξία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Τεχνικοί λόγοι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Χρόνος μέτρησης της συγκέντρωσης μετά τη λήψη αίματος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Γλυκοζόμετρα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8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3" y="694737"/>
            <a:ext cx="469082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ΥΠΕΡΓΛΥΚΑΙΜΙΑ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Αίτια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Πρόσφατο γεύμα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Σακχαρώδης διαβήτης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Ανεπάρκεια ινσουλίνης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Ανοσολογικού τύπου καταστροφή των β-κυττάρων του παγκρέατος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Παγκρεατίτιδα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33" y="694737"/>
            <a:ext cx="469082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ΥΠΕΡΓΛΥΚΑΙΜΙΑ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2" y="1626757"/>
            <a:ext cx="11661975" cy="4252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Αίτια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Αντίσταση στην ινσουλίνη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Υπερφλοιοεπινεφριδισμός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κορτιζόλη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Ακρομεγαλία (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GH)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Φαιοχρωμοκύττωμα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κατεχολαμίνες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Γλυκαγόνωμα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γλυκαγόνη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neric-Futuristic_PitchDeck_MO - v5.potx" id="{FE2E2762-1D65-4476-8021-C030968F4989}" vid="{C15C105D-FED3-43CD-B6CC-0305C7A12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0</TotalTime>
  <Words>1567</Words>
  <Application>Microsoft Office PowerPoint</Application>
  <PresentationFormat>Widescreen</PresentationFormat>
  <Paragraphs>238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Gill Sans MT</vt:lpstr>
      <vt:lpstr>Segoe UI Light</vt:lpstr>
      <vt:lpstr>Office Theme</vt:lpstr>
      <vt:lpstr>Ιεράρχηση παθολογικών και μη ευρημάτων των βιοχημικών εξετάσεων</vt:lpstr>
      <vt:lpstr>ΓΛΥΚΟΖΗ</vt:lpstr>
      <vt:lpstr>ΓΛΥΚΟΖΗ</vt:lpstr>
      <vt:lpstr>ΓΛΥΚΟΖΗ</vt:lpstr>
      <vt:lpstr>ΦΥΣΙΟΛΟΓΙΚΕΣ ΤΙΜΕΣ</vt:lpstr>
      <vt:lpstr>ΥΠΟΓΛΥΚΑΙΜΙΑ</vt:lpstr>
      <vt:lpstr>ΥΠΟΓΛΥΚΑΙΜΙΑ</vt:lpstr>
      <vt:lpstr>ΥΠΕΡΓΛΥΚΑΙΜΙΑ</vt:lpstr>
      <vt:lpstr>ΥΠΕΡΓΛΥΚΑΙΜΙΑ</vt:lpstr>
      <vt:lpstr>ΥΠΕΡΓΛΥΚΑΙΜΙΑ</vt:lpstr>
      <vt:lpstr>Φρουκτοζαμίνη και γλυκοζυλιωμένη αιμοσφαιρίνη(HbA1c)</vt:lpstr>
      <vt:lpstr>ΥΠΕΡΛΙΠΙΔΑΙΜΙΑ</vt:lpstr>
      <vt:lpstr>ΛΙΠΟΠΡΩΤΕΪΝΕΣ</vt:lpstr>
      <vt:lpstr>PowerPoint Presentation</vt:lpstr>
      <vt:lpstr>PowerPoint Presentation</vt:lpstr>
      <vt:lpstr>PowerPoint Presentation</vt:lpstr>
      <vt:lpstr>ΥΠΕΡΛΙΠΙΔΑΙΜΙΑ</vt:lpstr>
      <vt:lpstr>ΥΠΕΡΛΙΠΙΔΑΙΜΙΑ</vt:lpstr>
      <vt:lpstr>ΥΠΕΡΛΙΠΙΔΑΙΜΙΑ</vt:lpstr>
      <vt:lpstr>ΥΠΕΡΛΙΠΙΔΑΙΜΙΑ</vt:lpstr>
      <vt:lpstr>ΥΠΕΡΛΙΠΙΔΑΙΜΙΑ</vt:lpstr>
      <vt:lpstr>PowerPoint Presentation</vt:lpstr>
      <vt:lpstr>ΙΣΤΟΡΙΚΟ</vt:lpstr>
      <vt:lpstr>ΚΛΙΝΙΚΗ ΕΞΕΤΑΣΗ</vt:lpstr>
      <vt:lpstr>ΕΡΓΑΣΤΗΡΙΑΚΕΣ ΕΞΕΤΑΣΕΙΣ</vt:lpstr>
      <vt:lpstr>ΕΡΓΑΣΤΗΡΙΑΚΕΣ ΕΞΕΤΑΣΕΙΣ</vt:lpstr>
      <vt:lpstr>ΕΡΩΤΗΣΕΙΣ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2019-03-26T18:04:59Z</dcterms:created>
  <dcterms:modified xsi:type="dcterms:W3CDTF">2024-04-11T14:22:19Z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2018-08-01T18:26:16.5139576Z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