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4"/>
  </p:notesMasterIdLst>
  <p:sldIdLst>
    <p:sldId id="256" r:id="rId2"/>
    <p:sldId id="455" r:id="rId3"/>
    <p:sldId id="457" r:id="rId4"/>
    <p:sldId id="260" r:id="rId5"/>
    <p:sldId id="324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68" r:id="rId15"/>
    <p:sldId id="439" r:id="rId16"/>
    <p:sldId id="459" r:id="rId17"/>
    <p:sldId id="460" r:id="rId18"/>
    <p:sldId id="461" r:id="rId19"/>
    <p:sldId id="462" r:id="rId20"/>
    <p:sldId id="463" r:id="rId21"/>
    <p:sldId id="466" r:id="rId22"/>
    <p:sldId id="464" r:id="rId23"/>
    <p:sldId id="465" r:id="rId24"/>
    <p:sldId id="426" r:id="rId25"/>
    <p:sldId id="440" r:id="rId26"/>
    <p:sldId id="441" r:id="rId27"/>
    <p:sldId id="442" r:id="rId28"/>
    <p:sldId id="458" r:id="rId29"/>
    <p:sldId id="443" r:id="rId30"/>
    <p:sldId id="444" r:id="rId31"/>
    <p:sldId id="445" r:id="rId32"/>
    <p:sldId id="446" r:id="rId33"/>
    <p:sldId id="447" r:id="rId34"/>
    <p:sldId id="448" r:id="rId35"/>
    <p:sldId id="449" r:id="rId36"/>
    <p:sldId id="450" r:id="rId37"/>
    <p:sldId id="451" r:id="rId38"/>
    <p:sldId id="452" r:id="rId39"/>
    <p:sldId id="453" r:id="rId40"/>
    <p:sldId id="454" r:id="rId41"/>
    <p:sldId id="423" r:id="rId42"/>
    <p:sldId id="46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AEA"/>
    <a:srgbClr val="FA0000"/>
    <a:srgbClr val="FFF2F2"/>
    <a:srgbClr val="FFDEDE"/>
    <a:srgbClr val="FFEDED"/>
    <a:srgbClr val="FFE8E8"/>
    <a:srgbClr val="FFDBDB"/>
    <a:srgbClr val="FFDDDD"/>
    <a:srgbClr val="0070C0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A20AA-61E4-4310-AB79-0078C4299D6F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91F62-CEBB-4642-BB65-56A3BA414A8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607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91F62-CEBB-4642-BB65-56A3BA414A8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5528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91F62-CEBB-4642-BB65-56A3BA414A8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5269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91F62-CEBB-4642-BB65-56A3BA414A8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1977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91F62-CEBB-4642-BB65-56A3BA414A8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61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91F62-CEBB-4642-BB65-56A3BA414A8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5338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91F62-CEBB-4642-BB65-56A3BA414A8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4267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91F62-CEBB-4642-BB65-56A3BA414A8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378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91F62-CEBB-4642-BB65-56A3BA414A8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060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91F62-CEBB-4642-BB65-56A3BA414A8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9889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20/Νοε/2025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martsantander.e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blog.siemens.com/2025/03/smart-manufacturing-at-scale-siemens-and-aws-build-a-data-foundation-for-the-future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vidia.com/content/dam/en-zz/Solutions/industries/retail/retail-solution-showcase-deep-north-web.pd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microsoft.com/en-us/azure/iot-edge/tutorial-monitor-with-workbook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Doar4zh5tI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pypi.org/project/PuLP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thingsboard.io/" TargetMode="External"/><Relationship Id="rId2" Type="http://schemas.openxmlformats.org/officeDocument/2006/relationships/hyperlink" Target="https://thin-edge.io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dgexfoundry.org/" TargetMode="External"/><Relationship Id="rId4" Type="http://schemas.openxmlformats.org/officeDocument/2006/relationships/hyperlink" Target="https://lfedge.org/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</a:t>
            </a:r>
            <a:r>
              <a:rPr lang="el-GR" sz="4400" dirty="0" smtClean="0"/>
              <a:t>0</a:t>
            </a:r>
            <a:r>
              <a:rPr lang="en-US" sz="4400" dirty="0" smtClean="0"/>
              <a:t>7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Use-case</a:t>
            </a:r>
            <a:r>
              <a:rPr lang="en-US" sz="2800" b="1" dirty="0"/>
              <a:t>: </a:t>
            </a:r>
            <a:r>
              <a:rPr lang="en-US" sz="2800" b="1" dirty="0" err="1" smtClean="0"/>
              <a:t>SmartSantander</a:t>
            </a:r>
            <a:r>
              <a:rPr lang="en-US" sz="2800" b="1" dirty="0" smtClean="0"/>
              <a:t> - </a:t>
            </a:r>
            <a:r>
              <a:rPr lang="en-US" sz="2800" b="1" dirty="0"/>
              <a:t>City‑Scale Edge </a:t>
            </a:r>
            <a:r>
              <a:rPr lang="en-US" sz="2800" b="1" dirty="0" err="1"/>
              <a:t>IoT</a:t>
            </a:r>
            <a:r>
              <a:rPr lang="en-US" sz="2800" b="1" dirty="0"/>
              <a:t> Testbed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8835583" y="5706725"/>
            <a:ext cx="24581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hlinkClick r:id="rId2"/>
              </a:rPr>
              <a:t>https://smartsantander.eu</a:t>
            </a:r>
            <a:r>
              <a:rPr lang="el-GR" sz="1600" dirty="0" smtClean="0">
                <a:hlinkClick r:id="rId2"/>
              </a:rPr>
              <a:t>/</a:t>
            </a:r>
            <a:endParaRPr lang="el-GR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135" y="984209"/>
            <a:ext cx="3837966" cy="18777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175" y="3110864"/>
            <a:ext cx="4038602" cy="242316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19074" y="660359"/>
            <a:ext cx="732472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1. Use-Case Overview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Large-scale smart city testbed in Santander with thousands of sensors monitoring environmental conditions, </a:t>
            </a:r>
            <a:r>
              <a:rPr lang="en-US" sz="2000" dirty="0" smtClean="0"/>
              <a:t>traffic </a:t>
            </a:r>
            <a:r>
              <a:rPr lang="en-US" sz="2000" dirty="0"/>
              <a:t>and parking.</a:t>
            </a:r>
          </a:p>
          <a:p>
            <a:r>
              <a:rPr lang="en-US" sz="2000" b="1" dirty="0"/>
              <a:t>2. Edge Deployment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Three-tier architecture</a:t>
            </a:r>
            <a:r>
              <a:rPr lang="en-US" sz="2000" dirty="0"/>
              <a:t>: sensors → local gateways → edge servers → central servers.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Gateways </a:t>
            </a:r>
            <a:r>
              <a:rPr lang="en-US" sz="2000" b="1" dirty="0"/>
              <a:t>aggregate</a:t>
            </a:r>
            <a:r>
              <a:rPr lang="en-US" sz="2000" dirty="0"/>
              <a:t>, </a:t>
            </a:r>
            <a:r>
              <a:rPr lang="en-US" sz="2000" b="1" dirty="0" smtClean="0"/>
              <a:t>preprocess</a:t>
            </a:r>
            <a:r>
              <a:rPr lang="en-US" sz="2000" dirty="0" smtClean="0"/>
              <a:t> </a:t>
            </a:r>
            <a:r>
              <a:rPr lang="en-US" sz="2000" dirty="0"/>
              <a:t>and temporarily </a:t>
            </a:r>
            <a:r>
              <a:rPr lang="en-US" sz="2000" b="1" dirty="0"/>
              <a:t>store</a:t>
            </a:r>
            <a:r>
              <a:rPr lang="en-US" sz="2000" dirty="0"/>
              <a:t> data before forwarding.</a:t>
            </a:r>
          </a:p>
          <a:p>
            <a:r>
              <a:rPr lang="en-US" sz="2000" b="1" dirty="0"/>
              <a:t>3. </a:t>
            </a:r>
            <a:r>
              <a:rPr lang="en-US" sz="2000" b="1" dirty="0" err="1"/>
              <a:t>IoT</a:t>
            </a:r>
            <a:r>
              <a:rPr lang="en-US" sz="2000" b="1" dirty="0"/>
              <a:t> Edge Functionality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Edge gateways perform local filtering, </a:t>
            </a:r>
            <a:r>
              <a:rPr lang="en-US" sz="2000" dirty="0" smtClean="0"/>
              <a:t>aggregation </a:t>
            </a:r>
            <a:r>
              <a:rPr lang="en-US" sz="2000" dirty="0"/>
              <a:t>and event detection.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Reduces data volume sent</a:t>
            </a:r>
            <a:r>
              <a:rPr lang="en-US" sz="2000" dirty="0"/>
              <a:t> to central servers and enables </a:t>
            </a:r>
            <a:r>
              <a:rPr lang="en-US" sz="2000" b="1" dirty="0"/>
              <a:t>near-real-time monitoring</a:t>
            </a:r>
            <a:r>
              <a:rPr lang="en-US" sz="2000" dirty="0"/>
              <a:t>.</a:t>
            </a:r>
          </a:p>
          <a:p>
            <a:r>
              <a:rPr lang="en-US" sz="2000" b="1" dirty="0"/>
              <a:t>4. Edge Benefits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Low latency </a:t>
            </a:r>
            <a:r>
              <a:rPr lang="en-US" sz="2000" dirty="0"/>
              <a:t>alerts (e.g., traffic incidents, parking availability).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Reduced network congestion </a:t>
            </a:r>
            <a:r>
              <a:rPr lang="en-US" sz="2000" dirty="0"/>
              <a:t>and cloud load.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Enables </a:t>
            </a:r>
            <a:r>
              <a:rPr lang="en-US" sz="2000" b="1" dirty="0">
                <a:solidFill>
                  <a:srgbClr val="FF0000"/>
                </a:solidFill>
              </a:rPr>
              <a:t>offline or intermittent operation </a:t>
            </a:r>
            <a:r>
              <a:rPr lang="en-US" sz="2000" dirty="0"/>
              <a:t>if connectivity is limited.</a:t>
            </a:r>
          </a:p>
        </p:txBody>
      </p:sp>
    </p:spTree>
    <p:extLst>
      <p:ext uri="{BB962C8B-B14F-4D97-AF65-F5344CB8AC3E}">
        <p14:creationId xmlns:p14="http://schemas.microsoft.com/office/powerpoint/2010/main" val="32216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Use-case</a:t>
            </a:r>
            <a:r>
              <a:rPr lang="en-US" sz="2800" b="1" dirty="0"/>
              <a:t>: </a:t>
            </a:r>
            <a:r>
              <a:rPr lang="en-US" sz="2800" b="1" dirty="0" err="1" smtClean="0"/>
              <a:t>Siemens+AWS</a:t>
            </a:r>
            <a:r>
              <a:rPr lang="en-US" sz="2800" b="1" dirty="0" smtClean="0"/>
              <a:t> </a:t>
            </a:r>
            <a:r>
              <a:rPr lang="en-US" sz="2800" b="1" dirty="0"/>
              <a:t>Smart Factories Powered by Edge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7067550" y="4678144"/>
            <a:ext cx="5276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hlinkClick r:id="rId2"/>
              </a:rPr>
              <a:t>https://blog.siemens.com/2025/03/smart-manufacturing-at-scale-siemens-and-aws-build-a-data-foundation-for-the-future</a:t>
            </a:r>
            <a:r>
              <a:rPr lang="el-GR" sz="1400" dirty="0" smtClean="0">
                <a:hlinkClick r:id="rId2"/>
              </a:rPr>
              <a:t>/</a:t>
            </a:r>
            <a:endParaRPr lang="el-GR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294" y="1963520"/>
            <a:ext cx="4414213" cy="24846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4643" y="666096"/>
            <a:ext cx="709789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1. Use-Case Overview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Industrial manufacturing with hybrid edge-to-cloud infrastructure for </a:t>
            </a:r>
            <a:r>
              <a:rPr lang="en-US" sz="2000" b="1" dirty="0"/>
              <a:t>real-time machine monitoring </a:t>
            </a:r>
            <a:r>
              <a:rPr lang="en-US" sz="2000" dirty="0"/>
              <a:t>and analytics.</a:t>
            </a:r>
          </a:p>
          <a:p>
            <a:r>
              <a:rPr lang="en-US" sz="2000" b="1" dirty="0"/>
              <a:t>2. Edge Deployment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Industrial Edge devices collect machine data on-site.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AWS </a:t>
            </a:r>
            <a:r>
              <a:rPr lang="en-US" sz="2000" b="1" dirty="0" err="1"/>
              <a:t>IoT</a:t>
            </a:r>
            <a:r>
              <a:rPr lang="en-US" sz="2000" b="1" dirty="0"/>
              <a:t> </a:t>
            </a:r>
            <a:r>
              <a:rPr lang="en-US" sz="2000" b="1" dirty="0" err="1"/>
              <a:t>SiteWise</a:t>
            </a:r>
            <a:r>
              <a:rPr lang="en-US" sz="2000" b="1" dirty="0"/>
              <a:t> Edge </a:t>
            </a:r>
            <a:r>
              <a:rPr lang="en-US" sz="2000" dirty="0"/>
              <a:t>integrates with local devices for </a:t>
            </a:r>
            <a:r>
              <a:rPr lang="en-US" sz="2000" b="1" dirty="0"/>
              <a:t>processing</a:t>
            </a:r>
            <a:r>
              <a:rPr lang="en-US" sz="2000" dirty="0"/>
              <a:t> and cloud </a:t>
            </a:r>
            <a:r>
              <a:rPr lang="en-US" sz="2000" b="1" dirty="0"/>
              <a:t>synchronization</a:t>
            </a:r>
            <a:r>
              <a:rPr lang="en-US" sz="2000" dirty="0"/>
              <a:t>.</a:t>
            </a:r>
          </a:p>
          <a:p>
            <a:r>
              <a:rPr lang="en-US" sz="2000" b="1" dirty="0"/>
              <a:t>3. </a:t>
            </a:r>
            <a:r>
              <a:rPr lang="en-US" sz="2000" b="1" dirty="0" err="1"/>
              <a:t>IoT</a:t>
            </a:r>
            <a:r>
              <a:rPr lang="en-US" sz="2000" b="1" dirty="0"/>
              <a:t> Edge Functionality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Local edge nodes handle </a:t>
            </a:r>
            <a:r>
              <a:rPr lang="en-US" sz="2000" b="1" dirty="0"/>
              <a:t>real-time analytics</a:t>
            </a:r>
            <a:r>
              <a:rPr lang="en-US" sz="2000" dirty="0"/>
              <a:t>, </a:t>
            </a:r>
            <a:r>
              <a:rPr lang="en-US" sz="2000" b="1" dirty="0"/>
              <a:t>anomaly </a:t>
            </a:r>
            <a:r>
              <a:rPr lang="en-US" sz="2000" b="1" dirty="0" smtClean="0"/>
              <a:t>detection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b="1" dirty="0"/>
              <a:t>predictive maintenance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Edge </a:t>
            </a:r>
            <a:r>
              <a:rPr lang="en-US" sz="2000" b="1" dirty="0"/>
              <a:t>decides</a:t>
            </a:r>
            <a:r>
              <a:rPr lang="en-US" sz="2000" dirty="0"/>
              <a:t> what data to send to the cloud, optimizing bandwidth.</a:t>
            </a:r>
          </a:p>
          <a:p>
            <a:r>
              <a:rPr lang="en-US" sz="2000" b="1" dirty="0"/>
              <a:t>4. Edge Benefits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Ultra-low latency </a:t>
            </a:r>
            <a:r>
              <a:rPr lang="en-US" sz="2000" dirty="0"/>
              <a:t>for critical factory processes.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Reduces </a:t>
            </a:r>
            <a:r>
              <a:rPr lang="en-US" sz="2000" b="1" dirty="0"/>
              <a:t>bandwidth</a:t>
            </a:r>
            <a:r>
              <a:rPr lang="en-US" sz="2000" dirty="0"/>
              <a:t> and cloud storage by processing raw data locally.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Enhances </a:t>
            </a:r>
            <a:r>
              <a:rPr lang="en-US" sz="2000" b="1" dirty="0"/>
              <a:t>operational reliability </a:t>
            </a:r>
            <a:r>
              <a:rPr lang="en-US" sz="2000" dirty="0"/>
              <a:t>during network outages.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Enables </a:t>
            </a:r>
            <a:r>
              <a:rPr lang="en-US" sz="2000" b="1" dirty="0"/>
              <a:t>scalable</a:t>
            </a:r>
            <a:r>
              <a:rPr lang="en-US" sz="2000" dirty="0"/>
              <a:t> deployment across multiple factory sites.</a:t>
            </a:r>
          </a:p>
        </p:txBody>
      </p:sp>
    </p:spTree>
    <p:extLst>
      <p:ext uri="{BB962C8B-B14F-4D97-AF65-F5344CB8AC3E}">
        <p14:creationId xmlns:p14="http://schemas.microsoft.com/office/powerpoint/2010/main" val="318826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Use-case</a:t>
            </a:r>
            <a:r>
              <a:rPr lang="en-US" sz="2800" b="1" dirty="0"/>
              <a:t>: Deep North + NVIDIA </a:t>
            </a:r>
            <a:r>
              <a:rPr lang="en-US" sz="2800" b="1" dirty="0" smtClean="0"/>
              <a:t> </a:t>
            </a:r>
            <a:r>
              <a:rPr lang="en-US" sz="2800" b="1" dirty="0"/>
              <a:t>Smart Retail Insights at the Edge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250" t="29258" r="11917" b="26742"/>
          <a:stretch/>
        </p:blipFill>
        <p:spPr>
          <a:xfrm>
            <a:off x="7649056" y="4000500"/>
            <a:ext cx="4371494" cy="1465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7734300" y="5573375"/>
            <a:ext cx="43815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100" dirty="0">
                <a:hlinkClick r:id="rId3"/>
              </a:rPr>
              <a:t>https://</a:t>
            </a:r>
            <a:r>
              <a:rPr lang="el-GR" sz="1100" dirty="0" smtClean="0">
                <a:hlinkClick r:id="rId3"/>
              </a:rPr>
              <a:t>www.nvidia.com/content/dam/en-zz/Solutions/industries/retail/retail-solution-showcase-deep-north-web.pdf</a:t>
            </a:r>
            <a:endParaRPr lang="el-GR" sz="1100" dirty="0"/>
          </a:p>
        </p:txBody>
      </p:sp>
      <p:sp>
        <p:nvSpPr>
          <p:cNvPr id="4" name="Rectangle 3"/>
          <p:cNvSpPr/>
          <p:nvPr/>
        </p:nvSpPr>
        <p:spPr>
          <a:xfrm>
            <a:off x="238125" y="675263"/>
            <a:ext cx="695325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1. Use-Case Overview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Retail</a:t>
            </a:r>
            <a:r>
              <a:rPr lang="en-US" sz="2000" dirty="0"/>
              <a:t> stores use </a:t>
            </a:r>
            <a:r>
              <a:rPr lang="en-US" sz="2000" b="1" dirty="0"/>
              <a:t>AI-driven video analytics </a:t>
            </a:r>
            <a:r>
              <a:rPr lang="en-US" sz="2000" dirty="0"/>
              <a:t>to understand customer behavior, </a:t>
            </a:r>
            <a:r>
              <a:rPr lang="en-US" sz="2000" dirty="0" smtClean="0"/>
              <a:t>occupancy </a:t>
            </a:r>
            <a:r>
              <a:rPr lang="en-US" sz="2000" dirty="0"/>
              <a:t>and engagement.</a:t>
            </a:r>
          </a:p>
          <a:p>
            <a:r>
              <a:rPr lang="en-US" sz="2000" b="1" dirty="0"/>
              <a:t>2. Edge Deployment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NVIDIA </a:t>
            </a:r>
            <a:r>
              <a:rPr lang="en-US" sz="2000" b="1" dirty="0" smtClean="0"/>
              <a:t>EGX/Jetson</a:t>
            </a:r>
            <a:r>
              <a:rPr lang="en-US" sz="2000" dirty="0" smtClean="0"/>
              <a:t> </a:t>
            </a:r>
            <a:r>
              <a:rPr lang="en-US" sz="2000" dirty="0"/>
              <a:t>devices deployed in-store.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IP cameras </a:t>
            </a:r>
            <a:r>
              <a:rPr lang="en-US" sz="2000" dirty="0"/>
              <a:t>feed video streams to local edge nodes for processing.</a:t>
            </a:r>
          </a:p>
          <a:p>
            <a:r>
              <a:rPr lang="en-US" sz="2000" b="1" dirty="0"/>
              <a:t>3. </a:t>
            </a:r>
            <a:r>
              <a:rPr lang="en-US" sz="2000" b="1" dirty="0" err="1"/>
              <a:t>IoT</a:t>
            </a:r>
            <a:r>
              <a:rPr lang="en-US" sz="2000" b="1" dirty="0"/>
              <a:t> Edge Functionality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Edge performs </a:t>
            </a:r>
            <a:r>
              <a:rPr lang="en-US" sz="2000" b="1" dirty="0"/>
              <a:t>AI inference on video streams </a:t>
            </a:r>
            <a:r>
              <a:rPr lang="en-US" sz="2000" dirty="0"/>
              <a:t>locally (occupancy counts, </a:t>
            </a:r>
            <a:r>
              <a:rPr lang="en-US" sz="2000" dirty="0" err="1"/>
              <a:t>heatmaps</a:t>
            </a:r>
            <a:r>
              <a:rPr lang="en-US" sz="2000" dirty="0"/>
              <a:t>, dwell times).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Only processed insights and summary metrics are sent to central dashboards.</a:t>
            </a:r>
          </a:p>
          <a:p>
            <a:r>
              <a:rPr lang="en-US" sz="2000" b="1" dirty="0"/>
              <a:t>4. Edge Benefits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Real-time </a:t>
            </a:r>
            <a:r>
              <a:rPr lang="en-US" sz="2000" b="1" dirty="0"/>
              <a:t>decision making </a:t>
            </a:r>
            <a:r>
              <a:rPr lang="en-US" sz="2000" dirty="0"/>
              <a:t>(staff allocation, crowd management).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Preserves customer privacy </a:t>
            </a:r>
            <a:r>
              <a:rPr lang="en-US" sz="2000" dirty="0"/>
              <a:t>by keeping video data on-site.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Reduces </a:t>
            </a:r>
            <a:r>
              <a:rPr lang="en-US" sz="2000" b="1" dirty="0"/>
              <a:t>bandwidth</a:t>
            </a:r>
            <a:r>
              <a:rPr lang="en-US" sz="2000" dirty="0"/>
              <a:t> and cloud processing requirements.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Scalable</a:t>
            </a:r>
            <a:r>
              <a:rPr lang="en-US" sz="2000" dirty="0"/>
              <a:t> across multiple store locations with consistent insights.</a:t>
            </a:r>
          </a:p>
        </p:txBody>
      </p:sp>
    </p:spTree>
    <p:extLst>
      <p:ext uri="{BB962C8B-B14F-4D97-AF65-F5344CB8AC3E}">
        <p14:creationId xmlns:p14="http://schemas.microsoft.com/office/powerpoint/2010/main" val="288587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Frameworks for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 (1)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697" y="3474719"/>
            <a:ext cx="4655856" cy="27142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7181697" y="6306235"/>
            <a:ext cx="4655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dirty="0">
                <a:hlinkClick r:id="rId3"/>
              </a:rPr>
              <a:t>https://</a:t>
            </a:r>
            <a:r>
              <a:rPr lang="el-GR" sz="1200" dirty="0" smtClean="0">
                <a:hlinkClick r:id="rId3"/>
              </a:rPr>
              <a:t>learn.microsoft.com/en-us/azure/iot-edge/tutorial-monitor-with-workbooks</a:t>
            </a:r>
            <a:endParaRPr lang="el-GR" sz="12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1440" y="573961"/>
            <a:ext cx="10356361" cy="630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Description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Software platforms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deploying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orchestrating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managing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IoT workloads at the edge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Run applications locally, close to sensors and devices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AWS Greengrass, Azure IoT Edge, EdgeX Foundry, KubeEdge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Motivation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latency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by processing data near the source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Save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bandwidth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by sending only necessary data to the cloud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Enhance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reliability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when cloud connectivity is intermittent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Enable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local AI/ML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inference and analytics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Standardize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heterogeneous devices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protocols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 Functionality: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Deploy,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monitor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update edge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applications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data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processing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filtering, and aggregation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Device-to-cloud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communication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messaging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Security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authentication, encryption, access control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Seamless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integration with cloud services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Takeaway: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Bridge devices and cloud for scalable, secure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efficient edge intelligence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the software backbone for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task placement across device, edge, fog, and cloud layers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6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Frameworks for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 (2)</a:t>
            </a:r>
            <a:endParaRPr lang="en-US" sz="2800" b="1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607849"/>
              </p:ext>
            </p:extLst>
          </p:nvPr>
        </p:nvGraphicFramePr>
        <p:xfrm>
          <a:off x="171452" y="619126"/>
          <a:ext cx="11849099" cy="57435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2548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876425">
                  <a:extLst>
                    <a:ext uri="{9D8B030D-6E8A-4147-A177-3AD203B41FA5}">
                      <a16:colId xmlns:a16="http://schemas.microsoft.com/office/drawing/2014/main" val="2838121363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882031087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3204059066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306342857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905001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665414">
                <a:tc>
                  <a:txBody>
                    <a:bodyPr/>
                    <a:lstStyle/>
                    <a:p>
                      <a:r>
                        <a:rPr lang="en-US" sz="1600" dirty="0"/>
                        <a:t>Framework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Core Functionality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Deployment Model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Processing </a:t>
                      </a:r>
                      <a:r>
                        <a:rPr lang="en-US" sz="1600" dirty="0" smtClean="0"/>
                        <a:t>&amp; </a:t>
                      </a:r>
                      <a:r>
                        <a:rPr lang="en-US" sz="1600" dirty="0"/>
                        <a:t>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Languages Supported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ML/AI </a:t>
                      </a:r>
                      <a:r>
                        <a:rPr lang="en-US" sz="1600" dirty="0"/>
                        <a:t>Support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Containerization/Runtime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066286">
                <a:tc>
                  <a:txBody>
                    <a:bodyPr/>
                    <a:lstStyle/>
                    <a:p>
                      <a:r>
                        <a:rPr lang="en-US" sz="1600" b="1" dirty="0"/>
                        <a:t>AWS </a:t>
                      </a:r>
                      <a:r>
                        <a:rPr lang="en-US" sz="1600" b="1" dirty="0" err="1"/>
                        <a:t>Greengrass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Local device data </a:t>
                      </a:r>
                      <a:r>
                        <a:rPr lang="en-US" sz="1600" b="1" dirty="0"/>
                        <a:t>processing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dirty="0" err="1" smtClean="0"/>
                        <a:t>IoT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b="1" dirty="0"/>
                        <a:t>messaging</a:t>
                      </a:r>
                      <a:r>
                        <a:rPr lang="en-US" sz="1600" dirty="0"/>
                        <a:t>, lambda functions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Cloud-managed, edge devices (Greengrass Core)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Stream processing, Lambda-based local 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Python, Node.js,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Java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C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Supports </a:t>
                      </a:r>
                      <a:r>
                        <a:rPr lang="en-US" sz="1600" b="1" dirty="0" err="1"/>
                        <a:t>SageMaker</a:t>
                      </a:r>
                      <a:r>
                        <a:rPr lang="en-US" sz="1600" dirty="0"/>
                        <a:t> models at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Docker optional</a:t>
                      </a:r>
                      <a:r>
                        <a:rPr lang="en-US" sz="1600" dirty="0"/>
                        <a:t>, native runtime for Lambdas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4666745"/>
                  </a:ext>
                </a:extLst>
              </a:tr>
              <a:tr h="1786111">
                <a:tc>
                  <a:txBody>
                    <a:bodyPr/>
                    <a:lstStyle/>
                    <a:p>
                      <a:r>
                        <a:rPr lang="en-US" sz="1600" b="1" dirty="0"/>
                        <a:t>Azure </a:t>
                      </a:r>
                      <a:r>
                        <a:rPr lang="en-US" sz="1600" b="1" dirty="0" err="1"/>
                        <a:t>IoT</a:t>
                      </a:r>
                      <a:r>
                        <a:rPr lang="en-US" sz="1600" b="1" dirty="0"/>
                        <a:t> Edge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Edge modules </a:t>
                      </a:r>
                      <a:r>
                        <a:rPr lang="en-US" sz="1600" b="1" dirty="0"/>
                        <a:t>deployment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device-to-cloud </a:t>
                      </a:r>
                      <a:r>
                        <a:rPr lang="en-US" sz="1600" b="1" dirty="0"/>
                        <a:t>integration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Cloud-managed, edge devices with </a:t>
                      </a:r>
                      <a:r>
                        <a:rPr lang="en-US" sz="1600" dirty="0" err="1"/>
                        <a:t>IoT</a:t>
                      </a:r>
                      <a:r>
                        <a:rPr lang="en-US" sz="1600" dirty="0"/>
                        <a:t> Edge runtime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Stream </a:t>
                      </a:r>
                      <a:r>
                        <a:rPr lang="en-US" sz="1600" b="1" dirty="0"/>
                        <a:t>analytics</a:t>
                      </a:r>
                      <a:r>
                        <a:rPr lang="en-US" sz="1600" dirty="0"/>
                        <a:t>, </a:t>
                      </a:r>
                      <a:r>
                        <a:rPr lang="en-US" sz="1600" b="1" dirty="0"/>
                        <a:t>ML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smtClean="0"/>
                        <a:t>inference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custom </a:t>
                      </a:r>
                      <a:r>
                        <a:rPr lang="en-US" sz="1600" dirty="0"/>
                        <a:t>modules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C#,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Python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Java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Node.js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Supports </a:t>
                      </a:r>
                      <a:r>
                        <a:rPr lang="en-US" sz="1600" b="1" dirty="0"/>
                        <a:t>ONNX</a:t>
                      </a:r>
                      <a:r>
                        <a:rPr lang="en-US" sz="1600" dirty="0"/>
                        <a:t> and Azure ML models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Docker</a:t>
                      </a:r>
                      <a:r>
                        <a:rPr lang="en-US" sz="1600" dirty="0"/>
                        <a:t> containers for modules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821873"/>
                  </a:ext>
                </a:extLst>
              </a:tr>
              <a:tr h="1225763">
                <a:tc>
                  <a:txBody>
                    <a:bodyPr/>
                    <a:lstStyle/>
                    <a:p>
                      <a:r>
                        <a:rPr lang="en-US" sz="1600" b="1"/>
                        <a:t>EdgeX Foundry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Open-source </a:t>
                      </a:r>
                      <a:r>
                        <a:rPr lang="en-US" sz="1600" b="1" dirty="0" err="1"/>
                        <a:t>microservices</a:t>
                      </a:r>
                      <a:r>
                        <a:rPr lang="en-US" sz="1600" b="1" dirty="0"/>
                        <a:t>-based</a:t>
                      </a:r>
                      <a:r>
                        <a:rPr lang="en-US" sz="1600" dirty="0"/>
                        <a:t> edge framework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Edge gateway / device deployment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Sensor data </a:t>
                      </a:r>
                      <a:r>
                        <a:rPr lang="en-US" sz="1600" b="1" dirty="0"/>
                        <a:t>ingestion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filtering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b="1" dirty="0" smtClean="0"/>
                        <a:t>analytics</a:t>
                      </a:r>
                      <a:endParaRPr lang="en-US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Go,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Java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C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Python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Supports ML via microservices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Docker containers (</a:t>
                      </a:r>
                      <a:r>
                        <a:rPr lang="en-US" sz="1600" b="1" dirty="0"/>
                        <a:t>compose-based</a:t>
                      </a:r>
                      <a:r>
                        <a:rPr lang="en-US" sz="1600" dirty="0"/>
                        <a:t>), </a:t>
                      </a:r>
                      <a:r>
                        <a:rPr lang="en-US" sz="1600" dirty="0" err="1"/>
                        <a:t>microservices</a:t>
                      </a:r>
                      <a:r>
                        <a:rPr lang="en-US" sz="1600" dirty="0"/>
                        <a:t> architecture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5351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95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Frameworks for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 (3)</a:t>
            </a:r>
            <a:endParaRPr lang="en-US" sz="2800" b="1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241855"/>
              </p:ext>
            </p:extLst>
          </p:nvPr>
        </p:nvGraphicFramePr>
        <p:xfrm>
          <a:off x="190501" y="723900"/>
          <a:ext cx="11763376" cy="577214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9829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298290">
                  <a:extLst>
                    <a:ext uri="{9D8B030D-6E8A-4147-A177-3AD203B41FA5}">
                      <a16:colId xmlns:a16="http://schemas.microsoft.com/office/drawing/2014/main" val="2838121363"/>
                    </a:ext>
                  </a:extLst>
                </a:gridCol>
                <a:gridCol w="1298290">
                  <a:extLst>
                    <a:ext uri="{9D8B030D-6E8A-4147-A177-3AD203B41FA5}">
                      <a16:colId xmlns:a16="http://schemas.microsoft.com/office/drawing/2014/main" val="882031087"/>
                    </a:ext>
                  </a:extLst>
                </a:gridCol>
                <a:gridCol w="2410679">
                  <a:extLst>
                    <a:ext uri="{9D8B030D-6E8A-4147-A177-3AD203B41FA5}">
                      <a16:colId xmlns:a16="http://schemas.microsoft.com/office/drawing/2014/main" val="3204059066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306342857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514602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668724">
                <a:tc>
                  <a:txBody>
                    <a:bodyPr/>
                    <a:lstStyle/>
                    <a:p>
                      <a:r>
                        <a:rPr lang="en-US" sz="1600" dirty="0"/>
                        <a:t>Framework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Core Functionality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Deployment Model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Processing </a:t>
                      </a:r>
                      <a:r>
                        <a:rPr lang="en-US" sz="1600" dirty="0" smtClean="0"/>
                        <a:t>&amp; </a:t>
                      </a:r>
                      <a:r>
                        <a:rPr lang="en-US" sz="1600" dirty="0"/>
                        <a:t>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Languages Supported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ML/AI </a:t>
                      </a:r>
                      <a:r>
                        <a:rPr lang="en-US" sz="1600" dirty="0"/>
                        <a:t>Support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Containerization/Runtime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1794998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KubeEdge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Kubernetes-native edge orchestration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Edge nodes + cloud Kubernetes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IoT</a:t>
                      </a:r>
                      <a:r>
                        <a:rPr lang="en-US" sz="1600" dirty="0"/>
                        <a:t> device management, edge ML inference, </a:t>
                      </a:r>
                      <a:endParaRPr lang="en-US" sz="1600" dirty="0" smtClean="0"/>
                    </a:p>
                    <a:p>
                      <a:r>
                        <a:rPr lang="en-US" sz="1600" b="1" dirty="0" smtClean="0"/>
                        <a:t>real-time </a:t>
                      </a:r>
                      <a:r>
                        <a:rPr lang="en-US" sz="1600" b="1" dirty="0"/>
                        <a:t>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Supports </a:t>
                      </a:r>
                      <a:r>
                        <a:rPr lang="en-US" sz="1600" b="1" dirty="0"/>
                        <a:t>containerized</a:t>
                      </a:r>
                      <a:r>
                        <a:rPr lang="en-US" sz="1600" dirty="0"/>
                        <a:t> </a:t>
                      </a:r>
                      <a:r>
                        <a:rPr lang="en-US" sz="1600" b="1" dirty="0"/>
                        <a:t>ML</a:t>
                      </a:r>
                      <a:r>
                        <a:rPr lang="en-US" sz="1600" dirty="0"/>
                        <a:t> workloads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Docker/</a:t>
                      </a:r>
                      <a:r>
                        <a:rPr lang="en-US" sz="1600" dirty="0" err="1" smtClean="0"/>
                        <a:t>containerd</a:t>
                      </a:r>
                      <a:r>
                        <a:rPr lang="en-US" sz="1600" dirty="0"/>
                        <a:t>, </a:t>
                      </a:r>
                      <a:endParaRPr lang="en-US" sz="1600" dirty="0" smtClean="0"/>
                    </a:p>
                    <a:p>
                      <a:r>
                        <a:rPr lang="en-US" sz="1600" b="1" dirty="0" smtClean="0"/>
                        <a:t>Kubernetes-native</a:t>
                      </a:r>
                      <a:endParaRPr lang="en-US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1794998">
                <a:tc>
                  <a:txBody>
                    <a:bodyPr/>
                    <a:lstStyle/>
                    <a:p>
                      <a:r>
                        <a:rPr lang="en-US" sz="1600" b="1" dirty="0"/>
                        <a:t>thin-edge.io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Lightweight edge agent for </a:t>
                      </a:r>
                      <a:r>
                        <a:rPr lang="en-US" sz="1600" b="1" dirty="0"/>
                        <a:t>constrained</a:t>
                      </a:r>
                      <a:r>
                        <a:rPr lang="en-US" sz="1600" dirty="0"/>
                        <a:t>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Edge devices with lightweight agent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Telemetry</a:t>
                      </a:r>
                      <a:r>
                        <a:rPr lang="en-US" sz="1600" dirty="0"/>
                        <a:t> collection, </a:t>
                      </a:r>
                      <a:r>
                        <a:rPr lang="en-US" sz="1600" b="1" dirty="0"/>
                        <a:t>MQTT</a:t>
                      </a:r>
                      <a:r>
                        <a:rPr lang="en-US" sz="1600" dirty="0"/>
                        <a:t> forwarding, lightweight 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Rust, 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C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Supports ML </a:t>
                      </a:r>
                      <a:r>
                        <a:rPr lang="en-US" sz="1600" b="1" dirty="0"/>
                        <a:t>inference</a:t>
                      </a:r>
                      <a:r>
                        <a:rPr lang="en-US" sz="1600" dirty="0"/>
                        <a:t> via integration with 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Lightweight container </a:t>
                      </a:r>
                      <a:r>
                        <a:rPr lang="en-US" sz="1600" dirty="0"/>
                        <a:t>support, native agent-based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1513429">
                <a:tc>
                  <a:txBody>
                    <a:bodyPr/>
                    <a:lstStyle/>
                    <a:p>
                      <a:r>
                        <a:rPr lang="en-US" sz="1600" b="1"/>
                        <a:t>Eclipse Kura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IoT gateway framework for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Gateway devices (Linux/ARM)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Device data </a:t>
                      </a:r>
                      <a:r>
                        <a:rPr lang="en-US" sz="1600" b="1" dirty="0"/>
                        <a:t>aggregation</a:t>
                      </a:r>
                      <a:r>
                        <a:rPr lang="en-US" sz="1600" dirty="0"/>
                        <a:t>, local</a:t>
                      </a:r>
                      <a:r>
                        <a:rPr lang="en-US" sz="1600" b="1" dirty="0"/>
                        <a:t> rule-based </a:t>
                      </a:r>
                      <a:r>
                        <a:rPr lang="en-US" sz="1600" dirty="0"/>
                        <a:t>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Java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Supports </a:t>
                      </a:r>
                      <a:r>
                        <a:rPr lang="en-US" sz="1600" b="1" dirty="0"/>
                        <a:t>integration with ML models via Java </a:t>
                      </a:r>
                      <a:r>
                        <a:rPr lang="en-US" sz="1600" dirty="0"/>
                        <a:t>libraries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OSGi</a:t>
                      </a:r>
                      <a:r>
                        <a:rPr lang="en-US" sz="1600" dirty="0"/>
                        <a:t>-based modular containers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28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Deployments: </a:t>
            </a:r>
            <a:r>
              <a:rPr lang="en-US" sz="2800" b="1" dirty="0" err="1"/>
              <a:t>IoT</a:t>
            </a:r>
            <a:r>
              <a:rPr lang="en-US" sz="2800" b="1" dirty="0"/>
              <a:t> Edge Gateways (Low-Power Field Devices)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35280" y="970062"/>
            <a:ext cx="8331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Typical hardware: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ARM-based industrial gateways 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Advantech</a:t>
            </a:r>
            <a:r>
              <a:rPr lang="en-US" sz="2000" dirty="0"/>
              <a:t>, AAEON, Siemens </a:t>
            </a:r>
            <a:r>
              <a:rPr lang="en-US" sz="2000" dirty="0" smtClean="0"/>
              <a:t>IOT2040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CPU: Dual/Quad-core ARM Cortex-A7/A53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RAM: 512 MB–2 GB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Storage: embedded Multi-Media Card 4–32 GB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Processing </a:t>
            </a:r>
            <a:r>
              <a:rPr lang="en-US" sz="2000" b="1" dirty="0" smtClean="0"/>
              <a:t>capacity: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Suitable </a:t>
            </a:r>
            <a:r>
              <a:rPr lang="en-US" sz="2000" dirty="0"/>
              <a:t>for 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protocol translation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basic filtering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lightweight </a:t>
            </a:r>
            <a:r>
              <a:rPr lang="en-US" sz="2000" dirty="0"/>
              <a:t>analytics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Scalability: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Limited to dozens of sensors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Often used as </a:t>
            </a:r>
            <a:r>
              <a:rPr lang="en-US" sz="2000" b="1" dirty="0"/>
              <a:t>Tier-1</a:t>
            </a:r>
            <a:r>
              <a:rPr lang="en-US" sz="2000" dirty="0"/>
              <a:t> edge nodes feeding upstream servers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Energy consumption: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Very low (5–15 W)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Can be powered by solar or battery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35" y="808672"/>
            <a:ext cx="2686050" cy="1704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8341359" y="2513647"/>
            <a:ext cx="3332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2000" b="1" dirty="0" smtClean="0"/>
              <a:t>Siemens </a:t>
            </a:r>
            <a:r>
              <a:rPr lang="en-US" sz="2000" b="1" dirty="0"/>
              <a:t>IOT2040</a:t>
            </a:r>
            <a:endParaRPr lang="en-US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560" y="3439813"/>
            <a:ext cx="2128520" cy="2128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/>
          <p:nvPr/>
        </p:nvSpPr>
        <p:spPr>
          <a:xfrm>
            <a:off x="8341359" y="5568333"/>
            <a:ext cx="28015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000" b="1" dirty="0"/>
              <a:t>ARM Cortex-A7/A53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889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Deployments: Embedded AI Edge Units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81280" y="851967"/>
            <a:ext cx="66243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Typical hardware: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NVIDIA Jetson </a:t>
            </a:r>
            <a:r>
              <a:rPr lang="en-US" dirty="0" smtClean="0"/>
              <a:t>Nano, </a:t>
            </a:r>
            <a:r>
              <a:rPr lang="en-US" dirty="0"/>
              <a:t>Xavier </a:t>
            </a:r>
            <a:r>
              <a:rPr lang="en-US" dirty="0" smtClean="0"/>
              <a:t>NX, Orin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GPU: CUDA cores (128 → 2048)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CPU: Quad/</a:t>
            </a:r>
            <a:r>
              <a:rPr lang="en-US" dirty="0" err="1"/>
              <a:t>Octa</a:t>
            </a:r>
            <a:r>
              <a:rPr lang="en-US" dirty="0"/>
              <a:t>-core ARM Cortex-A57/A78AE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RAM: 4–32 GB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AI performance: </a:t>
            </a:r>
            <a:r>
              <a:rPr lang="en-US" dirty="0" smtClean="0"/>
              <a:t>0.5-275 </a:t>
            </a:r>
            <a:r>
              <a:rPr lang="en-US" dirty="0"/>
              <a:t>TOPS (depending on model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760" y="3176756"/>
            <a:ext cx="8961120" cy="3518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6350000" y="557327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Processing capacity: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Medium–High for local inference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Real-time video analytics, robotics, </a:t>
            </a:r>
            <a:r>
              <a:rPr lang="en-US" dirty="0" err="1"/>
              <a:t>IoT</a:t>
            </a:r>
            <a:r>
              <a:rPr lang="en-US" dirty="0"/>
              <a:t> AI workloads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Scalability</a:t>
            </a:r>
            <a:r>
              <a:rPr lang="en-US" b="1" dirty="0"/>
              <a:t>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Supports multi-camera setups, autonomous robots, local ML pipelines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Can cluster a few units for higher throughput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Energy consumption: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10–60 W depending on model &amp; load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74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Deployments: Ruggedized Edge Servers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35280" y="1112302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Typical hardware: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Dell EMC Edge Gateway </a:t>
            </a:r>
            <a:r>
              <a:rPr lang="en-US" dirty="0" smtClean="0"/>
              <a:t>3200/HPE </a:t>
            </a:r>
            <a:r>
              <a:rPr lang="en-US" dirty="0" err="1"/>
              <a:t>Edgeline</a:t>
            </a:r>
            <a:r>
              <a:rPr lang="en-US" dirty="0"/>
              <a:t> EL300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CPU: Intel Xeon </a:t>
            </a:r>
            <a:r>
              <a:rPr lang="en-US" dirty="0" smtClean="0"/>
              <a:t>D/Core </a:t>
            </a:r>
            <a:r>
              <a:rPr lang="en-US" dirty="0"/>
              <a:t>i7/i9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RAM: 16–128 GB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Storage: </a:t>
            </a:r>
            <a:r>
              <a:rPr lang="en-US" dirty="0" err="1"/>
              <a:t>NVMe</a:t>
            </a:r>
            <a:r>
              <a:rPr lang="en-US" dirty="0"/>
              <a:t> SSD 512 GB–4 TB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Optional accelerators: Intel </a:t>
            </a:r>
            <a:r>
              <a:rPr lang="en-US" dirty="0" err="1"/>
              <a:t>Movidius</a:t>
            </a:r>
            <a:r>
              <a:rPr lang="en-US" dirty="0"/>
              <a:t> VPUs, small GPUs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Processing capacity: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High; handles multiple containerized services, local data pipelines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Suitable for industrial </a:t>
            </a:r>
            <a:r>
              <a:rPr lang="en-US" dirty="0" err="1"/>
              <a:t>IoT</a:t>
            </a:r>
            <a:r>
              <a:rPr lang="en-US" dirty="0"/>
              <a:t>, retail analytics, smart buildings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Scalability: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Supports dozens to hundreds of 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Kubernetes-ready (K3s/</a:t>
            </a:r>
            <a:r>
              <a:rPr lang="en-US" dirty="0" err="1"/>
              <a:t>KubeEdge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Energy consumption: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Medium (60–250 W) depending on configuration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120" y="814361"/>
            <a:ext cx="3078480" cy="25106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61620" y="3325032"/>
            <a:ext cx="3500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Dell EMC Edge Gateway 3200/HPE </a:t>
            </a:r>
            <a:endParaRPr lang="el-GR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124" y="3885565"/>
            <a:ext cx="3333750" cy="21145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949082" y="6020369"/>
            <a:ext cx="1917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Intel </a:t>
            </a:r>
            <a:r>
              <a:rPr lang="en-US" b="1" dirty="0"/>
              <a:t>Xeon i7-6700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91351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796" y="761129"/>
            <a:ext cx="3800712" cy="38007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1" t="7955" r="15914" b="8486"/>
          <a:stretch/>
        </p:blipFill>
        <p:spPr>
          <a:xfrm>
            <a:off x="8741178" y="5461569"/>
            <a:ext cx="1910080" cy="132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Deployments: Mini Edge Data Centers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9633582" y="4153378"/>
            <a:ext cx="1061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Micro DC</a:t>
            </a:r>
            <a:endParaRPr lang="el-GR" b="1" dirty="0"/>
          </a:p>
        </p:txBody>
      </p:sp>
      <p:sp>
        <p:nvSpPr>
          <p:cNvPr id="12" name="Rectangle 11"/>
          <p:cNvSpPr/>
          <p:nvPr/>
        </p:nvSpPr>
        <p:spPr>
          <a:xfrm>
            <a:off x="10401962" y="6121969"/>
            <a:ext cx="142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NVIDIA A100</a:t>
            </a:r>
            <a:endParaRPr lang="el-GR" b="1" dirty="0"/>
          </a:p>
        </p:txBody>
      </p:sp>
      <p:sp>
        <p:nvSpPr>
          <p:cNvPr id="4" name="Rectangle 3"/>
          <p:cNvSpPr/>
          <p:nvPr/>
        </p:nvSpPr>
        <p:spPr>
          <a:xfrm>
            <a:off x="172720" y="1062874"/>
            <a:ext cx="76504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Typical hardware: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1–3 cabinet micro-DC units (e.g., Schneider Micro DC, Vapor Edge Module)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Compute: Several rack servers (Xeon/EPYC CPUs)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Optional: NVIDIA A100/A30 GPUs, FPGAs, </a:t>
            </a:r>
            <a:r>
              <a:rPr lang="en-US" sz="2000" dirty="0" err="1"/>
              <a:t>SmartNICs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Fabric: 10–100 </a:t>
            </a:r>
            <a:r>
              <a:rPr lang="en-US" sz="2000" dirty="0" err="1"/>
              <a:t>GbE</a:t>
            </a:r>
            <a:r>
              <a:rPr lang="en-US" sz="2000" dirty="0"/>
              <a:t> switches or optical interconnect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Processing capacity: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Very high; supports distributed edge cloud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Ideal for enterprise campuses, telco edge, smart factories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Scalability: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Scales to dozens of servers per rack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Can run full Kubernetes/VM environments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Energy consumption: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High (1–10 kW per rack)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Requires cooling (air/liquid), UPS, monitoring</a:t>
            </a:r>
          </a:p>
        </p:txBody>
      </p:sp>
    </p:spTree>
    <p:extLst>
      <p:ext uri="{BB962C8B-B14F-4D97-AF65-F5344CB8AC3E}">
        <p14:creationId xmlns:p14="http://schemas.microsoft.com/office/powerpoint/2010/main" val="395004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0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Deployments: Telco MEC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36880" y="909102"/>
            <a:ext cx="6096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Typical hardware: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Standardized racks co-located with base stations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CPU: Multi-socket Xeon/EPYC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GPU/FPGA accelerators for RAN &amp; inference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Storage: Tiered </a:t>
            </a:r>
            <a:r>
              <a:rPr lang="en-US" sz="2000" dirty="0" err="1"/>
              <a:t>NVMe</a:t>
            </a:r>
            <a:r>
              <a:rPr lang="en-US" sz="2000" dirty="0"/>
              <a:t>/SSD arrays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Network: Ultra-low-latency </a:t>
            </a:r>
            <a:r>
              <a:rPr lang="en-US" sz="2000" dirty="0" err="1"/>
              <a:t>fronthaul</a:t>
            </a:r>
            <a:r>
              <a:rPr lang="en-US" sz="2000" dirty="0"/>
              <a:t> (C-RAN, O-RAN)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Processing capacity: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Extremely high for low-latency workloads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Designed for AR/VR, V2X, robotics, real-time control loops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Scalability: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Supports thousands of mobile/</a:t>
            </a:r>
            <a:r>
              <a:rPr lang="en-US" sz="2000" dirty="0" err="1"/>
              <a:t>IoT</a:t>
            </a:r>
            <a:r>
              <a:rPr lang="en-US" sz="2000" dirty="0"/>
              <a:t> endpoints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Integrated with operator cloud backbone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Energy consumption: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High (5–20 kW per MEC site)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Dependent on available telecom infrastructure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493" y="1412240"/>
            <a:ext cx="4511856" cy="3383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055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Edge Deployments: </a:t>
            </a:r>
            <a:r>
              <a:rPr lang="en-US" sz="2800" b="1" dirty="0" smtClean="0"/>
              <a:t>Comparison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640690"/>
              </p:ext>
            </p:extLst>
          </p:nvPr>
        </p:nvGraphicFramePr>
        <p:xfrm>
          <a:off x="281941" y="855981"/>
          <a:ext cx="11503660" cy="5669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9179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076960">
                  <a:extLst>
                    <a:ext uri="{9D8B030D-6E8A-4147-A177-3AD203B41FA5}">
                      <a16:colId xmlns:a16="http://schemas.microsoft.com/office/drawing/2014/main" val="283812136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882031087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3204059066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3063428570"/>
                    </a:ext>
                  </a:extLst>
                </a:gridCol>
                <a:gridCol w="5811521">
                  <a:extLst>
                    <a:ext uri="{9D8B030D-6E8A-4147-A177-3AD203B41FA5}">
                      <a16:colId xmlns:a16="http://schemas.microsoft.com/office/drawing/2014/main" val="2564402074"/>
                    </a:ext>
                  </a:extLst>
                </a:gridCol>
              </a:tblGrid>
              <a:tr h="3445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Edge Tier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Example Hardware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Processing Capacity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Scalability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Energy Use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Indicative Use-Cases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10798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IoT Gateway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Siemens IOT2040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Very 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Smart </a:t>
                      </a:r>
                      <a:r>
                        <a:rPr lang="en-US" sz="1600" b="1" dirty="0"/>
                        <a:t>building </a:t>
                      </a:r>
                      <a:r>
                        <a:rPr lang="en-US" sz="1600" b="1" dirty="0" smtClean="0"/>
                        <a:t>sensors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aseline="0" dirty="0" smtClean="0"/>
                        <a:t>(</a:t>
                      </a:r>
                      <a:r>
                        <a:rPr lang="en-US" sz="1600" dirty="0" smtClean="0"/>
                        <a:t>temperature</a:t>
                      </a:r>
                      <a:r>
                        <a:rPr lang="en-US" sz="1600" dirty="0"/>
                        <a:t>, lighting, occupancy </a:t>
                      </a:r>
                      <a:r>
                        <a:rPr lang="en-US" sz="1600" dirty="0" smtClean="0"/>
                        <a:t>control), </a:t>
                      </a:r>
                      <a:r>
                        <a:rPr lang="en-US" sz="1600" b="1" dirty="0"/>
                        <a:t>Industrial </a:t>
                      </a:r>
                      <a:r>
                        <a:rPr lang="en-US" sz="1600" b="1" dirty="0" err="1" smtClean="0"/>
                        <a:t>IoT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aseline="0" dirty="0" smtClean="0"/>
                        <a:t>(</a:t>
                      </a:r>
                      <a:r>
                        <a:rPr lang="en-US" sz="1600" dirty="0" smtClean="0"/>
                        <a:t>vibration/temperature </a:t>
                      </a:r>
                      <a:r>
                        <a:rPr lang="en-US" sz="1600" dirty="0"/>
                        <a:t>monitoring for predictive </a:t>
                      </a:r>
                      <a:r>
                        <a:rPr lang="en-US" sz="1600" dirty="0" smtClean="0"/>
                        <a:t>maintenance), </a:t>
                      </a:r>
                      <a:r>
                        <a:rPr lang="en-US" sz="1600" b="1" dirty="0"/>
                        <a:t>Retail shelf </a:t>
                      </a:r>
                      <a:r>
                        <a:rPr lang="en-US" sz="1600" b="1" dirty="0" smtClean="0"/>
                        <a:t>monitoring </a:t>
                      </a:r>
                      <a:r>
                        <a:rPr lang="en-US" sz="1600" dirty="0" smtClean="0"/>
                        <a:t>(simple </a:t>
                      </a:r>
                      <a:r>
                        <a:rPr lang="en-US" sz="1600" dirty="0"/>
                        <a:t>inventory and alert </a:t>
                      </a:r>
                      <a:r>
                        <a:rPr lang="en-US" sz="1600" dirty="0" smtClean="0"/>
                        <a:t>systems)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3052770"/>
                  </a:ext>
                </a:extLst>
              </a:tr>
              <a:tr h="210798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Embedded AI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NVIDIA Jetson Orin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Medium–High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Low–Medium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 </a:t>
                      </a:r>
                      <a:r>
                        <a:rPr lang="en-US" sz="1600" b="1" dirty="0"/>
                        <a:t>Autonomous robots in </a:t>
                      </a:r>
                      <a:r>
                        <a:rPr lang="en-US" sz="1600" b="1" dirty="0" smtClean="0"/>
                        <a:t>factories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aseline="0" dirty="0" smtClean="0"/>
                        <a:t>(</a:t>
                      </a:r>
                      <a:r>
                        <a:rPr lang="en-US" sz="1600" dirty="0" smtClean="0"/>
                        <a:t>real-time </a:t>
                      </a:r>
                      <a:r>
                        <a:rPr lang="en-US" sz="1600" dirty="0"/>
                        <a:t>navigation and collision </a:t>
                      </a:r>
                      <a:r>
                        <a:rPr lang="en-US" sz="1600" dirty="0" smtClean="0"/>
                        <a:t>avoidance)</a:t>
                      </a:r>
                      <a:r>
                        <a:rPr lang="en-US" sz="1600" baseline="0" dirty="0" smtClean="0"/>
                        <a:t>, </a:t>
                      </a:r>
                      <a:r>
                        <a:rPr lang="en-US" sz="1600" b="1" dirty="0" smtClean="0"/>
                        <a:t>Video </a:t>
                      </a:r>
                      <a:r>
                        <a:rPr lang="en-US" sz="1600" b="1" dirty="0"/>
                        <a:t>analytics </a:t>
                      </a:r>
                      <a:r>
                        <a:rPr lang="en-US" sz="1600" b="1" dirty="0" smtClean="0"/>
                        <a:t>(</a:t>
                      </a:r>
                      <a:r>
                        <a:rPr lang="en-US" sz="1600" dirty="0" smtClean="0"/>
                        <a:t>at </a:t>
                      </a:r>
                      <a:r>
                        <a:rPr lang="en-US" sz="1600" dirty="0"/>
                        <a:t>retail stores for customer counting or behavior </a:t>
                      </a:r>
                      <a:r>
                        <a:rPr lang="en-US" sz="1600" dirty="0" smtClean="0"/>
                        <a:t>analysis),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dirty="0" smtClean="0"/>
                        <a:t>Smart </a:t>
                      </a:r>
                      <a:r>
                        <a:rPr lang="en-US" sz="1600" b="1" dirty="0"/>
                        <a:t>cameras</a:t>
                      </a:r>
                      <a:r>
                        <a:rPr lang="en-US" sz="1600" b="0" dirty="0"/>
                        <a:t> </a:t>
                      </a:r>
                      <a:r>
                        <a:rPr lang="en-US" sz="1600" b="0" dirty="0" smtClean="0"/>
                        <a:t>(</a:t>
                      </a:r>
                      <a:r>
                        <a:rPr lang="en-US" sz="1600" dirty="0" smtClean="0"/>
                        <a:t>traffic </a:t>
                      </a:r>
                      <a:r>
                        <a:rPr lang="en-US" sz="1600" dirty="0"/>
                        <a:t>monitoring and object </a:t>
                      </a:r>
                      <a:r>
                        <a:rPr lang="en-US" sz="1600" dirty="0" smtClean="0"/>
                        <a:t>detection)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7336063"/>
                  </a:ext>
                </a:extLst>
              </a:tr>
              <a:tr h="565827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Rugged Edge Server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HPE Edgeline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Medium–High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Local </a:t>
                      </a:r>
                      <a:r>
                        <a:rPr lang="en-US" sz="1600" b="1" dirty="0"/>
                        <a:t>aggregation </a:t>
                      </a:r>
                      <a:r>
                        <a:rPr lang="en-US" sz="1600" dirty="0"/>
                        <a:t>of multiple industrial </a:t>
                      </a:r>
                      <a:r>
                        <a:rPr lang="en-US" sz="1600" dirty="0" err="1"/>
                        <a:t>IoT</a:t>
                      </a:r>
                      <a:r>
                        <a:rPr lang="en-US" sz="1600" dirty="0"/>
                        <a:t> devices with real-time </a:t>
                      </a:r>
                      <a:r>
                        <a:rPr lang="en-US" sz="1600" dirty="0" smtClean="0"/>
                        <a:t>analytics,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dirty="0" smtClean="0"/>
                        <a:t>Edge-based </a:t>
                      </a:r>
                      <a:r>
                        <a:rPr lang="en-US" sz="1600" b="1" dirty="0"/>
                        <a:t>energy management </a:t>
                      </a:r>
                      <a:r>
                        <a:rPr lang="en-US" sz="1600" dirty="0"/>
                        <a:t>in </a:t>
                      </a:r>
                      <a:r>
                        <a:rPr lang="en-US" sz="1600" dirty="0" err="1" smtClean="0"/>
                        <a:t>microgrids</a:t>
                      </a:r>
                      <a:r>
                        <a:rPr lang="en-US" sz="1600" dirty="0" smtClean="0"/>
                        <a:t>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dirty="0" smtClean="0"/>
                        <a:t>Manufacturing </a:t>
                      </a:r>
                      <a:r>
                        <a:rPr lang="en-US" sz="1600" b="1" dirty="0"/>
                        <a:t>quality control </a:t>
                      </a:r>
                      <a:r>
                        <a:rPr lang="en-US" sz="1600" dirty="0"/>
                        <a:t>with AI/ML inference pipelines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565827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Mini Edge DC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Schneider Micro DC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Very 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Campus </a:t>
                      </a:r>
                      <a:r>
                        <a:rPr lang="en-US" sz="1600" b="1" dirty="0"/>
                        <a:t>or factory-scale edge cloud for multi-application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smtClean="0"/>
                        <a:t>orchestration,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dirty="0" smtClean="0"/>
                        <a:t>Smart </a:t>
                      </a:r>
                      <a:r>
                        <a:rPr lang="en-US" sz="1600" b="1" dirty="0"/>
                        <a:t>city </a:t>
                      </a:r>
                      <a:r>
                        <a:rPr lang="en-US" sz="1600" b="1" dirty="0" smtClean="0"/>
                        <a:t>control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aseline="0" dirty="0" smtClean="0"/>
                        <a:t>(</a:t>
                      </a:r>
                      <a:r>
                        <a:rPr lang="en-US" sz="1600" dirty="0" smtClean="0"/>
                        <a:t>traffic</a:t>
                      </a:r>
                      <a:r>
                        <a:rPr lang="en-US" sz="1600" dirty="0"/>
                        <a:t>, lighting, environmental </a:t>
                      </a:r>
                      <a:r>
                        <a:rPr lang="en-US" sz="1600" dirty="0" smtClean="0"/>
                        <a:t>monitoring), </a:t>
                      </a:r>
                      <a:r>
                        <a:rPr lang="en-US" sz="1600" b="1" dirty="0" smtClean="0"/>
                        <a:t>Healthcare </a:t>
                      </a:r>
                      <a:r>
                        <a:rPr lang="en-US" sz="1600" b="1" dirty="0"/>
                        <a:t>edge hub</a:t>
                      </a:r>
                      <a:r>
                        <a:rPr lang="en-US" sz="1600" dirty="0"/>
                        <a:t> for aggregating patient monitoring devices and running 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477070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Telco MEC</a:t>
                      </a:r>
                      <a:endParaRPr lang="en-US" sz="16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5G MEC Rack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Ultra-High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Very 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Very 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AR/VR </a:t>
                      </a:r>
                      <a:r>
                        <a:rPr lang="en-US" sz="1600" b="1" dirty="0"/>
                        <a:t>gaming </a:t>
                      </a:r>
                      <a:r>
                        <a:rPr lang="en-US" sz="1600" dirty="0"/>
                        <a:t>or enterprise applications requiring ultra-low </a:t>
                      </a:r>
                      <a:r>
                        <a:rPr lang="en-US" sz="1600" dirty="0" smtClean="0"/>
                        <a:t>latency,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dirty="0" smtClean="0"/>
                        <a:t>Connected vehicles/V2X</a:t>
                      </a:r>
                      <a:r>
                        <a:rPr lang="en-US" sz="1600" dirty="0" smtClean="0"/>
                        <a:t> (real-time </a:t>
                      </a:r>
                      <a:r>
                        <a:rPr lang="en-US" sz="1600" dirty="0"/>
                        <a:t>traffic, </a:t>
                      </a:r>
                      <a:r>
                        <a:rPr lang="en-US" sz="1600" dirty="0" smtClean="0"/>
                        <a:t>navigation </a:t>
                      </a:r>
                      <a:r>
                        <a:rPr lang="en-US" sz="1600" dirty="0"/>
                        <a:t>and safety </a:t>
                      </a:r>
                      <a:r>
                        <a:rPr lang="en-US" sz="1600" dirty="0" smtClean="0"/>
                        <a:t>analytics), </a:t>
                      </a:r>
                      <a:r>
                        <a:rPr lang="en-US" sz="1600" b="1" dirty="0" smtClean="0"/>
                        <a:t>High-frequency </a:t>
                      </a:r>
                      <a:r>
                        <a:rPr lang="en-US" sz="1600" b="1" dirty="0"/>
                        <a:t>trading or financial applications</a:t>
                      </a:r>
                      <a:r>
                        <a:rPr lang="en-US" sz="1600" dirty="0"/>
                        <a:t> needing sub-</a:t>
                      </a:r>
                      <a:r>
                        <a:rPr lang="en-US" sz="1600" dirty="0" err="1"/>
                        <a:t>ms</a:t>
                      </a:r>
                      <a:r>
                        <a:rPr lang="en-US" sz="1600" dirty="0"/>
                        <a:t> response times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8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Discussion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36800" y="2418081"/>
            <a:ext cx="7274560" cy="1384995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/>
              <a:t>“If edge computing is so amazing, why aren’t Netflix, </a:t>
            </a:r>
            <a:r>
              <a:rPr lang="en-US" sz="2800" b="1" dirty="0" smtClean="0"/>
              <a:t>Tesla </a:t>
            </a:r>
            <a:r>
              <a:rPr lang="en-US" sz="2800" b="1" dirty="0"/>
              <a:t>and your smart toaster all running everything locally?”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7235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Group Discussion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36603" y="1447651"/>
            <a:ext cx="11551920" cy="1754326"/>
          </a:xfrm>
          <a:prstGeom prst="rect">
            <a:avLst/>
          </a:prstGeom>
          <a:solidFill>
            <a:srgbClr val="FFEAEA"/>
          </a:solidFill>
        </p:spPr>
        <p:txBody>
          <a:bodyPr wrap="square"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Edge capacity is limited</a:t>
            </a:r>
            <a:r>
              <a:rPr lang="el-GR" altLang="el-GR" dirty="0">
                <a:latin typeface="Arial" panose="020B0604020202020204" pitchFamily="34" charset="0"/>
              </a:rPr>
              <a:t> </a:t>
            </a:r>
            <a:r>
              <a:rPr lang="en-US" altLang="el-GR" dirty="0" smtClean="0">
                <a:latin typeface="Arial" panose="020B0604020202020204" pitchFamily="34" charset="0"/>
              </a:rPr>
              <a:t>…</a:t>
            </a:r>
            <a:r>
              <a:rPr lang="el-GR" altLang="el-GR" dirty="0" smtClean="0">
                <a:latin typeface="Arial" panose="020B0604020202020204" pitchFamily="34" charset="0"/>
              </a:rPr>
              <a:t> </a:t>
            </a:r>
            <a:r>
              <a:rPr lang="el-GR" altLang="el-GR" dirty="0">
                <a:latin typeface="Arial" panose="020B0604020202020204" pitchFamily="34" charset="0"/>
              </a:rPr>
              <a:t>CPUs, GPUs, </a:t>
            </a:r>
            <a:r>
              <a:rPr lang="el-GR" altLang="el-GR" dirty="0" smtClean="0">
                <a:latin typeface="Arial" panose="020B0604020202020204" pitchFamily="34" charset="0"/>
              </a:rPr>
              <a:t>memory </a:t>
            </a:r>
            <a:r>
              <a:rPr lang="el-GR" altLang="el-GR" dirty="0">
                <a:latin typeface="Arial" panose="020B0604020202020204" pitchFamily="34" charset="0"/>
              </a:rPr>
              <a:t>and storage cannot match cloud-scale.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Ops cost skyrockets</a:t>
            </a:r>
            <a:r>
              <a:rPr lang="el-GR" altLang="el-GR" dirty="0">
                <a:latin typeface="Arial" panose="020B0604020202020204" pitchFamily="34" charset="0"/>
              </a:rPr>
              <a:t> </a:t>
            </a:r>
            <a:r>
              <a:rPr lang="en-US" altLang="el-GR" dirty="0" smtClean="0">
                <a:latin typeface="Arial" panose="020B0604020202020204" pitchFamily="34" charset="0"/>
              </a:rPr>
              <a:t>…</a:t>
            </a:r>
            <a:r>
              <a:rPr lang="el-GR" altLang="el-GR" dirty="0" smtClean="0">
                <a:latin typeface="Arial" panose="020B0604020202020204" pitchFamily="34" charset="0"/>
              </a:rPr>
              <a:t> </a:t>
            </a:r>
            <a:r>
              <a:rPr lang="el-GR" altLang="el-GR" dirty="0">
                <a:latin typeface="Arial" panose="020B0604020202020204" pitchFamily="34" charset="0"/>
              </a:rPr>
              <a:t>managing updates, </a:t>
            </a:r>
            <a:r>
              <a:rPr lang="el-GR" altLang="el-GR" dirty="0" smtClean="0">
                <a:latin typeface="Arial" panose="020B0604020202020204" pitchFamily="34" charset="0"/>
              </a:rPr>
              <a:t>failures </a:t>
            </a:r>
            <a:r>
              <a:rPr lang="el-GR" altLang="el-GR" dirty="0">
                <a:latin typeface="Arial" panose="020B0604020202020204" pitchFamily="34" charset="0"/>
              </a:rPr>
              <a:t>and security across many edge sites is expensive.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Some workloads need global data</a:t>
            </a:r>
            <a:r>
              <a:rPr lang="el-GR" altLang="el-GR" dirty="0">
                <a:latin typeface="Arial" panose="020B0604020202020204" pitchFamily="34" charset="0"/>
              </a:rPr>
              <a:t> </a:t>
            </a:r>
            <a:r>
              <a:rPr lang="en-US" altLang="el-GR" dirty="0" smtClean="0">
                <a:latin typeface="Arial" panose="020B0604020202020204" pitchFamily="34" charset="0"/>
              </a:rPr>
              <a:t>…</a:t>
            </a:r>
            <a:r>
              <a:rPr lang="el-GR" altLang="el-GR" dirty="0" smtClean="0">
                <a:latin typeface="Arial" panose="020B0604020202020204" pitchFamily="34" charset="0"/>
              </a:rPr>
              <a:t> </a:t>
            </a:r>
            <a:r>
              <a:rPr lang="el-GR" altLang="el-GR" dirty="0">
                <a:latin typeface="Arial" panose="020B0604020202020204" pitchFamily="34" charset="0"/>
              </a:rPr>
              <a:t>training, aggregation, and cross-site analytics live better in the cloud.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Distributed nodes add complexity</a:t>
            </a:r>
            <a:r>
              <a:rPr lang="el-GR" altLang="el-GR" dirty="0">
                <a:latin typeface="Arial" panose="020B0604020202020204" pitchFamily="34" charset="0"/>
              </a:rPr>
              <a:t> </a:t>
            </a:r>
            <a:r>
              <a:rPr lang="en-US" altLang="el-GR" dirty="0" smtClean="0">
                <a:latin typeface="Arial" panose="020B0604020202020204" pitchFamily="34" charset="0"/>
              </a:rPr>
              <a:t>…</a:t>
            </a:r>
            <a:r>
              <a:rPr lang="el-GR" altLang="el-GR" dirty="0" smtClean="0">
                <a:latin typeface="Arial" panose="020B0604020202020204" pitchFamily="34" charset="0"/>
              </a:rPr>
              <a:t> </a:t>
            </a:r>
            <a:r>
              <a:rPr lang="el-GR" altLang="el-GR" dirty="0">
                <a:latin typeface="Arial" panose="020B0604020202020204" pitchFamily="34" charset="0"/>
              </a:rPr>
              <a:t>synchronization, </a:t>
            </a:r>
            <a:r>
              <a:rPr lang="el-GR" altLang="el-GR" dirty="0" smtClean="0">
                <a:latin typeface="Arial" panose="020B0604020202020204" pitchFamily="34" charset="0"/>
              </a:rPr>
              <a:t>consistency </a:t>
            </a:r>
            <a:r>
              <a:rPr lang="el-GR" altLang="el-GR" dirty="0">
                <a:latin typeface="Arial" panose="020B0604020202020204" pitchFamily="34" charset="0"/>
              </a:rPr>
              <a:t>and coordination get harder at scale.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Energy, heat, and space are constrained</a:t>
            </a:r>
            <a:r>
              <a:rPr lang="el-GR" altLang="el-GR" dirty="0">
                <a:latin typeface="Arial" panose="020B0604020202020204" pitchFamily="34" charset="0"/>
              </a:rPr>
              <a:t> </a:t>
            </a:r>
            <a:r>
              <a:rPr lang="en-US" altLang="el-GR" dirty="0" smtClean="0">
                <a:latin typeface="Arial" panose="020B0604020202020204" pitchFamily="34" charset="0"/>
              </a:rPr>
              <a:t>…</a:t>
            </a:r>
            <a:r>
              <a:rPr lang="el-GR" altLang="el-GR" dirty="0" smtClean="0">
                <a:latin typeface="Arial" panose="020B0604020202020204" pitchFamily="34" charset="0"/>
              </a:rPr>
              <a:t> </a:t>
            </a:r>
            <a:r>
              <a:rPr lang="el-GR" altLang="el-GR" dirty="0">
                <a:latin typeface="Arial" panose="020B0604020202020204" pitchFamily="34" charset="0"/>
              </a:rPr>
              <a:t>edge boxes cannot host large compute clusters.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Security posture varies</a:t>
            </a:r>
            <a:r>
              <a:rPr lang="el-GR" altLang="el-GR" dirty="0">
                <a:latin typeface="Arial" panose="020B0604020202020204" pitchFamily="34" charset="0"/>
              </a:rPr>
              <a:t> </a:t>
            </a:r>
            <a:r>
              <a:rPr lang="en-US" altLang="el-GR" dirty="0" smtClean="0">
                <a:latin typeface="Arial" panose="020B0604020202020204" pitchFamily="34" charset="0"/>
              </a:rPr>
              <a:t>…</a:t>
            </a:r>
            <a:r>
              <a:rPr lang="el-GR" altLang="el-GR" dirty="0" smtClean="0">
                <a:latin typeface="Arial" panose="020B0604020202020204" pitchFamily="34" charset="0"/>
              </a:rPr>
              <a:t> </a:t>
            </a:r>
            <a:r>
              <a:rPr lang="el-GR" altLang="el-GR" dirty="0">
                <a:latin typeface="Arial" panose="020B0604020202020204" pitchFamily="34" charset="0"/>
              </a:rPr>
              <a:t>physical exposure and heterogeneous environments increase risk.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76991" y="4240014"/>
            <a:ext cx="86484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/>
              <a:t>No single layer is perfect</a:t>
            </a:r>
            <a:r>
              <a:rPr lang="en-US" sz="3600" b="1" dirty="0" smtClean="0"/>
              <a:t>.</a:t>
            </a:r>
          </a:p>
          <a:p>
            <a:pPr algn="ctr"/>
            <a:r>
              <a:rPr lang="en-US" sz="3600" b="1" dirty="0" smtClean="0"/>
              <a:t>So how we decide where to place our tasks?</a:t>
            </a:r>
            <a:endParaRPr lang="el-GR" sz="3600" b="1" dirty="0"/>
          </a:p>
        </p:txBody>
      </p:sp>
    </p:spTree>
    <p:extLst>
      <p:ext uri="{BB962C8B-B14F-4D97-AF65-F5344CB8AC3E}">
        <p14:creationId xmlns:p14="http://schemas.microsoft.com/office/powerpoint/2010/main" val="7439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Task Placement/Offloading </a:t>
            </a:r>
            <a:r>
              <a:rPr lang="en-US" sz="2800" b="1" dirty="0"/>
              <a:t>in </a:t>
            </a:r>
            <a:r>
              <a:rPr lang="en-US" sz="2800" b="1" dirty="0" err="1"/>
              <a:t>IoT</a:t>
            </a:r>
            <a:r>
              <a:rPr lang="en-US" sz="2800" b="1" dirty="0"/>
              <a:t> – The Optimization Problem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80974" y="695742"/>
            <a:ext cx="926782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The placement problem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Deciding </a:t>
            </a:r>
            <a:r>
              <a:rPr lang="en-US" sz="2000" b="1" dirty="0"/>
              <a:t>where to process </a:t>
            </a:r>
            <a:r>
              <a:rPr lang="en-US" sz="2000" b="1" dirty="0" smtClean="0"/>
              <a:t>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</a:t>
            </a:r>
            <a:r>
              <a:rPr lang="en-US" sz="2000" dirty="0" smtClean="0"/>
              <a:t>n-device</a:t>
            </a:r>
            <a:r>
              <a:rPr lang="en-US" sz="2000" dirty="0"/>
              <a:t>, at the edge, or in the </a:t>
            </a:r>
            <a:r>
              <a:rPr lang="en-US" sz="2000" dirty="0" smtClean="0"/>
              <a:t>cloud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 </a:t>
            </a:r>
            <a:r>
              <a:rPr lang="en-US" sz="2000" dirty="0"/>
              <a:t>core design decision in </a:t>
            </a:r>
            <a:r>
              <a:rPr lang="en-US" sz="2000" dirty="0" err="1"/>
              <a:t>IoT</a:t>
            </a:r>
            <a:r>
              <a:rPr lang="en-US" sz="2000" dirty="0"/>
              <a:t> systems. 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Impacts </a:t>
            </a:r>
            <a:r>
              <a:rPr lang="en-US" sz="2000" b="1" dirty="0"/>
              <a:t>latency, bandwidth, energy consumption, </a:t>
            </a:r>
            <a:r>
              <a:rPr lang="en-US" sz="2000" b="1" dirty="0" smtClean="0"/>
              <a:t>security </a:t>
            </a:r>
            <a:r>
              <a:rPr lang="en-US" sz="2000" b="1" dirty="0"/>
              <a:t>and cost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Key Points: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On-device</a:t>
            </a:r>
            <a:r>
              <a:rPr lang="en-US" sz="2000" dirty="0"/>
              <a:t>: Processing happens directly on sensors or actuators (extreme edge).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6"/>
                </a:solidFill>
              </a:rPr>
              <a:t>Edge</a:t>
            </a:r>
            <a:r>
              <a:rPr lang="en-US" sz="2000" dirty="0"/>
              <a:t>: Processing occurs on local gateways or micro data centers.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</a:rPr>
              <a:t>Cloud</a:t>
            </a:r>
            <a:r>
              <a:rPr lang="en-US" sz="2000" dirty="0"/>
              <a:t>: Data is sent to centralized servers for storage and computation.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Trade-offs </a:t>
            </a:r>
            <a:r>
              <a:rPr lang="en-US" sz="2000" dirty="0" smtClean="0"/>
              <a:t>exist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faster </a:t>
            </a:r>
            <a:r>
              <a:rPr lang="en-US" sz="2000" b="1" dirty="0"/>
              <a:t>responses vs richer </a:t>
            </a:r>
            <a:r>
              <a:rPr lang="en-US" sz="2000" b="1" dirty="0" smtClean="0"/>
              <a:t>analytics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energy </a:t>
            </a:r>
            <a:r>
              <a:rPr lang="en-US" sz="2000" b="1" dirty="0"/>
              <a:t>efficiency vs compute </a:t>
            </a:r>
            <a:r>
              <a:rPr lang="en-US" sz="2000" b="1" dirty="0" smtClean="0"/>
              <a:t>power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local </a:t>
            </a:r>
            <a:r>
              <a:rPr lang="en-US" sz="2000" b="1" dirty="0"/>
              <a:t>privacy vs cloud aggregation</a:t>
            </a:r>
            <a:r>
              <a:rPr lang="en-US" sz="20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899" y="3799775"/>
            <a:ext cx="5419725" cy="27424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1895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Trade-off</a:t>
            </a:r>
            <a:r>
              <a:rPr lang="en-US" sz="2800" b="1" dirty="0"/>
              <a:t>: Latency vs Compute</a:t>
            </a:r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397" y="3729424"/>
            <a:ext cx="4461803" cy="16426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134669" y="666096"/>
            <a:ext cx="70662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Trade-Off Description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Placing processing </a:t>
            </a:r>
            <a:r>
              <a:rPr lang="en-US" b="1" dirty="0"/>
              <a:t>locally (on-device/edge)</a:t>
            </a:r>
            <a:r>
              <a:rPr lang="en-US" dirty="0"/>
              <a:t> reduces latency but may be limited by compute resources.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Sending data </a:t>
            </a:r>
            <a:r>
              <a:rPr lang="en-US" b="1" dirty="0"/>
              <a:t>to cloud</a:t>
            </a:r>
            <a:r>
              <a:rPr lang="en-US" dirty="0"/>
              <a:t> increases available compute but adds latency.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Focus on Latency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Critical for </a:t>
            </a:r>
            <a:r>
              <a:rPr lang="en-US" b="1" dirty="0"/>
              <a:t>real-time or safety-critical tasks</a:t>
            </a:r>
            <a:r>
              <a:rPr lang="en-US" dirty="0"/>
              <a:t> such as autonomous vehicles, robotics, industrial controls.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Place processing </a:t>
            </a:r>
            <a:r>
              <a:rPr lang="en-US" b="1" dirty="0"/>
              <a:t>close to the source</a:t>
            </a:r>
            <a:r>
              <a:rPr lang="en-US" dirty="0"/>
              <a:t> to ensure fast responses.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Focus on Compute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Needed when tasks require </a:t>
            </a:r>
            <a:r>
              <a:rPr lang="en-US" b="1" dirty="0"/>
              <a:t>heavy analytics, AI inference, or complex processing</a:t>
            </a:r>
            <a:r>
              <a:rPr lang="en-US" dirty="0"/>
              <a:t> beyond local device capacity.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Edge or cloud is preferred when compute demand exceeds local resources.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Typical </a:t>
            </a:r>
            <a:r>
              <a:rPr lang="en-US" b="1" dirty="0" smtClean="0"/>
              <a:t>Cases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On-device</a:t>
            </a:r>
            <a:r>
              <a:rPr lang="en-US" dirty="0"/>
              <a:t>: immediate sensor reactions, emergency stops.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Edge</a:t>
            </a:r>
            <a:r>
              <a:rPr lang="en-US" dirty="0"/>
              <a:t>: ML inference on aggregated sensor data, real-time control loops.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Cloud</a:t>
            </a:r>
            <a:r>
              <a:rPr lang="en-US" dirty="0"/>
              <a:t>: long-term analytics, large model training, cross-site optimization.</a:t>
            </a:r>
          </a:p>
        </p:txBody>
      </p:sp>
    </p:spTree>
    <p:extLst>
      <p:ext uri="{BB962C8B-B14F-4D97-AF65-F5344CB8AC3E}">
        <p14:creationId xmlns:p14="http://schemas.microsoft.com/office/powerpoint/2010/main" val="277752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Trade-off</a:t>
            </a:r>
            <a:r>
              <a:rPr lang="en-US" sz="2800" b="1" dirty="0"/>
              <a:t>: Bandwidth vs Energy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14299" y="636269"/>
            <a:ext cx="878205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Trade-Off Description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Transmitting all data to cloud consumes network bandwidth and may congest connections.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Local processing saves bandwidth but consumes </a:t>
            </a:r>
            <a:r>
              <a:rPr lang="en-US" sz="2000" b="1" dirty="0"/>
              <a:t>device or gateway energy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Focus on Bandwidth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When data volume is high (e.g., video streams, LIDAR, high-frequency sensors).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Edge aggregation or filtering reduces data sent over network, avoiding congestion.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Focus on Energy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Battery-powered or constrained devices cannot run heavy processing continuously.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Lightweight on-device analytics or selective transmission preserves energy.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Typical </a:t>
            </a:r>
            <a:r>
              <a:rPr lang="en-US" sz="2000" b="1" dirty="0" smtClean="0"/>
              <a:t>Cases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On-device</a:t>
            </a:r>
            <a:r>
              <a:rPr lang="en-US" sz="2000" dirty="0"/>
              <a:t>: threshold detection, event-triggered sampling, basic preprocessing.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Edge</a:t>
            </a:r>
            <a:r>
              <a:rPr lang="en-US" sz="2000" dirty="0"/>
              <a:t>: intermediate aggregation, AI inference, anomaly detection before sending to cloud.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Cloud</a:t>
            </a:r>
            <a:r>
              <a:rPr lang="en-US" sz="2000" dirty="0"/>
              <a:t>: historical trend analysis, batch processing, full dataset analytics.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60"/>
          <a:stretch/>
        </p:blipFill>
        <p:spPr>
          <a:xfrm>
            <a:off x="9034858" y="3190875"/>
            <a:ext cx="2804718" cy="31718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8961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Trade-off</a:t>
            </a:r>
            <a:r>
              <a:rPr lang="en-US" sz="2800" b="1" dirty="0"/>
              <a:t>: Security &amp; Privacy vs Flexibility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23824" y="637044"/>
            <a:ext cx="694372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Trade-Off Description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Processing </a:t>
            </a:r>
            <a:r>
              <a:rPr lang="en-US" sz="2000" b="1" dirty="0"/>
              <a:t>locally or on edge</a:t>
            </a:r>
            <a:r>
              <a:rPr lang="en-US" sz="2000" dirty="0"/>
              <a:t> protects sensitive data but can limit flexibility in updates or scaling.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Cloud offers </a:t>
            </a:r>
            <a:r>
              <a:rPr lang="en-US" sz="2000" b="1" dirty="0"/>
              <a:t>centralized management and scalable analytics</a:t>
            </a:r>
            <a:r>
              <a:rPr lang="en-US" sz="2000" dirty="0"/>
              <a:t>, but increases exposure risk.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Focus on </a:t>
            </a:r>
            <a:r>
              <a:rPr lang="en-US" sz="2000" b="1" dirty="0" smtClean="0"/>
              <a:t>Security/Privacy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Personal health data, video surveillance, industrial secrets should be processed close to source.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Reduces chance of leaks or unauthorized access.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Focus on Flexibility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Frequent updates, multi-site </a:t>
            </a:r>
            <a:r>
              <a:rPr lang="en-US" sz="2000" dirty="0" smtClean="0"/>
              <a:t>coordination </a:t>
            </a:r>
            <a:r>
              <a:rPr lang="en-US" sz="2000" dirty="0"/>
              <a:t>and cloud-based analytics benefit from centralized processing.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Typical </a:t>
            </a:r>
            <a:r>
              <a:rPr lang="en-US" sz="2000" b="1" dirty="0" smtClean="0"/>
              <a:t>Cases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On-device</a:t>
            </a:r>
            <a:r>
              <a:rPr lang="en-US" sz="2000" dirty="0"/>
              <a:t>: medical wearables, smart locks, cameras with local analytics.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Edge</a:t>
            </a:r>
            <a:r>
              <a:rPr lang="en-US" sz="2000" dirty="0"/>
              <a:t>: industrial control systems, smart city gateways, </a:t>
            </a:r>
            <a:r>
              <a:rPr lang="en-US" sz="2000" b="1" dirty="0"/>
              <a:t>retail</a:t>
            </a:r>
            <a:r>
              <a:rPr lang="en-US" sz="2000" dirty="0"/>
              <a:t> analytics.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Cloud</a:t>
            </a:r>
            <a:r>
              <a:rPr lang="en-US" sz="2000" dirty="0"/>
              <a:t>: cross-site dashboards, long-term trend analysis, centralized AI training.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725" y="3958727"/>
            <a:ext cx="4295775" cy="25039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6874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Placement Problem Modelling – Using Integer Linear Programming (ILP)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457200" y="848698"/>
            <a:ext cx="1021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Integer </a:t>
            </a:r>
            <a:r>
              <a:rPr lang="en-US" b="1" dirty="0"/>
              <a:t>Linear Programming (ILP)?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mathematical optimization framework </a:t>
            </a:r>
            <a:r>
              <a:rPr lang="en-US" dirty="0" smtClean="0"/>
              <a:t>where </a:t>
            </a:r>
            <a:r>
              <a:rPr lang="en-US" b="1" dirty="0" smtClean="0"/>
              <a:t>objective </a:t>
            </a:r>
            <a:r>
              <a:rPr lang="en-US" b="1" dirty="0"/>
              <a:t>function</a:t>
            </a:r>
            <a:r>
              <a:rPr lang="en-US" dirty="0"/>
              <a:t> and </a:t>
            </a:r>
            <a:r>
              <a:rPr lang="en-US" b="1" dirty="0"/>
              <a:t>constraints</a:t>
            </a:r>
            <a:r>
              <a:rPr lang="en-US" dirty="0"/>
              <a:t> are linear.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Some or all variables are constrained to be </a:t>
            </a:r>
            <a:r>
              <a:rPr lang="en-US" b="1" dirty="0"/>
              <a:t>integers</a:t>
            </a:r>
            <a:r>
              <a:rPr lang="en-US" dirty="0"/>
              <a:t> (often 0/1 → decisions).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Commonly used to model </a:t>
            </a:r>
            <a:r>
              <a:rPr lang="en-US" b="1" dirty="0"/>
              <a:t>selection</a:t>
            </a:r>
            <a:r>
              <a:rPr lang="en-US" dirty="0"/>
              <a:t>, </a:t>
            </a:r>
            <a:r>
              <a:rPr lang="en-US" b="1" dirty="0" smtClean="0"/>
              <a:t>assignment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/>
              <a:t>resource allocation</a:t>
            </a:r>
            <a:r>
              <a:rPr lang="en-US" dirty="0"/>
              <a:t> problems.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199422"/>
            <a:ext cx="93370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Why ILP Fits </a:t>
            </a:r>
            <a:r>
              <a:rPr lang="en-US" b="1" dirty="0" err="1"/>
              <a:t>IoT</a:t>
            </a:r>
            <a:r>
              <a:rPr lang="en-US" b="1" dirty="0"/>
              <a:t>/Edge/Cloud Placement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Placement is fundamentally a </a:t>
            </a:r>
            <a:r>
              <a:rPr lang="en-US" b="1" dirty="0"/>
              <a:t>discrete decision </a:t>
            </a:r>
            <a:r>
              <a:rPr lang="en-US" b="1" dirty="0" smtClean="0"/>
              <a:t>problem</a:t>
            </a:r>
            <a:r>
              <a:rPr lang="en-US" dirty="0" smtClean="0"/>
              <a:t>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Where </a:t>
            </a:r>
            <a:r>
              <a:rPr lang="en-US" i="1" dirty="0"/>
              <a:t>should each task run? → device / edge / fog / cloud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Constraints naturally map to linear forms: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compute limits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memory limits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bandwidth budgets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privacy/security requirements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availability or cost limits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Objective can represent: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minimizing latency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maximizing privacy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minimizing energy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maximizing </a:t>
            </a:r>
            <a:r>
              <a:rPr lang="en-US" dirty="0" err="1"/>
              <a:t>QoS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or multi-criteria tradeoffs (via weighted sum).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802" y="2846289"/>
            <a:ext cx="3952875" cy="3600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2045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Placement Problem Modelling </a:t>
            </a:r>
            <a:r>
              <a:rPr lang="en-US" sz="2800" b="1" dirty="0"/>
              <a:t>- Define </a:t>
            </a:r>
            <a:r>
              <a:rPr lang="en-US" sz="2800" b="1" dirty="0" err="1"/>
              <a:t>IoT</a:t>
            </a:r>
            <a:r>
              <a:rPr lang="en-US" sz="2800" b="1" dirty="0"/>
              <a:t> Tasks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04825" y="1134666"/>
            <a:ext cx="100393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Concept: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Identify all tasks </a:t>
            </a:r>
            <a:r>
              <a:rPr lang="en-US" sz="2400" b="1" dirty="0"/>
              <a:t>T={T1,T2,...,</a:t>
            </a:r>
            <a:r>
              <a:rPr lang="en-US" sz="2400" b="1" dirty="0" err="1"/>
              <a:t>Tn</a:t>
            </a:r>
            <a:r>
              <a:rPr lang="en-US" sz="2400" b="1" dirty="0" smtClean="0"/>
              <a:t>} </a:t>
            </a:r>
            <a:r>
              <a:rPr lang="en-US" sz="2400" dirty="0"/>
              <a:t>generated by </a:t>
            </a:r>
            <a:r>
              <a:rPr lang="en-US" sz="2400" dirty="0" err="1"/>
              <a:t>IoT</a:t>
            </a:r>
            <a:r>
              <a:rPr lang="en-US" sz="2400" dirty="0"/>
              <a:t> devices that need processing.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Tasks could include sensor monitoring, AI inference, video analytics, actuation,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Example: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3 tasks in a smart factory: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T1=Temperature </a:t>
            </a:r>
            <a:r>
              <a:rPr lang="en-US" sz="2400" dirty="0"/>
              <a:t>monitoring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T2=Vibration-based </a:t>
            </a:r>
            <a:r>
              <a:rPr lang="en-US" sz="2400" dirty="0"/>
              <a:t>predictive maintenance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T3=Video </a:t>
            </a:r>
            <a:r>
              <a:rPr lang="en-US" sz="2400" dirty="0"/>
              <a:t>stream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Goal:</a:t>
            </a:r>
            <a:r>
              <a:rPr lang="en-US" sz="2400" dirty="0"/>
              <a:t> Decide </a:t>
            </a:r>
            <a:r>
              <a:rPr lang="en-US" sz="2400" b="1" dirty="0"/>
              <a:t>where each task should run</a:t>
            </a:r>
            <a:r>
              <a:rPr lang="en-US" sz="2400" dirty="0"/>
              <a:t>: device, edge, or cloud.</a:t>
            </a:r>
          </a:p>
        </p:txBody>
      </p:sp>
    </p:spTree>
    <p:extLst>
      <p:ext uri="{BB962C8B-B14F-4D97-AF65-F5344CB8AC3E}">
        <p14:creationId xmlns:p14="http://schemas.microsoft.com/office/powerpoint/2010/main" val="362815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62140" y="6058654"/>
            <a:ext cx="4820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hlinkClick r:id="rId3"/>
              </a:rPr>
              <a:t>https://</a:t>
            </a:r>
            <a:r>
              <a:rPr lang="el-GR" dirty="0" smtClean="0">
                <a:hlinkClick r:id="rId3"/>
              </a:rPr>
              <a:t>www.youtube.com/watch?v=pDoar4zh5tI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298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Placement Problem Modelling - Define Decision Variables 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750" t="30148" r="32750" b="48370"/>
          <a:stretch/>
        </p:blipFill>
        <p:spPr>
          <a:xfrm>
            <a:off x="1203959" y="792480"/>
            <a:ext cx="8594729" cy="3520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980473"/>
              </p:ext>
            </p:extLst>
          </p:nvPr>
        </p:nvGraphicFramePr>
        <p:xfrm>
          <a:off x="2348548" y="4741005"/>
          <a:ext cx="6305549" cy="1483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6899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466850">
                  <a:extLst>
                    <a:ext uri="{9D8B030D-6E8A-4147-A177-3AD203B41FA5}">
                      <a16:colId xmlns:a16="http://schemas.microsoft.com/office/drawing/2014/main" val="2838121363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882031087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3204059066"/>
                    </a:ext>
                  </a:extLst>
                </a:gridCol>
              </a:tblGrid>
              <a:tr h="140145">
                <a:tc>
                  <a:txBody>
                    <a:bodyPr/>
                    <a:lstStyle/>
                    <a:p>
                      <a:r>
                        <a:rPr lang="en-US" dirty="0"/>
                        <a:t>Task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376180">
                <a:tc>
                  <a:txBody>
                    <a:bodyPr/>
                    <a:lstStyle/>
                    <a:p>
                      <a:r>
                        <a:rPr lang="en-US" dirty="0" smtClean="0"/>
                        <a:t>T1=Temperature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376180">
                <a:tc>
                  <a:txBody>
                    <a:bodyPr/>
                    <a:lstStyle/>
                    <a:p>
                      <a:r>
                        <a:rPr lang="en-US" dirty="0" smtClean="0"/>
                        <a:t>T2=Vibration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317171">
                <a:tc>
                  <a:txBody>
                    <a:bodyPr/>
                    <a:lstStyle/>
                    <a:p>
                      <a:r>
                        <a:rPr lang="en-US" dirty="0" smtClean="0"/>
                        <a:t>T3=Video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358322" y="6224885"/>
            <a:ext cx="2466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Example Solution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954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Placement Problem Modelling - Define Constraints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57200" y="757535"/>
            <a:ext cx="108775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Concept</a:t>
            </a:r>
            <a:r>
              <a:rPr lang="en-US" sz="2000" b="1" dirty="0" smtClean="0"/>
              <a:t>: </a:t>
            </a:r>
            <a:r>
              <a:rPr lang="en-US" sz="2000" dirty="0" smtClean="0"/>
              <a:t>Constraints </a:t>
            </a:r>
            <a:r>
              <a:rPr lang="en-US" sz="2000" dirty="0"/>
              <a:t>define </a:t>
            </a:r>
            <a:r>
              <a:rPr lang="en-US" sz="2000" b="1" dirty="0"/>
              <a:t>feasible assignments</a:t>
            </a:r>
            <a:r>
              <a:rPr lang="en-US" sz="2000" dirty="0"/>
              <a:t> in terms of resources, latency, or other requirements.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5167" t="42000" r="35250" b="28814"/>
          <a:stretch/>
        </p:blipFill>
        <p:spPr>
          <a:xfrm>
            <a:off x="2589528" y="1391959"/>
            <a:ext cx="5772151" cy="3002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822960" y="5067776"/>
            <a:ext cx="97637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Example:</a:t>
            </a:r>
            <a:r>
              <a:rPr lang="en-US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Edge </a:t>
            </a:r>
            <a:r>
              <a:rPr lang="en-US" dirty="0"/>
              <a:t>node has </a:t>
            </a:r>
            <a:r>
              <a:rPr lang="en-US" b="1" dirty="0"/>
              <a:t>10</a:t>
            </a:r>
            <a:r>
              <a:rPr lang="en-US" dirty="0"/>
              <a:t> compute units. 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Task </a:t>
            </a:r>
            <a:r>
              <a:rPr lang="en-US" dirty="0"/>
              <a:t>assignments: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Temperature = 2 units, Vibration = 5 units, Video = 4 units → total = 11 </a:t>
            </a:r>
            <a:endParaRPr lang="en-US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Exceeds capacity!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9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92552" y="1592210"/>
            <a:ext cx="5828592" cy="4805680"/>
          </a:xfrm>
          <a:prstGeom prst="rect">
            <a:avLst/>
          </a:prstGeom>
          <a:solidFill>
            <a:srgbClr val="FA0000">
              <a:alpha val="1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6376206" y="1592210"/>
            <a:ext cx="5579110" cy="4805680"/>
          </a:xfrm>
          <a:prstGeom prst="rect">
            <a:avLst/>
          </a:prstGeom>
          <a:solidFill>
            <a:srgbClr val="FA0000">
              <a:alpha val="1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Placement Problem Modelling - Define Objective Function</a:t>
            </a:r>
            <a:endParaRPr lang="en-US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318135" y="5695631"/>
            <a:ext cx="53129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Example:</a:t>
            </a:r>
            <a:r>
              <a:rPr lang="en-US" sz="2400" dirty="0" smtClean="0"/>
              <a:t> Minimize total latency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1344" t="53704" r="38000" b="39078"/>
          <a:stretch/>
        </p:blipFill>
        <p:spPr>
          <a:xfrm>
            <a:off x="1368880" y="1686180"/>
            <a:ext cx="3275936" cy="12481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8162" t="61162" r="44482" b="35628"/>
          <a:stretch/>
        </p:blipFill>
        <p:spPr>
          <a:xfrm>
            <a:off x="318136" y="3210560"/>
            <a:ext cx="5312982" cy="4733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68880" y="747954"/>
            <a:ext cx="9763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The Objective Function defines the parameter we want to optimize (minimize or maximize)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58471"/>
              </p:ext>
            </p:extLst>
          </p:nvPr>
        </p:nvGraphicFramePr>
        <p:xfrm>
          <a:off x="278703" y="3995050"/>
          <a:ext cx="5352416" cy="1341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84703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245124">
                  <a:extLst>
                    <a:ext uri="{9D8B030D-6E8A-4147-A177-3AD203B41FA5}">
                      <a16:colId xmlns:a16="http://schemas.microsoft.com/office/drawing/2014/main" val="2838121363"/>
                    </a:ext>
                  </a:extLst>
                </a:gridCol>
                <a:gridCol w="954056">
                  <a:extLst>
                    <a:ext uri="{9D8B030D-6E8A-4147-A177-3AD203B41FA5}">
                      <a16:colId xmlns:a16="http://schemas.microsoft.com/office/drawing/2014/main" val="882031087"/>
                    </a:ext>
                  </a:extLst>
                </a:gridCol>
                <a:gridCol w="1568533">
                  <a:extLst>
                    <a:ext uri="{9D8B030D-6E8A-4147-A177-3AD203B41FA5}">
                      <a16:colId xmlns:a16="http://schemas.microsoft.com/office/drawing/2014/main" val="3204059066"/>
                    </a:ext>
                  </a:extLst>
                </a:gridCol>
              </a:tblGrid>
              <a:tr h="141416">
                <a:tc>
                  <a:txBody>
                    <a:bodyPr/>
                    <a:lstStyle/>
                    <a:p>
                      <a:r>
                        <a:rPr lang="en-US" sz="1600" dirty="0"/>
                        <a:t>Task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15866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T1=Temperature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 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5 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 </a:t>
                      </a:r>
                      <a:r>
                        <a:rPr lang="en-US" sz="1600" dirty="0" err="1"/>
                        <a:t>ms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15866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T2=Vibration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3 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5 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 </a:t>
                      </a:r>
                      <a:r>
                        <a:rPr lang="en-US" sz="1600" dirty="0" err="1"/>
                        <a:t>ms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14141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T3=Video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 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15 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 </a:t>
                      </a:r>
                      <a:r>
                        <a:rPr lang="en-US" sz="1600" dirty="0" err="1"/>
                        <a:t>ms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6833" t="58444" r="34571" b="34890"/>
          <a:stretch/>
        </p:blipFill>
        <p:spPr>
          <a:xfrm>
            <a:off x="6775710" y="2365964"/>
            <a:ext cx="4870045" cy="86997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775710" y="3394886"/>
            <a:ext cx="4870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Example:</a:t>
            </a:r>
            <a:r>
              <a:rPr lang="en-US" sz="2400" dirty="0" smtClean="0"/>
              <a:t> Minimize total latency and total energy and total bandwidth (multi-objective) with different weights (a, b, c)</a:t>
            </a:r>
          </a:p>
        </p:txBody>
      </p:sp>
    </p:spTree>
    <p:extLst>
      <p:ext uri="{BB962C8B-B14F-4D97-AF65-F5344CB8AC3E}">
        <p14:creationId xmlns:p14="http://schemas.microsoft.com/office/powerpoint/2010/main" val="418230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Placement Problem Modelling - </a:t>
            </a:r>
            <a:r>
              <a:rPr lang="en-US" sz="2800" b="1" dirty="0" smtClean="0"/>
              <a:t>Solutions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84480" y="649238"/>
            <a:ext cx="91643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Concept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Small problems can be solved </a:t>
            </a:r>
            <a:r>
              <a:rPr lang="en-US" sz="2000" b="1" dirty="0"/>
              <a:t>manually or with simple heuristics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Large problems use </a:t>
            </a:r>
            <a:r>
              <a:rPr lang="en-US" sz="2000" b="1" dirty="0"/>
              <a:t>optimization techniques</a:t>
            </a:r>
            <a:r>
              <a:rPr lang="en-US" sz="20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Linear programming / Integer Linear Programming (ILP)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Greedy heuristics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Metaheuristics (genetic algorithms, simulated annealing</a:t>
            </a:r>
            <a:r>
              <a:rPr lang="en-US" sz="2000" dirty="0" smtClean="0"/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284480" y="2871752"/>
            <a:ext cx="96316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Solving Steps (Example):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Input tasks, resource requirements, latency/energy/bandwidth estimates.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Define binary placement variables and constraints.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Feed </a:t>
            </a:r>
            <a:r>
              <a:rPr lang="en-US" sz="2000" dirty="0"/>
              <a:t>ILP to solver (e.g., CPLEX, </a:t>
            </a:r>
            <a:r>
              <a:rPr lang="en-US" sz="2000" dirty="0" err="1"/>
              <a:t>Gurobi</a:t>
            </a:r>
            <a:r>
              <a:rPr lang="en-US" sz="2000" dirty="0"/>
              <a:t>, OR-Tools).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Solver outputs </a:t>
            </a:r>
            <a:r>
              <a:rPr lang="en-US" sz="2000" b="1" dirty="0" err="1" smtClean="0"/>
              <a:t>X</a:t>
            </a:r>
            <a:r>
              <a:rPr lang="en-US" sz="1600" b="1" dirty="0" err="1" smtClean="0"/>
              <a:t>i,j</a:t>
            </a:r>
            <a:r>
              <a:rPr lang="en-US" sz="2000" dirty="0" smtClean="0"/>
              <a:t>​ </a:t>
            </a:r>
            <a:r>
              <a:rPr lang="en-US" sz="2000" dirty="0"/>
              <a:t>for each task.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783724"/>
              </p:ext>
            </p:extLst>
          </p:nvPr>
        </p:nvGraphicFramePr>
        <p:xfrm>
          <a:off x="2460308" y="4598765"/>
          <a:ext cx="6305549" cy="1483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6899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466850">
                  <a:extLst>
                    <a:ext uri="{9D8B030D-6E8A-4147-A177-3AD203B41FA5}">
                      <a16:colId xmlns:a16="http://schemas.microsoft.com/office/drawing/2014/main" val="2838121363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882031087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3204059066"/>
                    </a:ext>
                  </a:extLst>
                </a:gridCol>
              </a:tblGrid>
              <a:tr h="140145">
                <a:tc>
                  <a:txBody>
                    <a:bodyPr/>
                    <a:lstStyle/>
                    <a:p>
                      <a:r>
                        <a:rPr lang="en-US"/>
                        <a:t>Task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376180">
                <a:tc>
                  <a:txBody>
                    <a:bodyPr/>
                    <a:lstStyle/>
                    <a:p>
                      <a:r>
                        <a:rPr lang="en-US"/>
                        <a:t>Temperature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376180">
                <a:tc>
                  <a:txBody>
                    <a:bodyPr/>
                    <a:lstStyle/>
                    <a:p>
                      <a:r>
                        <a:rPr lang="en-US"/>
                        <a:t>Vibration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317171">
                <a:tc>
                  <a:txBody>
                    <a:bodyPr/>
                    <a:lstStyle/>
                    <a:p>
                      <a:r>
                        <a:rPr lang="en-US"/>
                        <a:t>Video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1891348" y="6178442"/>
            <a:ext cx="7735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Example outcome that </a:t>
            </a:r>
            <a:r>
              <a:rPr lang="en-US" b="1" dirty="0"/>
              <a:t>minimizes latency while respecting compute constraints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562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Exercise: Model the Placement Problem into ILP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64159" y="678656"/>
            <a:ext cx="5547361" cy="1477328"/>
          </a:xfrm>
          <a:prstGeom prst="rect">
            <a:avLst/>
          </a:prstGeom>
          <a:solidFill>
            <a:srgbClr val="FFEAEA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Scenario: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 </a:t>
            </a:r>
            <a:r>
              <a:rPr lang="en-US" dirty="0" err="1"/>
              <a:t>IoT</a:t>
            </a:r>
            <a:r>
              <a:rPr lang="en-US" dirty="0"/>
              <a:t> tasks in a smart factory.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 layers: Device, Edge, Fog, Cloud.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Goal: </a:t>
            </a:r>
            <a:r>
              <a:rPr lang="en-US" b="1" dirty="0"/>
              <a:t>maximize overall privacy</a:t>
            </a:r>
            <a:r>
              <a:rPr lang="en-US" dirty="0"/>
              <a:t> while respecting compute, </a:t>
            </a:r>
            <a:r>
              <a:rPr lang="en-US" dirty="0" smtClean="0"/>
              <a:t>memory </a:t>
            </a:r>
            <a:r>
              <a:rPr lang="en-US" dirty="0"/>
              <a:t>and bandwidth constraints.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308634"/>
              </p:ext>
            </p:extLst>
          </p:nvPr>
        </p:nvGraphicFramePr>
        <p:xfrm>
          <a:off x="289560" y="2648045"/>
          <a:ext cx="11612881" cy="22883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2344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024726">
                  <a:extLst>
                    <a:ext uri="{9D8B030D-6E8A-4147-A177-3AD203B41FA5}">
                      <a16:colId xmlns:a16="http://schemas.microsoft.com/office/drawing/2014/main" val="2763383207"/>
                    </a:ext>
                  </a:extLst>
                </a:gridCol>
                <a:gridCol w="1574083">
                  <a:extLst>
                    <a:ext uri="{9D8B030D-6E8A-4147-A177-3AD203B41FA5}">
                      <a16:colId xmlns:a16="http://schemas.microsoft.com/office/drawing/2014/main" val="4018207494"/>
                    </a:ext>
                  </a:extLst>
                </a:gridCol>
                <a:gridCol w="1140071">
                  <a:extLst>
                    <a:ext uri="{9D8B030D-6E8A-4147-A177-3AD203B41FA5}">
                      <a16:colId xmlns:a16="http://schemas.microsoft.com/office/drawing/2014/main" val="592569287"/>
                    </a:ext>
                  </a:extLst>
                </a:gridCol>
                <a:gridCol w="1381760">
                  <a:extLst>
                    <a:ext uri="{9D8B030D-6E8A-4147-A177-3AD203B41FA5}">
                      <a16:colId xmlns:a16="http://schemas.microsoft.com/office/drawing/2014/main" val="3126006085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838121363"/>
                    </a:ext>
                  </a:extLst>
                </a:gridCol>
                <a:gridCol w="1408699">
                  <a:extLst>
                    <a:ext uri="{9D8B030D-6E8A-4147-A177-3AD203B41FA5}">
                      <a16:colId xmlns:a16="http://schemas.microsoft.com/office/drawing/2014/main" val="882031087"/>
                    </a:ext>
                  </a:extLst>
                </a:gridCol>
                <a:gridCol w="1558022">
                  <a:extLst>
                    <a:ext uri="{9D8B030D-6E8A-4147-A177-3AD203B41FA5}">
                      <a16:colId xmlns:a16="http://schemas.microsoft.com/office/drawing/2014/main" val="3204059066"/>
                    </a:ext>
                  </a:extLst>
                </a:gridCol>
              </a:tblGrid>
              <a:tr h="368108">
                <a:tc>
                  <a:txBody>
                    <a:bodyPr/>
                    <a:lstStyle/>
                    <a:p>
                      <a:r>
                        <a:rPr lang="en-US" sz="1600" dirty="0"/>
                        <a:t>Task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Compute (units)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Memory (MB)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Bandwidth (MB/s)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Privacy Score 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Privacy</a:t>
                      </a:r>
                      <a:r>
                        <a:rPr lang="en-US" sz="1600" baseline="0" dirty="0" smtClean="0"/>
                        <a:t> Score </a:t>
                      </a:r>
                      <a:r>
                        <a:rPr lang="en-US" sz="1600" dirty="0" smtClean="0"/>
                        <a:t>Edge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Privacy</a:t>
                      </a:r>
                      <a:r>
                        <a:rPr lang="en-US" sz="1600" baseline="0" dirty="0" smtClean="0"/>
                        <a:t> Score </a:t>
                      </a:r>
                      <a:r>
                        <a:rPr lang="en-US" sz="1600" dirty="0" smtClean="0"/>
                        <a:t>Fog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Privacy Score Cloud</a:t>
                      </a:r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13115">
                <a:tc>
                  <a:txBody>
                    <a:bodyPr/>
                    <a:lstStyle/>
                    <a:p>
                      <a:r>
                        <a:rPr lang="en-US" sz="1600" b="1"/>
                        <a:t>T1: Temp 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6287759"/>
                  </a:ext>
                </a:extLst>
              </a:tr>
              <a:tr h="213115">
                <a:tc>
                  <a:txBody>
                    <a:bodyPr/>
                    <a:lstStyle/>
                    <a:p>
                      <a:r>
                        <a:rPr lang="en-US" sz="1600" b="1"/>
                        <a:t>T2: Vibration Analysis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510268"/>
                  </a:ext>
                </a:extLst>
              </a:tr>
              <a:tr h="213115">
                <a:tc>
                  <a:txBody>
                    <a:bodyPr/>
                    <a:lstStyle/>
                    <a:p>
                      <a:r>
                        <a:rPr lang="en-US" sz="1600" b="1"/>
                        <a:t>T3: Video 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213115">
                <a:tc>
                  <a:txBody>
                    <a:bodyPr/>
                    <a:lstStyle/>
                    <a:p>
                      <a:r>
                        <a:rPr lang="en-US" sz="1600" b="1"/>
                        <a:t>T4: Machine Status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80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368108">
                <a:tc>
                  <a:txBody>
                    <a:bodyPr/>
                    <a:lstStyle/>
                    <a:p>
                      <a:r>
                        <a:rPr lang="en-US" sz="1600" b="1" dirty="0"/>
                        <a:t>T5: </a:t>
                      </a:r>
                      <a:r>
                        <a:rPr lang="en-US" sz="1600" b="1" dirty="0" smtClean="0"/>
                        <a:t>Pred. </a:t>
                      </a:r>
                      <a:r>
                        <a:rPr lang="en-US" sz="1600" b="1" dirty="0" err="1" smtClean="0"/>
                        <a:t>Mainten</a:t>
                      </a:r>
                      <a:r>
                        <a:rPr lang="en-US" sz="1600" b="1" dirty="0" smtClean="0"/>
                        <a:t>.</a:t>
                      </a:r>
                      <a:endParaRPr lang="en-US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542250"/>
              </p:ext>
            </p:extLst>
          </p:nvPr>
        </p:nvGraphicFramePr>
        <p:xfrm>
          <a:off x="289559" y="5011894"/>
          <a:ext cx="11612882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05282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001520">
                  <a:extLst>
                    <a:ext uri="{9D8B030D-6E8A-4147-A177-3AD203B41FA5}">
                      <a16:colId xmlns:a16="http://schemas.microsoft.com/office/drawing/2014/main" val="2763383207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4018207494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val="592569287"/>
                    </a:ext>
                  </a:extLst>
                </a:gridCol>
              </a:tblGrid>
              <a:tr h="186607">
                <a:tc>
                  <a:txBody>
                    <a:bodyPr/>
                    <a:lstStyle/>
                    <a:p>
                      <a:r>
                        <a:rPr lang="en-US" sz="1600" dirty="0"/>
                        <a:t>Layer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Compute Units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Memory (MB)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Bandwidth Limit (MB/s)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185417">
                <a:tc>
                  <a:txBody>
                    <a:bodyPr/>
                    <a:lstStyle/>
                    <a:p>
                      <a:r>
                        <a:rPr lang="en-US" sz="1600" b="1"/>
                        <a:t>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300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6287759"/>
                  </a:ext>
                </a:extLst>
              </a:tr>
              <a:tr h="185417">
                <a:tc>
                  <a:txBody>
                    <a:bodyPr/>
                    <a:lstStyle/>
                    <a:p>
                      <a:r>
                        <a:rPr lang="en-US" sz="1600" b="1"/>
                        <a:t>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30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510268"/>
                  </a:ext>
                </a:extLst>
              </a:tr>
              <a:tr h="185417">
                <a:tc>
                  <a:txBody>
                    <a:bodyPr/>
                    <a:lstStyle/>
                    <a:p>
                      <a:r>
                        <a:rPr lang="en-US" sz="1600" b="1"/>
                        <a:t>Fog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600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185417">
                <a:tc>
                  <a:txBody>
                    <a:bodyPr/>
                    <a:lstStyle/>
                    <a:p>
                      <a:r>
                        <a:rPr lang="en-US" sz="1600" b="1" dirty="0"/>
                        <a:t>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2000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100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776720" y="678656"/>
            <a:ext cx="5100321" cy="1477328"/>
          </a:xfrm>
          <a:prstGeom prst="rect">
            <a:avLst/>
          </a:prstGeom>
          <a:solidFill>
            <a:srgbClr val="FFEAEA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ToDO</a:t>
            </a:r>
            <a:r>
              <a:rPr lang="en-US" b="1" dirty="0" smtClean="0"/>
              <a:t>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Decision Variables and their Restrictions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System Constraints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Objective Function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7" name="Straight Arrow Connector 6"/>
          <p:cNvCxnSpPr>
            <a:stCxn id="3" idx="3"/>
            <a:endCxn id="10" idx="1"/>
          </p:cNvCxnSpPr>
          <p:nvPr/>
        </p:nvCxnSpPr>
        <p:spPr>
          <a:xfrm>
            <a:off x="5811520" y="1417320"/>
            <a:ext cx="9652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0"/>
          </p:cNvCxnSpPr>
          <p:nvPr/>
        </p:nvCxnSpPr>
        <p:spPr>
          <a:xfrm flipV="1">
            <a:off x="6096000" y="1417320"/>
            <a:ext cx="0" cy="12307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75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Exercise: Model the Placement Problem into ILP (1)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5200" t="33223" r="31724" b="47944"/>
          <a:stretch/>
        </p:blipFill>
        <p:spPr>
          <a:xfrm>
            <a:off x="861437" y="670723"/>
            <a:ext cx="9151243" cy="29308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7750" t="38741" r="53583" b="47777"/>
          <a:stretch/>
        </p:blipFill>
        <p:spPr>
          <a:xfrm>
            <a:off x="2301240" y="4181664"/>
            <a:ext cx="2667000" cy="2333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50000" t="60074" r="35833" b="19778"/>
          <a:stretch/>
        </p:blipFill>
        <p:spPr>
          <a:xfrm>
            <a:off x="5907382" y="4050028"/>
            <a:ext cx="3246120" cy="25968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/>
          <a:srcRect l="52750" t="52666" r="38417" b="41260"/>
          <a:stretch/>
        </p:blipFill>
        <p:spPr>
          <a:xfrm>
            <a:off x="9433559" y="4746496"/>
            <a:ext cx="2407921" cy="931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632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Exercise: Model the Placement Problem into ILP (2)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3847" t="47174" r="31795" b="23741"/>
          <a:stretch/>
        </p:blipFill>
        <p:spPr>
          <a:xfrm>
            <a:off x="0" y="629920"/>
            <a:ext cx="5942273" cy="28295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6917" t="44815" r="32250" b="26741"/>
          <a:stretch/>
        </p:blipFill>
        <p:spPr>
          <a:xfrm>
            <a:off x="137160" y="3931920"/>
            <a:ext cx="3489960" cy="26802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45667" t="49556" r="31083" b="22148"/>
          <a:stretch/>
        </p:blipFill>
        <p:spPr>
          <a:xfrm>
            <a:off x="3970020" y="3931920"/>
            <a:ext cx="3878580" cy="26552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46917" t="45704" r="32667" b="33407"/>
          <a:stretch/>
        </p:blipFill>
        <p:spPr>
          <a:xfrm>
            <a:off x="8191500" y="4145280"/>
            <a:ext cx="3733800" cy="2148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312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Exercise: Model the Placement Problem into ILP (3)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1749" t="44223" r="36834" b="49259"/>
          <a:stretch/>
        </p:blipFill>
        <p:spPr>
          <a:xfrm>
            <a:off x="4621961" y="763877"/>
            <a:ext cx="3985953" cy="12801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98521" y="763877"/>
            <a:ext cx="2534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Objective Function: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6582" t="50592" r="33084" b="33260"/>
          <a:stretch/>
        </p:blipFill>
        <p:spPr>
          <a:xfrm>
            <a:off x="2529840" y="2910840"/>
            <a:ext cx="6277202" cy="2804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392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Exercise: Model the Placement Problem into ILP (4)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151560" y="702917"/>
            <a:ext cx="3719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Solve using Python pulp</a:t>
            </a:r>
          </a:p>
        </p:txBody>
      </p:sp>
      <p:sp>
        <p:nvSpPr>
          <p:cNvPr id="3" name="Rectangle 2"/>
          <p:cNvSpPr/>
          <p:nvPr/>
        </p:nvSpPr>
        <p:spPr>
          <a:xfrm>
            <a:off x="151560" y="1221167"/>
            <a:ext cx="3059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hlinkClick r:id="rId3"/>
              </a:rPr>
              <a:t>https://pypi.org/project/PuLP</a:t>
            </a:r>
            <a:r>
              <a:rPr lang="el-GR" dirty="0" smtClean="0">
                <a:hlinkClick r:id="rId3"/>
              </a:rPr>
              <a:t>/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2499360" y="2146256"/>
            <a:ext cx="6797040" cy="4339650"/>
          </a:xfrm>
          <a:prstGeom prst="rect">
            <a:avLst/>
          </a:prstGeom>
          <a:solidFill>
            <a:srgbClr val="FFEAEA"/>
          </a:solidFill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chemeClr val="accent5"/>
                </a:solidFill>
              </a:rPr>
              <a:t>Result - Optimal solution found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Objective value:                40.00000000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Enumerated nodes:              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Total iterations:              </a:t>
            </a:r>
            <a:r>
              <a:rPr lang="en-US" dirty="0"/>
              <a:t>	</a:t>
            </a:r>
            <a:r>
              <a:rPr lang="el-GR" dirty="0"/>
              <a:t>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Time (CPU seconds):             0.02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Time (Wallclock seconds):       0.02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Total </a:t>
            </a:r>
            <a:r>
              <a:rPr lang="el-GR" dirty="0"/>
              <a:t>time (CPU seconds):       0.05   (Wallclock seconds):       0.05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Status</a:t>
            </a:r>
            <a:r>
              <a:rPr lang="el-GR" dirty="0"/>
              <a:t>: </a:t>
            </a:r>
            <a:r>
              <a:rPr lang="el-GR" dirty="0" smtClean="0"/>
              <a:t>Optimal</a:t>
            </a:r>
            <a:r>
              <a:rPr lang="en-US" dirty="0" smtClean="0"/>
              <a:t>, </a:t>
            </a:r>
            <a:r>
              <a:rPr lang="el-GR" dirty="0" smtClean="0"/>
              <a:t>Task </a:t>
            </a:r>
            <a:r>
              <a:rPr lang="el-GR" dirty="0"/>
              <a:t>Assignments: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  T1 -&gt; Device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  T2 -&gt; Device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  T3 -&gt; Edge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  T4 -&gt; Device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  T5 -&gt; 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Total Privacy Score: 40.0</a:t>
            </a:r>
          </a:p>
        </p:txBody>
      </p:sp>
    </p:spTree>
    <p:extLst>
      <p:ext uri="{BB962C8B-B14F-4D97-AF65-F5344CB8AC3E}">
        <p14:creationId xmlns:p14="http://schemas.microsoft.com/office/powerpoint/2010/main" val="188791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Limits of ILP for </a:t>
            </a:r>
            <a:r>
              <a:rPr lang="en-US" sz="2800" b="1" dirty="0" err="1"/>
              <a:t>IoT</a:t>
            </a:r>
            <a:r>
              <a:rPr lang="en-US" sz="2800" b="1" dirty="0"/>
              <a:t> Edge/Cloud Task Placement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7000" y="938719"/>
            <a:ext cx="8864600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NP-hard scaling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LP solve time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grows exponentially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 number of tasks, nodes, constraints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mpractical for large IoT fleets (e.g., 10k+ devices).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Static snapshot assumption</a:t>
            </a:r>
            <a:endPara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ILP typically models a </a:t>
            </a:r>
            <a:r>
              <a:rPr kumimoji="0" lang="el-GR" altLang="el-GR" b="1" i="1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single time-step</a:t>
            </a:r>
            <a:endParaRPr lang="en-US" altLang="el-GR" b="1" dirty="0">
              <a:solidFill>
                <a:srgbClr val="FA0000"/>
              </a:solidFill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oes not handle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dynamic workloads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fluctuating connectivity, or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mobility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Perfect information requirement</a:t>
            </a:r>
            <a:endPara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Assumes all </a:t>
            </a:r>
            <a:r>
              <a:rPr kumimoji="0" lang="en-US" alt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params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(compute, network, </a:t>
            </a:r>
            <a:r>
              <a:rPr kumimoji="0" lang="en-US" alt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etc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are accurate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eal systems exhibit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uncertainty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noise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Hard to model non-linear real-world behaviors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Latency, energy consumption, RF interference, thermal throttling, congestion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nherently non-linear</a:t>
            </a:r>
            <a:endParaRPr kumimoji="0" lang="en-US" altLang="el-GR" b="1" i="0" u="none" strike="noStrike" cap="none" normalizeH="0" baseline="0" dirty="0" smtClean="0">
              <a:ln>
                <a:noFill/>
              </a:ln>
              <a:solidFill>
                <a:srgbClr val="FA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ILP forces linearization.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Centralized optimization overhead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Solving centrally introduces communication overhead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ecomes a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bottleneck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single point of failure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Limited real-time applicability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rgbClr val="FA0000"/>
                </a:solidFill>
                <a:effectLst/>
                <a:latin typeface="Arial" panose="020B0604020202020204" pitchFamily="34" charset="0"/>
              </a:rPr>
              <a:t>Re-solving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ILP every few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changing environments is often infeasible.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120" y="3688079"/>
            <a:ext cx="3505199" cy="27384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525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9225" y="2143489"/>
            <a:ext cx="9420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5400" dirty="0">
                <a:solidFill>
                  <a:prstClr val="black"/>
                </a:solidFill>
              </a:rPr>
              <a:t>Επεξεργασία στις Παρυφές του Δικτύου και Προκλήσεις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Task Placement Research </a:t>
            </a:r>
            <a:r>
              <a:rPr lang="en-US" sz="2800" b="1" dirty="0"/>
              <a:t>Directions (</a:t>
            </a:r>
            <a:r>
              <a:rPr lang="en-US" sz="2800" b="1" dirty="0" err="1" smtClean="0"/>
              <a:t>SotA</a:t>
            </a:r>
            <a:r>
              <a:rPr lang="en-US" sz="2800" b="1" dirty="0" smtClean="0"/>
              <a:t> </a:t>
            </a:r>
            <a:r>
              <a:rPr lang="en-US" sz="2800" b="1" dirty="0"/>
              <a:t>&amp; Beyond)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52400" y="677496"/>
            <a:ext cx="113893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1. Heuristics &amp; Metaheuristics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Genetic algorithms, simulated annealing, ant-colony </a:t>
            </a:r>
            <a:r>
              <a:rPr lang="en-US" sz="1600" dirty="0" smtClean="0"/>
              <a:t>optimization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Scalable </a:t>
            </a:r>
            <a:r>
              <a:rPr lang="en-US" sz="1600" dirty="0"/>
              <a:t>approximations for large </a:t>
            </a:r>
            <a:r>
              <a:rPr lang="en-US" sz="1600" dirty="0" err="1"/>
              <a:t>IoT</a:t>
            </a:r>
            <a:r>
              <a:rPr lang="en-US" sz="1600" dirty="0"/>
              <a:t> </a:t>
            </a:r>
            <a:r>
              <a:rPr lang="en-US" sz="1600" dirty="0" smtClean="0"/>
              <a:t>deployments.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FA0000"/>
                </a:solidFill>
              </a:rPr>
              <a:t>Fast </a:t>
            </a:r>
            <a:r>
              <a:rPr lang="en-US" sz="1600" b="1" dirty="0">
                <a:solidFill>
                  <a:srgbClr val="FA0000"/>
                </a:solidFill>
              </a:rPr>
              <a:t>greedy placement </a:t>
            </a:r>
            <a:r>
              <a:rPr lang="en-US" sz="1600" dirty="0"/>
              <a:t>+ local </a:t>
            </a:r>
            <a:r>
              <a:rPr lang="en-US" sz="1600" dirty="0" smtClean="0"/>
              <a:t>search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Real-time </a:t>
            </a:r>
            <a:r>
              <a:rPr lang="en-US" sz="1600" dirty="0"/>
              <a:t>operation with </a:t>
            </a:r>
            <a:r>
              <a:rPr lang="en-US" sz="1600" b="1" dirty="0">
                <a:solidFill>
                  <a:srgbClr val="FA0000"/>
                </a:solidFill>
              </a:rPr>
              <a:t>acceptable sub-optimality</a:t>
            </a:r>
            <a:r>
              <a:rPr lang="en-US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2. Distributed &amp; Federated Optimization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A0000"/>
                </a:solidFill>
              </a:rPr>
              <a:t>Multi-agent placement </a:t>
            </a:r>
            <a:r>
              <a:rPr lang="en-US" sz="1600" dirty="0"/>
              <a:t>algorithms running across </a:t>
            </a:r>
            <a:r>
              <a:rPr lang="en-US" sz="1600" dirty="0" smtClean="0"/>
              <a:t>device–edge–cloud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Reduces </a:t>
            </a:r>
            <a:r>
              <a:rPr lang="en-US" sz="1600" dirty="0"/>
              <a:t>central bottlenecks; supports dynamic and large-scale </a:t>
            </a:r>
            <a:r>
              <a:rPr lang="en-US" sz="1600" dirty="0" smtClean="0"/>
              <a:t>systems.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FA0000"/>
                </a:solidFill>
              </a:rPr>
              <a:t>Consensus-based </a:t>
            </a:r>
            <a:r>
              <a:rPr lang="en-US" sz="1600" dirty="0"/>
              <a:t>optimization </a:t>
            </a:r>
            <a:r>
              <a:rPr lang="en-US" sz="1600" dirty="0" smtClean="0"/>
              <a:t>(federated </a:t>
            </a:r>
            <a:r>
              <a:rPr lang="en-US" sz="1600" dirty="0"/>
              <a:t>reinforcement).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3. Reinforcement Learning for </a:t>
            </a:r>
            <a:r>
              <a:rPr lang="en-US" sz="1600" b="1" dirty="0" smtClean="0"/>
              <a:t>Placement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FA0000"/>
                </a:solidFill>
              </a:rPr>
              <a:t>DRL</a:t>
            </a:r>
            <a:r>
              <a:rPr lang="en-US" sz="1600" dirty="0" smtClean="0"/>
              <a:t> </a:t>
            </a:r>
            <a:r>
              <a:rPr lang="en-US" sz="1600" dirty="0"/>
              <a:t>policies learn where to place tasks based on </a:t>
            </a:r>
            <a:r>
              <a:rPr lang="en-US" sz="1600" dirty="0" smtClean="0"/>
              <a:t>observations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Handles </a:t>
            </a:r>
            <a:r>
              <a:rPr lang="en-US" sz="1600" dirty="0"/>
              <a:t>non-linear, stochastic environments better than </a:t>
            </a:r>
            <a:r>
              <a:rPr lang="en-US" sz="1600" dirty="0" smtClean="0"/>
              <a:t>ILP.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FA0000"/>
                </a:solidFill>
              </a:rPr>
              <a:t>Online </a:t>
            </a:r>
            <a:r>
              <a:rPr lang="en-US" sz="1600" b="1" dirty="0">
                <a:solidFill>
                  <a:srgbClr val="FA0000"/>
                </a:solidFill>
              </a:rPr>
              <a:t>learning </a:t>
            </a:r>
            <a:r>
              <a:rPr lang="en-US" sz="1600" dirty="0"/>
              <a:t>adapts to mobility, congestion, energy depletion.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4. Multi-objective and Context-Aware Optimization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FA0000"/>
                </a:solidFill>
              </a:rPr>
              <a:t>Pareto </a:t>
            </a:r>
            <a:r>
              <a:rPr lang="en-US" sz="1600" b="1" dirty="0">
                <a:solidFill>
                  <a:srgbClr val="FA0000"/>
                </a:solidFill>
              </a:rPr>
              <a:t>optimization </a:t>
            </a:r>
            <a:r>
              <a:rPr lang="en-US" sz="1600" dirty="0"/>
              <a:t>of latency–energy–privacy–cost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Utility-based frameworks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A0000"/>
                </a:solidFill>
              </a:rPr>
              <a:t>Stochastic optimization </a:t>
            </a:r>
            <a:r>
              <a:rPr lang="en-US" sz="1600" dirty="0"/>
              <a:t>under uncertainty (e.g., connectivity loss)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5. Hierarchical &amp; Intent-Based </a:t>
            </a:r>
            <a:r>
              <a:rPr lang="en-US" sz="1600" b="1" dirty="0" smtClean="0"/>
              <a:t>Orchestration (Rule Engines)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Layered controllers: device-level → edge cluster → cloud coordinator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Operators specify </a:t>
            </a:r>
            <a:r>
              <a:rPr lang="en-US" sz="1600" b="1" dirty="0">
                <a:solidFill>
                  <a:srgbClr val="FA0000"/>
                </a:solidFill>
              </a:rPr>
              <a:t>high-level service intents </a:t>
            </a:r>
            <a:r>
              <a:rPr lang="en-US" sz="1600" dirty="0"/>
              <a:t>(e.g., “maximize privacy</a:t>
            </a:r>
            <a:r>
              <a:rPr lang="en-US" sz="1600" dirty="0" smtClean="0"/>
              <a:t>”)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 </a:t>
            </a:r>
            <a:r>
              <a:rPr lang="en-US" sz="1600" dirty="0"/>
              <a:t>system translates them into placement policies automatically.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6. </a:t>
            </a:r>
            <a:r>
              <a:rPr lang="en-US" sz="1600" b="1" dirty="0"/>
              <a:t>AI-Augmented Solvers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A0000"/>
                </a:solidFill>
              </a:rPr>
              <a:t>Neural ILP warm-starting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Graph neural networks predicting good feasible </a:t>
            </a:r>
            <a:r>
              <a:rPr lang="en-US" sz="1600" dirty="0" smtClean="0"/>
              <a:t>solutions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970" y="3151584"/>
            <a:ext cx="3982110" cy="26560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698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4" y="608725"/>
            <a:ext cx="1177004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b="1" dirty="0" smtClean="0"/>
              <a:t>On Edge Computing for </a:t>
            </a:r>
            <a:r>
              <a:rPr lang="en-US" sz="1600" b="1" dirty="0" err="1" smtClean="0"/>
              <a:t>IoT</a:t>
            </a:r>
            <a:endParaRPr lang="en-US" sz="1600" b="1" dirty="0" smtClean="0"/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Alanhdi</a:t>
            </a:r>
            <a:r>
              <a:rPr lang="en-US" sz="1600" dirty="0"/>
              <a:t>, </a:t>
            </a:r>
            <a:r>
              <a:rPr lang="en-US" sz="1600" dirty="0" err="1"/>
              <a:t>Amad</a:t>
            </a:r>
            <a:r>
              <a:rPr lang="en-US" sz="1600" dirty="0"/>
              <a:t>, and </a:t>
            </a:r>
            <a:r>
              <a:rPr lang="en-US" sz="1600" dirty="0" err="1"/>
              <a:t>László</a:t>
            </a:r>
            <a:r>
              <a:rPr lang="en-US" sz="1600" dirty="0"/>
              <a:t> </a:t>
            </a:r>
            <a:r>
              <a:rPr lang="en-US" sz="1600" dirty="0" err="1"/>
              <a:t>Toka</a:t>
            </a:r>
            <a:r>
              <a:rPr lang="en-US" sz="1600" dirty="0"/>
              <a:t>. "A survey on integrating </a:t>
            </a:r>
            <a:r>
              <a:rPr lang="en-US" sz="1600" b="1" dirty="0"/>
              <a:t>edge computing with </a:t>
            </a:r>
            <a:r>
              <a:rPr lang="en-US" sz="1600" b="1" dirty="0" err="1"/>
              <a:t>ai</a:t>
            </a:r>
            <a:r>
              <a:rPr lang="en-US" sz="1600" b="1" dirty="0"/>
              <a:t> and </a:t>
            </a:r>
            <a:r>
              <a:rPr lang="en-US" sz="1600" b="1" dirty="0" err="1"/>
              <a:t>blockchain</a:t>
            </a:r>
            <a:r>
              <a:rPr lang="en-US" sz="1600" b="1" dirty="0"/>
              <a:t> </a:t>
            </a:r>
            <a:r>
              <a:rPr lang="en-US" sz="1600" dirty="0"/>
              <a:t>in maritime domain, aerial systems, </a:t>
            </a:r>
            <a:r>
              <a:rPr lang="en-US" sz="1600" dirty="0" err="1"/>
              <a:t>iot</a:t>
            </a:r>
            <a:r>
              <a:rPr lang="en-US" sz="1600" dirty="0"/>
              <a:t>, and industry 4.0." </a:t>
            </a:r>
            <a:r>
              <a:rPr lang="en-US" sz="1600" dirty="0" err="1"/>
              <a:t>Ieee</a:t>
            </a:r>
            <a:r>
              <a:rPr lang="en-US" sz="1600" dirty="0"/>
              <a:t> Access 12 (2024): 28684-28709</a:t>
            </a:r>
            <a:r>
              <a:rPr lang="en-US" sz="1600" dirty="0" smtClean="0"/>
              <a:t>.</a:t>
            </a: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Sodiya</a:t>
            </a:r>
            <a:r>
              <a:rPr lang="en-US" sz="1600" dirty="0"/>
              <a:t>, Enoch </a:t>
            </a:r>
            <a:r>
              <a:rPr lang="en-US" sz="1600" dirty="0" err="1"/>
              <a:t>Oluwademilade</a:t>
            </a:r>
            <a:r>
              <a:rPr lang="en-US" sz="1600" dirty="0"/>
              <a:t>, et al. "Current state and prospects of edge computing within the </a:t>
            </a:r>
            <a:r>
              <a:rPr lang="en-US" sz="1600" b="1" dirty="0"/>
              <a:t>Internet of Things (</a:t>
            </a:r>
            <a:r>
              <a:rPr lang="en-US" sz="1600" b="1" dirty="0" err="1"/>
              <a:t>IoT</a:t>
            </a:r>
            <a:r>
              <a:rPr lang="en-US" sz="1600" b="1" dirty="0"/>
              <a:t>) </a:t>
            </a:r>
            <a:r>
              <a:rPr lang="en-US" sz="1600" dirty="0"/>
              <a:t>ecosystem." International Journal of Science and Research Archive 11.1 (2024): 1863-1873</a:t>
            </a:r>
            <a:r>
              <a:rPr lang="en-US" sz="1600" dirty="0" smtClean="0"/>
              <a:t>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b="1" dirty="0" smtClean="0"/>
              <a:t>Edge Computing in B5G (MEC)</a:t>
            </a:r>
            <a:endParaRPr lang="en-US" sz="1600" b="1" dirty="0" smtClean="0"/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Cao, Dun, et al. "Cost-effective task partial offloading and resource allocation for multi-vehicle and multi-MEC on </a:t>
            </a:r>
            <a:r>
              <a:rPr lang="en-US" sz="1600" b="1" dirty="0"/>
              <a:t>B5G/6G edge networks</a:t>
            </a:r>
            <a:r>
              <a:rPr lang="en-US" sz="1600" dirty="0"/>
              <a:t>." Ad Hoc Networks 156 (2024): 103438</a:t>
            </a:r>
            <a:r>
              <a:rPr lang="en-US" sz="1600" dirty="0" smtClean="0"/>
              <a:t>.</a:t>
            </a: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Ibn‐</a:t>
            </a:r>
            <a:r>
              <a:rPr lang="en-US" sz="1600" dirty="0" err="1"/>
              <a:t>Khedher</a:t>
            </a:r>
            <a:r>
              <a:rPr lang="en-US" sz="1600" dirty="0"/>
              <a:t>, Hatem, et al. "6G‐edge support of </a:t>
            </a:r>
            <a:r>
              <a:rPr lang="en-US" sz="1600" b="1" dirty="0"/>
              <a:t>Internet of Autonomous Vehicles</a:t>
            </a:r>
            <a:r>
              <a:rPr lang="en-US" sz="1600" dirty="0"/>
              <a:t>: A survey." Transactions on Emerging Telecommunications Technologies 35.1 (2024): e4918.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b="1" dirty="0" smtClean="0"/>
              <a:t>Edge </a:t>
            </a:r>
            <a:r>
              <a:rPr lang="en-US" sz="1600" b="1" dirty="0" err="1" smtClean="0"/>
              <a:t>IoT</a:t>
            </a:r>
            <a:r>
              <a:rPr lang="en-US" sz="1600" b="1" dirty="0" smtClean="0"/>
              <a:t> Frameworks</a:t>
            </a: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hlinkClick r:id="rId2"/>
              </a:rPr>
              <a:t>https://thin-edge.io</a:t>
            </a:r>
            <a:r>
              <a:rPr lang="en-US" sz="1600" dirty="0" smtClean="0">
                <a:hlinkClick r:id="rId2"/>
              </a:rPr>
              <a:t>/</a:t>
            </a:r>
            <a:endParaRPr lang="en-US" sz="1600" dirty="0" smtClean="0"/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hlinkClick r:id="rId3"/>
              </a:rPr>
              <a:t>https://thingsboard.io</a:t>
            </a:r>
            <a:r>
              <a:rPr lang="en-US" sz="1600" dirty="0" smtClean="0">
                <a:hlinkClick r:id="rId3"/>
              </a:rPr>
              <a:t>/</a:t>
            </a:r>
            <a:endParaRPr lang="en-US" sz="1600" dirty="0" smtClean="0"/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hlinkClick r:id="rId4"/>
              </a:rPr>
              <a:t>https://lfedge.org</a:t>
            </a:r>
            <a:r>
              <a:rPr lang="en-US" sz="1600" dirty="0" smtClean="0">
                <a:hlinkClick r:id="rId4"/>
              </a:rPr>
              <a:t>/</a:t>
            </a:r>
            <a:endParaRPr lang="en-US" sz="1600" dirty="0" smtClean="0"/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hlinkClick r:id="rId5"/>
              </a:rPr>
              <a:t>https://www.edgexfoundry.org</a:t>
            </a:r>
            <a:r>
              <a:rPr lang="en-US" sz="1600" dirty="0" smtClean="0">
                <a:hlinkClick r:id="rId5"/>
              </a:rPr>
              <a:t>/</a:t>
            </a:r>
            <a:endParaRPr lang="en-US" sz="1600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b="1" dirty="0" smtClean="0"/>
              <a:t>On task placement and edge offloading</a:t>
            </a:r>
            <a:endParaRPr lang="en-US" sz="1600" b="1" dirty="0"/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Mohammadi</a:t>
            </a:r>
            <a:r>
              <a:rPr lang="en-US" sz="1600" dirty="0"/>
              <a:t>, </a:t>
            </a:r>
            <a:r>
              <a:rPr lang="en-US" sz="1600" dirty="0" err="1"/>
              <a:t>Sudabeh</a:t>
            </a:r>
            <a:r>
              <a:rPr lang="en-US" sz="1600" dirty="0"/>
              <a:t>, and </a:t>
            </a:r>
            <a:r>
              <a:rPr lang="en-US" sz="1600" dirty="0" err="1"/>
              <a:t>Behzad</a:t>
            </a:r>
            <a:r>
              <a:rPr lang="en-US" sz="1600" dirty="0"/>
              <a:t> Akbari. "Priority-Aware Resource Reallocation in Edge Computing Using </a:t>
            </a:r>
            <a:r>
              <a:rPr lang="en-US" sz="1600" b="1" dirty="0"/>
              <a:t>Reinforcement Learning</a:t>
            </a:r>
            <a:r>
              <a:rPr lang="en-US" sz="1600" dirty="0"/>
              <a:t>." Journal of Network and Systems Management 34.1 (2026): 20</a:t>
            </a:r>
            <a:r>
              <a:rPr lang="en-US" sz="1600" dirty="0" smtClean="0"/>
              <a:t>.</a:t>
            </a: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Myyara</a:t>
            </a:r>
            <a:r>
              <a:rPr lang="en-US" sz="1600" dirty="0"/>
              <a:t>, </a:t>
            </a:r>
            <a:r>
              <a:rPr lang="en-US" sz="1600" dirty="0" err="1"/>
              <a:t>Marouane</a:t>
            </a:r>
            <a:r>
              <a:rPr lang="en-US" sz="1600" dirty="0"/>
              <a:t>, et al. "Enhancing </a:t>
            </a:r>
            <a:r>
              <a:rPr lang="en-US" sz="1600" dirty="0" err="1"/>
              <a:t>QoS</a:t>
            </a:r>
            <a:r>
              <a:rPr lang="en-US" sz="1600" dirty="0"/>
              <a:t> for </a:t>
            </a:r>
            <a:r>
              <a:rPr lang="en-US" sz="1600" dirty="0" err="1"/>
              <a:t>IoT</a:t>
            </a:r>
            <a:r>
              <a:rPr lang="en-US" sz="1600" dirty="0"/>
              <a:t> Devices through </a:t>
            </a:r>
            <a:r>
              <a:rPr lang="en-US" sz="1600" b="1" dirty="0"/>
              <a:t>Heuristics-based</a:t>
            </a:r>
            <a:r>
              <a:rPr lang="en-US" sz="1600" dirty="0"/>
              <a:t> Computation Offloading in Multi-access Edge Computing." </a:t>
            </a:r>
            <a:r>
              <a:rPr lang="en-US" sz="1600" dirty="0" err="1"/>
              <a:t>Infocommunications</a:t>
            </a:r>
            <a:r>
              <a:rPr lang="en-US" sz="1600" dirty="0"/>
              <a:t> Journal 16.4 (2024</a:t>
            </a:r>
            <a:r>
              <a:rPr lang="en-US" sz="1600" dirty="0" smtClean="0"/>
              <a:t>).</a:t>
            </a: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Moshiri</a:t>
            </a:r>
            <a:r>
              <a:rPr lang="en-US" sz="1600" dirty="0"/>
              <a:t>, </a:t>
            </a:r>
            <a:r>
              <a:rPr lang="en-US" sz="1600" dirty="0" err="1"/>
              <a:t>Parisa</a:t>
            </a:r>
            <a:r>
              <a:rPr lang="en-US" sz="1600" dirty="0"/>
              <a:t> </a:t>
            </a:r>
            <a:r>
              <a:rPr lang="en-US" sz="1600" dirty="0" err="1"/>
              <a:t>Fard</a:t>
            </a:r>
            <a:r>
              <a:rPr lang="en-US" sz="1600" dirty="0"/>
              <a:t>, Murat </a:t>
            </a:r>
            <a:r>
              <a:rPr lang="en-US" sz="1600" dirty="0" err="1"/>
              <a:t>Simsek</a:t>
            </a:r>
            <a:r>
              <a:rPr lang="en-US" sz="1600" dirty="0"/>
              <a:t>, and </a:t>
            </a:r>
            <a:r>
              <a:rPr lang="en-US" sz="1600" dirty="0" err="1"/>
              <a:t>Burak</a:t>
            </a:r>
            <a:r>
              <a:rPr lang="en-US" sz="1600" dirty="0"/>
              <a:t> </a:t>
            </a:r>
            <a:r>
              <a:rPr lang="en-US" sz="1600" dirty="0" err="1"/>
              <a:t>Kantarci</a:t>
            </a:r>
            <a:r>
              <a:rPr lang="en-US" sz="1600" dirty="0"/>
              <a:t>. "On the </a:t>
            </a:r>
            <a:r>
              <a:rPr lang="en-US" sz="1600" b="1" dirty="0"/>
              <a:t>interplay between network metrics and performance </a:t>
            </a:r>
            <a:r>
              <a:rPr lang="en-US" sz="1600" dirty="0"/>
              <a:t>of mobile edge offloading." ICC 2024-IEEE International Conference on Communications. IEEE, 2024</a:t>
            </a:r>
            <a:r>
              <a:rPr lang="en-US" sz="1600" dirty="0" smtClean="0"/>
              <a:t>.</a:t>
            </a: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Zhu, </a:t>
            </a:r>
            <a:r>
              <a:rPr lang="en-US" sz="1600" dirty="0" err="1"/>
              <a:t>Feifan</a:t>
            </a:r>
            <a:r>
              <a:rPr lang="en-US" sz="1600" dirty="0"/>
              <a:t>, et al. "Task offloading with </a:t>
            </a:r>
            <a:r>
              <a:rPr lang="en-US" sz="1600" b="1" dirty="0"/>
              <a:t>LLM-enhanced multi-agent </a:t>
            </a:r>
            <a:r>
              <a:rPr lang="en-US" sz="1600" dirty="0"/>
              <a:t>reinforcement learning in UAV-assisted edge computing." Sensors 25.1 (2024): 175</a:t>
            </a:r>
            <a:r>
              <a:rPr lang="en-US" sz="1600" dirty="0" smtClean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11726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Questions and Discussion</a:t>
            </a:r>
          </a:p>
          <a:p>
            <a:pPr algn="ctr"/>
            <a:r>
              <a:rPr lang="en-US" sz="7200" b="1" dirty="0">
                <a:solidFill>
                  <a:schemeClr val="tx1"/>
                </a:solidFill>
                <a:latin typeface="Arial Narrow" panose="020B0606020202030204" pitchFamily="34" charset="0"/>
              </a:rPr>
              <a:t>?</a:t>
            </a:r>
            <a:endParaRPr lang="el-GR" sz="7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3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Edge Computing – Unveiling th</a:t>
            </a:r>
            <a:r>
              <a:rPr lang="en-US" sz="2800" b="1" dirty="0" smtClean="0"/>
              <a:t>e mystery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47"/>
          <a:stretch/>
        </p:blipFill>
        <p:spPr>
          <a:xfrm>
            <a:off x="1564640" y="652198"/>
            <a:ext cx="8324850" cy="4854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64640" y="5963921"/>
            <a:ext cx="832485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Quiz: Define Edge Computing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03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Defining Edge Computing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806580" y="2168129"/>
            <a:ext cx="10086975" cy="646331"/>
          </a:xfrm>
          <a:prstGeom prst="rect">
            <a:avLst/>
          </a:prstGeom>
          <a:solidFill>
            <a:srgbClr val="FFEDED"/>
          </a:solidFill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b="1" dirty="0" smtClean="0">
                <a:latin typeface="Arial" panose="020B0604020202020204" pitchFamily="34" charset="0"/>
              </a:rPr>
              <a:t>Edge </a:t>
            </a:r>
            <a:r>
              <a:rPr lang="el-GR" altLang="el-GR" b="1" dirty="0">
                <a:latin typeface="Arial" panose="020B0604020202020204" pitchFamily="34" charset="0"/>
              </a:rPr>
              <a:t>Computing</a:t>
            </a:r>
            <a:r>
              <a:rPr lang="el-GR" altLang="el-GR" b="1" dirty="0" smtClean="0">
                <a:latin typeface="Arial" panose="020B0604020202020204" pitchFamily="34" charset="0"/>
              </a:rPr>
              <a:t>:</a:t>
            </a:r>
            <a:r>
              <a:rPr lang="en-US" altLang="el-GR" b="1" dirty="0" smtClean="0">
                <a:latin typeface="Arial" panose="020B0604020202020204" pitchFamily="34" charset="0"/>
              </a:rPr>
              <a:t> </a:t>
            </a:r>
            <a:r>
              <a:rPr lang="el-GR" altLang="el-GR" dirty="0" smtClean="0">
                <a:latin typeface="Arial" panose="020B0604020202020204" pitchFamily="34" charset="0"/>
              </a:rPr>
              <a:t>Processing </a:t>
            </a:r>
            <a:r>
              <a:rPr lang="el-GR" altLang="el-GR" dirty="0">
                <a:latin typeface="Arial" panose="020B0604020202020204" pitchFamily="34" charset="0"/>
              </a:rPr>
              <a:t>data near the source of data, such as edge devices or gateways, rather than in the cloud</a:t>
            </a:r>
            <a:r>
              <a:rPr lang="el-GR" altLang="el-GR" dirty="0" smtClean="0">
                <a:latin typeface="Arial" panose="020B0604020202020204" pitchFamily="34" charset="0"/>
              </a:rPr>
              <a:t>.</a:t>
            </a:r>
            <a:endParaRPr lang="el-GR" altLang="el-GR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06579" y="3649565"/>
            <a:ext cx="10086975" cy="646331"/>
          </a:xfrm>
          <a:prstGeom prst="rect">
            <a:avLst/>
          </a:prstGeom>
          <a:solidFill>
            <a:srgbClr val="FFEDED"/>
          </a:solidFill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b="1" dirty="0" smtClean="0">
                <a:latin typeface="Arial" panose="020B0604020202020204" pitchFamily="34" charset="0"/>
              </a:rPr>
              <a:t>Fog Computing:</a:t>
            </a:r>
            <a:r>
              <a:rPr lang="en-US" altLang="el-GR" b="1" dirty="0" smtClean="0">
                <a:latin typeface="Arial" panose="020B0604020202020204" pitchFamily="34" charset="0"/>
              </a:rPr>
              <a:t> </a:t>
            </a:r>
            <a:r>
              <a:rPr lang="el-GR" altLang="el-GR" dirty="0" smtClean="0">
                <a:latin typeface="Arial" panose="020B0604020202020204" pitchFamily="34" charset="0"/>
              </a:rPr>
              <a:t>A </a:t>
            </a:r>
            <a:r>
              <a:rPr lang="el-GR" altLang="el-GR" dirty="0">
                <a:latin typeface="Arial" panose="020B0604020202020204" pitchFamily="34" charset="0"/>
              </a:rPr>
              <a:t>hierarchical layer between edge and cloud that distributes computation, storage, and networking across multiple intermediate </a:t>
            </a:r>
            <a:r>
              <a:rPr lang="el-GR" altLang="el-GR" dirty="0" smtClean="0">
                <a:latin typeface="Arial" panose="020B0604020202020204" pitchFamily="34" charset="0"/>
              </a:rPr>
              <a:t>nodes</a:t>
            </a:r>
            <a:r>
              <a:rPr lang="en-US" altLang="el-GR" dirty="0">
                <a:latin typeface="Arial" panose="020B0604020202020204" pitchFamily="34" charset="0"/>
              </a:rPr>
              <a:t>.</a:t>
            </a:r>
            <a:endParaRPr lang="el-GR" altLang="el-GR" dirty="0"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6581" y="1427411"/>
            <a:ext cx="10086975" cy="646331"/>
          </a:xfrm>
          <a:prstGeom prst="rect">
            <a:avLst/>
          </a:prstGeom>
          <a:solidFill>
            <a:srgbClr val="FFEDED"/>
          </a:solidFill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b="1" dirty="0" smtClean="0">
                <a:latin typeface="Arial" panose="020B0604020202020204" pitchFamily="34" charset="0"/>
              </a:rPr>
              <a:t>Cloud </a:t>
            </a:r>
            <a:r>
              <a:rPr lang="el-GR" altLang="el-GR" b="1" dirty="0">
                <a:latin typeface="Arial" panose="020B0604020202020204" pitchFamily="34" charset="0"/>
              </a:rPr>
              <a:t>Computing</a:t>
            </a:r>
            <a:r>
              <a:rPr lang="el-GR" altLang="el-GR" b="1" dirty="0" smtClean="0">
                <a:latin typeface="Arial" panose="020B0604020202020204" pitchFamily="34" charset="0"/>
              </a:rPr>
              <a:t>:</a:t>
            </a:r>
            <a:r>
              <a:rPr lang="en-US" altLang="el-GR" b="1" dirty="0" smtClean="0">
                <a:latin typeface="Arial" panose="020B0604020202020204" pitchFamily="34" charset="0"/>
              </a:rPr>
              <a:t> </a:t>
            </a:r>
            <a:r>
              <a:rPr lang="el-GR" altLang="el-GR" dirty="0" smtClean="0">
                <a:latin typeface="Arial" panose="020B0604020202020204" pitchFamily="34" charset="0"/>
              </a:rPr>
              <a:t>Centralized </a:t>
            </a:r>
            <a:r>
              <a:rPr lang="el-GR" altLang="el-GR" dirty="0">
                <a:latin typeface="Arial" panose="020B0604020202020204" pitchFamily="34" charset="0"/>
              </a:rPr>
              <a:t>processing of data in remote data centers, accessible over the internet</a:t>
            </a:r>
            <a:r>
              <a:rPr lang="el-GR" altLang="el-GR" dirty="0" smtClean="0">
                <a:latin typeface="Arial" panose="020B0604020202020204" pitchFamily="34" charset="0"/>
              </a:rPr>
              <a:t>.</a:t>
            </a:r>
            <a:endParaRPr lang="el-GR" altLang="el-GR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6580" y="2908847"/>
            <a:ext cx="10086975" cy="646331"/>
          </a:xfrm>
          <a:prstGeom prst="rect">
            <a:avLst/>
          </a:prstGeom>
          <a:solidFill>
            <a:srgbClr val="FFEDED"/>
          </a:solidFill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b="1" dirty="0" smtClean="0">
                <a:latin typeface="Arial" panose="020B0604020202020204" pitchFamily="34" charset="0"/>
              </a:rPr>
              <a:t>MEC </a:t>
            </a:r>
            <a:r>
              <a:rPr lang="el-GR" altLang="el-GR" b="1" dirty="0">
                <a:latin typeface="Arial" panose="020B0604020202020204" pitchFamily="34" charset="0"/>
              </a:rPr>
              <a:t>(Multi-access Edge Computing</a:t>
            </a:r>
            <a:r>
              <a:rPr lang="el-GR" altLang="el-GR" b="1" dirty="0" smtClean="0">
                <a:latin typeface="Arial" panose="020B0604020202020204" pitchFamily="34" charset="0"/>
              </a:rPr>
              <a:t>)</a:t>
            </a:r>
            <a:r>
              <a:rPr lang="en-US" altLang="el-GR" b="1" dirty="0" smtClean="0">
                <a:latin typeface="Arial" panose="020B0604020202020204" pitchFamily="34" charset="0"/>
              </a:rPr>
              <a:t>: </a:t>
            </a:r>
            <a:r>
              <a:rPr lang="el-GR" altLang="el-GR" dirty="0" smtClean="0">
                <a:latin typeface="Arial" panose="020B0604020202020204" pitchFamily="34" charset="0"/>
              </a:rPr>
              <a:t>5G-enabled </a:t>
            </a:r>
            <a:r>
              <a:rPr lang="el-GR" altLang="el-GR" dirty="0">
                <a:latin typeface="Arial" panose="020B0604020202020204" pitchFamily="34" charset="0"/>
              </a:rPr>
              <a:t>edge computing integrated with the network, allowing computation and storage at the edge of the mobile network.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6578" y="4390283"/>
            <a:ext cx="10086975" cy="646331"/>
          </a:xfrm>
          <a:prstGeom prst="rect">
            <a:avLst/>
          </a:prstGeom>
          <a:solidFill>
            <a:srgbClr val="FFEDED"/>
          </a:solidFill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b="1" dirty="0">
                <a:latin typeface="Arial" panose="020B0604020202020204" pitchFamily="34" charset="0"/>
              </a:rPr>
              <a:t>Extreme Edge Computing (On-device Computing</a:t>
            </a:r>
            <a:r>
              <a:rPr lang="el-GR" altLang="el-GR" b="1" dirty="0" smtClean="0">
                <a:latin typeface="Arial" panose="020B0604020202020204" pitchFamily="34" charset="0"/>
              </a:rPr>
              <a:t>):</a:t>
            </a:r>
            <a:r>
              <a:rPr lang="en-US" altLang="el-GR" b="1" dirty="0" smtClean="0">
                <a:latin typeface="Arial" panose="020B0604020202020204" pitchFamily="34" charset="0"/>
              </a:rPr>
              <a:t> </a:t>
            </a:r>
            <a:r>
              <a:rPr lang="el-GR" altLang="el-GR" dirty="0" smtClean="0">
                <a:latin typeface="Arial" panose="020B0604020202020204" pitchFamily="34" charset="0"/>
              </a:rPr>
              <a:t>Processing </a:t>
            </a:r>
            <a:r>
              <a:rPr lang="el-GR" altLang="el-GR" dirty="0">
                <a:latin typeface="Arial" panose="020B0604020202020204" pitchFamily="34" charset="0"/>
              </a:rPr>
              <a:t>data directly on the device itself, such as sensors or microcontrollers, without sending it elsewhere</a:t>
            </a:r>
            <a:r>
              <a:rPr lang="el-GR" altLang="el-GR" dirty="0" smtClean="0">
                <a:latin typeface="Arial" panose="020B0604020202020204" pitchFamily="34" charset="0"/>
              </a:rPr>
              <a:t>.</a:t>
            </a:r>
            <a:endParaRPr lang="el-GR" altLang="el-G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8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Edge vs 5G Edge (1)</a:t>
            </a:r>
            <a:endParaRPr lang="en-US" sz="2800" b="1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293547"/>
              </p:ext>
            </p:extLst>
          </p:nvPr>
        </p:nvGraphicFramePr>
        <p:xfrm>
          <a:off x="447675" y="1146449"/>
          <a:ext cx="11029949" cy="4602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79543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404077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4809636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Feature/Metric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IoT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5G Edge (MEC)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/>
                        <a:t>Latency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Low, typically </a:t>
                      </a:r>
                      <a:r>
                        <a:rPr lang="en-US" sz="2000" b="1"/>
                        <a:t>tens of ms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Ultra-low, </a:t>
                      </a:r>
                      <a:r>
                        <a:rPr lang="en-US" sz="2000" b="1"/>
                        <a:t>sub-ms to few ms</a:t>
                      </a:r>
                      <a:r>
                        <a:rPr lang="en-US" sz="2000"/>
                        <a:t> possible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524878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/>
                        <a:t>Bandwidth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Limited, dependent on local connectivity (Wi-Fi, LPWAN)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High, 5G network enables multi-Gbps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658693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Deployment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Local devices, gateways, microcontrollers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Integrated into mobile network infrastructure (base stations, edge data centers)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732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Compute Resources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Limited CPU/GPU, memory constrained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High compute capacity, near cloud-level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54538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/>
                        <a:t>Network Integration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Independent, may use Wi-Fi, LoRaWAN, Ethernet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Deeply integrated with 5G RAN and core network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092420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/>
                        <a:t>Mobility Support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Low to moderate (fixed devices or local roaming)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High, seamless handover for mobile users/devices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2151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03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Edge vs 5G Edge (2)</a:t>
            </a:r>
            <a:endParaRPr lang="en-US" sz="2800" b="1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626030"/>
              </p:ext>
            </p:extLst>
          </p:nvPr>
        </p:nvGraphicFramePr>
        <p:xfrm>
          <a:off x="466725" y="970896"/>
          <a:ext cx="11048999" cy="4602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83308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3503117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5362574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Feature/Metric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IoT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5G Edge (MEC)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Reliability &amp; </a:t>
                      </a:r>
                      <a:r>
                        <a:rPr lang="en-US" sz="2000" b="1" dirty="0" err="1"/>
                        <a:t>QoS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Moderate, device/gateway-dependent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Very high, SLA-driven, network-assisted reliability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466674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Security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Localized, device-level security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Network-assisted security, slicing, MEC-based isolation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821873"/>
                  </a:ext>
                </a:extLst>
              </a:tr>
              <a:tr h="559220">
                <a:tc>
                  <a:txBody>
                    <a:bodyPr/>
                    <a:lstStyle/>
                    <a:p>
                      <a:r>
                        <a:rPr lang="en-US" sz="2000" b="1"/>
                        <a:t>Use Cases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Smart homes, environmental monitoring,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AR/VR, autonomous vehicles, industrial IoT, smart cities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5351792"/>
                  </a:ext>
                </a:extLst>
              </a:tr>
              <a:tr h="559220">
                <a:tc>
                  <a:txBody>
                    <a:bodyPr/>
                    <a:lstStyle/>
                    <a:p>
                      <a:r>
                        <a:rPr lang="en-US" sz="2000" b="1"/>
                        <a:t>Data Processing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Mainly aggregation, filtering, local 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Real-time analytics, AI inference, offloading to cloud if needed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559220">
                <a:tc>
                  <a:txBody>
                    <a:bodyPr/>
                    <a:lstStyle/>
                    <a:p>
                      <a:r>
                        <a:rPr lang="en-US" sz="2000" b="1"/>
                        <a:t>Scalability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Limited, constrained by device/gateway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High, can handle massive connected devices via 5G infrastructure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559220">
                <a:tc>
                  <a:txBody>
                    <a:bodyPr/>
                    <a:lstStyle/>
                    <a:p>
                      <a:r>
                        <a:rPr lang="en-US" sz="2000" b="1"/>
                        <a:t>Energy Consumption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Low-power design (battery or constrained devices)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Higher energy due to dense compute and network integration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56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Why Edge?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406390" y="3011854"/>
            <a:ext cx="5086350" cy="40011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Data Privacy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06390" y="1737115"/>
            <a:ext cx="5086350" cy="40011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Energy Efficiency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29920" y="1099930"/>
            <a:ext cx="5086350" cy="40011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Scalability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06390" y="4249027"/>
            <a:ext cx="5086350" cy="40011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Reliability (Single-Point-of-Failure)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29920" y="3585814"/>
            <a:ext cx="5086350" cy="40011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Bandwidth efficiency</a:t>
            </a:r>
            <a:endParaRPr lang="en-US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9920" y="2393268"/>
            <a:ext cx="5086350" cy="40011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Autonomous (offline) operation w/o cloud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29920" y="4806078"/>
            <a:ext cx="5086350" cy="40011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Delay Reduction</a:t>
            </a:r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300202" y="5463085"/>
            <a:ext cx="5086350" cy="40011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Security</a:t>
            </a:r>
            <a:endParaRPr lang="en-US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19456" y="6119238"/>
            <a:ext cx="9667096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Can you get examples for each benefit?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6602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6333</TotalTime>
  <Words>3840</Words>
  <Application>Microsoft Office PowerPoint</Application>
  <PresentationFormat>Widescreen</PresentationFormat>
  <Paragraphs>671</Paragraphs>
  <Slides>42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836</cp:revision>
  <dcterms:created xsi:type="dcterms:W3CDTF">2025-09-25T08:36:32Z</dcterms:created>
  <dcterms:modified xsi:type="dcterms:W3CDTF">2025-11-21T20:51:24Z</dcterms:modified>
</cp:coreProperties>
</file>