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299" r:id="rId20"/>
    <p:sldId id="317" r:id="rId21"/>
    <p:sldId id="318" r:id="rId22"/>
    <p:sldId id="319" r:id="rId23"/>
    <p:sldId id="325" r:id="rId24"/>
    <p:sldId id="320" r:id="rId25"/>
    <p:sldId id="321" r:id="rId26"/>
    <p:sldId id="322" r:id="rId27"/>
    <p:sldId id="323" r:id="rId28"/>
    <p:sldId id="324" r:id="rId29"/>
    <p:sldId id="326" r:id="rId30"/>
    <p:sldId id="327" r:id="rId31"/>
    <p:sldId id="328" r:id="rId32"/>
    <p:sldId id="329" r:id="rId33"/>
    <p:sldId id="337" r:id="rId34"/>
    <p:sldId id="330" r:id="rId35"/>
    <p:sldId id="340" r:id="rId36"/>
    <p:sldId id="331" r:id="rId37"/>
    <p:sldId id="338" r:id="rId38"/>
    <p:sldId id="332" r:id="rId39"/>
    <p:sldId id="333" r:id="rId40"/>
    <p:sldId id="334" r:id="rId41"/>
    <p:sldId id="339" r:id="rId42"/>
    <p:sldId id="335" r:id="rId43"/>
    <p:sldId id="336" r:id="rId44"/>
    <p:sldId id="341" r:id="rId45"/>
    <p:sldId id="342" r:id="rId46"/>
    <p:sldId id="343" r:id="rId47"/>
    <p:sldId id="300" r:id="rId4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h3iKZEP+aMIfODOh3PxzxQGJ9C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8" y="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48818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5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5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5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ή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5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Διατροφή – Θεωρία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l-GR" dirty="0" smtClean="0"/>
              <a:t>Ειδικοί πληθυσμοί</a:t>
            </a:r>
          </a:p>
        </p:txBody>
      </p:sp>
      <p:pic>
        <p:nvPicPr>
          <p:cNvPr id="86" name="Google Shape;86;p1" descr="C:\Users\DeliDiet\Pictures\tdu-logo-greek_149966704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35921" y="614363"/>
            <a:ext cx="1760836" cy="1303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descr="C:\Users\DeliDiet\Pictures\UTH-logo-greek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567531"/>
            <a:ext cx="1473200" cy="14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Νικόλαος Ι Ντελής RD, MSc, PhDc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Διαιτολόγος – Διατροφολόγος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Υποψήφιος διδάκτωρ Πανεπιστημίου Θεσσαλίας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Οφέλη μητρικού θηλασμού στη μητέρα και στο παιδί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602506"/>
              </p:ext>
            </p:extLst>
          </p:nvPr>
        </p:nvGraphicFramePr>
        <p:xfrm>
          <a:off x="406400" y="1689100"/>
          <a:ext cx="84836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142">
                <a:tc>
                  <a:txBody>
                    <a:bodyPr/>
                    <a:lstStyle/>
                    <a:p>
                      <a:r>
                        <a:rPr lang="el-GR" dirty="0" smtClean="0"/>
                        <a:t>ΠΑΙΔΙ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ΜΗΤΕΡΑ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1773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Λιγότερες λοιμώξεις	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Μείωση καρκίνου μαστού/ωοθηκών</a:t>
                      </a:r>
                      <a:endParaRPr lang="el-G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773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Μείωση παχυσαρκίας/διαβήτη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Καρδιαγγειακή προστασία</a:t>
                      </a:r>
                      <a:endParaRPr lang="el-G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1773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Καλύτερη νοημοσύνη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Μείωση επιλόχειας κατάθλιψης</a:t>
                      </a:r>
                      <a:endParaRPr lang="el-G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9039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Ισχυρό ανοσοποιητικό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Ταχύτερη ανάρρωση μετά τον τοκετό</a:t>
                      </a:r>
                      <a:endParaRPr lang="el-G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33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Άλλα οφέλη του μητρικού θηλασμού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Μείωση ανισοτήτων υγείας: </a:t>
            </a:r>
            <a:r>
              <a:rPr lang="el-GR" dirty="0" smtClean="0"/>
              <a:t>προστατεύει </a:t>
            </a:r>
            <a:r>
              <a:rPr lang="el-GR" dirty="0"/>
              <a:t>τα παιδιά των φτωχότερων στρωμάτων από λοιμώξεις και </a:t>
            </a:r>
            <a:r>
              <a:rPr lang="el-GR" dirty="0" smtClean="0"/>
              <a:t>θνησιμότητα</a:t>
            </a:r>
          </a:p>
          <a:p>
            <a:r>
              <a:rPr lang="el-GR" dirty="0" smtClean="0"/>
              <a:t>Οικονομική εξοικονόμηση του συστήματος υγείας</a:t>
            </a:r>
          </a:p>
          <a:p>
            <a:r>
              <a:rPr lang="el-GR" dirty="0" smtClean="0"/>
              <a:t>Μείωση </a:t>
            </a:r>
            <a:r>
              <a:rPr lang="el-GR" dirty="0"/>
              <a:t>κόστους για </a:t>
            </a:r>
            <a:r>
              <a:rPr lang="el-GR" dirty="0" smtClean="0"/>
              <a:t>οικογένειες</a:t>
            </a:r>
          </a:p>
          <a:p>
            <a:r>
              <a:rPr lang="el-GR" dirty="0" smtClean="0"/>
              <a:t>Βελτίωση </a:t>
            </a:r>
            <a:r>
              <a:rPr lang="el-GR" dirty="0"/>
              <a:t>γνωστικής ανάπτυξης και </a:t>
            </a:r>
            <a:r>
              <a:rPr lang="el-GR" dirty="0" smtClean="0"/>
              <a:t>παραγωγικότητας</a:t>
            </a:r>
            <a:endParaRPr lang="el-GR" dirty="0"/>
          </a:p>
          <a:p>
            <a:r>
              <a:rPr lang="el-GR" dirty="0"/>
              <a:t>Ενίσχυση κοινωνικών </a:t>
            </a:r>
            <a:r>
              <a:rPr lang="el-GR" dirty="0" smtClean="0"/>
              <a:t>δεσμών</a:t>
            </a:r>
          </a:p>
          <a:p>
            <a:r>
              <a:rPr lang="el-GR" dirty="0" smtClean="0"/>
              <a:t>Διατήρηση παραδόσεων</a:t>
            </a:r>
          </a:p>
          <a:p>
            <a:r>
              <a:rPr lang="el-GR" dirty="0" smtClean="0"/>
              <a:t>Πολιτισμικές προκλήσεις</a:t>
            </a:r>
            <a:endParaRPr lang="el-GR" dirty="0"/>
          </a:p>
          <a:p>
            <a:pPr marL="114300" indent="0">
              <a:buNone/>
            </a:pPr>
            <a:r>
              <a:rPr lang="el-GR" b="1" dirty="0"/>
              <a:t>Ο μητρικός θηλασμός αποτελεί επένδυση στη δημόσια υγεία, την κοινωνική συνοχή και την οικονομική ανάπτυξη, ενώ η πολιτισμική του διάσταση ενισχύει την αποδοχή και τη διατήρησή του στις κοινωνίες.</a:t>
            </a:r>
          </a:p>
        </p:txBody>
      </p:sp>
    </p:spTree>
    <p:extLst>
      <p:ext uri="{BB962C8B-B14F-4D97-AF65-F5344CB8AC3E}">
        <p14:creationId xmlns:p14="http://schemas.microsoft.com/office/powerpoint/2010/main" val="1692610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Καμπάνιες αύξησης του θηλασμού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39" y="1554481"/>
            <a:ext cx="7212073" cy="480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243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Πολυεπίπεδες</a:t>
            </a:r>
            <a:r>
              <a:rPr lang="el-GR" dirty="0"/>
              <a:t> καμπάνιες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δράσεις </a:t>
            </a:r>
            <a:r>
              <a:rPr lang="el-GR" b="1" dirty="0"/>
              <a:t>σε νοσοκομεία (π.χ. Πρωτοβουλία «Νοσοκομείο Φιλικό προς τα Βρέφη</a:t>
            </a:r>
            <a:r>
              <a:rPr lang="el-GR" b="1" dirty="0" smtClean="0"/>
              <a:t>» </a:t>
            </a:r>
            <a:r>
              <a:rPr lang="en-US" b="1" dirty="0" smtClean="0"/>
              <a:t>HAE</a:t>
            </a:r>
            <a:r>
              <a:rPr lang="el-GR" b="1" dirty="0" smtClean="0"/>
              <a:t>)</a:t>
            </a:r>
          </a:p>
          <a:p>
            <a:r>
              <a:rPr lang="el-GR" b="1" dirty="0" smtClean="0"/>
              <a:t>στην κοινότητα</a:t>
            </a:r>
          </a:p>
          <a:p>
            <a:r>
              <a:rPr lang="el-GR" b="1" dirty="0" smtClean="0"/>
              <a:t>στον </a:t>
            </a:r>
            <a:r>
              <a:rPr lang="el-GR" b="1" dirty="0"/>
              <a:t>χώρο </a:t>
            </a:r>
            <a:r>
              <a:rPr lang="el-GR" b="1" dirty="0" smtClean="0"/>
              <a:t>εργασίας</a:t>
            </a:r>
          </a:p>
          <a:p>
            <a:r>
              <a:rPr lang="el-GR" b="1" dirty="0" smtClean="0"/>
              <a:t>δημόσιους χώρους</a:t>
            </a:r>
          </a:p>
          <a:p>
            <a:pPr marL="114300" indent="0">
              <a:buNone/>
            </a:pPr>
            <a:r>
              <a:rPr lang="el-GR" b="1" dirty="0" smtClean="0"/>
              <a:t>Τέτοιες </a:t>
            </a:r>
            <a:r>
              <a:rPr lang="el-GR" b="1" dirty="0"/>
              <a:t>καμπάνιες αύξησαν σημαντικά τα ποσοστά αποκλειστικού θηλασμού (π.χ. στα ΗΑΕ, από 18% σε 40% στους 6 μήνες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54508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Εκπαίδευση και υποστήριξη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/>
              <a:t>Εκπαιδευτικά προγράμματα για μητέρες πριν και μετά τον </a:t>
            </a:r>
            <a:r>
              <a:rPr lang="el-GR" b="1" dirty="0" smtClean="0"/>
              <a:t>τοκετό</a:t>
            </a:r>
          </a:p>
          <a:p>
            <a:r>
              <a:rPr lang="el-GR" b="1" dirty="0" smtClean="0"/>
              <a:t>ενημέρωση </a:t>
            </a:r>
            <a:r>
              <a:rPr lang="el-GR" b="1" dirty="0"/>
              <a:t>επαγγελματιών υγείας και υποστήριξη μέσω επισκέψεων στο </a:t>
            </a:r>
            <a:r>
              <a:rPr lang="el-GR" b="1" dirty="0" smtClean="0"/>
              <a:t>σπίτι</a:t>
            </a:r>
          </a:p>
          <a:p>
            <a:r>
              <a:rPr lang="el-GR" b="1" dirty="0" smtClean="0"/>
              <a:t> τηλεφωνική επικοινωνία</a:t>
            </a:r>
          </a:p>
          <a:p>
            <a:pPr marL="114300" indent="0">
              <a:buNone/>
            </a:pPr>
            <a:r>
              <a:rPr lang="el-GR" b="1" dirty="0" smtClean="0"/>
              <a:t>Αύξηση της έναρξης </a:t>
            </a:r>
            <a:r>
              <a:rPr lang="el-GR" b="1" dirty="0"/>
              <a:t>και τη </a:t>
            </a:r>
            <a:r>
              <a:rPr lang="el-GR" b="1" dirty="0" smtClean="0"/>
              <a:t>διάρκειας </a:t>
            </a:r>
            <a:r>
              <a:rPr lang="el-GR" b="1" dirty="0"/>
              <a:t>του θηλασμού</a:t>
            </a:r>
          </a:p>
        </p:txBody>
      </p:sp>
    </p:spTree>
    <p:extLst>
      <p:ext uri="{BB962C8B-B14F-4D97-AF65-F5344CB8AC3E}">
        <p14:creationId xmlns:p14="http://schemas.microsoft.com/office/powerpoint/2010/main" val="2842397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Νομοθεσία και πολιτικές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Ενίσχυση </a:t>
            </a:r>
            <a:r>
              <a:rPr lang="el-GR" dirty="0"/>
              <a:t>της άδειας </a:t>
            </a:r>
            <a:r>
              <a:rPr lang="el-GR" dirty="0" smtClean="0"/>
              <a:t>μητρότητας</a:t>
            </a:r>
          </a:p>
          <a:p>
            <a:r>
              <a:rPr lang="el-GR" dirty="0" smtClean="0"/>
              <a:t>φιλικές </a:t>
            </a:r>
            <a:r>
              <a:rPr lang="el-GR" dirty="0"/>
              <a:t>προς τον θηλασμό εργασιακές </a:t>
            </a:r>
            <a:r>
              <a:rPr lang="el-GR" dirty="0" smtClean="0"/>
              <a:t>ρυθμίσεις</a:t>
            </a:r>
          </a:p>
          <a:p>
            <a:r>
              <a:rPr lang="el-GR" dirty="0" smtClean="0"/>
              <a:t>αυστηρή </a:t>
            </a:r>
            <a:r>
              <a:rPr lang="el-GR" dirty="0"/>
              <a:t>ρύθμιση της διαφήμισης υποκατάστατων </a:t>
            </a:r>
            <a:r>
              <a:rPr lang="el-GR" dirty="0" smtClean="0"/>
              <a:t>γάλακτος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7072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Μαζική επικοινωνία και κοινωνική ευαισθητοποίηση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Καμπάνιες στα </a:t>
            </a:r>
            <a:r>
              <a:rPr lang="el-GR" dirty="0" smtClean="0"/>
              <a:t>ΜΜΕ</a:t>
            </a:r>
          </a:p>
          <a:p>
            <a:r>
              <a:rPr lang="el-GR" dirty="0" smtClean="0"/>
              <a:t>κοινωνικά δίκτυα</a:t>
            </a:r>
          </a:p>
          <a:p>
            <a:r>
              <a:rPr lang="el-GR" dirty="0" smtClean="0"/>
              <a:t>δημόσιες εκδηλώσεις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1620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Συμμετοχή επαγγελματιών και </a:t>
            </a:r>
            <a:r>
              <a:rPr lang="el-GR" dirty="0" smtClean="0"/>
              <a:t>γονέων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Συμμετοχή </a:t>
            </a:r>
            <a:r>
              <a:rPr lang="el-GR" dirty="0"/>
              <a:t>ηγετών </a:t>
            </a:r>
            <a:r>
              <a:rPr lang="el-GR" dirty="0" smtClean="0"/>
              <a:t>υγείας </a:t>
            </a:r>
          </a:p>
          <a:p>
            <a:r>
              <a:rPr lang="el-GR" dirty="0" smtClean="0"/>
              <a:t>Γονέων</a:t>
            </a:r>
          </a:p>
          <a:p>
            <a:r>
              <a:rPr lang="el-GR" dirty="0" smtClean="0"/>
              <a:t>Κοινοτήτων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713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Κύρια Νομικά Μέτρα Προστασίας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Άδεια μητρότητας: Οι διεθνείς και εθνικές νομοθεσίες προβλέπουν αμειβόμενη άδεια μητρότητας, ώστε η μητέρα να αναρρώσει και να θηλάσει το βρέφος της χωρίς τον φόβο απώλειας εργασίας ή εισοδήματος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Διαλείμματα θηλασμού στον χώρο </a:t>
            </a:r>
            <a:r>
              <a:rPr lang="el-GR" dirty="0" smtClean="0"/>
              <a:t>εργασίας</a:t>
            </a:r>
          </a:p>
          <a:p>
            <a:r>
              <a:rPr lang="el-GR" dirty="0" smtClean="0"/>
              <a:t>Υποδομές </a:t>
            </a:r>
            <a:r>
              <a:rPr lang="el-GR" dirty="0"/>
              <a:t>και υποστήριξη στον χώρο εργασίας: Οι εργοδότες υποχρεούνται να παρέχουν καθαρούς, ιδιωτικούς χώρους (όχι τουαλέτες) για άντληση γάλακτος, ψυγεία για αποθήκευση και εύλογο χρόνο για διαλείμματα </a:t>
            </a:r>
            <a:r>
              <a:rPr lang="el-GR" dirty="0" smtClean="0"/>
              <a:t>θηλασμού</a:t>
            </a:r>
          </a:p>
          <a:p>
            <a:r>
              <a:rPr lang="el-GR" dirty="0" smtClean="0"/>
              <a:t>Προστασία </a:t>
            </a:r>
            <a:r>
              <a:rPr lang="el-GR" dirty="0"/>
              <a:t>από απόλυση και διακρίσεις: Η νομοθεσία απαγορεύει την απόλυση λόγω εγκυμοσύνης, μητρότητας ή θηλασμού και προστατεύει τα εργασιακά δικαιώματα των θηλαζουσών μητέρων </a:t>
            </a:r>
          </a:p>
        </p:txBody>
      </p:sp>
    </p:spTree>
    <p:extLst>
      <p:ext uri="{BB962C8B-B14F-4D97-AF65-F5344CB8AC3E}">
        <p14:creationId xmlns:p14="http://schemas.microsoft.com/office/powerpoint/2010/main" val="760013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 dirty="0" smtClean="0"/>
              <a:t>Δραστηριότητα</a:t>
            </a:r>
            <a:endParaRPr dirty="0"/>
          </a:p>
        </p:txBody>
      </p:sp>
      <p:sp>
        <p:nvSpPr>
          <p:cNvPr id="356" name="Google Shape;356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 dirty="0" smtClean="0"/>
              <a:t>Αναζητήστε στη διεθνή βιβλιογραφία ανά 2άδες ή ατομικά, ένα από τα θέματα που αναφέρονται </a:t>
            </a:r>
            <a:r>
              <a:rPr lang="el-GR" smtClean="0"/>
              <a:t>στη διαφάνεια 9.</a:t>
            </a:r>
            <a:endParaRPr lang="el-GR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 dirty="0" smtClean="0"/>
              <a:t>Αναφέρετε με δικά σας λόγια την περίληψη του άρθρου.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l-G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 dirty="0" smtClean="0"/>
              <a:t>Χρόνος αναζήτησης: 15 λεπτά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Θεματολογία διάλεξης</a:t>
            </a:r>
            <a:endParaRPr/>
          </a:p>
        </p:txBody>
      </p:sp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Οι πληθυσμοί ειδικού ενδιαφέροντος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Θηλάζουσες μητέρες</a:t>
            </a: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Ασθενείς με </a:t>
            </a:r>
            <a:r>
              <a:rPr lang="en-US" dirty="0" smtClean="0"/>
              <a:t>AIDS</a:t>
            </a:r>
            <a:endParaRPr lang="el-GR" dirty="0" smtClean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Κρατούμενοι</a:t>
            </a: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Ερωτήσεις </a:t>
            </a:r>
            <a:r>
              <a:rPr lang="el-GR" dirty="0"/>
              <a:t>– συζήτηση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Άτομα που ζουν με </a:t>
            </a:r>
            <a:r>
              <a:rPr lang="en-US" dirty="0" smtClean="0"/>
              <a:t>AIDS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7" y="1388614"/>
            <a:ext cx="9101593" cy="421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l-GR" dirty="0" smtClean="0"/>
              <a:t>ιός </a:t>
            </a:r>
            <a:r>
              <a:rPr lang="en-US" dirty="0" smtClean="0"/>
              <a:t>HIV </a:t>
            </a:r>
            <a:r>
              <a:rPr lang="el-GR" dirty="0" smtClean="0"/>
              <a:t>και το </a:t>
            </a:r>
            <a:r>
              <a:rPr lang="en-US" dirty="0" smtClean="0"/>
              <a:t>AIDS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Το AIDS (Σύνδρομο Επίκτητης </a:t>
            </a:r>
            <a:r>
              <a:rPr lang="el-GR" b="1" dirty="0" err="1"/>
              <a:t>Ανοσοανεπάρκειας</a:t>
            </a:r>
            <a:r>
              <a:rPr lang="el-GR" b="1" dirty="0"/>
              <a:t>) αποτελεί το τελικό στάδιο της λοίμωξης από τον ιό </a:t>
            </a:r>
            <a:r>
              <a:rPr lang="el-GR" b="1" dirty="0" smtClean="0"/>
              <a:t>HIV</a:t>
            </a:r>
            <a:endParaRPr lang="en-US" b="1" dirty="0" smtClean="0"/>
          </a:p>
          <a:p>
            <a:r>
              <a:rPr lang="el-GR" b="1" dirty="0"/>
              <a:t>σοβαρή εξασθένηση του ανοσοποιητικού </a:t>
            </a:r>
            <a:r>
              <a:rPr lang="el-GR" b="1" dirty="0" smtClean="0"/>
              <a:t>συστήματος</a:t>
            </a:r>
            <a:endParaRPr lang="en-US" b="1" dirty="0" smtClean="0"/>
          </a:p>
          <a:p>
            <a:r>
              <a:rPr lang="el-GR" b="1" dirty="0"/>
              <a:t>ευπάθεια σε ευκαιριακές λοιμώξεις και </a:t>
            </a:r>
            <a:r>
              <a:rPr lang="el-GR" b="1" dirty="0" smtClean="0"/>
              <a:t>κακοήθειες</a:t>
            </a:r>
          </a:p>
          <a:p>
            <a:r>
              <a:rPr lang="el-GR" b="1" dirty="0" smtClean="0"/>
              <a:t>Μετάδοση με σεξουαλική επαφή και αίμα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213897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Συμπτώματα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απώλεια </a:t>
            </a:r>
            <a:r>
              <a:rPr lang="el-GR" dirty="0" smtClean="0"/>
              <a:t>βάρους</a:t>
            </a:r>
          </a:p>
          <a:p>
            <a:r>
              <a:rPr lang="el-GR" dirty="0" smtClean="0"/>
              <a:t>χρόνια κόπωση</a:t>
            </a:r>
          </a:p>
          <a:p>
            <a:r>
              <a:rPr lang="el-GR" dirty="0" smtClean="0"/>
              <a:t>Πυρετός</a:t>
            </a:r>
          </a:p>
          <a:p>
            <a:r>
              <a:rPr lang="el-GR" dirty="0" smtClean="0"/>
              <a:t>νυχτερινές εφιδρώσεις</a:t>
            </a:r>
          </a:p>
          <a:p>
            <a:r>
              <a:rPr lang="el-GR" dirty="0" err="1" smtClean="0"/>
              <a:t>Λεμφαδενοπάθεια</a:t>
            </a:r>
            <a:endParaRPr lang="el-GR" dirty="0" smtClean="0"/>
          </a:p>
          <a:p>
            <a:r>
              <a:rPr lang="el-GR" dirty="0" smtClean="0"/>
              <a:t>Μυαλγίες</a:t>
            </a:r>
          </a:p>
          <a:p>
            <a:r>
              <a:rPr lang="el-GR" dirty="0" smtClean="0"/>
              <a:t>διαταραχές ύπνου</a:t>
            </a:r>
          </a:p>
          <a:p>
            <a:r>
              <a:rPr lang="el-GR" dirty="0" smtClean="0"/>
              <a:t>ψυχιατρικές </a:t>
            </a:r>
            <a:r>
              <a:rPr lang="el-GR" dirty="0"/>
              <a:t>εκδηλώσεις όπως άγχος και κατάθλιψη</a:t>
            </a:r>
          </a:p>
        </p:txBody>
      </p:sp>
    </p:spTree>
    <p:extLst>
      <p:ext uri="{BB962C8B-B14F-4D97-AF65-F5344CB8AC3E}">
        <p14:creationId xmlns:p14="http://schemas.microsoft.com/office/powerpoint/2010/main" val="1713715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Συμπτώματα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600200"/>
            <a:ext cx="8928100" cy="4720605"/>
          </a:xfrm>
          <a:prstGeom prst="rect">
            <a:avLst/>
          </a:prstGeom>
        </p:spPr>
      </p:pic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8104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Διάγνωση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εργαστηριακές εξετάσεις όπως ELISA, Western </a:t>
            </a:r>
            <a:r>
              <a:rPr lang="el-GR" dirty="0" err="1"/>
              <a:t>Blot</a:t>
            </a:r>
            <a:r>
              <a:rPr lang="el-GR" dirty="0"/>
              <a:t> και μέτρηση </a:t>
            </a:r>
            <a:r>
              <a:rPr lang="el-GR" dirty="0" err="1"/>
              <a:t>ιικού</a:t>
            </a:r>
            <a:r>
              <a:rPr lang="el-GR" dirty="0"/>
              <a:t> </a:t>
            </a:r>
            <a:r>
              <a:rPr lang="el-GR" dirty="0" smtClean="0"/>
              <a:t>φορτίου</a:t>
            </a:r>
          </a:p>
          <a:p>
            <a:r>
              <a:rPr lang="el-GR" dirty="0"/>
              <a:t>εκτίμηση CD4 είναι καθοριστική για τη </a:t>
            </a:r>
            <a:r>
              <a:rPr lang="el-GR" dirty="0" err="1" smtClean="0"/>
              <a:t>σταδιοποίηση</a:t>
            </a:r>
            <a:endParaRPr lang="el-GR" dirty="0" smtClean="0"/>
          </a:p>
          <a:p>
            <a:r>
              <a:rPr lang="el-GR" dirty="0"/>
              <a:t>έγκαιρη διάγνωση σχετίζεται με καλύτερη πρόγνωση και μειωμένη μετάδοση</a:t>
            </a:r>
          </a:p>
        </p:txBody>
      </p:sp>
    </p:spTree>
    <p:extLst>
      <p:ext uri="{BB962C8B-B14F-4D97-AF65-F5344CB8AC3E}">
        <p14:creationId xmlns:p14="http://schemas.microsoft.com/office/powerpoint/2010/main" val="1792178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συνδυαστική </a:t>
            </a:r>
            <a:r>
              <a:rPr lang="el-GR" dirty="0" err="1"/>
              <a:t>αντιρετροϊκή</a:t>
            </a:r>
            <a:r>
              <a:rPr lang="el-GR" dirty="0"/>
              <a:t> αγωγή (</a:t>
            </a:r>
            <a:r>
              <a:rPr lang="en-US" dirty="0"/>
              <a:t>HAART/</a:t>
            </a:r>
            <a:r>
              <a:rPr lang="en-US" dirty="0" err="1"/>
              <a:t>cART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/>
              <a:t> αναστολείς </a:t>
            </a:r>
            <a:r>
              <a:rPr lang="el-GR" dirty="0" err="1"/>
              <a:t>πρωτεάσης</a:t>
            </a:r>
            <a:r>
              <a:rPr lang="el-GR" dirty="0"/>
              <a:t> και αναστολείς ανάστροφης </a:t>
            </a:r>
            <a:r>
              <a:rPr lang="el-GR" dirty="0" err="1" smtClean="0"/>
              <a:t>μεταγραφάσης</a:t>
            </a:r>
            <a:endParaRPr lang="el-GR" dirty="0" smtClean="0"/>
          </a:p>
          <a:p>
            <a:r>
              <a:rPr lang="el-GR" dirty="0"/>
              <a:t>βελτιώνει σημαντικά το προσδόκιμο </a:t>
            </a:r>
            <a:r>
              <a:rPr lang="el-GR" dirty="0" smtClean="0"/>
              <a:t>ζωής</a:t>
            </a:r>
          </a:p>
          <a:p>
            <a:r>
              <a:rPr lang="el-GR" dirty="0" smtClean="0"/>
              <a:t>απαιτεί </a:t>
            </a:r>
            <a:r>
              <a:rPr lang="el-GR" dirty="0"/>
              <a:t>δια βίου </a:t>
            </a:r>
            <a:r>
              <a:rPr lang="el-GR" dirty="0" smtClean="0"/>
              <a:t>συμμόρφωση</a:t>
            </a:r>
          </a:p>
          <a:p>
            <a:r>
              <a:rPr lang="el-GR" dirty="0"/>
              <a:t> Η αντιμετώπιση ψυχιατρικών και κοινωνικών προβλημάτων είναι επίσης απαραίτητη</a:t>
            </a:r>
          </a:p>
        </p:txBody>
      </p:sp>
    </p:spTree>
    <p:extLst>
      <p:ext uri="{BB962C8B-B14F-4D97-AF65-F5344CB8AC3E}">
        <p14:creationId xmlns:p14="http://schemas.microsoft.com/office/powerpoint/2010/main" val="24431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Διατροφικοί κίνδυνοι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b="1" dirty="0"/>
              <a:t>Η απώλεια βάρους και ο υποσιτισμός είναι συχνά </a:t>
            </a:r>
            <a:r>
              <a:rPr lang="el-GR" b="1" dirty="0" smtClean="0"/>
              <a:t>προβλήματα</a:t>
            </a:r>
          </a:p>
          <a:p>
            <a:r>
              <a:rPr lang="el-GR" b="1" dirty="0" smtClean="0"/>
              <a:t>Κακή διατροφή: μειωμένη πρόσληψη θρεπτικών συστατικών = επιδείνωση λοιμώξεων</a:t>
            </a:r>
          </a:p>
          <a:p>
            <a:r>
              <a:rPr lang="el-GR" b="1" dirty="0"/>
              <a:t>Οι διατροφικές παρεμβάσεις μπορούν </a:t>
            </a:r>
            <a:r>
              <a:rPr lang="el-GR" b="1" dirty="0" smtClean="0"/>
              <a:t>να </a:t>
            </a:r>
            <a:r>
              <a:rPr lang="el-GR" b="1" dirty="0"/>
              <a:t>μειώσουν ή να καθυστερήσουν τις εισαγωγές σε </a:t>
            </a:r>
            <a:r>
              <a:rPr lang="el-GR" b="1" dirty="0" smtClean="0"/>
              <a:t>νοσοκομεία</a:t>
            </a:r>
          </a:p>
          <a:p>
            <a:r>
              <a:rPr lang="el-GR" b="1" dirty="0" smtClean="0"/>
              <a:t>Απαιτείται εξειδίκευση του επαγγελματία υγείας στο </a:t>
            </a:r>
            <a:r>
              <a:rPr lang="en-US" b="1" dirty="0" smtClean="0"/>
              <a:t>HIV</a:t>
            </a:r>
            <a:endParaRPr lang="el-GR" b="1" dirty="0" smtClean="0"/>
          </a:p>
          <a:p>
            <a:r>
              <a:rPr lang="el-GR" b="1" dirty="0" smtClean="0"/>
              <a:t>Χαρακτηριστική </a:t>
            </a:r>
            <a:r>
              <a:rPr lang="el-GR" b="1" dirty="0" err="1" smtClean="0"/>
              <a:t>δυσαπορρόφηση</a:t>
            </a:r>
            <a:r>
              <a:rPr lang="el-GR" b="1" dirty="0" smtClean="0"/>
              <a:t> και ανεπαρκής πρόσληψη</a:t>
            </a:r>
          </a:p>
          <a:p>
            <a:r>
              <a:rPr lang="el-GR" b="1" dirty="0" smtClean="0"/>
              <a:t>Η φαρμακευτική αγωγή προκαλεί μειωμένη απορρόφηση</a:t>
            </a:r>
          </a:p>
          <a:p>
            <a:r>
              <a:rPr lang="el-GR" b="1" dirty="0" smtClean="0"/>
              <a:t>Αυξημένες ανάγκες σε πρωτεΐνη και θερμίδες</a:t>
            </a:r>
          </a:p>
          <a:p>
            <a:r>
              <a:rPr lang="el-GR" b="1" dirty="0" smtClean="0"/>
              <a:t>Αλλαγή σύστασης σώματος – </a:t>
            </a:r>
            <a:r>
              <a:rPr lang="el-GR" b="1" dirty="0" err="1" smtClean="0"/>
              <a:t>λιποδυστροφία</a:t>
            </a:r>
            <a:endParaRPr lang="el-GR" b="1" dirty="0" smtClean="0"/>
          </a:p>
          <a:p>
            <a:r>
              <a:rPr lang="el-GR" b="1" dirty="0" smtClean="0"/>
              <a:t>Σύνδρομο εξασθένησης </a:t>
            </a:r>
            <a:r>
              <a:rPr lang="en-US" b="1" dirty="0" smtClean="0"/>
              <a:t>AWS</a:t>
            </a:r>
            <a:endParaRPr lang="el-GR" b="1" dirty="0" smtClean="0"/>
          </a:p>
          <a:p>
            <a:endParaRPr lang="en-US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7129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Λιποδυστροφία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απώλεια λίπους σε συγκεκριμένες περιοχές, ειδικά σε μάγουλα, κροτάφους, καπούλια, χέρια και </a:t>
            </a:r>
            <a:r>
              <a:rPr lang="el-GR" dirty="0" smtClean="0"/>
              <a:t>πόδια</a:t>
            </a:r>
          </a:p>
          <a:p>
            <a:r>
              <a:rPr lang="el-GR" dirty="0"/>
              <a:t>μεμονωμένες εναποθέσεις λίπους, πιο συχνά στο πίσω μέρος του λαιμού και των ώμων και γύρω από τη κοιλιά</a:t>
            </a:r>
          </a:p>
        </p:txBody>
      </p:sp>
    </p:spTree>
    <p:extLst>
      <p:ext uri="{BB962C8B-B14F-4D97-AF65-F5344CB8AC3E}">
        <p14:creationId xmlns:p14="http://schemas.microsoft.com/office/powerpoint/2010/main" val="2449402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Λιποδυστροφία</a:t>
            </a:r>
            <a:r>
              <a:rPr lang="el-GR" dirty="0" smtClean="0"/>
              <a:t> </a:t>
            </a:r>
            <a:r>
              <a:rPr lang="en-US" dirty="0" smtClean="0"/>
              <a:t>AIDS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1512195"/>
            <a:ext cx="5969000" cy="510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4225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Διατροφική φροντίδα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διατροφική παρέμβαση οφείλει να ξεκινά αμέσως μετά τη </a:t>
            </a:r>
            <a:r>
              <a:rPr lang="el-GR" dirty="0" smtClean="0"/>
              <a:t>διάγνωση</a:t>
            </a:r>
          </a:p>
          <a:p>
            <a:r>
              <a:rPr lang="el-GR" dirty="0"/>
              <a:t>ιστορικό του ασθενούς, τις βασικές σωματικές μετρήσεις, και εργαστηριακές </a:t>
            </a:r>
            <a:r>
              <a:rPr lang="el-GR" dirty="0" smtClean="0"/>
              <a:t>εξετάσεις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4395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ειδικοί πληθυσμοί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Ειδικοί κανόνες δημόσιας υγείας</a:t>
            </a:r>
          </a:p>
          <a:p>
            <a:r>
              <a:rPr lang="el-GR" dirty="0" smtClean="0"/>
              <a:t>Άμεση συσχέτιση η σωστή διατροφή με τη διατήρηση της υγείας των πληθυσμών</a:t>
            </a:r>
          </a:p>
          <a:p>
            <a:r>
              <a:rPr lang="el-GR" dirty="0" smtClean="0"/>
              <a:t>Η διατροφική συμβουλευτική του εκάστοτε πληθυσμού προσεγγίζει διαφορετικά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9733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Επίπεδα κινδύνου και αντιμετώπιση 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u="sng" dirty="0"/>
              <a:t>Υψηλού </a:t>
            </a:r>
            <a:r>
              <a:rPr lang="el-GR" u="sng" dirty="0" smtClean="0"/>
              <a:t>κινδύνου</a:t>
            </a:r>
            <a:r>
              <a:rPr lang="el-GR" dirty="0" smtClean="0"/>
              <a:t>: μεγαλύτερη </a:t>
            </a:r>
            <a:r>
              <a:rPr lang="el-GR" dirty="0"/>
              <a:t>του 10% μη επιθυμητή απώλεια βάρους μέσα σε 4-6 μήνες, σοβαρή δυσλειτουργική ψυχοκοινωνική κατάσταση, και δύο ή περισσότερες ιατρικές </a:t>
            </a:r>
            <a:r>
              <a:rPr lang="el-GR" dirty="0" smtClean="0"/>
              <a:t>συν-νοσηρότητες </a:t>
            </a:r>
            <a:r>
              <a:rPr lang="el-GR" b="1" dirty="0" smtClean="0"/>
              <a:t>Εβδομαδιαία παρακολούθηση</a:t>
            </a:r>
          </a:p>
          <a:p>
            <a:r>
              <a:rPr lang="el-GR" u="sng" dirty="0" smtClean="0"/>
              <a:t>Μέσου κινδύνου</a:t>
            </a:r>
            <a:r>
              <a:rPr lang="el-GR" dirty="0" smtClean="0"/>
              <a:t>: παχυσαρκία, υπέρταση, </a:t>
            </a:r>
            <a:r>
              <a:rPr lang="el-GR" dirty="0" err="1" smtClean="0"/>
              <a:t>λιπιδική</a:t>
            </a:r>
            <a:r>
              <a:rPr lang="el-GR" dirty="0" smtClean="0"/>
              <a:t> ανωμαλία, </a:t>
            </a:r>
            <a:r>
              <a:rPr lang="el-GR" dirty="0"/>
              <a:t>των </a:t>
            </a:r>
            <a:r>
              <a:rPr lang="el-GR" dirty="0" smtClean="0"/>
              <a:t>γαστρεντερικά προβλήματα, διαταραγμένος τρόπος </a:t>
            </a:r>
            <a:r>
              <a:rPr lang="el-GR" dirty="0"/>
              <a:t>φαγητού, </a:t>
            </a:r>
            <a:r>
              <a:rPr lang="el-GR" dirty="0" smtClean="0"/>
              <a:t>σταθερή ψυχοκοινωνική κατάσταση, </a:t>
            </a:r>
            <a:r>
              <a:rPr lang="el-GR" dirty="0"/>
              <a:t>πιθανές τροφικές </a:t>
            </a:r>
            <a:r>
              <a:rPr lang="el-GR" dirty="0" smtClean="0"/>
              <a:t>αλλεργίες δυσανεξίες ή </a:t>
            </a:r>
            <a:r>
              <a:rPr lang="el-GR" dirty="0"/>
              <a:t>αλληλεπιδράσεις τροφής-φαρμάκου-θρεπτικού </a:t>
            </a:r>
            <a:r>
              <a:rPr lang="el-GR" dirty="0" smtClean="0"/>
              <a:t>συστατικού: </a:t>
            </a:r>
            <a:r>
              <a:rPr lang="el-GR" b="1" dirty="0" smtClean="0"/>
              <a:t>μηνιαία αξιολόγηση</a:t>
            </a:r>
          </a:p>
          <a:p>
            <a:r>
              <a:rPr lang="el-GR" u="sng" dirty="0" smtClean="0"/>
              <a:t>Χαμηλού κινδύνου</a:t>
            </a:r>
            <a:r>
              <a:rPr lang="el-GR" dirty="0" smtClean="0"/>
              <a:t>: ελλείψει </a:t>
            </a:r>
            <a:r>
              <a:rPr lang="el-GR" dirty="0"/>
              <a:t>προβλημάτων που σχετίζονται με τη </a:t>
            </a:r>
            <a:r>
              <a:rPr lang="el-GR" dirty="0" smtClean="0"/>
              <a:t>διατροφή: </a:t>
            </a:r>
            <a:r>
              <a:rPr lang="el-GR" b="1" dirty="0" smtClean="0"/>
              <a:t>παρακολούθηση στο έτος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7534228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Διατροφικοί στόχοι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βελτιστοποίηση της διατροφικής κατάστασης, και της συνολικής </a:t>
            </a:r>
            <a:r>
              <a:rPr lang="el-GR" dirty="0" smtClean="0"/>
              <a:t>ευημερίας</a:t>
            </a:r>
          </a:p>
          <a:p>
            <a:r>
              <a:rPr lang="el-GR" dirty="0" smtClean="0"/>
              <a:t>πρόληψη </a:t>
            </a:r>
            <a:r>
              <a:rPr lang="el-GR" dirty="0"/>
              <a:t>της ανάπτυξης συγκεκριμένων διατροφικών </a:t>
            </a:r>
            <a:r>
              <a:rPr lang="el-GR" dirty="0" smtClean="0"/>
              <a:t>ανεπαρκειών</a:t>
            </a:r>
          </a:p>
          <a:p>
            <a:r>
              <a:rPr lang="el-GR" dirty="0" smtClean="0"/>
              <a:t>πρόληψη </a:t>
            </a:r>
            <a:r>
              <a:rPr lang="el-GR" dirty="0"/>
              <a:t>απώλειας βάρους και LBM</a:t>
            </a:r>
          </a:p>
          <a:p>
            <a:r>
              <a:rPr lang="el-GR" dirty="0" smtClean="0"/>
              <a:t>μείωση </a:t>
            </a:r>
            <a:r>
              <a:rPr lang="el-GR" dirty="0"/>
              <a:t>του κινδύνου για εμφάνιση ή επιπλοκές από συν-νοσηρότητες όπως ο διαβήτης και τα καρδιαγγειακά, οι νεφροπάθειες και τα ηπατικά νοσήματα</a:t>
            </a:r>
          </a:p>
          <a:p>
            <a:r>
              <a:rPr lang="el-GR" dirty="0" smtClean="0"/>
              <a:t>αύξηση </a:t>
            </a:r>
            <a:r>
              <a:rPr lang="el-GR" dirty="0"/>
              <a:t>στο μέγιστο βαθμό της αποτελεσματικότητας των ιατρικών και φαρμακευτικών θεραπειών</a:t>
            </a:r>
          </a:p>
          <a:p>
            <a:r>
              <a:rPr lang="el-GR" dirty="0" smtClean="0"/>
              <a:t>μείωση </a:t>
            </a:r>
            <a:r>
              <a:rPr lang="el-GR" dirty="0"/>
              <a:t>στον ελάχιστο βαθμό των εξόδων ιατρικής περίθαλψης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32081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Κρατούμενοι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Φυλακές και σωφρονιστικά ιδρύματα</a:t>
            </a:r>
          </a:p>
          <a:p>
            <a:r>
              <a:rPr lang="el-GR" dirty="0" smtClean="0"/>
              <a:t>Κρατικά και ιδιωτικά</a:t>
            </a:r>
          </a:p>
          <a:p>
            <a:r>
              <a:rPr lang="el-GR" dirty="0" smtClean="0"/>
              <a:t>Χαμηλά κονδύλια για τη διατροφή</a:t>
            </a:r>
          </a:p>
          <a:p>
            <a:r>
              <a:rPr lang="el-GR" dirty="0" smtClean="0"/>
              <a:t>Κακές συνθήκες υγιεινής</a:t>
            </a:r>
          </a:p>
          <a:p>
            <a:r>
              <a:rPr lang="el-GR" dirty="0"/>
              <a:t>Η </a:t>
            </a:r>
            <a:r>
              <a:rPr lang="el-GR" dirty="0" smtClean="0"/>
              <a:t>διατροφή: κρίσιμος παράγοντας </a:t>
            </a:r>
            <a:r>
              <a:rPr lang="el-GR" dirty="0"/>
              <a:t>για τη σωματική και ψυχική υγεία των </a:t>
            </a:r>
            <a:r>
              <a:rPr lang="el-GR" dirty="0" smtClean="0"/>
              <a:t>κρατουμένων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3548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22565" cy="671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3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διατροφή των κρατούμενων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 </a:t>
            </a:r>
            <a:r>
              <a:rPr lang="el-GR" b="1" dirty="0"/>
              <a:t>υπερβολική πρόσληψη </a:t>
            </a:r>
            <a:r>
              <a:rPr lang="el-GR" b="1" dirty="0" smtClean="0"/>
              <a:t>θερμίδων</a:t>
            </a:r>
          </a:p>
          <a:p>
            <a:r>
              <a:rPr lang="el-GR" b="1" dirty="0" smtClean="0"/>
              <a:t>Κορεσμένα λιπαρά, ζάχαρη και αλάτι</a:t>
            </a:r>
          </a:p>
          <a:p>
            <a:r>
              <a:rPr lang="el-GR" b="1" dirty="0" smtClean="0"/>
              <a:t>Φτωχά </a:t>
            </a:r>
            <a:r>
              <a:rPr lang="el-GR" b="1" dirty="0"/>
              <a:t>σε φυτικές </a:t>
            </a:r>
            <a:r>
              <a:rPr lang="el-GR" b="1" dirty="0" smtClean="0"/>
              <a:t>ίνες</a:t>
            </a:r>
          </a:p>
          <a:p>
            <a:r>
              <a:rPr lang="el-GR" b="1" dirty="0" smtClean="0"/>
              <a:t>Σε χώρες με χαμηλό εισόδημα: σοβαρές ελλείψεις: σκορβούτο και </a:t>
            </a:r>
            <a:r>
              <a:rPr lang="el-GR" b="1" dirty="0" err="1" smtClean="0"/>
              <a:t>μπέρι-μπέρι</a:t>
            </a:r>
            <a:endParaRPr lang="el-GR" b="1" dirty="0" smtClean="0"/>
          </a:p>
          <a:p>
            <a:r>
              <a:rPr lang="el-GR" b="1" dirty="0"/>
              <a:t>Το φαγητό στη φυλακή έχει και συμβολικό </a:t>
            </a:r>
            <a:r>
              <a:rPr lang="el-GR" b="1" dirty="0" smtClean="0"/>
              <a:t>ρόλο</a:t>
            </a:r>
          </a:p>
          <a:p>
            <a:r>
              <a:rPr lang="el-GR" b="1" dirty="0" smtClean="0"/>
              <a:t>Ισοπέδωση εθίμων και θρησκειών σε σχέση με το φαγητό</a:t>
            </a:r>
          </a:p>
          <a:p>
            <a:r>
              <a:rPr lang="el-GR" b="1" dirty="0" smtClean="0"/>
              <a:t>Υπερκατανάλωση σνακ από κυλικεία</a:t>
            </a:r>
          </a:p>
          <a:p>
            <a:r>
              <a:rPr lang="el-GR" b="1" dirty="0" smtClean="0"/>
              <a:t>Ανάπτυξη χρόνιων παθήσεων και λοιμώξεων</a:t>
            </a:r>
          </a:p>
          <a:p>
            <a:r>
              <a:rPr lang="el-GR" b="1" dirty="0" smtClean="0"/>
              <a:t>Απαραίτητη η ανάπτυξη νομοθετικού πλαισίου, εξατομίκευση και η διατροφική εκπαίδευση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420029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0"/>
            <a:ext cx="5575300" cy="645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571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Χρόνιες παθήσεις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αυξημένο φορτίο χρόνιων παθήσεων σε σύγκριση με τον γενικό </a:t>
            </a:r>
            <a:r>
              <a:rPr lang="el-GR" dirty="0" smtClean="0"/>
              <a:t>πληθυσμό</a:t>
            </a:r>
          </a:p>
          <a:p>
            <a:r>
              <a:rPr lang="el-GR" dirty="0"/>
              <a:t> 40-60% των κρατουμένων πάσχουν από τουλάχιστον μία χρόνια </a:t>
            </a:r>
            <a:r>
              <a:rPr lang="el-GR" dirty="0" smtClean="0"/>
              <a:t>νόσο</a:t>
            </a:r>
          </a:p>
          <a:p>
            <a:r>
              <a:rPr lang="el-GR" dirty="0"/>
              <a:t>υπέρταση, το άσθμα, την αρθρίτιδα, τον διαβήτη, τις καρδιαγγειακές παθήσεις, τη </a:t>
            </a:r>
            <a:r>
              <a:rPr lang="el-GR" dirty="0" err="1"/>
              <a:t>δυσλιπιδαιμία</a:t>
            </a:r>
            <a:r>
              <a:rPr lang="el-GR" dirty="0"/>
              <a:t> και τις </a:t>
            </a:r>
            <a:r>
              <a:rPr lang="el-GR" dirty="0" smtClean="0"/>
              <a:t>ηπατίτιδες</a:t>
            </a:r>
          </a:p>
          <a:p>
            <a:r>
              <a:rPr lang="el-GR" dirty="0"/>
              <a:t>κατάθλιψη, ψύχωση, διαταραχές χρήσης ουσιών</a:t>
            </a:r>
          </a:p>
        </p:txBody>
      </p:sp>
    </p:spTree>
    <p:extLst>
      <p:ext uri="{BB962C8B-B14F-4D97-AF65-F5344CB8AC3E}">
        <p14:creationId xmlns:p14="http://schemas.microsoft.com/office/powerpoint/2010/main" val="16640753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481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Παράγοντες κινδύνου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ευάλωτες κοινωνικές ομάδες με χαμηλή </a:t>
            </a:r>
            <a:r>
              <a:rPr lang="el-GR" dirty="0" smtClean="0"/>
              <a:t>εκπαίδευση</a:t>
            </a:r>
          </a:p>
          <a:p>
            <a:r>
              <a:rPr lang="el-GR" dirty="0"/>
              <a:t>υψηλή χρήση </a:t>
            </a:r>
            <a:r>
              <a:rPr lang="el-GR" dirty="0" smtClean="0"/>
              <a:t>ουσιών</a:t>
            </a:r>
          </a:p>
          <a:p>
            <a:r>
              <a:rPr lang="el-GR" dirty="0"/>
              <a:t>κάπνισμα και καθιστική </a:t>
            </a:r>
            <a:r>
              <a:rPr lang="el-GR" dirty="0" smtClean="0"/>
              <a:t>ζωή</a:t>
            </a:r>
          </a:p>
          <a:p>
            <a:r>
              <a:rPr lang="el-GR" dirty="0"/>
              <a:t>Η γήρανση του </a:t>
            </a:r>
            <a:r>
              <a:rPr lang="el-GR" dirty="0" smtClean="0"/>
              <a:t>πληθυσμού</a:t>
            </a:r>
          </a:p>
          <a:p>
            <a:r>
              <a:rPr lang="el-GR" dirty="0" smtClean="0"/>
              <a:t>Χαμηλής ποιότητας φαγητό, πυκνό σε θερμίδες</a:t>
            </a:r>
          </a:p>
          <a:p>
            <a:r>
              <a:rPr lang="el-GR" dirty="0"/>
              <a:t>η πρόσβαση σε φροντίδα είναι συχνά </a:t>
            </a:r>
            <a:r>
              <a:rPr lang="el-GR" dirty="0" smtClean="0"/>
              <a:t>ανεπαρκής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84201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συσχέτιση σίτισης με τις χρόνιες παθήσεις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Υπερβολική πρόσληψη θερμίδων, κορεσμένων λιπαρών, νατρίου και </a:t>
            </a:r>
            <a:r>
              <a:rPr lang="el-GR" dirty="0" smtClean="0"/>
              <a:t>ζάχαρης</a:t>
            </a:r>
          </a:p>
          <a:p>
            <a:r>
              <a:rPr lang="el-GR" dirty="0" smtClean="0"/>
              <a:t> Αύξηση </a:t>
            </a:r>
            <a:r>
              <a:rPr lang="el-GR" dirty="0"/>
              <a:t>βάρους κατά τη διάρκεια της </a:t>
            </a:r>
            <a:r>
              <a:rPr lang="el-GR" dirty="0" smtClean="0"/>
              <a:t>κράτησης</a:t>
            </a:r>
          </a:p>
          <a:p>
            <a:r>
              <a:rPr lang="el-GR" dirty="0" smtClean="0"/>
              <a:t>Σημαντική </a:t>
            </a:r>
            <a:r>
              <a:rPr lang="el-GR" dirty="0"/>
              <a:t>συμβολή των "έξτρα" </a:t>
            </a:r>
            <a:r>
              <a:rPr lang="el-GR" dirty="0" smtClean="0"/>
              <a:t>τροφίμων</a:t>
            </a:r>
          </a:p>
          <a:p>
            <a:r>
              <a:rPr lang="el-GR" dirty="0" smtClean="0"/>
              <a:t>Διατροφικές </a:t>
            </a:r>
            <a:r>
              <a:rPr lang="el-GR" dirty="0"/>
              <a:t>παρεμβάσεις και διαχείριση </a:t>
            </a:r>
            <a:r>
              <a:rPr lang="el-GR" dirty="0" smtClean="0"/>
              <a:t>νοσημάτων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5709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Θηλάζουσες Μητέρες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Επιδημιολογία</a:t>
            </a:r>
          </a:p>
          <a:p>
            <a:r>
              <a:rPr lang="el-GR" dirty="0"/>
              <a:t>Αίτια μείωσης του μητρικού θηλασμού</a:t>
            </a:r>
          </a:p>
          <a:p>
            <a:r>
              <a:rPr lang="el-GR" dirty="0" smtClean="0"/>
              <a:t>Οφέλη του μητρικού θηλασμού στη μάνα και το παιδί</a:t>
            </a:r>
          </a:p>
          <a:p>
            <a:r>
              <a:rPr lang="el-GR" dirty="0" smtClean="0"/>
              <a:t>Άλλα οφέλη</a:t>
            </a:r>
          </a:p>
          <a:p>
            <a:r>
              <a:rPr lang="el-GR" dirty="0" smtClean="0"/>
              <a:t>Καμπάνιες αύξησης του μητρικού θηλασμού</a:t>
            </a:r>
          </a:p>
          <a:p>
            <a:r>
              <a:rPr lang="el-GR" dirty="0" smtClean="0"/>
              <a:t>Νομοθεσία που ενισχύει το μητρικό θηλασμό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403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Αίτια κακής σίτισης κρατούμενων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27599"/>
          </a:xfrm>
        </p:spPr>
        <p:txBody>
          <a:bodyPr>
            <a:normAutofit/>
          </a:bodyPr>
          <a:lstStyle/>
          <a:p>
            <a:r>
              <a:rPr lang="el-GR" dirty="0"/>
              <a:t>Μονοτονία και φτωχή ποιότητα </a:t>
            </a:r>
            <a:r>
              <a:rPr lang="el-GR" dirty="0" smtClean="0"/>
              <a:t>γευμάτων</a:t>
            </a:r>
          </a:p>
          <a:p>
            <a:r>
              <a:rPr lang="el-GR" dirty="0" smtClean="0"/>
              <a:t>Έλλειψη εξατομίκευσης</a:t>
            </a:r>
          </a:p>
          <a:p>
            <a:r>
              <a:rPr lang="el-GR" dirty="0" smtClean="0"/>
              <a:t>Οικονομικοί </a:t>
            </a:r>
            <a:r>
              <a:rPr lang="el-GR" dirty="0"/>
              <a:t>και διοικητικοί </a:t>
            </a:r>
            <a:r>
              <a:rPr lang="el-GR" dirty="0" smtClean="0"/>
              <a:t>περιορισμοί</a:t>
            </a:r>
          </a:p>
          <a:p>
            <a:r>
              <a:rPr lang="el-GR" dirty="0" smtClean="0"/>
              <a:t>Διάρκεια </a:t>
            </a:r>
            <a:r>
              <a:rPr lang="el-GR" dirty="0"/>
              <a:t>κράτησης και κοινωνική </a:t>
            </a:r>
            <a:r>
              <a:rPr lang="el-GR" dirty="0" smtClean="0"/>
              <a:t>απομόνωση</a:t>
            </a:r>
          </a:p>
          <a:p>
            <a:r>
              <a:rPr lang="el-GR" dirty="0" smtClean="0"/>
              <a:t>Ψυχολογικοί παράγοντες</a:t>
            </a:r>
          </a:p>
          <a:p>
            <a:r>
              <a:rPr lang="el-GR" dirty="0" smtClean="0"/>
              <a:t>Υγειονομικές συνθήκες</a:t>
            </a:r>
          </a:p>
        </p:txBody>
      </p:sp>
    </p:spTree>
    <p:extLst>
      <p:ext uri="{BB962C8B-B14F-4D97-AF65-F5344CB8AC3E}">
        <p14:creationId xmlns:p14="http://schemas.microsoft.com/office/powerpoint/2010/main" val="6586634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005" y="0"/>
            <a:ext cx="56483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841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Προτάσεις βελτίωσης σίτισης κρατούμενων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/>
              <a:t>Αναβάθμιση μενού και πρώτων </a:t>
            </a:r>
            <a:r>
              <a:rPr lang="el-GR" b="1" dirty="0" smtClean="0"/>
              <a:t>υλών</a:t>
            </a:r>
          </a:p>
          <a:p>
            <a:r>
              <a:rPr lang="el-GR" b="1" dirty="0" smtClean="0"/>
              <a:t>Ποικιλία και ισορροπία μενού</a:t>
            </a:r>
          </a:p>
          <a:p>
            <a:r>
              <a:rPr lang="el-GR" b="1" dirty="0"/>
              <a:t>Εξατομίκευση </a:t>
            </a:r>
            <a:r>
              <a:rPr lang="el-GR" b="1" dirty="0" smtClean="0"/>
              <a:t>διατροφής</a:t>
            </a:r>
          </a:p>
          <a:p>
            <a:r>
              <a:rPr lang="el-GR" b="1" dirty="0"/>
              <a:t>Συμμετοχή κρατουμένων στη διαμόρφωση </a:t>
            </a:r>
            <a:r>
              <a:rPr lang="el-GR" b="1" dirty="0" smtClean="0"/>
              <a:t>μενού</a:t>
            </a:r>
          </a:p>
          <a:p>
            <a:r>
              <a:rPr lang="el-GR" b="1" dirty="0"/>
              <a:t>Εκπαίδευση και </a:t>
            </a:r>
            <a:r>
              <a:rPr lang="el-GR" b="1" dirty="0" smtClean="0"/>
              <a:t>ενδυνάμωση</a:t>
            </a:r>
          </a:p>
          <a:p>
            <a:r>
              <a:rPr lang="el-GR" b="1" dirty="0"/>
              <a:t>Βελτίωση </a:t>
            </a:r>
            <a:r>
              <a:rPr lang="el-GR" b="1" dirty="0" smtClean="0"/>
              <a:t>κυλικείων</a:t>
            </a:r>
          </a:p>
          <a:p>
            <a:r>
              <a:rPr lang="el-GR" b="1" dirty="0"/>
              <a:t>Συστηματική παρακολούθηση και </a:t>
            </a:r>
            <a:r>
              <a:rPr lang="el-GR" b="1" dirty="0" smtClean="0"/>
              <a:t>αξιολόγηση</a:t>
            </a:r>
          </a:p>
          <a:p>
            <a:r>
              <a:rPr lang="el-GR" b="1" dirty="0"/>
              <a:t>Ενίσχυση συνεργασίας με διατροφολόγους</a:t>
            </a:r>
          </a:p>
        </p:txBody>
      </p:sp>
    </p:spTree>
    <p:extLst>
      <p:ext uri="{BB962C8B-B14F-4D97-AF65-F5344CB8AC3E}">
        <p14:creationId xmlns:p14="http://schemas.microsoft.com/office/powerpoint/2010/main" val="30868396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ρόλος των διατροφολόγων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Σχεδιασμός και αξιολόγηση </a:t>
            </a:r>
            <a:r>
              <a:rPr lang="el-GR" dirty="0" smtClean="0"/>
              <a:t>μενού</a:t>
            </a:r>
          </a:p>
          <a:p>
            <a:r>
              <a:rPr lang="el-GR" dirty="0"/>
              <a:t>Προσαρμογή διατροφής σε ειδικές </a:t>
            </a:r>
            <a:r>
              <a:rPr lang="el-GR" dirty="0" smtClean="0"/>
              <a:t>ομάδες</a:t>
            </a:r>
          </a:p>
          <a:p>
            <a:r>
              <a:rPr lang="el-GR" dirty="0"/>
              <a:t>Εκπαίδευση και ενδυνάμωση </a:t>
            </a:r>
            <a:r>
              <a:rPr lang="el-GR" dirty="0" smtClean="0"/>
              <a:t>κρατουμένων</a:t>
            </a:r>
          </a:p>
          <a:p>
            <a:r>
              <a:rPr lang="el-GR" dirty="0"/>
              <a:t>Συμβουλευτική προς το προσωπικό και τη </a:t>
            </a:r>
            <a:r>
              <a:rPr lang="el-GR" dirty="0" smtClean="0"/>
              <a:t>διοίκηση</a:t>
            </a:r>
          </a:p>
          <a:p>
            <a:r>
              <a:rPr lang="el-GR" dirty="0"/>
              <a:t>Υποστήριξη στην επανένταξη</a:t>
            </a:r>
          </a:p>
        </p:txBody>
      </p:sp>
    </p:spTree>
    <p:extLst>
      <p:ext uri="{BB962C8B-B14F-4D97-AF65-F5344CB8AC3E}">
        <p14:creationId xmlns:p14="http://schemas.microsoft.com/office/powerpoint/2010/main" val="26799505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Πως αξιολογείτε το παρακάτω πρόγραμμα διατροφής?</a:t>
            </a:r>
          </a:p>
          <a:p>
            <a:r>
              <a:rPr lang="el-GR" dirty="0" smtClean="0"/>
              <a:t>Ποια τρόφιμα που περιέχει είναι υγιεινά και ποια όχι?</a:t>
            </a:r>
          </a:p>
          <a:p>
            <a:r>
              <a:rPr lang="el-GR" dirty="0" smtClean="0"/>
              <a:t>Ποιες πρακτικές εφαρμόζονται στο διατροφικό πρόγραμμα για μείωση των χρόνιων παθήσεων?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569807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752475"/>
            <a:ext cx="80962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6543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</a:t>
            </a:r>
            <a:r>
              <a:rPr lang="el-GR" dirty="0" smtClean="0"/>
              <a:t>ραστηριότητα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l-GR" dirty="0"/>
              <a:t>Τι άλλοι ειδικοί πληθυσμοί μπορεί να έχουν συγκεκριμένες διατροφικές προκλήσεις; Απαντήστε στα εξής:</a:t>
            </a:r>
          </a:p>
          <a:p>
            <a:pPr marL="114300" indent="0">
              <a:buNone/>
            </a:pPr>
            <a:r>
              <a:rPr lang="el-GR" dirty="0"/>
              <a:t>α.  Ορίστε τον ειδικό πληθυσμό. Ποια είναι τα χαρακτηριστικά αυτού του πληθυσμού;</a:t>
            </a:r>
          </a:p>
          <a:p>
            <a:pPr marL="114300" indent="0">
              <a:buNone/>
            </a:pPr>
            <a:r>
              <a:rPr lang="el-GR" dirty="0"/>
              <a:t>β.  Ποια είναι οι συγκεκριμένες διατροφικές ανάγκες που αυτός ο πληθυσμός παρουσιάζει;</a:t>
            </a:r>
          </a:p>
          <a:p>
            <a:pPr marL="114300" indent="0">
              <a:buNone/>
            </a:pPr>
            <a:r>
              <a:rPr lang="el-GR" dirty="0"/>
              <a:t>γ.  Ποια προγράμματα και/ή πολιτικές υπάρχουν αυτή την περίοδο για να αντιμετωπιστούν οι διατροφικές ανάγκες αυτού του πληθυσμού;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35643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Συζήτηση και ερωτήσεις</a:t>
            </a:r>
            <a:endParaRPr/>
          </a:p>
        </p:txBody>
      </p:sp>
      <p:pic>
        <p:nvPicPr>
          <p:cNvPr id="362" name="Google Shape;362;p4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60398" y="2369738"/>
            <a:ext cx="2720501" cy="272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1150" y="2583179"/>
            <a:ext cx="3103134" cy="2293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επιδημιολογία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3975"/>
            <a:ext cx="9191626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03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Μητρικός θηλασμός μέχρι τον 1 χρόνο ζωής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4" y="1422400"/>
            <a:ext cx="8097935" cy="543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0453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αποκλειστικός θηλασμός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9861"/>
            <a:ext cx="9144000" cy="477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367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Αίτια μείωσης θηλασμού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1215411"/>
            <a:ext cx="8086725" cy="5537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361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Αίτια μείωσης μητρικού θηλασμού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b="1" dirty="0" smtClean="0"/>
              <a:t>Χαμηλό </a:t>
            </a:r>
            <a:r>
              <a:rPr lang="el-GR" b="1" dirty="0" err="1" smtClean="0"/>
              <a:t>κοινωνικο</a:t>
            </a:r>
            <a:r>
              <a:rPr lang="el-GR" b="1" dirty="0" smtClean="0"/>
              <a:t>-οικονομικό επίπεδο</a:t>
            </a:r>
          </a:p>
          <a:p>
            <a:r>
              <a:rPr lang="el-GR" b="1" dirty="0" smtClean="0"/>
              <a:t>Παχυσαρκία μητέρας</a:t>
            </a:r>
          </a:p>
          <a:p>
            <a:r>
              <a:rPr lang="el-GR" b="1" dirty="0" smtClean="0"/>
              <a:t>Καισαρική τομή</a:t>
            </a:r>
          </a:p>
          <a:p>
            <a:r>
              <a:rPr lang="el-GR" b="1" dirty="0" smtClean="0"/>
              <a:t>Πρόωρος τοκετός</a:t>
            </a:r>
          </a:p>
          <a:p>
            <a:r>
              <a:rPr lang="el-GR" b="1" dirty="0" smtClean="0"/>
              <a:t>Εργασία γυναίκας</a:t>
            </a:r>
          </a:p>
          <a:p>
            <a:r>
              <a:rPr lang="el-GR" b="1" dirty="0" smtClean="0"/>
              <a:t>Επιλόχειος κατάθλιψη</a:t>
            </a:r>
          </a:p>
          <a:p>
            <a:r>
              <a:rPr lang="el-GR" b="1" dirty="0" smtClean="0"/>
              <a:t>Πεποίθηση για καταστροφή του γυναικείου σώματος</a:t>
            </a:r>
          </a:p>
          <a:p>
            <a:r>
              <a:rPr lang="el-GR" b="1" dirty="0" smtClean="0"/>
              <a:t>Εργασία και σύντομη άδεια στον ιδιωτικό τομέα</a:t>
            </a:r>
          </a:p>
          <a:p>
            <a:r>
              <a:rPr lang="el-GR" b="1" dirty="0" smtClean="0"/>
              <a:t>Έλλειψη υποστήριξης και ενημέρωσης</a:t>
            </a:r>
          </a:p>
          <a:p>
            <a:r>
              <a:rPr lang="el-GR" b="1" dirty="0" smtClean="0"/>
              <a:t>Αστικοποίηση και βιομηχανοποίηση</a:t>
            </a:r>
          </a:p>
          <a:p>
            <a:r>
              <a:rPr lang="el-GR" b="1" dirty="0" smtClean="0"/>
              <a:t>Στοχευόμενες διαφημίσεις και κοινωνικά δίκτυα</a:t>
            </a:r>
          </a:p>
          <a:p>
            <a:r>
              <a:rPr lang="el-GR" b="1" dirty="0" smtClean="0"/>
              <a:t>Πολιτισμικοί και θρησκευτικοί παράγοντες</a:t>
            </a:r>
          </a:p>
        </p:txBody>
      </p:sp>
    </p:spTree>
    <p:extLst>
      <p:ext uri="{BB962C8B-B14F-4D97-AF65-F5344CB8AC3E}">
        <p14:creationId xmlns:p14="http://schemas.microsoft.com/office/powerpoint/2010/main" val="331386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1310</Words>
  <Application>Microsoft Office PowerPoint</Application>
  <PresentationFormat>Προβολή στην οθόνη (4:3)</PresentationFormat>
  <Paragraphs>213</Paragraphs>
  <Slides>47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47</vt:i4>
      </vt:variant>
    </vt:vector>
  </HeadingPairs>
  <TitlesOfParts>
    <vt:vector size="50" baseType="lpstr">
      <vt:lpstr>Arial</vt:lpstr>
      <vt:lpstr>Calibri</vt:lpstr>
      <vt:lpstr>Θέμα του Office</vt:lpstr>
      <vt:lpstr>Διατροφή – Θεωρία</vt:lpstr>
      <vt:lpstr>Θεματολογία διάλεξης</vt:lpstr>
      <vt:lpstr>Οι ειδικοί πληθυσμοί</vt:lpstr>
      <vt:lpstr>Θηλάζουσες Μητέρες</vt:lpstr>
      <vt:lpstr>επιδημιολογία</vt:lpstr>
      <vt:lpstr>Μητρικός θηλασμός μέχρι τον 1 χρόνο ζωής</vt:lpstr>
      <vt:lpstr>Ο αποκλειστικός θηλασμός</vt:lpstr>
      <vt:lpstr>Αίτια μείωσης θηλασμού</vt:lpstr>
      <vt:lpstr>Αίτια μείωσης μητρικού θηλασμού</vt:lpstr>
      <vt:lpstr>Οφέλη μητρικού θηλασμού στη μητέρα και στο παιδί</vt:lpstr>
      <vt:lpstr>Άλλα οφέλη του μητρικού θηλασμού</vt:lpstr>
      <vt:lpstr>Καμπάνιες αύξησης του θηλασμού</vt:lpstr>
      <vt:lpstr>Πολυεπίπεδες καμπάνιες</vt:lpstr>
      <vt:lpstr>Εκπαίδευση και υποστήριξη</vt:lpstr>
      <vt:lpstr>Νομοθεσία και πολιτικές</vt:lpstr>
      <vt:lpstr>Μαζική επικοινωνία και κοινωνική ευαισθητοποίηση</vt:lpstr>
      <vt:lpstr>Συμμετοχή επαγγελματιών και γονέων</vt:lpstr>
      <vt:lpstr>Κύρια Νομικά Μέτρα Προστασίας</vt:lpstr>
      <vt:lpstr>Δραστηριότητα</vt:lpstr>
      <vt:lpstr>Άτομα που ζουν με AIDS</vt:lpstr>
      <vt:lpstr>O ιός HIV και το AIDS</vt:lpstr>
      <vt:lpstr>Συμπτώματα</vt:lpstr>
      <vt:lpstr>Συμπτώματα</vt:lpstr>
      <vt:lpstr>Διάγνωση</vt:lpstr>
      <vt:lpstr>θεραπεία</vt:lpstr>
      <vt:lpstr>Διατροφικοί κίνδυνοι</vt:lpstr>
      <vt:lpstr>Λιποδυστροφία</vt:lpstr>
      <vt:lpstr>Λιποδυστροφία AIDS</vt:lpstr>
      <vt:lpstr>Διατροφική φροντίδα</vt:lpstr>
      <vt:lpstr>Επίπεδα κινδύνου και αντιμετώπιση </vt:lpstr>
      <vt:lpstr>Διατροφικοί στόχοι</vt:lpstr>
      <vt:lpstr>Κρατούμενοι</vt:lpstr>
      <vt:lpstr>Παρουσίαση του PowerPoint</vt:lpstr>
      <vt:lpstr>Η διατροφή των κρατούμενων</vt:lpstr>
      <vt:lpstr>Παρουσίαση του PowerPoint</vt:lpstr>
      <vt:lpstr>Χρόνιες παθήσεις</vt:lpstr>
      <vt:lpstr>Παρουσίαση του PowerPoint</vt:lpstr>
      <vt:lpstr>Παράγοντες κινδύνου</vt:lpstr>
      <vt:lpstr>Η συσχέτιση σίτισης με τις χρόνιες παθήσεις</vt:lpstr>
      <vt:lpstr>Αίτια κακής σίτισης κρατούμενων</vt:lpstr>
      <vt:lpstr>Παρουσίαση του PowerPoint</vt:lpstr>
      <vt:lpstr>Προτάσεις βελτίωσης σίτισης κρατούμενων</vt:lpstr>
      <vt:lpstr>Ο ρόλος των διατροφολόγων</vt:lpstr>
      <vt:lpstr>Δραστηριότητα</vt:lpstr>
      <vt:lpstr>Παρουσίαση του PowerPoint</vt:lpstr>
      <vt:lpstr>Δραστηριότητα</vt:lpstr>
      <vt:lpstr>Συζήτηση και ερωτήσεις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 – Θεωρία</dc:title>
  <cp:lastModifiedBy>User</cp:lastModifiedBy>
  <cp:revision>35</cp:revision>
  <dcterms:created xsi:type="dcterms:W3CDTF">2013-01-27T09:14:16Z</dcterms:created>
  <dcterms:modified xsi:type="dcterms:W3CDTF">2026-01-10T09:37:45Z</dcterms:modified>
</cp:coreProperties>
</file>