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30" r:id="rId2"/>
    <p:sldId id="431" r:id="rId3"/>
    <p:sldId id="429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422" r:id="rId12"/>
    <p:sldId id="423" r:id="rId13"/>
    <p:sldId id="399" r:id="rId14"/>
    <p:sldId id="400" r:id="rId15"/>
    <p:sldId id="403" r:id="rId16"/>
    <p:sldId id="401" r:id="rId17"/>
    <p:sldId id="402" r:id="rId18"/>
    <p:sldId id="404" r:id="rId19"/>
    <p:sldId id="426" r:id="rId20"/>
    <p:sldId id="405" r:id="rId21"/>
    <p:sldId id="406" r:id="rId22"/>
    <p:sldId id="408" r:id="rId23"/>
    <p:sldId id="409" r:id="rId24"/>
    <p:sldId id="411" r:id="rId25"/>
    <p:sldId id="412" r:id="rId26"/>
    <p:sldId id="413" r:id="rId27"/>
    <p:sldId id="414" r:id="rId28"/>
    <p:sldId id="424" r:id="rId29"/>
    <p:sldId id="415" r:id="rId30"/>
    <p:sldId id="416" r:id="rId31"/>
    <p:sldId id="425" r:id="rId32"/>
    <p:sldId id="418" r:id="rId33"/>
    <p:sldId id="419" r:id="rId34"/>
    <p:sldId id="42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08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Συντάκτης" initials="Σ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DDA"/>
    <a:srgbClr val="007FA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78010" autoAdjust="0"/>
  </p:normalViewPr>
  <p:slideViewPr>
    <p:cSldViewPr snapToGrid="0">
      <p:cViewPr varScale="1">
        <p:scale>
          <a:sx n="56" d="100"/>
          <a:sy n="56" d="100"/>
        </p:scale>
        <p:origin x="-924" y="-90"/>
      </p:cViewPr>
      <p:guideLst>
        <p:guide orient="horz" pos="1008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dirty="0" smtClean="0">
                <a:solidFill>
                  <a:schemeClr val="tx1"/>
                </a:solidFill>
              </a:rPr>
              <a:t>Στα</a:t>
            </a:r>
            <a:r>
              <a:rPr lang="el-GR" baseline="0" dirty="0" smtClean="0">
                <a:solidFill>
                  <a:schemeClr val="tx1"/>
                </a:solidFill>
              </a:rPr>
              <a:t> σημαντικότερα θέματα αυτού του κεφαλαίου περιλαμβάνονται</a:t>
            </a:r>
            <a:r>
              <a:rPr lang="en-US" baseline="0" dirty="0" smtClean="0">
                <a:solidFill>
                  <a:schemeClr val="tx1"/>
                </a:solidFill>
              </a:rPr>
              <a:t>:</a:t>
            </a:r>
            <a:r>
              <a:rPr lang="el-GR" baseline="0" dirty="0" smtClean="0">
                <a:solidFill>
                  <a:schemeClr val="tx1"/>
                </a:solidFill>
              </a:rPr>
              <a:t> «</a:t>
            </a:r>
            <a:r>
              <a:rPr lang="el-GR" sz="1200" dirty="0" smtClean="0"/>
              <a:t>Κατανόηση του υπολογιστή σας», «Συσκευές εισόδου» και «Συσκευές εξόδου».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5199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4459288" y="0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4459288" y="8685213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 dirty="0">
                <a:latin typeface="Arial" charset="0"/>
              </a:rPr>
              <a:t>12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0" y="8685213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0" y="0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915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915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dirty="0" smtClean="0">
                <a:solidFill>
                  <a:srgbClr val="0070C0"/>
                </a:solidFill>
                <a:effectLst/>
              </a:rPr>
              <a:t>Στις πιο δημοφιλείς συσκευές εισόδου</a:t>
            </a:r>
            <a:r>
              <a:rPr lang="el-GR" baseline="0" dirty="0" smtClean="0">
                <a:solidFill>
                  <a:srgbClr val="0070C0"/>
                </a:solidFill>
                <a:effectLst/>
              </a:rPr>
              <a:t> </a:t>
            </a:r>
            <a:r>
              <a:rPr lang="el-GR" dirty="0" smtClean="0">
                <a:solidFill>
                  <a:srgbClr val="0070C0"/>
                </a:solidFill>
                <a:effectLst/>
              </a:rPr>
              <a:t>για εικόνες</a:t>
            </a:r>
            <a:r>
              <a:rPr lang="el-GR" baseline="0" dirty="0" smtClean="0">
                <a:solidFill>
                  <a:srgbClr val="0070C0"/>
                </a:solidFill>
                <a:effectLst/>
              </a:rPr>
              <a:t> περιλαμβάνονται</a:t>
            </a:r>
            <a:r>
              <a:rPr lang="en-US" dirty="0" smtClean="0">
                <a:solidFill>
                  <a:srgbClr val="0070C0"/>
                </a:solidFill>
                <a:effectLst/>
              </a:rPr>
              <a:t>:</a:t>
            </a:r>
            <a:endParaRPr lang="el-GR" dirty="0" smtClean="0">
              <a:solidFill>
                <a:srgbClr val="0070C0"/>
              </a:solidFill>
              <a:effectLst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 Ψηφιακές φωτογραφικές μηχανές</a:t>
            </a:r>
            <a:endParaRPr lang="en-US" dirty="0" smtClean="0">
              <a:effectLst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 Κάμερες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 Ψηφιακές κάμερες σε </a:t>
            </a:r>
            <a:r>
              <a:rPr lang="el-GR" baseline="0" dirty="0" smtClean="0"/>
              <a:t> </a:t>
            </a:r>
            <a:r>
              <a:rPr lang="el-GR" dirty="0" smtClean="0"/>
              <a:t>κινητά τηλέφωνα</a:t>
            </a:r>
            <a:endParaRPr lang="en-US" dirty="0" smtClean="0">
              <a:effectLst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 Επιτραπέζιοι σαρωτές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effectLst/>
              </a:rPr>
              <a:t> </a:t>
            </a:r>
            <a:r>
              <a:rPr lang="en-US" dirty="0" smtClean="0">
                <a:effectLst/>
              </a:rPr>
              <a:t>Webcams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dirty="0" smtClean="0">
                <a:solidFill>
                  <a:srgbClr val="0070C0"/>
                </a:solidFill>
              </a:rPr>
              <a:t>Δημοφιλείς συσκευές εισόδου για ήχο</a:t>
            </a:r>
            <a:r>
              <a:rPr lang="el-GR" baseline="0" dirty="0" smtClean="0">
                <a:solidFill>
                  <a:srgbClr val="0070C0"/>
                </a:solidFill>
              </a:rPr>
              <a:t> είναι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en-US" dirty="0">
              <a:solidFill>
                <a:srgbClr val="0070C0"/>
              </a:solidFill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dirty="0" smtClean="0">
                <a:effectLst/>
              </a:rPr>
              <a:t>Μικρόφωνο</a:t>
            </a:r>
            <a:r>
              <a:rPr lang="el-GR" baseline="0" dirty="0" smtClean="0">
                <a:effectLst/>
              </a:rPr>
              <a:t> με λογισμικό αναγνώρισης φωνής </a:t>
            </a: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dirty="0" smtClean="0">
                <a:solidFill>
                  <a:srgbClr val="0070C0"/>
                </a:solidFill>
                <a:effectLst/>
              </a:rPr>
              <a:t>Διάφοροι</a:t>
            </a:r>
            <a:r>
              <a:rPr lang="el-GR" baseline="0" dirty="0" smtClean="0">
                <a:solidFill>
                  <a:srgbClr val="0070C0"/>
                </a:solidFill>
                <a:effectLst/>
              </a:rPr>
              <a:t> αισθητήρες μπορούν επίσης να χρησιμοποιηθούν για να ανιχνεύουν ή να μετρούν κάτι</a:t>
            </a:r>
            <a:endParaRPr lang="el-GR" dirty="0" smtClean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317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ChangeArrowheads="1"/>
          </p:cNvSpPr>
          <p:nvPr/>
        </p:nvSpPr>
        <p:spPr bwMode="auto">
          <a:xfrm>
            <a:off x="4459288" y="0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4459288" y="8685213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 dirty="0">
                <a:latin typeface="Arial" charset="0"/>
              </a:rPr>
              <a:t>23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0" y="8685213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0" y="0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6963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963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Μια συσκευή εξόδου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σάς επιτρέπει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να εξάγετε επεξεργασμένα δεδομένα από τον υπολογιστή σας σε μορφή κειμένου, εικόνων (γραφικών),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ήχων ή βίντεο.</a:t>
            </a:r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πιο διαδεδομένη συσκευή εξόδου είναι η οθόνη, η οποία εμφανίζει κείμενο, γραφικά και βίντεο ως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αντίγραφα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μπορείτε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δείτε τα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αντίγραφα μόνο στην οθόνη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Μια άλλη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κοινή συσκευή εξόδου είναι ο εκτυπωτής,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οποίος δημιουργεί αντίγραφα κειμένου ή γραφικών που μπορείτε να αγγίξετε (τα λεγόμενα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αντίγραφα).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Τα ηχεία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τα </a:t>
            </a:r>
            <a:r>
              <a:rPr lang="el-G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ενδώτια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ακουστικά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είναι οι συσκευές εξόδου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για τον ήχο.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1691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ChangeArrowheads="1"/>
          </p:cNvSpPr>
          <p:nvPr/>
        </p:nvSpPr>
        <p:spPr bwMode="auto">
          <a:xfrm>
            <a:off x="4459288" y="0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4459288" y="8685213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 dirty="0">
                <a:latin typeface="Arial" charset="0"/>
              </a:rPr>
              <a:t>23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0" y="8685213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0" y="0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6963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963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πιο κοινός τύπος οθόνης είναι 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οθόνη υγρού κρυστάλλου (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liquid crystal display – LCD)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που ονομάζεται επίσης επίπεδη οθόνη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Είναι ελαφριά και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προσφέρει οικονομία στην κατανάλωση ενέργειας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τεχνολογία διόδου εκπομπής φωτός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lightemitting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diode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LED) είναι πιο οικονομική ως προς την κατανάλωση ενέργειας, ενώ έχει μεγαλύτερη ακρίβεια στην αποτύπωση των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χρωμάτων και προσφέρεται για λεπτότερες οθόνες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από τις LCD.</a:t>
            </a:r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 οθόνες οργανικών διόδων εκπομπής φωτός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organic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emitting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diode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OLED) χρησιμοποιούν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οργανικά μείγματα τα οποία παράγουν φως όταν εκτίθενται σε ηλεκτρικό ρεύμα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Αντίθετα από τις LCD και LED, οι OLED οθόνες δεν απαιτούν οπίσθιο φως για να λειτουργήσουν και επομένως καταναλώνουν λιγότερη ενέργεια και μπορούν να τοποθετηθούν σε λεπτότερα πάνελ οθόνης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  <a:defRPr/>
            </a:pPr>
            <a:r>
              <a:rPr lang="el-GR" dirty="0" smtClean="0">
                <a:solidFill>
                  <a:srgbClr val="0070C0"/>
                </a:solidFill>
                <a:effectLst/>
              </a:rPr>
              <a:t>Πώς</a:t>
            </a:r>
            <a:r>
              <a:rPr lang="el-GR" baseline="0" dirty="0" smtClean="0">
                <a:solidFill>
                  <a:srgbClr val="0070C0"/>
                </a:solidFill>
                <a:effectLst/>
              </a:rPr>
              <a:t> λειτουργούν</a:t>
            </a:r>
            <a:r>
              <a:rPr lang="en-US" dirty="0" smtClean="0">
                <a:solidFill>
                  <a:srgbClr val="0070C0"/>
                </a:solidFill>
                <a:effectLst/>
              </a:rPr>
              <a:t>:</a:t>
            </a:r>
            <a:endParaRPr lang="en-US" dirty="0">
              <a:solidFill>
                <a:srgbClr val="0070C0"/>
              </a:solidFill>
              <a:effectLst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 Τα </a:t>
            </a:r>
            <a:r>
              <a:rPr lang="en-US" dirty="0" smtClean="0"/>
              <a:t>pixel</a:t>
            </a:r>
            <a:r>
              <a:rPr lang="en-US" baseline="0" dirty="0" smtClean="0"/>
              <a:t> </a:t>
            </a:r>
            <a:r>
              <a:rPr lang="el-GR" baseline="0" dirty="0" smtClean="0"/>
              <a:t>αναφέρονται</a:t>
            </a:r>
            <a:r>
              <a:rPr lang="en-US" dirty="0" smtClean="0"/>
              <a:t> </a:t>
            </a:r>
            <a:r>
              <a:rPr lang="el-GR" dirty="0" smtClean="0"/>
              <a:t>στα</a:t>
            </a:r>
            <a:r>
              <a:rPr lang="el-GR" baseline="0" dirty="0" smtClean="0"/>
              <a:t> στοιχεία της εικόνας.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dirty="0" smtClean="0"/>
              <a:t> Αναλογία πλευρών (</a:t>
            </a:r>
            <a:r>
              <a:rPr lang="el-GR" dirty="0" err="1" smtClean="0"/>
              <a:t>aspect</a:t>
            </a:r>
            <a:r>
              <a:rPr lang="el-GR" dirty="0" smtClean="0"/>
              <a:t> </a:t>
            </a:r>
            <a:r>
              <a:rPr lang="el-GR" dirty="0" err="1" smtClean="0"/>
              <a:t>ratio</a:t>
            </a:r>
            <a:r>
              <a:rPr lang="el-GR" dirty="0" smtClean="0"/>
              <a:t>) είναι ο λόγος πλάτους προς</a:t>
            </a:r>
            <a:r>
              <a:rPr lang="el-GR" baseline="0" dirty="0" smtClean="0"/>
              <a:t> </a:t>
            </a:r>
            <a:r>
              <a:rPr lang="el-GR" dirty="0" smtClean="0"/>
              <a:t>ύψος μιας οθόνης.</a:t>
            </a:r>
            <a:endParaRPr lang="el-GR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Η ανάλυση</a:t>
            </a:r>
            <a:r>
              <a:rPr lang="el-G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l-G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resolution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εκφράζει τον αριθμό των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pixel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στην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οθό</a:t>
            </a:r>
            <a:r>
              <a:rPr lang="el-G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νη.</a:t>
            </a:r>
            <a:endParaRPr lang="en-US" dirty="0">
              <a:effectLst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0974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Οι περισσότεροι υπολογιστές περιλαμβάνουν οικονομικά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ηχεία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speakers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Αυτά τα ηχεία είναι επαρκή για την αναπαραγωγή βασικών κλιπ ήχου που βρίσκετε στο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και συνήθως αρκούν για τη συμμετοχή σας σε συνόδους τηλεδιάσκεψης με βίντεο ή τηλεφωνικές κλήσεις μέσω διαδικτύου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 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ηχεία για ήχο </a:t>
            </a:r>
            <a:r>
              <a:rPr lang="el-G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surround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(surround-sound system)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είναι συστήματα ηχείων και επεξεργασίας ήχου τα οποία περικλείουν τον ακροατή σε ένα πεδίο ήχου 360 μοιρών.</a:t>
            </a:r>
            <a:endParaRPr lang="el-G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l-G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Τα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ασύρματα συστήματα ηχείων σας βοηθούν να αποφύγετε το χάος που προκαλούν τα καλώδια των ηχείων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Τα </a:t>
            </a:r>
            <a:r>
              <a:rPr lang="el-G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ενδώτια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ακουστικά (</a:t>
            </a:r>
            <a:r>
              <a:rPr lang="el-G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headphones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ή </a:t>
            </a:r>
            <a:r>
              <a:rPr lang="el-G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earbuds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συνδέονται σε εκείνη την υποδοχή του υπολογιστή όπου συνδέονται τα ηχεία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ακοή μπορεί να υποστεί βλάβη αν η ένταση του ήχου είναι υπερβολικά υψηλή όταν χρησιμοποιούνται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ενδώτια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ακουστικά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6433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ChangeArrowheads="1"/>
          </p:cNvSpPr>
          <p:nvPr/>
        </p:nvSpPr>
        <p:spPr bwMode="auto">
          <a:xfrm>
            <a:off x="4459288" y="0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4459288" y="8685213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 dirty="0">
                <a:latin typeface="Arial" charset="0"/>
              </a:rPr>
              <a:t>30</a:t>
            </a: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0" y="8685213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0" y="0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8397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397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Οι εκτυπωτές ψεκασμού μελάνης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inkjet printers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είναι οικονομικοί και παράγουν εκτυπώσεις υψηλής ποιότητας γρήγορα και χωρίς θόρυβο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Ψεκάζουν μικρές σταγόνες μελανιού στο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χαρτί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 εκτυπωτές λέιζερ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lazer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printer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χρησιμοποιούν ακτίνες λέιζερ και στατικό ηλεκτρισμό για να αποτυπώνουν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τόνερ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στις κατάλληλες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περιοχές της σελίδας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Για την έκχυση του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τόνερ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στη σελίδα χρησιμοποιείται θερμότητα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0018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Ο εκτυπωτής όλα σε ένα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-in-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printer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συνδυάζει στο ίδιο μηχάνημα έναν εκτυπωτή, έναν σαρωτή, ένα φωτοτυπικό και ένα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φαξ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ενώ μπορεί να χρησιμοποιεί τεχνολογία μελάνης ή λέιζερ.</a:t>
            </a:r>
            <a:endParaRPr lang="el-G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l-G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 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πλότερ εκτυπώνει υπερμεγέθεις εικόνες που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απαιτούν τη σχεδίαση συνεχών γραμμών με μεγάλη ακρίβεια, όπως συμβαίνει με χάρτες και αρχιτεκτονικά σχέδια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Τα πλότερ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προσφέρουν μεγαλύτερη ακρίβεια από τους εκτυπωτές λέιζερ και ψεκασμού μελάνης.</a:t>
            </a:r>
            <a:endParaRPr lang="el-G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l-G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 εκτυπωτής 3D χρησιμοποιείται για την εκτύπωση τρισδιάστατων μοντέλων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5288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baseline="0" dirty="0" smtClean="0">
                <a:solidFill>
                  <a:schemeClr val="tx1"/>
                </a:solidFill>
              </a:rPr>
              <a:t>Στα σημαντικότερα θέματα </a:t>
            </a:r>
            <a:r>
              <a:rPr lang="el-GR" baseline="0" dirty="0" smtClean="0">
                <a:solidFill>
                  <a:schemeClr val="tx1"/>
                </a:solidFill>
              </a:rPr>
              <a:t>αυτής της ενότητας </a:t>
            </a:r>
            <a:r>
              <a:rPr lang="el-GR" baseline="0" dirty="0" smtClean="0">
                <a:solidFill>
                  <a:schemeClr val="tx1"/>
                </a:solidFill>
              </a:rPr>
              <a:t>περιλαμβάνονται</a:t>
            </a:r>
            <a:r>
              <a:rPr lang="en-US" baseline="0" dirty="0" smtClean="0">
                <a:solidFill>
                  <a:schemeClr val="tx1"/>
                </a:solidFill>
              </a:rPr>
              <a:t>: </a:t>
            </a:r>
            <a:r>
              <a:rPr lang="el-GR" baseline="0" dirty="0" smtClean="0">
                <a:solidFill>
                  <a:schemeClr val="tx1"/>
                </a:solidFill>
              </a:rPr>
              <a:t>«Επεξεργασία και μνήμη στη μητρική κάρτα», </a:t>
            </a:r>
            <a:r>
              <a:rPr lang="el-GR" baseline="0" dirty="0" smtClean="0">
                <a:solidFill>
                  <a:schemeClr val="tx1"/>
                </a:solidFill>
              </a:rPr>
              <a:t>«</a:t>
            </a:r>
            <a:r>
              <a:rPr lang="el-GR" baseline="0" dirty="0" smtClean="0">
                <a:solidFill>
                  <a:schemeClr val="tx1"/>
                </a:solidFill>
              </a:rPr>
              <a:t>Αποθήκευση δεδομένων και πληροφοριών», «Σύνδεση περιφερειακών συσκευών στον υπολογιστή», «Διαχείριση ενέργειας και εργονομία».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4313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200" dirty="0" smtClean="0">
                <a:solidFill>
                  <a:schemeClr val="tx1"/>
                </a:solidFill>
              </a:rPr>
              <a:t>Οι δύο στόχοι που σχετίζονται με την ε</a:t>
            </a:r>
            <a:r>
              <a:rPr lang="el-GR" dirty="0" smtClean="0"/>
              <a:t>πεξεργασία και τη μνήμη στη μητρική κάρτα</a:t>
            </a:r>
            <a:r>
              <a:rPr lang="el-GR" sz="1200" baseline="0" dirty="0" smtClean="0">
                <a:solidFill>
                  <a:schemeClr val="tx1"/>
                </a:solidFill>
              </a:rPr>
              <a:t> είναι</a:t>
            </a:r>
            <a:r>
              <a:rPr lang="en-US" sz="1200" baseline="0" dirty="0" smtClean="0">
                <a:solidFill>
                  <a:schemeClr val="tx1"/>
                </a:solidFill>
              </a:rPr>
              <a:t>:</a:t>
            </a:r>
            <a:endParaRPr lang="el-GR" sz="1200" baseline="0" dirty="0" smtClean="0">
              <a:solidFill>
                <a:schemeClr val="tx1"/>
              </a:solidFill>
            </a:endParaRPr>
          </a:p>
          <a:p>
            <a:pPr lvl="1" indent="0">
              <a:buNone/>
            </a:pPr>
            <a:r>
              <a:rPr lang="en-US" sz="1200" dirty="0" smtClean="0"/>
              <a:t>2.9  </a:t>
            </a:r>
            <a:r>
              <a:rPr lang="el-GR" sz="1200" dirty="0" smtClean="0"/>
              <a:t>Περιγραφή των λειτουργιών της μητρικής κάρτας και της </a:t>
            </a:r>
            <a:r>
              <a:rPr lang="en-US" sz="1200" dirty="0" smtClean="0"/>
              <a:t>RAM.</a:t>
            </a:r>
            <a:endParaRPr lang="el-GR" sz="1200" dirty="0" smtClean="0"/>
          </a:p>
          <a:p>
            <a:pPr lvl="1" indent="0">
              <a:buNone/>
            </a:pPr>
            <a:r>
              <a:rPr lang="en-US" sz="1200" dirty="0" smtClean="0"/>
              <a:t>2.10  </a:t>
            </a:r>
            <a:r>
              <a:rPr lang="el-GR" sz="1200" dirty="0" smtClean="0"/>
              <a:t>Κατανόηση των βασικών λειτουργιών της</a:t>
            </a:r>
            <a:r>
              <a:rPr lang="en-US" sz="1200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sz="1200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2162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Ο στόχος που σχετίζεται</a:t>
            </a:r>
            <a:r>
              <a:rPr lang="el-GR" baseline="0" dirty="0" smtClean="0"/>
              <a:t> με την α</a:t>
            </a:r>
            <a:r>
              <a:rPr lang="el-GR" dirty="0" smtClean="0"/>
              <a:t>ποθήκευση δεδομένων</a:t>
            </a:r>
            <a:r>
              <a:rPr lang="el-GR" baseline="0" dirty="0" smtClean="0"/>
              <a:t> </a:t>
            </a:r>
            <a:r>
              <a:rPr lang="el-GR" dirty="0" smtClean="0"/>
              <a:t>και πληροφοριών</a:t>
            </a:r>
            <a:r>
              <a:rPr lang="el-GR" sz="1200" baseline="0" dirty="0" smtClean="0">
                <a:solidFill>
                  <a:schemeClr val="tx1"/>
                </a:solidFill>
              </a:rPr>
              <a:t> είναι</a:t>
            </a:r>
            <a:r>
              <a:rPr lang="en-US" sz="1200" i="0" baseline="0" dirty="0" smtClean="0">
                <a:solidFill>
                  <a:schemeClr val="tx1"/>
                </a:solidFill>
              </a:rPr>
              <a:t>:</a:t>
            </a:r>
            <a:endParaRPr lang="en-US" sz="1200" i="0" baseline="0" dirty="0">
              <a:solidFill>
                <a:schemeClr val="tx1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2.11  </a:t>
            </a:r>
            <a:r>
              <a:rPr lang="el-GR" sz="1200" dirty="0" smtClean="0"/>
              <a:t>Περιγραφή των διάφορων μέσων αποθήκευσης δεδομένων και πληροφοριών με ψηφιακές συσκευές</a:t>
            </a:r>
            <a:r>
              <a:rPr lang="en-US" sz="1200" dirty="0" smtClean="0"/>
              <a:t>.</a:t>
            </a:r>
            <a:endParaRPr lang="en-US" dirty="0" smtClean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7197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>
                <a:solidFill>
                  <a:schemeClr val="tx1"/>
                </a:solidFill>
              </a:rPr>
              <a:t>Ο στόχος</a:t>
            </a:r>
            <a:r>
              <a:rPr lang="el-GR" sz="1200" baseline="0" dirty="0" smtClean="0">
                <a:solidFill>
                  <a:schemeClr val="tx1"/>
                </a:solidFill>
              </a:rPr>
              <a:t> που σχετίζεται με τη σύνδεση περιφερειακών συσκευών στον υπολογιστή</a:t>
            </a:r>
            <a:r>
              <a:rPr lang="el-GR" sz="1200" dirty="0" smtClean="0">
                <a:solidFill>
                  <a:schemeClr val="tx1"/>
                </a:solidFill>
              </a:rPr>
              <a:t> είναι</a:t>
            </a:r>
            <a:r>
              <a:rPr lang="en-US" sz="1200" baseline="0" dirty="0" smtClean="0">
                <a:solidFill>
                  <a:schemeClr val="tx1"/>
                </a:solidFill>
              </a:rPr>
              <a:t>:</a:t>
            </a:r>
            <a:endParaRPr lang="en-US" sz="1200" baseline="0" dirty="0">
              <a:solidFill>
                <a:schemeClr val="tx1"/>
              </a:solidFill>
            </a:endParaRPr>
          </a:p>
          <a:p>
            <a:pPr marL="1032272" indent="-689372">
              <a:buNone/>
            </a:pPr>
            <a:r>
              <a:rPr lang="en-US" sz="1200" dirty="0"/>
              <a:t>2.12 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Περιγραφή των σύγχρονων τύπων θυρών.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204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200" dirty="0" smtClean="0">
                <a:solidFill>
                  <a:schemeClr val="tx1"/>
                </a:solidFill>
              </a:rPr>
              <a:t>Οι τρεις στόχοι</a:t>
            </a:r>
            <a:r>
              <a:rPr lang="el-GR" sz="1200" baseline="0" dirty="0" smtClean="0">
                <a:solidFill>
                  <a:schemeClr val="tx1"/>
                </a:solidFill>
              </a:rPr>
              <a:t> που σχετίζονται με την κατανόηση του υπολογιστή σας είναι</a:t>
            </a:r>
            <a:r>
              <a:rPr lang="en-US" sz="1200" baseline="0" dirty="0" smtClean="0">
                <a:solidFill>
                  <a:schemeClr val="tx1"/>
                </a:solidFill>
              </a:rPr>
              <a:t>:</a:t>
            </a:r>
            <a:endParaRPr lang="el-GR" sz="1200" baseline="0" dirty="0" smtClean="0">
              <a:solidFill>
                <a:schemeClr val="tx1"/>
              </a:solidFill>
            </a:endParaRPr>
          </a:p>
          <a:p>
            <a:pPr lvl="1" indent="0">
              <a:buNone/>
            </a:pPr>
            <a:r>
              <a:rPr lang="en-US" sz="1200" dirty="0" smtClean="0"/>
              <a:t>2.1  </a:t>
            </a:r>
            <a:r>
              <a:rPr lang="el-GR" sz="1200" dirty="0" smtClean="0"/>
              <a:t>Περιγραφή των τεσσάρων βασικών λειτουργιών ενός υπολογιστή και του τρόπου με τον οποίο αλληλεπιδρά με δεδομένα και πληροφορίες.</a:t>
            </a:r>
          </a:p>
          <a:p>
            <a:pPr lvl="1" indent="0">
              <a:buNone/>
            </a:pPr>
            <a:r>
              <a:rPr lang="en-US" sz="1200" dirty="0" smtClean="0"/>
              <a:t>2.2  </a:t>
            </a:r>
            <a:r>
              <a:rPr lang="el-GR" sz="1200" dirty="0" smtClean="0">
                <a:latin typeface="MyriadPro-It"/>
              </a:rPr>
              <a:t>Ορισμός των </a:t>
            </a:r>
            <a:r>
              <a:rPr lang="el-GR" sz="1200" dirty="0" err="1" smtClean="0">
                <a:latin typeface="MyriadPro-It"/>
              </a:rPr>
              <a:t>bit</a:t>
            </a:r>
            <a:r>
              <a:rPr lang="el-GR" sz="1200" dirty="0" smtClean="0">
                <a:latin typeface="MyriadPro-It"/>
              </a:rPr>
              <a:t> και των </a:t>
            </a:r>
            <a:r>
              <a:rPr lang="el-GR" sz="1200" dirty="0" err="1" smtClean="0">
                <a:latin typeface="MyriadPro-It"/>
              </a:rPr>
              <a:t>byte</a:t>
            </a:r>
            <a:r>
              <a:rPr lang="el-GR" sz="1200" dirty="0" smtClean="0">
                <a:latin typeface="MyriadPro-It"/>
              </a:rPr>
              <a:t> και περιγραφή της μέτρησης, της χρήσης και της επεξεργασίας τους.</a:t>
            </a:r>
            <a:endParaRPr lang="el-GR" sz="1200" dirty="0" smtClean="0"/>
          </a:p>
          <a:p>
            <a:pPr lvl="1" indent="0">
              <a:buNone/>
            </a:pPr>
            <a:r>
              <a:rPr lang="en-US" sz="1200" dirty="0" smtClean="0"/>
              <a:t>2.3  </a:t>
            </a:r>
            <a:r>
              <a:rPr lang="el-GR" sz="1200" dirty="0" smtClean="0"/>
              <a:t>Κοινοί τύποι υπολογιστών και τα βασικά χαρακτηριστικά τους</a:t>
            </a:r>
            <a:r>
              <a:rPr lang="en-US" sz="1200" dirty="0" smtClean="0"/>
              <a:t>.</a:t>
            </a:r>
          </a:p>
          <a:p>
            <a:pPr marL="457200" lvl="1" indent="0">
              <a:buNone/>
            </a:pPr>
            <a:endParaRPr lang="en-US" sz="1200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6610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200" dirty="0" smtClean="0">
                <a:solidFill>
                  <a:schemeClr val="tx1"/>
                </a:solidFill>
              </a:rPr>
              <a:t>Οι δύο στόχοι που σχετίζονται με τη</a:t>
            </a:r>
            <a:r>
              <a:rPr lang="el-GR" sz="1200" baseline="0" dirty="0" smtClean="0">
                <a:solidFill>
                  <a:schemeClr val="tx1"/>
                </a:solidFill>
              </a:rPr>
              <a:t> δ</a:t>
            </a:r>
            <a:r>
              <a:rPr lang="el-GR" dirty="0" smtClean="0"/>
              <a:t>ιαχείριση ενέργειας και την εργονομία</a:t>
            </a:r>
            <a:r>
              <a:rPr lang="el-GR" sz="1200" baseline="0" dirty="0" smtClean="0">
                <a:solidFill>
                  <a:schemeClr val="tx1"/>
                </a:solidFill>
              </a:rPr>
              <a:t> είναι</a:t>
            </a:r>
            <a:r>
              <a:rPr lang="en-US" sz="1200" baseline="0" dirty="0" smtClean="0">
                <a:solidFill>
                  <a:schemeClr val="tx1"/>
                </a:solidFill>
              </a:rPr>
              <a:t>:</a:t>
            </a:r>
            <a:endParaRPr lang="en-US" sz="1200" baseline="0" dirty="0">
              <a:solidFill>
                <a:schemeClr val="tx1"/>
              </a:solidFill>
            </a:endParaRPr>
          </a:p>
          <a:p>
            <a:pPr lvl="1" indent="0">
              <a:buNone/>
            </a:pPr>
            <a:r>
              <a:rPr lang="en-US" sz="1200" dirty="0" smtClean="0"/>
              <a:t>2.13  </a:t>
            </a:r>
            <a:r>
              <a:rPr lang="el-GR" sz="1200" dirty="0" smtClean="0"/>
              <a:t>Περιγραφή της διαχείρισης της κατανάλωσης ενέργειας σε ψηφιακές συσκευές.</a:t>
            </a:r>
          </a:p>
          <a:p>
            <a:pPr lvl="1" indent="0">
              <a:buNone/>
            </a:pPr>
            <a:r>
              <a:rPr lang="en-US" sz="1200" dirty="0" smtClean="0"/>
              <a:t>2.14  </a:t>
            </a:r>
            <a:r>
              <a:rPr lang="el-GR" sz="1200" dirty="0" smtClean="0"/>
              <a:t>Ορισμός της εργονομίας και ανάλυση της ιδανικής διαμόρφωσης για τη χρήση ψηφιακών συσκευών.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6954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ChangeArrowheads="1"/>
          </p:cNvSpPr>
          <p:nvPr/>
        </p:nvSpPr>
        <p:spPr bwMode="auto">
          <a:xfrm>
            <a:off x="4459288" y="0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4459288" y="8685213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 dirty="0">
                <a:latin typeface="Arial" charset="0"/>
              </a:rPr>
              <a:t>42</a:t>
            </a:r>
          </a:p>
        </p:txBody>
      </p:sp>
      <p:sp>
        <p:nvSpPr>
          <p:cNvPr id="108547" name="Rectangle 4"/>
          <p:cNvSpPr>
            <a:spLocks noChangeArrowheads="1"/>
          </p:cNvSpPr>
          <p:nvPr/>
        </p:nvSpPr>
        <p:spPr bwMode="auto">
          <a:xfrm>
            <a:off x="0" y="8685213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08548" name="Rectangle 5"/>
          <p:cNvSpPr>
            <a:spLocks noChangeArrowheads="1"/>
          </p:cNvSpPr>
          <p:nvPr/>
        </p:nvSpPr>
        <p:spPr bwMode="auto">
          <a:xfrm>
            <a:off x="0" y="0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0854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855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Η </a:t>
            </a:r>
            <a:r>
              <a:rPr lang="el-G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μητρική κάρτα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βρίσκεται μέσα στη μονάδα του συστήματος και </a:t>
            </a:r>
            <a:r>
              <a:rPr lang="el-GR" sz="1200" baseline="0" dirty="0" smtClean="0">
                <a:latin typeface="MyriadPro-Regular"/>
              </a:rPr>
              <a:t>περιέχει τα ηλεκτρονικά εξαρτήματα του υπολογιστή, μεταξύ των οποίων συμπεριλαμβάνονται ο επεξεργαστής (CPU) και τα πολλά κυκλώματα που τον βοηθούν να λειτουργεί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>
              <a:buFont typeface="Arial" pitchFamily="34" charset="0"/>
              <a:buChar char="•"/>
            </a:pPr>
            <a:r>
              <a:rPr lang="el-G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μητρική κάρτα περιλαμβάνει επίσης θύρες για </a:t>
            </a:r>
            <a:r>
              <a:rPr lang="el-GR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κάρτες επέκτασης 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l-G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expansion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οι οποίες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που παρέχουν πρόσθετες λειτουργίες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>
              <a:buFont typeface="Arial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Μια </a:t>
            </a:r>
            <a:r>
              <a:rPr lang="el-GR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κάρτα ήχου 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l-G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sound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παρέχει σύνδεση για τα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ηχεία και το μικρόφωνο, ενώ μια </a:t>
            </a:r>
            <a:r>
              <a:rPr lang="el-GR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κάρτα βίντεο 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l-G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παρέχει σύνδεση για την οθόνη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>
              <a:buFont typeface="Arial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Μια </a:t>
            </a:r>
            <a:r>
              <a:rPr lang="el-GR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κάρτα διασύνδεσης δικτύου 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interface card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NIC) δίνει τη δυνατότητα στον υπολογιστή σας να συνδέεται με άλλους υπολογιστές και να έχει γρήγορη σύνδεση στο διαδίκτυο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1472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ChangeArrowheads="1"/>
          </p:cNvSpPr>
          <p:nvPr/>
        </p:nvSpPr>
        <p:spPr bwMode="auto">
          <a:xfrm>
            <a:off x="4459288" y="0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10594" name="Rectangle 3"/>
          <p:cNvSpPr>
            <a:spLocks noChangeArrowheads="1"/>
          </p:cNvSpPr>
          <p:nvPr/>
        </p:nvSpPr>
        <p:spPr bwMode="auto">
          <a:xfrm>
            <a:off x="4459288" y="8685213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 dirty="0">
                <a:latin typeface="Arial" charset="0"/>
              </a:rPr>
              <a:t>43</a:t>
            </a:r>
          </a:p>
        </p:txBody>
      </p:sp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0" y="8685213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10596" name="Rectangle 5"/>
          <p:cNvSpPr>
            <a:spLocks noChangeArrowheads="1"/>
          </p:cNvSpPr>
          <p:nvPr/>
        </p:nvSpPr>
        <p:spPr bwMode="auto">
          <a:xfrm>
            <a:off x="0" y="0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1059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059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Η κεντρική μονάδα επεξεργασίας (CPU ή επεξεργαστής) θεωρείται ο «εγκέφαλος» του υπολογιστή, επειδή ελέγχει όλες τις λειτουργίες που εκτελούνται από τα άλλα εξαρτήματά του και επεξεργάζεται όλες τις εντολές που δίνουν οι οδηγίες του λογισμικού</a:t>
            </a:r>
            <a:r>
              <a:rPr lang="en-US" dirty="0" smtClean="0">
                <a:latin typeface="+mn-lt"/>
              </a:rPr>
              <a:t>. </a:t>
            </a:r>
            <a:endParaRPr lang="el-G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Οι σύγχρονες CPU μπορούν να εκτελούν δεκάδες δισεκατομμύρια εργασίες το δευτερόλεπτο χωρίς κανένα λάθος και γι’ αυτό θεωρούνται εξαιρετικά δυνατά επεξεργαστικά εξαρτήματα.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6760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ChangeArrowheads="1"/>
          </p:cNvSpPr>
          <p:nvPr/>
        </p:nvSpPr>
        <p:spPr bwMode="auto">
          <a:xfrm>
            <a:off x="4459288" y="0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10594" name="Rectangle 3"/>
          <p:cNvSpPr>
            <a:spLocks noChangeArrowheads="1"/>
          </p:cNvSpPr>
          <p:nvPr/>
        </p:nvSpPr>
        <p:spPr bwMode="auto">
          <a:xfrm>
            <a:off x="4459288" y="8685213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 dirty="0">
                <a:latin typeface="Arial" charset="0"/>
              </a:rPr>
              <a:t>43</a:t>
            </a:r>
          </a:p>
        </p:txBody>
      </p:sp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0" y="8685213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10596" name="Rectangle 5"/>
          <p:cNvSpPr>
            <a:spLocks noChangeArrowheads="1"/>
          </p:cNvSpPr>
          <p:nvPr/>
        </p:nvSpPr>
        <p:spPr bwMode="auto">
          <a:xfrm>
            <a:off x="0" y="0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1059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059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Η ταχύτητα του επεξεργαστή μετριέται σε μονάδες συχνότητας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hertz (Hz).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Το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hertz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είναι μια μονάδα μέτρησης των κύκλων μηχανών ανά δευτερόλεπτο.</a:t>
            </a:r>
          </a:p>
          <a:p>
            <a:pPr>
              <a:buFont typeface="Arial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Τα σύγχρονα συστήματα λειτουργούν σε ταχύτητες που μετριούνται σε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gigahertz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GHz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δηλαδή δισεκατομμύρια κύκλων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μηχανής ανά δευτερόλεπτο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Επομένως, ένας επεξεργαστής 3,8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GHz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εκτελεί εργασίες με ρυθμό 3,8 δισεκατομμύρια κύκλους μηχανής το δευτερόλεπτο.</a:t>
            </a:r>
          </a:p>
          <a:p>
            <a:pPr>
              <a:buFont typeface="Arial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απόδοση της CPU επηρεάζεται και από τον αριθμό των πυρήνων που έχει ένας επεξεργαστής. Οι επεξεργαστές έχουν σχεδιαστεί έτσι ώστε να διαθέτουν  δύο, τέσσερις ή ακόμα και δέκα διαφορετικούς και ανεξάρτητους επεξεργαστικούς πυρήνες.</a:t>
            </a:r>
          </a:p>
        </p:txBody>
      </p:sp>
    </p:spTree>
    <p:extLst>
      <p:ext uri="{BB962C8B-B14F-4D97-AF65-F5344CB8AC3E}">
        <p14:creationId xmlns="" xmlns:p14="http://schemas.microsoft.com/office/powerpoint/2010/main" val="23430399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ChangeArrowheads="1"/>
          </p:cNvSpPr>
          <p:nvPr/>
        </p:nvSpPr>
        <p:spPr bwMode="auto">
          <a:xfrm>
            <a:off x="4459288" y="0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4459288" y="8685213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 dirty="0">
                <a:latin typeface="Arial" charset="0"/>
              </a:rPr>
              <a:t>36</a:t>
            </a: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0" y="8685213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98308" name="Rectangle 5"/>
          <p:cNvSpPr>
            <a:spLocks noChangeArrowheads="1"/>
          </p:cNvSpPr>
          <p:nvPr/>
        </p:nvSpPr>
        <p:spPr bwMode="auto">
          <a:xfrm>
            <a:off x="0" y="0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9830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831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μονάδα σκληρού δίσκου [HDD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)]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είναι η κύρια συσκευή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του υπολογιστή για μόνιμη αποθήκευση λογισμικού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και εγγράφων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σκληρός δίσκος είναι μια συσκευή σταθερής αποθήκευσης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Ένας εσωτερικός σκληρός δίσκος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internal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βρίσκεται μέσα στη μονάδα συστήματος και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συνήθως διατηρεί όλα τα μόνιμα αποθηκευμένα προγράμματα και δεδομένα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 εξωτερικοί σκληροί δίσκοι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external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βρίσκονται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εκτός της μονάδας συστήματος και συνδέονται στον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υπολογιστή μέσω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θυρών.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μονάδα δίσκου σταθερής κατάστασης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SSD)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δεν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περιέχει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κινητά μέρη, με αποτέλεσμα να είναι πιο αποδοτική, να λειτουργοί χωρίς καθόλου θόρυβο, να εκπέμπει ελάχιστη θερμότητα και να απαιτεί ελάχιστη ενέργεια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0477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ChangeArrowheads="1"/>
          </p:cNvSpPr>
          <p:nvPr/>
        </p:nvSpPr>
        <p:spPr bwMode="auto">
          <a:xfrm>
            <a:off x="4459288" y="0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4459288" y="8685213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 dirty="0">
                <a:latin typeface="Arial" charset="0"/>
              </a:rPr>
              <a:t>36</a:t>
            </a:r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0" y="8685213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96260" name="Rectangle 5"/>
          <p:cNvSpPr>
            <a:spLocks noChangeArrowheads="1"/>
          </p:cNvSpPr>
          <p:nvPr/>
        </p:nvSpPr>
        <p:spPr bwMode="auto">
          <a:xfrm>
            <a:off x="0" y="0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9626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626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Για να μεταφέρετε μαζί σας μεγάλες ποσότητες δεδομένων, υπάρχουν φορητοί εξωτερικοί σκληροί δίσκοι οι οποίοι είναι τόσο μικροί, που χωρούν στην τσέπη σας, ενώ μπορούν να αποθηκεύσουν ποσότητες δεδομένων έως 4 TB (ή ακόμα μεγαλύτερες).</a:t>
            </a:r>
            <a:endParaRPr lang="el-G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l-G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Μια μονάδα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(μερικές φορές μπορεί να τη συναντήσετε ως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jump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USB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ή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thumb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χρησιμοποιεί μνήμη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σταθερής κατάστασης και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αποθηκεύει πληροφορίες σε ένα κύκλωμα εξωτερικής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μνήμης.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7601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ChangeArrowheads="1"/>
          </p:cNvSpPr>
          <p:nvPr/>
        </p:nvSpPr>
        <p:spPr bwMode="auto">
          <a:xfrm>
            <a:off x="4459288" y="0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4459288" y="8685213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 dirty="0">
                <a:latin typeface="Arial" charset="0"/>
              </a:rPr>
              <a:t>36</a:t>
            </a:r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0" y="8685213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96260" name="Rectangle 5"/>
          <p:cNvSpPr>
            <a:spLocks noChangeArrowheads="1"/>
          </p:cNvSpPr>
          <p:nvPr/>
        </p:nvSpPr>
        <p:spPr bwMode="auto">
          <a:xfrm>
            <a:off x="0" y="0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9626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626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α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ποθήκευση στο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storage)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αναφέρεται σε αρχεία που αποθηκεύονται στο διαδίκτυο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l-G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 περισσότεροι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πάροχοι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υπηρεσιών αποθήκευσης στο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παρέχουν στους χρήστες δωρεάν μια συγκεκριμένη ποσότητα αποθήκευσης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l-G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πιπλέον χώρος αντί αμοιβής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μπορεί να αγοραστεί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256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81447676-5C85-4034-8D26-B214411A0A2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Οι οπτικές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μονάδες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optical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μπορούν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διαβάζουν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ή και να γράφουν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σε CD, DVD ή δίσκους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 δεδομένα αποθηκεύονται σε τέτοιους δίσκους ως μικρές κοιλότητες που «καίγονται» στον δίσκο από ένα λέιζερ υψηλής ταχύτητας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Τα CD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Compact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δημιουργήθηκαν αρχικά για την αποθήκευση αρχείων ήχου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 ψηφιακοί δίσκοι DVD [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(ή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Versatile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έχουν το ίδιο μέγεθος και σχήμα με τα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CD, αλλά μπορούν να αποθηκεύσουν έως και 14 φορές περισσότερα δεδομένα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 δίσκοι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ray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(BD)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μπορούν να χωρέσουν έως 50 GB δεδομένων – αρκετά για περίπου 4,5 ώρες ταινιών σε ψηφιακή μορφή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υψηλής ευκρίνειας (HD).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8894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Οι 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θύρες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Thunderbolt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ρέχουν ταχύτητες μεταφοράς ως 20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Gbps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θύρα USB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universal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serial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χρησιμοποιείται για τη σύνδεση συσκευών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εισόδου και εξόδου στον υπολογιστή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 νέο πρότυπο USB 3.1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ρέχει ταχύτητες μεταφοράς 10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Gbps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και φορτίζει συσκευές ταχύτερα από τις προηγούμενες θύρες USB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σύνδεση των υπολογιστών μπορεί να πραγματοποιηθεί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μέσω μιας θύρας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Ethernet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θύρα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HDMI 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χρησιμοποιείται για υψηλής ευκρίνειας ήχο και βίντεο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9220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ChangeArrowheads="1"/>
          </p:cNvSpPr>
          <p:nvPr/>
        </p:nvSpPr>
        <p:spPr bwMode="auto">
          <a:xfrm>
            <a:off x="4459288" y="0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18786" name="Rectangle 3"/>
          <p:cNvSpPr>
            <a:spLocks noChangeArrowheads="1"/>
          </p:cNvSpPr>
          <p:nvPr/>
        </p:nvSpPr>
        <p:spPr bwMode="auto">
          <a:xfrm>
            <a:off x="4459288" y="8685213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 dirty="0">
                <a:latin typeface="Arial" charset="0"/>
              </a:rPr>
              <a:t>46</a:t>
            </a:r>
          </a:p>
        </p:txBody>
      </p:sp>
      <p:sp>
        <p:nvSpPr>
          <p:cNvPr id="118787" name="Rectangle 4"/>
          <p:cNvSpPr>
            <a:spLocks noChangeArrowheads="1"/>
          </p:cNvSpPr>
          <p:nvPr/>
        </p:nvSpPr>
        <p:spPr bwMode="auto">
          <a:xfrm>
            <a:off x="0" y="8685213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18788" name="Rectangle 5"/>
          <p:cNvSpPr>
            <a:spLocks noChangeArrowheads="1"/>
          </p:cNvSpPr>
          <p:nvPr/>
        </p:nvSpPr>
        <p:spPr bwMode="auto">
          <a:xfrm>
            <a:off x="0" y="0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1878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879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Για τις φορητές συσκευές είναι σημαντικό να γνωρίζουμε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ποιες συσκευές εξαντλούν γρηγορότερα την μπαταρία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 τροφοδοτικό (</a:t>
            </a:r>
            <a:r>
              <a:rPr lang="el-G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supply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του υπολογιστή παρέχει ενέργεια στις συσκευές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Στην «αναστολής λειτουργίας» (</a:t>
            </a:r>
            <a:r>
              <a:rPr lang="el-G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Sleep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όλα τα έγγραφα παραμένουν στη RAM (μνήμη) όταν ο υπολογιστής απενεργοποιείται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l-G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Όταν γίνεται επανεκκίνηση,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πραγματοποιείται μια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θερμή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εκκίνηση του υπολογιστή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ενεργοποίηση του υπολογιστή  από μια εντελώς απενεργοποιημένη κατάσταση ονομάζεται 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ψυχρή εκκίνηση (</a:t>
            </a:r>
            <a:r>
              <a:rPr lang="el-G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cold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boot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l-G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l-GR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 την αδρανοποίηση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(Hibernate)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 δεδομένα αποθηκεύονται στον σκληρό δίσκο και όχι στη RAM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588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200" dirty="0" smtClean="0">
                <a:solidFill>
                  <a:schemeClr val="tx1"/>
                </a:solidFill>
              </a:rPr>
              <a:t>Οι τρεις στόχοι</a:t>
            </a:r>
            <a:r>
              <a:rPr lang="el-GR" sz="1200" baseline="0" dirty="0" smtClean="0">
                <a:solidFill>
                  <a:schemeClr val="tx1"/>
                </a:solidFill>
              </a:rPr>
              <a:t> που σχετίζονται με την κατανόηση των συσκευών εισόδου είναι</a:t>
            </a:r>
            <a:r>
              <a:rPr lang="en-US" sz="1200" baseline="0" dirty="0" smtClean="0">
                <a:solidFill>
                  <a:schemeClr val="tx1"/>
                </a:solidFill>
              </a:rPr>
              <a:t>:</a:t>
            </a:r>
            <a:endParaRPr lang="en-US" sz="1200" baseline="0" dirty="0">
              <a:solidFill>
                <a:schemeClr val="tx1"/>
              </a:solidFill>
            </a:endParaRPr>
          </a:p>
          <a:p>
            <a:pPr marL="1035558" indent="-692658">
              <a:buNone/>
            </a:pPr>
            <a:r>
              <a:rPr lang="en-US" sz="1200" dirty="0" smtClean="0"/>
              <a:t>2.4  </a:t>
            </a:r>
            <a:r>
              <a:rPr lang="el-GR" sz="1200" dirty="0" smtClean="0"/>
              <a:t>Αναγνώριση των βασικών τύπων πληκτρολογίων και οθονών αφής</a:t>
            </a:r>
            <a:r>
              <a:rPr lang="en-US" sz="1200" dirty="0" smtClean="0"/>
              <a:t>.</a:t>
            </a:r>
          </a:p>
          <a:p>
            <a:pPr marL="1035558" indent="-692658">
              <a:buNone/>
            </a:pPr>
            <a:r>
              <a:rPr lang="en-US" sz="1200" dirty="0" smtClean="0"/>
              <a:t>2.5  </a:t>
            </a:r>
            <a:r>
              <a:rPr lang="el-GR" sz="1200" dirty="0" smtClean="0"/>
              <a:t>Περιγραφή των βασικών τύπων ποντικιών και συσκευών κατάδειξης</a:t>
            </a:r>
            <a:r>
              <a:rPr lang="en-US" sz="1200" dirty="0" smtClean="0"/>
              <a:t>.</a:t>
            </a:r>
            <a:endParaRPr lang="el-GR" sz="1200" dirty="0" smtClean="0"/>
          </a:p>
          <a:p>
            <a:pPr marL="1035558" indent="-692658">
              <a:buNone/>
            </a:pPr>
            <a:r>
              <a:rPr lang="en-US" sz="1200" dirty="0" smtClean="0"/>
              <a:t>2.6  </a:t>
            </a:r>
            <a:r>
              <a:rPr lang="el-GR" sz="1200" dirty="0" smtClean="0"/>
              <a:t>Περιγραφή του τρόπου εισαγωγής εικόνων, ήχων και δεδομένων αισθητήρων σε ψηφιακές συσκευές</a:t>
            </a:r>
            <a:r>
              <a:rPr lang="en-US" sz="1200" dirty="0" smtClean="0"/>
              <a:t>.</a:t>
            </a:r>
            <a:endParaRPr lang="en-US" sz="1200" dirty="0" smtClean="0">
              <a:solidFill>
                <a:srgbClr val="0070C0"/>
              </a:solidFill>
            </a:endParaRPr>
          </a:p>
          <a:p>
            <a:pPr marL="1035558" indent="-692658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08329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ChangeArrowheads="1"/>
          </p:cNvSpPr>
          <p:nvPr/>
        </p:nvSpPr>
        <p:spPr bwMode="auto">
          <a:xfrm>
            <a:off x="4459288" y="0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18786" name="Rectangle 3"/>
          <p:cNvSpPr>
            <a:spLocks noChangeArrowheads="1"/>
          </p:cNvSpPr>
          <p:nvPr/>
        </p:nvSpPr>
        <p:spPr bwMode="auto">
          <a:xfrm>
            <a:off x="4459288" y="8685213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 dirty="0">
                <a:latin typeface="Arial" charset="0"/>
              </a:rPr>
              <a:t>46</a:t>
            </a:r>
          </a:p>
        </p:txBody>
      </p:sp>
      <p:sp>
        <p:nvSpPr>
          <p:cNvPr id="118787" name="Rectangle 4"/>
          <p:cNvSpPr>
            <a:spLocks noChangeArrowheads="1"/>
          </p:cNvSpPr>
          <p:nvPr/>
        </p:nvSpPr>
        <p:spPr bwMode="auto">
          <a:xfrm>
            <a:off x="0" y="8685213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18788" name="Rectangle 5"/>
          <p:cNvSpPr>
            <a:spLocks noChangeArrowheads="1"/>
          </p:cNvSpPr>
          <p:nvPr/>
        </p:nvSpPr>
        <p:spPr bwMode="auto">
          <a:xfrm>
            <a:off x="0" y="0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1878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879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Η εργονομία μελετά τον τρόπο με τον οποίο τοποθετείτε τον υπολογιστή σας και άλλον εξοπλισμό, ώστε να ελαχιστοποιείται ο κίνδυνος τραυματισμού ή δυσφορίας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 παρακάτω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οδηγίες μπορούν να σας βοηθήσουν να δουλεύετε 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άνετα 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και παραγωγικά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Τοποθετήστε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την οθόνη σε κατάλληλη θέση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Αγοράστε μια ρυθμιζόμενη καρέκλα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Καθίστε σωστά όσο πληκτρολογείτε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Κάντε διαλείμματα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Εξασφαλίστε ότι ο φωτισμός είναι επαρκής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Η 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βοηθητική ή προσαρμόσιμη (</a:t>
            </a:r>
            <a:r>
              <a:rPr lang="el-G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assistive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ή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adaptive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τεχνολογία είναι προϊόντα, συσκευές, εξοπλισμός ή λογισμικό που χρησιμοποιούνται για τη</a:t>
            </a:r>
          </a:p>
          <a:p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διατήρηση, αύξηση ή βελτίωση των λειτουργικών δυνατοτήτων ατόμων με ειδικές ανάγκες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52452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710F07-EC1C-45CE-8CCB-9FB7F868001B}" type="slidenum">
              <a:rPr lang="en-US" smtClean="0">
                <a:latin typeface="Arial" charset="0"/>
                <a:cs typeface="Arial" charset="0"/>
              </a:rPr>
              <a:pPr/>
              <a:t>34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>
                <a:solidFill>
                  <a:schemeClr val="tx1"/>
                </a:solidFill>
              </a:rPr>
              <a:t>Οι δύο</a:t>
            </a:r>
            <a:r>
              <a:rPr lang="el-GR" sz="1200" baseline="0" dirty="0" smtClean="0">
                <a:solidFill>
                  <a:schemeClr val="tx1"/>
                </a:solidFill>
              </a:rPr>
              <a:t> </a:t>
            </a:r>
            <a:r>
              <a:rPr lang="el-GR" sz="1200" dirty="0" smtClean="0">
                <a:solidFill>
                  <a:schemeClr val="tx1"/>
                </a:solidFill>
              </a:rPr>
              <a:t>στόχοι</a:t>
            </a:r>
            <a:r>
              <a:rPr lang="el-GR" sz="1200" baseline="0" dirty="0" smtClean="0">
                <a:solidFill>
                  <a:schemeClr val="tx1"/>
                </a:solidFill>
              </a:rPr>
              <a:t> που σχετίζονται με την κατανόηση των συσκευών εξόδου είναι</a:t>
            </a:r>
            <a:r>
              <a:rPr lang="en-US" sz="1200" baseline="0" dirty="0" smtClean="0">
                <a:solidFill>
                  <a:schemeClr val="tx1"/>
                </a:solidFill>
              </a:rPr>
              <a:t>:</a:t>
            </a:r>
            <a:endParaRPr lang="el-GR" sz="1200" baseline="0" dirty="0" smtClean="0">
              <a:solidFill>
                <a:schemeClr val="tx1"/>
              </a:solidFill>
            </a:endParaRPr>
          </a:p>
          <a:p>
            <a:pPr marL="1035558" indent="-692658">
              <a:buNone/>
            </a:pPr>
            <a:r>
              <a:rPr lang="en-US" sz="1200" dirty="0" smtClean="0"/>
              <a:t>2.7  </a:t>
            </a:r>
            <a:r>
              <a:rPr lang="el-GR" sz="1200" dirty="0" smtClean="0"/>
              <a:t>Περιγραφή επιλογών για έξοδο εικόνων και ήχου από ψηφιακές συσκευές</a:t>
            </a:r>
            <a:r>
              <a:rPr lang="en-US" sz="1200" dirty="0" smtClean="0"/>
              <a:t>.</a:t>
            </a:r>
          </a:p>
          <a:p>
            <a:pPr marL="1035558" indent="-692658">
              <a:buNone/>
            </a:pPr>
            <a:r>
              <a:rPr lang="en-US" sz="1200" dirty="0" smtClean="0"/>
              <a:t>2.8  </a:t>
            </a:r>
            <a:r>
              <a:rPr lang="el-GR" sz="1200" dirty="0" smtClean="0"/>
              <a:t>Περιγραφή διάφορων τύπων εκτυπωτών και επεξήγηση του τρόπου χρήσης τους</a:t>
            </a:r>
            <a:r>
              <a:rPr lang="en-US" sz="120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2621-405C-4F83-9120-2E9601611C1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5456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4459288" y="0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4459288" y="8685213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 dirty="0">
                <a:latin typeface="Arial" charset="0"/>
              </a:rPr>
              <a:t>4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0" y="8685213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0" y="0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3686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7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 αυστηρούς όρους, ένας 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υπολογιστής (</a:t>
            </a:r>
            <a:r>
              <a:rPr lang="el-G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είναι μια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συσκευή επεξεργασίας δεδομένων η οποία εκτελεί τέσσερις βασικές λειτουργίες:</a:t>
            </a:r>
            <a:endParaRPr lang="en-US" sz="1200" kern="1200" dirty="0">
              <a:solidFill>
                <a:schemeClr val="tx1"/>
              </a:solidFill>
              <a:effectLst/>
            </a:endParaRPr>
          </a:p>
          <a:p>
            <a:pPr lvl="1"/>
            <a:r>
              <a:rPr lang="en-US" sz="1200" b="0" u="none" strike="noStrike" kern="1200" dirty="0">
                <a:solidFill>
                  <a:schemeClr val="tx1"/>
                </a:solidFill>
                <a:effectLst/>
              </a:rPr>
              <a:t>1.</a:t>
            </a:r>
            <a:r>
              <a:rPr lang="en-US" sz="1200" b="0" kern="1200" dirty="0">
                <a:solidFill>
                  <a:schemeClr val="tx1"/>
                </a:solidFill>
                <a:effectLst/>
              </a:rPr>
              <a:t> 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Είσοδο: Συγκεντρώνει δεδομένα ή επιτρέπει </a:t>
            </a:r>
            <a:r>
              <a:rPr lang="el-G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στους χρήστες να εισάγουν δεδομένα</a:t>
            </a:r>
            <a:r>
              <a:rPr lang="en-US" sz="1200" kern="1200" dirty="0" smtClean="0">
                <a:solidFill>
                  <a:schemeClr val="tx1"/>
                </a:solidFill>
                <a:effectLst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</a:endParaRPr>
          </a:p>
          <a:p>
            <a:pPr lvl="1"/>
            <a:r>
              <a:rPr lang="en-US" sz="1200" b="0" u="none" strike="noStrike" kern="1200" dirty="0">
                <a:solidFill>
                  <a:schemeClr val="tx1"/>
                </a:solidFill>
                <a:effectLst/>
              </a:rPr>
              <a:t>2.</a:t>
            </a:r>
            <a:r>
              <a:rPr lang="en-US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Επεξεργασία: Χειρίζεται, υπολογίζει ή οργανώνει </a:t>
            </a:r>
            <a:r>
              <a:rPr lang="el-G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αυτά τα δεδομένα σε πληροφορίες</a:t>
            </a:r>
            <a:r>
              <a:rPr lang="en-US" sz="1200" kern="1200" dirty="0" smtClean="0">
                <a:solidFill>
                  <a:schemeClr val="tx1"/>
                </a:solidFill>
                <a:effectLst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</a:endParaRPr>
          </a:p>
          <a:p>
            <a:pPr lvl="1"/>
            <a:r>
              <a:rPr lang="en-US" sz="1200" b="0" u="none" strike="noStrike" kern="1200" dirty="0">
                <a:solidFill>
                  <a:schemeClr val="tx1"/>
                </a:solidFill>
                <a:effectLst/>
              </a:rPr>
              <a:t>3.</a:t>
            </a:r>
            <a:r>
              <a:rPr lang="en-US" sz="1200" b="1" kern="1200" dirty="0">
                <a:solidFill>
                  <a:schemeClr val="tx1"/>
                </a:solidFill>
                <a:effectLst/>
              </a:rPr>
              <a:t> </a:t>
            </a:r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Έξοδο: Εμφανίζει δεδομένα και πληροφορίες σε 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μια μορφή που μπορεί να γίνει κατανοητή από τον </a:t>
            </a:r>
            <a:r>
              <a:rPr lang="el-G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χρήστη.</a:t>
            </a:r>
            <a:endParaRPr lang="en-US" sz="1200" kern="1200" dirty="0">
              <a:solidFill>
                <a:schemeClr val="tx1"/>
              </a:solidFill>
              <a:effectLst/>
            </a:endParaRPr>
          </a:p>
          <a:p>
            <a:pPr lvl="1"/>
            <a:r>
              <a:rPr lang="el-G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Αποθήκευση: Αποθηκεύει δεδομένα και πληρο</a:t>
            </a:r>
            <a:r>
              <a:rPr lang="el-G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φορίες για μεταγενέστερη χρήση.</a:t>
            </a:r>
            <a:endParaRPr lang="en-US" sz="2000" kern="1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523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4459288" y="0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4459288" y="8685213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 dirty="0">
                <a:latin typeface="Arial" charset="0"/>
              </a:rPr>
              <a:t>6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0" y="8685213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0" y="0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096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6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 υπολογιστές χρειάζονται μια γλώσσα που καταλαβαίνουν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δυαδική γλώσσα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binary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αποτελείται από δύο μόνο ψηφία: 0 και 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Κάθε 0 και 1 είναι ένα δυαδικό ψηφίο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binary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ή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όπως ονομάζεται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Οχτώ δυαδικά ψηφία (ή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συνδυάζονται για να δημιουργήσουν ένα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Στους υπολογιστές, κάθε γράμμα της αλφαβήτου, κάθε αριθμός και κάθε ειδικός χαρακτήρας αποτελείται από έναν μοναδικό συνδυασμό οχτώ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 φάκελοι μπορεί να είναι αρκετά μεγάλοι, περιλαμβάνοντας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χιλιάδες ή εκατομμύρια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679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4459288" y="0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4459288" y="8685213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 dirty="0">
                <a:latin typeface="Arial" charset="0"/>
              </a:rPr>
              <a:t>8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8685213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0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506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506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l-GR" dirty="0" smtClean="0">
                <a:solidFill>
                  <a:srgbClr val="0070C0"/>
                </a:solidFill>
              </a:rPr>
              <a:t>Στους</a:t>
            </a:r>
            <a:r>
              <a:rPr lang="el-GR" baseline="0" dirty="0" smtClean="0">
                <a:solidFill>
                  <a:srgbClr val="0070C0"/>
                </a:solidFill>
              </a:rPr>
              <a:t> τύπους υπολογιστών περιλαμβάνονται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en-US" dirty="0">
              <a:solidFill>
                <a:srgbClr val="0070C0"/>
              </a:solidFill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</a:rPr>
              <a:t>Smartphones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70C0"/>
                </a:solidFill>
              </a:rPr>
              <a:t>Tablets</a:t>
            </a:r>
            <a:endParaRPr lang="el-GR" dirty="0" smtClean="0">
              <a:solidFill>
                <a:srgbClr val="0070C0"/>
              </a:solidFill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l-GR" dirty="0" smtClean="0">
                <a:solidFill>
                  <a:schemeClr val="bg2"/>
                </a:solidFill>
              </a:rPr>
              <a:t>Φορητοί υπολογιστές και παραλλαγές τους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l-GR" dirty="0" smtClean="0">
                <a:solidFill>
                  <a:schemeClr val="bg2"/>
                </a:solidFill>
              </a:rPr>
              <a:t>Επιλογή φορητής συσκευής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l-GR" dirty="0" smtClean="0">
                <a:solidFill>
                  <a:schemeClr val="bg2"/>
                </a:solidFill>
              </a:rPr>
              <a:t>Στατικοί υπολογιστές</a:t>
            </a:r>
            <a:endParaRPr lang="en-US" dirty="0" smtClean="0">
              <a:solidFill>
                <a:schemeClr val="bg2"/>
              </a:solidFill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2186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4459288" y="0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4459288" y="8685213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 dirty="0">
                <a:latin typeface="Arial" charset="0"/>
              </a:rPr>
              <a:t>12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0" y="8685213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0" y="0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915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915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Μια συσκευή εισόδου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σάς επιτρέπει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να εισάγετε δεδομένα, καθώς και οδηγίες στον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υπολογιστή σας.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Ορισμένα παραδείγματα είναι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dirty="0">
              <a:solidFill>
                <a:srgbClr val="0070C0"/>
              </a:solidFill>
              <a:effectLst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dirty="0" smtClean="0">
                <a:effectLst/>
              </a:rPr>
              <a:t>Πληκτρολόγιο</a:t>
            </a:r>
            <a:endParaRPr lang="en-US" dirty="0">
              <a:effectLst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dirty="0" smtClean="0"/>
              <a:t>Οθόνη αφής</a:t>
            </a:r>
            <a:endParaRPr lang="en-US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dirty="0" smtClean="0">
                <a:effectLst/>
              </a:rPr>
              <a:t>Γραφίδα (</a:t>
            </a:r>
            <a:r>
              <a:rPr lang="en-US" dirty="0" smtClean="0">
                <a:effectLst/>
              </a:rPr>
              <a:t>stylus)</a:t>
            </a:r>
            <a:endParaRPr lang="en-US" dirty="0">
              <a:effectLst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dirty="0" smtClean="0"/>
              <a:t>Εικονικό πληκτρολόγιο (</a:t>
            </a:r>
            <a:r>
              <a:rPr lang="en-US" dirty="0" smtClean="0"/>
              <a:t>virtual keyboard)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9678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4459288" y="0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4459288" y="8685213"/>
            <a:ext cx="341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 dirty="0">
                <a:latin typeface="Arial" charset="0"/>
              </a:rPr>
              <a:t>12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0" y="8685213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0" y="0"/>
            <a:ext cx="3411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4915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915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Στις συσκευές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εισόδου περιλαμβάνονται επίσης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l-GR" dirty="0" smtClean="0">
                <a:solidFill>
                  <a:srgbClr val="0070C0"/>
                </a:solidFill>
                <a:effectLst/>
              </a:rPr>
              <a:t>Ποντίκι</a:t>
            </a:r>
            <a:endParaRPr lang="en-US" dirty="0">
              <a:solidFill>
                <a:srgbClr val="0070C0"/>
              </a:solidFill>
              <a:effectLst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</a:rPr>
              <a:t>Touch pad (trackpad)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dirty="0" smtClean="0">
                <a:solidFill>
                  <a:srgbClr val="0070C0"/>
                </a:solidFill>
                <a:effectLst/>
              </a:rPr>
              <a:t>Χειριστήρια παιχνιδιών</a:t>
            </a:r>
            <a:r>
              <a:rPr lang="el-GR" baseline="0" dirty="0" smtClean="0">
                <a:solidFill>
                  <a:srgbClr val="0070C0"/>
                </a:solidFill>
                <a:effectLst/>
              </a:rPr>
              <a:t> </a:t>
            </a:r>
            <a:r>
              <a:rPr lang="en-US" baseline="0" dirty="0" smtClean="0">
                <a:solidFill>
                  <a:srgbClr val="0070C0"/>
                </a:solidFill>
                <a:effectLst/>
              </a:rPr>
              <a:t>(g</a:t>
            </a:r>
            <a:r>
              <a:rPr lang="en-US" dirty="0" smtClean="0">
                <a:solidFill>
                  <a:srgbClr val="0070C0"/>
                </a:solidFill>
                <a:effectLst/>
              </a:rPr>
              <a:t>ame controllers)</a:t>
            </a:r>
            <a:endParaRPr lang="en-US" dirty="0">
              <a:effectLst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480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600200" y="6429345"/>
            <a:ext cx="7162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1" dirty="0">
                <a:ea typeface="Verdana" panose="020B0604030504040204" pitchFamily="34" charset="0"/>
                <a:cs typeface="Verdana" panose="020B0604030504040204" pitchFamily="34" charset="0"/>
              </a:rPr>
              <a:t>Copyright © 2018, 2017, 2016 Pearson Education, Inc. All Rights Reserved</a:t>
            </a:r>
          </a:p>
        </p:txBody>
      </p:sp>
    </p:spTree>
    <p:extLst>
      <p:ext uri="{BB962C8B-B14F-4D97-AF65-F5344CB8AC3E}">
        <p14:creationId xmlns="" xmlns:p14="http://schemas.microsoft.com/office/powerpoint/2010/main" val="8879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arson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600200" y="6429345"/>
            <a:ext cx="7162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1" dirty="0">
                <a:ea typeface="Verdana" panose="020B0604030504040204" pitchFamily="34" charset="0"/>
                <a:cs typeface="Verdana" panose="020B0604030504040204" pitchFamily="34" charset="0"/>
              </a:rPr>
              <a:t>Copyright © 2018, 2017, 2016 Pearson Education, Inc. All Rights Reserved</a:t>
            </a:r>
          </a:p>
        </p:txBody>
      </p:sp>
    </p:spTree>
    <p:extLst>
      <p:ext uri="{BB962C8B-B14F-4D97-AF65-F5344CB8AC3E}">
        <p14:creationId xmlns="" xmlns:p14="http://schemas.microsoft.com/office/powerpoint/2010/main" val="371113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529" y="1"/>
            <a:ext cx="7992472" cy="1461652"/>
          </a:xfrm>
          <a:noFill/>
        </p:spPr>
        <p:txBody>
          <a:bodyPr/>
          <a:lstStyle>
            <a:lvl1pPr>
              <a:defRPr lang="en-US" sz="4000" b="1" kern="1200" dirty="0">
                <a:solidFill>
                  <a:srgbClr val="007FA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4583" y="1825625"/>
            <a:ext cx="3634740" cy="4297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4880" y="1825625"/>
            <a:ext cx="3634740" cy="4297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5922" y="6492876"/>
            <a:ext cx="413698" cy="365125"/>
          </a:xfrm>
          <a:prstGeom prst="rect">
            <a:avLst/>
          </a:prstGeom>
        </p:spPr>
        <p:txBody>
          <a:bodyPr/>
          <a:lstStyle/>
          <a:p>
            <a:fld id="{60290624-BA46-45E4-BCA2-F24A337D9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528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pic>
        <p:nvPicPr>
          <p:cNvPr id="12" name="Picture 11" descr="Pearson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600200" y="6429345"/>
            <a:ext cx="7162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1" dirty="0">
                <a:ea typeface="Verdana" panose="020B0604030504040204" pitchFamily="34" charset="0"/>
                <a:cs typeface="Verdana" panose="020B0604030504040204" pitchFamily="34" charset="0"/>
              </a:rPr>
              <a:t>Copyright © 2018, 2017, 2016 Pearson Education, Inc. All Rights Reserved</a:t>
            </a:r>
          </a:p>
        </p:txBody>
      </p:sp>
    </p:spTree>
    <p:extLst>
      <p:ext uri="{BB962C8B-B14F-4D97-AF65-F5344CB8AC3E}">
        <p14:creationId xmlns="" xmlns:p14="http://schemas.microsoft.com/office/powerpoint/2010/main" val="29810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246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2652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 sz="3200"/>
            </a:lvl1pPr>
            <a:lvl2pPr>
              <a:buClr>
                <a:schemeClr val="tx1"/>
              </a:buClr>
              <a:defRPr sz="2800"/>
            </a:lvl2pPr>
            <a:lvl3pPr>
              <a:buClr>
                <a:schemeClr val="tx1"/>
              </a:buClr>
              <a:defRPr sz="2400"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0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sz="1600"/>
            </a:lvl1pPr>
            <a:lvl2pPr marL="569913" indent="-285750">
              <a:buClr>
                <a:srgbClr val="007FA3"/>
              </a:buClr>
              <a:defRPr sz="1600"/>
            </a:lvl2pPr>
            <a:lvl3pPr>
              <a:buClr>
                <a:srgbClr val="007FA3"/>
              </a:buClr>
              <a:defRPr sz="1600"/>
            </a:lvl3pPr>
            <a:lvl4pPr>
              <a:buClr>
                <a:srgbClr val="007FA3"/>
              </a:buClr>
              <a:defRPr sz="1600"/>
            </a:lvl4pPr>
            <a:lvl5pPr>
              <a:buClr>
                <a:srgbClr val="007FA3"/>
              </a:buClr>
              <a:defRPr sz="1600"/>
            </a:lvl5pPr>
            <a:lvl6pPr>
              <a:buClr>
                <a:srgbClr val="007FA3"/>
              </a:buClr>
              <a:defRPr sz="1600"/>
            </a:lvl6pPr>
            <a:lvl7pPr>
              <a:buClr>
                <a:srgbClr val="007FA3"/>
              </a:buClr>
              <a:defRPr sz="1600"/>
            </a:lvl7pPr>
            <a:lvl8pPr>
              <a:buClr>
                <a:srgbClr val="007FA3"/>
              </a:buClr>
              <a:defRPr sz="1600"/>
            </a:lvl8pPr>
            <a:lvl9pPr>
              <a:buClr>
                <a:srgbClr val="007FA3"/>
              </a:buCl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2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40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600200" y="6429345"/>
            <a:ext cx="7162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1" dirty="0">
                <a:ea typeface="Verdana" panose="020B0604030504040204" pitchFamily="34" charset="0"/>
                <a:cs typeface="Verdana" panose="020B0604030504040204" pitchFamily="34" charset="0"/>
              </a:rPr>
              <a:t>Copyright © 2018, 2017, 2016 Pearson Education, Inc. All Rights Reserved</a:t>
            </a:r>
          </a:p>
        </p:txBody>
      </p:sp>
    </p:spTree>
    <p:extLst>
      <p:ext uri="{BB962C8B-B14F-4D97-AF65-F5344CB8AC3E}">
        <p14:creationId xmlns="" xmlns:p14="http://schemas.microsoft.com/office/powerpoint/2010/main" val="2203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47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54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2652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51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600200" y="6429345"/>
            <a:ext cx="7162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1" dirty="0">
                <a:ea typeface="Verdana" panose="020B0604030504040204" pitchFamily="34" charset="0"/>
                <a:cs typeface="Verdana" panose="020B0604030504040204" pitchFamily="34" charset="0"/>
              </a:rPr>
              <a:t>Copyright © 2018, 2017, 2016 Pearson Education, Inc. All Rights Reserved</a:t>
            </a:r>
          </a:p>
        </p:txBody>
      </p:sp>
    </p:spTree>
    <p:extLst>
      <p:ext uri="{BB962C8B-B14F-4D97-AF65-F5344CB8AC3E}">
        <p14:creationId xmlns=""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1" r:id="rId11"/>
    <p:sldLayoutId id="2147483662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43600"/>
            <a:ext cx="19700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4 - Υπότιτλος"/>
          <p:cNvSpPr txBox="1">
            <a:spLocks/>
          </p:cNvSpPr>
          <p:nvPr/>
        </p:nvSpPr>
        <p:spPr>
          <a:xfrm>
            <a:off x="3657600" y="762000"/>
            <a:ext cx="54102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l-GR" sz="3200" b="1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l-GR" sz="3200" b="1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A</a:t>
            </a:r>
            <a:r>
              <a:rPr lang="el-GR" sz="2200" b="1" dirty="0" smtClean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.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 EVANS, K</a:t>
            </a:r>
            <a:r>
              <a:rPr lang="el-GR" sz="2200" b="1" dirty="0" smtClean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.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 MARTIN</a:t>
            </a:r>
            <a:r>
              <a:rPr lang="el-GR" sz="2200" b="1" dirty="0" smtClean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,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M</a:t>
            </a:r>
            <a:r>
              <a:rPr lang="el-GR" sz="2200" b="1" dirty="0" smtClean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.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 A. POATSY</a:t>
            </a:r>
            <a:endParaRPr lang="el-GR" sz="2200" b="1" dirty="0">
              <a:solidFill>
                <a:schemeClr val="accent4">
                  <a:lumMod val="75000"/>
                </a:schemeClr>
              </a:solidFill>
              <a:latin typeface="Malgun Gothic" pitchFamily="34" charset="-127"/>
              <a:ea typeface="Malgun Gothic" pitchFamily="34" charset="-127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l-GR" sz="2200" b="1" dirty="0">
              <a:latin typeface="Malgun Gothic" pitchFamily="34" charset="-127"/>
              <a:ea typeface="Malgun Gothic" pitchFamily="34" charset="-127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Εισαγωγή στην πληροφορική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Malgun Gothic" pitchFamily="34" charset="-127"/>
              <a:ea typeface="Malgun Gothic" pitchFamily="34" charset="-127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Θεωρία και πράξη</a:t>
            </a:r>
            <a:endParaRPr lang="el-GR" sz="2400" b="1" dirty="0">
              <a:solidFill>
                <a:schemeClr val="accent1">
                  <a:lumMod val="75000"/>
                </a:schemeClr>
              </a:solidFill>
              <a:latin typeface="Malgun Gothic" pitchFamily="34" charset="-127"/>
              <a:ea typeface="Malgun Gothic" pitchFamily="34" charset="-127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l-GR" sz="2400" b="1" dirty="0">
              <a:solidFill>
                <a:srgbClr val="FF3300"/>
              </a:solidFill>
              <a:latin typeface="Malgun Gothic" pitchFamily="34" charset="-127"/>
              <a:ea typeface="Malgun Gothic" pitchFamily="34" charset="-127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2000" b="1" dirty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2</a:t>
            </a:r>
            <a:r>
              <a:rPr lang="el-GR" sz="2000" b="1" baseline="30000" dirty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η</a:t>
            </a:r>
            <a:r>
              <a:rPr lang="el-GR" sz="2000" b="1" dirty="0">
                <a:solidFill>
                  <a:schemeClr val="accent4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 έκδοση </a:t>
            </a:r>
          </a:p>
        </p:txBody>
      </p:sp>
      <p:pic>
        <p:nvPicPr>
          <p:cNvPr id="5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3174289" cy="44280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5741" t="20949" r="25000" b="15741"/>
          <a:stretch>
            <a:fillRect/>
          </a:stretch>
        </p:blipFill>
        <p:spPr bwMode="auto">
          <a:xfrm>
            <a:off x="5362233" y="1964268"/>
            <a:ext cx="3741370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Image shows windows with chatting history, keyboard, buttons for messages, details and send, et cetera.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5657" y="4730678"/>
            <a:ext cx="2147250" cy="2116662"/>
          </a:xfrm>
          <a:prstGeom prst="rect">
            <a:avLst/>
          </a:prstGeom>
        </p:spPr>
      </p:pic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686800" cy="16002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Συσκευές εισόδου </a:t>
            </a:r>
            <a:r>
              <a:rPr lang="en-US" dirty="0"/>
              <a:t/>
            </a:r>
            <a:br>
              <a:rPr lang="en-US" dirty="0"/>
            </a:br>
            <a:r>
              <a:rPr lang="el-GR" sz="3200" dirty="0" smtClean="0"/>
              <a:t> Φυσικά πληκτρολόγια και οθόνες αφής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/>
              <a:t> 2.4)</a:t>
            </a:r>
            <a:endParaRPr 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idx="1"/>
          </p:nvPr>
        </p:nvSpPr>
        <p:spPr>
          <a:xfrm>
            <a:off x="265287" y="1543756"/>
            <a:ext cx="7073153" cy="391847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Χρησιμοποιούνται για την εισαγωγή δεδομένων και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l-GR" dirty="0" smtClean="0">
                <a:solidFill>
                  <a:schemeClr val="bg2"/>
                </a:solidFill>
              </a:rPr>
              <a:t>οδηγιών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Παραδείγματα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/>
              <a:t>Πληκτρολόγιο</a:t>
            </a:r>
            <a:endParaRPr lang="en-US" dirty="0">
              <a:effectLst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/>
              <a:t>Οθόνη αφής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/>
              <a:t>Γραφίδα</a:t>
            </a:r>
            <a:endParaRPr lang="en-US" dirty="0">
              <a:effectLst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/>
              <a:t>Εικονικό πληκτρολόγιο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3790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 of R.A.T. ProX precision gaming mouse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9183" y="3273796"/>
            <a:ext cx="4303061" cy="3466876"/>
          </a:xfrm>
          <a:prstGeom prst="rect">
            <a:avLst/>
          </a:prstGeom>
        </p:spPr>
      </p:pic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Συσκευές εισόδου </a:t>
            </a:r>
            <a:r>
              <a:rPr lang="en-US" dirty="0"/>
              <a:t/>
            </a:r>
            <a:br>
              <a:rPr lang="en-US" dirty="0"/>
            </a:br>
            <a:r>
              <a:rPr lang="el-GR" sz="3200" dirty="0" smtClean="0"/>
              <a:t> Ποντίκια και άλλες συσκευές κατάδειξης </a:t>
            </a:r>
            <a:r>
              <a:rPr lang="el-GR" sz="2000" dirty="0" smtClean="0"/>
              <a:t>(Στόχος</a:t>
            </a:r>
            <a:r>
              <a:rPr lang="en-US" sz="2000" dirty="0"/>
              <a:t> 2.5)</a:t>
            </a:r>
            <a:endParaRPr 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686800" cy="3200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Ποντίκι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Touch pad (trackpad)</a:t>
            </a:r>
          </a:p>
          <a:p>
            <a:pPr>
              <a:spcBef>
                <a:spcPts val="0"/>
              </a:spcBef>
              <a:spcAft>
                <a:spcPts val="2400"/>
              </a:spcAft>
              <a:defRPr/>
            </a:pPr>
            <a:r>
              <a:rPr lang="el-GR" dirty="0" smtClean="0">
                <a:solidFill>
                  <a:srgbClr val="0070C0"/>
                </a:solidFill>
              </a:rPr>
              <a:t>Χειριστήρια παιχνιδιών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5012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Συσκευές εισόδου</a:t>
            </a:r>
            <a:r>
              <a:rPr lang="en-US" dirty="0"/>
              <a:t/>
            </a:r>
            <a:br>
              <a:rPr lang="en-US" dirty="0"/>
            </a:br>
            <a:r>
              <a:rPr lang="el-GR" sz="3200" dirty="0" smtClean="0"/>
              <a:t> Είσοδος εικόνας, ήχου και αισθητήρων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/>
              <a:t> 2.6)</a:t>
            </a:r>
            <a:endParaRPr 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idx="1"/>
          </p:nvPr>
        </p:nvSpPr>
        <p:spPr>
          <a:xfrm>
            <a:off x="375139" y="1541585"/>
            <a:ext cx="8686800" cy="51054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Δημοφιλείς για εικόνες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 smtClean="0"/>
              <a:t>Ψηφιακές φωτογραφικές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l-GR" dirty="0" smtClean="0"/>
              <a:t>μηχανές</a:t>
            </a:r>
            <a:endParaRPr lang="en-US" dirty="0">
              <a:effectLst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 smtClean="0"/>
              <a:t>Κάμερες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 smtClean="0"/>
              <a:t>Ψηφιακές κάμερες σε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l-GR" dirty="0" smtClean="0"/>
              <a:t>κινητά τηλέφωνα</a:t>
            </a:r>
            <a:endParaRPr lang="en-US" dirty="0">
              <a:effectLst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 smtClean="0"/>
              <a:t>Επιτραπέζιοι σαρωτές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effectLst/>
              </a:rPr>
              <a:t>Webcams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Δημοφιλείς για ήχο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 smtClean="0"/>
              <a:t>Μικρόφωνο με λογισμικό αναγνώρισης φωνής 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Αισθητήρες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 l="8173" t="16286" r="27788" b="12200"/>
          <a:stretch>
            <a:fillRect/>
          </a:stretch>
        </p:blipFill>
        <p:spPr bwMode="auto">
          <a:xfrm>
            <a:off x="4829909" y="1688120"/>
            <a:ext cx="4271356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69162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Συσκευές εξόδου</a:t>
            </a:r>
            <a:r>
              <a:rPr lang="en-US" dirty="0"/>
              <a:t/>
            </a:r>
            <a:br>
              <a:rPr lang="en-US" dirty="0"/>
            </a:br>
            <a:r>
              <a:rPr lang="el-GR" sz="3200" dirty="0" smtClean="0"/>
              <a:t>Έξοδος εικόνας και ήχου</a:t>
            </a:r>
            <a:r>
              <a:rPr lang="en-US" sz="3200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2.7)</a:t>
            </a:r>
            <a:endParaRPr lang="en-US" dirty="0"/>
          </a:p>
        </p:txBody>
      </p:sp>
      <p:sp>
        <p:nvSpPr>
          <p:cNvPr id="49158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58649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Ε</a:t>
            </a:r>
            <a:r>
              <a:rPr lang="el-GR" dirty="0" smtClean="0">
                <a:solidFill>
                  <a:schemeClr val="bg2"/>
                </a:solidFill>
              </a:rPr>
              <a:t>ξαγωγή επεξεργασμένων δεδομένων </a:t>
            </a:r>
            <a:r>
              <a:rPr lang="el-GR" dirty="0" smtClean="0">
                <a:solidFill>
                  <a:schemeClr val="bg2"/>
                </a:solidFill>
              </a:rPr>
              <a:t>από τον </a:t>
            </a:r>
            <a:r>
              <a:rPr lang="el-GR" dirty="0" smtClean="0">
                <a:solidFill>
                  <a:schemeClr val="bg2"/>
                </a:solidFill>
              </a:rPr>
              <a:t>υπολογιστή</a:t>
            </a:r>
            <a:r>
              <a:rPr lang="el-GR" dirty="0" smtClean="0">
                <a:solidFill>
                  <a:schemeClr val="bg2"/>
                </a:solidFill>
              </a:rPr>
              <a:t> </a:t>
            </a:r>
            <a:r>
              <a:rPr lang="el-GR" dirty="0" smtClean="0">
                <a:solidFill>
                  <a:schemeClr val="bg2"/>
                </a:solidFill>
              </a:rPr>
              <a:t>σε μορφή</a:t>
            </a:r>
            <a:r>
              <a:rPr lang="en-US" dirty="0" smtClean="0">
                <a:solidFill>
                  <a:schemeClr val="bg2"/>
                </a:solidFill>
              </a:rPr>
              <a:t>: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800"/>
              </a:spcAft>
              <a:defRPr/>
            </a:pPr>
            <a:r>
              <a:rPr lang="el-GR" dirty="0" smtClean="0">
                <a:latin typeface="Helvetica" pitchFamily="34" charset="0"/>
              </a:rPr>
              <a:t>Κειμένου</a:t>
            </a:r>
            <a:endParaRPr lang="en-US" dirty="0">
              <a:latin typeface="Helvetica" pitchFamily="34" charset="0"/>
            </a:endParaRPr>
          </a:p>
          <a:p>
            <a:pPr lvl="1">
              <a:spcBef>
                <a:spcPts val="0"/>
              </a:spcBef>
              <a:spcAft>
                <a:spcPts val="800"/>
              </a:spcAft>
              <a:defRPr/>
            </a:pPr>
            <a:r>
              <a:rPr lang="el-GR" dirty="0" smtClean="0">
                <a:latin typeface="Helvetica" pitchFamily="34" charset="0"/>
              </a:rPr>
              <a:t>Εικόνων (γραφικών)</a:t>
            </a:r>
            <a:endParaRPr lang="en-US" dirty="0">
              <a:latin typeface="Helvetica" pitchFamily="34" charset="0"/>
            </a:endParaRPr>
          </a:p>
          <a:p>
            <a:pPr lvl="1">
              <a:spcBef>
                <a:spcPts val="0"/>
              </a:spcBef>
              <a:spcAft>
                <a:spcPts val="800"/>
              </a:spcAft>
              <a:defRPr/>
            </a:pPr>
            <a:r>
              <a:rPr lang="el-GR" dirty="0" smtClean="0">
                <a:latin typeface="Helvetica" pitchFamily="34" charset="0"/>
              </a:rPr>
              <a:t>Ήχων</a:t>
            </a:r>
            <a:endParaRPr lang="en-US" dirty="0">
              <a:latin typeface="Helvetica" pitchFamily="34" charset="0"/>
            </a:endParaRPr>
          </a:p>
          <a:p>
            <a:pPr lvl="1">
              <a:spcBef>
                <a:spcPts val="0"/>
              </a:spcBef>
              <a:spcAft>
                <a:spcPts val="800"/>
              </a:spcAft>
              <a:defRPr/>
            </a:pPr>
            <a:r>
              <a:rPr lang="el-GR" dirty="0" smtClean="0">
                <a:latin typeface="Helvetica" pitchFamily="34" charset="0"/>
              </a:rPr>
              <a:t>Βίντεο</a:t>
            </a:r>
            <a:endParaRPr lang="en-US" dirty="0">
              <a:latin typeface="Helvetica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Παραδείγματα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800"/>
              </a:spcAft>
              <a:defRPr/>
            </a:pPr>
            <a:r>
              <a:rPr lang="el-GR" dirty="0" smtClean="0"/>
              <a:t>Οθόνες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800"/>
              </a:spcAft>
              <a:defRPr/>
            </a:pPr>
            <a:r>
              <a:rPr lang="el-GR" dirty="0" smtClean="0"/>
              <a:t>Εκτυπωτές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800"/>
              </a:spcAft>
              <a:defRPr/>
            </a:pPr>
            <a:r>
              <a:rPr lang="el-GR" dirty="0" smtClean="0"/>
              <a:t>Η</a:t>
            </a:r>
            <a:r>
              <a:rPr lang="el-GR" dirty="0" smtClean="0"/>
              <a:t>χεία </a:t>
            </a:r>
            <a:r>
              <a:rPr lang="el-GR" dirty="0" smtClean="0"/>
              <a:t>και τα </a:t>
            </a:r>
            <a:r>
              <a:rPr lang="el-GR" dirty="0" err="1" smtClean="0"/>
              <a:t>ενδώτια</a:t>
            </a:r>
            <a:r>
              <a:rPr lang="el-GR" dirty="0" smtClean="0"/>
              <a:t> ακουστικά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4935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Συσκευές εξόδου </a:t>
            </a:r>
            <a:r>
              <a:rPr lang="en-US" sz="4500" dirty="0"/>
              <a:t/>
            </a:r>
            <a:br>
              <a:rPr lang="en-US" sz="4500" dirty="0"/>
            </a:br>
            <a:r>
              <a:rPr lang="el-GR" sz="3200" dirty="0" smtClean="0"/>
              <a:t>Έξοδος εικόνας</a:t>
            </a:r>
            <a:r>
              <a:rPr lang="en-US" sz="3200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2.7)</a:t>
            </a:r>
            <a:endParaRPr lang="en-US" sz="2700" dirty="0"/>
          </a:p>
        </p:txBody>
      </p:sp>
      <p:sp>
        <p:nvSpPr>
          <p:cNvPr id="49158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Τύποι οθονών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/>
              <a:t>Οθόνη υγρού κρυστάλλου </a:t>
            </a:r>
            <a:r>
              <a:rPr lang="en-US" dirty="0" smtClean="0"/>
              <a:t>(</a:t>
            </a:r>
            <a:r>
              <a:rPr lang="en-US" dirty="0"/>
              <a:t>LCD)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/>
              <a:t>Οθόνη διόδου εκπομπής φωτός </a:t>
            </a:r>
            <a:r>
              <a:rPr lang="en-US" dirty="0" smtClean="0"/>
              <a:t>(</a:t>
            </a:r>
            <a:r>
              <a:rPr lang="en-US" dirty="0"/>
              <a:t>LED)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/>
              <a:t>Οθόνη οργανικών διόδων εκπομπής φωτός </a:t>
            </a:r>
            <a:r>
              <a:rPr lang="en-US" dirty="0" smtClean="0">
                <a:effectLst/>
              </a:rPr>
              <a:t>(OLED</a:t>
            </a:r>
            <a:r>
              <a:rPr lang="en-US" dirty="0">
                <a:effectLst/>
              </a:rPr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Πώς λειτουργούν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/>
              <a:t>Pixel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/>
              <a:t>Αναλογία πλευρών</a:t>
            </a:r>
            <a:endParaRPr lang="en-US" dirty="0">
              <a:effectLst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/>
              <a:t>Ανάλυση</a:t>
            </a:r>
            <a:endParaRPr lang="en-US" dirty="0">
              <a:effectLst/>
            </a:endParaRPr>
          </a:p>
        </p:txBody>
      </p:sp>
      <p:pic>
        <p:nvPicPr>
          <p:cNvPr id="2" name="Picture 1" descr="Photo shows lady looking at OLED display placing hand behind it to show the transparency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0236" y="4006860"/>
            <a:ext cx="3431691" cy="24456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6813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Συσκευές εξόδου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l-GR" sz="3200" dirty="0" smtClean="0"/>
              <a:t>Έξοδος ήχου</a:t>
            </a:r>
            <a:r>
              <a:rPr lang="en-US" sz="3200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2.7)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8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Ηχεία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spcAft>
                <a:spcPts val="1800"/>
              </a:spcAft>
            </a:pPr>
            <a:r>
              <a:rPr lang="el-GR" dirty="0" smtClean="0"/>
              <a:t>Συσκευές εξόδου για τον ήχο</a:t>
            </a:r>
            <a:endParaRPr lang="en-US" dirty="0"/>
          </a:p>
          <a:p>
            <a:pPr lvl="1">
              <a:spcAft>
                <a:spcPts val="1800"/>
              </a:spcAft>
            </a:pPr>
            <a:r>
              <a:rPr lang="el-GR" dirty="0" smtClean="0"/>
              <a:t>Ηχεία για ήχο </a:t>
            </a:r>
            <a:r>
              <a:rPr lang="en-US" dirty="0" smtClean="0"/>
              <a:t>surround</a:t>
            </a:r>
            <a:endParaRPr lang="en-US" dirty="0"/>
          </a:p>
          <a:p>
            <a:pPr lvl="1">
              <a:spcAft>
                <a:spcPts val="1800"/>
              </a:spcAft>
            </a:pPr>
            <a:r>
              <a:rPr lang="el-GR" dirty="0" smtClean="0"/>
              <a:t>Ασύρματα συστήματα ηχείων</a:t>
            </a:r>
            <a:r>
              <a:rPr lang="en-US" dirty="0"/>
              <a:t>	</a:t>
            </a:r>
          </a:p>
          <a:p>
            <a:pPr>
              <a:spcBef>
                <a:spcPts val="600"/>
              </a:spcBef>
              <a:spcAft>
                <a:spcPts val="1800"/>
              </a:spcAft>
              <a:defRPr/>
            </a:pPr>
            <a:r>
              <a:rPr lang="el-GR" dirty="0" err="1" smtClean="0">
                <a:solidFill>
                  <a:schemeClr val="bg2"/>
                </a:solidFill>
              </a:rPr>
              <a:t>Ενδώτια</a:t>
            </a:r>
            <a:r>
              <a:rPr lang="el-GR" dirty="0" smtClean="0">
                <a:solidFill>
                  <a:schemeClr val="bg2"/>
                </a:solidFill>
              </a:rPr>
              <a:t> ακουστικά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spcAft>
                <a:spcPts val="1800"/>
              </a:spcAft>
            </a:pPr>
            <a:r>
              <a:rPr lang="el-GR" dirty="0" smtClean="0"/>
              <a:t>Δεν ενοχλούν τους γύρω μας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4577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1" cy="1600199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l-GR" dirty="0" smtClean="0"/>
              <a:t>Συσκευές εξόδου </a:t>
            </a:r>
            <a:r>
              <a:rPr lang="en-US" dirty="0"/>
              <a:t/>
            </a:r>
            <a:br>
              <a:rPr lang="en-US" dirty="0"/>
            </a:br>
            <a:r>
              <a:rPr lang="el-GR" sz="3200" dirty="0" smtClean="0"/>
              <a:t>Εκτυπωτές</a:t>
            </a:r>
            <a:r>
              <a:rPr lang="en-US" sz="2800" dirty="0" smtClean="0"/>
              <a:t> </a:t>
            </a:r>
            <a:r>
              <a:rPr lang="en-US" sz="2800" dirty="0"/>
              <a:t>(1 </a:t>
            </a:r>
            <a:r>
              <a:rPr lang="el-GR" sz="2800" dirty="0" smtClean="0"/>
              <a:t>από</a:t>
            </a:r>
            <a:r>
              <a:rPr lang="en-US" sz="2800" dirty="0" smtClean="0"/>
              <a:t> </a:t>
            </a:r>
            <a:r>
              <a:rPr lang="en-US" sz="2800" dirty="0"/>
              <a:t>2)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2.8)</a:t>
            </a:r>
            <a:endParaRPr lang="en-US" sz="2800" dirty="0"/>
          </a:p>
        </p:txBody>
      </p:sp>
      <p:sp>
        <p:nvSpPr>
          <p:cNvPr id="6349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611489"/>
            <a:ext cx="4442123" cy="51663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defRPr/>
            </a:pPr>
            <a:r>
              <a:rPr lang="el-GR" dirty="0" smtClean="0">
                <a:solidFill>
                  <a:schemeClr val="bg2"/>
                </a:solidFill>
              </a:rPr>
              <a:t>Εκτυπωτές ψεκασμού μελάνης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/>
              <a:t>Οικονομικοί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/>
              <a:t>Εκτυπώσεις υψηλής ποιότητας </a:t>
            </a: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/>
              <a:t>Γρήγοροι και χωρίς θόρυβο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defRPr/>
            </a:pPr>
            <a:r>
              <a:rPr lang="el-GR" dirty="0" smtClean="0">
                <a:solidFill>
                  <a:schemeClr val="bg2"/>
                </a:solidFill>
              </a:rPr>
              <a:t>Εκτυπωτές λέιζερ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/>
              <a:t>Πιο γρήγορη εκτύπωση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/>
              <a:t>Υψηλότερης ποιότητας εκτυπώσεις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/>
              <a:t>Πιο ακριβοί</a:t>
            </a:r>
            <a:endParaRPr lang="en-US" dirty="0"/>
          </a:p>
        </p:txBody>
      </p:sp>
      <p:pic>
        <p:nvPicPr>
          <p:cNvPr id="2" name="Picture 1" descr="Image of sunflower plant has printed with high-quality by inkjet printer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469764"/>
            <a:ext cx="3661559" cy="2713616"/>
          </a:xfrm>
          <a:prstGeom prst="rect">
            <a:avLst/>
          </a:prstGeom>
        </p:spPr>
      </p:pic>
      <p:pic>
        <p:nvPicPr>
          <p:cNvPr id="3" name="Picture 2" descr="The process is as follows:&#10;1. Residual toner removed from drum by scraping or by passing under a discharging and erasing lamp. &#10;2. Uniform high-voltage negative charge applied to drum. &#10;3. Laser beam selectively discharges the image areas onto the rotating drum reversing the strong negative charge to a weak positive charge.&#10;4. Negatively charged toner particles adhere to only the areas given a positive charge by the laser. &#10;5. Paper receives a strong positive charge.&#10;6. Negatively charged toner particles on the drum are transferred &#10;to the paper. &#10;7. Toner particles are fused or melted onto the paper.&#10;The parts of the printer labeled are: laser, laser beam, path of laser beam, fuser roller, photoreceptor drum, paper tray, toner hopper, toner roller etc.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848" y="4335697"/>
            <a:ext cx="3022899" cy="2116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1870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Εκτυπωτής όλα σε ένα 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l-GR" dirty="0" smtClean="0"/>
              <a:t>Εκτυπωτής, σαρωτής, φωτοτυπικό και φαξ</a:t>
            </a:r>
            <a:endParaRPr lang="en-US" dirty="0"/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Πλότερ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l-GR" dirty="0" smtClean="0"/>
              <a:t>Εκτυπώνει υπερμεγέθεις εικόνες</a:t>
            </a:r>
            <a:endParaRPr lang="en-US" dirty="0"/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Εκτυπωτής </a:t>
            </a:r>
            <a:r>
              <a:rPr lang="en-US" dirty="0" smtClean="0">
                <a:solidFill>
                  <a:schemeClr val="bg2"/>
                </a:solidFill>
              </a:rPr>
              <a:t>3D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Picture 6" descr="Photo a: printer able to get prints for two or more copies simultaneously, b: printer for large formats, c: printer for 3D prints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" y="4217844"/>
            <a:ext cx="8778240" cy="2237422"/>
          </a:xfrm>
          <a:prstGeom prst="rect">
            <a:avLst/>
          </a:prstGeom>
        </p:spPr>
      </p:pic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defRPr/>
            </a:pPr>
            <a:r>
              <a:rPr lang="el-GR" dirty="0" smtClean="0"/>
              <a:t>Συσκευές εξόδου </a:t>
            </a:r>
            <a:r>
              <a:rPr lang="en-US" dirty="0"/>
              <a:t/>
            </a:r>
            <a:br>
              <a:rPr lang="en-US" dirty="0"/>
            </a:br>
            <a:r>
              <a:rPr lang="el-GR" sz="3200" dirty="0" smtClean="0"/>
              <a:t>Εκτυπωτές</a:t>
            </a:r>
            <a:r>
              <a:rPr lang="en-US" sz="2800" dirty="0" smtClean="0"/>
              <a:t> (</a:t>
            </a:r>
            <a:r>
              <a:rPr lang="el-GR" sz="2800" dirty="0" smtClean="0"/>
              <a:t>2</a:t>
            </a:r>
            <a:r>
              <a:rPr lang="en-US" sz="2800" dirty="0" smtClean="0"/>
              <a:t> </a:t>
            </a:r>
            <a:r>
              <a:rPr lang="el-GR" sz="2800" dirty="0" smtClean="0"/>
              <a:t>από</a:t>
            </a:r>
            <a:r>
              <a:rPr lang="en-US" sz="2800" dirty="0" smtClean="0"/>
              <a:t> </a:t>
            </a:r>
            <a:r>
              <a:rPr lang="en-US" sz="2800" dirty="0"/>
              <a:t>2)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2.8)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563611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44310" y="3276593"/>
            <a:ext cx="8686801" cy="2971801"/>
          </a:xfrm>
        </p:spPr>
        <p:txBody>
          <a:bodyPr>
            <a:noAutofit/>
          </a:bodyPr>
          <a:lstStyle/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l-GR" sz="2800" dirty="0" smtClean="0"/>
              <a:t>Επεξεργασία και μνήμη στη μητρική κάρτα</a:t>
            </a:r>
            <a:endParaRPr lang="en-US" sz="2800" dirty="0"/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l-GR" sz="2800" dirty="0" smtClean="0"/>
              <a:t>Αποθήκευση δεδομένων και πληροφοριών</a:t>
            </a:r>
            <a:endParaRPr lang="en-US" sz="2800" dirty="0"/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l-GR" sz="2800" dirty="0" smtClean="0"/>
              <a:t>Σύνδεση περιφερειακών συσκευών στον υπολογιστή</a:t>
            </a:r>
            <a:endParaRPr lang="en-US" sz="2800" dirty="0"/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l-GR" sz="2800" dirty="0" smtClean="0"/>
              <a:t>Διαχείριση ενέργειας και εργονομία</a:t>
            </a: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066800"/>
            <a:ext cx="8382000" cy="1428044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0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Επεξεργασία, αποθήκευση </a:t>
            </a:r>
          </a:p>
          <a:p>
            <a:pPr algn="ctr">
              <a:spcBef>
                <a:spcPct val="0"/>
              </a:spcBef>
              <a:defRPr/>
            </a:pPr>
            <a:r>
              <a:rPr lang="el-GR" sz="40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και συνδεσιμότητα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448733" y="1552221"/>
            <a:ext cx="7772400" cy="1857023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435447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3021" y="56445"/>
            <a:ext cx="8686800" cy="16002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Επεξεργασία και μνήμη στη μητρική κάρτα</a:t>
            </a:r>
            <a:br>
              <a:rPr lang="el-GR" dirty="0" smtClean="0"/>
            </a:b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l-GR" dirty="0" smtClean="0">
                <a:solidFill>
                  <a:srgbClr val="007FA3"/>
                </a:solidFill>
              </a:rPr>
              <a:t>Στόχοι</a:t>
            </a:r>
            <a:endParaRPr lang="en-US" dirty="0">
              <a:solidFill>
                <a:srgbClr val="007FA3"/>
              </a:solidFill>
            </a:endParaRPr>
          </a:p>
          <a:p>
            <a:pPr indent="0">
              <a:buNone/>
            </a:pPr>
            <a:r>
              <a:rPr lang="en-US" sz="2800" dirty="0"/>
              <a:t>2.9  </a:t>
            </a:r>
            <a:r>
              <a:rPr lang="el-GR" sz="2800" dirty="0" smtClean="0"/>
              <a:t>Περιγραφή των λειτουργιών της μητρικής κάρτας και της </a:t>
            </a:r>
            <a:r>
              <a:rPr lang="en-US" sz="2800" dirty="0" smtClean="0"/>
              <a:t>RAM.</a:t>
            </a:r>
            <a:endParaRPr lang="el-GR" sz="2800" dirty="0" smtClean="0"/>
          </a:p>
          <a:p>
            <a:pPr indent="0">
              <a:buNone/>
            </a:pPr>
            <a:r>
              <a:rPr lang="en-US" sz="2800" dirty="0" smtClean="0"/>
              <a:t>2.10  </a:t>
            </a:r>
            <a:r>
              <a:rPr lang="el-GR" sz="2800" dirty="0" smtClean="0"/>
              <a:t>Κατανόηση των βασικών λειτουργιών της</a:t>
            </a:r>
            <a:r>
              <a:rPr lang="en-US" sz="28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0440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- Υπότιτλος"/>
          <p:cNvSpPr txBox="1">
            <a:spLocks/>
          </p:cNvSpPr>
          <p:nvPr/>
        </p:nvSpPr>
        <p:spPr>
          <a:xfrm>
            <a:off x="948267" y="1354667"/>
            <a:ext cx="7620000" cy="298026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l-GR" sz="3200" b="1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l-GR" sz="3200" b="1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l-GR" sz="2200" b="1" dirty="0" smtClean="0">
              <a:latin typeface="Malgun Gothic" pitchFamily="34" charset="-127"/>
              <a:ea typeface="Malgun Gothic" pitchFamily="34" charset="-127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l-GR" sz="4600" b="1" dirty="0" smtClean="0">
                <a:latin typeface="Malgun Gothic" pitchFamily="34" charset="-127"/>
                <a:ea typeface="Malgun Gothic" pitchFamily="34" charset="-127"/>
                <a:cs typeface="ＭＳ Ｐゴシック" charset="-128"/>
              </a:rPr>
              <a:t>Κεφάλαιο 2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l-GR" sz="4100" dirty="0" smtClean="0"/>
              <a:t>Εξέταση του υπολογιστή: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l-GR" sz="4100" dirty="0" smtClean="0"/>
              <a:t>Από τι αποτελείται</a:t>
            </a:r>
            <a:endParaRPr lang="el-GR" sz="4100" b="1" dirty="0" smtClean="0">
              <a:solidFill>
                <a:schemeClr val="accent1">
                  <a:lumMod val="75000"/>
                </a:schemeClr>
              </a:solidFill>
              <a:latin typeface="Malgun Gothic" pitchFamily="34" charset="-127"/>
              <a:ea typeface="Malgun Gothic" pitchFamily="34" charset="-127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l-GR" sz="2800" b="1" dirty="0" smtClean="0">
              <a:solidFill>
                <a:schemeClr val="accent1">
                  <a:lumMod val="75000"/>
                </a:schemeClr>
              </a:solidFill>
              <a:latin typeface="Malgun Gothic" pitchFamily="34" charset="-127"/>
              <a:ea typeface="Malgun Gothic" pitchFamily="34" charset="-127"/>
              <a:cs typeface="ＭＳ Ｐゴシック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l-GR" sz="2800" b="1" dirty="0">
              <a:solidFill>
                <a:schemeClr val="accent1">
                  <a:lumMod val="75000"/>
                </a:schemeClr>
              </a:solidFill>
              <a:latin typeface="Malgun Gothic" pitchFamily="34" charset="-127"/>
              <a:ea typeface="Malgun Gothic" pitchFamily="34" charset="-127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489" y="0"/>
            <a:ext cx="8929511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Αποθήκευση δεδομένων </a:t>
            </a:r>
            <a:r>
              <a:rPr lang="el-GR" dirty="0" smtClean="0"/>
              <a:t>και </a:t>
            </a:r>
            <a:r>
              <a:rPr lang="el-GR" dirty="0" smtClean="0"/>
              <a:t>πληροφοριών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>
          <a:xfrm>
            <a:off x="378177" y="1690512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l-GR" dirty="0" smtClean="0">
                <a:solidFill>
                  <a:srgbClr val="007FA3"/>
                </a:solidFill>
              </a:rPr>
              <a:t>Στόχος</a:t>
            </a:r>
            <a:endParaRPr lang="en-US" dirty="0">
              <a:solidFill>
                <a:srgbClr val="007FA3"/>
              </a:solidFill>
            </a:endParaRPr>
          </a:p>
          <a:p>
            <a:pPr indent="0">
              <a:buNone/>
            </a:pPr>
            <a:r>
              <a:rPr lang="en-US" sz="2800" dirty="0"/>
              <a:t>2.11  </a:t>
            </a:r>
            <a:r>
              <a:rPr lang="el-GR" sz="2800" dirty="0" smtClean="0"/>
              <a:t>Περιγραφή των διάφορων μέσων αποθήκευσης δεδομένων και πληροφοριών με ψηφιακές συσκευές</a:t>
            </a:r>
            <a:r>
              <a:rPr lang="en-US" sz="28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3245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Σύνδεση περιφερειακών συσκευών </a:t>
            </a:r>
            <a:br>
              <a:rPr lang="el-GR" dirty="0" smtClean="0"/>
            </a:br>
            <a:r>
              <a:rPr lang="el-GR" dirty="0" smtClean="0"/>
              <a:t>στον υπολογιστή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l-GR" dirty="0" smtClean="0">
                <a:solidFill>
                  <a:srgbClr val="007FA3"/>
                </a:solidFill>
              </a:rPr>
              <a:t>Στόχος</a:t>
            </a:r>
            <a:endParaRPr lang="en-US" dirty="0">
              <a:solidFill>
                <a:srgbClr val="007FA3"/>
              </a:solidFill>
            </a:endParaRPr>
          </a:p>
          <a:p>
            <a:pPr marL="1032272" indent="-689372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/>
              <a:t>2.12  </a:t>
            </a:r>
            <a:r>
              <a:rPr lang="el-GR" sz="2800" dirty="0" smtClean="0"/>
              <a:t>Περιγραφή των σύγχρονων τύπων θυρών.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42512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9154" y="-67734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Διαχείριση ενέργειας και εργονομία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>
          <a:xfrm>
            <a:off x="389467" y="1543755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l-GR" dirty="0" smtClean="0">
                <a:solidFill>
                  <a:srgbClr val="007FA3"/>
                </a:solidFill>
              </a:rPr>
              <a:t>Στόχοι</a:t>
            </a:r>
          </a:p>
          <a:p>
            <a:pPr indent="0">
              <a:buNone/>
            </a:pPr>
            <a:r>
              <a:rPr lang="en-US" sz="2800" dirty="0" smtClean="0"/>
              <a:t>2.13  </a:t>
            </a:r>
            <a:r>
              <a:rPr lang="el-GR" sz="2800" dirty="0" smtClean="0"/>
              <a:t>Περιγραφή της διαχείρισης της κατανάλωσης ενέργειας σε ψηφιακές συσκευές.</a:t>
            </a:r>
          </a:p>
          <a:p>
            <a:pPr indent="0">
              <a:buNone/>
            </a:pPr>
            <a:r>
              <a:rPr lang="en-US" sz="2800" dirty="0" smtClean="0"/>
              <a:t>2.14  </a:t>
            </a:r>
            <a:r>
              <a:rPr lang="el-GR" sz="2800" dirty="0" smtClean="0"/>
              <a:t>Ορισμός της εργονομίας και ανάλυση της ιδανικής διαμόρφωσης για τη χρήση ψηφιακών συσκευών.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664620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7500" t="29745" r="50192" b="29688"/>
          <a:stretch>
            <a:fillRect/>
          </a:stretch>
        </p:blipFill>
        <p:spPr bwMode="auto">
          <a:xfrm>
            <a:off x="4775212" y="1907816"/>
            <a:ext cx="422376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6888" y="45156"/>
            <a:ext cx="8686800" cy="1600200"/>
          </a:xfrm>
        </p:spPr>
        <p:txBody>
          <a:bodyPr>
            <a:noAutofit/>
          </a:bodyPr>
          <a:lstStyle/>
          <a:p>
            <a:r>
              <a:rPr lang="el-GR" dirty="0" smtClean="0"/>
              <a:t>Επεξεργασία και μνήμη στη μητρική κάρτα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l-GR" sz="3200" dirty="0" smtClean="0"/>
              <a:t>Η μητρική κάρτα και η μνήμη</a:t>
            </a:r>
            <a:r>
              <a:rPr lang="en-US" sz="3200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2.9)</a:t>
            </a:r>
            <a:endParaRPr lang="en-US" sz="2700" dirty="0"/>
          </a:p>
        </p:txBody>
      </p:sp>
      <p:sp>
        <p:nvSpPr>
          <p:cNvPr id="88070" name="Rectangle 6"/>
          <p:cNvSpPr>
            <a:spLocks noGrp="1" noChangeArrowheads="1"/>
          </p:cNvSpPr>
          <p:nvPr>
            <p:ph idx="1"/>
          </p:nvPr>
        </p:nvSpPr>
        <p:spPr>
          <a:xfrm>
            <a:off x="310443" y="1893711"/>
            <a:ext cx="5167679" cy="4267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Μητρική κάρτα 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600" dirty="0"/>
              <a:t>CPU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2600" dirty="0" smtClean="0"/>
              <a:t>Μνήμη μόνο ανάγνωσης</a:t>
            </a:r>
            <a:r>
              <a:rPr lang="en-US" sz="2600" dirty="0" smtClean="0"/>
              <a:t>,</a:t>
            </a:r>
            <a:r>
              <a:rPr lang="el-GR" sz="2600" dirty="0" smtClean="0"/>
              <a:t> μνήμη τυχαίας προσπέλασης</a:t>
            </a:r>
            <a:r>
              <a:rPr lang="en-US" sz="2600" dirty="0" smtClean="0"/>
              <a:t> </a:t>
            </a:r>
            <a:r>
              <a:rPr lang="el-GR" sz="2600" dirty="0" smtClean="0"/>
              <a:t>και</a:t>
            </a:r>
            <a:r>
              <a:rPr lang="en-US" sz="2600" dirty="0" smtClean="0"/>
              <a:t> </a:t>
            </a:r>
            <a:r>
              <a:rPr lang="el-GR" sz="2600" dirty="0" err="1" smtClean="0"/>
              <a:t>μνήνη</a:t>
            </a:r>
            <a:r>
              <a:rPr lang="el-GR" sz="2600" dirty="0" smtClean="0"/>
              <a:t> </a:t>
            </a:r>
            <a:r>
              <a:rPr lang="en-US" sz="2600" dirty="0" smtClean="0"/>
              <a:t>cache</a:t>
            </a:r>
            <a:endParaRPr lang="en-US" sz="2600" dirty="0"/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2600" dirty="0" smtClean="0"/>
              <a:t>Θύρες για κάρτες επέκτασης</a:t>
            </a:r>
            <a:endParaRPr lang="en-US" sz="2600" dirty="0"/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2600" dirty="0" smtClean="0"/>
              <a:t>Κάρτες ήχου και βίντεο</a:t>
            </a:r>
            <a:endParaRPr lang="en-US" sz="2600" dirty="0"/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2600" dirty="0" smtClean="0"/>
              <a:t>Κάρτα διασύνδεσης δικτύου </a:t>
            </a:r>
            <a:r>
              <a:rPr lang="en-US" sz="2600" dirty="0" smtClean="0"/>
              <a:t>(</a:t>
            </a:r>
            <a:r>
              <a:rPr lang="en-US" sz="2600" dirty="0"/>
              <a:t>NIC)</a:t>
            </a:r>
          </a:p>
        </p:txBody>
      </p:sp>
    </p:spTree>
    <p:extLst>
      <p:ext uri="{BB962C8B-B14F-4D97-AF65-F5344CB8AC3E}">
        <p14:creationId xmlns="" xmlns:p14="http://schemas.microsoft.com/office/powerpoint/2010/main" val="3341648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4"/>
          <p:cNvSpPr>
            <a:spLocks noChangeArrowheads="1"/>
          </p:cNvSpPr>
          <p:nvPr/>
        </p:nvSpPr>
        <p:spPr bwMode="auto">
          <a:xfrm>
            <a:off x="3486150" y="5541169"/>
            <a:ext cx="2171700" cy="357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350" dirty="0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Επεξεργασία και μνήμη στη μητρική κάρτα </a:t>
            </a:r>
            <a:r>
              <a:rPr lang="en-US" b="0" dirty="0"/>
              <a:t/>
            </a:r>
            <a:br>
              <a:rPr lang="en-US" b="0" dirty="0"/>
            </a:br>
            <a:r>
              <a:rPr lang="el-GR" sz="3200" dirty="0" smtClean="0"/>
              <a:t> </a:t>
            </a:r>
            <a:r>
              <a:rPr lang="el-GR" sz="3600" dirty="0" smtClean="0"/>
              <a:t>Επεξεργασία </a:t>
            </a:r>
            <a:r>
              <a:rPr lang="en-US" sz="3600" dirty="0" smtClean="0"/>
              <a:t>(</a:t>
            </a:r>
            <a:r>
              <a:rPr lang="en-US" sz="3600" dirty="0"/>
              <a:t>1 </a:t>
            </a:r>
            <a:r>
              <a:rPr lang="el-GR" sz="3600" dirty="0" smtClean="0"/>
              <a:t>από</a:t>
            </a:r>
            <a:r>
              <a:rPr lang="en-US" sz="3600" dirty="0" smtClean="0"/>
              <a:t> </a:t>
            </a:r>
            <a:r>
              <a:rPr lang="en-US" sz="3600" dirty="0"/>
              <a:t>2) </a:t>
            </a:r>
            <a:r>
              <a:rPr lang="en-US" sz="2200" dirty="0" smtClean="0"/>
              <a:t>(</a:t>
            </a:r>
            <a:r>
              <a:rPr lang="el-GR" sz="2200" dirty="0" smtClean="0"/>
              <a:t>Στόχος</a:t>
            </a:r>
            <a:r>
              <a:rPr lang="en-US" sz="2200" dirty="0" smtClean="0"/>
              <a:t> </a:t>
            </a:r>
            <a:r>
              <a:rPr lang="en-US" sz="2200" dirty="0"/>
              <a:t>2.10)</a:t>
            </a:r>
            <a:endParaRPr lang="en-US" sz="2700" dirty="0"/>
          </a:p>
        </p:txBody>
      </p:sp>
      <p:sp>
        <p:nvSpPr>
          <p:cNvPr id="90118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5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Κεντρική μονάδα επεξεργασίας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defRPr/>
            </a:pPr>
            <a:r>
              <a:rPr lang="en-US" dirty="0">
                <a:effectLst/>
              </a:rPr>
              <a:t>CPU </a:t>
            </a:r>
            <a:r>
              <a:rPr lang="el-GR" dirty="0" smtClean="0"/>
              <a:t>ή επεξεργαστής</a:t>
            </a:r>
            <a:endParaRPr lang="en-US" dirty="0">
              <a:effectLst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defRPr/>
            </a:pPr>
            <a:r>
              <a:rPr lang="el-GR" dirty="0" smtClean="0"/>
              <a:t>Ο «εγκέφαλος» του υπολογιστή</a:t>
            </a:r>
            <a:endParaRPr lang="en-US" dirty="0">
              <a:effectLst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defRPr/>
            </a:pPr>
            <a:r>
              <a:rPr lang="el-GR" dirty="0" smtClean="0"/>
              <a:t>Ελέγχει όλες τις λειτουργίες που εκτελούνται από τα άλλα εξαρτήματα του υπολογιστή</a:t>
            </a:r>
            <a:endParaRPr lang="en-US" dirty="0">
              <a:effectLst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defRPr/>
            </a:pPr>
            <a:r>
              <a:rPr lang="el-GR" dirty="0" smtClean="0"/>
              <a:t>Επεξεργάζεται όλες τις εντολές που δίνουν οι οδηγίες του λογισμικού</a:t>
            </a:r>
            <a:endParaRPr lang="en-US" dirty="0">
              <a:effectLst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defRPr/>
            </a:pPr>
            <a:r>
              <a:rPr lang="el-GR" dirty="0" smtClean="0"/>
              <a:t>Δισεκατομμύρια εργασίες το δευτερόλεπτο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1320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4"/>
          <p:cNvSpPr>
            <a:spLocks noChangeArrowheads="1"/>
          </p:cNvSpPr>
          <p:nvPr/>
        </p:nvSpPr>
        <p:spPr bwMode="auto">
          <a:xfrm>
            <a:off x="3486150" y="5541169"/>
            <a:ext cx="2171700" cy="357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350" dirty="0"/>
          </a:p>
        </p:txBody>
      </p:sp>
      <p:sp>
        <p:nvSpPr>
          <p:cNvPr id="90118" name="Rectangle 6"/>
          <p:cNvSpPr>
            <a:spLocks noGrp="1" noChangeArrowheads="1"/>
          </p:cNvSpPr>
          <p:nvPr>
            <p:ph idx="1"/>
          </p:nvPr>
        </p:nvSpPr>
        <p:spPr>
          <a:xfrm>
            <a:off x="208842" y="1715910"/>
            <a:ext cx="8686800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Μέτρηση ταχύτητας επεξεργαστή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1500"/>
              </a:spcAft>
              <a:defRPr/>
            </a:pPr>
            <a:r>
              <a:rPr lang="el-GR" dirty="0" smtClean="0"/>
              <a:t>Η ταχύτητα του επεξεργαστή μετριέται σε μονάδες συχνότητας </a:t>
            </a:r>
            <a:r>
              <a:rPr lang="en-US" dirty="0" smtClean="0">
                <a:effectLst/>
              </a:rPr>
              <a:t>hertz </a:t>
            </a:r>
            <a:r>
              <a:rPr lang="en-US" dirty="0">
                <a:effectLst/>
              </a:rPr>
              <a:t>(Hz)</a:t>
            </a:r>
          </a:p>
          <a:p>
            <a:pPr lvl="2">
              <a:spcBef>
                <a:spcPts val="0"/>
              </a:spcBef>
              <a:spcAft>
                <a:spcPts val="1500"/>
              </a:spcAft>
              <a:defRPr/>
            </a:pPr>
            <a:r>
              <a:rPr lang="en-US" dirty="0">
                <a:effectLst/>
              </a:rPr>
              <a:t>Megahertz (MHz) </a:t>
            </a:r>
            <a:r>
              <a:rPr lang="el-GR" dirty="0" smtClean="0"/>
              <a:t>ή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gigahertz (GHz)</a:t>
            </a:r>
          </a:p>
          <a:p>
            <a:pPr lvl="1">
              <a:spcBef>
                <a:spcPts val="0"/>
              </a:spcBef>
              <a:spcAft>
                <a:spcPts val="1500"/>
              </a:spcAft>
              <a:defRPr/>
            </a:pPr>
            <a:r>
              <a:rPr lang="el-GR" dirty="0" smtClean="0">
                <a:effectLst/>
              </a:rPr>
              <a:t>Αριθμός πυρήνων</a:t>
            </a:r>
            <a:endParaRPr lang="en-US" dirty="0">
              <a:effectLst/>
            </a:endParaRPr>
          </a:p>
          <a:p>
            <a:pPr lvl="2">
              <a:spcBef>
                <a:spcPts val="0"/>
              </a:spcBef>
              <a:spcAft>
                <a:spcPts val="1500"/>
              </a:spcAft>
              <a:defRPr/>
            </a:pPr>
            <a:r>
              <a:rPr lang="el-GR" dirty="0" smtClean="0"/>
              <a:t>Ένας</a:t>
            </a:r>
            <a:endParaRPr lang="en-US" dirty="0">
              <a:effectLst/>
            </a:endParaRPr>
          </a:p>
          <a:p>
            <a:pPr lvl="2">
              <a:spcBef>
                <a:spcPts val="0"/>
              </a:spcBef>
              <a:spcAft>
                <a:spcPts val="1500"/>
              </a:spcAft>
              <a:defRPr/>
            </a:pPr>
            <a:r>
              <a:rPr lang="el-GR" dirty="0" smtClean="0"/>
              <a:t>Δύο</a:t>
            </a:r>
            <a:endParaRPr lang="en-US" dirty="0">
              <a:effectLst/>
            </a:endParaRPr>
          </a:p>
          <a:p>
            <a:pPr lvl="2">
              <a:spcBef>
                <a:spcPts val="0"/>
              </a:spcBef>
              <a:spcAft>
                <a:spcPts val="1500"/>
              </a:spcAft>
              <a:defRPr/>
            </a:pPr>
            <a:r>
              <a:rPr lang="el-GR" dirty="0" smtClean="0"/>
              <a:t>Τέσσερις </a:t>
            </a:r>
            <a:endParaRPr lang="en-US" dirty="0">
              <a:effectLst/>
            </a:endParaRPr>
          </a:p>
          <a:p>
            <a:pPr lvl="2">
              <a:spcBef>
                <a:spcPts val="0"/>
              </a:spcBef>
              <a:spcAft>
                <a:spcPts val="1500"/>
              </a:spcAft>
              <a:defRPr/>
            </a:pPr>
            <a:r>
              <a:rPr lang="el-GR" dirty="0" smtClean="0"/>
              <a:t>Δέκα</a:t>
            </a:r>
            <a:endParaRPr lang="en-US" dirty="0">
              <a:effectLst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265287" y="0"/>
            <a:ext cx="8686800" cy="1600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Επεξεργασία και μνήμη στη μητρική κάρτα </a:t>
            </a:r>
            <a:r>
              <a:rPr lang="en-US" b="0" dirty="0"/>
              <a:t/>
            </a:r>
            <a:br>
              <a:rPr lang="en-US" b="0" dirty="0"/>
            </a:br>
            <a:r>
              <a:rPr lang="el-GR" sz="3200" dirty="0" smtClean="0"/>
              <a:t> </a:t>
            </a:r>
            <a:r>
              <a:rPr lang="el-GR" sz="3600" dirty="0" smtClean="0"/>
              <a:t>Επεξεργασία </a:t>
            </a:r>
            <a:r>
              <a:rPr lang="en-US" sz="3600" dirty="0" smtClean="0"/>
              <a:t>(</a:t>
            </a:r>
            <a:r>
              <a:rPr lang="el-GR" sz="3600" dirty="0" smtClean="0"/>
              <a:t>2</a:t>
            </a:r>
            <a:r>
              <a:rPr lang="en-US" sz="3600" dirty="0" smtClean="0"/>
              <a:t> </a:t>
            </a:r>
            <a:r>
              <a:rPr lang="el-GR" sz="3600" dirty="0" smtClean="0"/>
              <a:t>από</a:t>
            </a:r>
            <a:r>
              <a:rPr lang="en-US" sz="3600" dirty="0" smtClean="0"/>
              <a:t> </a:t>
            </a:r>
            <a:r>
              <a:rPr lang="en-US" sz="3600" dirty="0"/>
              <a:t>2) </a:t>
            </a:r>
            <a:r>
              <a:rPr lang="en-US" sz="2200" dirty="0" smtClean="0"/>
              <a:t>(</a:t>
            </a:r>
            <a:r>
              <a:rPr lang="el-GR" sz="2200" dirty="0" smtClean="0"/>
              <a:t>Στόχος</a:t>
            </a:r>
            <a:r>
              <a:rPr lang="en-US" sz="2200" dirty="0" smtClean="0"/>
              <a:t> </a:t>
            </a:r>
            <a:r>
              <a:rPr lang="en-US" sz="2200" dirty="0"/>
              <a:t>2.10)</a:t>
            </a:r>
            <a:endParaRPr lang="en-US" sz="2700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 l="42025" t="44705" r="31677" b="26823"/>
          <a:stretch>
            <a:fillRect/>
          </a:stretch>
        </p:blipFill>
        <p:spPr bwMode="auto">
          <a:xfrm>
            <a:off x="5620440" y="3928534"/>
            <a:ext cx="3206187" cy="277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87790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 shows internal structure of hard drive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9735" y="3168364"/>
            <a:ext cx="4410000" cy="2520000"/>
          </a:xfrm>
          <a:prstGeom prst="rect">
            <a:avLst/>
          </a:prstGeom>
        </p:spPr>
      </p:pic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>
          <a:xfrm>
            <a:off x="186264" y="79023"/>
            <a:ext cx="8686800" cy="1600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Αποθήκευση δεδομένων και πληροφοριών</a:t>
            </a:r>
            <a:r>
              <a:rPr lang="en-US" sz="4500" dirty="0"/>
              <a:t/>
            </a:r>
            <a:br>
              <a:rPr lang="en-US" sz="4500" dirty="0"/>
            </a:br>
            <a:r>
              <a:rPr lang="el-GR" sz="3200" dirty="0" smtClean="0"/>
              <a:t>Επιλογές αποθήκευσης σε ψηφιακές</a:t>
            </a:r>
            <a:br>
              <a:rPr lang="el-GR" sz="3200" dirty="0" smtClean="0"/>
            </a:br>
            <a:r>
              <a:rPr lang="el-GR" sz="3200" dirty="0" smtClean="0"/>
              <a:t>συσκευές</a:t>
            </a:r>
            <a:r>
              <a:rPr lang="en-US" sz="3200" dirty="0" smtClean="0"/>
              <a:t> </a:t>
            </a:r>
            <a:r>
              <a:rPr lang="en-US" sz="3200" dirty="0"/>
              <a:t>(1 </a:t>
            </a:r>
            <a:r>
              <a:rPr lang="el-GR" sz="3200" dirty="0" smtClean="0"/>
              <a:t>από</a:t>
            </a:r>
            <a:r>
              <a:rPr lang="en-US" sz="3200" dirty="0" smtClean="0"/>
              <a:t> </a:t>
            </a:r>
            <a:r>
              <a:rPr lang="en-US" sz="3200" dirty="0"/>
              <a:t>4)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2.11)</a:t>
            </a:r>
            <a:endParaRPr lang="en-US" sz="2700" dirty="0"/>
          </a:p>
        </p:txBody>
      </p:sp>
      <p:sp>
        <p:nvSpPr>
          <p:cNvPr id="126980" name="Rectangle 4"/>
          <p:cNvSpPr>
            <a:spLocks noGrp="1" noChangeArrowheads="1"/>
          </p:cNvSpPr>
          <p:nvPr>
            <p:ph idx="1"/>
          </p:nvPr>
        </p:nvSpPr>
        <p:spPr>
          <a:xfrm>
            <a:off x="208842" y="1950159"/>
            <a:ext cx="5405718" cy="4495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Συσκευές τοπικής αποθήκευσης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l-GR" dirty="0" smtClean="0"/>
              <a:t>Μονάδα σκληρού δίσκου</a:t>
            </a:r>
            <a:endParaRPr lang="en-US" dirty="0"/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l-GR" dirty="0" smtClean="0"/>
              <a:t>Η κύρια συσκευή αποθήκευσης του υπολογιστή</a:t>
            </a:r>
            <a:endParaRPr lang="en-US" dirty="0"/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l-GR" dirty="0" smtClean="0"/>
              <a:t>Σταθερή αποθήκευση</a:t>
            </a:r>
            <a:endParaRPr lang="en-US" dirty="0"/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l-GR" dirty="0" smtClean="0"/>
              <a:t>Εσωτερικός δίσκος</a:t>
            </a:r>
            <a:endParaRPr lang="en-US" dirty="0"/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l-GR" dirty="0" smtClean="0"/>
              <a:t>Εξωτερικός δίσκος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l-GR" dirty="0" smtClean="0"/>
              <a:t>Μονάδα δίσκου σταθερής κατάστασης </a:t>
            </a:r>
            <a:r>
              <a:rPr lang="en-US" dirty="0" smtClean="0"/>
              <a:t>(</a:t>
            </a:r>
            <a:r>
              <a:rPr lang="en-US" dirty="0"/>
              <a:t>SSD)</a:t>
            </a:r>
          </a:p>
        </p:txBody>
      </p:sp>
    </p:spTree>
    <p:extLst>
      <p:ext uri="{BB962C8B-B14F-4D97-AF65-F5344CB8AC3E}">
        <p14:creationId xmlns="" xmlns:p14="http://schemas.microsoft.com/office/powerpoint/2010/main" val="2805971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shows SD card of scale measured as 1.5 cm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3514" y="2117743"/>
            <a:ext cx="4066391" cy="3912942"/>
          </a:xfrm>
          <a:prstGeom prst="rect">
            <a:avLst/>
          </a:prstGeom>
        </p:spPr>
      </p:pic>
      <p:sp>
        <p:nvSpPr>
          <p:cNvPr id="75782" name="Rectangle 6"/>
          <p:cNvSpPr>
            <a:spLocks noGrp="1" noChangeArrowheads="1"/>
          </p:cNvSpPr>
          <p:nvPr>
            <p:ph idx="1"/>
          </p:nvPr>
        </p:nvSpPr>
        <p:spPr>
          <a:xfrm>
            <a:off x="265287" y="1825980"/>
            <a:ext cx="5486400" cy="296104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Φορητές επιλογές αποθήκευσης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l-GR" dirty="0" smtClean="0"/>
              <a:t>Μονάδα </a:t>
            </a:r>
            <a:r>
              <a:rPr lang="en-US" dirty="0" smtClean="0"/>
              <a:t>flash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l-GR" dirty="0" smtClean="0"/>
              <a:t>Κάρτα μνήμης </a:t>
            </a:r>
            <a:r>
              <a:rPr lang="en-US" dirty="0" smtClean="0"/>
              <a:t>flash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48358" y="11281"/>
            <a:ext cx="8686800" cy="1600200"/>
          </a:xfrm>
          <a:prstGeom prst="rect">
            <a:avLst/>
          </a:prstGeom>
        </p:spPr>
        <p:txBody>
          <a:bodyPr vert="horz" lIns="0" tIns="0" rIns="0" bIns="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Αποθήκευση δεδομένων και πληροφοριών</a:t>
            </a: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Επιλογές αποθήκευσης σε ψηφιακές</a:t>
            </a:r>
            <a:b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συσκευές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από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4)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Στόχος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2.11)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7FA3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4463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724379"/>
            <a:ext cx="6248400" cy="4267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Αποθήκευση στο </a:t>
            </a:r>
            <a:r>
              <a:rPr lang="en-US" dirty="0" smtClean="0">
                <a:solidFill>
                  <a:schemeClr val="bg2"/>
                </a:solidFill>
              </a:rPr>
              <a:t>cloud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l-GR" dirty="0" smtClean="0"/>
              <a:t>Αρχεία που αποθηκεύονται στο διαδίκτυο</a:t>
            </a:r>
            <a:endParaRPr lang="el-GR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l-GR" dirty="0" smtClean="0"/>
              <a:t>Μια συγκεκριμένη ποσότητα </a:t>
            </a:r>
            <a:r>
              <a:rPr lang="el-GR" dirty="0" smtClean="0"/>
              <a:t>αποθήκευσης </a:t>
            </a:r>
            <a:r>
              <a:rPr lang="el-GR" dirty="0" smtClean="0"/>
              <a:t>παρέχεται δωρεάν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l-GR" dirty="0" smtClean="0"/>
              <a:t>Μπορεί να αγοραστεί επιπλέον χώρος αποθήκευσης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48358" y="11281"/>
            <a:ext cx="8686800" cy="1600200"/>
          </a:xfrm>
          <a:prstGeom prst="rect">
            <a:avLst/>
          </a:prstGeom>
        </p:spPr>
        <p:txBody>
          <a:bodyPr vert="horz" lIns="0" tIns="0" rIns="0" bIns="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Αποθήκευση δεδομένων και πληροφοριών</a:t>
            </a: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Επιλογές αποθήκευσης σε ψηφιακές</a:t>
            </a:r>
            <a:b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συσκευές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από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4)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Στόχος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2.11)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7FA3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7986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366889" y="1713090"/>
            <a:ext cx="3719690" cy="474415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Ψηφιακοί δίσκοι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n-US" dirty="0" smtClean="0">
                <a:solidFill>
                  <a:schemeClr val="bg2"/>
                </a:solidFill>
              </a:rPr>
              <a:t>CD)</a:t>
            </a:r>
            <a:endParaRPr lang="en-US" dirty="0">
              <a:solidFill>
                <a:schemeClr val="bg2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Ψηφιακοί δίσκοι βίντεο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n-US" dirty="0" smtClean="0">
                <a:solidFill>
                  <a:schemeClr val="bg2"/>
                </a:solidFill>
              </a:rPr>
              <a:t>DVD)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l-GR" dirty="0" smtClean="0"/>
              <a:t>Αποθηκεύουν περισσότερα δεδομένα από τα </a:t>
            </a:r>
            <a:r>
              <a:rPr lang="en-US" dirty="0" smtClean="0"/>
              <a:t> CD</a:t>
            </a:r>
            <a:endParaRPr lang="en-US" dirty="0">
              <a:effectLst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Δίσκοι </a:t>
            </a:r>
            <a:r>
              <a:rPr lang="en-US" dirty="0" err="1" smtClean="0">
                <a:solidFill>
                  <a:schemeClr val="bg2"/>
                </a:solidFill>
              </a:rPr>
              <a:t>Blu</a:t>
            </a:r>
            <a:r>
              <a:rPr lang="en-US" dirty="0" smtClean="0">
                <a:solidFill>
                  <a:schemeClr val="bg2"/>
                </a:solidFill>
              </a:rPr>
              <a:t>-ray 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n-US" dirty="0" smtClean="0">
                <a:solidFill>
                  <a:schemeClr val="bg2"/>
                </a:solidFill>
              </a:rPr>
              <a:t>BD)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48358" y="11281"/>
            <a:ext cx="8686800" cy="1600200"/>
          </a:xfrm>
          <a:prstGeom prst="rect">
            <a:avLst/>
          </a:prstGeom>
        </p:spPr>
        <p:txBody>
          <a:bodyPr vert="horz" lIns="0" tIns="0" rIns="0" bIns="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Αποθήκευση δεδομένων και πληροφοριών</a:t>
            </a: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Επιλογές αποθήκευσης σε ψηφιακές</a:t>
            </a:r>
            <a:b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συσκευές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l-GR" sz="3200" b="1" dirty="0" smtClean="0">
                <a:solidFill>
                  <a:srgbClr val="007FA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από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4)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Στόχος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2.11)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7FA3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40538" t="35838" r="27468" b="39953"/>
          <a:stretch>
            <a:fillRect/>
          </a:stretch>
        </p:blipFill>
        <p:spPr bwMode="auto">
          <a:xfrm>
            <a:off x="4118296" y="2118306"/>
            <a:ext cx="475764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64185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3095970"/>
            <a:ext cx="8686800" cy="2514600"/>
          </a:xfrm>
        </p:spPr>
        <p:txBody>
          <a:bodyPr>
            <a:no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3200" dirty="0" smtClean="0"/>
              <a:t>Κατανόηση του υπολογιστή σας</a:t>
            </a:r>
            <a:endParaRPr lang="en-US" sz="3200" dirty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3200" dirty="0" smtClean="0"/>
              <a:t>Συσκευές εισόδου</a:t>
            </a:r>
            <a:endParaRPr lang="en-US" sz="3200" dirty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l-GR" sz="3200" dirty="0" smtClean="0"/>
              <a:t>Συσκευές εξόδου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066800"/>
            <a:ext cx="8382000" cy="1428044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0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Κατανόηση των ψηφιακών εξαρτημάτων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913467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110779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B connectors with different varieties of pins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65724" y="3378884"/>
            <a:ext cx="4647374" cy="18802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22" y="22578"/>
            <a:ext cx="8794045" cy="16002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Σύνδεση περιφερειακών συσκευών </a:t>
            </a:r>
            <a:br>
              <a:rPr lang="el-GR" dirty="0" smtClean="0"/>
            </a:br>
            <a:r>
              <a:rPr lang="el-GR" dirty="0" smtClean="0"/>
              <a:t>στον υπολογιστή </a:t>
            </a:r>
            <a:r>
              <a:rPr lang="en-US" sz="3975" dirty="0"/>
              <a:t/>
            </a:r>
            <a:br>
              <a:rPr lang="en-US" sz="3975" dirty="0"/>
            </a:br>
            <a:r>
              <a:rPr lang="el-GR" dirty="0" smtClean="0"/>
              <a:t> </a:t>
            </a:r>
            <a:r>
              <a:rPr lang="el-GR" sz="3200" dirty="0" smtClean="0"/>
              <a:t>Θύρες υπολογιστών </a:t>
            </a:r>
            <a:r>
              <a:rPr lang="en-US" sz="2200" dirty="0" smtClean="0"/>
              <a:t>(</a:t>
            </a:r>
            <a:r>
              <a:rPr lang="el-GR" sz="2200" dirty="0" smtClean="0"/>
              <a:t>Στόχος</a:t>
            </a:r>
            <a:r>
              <a:rPr lang="en-US" sz="2200" dirty="0" smtClean="0"/>
              <a:t> </a:t>
            </a:r>
            <a:r>
              <a:rPr lang="en-US" sz="2200" dirty="0"/>
              <a:t>2.12)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2" y="1775178"/>
            <a:ext cx="8686799" cy="51054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9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Θύρες </a:t>
            </a:r>
            <a:r>
              <a:rPr lang="en-US" dirty="0" smtClean="0">
                <a:solidFill>
                  <a:schemeClr val="bg2"/>
                </a:solidFill>
              </a:rPr>
              <a:t>Thunderbolt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l-GR" dirty="0" smtClean="0"/>
              <a:t>Παρέχουν ταχύτητες μεταφοράς 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buNone/>
            </a:pPr>
            <a:r>
              <a:rPr lang="el-GR" dirty="0" smtClean="0"/>
              <a:t>ως</a:t>
            </a:r>
            <a:r>
              <a:rPr lang="en-US" dirty="0" smtClean="0"/>
              <a:t> </a:t>
            </a:r>
            <a:r>
              <a:rPr lang="el-GR" dirty="0" smtClean="0"/>
              <a:t>2</a:t>
            </a:r>
            <a:r>
              <a:rPr lang="en-US" dirty="0" smtClean="0"/>
              <a:t>0 </a:t>
            </a:r>
            <a:r>
              <a:rPr lang="en-US" dirty="0" err="1" smtClean="0"/>
              <a:t>Gbps</a:t>
            </a: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9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Θύρες </a:t>
            </a:r>
            <a:r>
              <a:rPr lang="en-US" dirty="0" smtClean="0">
                <a:solidFill>
                  <a:schemeClr val="bg2"/>
                </a:solidFill>
              </a:rPr>
              <a:t>USB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l-GR" dirty="0" smtClean="0"/>
              <a:t>Παρέχουν ταχύτητες μεταφοράς 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buNone/>
            </a:pPr>
            <a:r>
              <a:rPr lang="el-GR" dirty="0" smtClean="0"/>
              <a:t>Ως </a:t>
            </a:r>
            <a:r>
              <a:rPr lang="en-US" dirty="0" smtClean="0"/>
              <a:t>10 </a:t>
            </a:r>
            <a:r>
              <a:rPr lang="en-US" dirty="0"/>
              <a:t>Gbps</a:t>
            </a:r>
          </a:p>
          <a:p>
            <a:pPr>
              <a:spcBef>
                <a:spcPts val="0"/>
              </a:spcBef>
              <a:spcAft>
                <a:spcPts val="9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Θύρες συνδεσιμότητας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l-GR" dirty="0" smtClean="0"/>
              <a:t>Θύρες</a:t>
            </a:r>
            <a:r>
              <a:rPr lang="en-US" dirty="0" smtClean="0"/>
              <a:t> </a:t>
            </a:r>
            <a:r>
              <a:rPr lang="en-US" dirty="0"/>
              <a:t>port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l-GR" dirty="0" smtClean="0"/>
              <a:t>Ταχύτητες ως</a:t>
            </a:r>
            <a:r>
              <a:rPr lang="en-US" dirty="0" smtClean="0"/>
              <a:t> 10</a:t>
            </a:r>
            <a:r>
              <a:rPr lang="el-GR" dirty="0" smtClean="0"/>
              <a:t>.</a:t>
            </a:r>
            <a:r>
              <a:rPr lang="en-US" dirty="0" smtClean="0"/>
              <a:t>000 </a:t>
            </a:r>
            <a:r>
              <a:rPr lang="en-US" dirty="0"/>
              <a:t>Mbps</a:t>
            </a:r>
          </a:p>
          <a:p>
            <a:pPr>
              <a:spcBef>
                <a:spcPts val="0"/>
              </a:spcBef>
              <a:spcAft>
                <a:spcPts val="9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Θύρες </a:t>
            </a:r>
            <a:r>
              <a:rPr lang="en-US" dirty="0" smtClean="0">
                <a:solidFill>
                  <a:schemeClr val="bg2"/>
                </a:solidFill>
              </a:rPr>
              <a:t>HDMI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8935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2" name="Rectangle 6"/>
          <p:cNvSpPr>
            <a:spLocks noGrp="1" noChangeArrowheads="1"/>
          </p:cNvSpPr>
          <p:nvPr>
            <p:ph type="title"/>
          </p:nvPr>
        </p:nvSpPr>
        <p:spPr>
          <a:xfrm>
            <a:off x="242709" y="33867"/>
            <a:ext cx="86868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600" dirty="0" smtClean="0"/>
              <a:t>Διαχείριση ενέργειας και εργονομία 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l-GR" sz="3600" dirty="0" smtClean="0"/>
              <a:t> </a:t>
            </a:r>
            <a:r>
              <a:rPr lang="el-GR" sz="2900" dirty="0" smtClean="0"/>
              <a:t>Τροφοδοτικά και διαχείριση ενέργειας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</a:t>
            </a:r>
            <a:r>
              <a:rPr lang="en-US" sz="2000" dirty="0"/>
              <a:t>2.13)</a:t>
            </a:r>
            <a:endParaRPr lang="en-US" sz="2700" dirty="0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1" y="1752600"/>
            <a:ext cx="3340248" cy="51054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Εξάντληση μπαταρίας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spcAft>
                <a:spcPts val="24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Τροφοδοτικό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spcAft>
                <a:spcPts val="24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Αναστολή λειτουργίας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spcAft>
                <a:spcPts val="24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Θερμή</a:t>
            </a:r>
            <a:r>
              <a:rPr lang="en-US" dirty="0" smtClean="0">
                <a:solidFill>
                  <a:schemeClr val="bg2"/>
                </a:solidFill>
              </a:rPr>
              <a:t>/</a:t>
            </a:r>
            <a:r>
              <a:rPr lang="el-GR" dirty="0" smtClean="0">
                <a:solidFill>
                  <a:schemeClr val="bg2"/>
                </a:solidFill>
              </a:rPr>
              <a:t>ψυχρή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l-GR" dirty="0" smtClean="0">
                <a:solidFill>
                  <a:schemeClr val="bg2"/>
                </a:solidFill>
              </a:rPr>
              <a:t>εκκίνηση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spcAft>
                <a:spcPts val="24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Αδρανοποίηση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" name="Picture 1" descr="Window for power and sleep button “when I press the power button”, “when I press the sleep button”, “when I close the lid” has drop box for on battery sleep, plugged in sleep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6387" y="1752600"/>
            <a:ext cx="5579016" cy="3893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99094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2" name="Rectangle 6"/>
          <p:cNvSpPr>
            <a:spLocks noGrp="1" noChangeArrowheads="1"/>
          </p:cNvSpPr>
          <p:nvPr>
            <p:ph type="title"/>
          </p:nvPr>
        </p:nvSpPr>
        <p:spPr>
          <a:xfrm>
            <a:off x="344310" y="11289"/>
            <a:ext cx="8686800" cy="16002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Διαχείριση ενέργειας και εργονομία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l-GR" sz="2900" dirty="0" smtClean="0"/>
              <a:t>Τώρα, ας τα συγκεντρώσουμε όλα μαζί: Εργονομία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 2.14)</a:t>
            </a:r>
            <a:endParaRPr lang="en-US" sz="2700" dirty="0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65287" y="1634067"/>
            <a:ext cx="4996927" cy="52578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Εργονομία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Οδηγίες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l-GR" dirty="0" smtClean="0"/>
              <a:t>Σωστή θέση οθόνης</a:t>
            </a:r>
            <a:r>
              <a:rPr lang="en-US" dirty="0" smtClean="0">
                <a:effectLst/>
              </a:rPr>
              <a:t> </a:t>
            </a:r>
            <a:endParaRPr lang="en-US" dirty="0">
              <a:effectLst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l-GR" dirty="0" smtClean="0"/>
              <a:t>Ρυθμιζόμενη καρέκλα</a:t>
            </a:r>
            <a:endParaRPr lang="en-US" dirty="0">
              <a:effectLst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l-GR" dirty="0" smtClean="0"/>
              <a:t>Σωστή θέση όσο πληκτρολογείτε</a:t>
            </a:r>
            <a:endParaRPr lang="en-US" dirty="0">
              <a:effectLst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l-GR" dirty="0" smtClean="0"/>
              <a:t>Κάντε διαλείμματα</a:t>
            </a:r>
            <a:endParaRPr lang="en-US" dirty="0">
              <a:effectLst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l-GR" dirty="0" smtClean="0"/>
              <a:t>Επαρκής φωτισμός</a:t>
            </a: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Βοηθητική ή προσαρμόσιμη τεχνολογία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" name="Picture 1" descr="Photo shows girl sitting on rotating chair wearing spectacles working on computer placed on table with her legs keeping on some equipment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9833" y="1668175"/>
            <a:ext cx="3977272" cy="378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577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59" y="4458372"/>
            <a:ext cx="8211854" cy="994172"/>
          </a:xfrm>
          <a:noFill/>
        </p:spPr>
        <p:txBody>
          <a:bodyPr>
            <a:normAutofit/>
          </a:bodyPr>
          <a:lstStyle/>
          <a:p>
            <a:r>
              <a:rPr lang="el-GR" sz="5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Ερωτήσεις</a:t>
            </a:r>
            <a:endParaRPr lang="en-US" sz="5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175930" y="1520927"/>
            <a:ext cx="2946494" cy="3019733"/>
          </a:xfrm>
          <a:prstGeom prst="wedgeEllipseCallout">
            <a:avLst>
              <a:gd name="adj1" fmla="val -53869"/>
              <a:gd name="adj2" fmla="val 5957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525" dirty="0" smtClean="0"/>
              <a:t>;</a:t>
            </a:r>
            <a:endParaRPr lang="en-US" sz="21525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254954" y="5000614"/>
            <a:ext cx="543528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7141" y="5434781"/>
            <a:ext cx="799597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16964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περιεχομένου"/>
          <p:cNvSpPr txBox="1">
            <a:spLocks noGrp="1"/>
          </p:cNvSpPr>
          <p:nvPr>
            <p:ph sz="quarter" idx="1"/>
          </p:nvPr>
        </p:nvSpPr>
        <p:spPr>
          <a:xfrm>
            <a:off x="762000" y="1981200"/>
            <a:ext cx="7772400" cy="201612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el-GR" sz="2400" smtClean="0">
                <a:solidFill>
                  <a:srgbClr val="1C4853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Απαγορεύεται η αναδημοσίευση ή αναπαραγωγή του παρόντος έργου με οποιονδήποτε τρόπο χωρίς γραπτή άδεια του εκδότη, σύμφωνα με το Ν. 2121/1993 και τη Διεθνή Σύμβαση της Βέρνης </a:t>
            </a:r>
            <a:endParaRPr lang="en-US" sz="2400" smtClean="0">
              <a:solidFill>
                <a:srgbClr val="1C4853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l-GR" sz="2400" smtClean="0">
                <a:solidFill>
                  <a:srgbClr val="1C4853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(που έχει κυρωθεί με τον Ν. 100/1975)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>
            <a:normAutofit/>
          </a:bodyPr>
          <a:lstStyle/>
          <a:p>
            <a:r>
              <a:rPr lang="el-GR" sz="3800" dirty="0" smtClean="0"/>
              <a:t>Κατανόηση των ψηφιακών εξαρτημάτων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007FA3"/>
                </a:solidFill>
              </a:rPr>
              <a:t>Στόχοι</a:t>
            </a:r>
            <a:endParaRPr lang="en-US" dirty="0">
              <a:solidFill>
                <a:srgbClr val="007FA3"/>
              </a:solidFill>
            </a:endParaRPr>
          </a:p>
          <a:p>
            <a:pPr indent="0">
              <a:buNone/>
            </a:pPr>
            <a:r>
              <a:rPr lang="en-US" sz="2800" dirty="0" smtClean="0"/>
              <a:t>2.1  </a:t>
            </a:r>
            <a:r>
              <a:rPr lang="el-GR" sz="2800" dirty="0" smtClean="0"/>
              <a:t>Περιγραφή των τεσσάρων βασικών λειτουργιών ενός υπολογιστή και του τρόπου με τον οποίο αλληλεπιδρά με δεδομένα και πληροφορίες.</a:t>
            </a:r>
          </a:p>
          <a:p>
            <a:pPr indent="0">
              <a:buNone/>
            </a:pPr>
            <a:r>
              <a:rPr lang="en-US" sz="2800" dirty="0" smtClean="0"/>
              <a:t>2.2  </a:t>
            </a:r>
            <a:r>
              <a:rPr lang="el-GR" sz="2800" dirty="0" smtClean="0">
                <a:latin typeface="MyriadPro-It"/>
              </a:rPr>
              <a:t>Ορισμός των </a:t>
            </a:r>
            <a:r>
              <a:rPr lang="el-GR" sz="2800" dirty="0" err="1" smtClean="0">
                <a:latin typeface="MyriadPro-It"/>
              </a:rPr>
              <a:t>bit</a:t>
            </a:r>
            <a:r>
              <a:rPr lang="el-GR" sz="2800" dirty="0" smtClean="0">
                <a:latin typeface="MyriadPro-It"/>
              </a:rPr>
              <a:t> και των </a:t>
            </a:r>
            <a:r>
              <a:rPr lang="el-GR" sz="2800" dirty="0" err="1" smtClean="0">
                <a:latin typeface="MyriadPro-It"/>
              </a:rPr>
              <a:t>byte</a:t>
            </a:r>
            <a:r>
              <a:rPr lang="el-GR" sz="2800" dirty="0" smtClean="0">
                <a:latin typeface="MyriadPro-It"/>
              </a:rPr>
              <a:t> και περιγραφή της μέτρησης, της χρήσης και της επεξεργασίας τους.</a:t>
            </a:r>
            <a:endParaRPr lang="el-GR" sz="2800" dirty="0"/>
          </a:p>
          <a:p>
            <a:pPr indent="0">
              <a:buNone/>
            </a:pPr>
            <a:r>
              <a:rPr lang="en-US" sz="2800" dirty="0" smtClean="0"/>
              <a:t>2.3  </a:t>
            </a:r>
            <a:r>
              <a:rPr lang="el-GR" sz="2800" dirty="0" smtClean="0"/>
              <a:t>Κοινοί τύποι υπολογιστών και τα βασικά χαρακτηριστικά τους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561161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Συσκευές εισόδου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007FA3"/>
                </a:solidFill>
              </a:rPr>
              <a:t>Στόχοι</a:t>
            </a:r>
            <a:endParaRPr lang="en-US" dirty="0">
              <a:solidFill>
                <a:srgbClr val="007FA3"/>
              </a:solidFill>
            </a:endParaRPr>
          </a:p>
          <a:p>
            <a:pPr marL="1035558" indent="-692658">
              <a:buNone/>
            </a:pPr>
            <a:r>
              <a:rPr lang="en-US" sz="2800" dirty="0"/>
              <a:t>2.4  </a:t>
            </a:r>
            <a:r>
              <a:rPr lang="el-GR" sz="2800" dirty="0" smtClean="0"/>
              <a:t>Αναγνώριση των βασικών τύπων πληκτρολογίων και οθονών αφής</a:t>
            </a:r>
            <a:r>
              <a:rPr lang="en-US" sz="2800" dirty="0" smtClean="0"/>
              <a:t>.</a:t>
            </a:r>
            <a:endParaRPr lang="en-US" sz="2800" dirty="0"/>
          </a:p>
          <a:p>
            <a:pPr marL="1035558" indent="-692658">
              <a:buNone/>
            </a:pPr>
            <a:r>
              <a:rPr lang="en-US" sz="2800" dirty="0"/>
              <a:t>2.5  </a:t>
            </a:r>
            <a:r>
              <a:rPr lang="el-GR" sz="2800" dirty="0" smtClean="0"/>
              <a:t>Περιγραφή των βασικών τύπων ποντικιών και συσκευών κατάδειξης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 marL="1035558" indent="-692658">
              <a:buNone/>
            </a:pPr>
            <a:r>
              <a:rPr lang="en-US" sz="2800" dirty="0" smtClean="0"/>
              <a:t>2.6  </a:t>
            </a:r>
            <a:r>
              <a:rPr lang="el-GR" sz="2800" dirty="0" smtClean="0"/>
              <a:t>Περιγραφή του τρόπου εισαγωγής εικόνων, ήχων και δεδομένων αισθητήρων σε ψηφιακές συσκευές</a:t>
            </a:r>
            <a:r>
              <a:rPr lang="en-US" sz="2800" dirty="0" smtClean="0"/>
              <a:t>.</a:t>
            </a:r>
            <a:endParaRPr lang="en-US" sz="2800" dirty="0">
              <a:solidFill>
                <a:srgbClr val="0070C0"/>
              </a:solidFill>
            </a:endParaRPr>
          </a:p>
          <a:p>
            <a:pPr algn="l"/>
            <a:endParaRPr lang="en-US" sz="3000" dirty="0"/>
          </a:p>
          <a:p>
            <a:pPr algn="l"/>
            <a:endParaRPr lang="en-US" sz="3000" dirty="0"/>
          </a:p>
          <a:p>
            <a:pPr algn="l"/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1169596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Συσκευές εξόδου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007FA3"/>
                </a:solidFill>
              </a:rPr>
              <a:t>Στόχοι</a:t>
            </a:r>
            <a:endParaRPr lang="en-US" dirty="0">
              <a:solidFill>
                <a:srgbClr val="007FA3"/>
              </a:solidFill>
            </a:endParaRPr>
          </a:p>
          <a:p>
            <a:pPr marL="1035558" indent="-692658">
              <a:buNone/>
            </a:pPr>
            <a:r>
              <a:rPr lang="en-US" sz="2800" dirty="0"/>
              <a:t>2.7  </a:t>
            </a:r>
            <a:r>
              <a:rPr lang="el-GR" sz="2800" dirty="0" smtClean="0"/>
              <a:t>Περιγραφή επιλογών για έξοδο εικόνων και ήχου από ψηφιακές συσκευές</a:t>
            </a:r>
            <a:r>
              <a:rPr lang="en-US" sz="2800" dirty="0" smtClean="0"/>
              <a:t>.</a:t>
            </a:r>
            <a:endParaRPr lang="en-US" sz="2800" dirty="0"/>
          </a:p>
          <a:p>
            <a:pPr marL="1035558" indent="-692658">
              <a:buNone/>
            </a:pPr>
            <a:r>
              <a:rPr lang="en-US" sz="2800" dirty="0"/>
              <a:t>2.8  </a:t>
            </a:r>
            <a:r>
              <a:rPr lang="el-GR" sz="2800" dirty="0" smtClean="0"/>
              <a:t>Περιγραφή διάφορων τύπων εκτυπωτών και επεξήγηση του τρόπου χρήσης τους</a:t>
            </a:r>
            <a:r>
              <a:rPr lang="en-US" sz="2800" dirty="0" smtClean="0"/>
              <a:t>.</a:t>
            </a:r>
            <a:endParaRPr lang="en-US" sz="2800" dirty="0"/>
          </a:p>
          <a:p>
            <a:pPr algn="l"/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4171286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237068" y="0"/>
            <a:ext cx="8997244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Κατανόηση του υπολογιστή σας</a:t>
            </a:r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l-GR" sz="3200" dirty="0" smtClean="0"/>
              <a:t>Οι υπολογιστές είναι συσκευές επεξεργασίας δεδομένων</a:t>
            </a:r>
            <a:r>
              <a:rPr lang="en-US" sz="3200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/>
              <a:t> 2.1)</a:t>
            </a:r>
            <a:endParaRPr lang="en-US" b="0" dirty="0">
              <a:effectLst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idx="1"/>
          </p:nvPr>
        </p:nvSpPr>
        <p:spPr>
          <a:xfrm>
            <a:off x="344310" y="1724379"/>
            <a:ext cx="8634952" cy="33528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Εκτέλεση τεσσάρων βασικών λειτουργιών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 smtClean="0"/>
              <a:t>Είσοδος: Συγκεντρώνει δεδομένα ή επιτρέπει την εισαγωγή δεδομένων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 smtClean="0"/>
              <a:t>Επεξεργασία: Χειρίζεται, υπολογίζει ή οργανώνει τα δεδομένα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 smtClean="0"/>
              <a:t>Έξοδος: Εμφανίζει δεδομένα και πληροφορίες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dirty="0" smtClean="0"/>
              <a:t>Αποθήκευση</a:t>
            </a:r>
            <a:r>
              <a:rPr lang="en-US" dirty="0" smtClean="0"/>
              <a:t>: </a:t>
            </a:r>
            <a:r>
              <a:rPr lang="el-GR" dirty="0" smtClean="0"/>
              <a:t>Αποθηκεύει δεδομένα και πληροφορίες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7778" t="38341" r="28269" b="31611"/>
          <a:stretch>
            <a:fillRect/>
          </a:stretch>
        </p:blipFill>
        <p:spPr bwMode="auto">
          <a:xfrm>
            <a:off x="1806231" y="4879851"/>
            <a:ext cx="5076128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84042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310443" y="11289"/>
            <a:ext cx="8686800" cy="1600200"/>
          </a:xfrm>
        </p:spPr>
        <p:txBody>
          <a:bodyPr>
            <a:normAutofit/>
          </a:bodyPr>
          <a:lstStyle/>
          <a:p>
            <a:r>
              <a:rPr lang="el-GR" dirty="0" smtClean="0"/>
              <a:t>Κατανόηση του υπολογιστή σας </a:t>
            </a:r>
            <a:r>
              <a:rPr lang="en-US" sz="2325" dirty="0" smtClean="0"/>
              <a:t/>
            </a:r>
            <a:br>
              <a:rPr lang="en-US" sz="2325" dirty="0" smtClean="0"/>
            </a:br>
            <a:r>
              <a:rPr lang="el-GR" sz="3200" dirty="0" smtClean="0"/>
              <a:t>Τα </a:t>
            </a:r>
            <a:r>
              <a:rPr lang="el-GR" sz="3200" dirty="0" err="1" smtClean="0"/>
              <a:t>bit</a:t>
            </a:r>
            <a:r>
              <a:rPr lang="el-GR" sz="3200" dirty="0" smtClean="0"/>
              <a:t> και τα </a:t>
            </a:r>
            <a:r>
              <a:rPr lang="el-GR" sz="3200" dirty="0" err="1" smtClean="0"/>
              <a:t>byte</a:t>
            </a:r>
            <a:r>
              <a:rPr lang="el-GR" sz="3200" dirty="0" smtClean="0"/>
              <a:t>: Η γλώσσα των υπολογιστών</a:t>
            </a:r>
            <a:r>
              <a:rPr lang="en-US" sz="3200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 2.2)</a:t>
            </a:r>
            <a:endParaRPr lang="en-US" sz="2475" dirty="0"/>
          </a:p>
        </p:txBody>
      </p:sp>
      <p:sp>
        <p:nvSpPr>
          <p:cNvPr id="39940" name="Rectangle 6"/>
          <p:cNvSpPr>
            <a:spLocks noGrp="1" noChangeArrowheads="1"/>
          </p:cNvSpPr>
          <p:nvPr>
            <p:ph idx="1"/>
          </p:nvPr>
        </p:nvSpPr>
        <p:spPr>
          <a:xfrm>
            <a:off x="400755" y="1735668"/>
            <a:ext cx="8358649" cy="45720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Bit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l-GR" dirty="0" smtClean="0"/>
              <a:t>Δυαδικό ψηφίο </a:t>
            </a:r>
            <a:endParaRPr lang="en-US" dirty="0">
              <a:effectLst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effectLst/>
              </a:rPr>
              <a:t>0 </a:t>
            </a:r>
            <a:r>
              <a:rPr lang="el-GR" dirty="0" smtClean="0"/>
              <a:t>και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1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Byte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l-GR" dirty="0" smtClean="0"/>
              <a:t>Μοναδικός συνδυασμός οχτώ </a:t>
            </a:r>
            <a:r>
              <a:rPr lang="el-GR" dirty="0" err="1" smtClean="0"/>
              <a:t>bit</a:t>
            </a:r>
            <a:r>
              <a:rPr lang="el-GR" dirty="0" smtClean="0"/>
              <a:t> ή μια ακολουθία από οχτώ 0 και 1</a:t>
            </a:r>
            <a:endParaRPr lang="en-US" dirty="0">
              <a:effectLst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smtClean="0">
                <a:solidFill>
                  <a:schemeClr val="bg2"/>
                </a:solidFill>
              </a:rPr>
              <a:t>Kilobyte, megabyte, gigabyte, terabyte </a:t>
            </a:r>
            <a:r>
              <a:rPr lang="el-GR" dirty="0" smtClean="0">
                <a:solidFill>
                  <a:schemeClr val="bg2"/>
                </a:solidFill>
              </a:rPr>
              <a:t>και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petabyte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 l="9327" t="51015" r="62404" b="29111"/>
          <a:stretch>
            <a:fillRect/>
          </a:stretch>
        </p:blipFill>
        <p:spPr bwMode="auto">
          <a:xfrm>
            <a:off x="4314092" y="1582616"/>
            <a:ext cx="4096669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03758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t="3154"/>
          <a:stretch>
            <a:fillRect/>
          </a:stretch>
        </p:blipFill>
        <p:spPr bwMode="auto">
          <a:xfrm>
            <a:off x="3024583" y="3793075"/>
            <a:ext cx="6113095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199" y="0"/>
            <a:ext cx="8686801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Κατανόηση του υπολογιστή σας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200" dirty="0" smtClean="0"/>
              <a:t>Τύποι υπολογιστών </a:t>
            </a:r>
            <a:r>
              <a:rPr lang="en-US" sz="2000" dirty="0" smtClean="0"/>
              <a:t>(</a:t>
            </a:r>
            <a:r>
              <a:rPr lang="el-GR" sz="2000" dirty="0" smtClean="0"/>
              <a:t>Στόχος</a:t>
            </a:r>
            <a:r>
              <a:rPr lang="en-US" sz="2000" dirty="0" smtClean="0"/>
              <a:t> 2.3)</a:t>
            </a:r>
            <a:endParaRPr lang="en-US" b="0" dirty="0">
              <a:effectLst/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idx="1"/>
          </p:nvPr>
        </p:nvSpPr>
        <p:spPr>
          <a:xfrm>
            <a:off x="434623" y="1476021"/>
            <a:ext cx="3964192" cy="4298157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Smartphones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>
                <a:solidFill>
                  <a:schemeClr val="bg2"/>
                </a:solidFill>
              </a:rPr>
              <a:t>Tablets</a:t>
            </a:r>
            <a:endParaRPr lang="el-GR" dirty="0" smtClean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Φορητοί υπολογιστές και παραλλαγές τους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Επιλογή φορητής συσκευής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l-GR" dirty="0" smtClean="0">
                <a:solidFill>
                  <a:schemeClr val="bg2"/>
                </a:solidFill>
              </a:rPr>
              <a:t>Στατικοί υπολογιστές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0349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tia14e_ch01.potx" id="{96030D5D-EC68-4AA8-81F8-6E01FB739F31}" vid="{307A23AA-FE42-42BD-B081-89D733536100}"/>
    </a:ext>
  </a:extLst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2949</Words>
  <Application>Microsoft Office PowerPoint</Application>
  <PresentationFormat>Προβολή στην οθόνη (4:3)</PresentationFormat>
  <Paragraphs>360</Paragraphs>
  <Slides>34</Slides>
  <Notes>31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508 Lecture</vt:lpstr>
      <vt:lpstr>Διαφάνεια 1</vt:lpstr>
      <vt:lpstr>Διαφάνεια 2</vt:lpstr>
      <vt:lpstr>Διαφάνεια 3</vt:lpstr>
      <vt:lpstr>Κατανόηση των ψηφιακών εξαρτημάτων</vt:lpstr>
      <vt:lpstr>Συσκευές εισόδου</vt:lpstr>
      <vt:lpstr>Συσκευές εξόδου</vt:lpstr>
      <vt:lpstr>Κατανόηση του υπολογιστή σας Οι υπολογιστές είναι συσκευές επεξεργασίας δεδομένων (Στόχος 2.1)</vt:lpstr>
      <vt:lpstr>Κατανόηση του υπολογιστή σας  Τα bit και τα byte: Η γλώσσα των υπολογιστών (Στόχος 2.2)</vt:lpstr>
      <vt:lpstr>Κατανόηση του υπολογιστή σας  Τύποι υπολογιστών (Στόχος 2.3)</vt:lpstr>
      <vt:lpstr>Συσκευές εισόδου   Φυσικά πληκτρολόγια και οθόνες αφής (Στόχος 2.4)</vt:lpstr>
      <vt:lpstr>Συσκευές εισόδου   Ποντίκια και άλλες συσκευές κατάδειξης (Στόχος 2.5)</vt:lpstr>
      <vt:lpstr>Συσκευές εισόδου  Είσοδος εικόνας, ήχου και αισθητήρων (Στόχος 2.6)</vt:lpstr>
      <vt:lpstr>Συσκευές εξόδου Έξοδος εικόνας και ήχου (Στόχος 2.7)</vt:lpstr>
      <vt:lpstr>Συσκευές εξόδου  Έξοδος εικόνας (Στόχος 2.7)</vt:lpstr>
      <vt:lpstr>Συσκευές εξόδου Έξοδος ήχου (Στόχος 2.7)</vt:lpstr>
      <vt:lpstr>Συσκευές εξόδου  Εκτυπωτές (1 από 2) (Στόχος 2.8)</vt:lpstr>
      <vt:lpstr>Συσκευές εξόδου  Εκτυπωτές (2 από 2) (Στόχος 2.8)</vt:lpstr>
      <vt:lpstr>Διαφάνεια 18</vt:lpstr>
      <vt:lpstr>Επεξεργασία και μνήμη στη μητρική κάρτα </vt:lpstr>
      <vt:lpstr>Αποθήκευση δεδομένων και πληροφοριών</vt:lpstr>
      <vt:lpstr>Σύνδεση περιφερειακών συσκευών  στον υπολογιστή</vt:lpstr>
      <vt:lpstr>Διαχείριση ενέργειας και εργονομία</vt:lpstr>
      <vt:lpstr>Επεξεργασία και μνήμη στη μητρική κάρτα Η μητρική κάρτα και η μνήμη (Στόχος 2.9)</vt:lpstr>
      <vt:lpstr>Επεξεργασία και μνήμη στη μητρική κάρτα   Επεξεργασία (1 από 2) (Στόχος 2.10)</vt:lpstr>
      <vt:lpstr>Επεξεργασία και μνήμη στη μητρική κάρτα   Επεξεργασία (2 από 2) (Στόχος 2.10)</vt:lpstr>
      <vt:lpstr>Αποθήκευση δεδομένων και πληροφοριών Επιλογές αποθήκευσης σε ψηφιακές συσκευές (1 από 4) (Στόχος 2.11)</vt:lpstr>
      <vt:lpstr>Διαφάνεια 27</vt:lpstr>
      <vt:lpstr>Διαφάνεια 28</vt:lpstr>
      <vt:lpstr>Διαφάνεια 29</vt:lpstr>
      <vt:lpstr>Σύνδεση περιφερειακών συσκευών  στον υπολογιστή   Θύρες υπολογιστών (Στόχος 2.12)</vt:lpstr>
      <vt:lpstr>Διαχείριση ενέργειας και εργονομία   Τροφοδοτικά και διαχείριση ενέργειας (Στόχος 2.13)</vt:lpstr>
      <vt:lpstr>Διαχείριση ενέργειας και εργονομία  Τώρα, ας τα συγκεντρώσουμε όλα μαζί: Εργονομία (Στόχος 2.14)</vt:lpstr>
      <vt:lpstr>Ερωτήσεις</vt:lpstr>
      <vt:lpstr>Διαφάνεια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2018-04-16T07:09:12Z</dcterms:modified>
</cp:coreProperties>
</file>