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493" r:id="rId3"/>
    <p:sldId id="494" r:id="rId4"/>
    <p:sldId id="495" r:id="rId5"/>
    <p:sldId id="496" r:id="rId6"/>
    <p:sldId id="497" r:id="rId7"/>
    <p:sldId id="499" r:id="rId8"/>
    <p:sldId id="260" r:id="rId9"/>
    <p:sldId id="324" r:id="rId10"/>
    <p:sldId id="469" r:id="rId11"/>
    <p:sldId id="470" r:id="rId12"/>
    <p:sldId id="471" r:id="rId13"/>
    <p:sldId id="472" r:id="rId14"/>
    <p:sldId id="431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23" r:id="rId35"/>
    <p:sldId id="46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  <a:srgbClr val="FFEAEA"/>
    <a:srgbClr val="FA0000"/>
    <a:srgbClr val="FFF2F2"/>
    <a:srgbClr val="FFDEDE"/>
    <a:srgbClr val="FFEDED"/>
    <a:srgbClr val="FFE8E8"/>
    <a:srgbClr val="FFDBDB"/>
    <a:srgbClr val="FFDDD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20AA-61E4-4310-AB79-0078C4299D6F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1F62-CEBB-4642-BB65-56A3BA414A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0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28/Νοε/2025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0</a:t>
            </a:r>
            <a:r>
              <a:rPr lang="en-US" sz="4400" dirty="0" smtClean="0"/>
              <a:t>8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Defining Cloud Computing for </a:t>
            </a:r>
            <a:r>
              <a:rPr lang="en-US" sz="2800" b="1" dirty="0" err="1"/>
              <a:t>IoT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199" y="837138"/>
            <a:ext cx="11610975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 just “remote servers”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l-GR" sz="2000" dirty="0" smtClean="0">
                <a:latin typeface="Arial" panose="020B0604020202020204" pitchFamily="34" charset="0"/>
              </a:rPr>
              <a:t>Cloud computing is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dynamic, scalable, distributed computing platform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capabilities for IoT: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Elastic compute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dynamically scale resources based on workload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Massive storage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structured &amp; unstructured sensor data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accessibility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devices and apps can access data from anywhere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point: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Cloud provides a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centralized brain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geographically distributed IoT devices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4" y="3635950"/>
            <a:ext cx="4229101" cy="282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75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vs. Edge vs. On-Premise (1)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51060"/>
              </p:ext>
            </p:extLst>
          </p:nvPr>
        </p:nvGraphicFramePr>
        <p:xfrm>
          <a:off x="266700" y="803549"/>
          <a:ext cx="11639549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505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27049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321053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238013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dirty="0"/>
                        <a:t>Factor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On-Premise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Latency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Very low (ms-level)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Medium/High (50–200ms typical)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Low (LAN-level), depends on setup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952224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Scalability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Limited by device hardware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Virtually unlimited; auto-scaling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Fixed by local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346842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Cost Model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CapEx-heavy (device purchase)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OPEX-based; pay-as-you-go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 CapEx and maintenance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891725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Maintenance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Local device upkeep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Managed by provider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Full IT team required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174988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Compute Power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Limited, constrained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Virtually unlimited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High, but fixed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51100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Data Storage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Local, small capacity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Huge, flexible, distributed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Large, but physical limits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21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vs. Edge vs. On-Premise (2)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88865"/>
              </p:ext>
            </p:extLst>
          </p:nvPr>
        </p:nvGraphicFramePr>
        <p:xfrm>
          <a:off x="438150" y="803549"/>
          <a:ext cx="11029948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9922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337405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016054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1800" dirty="0"/>
                        <a:t>Factor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On-Premise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 dirty="0"/>
                        <a:t>Availability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Depends on local 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High; built-in redundancy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Depends on local infrastructure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35971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Security &amp; Privacy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Data mostly local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Cloud provider secures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Fully under organizational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24878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Flexibility / Integration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Limited protocols, mostly local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Wide integration, APIs, ML,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Flexible internally, limited external integrations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58693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Energy Consumption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 to moderate per 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High in data centers, but shared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Moderate, depends on infrastructure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32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1800" b="1"/>
                        <a:t>Use Cases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Real-time control, latency-critical tasks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Analytics, orchestration, global dashboards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Legacy apps, sensitive data, regulated environments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4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</a:t>
            </a:r>
            <a:r>
              <a:rPr lang="en-US" sz="2800" b="1" dirty="0" smtClean="0"/>
              <a:t>Computing </a:t>
            </a:r>
            <a:r>
              <a:rPr lang="en-US" sz="2800" b="1" dirty="0"/>
              <a:t>in the </a:t>
            </a:r>
            <a:r>
              <a:rPr lang="en-US" sz="2800" b="1" dirty="0" err="1"/>
              <a:t>IoT</a:t>
            </a:r>
            <a:r>
              <a:rPr lang="en-US" sz="2800" b="1" dirty="0"/>
              <a:t> Era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1" y="671691"/>
            <a:ext cx="634364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Scalability: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handle millions of devices generating billions of events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Elasticity: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dynamically scale compute &amp; storage in response to bursts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Centralized Analytics: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process &amp; correlate data from multiple sources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Orchestration: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manage device fleet, software updates, and workflows centrally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Availability &amp; Reliability: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built-in redundancy, failover, disaster recovery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b="1" dirty="0">
                <a:latin typeface="Arial" panose="020B0604020202020204" pitchFamily="34" charset="0"/>
              </a:rPr>
              <a:t>Basic Concepts: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Event-driven architecture:</a:t>
            </a:r>
            <a:r>
              <a:rPr lang="el-GR" altLang="el-GR" dirty="0">
                <a:latin typeface="Arial" panose="020B0604020202020204" pitchFamily="34" charset="0"/>
              </a:rPr>
              <a:t> real-time data triggers automated workflows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Serverless computing:</a:t>
            </a:r>
            <a:r>
              <a:rPr lang="el-GR" altLang="el-GR" dirty="0">
                <a:latin typeface="Arial" panose="020B0604020202020204" pitchFamily="34" charset="0"/>
              </a:rPr>
              <a:t> pay-per-invocation, no server management, ideal for intermittent IoT workloads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Global distribution:</a:t>
            </a:r>
            <a:r>
              <a:rPr lang="el-GR" altLang="el-GR" dirty="0">
                <a:latin typeface="Arial" panose="020B0604020202020204" pitchFamily="34" charset="0"/>
              </a:rPr>
              <a:t> reduce latency for geo-dispersed devices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Integration with ML/AI:</a:t>
            </a:r>
            <a:r>
              <a:rPr lang="el-GR" altLang="el-GR" dirty="0">
                <a:latin typeface="Arial" panose="020B0604020202020204" pitchFamily="34" charset="0"/>
              </a:rPr>
              <a:t> cloud-native ML pipelines enable predictive analytics at scale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2" y="2695575"/>
            <a:ext cx="446722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5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Service Models: Infrastructure as a Service (IaaS)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857668"/>
            <a:ext cx="6019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virtualized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compute, storage, and networking resources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on-demand.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 control over OS, runtime, apps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Flexible resource allocation (CPU, memory, storage)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Pay-per-use / elastic scaling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Relevance: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 large volumes of sensor data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 edge-aggregated data servers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custom analytics pipelines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EC2, Azure Virtual Machines, Google Compute Engine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1604426"/>
            <a:ext cx="5895975" cy="33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Service Models: Platform as a Service (PaaS)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1604426"/>
            <a:ext cx="5895975" cy="335333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026" y="790219"/>
            <a:ext cx="535305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platforms for app development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without managing underlying infrastructure.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Pre-configured runtime environments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Built-in scalability and orchestration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Serverless options (AWS Lambda, Azure Functions)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Relevance: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Event-driven IoT pipelines (sensor → function → database)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 deployment of IoT applications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Integrates easily with analytics and ML services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Lambda, Azure App Service, Google App Engine</a:t>
            </a:r>
          </a:p>
        </p:txBody>
      </p:sp>
    </p:spTree>
    <p:extLst>
      <p:ext uri="{BB962C8B-B14F-4D97-AF65-F5344CB8AC3E}">
        <p14:creationId xmlns:p14="http://schemas.microsoft.com/office/powerpoint/2010/main" val="17949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Service Models: Software as a Service (SaaS)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1604426"/>
            <a:ext cx="5895975" cy="33533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987356"/>
            <a:ext cx="51720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Fully managed applications accessed via browser or API.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infrastructure or platform management required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Multi-tenant, subscription-based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 includes dashboards, analytics, IoT device management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Relevance: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Fleet management dashboards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analytics platforms (no custom development)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monitoring &amp; reporting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IoT SiteWise, Azure IoT Central, Google Cloud IoT Core</a:t>
            </a:r>
          </a:p>
        </p:txBody>
      </p:sp>
    </p:spTree>
    <p:extLst>
      <p:ext uri="{BB962C8B-B14F-4D97-AF65-F5344CB8AC3E}">
        <p14:creationId xmlns:p14="http://schemas.microsoft.com/office/powerpoint/2010/main" val="38323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Service Models: </a:t>
            </a:r>
            <a:r>
              <a:rPr lang="en-US" sz="2800" b="1" dirty="0" smtClean="0"/>
              <a:t>IaaS </a:t>
            </a:r>
            <a:r>
              <a:rPr lang="en-US" sz="2800" b="1" dirty="0"/>
              <a:t>vs PaaS vs </a:t>
            </a:r>
            <a:r>
              <a:rPr lang="en-US" sz="2800" b="1" dirty="0" smtClean="0"/>
              <a:t>SaaS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64528"/>
              </p:ext>
            </p:extLst>
          </p:nvPr>
        </p:nvGraphicFramePr>
        <p:xfrm>
          <a:off x="438150" y="803549"/>
          <a:ext cx="11029948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9922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294878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289909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016054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PaaS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SaaS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Control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(OS, runtime, apps)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Medium (apps only)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Low (managed by provider)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21056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Management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handles most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Provider handles infra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Provider handles everything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35971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Flexibility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Maximum customization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Moderate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Minimal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24878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Scalability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(manual or auto)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(built-in)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(limited to provider)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58693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IoT Use Cases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Custom analytics, large-scale ingestion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Event-driven pipelines, serverless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Dashboards, device management,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32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Cost Model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Pay for VMs/storage/network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Pay for platform usage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Subscription </a:t>
                      </a:r>
                      <a:r>
                        <a:rPr lang="en-US" dirty="0" smtClean="0"/>
                        <a:t>or </a:t>
                      </a:r>
                      <a:r>
                        <a:rPr lang="en-US" dirty="0"/>
                        <a:t>per-device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4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Deployment </a:t>
            </a:r>
            <a:r>
              <a:rPr lang="en-US" sz="2800" b="1" dirty="0" smtClean="0"/>
              <a:t>Models: Overview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025" y="894993"/>
            <a:ext cx="862935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 Cloud: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 hosted by third-party provider, shared among multiple tenants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high scalability, low upfront cost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AWS, Azure, Google Cloud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Private Cloud: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Dedicated infrastructure for a single organization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full control, enhanced security, compliance-friendly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OpenStack, VMware Cloud, on-premise private cloud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Hybrid Cloud: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Combination of public + private clouds; workloads move between them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flexibility, optimal resource use, sensitive data stays private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Azure Stack + Azure Public, AWS Outposts + AWS Public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Multi-Cloud: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of multiple cloud providers for redundancy, avoiding vendor lock-in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Advantages: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resilience, best-of-breed services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AWS + GCP + Azure mix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Deployment </a:t>
            </a:r>
            <a:r>
              <a:rPr lang="en-US" sz="2800" b="1" dirty="0" smtClean="0"/>
              <a:t>Models: Trade-offs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48090"/>
              </p:ext>
            </p:extLst>
          </p:nvPr>
        </p:nvGraphicFramePr>
        <p:xfrm>
          <a:off x="438150" y="803549"/>
          <a:ext cx="11029947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2167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562167">
                  <a:extLst>
                    <a:ext uri="{9D8B030D-6E8A-4147-A177-3AD203B41FA5}">
                      <a16:colId xmlns:a16="http://schemas.microsoft.com/office/drawing/2014/main" val="3691004755"/>
                    </a:ext>
                  </a:extLst>
                </a:gridCol>
                <a:gridCol w="1969855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248849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3447262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Public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Private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Hybrid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Multi-Cloud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Cost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Low upfront, OPEX-based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CapEx, ongoing Ops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Medium (mix)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 (multiple vendors)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90046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Scalability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Very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 by infrastructure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Flexible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Very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21056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Latency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Medium/High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Optimized (critical workloads local)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Variable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35971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Security &amp; Privacy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Shared, provider-managed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Full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Configurable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Depends on provider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24878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Compliance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Limited, provider-specific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High, fully managed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Flexible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Complex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58693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Flexibility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Standardized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Fully customizable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Moderate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32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b="1"/>
                        <a:t>Management Complexity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4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9201"/>
            <a:ext cx="12192000" cy="1384995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Puzzle 1: </a:t>
            </a:r>
            <a:r>
              <a:rPr lang="en-US" sz="2800" dirty="0"/>
              <a:t>A person lives on the 10th floor. Every morning they take the elevator down. When they return, they only ride the elevator to the 7th floor and walk the rest</a:t>
            </a:r>
            <a:r>
              <a:rPr lang="en-US" sz="2800" dirty="0" smtClean="0"/>
              <a:t>. However</a:t>
            </a:r>
            <a:r>
              <a:rPr lang="en-US" sz="2800" dirty="0"/>
              <a:t>, on rainy days, they ride all the way to the 10th floor. Why?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9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Data Centers: Overview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095019"/>
            <a:ext cx="60483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 Data Centers: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Traditional design using electronic switching and copper-based interconnects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Widely used, cost-effective, mature technology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energy-hungry, limited bandwidth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Optical Data Centers: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fiber optics for interconnects, replacing copper links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bandwidth, low latency, energy-efficient for data transmission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case: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high-speed cloud networks, HPC clusters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Hybrid Data Centers: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Combine electrical and optical interconnects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Balance between cost, performance, and flexibility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Suitable for scalable IoT/cloud applications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2" y="1562100"/>
            <a:ext cx="470505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Data Centers: </a:t>
            </a:r>
            <a:r>
              <a:rPr lang="en-US" sz="2800" b="1" dirty="0" err="1" smtClean="0"/>
              <a:t>SotA</a:t>
            </a:r>
            <a:r>
              <a:rPr lang="en-US" sz="2800" b="1" dirty="0" smtClean="0"/>
              <a:t> and Beyond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2" y="1562100"/>
            <a:ext cx="4705055" cy="35242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975" y="793821"/>
            <a:ext cx="60864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SOTA Data Centers: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Energy-efficient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designs: renewable energy integration, cooling optimizations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High-performance interconnects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optical switching, RDMA over Converged Ethernet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AI-driven resource management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dynamic load balancing, predictive maintenance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Google, Microsoft, AWS hyperscale data centers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Beyond SOTA (Emerging Concepts):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Photonic/Optical-only switches: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ultra-low latency, near-zero electrical conversion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Neuromorphic &amp; quantum computing integration: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specialized workloads for AI &amp; analytics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Liquid-cooled &amp; modular designs: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extreme energy efficiency, rapid deployment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Edge-cloud continuum integration: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distributed micro data centers closer to IoT devices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Architecture for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 (1)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33462"/>
            <a:ext cx="9420226" cy="471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3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Architecture for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 (2)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599" y="873205"/>
            <a:ext cx="613410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Layers of IoT Cloud Architecture: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Layer: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IoT sensors and actuators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Edge Layer (optional):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Local processing, filtering, aggregation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Ingestion Layer: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Collects data via protocols (MQTT, HTTP, Kafka)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Processing Layer: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Event-driven functions, microservices, serverless computing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Storage Layer: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Object storage, databases (relational/NoSQL), data lakes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Analytics &amp; Visualization Layer: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Dashboards, ML pipelines, reporting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principles: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Modularity: separate concerns for scalability and maintainability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Event-driven: IoT data triggers processing dynamically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Microservices: independent services for ingestion, processing, and analytics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38375"/>
            <a:ext cx="4914900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5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Cloud </a:t>
            </a:r>
            <a:r>
              <a:rPr lang="en-US" sz="2800" b="1" dirty="0" smtClean="0"/>
              <a:t>Architecture: Types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825" y="765245"/>
            <a:ext cx="56864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Event-Driven Architecture: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devices generate events → triggers cloud functions or microservices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Benefits: real-time processing, scalability, decoupling of components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Motion sensor triggers serverless function → update dashboard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Serverless Computing: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infrastructure management, pay-per-invocation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Ideal for bursty IoT workloads and event-driven pipelines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AWS Lambda, Azure Functions, Google Cloud Functions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Microservice Integration: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cloud service handles a specific function (ingestion, processing, storage)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parallel development, scaling, and fault isolation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1"/>
          <a:stretch/>
        </p:blipFill>
        <p:spPr>
          <a:xfrm>
            <a:off x="6191250" y="2019299"/>
            <a:ext cx="5654689" cy="270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1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Storage Options in the Cloud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25" y="1176368"/>
            <a:ext cx="6096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 Storage: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Stores unstructured data (logs, sensor readings, media) as objects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Highly scalable, cost-effective, ideal for IoT bursts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AWS S3, Azure Blob Storage, Google Cloud Storage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Relational Databases (RDBMS):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Structured, transactional data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consistency, SQL queries, joins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AWS RDS (PostgreSQL, MySQL), Azure SQL, Cloud SQL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NoSQL Databases: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Key-value, document, or columnar storage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Designed for high throughput, horizontal scaling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DynamoDB, MongoDB Atlas, Cassandra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63" y="1522528"/>
            <a:ext cx="5000838" cy="3297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5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Organizing </a:t>
            </a:r>
            <a:r>
              <a:rPr lang="en-US" sz="2800" b="1" dirty="0" err="1"/>
              <a:t>IoT</a:t>
            </a:r>
            <a:r>
              <a:rPr lang="en-US" sz="2800" b="1" dirty="0"/>
              <a:t> Data: Lakes vs Warehouses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1950" y="802608"/>
            <a:ext cx="50006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Lake: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Stores raw, unstructured, semi-structured, and structured data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Schema-on-read: flexible for diverse IoT sensor data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AWS Lake Formation, Azure Data Lake, GCP BigLake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Warehouse: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Stores structured, cleaned, optimized data for analytics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Schema-on-write, ideal for dashboards and reporting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Redshift, BigQuery, Snowflake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Use Case: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Lake: store raw telemetry from millions of devices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Warehouse: analyze aggregated trends, visualize KPIs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8472" r="4332" b="17222"/>
          <a:stretch/>
        </p:blipFill>
        <p:spPr>
          <a:xfrm>
            <a:off x="6096000" y="2329642"/>
            <a:ext cx="5267325" cy="2578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51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Processing </a:t>
            </a:r>
            <a:r>
              <a:rPr lang="en-US" sz="2800" b="1" dirty="0" err="1"/>
              <a:t>IoT</a:t>
            </a:r>
            <a:r>
              <a:rPr lang="en-US" sz="2800" b="1" dirty="0"/>
              <a:t> Data in the Cloud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889107"/>
            <a:ext cx="61341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atch Processing: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Periodic processing of large datasets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latency, optimized for heavy analytics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AWS EMR/Spark, BigQuery batch queries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Stream Processing: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or near real-time processing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latency, suitable for event-driven applications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Kafka Streams, AWS Kinesis, GCP Dataflow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 IoT Cloud Pipeline: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devices → Cloud ingestion (MQTT/Kafka)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Stream processing → anomaly detection / aggregation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3)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 results in object storage or NoSQL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4)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Batch analytics → warehouse for dashboards &amp; reporting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716476"/>
            <a:ext cx="5815961" cy="34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Messaging: MQTT</a:t>
            </a:r>
            <a:endParaRPr lang="en-US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6775" y="701666"/>
            <a:ext cx="101822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MQTT is a lightweight publish-subscribe protocol, ideal for IoT devices.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Cloud-Native Brokers: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Managed services for scalability and reliability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AWS IoT Core, Azure IoT Hub, Google Cloud IoT Core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QoS levels for message delivery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authentication &amp; authorization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Automatic scaling to handle millions of connected devices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Use Case: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Sensor data from distributed devices → cloud ingestion → triggers cloud processing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/>
          <a:stretch/>
        </p:blipFill>
        <p:spPr>
          <a:xfrm>
            <a:off x="3076574" y="4045278"/>
            <a:ext cx="5153025" cy="2441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62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Cloud Messaging</a:t>
            </a:r>
            <a:r>
              <a:rPr lang="en-US" sz="2800" b="1" dirty="0"/>
              <a:t>: Large-Scale Event Streaming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013" y="721935"/>
            <a:ext cx="61293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Apache Kafka 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n-US" altLang="el-G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Managed Kafka Services: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Distributed log system for high-throughput, fault-tolerant ingestion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Ideal for batch and real-time analytics pipelines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Kinesis: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Fully managed, real-time streaming service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ingestion, processing, storage for IoT telemetry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Cloud Pub/Sub: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Global, fully managed message bus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Event-driven, scalable, low-latency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1" y="3751956"/>
            <a:ext cx="9674930" cy="2472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229351" y="737205"/>
            <a:ext cx="5895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b="1" dirty="0">
                <a:latin typeface="Arial" panose="020B0604020202020204" pitchFamily="34" charset="0"/>
              </a:rPr>
              <a:t>Event Streaming Patterns:</a:t>
            </a:r>
            <a:endParaRPr lang="el-GR" altLang="el-GR" sz="16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b="1" dirty="0">
                <a:latin typeface="Arial" panose="020B0604020202020204" pitchFamily="34" charset="0"/>
              </a:rPr>
              <a:t>Producer → Broker → Consumer</a:t>
            </a:r>
            <a:r>
              <a:rPr lang="el-GR" altLang="el-GR" sz="1600" dirty="0">
                <a:latin typeface="Arial" panose="020B0604020202020204" pitchFamily="34" charset="0"/>
              </a:rPr>
              <a:t> (decoupled, scalable)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b="1" dirty="0">
                <a:latin typeface="Arial" panose="020B0604020202020204" pitchFamily="34" charset="0"/>
              </a:rPr>
              <a:t>Fan-out:</a:t>
            </a:r>
            <a:r>
              <a:rPr lang="el-GR" altLang="el-GR" sz="1600" dirty="0">
                <a:latin typeface="Arial" panose="020B0604020202020204" pitchFamily="34" charset="0"/>
              </a:rPr>
              <a:t> single event → multiple consumers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b="1" dirty="0">
                <a:latin typeface="Arial" panose="020B0604020202020204" pitchFamily="34" charset="0"/>
              </a:rPr>
              <a:t>Replay:</a:t>
            </a:r>
            <a:r>
              <a:rPr lang="el-GR" altLang="el-GR" sz="1600" dirty="0">
                <a:latin typeface="Arial" panose="020B0604020202020204" pitchFamily="34" charset="0"/>
              </a:rPr>
              <a:t> consumers can replay past events for analytics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b="1" dirty="0" smtClean="0">
                <a:latin typeface="Arial" panose="020B0604020202020204" pitchFamily="34" charset="0"/>
              </a:rPr>
              <a:t>IoT </a:t>
            </a:r>
            <a:r>
              <a:rPr lang="el-GR" altLang="el-GR" sz="1600" b="1" dirty="0">
                <a:latin typeface="Arial" panose="020B0604020202020204" pitchFamily="34" charset="0"/>
              </a:rPr>
              <a:t>Example:</a:t>
            </a:r>
            <a:endParaRPr lang="el-GR" altLang="el-GR" sz="16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Arial" panose="020B0604020202020204" pitchFamily="34" charset="0"/>
              </a:rPr>
              <a:t>Devices produce telemetry → Kafka/Kinesis/ Pub/Sub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Arial" panose="020B0604020202020204" pitchFamily="34" charset="0"/>
              </a:rPr>
              <a:t>Stream processing → anomaly </a:t>
            </a:r>
            <a:r>
              <a:rPr lang="el-GR" altLang="el-GR" sz="1600" dirty="0" smtClean="0">
                <a:latin typeface="Arial" panose="020B0604020202020204" pitchFamily="34" charset="0"/>
              </a:rPr>
              <a:t>detection</a:t>
            </a:r>
            <a:r>
              <a:rPr lang="en-US" altLang="el-GR" sz="1600" dirty="0" smtClean="0">
                <a:latin typeface="Arial" panose="020B0604020202020204" pitchFamily="34" charset="0"/>
              </a:rPr>
              <a:t>, </a:t>
            </a:r>
            <a:r>
              <a:rPr lang="el-GR" altLang="el-GR" sz="1600" dirty="0" smtClean="0">
                <a:latin typeface="Arial" panose="020B0604020202020204" pitchFamily="34" charset="0"/>
              </a:rPr>
              <a:t>aggregation</a:t>
            </a:r>
            <a:endParaRPr lang="el-GR" altLang="el-GR" sz="1600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Arial" panose="020B0604020202020204" pitchFamily="34" charset="0"/>
              </a:rPr>
              <a:t>Store results → dashboards, alerts, or ML pipelines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9201"/>
            <a:ext cx="12192000" cy="1384995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Puzzle 1: </a:t>
            </a:r>
            <a:r>
              <a:rPr lang="en-US" sz="2800" dirty="0"/>
              <a:t>A person lives on the 10th floor. Every morning they take the elevator down. When they return, they only ride the elevator to the 7th floor and walk the rest</a:t>
            </a:r>
            <a:r>
              <a:rPr lang="en-US" sz="2800" dirty="0" smtClean="0"/>
              <a:t>. However</a:t>
            </a:r>
            <a:r>
              <a:rPr lang="en-US" sz="2800" dirty="0"/>
              <a:t>, on rainy days, they ride all the way to the 10th floor. Why?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43226"/>
            <a:ext cx="12192000" cy="954107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dirty="0"/>
              <a:t>The person is short and can’t reach the button for the 10th floor. On rainy days, they use an umbrella to press the higher button.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5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Analytics &amp; ML in the Cloud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675" y="653475"/>
            <a:ext cx="78962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Cloud-Based Analytics Platforms: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dashboards, trend analysis, anomaly detection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AWS QuickSight, Azure Synapse Analytics, Google Looker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ML as a Cloud Service: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Build, train, and deploy ML models without managing infrastructure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SageMaker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fully managed, supports edge deployment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Azure ML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integrates with IoT Hub and Stream Analytics</a:t>
            </a: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Vertex AI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unified pipeline for training and deployment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with IoT Pipelines: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→ Cloud ingestion → Stream processing → ML predictions → dashboards/alerts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predictive maintenance, anomaly detection, and smart automation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39818"/>
              </p:ext>
            </p:extLst>
          </p:nvPr>
        </p:nvGraphicFramePr>
        <p:xfrm>
          <a:off x="428625" y="4323160"/>
          <a:ext cx="10839450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3691004755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39590238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AWS SageMaker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Azure 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Vertex AI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Deployment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 &amp;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 &amp;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 &amp;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90046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Integration with IoT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Tight with IoT Core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Tight with IoT Hub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Tight with Pub/Sub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210566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Supported Frameworks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TensorFlow, PyTorch, MXNet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TensorFlow, PyTorch, scikit-learn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TensorFlow, PyTorch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35971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/>
                        <a:t>Managed Pipelines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24878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819985"/>
            <a:ext cx="3771900" cy="25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Controlling Access in the Cloud - Identity &amp; Access Management (IAM)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475" y="959767"/>
            <a:ext cx="546735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IAM ensures that only authorized users and devices can access cloud resources.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Concepts: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Users, groups, roles</a:t>
            </a:r>
            <a:endParaRPr lang="en-US" altLang="el-GR" dirty="0"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permissions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Policies</a:t>
            </a:r>
            <a:endParaRPr lang="en-US" altLang="el-GR" dirty="0"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granular control of actions on cloud resources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identities &amp; certificates</a:t>
            </a:r>
            <a:endParaRPr lang="en-US" altLang="el-GR" dirty="0">
              <a:latin typeface="Arial" panose="020B0604020202020204" pitchFamily="34" charset="0"/>
            </a:endParaRPr>
          </a:p>
          <a:p>
            <a:pPr marL="1200150" lvl="2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authenticate IoT devices securely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Relevance: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IoT device can have a unique identity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Fine-grained control over which devices can publish/subscribe or trigger cloud functions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IAM &amp; IoT policies, Azure RBAC + IoT Hub, Google Cloud IAM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0421"/>
            <a:ext cx="581025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Encrypting and Auditing </a:t>
            </a:r>
            <a:r>
              <a:rPr lang="en-US" sz="2800" b="1" dirty="0" err="1"/>
              <a:t>IoT</a:t>
            </a:r>
            <a:r>
              <a:rPr lang="en-US" sz="2800" b="1" dirty="0"/>
              <a:t> Data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" y="986641"/>
            <a:ext cx="5867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Encryption: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rest: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S3 encryption, database encryption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transit: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TLS/SSL, MQTT over TLS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 &amp; Logging: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 device and user actions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 anomalous behavior and potential breaches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Compliance: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GDPR, HIPAA, ISO 27001, SOC 2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legal and regulatory adherence for IoT deployments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Use Case: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Secure telemetry streams from millions of devices, ensuring data integrity and regulatory compliance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809624"/>
            <a:ext cx="5475571" cy="30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62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Managing </a:t>
            </a:r>
            <a:r>
              <a:rPr lang="en-US" sz="2800" b="1" dirty="0" err="1"/>
              <a:t>IoT</a:t>
            </a:r>
            <a:r>
              <a:rPr lang="en-US" sz="2800" b="1" dirty="0"/>
              <a:t> Devices Securely in the Cloud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8125" y="885468"/>
            <a:ext cx="633412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Lifecycle Phases: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Onboarding: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device identity registration, certificate provisioning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Configuration &amp; Updates: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remote software updates, configuration changes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health, status, connectivity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Decommissioning: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secure removal, revocation of credentials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Centralized control over fleet of devices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Minimize risk of compromised devices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Automated updates and maintenance at scale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AWS IoT Device Management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Azure IoT Hub Device Provisioning Service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Google Cloud IoT Core Device Manager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2" y="1023937"/>
            <a:ext cx="4319588" cy="431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3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4" y="770650"/>
            <a:ext cx="1177004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Younis</a:t>
            </a:r>
            <a:r>
              <a:rPr lang="en-US" sz="1600" i="1" dirty="0"/>
              <a:t>, </a:t>
            </a:r>
            <a:r>
              <a:rPr lang="en-US" sz="1600" i="1" dirty="0" err="1"/>
              <a:t>Rehmana</a:t>
            </a:r>
            <a:r>
              <a:rPr lang="en-US" sz="1600" i="1" dirty="0"/>
              <a:t>, et al. "A comprehensive analysis of </a:t>
            </a:r>
            <a:r>
              <a:rPr lang="en-US" sz="1600" b="1" i="1" dirty="0"/>
              <a:t>cloud service models: IaaS, PaaS, and SaaS </a:t>
            </a:r>
            <a:r>
              <a:rPr lang="en-US" sz="1600" i="1" dirty="0"/>
              <a:t>in the context of emerging technologies and trend." 2024 international conference on electrical, communication and computer engineering (ICECCE). IEEE, 2024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Dr</a:t>
            </a:r>
            <a:r>
              <a:rPr lang="en-US" sz="1600" i="1" dirty="0" smtClean="0"/>
              <a:t> </a:t>
            </a:r>
            <a:r>
              <a:rPr lang="en-US" sz="1600" i="1" dirty="0" err="1"/>
              <a:t>Qaim</a:t>
            </a:r>
            <a:r>
              <a:rPr lang="en-US" sz="1600" i="1" dirty="0"/>
              <a:t> Mehdi, </a:t>
            </a:r>
            <a:r>
              <a:rPr lang="en-US" sz="1600" i="1" dirty="0" err="1"/>
              <a:t>Talha</a:t>
            </a:r>
            <a:r>
              <a:rPr lang="en-US" sz="1600" i="1" dirty="0"/>
              <a:t> Ansari, and Osama Siddiqui. "</a:t>
            </a:r>
            <a:r>
              <a:rPr lang="en-US" sz="1600" b="1" i="1" dirty="0"/>
              <a:t>Comparative Analysis of SaaS, IaaS, and PaaS</a:t>
            </a:r>
            <a:r>
              <a:rPr lang="en-US" sz="1600" i="1" dirty="0"/>
              <a:t>: Exploring the Cloud Computing Paradigm." International Journal of Innovative Research in Computer Science and Technology (IJIRCST) (2024): 89-93.</a:t>
            </a:r>
            <a:endParaRPr lang="en-US" sz="1600" i="1" dirty="0" smtClean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/>
              <a:t>Ogbuefi</a:t>
            </a:r>
            <a:r>
              <a:rPr lang="en-US" sz="1600" i="1" dirty="0"/>
              <a:t>, </a:t>
            </a:r>
            <a:r>
              <a:rPr lang="en-US" sz="1600" i="1" dirty="0" err="1"/>
              <a:t>Ejielo</a:t>
            </a:r>
            <a:r>
              <a:rPr lang="en-US" sz="1600" i="1" dirty="0"/>
              <a:t>, et al. "Systematic review of integration techniques in </a:t>
            </a:r>
            <a:r>
              <a:rPr lang="en-US" sz="1600" b="1" i="1" dirty="0"/>
              <a:t>hybrid cloud infrastructure projects</a:t>
            </a:r>
            <a:r>
              <a:rPr lang="en-US" sz="1600" i="1" dirty="0"/>
              <a:t>." International Journal of Advanced Multidisciplinary Research and Studies 3.6 (2023): 1634-1643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/>
              <a:t>Baziana</a:t>
            </a:r>
            <a:r>
              <a:rPr lang="en-US" sz="1600" i="1" dirty="0"/>
              <a:t>, </a:t>
            </a:r>
            <a:r>
              <a:rPr lang="en-US" sz="1600" i="1" dirty="0" err="1"/>
              <a:t>Peristera</a:t>
            </a:r>
            <a:r>
              <a:rPr lang="en-US" sz="1600" i="1" dirty="0"/>
              <a:t> A. "</a:t>
            </a:r>
            <a:r>
              <a:rPr lang="en-US" sz="1600" b="1" i="1" dirty="0"/>
              <a:t>Optical data center networking</a:t>
            </a:r>
            <a:r>
              <a:rPr lang="en-US" sz="1600" i="1" dirty="0"/>
              <a:t>: A comprehensive review on traffic, switching, bandwidth allocation, and challenges." IEEE Access (2024</a:t>
            </a:r>
            <a:r>
              <a:rPr lang="en-US" sz="1600" i="1" dirty="0" smtClean="0"/>
              <a:t>).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/>
              <a:t>Kamiya</a:t>
            </a:r>
            <a:r>
              <a:rPr lang="en-US" sz="1600" i="1" dirty="0"/>
              <a:t>, George, and Paolo </a:t>
            </a:r>
            <a:r>
              <a:rPr lang="en-US" sz="1600" i="1" dirty="0" err="1"/>
              <a:t>Bertoldi</a:t>
            </a:r>
            <a:r>
              <a:rPr lang="en-US" sz="1600" i="1" dirty="0"/>
              <a:t>. </a:t>
            </a:r>
            <a:r>
              <a:rPr lang="en-US" sz="1600" b="1" i="1" dirty="0"/>
              <a:t>Energy consumption in data </a:t>
            </a:r>
            <a:r>
              <a:rPr lang="en-US" sz="1600" b="1" i="1" dirty="0" err="1"/>
              <a:t>centres</a:t>
            </a:r>
            <a:r>
              <a:rPr lang="en-US" sz="1600" b="1" i="1" dirty="0"/>
              <a:t> </a:t>
            </a:r>
            <a:r>
              <a:rPr lang="en-US" sz="1600" i="1" dirty="0"/>
              <a:t>and broadband communication networks in the EU. Luxembourg: Publications Office of the European Union, 2024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/>
              <a:t>Zangana</a:t>
            </a:r>
            <a:r>
              <a:rPr lang="en-US" sz="1600" i="1" dirty="0"/>
              <a:t>, </a:t>
            </a:r>
            <a:r>
              <a:rPr lang="en-US" sz="1600" i="1" dirty="0" err="1"/>
              <a:t>Hewa</a:t>
            </a:r>
            <a:r>
              <a:rPr lang="en-US" sz="1600" i="1" dirty="0"/>
              <a:t> </a:t>
            </a:r>
            <a:r>
              <a:rPr lang="en-US" sz="1600" i="1" dirty="0" err="1"/>
              <a:t>Majeed</a:t>
            </a:r>
            <a:r>
              <a:rPr lang="en-US" sz="1600" i="1" dirty="0"/>
              <a:t>, </a:t>
            </a:r>
            <a:r>
              <a:rPr lang="en-US" sz="1600" i="1" dirty="0" err="1"/>
              <a:t>Zina</a:t>
            </a:r>
            <a:r>
              <a:rPr lang="en-US" sz="1600" i="1" dirty="0"/>
              <a:t> </a:t>
            </a:r>
            <a:r>
              <a:rPr lang="en-US" sz="1600" i="1" dirty="0" err="1"/>
              <a:t>Bibo</a:t>
            </a:r>
            <a:r>
              <a:rPr lang="en-US" sz="1600" i="1" dirty="0"/>
              <a:t> Sallow, and Marwan Omar. "Cloud architectures for distributed </a:t>
            </a:r>
            <a:r>
              <a:rPr lang="en-US" sz="1600" i="1" dirty="0" err="1"/>
              <a:t>serverless</a:t>
            </a:r>
            <a:r>
              <a:rPr lang="en-US" sz="1600" i="1" dirty="0"/>
              <a:t> computing: </a:t>
            </a:r>
            <a:r>
              <a:rPr lang="en-US" sz="1600" b="1" i="1" dirty="0"/>
              <a:t>A review of event-driven and function-as-a-service paradigms</a:t>
            </a:r>
            <a:r>
              <a:rPr lang="en-US" sz="1600" i="1" dirty="0"/>
              <a:t>." International Journal of Artificial Intelligence &amp; Robotics (IJAIR) 6.2 (2024): 57-64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/>
              <a:t>Lamer, Antoine, et al. "</a:t>
            </a:r>
            <a:r>
              <a:rPr lang="en-US" sz="1600" b="1" i="1" dirty="0"/>
              <a:t>Data lake, data warehouse, </a:t>
            </a:r>
            <a:r>
              <a:rPr lang="en-US" sz="1600" b="1" i="1" dirty="0" err="1"/>
              <a:t>datamart</a:t>
            </a:r>
            <a:r>
              <a:rPr lang="en-US" sz="1600" b="1" i="1" dirty="0"/>
              <a:t>, and </a:t>
            </a:r>
            <a:r>
              <a:rPr lang="en-US" sz="1600" i="1" dirty="0"/>
              <a:t>feature store: Their contributions to the complete data reuse pipeline." JMIR medical informatics 12 (2024): e54590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/>
              <a:t>Azzabi</a:t>
            </a:r>
            <a:r>
              <a:rPr lang="en-US" sz="1600" i="1" dirty="0"/>
              <a:t>, Sarah, </a:t>
            </a:r>
            <a:r>
              <a:rPr lang="en-US" sz="1600" i="1" dirty="0" err="1"/>
              <a:t>Zakiya</a:t>
            </a:r>
            <a:r>
              <a:rPr lang="en-US" sz="1600" i="1" dirty="0"/>
              <a:t> </a:t>
            </a:r>
            <a:r>
              <a:rPr lang="en-US" sz="1600" i="1" dirty="0" err="1"/>
              <a:t>Alfughi</a:t>
            </a:r>
            <a:r>
              <a:rPr lang="en-US" sz="1600" i="1" dirty="0"/>
              <a:t>, and </a:t>
            </a:r>
            <a:r>
              <a:rPr lang="en-US" sz="1600" i="1" dirty="0" err="1"/>
              <a:t>Abdelkader</a:t>
            </a:r>
            <a:r>
              <a:rPr lang="en-US" sz="1600" i="1" dirty="0"/>
              <a:t> </a:t>
            </a:r>
            <a:r>
              <a:rPr lang="en-US" sz="1600" i="1" dirty="0" err="1"/>
              <a:t>Ouda</a:t>
            </a:r>
            <a:r>
              <a:rPr lang="en-US" sz="1600" i="1" dirty="0"/>
              <a:t>. "</a:t>
            </a:r>
            <a:r>
              <a:rPr lang="en-US" sz="1600" b="1" i="1" dirty="0"/>
              <a:t>Data lakes: A survey of concepts and architectures</a:t>
            </a:r>
            <a:r>
              <a:rPr lang="en-US" sz="1600" i="1" dirty="0"/>
              <a:t>." Computers 13.7 (2024): 183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/>
              <a:t>Ho, Chung Lai </a:t>
            </a:r>
            <a:r>
              <a:rPr lang="en-US" sz="1600" i="1" dirty="0" err="1"/>
              <a:t>Deryck</a:t>
            </a:r>
            <a:r>
              <a:rPr lang="en-US" sz="1600" i="1" dirty="0"/>
              <a:t>, Chung–</a:t>
            </a:r>
            <a:r>
              <a:rPr lang="en-US" sz="1600" i="1" dirty="0" err="1"/>
              <a:t>Horng</a:t>
            </a:r>
            <a:r>
              <a:rPr lang="en-US" sz="1600" i="1" dirty="0"/>
              <a:t> Lung, and </a:t>
            </a:r>
            <a:r>
              <a:rPr lang="en-US" sz="1600" i="1" dirty="0" err="1"/>
              <a:t>Zhengding</a:t>
            </a:r>
            <a:r>
              <a:rPr lang="en-US" sz="1600" i="1" dirty="0"/>
              <a:t> Mao. "Comparative analysis of real-time data processing architectures: </a:t>
            </a:r>
            <a:r>
              <a:rPr lang="en-US" sz="1600" b="1" i="1" dirty="0"/>
              <a:t>Kafka versus MQTT broker in </a:t>
            </a:r>
            <a:r>
              <a:rPr lang="en-US" sz="1600" b="1" i="1" dirty="0" err="1"/>
              <a:t>IoT</a:t>
            </a:r>
            <a:r>
              <a:rPr lang="en-US" sz="1600" i="1" dirty="0"/>
              <a:t>." 2024 IEEE 4th International Conference on Electronic Communications, Internet of Things and Big Data (ICEIB). IEEE, 2024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i="1" dirty="0" err="1"/>
              <a:t>Akinade</a:t>
            </a:r>
            <a:r>
              <a:rPr lang="en-US" sz="1600" i="1" dirty="0"/>
              <a:t>, </a:t>
            </a:r>
            <a:r>
              <a:rPr lang="en-US" sz="1600" i="1" dirty="0" err="1"/>
              <a:t>Afees</a:t>
            </a:r>
            <a:r>
              <a:rPr lang="en-US" sz="1600" i="1" dirty="0"/>
              <a:t> </a:t>
            </a:r>
            <a:r>
              <a:rPr lang="en-US" sz="1600" i="1" dirty="0" err="1"/>
              <a:t>Olanrewaju</a:t>
            </a:r>
            <a:r>
              <a:rPr lang="en-US" sz="1600" i="1" dirty="0"/>
              <a:t>, et al. "</a:t>
            </a:r>
            <a:r>
              <a:rPr lang="en-US" sz="1600" b="1" i="1" dirty="0"/>
              <a:t>Cloud security challenges </a:t>
            </a:r>
            <a:r>
              <a:rPr lang="en-US" sz="1600" i="1" dirty="0"/>
              <a:t>and solutions: A review of current best practices." </a:t>
            </a:r>
            <a:r>
              <a:rPr lang="en-US" sz="1600" i="1" dirty="0" err="1"/>
              <a:t>Int</a:t>
            </a:r>
            <a:r>
              <a:rPr lang="en-US" sz="1600" i="1" dirty="0"/>
              <a:t> J </a:t>
            </a:r>
            <a:r>
              <a:rPr lang="en-US" sz="1600" i="1" dirty="0" err="1"/>
              <a:t>Multidiscip</a:t>
            </a:r>
            <a:r>
              <a:rPr lang="en-US" sz="1600" i="1" dirty="0"/>
              <a:t> Res Growth </a:t>
            </a:r>
            <a:r>
              <a:rPr lang="en-US" sz="1600" i="1" dirty="0" err="1"/>
              <a:t>Eval</a:t>
            </a:r>
            <a:r>
              <a:rPr lang="en-US" sz="1600" i="1" dirty="0"/>
              <a:t> 6.1 (2025): 26-35</a:t>
            </a:r>
            <a:r>
              <a:rPr lang="en-US" sz="1600" i="1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172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Questions and Discussion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l-GR" sz="7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9201"/>
            <a:ext cx="12192000" cy="954107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Puzzle 2: </a:t>
            </a:r>
            <a:r>
              <a:rPr lang="en-US" sz="2800" dirty="0"/>
              <a:t>A father and son are in an accident. Father dies. The surgeon says, “I cannot operate on this boy — he is my son.” How is this possible?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63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9201"/>
            <a:ext cx="12192000" cy="1384995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Puzzle 2: </a:t>
            </a:r>
            <a:r>
              <a:rPr lang="en-US" sz="2800" dirty="0"/>
              <a:t>A person lives on the 10th floor. Every morning they take the elevator down. When they return, they only ride the elevator to the 7th floor and walk the rest</a:t>
            </a:r>
            <a:r>
              <a:rPr lang="en-US" sz="2800" dirty="0" smtClean="0"/>
              <a:t>. However</a:t>
            </a:r>
            <a:r>
              <a:rPr lang="en-US" sz="2800" dirty="0"/>
              <a:t>, on rainy days, they ride all the way to the 10th floor. Why?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43226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dirty="0"/>
              <a:t>The surgeon is the boy’s mother.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4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9201"/>
            <a:ext cx="12192000" cy="954107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Puzzle 3: </a:t>
            </a:r>
            <a:r>
              <a:rPr lang="en-US" sz="2800" dirty="0" smtClean="0"/>
              <a:t>Connect all dots using max of 4 lines, without lifting your pencil and without retracing your steps.</a:t>
            </a:r>
            <a:endParaRPr lang="en-US" sz="2800" b="1" dirty="0"/>
          </a:p>
        </p:txBody>
      </p:sp>
      <p:sp>
        <p:nvSpPr>
          <p:cNvPr id="2" name="Oval 1"/>
          <p:cNvSpPr/>
          <p:nvPr/>
        </p:nvSpPr>
        <p:spPr>
          <a:xfrm>
            <a:off x="2924175" y="300037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4543425" y="300037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6162675" y="300037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924175" y="3943350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543425" y="3943350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6162675" y="3943350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924175" y="488632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4543425" y="488632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6162675" y="488632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800350" y="2743200"/>
            <a:ext cx="4114800" cy="281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2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19201"/>
            <a:ext cx="12192000" cy="954107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Puzzle 3: </a:t>
            </a:r>
            <a:r>
              <a:rPr lang="en-US" sz="2800" dirty="0" smtClean="0"/>
              <a:t>Connect all dots using max of 4 lines, without lifting your pencil and without retracing your steps.</a:t>
            </a:r>
            <a:endParaRPr lang="en-US" sz="2800" b="1" dirty="0"/>
          </a:p>
        </p:txBody>
      </p:sp>
      <p:sp>
        <p:nvSpPr>
          <p:cNvPr id="2" name="Oval 1"/>
          <p:cNvSpPr/>
          <p:nvPr/>
        </p:nvSpPr>
        <p:spPr>
          <a:xfrm>
            <a:off x="2924175" y="300037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4543425" y="300037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6162675" y="300037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924175" y="3943350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543425" y="3943350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6162675" y="3943350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924175" y="488632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4543425" y="488632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6162675" y="4886325"/>
            <a:ext cx="466725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800350" y="2743200"/>
            <a:ext cx="4114800" cy="281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57537" y="4162425"/>
            <a:ext cx="23812" cy="2124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22550" y="3074192"/>
            <a:ext cx="4636294" cy="32123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57537" y="3086100"/>
            <a:ext cx="4624388" cy="66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5"/>
          </p:cNvCxnSpPr>
          <p:nvPr/>
        </p:nvCxnSpPr>
        <p:spPr>
          <a:xfrm>
            <a:off x="3322550" y="3374359"/>
            <a:ext cx="3073487" cy="1731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47604" y="6154140"/>
            <a:ext cx="7944396" cy="707886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Try thinking outside of the box!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813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9225" y="2143489"/>
            <a:ext cx="9420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5400" dirty="0">
                <a:solidFill>
                  <a:prstClr val="black"/>
                </a:solidFill>
              </a:rPr>
              <a:t>Επεξεργασία </a:t>
            </a:r>
            <a:r>
              <a:rPr lang="el-GR" sz="5400" dirty="0" smtClean="0">
                <a:solidFill>
                  <a:prstClr val="black"/>
                </a:solidFill>
              </a:rPr>
              <a:t>στο Υπολογιστικό Νέφος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Defining Cloud Computing for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9" y="1307563"/>
            <a:ext cx="6372225" cy="4250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6624</TotalTime>
  <Words>2893</Words>
  <Application>Microsoft Office PowerPoint</Application>
  <PresentationFormat>Widescreen</PresentationFormat>
  <Paragraphs>417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899</cp:revision>
  <dcterms:created xsi:type="dcterms:W3CDTF">2025-09-25T08:36:32Z</dcterms:created>
  <dcterms:modified xsi:type="dcterms:W3CDTF">2025-11-28T12:45:22Z</dcterms:modified>
</cp:coreProperties>
</file>