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342" r:id="rId3"/>
    <p:sldId id="343" r:id="rId4"/>
    <p:sldId id="469" r:id="rId5"/>
    <p:sldId id="344" r:id="rId6"/>
    <p:sldId id="477" r:id="rId7"/>
    <p:sldId id="478" r:id="rId8"/>
    <p:sldId id="479" r:id="rId9"/>
    <p:sldId id="475" r:id="rId10"/>
    <p:sldId id="476" r:id="rId11"/>
    <p:sldId id="345" r:id="rId12"/>
    <p:sldId id="346" r:id="rId13"/>
    <p:sldId id="347" r:id="rId14"/>
    <p:sldId id="470" r:id="rId15"/>
    <p:sldId id="348" r:id="rId16"/>
    <p:sldId id="349" r:id="rId17"/>
    <p:sldId id="350" r:id="rId18"/>
    <p:sldId id="351" r:id="rId19"/>
    <p:sldId id="352" r:id="rId20"/>
    <p:sldId id="353" r:id="rId21"/>
    <p:sldId id="480" r:id="rId22"/>
    <p:sldId id="354" r:id="rId23"/>
    <p:sldId id="481" r:id="rId24"/>
    <p:sldId id="482" r:id="rId25"/>
    <p:sldId id="355" r:id="rId26"/>
    <p:sldId id="483" r:id="rId27"/>
    <p:sldId id="484" r:id="rId28"/>
    <p:sldId id="358" r:id="rId29"/>
    <p:sldId id="485" r:id="rId30"/>
    <p:sldId id="359" r:id="rId31"/>
    <p:sldId id="360" r:id="rId32"/>
    <p:sldId id="361" r:id="rId33"/>
    <p:sldId id="362" r:id="rId34"/>
    <p:sldId id="486" r:id="rId35"/>
    <p:sldId id="471" r:id="rId36"/>
    <p:sldId id="472" r:id="rId37"/>
    <p:sldId id="487" r:id="rId38"/>
    <p:sldId id="363" r:id="rId39"/>
    <p:sldId id="488" r:id="rId40"/>
    <p:sldId id="364" r:id="rId41"/>
    <p:sldId id="365" r:id="rId42"/>
    <p:sldId id="366" r:id="rId43"/>
    <p:sldId id="367" r:id="rId44"/>
    <p:sldId id="368" r:id="rId45"/>
    <p:sldId id="489" r:id="rId46"/>
    <p:sldId id="369" r:id="rId47"/>
    <p:sldId id="370" r:id="rId48"/>
    <p:sldId id="371" r:id="rId49"/>
    <p:sldId id="372" r:id="rId50"/>
    <p:sldId id="490" r:id="rId51"/>
    <p:sldId id="491" r:id="rId52"/>
    <p:sldId id="373" r:id="rId53"/>
    <p:sldId id="473" r:id="rId54"/>
    <p:sldId id="492" r:id="rId55"/>
    <p:sldId id="374" r:id="rId56"/>
    <p:sldId id="474" r:id="rId57"/>
    <p:sldId id="375" r:id="rId58"/>
    <p:sldId id="376" r:id="rId59"/>
    <p:sldId id="377" r:id="rId60"/>
    <p:sldId id="378" r:id="rId61"/>
    <p:sldId id="379" r:id="rId62"/>
    <p:sldId id="380" r:id="rId63"/>
    <p:sldId id="381" r:id="rId64"/>
    <p:sldId id="493" r:id="rId65"/>
    <p:sldId id="382" r:id="rId66"/>
    <p:sldId id="383" r:id="rId67"/>
    <p:sldId id="384" r:id="rId68"/>
    <p:sldId id="494" r:id="rId69"/>
    <p:sldId id="495" r:id="rId70"/>
    <p:sldId id="385" r:id="rId71"/>
    <p:sldId id="386" r:id="rId72"/>
    <p:sldId id="387" r:id="rId73"/>
    <p:sldId id="388" r:id="rId74"/>
    <p:sldId id="389" r:id="rId75"/>
    <p:sldId id="390" r:id="rId76"/>
    <p:sldId id="391" r:id="rId77"/>
    <p:sldId id="392" r:id="rId78"/>
    <p:sldId id="393" r:id="rId79"/>
    <p:sldId id="496" r:id="rId80"/>
    <p:sldId id="394" r:id="rId81"/>
    <p:sldId id="497" r:id="rId82"/>
    <p:sldId id="395" r:id="rId83"/>
    <p:sldId id="396" r:id="rId84"/>
    <p:sldId id="498" r:id="rId85"/>
    <p:sldId id="397" r:id="rId86"/>
    <p:sldId id="499" r:id="rId87"/>
    <p:sldId id="399" r:id="rId88"/>
    <p:sldId id="400" r:id="rId89"/>
    <p:sldId id="401" r:id="rId90"/>
    <p:sldId id="402" r:id="rId91"/>
    <p:sldId id="403" r:id="rId92"/>
    <p:sldId id="500" r:id="rId93"/>
    <p:sldId id="404" r:id="rId94"/>
    <p:sldId id="405" r:id="rId95"/>
    <p:sldId id="406" r:id="rId96"/>
    <p:sldId id="407" r:id="rId97"/>
    <p:sldId id="408" r:id="rId98"/>
    <p:sldId id="501" r:id="rId99"/>
    <p:sldId id="409" r:id="rId100"/>
    <p:sldId id="410" r:id="rId101"/>
    <p:sldId id="411" r:id="rId10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24/5/2025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24/5/2025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24/5/2025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24/5/2025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l.wikipedia.org/wiki/%CE%92%CF%85%CE%B8%CF%8C%CF%82" TargetMode="External"/><Relationship Id="rId2" Type="http://schemas.openxmlformats.org/officeDocument/2006/relationships/hyperlink" Target="https://el.wikipedia.org/wiki/%CE%91%CE%B3%CE%B3%CE%BB%CE%B9%CE%BA%CE%AE_%CE%B3%CE%BB%CF%8E%CF%83%CF%83%CE%B1" TargetMode="External"/><Relationship Id="rId1" Type="http://schemas.openxmlformats.org/officeDocument/2006/relationships/slideLayout" Target="../slideLayouts/slideLayout2.xml"/><Relationship Id="rId6" Type="http://schemas.openxmlformats.org/officeDocument/2006/relationships/hyperlink" Target="https://el.wikipedia.org/wiki/%CE%9B%CE%AF%CE%BC%CE%BD%CE%B7" TargetMode="External"/><Relationship Id="rId5" Type="http://schemas.openxmlformats.org/officeDocument/2006/relationships/hyperlink" Target="https://el.wikipedia.org/wiki/%CE%98%CE%AC%CE%BB%CE%B1%CF%83%CF%83%CE%B1" TargetMode="External"/><Relationship Id="rId4" Type="http://schemas.openxmlformats.org/officeDocument/2006/relationships/hyperlink" Target="https://el.wikipedia.org/wiki/%CE%A9%CE%BA%CE%B5%CE%B1%CE%BD%CF%8C%CF%8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611560" y="404664"/>
            <a:ext cx="7920880" cy="2304256"/>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dirty="0">
                <a:solidFill>
                  <a:srgbClr val="FFFF00"/>
                </a:solidFill>
              </a:rPr>
              <a:t>: Όγδοο 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996952"/>
            <a:ext cx="9108504" cy="3861048"/>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FC5A5-024E-18A7-6C1B-0F73499878D9}"/>
              </a:ext>
            </a:extLst>
          </p:cNvPr>
          <p:cNvSpPr>
            <a:spLocks noGrp="1"/>
          </p:cNvSpPr>
          <p:nvPr>
            <p:ph type="title"/>
          </p:nvPr>
        </p:nvSpPr>
        <p:spPr/>
        <p:txBody>
          <a:bodyPr/>
          <a:lstStyle/>
          <a:p>
            <a:r>
              <a:rPr lang="el-GR" sz="4400" b="0" i="0" dirty="0">
                <a:effectLst/>
              </a:rPr>
              <a:t>Η ελαστικότητα που έχουν στο κάτω μέρος της κοιλιάς τους,</a:t>
            </a:r>
            <a:endParaRPr lang="el-GR" dirty="0"/>
          </a:p>
        </p:txBody>
      </p:sp>
      <p:sp>
        <p:nvSpPr>
          <p:cNvPr id="3" name="Θέση περιεχομένου 2">
            <a:extLst>
              <a:ext uri="{FF2B5EF4-FFF2-40B4-BE49-F238E27FC236}">
                <a16:creationId xmlns:a16="http://schemas.microsoft.com/office/drawing/2014/main" id="{70A3925E-4F04-8572-8106-8879216CF588}"/>
              </a:ext>
            </a:extLst>
          </p:cNvPr>
          <p:cNvSpPr>
            <a:spLocks noGrp="1"/>
          </p:cNvSpPr>
          <p:nvPr>
            <p:ph idx="1"/>
          </p:nvPr>
        </p:nvSpPr>
        <p:spPr/>
        <p:txBody>
          <a:bodyPr/>
          <a:lstStyle/>
          <a:p>
            <a:endParaRPr lang="el-GR" b="0" i="0" dirty="0">
              <a:effectLst/>
            </a:endParaRPr>
          </a:p>
          <a:p>
            <a:pPr algn="ctr"/>
            <a:r>
              <a:rPr lang="el-GR" sz="4000" b="0" i="0" dirty="0">
                <a:effectLst/>
              </a:rPr>
              <a:t>δίνει τη δυνατότητα στις προνύμφες να μετακινούνται με ταχύτητα χτυπώντας το νερό.</a:t>
            </a:r>
            <a:endParaRPr lang="el-GR" sz="4000" dirty="0"/>
          </a:p>
        </p:txBody>
      </p:sp>
    </p:spTree>
    <p:extLst>
      <p:ext uri="{BB962C8B-B14F-4D97-AF65-F5344CB8AC3E}">
        <p14:creationId xmlns:p14="http://schemas.microsoft.com/office/powerpoint/2010/main" val="18221483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EBAF3C-4FE1-9EF7-EDD2-667CA094ED93}"/>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Παρά την ανάγκη αυτή, το χαμηλό επίπεδο ασβεστίου,</a:t>
            </a:r>
            <a:endParaRPr lang="el-GR" dirty="0"/>
          </a:p>
        </p:txBody>
      </p:sp>
      <p:sp>
        <p:nvSpPr>
          <p:cNvPr id="3" name="Θέση περιεχομένου 2">
            <a:extLst>
              <a:ext uri="{FF2B5EF4-FFF2-40B4-BE49-F238E27FC236}">
                <a16:creationId xmlns:a16="http://schemas.microsoft.com/office/drawing/2014/main" id="{8EB30830-12B0-587C-F88C-8ECB8A3D317F}"/>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στα ρεύματα με μαλακό νερό, δεν φαίνεται να περιορίζει αυτούς τους οργανισμούς, αφού η αύξησή τους και άρα και η ετήσια απαίτησή τους για ασβέστιο είναι χαμηλή.</a:t>
            </a:r>
            <a:endParaRPr lang="el-GR" sz="3600" dirty="0"/>
          </a:p>
        </p:txBody>
      </p:sp>
    </p:spTree>
    <p:extLst>
      <p:ext uri="{BB962C8B-B14F-4D97-AF65-F5344CB8AC3E}">
        <p14:creationId xmlns:p14="http://schemas.microsoft.com/office/powerpoint/2010/main" val="42435606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631D9-7FDC-0186-FB97-83CE6D0962E2}"/>
              </a:ext>
            </a:extLst>
          </p:cNvPr>
          <p:cNvSpPr>
            <a:spLocks noGrp="1"/>
          </p:cNvSpPr>
          <p:nvPr>
            <p:ph type="title"/>
          </p:nvPr>
        </p:nvSpPr>
        <p:spPr/>
        <p:txBody>
          <a:bodyPr/>
          <a:lstStyle/>
          <a:p>
            <a:r>
              <a:rPr lang="el-GR" sz="4400">
                <a:effectLst/>
                <a:latin typeface="Times New Roman" panose="02020603050405020304" pitchFamily="18" charset="0"/>
                <a:ea typeface="Times New Roman" panose="02020603050405020304" pitchFamily="18" charset="0"/>
              </a:rPr>
              <a:t>Σε μαλακά και όξινα νερά,</a:t>
            </a:r>
            <a:endParaRPr lang="el-GR"/>
          </a:p>
        </p:txBody>
      </p:sp>
      <p:sp>
        <p:nvSpPr>
          <p:cNvPr id="3" name="Θέση περιεχομένου 2">
            <a:extLst>
              <a:ext uri="{FF2B5EF4-FFF2-40B4-BE49-F238E27FC236}">
                <a16:creationId xmlns:a16="http://schemas.microsoft.com/office/drawing/2014/main" id="{C5479F5A-505C-9738-824C-2FC044479A4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όπως αυτά σε ορεινές λίμνες με γρανιτικές λεκάνες, το μειωμένο πάχος του οστράκου μπορεί να είναι αποτέλεσμα των χαμηλών συγκεντρώσεων ασβεστίου.</a:t>
            </a:r>
            <a:endParaRPr lang="el-GR" sz="3600" dirty="0"/>
          </a:p>
        </p:txBody>
      </p:sp>
    </p:spTree>
    <p:extLst>
      <p:ext uri="{BB962C8B-B14F-4D97-AF65-F5344CB8AC3E}">
        <p14:creationId xmlns:p14="http://schemas.microsoft.com/office/powerpoint/2010/main" val="338237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CAE-80CF-9222-2CF7-B5CC9B535FAE}"/>
              </a:ext>
            </a:extLst>
          </p:cNvPr>
          <p:cNvSpPr>
            <a:spLocks noGrp="1"/>
          </p:cNvSpPr>
          <p:nvPr>
            <p:ph type="title"/>
          </p:nvPr>
        </p:nvSpPr>
        <p:spPr>
          <a:xfrm>
            <a:off x="35496" y="609600"/>
            <a:ext cx="9001000" cy="1143000"/>
          </a:xfrm>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ζώα της ξηράς είναι αναγκασμένα να διατηρούν αυτό το νερό,</a:t>
            </a:r>
            <a:endParaRPr lang="el-GR" dirty="0">
              <a:solidFill>
                <a:srgbClr val="FFFF00"/>
              </a:solidFill>
            </a:endParaRPr>
          </a:p>
        </p:txBody>
      </p:sp>
      <p:sp>
        <p:nvSpPr>
          <p:cNvPr id="3" name="Content Placeholder 2">
            <a:extLst>
              <a:ext uri="{FF2B5EF4-FFF2-40B4-BE49-F238E27FC236}">
                <a16:creationId xmlns:a16="http://schemas.microsoft.com/office/drawing/2014/main" id="{B744FD38-BA5B-78F0-817A-F1034C40EB6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εκτός αν ζουν κάτω από καλές συνθήκες υγρασίας. Αυτό γίνεται με τη βοήθεια του δέρματος που είναι σε μεγάλο βαθμό αδιάβροχο.</a:t>
            </a:r>
            <a:endParaRPr lang="el-GR" sz="3600" dirty="0"/>
          </a:p>
        </p:txBody>
      </p:sp>
    </p:spTree>
    <p:extLst>
      <p:ext uri="{BB962C8B-B14F-4D97-AF65-F5344CB8AC3E}">
        <p14:creationId xmlns:p14="http://schemas.microsoft.com/office/powerpoint/2010/main" val="76830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DE5C-02E8-4458-4899-6DE16A9FA80E}"/>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υδρόβια ζώα δεν χρειάζονται τέτοια προστασία,</a:t>
            </a:r>
            <a:endParaRPr lang="el-GR" dirty="0">
              <a:solidFill>
                <a:srgbClr val="FFFF00"/>
              </a:solidFill>
            </a:endParaRPr>
          </a:p>
        </p:txBody>
      </p:sp>
      <p:sp>
        <p:nvSpPr>
          <p:cNvPr id="3" name="Content Placeholder 2">
            <a:extLst>
              <a:ext uri="{FF2B5EF4-FFF2-40B4-BE49-F238E27FC236}">
                <a16:creationId xmlns:a16="http://schemas.microsoft.com/office/drawing/2014/main" id="{29ED6239-0D03-1C09-C832-C22BA7E42D14}"/>
              </a:ext>
            </a:extLst>
          </p:cNvPr>
          <p:cNvSpPr>
            <a:spLocks noGrp="1"/>
          </p:cNvSpPr>
          <p:nvPr>
            <p:ph idx="1"/>
          </p:nvPr>
        </p:nvSpPr>
        <p:spPr>
          <a:xfrm>
            <a:off x="107504" y="1981200"/>
            <a:ext cx="8928992"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γι’ αυτό πολλά από αυτά ξηραίνονται  όταν βρεθούν έξω από το νερό. Όταν οι μικρές λίμνες ή τα έλη ξηραίνονται κατά τη διάρκεια της θερμής εποχής, τα ζώα είτε αποσύρονται μέσα στη λάσπη όπου πολλά πέφτουν σε νάρκη, είτε γεννούν αυγά που αντέχουν στην ξηρασία.</a:t>
            </a:r>
            <a:endParaRPr lang="el-GR" dirty="0"/>
          </a:p>
        </p:txBody>
      </p:sp>
    </p:spTree>
    <p:extLst>
      <p:ext uri="{BB962C8B-B14F-4D97-AF65-F5344CB8AC3E}">
        <p14:creationId xmlns:p14="http://schemas.microsoft.com/office/powerpoint/2010/main" val="83858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7FB0-D995-A558-856D-5E463A144FE5}"/>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αυγά και τα ζώα σε κατάσταση νάρκης</a:t>
            </a:r>
            <a:endParaRPr lang="el-GR" dirty="0">
              <a:solidFill>
                <a:srgbClr val="FFFF00"/>
              </a:solidFill>
            </a:endParaRPr>
          </a:p>
        </p:txBody>
      </p:sp>
      <p:sp>
        <p:nvSpPr>
          <p:cNvPr id="3" name="Content Placeholder 2">
            <a:extLst>
              <a:ext uri="{FF2B5EF4-FFF2-40B4-BE49-F238E27FC236}">
                <a16:creationId xmlns:a16="http://schemas.microsoft.com/office/drawing/2014/main" id="{0C4F4B98-BC35-C9FC-623D-B15A6D5E274F}"/>
              </a:ext>
            </a:extLst>
          </p:cNvPr>
          <p:cNvSpPr>
            <a:spLocks noGrp="1"/>
          </p:cNvSpPr>
          <p:nvPr>
            <p:ph idx="1"/>
          </p:nvPr>
        </p:nvSpPr>
        <p:spPr>
          <a:xfrm>
            <a:off x="179512" y="1981200"/>
            <a:ext cx="8856984"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μπορεί να μεταφερθούν με τον άνεμο ή με τα πόδια των πουλιών σε κοντινές ή μακρινές λίμνες. </a:t>
            </a:r>
            <a:endParaRPr lang="el-GR" sz="4000" dirty="0"/>
          </a:p>
        </p:txBody>
      </p:sp>
    </p:spTree>
    <p:extLst>
      <p:ext uri="{BB962C8B-B14F-4D97-AF65-F5344CB8AC3E}">
        <p14:creationId xmlns:p14="http://schemas.microsoft.com/office/powerpoint/2010/main" val="182657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F838F5-29B5-4E1D-BB3D-FA5C758B6A5D}"/>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Όταν επικρατήσουν και πάλι ευνοϊκές συνθήκες,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A2D436FE-CFF7-172D-834C-6B76FAFE30B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η λίμνη ή το έλος θα ξαναγεμίσει με αυτά που είχαν παραμείνει στη φάση αντίστασης και αναπτύχθηκαν. </a:t>
            </a:r>
          </a:p>
          <a:p>
            <a:endParaRPr lang="el-GR" dirty="0"/>
          </a:p>
        </p:txBody>
      </p:sp>
    </p:spTree>
    <p:extLst>
      <p:ext uri="{BB962C8B-B14F-4D97-AF65-F5344CB8AC3E}">
        <p14:creationId xmlns:p14="http://schemas.microsoft.com/office/powerpoint/2010/main" val="209396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8A72-E5F1-9430-3D8C-340889CDE383}"/>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οργανισμοί που ζουν στα ηπειρωτικά νερά</a:t>
            </a:r>
            <a:endParaRPr lang="el-GR" dirty="0">
              <a:solidFill>
                <a:srgbClr val="FFFF00"/>
              </a:solidFill>
            </a:endParaRPr>
          </a:p>
        </p:txBody>
      </p:sp>
      <p:sp>
        <p:nvSpPr>
          <p:cNvPr id="3" name="Content Placeholder 2">
            <a:extLst>
              <a:ext uri="{FF2B5EF4-FFF2-40B4-BE49-F238E27FC236}">
                <a16:creationId xmlns:a16="http://schemas.microsoft.com/office/drawing/2014/main" id="{5B302922-7AF7-9738-A007-7BC9124A2E6C}"/>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ανήκουν σε πολλές και διαφορετικές ομάδες του ζωικού και φυτικού βασιλείου. Σπάνια όλα τα είδη μιας ομάδας ζουν μόνο στα γλυκά νερά ή μόνο στη θάλασσα.</a:t>
            </a:r>
            <a:endParaRPr lang="el-GR" sz="3600" dirty="0"/>
          </a:p>
        </p:txBody>
      </p:sp>
    </p:spTree>
    <p:extLst>
      <p:ext uri="{BB962C8B-B14F-4D97-AF65-F5344CB8AC3E}">
        <p14:creationId xmlns:p14="http://schemas.microsoft.com/office/powerpoint/2010/main" val="282669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95B0-C999-B512-8E66-2D60840B5D0C}"/>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Συνήθως, ένα μέρος ζει στα ηπειρωτικά νερά</a:t>
            </a:r>
            <a:endParaRPr lang="el-GR" dirty="0">
              <a:solidFill>
                <a:srgbClr val="FFFF00"/>
              </a:solidFill>
            </a:endParaRPr>
          </a:p>
        </p:txBody>
      </p:sp>
      <p:sp>
        <p:nvSpPr>
          <p:cNvPr id="3" name="Content Placeholder 2">
            <a:extLst>
              <a:ext uri="{FF2B5EF4-FFF2-40B4-BE49-F238E27FC236}">
                <a16:creationId xmlns:a16="http://schemas.microsoft.com/office/drawing/2014/main" id="{A3A68FF7-BFAE-5C2A-57C1-5BFF555383B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τα υπόλοιπα στη θάλασσα ή στην ξηρά. Υπάρχει όμως και η περίπτωση αυτών που περνούν μόνο ένα μέρος της ζωής τους στα γλυκά νερά, όπως για παράδειγμα τα υδρόβια έντομα. </a:t>
            </a:r>
          </a:p>
          <a:p>
            <a:endParaRPr lang="el-GR" dirty="0"/>
          </a:p>
        </p:txBody>
      </p:sp>
    </p:spTree>
    <p:extLst>
      <p:ext uri="{BB962C8B-B14F-4D97-AF65-F5344CB8AC3E}">
        <p14:creationId xmlns:p14="http://schemas.microsoft.com/office/powerpoint/2010/main" val="135878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E68-35D4-9340-3EF4-53748AA23D81}"/>
              </a:ext>
            </a:extLst>
          </p:cNvPr>
          <p:cNvSpPr>
            <a:spLocks noGrp="1"/>
          </p:cNvSpPr>
          <p:nvPr>
            <p:ph type="title"/>
          </p:nvPr>
        </p:nvSpPr>
        <p:spPr/>
        <p:txBody>
          <a:bodyPr/>
          <a:lstStyle/>
          <a:p>
            <a:br>
              <a:rPr lang="el-GR" b="1" dirty="0">
                <a:effectLst/>
                <a:latin typeface="Times New Roman" panose="02020603050405020304" pitchFamily="18" charset="0"/>
                <a:ea typeface="Times New Roman" panose="02020603050405020304" pitchFamily="18" charset="0"/>
              </a:rPr>
            </a:br>
            <a:r>
              <a:rPr lang="el-GR" dirty="0">
                <a:solidFill>
                  <a:srgbClr val="FFFF00"/>
                </a:solidFill>
                <a:effectLst/>
                <a:latin typeface="Times New Roman" panose="02020603050405020304" pitchFamily="18" charset="0"/>
                <a:ea typeface="Times New Roman" panose="02020603050405020304" pitchFamily="18" charset="0"/>
              </a:rPr>
              <a:t>9.2 Υφάλμυρα νερά</a:t>
            </a:r>
            <a:br>
              <a:rPr lang="el-GR" dirty="0">
                <a:solidFill>
                  <a:srgbClr val="FFFF00"/>
                </a:solidFill>
                <a:effectLst/>
                <a:latin typeface="Times New Roman" panose="02020603050405020304" pitchFamily="18" charset="0"/>
                <a:ea typeface="Times New Roman" panose="02020603050405020304" pitchFamily="18" charset="0"/>
              </a:rPr>
            </a:br>
            <a:endParaRPr lang="el-GR" dirty="0">
              <a:solidFill>
                <a:srgbClr val="FFFF00"/>
              </a:solidFill>
            </a:endParaRPr>
          </a:p>
        </p:txBody>
      </p:sp>
      <p:sp>
        <p:nvSpPr>
          <p:cNvPr id="3" name="Content Placeholder 2">
            <a:extLst>
              <a:ext uri="{FF2B5EF4-FFF2-40B4-BE49-F238E27FC236}">
                <a16:creationId xmlns:a16="http://schemas.microsoft.com/office/drawing/2014/main" id="{EB14E0A7-9E1F-9E6B-CD34-7F867DA3E3F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Ένα από τα κύρια χαρακτηριστικά των υφάλμυρων νερών είναι ότι </a:t>
            </a:r>
            <a:r>
              <a:rPr lang="el-GR" sz="3600" dirty="0">
                <a:solidFill>
                  <a:srgbClr val="FFC000"/>
                </a:solidFill>
                <a:effectLst/>
                <a:latin typeface="Times New Roman" panose="02020603050405020304" pitchFamily="18" charset="0"/>
                <a:ea typeface="Times New Roman" panose="02020603050405020304" pitchFamily="18" charset="0"/>
              </a:rPr>
              <a:t>παρουσιάζουν χλωρίδα και πανίδα προσαρμοσμένες </a:t>
            </a:r>
            <a:r>
              <a:rPr lang="el-GR" sz="3600" dirty="0">
                <a:solidFill>
                  <a:schemeClr val="accent1"/>
                </a:solidFill>
                <a:effectLst/>
                <a:latin typeface="Times New Roman" panose="02020603050405020304" pitchFamily="18" charset="0"/>
                <a:ea typeface="Times New Roman" panose="02020603050405020304" pitchFamily="18" charset="0"/>
              </a:rPr>
              <a:t>σε συγκεκριμένη αλατότητα </a:t>
            </a:r>
            <a:r>
              <a:rPr lang="el-GR" sz="3600" dirty="0">
                <a:effectLst/>
                <a:latin typeface="Times New Roman" panose="02020603050405020304" pitchFamily="18" charset="0"/>
                <a:ea typeface="Times New Roman" panose="02020603050405020304" pitchFamily="18" charset="0"/>
              </a:rPr>
              <a:t>και μερικές φορές και στις διακυμάνσεις της.</a:t>
            </a:r>
            <a:endParaRPr lang="el-GR" sz="3600" dirty="0"/>
          </a:p>
        </p:txBody>
      </p:sp>
    </p:spTree>
    <p:extLst>
      <p:ext uri="{BB962C8B-B14F-4D97-AF65-F5344CB8AC3E}">
        <p14:creationId xmlns:p14="http://schemas.microsoft.com/office/powerpoint/2010/main" val="9878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8B19-4437-D8E3-4AAC-82BB09D56006}"/>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Κάθε υφάλμυρο οικοσύστημα έχει πληθυσμούς,</a:t>
            </a:r>
            <a:endParaRPr lang="el-GR" dirty="0">
              <a:solidFill>
                <a:srgbClr val="FFFF00"/>
              </a:solidFill>
            </a:endParaRPr>
          </a:p>
        </p:txBody>
      </p:sp>
      <p:sp>
        <p:nvSpPr>
          <p:cNvPr id="3" name="Content Placeholder 2">
            <a:extLst>
              <a:ext uri="{FF2B5EF4-FFF2-40B4-BE49-F238E27FC236}">
                <a16:creationId xmlns:a16="http://schemas.microsoft.com/office/drawing/2014/main" id="{4DA3C64C-26A6-78CA-B8F8-731C89981FDF}"/>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οι οποίοι λίγο-πολύ κυμαίνονται,  και ορισμένα είδη τους προέρχονται από ηπειρωτικά νερά, άλλα από τη θάλασσα, το μεγαλύτερο μέρος τους είναι </a:t>
            </a:r>
            <a:r>
              <a:rPr lang="el-GR" u="sng" dirty="0">
                <a:solidFill>
                  <a:srgbClr val="FFFF00"/>
                </a:solidFill>
                <a:effectLst/>
                <a:latin typeface="Times New Roman" panose="02020603050405020304" pitchFamily="18" charset="0"/>
                <a:ea typeface="Times New Roman" panose="02020603050405020304" pitchFamily="18" charset="0"/>
              </a:rPr>
              <a:t>ευρύαλα</a:t>
            </a:r>
            <a:r>
              <a:rPr lang="el-GR" dirty="0">
                <a:solidFill>
                  <a:schemeClr val="accent1"/>
                </a:solidFill>
                <a:effectLst/>
                <a:latin typeface="Times New Roman" panose="02020603050405020304" pitchFamily="18" charset="0"/>
                <a:ea typeface="Times New Roman" panose="02020603050405020304" pitchFamily="18" charset="0"/>
              </a:rPr>
              <a:t> (μπορεί να επιβιώσει σε ευρύ φάσμα αλατότητας), </a:t>
            </a:r>
            <a:r>
              <a:rPr lang="el-GR" dirty="0">
                <a:effectLst/>
                <a:latin typeface="Times New Roman" panose="02020603050405020304" pitchFamily="18" charset="0"/>
                <a:ea typeface="Times New Roman" panose="02020603050405020304" pitchFamily="18" charset="0"/>
              </a:rPr>
              <a:t>αλλά μερικά απαντούν αυστηρά σε νερά με περιορισμένη αλατότητα. </a:t>
            </a:r>
            <a:endParaRPr lang="el-GR" dirty="0"/>
          </a:p>
        </p:txBody>
      </p:sp>
    </p:spTree>
    <p:extLst>
      <p:ext uri="{BB962C8B-B14F-4D97-AF65-F5344CB8AC3E}">
        <p14:creationId xmlns:p14="http://schemas.microsoft.com/office/powerpoint/2010/main" val="310059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03FE-51E5-DC3C-68F3-E0C4A84C8EE7}"/>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Οι οργανισμοί που ζουν στα υφάλμυρα νερά</a:t>
            </a:r>
            <a:endParaRPr lang="el-GR" dirty="0">
              <a:solidFill>
                <a:srgbClr val="FFFF00"/>
              </a:solidFill>
            </a:endParaRPr>
          </a:p>
        </p:txBody>
      </p:sp>
      <p:sp>
        <p:nvSpPr>
          <p:cNvPr id="3" name="Content Placeholder 2">
            <a:extLst>
              <a:ext uri="{FF2B5EF4-FFF2-40B4-BE49-F238E27FC236}">
                <a16:creationId xmlns:a16="http://schemas.microsoft.com/office/drawing/2014/main" id="{5A187A8D-4C04-2625-4683-772219F7136F}"/>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έχουν λιγότερους ανταγωνιστές, αφού οι περισσότεροι δεν μπορούν να ζήσουν σ’ αυτό το περιβάλλον. </a:t>
            </a:r>
          </a:p>
          <a:p>
            <a:endParaRPr lang="el-GR" dirty="0"/>
          </a:p>
        </p:txBody>
      </p:sp>
    </p:spTree>
    <p:extLst>
      <p:ext uri="{BB962C8B-B14F-4D97-AF65-F5344CB8AC3E}">
        <p14:creationId xmlns:p14="http://schemas.microsoft.com/office/powerpoint/2010/main" val="15367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CFD4-869F-8DAB-77E0-71292D85DEBF}"/>
              </a:ext>
            </a:extLst>
          </p:cNvPr>
          <p:cNvSpPr>
            <a:spLocks noGrp="1"/>
          </p:cNvSpPr>
          <p:nvPr>
            <p:ph type="title"/>
          </p:nvPr>
        </p:nvSpPr>
        <p:spPr/>
        <p:txBody>
          <a:bodyPr/>
          <a:lstStyle/>
          <a:p>
            <a:pPr>
              <a:lnSpc>
                <a:spcPct val="115000"/>
              </a:lnSpc>
            </a:pPr>
            <a:br>
              <a:rPr lang="el-GR" b="1" dirty="0">
                <a:effectLst/>
                <a:latin typeface="Times New Roman" panose="02020603050405020304" pitchFamily="18" charset="0"/>
                <a:ea typeface="Times New Roman" panose="02020603050405020304" pitchFamily="18" charset="0"/>
              </a:rPr>
            </a:br>
            <a:r>
              <a:rPr lang="el-GR" dirty="0">
                <a:effectLst/>
                <a:latin typeface="Times New Roman" panose="02020603050405020304" pitchFamily="18" charset="0"/>
                <a:ea typeface="Times New Roman" panose="02020603050405020304" pitchFamily="18" charset="0"/>
              </a:rPr>
              <a:t>Η ζωή στα ηπειρωτικά νερά</a:t>
            </a:r>
            <a:br>
              <a:rPr lang="el-GR" dirty="0">
                <a:effectLst/>
                <a:latin typeface="Times New Roman" panose="02020603050405020304" pitchFamily="18" charset="0"/>
                <a:ea typeface="Times New Roman" panose="02020603050405020304" pitchFamily="18" charset="0"/>
              </a:rPr>
            </a:br>
            <a:r>
              <a:rPr lang="el-GR" dirty="0">
                <a:effectLst/>
                <a:latin typeface="Times New Roman" panose="02020603050405020304" pitchFamily="18" charset="0"/>
                <a:ea typeface="Times New Roman" panose="02020603050405020304" pitchFamily="18" charset="0"/>
              </a:rPr>
              <a:t>9.1 Γενικά</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D33A075D-1B47-95E1-B05C-5E04F62498B4}"/>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Το νερό είναι περιβάλλον πολύ πιο κατάλληλο από τον αέρα, για να ζήσουν ορισμένες μορφές ζωής. Ασκεί </a:t>
            </a:r>
            <a:r>
              <a:rPr lang="el-GR" sz="3600" dirty="0">
                <a:solidFill>
                  <a:srgbClr val="FFFF00"/>
                </a:solidFill>
                <a:effectLst/>
                <a:latin typeface="Times New Roman" panose="02020603050405020304" pitchFamily="18" charset="0"/>
                <a:ea typeface="Times New Roman" panose="02020603050405020304" pitchFamily="18" charset="0"/>
              </a:rPr>
              <a:t>άνωση</a:t>
            </a:r>
            <a:r>
              <a:rPr lang="el-GR" sz="3600" dirty="0">
                <a:effectLst/>
                <a:latin typeface="Times New Roman" panose="02020603050405020304" pitchFamily="18" charset="0"/>
                <a:ea typeface="Times New Roman" panose="02020603050405020304" pitchFamily="18" charset="0"/>
              </a:rPr>
              <a:t> στο σώμα του ζώου, έτσι ώστε να μην είναι αναγκασμένο να σηκώνει όλο το βάρος του.</a:t>
            </a:r>
            <a:endParaRPr lang="el-GR" sz="3600" dirty="0"/>
          </a:p>
        </p:txBody>
      </p:sp>
    </p:spTree>
    <p:extLst>
      <p:ext uri="{BB962C8B-B14F-4D97-AF65-F5344CB8AC3E}">
        <p14:creationId xmlns:p14="http://schemas.microsoft.com/office/powerpoint/2010/main" val="48367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0271-D92F-44D6-D05E-FA5746876A76}"/>
              </a:ext>
            </a:extLst>
          </p:cNvPr>
          <p:cNvSpPr>
            <a:spLocks noGrp="1"/>
          </p:cNvSpPr>
          <p:nvPr>
            <p:ph type="title"/>
          </p:nvPr>
        </p:nvSpPr>
        <p:spPr/>
        <p:txBody>
          <a:bodyPr/>
          <a:lstStyle/>
          <a:p>
            <a:br>
              <a:rPr lang="el-GR" sz="4400" b="1" dirty="0">
                <a:effectLst/>
                <a:latin typeface="Times New Roman" panose="02020603050405020304" pitchFamily="18" charset="0"/>
                <a:ea typeface="Times New Roman" panose="02020603050405020304" pitchFamily="18" charset="0"/>
              </a:rPr>
            </a:br>
            <a:r>
              <a:rPr lang="el-GR" sz="4400" dirty="0">
                <a:solidFill>
                  <a:srgbClr val="FFFF00"/>
                </a:solidFill>
                <a:effectLst/>
                <a:latin typeface="Times New Roman" panose="02020603050405020304" pitchFamily="18" charset="0"/>
                <a:ea typeface="Times New Roman" panose="02020603050405020304" pitchFamily="18" charset="0"/>
              </a:rPr>
              <a:t>9.3 Πηγές </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98661F31-63F5-ECC4-E32B-F9A6EFA14FF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Οι κυριότεροι οικολογικοί παράγοντες που επιδρούν στους οργανισμούς που ζουν στις πηγές και τα φρεάτια είναι το βάθος, η ποσότητα του νερού, η θερμοκρασία και ο φωτισμός.</a:t>
            </a:r>
            <a:endParaRPr lang="el-GR" dirty="0"/>
          </a:p>
        </p:txBody>
      </p:sp>
    </p:spTree>
    <p:extLst>
      <p:ext uri="{BB962C8B-B14F-4D97-AF65-F5344CB8AC3E}">
        <p14:creationId xmlns:p14="http://schemas.microsoft.com/office/powerpoint/2010/main" val="257071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8620B7-95CA-C69D-1849-F69284ADD17C}"/>
              </a:ext>
            </a:extLst>
          </p:cNvPr>
          <p:cNvSpPr>
            <a:spLocks noGrp="1"/>
          </p:cNvSpPr>
          <p:nvPr>
            <p:ph type="title"/>
          </p:nvPr>
        </p:nvSpPr>
        <p:spPr/>
        <p:txBody>
          <a:bodyPr/>
          <a:lstStyle/>
          <a:p>
            <a:r>
              <a:rPr lang="el-GR" b="0" i="0" dirty="0">
                <a:solidFill>
                  <a:srgbClr val="FFFF00"/>
                </a:solidFill>
                <a:effectLst/>
              </a:rPr>
              <a:t>Φρεάτιο σημαίνει ένα κάθετο άνοιγμα στη γη,</a:t>
            </a:r>
            <a:endParaRPr lang="el-GR" dirty="0"/>
          </a:p>
        </p:txBody>
      </p:sp>
      <p:sp>
        <p:nvSpPr>
          <p:cNvPr id="3" name="Θέση περιεχομένου 2">
            <a:extLst>
              <a:ext uri="{FF2B5EF4-FFF2-40B4-BE49-F238E27FC236}">
                <a16:creationId xmlns:a16="http://schemas.microsoft.com/office/drawing/2014/main" id="{162331B8-9D98-EADE-386D-F43BA059D0DD}"/>
              </a:ext>
            </a:extLst>
          </p:cNvPr>
          <p:cNvSpPr>
            <a:spLocks noGrp="1"/>
          </p:cNvSpPr>
          <p:nvPr>
            <p:ph idx="1"/>
          </p:nvPr>
        </p:nvSpPr>
        <p:spPr>
          <a:xfrm>
            <a:off x="0" y="1981200"/>
            <a:ext cx="9144000" cy="4114800"/>
          </a:xfrm>
        </p:spPr>
        <p:txBody>
          <a:bodyPr/>
          <a:lstStyle/>
          <a:p>
            <a:pPr algn="ctr"/>
            <a:endParaRPr lang="el-GR" b="0" i="0" dirty="0">
              <a:solidFill>
                <a:srgbClr val="FFFF00"/>
              </a:solidFill>
              <a:effectLst/>
            </a:endParaRPr>
          </a:p>
          <a:p>
            <a:pPr algn="ctr"/>
            <a:r>
              <a:rPr lang="el-GR" sz="3600" b="0" i="0" dirty="0">
                <a:solidFill>
                  <a:srgbClr val="FFFF00"/>
                </a:solidFill>
                <a:effectLst/>
              </a:rPr>
              <a:t>συνήθως για να συγκεντρώνεται ή να αποστραγγίζεται νερό, αλλά μπορεί να αναφέρεται και σε άλλες χρήσεις όπως η πρόσβαση σε υπόγειους αγωγούς. Η λέξη "φρεάτιο" είναι υποκοριστικό της λέξης "φρέαρ" που σημαίνει πηγάδι ή φρέαρ.</a:t>
            </a:r>
            <a:endParaRPr lang="el-GR" sz="3600" dirty="0">
              <a:solidFill>
                <a:srgbClr val="FFFF00"/>
              </a:solidFill>
            </a:endParaRPr>
          </a:p>
        </p:txBody>
      </p:sp>
    </p:spTree>
    <p:extLst>
      <p:ext uri="{BB962C8B-B14F-4D97-AF65-F5344CB8AC3E}">
        <p14:creationId xmlns:p14="http://schemas.microsoft.com/office/powerpoint/2010/main" val="365400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626E-5834-A83D-F849-9D13246D9934}"/>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Σε νερά βαθιά, ψυχρά και σκοτεινά,</a:t>
            </a:r>
            <a:endParaRPr lang="el-GR" dirty="0">
              <a:solidFill>
                <a:srgbClr val="FFFF00"/>
              </a:solidFill>
            </a:endParaRPr>
          </a:p>
        </p:txBody>
      </p:sp>
      <p:sp>
        <p:nvSpPr>
          <p:cNvPr id="3" name="Content Placeholder 2">
            <a:extLst>
              <a:ext uri="{FF2B5EF4-FFF2-40B4-BE49-F238E27FC236}">
                <a16:creationId xmlns:a16="http://schemas.microsoft.com/office/drawing/2014/main" id="{B9D11CBC-CE8E-3973-3AFE-6E19D07DA9D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ο αριθμός των ειδών είναι μικρός. Δεν υπάρχουν ούτε τροχόζωα ούτε </a:t>
            </a:r>
            <a:r>
              <a:rPr lang="el-GR" sz="3600" dirty="0" err="1">
                <a:effectLst/>
                <a:latin typeface="Times New Roman" panose="02020603050405020304" pitchFamily="18" charset="0"/>
                <a:ea typeface="Times New Roman" panose="02020603050405020304" pitchFamily="18" charset="0"/>
              </a:rPr>
              <a:t>κλαδοκεραιωτά</a:t>
            </a:r>
            <a:r>
              <a:rPr lang="el-GR" sz="3600" dirty="0">
                <a:effectLst/>
                <a:latin typeface="Times New Roman" panose="02020603050405020304" pitchFamily="18" charset="0"/>
                <a:ea typeface="Times New Roman" panose="02020603050405020304" pitchFamily="18" charset="0"/>
              </a:rPr>
              <a:t>. Σε νερά λίγο βαθιά, φωτεινά, η </a:t>
            </a:r>
            <a:r>
              <a:rPr lang="el-GR" sz="3600" dirty="0">
                <a:solidFill>
                  <a:srgbClr val="FFFF00"/>
                </a:solidFill>
                <a:effectLst/>
                <a:latin typeface="Times New Roman" panose="02020603050405020304" pitchFamily="18" charset="0"/>
                <a:ea typeface="Times New Roman" panose="02020603050405020304" pitchFamily="18" charset="0"/>
              </a:rPr>
              <a:t>βιοκοινωνία</a:t>
            </a:r>
            <a:r>
              <a:rPr lang="el-GR" sz="3600" dirty="0">
                <a:effectLst/>
                <a:latin typeface="Times New Roman" panose="02020603050405020304" pitchFamily="18" charset="0"/>
                <a:ea typeface="Times New Roman" panose="02020603050405020304" pitchFamily="18" charset="0"/>
              </a:rPr>
              <a:t> μοιάζει με αυτή των επιφανειακών νερών. </a:t>
            </a:r>
            <a:endParaRPr lang="el-GR" sz="3600" dirty="0"/>
          </a:p>
        </p:txBody>
      </p:sp>
    </p:spTree>
    <p:extLst>
      <p:ext uri="{BB962C8B-B14F-4D97-AF65-F5344CB8AC3E}">
        <p14:creationId xmlns:p14="http://schemas.microsoft.com/office/powerpoint/2010/main" val="270097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56FC6B-C5D2-E9E0-96E6-4BD6BFBAE4CA}"/>
              </a:ext>
            </a:extLst>
          </p:cNvPr>
          <p:cNvSpPr>
            <a:spLocks noGrp="1"/>
          </p:cNvSpPr>
          <p:nvPr>
            <p:ph type="title"/>
          </p:nvPr>
        </p:nvSpPr>
        <p:spPr/>
        <p:txBody>
          <a:bodyPr/>
          <a:lstStyle/>
          <a:p>
            <a:r>
              <a:rPr lang="el-GR" dirty="0" err="1"/>
              <a:t>Τροχόζωα</a:t>
            </a:r>
            <a:r>
              <a:rPr lang="el-GR" dirty="0"/>
              <a:t> </a:t>
            </a:r>
          </a:p>
        </p:txBody>
      </p:sp>
      <p:sp>
        <p:nvSpPr>
          <p:cNvPr id="3" name="Θέση περιεχομένου 2">
            <a:extLst>
              <a:ext uri="{FF2B5EF4-FFF2-40B4-BE49-F238E27FC236}">
                <a16:creationId xmlns:a16="http://schemas.microsoft.com/office/drawing/2014/main" id="{77A7E63B-87CB-AC9A-AA67-2A5D389ABF1D}"/>
              </a:ext>
            </a:extLst>
          </p:cNvPr>
          <p:cNvSpPr>
            <a:spLocks noGrp="1"/>
          </p:cNvSpPr>
          <p:nvPr>
            <p:ph idx="1"/>
          </p:nvPr>
        </p:nvSpPr>
        <p:spPr/>
        <p:txBody>
          <a:bodyPr/>
          <a:lstStyle/>
          <a:p>
            <a:endParaRPr lang="el-GR"/>
          </a:p>
        </p:txBody>
      </p:sp>
      <p:pic>
        <p:nvPicPr>
          <p:cNvPr id="4098" name="Picture 2" descr="L-type Rotifers (1 Million) - Planktovie">
            <a:extLst>
              <a:ext uri="{FF2B5EF4-FFF2-40B4-BE49-F238E27FC236}">
                <a16:creationId xmlns:a16="http://schemas.microsoft.com/office/drawing/2014/main" id="{D435EE45-C728-6087-84DA-D12C8339A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199"/>
            <a:ext cx="7772400" cy="414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99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7BCA6-3EF8-9948-BB95-EA31A7A945CC}"/>
              </a:ext>
            </a:extLst>
          </p:cNvPr>
          <p:cNvSpPr>
            <a:spLocks noGrp="1"/>
          </p:cNvSpPr>
          <p:nvPr>
            <p:ph type="title"/>
          </p:nvPr>
        </p:nvSpPr>
        <p:spPr/>
        <p:txBody>
          <a:bodyPr/>
          <a:lstStyle/>
          <a:p>
            <a:r>
              <a:rPr lang="el-GR" dirty="0" err="1"/>
              <a:t>Κλαδοκεραιωτά</a:t>
            </a:r>
            <a:r>
              <a:rPr lang="el-GR" dirty="0"/>
              <a:t> </a:t>
            </a:r>
          </a:p>
        </p:txBody>
      </p:sp>
      <p:sp>
        <p:nvSpPr>
          <p:cNvPr id="3" name="Θέση περιεχομένου 2">
            <a:extLst>
              <a:ext uri="{FF2B5EF4-FFF2-40B4-BE49-F238E27FC236}">
                <a16:creationId xmlns:a16="http://schemas.microsoft.com/office/drawing/2014/main" id="{65239C08-CB06-5E4A-3CA6-DA7FD04EA1B8}"/>
              </a:ext>
            </a:extLst>
          </p:cNvPr>
          <p:cNvSpPr>
            <a:spLocks noGrp="1"/>
          </p:cNvSpPr>
          <p:nvPr>
            <p:ph idx="1"/>
          </p:nvPr>
        </p:nvSpPr>
        <p:spPr/>
        <p:txBody>
          <a:bodyPr/>
          <a:lstStyle/>
          <a:p>
            <a:endParaRPr lang="el-GR"/>
          </a:p>
        </p:txBody>
      </p:sp>
      <p:pic>
        <p:nvPicPr>
          <p:cNvPr id="5122" name="Picture 2" descr="3 Diplostraca Images: PICRYL - Public Domain Media Search Engine Public  Domain Search">
            <a:extLst>
              <a:ext uri="{FF2B5EF4-FFF2-40B4-BE49-F238E27FC236}">
                <a16:creationId xmlns:a16="http://schemas.microsoft.com/office/drawing/2014/main" id="{82AABFC3-36B4-17E0-EAC4-D19D4CAFC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9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F368-0BEC-B6FD-6296-DA26CEADA795}"/>
              </a:ext>
            </a:extLst>
          </p:cNvPr>
          <p:cNvSpPr>
            <a:spLocks noGrp="1"/>
          </p:cNvSpPr>
          <p:nvPr>
            <p:ph type="title"/>
          </p:nvPr>
        </p:nvSpPr>
        <p:spPr>
          <a:xfrm>
            <a:off x="0" y="609600"/>
            <a:ext cx="9144000" cy="1143000"/>
          </a:xfrm>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Μπορεί επίσης, να υπάρχουν στενές σχέσεις μεταξύ των πληθυσμών</a:t>
            </a:r>
            <a:endParaRPr lang="el-GR" dirty="0">
              <a:solidFill>
                <a:srgbClr val="FFFF00"/>
              </a:solidFill>
            </a:endParaRPr>
          </a:p>
        </p:txBody>
      </p:sp>
      <p:sp>
        <p:nvSpPr>
          <p:cNvPr id="3" name="Content Placeholder 2">
            <a:extLst>
              <a:ext uri="{FF2B5EF4-FFF2-40B4-BE49-F238E27FC236}">
                <a16:creationId xmlns:a16="http://schemas.microsoft.com/office/drawing/2014/main" id="{7F38440E-22D7-F6F2-84D0-757F5C4D76F3}"/>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των επιφανειακών νερών και αυτών των βαθιών πηγών, όταν τα περιβάλλοντα είναι κοντά το ένα στο άλλο. </a:t>
            </a:r>
            <a:endParaRPr lang="el-GR" sz="4000" dirty="0"/>
          </a:p>
        </p:txBody>
      </p:sp>
    </p:spTree>
    <p:extLst>
      <p:ext uri="{BB962C8B-B14F-4D97-AF65-F5344CB8AC3E}">
        <p14:creationId xmlns:p14="http://schemas.microsoft.com/office/powerpoint/2010/main" val="415664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AA673-FD35-4964-EF67-FBD9C843C3AC}"/>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κυριότερα είδη </a:t>
            </a:r>
            <a:r>
              <a:rPr lang="el-GR" sz="4400" dirty="0" err="1">
                <a:effectLst/>
                <a:latin typeface="Times New Roman" panose="02020603050405020304" pitchFamily="18" charset="0"/>
                <a:ea typeface="Times New Roman" panose="02020603050405020304" pitchFamily="18" charset="0"/>
              </a:rPr>
              <a:t>κωπηπόδων</a:t>
            </a:r>
            <a:endParaRPr lang="el-GR" dirty="0"/>
          </a:p>
        </p:txBody>
      </p:sp>
      <p:sp>
        <p:nvSpPr>
          <p:cNvPr id="3" name="Θέση περιεχομένου 2">
            <a:extLst>
              <a:ext uri="{FF2B5EF4-FFF2-40B4-BE49-F238E27FC236}">
                <a16:creationId xmlns:a16="http://schemas.microsoft.com/office/drawing/2014/main" id="{84C6A613-E8EA-0F2C-C7BA-6A694C800F3C}"/>
              </a:ext>
            </a:extLst>
          </p:cNvPr>
          <p:cNvSpPr>
            <a:spLocks noGrp="1"/>
          </p:cNvSpPr>
          <p:nvPr>
            <p:ph idx="1"/>
          </p:nvPr>
        </p:nvSpPr>
        <p:spPr/>
        <p:txBody>
          <a:bodyPr/>
          <a:lstStyle/>
          <a:p>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που απαντούν σ’ αυτό το περιβάλλον ποικίλλουν πολύ ανάλογα με την περιοχή. </a:t>
            </a:r>
          </a:p>
          <a:p>
            <a:endParaRPr lang="el-GR" dirty="0"/>
          </a:p>
        </p:txBody>
      </p:sp>
    </p:spTree>
    <p:extLst>
      <p:ext uri="{BB962C8B-B14F-4D97-AF65-F5344CB8AC3E}">
        <p14:creationId xmlns:p14="http://schemas.microsoft.com/office/powerpoint/2010/main" val="43919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9746D-EFA4-A61B-2034-F6BEE9E4A08C}"/>
              </a:ext>
            </a:extLst>
          </p:cNvPr>
          <p:cNvSpPr>
            <a:spLocks noGrp="1"/>
          </p:cNvSpPr>
          <p:nvPr>
            <p:ph type="title"/>
          </p:nvPr>
        </p:nvSpPr>
        <p:spPr/>
        <p:txBody>
          <a:bodyPr/>
          <a:lstStyle/>
          <a:p>
            <a:r>
              <a:rPr lang="el-GR" dirty="0" err="1"/>
              <a:t>Κωπήποδα</a:t>
            </a:r>
            <a:r>
              <a:rPr lang="el-GR" dirty="0"/>
              <a:t> </a:t>
            </a:r>
          </a:p>
        </p:txBody>
      </p:sp>
      <p:sp>
        <p:nvSpPr>
          <p:cNvPr id="3" name="Θέση περιεχομένου 2">
            <a:extLst>
              <a:ext uri="{FF2B5EF4-FFF2-40B4-BE49-F238E27FC236}">
                <a16:creationId xmlns:a16="http://schemas.microsoft.com/office/drawing/2014/main" id="{DEC18DC7-512C-1672-1B6E-B6F3955D679D}"/>
              </a:ext>
            </a:extLst>
          </p:cNvPr>
          <p:cNvSpPr>
            <a:spLocks noGrp="1"/>
          </p:cNvSpPr>
          <p:nvPr>
            <p:ph idx="1"/>
          </p:nvPr>
        </p:nvSpPr>
        <p:spPr/>
        <p:txBody>
          <a:bodyPr/>
          <a:lstStyle/>
          <a:p>
            <a:endParaRPr lang="el-GR"/>
          </a:p>
        </p:txBody>
      </p:sp>
      <p:pic>
        <p:nvPicPr>
          <p:cNvPr id="6146" name="Picture 2">
            <a:extLst>
              <a:ext uri="{FF2B5EF4-FFF2-40B4-BE49-F238E27FC236}">
                <a16:creationId xmlns:a16="http://schemas.microsoft.com/office/drawing/2014/main" id="{4F483C7F-C210-3D0A-67AD-8F644505E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0262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6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571638-4DC1-937C-CDD0-63D172A3FA6B}"/>
              </a:ext>
            </a:extLst>
          </p:cNvPr>
          <p:cNvSpPr>
            <a:spLocks noGrp="1"/>
          </p:cNvSpPr>
          <p:nvPr>
            <p:ph type="title"/>
          </p:nvPr>
        </p:nvSpPr>
        <p:spPr/>
        <p:txBody>
          <a:bodyPr/>
          <a:lstStyle/>
          <a:p>
            <a:br>
              <a:rPr lang="el-GR" sz="4400" b="1" dirty="0">
                <a:effectLst/>
                <a:latin typeface="Times New Roman" panose="02020603050405020304" pitchFamily="18" charset="0"/>
                <a:ea typeface="Times New Roman" panose="02020603050405020304" pitchFamily="18" charset="0"/>
              </a:rPr>
            </a:br>
            <a:r>
              <a:rPr lang="el-GR" sz="4400" dirty="0">
                <a:solidFill>
                  <a:srgbClr val="FFFF00"/>
                </a:solidFill>
                <a:effectLst/>
                <a:latin typeface="Times New Roman" panose="02020603050405020304" pitchFamily="18" charset="0"/>
                <a:ea typeface="Times New Roman" panose="02020603050405020304" pitchFamily="18" charset="0"/>
              </a:rPr>
              <a:t>9.4 Χείμαρροι</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92087A74-BBF2-E4E9-072C-8E2D977ADAC7}"/>
              </a:ext>
            </a:extLst>
          </p:cNvPr>
          <p:cNvSpPr>
            <a:spLocks noGrp="1"/>
          </p:cNvSpPr>
          <p:nvPr>
            <p:ph idx="1"/>
          </p:nvPr>
        </p:nvSpPr>
        <p:spPr>
          <a:xfrm>
            <a:off x="0" y="1981200"/>
            <a:ext cx="9036496"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Από υδροβιολογική άποψη οι χείμαρροι παρουσιάζουν αναμφισβήτητο ενδιαφέρον. Επιτρέπουν τη μελέτη της συμπεριφοράς των οργανισμών που βρίσκονται σε ποικίλα ρεύματα τα οποία όμως, γενικά είναι πολύ ορμητικά. </a:t>
            </a:r>
            <a:endParaRPr lang="el-GR" sz="3600" dirty="0"/>
          </a:p>
        </p:txBody>
      </p:sp>
    </p:spTree>
    <p:extLst>
      <p:ext uri="{BB962C8B-B14F-4D97-AF65-F5344CB8AC3E}">
        <p14:creationId xmlns:p14="http://schemas.microsoft.com/office/powerpoint/2010/main" val="345869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4E2D4-DAE8-F821-5EEF-EC0A7DDE151D}"/>
              </a:ext>
            </a:extLst>
          </p:cNvPr>
          <p:cNvSpPr>
            <a:spLocks noGrp="1"/>
          </p:cNvSpPr>
          <p:nvPr>
            <p:ph type="title"/>
          </p:nvPr>
        </p:nvSpPr>
        <p:spPr/>
        <p:txBody>
          <a:bodyPr/>
          <a:lstStyle/>
          <a:p>
            <a:r>
              <a:rPr lang="el-GR" dirty="0"/>
              <a:t>Χείμαρρος </a:t>
            </a:r>
          </a:p>
        </p:txBody>
      </p:sp>
      <p:sp>
        <p:nvSpPr>
          <p:cNvPr id="3" name="Θέση περιεχομένου 2">
            <a:extLst>
              <a:ext uri="{FF2B5EF4-FFF2-40B4-BE49-F238E27FC236}">
                <a16:creationId xmlns:a16="http://schemas.microsoft.com/office/drawing/2014/main" id="{86D3C1A1-CC40-8A0B-981F-16D9F7AC61F9}"/>
              </a:ext>
            </a:extLst>
          </p:cNvPr>
          <p:cNvSpPr>
            <a:spLocks noGrp="1"/>
          </p:cNvSpPr>
          <p:nvPr>
            <p:ph idx="1"/>
          </p:nvPr>
        </p:nvSpPr>
        <p:spPr/>
        <p:txBody>
          <a:bodyPr/>
          <a:lstStyle/>
          <a:p>
            <a:endParaRPr lang="el-GR"/>
          </a:p>
        </p:txBody>
      </p:sp>
      <p:pic>
        <p:nvPicPr>
          <p:cNvPr id="7170" name="Picture 2">
            <a:extLst>
              <a:ext uri="{FF2B5EF4-FFF2-40B4-BE49-F238E27FC236}">
                <a16:creationId xmlns:a16="http://schemas.microsoft.com/office/drawing/2014/main" id="{AAB59DAE-5DC0-5637-5C9C-304632E68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199"/>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4141-7194-B2B5-E78C-A1B070662CBA}"/>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ζώα με μαλακό σώμα</a:t>
            </a:r>
            <a:endParaRPr lang="el-GR" dirty="0">
              <a:solidFill>
                <a:srgbClr val="FFFF00"/>
              </a:solidFill>
            </a:endParaRPr>
          </a:p>
        </p:txBody>
      </p:sp>
      <p:sp>
        <p:nvSpPr>
          <p:cNvPr id="3" name="Content Placeholder 2">
            <a:extLst>
              <a:ext uri="{FF2B5EF4-FFF2-40B4-BE49-F238E27FC236}">
                <a16:creationId xmlns:a16="http://schemas.microsoft.com/office/drawing/2014/main" id="{3D19A9C1-6E5C-8EFA-718D-1D4FE4C99B11}"/>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(όπως η ύδρα) θα ήταν ανίκανα να ξαπλωθούν στον αέρα, ενώ αυτό γίνεται εύκολα μέσα στο νερό. Πολλά κάνουν χρήση του επιφανειακού στρώματος των νερών για να σηκώσουν όλο το βάρος τους. </a:t>
            </a:r>
            <a:endParaRPr lang="el-GR" sz="3600" dirty="0"/>
          </a:p>
        </p:txBody>
      </p:sp>
    </p:spTree>
    <p:extLst>
      <p:ext uri="{BB962C8B-B14F-4D97-AF65-F5344CB8AC3E}">
        <p14:creationId xmlns:p14="http://schemas.microsoft.com/office/powerpoint/2010/main" val="237511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7501F-AF1D-7C52-B914-FD79BC9CBD4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Η ποικιλότητα στη ροή και στην ορμή των ρευμάτων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C3B48A8A-62C7-50F5-D5E7-E60E64E0BDB6}"/>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έχουν ως αποτέλεσμα τη μετοίκηση της πανίδας, </a:t>
            </a:r>
          </a:p>
          <a:p>
            <a:pPr algn="ctr"/>
            <a:r>
              <a:rPr lang="el-GR" sz="4000" dirty="0">
                <a:effectLst/>
                <a:latin typeface="Times New Roman" panose="02020603050405020304" pitchFamily="18" charset="0"/>
                <a:ea typeface="Times New Roman" panose="02020603050405020304" pitchFamily="18" charset="0"/>
              </a:rPr>
              <a:t>ενώ η πάντα χαμηλή θερμοκρασία των νερών επιφέρει μια διαλογή των οργανισμών.</a:t>
            </a:r>
            <a:endParaRPr lang="el-GR" sz="4000" dirty="0"/>
          </a:p>
        </p:txBody>
      </p:sp>
    </p:spTree>
    <p:extLst>
      <p:ext uri="{BB962C8B-B14F-4D97-AF65-F5344CB8AC3E}">
        <p14:creationId xmlns:p14="http://schemas.microsoft.com/office/powerpoint/2010/main" val="819543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E2412F-3529-26ED-9675-B00C42603A9C}"/>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Μόνο τα </a:t>
            </a:r>
            <a:r>
              <a:rPr lang="el-GR" dirty="0" err="1">
                <a:solidFill>
                  <a:srgbClr val="FFFF00"/>
                </a:solidFill>
                <a:effectLst/>
                <a:latin typeface="Times New Roman" panose="02020603050405020304" pitchFamily="18" charset="0"/>
                <a:ea typeface="Times New Roman" panose="02020603050405020304" pitchFamily="18" charset="0"/>
              </a:rPr>
              <a:t>στενόθερμα</a:t>
            </a:r>
            <a:r>
              <a:rPr lang="el-GR" dirty="0">
                <a:solidFill>
                  <a:srgbClr val="FFFF00"/>
                </a:solidFill>
                <a:effectLst/>
                <a:latin typeface="Times New Roman" panose="02020603050405020304" pitchFamily="18" charset="0"/>
                <a:ea typeface="Times New Roman" panose="02020603050405020304" pitchFamily="18" charset="0"/>
              </a:rPr>
              <a:t> των ψυχρών νερών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27749B6-48CF-EB31-A3B2-26DCB91D200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μπορούν να αντέξουν συνήθως σ’ αυτό το περιβάλλον. Η χλωρίδα είναι περιορισμένη στις </a:t>
            </a:r>
            <a:r>
              <a:rPr lang="el-GR" dirty="0" err="1">
                <a:effectLst/>
                <a:latin typeface="Times New Roman" panose="02020603050405020304" pitchFamily="18" charset="0"/>
                <a:ea typeface="Times New Roman" panose="02020603050405020304" pitchFamily="18" charset="0"/>
              </a:rPr>
              <a:t>βενθικές</a:t>
            </a:r>
            <a:r>
              <a:rPr lang="el-GR" dirty="0">
                <a:effectLst/>
                <a:latin typeface="Times New Roman" panose="02020603050405020304" pitchFamily="18" charset="0"/>
                <a:ea typeface="Times New Roman" panose="02020603050405020304" pitchFamily="18" charset="0"/>
              </a:rPr>
              <a:t> μορφές, αποτελώντας μια κοινότητα σπάνια πυκνή στα υγρά χαλίκια και τους βράχους.</a:t>
            </a:r>
            <a:endParaRPr lang="el-GR" dirty="0"/>
          </a:p>
        </p:txBody>
      </p:sp>
    </p:spTree>
    <p:extLst>
      <p:ext uri="{BB962C8B-B14F-4D97-AF65-F5344CB8AC3E}">
        <p14:creationId xmlns:p14="http://schemas.microsoft.com/office/powerpoint/2010/main" val="112223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09801E-5583-53C0-5070-EE32E8B5C4CF}"/>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Η πανίδα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5DDD41CE-D022-7A1B-C968-7D6906A5417E}"/>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που συνίσταται κυρίως, από </a:t>
            </a:r>
            <a:r>
              <a:rPr lang="el-GR" sz="4000" dirty="0">
                <a:solidFill>
                  <a:srgbClr val="FFFF00"/>
                </a:solidFill>
                <a:effectLst/>
                <a:latin typeface="Times New Roman" panose="02020603050405020304" pitchFamily="18" charset="0"/>
                <a:ea typeface="Times New Roman" panose="02020603050405020304" pitchFamily="18" charset="0"/>
              </a:rPr>
              <a:t>προνύμφες εντόμων, σκωλήκων και μαλακίων </a:t>
            </a:r>
            <a:r>
              <a:rPr lang="el-GR" sz="4000" dirty="0">
                <a:effectLst/>
                <a:latin typeface="Times New Roman" panose="02020603050405020304" pitchFamily="18" charset="0"/>
                <a:ea typeface="Times New Roman" panose="02020603050405020304" pitchFamily="18" charset="0"/>
              </a:rPr>
              <a:t>είναι συνήθως, </a:t>
            </a:r>
            <a:r>
              <a:rPr lang="el-GR" sz="4000" dirty="0">
                <a:solidFill>
                  <a:srgbClr val="FFC000"/>
                </a:solidFill>
                <a:effectLst/>
                <a:latin typeface="Times New Roman" panose="02020603050405020304" pitchFamily="18" charset="0"/>
                <a:ea typeface="Times New Roman" panose="02020603050405020304" pitchFamily="18" charset="0"/>
              </a:rPr>
              <a:t>προσαρμοσμένη</a:t>
            </a:r>
            <a:r>
              <a:rPr lang="el-GR" sz="4000" dirty="0">
                <a:effectLst/>
                <a:latin typeface="Times New Roman" panose="02020603050405020304" pitchFamily="18" charset="0"/>
                <a:ea typeface="Times New Roman" panose="02020603050405020304" pitchFamily="18" charset="0"/>
              </a:rPr>
              <a:t> σε αυτήν την τόσο </a:t>
            </a:r>
            <a:r>
              <a:rPr lang="el-GR" sz="4000" dirty="0">
                <a:solidFill>
                  <a:schemeClr val="accent1"/>
                </a:solidFill>
                <a:effectLst/>
                <a:latin typeface="Times New Roman" panose="02020603050405020304" pitchFamily="18" charset="0"/>
                <a:ea typeface="Times New Roman" panose="02020603050405020304" pitchFamily="18" charset="0"/>
              </a:rPr>
              <a:t>ιδιόμορφη ζωή</a:t>
            </a:r>
            <a:r>
              <a:rPr lang="el-GR" sz="4000"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14390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C74EA9-4EDA-9003-7F89-DA40881826B5}"/>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χείμαρροι που φτάνουν στις λίμνες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C724009-BDC8-FB27-6FC6-03AF22F3EF88}"/>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οφείλουν μερικές φορές σ’ αυτές ένα μέρος της πανίδας τους. Είναι πολλά τα ψάρια που ανεβαίνουν τους χειμάρρους και όχι μόνο για αναπαραγωγή. </a:t>
            </a:r>
            <a:endParaRPr lang="el-GR" sz="3600" dirty="0"/>
          </a:p>
        </p:txBody>
      </p:sp>
    </p:spTree>
    <p:extLst>
      <p:ext uri="{BB962C8B-B14F-4D97-AF65-F5344CB8AC3E}">
        <p14:creationId xmlns:p14="http://schemas.microsoft.com/office/powerpoint/2010/main" val="427988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9DF096-A177-7CAE-9A68-03569FCF08D0}"/>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Για παράδειγμα, η </a:t>
            </a:r>
            <a:r>
              <a:rPr lang="el-GR" sz="4400" dirty="0" err="1">
                <a:effectLst/>
                <a:latin typeface="Times New Roman" panose="02020603050405020304" pitchFamily="18" charset="0"/>
                <a:ea typeface="Times New Roman" panose="02020603050405020304" pitchFamily="18" charset="0"/>
              </a:rPr>
              <a:t>Γελάρτζα</a:t>
            </a:r>
            <a:endParaRPr lang="el-GR" dirty="0"/>
          </a:p>
        </p:txBody>
      </p:sp>
      <p:sp>
        <p:nvSpPr>
          <p:cNvPr id="3" name="Θέση περιεχομένου 2">
            <a:extLst>
              <a:ext uri="{FF2B5EF4-FFF2-40B4-BE49-F238E27FC236}">
                <a16:creationId xmlns:a16="http://schemas.microsoft.com/office/drawing/2014/main" id="{1C6C6015-3612-0BF7-E155-907359B04A4B}"/>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που ζει στη λίμνη Βόλβη ανεβαίνει στο ρέμα της </a:t>
            </a:r>
            <a:r>
              <a:rPr lang="el-GR" sz="4000" dirty="0" err="1">
                <a:effectLst/>
                <a:latin typeface="Times New Roman" panose="02020603050405020304" pitchFamily="18" charset="0"/>
                <a:ea typeface="Times New Roman" panose="02020603050405020304" pitchFamily="18" charset="0"/>
              </a:rPr>
              <a:t>Παζαρούδας</a:t>
            </a:r>
            <a:r>
              <a:rPr lang="el-GR" sz="4000" dirty="0">
                <a:effectLst/>
                <a:latin typeface="Times New Roman" panose="02020603050405020304" pitchFamily="18" charset="0"/>
                <a:ea typeface="Times New Roman" panose="02020603050405020304" pitchFamily="18" charset="0"/>
              </a:rPr>
              <a:t> για αναπαραγωγή.</a:t>
            </a:r>
            <a:endParaRPr lang="el-GR" sz="4000" dirty="0"/>
          </a:p>
        </p:txBody>
      </p:sp>
    </p:spTree>
    <p:extLst>
      <p:ext uri="{BB962C8B-B14F-4D97-AF65-F5344CB8AC3E}">
        <p14:creationId xmlns:p14="http://schemas.microsoft.com/office/powerpoint/2010/main" val="699677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43423-7DC0-3FA2-1930-DBB96EA36E1F}"/>
              </a:ext>
            </a:extLst>
          </p:cNvPr>
          <p:cNvSpPr>
            <a:spLocks noGrp="1"/>
          </p:cNvSpPr>
          <p:nvPr>
            <p:ph type="title"/>
          </p:nvPr>
        </p:nvSpPr>
        <p:spPr/>
        <p:txBody>
          <a:bodyPr/>
          <a:lstStyle/>
          <a:p>
            <a:r>
              <a:rPr lang="el-GR" dirty="0" err="1"/>
              <a:t>Γελάρτζα</a:t>
            </a:r>
            <a:r>
              <a:rPr lang="el-GR" dirty="0"/>
              <a:t>: Λίμνη Βόλβη: Θεσσαλονίκη</a:t>
            </a:r>
          </a:p>
        </p:txBody>
      </p:sp>
      <p:pic>
        <p:nvPicPr>
          <p:cNvPr id="5" name="Θέση περιεχομένου 4">
            <a:extLst>
              <a:ext uri="{FF2B5EF4-FFF2-40B4-BE49-F238E27FC236}">
                <a16:creationId xmlns:a16="http://schemas.microsoft.com/office/drawing/2014/main" id="{F6395A96-9A6F-BA62-5DDD-54A016009A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04864"/>
            <a:ext cx="6336704" cy="3744416"/>
          </a:xfrm>
        </p:spPr>
      </p:pic>
    </p:spTree>
    <p:extLst>
      <p:ext uri="{BB962C8B-B14F-4D97-AF65-F5344CB8AC3E}">
        <p14:creationId xmlns:p14="http://schemas.microsoft.com/office/powerpoint/2010/main" val="3841638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ADEF0-6FAF-3A25-F30A-1369C0959D07}"/>
              </a:ext>
            </a:extLst>
          </p:cNvPr>
          <p:cNvSpPr>
            <a:spLocks noGrp="1"/>
          </p:cNvSpPr>
          <p:nvPr>
            <p:ph type="title"/>
          </p:nvPr>
        </p:nvSpPr>
        <p:spPr/>
        <p:txBody>
          <a:bodyPr/>
          <a:lstStyle/>
          <a:p>
            <a:r>
              <a:rPr lang="el-GR" dirty="0">
                <a:solidFill>
                  <a:srgbClr val="FFFF00"/>
                </a:solidFill>
                <a:effectLst/>
              </a:rPr>
              <a:t>Λίμνη Βόλβη</a:t>
            </a:r>
          </a:p>
        </p:txBody>
      </p:sp>
      <p:sp>
        <p:nvSpPr>
          <p:cNvPr id="3" name="Θέση περιεχομένου 2">
            <a:extLst>
              <a:ext uri="{FF2B5EF4-FFF2-40B4-BE49-F238E27FC236}">
                <a16:creationId xmlns:a16="http://schemas.microsoft.com/office/drawing/2014/main" id="{0410748C-5609-993D-500C-09897AC93F39}"/>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5D86ECA1-E3B4-A0B8-13D0-08CE85163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1200"/>
            <a:ext cx="748883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3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161309-7484-5913-84E7-D1A57FAB64E3}"/>
              </a:ext>
            </a:extLst>
          </p:cNvPr>
          <p:cNvSpPr>
            <a:spLocks noGrp="1"/>
          </p:cNvSpPr>
          <p:nvPr>
            <p:ph type="title"/>
          </p:nvPr>
        </p:nvSpPr>
        <p:spPr/>
        <p:txBody>
          <a:bodyPr/>
          <a:lstStyle/>
          <a:p>
            <a:r>
              <a:rPr lang="el-GR" dirty="0">
                <a:solidFill>
                  <a:srgbClr val="FFFF00"/>
                </a:solidFill>
                <a:effectLst/>
              </a:rPr>
              <a:t>Λίμνη Βόλβη</a:t>
            </a:r>
            <a:endParaRPr lang="el-GR" dirty="0"/>
          </a:p>
        </p:txBody>
      </p:sp>
      <p:sp>
        <p:nvSpPr>
          <p:cNvPr id="3" name="Θέση περιεχομένου 2">
            <a:extLst>
              <a:ext uri="{FF2B5EF4-FFF2-40B4-BE49-F238E27FC236}">
                <a16:creationId xmlns:a16="http://schemas.microsoft.com/office/drawing/2014/main" id="{670EC037-F0C3-B8F9-85BC-67E6389350AF}"/>
              </a:ext>
            </a:extLst>
          </p:cNvPr>
          <p:cNvSpPr>
            <a:spLocks noGrp="1"/>
          </p:cNvSpPr>
          <p:nvPr>
            <p:ph idx="1"/>
          </p:nvPr>
        </p:nvSpPr>
        <p:spPr/>
        <p:txBody>
          <a:bodyPr/>
          <a:lstStyle/>
          <a:p>
            <a:endParaRPr lang="el-GR"/>
          </a:p>
        </p:txBody>
      </p:sp>
      <p:pic>
        <p:nvPicPr>
          <p:cNvPr id="8194" name="Picture 2">
            <a:extLst>
              <a:ext uri="{FF2B5EF4-FFF2-40B4-BE49-F238E27FC236}">
                <a16:creationId xmlns:a16="http://schemas.microsoft.com/office/drawing/2014/main" id="{6448C44D-2A6B-6D61-6D5F-DA6B1648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43100"/>
            <a:ext cx="77724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02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64BC3-96FA-E533-10B5-82AABBB71025}"/>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Στους χειμάρρους με μεταβλητή ροή</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5C34F8DC-25A9-78B8-71C1-10BCE39385A9}"/>
              </a:ext>
            </a:extLst>
          </p:cNvPr>
          <p:cNvSpPr>
            <a:spLocks noGrp="1"/>
          </p:cNvSpPr>
          <p:nvPr>
            <p:ph idx="1"/>
          </p:nvPr>
        </p:nvSpPr>
        <p:spPr>
          <a:xfrm>
            <a:off x="0" y="1981200"/>
            <a:ext cx="9036496"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που ξηραίνονται τη θερμή εποχή παρατηρείται </a:t>
            </a:r>
            <a:r>
              <a:rPr lang="el-GR" sz="4000" dirty="0">
                <a:solidFill>
                  <a:schemeClr val="accent1"/>
                </a:solidFill>
                <a:effectLst/>
                <a:latin typeface="Times New Roman" panose="02020603050405020304" pitchFamily="18" charset="0"/>
                <a:ea typeface="Times New Roman" panose="02020603050405020304" pitchFamily="18" charset="0"/>
              </a:rPr>
              <a:t>περιοδικός αποικισμός </a:t>
            </a:r>
            <a:r>
              <a:rPr lang="el-GR" sz="4000" dirty="0" err="1">
                <a:solidFill>
                  <a:schemeClr val="accent1"/>
                </a:solidFill>
                <a:effectLst/>
                <a:latin typeface="Times New Roman" panose="02020603050405020304" pitchFamily="18" charset="0"/>
                <a:ea typeface="Times New Roman" panose="02020603050405020304" pitchFamily="18" charset="0"/>
              </a:rPr>
              <a:t>ασπονδύλων</a:t>
            </a:r>
            <a:r>
              <a:rPr lang="el-GR" sz="4000" dirty="0">
                <a:effectLst/>
                <a:latin typeface="Times New Roman" panose="02020603050405020304" pitchFamily="18" charset="0"/>
                <a:ea typeface="Times New Roman" panose="02020603050405020304" pitchFamily="18" charset="0"/>
              </a:rPr>
              <a:t>. </a:t>
            </a:r>
            <a:endParaRPr lang="el-GR" sz="4000" dirty="0"/>
          </a:p>
        </p:txBody>
      </p:sp>
    </p:spTree>
    <p:extLst>
      <p:ext uri="{BB962C8B-B14F-4D97-AF65-F5344CB8AC3E}">
        <p14:creationId xmlns:p14="http://schemas.microsoft.com/office/powerpoint/2010/main" val="1437794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75F524-ADD8-B67A-F33D-B5A08020279A}"/>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Συμβαίνει όμως και το αντίθετο φαινόμενο,</a:t>
            </a:r>
            <a:endParaRPr lang="el-GR" dirty="0"/>
          </a:p>
        </p:txBody>
      </p:sp>
      <p:sp>
        <p:nvSpPr>
          <p:cNvPr id="3" name="Θέση περιεχομένου 2">
            <a:extLst>
              <a:ext uri="{FF2B5EF4-FFF2-40B4-BE49-F238E27FC236}">
                <a16:creationId xmlns:a16="http://schemas.microsoft.com/office/drawing/2014/main" id="{6152E536-15BA-989A-D776-124A9A50F2CA}"/>
              </a:ext>
            </a:extLst>
          </p:cNvPr>
          <p:cNvSpPr>
            <a:spLocks noGrp="1"/>
          </p:cNvSpPr>
          <p:nvPr>
            <p:ph idx="1"/>
          </p:nvPr>
        </p:nvSpPr>
        <p:spPr/>
        <p:txBody>
          <a:bodyPr/>
          <a:lstStyle/>
          <a:p>
            <a:endParaRPr lang="el-GR" sz="32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δηλαδή ένα μέρος της πανίδας των λιμνών οφείλεται στην εποχική συνεισφορά των χειμάρρων.</a:t>
            </a:r>
            <a:endParaRPr lang="el-GR" sz="4000" dirty="0"/>
          </a:p>
        </p:txBody>
      </p:sp>
    </p:spTree>
    <p:extLst>
      <p:ext uri="{BB962C8B-B14F-4D97-AF65-F5344CB8AC3E}">
        <p14:creationId xmlns:p14="http://schemas.microsoft.com/office/powerpoint/2010/main" val="287133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7517F7-736E-5C77-DED5-EC09C564FE28}"/>
              </a:ext>
            </a:extLst>
          </p:cNvPr>
          <p:cNvSpPr>
            <a:spLocks noGrp="1"/>
          </p:cNvSpPr>
          <p:nvPr>
            <p:ph type="title"/>
          </p:nvPr>
        </p:nvSpPr>
        <p:spPr/>
        <p:txBody>
          <a:bodyPr/>
          <a:lstStyle/>
          <a:p>
            <a:r>
              <a:rPr lang="el-GR" dirty="0">
                <a:solidFill>
                  <a:srgbClr val="FFFF00"/>
                </a:solidFill>
              </a:rPr>
              <a:t>Ύδρα</a:t>
            </a:r>
          </a:p>
        </p:txBody>
      </p:sp>
      <p:pic>
        <p:nvPicPr>
          <p:cNvPr id="5" name="Θέση περιεχομένου 4">
            <a:extLst>
              <a:ext uri="{FF2B5EF4-FFF2-40B4-BE49-F238E27FC236}">
                <a16:creationId xmlns:a16="http://schemas.microsoft.com/office/drawing/2014/main" id="{82343952-CD85-AA11-24E1-76FCBFA713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52600"/>
            <a:ext cx="7990656" cy="4844752"/>
          </a:xfrm>
        </p:spPr>
      </p:pic>
    </p:spTree>
    <p:extLst>
      <p:ext uri="{BB962C8B-B14F-4D97-AF65-F5344CB8AC3E}">
        <p14:creationId xmlns:p14="http://schemas.microsoft.com/office/powerpoint/2010/main" val="286264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54E3D6-FC02-915F-F0C6-687AD4FB6EFE}"/>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Παρ’ όλα αυτά, πολλά από αυτά τα ζώα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A5EAABCF-F56F-D448-DBA0-9D904B7CD24F}"/>
              </a:ext>
            </a:extLst>
          </p:cNvPr>
          <p:cNvSpPr>
            <a:spLocks noGrp="1"/>
          </p:cNvSpPr>
          <p:nvPr>
            <p:ph idx="1"/>
          </p:nvPr>
        </p:nvSpPr>
        <p:spPr>
          <a:xfrm>
            <a:off x="107504" y="1981200"/>
            <a:ext cx="8856984"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είναι μορφολογικά προσαρμοσμένα στο περιβάλλον του χειμάρρου. Μερικές προνύμφες εντόμων κατασκευάζουν παγίδες για την ευκολότερη σύλληψη της τροφής τους, ενώ άλλες προστατεύονται μέσα σε περιβλήματα.</a:t>
            </a:r>
            <a:endParaRPr lang="el-GR" sz="3600" dirty="0"/>
          </a:p>
        </p:txBody>
      </p:sp>
    </p:spTree>
    <p:extLst>
      <p:ext uri="{BB962C8B-B14F-4D97-AF65-F5344CB8AC3E}">
        <p14:creationId xmlns:p14="http://schemas.microsoft.com/office/powerpoint/2010/main" val="1779430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FED39A-3860-C2A9-3BF5-166A2309E281}"/>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φυσική δομή των χειμάρρων προσφέρει αφθονία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014B0D7B-64A1-1A6C-7BE1-554C73FD1FB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εξειδικευμένων βιοτόπων. Για παράδειγμα, υπάρχει ένα γρήγορο ρεύμα στην πρόσοψη του βράχου ή του ογκόλιθου, το οποίο είναι αντίθετο με το ρεύμα του χειμάρρου, ενώ σχηματίζεται δίνη στο πίσω μέρος που είναι στην κατεύθυνση του χειμάρρου.</a:t>
            </a:r>
            <a:endParaRPr lang="el-GR" dirty="0"/>
          </a:p>
        </p:txBody>
      </p:sp>
    </p:spTree>
    <p:extLst>
      <p:ext uri="{BB962C8B-B14F-4D97-AF65-F5344CB8AC3E}">
        <p14:creationId xmlns:p14="http://schemas.microsoft.com/office/powerpoint/2010/main" val="278870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8E4A6-FC26-B4E6-BC3F-DBCDAEF017B8}"/>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Επίσης, κάτω από τις μεγάλες πέτρες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D82A2E93-E9C9-A893-A07B-C7263C122E7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υπάρχει ένα καλά προστατευμένο σκοτεινό μέρος για μικρά ζώα, ενώ η επιφάνειά τους παρουσιάζει ένα καλά φωτισμένο μέρος για προσκολλημένα </a:t>
            </a:r>
            <a:r>
              <a:rPr lang="el-GR" sz="4000" dirty="0" err="1">
                <a:effectLst/>
                <a:latin typeface="Times New Roman" panose="02020603050405020304" pitchFamily="18" charset="0"/>
                <a:ea typeface="Times New Roman" panose="02020603050405020304" pitchFamily="18" charset="0"/>
              </a:rPr>
              <a:t>φύκη</a:t>
            </a:r>
            <a:r>
              <a:rPr lang="el-GR" sz="4000" dirty="0">
                <a:effectLst/>
                <a:latin typeface="Times New Roman" panose="02020603050405020304" pitchFamily="18" charset="0"/>
                <a:ea typeface="Times New Roman" panose="02020603050405020304" pitchFamily="18" charset="0"/>
              </a:rPr>
              <a:t>.</a:t>
            </a:r>
            <a:endParaRPr lang="el-GR" sz="4000" dirty="0"/>
          </a:p>
        </p:txBody>
      </p:sp>
    </p:spTree>
    <p:extLst>
      <p:ext uri="{BB962C8B-B14F-4D97-AF65-F5344CB8AC3E}">
        <p14:creationId xmlns:p14="http://schemas.microsoft.com/office/powerpoint/2010/main" val="4262121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0AEEF-1652-166A-5BA7-ACAB90F4611B}"/>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Μεγάλο μέρος της βιολογικής δομής των χειμάρρων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A3365337-1870-54A5-B8E0-5EA2A6ED7AA6}"/>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εξαρτάται από το χωρικό πρότυπο των αιωρημάτων </a:t>
            </a:r>
            <a:r>
              <a:rPr lang="el-GR" sz="2400" dirty="0">
                <a:effectLst/>
                <a:latin typeface="Times New Roman" panose="02020603050405020304" pitchFamily="18" charset="0"/>
                <a:ea typeface="Times New Roman" panose="02020603050405020304" pitchFamily="18" charset="0"/>
              </a:rPr>
              <a:t>(</a:t>
            </a:r>
            <a:r>
              <a:rPr lang="el-GR" b="1" dirty="0">
                <a:solidFill>
                  <a:srgbClr val="FFFF00"/>
                </a:solidFill>
                <a:effectLst/>
                <a:latin typeface="Times New Roman" panose="02020603050405020304" pitchFamily="18" charset="0"/>
                <a:ea typeface="Times New Roman" panose="02020603050405020304" pitchFamily="18" charset="0"/>
              </a:rPr>
              <a:t>αιώρημα</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ουδέτερο ανομοιογενές μίγμα στερεών σωματιδίων εντός υγρού (ή αερίου) που σε κατάσταση μακράς ακινησίας σε υγρά παρουσιάζει ίζημα) και των θρυμμάτων που είναι αποτέλεσμα της επίδρασης των ρευμάτων. </a:t>
            </a:r>
            <a:endParaRPr lang="el-GR" dirty="0"/>
          </a:p>
        </p:txBody>
      </p:sp>
    </p:spTree>
    <p:extLst>
      <p:ext uri="{BB962C8B-B14F-4D97-AF65-F5344CB8AC3E}">
        <p14:creationId xmlns:p14="http://schemas.microsoft.com/office/powerpoint/2010/main" val="1491621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E2DD99-3475-F498-F96C-0D7E5CBEDDED}"/>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αιωρήματα αποτελούνται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10FEEA54-B14D-6C38-258F-CD1B0BD260C8}"/>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από ζωντανά </a:t>
            </a:r>
            <a:r>
              <a:rPr lang="el-GR" sz="4000" dirty="0" err="1">
                <a:effectLst/>
                <a:latin typeface="Times New Roman" panose="02020603050405020304" pitchFamily="18" charset="0"/>
                <a:ea typeface="Times New Roman" panose="02020603050405020304" pitchFamily="18" charset="0"/>
              </a:rPr>
              <a:t>βενθικά</a:t>
            </a:r>
            <a:r>
              <a:rPr lang="el-GR" sz="4000" dirty="0">
                <a:effectLst/>
                <a:latin typeface="Times New Roman" panose="02020603050405020304" pitchFamily="18" charset="0"/>
                <a:ea typeface="Times New Roman" panose="02020603050405020304" pitchFamily="18" charset="0"/>
              </a:rPr>
              <a:t> ασπόνδυλα και </a:t>
            </a:r>
            <a:r>
              <a:rPr lang="el-GR" sz="4000" dirty="0" err="1">
                <a:effectLst/>
                <a:latin typeface="Times New Roman" panose="02020603050405020304" pitchFamily="18" charset="0"/>
                <a:ea typeface="Times New Roman" panose="02020603050405020304" pitchFamily="18" charset="0"/>
              </a:rPr>
              <a:t>φύκη</a:t>
            </a:r>
            <a:r>
              <a:rPr lang="el-GR" sz="4000" dirty="0">
                <a:effectLst/>
                <a:latin typeface="Times New Roman" panose="02020603050405020304" pitchFamily="18" charset="0"/>
                <a:ea typeface="Times New Roman" panose="02020603050405020304" pitchFamily="18" charset="0"/>
              </a:rPr>
              <a:t>, τα οποία έχουν αποκοπεί ή έχουν χάσει τον σύνδεσμό τους με το υπόστρωμα. </a:t>
            </a:r>
            <a:endParaRPr lang="el-GR" sz="4000" dirty="0"/>
          </a:p>
        </p:txBody>
      </p:sp>
    </p:spTree>
    <p:extLst>
      <p:ext uri="{BB962C8B-B14F-4D97-AF65-F5344CB8AC3E}">
        <p14:creationId xmlns:p14="http://schemas.microsoft.com/office/powerpoint/2010/main" val="839750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4D4281-2559-E7E9-56DE-8E3AB9E60BEE}"/>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Παρασυρόμενα από το ρεύμα</a:t>
            </a:r>
            <a:endParaRPr lang="el-GR" dirty="0"/>
          </a:p>
        </p:txBody>
      </p:sp>
      <p:sp>
        <p:nvSpPr>
          <p:cNvPr id="3" name="Θέση περιεχομένου 2">
            <a:extLst>
              <a:ext uri="{FF2B5EF4-FFF2-40B4-BE49-F238E27FC236}">
                <a16:creationId xmlns:a16="http://schemas.microsoft.com/office/drawing/2014/main" id="{E7C2BAFC-A9C6-FFAE-2018-9178EC7A18A2}"/>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μπορούν να βρουν ένα άλλο ευνοϊκό μέρος ή πηγή τροφής.</a:t>
            </a:r>
            <a:endParaRPr lang="el-GR" sz="4400" dirty="0"/>
          </a:p>
        </p:txBody>
      </p:sp>
    </p:spTree>
    <p:extLst>
      <p:ext uri="{BB962C8B-B14F-4D97-AF65-F5344CB8AC3E}">
        <p14:creationId xmlns:p14="http://schemas.microsoft.com/office/powerpoint/2010/main" val="398802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22582D-1EC1-3BD2-81D4-7BE80965A3B2}"/>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Με τον όρο</a:t>
            </a:r>
            <a:r>
              <a:rPr lang="en-US" dirty="0">
                <a:solidFill>
                  <a:srgbClr val="FFFF00"/>
                </a:solidFill>
                <a:effectLst/>
                <a:latin typeface="Times New Roman" panose="02020603050405020304" pitchFamily="18" charset="0"/>
                <a:ea typeface="Times New Roman" panose="02020603050405020304" pitchFamily="18" charset="0"/>
              </a:rPr>
              <a:t> </a:t>
            </a:r>
            <a:r>
              <a:rPr lang="el-GR" b="1" dirty="0">
                <a:solidFill>
                  <a:srgbClr val="FFFF00"/>
                </a:solidFill>
                <a:effectLst/>
                <a:latin typeface="Times New Roman" panose="02020603050405020304" pitchFamily="18" charset="0"/>
                <a:ea typeface="Times New Roman" panose="02020603050405020304" pitchFamily="18" charset="0"/>
              </a:rPr>
              <a:t>βένθος</a:t>
            </a:r>
            <a:r>
              <a:rPr lang="en-US" dirty="0">
                <a:solidFill>
                  <a:srgbClr val="FFFF00"/>
                </a:solidFill>
                <a:effectLst/>
                <a:latin typeface="Times New Roman" panose="02020603050405020304" pitchFamily="18" charset="0"/>
                <a:ea typeface="Times New Roman" panose="02020603050405020304" pitchFamily="18" charset="0"/>
              </a:rPr>
              <a:t> </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02980FD4-176B-E4F0-985A-62815BFF8EE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n-US" dirty="0">
                <a:effectLst/>
                <a:latin typeface="Times New Roman" panose="02020603050405020304" pitchFamily="18" charset="0"/>
                <a:ea typeface="Times New Roman" panose="02020603050405020304" pitchFamily="18" charset="0"/>
              </a:rPr>
              <a:t>(</a:t>
            </a:r>
            <a:r>
              <a:rPr lang="el-GR" u="none" strike="noStrike" dirty="0">
                <a:effectLst/>
                <a:latin typeface="Times New Roman" panose="02020603050405020304" pitchFamily="18" charset="0"/>
                <a:ea typeface="Times New Roman" panose="02020603050405020304" pitchFamily="18" charset="0"/>
                <a:hlinkClick r:id="rId2" tooltip="Αγγλική γλώσσα">
                  <a:extLst>
                    <a:ext uri="{A12FA001-AC4F-418D-AE19-62706E023703}">
                      <ahyp:hlinkClr xmlns:ahyp="http://schemas.microsoft.com/office/drawing/2018/hyperlinkcolor" val="tx"/>
                    </a:ext>
                  </a:extLst>
                </a:hlinkClick>
              </a:rPr>
              <a:t>αγγλ.</a:t>
            </a:r>
            <a:r>
              <a:rPr lang="el-GR"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 </a:t>
            </a:r>
            <a:r>
              <a:rPr lang="el-GR" i="1" dirty="0" err="1">
                <a:effectLst/>
                <a:latin typeface="Times New Roman" panose="02020603050405020304" pitchFamily="18" charset="0"/>
                <a:ea typeface="Times New Roman" panose="02020603050405020304" pitchFamily="18" charset="0"/>
              </a:rPr>
              <a:t>benthos</a:t>
            </a:r>
            <a:r>
              <a:rPr lang="el-GR" dirty="0">
                <a:effectLst/>
                <a:latin typeface="Times New Roman" panose="02020603050405020304" pitchFamily="18" charset="0"/>
                <a:ea typeface="Times New Roman" panose="02020603050405020304" pitchFamily="18" charset="0"/>
              </a:rPr>
              <a:t>, από την αρχαία ελληνική λέξη</a:t>
            </a:r>
            <a:r>
              <a:rPr lang="en-US" dirty="0">
                <a:effectLst/>
                <a:latin typeface="Times New Roman" panose="02020603050405020304" pitchFamily="18" charset="0"/>
                <a:ea typeface="Times New Roman" panose="02020603050405020304" pitchFamily="18" charset="0"/>
              </a:rPr>
              <a:t> </a:t>
            </a:r>
            <a:r>
              <a:rPr lang="el-GR" i="1" dirty="0">
                <a:effectLst/>
                <a:latin typeface="Times New Roman" panose="02020603050405020304" pitchFamily="18" charset="0"/>
                <a:ea typeface="Times New Roman" panose="02020603050405020304" pitchFamily="18" charset="0"/>
              </a:rPr>
              <a:t>βένθος</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που σήμαινε το</a:t>
            </a:r>
            <a:r>
              <a:rPr lang="en-US" dirty="0">
                <a:effectLst/>
                <a:latin typeface="Times New Roman" panose="02020603050405020304" pitchFamily="18" charset="0"/>
                <a:ea typeface="Times New Roman" panose="02020603050405020304" pitchFamily="18" charset="0"/>
              </a:rPr>
              <a:t> βάθος) χαρακτηρίζεται το σύνολο των έμβιων οργανισμών, που ζουν και αναπτύσσονται στον </a:t>
            </a:r>
            <a:r>
              <a:rPr lang="el-GR" u="none" strike="noStrike" dirty="0">
                <a:effectLst/>
                <a:latin typeface="Times New Roman" panose="02020603050405020304" pitchFamily="18" charset="0"/>
                <a:ea typeface="Times New Roman" panose="02020603050405020304" pitchFamily="18" charset="0"/>
                <a:hlinkClick r:id="rId3" tooltip="Βυθός">
                  <a:extLst>
                    <a:ext uri="{A12FA001-AC4F-418D-AE19-62706E023703}">
                      <ahyp:hlinkClr xmlns:ahyp="http://schemas.microsoft.com/office/drawing/2018/hyperlinkcolor" val="tx"/>
                    </a:ext>
                  </a:extLst>
                </a:hlinkClick>
              </a:rPr>
              <a:t>βυθό</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των</a:t>
            </a:r>
            <a:r>
              <a:rPr lang="en-US" dirty="0">
                <a:effectLst/>
                <a:latin typeface="Times New Roman" panose="02020603050405020304" pitchFamily="18" charset="0"/>
                <a:ea typeface="Times New Roman" panose="02020603050405020304" pitchFamily="18" charset="0"/>
              </a:rPr>
              <a:t> </a:t>
            </a:r>
            <a:r>
              <a:rPr lang="el-GR" u="none" strike="noStrike" dirty="0">
                <a:effectLst/>
                <a:latin typeface="Times New Roman" panose="02020603050405020304" pitchFamily="18" charset="0"/>
                <a:ea typeface="Times New Roman" panose="02020603050405020304" pitchFamily="18" charset="0"/>
                <a:hlinkClick r:id="rId4" tooltip="Ωκεανός">
                  <a:extLst>
                    <a:ext uri="{A12FA001-AC4F-418D-AE19-62706E023703}">
                      <ahyp:hlinkClr xmlns:ahyp="http://schemas.microsoft.com/office/drawing/2018/hyperlinkcolor" val="tx"/>
                    </a:ext>
                  </a:extLst>
                </a:hlinkClick>
              </a:rPr>
              <a:t>ωκεανών</a:t>
            </a:r>
            <a:r>
              <a:rPr lang="en-US" dirty="0">
                <a:effectLst/>
                <a:latin typeface="Times New Roman" panose="02020603050405020304" pitchFamily="18" charset="0"/>
                <a:ea typeface="Times New Roman" panose="02020603050405020304" pitchFamily="18" charset="0"/>
              </a:rPr>
              <a:t> και </a:t>
            </a:r>
            <a:r>
              <a:rPr lang="el-GR" dirty="0">
                <a:effectLst/>
                <a:latin typeface="Times New Roman" panose="02020603050405020304" pitchFamily="18" charset="0"/>
                <a:ea typeface="Times New Roman" panose="02020603050405020304" pitchFamily="18" charset="0"/>
              </a:rPr>
              <a:t>των</a:t>
            </a:r>
            <a:r>
              <a:rPr lang="en-US" dirty="0">
                <a:effectLst/>
                <a:latin typeface="Times New Roman" panose="02020603050405020304" pitchFamily="18" charset="0"/>
                <a:ea typeface="Times New Roman" panose="02020603050405020304" pitchFamily="18" charset="0"/>
              </a:rPr>
              <a:t> </a:t>
            </a:r>
            <a:r>
              <a:rPr lang="el-GR" u="none" strike="noStrike" dirty="0">
                <a:effectLst/>
                <a:latin typeface="Times New Roman" panose="02020603050405020304" pitchFamily="18" charset="0"/>
                <a:ea typeface="Times New Roman" panose="02020603050405020304" pitchFamily="18" charset="0"/>
                <a:hlinkClick r:id="rId5" tooltip="Θάλασσα">
                  <a:extLst>
                    <a:ext uri="{A12FA001-AC4F-418D-AE19-62706E023703}">
                      <ahyp:hlinkClr xmlns:ahyp="http://schemas.microsoft.com/office/drawing/2018/hyperlinkcolor" val="tx"/>
                    </a:ext>
                  </a:extLst>
                </a:hlinkClick>
              </a:rPr>
              <a:t>θαλασσών</a:t>
            </a:r>
            <a:r>
              <a:rPr lang="en-US" dirty="0">
                <a:effectLst/>
                <a:latin typeface="Times New Roman" panose="02020603050405020304" pitchFamily="18" charset="0"/>
                <a:ea typeface="Times New Roman" panose="02020603050405020304" pitchFamily="18" charset="0"/>
              </a:rPr>
              <a:t> ή και </a:t>
            </a:r>
            <a:r>
              <a:rPr lang="el-GR" dirty="0">
                <a:effectLst/>
                <a:latin typeface="Times New Roman" panose="02020603050405020304" pitchFamily="18" charset="0"/>
                <a:ea typeface="Times New Roman" panose="02020603050405020304" pitchFamily="18" charset="0"/>
              </a:rPr>
              <a:t>των</a:t>
            </a:r>
            <a:r>
              <a:rPr lang="en-US" dirty="0">
                <a:effectLst/>
                <a:latin typeface="Times New Roman" panose="02020603050405020304" pitchFamily="18" charset="0"/>
                <a:ea typeface="Times New Roman" panose="02020603050405020304" pitchFamily="18" charset="0"/>
              </a:rPr>
              <a:t> </a:t>
            </a:r>
            <a:r>
              <a:rPr lang="el-GR" u="none" strike="noStrike" dirty="0">
                <a:effectLst/>
                <a:latin typeface="Times New Roman" panose="02020603050405020304" pitchFamily="18" charset="0"/>
                <a:ea typeface="Times New Roman" panose="02020603050405020304" pitchFamily="18" charset="0"/>
                <a:hlinkClick r:id="rId6" tooltip="Λίμνη">
                  <a:extLst>
                    <a:ext uri="{A12FA001-AC4F-418D-AE19-62706E023703}">
                      <ahyp:hlinkClr xmlns:ahyp="http://schemas.microsoft.com/office/drawing/2018/hyperlinkcolor" val="tx"/>
                    </a:ext>
                  </a:extLst>
                </a:hlinkClick>
              </a:rPr>
              <a:t>λιμνών</a:t>
            </a:r>
            <a:r>
              <a:rPr lang="el-GR" dirty="0">
                <a:effectLst/>
                <a:latin typeface="Times New Roman" panose="02020603050405020304" pitchFamily="18" charset="0"/>
                <a:ea typeface="Times New Roman" panose="02020603050405020304" pitchFamily="18" charset="0"/>
              </a:rPr>
              <a:t>.</a:t>
            </a:r>
          </a:p>
          <a:p>
            <a:endParaRPr lang="el-GR" dirty="0"/>
          </a:p>
        </p:txBody>
      </p:sp>
    </p:spTree>
    <p:extLst>
      <p:ext uri="{BB962C8B-B14F-4D97-AF65-F5344CB8AC3E}">
        <p14:creationId xmlns:p14="http://schemas.microsoft.com/office/powerpoint/2010/main" val="1158566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7C19FE-33E4-84B7-7D7B-79FAF43358AE}"/>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Ψάρια και ασπόνδυλα που τρέφονται από αιωρήματα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6BFAD949-0954-7B7E-607A-1C443FD3B2C3}"/>
              </a:ext>
            </a:extLst>
          </p:cNvPr>
          <p:cNvSpPr>
            <a:spLocks noGrp="1"/>
          </p:cNvSpPr>
          <p:nvPr>
            <p:ph idx="1"/>
          </p:nvPr>
        </p:nvSpPr>
        <p:spPr>
          <a:xfrm>
            <a:off x="0" y="1981200"/>
            <a:ext cx="9144000" cy="4114800"/>
          </a:xfrm>
        </p:spPr>
        <p:txBody>
          <a:bodyPr/>
          <a:lstStyle/>
          <a:p>
            <a:pPr algn="ctr"/>
            <a:r>
              <a:rPr lang="el-GR" sz="3600" dirty="0">
                <a:effectLst/>
                <a:latin typeface="Times New Roman" panose="02020603050405020304" pitchFamily="18" charset="0"/>
                <a:ea typeface="Times New Roman" panose="02020603050405020304" pitchFamily="18" charset="0"/>
              </a:rPr>
              <a:t>είναι έτσι κατανεμημένα, ώστε να κάνουν άριστη χρήση της διαθέσιμης τροφής. Τα θρύμματα τα οποία είναι εξίσου σημαντικά στα ιζήματα των λιμνών και των εκβολών, αποτελούνται από νεκρά οργανικά τμήματα καλυμμένα με βακτήρια και μήκυτες, μικρά πρωτόζωα και τροχόζωα. </a:t>
            </a:r>
            <a:endParaRPr lang="el-GR" sz="3600" dirty="0"/>
          </a:p>
        </p:txBody>
      </p:sp>
    </p:spTree>
    <p:extLst>
      <p:ext uri="{BB962C8B-B14F-4D97-AF65-F5344CB8AC3E}">
        <p14:creationId xmlns:p14="http://schemas.microsoft.com/office/powerpoint/2010/main" val="3130247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C916-8B3D-1CC2-120A-3EC5ADCF1AC2}"/>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Αυτά τα βιολογικά συστατικά</a:t>
            </a:r>
            <a:endParaRPr lang="el-GR" dirty="0">
              <a:solidFill>
                <a:srgbClr val="FFFF00"/>
              </a:solidFill>
            </a:endParaRPr>
          </a:p>
        </p:txBody>
      </p:sp>
      <p:sp>
        <p:nvSpPr>
          <p:cNvPr id="3" name="Content Placeholder 2">
            <a:extLst>
              <a:ext uri="{FF2B5EF4-FFF2-40B4-BE49-F238E27FC236}">
                <a16:creationId xmlns:a16="http://schemas.microsoft.com/office/drawing/2014/main" id="{A6A2F9E3-5324-9219-FA6C-4FA99D49B429}"/>
              </a:ext>
            </a:extLst>
          </p:cNvPr>
          <p:cNvSpPr>
            <a:spLocks noGrp="1"/>
          </p:cNvSpPr>
          <p:nvPr>
            <p:ph idx="1"/>
          </p:nvPr>
        </p:nvSpPr>
        <p:spPr>
          <a:xfrm>
            <a:off x="0" y="1981200"/>
            <a:ext cx="84582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προσφέρουν μια επιπλέον δομή στα οικοσυστήματα των χειμάρρων, ένεκα της κατανομής τους σε σχέση με την ταχύτητα ροής, το υπόστρωμα και τη διαθέσιμη τροφή. </a:t>
            </a:r>
          </a:p>
          <a:p>
            <a:endParaRPr lang="el-GR" dirty="0"/>
          </a:p>
        </p:txBody>
      </p:sp>
    </p:spTree>
    <p:extLst>
      <p:ext uri="{BB962C8B-B14F-4D97-AF65-F5344CB8AC3E}">
        <p14:creationId xmlns:p14="http://schemas.microsoft.com/office/powerpoint/2010/main" val="1072465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9EED-9912-D6C3-AD2C-C3D680819E95}"/>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τρεχούμενα νερά των χειμάρρων και των ποταμών</a:t>
            </a:r>
            <a:endParaRPr lang="el-GR" dirty="0">
              <a:solidFill>
                <a:srgbClr val="FFFF00"/>
              </a:solidFill>
            </a:endParaRPr>
          </a:p>
        </p:txBody>
      </p:sp>
      <p:sp>
        <p:nvSpPr>
          <p:cNvPr id="3" name="Content Placeholder 2">
            <a:extLst>
              <a:ext uri="{FF2B5EF4-FFF2-40B4-BE49-F238E27FC236}">
                <a16:creationId xmlns:a16="http://schemas.microsoft.com/office/drawing/2014/main" id="{2FF2116A-7283-0986-28BA-2F0E87F7229A}"/>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είναι πολύ πιο στενά συνδεδεμένα με τις λεκάνες απορροής τους, απ’ ότι είναι τα σχετικά στάσιμα νερά των λιμνών. </a:t>
            </a:r>
            <a:endParaRPr lang="el-GR" sz="4000" dirty="0"/>
          </a:p>
        </p:txBody>
      </p:sp>
    </p:spTree>
    <p:extLst>
      <p:ext uri="{BB962C8B-B14F-4D97-AF65-F5344CB8AC3E}">
        <p14:creationId xmlns:p14="http://schemas.microsoft.com/office/powerpoint/2010/main" val="379777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73D7-E9A8-678C-12CE-56A4F41EF92C}"/>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Για παράδειγμα, μερικά έντομα με πολύ μακριά πόδια</a:t>
            </a:r>
            <a:endParaRPr lang="el-GR" dirty="0">
              <a:solidFill>
                <a:srgbClr val="FFFF00"/>
              </a:solidFill>
            </a:endParaRPr>
          </a:p>
        </p:txBody>
      </p:sp>
      <p:sp>
        <p:nvSpPr>
          <p:cNvPr id="3" name="Content Placeholder 2">
            <a:extLst>
              <a:ext uri="{FF2B5EF4-FFF2-40B4-BE49-F238E27FC236}">
                <a16:creationId xmlns:a16="http://schemas.microsoft.com/office/drawing/2014/main" id="{72DB4875-AAE7-B8F9-1AA4-E4C3FA3FE7AD}"/>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γλυστρούν κατά μήκος της επιφάνειας, ενώ άλλα, όπως οι προνύμφες κουνουπιών, κρέμονται ή γλυστρούν ανάποδα μέσα στο νερό, προσκολλημένα στην επιφάνεια που τα υποβαστάζει.</a:t>
            </a:r>
            <a:endParaRPr lang="el-GR" sz="3600" dirty="0"/>
          </a:p>
        </p:txBody>
      </p:sp>
    </p:spTree>
    <p:extLst>
      <p:ext uri="{BB962C8B-B14F-4D97-AF65-F5344CB8AC3E}">
        <p14:creationId xmlns:p14="http://schemas.microsoft.com/office/powerpoint/2010/main" val="2425552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3C6C17-45B1-9B77-8C9A-5028EE6516D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παραγωγικότητα των χειμάρρων</a:t>
            </a:r>
            <a:endParaRPr lang="el-GR" dirty="0"/>
          </a:p>
        </p:txBody>
      </p:sp>
      <p:sp>
        <p:nvSpPr>
          <p:cNvPr id="3" name="Θέση περιεχομένου 2">
            <a:extLst>
              <a:ext uri="{FF2B5EF4-FFF2-40B4-BE49-F238E27FC236}">
                <a16:creationId xmlns:a16="http://schemas.microsoft.com/office/drawing/2014/main" id="{368443AD-A745-0D37-205E-CB07E4094583}"/>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συχνά, εξαρτάται από χερσαία χόρτα, και άλλα συντρίμματα. </a:t>
            </a:r>
          </a:p>
          <a:p>
            <a:endParaRPr lang="el-GR" dirty="0"/>
          </a:p>
        </p:txBody>
      </p:sp>
    </p:spTree>
    <p:extLst>
      <p:ext uri="{BB962C8B-B14F-4D97-AF65-F5344CB8AC3E}">
        <p14:creationId xmlns:p14="http://schemas.microsoft.com/office/powerpoint/2010/main" val="3704104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63FC1-D5F4-3ED4-B16F-C5F584F5C192}"/>
              </a:ext>
            </a:extLst>
          </p:cNvPr>
          <p:cNvSpPr>
            <a:spLocks noGrp="1"/>
          </p:cNvSpPr>
          <p:nvPr>
            <p:ph type="title"/>
          </p:nvPr>
        </p:nvSpPr>
        <p:spPr/>
        <p:txBody>
          <a:bodyPr/>
          <a:lstStyle/>
          <a:p>
            <a:r>
              <a:rPr lang="el-GR" sz="4400" b="0" i="0" dirty="0">
                <a:effectLst/>
              </a:rPr>
              <a:t>Η παραγωγικότητα των χειμάρρων αναφέρεται</a:t>
            </a:r>
            <a:endParaRPr lang="el-GR" dirty="0"/>
          </a:p>
        </p:txBody>
      </p:sp>
      <p:sp>
        <p:nvSpPr>
          <p:cNvPr id="3" name="Θέση περιεχομένου 2">
            <a:extLst>
              <a:ext uri="{FF2B5EF4-FFF2-40B4-BE49-F238E27FC236}">
                <a16:creationId xmlns:a16="http://schemas.microsoft.com/office/drawing/2014/main" id="{96979545-FD55-4A9F-E539-99C3E6493756}"/>
              </a:ext>
            </a:extLst>
          </p:cNvPr>
          <p:cNvSpPr>
            <a:spLocks noGrp="1"/>
          </p:cNvSpPr>
          <p:nvPr>
            <p:ph idx="1"/>
          </p:nvPr>
        </p:nvSpPr>
        <p:spPr>
          <a:xfrm>
            <a:off x="0" y="1981200"/>
            <a:ext cx="9144000" cy="4114800"/>
          </a:xfrm>
        </p:spPr>
        <p:txBody>
          <a:bodyPr/>
          <a:lstStyle/>
          <a:p>
            <a:pPr algn="ctr"/>
            <a:endParaRPr lang="el-GR" sz="4000" b="0" i="0" dirty="0">
              <a:effectLst/>
            </a:endParaRPr>
          </a:p>
          <a:p>
            <a:pPr algn="ctr"/>
            <a:r>
              <a:rPr lang="el-GR" sz="4000" b="0" i="0" dirty="0">
                <a:effectLst/>
              </a:rPr>
              <a:t>στην ικανότητά τους να παράγουν νερό και να υποστηρίζουν τη βιοποικιλότητα και τα οικοσυστήματα κατά την διάρκεια της χρονικής περιόδου.</a:t>
            </a:r>
            <a:endParaRPr lang="el-GR" sz="4000" dirty="0"/>
          </a:p>
        </p:txBody>
      </p:sp>
    </p:spTree>
    <p:extLst>
      <p:ext uri="{BB962C8B-B14F-4D97-AF65-F5344CB8AC3E}">
        <p14:creationId xmlns:p14="http://schemas.microsoft.com/office/powerpoint/2010/main" val="3130725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4ECE7-59BB-96AD-0AB3-50882236FA13}"/>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Αυτά τα </a:t>
            </a:r>
            <a:r>
              <a:rPr lang="el-GR" dirty="0" err="1">
                <a:solidFill>
                  <a:srgbClr val="FFFF00"/>
                </a:solidFill>
                <a:effectLst/>
                <a:latin typeface="Times New Roman" panose="02020603050405020304" pitchFamily="18" charset="0"/>
                <a:ea typeface="Times New Roman" panose="02020603050405020304" pitchFamily="18" charset="0"/>
              </a:rPr>
              <a:t>αλλόχθονα</a:t>
            </a:r>
            <a:r>
              <a:rPr lang="el-GR" dirty="0">
                <a:solidFill>
                  <a:srgbClr val="FFFF00"/>
                </a:solidFill>
                <a:effectLst/>
                <a:latin typeface="Times New Roman" panose="02020603050405020304" pitchFamily="18" charset="0"/>
                <a:ea typeface="Times New Roman" panose="02020603050405020304" pitchFamily="18" charset="0"/>
              </a:rPr>
              <a:t> υλικά μπορούν να συνεισφέρουν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76D0ADC-751D-E4C9-861F-6970DB187137}"/>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το μεγαλύτερο ποσοστό της τροφής και ενέργειας σε μικρά, σκιασμένα δασικά ρέματα. </a:t>
            </a:r>
            <a:endParaRPr lang="el-GR" sz="4000" dirty="0"/>
          </a:p>
        </p:txBody>
      </p:sp>
    </p:spTree>
    <p:extLst>
      <p:ext uri="{BB962C8B-B14F-4D97-AF65-F5344CB8AC3E}">
        <p14:creationId xmlns:p14="http://schemas.microsoft.com/office/powerpoint/2010/main" val="3543800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E8CE60-C8B7-918E-F972-AD7B20DB7BF6}"/>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Εκεί όπου φτάνει το ηλιακό φως,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232940A-CAFE-C023-351E-E18094D284E7}"/>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η </a:t>
            </a:r>
            <a:r>
              <a:rPr lang="el-GR" sz="3600" dirty="0" err="1">
                <a:effectLst/>
                <a:latin typeface="Times New Roman" panose="02020603050405020304" pitchFamily="18" charset="0"/>
                <a:ea typeface="Times New Roman" panose="02020603050405020304" pitchFamily="18" charset="0"/>
              </a:rPr>
              <a:t>αυτόχθονη</a:t>
            </a:r>
            <a:r>
              <a:rPr lang="el-GR" sz="3600" dirty="0">
                <a:effectLst/>
                <a:latin typeface="Times New Roman" panose="02020603050405020304" pitchFamily="18" charset="0"/>
                <a:ea typeface="Times New Roman" panose="02020603050405020304" pitchFamily="18" charset="0"/>
              </a:rPr>
              <a:t> παραγωγή από προσκολλημένα </a:t>
            </a:r>
            <a:r>
              <a:rPr lang="el-GR" sz="3600" dirty="0" err="1">
                <a:effectLst/>
                <a:latin typeface="Times New Roman" panose="02020603050405020304" pitchFamily="18" charset="0"/>
                <a:ea typeface="Times New Roman" panose="02020603050405020304" pitchFamily="18" charset="0"/>
              </a:rPr>
              <a:t>φύκη</a:t>
            </a:r>
            <a:r>
              <a:rPr lang="el-GR" sz="3600" dirty="0">
                <a:effectLst/>
                <a:latin typeface="Times New Roman" panose="02020603050405020304" pitchFamily="18" charset="0"/>
                <a:ea typeface="Times New Roman" panose="02020603050405020304" pitchFamily="18" charset="0"/>
              </a:rPr>
              <a:t>, ανώτερα υδρόβια φυτά και βρύα μέσα στα ρεύματα </a:t>
            </a:r>
            <a:r>
              <a:rPr lang="el-GR" sz="3600" dirty="0">
                <a:solidFill>
                  <a:srgbClr val="FFFF00"/>
                </a:solidFill>
                <a:effectLst/>
                <a:latin typeface="Times New Roman" panose="02020603050405020304" pitchFamily="18" charset="0"/>
                <a:ea typeface="Times New Roman" panose="02020603050405020304" pitchFamily="18" charset="0"/>
              </a:rPr>
              <a:t>σχηματίζει τη βάση της τροφικής αλυσίδας</a:t>
            </a:r>
            <a:r>
              <a:rPr lang="el-GR" sz="3600" dirty="0">
                <a:effectLst/>
                <a:latin typeface="Times New Roman" panose="02020603050405020304" pitchFamily="18" charset="0"/>
                <a:ea typeface="Times New Roman" panose="02020603050405020304" pitchFamily="18" charset="0"/>
              </a:rPr>
              <a:t>.</a:t>
            </a:r>
            <a:endParaRPr lang="el-GR" sz="3600" dirty="0"/>
          </a:p>
        </p:txBody>
      </p:sp>
    </p:spTree>
    <p:extLst>
      <p:ext uri="{BB962C8B-B14F-4D97-AF65-F5344CB8AC3E}">
        <p14:creationId xmlns:p14="http://schemas.microsoft.com/office/powerpoint/2010/main" val="2361784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49618-ABE8-CBD3-5F36-4FB60C8BA5C8}"/>
              </a:ext>
            </a:extLst>
          </p:cNvPr>
          <p:cNvSpPr>
            <a:spLocks noGrp="1"/>
          </p:cNvSpPr>
          <p:nvPr>
            <p:ph type="title"/>
          </p:nvPr>
        </p:nvSpPr>
        <p:spPr/>
        <p:txBody>
          <a:bodyPr/>
          <a:lstStyle/>
          <a:p>
            <a:r>
              <a:rPr lang="el-GR" dirty="0"/>
              <a:t>Βρύα της θάλασσας</a:t>
            </a:r>
          </a:p>
        </p:txBody>
      </p:sp>
      <p:sp>
        <p:nvSpPr>
          <p:cNvPr id="3" name="Θέση περιεχομένου 2">
            <a:extLst>
              <a:ext uri="{FF2B5EF4-FFF2-40B4-BE49-F238E27FC236}">
                <a16:creationId xmlns:a16="http://schemas.microsoft.com/office/drawing/2014/main" id="{0B697341-A4D0-3135-69A7-60D13E622A68}"/>
              </a:ext>
            </a:extLst>
          </p:cNvPr>
          <p:cNvSpPr>
            <a:spLocks noGrp="1"/>
          </p:cNvSpPr>
          <p:nvPr>
            <p:ph idx="1"/>
          </p:nvPr>
        </p:nvSpPr>
        <p:spPr/>
        <p:txBody>
          <a:bodyPr/>
          <a:lstStyle/>
          <a:p>
            <a:endParaRPr lang="el-GR"/>
          </a:p>
        </p:txBody>
      </p:sp>
      <p:pic>
        <p:nvPicPr>
          <p:cNvPr id="9218" name="Picture 2" descr="Τι είναι τα βρύα της θάλασσας: Τα οφέλη τους ως super food">
            <a:extLst>
              <a:ext uri="{FF2B5EF4-FFF2-40B4-BE49-F238E27FC236}">
                <a16:creationId xmlns:a16="http://schemas.microsoft.com/office/drawing/2014/main" id="{E2FFC609-7401-2B08-854D-173DDA64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712968" cy="425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31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62658-3E3F-E736-9779-31F059D056E6}"/>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Αντίθετα απ’ ότι συμβαίνει στις λίμνες, τα </a:t>
            </a:r>
            <a:r>
              <a:rPr lang="el-GR" dirty="0" err="1">
                <a:solidFill>
                  <a:srgbClr val="FFFF00"/>
                </a:solidFill>
                <a:effectLst/>
                <a:latin typeface="Times New Roman" panose="02020603050405020304" pitchFamily="18" charset="0"/>
                <a:ea typeface="Times New Roman" panose="02020603050405020304" pitchFamily="18" charset="0"/>
              </a:rPr>
              <a:t>βενθικά</a:t>
            </a:r>
            <a:r>
              <a:rPr lang="el-GR" dirty="0">
                <a:solidFill>
                  <a:srgbClr val="FFFF00"/>
                </a:solidFill>
                <a:effectLst/>
                <a:latin typeface="Times New Roman" panose="02020603050405020304" pitchFamily="18" charset="0"/>
                <a:ea typeface="Times New Roman" panose="02020603050405020304" pitchFamily="18" charset="0"/>
              </a:rPr>
              <a:t> ασπόνδυλα,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EB8D8F1C-C737-3CD5-AF96-B127769BFD88}"/>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ειδικά οι προνύμφες των εντόμων, αποτελούν τον κύριο όγκο της πανίδας των </a:t>
            </a:r>
            <a:r>
              <a:rPr lang="el-GR" sz="4000" dirty="0" err="1">
                <a:effectLst/>
                <a:latin typeface="Times New Roman" panose="02020603050405020304" pitchFamily="18" charset="0"/>
                <a:ea typeface="Times New Roman" panose="02020603050405020304" pitchFamily="18" charset="0"/>
              </a:rPr>
              <a:t>ασπονδύλων</a:t>
            </a:r>
            <a:r>
              <a:rPr lang="el-GR" sz="4000" dirty="0">
                <a:effectLst/>
                <a:latin typeface="Times New Roman" panose="02020603050405020304" pitchFamily="18" charset="0"/>
                <a:ea typeface="Times New Roman" panose="02020603050405020304" pitchFamily="18" charset="0"/>
              </a:rPr>
              <a:t>. </a:t>
            </a:r>
            <a:endParaRPr lang="el-GR" sz="4000" dirty="0"/>
          </a:p>
        </p:txBody>
      </p:sp>
    </p:spTree>
    <p:extLst>
      <p:ext uri="{BB962C8B-B14F-4D97-AF65-F5344CB8AC3E}">
        <p14:creationId xmlns:p14="http://schemas.microsoft.com/office/powerpoint/2010/main" val="3150958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49EF8-C3B5-9EFE-4E63-3092D063612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Στην πραγματικότητα, το </a:t>
            </a:r>
            <a:r>
              <a:rPr lang="el-GR" sz="4400" dirty="0" err="1">
                <a:effectLst/>
                <a:latin typeface="Times New Roman" panose="02020603050405020304" pitchFamily="18" charset="0"/>
                <a:ea typeface="Times New Roman" panose="02020603050405020304" pitchFamily="18" charset="0"/>
              </a:rPr>
              <a:t>πλαγκτό</a:t>
            </a:r>
            <a:endParaRPr lang="el-GR" dirty="0"/>
          </a:p>
        </p:txBody>
      </p:sp>
      <p:sp>
        <p:nvSpPr>
          <p:cNvPr id="3" name="Θέση περιεχομένου 2">
            <a:extLst>
              <a:ext uri="{FF2B5EF4-FFF2-40B4-BE49-F238E27FC236}">
                <a16:creationId xmlns:a16="http://schemas.microsoft.com/office/drawing/2014/main" id="{56DA39CE-CEB1-C037-8EB7-D70393B66685}"/>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είναι σχεδόν ανύπαρκτο στους χειμάρρους και στα ρυάκια και απαντά μόνο σε βαθιές και αργά κινούμενες περιοχές των ποταμών.</a:t>
            </a:r>
            <a:endParaRPr lang="el-GR" sz="4400" dirty="0"/>
          </a:p>
        </p:txBody>
      </p:sp>
    </p:spTree>
    <p:extLst>
      <p:ext uri="{BB962C8B-B14F-4D97-AF65-F5344CB8AC3E}">
        <p14:creationId xmlns:p14="http://schemas.microsoft.com/office/powerpoint/2010/main" val="3282707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26840A-2938-103A-B00A-82C54DDC7849}"/>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Όλα τα βιοτικά στοιχεία στους χειμάρρους και τα ρυάκια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4B4373B-84C5-13CE-7A4C-30B2442BBCF1}"/>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επηρεάζονται από το ρεύμα που κινείται προς μία κατεύθυνση. </a:t>
            </a:r>
            <a:r>
              <a:rPr lang="el-GR" sz="3600" dirty="0">
                <a:solidFill>
                  <a:srgbClr val="FFFF00"/>
                </a:solidFill>
                <a:effectLst/>
                <a:latin typeface="Times New Roman" panose="02020603050405020304" pitchFamily="18" charset="0"/>
                <a:ea typeface="Times New Roman" panose="02020603050405020304" pitchFamily="18" charset="0"/>
              </a:rPr>
              <a:t>Τα τρεχούμενα νερά αναφέρονται ως «</a:t>
            </a:r>
            <a:r>
              <a:rPr lang="en-US" sz="3600" dirty="0">
                <a:solidFill>
                  <a:srgbClr val="FFFF00"/>
                </a:solidFill>
                <a:effectLst/>
                <a:latin typeface="Times New Roman" panose="02020603050405020304" pitchFamily="18" charset="0"/>
                <a:ea typeface="Times New Roman" panose="02020603050405020304" pitchFamily="18" charset="0"/>
              </a:rPr>
              <a:t>lotic</a:t>
            </a:r>
            <a:r>
              <a:rPr lang="el-GR" sz="3600" dirty="0">
                <a:solidFill>
                  <a:srgbClr val="FFFF00"/>
                </a:solidFill>
                <a:effectLst/>
                <a:latin typeface="Times New Roman" panose="02020603050405020304" pitchFamily="18" charset="0"/>
                <a:ea typeface="Times New Roman" panose="02020603050405020304" pitchFamily="18" charset="0"/>
              </a:rPr>
              <a:t>» </a:t>
            </a:r>
            <a:r>
              <a:rPr lang="el-GR" sz="3600" dirty="0">
                <a:effectLst/>
                <a:latin typeface="Times New Roman" panose="02020603050405020304" pitchFamily="18" charset="0"/>
                <a:ea typeface="Times New Roman" panose="02020603050405020304" pitchFamily="18" charset="0"/>
              </a:rPr>
              <a:t>περιβάλλον σε αντίθεση με </a:t>
            </a:r>
            <a:r>
              <a:rPr lang="el-GR" sz="3600" dirty="0">
                <a:solidFill>
                  <a:schemeClr val="accent1"/>
                </a:solidFill>
                <a:effectLst/>
                <a:latin typeface="Times New Roman" panose="02020603050405020304" pitchFamily="18" charset="0"/>
                <a:ea typeface="Times New Roman" panose="02020603050405020304" pitchFamily="18" charset="0"/>
              </a:rPr>
              <a:t>τα στάσιμα νερά ή «</a:t>
            </a:r>
            <a:r>
              <a:rPr lang="en-US" sz="3600" dirty="0">
                <a:solidFill>
                  <a:schemeClr val="accent1"/>
                </a:solidFill>
                <a:effectLst/>
                <a:latin typeface="Times New Roman" panose="02020603050405020304" pitchFamily="18" charset="0"/>
                <a:ea typeface="Times New Roman" panose="02020603050405020304" pitchFamily="18" charset="0"/>
              </a:rPr>
              <a:t>lentic</a:t>
            </a:r>
            <a:r>
              <a:rPr lang="el-GR" sz="3600" dirty="0">
                <a:solidFill>
                  <a:schemeClr val="accent1"/>
                </a:solidFill>
                <a:effectLst/>
                <a:latin typeface="Times New Roman" panose="02020603050405020304" pitchFamily="18" charset="0"/>
                <a:ea typeface="Times New Roman" panose="02020603050405020304" pitchFamily="18" charset="0"/>
              </a:rPr>
              <a:t>» ενδιαίτημα </a:t>
            </a:r>
            <a:r>
              <a:rPr lang="el-GR" sz="3600" dirty="0">
                <a:effectLst/>
                <a:latin typeface="Times New Roman" panose="02020603050405020304" pitchFamily="18" charset="0"/>
                <a:ea typeface="Times New Roman" panose="02020603050405020304" pitchFamily="18" charset="0"/>
              </a:rPr>
              <a:t>των λάκκων και των λιμνών.</a:t>
            </a:r>
            <a:endParaRPr lang="el-GR" sz="3600" dirty="0"/>
          </a:p>
        </p:txBody>
      </p:sp>
    </p:spTree>
    <p:extLst>
      <p:ext uri="{BB962C8B-B14F-4D97-AF65-F5344CB8AC3E}">
        <p14:creationId xmlns:p14="http://schemas.microsoft.com/office/powerpoint/2010/main" val="2348217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439BB0-82BC-30C3-54A8-35D62A53AE19}"/>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Το «</a:t>
            </a:r>
            <a:r>
              <a:rPr lang="en-US" sz="4400" dirty="0">
                <a:solidFill>
                  <a:srgbClr val="FFFF00"/>
                </a:solidFill>
                <a:effectLst/>
                <a:latin typeface="Times New Roman" panose="02020603050405020304" pitchFamily="18" charset="0"/>
                <a:ea typeface="Times New Roman" panose="02020603050405020304" pitchFamily="18" charset="0"/>
              </a:rPr>
              <a:t>lotic</a:t>
            </a:r>
            <a:r>
              <a:rPr lang="el-GR" sz="4400" dirty="0">
                <a:solidFill>
                  <a:srgbClr val="FFFF00"/>
                </a:solidFill>
                <a:effectLst/>
                <a:latin typeface="Times New Roman" panose="02020603050405020304" pitchFamily="18" charset="0"/>
                <a:ea typeface="Times New Roman" panose="02020603050405020304" pitchFamily="18" charset="0"/>
              </a:rPr>
              <a:t>» ενδιαίτημα υποδιαιρείται σε δύο ζώνες: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70A941E-0668-1370-F90F-CBFF61CBCDA5}"/>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endParaRPr lang="el-GR" sz="3600" dirty="0">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τον κρύο και συχνά με πετρώδη βυθό χείμαρρο και το θερμότερο, βαθύτερο και με ιλυώδη βυθό ποταμό.</a:t>
            </a:r>
            <a:endParaRPr lang="el-GR" sz="3600" dirty="0"/>
          </a:p>
        </p:txBody>
      </p:sp>
    </p:spTree>
    <p:extLst>
      <p:ext uri="{BB962C8B-B14F-4D97-AF65-F5344CB8AC3E}">
        <p14:creationId xmlns:p14="http://schemas.microsoft.com/office/powerpoint/2010/main" val="588938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DC215-FF19-A028-EFF5-9296F32D9292}"/>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Οι χείμαρροι αποτελούνται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0D77865C-AE1C-CA38-7079-CE0362001ED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από ρηχούς ανακατεμένους σωρούς από μικρές πέτρες, οι οποίοι διαχωρίζονται από βαθύτερους λάκκους, οι οποίοι περιέχουν μερικά οργανικά θρύμματα. </a:t>
            </a:r>
          </a:p>
          <a:p>
            <a:endParaRPr lang="el-GR" dirty="0"/>
          </a:p>
        </p:txBody>
      </p:sp>
    </p:spTree>
    <p:extLst>
      <p:ext uri="{BB962C8B-B14F-4D97-AF65-F5344CB8AC3E}">
        <p14:creationId xmlns:p14="http://schemas.microsoft.com/office/powerpoint/2010/main" val="25446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D27199-643F-F20D-6A3B-699DB9CFA578}"/>
              </a:ext>
            </a:extLst>
          </p:cNvPr>
          <p:cNvSpPr>
            <a:spLocks noGrp="1"/>
          </p:cNvSpPr>
          <p:nvPr>
            <p:ph type="title"/>
          </p:nvPr>
        </p:nvSpPr>
        <p:spPr/>
        <p:txBody>
          <a:bodyPr/>
          <a:lstStyle/>
          <a:p>
            <a:r>
              <a:rPr lang="el-GR" dirty="0"/>
              <a:t>Προνύμφη κουνουπιού</a:t>
            </a:r>
          </a:p>
        </p:txBody>
      </p:sp>
      <p:sp>
        <p:nvSpPr>
          <p:cNvPr id="3" name="Θέση περιεχομένου 2">
            <a:extLst>
              <a:ext uri="{FF2B5EF4-FFF2-40B4-BE49-F238E27FC236}">
                <a16:creationId xmlns:a16="http://schemas.microsoft.com/office/drawing/2014/main" id="{05BBE4DC-E7DB-62DD-6AF1-8829999A04C9}"/>
              </a:ext>
            </a:extLst>
          </p:cNvPr>
          <p:cNvSpPr>
            <a:spLocks noGrp="1"/>
          </p:cNvSpPr>
          <p:nvPr>
            <p:ph idx="1"/>
          </p:nvPr>
        </p:nvSpPr>
        <p:spPr/>
        <p:txBody>
          <a:bodyPr/>
          <a:lstStyle/>
          <a:p>
            <a:endParaRPr lang="el-GR"/>
          </a:p>
        </p:txBody>
      </p:sp>
      <p:pic>
        <p:nvPicPr>
          <p:cNvPr id="1026" name="Picture 2" descr="Κουνούπι και Καταπολέμηση - αντιμετώπιση του από επαγγελματίες">
            <a:extLst>
              <a:ext uri="{FF2B5EF4-FFF2-40B4-BE49-F238E27FC236}">
                <a16:creationId xmlns:a16="http://schemas.microsoft.com/office/drawing/2014/main" id="{293FF273-C424-FDC5-F1E4-87580D5CB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1200"/>
            <a:ext cx="7560840" cy="396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49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85EC47-69A4-CAAE-1D69-85D414245D66}"/>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ποταμοί είναι μεγαλύτεροι και βαθύτεροι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DD1A5BE5-06E4-BD7C-6E75-D82724617122}"/>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και συνήθως, δεν έχουν σωρούς από μικρές πέτρες και λάκκους. Ο τύπος της κίνησης του νερού είναι από μόνος του ο πιο σημαντικός περιβαλλοντικός παράγοντας, αφού ελέγχει τη φυσική δομή του πυθμένα του χειμάρρου. </a:t>
            </a:r>
          </a:p>
          <a:p>
            <a:endParaRPr lang="el-GR" dirty="0"/>
          </a:p>
        </p:txBody>
      </p:sp>
    </p:spTree>
    <p:extLst>
      <p:ext uri="{BB962C8B-B14F-4D97-AF65-F5344CB8AC3E}">
        <p14:creationId xmlns:p14="http://schemas.microsoft.com/office/powerpoint/2010/main" val="1337437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54E57-7F30-EBE3-9752-743055847ED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Αυτή η δομή με τη σειρά της επηρεάζει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64586A3E-875D-69BA-FDA3-53840104BE09}"/>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την ποσότητα της </a:t>
            </a:r>
            <a:r>
              <a:rPr lang="el-GR" sz="3600" dirty="0" err="1">
                <a:effectLst/>
                <a:latin typeface="Times New Roman" panose="02020603050405020304" pitchFamily="18" charset="0"/>
                <a:ea typeface="Times New Roman" panose="02020603050405020304" pitchFamily="18" charset="0"/>
              </a:rPr>
              <a:t>βενθικής</a:t>
            </a:r>
            <a:r>
              <a:rPr lang="el-GR" sz="3600" dirty="0">
                <a:effectLst/>
                <a:latin typeface="Times New Roman" panose="02020603050405020304" pitchFamily="18" charset="0"/>
                <a:ea typeface="Times New Roman" panose="02020603050405020304" pitchFamily="18" charset="0"/>
              </a:rPr>
              <a:t> βιομάζας, από τη στιγμή που οι μεγάλες πέτρες προσφέρουν το πιο ελκυστικό ενδιαίτημα για τα </a:t>
            </a:r>
            <a:r>
              <a:rPr lang="el-GR" sz="3600" dirty="0" err="1">
                <a:effectLst/>
                <a:latin typeface="Times New Roman" panose="02020603050405020304" pitchFamily="18" charset="0"/>
                <a:ea typeface="Times New Roman" panose="02020603050405020304" pitchFamily="18" charset="0"/>
              </a:rPr>
              <a:t>φύκη</a:t>
            </a:r>
            <a:r>
              <a:rPr lang="el-GR" sz="3600" dirty="0">
                <a:effectLst/>
                <a:latin typeface="Times New Roman" panose="02020603050405020304" pitchFamily="18" charset="0"/>
                <a:ea typeface="Times New Roman" panose="02020603050405020304" pitchFamily="18" charset="0"/>
              </a:rPr>
              <a:t> των νερών αυτών και τα ασπόνδυλα.</a:t>
            </a:r>
            <a:endParaRPr lang="el-GR" sz="3600" dirty="0"/>
          </a:p>
        </p:txBody>
      </p:sp>
    </p:spTree>
    <p:extLst>
      <p:ext uri="{BB962C8B-B14F-4D97-AF65-F5344CB8AC3E}">
        <p14:creationId xmlns:p14="http://schemas.microsoft.com/office/powerpoint/2010/main" val="1971808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A0464-7EF7-B501-360F-3C802760D84B}"/>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Όσο μεγαλύτερη είναι η εκροή</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9C196DA4-DAD8-3144-8369-5395D06A9820}"/>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(όγκος/χρόνο) τόσο μεγαλύτερο είναι και το ρεύμα (απόσταση/χρόνο) και επίσης, η ποσότητα της αιωρούμενης ύλης, η οποία μεταφέρεται. </a:t>
            </a:r>
          </a:p>
          <a:p>
            <a:endParaRPr lang="el-GR" dirty="0"/>
          </a:p>
        </p:txBody>
      </p:sp>
    </p:spTree>
    <p:extLst>
      <p:ext uri="{BB962C8B-B14F-4D97-AF65-F5344CB8AC3E}">
        <p14:creationId xmlns:p14="http://schemas.microsoft.com/office/powerpoint/2010/main" val="1970342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2DCEEF-76AF-864D-FD23-50720E5D8033}"/>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Πιο σημαντικές, από βιολογική και φυσικοχημική άποψη,</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15B2C97-A469-9636-D5F5-EC6E26C9A36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είναι οι πολύ μεγάλες παροχές, γνωστές ως πλημμύρες ή «φουσκώματα». </a:t>
            </a:r>
            <a:endParaRPr lang="el-GR" sz="4400" dirty="0"/>
          </a:p>
        </p:txBody>
      </p:sp>
    </p:spTree>
    <p:extLst>
      <p:ext uri="{BB962C8B-B14F-4D97-AF65-F5344CB8AC3E}">
        <p14:creationId xmlns:p14="http://schemas.microsoft.com/office/powerpoint/2010/main" val="3159533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25FD1F-BE06-70C2-0706-67EF5AE95D49}"/>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Κατά τη διάρκεια της πλημμύρας</a:t>
            </a:r>
            <a:endParaRPr lang="el-GR" dirty="0"/>
          </a:p>
        </p:txBody>
      </p:sp>
      <p:sp>
        <p:nvSpPr>
          <p:cNvPr id="3" name="Θέση περιεχομένου 2">
            <a:extLst>
              <a:ext uri="{FF2B5EF4-FFF2-40B4-BE49-F238E27FC236}">
                <a16:creationId xmlns:a16="http://schemas.microsoft.com/office/drawing/2014/main" id="{ADE80CFE-0B0E-7653-5C66-3B69D491DA33}"/>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τα φαινόμενα της διάβρωσης και της </a:t>
            </a:r>
            <a:r>
              <a:rPr lang="el-GR" sz="4000" dirty="0" err="1">
                <a:effectLst/>
                <a:latin typeface="Times New Roman" panose="02020603050405020304" pitchFamily="18" charset="0"/>
                <a:ea typeface="Times New Roman" panose="02020603050405020304" pitchFamily="18" charset="0"/>
              </a:rPr>
              <a:t>έκπλυσης</a:t>
            </a:r>
            <a:r>
              <a:rPr lang="el-GR" sz="4000" dirty="0">
                <a:effectLst/>
                <a:latin typeface="Times New Roman" panose="02020603050405020304" pitchFamily="18" charset="0"/>
                <a:ea typeface="Times New Roman" panose="02020603050405020304" pitchFamily="18" charset="0"/>
              </a:rPr>
              <a:t> των </a:t>
            </a:r>
            <a:r>
              <a:rPr lang="el-GR" sz="4000" dirty="0" err="1">
                <a:effectLst/>
                <a:latin typeface="Times New Roman" panose="02020603050405020304" pitchFamily="18" charset="0"/>
                <a:ea typeface="Times New Roman" panose="02020603050405020304" pitchFamily="18" charset="0"/>
              </a:rPr>
              <a:t>όχθεων</a:t>
            </a:r>
            <a:r>
              <a:rPr lang="el-GR" sz="4000" dirty="0">
                <a:effectLst/>
                <a:latin typeface="Times New Roman" panose="02020603050405020304" pitchFamily="18" charset="0"/>
                <a:ea typeface="Times New Roman" panose="02020603050405020304" pitchFamily="18" charset="0"/>
              </a:rPr>
              <a:t> είναι πολύ πιο έντονα, σε σχέση με εκείνα κατά τη διάρκεια της κανονικής παροχής.</a:t>
            </a:r>
            <a:endParaRPr lang="el-GR" sz="4000" dirty="0"/>
          </a:p>
        </p:txBody>
      </p:sp>
    </p:spTree>
    <p:extLst>
      <p:ext uri="{BB962C8B-B14F-4D97-AF65-F5344CB8AC3E}">
        <p14:creationId xmlns:p14="http://schemas.microsoft.com/office/powerpoint/2010/main" val="1204263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8E0639-2953-8F5C-F905-4CAFC88B08FA}"/>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πιο πολλοί οργανισμοί αποφεύγουν τις πλημμύρες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B8465B2-41AA-01E6-3174-4BE732EC4DF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είτε μεταναστεύοντας σε ήρεμα νερά με αργά ρεύματα είτε αποκτώντας κύκλους ζωής με χερσαίες ή εναέριες φάσεις κατά τη διάρκεια αυτών των περιόδων.</a:t>
            </a:r>
            <a:endParaRPr lang="el-GR" dirty="0"/>
          </a:p>
        </p:txBody>
      </p:sp>
    </p:spTree>
    <p:extLst>
      <p:ext uri="{BB962C8B-B14F-4D97-AF65-F5344CB8AC3E}">
        <p14:creationId xmlns:p14="http://schemas.microsoft.com/office/powerpoint/2010/main" val="2865913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8FC1A-D6C1-4FE6-CAE6-306AB744DCE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Όταν οι πλημμύρες συμβαίνουν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E978519F-0005-CD0E-ECE9-5BF268E6ADD0}"/>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σε ασυνήθιστες περιόδους, η πανίδα μπορεί να μειωθεί σημαντικά και απαιτεί αρκετά χρόνια για να ανακάμψει.</a:t>
            </a:r>
            <a:endParaRPr lang="el-GR" sz="4000" dirty="0"/>
          </a:p>
        </p:txBody>
      </p:sp>
    </p:spTree>
    <p:extLst>
      <p:ext uri="{BB962C8B-B14F-4D97-AF65-F5344CB8AC3E}">
        <p14:creationId xmlns:p14="http://schemas.microsoft.com/office/powerpoint/2010/main" val="986245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A74FA-31CB-5629-90B1-970E5BF008C7}"/>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Μερικοί μεγαλύτεροι οργανισμοί,</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099C8292-F5FC-EAF9-2B31-B1A576B3582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ιδιαίτερα ο </a:t>
            </a:r>
            <a:r>
              <a:rPr lang="el-GR" sz="3600" dirty="0">
                <a:solidFill>
                  <a:schemeClr val="accent1"/>
                </a:solidFill>
                <a:effectLst/>
                <a:latin typeface="Times New Roman" panose="02020603050405020304" pitchFamily="18" charset="0"/>
                <a:ea typeface="Times New Roman" panose="02020603050405020304" pitchFamily="18" charset="0"/>
              </a:rPr>
              <a:t>σολομός,</a:t>
            </a:r>
            <a:r>
              <a:rPr lang="el-GR" sz="3600" dirty="0">
                <a:effectLst/>
                <a:latin typeface="Times New Roman" panose="02020603050405020304" pitchFamily="18" charset="0"/>
                <a:ea typeface="Times New Roman" panose="02020603050405020304" pitchFamily="18" charset="0"/>
              </a:rPr>
              <a:t> συχνά επιλέγουν αυτές τις περιόδους της μεγάλης παροχής για να ανέβουν τους ποταμούς, ίσως επειδή υπάρχουν λίγα ρηχά υδάτινα εμπόδια.</a:t>
            </a:r>
            <a:endParaRPr lang="el-GR" sz="3600" dirty="0"/>
          </a:p>
        </p:txBody>
      </p:sp>
    </p:spTree>
    <p:extLst>
      <p:ext uri="{BB962C8B-B14F-4D97-AF65-F5344CB8AC3E}">
        <p14:creationId xmlns:p14="http://schemas.microsoft.com/office/powerpoint/2010/main" val="580910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EDE1DE-906B-0DC1-D64F-516788DF7D5E}"/>
              </a:ext>
            </a:extLst>
          </p:cNvPr>
          <p:cNvSpPr>
            <a:spLocks noGrp="1"/>
          </p:cNvSpPr>
          <p:nvPr>
            <p:ph type="title"/>
          </p:nvPr>
        </p:nvSpPr>
        <p:spPr/>
        <p:txBody>
          <a:bodyPr/>
          <a:lstStyle/>
          <a:p>
            <a:r>
              <a:rPr lang="el-GR" b="0" i="0" dirty="0">
                <a:effectLst/>
              </a:rPr>
              <a:t>Εντούτοις, οι σολομοί πράγματι πηδούν αντίθετα</a:t>
            </a:r>
            <a:endParaRPr lang="el-GR" dirty="0"/>
          </a:p>
        </p:txBody>
      </p:sp>
      <p:sp>
        <p:nvSpPr>
          <p:cNvPr id="3" name="Θέση περιεχομένου 2">
            <a:extLst>
              <a:ext uri="{FF2B5EF4-FFF2-40B4-BE49-F238E27FC236}">
                <a16:creationId xmlns:a16="http://schemas.microsoft.com/office/drawing/2014/main" id="{56DF1CE3-F815-A8BE-0EE2-3F57C1629B9F}"/>
              </a:ext>
            </a:extLst>
          </p:cNvPr>
          <p:cNvSpPr>
            <a:spLocks noGrp="1"/>
          </p:cNvSpPr>
          <p:nvPr>
            <p:ph idx="1"/>
          </p:nvPr>
        </p:nvSpPr>
        <p:spPr/>
        <p:txBody>
          <a:bodyPr/>
          <a:lstStyle/>
          <a:p>
            <a:pPr algn="ctr"/>
            <a:r>
              <a:rPr lang="el-GR" b="0" i="0" dirty="0">
                <a:solidFill>
                  <a:srgbClr val="292929"/>
                </a:solidFill>
                <a:effectLst/>
                <a:latin typeface="NotoSans"/>
              </a:rPr>
              <a:t> </a:t>
            </a:r>
          </a:p>
          <a:p>
            <a:pPr algn="ctr"/>
            <a:r>
              <a:rPr lang="el-GR" b="0" i="0" dirty="0">
                <a:effectLst/>
              </a:rPr>
              <a:t>στο ρεύμα των καταρρακτών. Μια έκθεση της ιρλανδικής Υπηρεσίας Ερευνών για το Σολομό έδειξε, ωστόσο, ότι τα πρόσφατα χρόνια έχει «μειωθεί δραστικά ο αριθμός των άγριων ψαριών που ανεβαίνουν τα ποτάμια για να αναπαραχθούν». </a:t>
            </a:r>
            <a:endParaRPr lang="el-GR" dirty="0"/>
          </a:p>
        </p:txBody>
      </p:sp>
    </p:spTree>
    <p:extLst>
      <p:ext uri="{BB962C8B-B14F-4D97-AF65-F5344CB8AC3E}">
        <p14:creationId xmlns:p14="http://schemas.microsoft.com/office/powerpoint/2010/main" val="3885673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B17A0A-57FF-1935-5A85-CFE0D61C3331}"/>
              </a:ext>
            </a:extLst>
          </p:cNvPr>
          <p:cNvSpPr>
            <a:spLocks noGrp="1"/>
          </p:cNvSpPr>
          <p:nvPr>
            <p:ph type="title"/>
          </p:nvPr>
        </p:nvSpPr>
        <p:spPr/>
        <p:txBody>
          <a:bodyPr/>
          <a:lstStyle/>
          <a:p>
            <a:r>
              <a:rPr lang="el-GR" b="0" i="0" dirty="0">
                <a:effectLst/>
              </a:rPr>
              <a:t>Κάποια μελέτη έδειξε ότι,</a:t>
            </a:r>
            <a:endParaRPr lang="el-GR" dirty="0"/>
          </a:p>
        </p:txBody>
      </p:sp>
      <p:sp>
        <p:nvSpPr>
          <p:cNvPr id="3" name="Θέση περιεχομένου 2">
            <a:extLst>
              <a:ext uri="{FF2B5EF4-FFF2-40B4-BE49-F238E27FC236}">
                <a16:creationId xmlns:a16="http://schemas.microsoft.com/office/drawing/2014/main" id="{1BDAF4BA-218E-1CFE-19AC-A11ED880FE1C}"/>
              </a:ext>
            </a:extLst>
          </p:cNvPr>
          <p:cNvSpPr>
            <a:spLocks noGrp="1"/>
          </p:cNvSpPr>
          <p:nvPr>
            <p:ph idx="1"/>
          </p:nvPr>
        </p:nvSpPr>
        <p:spPr/>
        <p:txBody>
          <a:bodyPr/>
          <a:lstStyle/>
          <a:p>
            <a:endParaRPr lang="el-GR" b="0" i="0" dirty="0">
              <a:effectLst/>
            </a:endParaRPr>
          </a:p>
          <a:p>
            <a:pPr algn="ctr"/>
            <a:r>
              <a:rPr lang="el-GR" b="0" i="0" dirty="0">
                <a:effectLst/>
              </a:rPr>
              <a:t>μέσα σε έναν χρόνο, από τους σχεδόν 44.000 νεαρούς σολομούς που μαρκαρίστηκαν και αφέθηκαν ελεύθεροι, μόνο το 3 τοις εκατό (περίπου 1.300) επέστρεψαν.</a:t>
            </a:r>
            <a:endParaRPr lang="el-GR" dirty="0"/>
          </a:p>
        </p:txBody>
      </p:sp>
    </p:spTree>
    <p:extLst>
      <p:ext uri="{BB962C8B-B14F-4D97-AF65-F5344CB8AC3E}">
        <p14:creationId xmlns:p14="http://schemas.microsoft.com/office/powerpoint/2010/main" val="356017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EC5BF5-60D1-1756-843B-19701AAA75B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204B090-F974-A42A-2F7C-044A9EE7693E}"/>
              </a:ext>
            </a:extLst>
          </p:cNvPr>
          <p:cNvSpPr>
            <a:spLocks noGrp="1"/>
          </p:cNvSpPr>
          <p:nvPr>
            <p:ph idx="1"/>
          </p:nvPr>
        </p:nvSpPr>
        <p:spPr/>
        <p:txBody>
          <a:bodyPr/>
          <a:lstStyle/>
          <a:p>
            <a:endParaRPr lang="el-GR"/>
          </a:p>
        </p:txBody>
      </p:sp>
      <p:pic>
        <p:nvPicPr>
          <p:cNvPr id="2050" name="Picture 2" descr="Τα κουνούπια «κομιστές» μικροπλαστικών στην τροφική αλυσίδα ...">
            <a:extLst>
              <a:ext uri="{FF2B5EF4-FFF2-40B4-BE49-F238E27FC236}">
                <a16:creationId xmlns:a16="http://schemas.microsoft.com/office/drawing/2014/main" id="{7E350F2A-5A77-F90B-F770-BE1B49E8C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70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2354A-B921-6ED1-2436-6682169BBBB6}"/>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πλημμύρες των χειμάρρων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93FFBEB1-5672-A3F3-B121-41E3DC8F98E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solidFill>
                  <a:schemeClr val="accent1"/>
                </a:solidFill>
                <a:effectLst/>
                <a:latin typeface="Times New Roman" panose="02020603050405020304" pitchFamily="18" charset="0"/>
                <a:ea typeface="Times New Roman" panose="02020603050405020304" pitchFamily="18" charset="0"/>
              </a:rPr>
              <a:t>μεταφέρουν μεγάλες ποσότητες αιωρούμενων υλικών</a:t>
            </a:r>
            <a:r>
              <a:rPr lang="el-GR" sz="3600" dirty="0">
                <a:effectLst/>
                <a:latin typeface="Times New Roman" panose="02020603050405020304" pitchFamily="18" charset="0"/>
                <a:ea typeface="Times New Roman" panose="02020603050405020304" pitchFamily="18" charset="0"/>
              </a:rPr>
              <a:t>, οι οποίες </a:t>
            </a:r>
            <a:r>
              <a:rPr lang="el-GR" sz="3600" dirty="0">
                <a:solidFill>
                  <a:srgbClr val="FFFF00"/>
                </a:solidFill>
                <a:effectLst/>
                <a:latin typeface="Times New Roman" panose="02020603050405020304" pitchFamily="18" charset="0"/>
                <a:ea typeface="Times New Roman" panose="02020603050405020304" pitchFamily="18" charset="0"/>
              </a:rPr>
              <a:t>αποτίθενται προσωρινά στον πυθμένα λιμνών</a:t>
            </a:r>
            <a:r>
              <a:rPr lang="el-GR" sz="3600" dirty="0">
                <a:effectLst/>
                <a:latin typeface="Times New Roman" panose="02020603050405020304" pitchFamily="18" charset="0"/>
                <a:ea typeface="Times New Roman" panose="02020603050405020304" pitchFamily="18" charset="0"/>
              </a:rPr>
              <a:t>, ποταμών ή στις πλημμυρισμένες πεδιάδες.</a:t>
            </a:r>
            <a:endParaRPr lang="el-GR" sz="3600" dirty="0"/>
          </a:p>
        </p:txBody>
      </p:sp>
    </p:spTree>
    <p:extLst>
      <p:ext uri="{BB962C8B-B14F-4D97-AF65-F5344CB8AC3E}">
        <p14:creationId xmlns:p14="http://schemas.microsoft.com/office/powerpoint/2010/main" val="3390812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A6A081-54F0-D85D-AA7E-51F2939A85EA}"/>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Οι μεγάλες πλημμύρες είναι επιβλαβείς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5F5A8CA-6BAC-D121-788E-6D752E878074}"/>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για τους μικρούς οργανισμούς, αλλά μπορούν να ωφελούν τη μετανάστευση των ψαριών.</a:t>
            </a:r>
            <a:endParaRPr lang="el-GR" sz="4000" dirty="0"/>
          </a:p>
        </p:txBody>
      </p:sp>
    </p:spTree>
    <p:extLst>
      <p:ext uri="{BB962C8B-B14F-4D97-AF65-F5344CB8AC3E}">
        <p14:creationId xmlns:p14="http://schemas.microsoft.com/office/powerpoint/2010/main" val="1139605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C87D4C-4431-8000-F377-3B7A99A62F3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Οι μικρότερες πλημμύρες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B4EAD05-470F-244D-8B30-61B86FA2DCE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μπορούν να μετακινούν περίσσεια ιλύος και να δημιουργούν καλύτερα περιβάλλοντα για τα αβγά των ψαριών, για τα </a:t>
            </a:r>
            <a:r>
              <a:rPr lang="el-GR" sz="3600" dirty="0" err="1">
                <a:effectLst/>
                <a:latin typeface="Times New Roman" panose="02020603050405020304" pitchFamily="18" charset="0"/>
                <a:ea typeface="Times New Roman" panose="02020603050405020304" pitchFamily="18" charset="0"/>
              </a:rPr>
              <a:t>βενθικά</a:t>
            </a:r>
            <a:r>
              <a:rPr lang="el-GR" sz="3600" dirty="0">
                <a:effectLst/>
                <a:latin typeface="Times New Roman" panose="02020603050405020304" pitchFamily="18" charset="0"/>
                <a:ea typeface="Times New Roman" panose="02020603050405020304" pitchFamily="18" charset="0"/>
              </a:rPr>
              <a:t> ασπόνδυλα και για την παραγωγή των </a:t>
            </a:r>
            <a:r>
              <a:rPr lang="el-GR" sz="3600" dirty="0" err="1">
                <a:effectLst/>
                <a:latin typeface="Times New Roman" panose="02020603050405020304" pitchFamily="18" charset="0"/>
                <a:ea typeface="Times New Roman" panose="02020603050405020304" pitchFamily="18" charset="0"/>
              </a:rPr>
              <a:t>φυκών</a:t>
            </a:r>
            <a:r>
              <a:rPr lang="el-GR" sz="3600" dirty="0">
                <a:effectLst/>
                <a:latin typeface="Times New Roman" panose="02020603050405020304" pitchFamily="18" charset="0"/>
                <a:ea typeface="Times New Roman" panose="02020603050405020304" pitchFamily="18" charset="0"/>
              </a:rPr>
              <a:t>.</a:t>
            </a:r>
            <a:endParaRPr lang="el-GR" sz="3600" dirty="0"/>
          </a:p>
        </p:txBody>
      </p:sp>
    </p:spTree>
    <p:extLst>
      <p:ext uri="{BB962C8B-B14F-4D97-AF65-F5344CB8AC3E}">
        <p14:creationId xmlns:p14="http://schemas.microsoft.com/office/powerpoint/2010/main" val="297674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515EC-B1BF-4CF9-3385-7A34C67D7641}"/>
              </a:ext>
            </a:extLst>
          </p:cNvPr>
          <p:cNvSpPr>
            <a:spLocks noGrp="1"/>
          </p:cNvSpPr>
          <p:nvPr>
            <p:ph type="title"/>
          </p:nvPr>
        </p:nvSpPr>
        <p:spPr>
          <a:xfrm>
            <a:off x="0" y="609600"/>
            <a:ext cx="9144000" cy="1143000"/>
          </a:xfrm>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«φουσκώματα» και οι πλημμύρες είναι γεγονότα μεγάλης σημασίας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163B23A5-E544-7FB0-08F6-7EFDE517F48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για το «</a:t>
            </a:r>
            <a:r>
              <a:rPr lang="el-GR" dirty="0" err="1">
                <a:effectLst/>
                <a:latin typeface="Times New Roman" panose="02020603050405020304" pitchFamily="18" charset="0"/>
                <a:ea typeface="Times New Roman" panose="02020603050405020304" pitchFamily="18" charset="0"/>
              </a:rPr>
              <a:t>λότικ</a:t>
            </a:r>
            <a:r>
              <a:rPr lang="el-GR" dirty="0">
                <a:effectLst/>
                <a:latin typeface="Times New Roman" panose="02020603050405020304" pitchFamily="18" charset="0"/>
                <a:ea typeface="Times New Roman" panose="02020603050405020304" pitchFamily="18" charset="0"/>
              </a:rPr>
              <a:t>» περιβάλλον (το περιβάλλον των τρεχούμενων νερών). Οι συνηθισμένες ανοιξιάτικες πλημμύρες μπορούν να αποκολλήσουν και να σκοτώσουν μεγάλο αριθμό οργανισμών,</a:t>
            </a:r>
            <a:endParaRPr lang="el-GR" dirty="0"/>
          </a:p>
        </p:txBody>
      </p:sp>
    </p:spTree>
    <p:extLst>
      <p:ext uri="{BB962C8B-B14F-4D97-AF65-F5344CB8AC3E}">
        <p14:creationId xmlns:p14="http://schemas.microsoft.com/office/powerpoint/2010/main" val="3308373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ABCD09-9219-D741-83B1-41579EA21547}"/>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ενώ το καλοκαιρινό «φούσκωμα» των νερών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D44F125-0E44-FED6-0DAA-578FB13AA138}"/>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μπορεί να απογυμνώσει τους χειμάρρους από τους </a:t>
            </a:r>
            <a:r>
              <a:rPr lang="el-GR" sz="4000" dirty="0" err="1">
                <a:effectLst/>
                <a:latin typeface="Times New Roman" panose="02020603050405020304" pitchFamily="18" charset="0"/>
                <a:ea typeface="Times New Roman" panose="02020603050405020304" pitchFamily="18" charset="0"/>
              </a:rPr>
              <a:t>βενθικούς</a:t>
            </a:r>
            <a:r>
              <a:rPr lang="el-GR" sz="4000" dirty="0">
                <a:effectLst/>
                <a:latin typeface="Times New Roman" panose="02020603050405020304" pitchFamily="18" charset="0"/>
                <a:ea typeface="Times New Roman" panose="02020603050405020304" pitchFamily="18" charset="0"/>
              </a:rPr>
              <a:t> οργανισμούς.</a:t>
            </a:r>
            <a:endParaRPr lang="el-GR" sz="4000" dirty="0"/>
          </a:p>
        </p:txBody>
      </p:sp>
    </p:spTree>
    <p:extLst>
      <p:ext uri="{BB962C8B-B14F-4D97-AF65-F5344CB8AC3E}">
        <p14:creationId xmlns:p14="http://schemas.microsoft.com/office/powerpoint/2010/main" val="1475441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D65F24-40CE-301E-CF3B-4648E23E55D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Οι ετήσιες αλλαγές στη θερμοκρασία είναι 10 ως 20 </a:t>
            </a:r>
            <a:r>
              <a:rPr lang="el-GR" sz="4400" baseline="30000" dirty="0">
                <a:solidFill>
                  <a:srgbClr val="FFFF00"/>
                </a:solidFill>
                <a:effectLst/>
                <a:latin typeface="Times New Roman" panose="02020603050405020304" pitchFamily="18" charset="0"/>
                <a:ea typeface="Times New Roman" panose="02020603050405020304" pitchFamily="18" charset="0"/>
              </a:rPr>
              <a:t>0</a:t>
            </a:r>
            <a:r>
              <a:rPr lang="en-US" sz="4400" dirty="0">
                <a:solidFill>
                  <a:srgbClr val="FFFF00"/>
                </a:solidFill>
                <a:effectLst/>
                <a:latin typeface="Times New Roman" panose="02020603050405020304" pitchFamily="18" charset="0"/>
                <a:ea typeface="Times New Roman" panose="02020603050405020304" pitchFamily="18" charset="0"/>
              </a:rPr>
              <a:t>C</a:t>
            </a:r>
            <a:r>
              <a:rPr lang="el-GR" sz="4400" dirty="0">
                <a:solidFill>
                  <a:srgbClr val="FFFF00"/>
                </a:solidFill>
                <a:effectLst/>
                <a:latin typeface="Times New Roman" panose="02020603050405020304" pitchFamily="18" charset="0"/>
                <a:ea typeface="Times New Roman" panose="02020603050405020304" pitchFamily="18" charset="0"/>
              </a:rPr>
              <a:t>,</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A924F01-EBEA-47C4-E0FF-E7F17A0686C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παρόμοιες με αυτές των λιμνών, αλλά μεγαλύτερες απ’ ότι στις λίμνες.</a:t>
            </a:r>
            <a:endParaRPr lang="el-GR" sz="4000" dirty="0"/>
          </a:p>
        </p:txBody>
      </p:sp>
    </p:spTree>
    <p:extLst>
      <p:ext uri="{BB962C8B-B14F-4D97-AF65-F5344CB8AC3E}">
        <p14:creationId xmlns:p14="http://schemas.microsoft.com/office/powerpoint/2010/main" val="1852266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8C5311-E45D-175E-2D97-E49A4BF2CD5A}"/>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Αν και η θερμοκρασία στους μεγάλους ποταμούς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F7272AFC-4DC9-120A-9FA4-70B38B83DCBC}"/>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δεν αλλάζει τόσο πολύ σε ημερήσια βάση, ένα μικρό μη σκιασμένο ρυάκι μπορεί να θερμανθεί </a:t>
            </a:r>
            <a:r>
              <a:rPr lang="el-GR" dirty="0">
                <a:solidFill>
                  <a:schemeClr val="accent1"/>
                </a:solidFill>
                <a:effectLst/>
                <a:latin typeface="Times New Roman" panose="02020603050405020304" pitchFamily="18" charset="0"/>
                <a:ea typeface="Times New Roman" panose="02020603050405020304" pitchFamily="18" charset="0"/>
              </a:rPr>
              <a:t>κατά 10 </a:t>
            </a:r>
            <a:r>
              <a:rPr lang="el-GR" baseline="30000" dirty="0">
                <a:solidFill>
                  <a:schemeClr val="accent1"/>
                </a:solidFill>
                <a:effectLst/>
                <a:latin typeface="Times New Roman" panose="02020603050405020304" pitchFamily="18" charset="0"/>
                <a:ea typeface="Times New Roman" panose="02020603050405020304" pitchFamily="18" charset="0"/>
              </a:rPr>
              <a:t>0</a:t>
            </a:r>
            <a:r>
              <a:rPr lang="en-US" dirty="0">
                <a:solidFill>
                  <a:schemeClr val="accent1"/>
                </a:solidFill>
                <a:effectLst/>
                <a:latin typeface="Times New Roman" panose="02020603050405020304" pitchFamily="18" charset="0"/>
                <a:ea typeface="Times New Roman" panose="02020603050405020304" pitchFamily="18" charset="0"/>
              </a:rPr>
              <a:t>C</a:t>
            </a:r>
            <a:r>
              <a:rPr lang="el-GR" dirty="0">
                <a:solidFill>
                  <a:schemeClr val="accent1"/>
                </a:solidFill>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μέσα σε λίγες ώρες σε μια ζεστή καλοκαιρινή μέρα και να ψυχθεί κατά το ίδιο ποσοστό τη νύχτα. </a:t>
            </a:r>
          </a:p>
          <a:p>
            <a:endParaRPr lang="el-GR" dirty="0"/>
          </a:p>
        </p:txBody>
      </p:sp>
    </p:spTree>
    <p:extLst>
      <p:ext uri="{BB962C8B-B14F-4D97-AF65-F5344CB8AC3E}">
        <p14:creationId xmlns:p14="http://schemas.microsoft.com/office/powerpoint/2010/main" val="182543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D0520B-3C85-9060-3BF7-58642C6FC662}"/>
              </a:ext>
            </a:extLst>
          </p:cNvPr>
          <p:cNvSpPr>
            <a:spLocks noGrp="1"/>
          </p:cNvSpPr>
          <p:nvPr>
            <p:ph type="title"/>
          </p:nvPr>
        </p:nvSpPr>
        <p:spPr/>
        <p:txBody>
          <a:bodyPr/>
          <a:lstStyle/>
          <a:p>
            <a:r>
              <a:rPr lang="el-GR" b="1" dirty="0">
                <a:effectLst/>
                <a:latin typeface="Times New Roman" panose="02020603050405020304" pitchFamily="18" charset="0"/>
                <a:ea typeface="Times New Roman" panose="02020603050405020304" pitchFamily="18" charset="0"/>
              </a:rPr>
              <a:t>Ποταμοί </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E0125BB-A784-0CD4-4CEB-1AF2103B31E6}"/>
              </a:ext>
            </a:extLst>
          </p:cNvPr>
          <p:cNvSpPr>
            <a:spLocks noGrp="1"/>
          </p:cNvSpPr>
          <p:nvPr>
            <p:ph idx="1"/>
          </p:nvPr>
        </p:nvSpPr>
        <p:spPr>
          <a:xfrm>
            <a:off x="0" y="1981200"/>
            <a:ext cx="9144000" cy="4114800"/>
          </a:xfrm>
        </p:spPr>
        <p:txBody>
          <a:bodyPr/>
          <a:lstStyle/>
          <a:p>
            <a:pPr algn="ctr">
              <a:lnSpc>
                <a:spcPct val="115000"/>
              </a:lnSpc>
            </a:pPr>
            <a:endParaRPr lang="el-GR" dirty="0">
              <a:effectLst/>
              <a:latin typeface="Times New Roman" panose="02020603050405020304" pitchFamily="18" charset="0"/>
              <a:ea typeface="Times New Roman" panose="02020603050405020304" pitchFamily="18" charset="0"/>
            </a:endParaRPr>
          </a:p>
          <a:p>
            <a:pPr algn="ctr">
              <a:lnSpc>
                <a:spcPct val="115000"/>
              </a:lnSpc>
            </a:pPr>
            <a:r>
              <a:rPr lang="el-GR" dirty="0">
                <a:effectLst/>
                <a:latin typeface="Times New Roman" panose="02020603050405020304" pitchFamily="18" charset="0"/>
                <a:ea typeface="Times New Roman" panose="02020603050405020304" pitchFamily="18" charset="0"/>
              </a:rPr>
              <a:t>Τα νερά των ποταμών είναι βαθιά και γενικά, </a:t>
            </a:r>
            <a:r>
              <a:rPr lang="el-GR" dirty="0">
                <a:solidFill>
                  <a:schemeClr val="accent1"/>
                </a:solidFill>
                <a:effectLst/>
                <a:latin typeface="Times New Roman" panose="02020603050405020304" pitchFamily="18" charset="0"/>
                <a:ea typeface="Times New Roman" panose="02020603050405020304" pitchFamily="18" charset="0"/>
              </a:rPr>
              <a:t>αρκετά θολά</a:t>
            </a:r>
            <a:r>
              <a:rPr lang="el-GR" dirty="0">
                <a:effectLst/>
                <a:latin typeface="Times New Roman" panose="02020603050405020304" pitchFamily="18" charset="0"/>
                <a:ea typeface="Times New Roman" panose="02020603050405020304" pitchFamily="18" charset="0"/>
              </a:rPr>
              <a:t>, έτσι ώστε να αποτρέπεται η ηλιακή ακτινοβολία να φτάσει στον πυθμένα του ποταμού. Αυτό μαζί με </a:t>
            </a:r>
            <a:r>
              <a:rPr lang="el-GR" dirty="0">
                <a:solidFill>
                  <a:schemeClr val="accent1"/>
                </a:solidFill>
                <a:effectLst/>
                <a:latin typeface="Times New Roman" panose="02020603050405020304" pitchFamily="18" charset="0"/>
                <a:ea typeface="Times New Roman" panose="02020603050405020304" pitchFamily="18" charset="0"/>
              </a:rPr>
              <a:t>το πολύ ταχύ ρεύμα </a:t>
            </a:r>
            <a:r>
              <a:rPr lang="el-GR" dirty="0">
                <a:solidFill>
                  <a:schemeClr val="accent2"/>
                </a:solidFill>
                <a:effectLst/>
                <a:latin typeface="Times New Roman" panose="02020603050405020304" pitchFamily="18" charset="0"/>
                <a:ea typeface="Times New Roman" panose="02020603050405020304" pitchFamily="18" charset="0"/>
              </a:rPr>
              <a:t>αποτρέπουν την αύξηση των υδρόβιων </a:t>
            </a:r>
            <a:r>
              <a:rPr lang="el-GR" dirty="0" err="1">
                <a:solidFill>
                  <a:schemeClr val="accent2"/>
                </a:solidFill>
                <a:effectLst/>
                <a:latin typeface="Times New Roman" panose="02020603050405020304" pitchFamily="18" charset="0"/>
                <a:ea typeface="Times New Roman" panose="02020603050405020304" pitchFamily="18" charset="0"/>
              </a:rPr>
              <a:t>μακροφύτων</a:t>
            </a:r>
            <a:r>
              <a:rPr lang="el-GR" dirty="0">
                <a:solidFill>
                  <a:schemeClr val="accent2"/>
                </a:solidFill>
                <a:effectLst/>
                <a:latin typeface="Times New Roman" panose="02020603050405020304" pitchFamily="18" charset="0"/>
                <a:ea typeface="Times New Roman" panose="02020603050405020304" pitchFamily="18" charset="0"/>
              </a:rPr>
              <a:t>.</a:t>
            </a:r>
            <a:r>
              <a:rPr lang="el-GR"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2476397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3C6E0E-BE13-9AE9-BA0B-DD974023EBC0}"/>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Αυτά γίνονται σπουδαιότερα μόνο στις όχθες,</a:t>
            </a:r>
            <a:endParaRPr lang="el-GR" dirty="0"/>
          </a:p>
        </p:txBody>
      </p:sp>
      <p:sp>
        <p:nvSpPr>
          <p:cNvPr id="3" name="Θέση περιεχομένου 2">
            <a:extLst>
              <a:ext uri="{FF2B5EF4-FFF2-40B4-BE49-F238E27FC236}">
                <a16:creationId xmlns:a16="http://schemas.microsoft.com/office/drawing/2014/main" id="{EA2C91C3-0B5B-63EC-23C4-E3BA7EF4ECE7}"/>
              </a:ext>
            </a:extLst>
          </p:cNvPr>
          <p:cNvSpPr>
            <a:spLocks noGrp="1"/>
          </p:cNvSpPr>
          <p:nvPr>
            <p:ph idx="1"/>
          </p:nvPr>
        </p:nvSpPr>
        <p:spPr/>
        <p:txBody>
          <a:bodyPr/>
          <a:lstStyle/>
          <a:p>
            <a:pPr algn="ctr">
              <a:lnSpc>
                <a:spcPct val="115000"/>
              </a:lnSpc>
              <a:buNone/>
            </a:pPr>
            <a:endParaRPr lang="el-GR" dirty="0">
              <a:effectLst/>
              <a:latin typeface="Times New Roman" panose="02020603050405020304" pitchFamily="18" charset="0"/>
              <a:ea typeface="Times New Roman" panose="02020603050405020304" pitchFamily="18" charset="0"/>
            </a:endParaRPr>
          </a:p>
          <a:p>
            <a:pPr algn="ctr">
              <a:lnSpc>
                <a:spcPct val="115000"/>
              </a:lnSpc>
              <a:buNone/>
            </a:pPr>
            <a:r>
              <a:rPr lang="el-GR" dirty="0">
                <a:effectLst/>
                <a:latin typeface="Times New Roman" panose="02020603050405020304" pitchFamily="18" charset="0"/>
                <a:ea typeface="Times New Roman" panose="02020603050405020304" pitchFamily="18" charset="0"/>
              </a:rPr>
              <a:t>όπου προσφέρουν χώρους για θρέψη των ψαριών και καταφύγιο για μικρότερους οργανισμούς. Η </a:t>
            </a:r>
            <a:r>
              <a:rPr lang="el-GR" dirty="0" err="1">
                <a:effectLst/>
                <a:latin typeface="Times New Roman" panose="02020603050405020304" pitchFamily="18" charset="0"/>
                <a:ea typeface="Times New Roman" panose="02020603050405020304" pitchFamily="18" charset="0"/>
              </a:rPr>
              <a:t>αυτόχθονη</a:t>
            </a:r>
            <a:r>
              <a:rPr lang="el-GR" dirty="0">
                <a:effectLst/>
                <a:latin typeface="Times New Roman" panose="02020603050405020304" pitchFamily="18" charset="0"/>
                <a:ea typeface="Times New Roman" panose="02020603050405020304" pitchFamily="18" charset="0"/>
              </a:rPr>
              <a:t> πρωτογενής παραγωγή πραγματοποιείται από </a:t>
            </a:r>
            <a:r>
              <a:rPr lang="el-GR" dirty="0" err="1">
                <a:effectLst/>
                <a:latin typeface="Times New Roman" panose="02020603050405020304" pitchFamily="18" charset="0"/>
                <a:ea typeface="Times New Roman" panose="02020603050405020304" pitchFamily="18" charset="0"/>
              </a:rPr>
              <a:t>φυτοπλαγκτό</a:t>
            </a:r>
            <a:r>
              <a:rPr lang="el-GR" dirty="0">
                <a:effectLst/>
                <a:latin typeface="Times New Roman" panose="02020603050405020304" pitchFamily="18" charset="0"/>
                <a:ea typeface="Times New Roman" panose="02020603050405020304" pitchFamily="18" charset="0"/>
              </a:rPr>
              <a:t>, τυπικά κεντρικά </a:t>
            </a:r>
            <a:r>
              <a:rPr lang="el-GR" dirty="0" err="1">
                <a:solidFill>
                  <a:srgbClr val="92D050"/>
                </a:solidFill>
                <a:effectLst/>
                <a:latin typeface="Times New Roman" panose="02020603050405020304" pitchFamily="18" charset="0"/>
                <a:ea typeface="Times New Roman" panose="02020603050405020304" pitchFamily="18" charset="0"/>
              </a:rPr>
              <a:t>διάτομα</a:t>
            </a:r>
            <a:r>
              <a:rPr lang="el-GR" dirty="0">
                <a:effectLst/>
                <a:latin typeface="Times New Roman" panose="02020603050405020304" pitchFamily="18" charset="0"/>
                <a:ea typeface="Times New Roman" panose="02020603050405020304" pitchFamily="18" charset="0"/>
              </a:rPr>
              <a:t> και από κυανοπράσινα </a:t>
            </a:r>
            <a:r>
              <a:rPr lang="el-GR" dirty="0" err="1">
                <a:effectLst/>
                <a:latin typeface="Times New Roman" panose="02020603050405020304" pitchFamily="18" charset="0"/>
                <a:ea typeface="Times New Roman" panose="02020603050405020304" pitchFamily="18" charset="0"/>
              </a:rPr>
              <a:t>φύκη</a:t>
            </a:r>
            <a:r>
              <a:rPr lang="el-GR" dirty="0">
                <a:effectLst/>
                <a:latin typeface="Times New Roman" panose="02020603050405020304" pitchFamily="18" charset="0"/>
                <a:ea typeface="Times New Roman" panose="02020603050405020304" pitchFamily="18" charset="0"/>
              </a:rPr>
              <a:t> σε θερμά κλίματα. </a:t>
            </a:r>
          </a:p>
          <a:p>
            <a:pPr indent="-810260" algn="ctr">
              <a:lnSpc>
                <a:spcPct val="115000"/>
              </a:lnSpc>
            </a:pPr>
            <a:r>
              <a:rPr lang="el-GR" b="1" kern="0" dirty="0">
                <a:effectLst/>
                <a:latin typeface="Times New Roman" panose="02020603050405020304" pitchFamily="18" charset="0"/>
              </a:rPr>
              <a:t> </a:t>
            </a:r>
            <a:endParaRPr lang="el-GR" b="1" kern="0" dirty="0">
              <a:effectLst/>
              <a:latin typeface="Arial Black" panose="020B0A04020102020204" pitchFamily="34" charset="0"/>
            </a:endParaRPr>
          </a:p>
          <a:p>
            <a:endParaRPr lang="el-GR" dirty="0"/>
          </a:p>
        </p:txBody>
      </p:sp>
    </p:spTree>
    <p:extLst>
      <p:ext uri="{BB962C8B-B14F-4D97-AF65-F5344CB8AC3E}">
        <p14:creationId xmlns:p14="http://schemas.microsoft.com/office/powerpoint/2010/main" val="1440613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50601-F0E6-D25B-2F55-6FC8B95DB904}"/>
              </a:ext>
            </a:extLst>
          </p:cNvPr>
          <p:cNvSpPr>
            <a:spLocks noGrp="1"/>
          </p:cNvSpPr>
          <p:nvPr>
            <p:ph type="title"/>
          </p:nvPr>
        </p:nvSpPr>
        <p:spPr/>
        <p:txBody>
          <a:bodyPr/>
          <a:lstStyle/>
          <a:p>
            <a:r>
              <a:rPr lang="el-GR" sz="4400" b="0" i="0" dirty="0">
                <a:effectLst/>
              </a:rPr>
              <a:t>Τα </a:t>
            </a:r>
            <a:r>
              <a:rPr lang="el-GR" sz="4400" b="0" i="0" dirty="0" err="1">
                <a:effectLst/>
              </a:rPr>
              <a:t>διάτομα</a:t>
            </a:r>
            <a:r>
              <a:rPr lang="el-GR" sz="4400" b="0" i="0" dirty="0">
                <a:effectLst/>
              </a:rPr>
              <a:t> αποτελούν μια πολύ σημαντική ομάδα</a:t>
            </a:r>
            <a:endParaRPr lang="el-GR" dirty="0"/>
          </a:p>
        </p:txBody>
      </p:sp>
      <p:sp>
        <p:nvSpPr>
          <p:cNvPr id="3" name="Θέση περιεχομένου 2">
            <a:extLst>
              <a:ext uri="{FF2B5EF4-FFF2-40B4-BE49-F238E27FC236}">
                <a16:creationId xmlns:a16="http://schemas.microsoft.com/office/drawing/2014/main" id="{117926C1-772F-D4DC-BECF-7D6F6FD44D7F}"/>
              </a:ext>
            </a:extLst>
          </p:cNvPr>
          <p:cNvSpPr>
            <a:spLocks noGrp="1"/>
          </p:cNvSpPr>
          <p:nvPr>
            <p:ph idx="1"/>
          </p:nvPr>
        </p:nvSpPr>
        <p:spPr/>
        <p:txBody>
          <a:bodyPr/>
          <a:lstStyle/>
          <a:p>
            <a:pPr algn="ctr"/>
            <a:endParaRPr lang="el-GR" sz="3600" b="0" i="0" dirty="0">
              <a:effectLst/>
            </a:endParaRPr>
          </a:p>
          <a:p>
            <a:pPr algn="ctr"/>
            <a:r>
              <a:rPr lang="el-GR" sz="3600" b="0" i="0" dirty="0" err="1">
                <a:effectLst/>
              </a:rPr>
              <a:t>φυτοπλαγκτικών</a:t>
            </a:r>
            <a:r>
              <a:rPr lang="el-GR" sz="3600" b="0" i="0" dirty="0">
                <a:effectLst/>
              </a:rPr>
              <a:t> οργανισμών και είναι άφθονα τόσο στα θαλάσσια οικοσυστήματα όσο και στα εσωτερικά νερά. Πρόκειται για μονοκύτταρα </a:t>
            </a:r>
            <a:r>
              <a:rPr lang="el-GR" sz="3600" b="0" i="0" dirty="0" err="1">
                <a:effectLst/>
              </a:rPr>
              <a:t>φύκη</a:t>
            </a:r>
            <a:r>
              <a:rPr lang="el-GR" sz="3600" b="0" i="0" dirty="0">
                <a:effectLst/>
              </a:rPr>
              <a:t> με κυτταρικό τοίχωμα</a:t>
            </a:r>
            <a:endParaRPr lang="el-GR" sz="3600" dirty="0"/>
          </a:p>
        </p:txBody>
      </p:sp>
    </p:spTree>
    <p:extLst>
      <p:ext uri="{BB962C8B-B14F-4D97-AF65-F5344CB8AC3E}">
        <p14:creationId xmlns:p14="http://schemas.microsoft.com/office/powerpoint/2010/main" val="4803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E226C9-3D61-BBDD-4F4D-64A919BD23A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2577E7C-0662-725C-50DF-9A83E2AA715A}"/>
              </a:ext>
            </a:extLst>
          </p:cNvPr>
          <p:cNvSpPr>
            <a:spLocks noGrp="1"/>
          </p:cNvSpPr>
          <p:nvPr>
            <p:ph idx="1"/>
          </p:nvPr>
        </p:nvSpPr>
        <p:spPr/>
        <p:txBody>
          <a:bodyPr/>
          <a:lstStyle/>
          <a:p>
            <a:endParaRPr lang="el-GR"/>
          </a:p>
        </p:txBody>
      </p:sp>
      <p:pic>
        <p:nvPicPr>
          <p:cNvPr id="3074" name="Picture 2" descr="Βιολογικά στάδια κουνουπιών">
            <a:extLst>
              <a:ext uri="{FF2B5EF4-FFF2-40B4-BE49-F238E27FC236}">
                <a16:creationId xmlns:a16="http://schemas.microsoft.com/office/drawing/2014/main" id="{5F5B71A9-594A-1074-6AC1-49F655AC4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99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05925-30EE-7458-1D57-40EB07071067}"/>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Σε αντίθεση με τους χειμάρρους, τα νερά στους ποταμούς</a:t>
            </a:r>
            <a:endParaRPr lang="el-GR" dirty="0"/>
          </a:p>
        </p:txBody>
      </p:sp>
      <p:sp>
        <p:nvSpPr>
          <p:cNvPr id="3" name="Θέση περιεχομένου 2">
            <a:extLst>
              <a:ext uri="{FF2B5EF4-FFF2-40B4-BE49-F238E27FC236}">
                <a16:creationId xmlns:a16="http://schemas.microsoft.com/office/drawing/2014/main" id="{13EE3169-33D7-51F5-11D8-6322517E20A8}"/>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μπορούν να φτάσουν σε μέσες μηνιαίες θερμοκρασίες που ξεπερνούν τους 20 </a:t>
            </a:r>
            <a:r>
              <a:rPr lang="el-GR" sz="4400" baseline="30000" dirty="0">
                <a:effectLst/>
                <a:latin typeface="Times New Roman" panose="02020603050405020304" pitchFamily="18" charset="0"/>
                <a:ea typeface="Times New Roman" panose="02020603050405020304" pitchFamily="18" charset="0"/>
              </a:rPr>
              <a:t>0</a:t>
            </a:r>
            <a:r>
              <a:rPr lang="en-US" sz="4400" dirty="0">
                <a:effectLst/>
                <a:latin typeface="Times New Roman" panose="02020603050405020304" pitchFamily="18" charset="0"/>
                <a:ea typeface="Times New Roman" panose="02020603050405020304" pitchFamily="18" charset="0"/>
              </a:rPr>
              <a:t>C</a:t>
            </a:r>
            <a:r>
              <a:rPr lang="el-GR" sz="4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88956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E1BD2B-7641-E1B8-0C70-35479D820FE7}"/>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σκιά της βλάστησης είναι συνήθως μικρή,</a:t>
            </a:r>
            <a:endParaRPr lang="el-GR" dirty="0"/>
          </a:p>
        </p:txBody>
      </p:sp>
      <p:sp>
        <p:nvSpPr>
          <p:cNvPr id="3" name="Θέση περιεχομένου 2">
            <a:extLst>
              <a:ext uri="{FF2B5EF4-FFF2-40B4-BE49-F238E27FC236}">
                <a16:creationId xmlns:a16="http://schemas.microsoft.com/office/drawing/2014/main" id="{54559805-D41F-9B2E-14E8-EABC0D0DF04E}"/>
              </a:ext>
            </a:extLst>
          </p:cNvPr>
          <p:cNvSpPr>
            <a:spLocks noGrp="1"/>
          </p:cNvSpPr>
          <p:nvPr>
            <p:ph idx="1"/>
          </p:nvPr>
        </p:nvSpPr>
        <p:spPr/>
        <p:txBody>
          <a:bodyPr/>
          <a:lstStyle/>
          <a:p>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εξαιτίας του μεγαλύτερου μεγέθους των ποταμών. </a:t>
            </a:r>
          </a:p>
          <a:p>
            <a:pPr algn="ctr"/>
            <a:r>
              <a:rPr lang="el-GR" sz="4000" dirty="0">
                <a:effectLst/>
                <a:latin typeface="Times New Roman" panose="02020603050405020304" pitchFamily="18" charset="0"/>
                <a:ea typeface="Times New Roman" panose="02020603050405020304" pitchFamily="18" charset="0"/>
              </a:rPr>
              <a:t>Οι βαθιοί ποταμοί γενικά παρουσιάζουν μικρή κλίση στον πυθμένα.</a:t>
            </a:r>
            <a:endParaRPr lang="el-GR" sz="4000" dirty="0"/>
          </a:p>
          <a:p>
            <a:endParaRPr lang="el-GR" dirty="0"/>
          </a:p>
        </p:txBody>
      </p:sp>
    </p:spTree>
    <p:extLst>
      <p:ext uri="{BB962C8B-B14F-4D97-AF65-F5344CB8AC3E}">
        <p14:creationId xmlns:p14="http://schemas.microsoft.com/office/powerpoint/2010/main" val="1910709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9D0E0-6979-1633-67CC-2C3FB8ACE7A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πίεση στον πυθμένα είναι χαμηλή,</a:t>
            </a:r>
            <a:endParaRPr lang="el-GR" dirty="0"/>
          </a:p>
        </p:txBody>
      </p:sp>
      <p:sp>
        <p:nvSpPr>
          <p:cNvPr id="3" name="Θέση περιεχομένου 2">
            <a:extLst>
              <a:ext uri="{FF2B5EF4-FFF2-40B4-BE49-F238E27FC236}">
                <a16:creationId xmlns:a16="http://schemas.microsoft.com/office/drawing/2014/main" id="{B5ED1E03-295D-5F11-A169-E2C4154B7A1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γιατί αυτή μειώνεται με την αύξηση της εκροής. Αυτές οι καταστάσεις δημιουργούν ιλυώδη και πλούσια σε συντρίμματα ιζήματα. </a:t>
            </a:r>
          </a:p>
          <a:p>
            <a:endParaRPr lang="el-GR" dirty="0"/>
          </a:p>
        </p:txBody>
      </p:sp>
    </p:spTree>
    <p:extLst>
      <p:ext uri="{BB962C8B-B14F-4D97-AF65-F5344CB8AC3E}">
        <p14:creationId xmlns:p14="http://schemas.microsoft.com/office/powerpoint/2010/main" val="42382137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89B039-5309-C063-3662-16624E267A3D}"/>
              </a:ext>
            </a:extLst>
          </p:cNvPr>
          <p:cNvSpPr>
            <a:spLocks noGrp="1"/>
          </p:cNvSpPr>
          <p:nvPr>
            <p:ph type="title"/>
          </p:nvPr>
        </p:nvSpPr>
        <p:spPr/>
        <p:txBody>
          <a:bodyPr/>
          <a:lstStyle/>
          <a:p>
            <a:r>
              <a:rPr lang="el-GR">
                <a:effectLst/>
                <a:latin typeface="Times New Roman" panose="02020603050405020304" pitchFamily="18" charset="0"/>
                <a:ea typeface="Times New Roman" panose="02020603050405020304" pitchFamily="18" charset="0"/>
              </a:rPr>
              <a:t>Σε ποταμούς, μικρούς και μεγάλους,</a:t>
            </a:r>
            <a:endParaRPr lang="el-GR"/>
          </a:p>
        </p:txBody>
      </p:sp>
      <p:sp>
        <p:nvSpPr>
          <p:cNvPr id="3" name="Θέση περιεχομένου 2">
            <a:extLst>
              <a:ext uri="{FF2B5EF4-FFF2-40B4-BE49-F238E27FC236}">
                <a16:creationId xmlns:a16="http://schemas.microsoft.com/office/drawing/2014/main" id="{1195593A-3C5C-0ECA-F7C3-91C41423DD4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με μικρή ταχύτητα ρεύματος μπορεί να υπάρξει ένας μεγάλος αριθμός </a:t>
            </a:r>
            <a:r>
              <a:rPr lang="el-GR" sz="4000" dirty="0" err="1">
                <a:effectLst/>
                <a:latin typeface="Times New Roman" panose="02020603050405020304" pitchFamily="18" charset="0"/>
                <a:ea typeface="Times New Roman" panose="02020603050405020304" pitchFamily="18" charset="0"/>
              </a:rPr>
              <a:t>πλαγκτικών</a:t>
            </a:r>
            <a:r>
              <a:rPr lang="el-GR" sz="4000" dirty="0">
                <a:effectLst/>
                <a:latin typeface="Times New Roman" panose="02020603050405020304" pitchFamily="18" charset="0"/>
                <a:ea typeface="Times New Roman" panose="02020603050405020304" pitchFamily="18" charset="0"/>
              </a:rPr>
              <a:t> οργανισμών. </a:t>
            </a:r>
            <a:endParaRPr lang="el-GR" sz="4000" dirty="0"/>
          </a:p>
        </p:txBody>
      </p:sp>
    </p:spTree>
    <p:extLst>
      <p:ext uri="{BB962C8B-B14F-4D97-AF65-F5344CB8AC3E}">
        <p14:creationId xmlns:p14="http://schemas.microsoft.com/office/powerpoint/2010/main" val="38366139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D3227D-3434-8CD7-C3D7-FAA6818AAD14}"/>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Τον περισσότερο χρόνο το </a:t>
            </a:r>
            <a:r>
              <a:rPr lang="el-GR" sz="4400" dirty="0" err="1">
                <a:effectLst/>
                <a:latin typeface="Times New Roman" panose="02020603050405020304" pitchFamily="18" charset="0"/>
                <a:ea typeface="Times New Roman" panose="02020603050405020304" pitchFamily="18" charset="0"/>
              </a:rPr>
              <a:t>πλαγκτό</a:t>
            </a:r>
            <a:r>
              <a:rPr lang="el-GR" sz="4400" dirty="0">
                <a:effectLst/>
                <a:latin typeface="Times New Roman" panose="02020603050405020304" pitchFamily="18" charset="0"/>
                <a:ea typeface="Times New Roman" panose="02020603050405020304" pitchFamily="18" charset="0"/>
              </a:rPr>
              <a:t> αυτό προέρχεται</a:t>
            </a:r>
            <a:endParaRPr lang="el-GR" dirty="0"/>
          </a:p>
        </p:txBody>
      </p:sp>
      <p:sp>
        <p:nvSpPr>
          <p:cNvPr id="3" name="Θέση περιεχομένου 2">
            <a:extLst>
              <a:ext uri="{FF2B5EF4-FFF2-40B4-BE49-F238E27FC236}">
                <a16:creationId xmlns:a16="http://schemas.microsoft.com/office/drawing/2014/main" id="{B28D3D25-EC47-5145-97A5-D6A006E90BFD}"/>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από το πέρασμα στα τρεχούμενα νερά των οργανισμών που αναπτύσσονται στα στάσιμα νερά (</a:t>
            </a:r>
            <a:r>
              <a:rPr lang="el-GR" sz="4000" dirty="0" err="1">
                <a:effectLst/>
                <a:latin typeface="Times New Roman" panose="02020603050405020304" pitchFamily="18" charset="0"/>
                <a:ea typeface="Times New Roman" panose="02020603050405020304" pitchFamily="18" charset="0"/>
              </a:rPr>
              <a:t>τυχοπλαγκτό</a:t>
            </a:r>
            <a:r>
              <a:rPr lang="el-GR" sz="4000"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4192873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BFF72-B108-6DEB-432D-222C2A5E1CF6}"/>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Στα μεγάλα ρεύματα και τους αργούς ποταμούς μπορούν</a:t>
            </a:r>
            <a:endParaRPr lang="el-GR" dirty="0"/>
          </a:p>
        </p:txBody>
      </p:sp>
      <p:sp>
        <p:nvSpPr>
          <p:cNvPr id="3" name="Θέση περιεχομένου 2">
            <a:extLst>
              <a:ext uri="{FF2B5EF4-FFF2-40B4-BE49-F238E27FC236}">
                <a16:creationId xmlns:a16="http://schemas.microsoft.com/office/drawing/2014/main" id="{F810D118-5C0D-B581-36D3-EA8F7BA903D3}"/>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να ζήσουν συγκεκριμένοι οργανισμοί. Από τα </a:t>
            </a:r>
            <a:r>
              <a:rPr lang="el-GR" dirty="0" err="1">
                <a:effectLst/>
                <a:latin typeface="Times New Roman" panose="02020603050405020304" pitchFamily="18" charset="0"/>
                <a:ea typeface="Times New Roman" panose="02020603050405020304" pitchFamily="18" charset="0"/>
              </a:rPr>
              <a:t>φύκη</a:t>
            </a:r>
            <a:r>
              <a:rPr lang="el-GR" dirty="0">
                <a:effectLst/>
                <a:latin typeface="Times New Roman" panose="02020603050405020304" pitchFamily="18" charset="0"/>
                <a:ea typeface="Times New Roman" panose="02020603050405020304" pitchFamily="18" charset="0"/>
              </a:rPr>
              <a:t> ζουν τα </a:t>
            </a:r>
            <a:r>
              <a:rPr lang="el-GR" dirty="0" err="1">
                <a:effectLst/>
                <a:latin typeface="Times New Roman" panose="02020603050405020304" pitchFamily="18" charset="0"/>
                <a:ea typeface="Times New Roman" panose="02020603050405020304" pitchFamily="18" charset="0"/>
              </a:rPr>
              <a:t>διάτομα</a:t>
            </a:r>
            <a:r>
              <a:rPr lang="el-GR" dirty="0">
                <a:effectLst/>
                <a:latin typeface="Times New Roman" panose="02020603050405020304" pitchFamily="18" charset="0"/>
                <a:ea typeface="Times New Roman" panose="02020603050405020304" pitchFamily="18" charset="0"/>
              </a:rPr>
              <a:t> και τα </a:t>
            </a:r>
            <a:r>
              <a:rPr lang="el-GR" dirty="0" err="1">
                <a:effectLst/>
                <a:latin typeface="Times New Roman" panose="02020603050405020304" pitchFamily="18" charset="0"/>
                <a:ea typeface="Times New Roman" panose="02020603050405020304" pitchFamily="18" charset="0"/>
              </a:rPr>
              <a:t>χλωροφύκη</a:t>
            </a:r>
            <a:r>
              <a:rPr lang="el-GR"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Coenobiales</a:t>
            </a:r>
            <a:r>
              <a:rPr lang="el-GR" dirty="0">
                <a:effectLst/>
                <a:latin typeface="Times New Roman" panose="02020603050405020304" pitchFamily="18" charset="0"/>
                <a:ea typeface="Times New Roman" panose="02020603050405020304" pitchFamily="18" charset="0"/>
              </a:rPr>
              <a:t>. Τα πρώτα διαφοροποιημένα σε </a:t>
            </a:r>
            <a:r>
              <a:rPr lang="el-GR" dirty="0" err="1">
                <a:effectLst/>
                <a:latin typeface="Times New Roman" panose="02020603050405020304" pitchFamily="18" charset="0"/>
                <a:ea typeface="Times New Roman" panose="02020603050405020304" pitchFamily="18" charset="0"/>
              </a:rPr>
              <a:t>βενθικά</a:t>
            </a:r>
            <a:r>
              <a:rPr lang="el-GR" dirty="0">
                <a:effectLst/>
                <a:latin typeface="Times New Roman" panose="02020603050405020304" pitchFamily="18" charset="0"/>
                <a:ea typeface="Times New Roman" panose="02020603050405020304" pitchFamily="18" charset="0"/>
              </a:rPr>
              <a:t> ή </a:t>
            </a:r>
            <a:r>
              <a:rPr lang="el-GR" dirty="0" err="1">
                <a:effectLst/>
                <a:latin typeface="Times New Roman" panose="02020603050405020304" pitchFamily="18" charset="0"/>
                <a:ea typeface="Times New Roman" panose="02020603050405020304" pitchFamily="18" charset="0"/>
              </a:rPr>
              <a:t>πλαγκτικά</a:t>
            </a:r>
            <a:r>
              <a:rPr lang="el-GR" dirty="0">
                <a:effectLst/>
                <a:latin typeface="Times New Roman" panose="02020603050405020304" pitchFamily="18" charset="0"/>
                <a:ea typeface="Times New Roman" panose="02020603050405020304" pitchFamily="18" charset="0"/>
              </a:rPr>
              <a:t> αναπτύσσονται στις ήρεμες ζώνες και παρασύρονται την εποχή των πλημμυρών. </a:t>
            </a:r>
            <a:endParaRPr lang="el-GR" dirty="0"/>
          </a:p>
        </p:txBody>
      </p:sp>
    </p:spTree>
    <p:extLst>
      <p:ext uri="{BB962C8B-B14F-4D97-AF65-F5344CB8AC3E}">
        <p14:creationId xmlns:p14="http://schemas.microsoft.com/office/powerpoint/2010/main" val="4169864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8A40A-4C12-6C13-7B6A-AD799307EBAC}"/>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Τα </a:t>
            </a:r>
            <a:r>
              <a:rPr lang="el-GR" dirty="0" err="1">
                <a:effectLst/>
                <a:latin typeface="Times New Roman" panose="02020603050405020304" pitchFamily="18" charset="0"/>
                <a:ea typeface="Times New Roman" panose="02020603050405020304" pitchFamily="18" charset="0"/>
              </a:rPr>
              <a:t>χλωροφύκη</a:t>
            </a:r>
            <a:endParaRPr lang="el-GR" dirty="0"/>
          </a:p>
        </p:txBody>
      </p:sp>
      <p:pic>
        <p:nvPicPr>
          <p:cNvPr id="6" name="Θέση περιεχομένου 5">
            <a:extLst>
              <a:ext uri="{FF2B5EF4-FFF2-40B4-BE49-F238E27FC236}">
                <a16:creationId xmlns:a16="http://schemas.microsoft.com/office/drawing/2014/main" id="{3E99D766-5B93-E7E2-8D77-ABE7A3821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772400" cy="4268688"/>
          </a:xfrm>
        </p:spPr>
      </p:pic>
      <p:sp>
        <p:nvSpPr>
          <p:cNvPr id="4" name="AutoShape 2" descr="How to Treat Green Hair Algae In Fish Tank">
            <a:extLst>
              <a:ext uri="{FF2B5EF4-FFF2-40B4-BE49-F238E27FC236}">
                <a16:creationId xmlns:a16="http://schemas.microsoft.com/office/drawing/2014/main" id="{FEFCD7C2-3E95-B609-864D-BD389757D04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501923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80FB2D-0556-CFEC-677B-22D09F0FA792}"/>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Γενικά, σχετικά με το </a:t>
            </a:r>
            <a:r>
              <a:rPr lang="el-GR" dirty="0" err="1">
                <a:effectLst/>
                <a:latin typeface="Times New Roman" panose="02020603050405020304" pitchFamily="18" charset="0"/>
                <a:ea typeface="Times New Roman" panose="02020603050405020304" pitchFamily="18" charset="0"/>
              </a:rPr>
              <a:t>ποταμοπλαγκτό</a:t>
            </a:r>
            <a:r>
              <a:rPr lang="el-GR"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739371B9-5907-B7BC-0181-E16AF13CB03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ο λόγος παραγωγή/βιομάζα ελαττώνεται ομαλά από την πηγή ως τη θάλασσα και είναι τόσο πιο μεγάλος, όσο η ροή μικραίνει.</a:t>
            </a:r>
          </a:p>
          <a:p>
            <a:endParaRPr lang="el-GR" dirty="0"/>
          </a:p>
        </p:txBody>
      </p:sp>
    </p:spTree>
    <p:extLst>
      <p:ext uri="{BB962C8B-B14F-4D97-AF65-F5344CB8AC3E}">
        <p14:creationId xmlns:p14="http://schemas.microsoft.com/office/powerpoint/2010/main" val="2432660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4B779-E948-4BC6-E569-225802EC921D}"/>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Στους ποταμούς</a:t>
            </a:r>
            <a:endParaRPr lang="el-GR" dirty="0"/>
          </a:p>
        </p:txBody>
      </p:sp>
      <p:sp>
        <p:nvSpPr>
          <p:cNvPr id="3" name="Θέση περιεχομένου 2">
            <a:extLst>
              <a:ext uri="{FF2B5EF4-FFF2-40B4-BE49-F238E27FC236}">
                <a16:creationId xmlns:a16="http://schemas.microsoft.com/office/drawing/2014/main" id="{B9B89CF4-9CE6-E40E-EB99-85BC9C9F53A0}"/>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solidFill>
                  <a:schemeClr val="accent1"/>
                </a:solidFill>
                <a:effectLst/>
                <a:latin typeface="Times New Roman" panose="02020603050405020304" pitchFamily="18" charset="0"/>
                <a:ea typeface="Times New Roman" panose="02020603050405020304" pitchFamily="18" charset="0"/>
              </a:rPr>
              <a:t>με γρήγορο ρεύμα και ανώμαλη κλίση στη ζώνη κίνησης του νερού </a:t>
            </a:r>
            <a:r>
              <a:rPr lang="el-GR" sz="3600" dirty="0">
                <a:effectLst/>
                <a:latin typeface="Times New Roman" panose="02020603050405020304" pitchFamily="18" charset="0"/>
                <a:ea typeface="Times New Roman" panose="02020603050405020304" pitchFamily="18" charset="0"/>
              </a:rPr>
              <a:t>εγκαθίσταται μια </a:t>
            </a:r>
            <a:r>
              <a:rPr lang="el-GR" sz="3600" dirty="0" err="1">
                <a:solidFill>
                  <a:srgbClr val="FFC000"/>
                </a:solidFill>
                <a:effectLst/>
                <a:latin typeface="Times New Roman" panose="02020603050405020304" pitchFamily="18" charset="0"/>
                <a:ea typeface="Times New Roman" panose="02020603050405020304" pitchFamily="18" charset="0"/>
              </a:rPr>
              <a:t>βενθική</a:t>
            </a:r>
            <a:r>
              <a:rPr lang="el-GR" sz="3600" dirty="0">
                <a:solidFill>
                  <a:srgbClr val="FFC000"/>
                </a:solidFill>
                <a:effectLst/>
                <a:latin typeface="Times New Roman" panose="02020603050405020304" pitchFamily="18" charset="0"/>
                <a:ea typeface="Times New Roman" panose="02020603050405020304" pitchFamily="18" charset="0"/>
              </a:rPr>
              <a:t> πανίδα</a:t>
            </a:r>
            <a:r>
              <a:rPr lang="el-GR" sz="3600" dirty="0">
                <a:effectLst/>
                <a:latin typeface="Times New Roman" panose="02020603050405020304" pitchFamily="18" charset="0"/>
                <a:ea typeface="Times New Roman" panose="02020603050405020304" pitchFamily="18" charset="0"/>
              </a:rPr>
              <a:t>, πλούσια σε είδη και άτομα που αποτελείται από σκώληκες, μαλάκια και προνύμφες εντόμων.</a:t>
            </a:r>
            <a:endParaRPr lang="el-GR" sz="3600" dirty="0"/>
          </a:p>
        </p:txBody>
      </p:sp>
    </p:spTree>
    <p:extLst>
      <p:ext uri="{BB962C8B-B14F-4D97-AF65-F5344CB8AC3E}">
        <p14:creationId xmlns:p14="http://schemas.microsoft.com/office/powerpoint/2010/main" val="23324311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7B1DFC-050C-ED26-6FE5-FDD20A338A14}"/>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Αντίθετα, στη ζώνη των ήρεμων νερών</a:t>
            </a:r>
            <a:endParaRPr lang="el-GR" dirty="0"/>
          </a:p>
        </p:txBody>
      </p:sp>
      <p:sp>
        <p:nvSpPr>
          <p:cNvPr id="3" name="Θέση περιεχομένου 2">
            <a:extLst>
              <a:ext uri="{FF2B5EF4-FFF2-40B4-BE49-F238E27FC236}">
                <a16:creationId xmlns:a16="http://schemas.microsoft.com/office/drawing/2014/main" id="{1821F8CD-C401-4CAE-CF1A-0C4FFD1CC6F7}"/>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η παραλιακή βλάστηση, το </a:t>
            </a:r>
            <a:r>
              <a:rPr lang="el-GR" sz="4000" dirty="0" err="1">
                <a:effectLst/>
                <a:latin typeface="Times New Roman" panose="02020603050405020304" pitchFamily="18" charset="0"/>
                <a:ea typeface="Times New Roman" panose="02020603050405020304" pitchFamily="18" charset="0"/>
              </a:rPr>
              <a:t>πλαγκτό</a:t>
            </a:r>
            <a:r>
              <a:rPr lang="el-GR" sz="4000" dirty="0">
                <a:effectLst/>
                <a:latin typeface="Times New Roman" panose="02020603050405020304" pitchFamily="18" charset="0"/>
                <a:ea typeface="Times New Roman" panose="02020603050405020304" pitchFamily="18" charset="0"/>
              </a:rPr>
              <a:t> και οι πραγματικές </a:t>
            </a:r>
            <a:r>
              <a:rPr lang="el-GR" sz="4000" dirty="0" err="1">
                <a:effectLst/>
                <a:latin typeface="Times New Roman" panose="02020603050405020304" pitchFamily="18" charset="0"/>
                <a:ea typeface="Times New Roman" panose="02020603050405020304" pitchFamily="18" charset="0"/>
              </a:rPr>
              <a:t>βενθικές</a:t>
            </a:r>
            <a:r>
              <a:rPr lang="el-GR" sz="4000" dirty="0">
                <a:effectLst/>
                <a:latin typeface="Times New Roman" panose="02020603050405020304" pitchFamily="18" charset="0"/>
                <a:ea typeface="Times New Roman" panose="02020603050405020304" pitchFamily="18" charset="0"/>
              </a:rPr>
              <a:t> μορφές έχουν την τάση να αντικαθιστούν αυτές των τρεχούμενων νερών.</a:t>
            </a:r>
            <a:endParaRPr lang="el-GR" sz="4000" dirty="0"/>
          </a:p>
        </p:txBody>
      </p:sp>
    </p:spTree>
    <p:extLst>
      <p:ext uri="{BB962C8B-B14F-4D97-AF65-F5344CB8AC3E}">
        <p14:creationId xmlns:p14="http://schemas.microsoft.com/office/powerpoint/2010/main" val="87933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6AC0D6-967D-9FDA-9225-FBD040438313}"/>
              </a:ext>
            </a:extLst>
          </p:cNvPr>
          <p:cNvSpPr>
            <a:spLocks noGrp="1"/>
          </p:cNvSpPr>
          <p:nvPr>
            <p:ph type="title"/>
          </p:nvPr>
        </p:nvSpPr>
        <p:spPr/>
        <p:txBody>
          <a:bodyPr/>
          <a:lstStyle/>
          <a:p>
            <a:r>
              <a:rPr lang="el-GR" b="0" i="0" dirty="0">
                <a:effectLst/>
              </a:rPr>
              <a:t>Οι προνύμφες είναι υδρόβιες</a:t>
            </a:r>
            <a:endParaRPr lang="el-GR" dirty="0"/>
          </a:p>
        </p:txBody>
      </p:sp>
      <p:sp>
        <p:nvSpPr>
          <p:cNvPr id="3" name="Θέση περιεχομένου 2">
            <a:extLst>
              <a:ext uri="{FF2B5EF4-FFF2-40B4-BE49-F238E27FC236}">
                <a16:creationId xmlns:a16="http://schemas.microsoft.com/office/drawing/2014/main" id="{CF4DE096-1D7E-4FF8-21D3-5B5EBE90706E}"/>
              </a:ext>
            </a:extLst>
          </p:cNvPr>
          <p:cNvSpPr>
            <a:spLocks noGrp="1"/>
          </p:cNvSpPr>
          <p:nvPr>
            <p:ph idx="1"/>
          </p:nvPr>
        </p:nvSpPr>
        <p:spPr>
          <a:xfrm>
            <a:off x="0" y="1981200"/>
            <a:ext cx="9144000" cy="4114800"/>
          </a:xfrm>
        </p:spPr>
        <p:txBody>
          <a:bodyPr/>
          <a:lstStyle/>
          <a:p>
            <a:pPr algn="ctr"/>
            <a:endParaRPr lang="el-GR" b="0" i="0" dirty="0">
              <a:effectLst/>
            </a:endParaRPr>
          </a:p>
          <a:p>
            <a:pPr algn="ctr"/>
            <a:r>
              <a:rPr lang="el-GR" b="0" i="0" dirty="0">
                <a:effectLst/>
              </a:rPr>
              <a:t>και εφοδιασμένες με δύο αναπνευστικά συστήματα που τους επιτρέπουν να αναπνέουν τόσο κάτω από το νερό όσο και από πάνω. </a:t>
            </a:r>
            <a:endParaRPr lang="el-GR" dirty="0"/>
          </a:p>
        </p:txBody>
      </p:sp>
    </p:spTree>
    <p:extLst>
      <p:ext uri="{BB962C8B-B14F-4D97-AF65-F5344CB8AC3E}">
        <p14:creationId xmlns:p14="http://schemas.microsoft.com/office/powerpoint/2010/main" val="2946346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9C6858-5598-12DD-CA7F-0FB77A46C65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Βλέπουμε, λοιπόν, όλη την πολυπλοκότητα</a:t>
            </a:r>
            <a:endParaRPr lang="el-GR" dirty="0"/>
          </a:p>
        </p:txBody>
      </p:sp>
      <p:sp>
        <p:nvSpPr>
          <p:cNvPr id="3" name="Θέση περιεχομένου 2">
            <a:extLst>
              <a:ext uri="{FF2B5EF4-FFF2-40B4-BE49-F238E27FC236}">
                <a16:creationId xmlns:a16="http://schemas.microsoft.com/office/drawing/2014/main" id="{EC56AEA8-7670-F38C-DFBD-A334B60A3854}"/>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που μπορεί να έχει μια </a:t>
            </a:r>
            <a:r>
              <a:rPr lang="el-GR" sz="3600" dirty="0">
                <a:solidFill>
                  <a:schemeClr val="accent1"/>
                </a:solidFill>
                <a:effectLst/>
                <a:latin typeface="Times New Roman" panose="02020603050405020304" pitchFamily="18" charset="0"/>
                <a:ea typeface="Times New Roman" panose="02020603050405020304" pitchFamily="18" charset="0"/>
              </a:rPr>
              <a:t>ποτάμια </a:t>
            </a:r>
            <a:r>
              <a:rPr lang="el-GR" sz="3600" dirty="0" err="1">
                <a:solidFill>
                  <a:schemeClr val="accent1"/>
                </a:solidFill>
                <a:effectLst/>
                <a:latin typeface="Times New Roman" panose="02020603050405020304" pitchFamily="18" charset="0"/>
                <a:ea typeface="Times New Roman" panose="02020603050405020304" pitchFamily="18" charset="0"/>
              </a:rPr>
              <a:t>βιοκοινωνία</a:t>
            </a:r>
            <a:r>
              <a:rPr lang="el-GR" sz="3600" dirty="0">
                <a:solidFill>
                  <a:schemeClr val="accent1"/>
                </a:solidFill>
                <a:effectLst/>
                <a:latin typeface="Times New Roman" panose="02020603050405020304" pitchFamily="18" charset="0"/>
                <a:ea typeface="Times New Roman" panose="02020603050405020304" pitchFamily="18" charset="0"/>
              </a:rPr>
              <a:t> </a:t>
            </a:r>
            <a:r>
              <a:rPr lang="el-GR" sz="3600" dirty="0">
                <a:solidFill>
                  <a:srgbClr val="FFC000"/>
                </a:solidFill>
                <a:effectLst/>
                <a:latin typeface="Times New Roman" panose="02020603050405020304" pitchFamily="18" charset="0"/>
                <a:ea typeface="Times New Roman" panose="02020603050405020304" pitchFamily="18" charset="0"/>
              </a:rPr>
              <a:t>ανάλογα με </a:t>
            </a:r>
            <a:r>
              <a:rPr lang="el-GR" sz="3600" dirty="0">
                <a:effectLst/>
                <a:latin typeface="Times New Roman" panose="02020603050405020304" pitchFamily="18" charset="0"/>
                <a:ea typeface="Times New Roman" panose="02020603050405020304" pitchFamily="18" charset="0"/>
              </a:rPr>
              <a:t>τον χρόνο, τον τόπο και την αλληλεξάρτησή της από τη μια με τα στάσιμα νερά και από την άλλη με την ταχύτητα των τρεχούμενων νερών.</a:t>
            </a:r>
            <a:endParaRPr lang="el-GR" sz="3600" dirty="0"/>
          </a:p>
        </p:txBody>
      </p:sp>
    </p:spTree>
    <p:extLst>
      <p:ext uri="{BB962C8B-B14F-4D97-AF65-F5344CB8AC3E}">
        <p14:creationId xmlns:p14="http://schemas.microsoft.com/office/powerpoint/2010/main" val="3933650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F1113-9E59-D839-BEFF-97ED7FEFC2B0}"/>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Βρίσκεται κάτω από την επίδραση διαφόρων παραγόντων</a:t>
            </a:r>
            <a:endParaRPr lang="el-GR" dirty="0"/>
          </a:p>
        </p:txBody>
      </p:sp>
      <p:sp>
        <p:nvSpPr>
          <p:cNvPr id="3" name="Θέση περιεχομένου 2">
            <a:extLst>
              <a:ext uri="{FF2B5EF4-FFF2-40B4-BE49-F238E27FC236}">
                <a16:creationId xmlns:a16="http://schemas.microsoft.com/office/drawing/2014/main" id="{4239411A-5FCB-D86D-4FB8-74BA53866701}"/>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ως προς τη φύση και τη σημασία σε όλο το μήκος του ρεύματος. </a:t>
            </a:r>
            <a:endParaRPr lang="el-GR" sz="4400" dirty="0"/>
          </a:p>
        </p:txBody>
      </p:sp>
    </p:spTree>
    <p:extLst>
      <p:ext uri="{BB962C8B-B14F-4D97-AF65-F5344CB8AC3E}">
        <p14:creationId xmlns:p14="http://schemas.microsoft.com/office/powerpoint/2010/main" val="2860229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750DAA-83A7-AB94-8929-6BAAD335816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Παράγοντες</a:t>
            </a:r>
            <a:endParaRPr lang="el-GR" dirty="0"/>
          </a:p>
        </p:txBody>
      </p:sp>
      <p:sp>
        <p:nvSpPr>
          <p:cNvPr id="3" name="Θέση περιεχομένου 2">
            <a:extLst>
              <a:ext uri="{FF2B5EF4-FFF2-40B4-BE49-F238E27FC236}">
                <a16:creationId xmlns:a16="http://schemas.microsoft.com/office/drawing/2014/main" id="{C39A8674-CB3A-3132-4D7A-CB955345FBB2}"/>
              </a:ext>
            </a:extLst>
          </p:cNvPr>
          <p:cNvSpPr>
            <a:spLocks noGrp="1"/>
          </p:cNvSpPr>
          <p:nvPr>
            <p:ph idx="1"/>
          </p:nvPr>
        </p:nvSpPr>
        <p:spPr/>
        <p:txBody>
          <a:bodyPr/>
          <a:lstStyle/>
          <a:p>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γεωγραφικοί και γεωλογικοί συνδεδεμένοι με το υπόστρωμα και τα νερά (ροή, χημική σύσταση), καθώς και βιολογικοί που καθορίζουν με ακρίβεια τις κοινότητες. </a:t>
            </a:r>
          </a:p>
          <a:p>
            <a:endParaRPr lang="el-GR" dirty="0"/>
          </a:p>
        </p:txBody>
      </p:sp>
    </p:spTree>
    <p:extLst>
      <p:ext uri="{BB962C8B-B14F-4D97-AF65-F5344CB8AC3E}">
        <p14:creationId xmlns:p14="http://schemas.microsoft.com/office/powerpoint/2010/main" val="2008839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68C17E-0E1F-CABF-BE7D-20CDD0FBB7EA}"/>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συνήθειες ωοτοκίας των ζώων του γλυκού νερού</a:t>
            </a:r>
            <a:endParaRPr lang="el-GR" dirty="0"/>
          </a:p>
        </p:txBody>
      </p:sp>
      <p:sp>
        <p:nvSpPr>
          <p:cNvPr id="3" name="Θέση περιεχομένου 2">
            <a:extLst>
              <a:ext uri="{FF2B5EF4-FFF2-40B4-BE49-F238E27FC236}">
                <a16:creationId xmlns:a16="http://schemas.microsoft.com/office/drawing/2014/main" id="{9E06D9F9-C1C4-1535-5A5A-CB5AA56B6EC7}"/>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είναι διαφορετικές και εξαρτώνται από τα χαρακτηριστικά του νερού. Τα αυγά που πρέπει να εκκολαφθούν στα τρεχούμενα νερά δεν πρέπει να παρασυρθούν με το ρεύμα και να μεταφερθούν στη θάλασσα.</a:t>
            </a:r>
            <a:endParaRPr lang="el-GR" sz="3600" dirty="0"/>
          </a:p>
        </p:txBody>
      </p:sp>
    </p:spTree>
    <p:extLst>
      <p:ext uri="{BB962C8B-B14F-4D97-AF65-F5344CB8AC3E}">
        <p14:creationId xmlns:p14="http://schemas.microsoft.com/office/powerpoint/2010/main" val="492598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881ECD-A42E-A838-DA39-562BFAFFA183}"/>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Για να αποφευχθεί αυτό</a:t>
            </a:r>
            <a:endParaRPr lang="el-GR" dirty="0"/>
          </a:p>
        </p:txBody>
      </p:sp>
      <p:sp>
        <p:nvSpPr>
          <p:cNvPr id="3" name="Θέση περιεχομένου 2">
            <a:extLst>
              <a:ext uri="{FF2B5EF4-FFF2-40B4-BE49-F238E27FC236}">
                <a16:creationId xmlns:a16="http://schemas.microsoft.com/office/drawing/2014/main" id="{6E2F7D4B-406B-6B1B-06A7-2F9ABD32F393}"/>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τοποθετούνται στο υγρό έδαφος, πηκτές μάζες ή σε κουκούλια προσκολλημένα σε φυτά ή πέτρες ή μεταφέρονται από τους γονείς τους.</a:t>
            </a:r>
            <a:endParaRPr lang="el-GR" sz="4000" dirty="0"/>
          </a:p>
        </p:txBody>
      </p:sp>
    </p:spTree>
    <p:extLst>
      <p:ext uri="{BB962C8B-B14F-4D97-AF65-F5344CB8AC3E}">
        <p14:creationId xmlns:p14="http://schemas.microsoft.com/office/powerpoint/2010/main" val="1463449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F0AA80-278E-151A-CCC0-B606D34D1D8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νεαρά βγαίνουν από τα αυγά σε ένα στάδιο ανάπτυξης τέτοιο,</a:t>
            </a:r>
            <a:endParaRPr lang="el-GR" dirty="0"/>
          </a:p>
        </p:txBody>
      </p:sp>
      <p:sp>
        <p:nvSpPr>
          <p:cNvPr id="3" name="Θέση περιεχομένου 2">
            <a:extLst>
              <a:ext uri="{FF2B5EF4-FFF2-40B4-BE49-F238E27FC236}">
                <a16:creationId xmlns:a16="http://schemas.microsoft.com/office/drawing/2014/main" id="{BBC87263-A571-6A12-63E8-8F24A2F23D0E}"/>
              </a:ext>
            </a:extLst>
          </p:cNvPr>
          <p:cNvSpPr>
            <a:spLocks noGrp="1"/>
          </p:cNvSpPr>
          <p:nvPr>
            <p:ph idx="1"/>
          </p:nvPr>
        </p:nvSpPr>
        <p:spPr/>
        <p:txBody>
          <a:bodyPr/>
          <a:lstStyle/>
          <a:p>
            <a:pPr algn="ctr"/>
            <a:endParaRPr lang="el-GR" sz="3600" dirty="0">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ώστε να είναι ικανά να μην παρασύρονται από το ρεύμα ή συνεχίζουν να μεταφέρονται από τους γονείς τους μέχρις ότου φτάσουν σε ένα τέτοιο στάδιο.</a:t>
            </a:r>
            <a:endParaRPr lang="el-GR" sz="3600" dirty="0"/>
          </a:p>
        </p:txBody>
      </p:sp>
    </p:spTree>
    <p:extLst>
      <p:ext uri="{BB962C8B-B14F-4D97-AF65-F5344CB8AC3E}">
        <p14:creationId xmlns:p14="http://schemas.microsoft.com/office/powerpoint/2010/main" val="1121239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C15A32-3E88-CE1C-328B-6C6402FE2FC5}"/>
              </a:ext>
            </a:extLst>
          </p:cNvPr>
          <p:cNvSpPr>
            <a:spLocks noGrp="1"/>
          </p:cNvSpPr>
          <p:nvPr>
            <p:ph type="title"/>
          </p:nvPr>
        </p:nvSpPr>
        <p:spPr/>
        <p:txBody>
          <a:bodyPr/>
          <a:lstStyle/>
          <a:p>
            <a:r>
              <a:rPr lang="el-GR" sz="4400">
                <a:effectLst/>
                <a:latin typeface="Times New Roman" panose="02020603050405020304" pitchFamily="18" charset="0"/>
                <a:ea typeface="Times New Roman" panose="02020603050405020304" pitchFamily="18" charset="0"/>
              </a:rPr>
              <a:t>Σε μικρές λίμνες, εκτός από τα συνηθισμένα αυγά,</a:t>
            </a:r>
            <a:endParaRPr lang="el-GR"/>
          </a:p>
        </p:txBody>
      </p:sp>
      <p:sp>
        <p:nvSpPr>
          <p:cNvPr id="3" name="Θέση περιεχομένου 2">
            <a:extLst>
              <a:ext uri="{FF2B5EF4-FFF2-40B4-BE49-F238E27FC236}">
                <a16:creationId xmlns:a16="http://schemas.microsoft.com/office/drawing/2014/main" id="{DBE6020E-59B5-181C-344F-9D045D490908}"/>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είναι δυνατόν να γεννιούνται ειδικά ανθεκτικά, όπως για παράδειγμα από τα καρκινοειδή, ώστε να επιζήσουν κατά τη διάρκεια δυσμενών συνθηκών. </a:t>
            </a:r>
          </a:p>
          <a:p>
            <a:endParaRPr lang="el-GR" dirty="0"/>
          </a:p>
        </p:txBody>
      </p:sp>
    </p:spTree>
    <p:extLst>
      <p:ext uri="{BB962C8B-B14F-4D97-AF65-F5344CB8AC3E}">
        <p14:creationId xmlns:p14="http://schemas.microsoft.com/office/powerpoint/2010/main" val="11109140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5C720-2188-D72C-9355-E6A103E249EA}"/>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Ασπόνδυλα και ψάρια είναι γενικά πιο άφθονα</a:t>
            </a:r>
            <a:endParaRPr lang="el-GR" dirty="0"/>
          </a:p>
        </p:txBody>
      </p:sp>
      <p:sp>
        <p:nvSpPr>
          <p:cNvPr id="3" name="Θέση περιεχομένου 2">
            <a:extLst>
              <a:ext uri="{FF2B5EF4-FFF2-40B4-BE49-F238E27FC236}">
                <a16:creationId xmlns:a16="http://schemas.microsoft.com/office/drawing/2014/main" id="{A995C5F9-26A3-8CBA-1614-9B45D485E9EA}"/>
              </a:ext>
            </a:extLst>
          </p:cNvPr>
          <p:cNvSpPr>
            <a:spLocks noGrp="1"/>
          </p:cNvSpPr>
          <p:nvPr>
            <p:ph idx="1"/>
          </p:nvPr>
        </p:nvSpPr>
        <p:spPr>
          <a:xfrm>
            <a:off x="-108520" y="1981200"/>
            <a:ext cx="925252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σε σκληρά νερά παρά σε μαλακά. </a:t>
            </a:r>
          </a:p>
          <a:p>
            <a:pPr algn="ctr"/>
            <a:r>
              <a:rPr lang="el-GR" sz="3600" b="0" i="0" dirty="0">
                <a:effectLst/>
              </a:rPr>
              <a:t>Σκληρό νερό είναι νερό με υψηλή συγκέντρωση διαλυμένων ορυκτών, κυρίως ασβεστίου και μαγνησίου, ενώ μαλακό νερό περιέχει λίγα ή καθόλου τέτοια στοιχεία. </a:t>
            </a:r>
            <a:endParaRPr lang="el-GR" sz="3600" dirty="0">
              <a:ea typeface="Times New Roman" panose="02020603050405020304" pitchFamily="18" charset="0"/>
            </a:endParaRPr>
          </a:p>
          <a:p>
            <a:endParaRPr lang="el-GR" dirty="0"/>
          </a:p>
        </p:txBody>
      </p:sp>
    </p:spTree>
    <p:extLst>
      <p:ext uri="{BB962C8B-B14F-4D97-AF65-F5344CB8AC3E}">
        <p14:creationId xmlns:p14="http://schemas.microsoft.com/office/powerpoint/2010/main" val="2440887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765854-8BDF-42D4-4CE0-39D264D3602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Αυτό συμβαίνει γιατί τα σκληρά νερά</a:t>
            </a:r>
            <a:endParaRPr lang="el-GR" dirty="0"/>
          </a:p>
        </p:txBody>
      </p:sp>
      <p:sp>
        <p:nvSpPr>
          <p:cNvPr id="3" name="Θέση περιεχομένου 2">
            <a:extLst>
              <a:ext uri="{FF2B5EF4-FFF2-40B4-BE49-F238E27FC236}">
                <a16:creationId xmlns:a16="http://schemas.microsoft.com/office/drawing/2014/main" id="{11D26444-CE7C-6F74-C398-DA0377F59A9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είναι συχνά πλούσια σε θρεπτικά, όπως ασβέστιο, μαγνήσιο, ανθρακικά, θειικά και άλλα ιόντα που δίνουν τον χαρακτήρα «σκληρό». </a:t>
            </a:r>
          </a:p>
          <a:p>
            <a:endParaRPr lang="el-GR" dirty="0"/>
          </a:p>
        </p:txBody>
      </p:sp>
    </p:spTree>
    <p:extLst>
      <p:ext uri="{BB962C8B-B14F-4D97-AF65-F5344CB8AC3E}">
        <p14:creationId xmlns:p14="http://schemas.microsoft.com/office/powerpoint/2010/main" val="30457309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2ED96-F366-962E-6BEE-FF638B95D150}"/>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Υπάρχουν μερικά </a:t>
            </a:r>
            <a:r>
              <a:rPr lang="el-GR" dirty="0" err="1">
                <a:effectLst/>
                <a:latin typeface="Times New Roman" panose="02020603050405020304" pitchFamily="18" charset="0"/>
                <a:ea typeface="Times New Roman" panose="02020603050405020304" pitchFamily="18" charset="0"/>
              </a:rPr>
              <a:t>βενθικά</a:t>
            </a:r>
            <a:r>
              <a:rPr lang="el-GR" dirty="0">
                <a:effectLst/>
                <a:latin typeface="Times New Roman" panose="02020603050405020304" pitchFamily="18" charset="0"/>
                <a:ea typeface="Times New Roman" panose="02020603050405020304" pitchFamily="18" charset="0"/>
              </a:rPr>
              <a:t> ασπόνδυλα</a:t>
            </a:r>
            <a:endParaRPr lang="el-GR" dirty="0"/>
          </a:p>
        </p:txBody>
      </p:sp>
      <p:sp>
        <p:nvSpPr>
          <p:cNvPr id="3" name="Θέση περιεχομένου 2">
            <a:extLst>
              <a:ext uri="{FF2B5EF4-FFF2-40B4-BE49-F238E27FC236}">
                <a16:creationId xmlns:a16="http://schemas.microsoft.com/office/drawing/2014/main" id="{75076134-CAD6-4001-9901-AE7546BB3FD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που εξαρτώνται ειδικά από ένα μόνο στοιχείο. Μαλάκια και μερικά καρκινοειδή, για παράδειγμα, απαιτούν ασβέστιο για τα όστρακά τους.</a:t>
            </a:r>
            <a:endParaRPr lang="el-GR" dirty="0"/>
          </a:p>
        </p:txBody>
      </p:sp>
    </p:spTree>
    <p:extLst>
      <p:ext uri="{BB962C8B-B14F-4D97-AF65-F5344CB8AC3E}">
        <p14:creationId xmlns:p14="http://schemas.microsoft.com/office/powerpoint/2010/main" val="3218175428"/>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7730</TotalTime>
  <Words>2824</Words>
  <Application>Microsoft Office PowerPoint</Application>
  <PresentationFormat>Προβολή στην οθόνη (4:3)</PresentationFormat>
  <Paragraphs>280</Paragraphs>
  <Slides>101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101</vt:i4>
      </vt:variant>
    </vt:vector>
  </HeadingPairs>
  <TitlesOfParts>
    <vt:vector size="107" baseType="lpstr">
      <vt:lpstr>Arial</vt:lpstr>
      <vt:lpstr>Arial Black</vt:lpstr>
      <vt:lpstr>Calibri</vt:lpstr>
      <vt:lpstr>NotoSans</vt:lpstr>
      <vt:lpstr>Times New Roman</vt:lpstr>
      <vt:lpstr>Πρότυπο σχεδίασης- Ύψος</vt:lpstr>
      <vt:lpstr>                     Λιμνολογία: Όγδοο Μάθημα  </vt:lpstr>
      <vt:lpstr> Η ζωή στα ηπειρωτικά νερά 9.1 Γενικά </vt:lpstr>
      <vt:lpstr>Τα ζώα με μαλακό σώμα</vt:lpstr>
      <vt:lpstr>Ύδρα</vt:lpstr>
      <vt:lpstr>Για παράδειγμα, μερικά έντομα με πολύ μακριά πόδια</vt:lpstr>
      <vt:lpstr>Προνύμφη κουνουπιού</vt:lpstr>
      <vt:lpstr>Παρουσίαση του PowerPoint</vt:lpstr>
      <vt:lpstr>Παρουσίαση του PowerPoint</vt:lpstr>
      <vt:lpstr>Οι προνύμφες είναι υδρόβιες</vt:lpstr>
      <vt:lpstr>Η ελαστικότητα που έχουν στο κάτω μέρος της κοιλιάς τους,</vt:lpstr>
      <vt:lpstr>Τα ζώα της ξηράς είναι αναγκασμένα να διατηρούν αυτό το νερό,</vt:lpstr>
      <vt:lpstr>Τα υδρόβια ζώα δεν χρειάζονται τέτοια προστασία,</vt:lpstr>
      <vt:lpstr>Τα αυγά και τα ζώα σε κατάσταση νάρκης</vt:lpstr>
      <vt:lpstr>Όταν επικρατήσουν και πάλι ευνοϊκές συνθήκες,</vt:lpstr>
      <vt:lpstr>Οι οργανισμοί που ζουν στα ηπειρωτικά νερά</vt:lpstr>
      <vt:lpstr>Συνήθως, ένα μέρος ζει στα ηπειρωτικά νερά</vt:lpstr>
      <vt:lpstr> 9.2 Υφάλμυρα νερά </vt:lpstr>
      <vt:lpstr>Κάθε υφάλμυρο οικοσύστημα έχει πληθυσμούς,</vt:lpstr>
      <vt:lpstr>Οι οργανισμοί που ζουν στα υφάλμυρα νερά</vt:lpstr>
      <vt:lpstr> 9.3 Πηγές  </vt:lpstr>
      <vt:lpstr>Φρεάτιο σημαίνει ένα κάθετο άνοιγμα στη γη,</vt:lpstr>
      <vt:lpstr>Σε νερά βαθιά, ψυχρά και σκοτεινά,</vt:lpstr>
      <vt:lpstr>Τροχόζωα </vt:lpstr>
      <vt:lpstr>Κλαδοκεραιωτά </vt:lpstr>
      <vt:lpstr>Μπορεί επίσης, να υπάρχουν στενές σχέσεις μεταξύ των πληθυσμών</vt:lpstr>
      <vt:lpstr>Τα κυριότερα είδη κωπηπόδων</vt:lpstr>
      <vt:lpstr>Κωπήποδα </vt:lpstr>
      <vt:lpstr> 9.4 Χείμαρροι </vt:lpstr>
      <vt:lpstr>Χείμαρρος </vt:lpstr>
      <vt:lpstr>Η ποικιλότητα στη ροή και στην ορμή των ρευμάτων</vt:lpstr>
      <vt:lpstr>Μόνο τα στενόθερμα των ψυχρών νερών</vt:lpstr>
      <vt:lpstr>Η πανίδα</vt:lpstr>
      <vt:lpstr>Οι χείμαρροι που φτάνουν στις λίμνες</vt:lpstr>
      <vt:lpstr>Για παράδειγμα, η Γελάρτζα</vt:lpstr>
      <vt:lpstr>Γελάρτζα: Λίμνη Βόλβη: Θεσσαλονίκη</vt:lpstr>
      <vt:lpstr>Λίμνη Βόλβη</vt:lpstr>
      <vt:lpstr>Λίμνη Βόλβη</vt:lpstr>
      <vt:lpstr>Στους χειμάρρους με μεταβλητή ροή</vt:lpstr>
      <vt:lpstr>Συμβαίνει όμως και το αντίθετο φαινόμενο,</vt:lpstr>
      <vt:lpstr>Παρ’ όλα αυτά, πολλά από αυτά τα ζώα</vt:lpstr>
      <vt:lpstr>Η φυσική δομή των χειμάρρων προσφέρει αφθονία</vt:lpstr>
      <vt:lpstr>Επίσης, κάτω από τις μεγάλες πέτρες</vt:lpstr>
      <vt:lpstr>Μεγάλο μέρος της βιολογικής δομής των χειμάρρων</vt:lpstr>
      <vt:lpstr>Τα αιωρήματα αποτελούνται</vt:lpstr>
      <vt:lpstr>Παρασυρόμενα από το ρεύμα</vt:lpstr>
      <vt:lpstr>Με τον όρο βένθος </vt:lpstr>
      <vt:lpstr>Ψάρια και ασπόνδυλα που τρέφονται από αιωρήματα</vt:lpstr>
      <vt:lpstr>Αυτά τα βιολογικά συστατικά</vt:lpstr>
      <vt:lpstr>Τα τρεχούμενα νερά των χειμάρρων και των ποταμών</vt:lpstr>
      <vt:lpstr>Η παραγωγικότητα των χειμάρρων</vt:lpstr>
      <vt:lpstr>Η παραγωγικότητα των χειμάρρων αναφέρεται</vt:lpstr>
      <vt:lpstr>Αυτά τα αλλόχθονα υλικά μπορούν να συνεισφέρουν</vt:lpstr>
      <vt:lpstr>Εκεί όπου φτάνει το ηλιακό φως,</vt:lpstr>
      <vt:lpstr>Βρύα της θάλασσας</vt:lpstr>
      <vt:lpstr>Αντίθετα απ’ ότι συμβαίνει στις λίμνες, τα βενθικά ασπόνδυλα,</vt:lpstr>
      <vt:lpstr>Στην πραγματικότητα, το πλαγκτό</vt:lpstr>
      <vt:lpstr>Όλα τα βιοτικά στοιχεία στους χειμάρρους και τα ρυάκια</vt:lpstr>
      <vt:lpstr>Το «lotic» ενδιαίτημα υποδιαιρείται σε δύο ζώνες:</vt:lpstr>
      <vt:lpstr>Οι χείμαρροι αποτελούνται</vt:lpstr>
      <vt:lpstr>Οι ποταμοί είναι μεγαλύτεροι και βαθύτεροι</vt:lpstr>
      <vt:lpstr>Αυτή η δομή με τη σειρά της επηρεάζει</vt:lpstr>
      <vt:lpstr>Όσο μεγαλύτερη είναι η εκροή</vt:lpstr>
      <vt:lpstr>Πιο σημαντικές, από βιολογική και φυσικοχημική άποψη,</vt:lpstr>
      <vt:lpstr>Κατά τη διάρκεια της πλημμύρας</vt:lpstr>
      <vt:lpstr>Οι πιο πολλοί οργανισμοί αποφεύγουν τις πλημμύρες</vt:lpstr>
      <vt:lpstr>Όταν οι πλημμύρες συμβαίνουν</vt:lpstr>
      <vt:lpstr>Μερικοί μεγαλύτεροι οργανισμοί,</vt:lpstr>
      <vt:lpstr>Εντούτοις, οι σολομοί πράγματι πηδούν αντίθετα</vt:lpstr>
      <vt:lpstr>Κάποια μελέτη έδειξε ότι,</vt:lpstr>
      <vt:lpstr>Οι πλημμύρες των χειμάρρων</vt:lpstr>
      <vt:lpstr>Οι μεγάλες πλημμύρες είναι επιβλαβείς</vt:lpstr>
      <vt:lpstr>Οι μικρότερες πλημμύρες</vt:lpstr>
      <vt:lpstr>Τα «φουσκώματα» και οι πλημμύρες είναι γεγονότα μεγάλης σημασίας</vt:lpstr>
      <vt:lpstr>ενώ το καλοκαιρινό «φούσκωμα» των νερών</vt:lpstr>
      <vt:lpstr>Οι ετήσιες αλλαγές στη θερμοκρασία είναι 10 ως 20 0C,</vt:lpstr>
      <vt:lpstr>Αν και η θερμοκρασία στους μεγάλους ποταμούς</vt:lpstr>
      <vt:lpstr>Ποταμοί  </vt:lpstr>
      <vt:lpstr>Αυτά γίνονται σπουδαιότερα μόνο στις όχθες,</vt:lpstr>
      <vt:lpstr>Τα διάτομα αποτελούν μια πολύ σημαντική ομάδα</vt:lpstr>
      <vt:lpstr>Σε αντίθεση με τους χειμάρρους, τα νερά στους ποταμούς</vt:lpstr>
      <vt:lpstr>Η σκιά της βλάστησης είναι συνήθως μικρή,</vt:lpstr>
      <vt:lpstr>Η πίεση στον πυθμένα είναι χαμηλή,</vt:lpstr>
      <vt:lpstr>Σε ποταμούς, μικρούς και μεγάλους,</vt:lpstr>
      <vt:lpstr>Τον περισσότερο χρόνο το πλαγκτό αυτό προέρχεται</vt:lpstr>
      <vt:lpstr>Στα μεγάλα ρεύματα και τους αργούς ποταμούς μπορούν</vt:lpstr>
      <vt:lpstr>Τα χλωροφύκη</vt:lpstr>
      <vt:lpstr>Γενικά, σχετικά με το ποταμοπλαγκτό,</vt:lpstr>
      <vt:lpstr>Στους ποταμούς</vt:lpstr>
      <vt:lpstr>Αντίθετα, στη ζώνη των ήρεμων νερών</vt:lpstr>
      <vt:lpstr>Βλέπουμε, λοιπόν, όλη την πολυπλοκότητα</vt:lpstr>
      <vt:lpstr>Βρίσκεται κάτω από την επίδραση διαφόρων παραγόντων</vt:lpstr>
      <vt:lpstr>Παράγοντες</vt:lpstr>
      <vt:lpstr>Οι συνήθειες ωοτοκίας των ζώων του γλυκού νερού</vt:lpstr>
      <vt:lpstr>Για να αποφευχθεί αυτό</vt:lpstr>
      <vt:lpstr>Τα νεαρά βγαίνουν από τα αυγά σε ένα στάδιο ανάπτυξης τέτοιο,</vt:lpstr>
      <vt:lpstr>Σε μικρές λίμνες, εκτός από τα συνηθισμένα αυγά,</vt:lpstr>
      <vt:lpstr>Ασπόνδυλα και ψάρια είναι γενικά πιο άφθονα</vt:lpstr>
      <vt:lpstr>Αυτό συμβαίνει γιατί τα σκληρά νερά</vt:lpstr>
      <vt:lpstr>Υπάρχουν μερικά βενθικά ασπόνδυλα</vt:lpstr>
      <vt:lpstr>Παρά την ανάγκη αυτή, το χαμηλό επίπεδο ασβεστίου,</vt:lpstr>
      <vt:lpstr>Σε μαλακά και όξινα νερά,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User</cp:lastModifiedBy>
  <cp:revision>367</cp:revision>
  <dcterms:created xsi:type="dcterms:W3CDTF">2019-05-10T18:29:09Z</dcterms:created>
  <dcterms:modified xsi:type="dcterms:W3CDTF">2025-05-24T20:31:01Z</dcterms:modified>
</cp:coreProperties>
</file>