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6"/>
  </p:notesMasterIdLst>
  <p:handoutMasterIdLst>
    <p:handoutMasterId r:id="rId17"/>
  </p:handout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CD801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08" autoAdjust="0"/>
    <p:restoredTop sz="86413" autoAdjust="0"/>
  </p:normalViewPr>
  <p:slideViewPr>
    <p:cSldViewPr>
      <p:cViewPr varScale="1">
        <p:scale>
          <a:sx n="128" d="100"/>
          <a:sy n="128" d="100"/>
        </p:scale>
        <p:origin x="2272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-95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3D43F-AD60-BF4F-B02D-50EFD86D3F44}" type="datetimeFigureOut">
              <a:rPr lang="en-US" smtClean="0"/>
              <a:t>11/9/25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2C494-18E8-6C48-8F29-21BB1EA26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290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54F01C-9DAE-4834-B3FA-3D4760BB01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04709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A9C20A67-9360-415D-8A66-BED502C09899}" type="slidenum">
              <a:rPr lang="en-US" altLang="en-US" sz="1200">
                <a:latin typeface="Arial" panose="020B0604020202020204" pitchFamily="34" charset="0"/>
              </a:rPr>
              <a:pPr algn="r"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8495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3163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143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399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3816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0961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3364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04926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4988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5659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6335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0053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33286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839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2"/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Text Box 14" descr="Pink tissue paper"/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" name="Text Box 15" descr="Pink tissue paper"/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</a:rPr>
              <a:t>2.4</a:t>
            </a:r>
          </a:p>
        </p:txBody>
      </p:sp>
      <p:sp>
        <p:nvSpPr>
          <p:cNvPr id="8" name="Line 21"/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Line 23"/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Line 24"/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31"/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1143000 w 96"/>
              <a:gd name="T3" fmla="*/ 0 h 192"/>
              <a:gd name="T4" fmla="*/ 1143000 w 96"/>
              <a:gd name="T5" fmla="*/ 609600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pic>
        <p:nvPicPr>
          <p:cNvPr id="14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4879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2.2- </a:t>
            </a:r>
            <a:fld id="{CE90E932-D1B3-4534-813D-FD4EBE5E39C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26837696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2.2- </a:t>
            </a:r>
            <a:fld id="{CE7008AD-6ACD-4396-A6D7-C548241CE52C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/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Ά</a:t>
            </a:r>
            <a:r>
              <a:rPr lang="el-GR" altLang="en-US" dirty="0" err="1"/>
              <a:t>λγεβρα</a:t>
            </a:r>
            <a:r>
              <a:rPr lang="el-GR" altLang="en-US" dirty="0"/>
              <a:t> Πινάκων</a:t>
            </a:r>
            <a:endParaRPr lang="en-US" alt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ΔΙΑΜΕΡΙΣΜΕΝΟΙ ΠΙΝΑΚΕΣ</a:t>
            </a:r>
            <a:endParaRPr lang="en-US" alt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ΑΝΤΙΣΤΡΟΦΟΙ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Το επόμενο παράδειγμα απεικονίζει υπολογισμούς που περιλαμβάνουν αντίστροφους και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διαμερισμένους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πίνακες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 </a:t>
                </a:r>
              </a:p>
              <a:p>
                <a:pPr eaLnBrk="1" hangingPunct="1"/>
                <a:r>
                  <a:rPr lang="el-GR" altLang="en-US" sz="28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5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Ένας πίνακας της μορφής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  <m:r>
                                  <a:rPr lang="en-US" altLang="en-US" sz="2800" b="0" i="1" baseline="-2500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11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  <m:r>
                                  <a:rPr lang="en-US" altLang="en-US" sz="2800" b="0" i="1" baseline="-2500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  <m:r>
                                  <a:rPr lang="en-US" altLang="en-US" sz="2800" b="0" i="1" baseline="-2500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λέγεται ότι είναι μπλοκ άνω τριγωνικός. Έστω ότι ο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𝑝×𝑝, ο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22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𝑞×𝑞 και ο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αντιστρέψιμος. Βρείτε έναν τύπο για τον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30000" dirty="0">
                    <a:cs typeface="Times New Roman" panose="02020603050405020304" pitchFamily="18" charset="0"/>
                  </a:rPr>
                  <a:t>-1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  <a:blipFill>
                <a:blip r:embed="rId3"/>
                <a:stretch>
                  <a:fillRect l="-1316" t="-1511" b="-277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43400" y="4572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4198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ΑΝΤΙΣΤΡΟΦΟΙ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Συμβολίστε τον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30000" dirty="0">
                    <a:cs typeface="Times New Roman" panose="02020603050405020304" pitchFamily="18" charset="0"/>
                  </a:rPr>
                  <a:t>–1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με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διαμερίστε τον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τσι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ώστε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11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22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r>
                                <a:rPr lang="en-US" altLang="en-US" sz="28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22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en-US" altLang="en-US" sz="28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en-US" altLang="en-US" sz="2800" b="0" i="1" baseline="-250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          (2)</a:t>
                </a:r>
              </a:p>
              <a:p>
                <a:pPr marL="0" indent="0" eaLnBrk="1" hangingPunct="1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Αυτή η εξίσωση του πίνακα παρέχει τέσσερις εξισώσεις που θα οδηγήσουν στα άγνωστα τεμάχια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...,B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22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Υπολογίστε το γινόμενο στην αριστερή πλευρά της εξίσωσης (2) και εξισώστε κάθε εγγραφή με το αντίστοιχο μπλοκ του πίνακα ταυτότητας στα δεξιά.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  <a:blipFill>
                <a:blip r:embed="rId3"/>
                <a:stretch>
                  <a:fillRect l="-1316" t="-1511" r="-58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43400" y="4572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0997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ΑΝΤΙΣΤΡΟΦΟΙ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90500" y="1172369"/>
                <a:ext cx="8686800" cy="50292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Δηλαδή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800" b="0" dirty="0"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21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𝐼𝑝</m:t>
                    </m:r>
                  </m:oMath>
                </a14:m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   (3)</a:t>
                </a:r>
                <a:endParaRPr lang="en-US" altLang="en-US" sz="2800" baseline="-250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800" b="0" i="1" baseline="-2500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   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(4)</a:t>
                </a:r>
                <a:endParaRPr lang="en-US" altLang="en-US" sz="2800" baseline="-250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             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21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  (5)</a:t>
                </a:r>
                <a:endParaRPr lang="en-US" altLang="en-US" sz="2800" baseline="-250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alt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𝐼𝑞</m:t>
                    </m:r>
                  </m:oMath>
                </a14:m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(6)  </a:t>
                </a:r>
              </a:p>
              <a:p>
                <a:pPr marL="0" indent="0" algn="ctr" eaLnBrk="1" hangingPunct="1">
                  <a:buNone/>
                </a:pPr>
                <a:r>
                  <a:rPr lang="en-US" altLang="en-US" sz="1400" dirty="0">
                    <a:cs typeface="Times New Roman" panose="02020603050405020304" pitchFamily="18" charset="0"/>
                  </a:rPr>
                  <a:t> 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Από μόνη της, η εξίσωση (6) δεν αποδεικνύει ότι ο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22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αντιστρέψιμος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μως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επειδή ο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22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τετράγωνικός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, το θεώρημα του μη αναστρέψιμου πίνακα και η (6) μαζί δείχνουν ότι ο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22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αντιστρέψιμος και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22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sub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90500" y="1172369"/>
                <a:ext cx="8686800" cy="5029200"/>
              </a:xfrm>
              <a:blipFill>
                <a:blip r:embed="rId3"/>
                <a:stretch>
                  <a:fillRect l="-1168" t="-1259" r="-1606" b="-403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43400" y="4572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044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ΑΝΤΙΣΤΡΟΦΟΙ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Στη συνέχεια, πολλαπλασιάστε από αριστερά και τις δύο πλευρές του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(5)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με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sub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λαμβάνουμε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21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sub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0=0</m:t>
                    </m:r>
                  </m:oMath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Έτσι, το (3) απλοποιείται ως εξής</a:t>
                </a: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Επειδή 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τετραγωνικός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αυτό δείχνει ότι ο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aseline="-25000" dirty="0">
                    <a:cs typeface="Times New Roman" panose="02020603050405020304" pitchFamily="18" charset="0"/>
                  </a:rPr>
                  <a:t>11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is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ντιστρ</m:t>
                    </m:r>
                    <m:r>
                      <m:rPr>
                        <m:sty m:val="p"/>
                      </m:rPr>
                      <a:rPr lang="el-GR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έ</m:t>
                    </m:r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ψιμος</m:t>
                    </m:r>
                    <m:r>
                      <a:rPr lang="el-GR" alt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και</m:t>
                    </m:r>
                    <m:r>
                      <a:rPr lang="el-GR" alt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sub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Τέλος, χρησιμοποιήστε αυτά τα αποτελέσματα και την (4) για να βρείτε ότι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sSubSup>
                      <m:sSubSup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sub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   and </a:t>
                </a:r>
                <a14:m>
                  <m:oMath xmlns:m="http://schemas.openxmlformats.org/officeDocument/2006/math">
                    <m:r>
                      <a:rPr lang="en-US" alt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en-US" sz="28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8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sSubSup>
                      <m:sSubSup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sub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  <a:blipFill>
                <a:blip r:embed="rId3"/>
                <a:stretch>
                  <a:fillRect l="-1316" t="-1511" r="-2485" b="-50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343400" y="4572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5275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ΑΝΤΙΣΤΡΟΦΟΙ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</p:spPr>
            <p:txBody>
              <a:bodyPr/>
              <a:lstStyle/>
              <a:p>
                <a:pPr eaLnBrk="1" hangingPunct="1"/>
                <a:r>
                  <a:rPr lang="en-US" altLang="en-US" sz="2800" dirty="0" err="1">
                    <a:cs typeface="Times New Roman" panose="02020603050405020304" pitchFamily="18" charset="0"/>
                  </a:rPr>
                  <a:t>Ά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ρα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m:rPr>
                        <m:nor/>
                      </m:rPr>
                      <a:rPr lang="en-US" altLang="en-US" sz="2800" baseline="46000" dirty="0">
                        <a:cs typeface="Times New Roman" panose="02020603050405020304" pitchFamily="18" charset="0"/>
                      </a:rPr>
                      <m:t>−1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11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800" baseline="46000" dirty="0">
                    <a:cs typeface="Times New Roman" panose="02020603050405020304" pitchFamily="18" charset="0"/>
                  </a:rPr>
                  <a:t>-1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altLang="en-US" sz="28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  <m:sSubSup>
                                <m:sSubSupPr>
                                  <m:ctrlP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22</m:t>
                                  </m:r>
                                </m:sub>
                                <m:sup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22</m:t>
                                  </m:r>
                                </m:sub>
                                <m:sup>
                                  <m:r>
                                    <a:rPr lang="en-US" altLang="en-US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</m:oMath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Ένας </a:t>
                </a:r>
                <a:r>
                  <a:rPr lang="el-GR" altLang="en-US" sz="2800" b="1" dirty="0">
                    <a:cs typeface="Times New Roman" panose="02020603050405020304" pitchFamily="18" charset="0"/>
                  </a:rPr>
                  <a:t>μπλοκ διαγώνιος πίνακας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ένας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διαμερισμένος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πίνακας με μηδενικά μπλοκ εκτός της κύριας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διαγωνίου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(των μπλοκ).Ένας τέτοιος πίνακας είναι αντιστρέψιμος εάν και μόνο εάν κάθε μπλοκ στη διαγώνιο είναι αντιστρέψιμο.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371600"/>
                <a:ext cx="8686800" cy="5029200"/>
              </a:xfrm>
              <a:blipFill>
                <a:blip r:embed="rId3"/>
                <a:stretch>
                  <a:fillRect l="-1316" t="-151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343400" y="4572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1725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ΔΙΑΜΕΡΙΣΜΕΝΟΙ ΠΙΝΑΚΕΣ</a:t>
            </a:r>
            <a:endParaRPr lang="en-US" altLang="en-US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Ένα βασικό χαρακτηριστικό της δουλειάς μας με τους πίνακες ήταν η ικανότητα να θεωρούμε τον πίνακα </a:t>
            </a:r>
            <a:r>
              <a:rPr lang="el-GR" altLang="en-US" sz="2800" i="1" dirty="0">
                <a:cs typeface="Times New Roman" panose="02020603050405020304" pitchFamily="18" charset="0"/>
              </a:rPr>
              <a:t>Α</a:t>
            </a:r>
            <a:r>
              <a:rPr lang="el-GR" altLang="en-US" sz="2800" dirty="0">
                <a:cs typeface="Times New Roman" panose="02020603050405020304" pitchFamily="18" charset="0"/>
              </a:rPr>
              <a:t> ως έναν κατάλογο διανυσμάτων στήλης και όχι απλώς ως έναν ορθογώνιο πίνακα αριθμών.</a:t>
            </a:r>
          </a:p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Αυτή η άποψη ήταν τόσο χρήσιμη που επιθυμούμε να εξετάσουμε και άλλες κατατμήσεις του Α, που υποδεικνύονται από οριζόντιους και κάθετους κανόνες διαχωρισμού, όπως στο Παράδειγμα 1 στην επόμενη διαφάνεια.</a:t>
            </a:r>
          </a:p>
        </p:txBody>
      </p:sp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ΔΙΑΜΕΡΙΣΜΕΝΟΙ </a:t>
            </a:r>
            <a:r>
              <a:rPr lang="en-US" altLang="en-US" dirty="0"/>
              <a:t>(BLOCK) </a:t>
            </a:r>
            <a:r>
              <a:rPr lang="el-GR" altLang="en-US" dirty="0"/>
              <a:t>ΠΙΝΑΚΕΣ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1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Ο πίνακας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6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−8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Μπορεί επίσης να γραφεί ως ο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διαμερισμένος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(ή μπλοκ) πίνακας 2×3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8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του οποίου τα στοιχεία είναι </a:t>
                </a:r>
                <a:r>
                  <a:rPr lang="el-GR" altLang="en-US" sz="2800" i="1" dirty="0" err="1">
                    <a:cs typeface="Times New Roman" panose="02020603050405020304" pitchFamily="18" charset="0"/>
                  </a:rPr>
                  <a:t>μπλοκς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(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ή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υποπίνακες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12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13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80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21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US" altLang="en-US" sz="2800" b="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46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BC4618-44B4-414B-A70E-27412F0BDF8B}"/>
              </a:ext>
            </a:extLst>
          </p:cNvPr>
          <p:cNvCxnSpPr/>
          <p:nvPr/>
        </p:nvCxnSpPr>
        <p:spPr bwMode="auto">
          <a:xfrm>
            <a:off x="2743200" y="2590800"/>
            <a:ext cx="4343400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0F2B9F-A352-AA4C-996A-E304DD7AAC68}"/>
              </a:ext>
            </a:extLst>
          </p:cNvPr>
          <p:cNvCxnSpPr>
            <a:cxnSpLocks/>
          </p:cNvCxnSpPr>
          <p:nvPr/>
        </p:nvCxnSpPr>
        <p:spPr bwMode="auto">
          <a:xfrm>
            <a:off x="6400800" y="1828800"/>
            <a:ext cx="0" cy="114300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20FD3D4-E76C-2C48-BC15-4AB9CFD6EADD}"/>
              </a:ext>
            </a:extLst>
          </p:cNvPr>
          <p:cNvCxnSpPr>
            <a:cxnSpLocks/>
          </p:cNvCxnSpPr>
          <p:nvPr/>
        </p:nvCxnSpPr>
        <p:spPr bwMode="auto">
          <a:xfrm>
            <a:off x="5029200" y="1831975"/>
            <a:ext cx="0" cy="114300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734195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ΠΡΟΣΘΕΣΗ ΠΙΝΑΚΩΝ ΚΑΙ ΠΟΛΛΑΠΛΑΣΙΑΣΜΟΣ ΜΕ ΑΡΙΘΜΟ</a:t>
            </a:r>
            <a:endParaRPr lang="en-US" altLang="en-US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Εάν οι πίνακες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και </a:t>
            </a:r>
            <a:r>
              <a:rPr lang="en-US" altLang="en-US" sz="2800" i="1" dirty="0">
                <a:cs typeface="Times New Roman" panose="02020603050405020304" pitchFamily="18" charset="0"/>
              </a:rPr>
              <a:t>B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έχουν το ίδιο μέγεθος και </a:t>
            </a:r>
            <a:r>
              <a:rPr lang="el-GR" altLang="en-US" sz="2800" dirty="0" err="1">
                <a:cs typeface="Times New Roman" panose="02020603050405020304" pitchFamily="18" charset="0"/>
              </a:rPr>
              <a:t>διαμερίζονται</a:t>
            </a:r>
            <a:r>
              <a:rPr lang="el-GR" altLang="en-US" sz="2800" dirty="0">
                <a:cs typeface="Times New Roman" panose="02020603050405020304" pitchFamily="18" charset="0"/>
              </a:rPr>
              <a:t> με τον ίδιο ακριβώς τρόπο, τότε είναι φυσικό να γίνει η ίδια </a:t>
            </a:r>
            <a:r>
              <a:rPr lang="el-GR" altLang="en-US" sz="2800" dirty="0" err="1">
                <a:cs typeface="Times New Roman" panose="02020603050405020304" pitchFamily="18" charset="0"/>
              </a:rPr>
              <a:t>διαμέριση</a:t>
            </a:r>
            <a:r>
              <a:rPr lang="el-GR" altLang="en-US" sz="2800" dirty="0">
                <a:cs typeface="Times New Roman" panose="02020603050405020304" pitchFamily="18" charset="0"/>
              </a:rPr>
              <a:t> του αθροίσματος του πίνακα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+ </a:t>
            </a:r>
            <a:r>
              <a:rPr lang="en-US" altLang="en-US" sz="2800" i="1" dirty="0">
                <a:cs typeface="Times New Roman" panose="02020603050405020304" pitchFamily="18" charset="0"/>
              </a:rPr>
              <a:t>B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Στην περίπτωση αυτή, κάθε μπλοκ του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+ </a:t>
            </a:r>
            <a:r>
              <a:rPr lang="en-US" altLang="en-US" sz="2800" b="1" dirty="0">
                <a:cs typeface="Times New Roman" panose="02020603050405020304" pitchFamily="18" charset="0"/>
              </a:rPr>
              <a:t>B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το άθροισμα (πινάκων) των αντίστοιχων μπλοκ του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και του </a:t>
            </a:r>
            <a:r>
              <a:rPr lang="en-US" altLang="en-US" sz="2800" i="1" dirty="0">
                <a:cs typeface="Times New Roman" panose="02020603050405020304" pitchFamily="18" charset="0"/>
              </a:rPr>
              <a:t>B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Ο πολλαπλασιασμός ενός </a:t>
            </a:r>
            <a:r>
              <a:rPr lang="el-GR" altLang="en-US" sz="2800" dirty="0" err="1">
                <a:cs typeface="Times New Roman" panose="02020603050405020304" pitchFamily="18" charset="0"/>
              </a:rPr>
              <a:t>διαμερισμένου</a:t>
            </a:r>
            <a:r>
              <a:rPr lang="el-GR" altLang="en-US" sz="2800" dirty="0">
                <a:cs typeface="Times New Roman" panose="02020603050405020304" pitchFamily="18" charset="0"/>
              </a:rPr>
              <a:t> πίνακα με έναν αριθμό υπολογίζεται επίσης μπλοκ προς μπλοκ.</a:t>
            </a:r>
          </a:p>
        </p:txBody>
      </p:sp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96031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ΠΟΛΛΑΠΛΑΣΙΑΣΜΟΣ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066800"/>
                <a:ext cx="8686800" cy="5638800"/>
              </a:xfrm>
            </p:spPr>
            <p:txBody>
              <a:bodyPr/>
              <a:lstStyle/>
              <a:p>
                <a:pPr eaLnBrk="1" hangingPunct="1">
                  <a:spcBef>
                    <a:spcPts val="0"/>
                  </a:spcBef>
                </a:pPr>
                <a:r>
                  <a:rPr lang="el-GR" altLang="en-US" sz="2750" dirty="0">
                    <a:cs typeface="Times New Roman" panose="02020603050405020304" pitchFamily="18" charset="0"/>
                  </a:rPr>
                  <a:t>Οι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διαμερισμένοι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πίνακες μπορούν να πολλαπλασιαστούν με τον συνήθη κανόνα γραμμής-στήλης σαν να ήταν τα στοιχεία του μπλοκ αριθμοί, υπό την προϋπόθεση ότι για ένα γινόμενο ΑΒ, η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διαμέρηση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στήλης του Α ταιριάζει με την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διαμέρηση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γραμμής του Β.</a:t>
                </a:r>
              </a:p>
              <a:p>
                <a:pPr eaLnBrk="1" hangingPunct="1">
                  <a:spcBef>
                    <a:spcPts val="0"/>
                  </a:spcBef>
                </a:pPr>
                <a:r>
                  <a:rPr lang="el-GR" altLang="en-US" sz="275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 3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   </a:t>
                </a:r>
                <a:r>
                  <a:rPr lang="en-US" altLang="en-US" sz="275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στω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4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eaLnBrk="1" hangingPunct="1">
                  <a:spcBef>
                    <a:spcPts val="0"/>
                  </a:spcBef>
                </a:pPr>
                <a:r>
                  <a:rPr lang="el-GR" altLang="en-US" sz="2750" dirty="0">
                    <a:cs typeface="Times New Roman" panose="02020603050405020304" pitchFamily="18" charset="0"/>
                  </a:rPr>
                  <a:t>Οι 5 στήλες του Α χωρίζονται σε ένα σύνολο 3 στηλών και στη συνέχεια σε ένα σύνολο 2 στηλών. Οι 5 γραμμές του Β χωρίζονται με τον ίδιο τρόπο.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066800"/>
                <a:ext cx="8686800" cy="5638800"/>
              </a:xfrm>
              <a:blipFill>
                <a:blip r:embed="rId3"/>
                <a:stretch>
                  <a:fillRect l="-1316" t="-1126" r="-1754" b="-13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E00072-BBFA-9B4B-8065-D9FFB8271822}"/>
              </a:ext>
            </a:extLst>
          </p:cNvPr>
          <p:cNvCxnSpPr>
            <a:cxnSpLocks/>
          </p:cNvCxnSpPr>
          <p:nvPr/>
        </p:nvCxnSpPr>
        <p:spPr bwMode="auto">
          <a:xfrm>
            <a:off x="1072662" y="4243754"/>
            <a:ext cx="2800838" cy="0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7DBF90-F521-434E-B5D7-522CF3A7D0E0}"/>
              </a:ext>
            </a:extLst>
          </p:cNvPr>
          <p:cNvCxnSpPr>
            <a:cxnSpLocks/>
          </p:cNvCxnSpPr>
          <p:nvPr/>
        </p:nvCxnSpPr>
        <p:spPr bwMode="auto">
          <a:xfrm>
            <a:off x="2819400" y="4038345"/>
            <a:ext cx="0" cy="949814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FE8613-CCA1-6741-85B0-3B1B2A55911F}"/>
              </a:ext>
            </a:extLst>
          </p:cNvPr>
          <p:cNvCxnSpPr>
            <a:cxnSpLocks/>
          </p:cNvCxnSpPr>
          <p:nvPr/>
        </p:nvCxnSpPr>
        <p:spPr bwMode="auto">
          <a:xfrm>
            <a:off x="6686706" y="4243754"/>
            <a:ext cx="857094" cy="0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429273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ΠΟΛΛΑΠΛΑΣΙΑΣΜΟΣ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Λέμε ότι τα χωρίσματα των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και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 συμμορφούμενα για πολλαπλασιασμό μπλοκ. Μπορεί να αποδειχθεί ότι το συνηθισμένο γινόμενο </a:t>
                </a:r>
                <a:r>
                  <a:rPr lang="el-GR" altLang="en-US" sz="2750" i="1" dirty="0">
                    <a:cs typeface="Times New Roman" panose="02020603050405020304" pitchFamily="18" charset="0"/>
                  </a:rPr>
                  <a:t>ΑΒ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μπορεί να γραφεί ως εξής</a:t>
                </a:r>
              </a:p>
              <a:p>
                <a:pPr eaLnBrk="1" hangingPunct="1"/>
                <a:endParaRPr lang="el-GR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𝐴𝐵</m:t>
                      </m:r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altLang="en-US" sz="275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altLang="en-US" sz="275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Είναι σημαντικό κάθε μικρότερο γινόμενο στην έκφραση για το </a:t>
                </a:r>
                <a:r>
                  <a:rPr lang="el-GR" altLang="en-US" sz="2750" i="1" dirty="0">
                    <a:cs typeface="Times New Roman" panose="02020603050405020304" pitchFamily="18" charset="0"/>
                  </a:rPr>
                  <a:t>ΑΒ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να γράφεται με τον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υποπίνακα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από το </a:t>
                </a:r>
                <a:r>
                  <a:rPr lang="el-GR" altLang="en-US" sz="2750" i="1" dirty="0">
                    <a:cs typeface="Times New Roman" panose="02020603050405020304" pitchFamily="18" charset="0"/>
                  </a:rPr>
                  <a:t>Α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στα αριστερά, δεδομένου ότι ο πολλαπλασιασμός πινάκων δεν είναι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αντιμεταθετικός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. </a:t>
                </a:r>
              </a:p>
              <a:p>
                <a:pPr eaLnBrk="1" hangingPunct="1"/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181600"/>
              </a:xfrm>
              <a:blipFill>
                <a:blip r:embed="rId3"/>
                <a:stretch>
                  <a:fillRect l="-1271" t="-122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1BB5E1-FAC7-8B4F-A137-A9D30B501D91}"/>
              </a:ext>
            </a:extLst>
          </p:cNvPr>
          <p:cNvCxnSpPr>
            <a:cxnSpLocks/>
          </p:cNvCxnSpPr>
          <p:nvPr/>
        </p:nvCxnSpPr>
        <p:spPr bwMode="auto">
          <a:xfrm>
            <a:off x="7391400" y="3352800"/>
            <a:ext cx="1009494" cy="0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614743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ΠΟΛΛΑΠΛΑΣΙΑΣΜΟΣ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219200"/>
                <a:ext cx="8686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Για παράδειγμα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75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11</m:t>
                          </m:r>
                        </m:sub>
                      </m:sSub>
                      <m:sSub>
                        <m:sSubPr>
                          <m:ctrlPr>
                            <a:rPr lang="en-US" altLang="en-US" sz="275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en-US" sz="275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en-US" sz="275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5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75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12</m:t>
                          </m:r>
                        </m:sub>
                      </m:sSub>
                      <m:sSub>
                        <m:sSubPr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−8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Ως εκ τούτου, το πάνω μπλοκ στο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AB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</a:p>
              <a:p>
                <a:pPr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</m:sSub>
                    <m:sSub>
                      <m:sSubPr>
                        <m:ctrlPr>
                          <a:rPr lang="en-US" alt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−8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−8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−6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219200"/>
                <a:ext cx="8686800" cy="5181600"/>
              </a:xfrm>
              <a:blipFill>
                <a:blip r:embed="rId3"/>
                <a:stretch>
                  <a:fillRect l="-1316" t="-122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67505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ΠΟΛΛΑΠΛΑΣΙΑΣΜΟΣ ΔΙΑΜΕΡΙΣΜΕΝΩΝ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84102" y="1219200"/>
                <a:ext cx="8975796" cy="5334000"/>
              </a:xfrm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pPr eaLnBrk="1" hangingPunct="1"/>
                <a:r>
                  <a:rPr lang="el-GR" altLang="en-US" sz="28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8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10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Επέκταση στήλης-σειράς του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AB</a:t>
                </a:r>
                <a:r>
                  <a:rPr lang="el-GR" altLang="en-US" sz="2800" i="1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όπου ο </a:t>
                </a:r>
                <a:r>
                  <a:rPr lang="el-GR" altLang="en-US" sz="2800" i="1" dirty="0">
                    <a:cs typeface="Times New Roman" panose="02020603050405020304" pitchFamily="18" charset="0"/>
                  </a:rPr>
                  <a:t>Α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είναι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×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και </a:t>
                </a:r>
                <a:r>
                  <a:rPr lang="el-GR" altLang="en-US" sz="2800" i="1" dirty="0">
                    <a:cs typeface="Times New Roman" panose="02020603050405020304" pitchFamily="18" charset="0"/>
                  </a:rPr>
                  <a:t>Β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είναι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×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τότε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800" i="1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800" i="1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800" i="1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800" i="1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l-GR" altLang="en-US" sz="2800" i="1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1800" b="1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8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Για κάθε δείκτη γραμμής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i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δείκτη στήλης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j,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(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i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j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)-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στοιχείο στην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col</a:t>
                </a:r>
                <a:r>
                  <a:rPr lang="en-US" altLang="en-US" sz="2800" i="1" baseline="-25000" dirty="0" err="1">
                    <a:cs typeface="Times New Roman" panose="02020603050405020304" pitchFamily="18" charset="0"/>
                  </a:rPr>
                  <a:t>k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και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i="1" baseline="-25000" dirty="0" err="1">
                    <a:cs typeface="Times New Roman" panose="02020603050405020304" pitchFamily="18" charset="0"/>
                  </a:rPr>
                  <a:t>kj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από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row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k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το γινόμενο του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i="1" baseline="-25000" dirty="0" err="1">
                    <a:cs typeface="Times New Roman" panose="02020603050405020304" pitchFamily="18" charset="0"/>
                  </a:rPr>
                  <a:t>ik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από την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col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k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με το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 err="1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i="1" baseline="-25000" dirty="0" err="1">
                    <a:cs typeface="Times New Roman" panose="02020603050405020304" pitchFamily="18" charset="0"/>
                  </a:rPr>
                  <a:t>kj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από την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row</a:t>
                </a:r>
                <a:r>
                  <a:rPr lang="en-US" altLang="en-US" sz="2800" i="1" baseline="-25000" dirty="0">
                    <a:cs typeface="Times New Roman" panose="02020603050405020304" pitchFamily="18" charset="0"/>
                  </a:rPr>
                  <a:t>k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). </a:t>
                </a:r>
                <a:endParaRPr lang="en-US" altLang="en-US" sz="28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4102" y="1219200"/>
                <a:ext cx="8975796" cy="5334000"/>
              </a:xfrm>
              <a:blipFill>
                <a:blip r:embed="rId3"/>
                <a:stretch>
                  <a:fillRect l="-1130" t="-1185" r="-2401" b="-71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43400" y="4572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450298" y="306222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(1)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15" y="2217737"/>
            <a:ext cx="7725481" cy="27036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625A45-EEA4-C362-C251-BFAD9313043B}"/>
              </a:ext>
            </a:extLst>
          </p:cNvPr>
          <p:cNvSpPr/>
          <p:nvPr/>
        </p:nvSpPr>
        <p:spPr bwMode="auto">
          <a:xfrm>
            <a:off x="438609" y="2217737"/>
            <a:ext cx="8011689" cy="33813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392793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2.4-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ΠΟΛΛΑΠΛΑΣΙΑΣΜΟΣ ΔΙΑΜΕΡΙΣΜΕΝΩΝ ΠΙΝΑΚΩΝ</a:t>
            </a:r>
            <a:endParaRPr lang="en-US" altLang="en-US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686800" cy="5029200"/>
          </a:xfrm>
        </p:spPr>
        <p:txBody>
          <a:bodyPr/>
          <a:lstStyle/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Ως εκ τούτου, το στοιχείο (</a:t>
            </a:r>
            <a:r>
              <a:rPr lang="en-US" altLang="en-US" sz="2800" dirty="0" err="1"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cs typeface="Times New Roman" panose="02020603050405020304" pitchFamily="18" charset="0"/>
              </a:rPr>
              <a:t>, j) </a:t>
            </a:r>
            <a:r>
              <a:rPr lang="el-GR" altLang="en-US" sz="2800" dirty="0">
                <a:cs typeface="Times New Roman" panose="02020603050405020304" pitchFamily="18" charset="0"/>
              </a:rPr>
              <a:t>στο άθροισμα της εξίσωσης (1) είναι </a:t>
            </a:r>
          </a:p>
          <a:p>
            <a:pPr eaLnBrk="1" hangingPunct="1"/>
            <a:endParaRPr lang="en-US" altLang="en-US" sz="2800" b="1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800" b="1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800" dirty="0">
              <a:cs typeface="Times New Roman" panose="02020603050405020304" pitchFamily="18" charset="0"/>
            </a:endParaRPr>
          </a:p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Το άθροισμα αυτό είναι επίσης το </a:t>
            </a:r>
            <a:r>
              <a:rPr lang="en-US" altLang="en-US" sz="2800" dirty="0"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cs typeface="Times New Roman" panose="02020603050405020304" pitchFamily="18" charset="0"/>
              </a:rPr>
              <a:t>i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i="1" dirty="0">
                <a:cs typeface="Times New Roman" panose="02020603050405020304" pitchFamily="18" charset="0"/>
              </a:rPr>
              <a:t>j</a:t>
            </a:r>
            <a:r>
              <a:rPr lang="en-US" altLang="en-US" sz="2800" dirty="0">
                <a:cs typeface="Times New Roman" panose="02020603050405020304" pitchFamily="18" charset="0"/>
              </a:rPr>
              <a:t>)-</a:t>
            </a:r>
            <a:r>
              <a:rPr lang="el-GR" altLang="en-US" sz="2800" dirty="0">
                <a:cs typeface="Times New Roman" panose="02020603050405020304" pitchFamily="18" charset="0"/>
              </a:rPr>
              <a:t>στοιχείο του </a:t>
            </a:r>
            <a:r>
              <a:rPr lang="en-US" altLang="en-US" sz="2800" i="1" dirty="0">
                <a:cs typeface="Times New Roman" panose="02020603050405020304" pitchFamily="18" charset="0"/>
              </a:rPr>
              <a:t>AB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l-GR" altLang="en-US" sz="2800" dirty="0">
                <a:cs typeface="Times New Roman" panose="02020603050405020304" pitchFamily="18" charset="0"/>
              </a:rPr>
              <a:t>με τον κανόνα γραμμών-στηλών</a:t>
            </a:r>
            <a:r>
              <a:rPr lang="en-US" altLang="en-US" sz="2800" dirty="0">
                <a:cs typeface="Times New Roman" panose="02020603050405020304" pitchFamily="18" charset="0"/>
              </a:rPr>
              <a:t>.  </a:t>
            </a:r>
          </a:p>
          <a:p>
            <a:pPr eaLnBrk="1" hangingPunct="1"/>
            <a:endParaRPr lang="en-US" altLang="en-US" sz="28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43400" y="4572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50" y="2287510"/>
            <a:ext cx="6438900" cy="91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6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12925</TotalTime>
  <Words>960</Words>
  <Application>Microsoft Macintosh PowerPoint</Application>
  <PresentationFormat>Προβολή στην οθόνη (4:3)</PresentationFormat>
  <Paragraphs>111</Paragraphs>
  <Slides>14</Slides>
  <Notes>14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2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Άλγεβρα Πινάκων</vt:lpstr>
      <vt:lpstr>ΔΙΑΜΕΡΙΣΜΕΝΟΙ ΠΙΝΑΚΕΣ</vt:lpstr>
      <vt:lpstr>ΔΙΑΜΕΡΙΣΜΕΝΟΙ (BLOCK) ΠΙΝΑΚΕΣ</vt:lpstr>
      <vt:lpstr>ΠΡΟΣΘΕΣΗ ΠΙΝΑΚΩΝ ΚΑΙ ΠΟΛΛΑΠΛΑΣΙΑΣΜΟΣ ΜΕ ΑΡΙΘΜΟ</vt:lpstr>
      <vt:lpstr>ΠΟΛΛΑΠΛΑΣΙΑΣΜΟΣ ΔΙΑΜΕΡΙΣΜΕΝΩΝ ΠΙΝΑΚΩΝ</vt:lpstr>
      <vt:lpstr>ΠΟΛΛΑΠΛΑΣΙΑΣΜΟΣ ΔΙΑΜΕΡΙΣΜΕΝΩΝ ΠΙΝΑΚΩΝ</vt:lpstr>
      <vt:lpstr>ΠΟΛΛΑΠΛΑΣΙΑΣΜΟΣ ΔΙΑΜΕΡΙΣΜΕΝΩΝ ΠΙΝΑΚΩΝ</vt:lpstr>
      <vt:lpstr>ΠΟΛΛΑΠΛΑΣΙΑΣΜΟΣ ΔΙΑΜΕΡΙΣΜΕΝΩΝ ΠΙΝΑΚΩΝ</vt:lpstr>
      <vt:lpstr>ΠΟΛΛΑΠΛΑΣΙΑΣΜΟΣ ΔΙΑΜΕΡΙΣΜΕΝΩΝ ΠΙΝΑΚΩΝ</vt:lpstr>
      <vt:lpstr>ΑΝΤΙΣΤΡΟΦΟΙ ΔΙΑΜΕΡΙΣΜΕΝΩΝ ΠΙΝΑΚΩΝ</vt:lpstr>
      <vt:lpstr>ΑΝΤΙΣΤΡΟΦΟΙ ΔΙΑΜΕΡΙΣΜΕΝΩΝ ΠΙΝΑΚΩΝ</vt:lpstr>
      <vt:lpstr>ΑΝΤΙΣΤΡΟΦΟΙ ΔΙΑΜΕΡΙΣΜΕΝΩΝ ΠΙΝΑΚΩΝ</vt:lpstr>
      <vt:lpstr>ΑΝΤΙΣΤΡΟΦΟΙ ΔΙΑΜΕΡΙΣΜΕΝΩΝ ΠΙΝΑΚΩΝ</vt:lpstr>
      <vt:lpstr>ΑΝΤΙΣΤΡΟΦΟΙ ΔΙΑΜΕΡΙΣΜΕΝΩΝ ΠΙΝΑΚΩΝ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1005</cp:revision>
  <dcterms:created xsi:type="dcterms:W3CDTF">2005-10-22T18:34:54Z</dcterms:created>
  <dcterms:modified xsi:type="dcterms:W3CDTF">2025-11-09T20:46:24Z</dcterms:modified>
</cp:coreProperties>
</file>