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2" r:id="rId2"/>
    <p:sldId id="532" r:id="rId3"/>
    <p:sldId id="531" r:id="rId4"/>
    <p:sldId id="533" r:id="rId5"/>
    <p:sldId id="534" r:id="rId6"/>
    <p:sldId id="535" r:id="rId7"/>
    <p:sldId id="536" r:id="rId8"/>
    <p:sldId id="538"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0" autoAdjust="0"/>
    <p:restoredTop sz="96833" autoAdjust="0"/>
  </p:normalViewPr>
  <p:slideViewPr>
    <p:cSldViewPr snapToGrid="0">
      <p:cViewPr varScale="1">
        <p:scale>
          <a:sx n="107" d="100"/>
          <a:sy n="107" d="100"/>
        </p:scale>
        <p:origin x="696" y="11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20" d="100"/>
          <a:sy n="120" d="100"/>
        </p:scale>
        <p:origin x="-1122" y="29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12/1/2022</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val="337496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Έξω από την καμπίνα κατεργασίας βρίσκεται ο </a:t>
            </a:r>
            <a:r>
              <a:rPr lang="el-GR" i="1" dirty="0" smtClean="0"/>
              <a:t>πίνακας ελέγχου</a:t>
            </a:r>
            <a:r>
              <a:rPr lang="el-GR" dirty="0" smtClean="0"/>
              <a:t> (2), η </a:t>
            </a:r>
            <a:r>
              <a:rPr lang="el-GR" i="1" dirty="0" smtClean="0"/>
              <a:t>τράπεζα</a:t>
            </a:r>
            <a:r>
              <a:rPr lang="el-GR" dirty="0" smtClean="0"/>
              <a:t> </a:t>
            </a:r>
            <a:r>
              <a:rPr lang="el-GR" i="1" dirty="0" smtClean="0"/>
              <a:t>της ταινίας</a:t>
            </a:r>
            <a:r>
              <a:rPr lang="el-GR" dirty="0" smtClean="0"/>
              <a:t> (3), το </a:t>
            </a:r>
            <a:r>
              <a:rPr lang="el-GR" i="1" dirty="0" smtClean="0"/>
              <a:t>καζάνι της κόλλας</a:t>
            </a:r>
            <a:r>
              <a:rPr lang="el-GR" dirty="0" smtClean="0"/>
              <a:t> (4), το </a:t>
            </a:r>
            <a:r>
              <a:rPr lang="el-GR" i="1" dirty="0" smtClean="0"/>
              <a:t>μαχαίρι κοπής</a:t>
            </a:r>
            <a:r>
              <a:rPr lang="el-GR" dirty="0" smtClean="0"/>
              <a:t> (5) και ο </a:t>
            </a:r>
            <a:r>
              <a:rPr lang="el-GR" i="1" dirty="0" smtClean="0"/>
              <a:t>κύλινδρος πίεσης</a:t>
            </a:r>
            <a:r>
              <a:rPr lang="el-GR" dirty="0" smtClean="0"/>
              <a:t> της ταινίας (6). Ο πίνακας ελέγχου διαθέτει </a:t>
            </a:r>
            <a:r>
              <a:rPr lang="el-GR" i="1" dirty="0" smtClean="0"/>
              <a:t>υπολογιστή</a:t>
            </a:r>
            <a:r>
              <a:rPr lang="el-GR" dirty="0" smtClean="0"/>
              <a:t>, ο οποίος συντονίζει όλες τις λειτουργίες της μηχανής. Η ταινία περιθωρίου που θα χρησιμοποιηθεί, τοποθετείται διπλωμένη σε κουλούρα επάνω στην κυκλική περιστρεφόμενη τράπεζα. Η κόλλα που χρησιμοποιείται (ανάλογα με τον τύπο της μηχανής) έχει κοκκώδη ή κυλινδρική μορφή (τάκος) και τοποθετείται σε ειδικό θερμαινόμενο καζάνι, το οποίο διαθέτει σημεία εξόδου της ζεστής κόλλας. Οι κόλλες που χρησιμοποιούνται είναι θερμοπλαστικές (λιώνουν σε θερμοκρασίες πάνω από 150</a:t>
            </a:r>
            <a:r>
              <a:rPr lang="el-GR" baseline="30000" dirty="0" smtClean="0"/>
              <a:t>ο</a:t>
            </a:r>
            <a:r>
              <a:rPr lang="en-US" dirty="0" smtClean="0"/>
              <a:t>C</a:t>
            </a:r>
            <a:r>
              <a:rPr lang="el-GR" dirty="0" smtClean="0"/>
              <a:t>) και διατίθενται σε διάφορους χρωματισμούς. Η πίεση του μαχαιριού κοπής, καθώς και του κυλίνδρου πίεσης της ταινίας, ρυθμίζονται ανάλογα με τον τύπο της ταινίας που χρησιμοποιείται.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Όταν πραγματοποιηθούν οι ρυθμίσεις, ο χειριστής τοποθετεί στην αρχή του μηχανήματος μία </a:t>
            </a:r>
            <a:r>
              <a:rPr lang="el-GR" dirty="0" err="1" smtClean="0"/>
              <a:t>ξυλοπλάκα</a:t>
            </a:r>
            <a:r>
              <a:rPr lang="el-GR" dirty="0" smtClean="0"/>
              <a:t>. Η </a:t>
            </a:r>
            <a:r>
              <a:rPr lang="el-GR" dirty="0" err="1" smtClean="0"/>
              <a:t>ξυλοπλάκα</a:t>
            </a:r>
            <a:r>
              <a:rPr lang="el-GR" dirty="0" smtClean="0"/>
              <a:t> προωθείται αυτόματα, περνάει από όλα τα στάδια κατεργασίας και εξέρχεται από το άλλο άκρο του μηχανήματος, όπου και την παραλαμβάνει άλλος εργάτης. Τα διαδοχικά στάδια κατεργασίας που απαιτούνται για να πραγματοποιηθεί η συγκόλληση των περιθωρίων σε </a:t>
            </a:r>
            <a:r>
              <a:rPr lang="el-GR" dirty="0" err="1" smtClean="0"/>
              <a:t>ξυλοπλάκες</a:t>
            </a:r>
            <a:r>
              <a:rPr lang="el-GR" dirty="0" smtClean="0"/>
              <a:t>, είναι τα ακόλουθα: γίνεται εφαρμογή κόλλας στο περιθώριο της </a:t>
            </a:r>
            <a:r>
              <a:rPr lang="el-GR" dirty="0" err="1" smtClean="0"/>
              <a:t>ξυλοπλάκας</a:t>
            </a:r>
            <a:r>
              <a:rPr lang="el-GR" dirty="0" smtClean="0"/>
              <a:t>, με άμεση εφαρμογή και συμπίεση σε αυτό του απαιτούμενου μήκους ταινίας. Το απαιτούμενο μήκος ταινίας κόβεται αυτόματα από το ειδικό μαχαίρι. Πριν περάσει η </a:t>
            </a:r>
            <a:r>
              <a:rPr lang="el-GR" dirty="0" err="1" smtClean="0"/>
              <a:t>ξυλοπλάκα</a:t>
            </a:r>
            <a:r>
              <a:rPr lang="el-GR" dirty="0" smtClean="0"/>
              <a:t> στην καμπίνα κατεργασίας, διαθέτει κολλημένο περιθώριο στο άκρο της με διαστάσεις μεγαλύτερες από της απαιτούμενες. Στην καμπίνα κατεργασίας πραγματοποιείται κοπή της ταινίας πάνω - κάτω, μορφοποίηση των γωνιών γύρω – γύρω και φινίρισμα των άκρων της ταινίας. Η κοπή των περιθωρίων πάνω – κάτω πραγματοποιείται πρώτη από τους δύο </a:t>
            </a:r>
            <a:r>
              <a:rPr lang="el-GR" dirty="0" err="1" smtClean="0"/>
              <a:t>πλανιστές</a:t>
            </a:r>
            <a:r>
              <a:rPr lang="el-GR" dirty="0" smtClean="0"/>
              <a:t> (ένας για κάθε επιφάνεια). Ακολουθεί φινίρισμα (ελαφρύ ξύσιμο) των κομμένων περιθωρίων από τις δύο ξύστρες (μία για κάθε επιφάνεια) και στρογγύλεμα των γωνιών μπρος – πίσω από το </a:t>
            </a:r>
            <a:r>
              <a:rPr lang="el-GR" dirty="0" err="1" smtClean="0"/>
              <a:t>στρογγυλευτή</a:t>
            </a:r>
            <a:r>
              <a:rPr lang="el-GR" dirty="0" smtClean="0"/>
              <a:t>. Τέλος, το συγκολλημένο περιθώριο γυαλίζεται – καθαρίζεται πάνω και κάτω από τις βούρτσες γυαλίσματος και η </a:t>
            </a:r>
            <a:r>
              <a:rPr lang="el-GR" dirty="0" err="1" smtClean="0"/>
              <a:t>ξυλοπλάκα</a:t>
            </a:r>
            <a:r>
              <a:rPr lang="el-GR" dirty="0" smtClean="0"/>
              <a:t> εξέρχεται από την καμπίνα κατεργασίας, όπου και παραλαμβάνεται κατεργασμένη από τον εργάτη.</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Πλεονεκτήματα ταινιών από πολυμερές έναντι των </a:t>
            </a:r>
            <a:r>
              <a:rPr lang="el-GR" dirty="0" err="1" smtClean="0"/>
              <a:t>μελαμινούχων</a:t>
            </a:r>
            <a:r>
              <a:rPr lang="el-GR" dirty="0" smtClean="0"/>
              <a:t>:</a:t>
            </a:r>
          </a:p>
          <a:p>
            <a:pPr>
              <a:buFontTx/>
              <a:buChar char="-"/>
            </a:pPr>
            <a:r>
              <a:rPr lang="el-GR" dirty="0" smtClean="0"/>
              <a:t> αντέχουν σε σχισίματα και </a:t>
            </a:r>
            <a:r>
              <a:rPr lang="el-GR" dirty="0" err="1" smtClean="0"/>
              <a:t>ξεφλούδισματα</a:t>
            </a:r>
            <a:endParaRPr lang="el-GR" dirty="0" smtClean="0"/>
          </a:p>
          <a:p>
            <a:pPr>
              <a:buFontTx/>
              <a:buChar char="-"/>
            </a:pPr>
            <a:r>
              <a:rPr lang="el-GR" dirty="0" smtClean="0"/>
              <a:t> δεν αποκολλώνται σε συνθήκες υψηλής υγρασίας (φουσκώματα)</a:t>
            </a:r>
          </a:p>
          <a:p>
            <a:pPr>
              <a:buFontTx/>
              <a:buChar char="-"/>
            </a:pPr>
            <a:r>
              <a:rPr lang="el-GR" dirty="0" smtClean="0"/>
              <a:t> μπορούν να μορφοποιηθούν στα άκρα (δημιουργία </a:t>
            </a:r>
            <a:r>
              <a:rPr lang="en-US" dirty="0" smtClean="0"/>
              <a:t>radius)</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12/1/2022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12/1/2022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12/1/2022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12/1/2022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12/1/2022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12/1/2022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12/1/2022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12/1/2022</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420915" y="3084993"/>
            <a:ext cx="11248572"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3.11. </a:t>
            </a:r>
          </a:p>
          <a:p>
            <a:pPr algn="ctr"/>
            <a:r>
              <a:rPr lang="el-GR" sz="2400" b="1" dirty="0" smtClean="0">
                <a:solidFill>
                  <a:srgbClr val="FF0000"/>
                </a:solidFill>
              </a:rPr>
              <a:t>Συγκόλληση ταινιών περιθωρίου σε </a:t>
            </a:r>
            <a:r>
              <a:rPr lang="el-GR" sz="2400" b="1" dirty="0" err="1" smtClean="0">
                <a:solidFill>
                  <a:srgbClr val="FF0000"/>
                </a:solidFill>
              </a:rPr>
              <a:t>ξυλοπλάκες</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26988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Συγκόλληση ταινιών περιθωρίου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10242" name="Picture 2" descr="Αποτέλεσμα εικόνας για edge banding"/>
          <p:cNvPicPr>
            <a:picLocks noChangeAspect="1" noChangeArrowheads="1"/>
          </p:cNvPicPr>
          <p:nvPr/>
        </p:nvPicPr>
        <p:blipFill>
          <a:blip r:embed="rId3" cstate="print"/>
          <a:srcRect t="43844"/>
          <a:stretch>
            <a:fillRect/>
          </a:stretch>
        </p:blipFill>
        <p:spPr bwMode="auto">
          <a:xfrm>
            <a:off x="1164978" y="3835730"/>
            <a:ext cx="3404680" cy="1911927"/>
          </a:xfrm>
          <a:prstGeom prst="rect">
            <a:avLst/>
          </a:prstGeom>
          <a:noFill/>
        </p:spPr>
      </p:pic>
      <p:sp>
        <p:nvSpPr>
          <p:cNvPr id="6" name="5 - Ορθογώνιο"/>
          <p:cNvSpPr/>
          <p:nvPr/>
        </p:nvSpPr>
        <p:spPr>
          <a:xfrm>
            <a:off x="1058638" y="5714402"/>
            <a:ext cx="3170676" cy="307777"/>
          </a:xfrm>
          <a:prstGeom prst="rect">
            <a:avLst/>
          </a:prstGeom>
        </p:spPr>
        <p:txBody>
          <a:bodyPr wrap="none">
            <a:spAutoFit/>
          </a:bodyPr>
          <a:lstStyle/>
          <a:p>
            <a:r>
              <a:rPr lang="el-GR" sz="1400" dirty="0" smtClean="0"/>
              <a:t>ΠΗΓΗ: </a:t>
            </a:r>
            <a:r>
              <a:rPr lang="en-US" sz="1400" dirty="0" smtClean="0"/>
              <a:t>http://www.familyhandyman.com</a:t>
            </a:r>
            <a:endParaRPr lang="el-GR" sz="1400" dirty="0"/>
          </a:p>
        </p:txBody>
      </p:sp>
      <p:pic>
        <p:nvPicPr>
          <p:cNvPr id="10244" name="Picture 4" descr="productimg_zoom_sized-G 660"/>
          <p:cNvPicPr>
            <a:picLocks noChangeAspect="1" noChangeArrowheads="1"/>
          </p:cNvPicPr>
          <p:nvPr/>
        </p:nvPicPr>
        <p:blipFill>
          <a:blip r:embed="rId4" cstate="print"/>
          <a:srcRect l="7352" t="8104" r="4562" b="4831"/>
          <a:stretch>
            <a:fillRect/>
          </a:stretch>
        </p:blipFill>
        <p:spPr bwMode="auto">
          <a:xfrm>
            <a:off x="6733309" y="2626218"/>
            <a:ext cx="4655128" cy="3000767"/>
          </a:xfrm>
          <a:prstGeom prst="rect">
            <a:avLst/>
          </a:prstGeom>
          <a:noFill/>
        </p:spPr>
      </p:pic>
      <p:sp>
        <p:nvSpPr>
          <p:cNvPr id="8" name="7 - Ορθογώνιο"/>
          <p:cNvSpPr/>
          <p:nvPr/>
        </p:nvSpPr>
        <p:spPr>
          <a:xfrm>
            <a:off x="6963983" y="5595648"/>
            <a:ext cx="2359749" cy="307777"/>
          </a:xfrm>
          <a:prstGeom prst="rect">
            <a:avLst/>
          </a:prstGeom>
        </p:spPr>
        <p:txBody>
          <a:bodyPr wrap="none">
            <a:spAutoFit/>
          </a:bodyPr>
          <a:lstStyle/>
          <a:p>
            <a:r>
              <a:rPr lang="el-GR" sz="1400" dirty="0" smtClean="0"/>
              <a:t>ΠΗΓΗ: </a:t>
            </a:r>
            <a:r>
              <a:rPr lang="en-US" sz="1400" dirty="0" smtClean="0"/>
              <a:t>http://www.felder.com</a:t>
            </a:r>
            <a:endParaRPr lang="el-GR" sz="1400" dirty="0"/>
          </a:p>
        </p:txBody>
      </p:sp>
      <p:sp>
        <p:nvSpPr>
          <p:cNvPr id="9" name="8 - Ορθογώνιο"/>
          <p:cNvSpPr/>
          <p:nvPr/>
        </p:nvSpPr>
        <p:spPr>
          <a:xfrm>
            <a:off x="762563" y="6141914"/>
            <a:ext cx="4770858" cy="400110"/>
          </a:xfrm>
          <a:prstGeom prst="rect">
            <a:avLst/>
          </a:prstGeom>
        </p:spPr>
        <p:txBody>
          <a:bodyPr wrap="none">
            <a:spAutoFit/>
          </a:bodyPr>
          <a:lstStyle/>
          <a:p>
            <a:r>
              <a:rPr lang="el-GR" sz="2000" dirty="0" smtClean="0"/>
              <a:t>Συγκόλληση ταινίας περιθωρίου με το χέρι</a:t>
            </a:r>
            <a:endParaRPr lang="el-GR" sz="2000" dirty="0"/>
          </a:p>
        </p:txBody>
      </p:sp>
      <p:sp>
        <p:nvSpPr>
          <p:cNvPr id="10" name="9 - Ορθογώνιο"/>
          <p:cNvSpPr/>
          <p:nvPr/>
        </p:nvSpPr>
        <p:spPr>
          <a:xfrm>
            <a:off x="8255892" y="6046911"/>
            <a:ext cx="2914131" cy="400110"/>
          </a:xfrm>
          <a:prstGeom prst="rect">
            <a:avLst/>
          </a:prstGeom>
        </p:spPr>
        <p:txBody>
          <a:bodyPr wrap="none">
            <a:spAutoFit/>
          </a:bodyPr>
          <a:lstStyle/>
          <a:p>
            <a:r>
              <a:rPr lang="el-GR" sz="2000" dirty="0" smtClean="0"/>
              <a:t>Συγκολλητική περιθωρίων</a:t>
            </a:r>
            <a:endParaRPr lang="el-GR" sz="2000" dirty="0"/>
          </a:p>
        </p:txBody>
      </p:sp>
      <p:sp>
        <p:nvSpPr>
          <p:cNvPr id="11" name="10 - Ορθογώνιο"/>
          <p:cNvSpPr/>
          <p:nvPr/>
        </p:nvSpPr>
        <p:spPr>
          <a:xfrm>
            <a:off x="684809" y="1190316"/>
            <a:ext cx="10953009" cy="1631216"/>
          </a:xfrm>
          <a:prstGeom prst="rect">
            <a:avLst/>
          </a:prstGeom>
        </p:spPr>
        <p:txBody>
          <a:bodyPr wrap="square">
            <a:spAutoFit/>
          </a:bodyPr>
          <a:lstStyle/>
          <a:p>
            <a:pPr algn="just"/>
            <a:r>
              <a:rPr lang="el-GR" sz="2000" dirty="0" smtClean="0"/>
              <a:t>Στις </a:t>
            </a:r>
            <a:r>
              <a:rPr lang="el-GR" sz="2000" dirty="0" err="1" smtClean="0"/>
              <a:t>ξυλοπλάκες</a:t>
            </a:r>
            <a:r>
              <a:rPr lang="el-GR" sz="2000" dirty="0" smtClean="0"/>
              <a:t> (μοριοσανίδες, </a:t>
            </a:r>
            <a:r>
              <a:rPr lang="en-US" sz="2000" dirty="0" smtClean="0"/>
              <a:t>MDF)</a:t>
            </a:r>
            <a:r>
              <a:rPr lang="el-GR" sz="2000" dirty="0" smtClean="0"/>
              <a:t> συγκολλούμε ταινίες περιθωρίου στις παρυφές (στο </a:t>
            </a:r>
            <a:r>
              <a:rPr lang="en-US" sz="2000" dirty="0" smtClean="0"/>
              <a:t>MDF </a:t>
            </a:r>
            <a:r>
              <a:rPr lang="el-GR" sz="2000" dirty="0" smtClean="0"/>
              <a:t>δεν είναι υποχρεωτικό). Η συγκόλληση γίνεται με το χέρι (με τη χρήση ενός απλού ηλεκτρικού σίδερου) ή με ειδικό μηχάνημα που καλείται </a:t>
            </a:r>
            <a:r>
              <a:rPr lang="el-GR" sz="2000" b="1" dirty="0" smtClean="0"/>
              <a:t>συγκολλητική περιθωρίων </a:t>
            </a:r>
            <a:r>
              <a:rPr lang="el-GR" sz="2000" dirty="0" smtClean="0"/>
              <a:t>(</a:t>
            </a:r>
            <a:r>
              <a:rPr lang="el-GR" sz="2000" i="1" dirty="0" err="1" smtClean="0"/>
              <a:t>πιβισιέρα</a:t>
            </a:r>
            <a:r>
              <a:rPr lang="el-GR" sz="2000" dirty="0" smtClean="0"/>
              <a:t>). Η συγκόλληση περιθωρίων με το χέρι γίνεται σε μικρά επιπλοποιεία, ενώ σε επιχειρήσεις που έχουν μεγαλύτερη παραγωγή, χρησιμοποιούν </a:t>
            </a:r>
            <a:r>
              <a:rPr lang="el-GR" sz="2000" dirty="0" err="1" smtClean="0"/>
              <a:t>πιβισιέρα</a:t>
            </a:r>
            <a:r>
              <a:rPr lang="el-GR" sz="2000" dirty="0" smtClean="0"/>
              <a:t>. </a:t>
            </a:r>
            <a:endParaRPr lang="el-G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Συγκολλητική περιθωρίων</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684809" y="1190316"/>
            <a:ext cx="10953009" cy="1938992"/>
          </a:xfrm>
          <a:prstGeom prst="rect">
            <a:avLst/>
          </a:prstGeom>
        </p:spPr>
        <p:txBody>
          <a:bodyPr wrap="square">
            <a:spAutoFit/>
          </a:bodyPr>
          <a:lstStyle/>
          <a:p>
            <a:pPr algn="just"/>
            <a:r>
              <a:rPr lang="el-GR" sz="2000" dirty="0" smtClean="0"/>
              <a:t>Η συγκολλητική περιθωρίων (</a:t>
            </a:r>
            <a:r>
              <a:rPr lang="el-GR" sz="2000" i="1" dirty="0" err="1" smtClean="0"/>
              <a:t>πιβισιέρα</a:t>
            </a:r>
            <a:r>
              <a:rPr lang="el-GR" sz="2000" dirty="0" smtClean="0"/>
              <a:t>) είναι ένα σύγχρονο σύνθετο μηχάνημα με το οποίο γίνεται η συγκόλληση ταινιών σε περιθώρια </a:t>
            </a:r>
            <a:r>
              <a:rPr lang="el-GR" sz="2000" dirty="0" err="1" smtClean="0"/>
              <a:t>ξυλοπλακών</a:t>
            </a:r>
            <a:r>
              <a:rPr lang="el-GR" sz="2000" dirty="0" smtClean="0"/>
              <a:t>. Οι διάφορες κατεργασίες ελέγχονται από τον κεντρικό πίνακα του μηχανήματος μέσω Η/Υ. Οι ταινίες που συγκολλούνται στα περιθώρια μπορεί να είναι </a:t>
            </a:r>
            <a:r>
              <a:rPr lang="en-US" sz="2000" dirty="0" smtClean="0"/>
              <a:t>PVC</a:t>
            </a:r>
            <a:r>
              <a:rPr lang="el-GR" sz="2000" dirty="0" smtClean="0"/>
              <a:t> (</a:t>
            </a:r>
            <a:r>
              <a:rPr lang="el-GR" sz="2000" dirty="0" err="1" smtClean="0"/>
              <a:t>πολυβυνιλοχλωρίδιο</a:t>
            </a:r>
            <a:r>
              <a:rPr lang="el-GR" sz="2000" dirty="0" smtClean="0"/>
              <a:t>), </a:t>
            </a:r>
            <a:r>
              <a:rPr lang="en-US" sz="2000" dirty="0" smtClean="0"/>
              <a:t>PP</a:t>
            </a:r>
            <a:r>
              <a:rPr lang="el-GR" sz="2000" dirty="0" smtClean="0"/>
              <a:t> (πολυπροπυλένιο), </a:t>
            </a:r>
            <a:r>
              <a:rPr lang="en-US" sz="2000" dirty="0" smtClean="0"/>
              <a:t>ABS</a:t>
            </a:r>
            <a:r>
              <a:rPr lang="el-GR" sz="2000" dirty="0" smtClean="0"/>
              <a:t> (</a:t>
            </a:r>
            <a:r>
              <a:rPr lang="el-GR" sz="2000" i="1" dirty="0" err="1" smtClean="0"/>
              <a:t>ακρυλονιτρίλιο</a:t>
            </a:r>
            <a:r>
              <a:rPr lang="el-GR" sz="2000" i="1" dirty="0" smtClean="0"/>
              <a:t> </a:t>
            </a:r>
            <a:r>
              <a:rPr lang="el-GR" sz="2000" i="1" dirty="0" err="1" smtClean="0"/>
              <a:t>βουταδιένιο</a:t>
            </a:r>
            <a:r>
              <a:rPr lang="el-GR" sz="2000" i="1" dirty="0" smtClean="0"/>
              <a:t> </a:t>
            </a:r>
            <a:r>
              <a:rPr lang="el-GR" sz="2000" i="1" dirty="0" err="1" smtClean="0"/>
              <a:t>στυρόλιο</a:t>
            </a:r>
            <a:r>
              <a:rPr lang="el-GR" sz="2000" dirty="0" smtClean="0"/>
              <a:t>), μελαμίνη ή καπλαμάς. Το πάχος των ταινιών </a:t>
            </a:r>
            <a:r>
              <a:rPr lang="en-US" sz="2000" dirty="0" smtClean="0"/>
              <a:t>PVC</a:t>
            </a:r>
            <a:r>
              <a:rPr lang="el-GR" sz="2000" dirty="0" smtClean="0"/>
              <a:t>, </a:t>
            </a:r>
            <a:r>
              <a:rPr lang="en-US" sz="2000" dirty="0" smtClean="0"/>
              <a:t>PP</a:t>
            </a:r>
            <a:r>
              <a:rPr lang="el-GR" sz="2000" dirty="0" smtClean="0"/>
              <a:t>, </a:t>
            </a:r>
            <a:r>
              <a:rPr lang="en-US" sz="2000" dirty="0" smtClean="0"/>
              <a:t>ABS</a:t>
            </a:r>
            <a:r>
              <a:rPr lang="el-GR" sz="2000" dirty="0" smtClean="0"/>
              <a:t> είναι πλέον συνήθως έως 2</a:t>
            </a:r>
            <a:r>
              <a:rPr lang="en-US" sz="2000" dirty="0" smtClean="0"/>
              <a:t>mm</a:t>
            </a:r>
            <a:r>
              <a:rPr lang="el-GR" sz="2000" dirty="0" smtClean="0"/>
              <a:t> και του καπλαμά και μελαμίνης μικρότερο του 1</a:t>
            </a:r>
            <a:r>
              <a:rPr lang="en-US" sz="2000" dirty="0" smtClean="0"/>
              <a:t>mm</a:t>
            </a:r>
            <a:r>
              <a:rPr lang="el-GR" sz="2000" dirty="0" smtClean="0"/>
              <a:t> (συνήθως 0,4</a:t>
            </a:r>
            <a:r>
              <a:rPr lang="en-US" sz="2000" dirty="0" smtClean="0"/>
              <a:t>mm</a:t>
            </a:r>
            <a:r>
              <a:rPr lang="el-GR" sz="2000" dirty="0" smtClean="0"/>
              <a:t>). </a:t>
            </a:r>
            <a:endParaRPr lang="el-GR" sz="2000" dirty="0"/>
          </a:p>
        </p:txBody>
      </p:sp>
      <p:pic>
        <p:nvPicPr>
          <p:cNvPr id="1026" name="Picture 2" descr="MVC-001F"/>
          <p:cNvPicPr>
            <a:picLocks noChangeAspect="1" noChangeArrowheads="1"/>
          </p:cNvPicPr>
          <p:nvPr/>
        </p:nvPicPr>
        <p:blipFill>
          <a:blip r:embed="rId3" cstate="print"/>
          <a:srcRect/>
          <a:stretch>
            <a:fillRect/>
          </a:stretch>
        </p:blipFill>
        <p:spPr bwMode="auto">
          <a:xfrm>
            <a:off x="2204852" y="3491346"/>
            <a:ext cx="3103418" cy="2327563"/>
          </a:xfrm>
          <a:prstGeom prst="rect">
            <a:avLst/>
          </a:prstGeom>
          <a:noFill/>
          <a:ln w="9525">
            <a:noFill/>
            <a:miter lim="800000"/>
            <a:headEnd/>
            <a:tailEnd/>
          </a:ln>
        </p:spPr>
      </p:pic>
      <p:pic>
        <p:nvPicPr>
          <p:cNvPr id="1027" name="Picture 3" descr="MVC-003F"/>
          <p:cNvPicPr>
            <a:picLocks noChangeAspect="1" noChangeArrowheads="1"/>
          </p:cNvPicPr>
          <p:nvPr/>
        </p:nvPicPr>
        <p:blipFill>
          <a:blip r:embed="rId4" cstate="print"/>
          <a:srcRect/>
          <a:stretch>
            <a:fillRect/>
          </a:stretch>
        </p:blipFill>
        <p:spPr bwMode="auto">
          <a:xfrm>
            <a:off x="6187043" y="3457014"/>
            <a:ext cx="3087585" cy="2338145"/>
          </a:xfrm>
          <a:prstGeom prst="rect">
            <a:avLst/>
          </a:prstGeom>
          <a:noFill/>
          <a:ln w="9525">
            <a:noFill/>
            <a:miter lim="800000"/>
            <a:headEnd/>
            <a:tailEnd/>
          </a:ln>
        </p:spPr>
      </p:pic>
      <p:sp>
        <p:nvSpPr>
          <p:cNvPr id="7" name="6 - Ορθογώνιο"/>
          <p:cNvSpPr/>
          <p:nvPr/>
        </p:nvSpPr>
        <p:spPr>
          <a:xfrm>
            <a:off x="2389483" y="6177540"/>
            <a:ext cx="5846665" cy="400110"/>
          </a:xfrm>
          <a:prstGeom prst="rect">
            <a:avLst/>
          </a:prstGeom>
        </p:spPr>
        <p:txBody>
          <a:bodyPr wrap="none">
            <a:spAutoFit/>
          </a:bodyPr>
          <a:lstStyle/>
          <a:p>
            <a:r>
              <a:rPr lang="el-GR" sz="2000" dirty="0" err="1" smtClean="0"/>
              <a:t>Ξυλοπλάκες</a:t>
            </a:r>
            <a:r>
              <a:rPr lang="el-GR" sz="2000" dirty="0" smtClean="0"/>
              <a:t> με συγκολλημένα περιθώρια ταινίας </a:t>
            </a:r>
            <a:r>
              <a:rPr lang="en-US" sz="2000" dirty="0" smtClean="0"/>
              <a:t>PVC</a:t>
            </a:r>
            <a:endParaRPr lang="el-GR" sz="2000" dirty="0"/>
          </a:p>
        </p:txBody>
      </p:sp>
      <p:sp>
        <p:nvSpPr>
          <p:cNvPr id="8" name="7 - Ορθογώνιο"/>
          <p:cNvSpPr/>
          <p:nvPr/>
        </p:nvSpPr>
        <p:spPr>
          <a:xfrm>
            <a:off x="2254453" y="5777539"/>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9" name="8 - Ορθογώνιο"/>
          <p:cNvSpPr/>
          <p:nvPr/>
        </p:nvSpPr>
        <p:spPr>
          <a:xfrm>
            <a:off x="6149559" y="5765663"/>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Συγκολλητική περιθωρίων</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25" name="24 - Ομάδα"/>
          <p:cNvGrpSpPr/>
          <p:nvPr/>
        </p:nvGrpSpPr>
        <p:grpSpPr>
          <a:xfrm>
            <a:off x="5581722" y="1619444"/>
            <a:ext cx="6317353" cy="3938208"/>
            <a:chOff x="4132934" y="3056358"/>
            <a:chExt cx="4914900" cy="2559050"/>
          </a:xfrm>
        </p:grpSpPr>
        <p:pic>
          <p:nvPicPr>
            <p:cNvPr id="2050" name="Picture 2" descr="MVC-013F"/>
            <p:cNvPicPr>
              <a:picLocks noChangeAspect="1" noChangeArrowheads="1"/>
            </p:cNvPicPr>
            <p:nvPr/>
          </p:nvPicPr>
          <p:blipFill>
            <a:blip r:embed="rId3" cstate="print"/>
            <a:srcRect/>
            <a:stretch>
              <a:fillRect/>
            </a:stretch>
          </p:blipFill>
          <p:spPr bwMode="auto">
            <a:xfrm>
              <a:off x="5712032" y="3111335"/>
              <a:ext cx="3209925" cy="2409825"/>
            </a:xfrm>
            <a:prstGeom prst="rect">
              <a:avLst/>
            </a:prstGeom>
            <a:noFill/>
            <a:ln w="9525">
              <a:noFill/>
              <a:miter lim="800000"/>
              <a:headEnd/>
              <a:tailEnd/>
            </a:ln>
          </p:spPr>
        </p:pic>
        <p:grpSp>
          <p:nvGrpSpPr>
            <p:cNvPr id="2051" name="Group 3"/>
            <p:cNvGrpSpPr>
              <a:grpSpLocks/>
            </p:cNvGrpSpPr>
            <p:nvPr/>
          </p:nvGrpSpPr>
          <p:grpSpPr bwMode="auto">
            <a:xfrm>
              <a:off x="4132934" y="3056358"/>
              <a:ext cx="4914900" cy="2559050"/>
              <a:chOff x="1800" y="10908"/>
              <a:chExt cx="7740" cy="4032"/>
            </a:xfrm>
          </p:grpSpPr>
          <p:sp>
            <p:nvSpPr>
              <p:cNvPr id="2052" name="Text Box 4"/>
              <p:cNvSpPr txBox="1">
                <a:spLocks noChangeArrowheads="1"/>
              </p:cNvSpPr>
              <p:nvPr/>
            </p:nvSpPr>
            <p:spPr bwMode="auto">
              <a:xfrm>
                <a:off x="1800" y="10980"/>
                <a:ext cx="3060" cy="1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a:t>
                </a:r>
                <a:r>
                  <a:rPr kumimoji="0" lang="el-GR" sz="120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2: </a:t>
                </a:r>
                <a:r>
                  <a:rPr kumimoji="0" lang="el-GR" sz="1200" b="0" u="none" strike="noStrike" cap="none" normalizeH="0" baseline="0" dirty="0" smtClean="0">
                    <a:ln>
                      <a:noFill/>
                    </a:ln>
                    <a:solidFill>
                      <a:schemeClr val="tx1"/>
                    </a:solidFill>
                    <a:effectLst/>
                    <a:cs typeface="Arial" pitchFamily="34" charset="0"/>
                  </a:rPr>
                  <a:t>Πίνακας ελέγχου </a:t>
                </a:r>
              </a:p>
              <a:p>
                <a:pPr marL="0" marR="0" lvl="0" indent="0" algn="l" defTabSz="914400" rtl="0" eaLnBrk="1" fontAlgn="base" latinLnBrk="0" hangingPunct="1">
                  <a:lnSpc>
                    <a:spcPct val="100000"/>
                  </a:lnSpc>
                  <a:spcBef>
                    <a:spcPct val="0"/>
                  </a:spcBef>
                  <a:buClrTx/>
                  <a:buSzTx/>
                  <a:buFontTx/>
                  <a:buNone/>
                  <a:tabLst/>
                </a:pPr>
                <a:r>
                  <a:rPr kumimoji="0" lang="el-GR" sz="1200" b="0" u="none" strike="noStrike" cap="none" normalizeH="0" baseline="0" dirty="0" smtClean="0">
                    <a:ln>
                      <a:noFill/>
                    </a:ln>
                    <a:solidFill>
                      <a:schemeClr val="tx1"/>
                    </a:solidFill>
                    <a:effectLst/>
                    <a:cs typeface="Arial" pitchFamily="34" charset="0"/>
                  </a:rPr>
                  <a:t>3: Τράπεζα ταινίας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4:</a:t>
                </a:r>
                <a:r>
                  <a:rPr kumimoji="0" lang="el-GR" sz="1200" b="0" u="none" strike="noStrike" cap="none" normalizeH="0" baseline="0" dirty="0" smtClean="0">
                    <a:ln>
                      <a:noFill/>
                    </a:ln>
                    <a:solidFill>
                      <a:schemeClr val="tx1"/>
                    </a:solidFill>
                    <a:effectLst/>
                    <a:cs typeface="Arial" pitchFamily="34" charset="0"/>
                  </a:rPr>
                  <a:t> Καζάνι κόλλας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5:</a:t>
                </a:r>
                <a:r>
                  <a:rPr kumimoji="0" lang="el-GR" sz="1200" b="0" u="none" strike="noStrike" cap="none" normalizeH="0" baseline="0" dirty="0" smtClean="0">
                    <a:ln>
                      <a:noFill/>
                    </a:ln>
                    <a:solidFill>
                      <a:schemeClr val="tx1"/>
                    </a:solidFill>
                    <a:effectLst/>
                    <a:cs typeface="Arial" pitchFamily="34" charset="0"/>
                  </a:rPr>
                  <a:t> Μαχαίρι κοπής ταινίας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6:</a:t>
                </a:r>
                <a:r>
                  <a:rPr kumimoji="0" lang="el-GR" sz="1200" b="0" u="none" strike="noStrike" cap="none" normalizeH="0" baseline="0" dirty="0" smtClean="0">
                    <a:ln>
                      <a:noFill/>
                    </a:ln>
                    <a:solidFill>
                      <a:schemeClr val="tx1"/>
                    </a:solidFill>
                    <a:effectLst/>
                    <a:cs typeface="Arial" pitchFamily="34" charset="0"/>
                  </a:rPr>
                  <a:t> Κύλινδρος πίεσης ταινίας</a:t>
                </a:r>
              </a:p>
              <a:p>
                <a:pPr marL="0" marR="0" lvl="0" indent="0" algn="l" defTabSz="914400" rtl="0" eaLnBrk="1" fontAlgn="base" latinLnBrk="0" hangingPunct="1">
                  <a:lnSpc>
                    <a:spcPct val="100000"/>
                  </a:lnSpc>
                  <a:spcBef>
                    <a:spcPct val="0"/>
                  </a:spcBef>
                  <a:buClrTx/>
                  <a:buSzTx/>
                  <a:buFontTx/>
                  <a:buNone/>
                  <a:tabLst/>
                </a:pPr>
                <a:r>
                  <a:rPr kumimoji="0" lang="el-GR" sz="1200" b="0" u="none" strike="noStrike" cap="none" normalizeH="0" baseline="0" dirty="0" smtClean="0">
                    <a:ln>
                      <a:noFill/>
                    </a:ln>
                    <a:solidFill>
                      <a:schemeClr val="tx1"/>
                    </a:solidFill>
                    <a:effectLst/>
                    <a:cs typeface="Arial" pitchFamily="34" charset="0"/>
                  </a:rPr>
                  <a:t>7: Καμπίνα κατεργασίας</a:t>
                </a:r>
              </a:p>
            </p:txBody>
          </p:sp>
          <p:sp>
            <p:nvSpPr>
              <p:cNvPr id="2053" name="Rectangle 5"/>
              <p:cNvSpPr>
                <a:spLocks noChangeArrowheads="1"/>
              </p:cNvSpPr>
              <p:nvPr/>
            </p:nvSpPr>
            <p:spPr bwMode="auto">
              <a:xfrm>
                <a:off x="1800" y="10908"/>
                <a:ext cx="7740" cy="403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400"/>
              </a:p>
            </p:txBody>
          </p:sp>
          <p:grpSp>
            <p:nvGrpSpPr>
              <p:cNvPr id="2054" name="Group 6"/>
              <p:cNvGrpSpPr>
                <a:grpSpLocks/>
              </p:cNvGrpSpPr>
              <p:nvPr/>
            </p:nvGrpSpPr>
            <p:grpSpPr bwMode="auto">
              <a:xfrm>
                <a:off x="4140" y="10980"/>
                <a:ext cx="5358" cy="3959"/>
                <a:chOff x="4140" y="10980"/>
                <a:chExt cx="5358" cy="3959"/>
              </a:xfrm>
            </p:grpSpPr>
            <p:sp>
              <p:nvSpPr>
                <p:cNvPr id="2055" name="Text Box 7"/>
                <p:cNvSpPr txBox="1">
                  <a:spLocks noChangeArrowheads="1"/>
                </p:cNvSpPr>
                <p:nvPr/>
              </p:nvSpPr>
              <p:spPr bwMode="auto">
                <a:xfrm>
                  <a:off x="4140" y="10980"/>
                  <a:ext cx="5358" cy="3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400" b="0" i="0" u="none" strike="noStrike" cap="none" normalizeH="0" baseline="0" smtClean="0">
                    <a:ln>
                      <a:noFill/>
                    </a:ln>
                    <a:solidFill>
                      <a:schemeClr val="tx1"/>
                    </a:solidFill>
                    <a:effectLst/>
                    <a:cs typeface="Arial" pitchFamily="34" charset="0"/>
                  </a:endParaRPr>
                </a:p>
              </p:txBody>
            </p:sp>
            <p:grpSp>
              <p:nvGrpSpPr>
                <p:cNvPr id="2056" name="Group 8"/>
                <p:cNvGrpSpPr>
                  <a:grpSpLocks/>
                </p:cNvGrpSpPr>
                <p:nvPr/>
              </p:nvGrpSpPr>
              <p:grpSpPr bwMode="auto">
                <a:xfrm>
                  <a:off x="4320" y="11520"/>
                  <a:ext cx="4500" cy="3240"/>
                  <a:chOff x="4320" y="11520"/>
                  <a:chExt cx="4500" cy="3240"/>
                </a:xfrm>
              </p:grpSpPr>
              <p:sp>
                <p:nvSpPr>
                  <p:cNvPr id="2057" name="Line 9"/>
                  <p:cNvSpPr>
                    <a:spLocks noChangeShapeType="1"/>
                  </p:cNvSpPr>
                  <p:nvPr/>
                </p:nvSpPr>
                <p:spPr bwMode="auto">
                  <a:xfrm flipV="1">
                    <a:off x="6300" y="14040"/>
                    <a:ext cx="1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58" name="Line 10"/>
                  <p:cNvSpPr>
                    <a:spLocks noChangeShapeType="1"/>
                  </p:cNvSpPr>
                  <p:nvPr/>
                </p:nvSpPr>
                <p:spPr bwMode="auto">
                  <a:xfrm flipH="1" flipV="1">
                    <a:off x="7740" y="14040"/>
                    <a:ext cx="54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59" name="Line 11"/>
                  <p:cNvSpPr>
                    <a:spLocks noChangeShapeType="1"/>
                  </p:cNvSpPr>
                  <p:nvPr/>
                </p:nvSpPr>
                <p:spPr bwMode="auto">
                  <a:xfrm flipV="1">
                    <a:off x="5760" y="13500"/>
                    <a:ext cx="72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60" name="Line 12"/>
                  <p:cNvSpPr>
                    <a:spLocks noChangeShapeType="1"/>
                  </p:cNvSpPr>
                  <p:nvPr/>
                </p:nvSpPr>
                <p:spPr bwMode="auto">
                  <a:xfrm flipV="1">
                    <a:off x="5400" y="13140"/>
                    <a:ext cx="1080" cy="10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61" name="Line 13"/>
                  <p:cNvSpPr>
                    <a:spLocks noChangeShapeType="1"/>
                  </p:cNvSpPr>
                  <p:nvPr/>
                </p:nvSpPr>
                <p:spPr bwMode="auto">
                  <a:xfrm flipH="1">
                    <a:off x="6840" y="11880"/>
                    <a:ext cx="36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62" name="Text Box 14"/>
                  <p:cNvSpPr txBox="1">
                    <a:spLocks noChangeArrowheads="1"/>
                  </p:cNvSpPr>
                  <p:nvPr/>
                </p:nvSpPr>
                <p:spPr bwMode="auto">
                  <a:xfrm>
                    <a:off x="4860" y="142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cs typeface="Arial" pitchFamily="34" charset="0"/>
                      </a:rPr>
                      <a:t>5</a:t>
                    </a:r>
                    <a:endParaRPr kumimoji="0" lang="el-GR" sz="1400" b="0" i="0" u="none" strike="noStrike" cap="none" normalizeH="0" baseline="0" dirty="0" smtClean="0">
                      <a:ln>
                        <a:noFill/>
                      </a:ln>
                      <a:solidFill>
                        <a:schemeClr val="bg1"/>
                      </a:solidFill>
                      <a:effectLst/>
                      <a:cs typeface="Arial" pitchFamily="34" charset="0"/>
                    </a:endParaRPr>
                  </a:p>
                </p:txBody>
              </p:sp>
              <p:sp>
                <p:nvSpPr>
                  <p:cNvPr id="2063" name="Text Box 15"/>
                  <p:cNvSpPr txBox="1">
                    <a:spLocks noChangeArrowheads="1"/>
                  </p:cNvSpPr>
                  <p:nvPr/>
                </p:nvSpPr>
                <p:spPr bwMode="auto">
                  <a:xfrm>
                    <a:off x="5400" y="144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cs typeface="Arial" pitchFamily="34" charset="0"/>
                      </a:rPr>
                      <a:t>4</a:t>
                    </a:r>
                    <a:endParaRPr kumimoji="0" lang="el-GR" sz="1400" b="0" i="0" u="none" strike="noStrike" cap="none" normalizeH="0" baseline="0" dirty="0" smtClean="0">
                      <a:ln>
                        <a:noFill/>
                      </a:ln>
                      <a:solidFill>
                        <a:schemeClr val="bg1"/>
                      </a:solidFill>
                      <a:effectLst/>
                      <a:cs typeface="Arial" pitchFamily="34" charset="0"/>
                    </a:endParaRPr>
                  </a:p>
                </p:txBody>
              </p:sp>
              <p:sp>
                <p:nvSpPr>
                  <p:cNvPr id="2064" name="Text Box 16"/>
                  <p:cNvSpPr txBox="1">
                    <a:spLocks noChangeArrowheads="1"/>
                  </p:cNvSpPr>
                  <p:nvPr/>
                </p:nvSpPr>
                <p:spPr bwMode="auto">
                  <a:xfrm>
                    <a:off x="5940" y="144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cs typeface="Arial" pitchFamily="34" charset="0"/>
                      </a:rPr>
                      <a:t>1</a:t>
                    </a:r>
                    <a:endParaRPr kumimoji="0" lang="el-GR" sz="1400" b="0" i="0" u="none" strike="noStrike" cap="none" normalizeH="0" baseline="0" dirty="0" smtClean="0">
                      <a:ln>
                        <a:noFill/>
                      </a:ln>
                      <a:solidFill>
                        <a:schemeClr val="bg1"/>
                      </a:solidFill>
                      <a:effectLst/>
                      <a:cs typeface="Arial" pitchFamily="34" charset="0"/>
                    </a:endParaRPr>
                  </a:p>
                </p:txBody>
              </p:sp>
              <p:sp>
                <p:nvSpPr>
                  <p:cNvPr id="2065" name="Text Box 17"/>
                  <p:cNvSpPr txBox="1">
                    <a:spLocks noChangeArrowheads="1"/>
                  </p:cNvSpPr>
                  <p:nvPr/>
                </p:nvSpPr>
                <p:spPr bwMode="auto">
                  <a:xfrm>
                    <a:off x="8280" y="1404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cs typeface="Arial" pitchFamily="34" charset="0"/>
                      </a:rPr>
                      <a:t>3</a:t>
                    </a:r>
                    <a:endParaRPr kumimoji="0" lang="el-GR" sz="1400" b="0" i="0" u="none" strike="noStrike" cap="none" normalizeH="0" baseline="0" dirty="0" smtClean="0">
                      <a:ln>
                        <a:noFill/>
                      </a:ln>
                      <a:solidFill>
                        <a:schemeClr val="bg1"/>
                      </a:solidFill>
                      <a:effectLst/>
                      <a:cs typeface="Arial" pitchFamily="34" charset="0"/>
                    </a:endParaRPr>
                  </a:p>
                </p:txBody>
              </p:sp>
              <p:sp>
                <p:nvSpPr>
                  <p:cNvPr id="2066" name="Text Box 18"/>
                  <p:cNvSpPr txBox="1">
                    <a:spLocks noChangeArrowheads="1"/>
                  </p:cNvSpPr>
                  <p:nvPr/>
                </p:nvSpPr>
                <p:spPr bwMode="auto">
                  <a:xfrm>
                    <a:off x="7020" y="115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cs typeface="Arial" pitchFamily="34" charset="0"/>
                      </a:rPr>
                      <a:t>6</a:t>
                    </a:r>
                    <a:endParaRPr kumimoji="0" lang="el-GR" sz="1400" b="0" i="0" u="none" strike="noStrike" cap="none" normalizeH="0" baseline="0" dirty="0" smtClean="0">
                      <a:ln>
                        <a:noFill/>
                      </a:ln>
                      <a:solidFill>
                        <a:schemeClr val="tx1"/>
                      </a:solidFill>
                      <a:effectLst/>
                      <a:cs typeface="Arial" pitchFamily="34" charset="0"/>
                    </a:endParaRPr>
                  </a:p>
                </p:txBody>
              </p:sp>
              <p:sp>
                <p:nvSpPr>
                  <p:cNvPr id="2067" name="Line 19"/>
                  <p:cNvSpPr>
                    <a:spLocks noChangeShapeType="1"/>
                  </p:cNvSpPr>
                  <p:nvPr/>
                </p:nvSpPr>
                <p:spPr bwMode="auto">
                  <a:xfrm flipV="1">
                    <a:off x="4680" y="13320"/>
                    <a:ext cx="72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68" name="Text Box 20"/>
                  <p:cNvSpPr txBox="1">
                    <a:spLocks noChangeArrowheads="1"/>
                  </p:cNvSpPr>
                  <p:nvPr/>
                </p:nvSpPr>
                <p:spPr bwMode="auto">
                  <a:xfrm>
                    <a:off x="4320" y="142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cs typeface="Arial" pitchFamily="34" charset="0"/>
                      </a:rPr>
                      <a:t>7</a:t>
                    </a:r>
                    <a:endParaRPr kumimoji="0" lang="el-GR" sz="1400" b="0" i="0" u="none" strike="noStrike" cap="none" normalizeH="0" baseline="0" dirty="0" smtClean="0">
                      <a:ln>
                        <a:noFill/>
                      </a:ln>
                      <a:solidFill>
                        <a:schemeClr val="bg1"/>
                      </a:solidFill>
                      <a:effectLst/>
                      <a:cs typeface="Arial" pitchFamily="34" charset="0"/>
                    </a:endParaRPr>
                  </a:p>
                </p:txBody>
              </p:sp>
              <p:sp>
                <p:nvSpPr>
                  <p:cNvPr id="2069" name="Line 21"/>
                  <p:cNvSpPr>
                    <a:spLocks noChangeShapeType="1"/>
                  </p:cNvSpPr>
                  <p:nvPr/>
                </p:nvSpPr>
                <p:spPr bwMode="auto">
                  <a:xfrm flipH="1" flipV="1">
                    <a:off x="7920" y="11880"/>
                    <a:ext cx="36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1400"/>
                  </a:p>
                </p:txBody>
              </p:sp>
              <p:sp>
                <p:nvSpPr>
                  <p:cNvPr id="2070" name="Text Box 22"/>
                  <p:cNvSpPr txBox="1">
                    <a:spLocks noChangeArrowheads="1"/>
                  </p:cNvSpPr>
                  <p:nvPr/>
                </p:nvSpPr>
                <p:spPr bwMode="auto">
                  <a:xfrm>
                    <a:off x="8280" y="118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cs typeface="Arial" pitchFamily="34" charset="0"/>
                      </a:rPr>
                      <a:t>2</a:t>
                    </a:r>
                    <a:endParaRPr kumimoji="0" lang="el-GR" sz="1400" b="0" i="0" u="none" strike="noStrike" cap="none" normalizeH="0" baseline="0" dirty="0" smtClean="0">
                      <a:ln>
                        <a:noFill/>
                      </a:ln>
                      <a:solidFill>
                        <a:schemeClr val="bg1"/>
                      </a:solidFill>
                      <a:effectLst/>
                      <a:cs typeface="Arial" pitchFamily="34" charset="0"/>
                    </a:endParaRPr>
                  </a:p>
                </p:txBody>
              </p:sp>
            </p:grpSp>
          </p:grpSp>
        </p:grpSp>
      </p:grpSp>
      <p:sp>
        <p:nvSpPr>
          <p:cNvPr id="26" name="25 - Ορθογώνιο"/>
          <p:cNvSpPr/>
          <p:nvPr/>
        </p:nvSpPr>
        <p:spPr>
          <a:xfrm>
            <a:off x="261258" y="1527382"/>
            <a:ext cx="5035138" cy="2246769"/>
          </a:xfrm>
          <a:prstGeom prst="rect">
            <a:avLst/>
          </a:prstGeom>
        </p:spPr>
        <p:txBody>
          <a:bodyPr wrap="square">
            <a:spAutoFit/>
          </a:bodyPr>
          <a:lstStyle/>
          <a:p>
            <a:pPr algn="just"/>
            <a:r>
              <a:rPr lang="el-GR" sz="2000" dirty="0" smtClean="0"/>
              <a:t>Η συγκολλητική περιθωρίων είναι μηχάνημα βαριάς κατασκευής και πακτώνεται με ακρίβεια στο δάπεδο. Το σύνολο των μηχανισμών και εξαρτημάτων που διαθέτει χωρίζεται σε δύο μέρη: σε αυτά που βρίσκονται πριν την καμπίνα κατεργασίας και σε αυτά που βρίσκονται μέσα σε αυτήν. </a:t>
            </a:r>
          </a:p>
        </p:txBody>
      </p:sp>
      <p:sp>
        <p:nvSpPr>
          <p:cNvPr id="27" name="26 - Ορθογώνιο"/>
          <p:cNvSpPr/>
          <p:nvPr/>
        </p:nvSpPr>
        <p:spPr>
          <a:xfrm>
            <a:off x="7361024" y="6082537"/>
            <a:ext cx="2974019" cy="400110"/>
          </a:xfrm>
          <a:prstGeom prst="rect">
            <a:avLst/>
          </a:prstGeom>
        </p:spPr>
        <p:txBody>
          <a:bodyPr wrap="none">
            <a:spAutoFit/>
          </a:bodyPr>
          <a:lstStyle/>
          <a:p>
            <a:r>
              <a:rPr lang="el-GR" sz="2000" dirty="0" smtClean="0"/>
              <a:t>Συγκολλητική περιθωρίων</a:t>
            </a:r>
            <a:endParaRPr lang="el-GR" sz="2000" dirty="0"/>
          </a:p>
        </p:txBody>
      </p:sp>
      <p:sp>
        <p:nvSpPr>
          <p:cNvPr id="28" name="27 - Ορθογώνιο"/>
          <p:cNvSpPr/>
          <p:nvPr/>
        </p:nvSpPr>
        <p:spPr>
          <a:xfrm>
            <a:off x="5591419" y="5575658"/>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Συγκολλητική περιθωρίων</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601681" y="1389413"/>
            <a:ext cx="10774879" cy="1631216"/>
          </a:xfrm>
          <a:prstGeom prst="rect">
            <a:avLst/>
          </a:prstGeom>
        </p:spPr>
        <p:txBody>
          <a:bodyPr wrap="square">
            <a:spAutoFit/>
          </a:bodyPr>
          <a:lstStyle/>
          <a:p>
            <a:pPr algn="just"/>
            <a:r>
              <a:rPr lang="el-GR" sz="2000" dirty="0" smtClean="0"/>
              <a:t>Στην καμπίνα κατεργασίας βρίσκονται οι </a:t>
            </a:r>
            <a:r>
              <a:rPr lang="el-GR" sz="2000" b="1" dirty="0" err="1" smtClean="0"/>
              <a:t>πλανιστές</a:t>
            </a:r>
            <a:r>
              <a:rPr lang="el-GR" sz="2000" dirty="0" smtClean="0"/>
              <a:t> (</a:t>
            </a:r>
            <a:r>
              <a:rPr lang="el-GR" sz="2000" dirty="0" err="1" smtClean="0"/>
              <a:t>μορφοποιητές</a:t>
            </a:r>
            <a:r>
              <a:rPr lang="el-GR" sz="2000" dirty="0" smtClean="0"/>
              <a:t>) της συγκολλημένης ταινίας (Α), οι </a:t>
            </a:r>
            <a:r>
              <a:rPr lang="el-GR" sz="2000" b="1" dirty="0" smtClean="0"/>
              <a:t>ξύστρες</a:t>
            </a:r>
            <a:r>
              <a:rPr lang="el-GR" sz="2000" dirty="0" smtClean="0"/>
              <a:t> (Β), ο </a:t>
            </a:r>
            <a:r>
              <a:rPr lang="el-GR" sz="2000" b="1" dirty="0" err="1" smtClean="0"/>
              <a:t>στρογγυλευτής</a:t>
            </a:r>
            <a:r>
              <a:rPr lang="el-GR" sz="2000" b="1" dirty="0" smtClean="0"/>
              <a:t> άκρων </a:t>
            </a:r>
            <a:r>
              <a:rPr lang="el-GR" sz="2000" dirty="0" smtClean="0"/>
              <a:t>(Γ) και οι </a:t>
            </a:r>
            <a:r>
              <a:rPr lang="el-GR" sz="2000" b="1" i="1" dirty="0" smtClean="0"/>
              <a:t>βούρτσες γυαλίσματος</a:t>
            </a:r>
            <a:r>
              <a:rPr lang="el-GR" sz="2000" b="1" dirty="0" smtClean="0"/>
              <a:t> </a:t>
            </a:r>
            <a:r>
              <a:rPr lang="el-GR" sz="2000" dirty="0" smtClean="0"/>
              <a:t>(Δ). Οι </a:t>
            </a:r>
            <a:r>
              <a:rPr lang="el-GR" sz="2000" dirty="0" err="1" smtClean="0"/>
              <a:t>πλανιστές</a:t>
            </a:r>
            <a:r>
              <a:rPr lang="el-GR" sz="2000" dirty="0" smtClean="0"/>
              <a:t> είναι ένα ζεύγος περιστρεφόμενων κεφαλών κατεργασίας, οι ξύστρες ένα ζεύγος σταθερών μαχαιριών, ενώ ο </a:t>
            </a:r>
            <a:r>
              <a:rPr lang="el-GR" sz="2000" dirty="0" err="1" smtClean="0"/>
              <a:t>στρογγυλευτής</a:t>
            </a:r>
            <a:r>
              <a:rPr lang="el-GR" sz="2000" dirty="0" smtClean="0"/>
              <a:t> είναι ένα μετακινούμενο κοπτικό μέσο. Οι βούρτσες γυαλίσματος είναι ένα ζεύγος πολλών περιστρεφόμενων καραβόπανων κυκλικής μορφής. </a:t>
            </a:r>
            <a:endParaRPr lang="el-GR" sz="2000" dirty="0"/>
          </a:p>
        </p:txBody>
      </p:sp>
      <p:pic>
        <p:nvPicPr>
          <p:cNvPr id="3074" name="Picture 2" descr="MVC-010F"/>
          <p:cNvPicPr>
            <a:picLocks noChangeAspect="1" noChangeArrowheads="1"/>
          </p:cNvPicPr>
          <p:nvPr/>
        </p:nvPicPr>
        <p:blipFill>
          <a:blip r:embed="rId3" cstate="print"/>
          <a:srcRect/>
          <a:stretch>
            <a:fillRect/>
          </a:stretch>
        </p:blipFill>
        <p:spPr bwMode="auto">
          <a:xfrm>
            <a:off x="463136" y="3776353"/>
            <a:ext cx="2755076" cy="2057284"/>
          </a:xfrm>
          <a:prstGeom prst="rect">
            <a:avLst/>
          </a:prstGeom>
          <a:noFill/>
          <a:ln w="9525">
            <a:noFill/>
            <a:miter lim="800000"/>
            <a:headEnd/>
            <a:tailEnd/>
          </a:ln>
        </p:spPr>
      </p:pic>
      <p:pic>
        <p:nvPicPr>
          <p:cNvPr id="3075" name="Picture 3" descr="MVC-011F"/>
          <p:cNvPicPr>
            <a:picLocks noChangeAspect="1" noChangeArrowheads="1"/>
          </p:cNvPicPr>
          <p:nvPr/>
        </p:nvPicPr>
        <p:blipFill>
          <a:blip r:embed="rId4" cstate="print"/>
          <a:srcRect/>
          <a:stretch>
            <a:fillRect/>
          </a:stretch>
        </p:blipFill>
        <p:spPr bwMode="auto">
          <a:xfrm>
            <a:off x="3420092" y="3788227"/>
            <a:ext cx="2719451" cy="2030682"/>
          </a:xfrm>
          <a:prstGeom prst="rect">
            <a:avLst/>
          </a:prstGeom>
          <a:noFill/>
          <a:ln w="9525">
            <a:noFill/>
            <a:miter lim="800000"/>
            <a:headEnd/>
            <a:tailEnd/>
          </a:ln>
        </p:spPr>
      </p:pic>
      <p:pic>
        <p:nvPicPr>
          <p:cNvPr id="3076" name="Picture 4" descr="MVC-008F"/>
          <p:cNvPicPr>
            <a:picLocks noChangeAspect="1" noChangeArrowheads="1"/>
          </p:cNvPicPr>
          <p:nvPr/>
        </p:nvPicPr>
        <p:blipFill>
          <a:blip r:embed="rId5" cstate="print"/>
          <a:srcRect/>
          <a:stretch>
            <a:fillRect/>
          </a:stretch>
        </p:blipFill>
        <p:spPr bwMode="auto">
          <a:xfrm>
            <a:off x="6317671" y="3800105"/>
            <a:ext cx="2731325" cy="2039549"/>
          </a:xfrm>
          <a:prstGeom prst="rect">
            <a:avLst/>
          </a:prstGeom>
          <a:noFill/>
          <a:ln w="9525">
            <a:noFill/>
            <a:miter lim="800000"/>
            <a:headEnd/>
            <a:tailEnd/>
          </a:ln>
        </p:spPr>
      </p:pic>
      <p:pic>
        <p:nvPicPr>
          <p:cNvPr id="3077" name="Picture 5" descr="MVC-009F"/>
          <p:cNvPicPr>
            <a:picLocks noChangeAspect="1" noChangeArrowheads="1"/>
          </p:cNvPicPr>
          <p:nvPr/>
        </p:nvPicPr>
        <p:blipFill>
          <a:blip r:embed="rId6" cstate="print"/>
          <a:srcRect/>
          <a:stretch>
            <a:fillRect/>
          </a:stretch>
        </p:blipFill>
        <p:spPr bwMode="auto">
          <a:xfrm>
            <a:off x="9227125" y="3788228"/>
            <a:ext cx="2529445" cy="2042556"/>
          </a:xfrm>
          <a:prstGeom prst="rect">
            <a:avLst/>
          </a:prstGeom>
          <a:noFill/>
          <a:ln w="9525">
            <a:noFill/>
            <a:miter lim="800000"/>
            <a:headEnd/>
            <a:tailEnd/>
          </a:ln>
        </p:spPr>
      </p:pic>
      <p:sp>
        <p:nvSpPr>
          <p:cNvPr id="9" name="8 - Ορθογώνιο"/>
          <p:cNvSpPr/>
          <p:nvPr/>
        </p:nvSpPr>
        <p:spPr>
          <a:xfrm>
            <a:off x="1158873" y="6260666"/>
            <a:ext cx="1149033" cy="369332"/>
          </a:xfrm>
          <a:prstGeom prst="rect">
            <a:avLst/>
          </a:prstGeom>
        </p:spPr>
        <p:txBody>
          <a:bodyPr wrap="none">
            <a:spAutoFit/>
          </a:bodyPr>
          <a:lstStyle/>
          <a:p>
            <a:r>
              <a:rPr lang="el-GR" dirty="0" err="1" smtClean="0"/>
              <a:t>Πλανιστές</a:t>
            </a:r>
            <a:endParaRPr lang="el-GR" dirty="0"/>
          </a:p>
        </p:txBody>
      </p:sp>
      <p:sp>
        <p:nvSpPr>
          <p:cNvPr id="10" name="9 - Ορθογώνιο"/>
          <p:cNvSpPr/>
          <p:nvPr/>
        </p:nvSpPr>
        <p:spPr>
          <a:xfrm>
            <a:off x="4549077" y="6130038"/>
            <a:ext cx="955133" cy="369332"/>
          </a:xfrm>
          <a:prstGeom prst="rect">
            <a:avLst/>
          </a:prstGeom>
        </p:spPr>
        <p:txBody>
          <a:bodyPr wrap="none">
            <a:spAutoFit/>
          </a:bodyPr>
          <a:lstStyle/>
          <a:p>
            <a:r>
              <a:rPr lang="el-GR" dirty="0" smtClean="0"/>
              <a:t>Ξύστρες</a:t>
            </a:r>
            <a:endParaRPr lang="el-GR" dirty="0"/>
          </a:p>
        </p:txBody>
      </p:sp>
      <p:sp>
        <p:nvSpPr>
          <p:cNvPr id="11" name="10 - Ορθογώνιο"/>
          <p:cNvSpPr/>
          <p:nvPr/>
        </p:nvSpPr>
        <p:spPr>
          <a:xfrm>
            <a:off x="6502767" y="6165664"/>
            <a:ext cx="2308004" cy="369332"/>
          </a:xfrm>
          <a:prstGeom prst="rect">
            <a:avLst/>
          </a:prstGeom>
        </p:spPr>
        <p:txBody>
          <a:bodyPr wrap="none">
            <a:spAutoFit/>
          </a:bodyPr>
          <a:lstStyle/>
          <a:p>
            <a:r>
              <a:rPr lang="el-GR" dirty="0" err="1" smtClean="0"/>
              <a:t>Στρογγυλευτής</a:t>
            </a:r>
            <a:r>
              <a:rPr lang="el-GR" dirty="0" smtClean="0"/>
              <a:t> άκρων</a:t>
            </a:r>
            <a:endParaRPr lang="el-GR" dirty="0"/>
          </a:p>
        </p:txBody>
      </p:sp>
      <p:sp>
        <p:nvSpPr>
          <p:cNvPr id="12" name="11 - Ορθογώνιο"/>
          <p:cNvSpPr/>
          <p:nvPr/>
        </p:nvSpPr>
        <p:spPr>
          <a:xfrm>
            <a:off x="9259627" y="6153789"/>
            <a:ext cx="2399439" cy="369332"/>
          </a:xfrm>
          <a:prstGeom prst="rect">
            <a:avLst/>
          </a:prstGeom>
        </p:spPr>
        <p:txBody>
          <a:bodyPr wrap="none">
            <a:spAutoFit/>
          </a:bodyPr>
          <a:lstStyle/>
          <a:p>
            <a:r>
              <a:rPr lang="el-GR" dirty="0" smtClean="0"/>
              <a:t>Βούρτσες γυαλίσματος</a:t>
            </a:r>
            <a:endParaRPr lang="el-GR" dirty="0"/>
          </a:p>
        </p:txBody>
      </p:sp>
      <p:sp>
        <p:nvSpPr>
          <p:cNvPr id="13" name="12 - Ορθογώνιο"/>
          <p:cNvSpPr/>
          <p:nvPr/>
        </p:nvSpPr>
        <p:spPr>
          <a:xfrm>
            <a:off x="461278" y="5813165"/>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4" name="13 - Ορθογώνιο"/>
          <p:cNvSpPr/>
          <p:nvPr/>
        </p:nvSpPr>
        <p:spPr>
          <a:xfrm>
            <a:off x="3418234" y="5813165"/>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5" name="14 - Ορθογώνιο"/>
          <p:cNvSpPr/>
          <p:nvPr/>
        </p:nvSpPr>
        <p:spPr>
          <a:xfrm>
            <a:off x="6315813" y="5813165"/>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6" name="15 - Ορθογώνιο"/>
          <p:cNvSpPr/>
          <p:nvPr/>
        </p:nvSpPr>
        <p:spPr>
          <a:xfrm>
            <a:off x="9237143" y="5836916"/>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Συγκολλητική περιθωρίων</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296884" y="1154967"/>
            <a:ext cx="6412674" cy="5016758"/>
          </a:xfrm>
          <a:prstGeom prst="rect">
            <a:avLst/>
          </a:prstGeom>
        </p:spPr>
        <p:txBody>
          <a:bodyPr wrap="square">
            <a:spAutoFit/>
          </a:bodyPr>
          <a:lstStyle/>
          <a:p>
            <a:pPr algn="just"/>
            <a:r>
              <a:rPr lang="el-GR" sz="2000" dirty="0" smtClean="0"/>
              <a:t>Με τη συγκολλητική περιθωρίων μπορούμε να συγκολλήσουμε ταινίες περιθωρίου σε ευθύγραμμα περιθώρια </a:t>
            </a:r>
            <a:r>
              <a:rPr lang="el-GR" sz="2000" dirty="0" err="1" smtClean="0"/>
              <a:t>επενδεδυμένων</a:t>
            </a:r>
            <a:r>
              <a:rPr lang="el-GR" sz="2000" dirty="0" smtClean="0"/>
              <a:t> </a:t>
            </a:r>
            <a:r>
              <a:rPr lang="el-GR" sz="2000" dirty="0" err="1" smtClean="0"/>
              <a:t>ξυλοπλακών</a:t>
            </a:r>
            <a:r>
              <a:rPr lang="el-GR" sz="2000" dirty="0" smtClean="0"/>
              <a:t>. Πριν ξεκινήσει η συγκόλληση ταινιών, απαιτείται προετοιμασία του μηχανήματος. Θέτουμε σε λειτουργία (μέσω του πίνακα ελέγχου) το σύστημα θέρμανσης της κόλλας στο καζάνι. Τοποθετούμε μια κουλούρα από την επιθυμητή ταινία στην κυκλική τράπεζα εργασίας και περνάμε την άκρη της ταινίας στην υποδοχή του μαχαιριού. Ρυθμίζουμε την πίεση κοπής του μαχαιριού, αναλόγως με τον τύπο της ταινίας που χρησιμοποιούμε. Ακολουθεί η ρύθμιση της πίεσης του κυλίνδρου που θα κολλήσει την ταινία στο περιθώριο της </a:t>
            </a:r>
            <a:r>
              <a:rPr lang="el-GR" sz="2000" dirty="0" err="1" smtClean="0"/>
              <a:t>ξυλοπλάκας</a:t>
            </a:r>
            <a:r>
              <a:rPr lang="el-GR" sz="2000" dirty="0" smtClean="0"/>
              <a:t>. Οι μηχανισμοί της καμπίνας κατεργασίας ρυθμίζονται αυτόματα από τον πίνακα ελέγχου, πλην ορισμένων </a:t>
            </a:r>
            <a:r>
              <a:rPr lang="el-GR" sz="2000" dirty="0" err="1" smtClean="0"/>
              <a:t>μικρορυθμίσεων</a:t>
            </a:r>
            <a:r>
              <a:rPr lang="el-GR" sz="2000" dirty="0" smtClean="0"/>
              <a:t> που γίνονται από το χειριστή του μηχανήματος.</a:t>
            </a:r>
            <a:endParaRPr lang="el-GR" sz="2000" dirty="0"/>
          </a:p>
        </p:txBody>
      </p:sp>
      <p:pic>
        <p:nvPicPr>
          <p:cNvPr id="4098" name="Picture 2" descr="sigkolitiki"/>
          <p:cNvPicPr>
            <a:picLocks noChangeAspect="1" noChangeArrowheads="1"/>
          </p:cNvPicPr>
          <p:nvPr/>
        </p:nvPicPr>
        <p:blipFill>
          <a:blip r:embed="rId3" cstate="print"/>
          <a:srcRect/>
          <a:stretch>
            <a:fillRect/>
          </a:stretch>
        </p:blipFill>
        <p:spPr bwMode="auto">
          <a:xfrm>
            <a:off x="7291448" y="2749654"/>
            <a:ext cx="4595751" cy="3086698"/>
          </a:xfrm>
          <a:prstGeom prst="rect">
            <a:avLst/>
          </a:prstGeom>
          <a:noFill/>
          <a:ln w="9525">
            <a:noFill/>
            <a:miter lim="800000"/>
            <a:headEnd/>
            <a:tailEnd/>
          </a:ln>
        </p:spPr>
      </p:pic>
      <p:sp>
        <p:nvSpPr>
          <p:cNvPr id="6" name="5 - Ορθογώνιο"/>
          <p:cNvSpPr/>
          <p:nvPr/>
        </p:nvSpPr>
        <p:spPr>
          <a:xfrm>
            <a:off x="7255823" y="6141914"/>
            <a:ext cx="4655007" cy="646331"/>
          </a:xfrm>
          <a:prstGeom prst="rect">
            <a:avLst/>
          </a:prstGeom>
        </p:spPr>
        <p:txBody>
          <a:bodyPr wrap="square">
            <a:spAutoFit/>
          </a:bodyPr>
          <a:lstStyle/>
          <a:p>
            <a:pPr algn="ctr"/>
            <a:r>
              <a:rPr lang="el-GR" dirty="0" smtClean="0"/>
              <a:t>Τοποθέτηση </a:t>
            </a:r>
            <a:r>
              <a:rPr lang="el-GR" dirty="0" err="1" smtClean="0"/>
              <a:t>ξυλοπλάκας</a:t>
            </a:r>
            <a:r>
              <a:rPr lang="el-GR" dirty="0" smtClean="0"/>
              <a:t> στη συγκολλητική περιθωρίων</a:t>
            </a:r>
            <a:endParaRPr lang="el-GR" dirty="0"/>
          </a:p>
        </p:txBody>
      </p:sp>
      <p:sp>
        <p:nvSpPr>
          <p:cNvPr id="7" name="6 - Ορθογώνιο"/>
          <p:cNvSpPr/>
          <p:nvPr/>
        </p:nvSpPr>
        <p:spPr>
          <a:xfrm>
            <a:off x="7265839" y="5789414"/>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Ταινίες περιθωρίου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684182" y="834500"/>
            <a:ext cx="2584234"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Κριτήρια επιλογής</a:t>
            </a:r>
            <a:endParaRPr lang="el-GR" sz="2000" i="1" dirty="0" smtClean="0">
              <a:cs typeface="Arial" pitchFamily="34" charset="0"/>
            </a:endParaRPr>
          </a:p>
        </p:txBody>
      </p:sp>
      <p:sp>
        <p:nvSpPr>
          <p:cNvPr id="5" name="Text Box 7"/>
          <p:cNvSpPr txBox="1">
            <a:spLocks noChangeArrowheads="1"/>
          </p:cNvSpPr>
          <p:nvPr/>
        </p:nvSpPr>
        <p:spPr bwMode="auto">
          <a:xfrm>
            <a:off x="684213" y="1717964"/>
            <a:ext cx="9516691" cy="4093428"/>
          </a:xfrm>
          <a:prstGeom prst="rect">
            <a:avLst/>
          </a:prstGeom>
          <a:noFill/>
          <a:ln w="9525">
            <a:noFill/>
            <a:miter lim="800000"/>
            <a:headEnd/>
            <a:tailEnd/>
          </a:ln>
        </p:spPr>
        <p:txBody>
          <a:bodyPr wrap="square">
            <a:spAutoFit/>
          </a:bodyPr>
          <a:lstStyle/>
          <a:p>
            <a:pPr>
              <a:spcBef>
                <a:spcPct val="50000"/>
              </a:spcBef>
            </a:pPr>
            <a:r>
              <a:rPr lang="el-GR" sz="2000" b="1" dirty="0" smtClean="0"/>
              <a:t>Τα κριτήρια με τα οποία επιλέγουμε τις ταινίες περιθωρίου είναι τα ακόλουθα: </a:t>
            </a:r>
          </a:p>
          <a:p>
            <a:pPr>
              <a:spcBef>
                <a:spcPct val="50000"/>
              </a:spcBef>
            </a:pPr>
            <a:endParaRPr lang="en-GB" sz="2000" b="1" dirty="0"/>
          </a:p>
          <a:p>
            <a:pPr marL="342900" indent="-342900">
              <a:spcBef>
                <a:spcPct val="50000"/>
              </a:spcBef>
              <a:buFont typeface="Arial" panose="020B0604020202020204" pitchFamily="34" charset="0"/>
              <a:buChar char="•"/>
            </a:pPr>
            <a:r>
              <a:rPr lang="el-GR" sz="2000" dirty="0" smtClean="0"/>
              <a:t>αντοχή </a:t>
            </a:r>
            <a:r>
              <a:rPr lang="el-GR" sz="2000" dirty="0"/>
              <a:t>στο </a:t>
            </a:r>
            <a:r>
              <a:rPr lang="el-GR" sz="2000" dirty="0" smtClean="0"/>
              <a:t>χρόνο</a:t>
            </a:r>
            <a:endParaRPr lang="el-GR" sz="2000" dirty="0"/>
          </a:p>
          <a:p>
            <a:pPr marL="342900" indent="-342900">
              <a:spcBef>
                <a:spcPct val="50000"/>
              </a:spcBef>
              <a:buFont typeface="Arial" panose="020B0604020202020204" pitchFamily="34" charset="0"/>
              <a:buChar char="•"/>
            </a:pPr>
            <a:r>
              <a:rPr lang="el-GR" sz="2000" dirty="0" smtClean="0"/>
              <a:t>αντοχή </a:t>
            </a:r>
            <a:r>
              <a:rPr lang="el-GR" sz="2000" dirty="0"/>
              <a:t>στο </a:t>
            </a:r>
            <a:r>
              <a:rPr lang="el-GR" sz="2000" dirty="0" smtClean="0"/>
              <a:t>φως</a:t>
            </a:r>
            <a:endParaRPr lang="el-GR" sz="2000" dirty="0"/>
          </a:p>
          <a:p>
            <a:pPr marL="342900" indent="-342900">
              <a:spcBef>
                <a:spcPct val="50000"/>
              </a:spcBef>
              <a:buFont typeface="Arial" panose="020B0604020202020204" pitchFamily="34" charset="0"/>
              <a:buChar char="•"/>
            </a:pPr>
            <a:r>
              <a:rPr lang="el-GR" sz="2000" dirty="0" smtClean="0"/>
              <a:t>βαθμός σκληρότητας</a:t>
            </a:r>
            <a:endParaRPr lang="el-GR" sz="2000" dirty="0"/>
          </a:p>
          <a:p>
            <a:pPr marL="342900" indent="-342900">
              <a:spcBef>
                <a:spcPct val="50000"/>
              </a:spcBef>
              <a:buFont typeface="Arial" panose="020B0604020202020204" pitchFamily="34" charset="0"/>
              <a:buChar char="•"/>
            </a:pPr>
            <a:r>
              <a:rPr lang="el-GR" sz="2000" dirty="0" smtClean="0"/>
              <a:t>ποιότητα </a:t>
            </a:r>
            <a:r>
              <a:rPr lang="el-GR" sz="2000" dirty="0"/>
              <a:t>εξωτερικής στρώσης (εξωτερική διακόσμηση</a:t>
            </a:r>
            <a:r>
              <a:rPr lang="el-GR" sz="2000" dirty="0" smtClean="0"/>
              <a:t>)</a:t>
            </a:r>
            <a:endParaRPr lang="el-GR" sz="2000" dirty="0"/>
          </a:p>
          <a:p>
            <a:pPr marL="342900" indent="-342900">
              <a:spcBef>
                <a:spcPct val="50000"/>
              </a:spcBef>
              <a:buFont typeface="Arial" panose="020B0604020202020204" pitchFamily="34" charset="0"/>
              <a:buChar char="•"/>
            </a:pPr>
            <a:r>
              <a:rPr lang="el-GR" sz="2000" dirty="0" smtClean="0"/>
              <a:t>ποιότητα </a:t>
            </a:r>
            <a:r>
              <a:rPr lang="el-GR" sz="2000" dirty="0"/>
              <a:t>εσωτερικής στρώσης (επιφάνεια </a:t>
            </a:r>
            <a:r>
              <a:rPr lang="el-GR" sz="2000" dirty="0" smtClean="0"/>
              <a:t>συγκόλλησης)</a:t>
            </a:r>
            <a:endParaRPr lang="en-GB" sz="2000" dirty="0"/>
          </a:p>
          <a:p>
            <a:pPr marL="342900" indent="-342900">
              <a:spcBef>
                <a:spcPct val="50000"/>
              </a:spcBef>
              <a:buFont typeface="Arial" panose="020B0604020202020204" pitchFamily="34" charset="0"/>
              <a:buChar char="•"/>
            </a:pPr>
            <a:r>
              <a:rPr lang="el-GR" sz="2000" dirty="0" smtClean="0"/>
              <a:t>φιλικότητα </a:t>
            </a:r>
            <a:r>
              <a:rPr lang="el-GR" sz="2000" dirty="0"/>
              <a:t>προς το </a:t>
            </a:r>
            <a:r>
              <a:rPr lang="el-GR" sz="2000" dirty="0" smtClean="0"/>
              <a:t>περιβάλλον</a:t>
            </a:r>
            <a:endParaRPr lang="el-GR" sz="2000" dirty="0"/>
          </a:p>
          <a:p>
            <a:pPr>
              <a:spcBef>
                <a:spcPct val="50000"/>
              </a:spcBef>
              <a:buFontTx/>
              <a:buChar char="-"/>
            </a:pPr>
            <a:endParaRPr lang="el-GR"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541320" y="170679"/>
            <a:ext cx="7006442"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Ταινίες περιθωρίου</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3768811" y="753762"/>
            <a:ext cx="4621427" cy="12358"/>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372950" y="822624"/>
            <a:ext cx="1031051"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Τύποι</a:t>
            </a:r>
            <a:endParaRPr lang="el-GR" sz="2000" i="1" dirty="0" smtClean="0">
              <a:cs typeface="Arial" pitchFamily="34" charset="0"/>
            </a:endParaRPr>
          </a:p>
        </p:txBody>
      </p:sp>
      <p:sp>
        <p:nvSpPr>
          <p:cNvPr id="10" name="9 - Ορθογώνιο"/>
          <p:cNvSpPr/>
          <p:nvPr/>
        </p:nvSpPr>
        <p:spPr>
          <a:xfrm>
            <a:off x="650183" y="1376486"/>
            <a:ext cx="10972800" cy="1631216"/>
          </a:xfrm>
          <a:prstGeom prst="rect">
            <a:avLst/>
          </a:prstGeom>
        </p:spPr>
        <p:txBody>
          <a:bodyPr wrap="square">
            <a:spAutoFit/>
          </a:bodyPr>
          <a:lstStyle/>
          <a:p>
            <a:pPr algn="just"/>
            <a:r>
              <a:rPr lang="el-GR" sz="2000" b="1" dirty="0" smtClean="0"/>
              <a:t>Στα περιθώρια των </a:t>
            </a:r>
            <a:r>
              <a:rPr lang="el-GR" sz="2000" b="1" dirty="0" err="1" smtClean="0"/>
              <a:t>ξυλοπλακών</a:t>
            </a:r>
            <a:r>
              <a:rPr lang="el-GR" sz="2000" b="1" dirty="0" smtClean="0"/>
              <a:t>, μπορούμε να κολλήσουμε διαφόρων τύπων ταινίες. Οι ταινίες περιθωρίου διακρίνονται στους ακόλουθους τύπους:</a:t>
            </a:r>
          </a:p>
          <a:p>
            <a:pPr algn="just">
              <a:buFont typeface="Arial" pitchFamily="34" charset="0"/>
              <a:buChar char="•"/>
            </a:pPr>
            <a:r>
              <a:rPr lang="el-GR" sz="2000" b="1" dirty="0" smtClean="0"/>
              <a:t> </a:t>
            </a:r>
            <a:r>
              <a:rPr lang="el-GR" sz="2000" dirty="0" err="1" smtClean="0"/>
              <a:t>ξυλόφυλλα</a:t>
            </a:r>
            <a:endParaRPr lang="en-US" sz="2000" dirty="0" smtClean="0"/>
          </a:p>
          <a:p>
            <a:pPr algn="just">
              <a:buFont typeface="Arial" pitchFamily="34" charset="0"/>
              <a:buChar char="•"/>
            </a:pPr>
            <a:r>
              <a:rPr lang="el-GR" sz="2000" dirty="0" smtClean="0"/>
              <a:t> χαρτί (με κόλλα μελαμίνης)</a:t>
            </a:r>
            <a:endParaRPr lang="en-US" sz="2000" dirty="0" smtClean="0"/>
          </a:p>
          <a:p>
            <a:pPr algn="just">
              <a:buFont typeface="Arial" pitchFamily="34" charset="0"/>
              <a:buChar char="•"/>
            </a:pPr>
            <a:r>
              <a:rPr lang="el-GR" sz="2000" dirty="0" smtClean="0"/>
              <a:t> πλαστικές (</a:t>
            </a:r>
            <a:r>
              <a:rPr lang="en-US" sz="2000" dirty="0" smtClean="0"/>
              <a:t>PVC, ABS, PP)</a:t>
            </a:r>
            <a:endParaRPr lang="el-GR" sz="2000" dirty="0" smtClean="0"/>
          </a:p>
        </p:txBody>
      </p:sp>
      <p:pic>
        <p:nvPicPr>
          <p:cNvPr id="5122" name="Picture 2" descr="Σχετική εικόνα"/>
          <p:cNvPicPr>
            <a:picLocks noChangeAspect="1" noChangeArrowheads="1"/>
          </p:cNvPicPr>
          <p:nvPr/>
        </p:nvPicPr>
        <p:blipFill>
          <a:blip r:embed="rId3" cstate="print"/>
          <a:srcRect/>
          <a:stretch>
            <a:fillRect/>
          </a:stretch>
        </p:blipFill>
        <p:spPr bwMode="auto">
          <a:xfrm>
            <a:off x="1007514" y="3314107"/>
            <a:ext cx="2329451" cy="2533279"/>
          </a:xfrm>
          <a:prstGeom prst="rect">
            <a:avLst/>
          </a:prstGeom>
          <a:noFill/>
          <a:ln>
            <a:solidFill>
              <a:schemeClr val="tx1"/>
            </a:solidFill>
          </a:ln>
        </p:spPr>
      </p:pic>
      <p:sp>
        <p:nvSpPr>
          <p:cNvPr id="12" name="11 - Ορθογώνιο"/>
          <p:cNvSpPr/>
          <p:nvPr/>
        </p:nvSpPr>
        <p:spPr>
          <a:xfrm>
            <a:off x="1003677" y="5892532"/>
            <a:ext cx="2452041" cy="523220"/>
          </a:xfrm>
          <a:prstGeom prst="rect">
            <a:avLst/>
          </a:prstGeom>
        </p:spPr>
        <p:txBody>
          <a:bodyPr wrap="square">
            <a:spAutoFit/>
          </a:bodyPr>
          <a:lstStyle/>
          <a:p>
            <a:r>
              <a:rPr lang="el-GR" sz="1400" dirty="0" smtClean="0"/>
              <a:t>ΠΗΓΗ: </a:t>
            </a:r>
            <a:r>
              <a:rPr lang="en-US" sz="1400" dirty="0" smtClean="0"/>
              <a:t>http://</a:t>
            </a:r>
            <a:r>
              <a:rPr lang="el-GR" sz="1400" dirty="0" smtClean="0"/>
              <a:t> </a:t>
            </a:r>
            <a:r>
              <a:rPr lang="en-US" sz="1400" dirty="0" smtClean="0"/>
              <a:t>www.woodworkerssource.com</a:t>
            </a:r>
            <a:endParaRPr lang="el-GR" sz="1400" dirty="0"/>
          </a:p>
        </p:txBody>
      </p:sp>
      <p:pic>
        <p:nvPicPr>
          <p:cNvPr id="5124" name="Picture 4" descr="http://www.raptopoulosae.gr/images/dollken01zm.jpg"/>
          <p:cNvPicPr>
            <a:picLocks noChangeAspect="1" noChangeArrowheads="1"/>
          </p:cNvPicPr>
          <p:nvPr/>
        </p:nvPicPr>
        <p:blipFill>
          <a:blip r:embed="rId4" cstate="print"/>
          <a:srcRect/>
          <a:stretch>
            <a:fillRect/>
          </a:stretch>
        </p:blipFill>
        <p:spPr bwMode="auto">
          <a:xfrm>
            <a:off x="8474284" y="3292434"/>
            <a:ext cx="3336427" cy="2621478"/>
          </a:xfrm>
          <a:prstGeom prst="rect">
            <a:avLst/>
          </a:prstGeom>
          <a:noFill/>
          <a:ln>
            <a:solidFill>
              <a:schemeClr val="tx1"/>
            </a:solidFill>
          </a:ln>
        </p:spPr>
      </p:pic>
      <p:sp>
        <p:nvSpPr>
          <p:cNvPr id="14" name="13 - Ορθογώνιο"/>
          <p:cNvSpPr/>
          <p:nvPr/>
        </p:nvSpPr>
        <p:spPr>
          <a:xfrm>
            <a:off x="8686321" y="5963783"/>
            <a:ext cx="2295950" cy="307777"/>
          </a:xfrm>
          <a:prstGeom prst="rect">
            <a:avLst/>
          </a:prstGeom>
        </p:spPr>
        <p:txBody>
          <a:bodyPr wrap="none">
            <a:spAutoFit/>
          </a:bodyPr>
          <a:lstStyle/>
          <a:p>
            <a:r>
              <a:rPr lang="el-GR" sz="1400" dirty="0" smtClean="0"/>
              <a:t>ΠΗΓΗ: </a:t>
            </a:r>
            <a:r>
              <a:rPr lang="en-US" sz="1400" dirty="0" smtClean="0"/>
              <a:t>www.raptopoulosae.g</a:t>
            </a:r>
            <a:endParaRPr lang="el-GR" sz="1400" dirty="0"/>
          </a:p>
        </p:txBody>
      </p:sp>
      <p:pic>
        <p:nvPicPr>
          <p:cNvPr id="5126" name="Picture 6" descr="Αποτέλεσμα εικόνας για melamine edge banding tape"/>
          <p:cNvPicPr>
            <a:picLocks noChangeAspect="1" noChangeArrowheads="1"/>
          </p:cNvPicPr>
          <p:nvPr/>
        </p:nvPicPr>
        <p:blipFill>
          <a:blip r:embed="rId5" cstate="print"/>
          <a:srcRect/>
          <a:stretch>
            <a:fillRect/>
          </a:stretch>
        </p:blipFill>
        <p:spPr bwMode="auto">
          <a:xfrm>
            <a:off x="4489758" y="3283372"/>
            <a:ext cx="3012829" cy="2607655"/>
          </a:xfrm>
          <a:prstGeom prst="rect">
            <a:avLst/>
          </a:prstGeom>
          <a:noFill/>
        </p:spPr>
      </p:pic>
      <p:sp>
        <p:nvSpPr>
          <p:cNvPr id="16" name="15 - Ορθογώνιο"/>
          <p:cNvSpPr/>
          <p:nvPr/>
        </p:nvSpPr>
        <p:spPr>
          <a:xfrm>
            <a:off x="4491907" y="5880656"/>
            <a:ext cx="2580899" cy="307777"/>
          </a:xfrm>
          <a:prstGeom prst="rect">
            <a:avLst/>
          </a:prstGeom>
        </p:spPr>
        <p:txBody>
          <a:bodyPr wrap="none">
            <a:spAutoFit/>
          </a:bodyPr>
          <a:lstStyle/>
          <a:p>
            <a:r>
              <a:rPr lang="el-GR" sz="1400" dirty="0" smtClean="0"/>
              <a:t>ΠΗΓΗ: </a:t>
            </a:r>
            <a:r>
              <a:rPr lang="en-US" sz="1400" dirty="0" smtClean="0"/>
              <a:t>http://www.leevalley.com</a:t>
            </a:r>
            <a:endParaRPr lang="el-GR" sz="1400" dirty="0"/>
          </a:p>
        </p:txBody>
      </p:sp>
      <p:sp>
        <p:nvSpPr>
          <p:cNvPr id="17" name="16 - Ορθογώνιο"/>
          <p:cNvSpPr/>
          <p:nvPr/>
        </p:nvSpPr>
        <p:spPr>
          <a:xfrm>
            <a:off x="665335" y="6280107"/>
            <a:ext cx="3002692" cy="400110"/>
          </a:xfrm>
          <a:prstGeom prst="rect">
            <a:avLst/>
          </a:prstGeom>
        </p:spPr>
        <p:txBody>
          <a:bodyPr wrap="square">
            <a:spAutoFit/>
          </a:bodyPr>
          <a:lstStyle/>
          <a:p>
            <a:pPr algn="ctr"/>
            <a:r>
              <a:rPr lang="el-GR" sz="2000" dirty="0" smtClean="0"/>
              <a:t>Ταινίες από καπλαμά</a:t>
            </a:r>
            <a:endParaRPr lang="el-GR" sz="2000" dirty="0"/>
          </a:p>
        </p:txBody>
      </p:sp>
      <p:sp>
        <p:nvSpPr>
          <p:cNvPr id="18" name="17 - Ορθογώνιο"/>
          <p:cNvSpPr/>
          <p:nvPr/>
        </p:nvSpPr>
        <p:spPr>
          <a:xfrm>
            <a:off x="4430699" y="6280107"/>
            <a:ext cx="3194145" cy="400110"/>
          </a:xfrm>
          <a:prstGeom prst="rect">
            <a:avLst/>
          </a:prstGeom>
        </p:spPr>
        <p:txBody>
          <a:bodyPr wrap="square">
            <a:spAutoFit/>
          </a:bodyPr>
          <a:lstStyle/>
          <a:p>
            <a:pPr algn="ctr"/>
            <a:r>
              <a:rPr lang="el-GR" sz="2000" dirty="0" smtClean="0"/>
              <a:t>Χάρτινες ταινίες μελαμίνης</a:t>
            </a:r>
            <a:endParaRPr lang="el-GR" sz="2000" dirty="0"/>
          </a:p>
        </p:txBody>
      </p:sp>
      <p:sp>
        <p:nvSpPr>
          <p:cNvPr id="19" name="18 - Ορθογώνιο"/>
          <p:cNvSpPr/>
          <p:nvPr/>
        </p:nvSpPr>
        <p:spPr>
          <a:xfrm>
            <a:off x="8586177" y="6232606"/>
            <a:ext cx="3194145" cy="400110"/>
          </a:xfrm>
          <a:prstGeom prst="rect">
            <a:avLst/>
          </a:prstGeom>
        </p:spPr>
        <p:txBody>
          <a:bodyPr wrap="square">
            <a:spAutoFit/>
          </a:bodyPr>
          <a:lstStyle/>
          <a:p>
            <a:pPr algn="ctr"/>
            <a:r>
              <a:rPr lang="el-GR" sz="2000" dirty="0" smtClean="0"/>
              <a:t>Πλαστικές ταινίες</a:t>
            </a:r>
            <a:endParaRPr lang="el-G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5947</TotalTime>
  <Words>1046</Words>
  <Application>Microsoft Office PowerPoint</Application>
  <PresentationFormat>Ευρεία οθόνη</PresentationFormat>
  <Paragraphs>81</Paragraphs>
  <Slides>8</Slides>
  <Notes>8</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8</vt:i4>
      </vt:variant>
    </vt:vector>
  </HeadingPairs>
  <TitlesOfParts>
    <vt:vector size="15" baseType="lpstr">
      <vt:lpstr>Arial</vt:lpstr>
      <vt:lpstr>Calibri</vt:lpstr>
      <vt:lpstr>Calibri Light</vt:lpstr>
      <vt:lpstr>Open Sans Extrabold</vt:lpstr>
      <vt:lpstr>Open Sans Semibold</vt:lpstr>
      <vt:lpstr>Times New Roman</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Σωτήρης</cp:lastModifiedBy>
  <cp:revision>685</cp:revision>
  <dcterms:created xsi:type="dcterms:W3CDTF">2016-11-15T19:58:49Z</dcterms:created>
  <dcterms:modified xsi:type="dcterms:W3CDTF">2022-01-12T14:17:41Z</dcterms:modified>
</cp:coreProperties>
</file>