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20" r:id="rId4"/>
    <p:sldId id="322" r:id="rId5"/>
    <p:sldId id="324" r:id="rId6"/>
    <p:sldId id="299" r:id="rId7"/>
    <p:sldId id="258" r:id="rId8"/>
    <p:sldId id="302" r:id="rId9"/>
    <p:sldId id="259" r:id="rId10"/>
    <p:sldId id="260" r:id="rId11"/>
    <p:sldId id="305" r:id="rId12"/>
    <p:sldId id="261" r:id="rId13"/>
    <p:sldId id="262" r:id="rId14"/>
    <p:sldId id="301" r:id="rId15"/>
    <p:sldId id="304" r:id="rId16"/>
    <p:sldId id="263" r:id="rId17"/>
    <p:sldId id="30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306" r:id="rId42"/>
    <p:sldId id="287" r:id="rId43"/>
    <p:sldId id="288" r:id="rId44"/>
    <p:sldId id="314" r:id="rId45"/>
    <p:sldId id="313" r:id="rId46"/>
    <p:sldId id="289" r:id="rId47"/>
    <p:sldId id="290" r:id="rId48"/>
    <p:sldId id="291" r:id="rId49"/>
    <p:sldId id="292" r:id="rId50"/>
    <p:sldId id="293" r:id="rId51"/>
    <p:sldId id="312" r:id="rId52"/>
    <p:sldId id="307" r:id="rId53"/>
    <p:sldId id="315" r:id="rId54"/>
    <p:sldId id="316" r:id="rId55"/>
    <p:sldId id="308" r:id="rId56"/>
    <p:sldId id="294" r:id="rId57"/>
    <p:sldId id="295" r:id="rId58"/>
    <p:sldId id="296" r:id="rId59"/>
    <p:sldId id="297" r:id="rId60"/>
    <p:sldId id="298" r:id="rId61"/>
    <p:sldId id="309" r:id="rId62"/>
    <p:sldId id="310" r:id="rId63"/>
    <p:sldId id="317" r:id="rId64"/>
    <p:sldId id="318" r:id="rId6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83" autoAdjust="0"/>
    <p:restoredTop sz="90929"/>
  </p:normalViewPr>
  <p:slideViewPr>
    <p:cSldViewPr>
      <p:cViewPr varScale="1">
        <p:scale>
          <a:sx n="101" d="100"/>
          <a:sy n="101" d="100"/>
        </p:scale>
        <p:origin x="23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14C68-1AF3-443C-82BD-6C70DA5454E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8D99E-67B0-43F2-8396-23C4C8296A9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500C2-5A7E-4290-920F-D3F3DE94BDF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2FE9C-C068-4998-8114-06FFFB9DB21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483B4-3B50-4C48-9F57-9A20EEFD445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B1162-623F-494B-B053-138554E4390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A623A-F595-41EB-8700-2637A8C9DAA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44A0E-9461-4ABC-AA9B-99A434D24CE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794C4-886B-41DA-9F35-ED4D3AFA500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2E0F9-7438-46C8-A29F-27343C04E74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CF3FA-9242-44C4-B5E1-0DA81BE134C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8330A2B-7E98-4CEB-A305-B3A5F03691AF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478359" y="-125733"/>
            <a:ext cx="6858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Δισκοπρίονα</a:t>
            </a:r>
            <a:endParaRPr lang="en-US" sz="4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4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Circular Saws</a:t>
            </a:r>
            <a:endParaRPr lang="el-GR" sz="4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http://img.directindustry.com/images_di/photo-g/circular-saw-blade-wood-24084-6173365.jpg"/>
          <p:cNvPicPr>
            <a:picLocks noChangeAspect="1" noChangeArrowheads="1"/>
          </p:cNvPicPr>
          <p:nvPr/>
        </p:nvPicPr>
        <p:blipFill>
          <a:blip r:embed="rId2" cstate="print"/>
          <a:srcRect t="9266"/>
          <a:stretch>
            <a:fillRect/>
          </a:stretch>
        </p:blipFill>
        <p:spPr bwMode="auto">
          <a:xfrm>
            <a:off x="5220072" y="2907804"/>
            <a:ext cx="3626193" cy="2194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https://empire-s3-production.bobvila.com/articles/wp-content/uploads/2020/04/the-best-table-saw-opti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320480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179512" y="544522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050" dirty="0">
                <a:latin typeface="Calibri" panose="020F0502020204030204" pitchFamily="34" charset="0"/>
                <a:cs typeface="Calibri" panose="020F0502020204030204" pitchFamily="34" charset="0"/>
              </a:rPr>
              <a:t>https://empire-s3-production.bobvila.com/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 noChangeAspect="1"/>
          </p:cNvGrpSpPr>
          <p:nvPr/>
        </p:nvGrpSpPr>
        <p:grpSpPr bwMode="auto">
          <a:xfrm>
            <a:off x="2133600" y="304800"/>
            <a:ext cx="5664200" cy="5078413"/>
            <a:chOff x="3321" y="7924"/>
            <a:chExt cx="5220" cy="4680"/>
          </a:xfrm>
        </p:grpSpPr>
        <p:grpSp>
          <p:nvGrpSpPr>
            <p:cNvPr id="6147" name="Group 3"/>
            <p:cNvGrpSpPr>
              <a:grpSpLocks noChangeAspect="1"/>
            </p:cNvGrpSpPr>
            <p:nvPr/>
          </p:nvGrpSpPr>
          <p:grpSpPr bwMode="auto">
            <a:xfrm>
              <a:off x="3681" y="8101"/>
              <a:ext cx="4320" cy="1803"/>
              <a:chOff x="2241" y="1621"/>
              <a:chExt cx="4320" cy="1803"/>
            </a:xfrm>
          </p:grpSpPr>
          <p:grpSp>
            <p:nvGrpSpPr>
              <p:cNvPr id="6148" name="Group 4"/>
              <p:cNvGrpSpPr>
                <a:grpSpLocks noChangeAspect="1"/>
              </p:cNvGrpSpPr>
              <p:nvPr/>
            </p:nvGrpSpPr>
            <p:grpSpPr bwMode="auto">
              <a:xfrm>
                <a:off x="2241" y="1621"/>
                <a:ext cx="4320" cy="1803"/>
                <a:chOff x="2241" y="1621"/>
                <a:chExt cx="4320" cy="1803"/>
              </a:xfrm>
            </p:grpSpPr>
            <p:grpSp>
              <p:nvGrpSpPr>
                <p:cNvPr id="6149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2781" y="1621"/>
                  <a:ext cx="3420" cy="1443"/>
                  <a:chOff x="2781" y="1621"/>
                  <a:chExt cx="3420" cy="1443"/>
                </a:xfrm>
              </p:grpSpPr>
              <p:grpSp>
                <p:nvGrpSpPr>
                  <p:cNvPr id="6150" name="Group 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81" y="1621"/>
                    <a:ext cx="360" cy="1440"/>
                    <a:chOff x="2781" y="1621"/>
                    <a:chExt cx="360" cy="1440"/>
                  </a:xfrm>
                </p:grpSpPr>
                <p:sp>
                  <p:nvSpPr>
                    <p:cNvPr id="6151" name="Rectangle 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81" y="2164"/>
                      <a:ext cx="360" cy="360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52" name="Line 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961" y="1621"/>
                      <a:ext cx="0" cy="144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6153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21" y="1624"/>
                    <a:ext cx="1080" cy="1440"/>
                    <a:chOff x="4941" y="1624"/>
                    <a:chExt cx="1080" cy="1440"/>
                  </a:xfrm>
                </p:grpSpPr>
                <p:grpSp>
                  <p:nvGrpSpPr>
                    <p:cNvPr id="6154" name="Group 1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301" y="1624"/>
                      <a:ext cx="360" cy="1440"/>
                      <a:chOff x="2781" y="1621"/>
                      <a:chExt cx="360" cy="1440"/>
                    </a:xfrm>
                  </p:grpSpPr>
                  <p:sp>
                    <p:nvSpPr>
                      <p:cNvPr id="6155" name="Rectangle 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81" y="2164"/>
                        <a:ext cx="360" cy="36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6156" name="Line 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961" y="1621"/>
                        <a:ext cx="0" cy="1440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6157" name="Line 1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941" y="2344"/>
                      <a:ext cx="10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6158" name="Group 14"/>
                <p:cNvGrpSpPr>
                  <a:grpSpLocks noChangeAspect="1"/>
                </p:cNvGrpSpPr>
                <p:nvPr/>
              </p:nvGrpSpPr>
              <p:grpSpPr bwMode="auto">
                <a:xfrm>
                  <a:off x="2241" y="2689"/>
                  <a:ext cx="4320" cy="735"/>
                  <a:chOff x="2241" y="2689"/>
                  <a:chExt cx="4320" cy="735"/>
                </a:xfrm>
              </p:grpSpPr>
              <p:grpSp>
                <p:nvGrpSpPr>
                  <p:cNvPr id="6159" name="Group 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241" y="2704"/>
                    <a:ext cx="4320" cy="720"/>
                    <a:chOff x="1521" y="5944"/>
                    <a:chExt cx="7920" cy="1080"/>
                  </a:xfrm>
                </p:grpSpPr>
                <p:sp>
                  <p:nvSpPr>
                    <p:cNvPr id="6160" name="Rectangle 1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21" y="6484"/>
                      <a:ext cx="7920" cy="540"/>
                    </a:xfrm>
                    <a:prstGeom prst="rect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grpSp>
                  <p:nvGrpSpPr>
                    <p:cNvPr id="6161" name="Group 1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421" y="5944"/>
                      <a:ext cx="5760" cy="540"/>
                      <a:chOff x="2421" y="5944"/>
                      <a:chExt cx="5760" cy="540"/>
                    </a:xfrm>
                  </p:grpSpPr>
                  <p:sp>
                    <p:nvSpPr>
                      <p:cNvPr id="6162" name="Freeform 1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421" y="5944"/>
                        <a:ext cx="360" cy="5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0"/>
                          </a:cxn>
                          <a:cxn ang="0">
                            <a:pos x="180" y="180"/>
                          </a:cxn>
                          <a:cxn ang="0">
                            <a:pos x="360" y="0"/>
                          </a:cxn>
                        </a:cxnLst>
                        <a:rect l="0" t="0" r="r" b="b"/>
                        <a:pathLst>
                          <a:path w="360" h="540">
                            <a:moveTo>
                              <a:pt x="0" y="540"/>
                            </a:moveTo>
                            <a:cubicBezTo>
                              <a:pt x="60" y="405"/>
                              <a:pt x="120" y="270"/>
                              <a:pt x="180" y="180"/>
                            </a:cubicBezTo>
                            <a:cubicBezTo>
                              <a:pt x="240" y="90"/>
                              <a:pt x="300" y="45"/>
                              <a:pt x="360" y="0"/>
                            </a:cubicBez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6163" name="Line 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421" y="6484"/>
                        <a:ext cx="57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6164" name="Line 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781" y="5944"/>
                        <a:ext cx="504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6165" name="Freeform 21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7821" y="5944"/>
                        <a:ext cx="360" cy="5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0"/>
                          </a:cxn>
                          <a:cxn ang="0">
                            <a:pos x="180" y="180"/>
                          </a:cxn>
                          <a:cxn ang="0">
                            <a:pos x="360" y="0"/>
                          </a:cxn>
                        </a:cxnLst>
                        <a:rect l="0" t="0" r="r" b="b"/>
                        <a:pathLst>
                          <a:path w="360" h="540">
                            <a:moveTo>
                              <a:pt x="0" y="540"/>
                            </a:moveTo>
                            <a:cubicBezTo>
                              <a:pt x="60" y="405"/>
                              <a:pt x="120" y="270"/>
                              <a:pt x="180" y="180"/>
                            </a:cubicBezTo>
                            <a:cubicBezTo>
                              <a:pt x="240" y="90"/>
                              <a:pt x="300" y="45"/>
                              <a:pt x="360" y="0"/>
                            </a:cubicBez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  <p:grpSp>
                <p:nvGrpSpPr>
                  <p:cNvPr id="6166" name="Group 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81" y="2689"/>
                    <a:ext cx="2942" cy="386"/>
                    <a:chOff x="2781" y="2689"/>
                    <a:chExt cx="2942" cy="386"/>
                  </a:xfrm>
                </p:grpSpPr>
                <p:sp>
                  <p:nvSpPr>
                    <p:cNvPr id="6167" name="Freeform 2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81" y="2700"/>
                      <a:ext cx="299" cy="364"/>
                    </a:xfrm>
                    <a:custGeom>
                      <a:avLst/>
                      <a:gdLst/>
                      <a:ahLst/>
                      <a:cxnLst>
                        <a:cxn ang="0">
                          <a:pos x="299" y="0"/>
                        </a:cxn>
                        <a:cxn ang="0">
                          <a:pos x="179" y="80"/>
                        </a:cxn>
                        <a:cxn ang="0">
                          <a:pos x="79" y="360"/>
                        </a:cxn>
                        <a:cxn ang="0">
                          <a:pos x="0" y="364"/>
                        </a:cxn>
                      </a:cxnLst>
                      <a:rect l="0" t="0" r="r" b="b"/>
                      <a:pathLst>
                        <a:path w="299" h="364">
                          <a:moveTo>
                            <a:pt x="299" y="0"/>
                          </a:moveTo>
                          <a:cubicBezTo>
                            <a:pt x="246" y="18"/>
                            <a:pt x="227" y="56"/>
                            <a:pt x="179" y="80"/>
                          </a:cubicBezTo>
                          <a:cubicBezTo>
                            <a:pt x="124" y="163"/>
                            <a:pt x="123" y="272"/>
                            <a:pt x="79" y="360"/>
                          </a:cubicBezTo>
                          <a:lnTo>
                            <a:pt x="0" y="364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68" name="Freeform 2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475" y="2715"/>
                      <a:ext cx="248" cy="345"/>
                    </a:xfrm>
                    <a:custGeom>
                      <a:avLst/>
                      <a:gdLst/>
                      <a:ahLst/>
                      <a:cxnLst>
                        <a:cxn ang="0">
                          <a:pos x="248" y="345"/>
                        </a:cxn>
                        <a:cxn ang="0">
                          <a:pos x="195" y="218"/>
                        </a:cxn>
                        <a:cxn ang="0">
                          <a:pos x="165" y="173"/>
                        </a:cxn>
                        <a:cxn ang="0">
                          <a:pos x="135" y="128"/>
                        </a:cxn>
                        <a:cxn ang="0">
                          <a:pos x="60" y="45"/>
                        </a:cxn>
                        <a:cxn ang="0">
                          <a:pos x="23" y="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48" h="345">
                          <a:moveTo>
                            <a:pt x="248" y="345"/>
                          </a:moveTo>
                          <a:cubicBezTo>
                            <a:pt x="237" y="293"/>
                            <a:pt x="225" y="264"/>
                            <a:pt x="195" y="218"/>
                          </a:cubicBezTo>
                          <a:cubicBezTo>
                            <a:pt x="185" y="203"/>
                            <a:pt x="165" y="173"/>
                            <a:pt x="165" y="173"/>
                          </a:cubicBezTo>
                          <a:cubicBezTo>
                            <a:pt x="152" y="129"/>
                            <a:pt x="168" y="170"/>
                            <a:pt x="135" y="128"/>
                          </a:cubicBezTo>
                          <a:cubicBezTo>
                            <a:pt x="106" y="92"/>
                            <a:pt x="99" y="71"/>
                            <a:pt x="60" y="45"/>
                          </a:cubicBezTo>
                          <a:cubicBezTo>
                            <a:pt x="45" y="23"/>
                            <a:pt x="47" y="20"/>
                            <a:pt x="23" y="8"/>
                          </a:cubicBezTo>
                          <a:cubicBezTo>
                            <a:pt x="16" y="4"/>
                            <a:pt x="0" y="0"/>
                            <a:pt x="0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69" name="Freeform 2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03" y="2715"/>
                      <a:ext cx="277" cy="345"/>
                    </a:xfrm>
                    <a:custGeom>
                      <a:avLst/>
                      <a:gdLst/>
                      <a:ahLst/>
                      <a:cxnLst>
                        <a:cxn ang="0">
                          <a:pos x="277" y="345"/>
                        </a:cxn>
                        <a:cxn ang="0">
                          <a:pos x="202" y="203"/>
                        </a:cxn>
                        <a:cxn ang="0">
                          <a:pos x="142" y="143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77" h="345">
                          <a:moveTo>
                            <a:pt x="277" y="345"/>
                          </a:moveTo>
                          <a:cubicBezTo>
                            <a:pt x="267" y="271"/>
                            <a:pt x="256" y="258"/>
                            <a:pt x="202" y="203"/>
                          </a:cubicBezTo>
                          <a:cubicBezTo>
                            <a:pt x="181" y="181"/>
                            <a:pt x="167" y="160"/>
                            <a:pt x="142" y="143"/>
                          </a:cubicBezTo>
                          <a:cubicBezTo>
                            <a:pt x="123" y="80"/>
                            <a:pt x="44" y="44"/>
                            <a:pt x="0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70" name="Freeform 2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55" y="2704"/>
                      <a:ext cx="345" cy="349"/>
                    </a:xfrm>
                    <a:custGeom>
                      <a:avLst/>
                      <a:gdLst/>
                      <a:ahLst/>
                      <a:cxnLst>
                        <a:cxn ang="0">
                          <a:pos x="345" y="349"/>
                        </a:cxn>
                        <a:cxn ang="0">
                          <a:pos x="300" y="274"/>
                        </a:cxn>
                        <a:cxn ang="0">
                          <a:pos x="120" y="64"/>
                        </a:cxn>
                        <a:cxn ang="0">
                          <a:pos x="0" y="4"/>
                        </a:cxn>
                        <a:cxn ang="0">
                          <a:pos x="66" y="0"/>
                        </a:cxn>
                      </a:cxnLst>
                      <a:rect l="0" t="0" r="r" b="b"/>
                      <a:pathLst>
                        <a:path w="345" h="349">
                          <a:moveTo>
                            <a:pt x="345" y="349"/>
                          </a:moveTo>
                          <a:cubicBezTo>
                            <a:pt x="337" y="313"/>
                            <a:pt x="327" y="300"/>
                            <a:pt x="300" y="274"/>
                          </a:cubicBezTo>
                          <a:cubicBezTo>
                            <a:pt x="275" y="192"/>
                            <a:pt x="197" y="102"/>
                            <a:pt x="120" y="64"/>
                          </a:cubicBezTo>
                          <a:cubicBezTo>
                            <a:pt x="93" y="36"/>
                            <a:pt x="40" y="4"/>
                            <a:pt x="0" y="4"/>
                          </a:cubicBezTo>
                          <a:lnTo>
                            <a:pt x="66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71" name="Freeform 2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50" y="2715"/>
                      <a:ext cx="248" cy="353"/>
                    </a:xfrm>
                    <a:custGeom>
                      <a:avLst/>
                      <a:gdLst/>
                      <a:ahLst/>
                      <a:cxnLst>
                        <a:cxn ang="0">
                          <a:pos x="248" y="353"/>
                        </a:cxn>
                        <a:cxn ang="0">
                          <a:pos x="180" y="255"/>
                        </a:cxn>
                        <a:cxn ang="0">
                          <a:pos x="128" y="15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48" h="353">
                          <a:moveTo>
                            <a:pt x="248" y="353"/>
                          </a:moveTo>
                          <a:cubicBezTo>
                            <a:pt x="237" y="311"/>
                            <a:pt x="203" y="291"/>
                            <a:pt x="180" y="255"/>
                          </a:cubicBezTo>
                          <a:cubicBezTo>
                            <a:pt x="168" y="218"/>
                            <a:pt x="150" y="191"/>
                            <a:pt x="128" y="158"/>
                          </a:cubicBezTo>
                          <a:cubicBezTo>
                            <a:pt x="90" y="100"/>
                            <a:pt x="63" y="34"/>
                            <a:pt x="0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72" name="Freeform 2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38" y="2708"/>
                      <a:ext cx="465" cy="360"/>
                    </a:xfrm>
                    <a:custGeom>
                      <a:avLst/>
                      <a:gdLst/>
                      <a:ahLst/>
                      <a:cxnLst>
                        <a:cxn ang="0">
                          <a:pos x="465" y="360"/>
                        </a:cxn>
                        <a:cxn ang="0">
                          <a:pos x="420" y="292"/>
                        </a:cxn>
                        <a:cxn ang="0">
                          <a:pos x="352" y="202"/>
                        </a:cxn>
                        <a:cxn ang="0">
                          <a:pos x="262" y="9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65" h="360">
                          <a:moveTo>
                            <a:pt x="465" y="360"/>
                          </a:moveTo>
                          <a:cubicBezTo>
                            <a:pt x="455" y="331"/>
                            <a:pt x="442" y="315"/>
                            <a:pt x="420" y="292"/>
                          </a:cubicBezTo>
                          <a:cubicBezTo>
                            <a:pt x="407" y="256"/>
                            <a:pt x="377" y="231"/>
                            <a:pt x="352" y="202"/>
                          </a:cubicBezTo>
                          <a:cubicBezTo>
                            <a:pt x="322" y="166"/>
                            <a:pt x="295" y="123"/>
                            <a:pt x="262" y="90"/>
                          </a:cubicBezTo>
                          <a:cubicBezTo>
                            <a:pt x="206" y="34"/>
                            <a:pt x="78" y="0"/>
                            <a:pt x="0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73" name="Freeform 2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413" y="2718"/>
                      <a:ext cx="1350" cy="357"/>
                    </a:xfrm>
                    <a:custGeom>
                      <a:avLst/>
                      <a:gdLst/>
                      <a:ahLst/>
                      <a:cxnLst>
                        <a:cxn ang="0">
                          <a:pos x="1350" y="357"/>
                        </a:cxn>
                        <a:cxn ang="0">
                          <a:pos x="1162" y="162"/>
                        </a:cxn>
                        <a:cxn ang="0">
                          <a:pos x="1035" y="87"/>
                        </a:cxn>
                        <a:cxn ang="0">
                          <a:pos x="765" y="27"/>
                        </a:cxn>
                        <a:cxn ang="0">
                          <a:pos x="330" y="80"/>
                        </a:cxn>
                        <a:cxn ang="0">
                          <a:pos x="262" y="110"/>
                        </a:cxn>
                        <a:cxn ang="0">
                          <a:pos x="60" y="290"/>
                        </a:cxn>
                        <a:cxn ang="0">
                          <a:pos x="0" y="357"/>
                        </a:cxn>
                        <a:cxn ang="0">
                          <a:pos x="88" y="346"/>
                        </a:cxn>
                      </a:cxnLst>
                      <a:rect l="0" t="0" r="r" b="b"/>
                      <a:pathLst>
                        <a:path w="1350" h="357">
                          <a:moveTo>
                            <a:pt x="1350" y="357"/>
                          </a:moveTo>
                          <a:cubicBezTo>
                            <a:pt x="1318" y="270"/>
                            <a:pt x="1237" y="209"/>
                            <a:pt x="1162" y="162"/>
                          </a:cubicBezTo>
                          <a:cubicBezTo>
                            <a:pt x="1118" y="134"/>
                            <a:pt x="1085" y="100"/>
                            <a:pt x="1035" y="87"/>
                          </a:cubicBezTo>
                          <a:cubicBezTo>
                            <a:pt x="962" y="39"/>
                            <a:pt x="848" y="34"/>
                            <a:pt x="765" y="27"/>
                          </a:cubicBezTo>
                          <a:cubicBezTo>
                            <a:pt x="621" y="0"/>
                            <a:pt x="461" y="16"/>
                            <a:pt x="330" y="80"/>
                          </a:cubicBezTo>
                          <a:cubicBezTo>
                            <a:pt x="306" y="92"/>
                            <a:pt x="284" y="92"/>
                            <a:pt x="262" y="110"/>
                          </a:cubicBezTo>
                          <a:cubicBezTo>
                            <a:pt x="193" y="166"/>
                            <a:pt x="123" y="227"/>
                            <a:pt x="60" y="290"/>
                          </a:cubicBezTo>
                          <a:cubicBezTo>
                            <a:pt x="46" y="304"/>
                            <a:pt x="19" y="357"/>
                            <a:pt x="0" y="357"/>
                          </a:cubicBezTo>
                          <a:lnTo>
                            <a:pt x="88" y="346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74" name="Freeform 3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30" y="2879"/>
                      <a:ext cx="930" cy="189"/>
                    </a:xfrm>
                    <a:custGeom>
                      <a:avLst/>
                      <a:gdLst/>
                      <a:ahLst/>
                      <a:cxnLst>
                        <a:cxn ang="0">
                          <a:pos x="930" y="189"/>
                        </a:cxn>
                        <a:cxn ang="0">
                          <a:pos x="878" y="144"/>
                        </a:cxn>
                        <a:cxn ang="0">
                          <a:pos x="818" y="129"/>
                        </a:cxn>
                        <a:cxn ang="0">
                          <a:pos x="788" y="114"/>
                        </a:cxn>
                        <a:cxn ang="0">
                          <a:pos x="765" y="99"/>
                        </a:cxn>
                        <a:cxn ang="0">
                          <a:pos x="630" y="54"/>
                        </a:cxn>
                        <a:cxn ang="0">
                          <a:pos x="293" y="39"/>
                        </a:cxn>
                        <a:cxn ang="0">
                          <a:pos x="225" y="61"/>
                        </a:cxn>
                        <a:cxn ang="0">
                          <a:pos x="203" y="76"/>
                        </a:cxn>
                        <a:cxn ang="0">
                          <a:pos x="158" y="91"/>
                        </a:cxn>
                        <a:cxn ang="0">
                          <a:pos x="68" y="136"/>
                        </a:cxn>
                        <a:cxn ang="0">
                          <a:pos x="0" y="181"/>
                        </a:cxn>
                        <a:cxn ang="0">
                          <a:pos x="51" y="185"/>
                        </a:cxn>
                      </a:cxnLst>
                      <a:rect l="0" t="0" r="r" b="b"/>
                      <a:pathLst>
                        <a:path w="930" h="189">
                          <a:moveTo>
                            <a:pt x="930" y="189"/>
                          </a:moveTo>
                          <a:cubicBezTo>
                            <a:pt x="912" y="175"/>
                            <a:pt x="899" y="154"/>
                            <a:pt x="878" y="144"/>
                          </a:cubicBezTo>
                          <a:cubicBezTo>
                            <a:pt x="860" y="135"/>
                            <a:pt x="837" y="137"/>
                            <a:pt x="818" y="129"/>
                          </a:cubicBezTo>
                          <a:cubicBezTo>
                            <a:pt x="808" y="125"/>
                            <a:pt x="798" y="120"/>
                            <a:pt x="788" y="114"/>
                          </a:cubicBezTo>
                          <a:cubicBezTo>
                            <a:pt x="780" y="109"/>
                            <a:pt x="773" y="103"/>
                            <a:pt x="765" y="99"/>
                          </a:cubicBezTo>
                          <a:cubicBezTo>
                            <a:pt x="722" y="81"/>
                            <a:pt x="675" y="68"/>
                            <a:pt x="630" y="54"/>
                          </a:cubicBezTo>
                          <a:cubicBezTo>
                            <a:pt x="551" y="0"/>
                            <a:pt x="332" y="38"/>
                            <a:pt x="293" y="39"/>
                          </a:cubicBezTo>
                          <a:cubicBezTo>
                            <a:pt x="270" y="46"/>
                            <a:pt x="248" y="54"/>
                            <a:pt x="225" y="61"/>
                          </a:cubicBezTo>
                          <a:cubicBezTo>
                            <a:pt x="218" y="66"/>
                            <a:pt x="211" y="72"/>
                            <a:pt x="203" y="76"/>
                          </a:cubicBezTo>
                          <a:cubicBezTo>
                            <a:pt x="189" y="82"/>
                            <a:pt x="158" y="91"/>
                            <a:pt x="158" y="91"/>
                          </a:cubicBezTo>
                          <a:cubicBezTo>
                            <a:pt x="131" y="109"/>
                            <a:pt x="99" y="126"/>
                            <a:pt x="68" y="136"/>
                          </a:cubicBezTo>
                          <a:cubicBezTo>
                            <a:pt x="45" y="151"/>
                            <a:pt x="25" y="169"/>
                            <a:pt x="0" y="181"/>
                          </a:cubicBezTo>
                          <a:lnTo>
                            <a:pt x="51" y="185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75" name="Freeform 3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015" y="2689"/>
                      <a:ext cx="347" cy="3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71"/>
                        </a:cxn>
                        <a:cxn ang="0">
                          <a:pos x="53" y="251"/>
                        </a:cxn>
                        <a:cxn ang="0">
                          <a:pos x="83" y="206"/>
                        </a:cxn>
                        <a:cxn ang="0">
                          <a:pos x="285" y="41"/>
                        </a:cxn>
                        <a:cxn ang="0">
                          <a:pos x="323" y="19"/>
                        </a:cxn>
                      </a:cxnLst>
                      <a:rect l="0" t="0" r="r" b="b"/>
                      <a:pathLst>
                        <a:path w="347" h="371">
                          <a:moveTo>
                            <a:pt x="0" y="371"/>
                          </a:moveTo>
                          <a:cubicBezTo>
                            <a:pt x="13" y="322"/>
                            <a:pt x="25" y="293"/>
                            <a:pt x="53" y="251"/>
                          </a:cubicBezTo>
                          <a:cubicBezTo>
                            <a:pt x="63" y="236"/>
                            <a:pt x="83" y="206"/>
                            <a:pt x="83" y="206"/>
                          </a:cubicBezTo>
                          <a:cubicBezTo>
                            <a:pt x="111" y="119"/>
                            <a:pt x="216" y="87"/>
                            <a:pt x="285" y="41"/>
                          </a:cubicBezTo>
                          <a:cubicBezTo>
                            <a:pt x="347" y="0"/>
                            <a:pt x="274" y="68"/>
                            <a:pt x="323" y="19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76" name="Freeform 3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44" y="2708"/>
                      <a:ext cx="497" cy="360"/>
                    </a:xfrm>
                    <a:custGeom>
                      <a:avLst/>
                      <a:gdLst/>
                      <a:ahLst/>
                      <a:cxnLst>
                        <a:cxn ang="0">
                          <a:pos x="497" y="0"/>
                        </a:cxn>
                        <a:cxn ang="0">
                          <a:pos x="362" y="45"/>
                        </a:cxn>
                        <a:cxn ang="0">
                          <a:pos x="204" y="172"/>
                        </a:cxn>
                        <a:cxn ang="0">
                          <a:pos x="137" y="232"/>
                        </a:cxn>
                        <a:cxn ang="0">
                          <a:pos x="107" y="277"/>
                        </a:cxn>
                        <a:cxn ang="0">
                          <a:pos x="99" y="300"/>
                        </a:cxn>
                        <a:cxn ang="0">
                          <a:pos x="84" y="322"/>
                        </a:cxn>
                        <a:cxn ang="0">
                          <a:pos x="77" y="360"/>
                        </a:cxn>
                        <a:cxn ang="0">
                          <a:pos x="0" y="356"/>
                        </a:cxn>
                      </a:cxnLst>
                      <a:rect l="0" t="0" r="r" b="b"/>
                      <a:pathLst>
                        <a:path w="497" h="360">
                          <a:moveTo>
                            <a:pt x="497" y="0"/>
                          </a:moveTo>
                          <a:cubicBezTo>
                            <a:pt x="452" y="14"/>
                            <a:pt x="406" y="29"/>
                            <a:pt x="362" y="45"/>
                          </a:cubicBezTo>
                          <a:cubicBezTo>
                            <a:pt x="314" y="91"/>
                            <a:pt x="260" y="135"/>
                            <a:pt x="204" y="172"/>
                          </a:cubicBezTo>
                          <a:cubicBezTo>
                            <a:pt x="179" y="189"/>
                            <a:pt x="162" y="215"/>
                            <a:pt x="137" y="232"/>
                          </a:cubicBezTo>
                          <a:cubicBezTo>
                            <a:pt x="118" y="287"/>
                            <a:pt x="145" y="220"/>
                            <a:pt x="107" y="277"/>
                          </a:cubicBezTo>
                          <a:cubicBezTo>
                            <a:pt x="102" y="284"/>
                            <a:pt x="103" y="293"/>
                            <a:pt x="99" y="300"/>
                          </a:cubicBezTo>
                          <a:cubicBezTo>
                            <a:pt x="95" y="308"/>
                            <a:pt x="89" y="315"/>
                            <a:pt x="84" y="322"/>
                          </a:cubicBezTo>
                          <a:cubicBezTo>
                            <a:pt x="76" y="350"/>
                            <a:pt x="77" y="337"/>
                            <a:pt x="77" y="360"/>
                          </a:cubicBezTo>
                          <a:lnTo>
                            <a:pt x="0" y="356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</p:grpSp>
          <p:sp>
            <p:nvSpPr>
              <p:cNvPr id="6177" name="Text Box 33"/>
              <p:cNvSpPr txBox="1">
                <a:spLocks noChangeAspect="1" noChangeArrowheads="1"/>
              </p:cNvSpPr>
              <p:nvPr/>
            </p:nvSpPr>
            <p:spPr bwMode="auto">
              <a:xfrm>
                <a:off x="3144" y="1621"/>
                <a:ext cx="54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r>
                  <a:rPr lang="el-GR" sz="1200" b="1"/>
                  <a:t>Α</a:t>
                </a:r>
              </a:p>
            </p:txBody>
          </p:sp>
          <p:sp>
            <p:nvSpPr>
              <p:cNvPr id="6178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5121" y="1624"/>
                <a:ext cx="54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r>
                  <a:rPr lang="el-GR" sz="1200" b="1"/>
                  <a:t>Β</a:t>
                </a:r>
              </a:p>
            </p:txBody>
          </p:sp>
        </p:grpSp>
        <p:sp>
          <p:nvSpPr>
            <p:cNvPr id="6179" name="Rectangle 35"/>
            <p:cNvSpPr>
              <a:spLocks noChangeAspect="1" noChangeArrowheads="1"/>
            </p:cNvSpPr>
            <p:nvPr/>
          </p:nvSpPr>
          <p:spPr bwMode="auto">
            <a:xfrm>
              <a:off x="3321" y="7924"/>
              <a:ext cx="5220" cy="46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  <p:grpSp>
          <p:nvGrpSpPr>
            <p:cNvPr id="6180" name="Group 36"/>
            <p:cNvGrpSpPr>
              <a:grpSpLocks noChangeAspect="1"/>
            </p:cNvGrpSpPr>
            <p:nvPr/>
          </p:nvGrpSpPr>
          <p:grpSpPr bwMode="auto">
            <a:xfrm>
              <a:off x="3681" y="10444"/>
              <a:ext cx="4320" cy="1803"/>
              <a:chOff x="3681" y="10444"/>
              <a:chExt cx="4320" cy="1803"/>
            </a:xfrm>
          </p:grpSpPr>
          <p:sp>
            <p:nvSpPr>
              <p:cNvPr id="6181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3681" y="11887"/>
                <a:ext cx="4320" cy="36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6182" name="Group 38"/>
              <p:cNvGrpSpPr>
                <a:grpSpLocks noChangeAspect="1"/>
              </p:cNvGrpSpPr>
              <p:nvPr/>
            </p:nvGrpSpPr>
            <p:grpSpPr bwMode="auto">
              <a:xfrm>
                <a:off x="4172" y="11524"/>
                <a:ext cx="2209" cy="374"/>
                <a:chOff x="4172" y="11512"/>
                <a:chExt cx="3142" cy="386"/>
              </a:xfrm>
            </p:grpSpPr>
            <p:grpSp>
              <p:nvGrpSpPr>
                <p:cNvPr id="6183" name="Group 39"/>
                <p:cNvGrpSpPr>
                  <a:grpSpLocks noChangeAspect="1"/>
                </p:cNvGrpSpPr>
                <p:nvPr/>
              </p:nvGrpSpPr>
              <p:grpSpPr bwMode="auto">
                <a:xfrm>
                  <a:off x="4172" y="11527"/>
                  <a:ext cx="3142" cy="360"/>
                  <a:chOff x="2421" y="5944"/>
                  <a:chExt cx="5760" cy="540"/>
                </a:xfrm>
              </p:grpSpPr>
              <p:sp>
                <p:nvSpPr>
                  <p:cNvPr id="6184" name="Freeform 40"/>
                  <p:cNvSpPr>
                    <a:spLocks noChangeAspect="1"/>
                  </p:cNvSpPr>
                  <p:nvPr/>
                </p:nvSpPr>
                <p:spPr bwMode="auto">
                  <a:xfrm>
                    <a:off x="2421" y="5944"/>
                    <a:ext cx="360" cy="540"/>
                  </a:xfrm>
                  <a:custGeom>
                    <a:avLst/>
                    <a:gdLst/>
                    <a:ahLst/>
                    <a:cxnLst>
                      <a:cxn ang="0">
                        <a:pos x="0" y="540"/>
                      </a:cxn>
                      <a:cxn ang="0">
                        <a:pos x="180" y="180"/>
                      </a:cxn>
                      <a:cxn ang="0">
                        <a:pos x="360" y="0"/>
                      </a:cxn>
                    </a:cxnLst>
                    <a:rect l="0" t="0" r="r" b="b"/>
                    <a:pathLst>
                      <a:path w="360" h="540">
                        <a:moveTo>
                          <a:pt x="0" y="540"/>
                        </a:moveTo>
                        <a:cubicBezTo>
                          <a:pt x="60" y="405"/>
                          <a:pt x="120" y="270"/>
                          <a:pt x="180" y="180"/>
                        </a:cubicBezTo>
                        <a:cubicBezTo>
                          <a:pt x="240" y="90"/>
                          <a:pt x="300" y="45"/>
                          <a:pt x="360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85" name="Line 4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21" y="6484"/>
                    <a:ext cx="57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86" name="Line 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781" y="5944"/>
                    <a:ext cx="50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87" name="Freeform 43"/>
                  <p:cNvSpPr>
                    <a:spLocks noChangeAspect="1"/>
                  </p:cNvSpPr>
                  <p:nvPr/>
                </p:nvSpPr>
                <p:spPr bwMode="auto">
                  <a:xfrm flipH="1">
                    <a:off x="7821" y="5944"/>
                    <a:ext cx="360" cy="540"/>
                  </a:xfrm>
                  <a:custGeom>
                    <a:avLst/>
                    <a:gdLst/>
                    <a:ahLst/>
                    <a:cxnLst>
                      <a:cxn ang="0">
                        <a:pos x="0" y="540"/>
                      </a:cxn>
                      <a:cxn ang="0">
                        <a:pos x="180" y="180"/>
                      </a:cxn>
                      <a:cxn ang="0">
                        <a:pos x="360" y="0"/>
                      </a:cxn>
                    </a:cxnLst>
                    <a:rect l="0" t="0" r="r" b="b"/>
                    <a:pathLst>
                      <a:path w="360" h="540">
                        <a:moveTo>
                          <a:pt x="0" y="540"/>
                        </a:moveTo>
                        <a:cubicBezTo>
                          <a:pt x="60" y="405"/>
                          <a:pt x="120" y="270"/>
                          <a:pt x="180" y="180"/>
                        </a:cubicBezTo>
                        <a:cubicBezTo>
                          <a:pt x="240" y="90"/>
                          <a:pt x="300" y="45"/>
                          <a:pt x="360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6188" name="Group 44"/>
                <p:cNvGrpSpPr>
                  <a:grpSpLocks noChangeAspect="1"/>
                </p:cNvGrpSpPr>
                <p:nvPr/>
              </p:nvGrpSpPr>
              <p:grpSpPr bwMode="auto">
                <a:xfrm>
                  <a:off x="4221" y="11512"/>
                  <a:ext cx="2942" cy="386"/>
                  <a:chOff x="2781" y="2689"/>
                  <a:chExt cx="2942" cy="386"/>
                </a:xfrm>
              </p:grpSpPr>
              <p:sp>
                <p:nvSpPr>
                  <p:cNvPr id="6189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2781" y="2700"/>
                    <a:ext cx="299" cy="364"/>
                  </a:xfrm>
                  <a:custGeom>
                    <a:avLst/>
                    <a:gdLst/>
                    <a:ahLst/>
                    <a:cxnLst>
                      <a:cxn ang="0">
                        <a:pos x="299" y="0"/>
                      </a:cxn>
                      <a:cxn ang="0">
                        <a:pos x="179" y="80"/>
                      </a:cxn>
                      <a:cxn ang="0">
                        <a:pos x="79" y="360"/>
                      </a:cxn>
                      <a:cxn ang="0">
                        <a:pos x="0" y="364"/>
                      </a:cxn>
                    </a:cxnLst>
                    <a:rect l="0" t="0" r="r" b="b"/>
                    <a:pathLst>
                      <a:path w="299" h="364">
                        <a:moveTo>
                          <a:pt x="299" y="0"/>
                        </a:moveTo>
                        <a:cubicBezTo>
                          <a:pt x="246" y="18"/>
                          <a:pt x="227" y="56"/>
                          <a:pt x="179" y="80"/>
                        </a:cubicBezTo>
                        <a:cubicBezTo>
                          <a:pt x="124" y="163"/>
                          <a:pt x="123" y="272"/>
                          <a:pt x="79" y="360"/>
                        </a:cubicBezTo>
                        <a:lnTo>
                          <a:pt x="0" y="364"/>
                        </a:ln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90" name="Freeform 46"/>
                  <p:cNvSpPr>
                    <a:spLocks noChangeAspect="1"/>
                  </p:cNvSpPr>
                  <p:nvPr/>
                </p:nvSpPr>
                <p:spPr bwMode="auto">
                  <a:xfrm>
                    <a:off x="5475" y="2715"/>
                    <a:ext cx="248" cy="345"/>
                  </a:xfrm>
                  <a:custGeom>
                    <a:avLst/>
                    <a:gdLst/>
                    <a:ahLst/>
                    <a:cxnLst>
                      <a:cxn ang="0">
                        <a:pos x="248" y="345"/>
                      </a:cxn>
                      <a:cxn ang="0">
                        <a:pos x="195" y="218"/>
                      </a:cxn>
                      <a:cxn ang="0">
                        <a:pos x="165" y="173"/>
                      </a:cxn>
                      <a:cxn ang="0">
                        <a:pos x="135" y="128"/>
                      </a:cxn>
                      <a:cxn ang="0">
                        <a:pos x="60" y="45"/>
                      </a:cxn>
                      <a:cxn ang="0">
                        <a:pos x="23" y="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48" h="345">
                        <a:moveTo>
                          <a:pt x="248" y="345"/>
                        </a:moveTo>
                        <a:cubicBezTo>
                          <a:pt x="237" y="293"/>
                          <a:pt x="225" y="264"/>
                          <a:pt x="195" y="218"/>
                        </a:cubicBezTo>
                        <a:cubicBezTo>
                          <a:pt x="185" y="203"/>
                          <a:pt x="165" y="173"/>
                          <a:pt x="165" y="173"/>
                        </a:cubicBezTo>
                        <a:cubicBezTo>
                          <a:pt x="152" y="129"/>
                          <a:pt x="168" y="170"/>
                          <a:pt x="135" y="128"/>
                        </a:cubicBezTo>
                        <a:cubicBezTo>
                          <a:pt x="106" y="92"/>
                          <a:pt x="99" y="71"/>
                          <a:pt x="60" y="45"/>
                        </a:cubicBezTo>
                        <a:cubicBezTo>
                          <a:pt x="45" y="23"/>
                          <a:pt x="47" y="20"/>
                          <a:pt x="23" y="8"/>
                        </a:cubicBezTo>
                        <a:cubicBezTo>
                          <a:pt x="16" y="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91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5303" y="2715"/>
                    <a:ext cx="277" cy="345"/>
                  </a:xfrm>
                  <a:custGeom>
                    <a:avLst/>
                    <a:gdLst/>
                    <a:ahLst/>
                    <a:cxnLst>
                      <a:cxn ang="0">
                        <a:pos x="277" y="345"/>
                      </a:cxn>
                      <a:cxn ang="0">
                        <a:pos x="202" y="203"/>
                      </a:cxn>
                      <a:cxn ang="0">
                        <a:pos x="142" y="14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77" h="345">
                        <a:moveTo>
                          <a:pt x="277" y="345"/>
                        </a:moveTo>
                        <a:cubicBezTo>
                          <a:pt x="267" y="271"/>
                          <a:pt x="256" y="258"/>
                          <a:pt x="202" y="203"/>
                        </a:cubicBezTo>
                        <a:cubicBezTo>
                          <a:pt x="181" y="181"/>
                          <a:pt x="167" y="160"/>
                          <a:pt x="142" y="143"/>
                        </a:cubicBezTo>
                        <a:cubicBezTo>
                          <a:pt x="123" y="80"/>
                          <a:pt x="44" y="44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92" name="Freeform 48"/>
                  <p:cNvSpPr>
                    <a:spLocks noChangeAspect="1"/>
                  </p:cNvSpPr>
                  <p:nvPr/>
                </p:nvSpPr>
                <p:spPr bwMode="auto">
                  <a:xfrm>
                    <a:off x="5055" y="2704"/>
                    <a:ext cx="345" cy="349"/>
                  </a:xfrm>
                  <a:custGeom>
                    <a:avLst/>
                    <a:gdLst/>
                    <a:ahLst/>
                    <a:cxnLst>
                      <a:cxn ang="0">
                        <a:pos x="345" y="349"/>
                      </a:cxn>
                      <a:cxn ang="0">
                        <a:pos x="300" y="274"/>
                      </a:cxn>
                      <a:cxn ang="0">
                        <a:pos x="120" y="64"/>
                      </a:cxn>
                      <a:cxn ang="0">
                        <a:pos x="0" y="4"/>
                      </a:cxn>
                      <a:cxn ang="0">
                        <a:pos x="66" y="0"/>
                      </a:cxn>
                    </a:cxnLst>
                    <a:rect l="0" t="0" r="r" b="b"/>
                    <a:pathLst>
                      <a:path w="345" h="349">
                        <a:moveTo>
                          <a:pt x="345" y="349"/>
                        </a:moveTo>
                        <a:cubicBezTo>
                          <a:pt x="337" y="313"/>
                          <a:pt x="327" y="300"/>
                          <a:pt x="300" y="274"/>
                        </a:cubicBezTo>
                        <a:cubicBezTo>
                          <a:pt x="275" y="192"/>
                          <a:pt x="197" y="102"/>
                          <a:pt x="120" y="64"/>
                        </a:cubicBezTo>
                        <a:cubicBezTo>
                          <a:pt x="93" y="36"/>
                          <a:pt x="40" y="4"/>
                          <a:pt x="0" y="4"/>
                        </a:cubicBezTo>
                        <a:lnTo>
                          <a:pt x="66" y="0"/>
                        </a:ln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93" name="Freeform 49"/>
                  <p:cNvSpPr>
                    <a:spLocks noChangeAspect="1"/>
                  </p:cNvSpPr>
                  <p:nvPr/>
                </p:nvSpPr>
                <p:spPr bwMode="auto">
                  <a:xfrm>
                    <a:off x="4950" y="2715"/>
                    <a:ext cx="248" cy="353"/>
                  </a:xfrm>
                  <a:custGeom>
                    <a:avLst/>
                    <a:gdLst/>
                    <a:ahLst/>
                    <a:cxnLst>
                      <a:cxn ang="0">
                        <a:pos x="248" y="353"/>
                      </a:cxn>
                      <a:cxn ang="0">
                        <a:pos x="180" y="255"/>
                      </a:cxn>
                      <a:cxn ang="0">
                        <a:pos x="128" y="15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48" h="353">
                        <a:moveTo>
                          <a:pt x="248" y="353"/>
                        </a:moveTo>
                        <a:cubicBezTo>
                          <a:pt x="237" y="311"/>
                          <a:pt x="203" y="291"/>
                          <a:pt x="180" y="255"/>
                        </a:cubicBezTo>
                        <a:cubicBezTo>
                          <a:pt x="168" y="218"/>
                          <a:pt x="150" y="191"/>
                          <a:pt x="128" y="158"/>
                        </a:cubicBezTo>
                        <a:cubicBezTo>
                          <a:pt x="90" y="100"/>
                          <a:pt x="63" y="34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94" name="Freeform 50"/>
                  <p:cNvSpPr>
                    <a:spLocks noChangeAspect="1"/>
                  </p:cNvSpPr>
                  <p:nvPr/>
                </p:nvSpPr>
                <p:spPr bwMode="auto">
                  <a:xfrm>
                    <a:off x="4538" y="2708"/>
                    <a:ext cx="465" cy="360"/>
                  </a:xfrm>
                  <a:custGeom>
                    <a:avLst/>
                    <a:gdLst/>
                    <a:ahLst/>
                    <a:cxnLst>
                      <a:cxn ang="0">
                        <a:pos x="465" y="360"/>
                      </a:cxn>
                      <a:cxn ang="0">
                        <a:pos x="420" y="292"/>
                      </a:cxn>
                      <a:cxn ang="0">
                        <a:pos x="352" y="202"/>
                      </a:cxn>
                      <a:cxn ang="0">
                        <a:pos x="262" y="9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65" h="360">
                        <a:moveTo>
                          <a:pt x="465" y="360"/>
                        </a:moveTo>
                        <a:cubicBezTo>
                          <a:pt x="455" y="331"/>
                          <a:pt x="442" y="315"/>
                          <a:pt x="420" y="292"/>
                        </a:cubicBezTo>
                        <a:cubicBezTo>
                          <a:pt x="407" y="256"/>
                          <a:pt x="377" y="231"/>
                          <a:pt x="352" y="202"/>
                        </a:cubicBezTo>
                        <a:cubicBezTo>
                          <a:pt x="322" y="166"/>
                          <a:pt x="295" y="123"/>
                          <a:pt x="262" y="90"/>
                        </a:cubicBezTo>
                        <a:cubicBezTo>
                          <a:pt x="206" y="34"/>
                          <a:pt x="78" y="0"/>
                          <a:pt x="0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95" name="Freeform 51"/>
                  <p:cNvSpPr>
                    <a:spLocks noChangeAspect="1"/>
                  </p:cNvSpPr>
                  <p:nvPr/>
                </p:nvSpPr>
                <p:spPr bwMode="auto">
                  <a:xfrm>
                    <a:off x="3413" y="2718"/>
                    <a:ext cx="1350" cy="357"/>
                  </a:xfrm>
                  <a:custGeom>
                    <a:avLst/>
                    <a:gdLst/>
                    <a:ahLst/>
                    <a:cxnLst>
                      <a:cxn ang="0">
                        <a:pos x="1350" y="357"/>
                      </a:cxn>
                      <a:cxn ang="0">
                        <a:pos x="1162" y="162"/>
                      </a:cxn>
                      <a:cxn ang="0">
                        <a:pos x="1035" y="87"/>
                      </a:cxn>
                      <a:cxn ang="0">
                        <a:pos x="765" y="27"/>
                      </a:cxn>
                      <a:cxn ang="0">
                        <a:pos x="330" y="80"/>
                      </a:cxn>
                      <a:cxn ang="0">
                        <a:pos x="262" y="110"/>
                      </a:cxn>
                      <a:cxn ang="0">
                        <a:pos x="60" y="290"/>
                      </a:cxn>
                      <a:cxn ang="0">
                        <a:pos x="0" y="357"/>
                      </a:cxn>
                      <a:cxn ang="0">
                        <a:pos x="88" y="346"/>
                      </a:cxn>
                    </a:cxnLst>
                    <a:rect l="0" t="0" r="r" b="b"/>
                    <a:pathLst>
                      <a:path w="1350" h="357">
                        <a:moveTo>
                          <a:pt x="1350" y="357"/>
                        </a:moveTo>
                        <a:cubicBezTo>
                          <a:pt x="1318" y="270"/>
                          <a:pt x="1237" y="209"/>
                          <a:pt x="1162" y="162"/>
                        </a:cubicBezTo>
                        <a:cubicBezTo>
                          <a:pt x="1118" y="134"/>
                          <a:pt x="1085" y="100"/>
                          <a:pt x="1035" y="87"/>
                        </a:cubicBezTo>
                        <a:cubicBezTo>
                          <a:pt x="962" y="39"/>
                          <a:pt x="848" y="34"/>
                          <a:pt x="765" y="27"/>
                        </a:cubicBezTo>
                        <a:cubicBezTo>
                          <a:pt x="621" y="0"/>
                          <a:pt x="461" y="16"/>
                          <a:pt x="330" y="80"/>
                        </a:cubicBezTo>
                        <a:cubicBezTo>
                          <a:pt x="306" y="92"/>
                          <a:pt x="284" y="92"/>
                          <a:pt x="262" y="110"/>
                        </a:cubicBezTo>
                        <a:cubicBezTo>
                          <a:pt x="193" y="166"/>
                          <a:pt x="123" y="227"/>
                          <a:pt x="60" y="290"/>
                        </a:cubicBezTo>
                        <a:cubicBezTo>
                          <a:pt x="46" y="304"/>
                          <a:pt x="19" y="357"/>
                          <a:pt x="0" y="357"/>
                        </a:cubicBezTo>
                        <a:lnTo>
                          <a:pt x="88" y="346"/>
                        </a:ln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96" name="Freeform 52"/>
                  <p:cNvSpPr>
                    <a:spLocks noChangeAspect="1"/>
                  </p:cNvSpPr>
                  <p:nvPr/>
                </p:nvSpPr>
                <p:spPr bwMode="auto">
                  <a:xfrm>
                    <a:off x="3630" y="2879"/>
                    <a:ext cx="930" cy="189"/>
                  </a:xfrm>
                  <a:custGeom>
                    <a:avLst/>
                    <a:gdLst/>
                    <a:ahLst/>
                    <a:cxnLst>
                      <a:cxn ang="0">
                        <a:pos x="930" y="189"/>
                      </a:cxn>
                      <a:cxn ang="0">
                        <a:pos x="878" y="144"/>
                      </a:cxn>
                      <a:cxn ang="0">
                        <a:pos x="818" y="129"/>
                      </a:cxn>
                      <a:cxn ang="0">
                        <a:pos x="788" y="114"/>
                      </a:cxn>
                      <a:cxn ang="0">
                        <a:pos x="765" y="99"/>
                      </a:cxn>
                      <a:cxn ang="0">
                        <a:pos x="630" y="54"/>
                      </a:cxn>
                      <a:cxn ang="0">
                        <a:pos x="293" y="39"/>
                      </a:cxn>
                      <a:cxn ang="0">
                        <a:pos x="225" y="61"/>
                      </a:cxn>
                      <a:cxn ang="0">
                        <a:pos x="203" y="76"/>
                      </a:cxn>
                      <a:cxn ang="0">
                        <a:pos x="158" y="91"/>
                      </a:cxn>
                      <a:cxn ang="0">
                        <a:pos x="68" y="136"/>
                      </a:cxn>
                      <a:cxn ang="0">
                        <a:pos x="0" y="181"/>
                      </a:cxn>
                      <a:cxn ang="0">
                        <a:pos x="51" y="185"/>
                      </a:cxn>
                    </a:cxnLst>
                    <a:rect l="0" t="0" r="r" b="b"/>
                    <a:pathLst>
                      <a:path w="930" h="189">
                        <a:moveTo>
                          <a:pt x="930" y="189"/>
                        </a:moveTo>
                        <a:cubicBezTo>
                          <a:pt x="912" y="175"/>
                          <a:pt x="899" y="154"/>
                          <a:pt x="878" y="144"/>
                        </a:cubicBezTo>
                        <a:cubicBezTo>
                          <a:pt x="860" y="135"/>
                          <a:pt x="837" y="137"/>
                          <a:pt x="818" y="129"/>
                        </a:cubicBezTo>
                        <a:cubicBezTo>
                          <a:pt x="808" y="125"/>
                          <a:pt x="798" y="120"/>
                          <a:pt x="788" y="114"/>
                        </a:cubicBezTo>
                        <a:cubicBezTo>
                          <a:pt x="780" y="109"/>
                          <a:pt x="773" y="103"/>
                          <a:pt x="765" y="99"/>
                        </a:cubicBezTo>
                        <a:cubicBezTo>
                          <a:pt x="722" y="81"/>
                          <a:pt x="675" y="68"/>
                          <a:pt x="630" y="54"/>
                        </a:cubicBezTo>
                        <a:cubicBezTo>
                          <a:pt x="551" y="0"/>
                          <a:pt x="332" y="38"/>
                          <a:pt x="293" y="39"/>
                        </a:cubicBezTo>
                        <a:cubicBezTo>
                          <a:pt x="270" y="46"/>
                          <a:pt x="248" y="54"/>
                          <a:pt x="225" y="61"/>
                        </a:cubicBezTo>
                        <a:cubicBezTo>
                          <a:pt x="218" y="66"/>
                          <a:pt x="211" y="72"/>
                          <a:pt x="203" y="76"/>
                        </a:cubicBezTo>
                        <a:cubicBezTo>
                          <a:pt x="189" y="82"/>
                          <a:pt x="158" y="91"/>
                          <a:pt x="158" y="91"/>
                        </a:cubicBezTo>
                        <a:cubicBezTo>
                          <a:pt x="131" y="109"/>
                          <a:pt x="99" y="126"/>
                          <a:pt x="68" y="136"/>
                        </a:cubicBezTo>
                        <a:cubicBezTo>
                          <a:pt x="45" y="151"/>
                          <a:pt x="25" y="169"/>
                          <a:pt x="0" y="181"/>
                        </a:cubicBezTo>
                        <a:lnTo>
                          <a:pt x="51" y="185"/>
                        </a:ln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97" name="Freeform 53"/>
                  <p:cNvSpPr>
                    <a:spLocks noChangeAspect="1"/>
                  </p:cNvSpPr>
                  <p:nvPr/>
                </p:nvSpPr>
                <p:spPr bwMode="auto">
                  <a:xfrm>
                    <a:off x="3015" y="2689"/>
                    <a:ext cx="347" cy="371"/>
                  </a:xfrm>
                  <a:custGeom>
                    <a:avLst/>
                    <a:gdLst/>
                    <a:ahLst/>
                    <a:cxnLst>
                      <a:cxn ang="0">
                        <a:pos x="0" y="371"/>
                      </a:cxn>
                      <a:cxn ang="0">
                        <a:pos x="53" y="251"/>
                      </a:cxn>
                      <a:cxn ang="0">
                        <a:pos x="83" y="206"/>
                      </a:cxn>
                      <a:cxn ang="0">
                        <a:pos x="285" y="41"/>
                      </a:cxn>
                      <a:cxn ang="0">
                        <a:pos x="323" y="19"/>
                      </a:cxn>
                    </a:cxnLst>
                    <a:rect l="0" t="0" r="r" b="b"/>
                    <a:pathLst>
                      <a:path w="347" h="371">
                        <a:moveTo>
                          <a:pt x="0" y="371"/>
                        </a:moveTo>
                        <a:cubicBezTo>
                          <a:pt x="13" y="322"/>
                          <a:pt x="25" y="293"/>
                          <a:pt x="53" y="251"/>
                        </a:cubicBezTo>
                        <a:cubicBezTo>
                          <a:pt x="63" y="236"/>
                          <a:pt x="83" y="206"/>
                          <a:pt x="83" y="206"/>
                        </a:cubicBezTo>
                        <a:cubicBezTo>
                          <a:pt x="111" y="119"/>
                          <a:pt x="216" y="87"/>
                          <a:pt x="285" y="41"/>
                        </a:cubicBezTo>
                        <a:cubicBezTo>
                          <a:pt x="347" y="0"/>
                          <a:pt x="274" y="68"/>
                          <a:pt x="323" y="19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98" name="Freeform 54"/>
                  <p:cNvSpPr>
                    <a:spLocks noChangeAspect="1"/>
                  </p:cNvSpPr>
                  <p:nvPr/>
                </p:nvSpPr>
                <p:spPr bwMode="auto">
                  <a:xfrm>
                    <a:off x="3144" y="2708"/>
                    <a:ext cx="497" cy="360"/>
                  </a:xfrm>
                  <a:custGeom>
                    <a:avLst/>
                    <a:gdLst/>
                    <a:ahLst/>
                    <a:cxnLst>
                      <a:cxn ang="0">
                        <a:pos x="497" y="0"/>
                      </a:cxn>
                      <a:cxn ang="0">
                        <a:pos x="362" y="45"/>
                      </a:cxn>
                      <a:cxn ang="0">
                        <a:pos x="204" y="172"/>
                      </a:cxn>
                      <a:cxn ang="0">
                        <a:pos x="137" y="232"/>
                      </a:cxn>
                      <a:cxn ang="0">
                        <a:pos x="107" y="277"/>
                      </a:cxn>
                      <a:cxn ang="0">
                        <a:pos x="99" y="300"/>
                      </a:cxn>
                      <a:cxn ang="0">
                        <a:pos x="84" y="322"/>
                      </a:cxn>
                      <a:cxn ang="0">
                        <a:pos x="77" y="360"/>
                      </a:cxn>
                      <a:cxn ang="0">
                        <a:pos x="0" y="356"/>
                      </a:cxn>
                    </a:cxnLst>
                    <a:rect l="0" t="0" r="r" b="b"/>
                    <a:pathLst>
                      <a:path w="497" h="360">
                        <a:moveTo>
                          <a:pt x="497" y="0"/>
                        </a:moveTo>
                        <a:cubicBezTo>
                          <a:pt x="452" y="14"/>
                          <a:pt x="406" y="29"/>
                          <a:pt x="362" y="45"/>
                        </a:cubicBezTo>
                        <a:cubicBezTo>
                          <a:pt x="314" y="91"/>
                          <a:pt x="260" y="135"/>
                          <a:pt x="204" y="172"/>
                        </a:cubicBezTo>
                        <a:cubicBezTo>
                          <a:pt x="179" y="189"/>
                          <a:pt x="162" y="215"/>
                          <a:pt x="137" y="232"/>
                        </a:cubicBezTo>
                        <a:cubicBezTo>
                          <a:pt x="118" y="287"/>
                          <a:pt x="145" y="220"/>
                          <a:pt x="107" y="277"/>
                        </a:cubicBezTo>
                        <a:cubicBezTo>
                          <a:pt x="102" y="284"/>
                          <a:pt x="103" y="293"/>
                          <a:pt x="99" y="300"/>
                        </a:cubicBezTo>
                        <a:cubicBezTo>
                          <a:pt x="95" y="308"/>
                          <a:pt x="89" y="315"/>
                          <a:pt x="84" y="322"/>
                        </a:cubicBezTo>
                        <a:cubicBezTo>
                          <a:pt x="76" y="350"/>
                          <a:pt x="77" y="337"/>
                          <a:pt x="77" y="360"/>
                        </a:cubicBezTo>
                        <a:lnTo>
                          <a:pt x="0" y="356"/>
                        </a:ln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6199" name="Group 55"/>
              <p:cNvGrpSpPr>
                <a:grpSpLocks noChangeAspect="1"/>
              </p:cNvGrpSpPr>
              <p:nvPr/>
            </p:nvGrpSpPr>
            <p:grpSpPr bwMode="auto">
              <a:xfrm>
                <a:off x="4221" y="10444"/>
                <a:ext cx="2520" cy="1440"/>
                <a:chOff x="4221" y="10444"/>
                <a:chExt cx="2520" cy="1440"/>
              </a:xfrm>
            </p:grpSpPr>
            <p:grpSp>
              <p:nvGrpSpPr>
                <p:cNvPr id="6200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4221" y="10444"/>
                  <a:ext cx="360" cy="1440"/>
                  <a:chOff x="2781" y="1621"/>
                  <a:chExt cx="360" cy="1440"/>
                </a:xfrm>
              </p:grpSpPr>
              <p:sp>
                <p:nvSpPr>
                  <p:cNvPr id="6201" name="Rectangle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202" name="Line 5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6203" name="Group 59"/>
                <p:cNvGrpSpPr>
                  <a:grpSpLocks noChangeAspect="1"/>
                </p:cNvGrpSpPr>
                <p:nvPr/>
              </p:nvGrpSpPr>
              <p:grpSpPr bwMode="auto">
                <a:xfrm>
                  <a:off x="5661" y="10444"/>
                  <a:ext cx="1080" cy="1440"/>
                  <a:chOff x="4941" y="1624"/>
                  <a:chExt cx="1080" cy="1440"/>
                </a:xfrm>
              </p:grpSpPr>
              <p:grpSp>
                <p:nvGrpSpPr>
                  <p:cNvPr id="6204" name="Group 6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301" y="1624"/>
                    <a:ext cx="360" cy="1440"/>
                    <a:chOff x="2781" y="1621"/>
                    <a:chExt cx="360" cy="1440"/>
                  </a:xfrm>
                </p:grpSpPr>
                <p:sp>
                  <p:nvSpPr>
                    <p:cNvPr id="6205" name="Rectangle 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81" y="2164"/>
                      <a:ext cx="360" cy="360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06" name="Line 6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961" y="1621"/>
                      <a:ext cx="0" cy="144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6207" name="Line 6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941" y="2344"/>
                    <a:ext cx="108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6208" name="Text Box 6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584" y="10444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/>
                  <a:r>
                    <a:rPr lang="el-GR" sz="1200" b="1"/>
                    <a:t>Α</a:t>
                  </a:r>
                </a:p>
              </p:txBody>
            </p:sp>
            <p:sp>
              <p:nvSpPr>
                <p:cNvPr id="6209" name="Text Box 6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661" y="10444"/>
                  <a:ext cx="54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/>
                  <a:r>
                    <a:rPr lang="el-GR" sz="1200" b="1"/>
                    <a:t>Β</a:t>
                  </a:r>
                </a:p>
              </p:txBody>
            </p:sp>
          </p:grpSp>
        </p:grpSp>
      </p:grpSp>
      <p:sp>
        <p:nvSpPr>
          <p:cNvPr id="6210" name="Rectangle 66"/>
          <p:cNvSpPr>
            <a:spLocks noChangeArrowheads="1"/>
          </p:cNvSpPr>
          <p:nvPr/>
        </p:nvSpPr>
        <p:spPr bwMode="auto">
          <a:xfrm>
            <a:off x="0" y="55626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Σχηματική παράσταση διπλού δισκοπρίονου (παρυφωτή) κατά μήκος των ινών του ξύλου.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woodproductsonlineexpo.com/kimages/2736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85793"/>
            <a:ext cx="5857916" cy="4393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252788" y="2447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7170" name="Picture 2" descr="kadroniera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4191000" cy="3116263"/>
          </a:xfrm>
          <a:prstGeom prst="rect">
            <a:avLst/>
          </a:prstGeom>
          <a:noFill/>
        </p:spPr>
      </p:pic>
      <p:grpSp>
        <p:nvGrpSpPr>
          <p:cNvPr id="7172" name="Group 4"/>
          <p:cNvGrpSpPr>
            <a:grpSpLocks noChangeAspect="1"/>
          </p:cNvGrpSpPr>
          <p:nvPr/>
        </p:nvGrpSpPr>
        <p:grpSpPr bwMode="auto">
          <a:xfrm>
            <a:off x="152400" y="1136650"/>
            <a:ext cx="8763000" cy="3933825"/>
            <a:chOff x="1881" y="10084"/>
            <a:chExt cx="8820" cy="3960"/>
          </a:xfrm>
        </p:grpSpPr>
        <p:sp>
          <p:nvSpPr>
            <p:cNvPr id="7173" name="Rectangle 5"/>
            <p:cNvSpPr>
              <a:spLocks noChangeAspect="1" noChangeArrowheads="1"/>
            </p:cNvSpPr>
            <p:nvPr/>
          </p:nvSpPr>
          <p:spPr bwMode="auto">
            <a:xfrm>
              <a:off x="1881" y="10084"/>
              <a:ext cx="8820" cy="39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7174" name="Line 6"/>
            <p:cNvSpPr>
              <a:spLocks noChangeAspect="1" noChangeShapeType="1"/>
            </p:cNvSpPr>
            <p:nvPr/>
          </p:nvSpPr>
          <p:spPr bwMode="auto">
            <a:xfrm flipH="1">
              <a:off x="8001" y="10624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7175" name="Text Box 7"/>
            <p:cNvSpPr txBox="1">
              <a:spLocks noChangeAspect="1" noChangeArrowheads="1"/>
            </p:cNvSpPr>
            <p:nvPr/>
          </p:nvSpPr>
          <p:spPr bwMode="auto">
            <a:xfrm>
              <a:off x="7461" y="10264"/>
              <a:ext cx="216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l-GR" sz="1200"/>
                <a:t>Άνω δίσκοι κοπής</a:t>
              </a:r>
            </a:p>
          </p:txBody>
        </p:sp>
        <p:sp>
          <p:nvSpPr>
            <p:cNvPr id="7176" name="Text Box 8"/>
            <p:cNvSpPr txBox="1">
              <a:spLocks noChangeAspect="1" noChangeArrowheads="1"/>
            </p:cNvSpPr>
            <p:nvPr/>
          </p:nvSpPr>
          <p:spPr bwMode="auto">
            <a:xfrm>
              <a:off x="7641" y="13504"/>
              <a:ext cx="216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l-GR" sz="1200"/>
                <a:t>Κάτω δίσκοι κοπής</a:t>
              </a:r>
            </a:p>
          </p:txBody>
        </p:sp>
        <p:sp>
          <p:nvSpPr>
            <p:cNvPr id="7177" name="Line 9"/>
            <p:cNvSpPr>
              <a:spLocks noChangeAspect="1" noChangeShapeType="1"/>
            </p:cNvSpPr>
            <p:nvPr/>
          </p:nvSpPr>
          <p:spPr bwMode="auto">
            <a:xfrm flipH="1" flipV="1">
              <a:off x="8001" y="13144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  <p:grpSp>
          <p:nvGrpSpPr>
            <p:cNvPr id="7178" name="Group 10"/>
            <p:cNvGrpSpPr>
              <a:grpSpLocks noChangeAspect="1"/>
            </p:cNvGrpSpPr>
            <p:nvPr/>
          </p:nvGrpSpPr>
          <p:grpSpPr bwMode="auto">
            <a:xfrm>
              <a:off x="6201" y="10984"/>
              <a:ext cx="4320" cy="2194"/>
              <a:chOff x="2961" y="5433"/>
              <a:chExt cx="7920" cy="4088"/>
            </a:xfrm>
          </p:grpSpPr>
          <p:sp>
            <p:nvSpPr>
              <p:cNvPr id="7179" name="Line 11"/>
              <p:cNvSpPr>
                <a:spLocks noChangeAspect="1" noChangeShapeType="1"/>
              </p:cNvSpPr>
              <p:nvPr/>
            </p:nvSpPr>
            <p:spPr bwMode="auto">
              <a:xfrm>
                <a:off x="2961" y="7477"/>
                <a:ext cx="79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7180" name="Group 12"/>
              <p:cNvGrpSpPr>
                <a:grpSpLocks noChangeAspect="1"/>
              </p:cNvGrpSpPr>
              <p:nvPr/>
            </p:nvGrpSpPr>
            <p:grpSpPr bwMode="auto">
              <a:xfrm>
                <a:off x="3727" y="5433"/>
                <a:ext cx="6643" cy="2044"/>
                <a:chOff x="3321" y="3064"/>
                <a:chExt cx="4680" cy="1440"/>
              </a:xfrm>
            </p:grpSpPr>
            <p:grpSp>
              <p:nvGrpSpPr>
                <p:cNvPr id="7181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332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182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183" name="Line 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184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3681" y="3064"/>
                  <a:ext cx="180" cy="1440"/>
                  <a:chOff x="2781" y="1621"/>
                  <a:chExt cx="360" cy="1440"/>
                </a:xfrm>
              </p:grpSpPr>
              <p:sp>
                <p:nvSpPr>
                  <p:cNvPr id="7185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186" name="Line 1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187" name="Group 19"/>
                <p:cNvGrpSpPr>
                  <a:grpSpLocks noChangeAspect="1"/>
                </p:cNvGrpSpPr>
                <p:nvPr/>
              </p:nvGrpSpPr>
              <p:grpSpPr bwMode="auto">
                <a:xfrm>
                  <a:off x="5121" y="3064"/>
                  <a:ext cx="720" cy="1440"/>
                  <a:chOff x="2781" y="1621"/>
                  <a:chExt cx="360" cy="1440"/>
                </a:xfrm>
              </p:grpSpPr>
              <p:sp>
                <p:nvSpPr>
                  <p:cNvPr id="7188" name="Rectangle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189" name="Line 2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190" name="Group 22"/>
                <p:cNvGrpSpPr>
                  <a:grpSpLocks noChangeAspect="1"/>
                </p:cNvGrpSpPr>
                <p:nvPr/>
              </p:nvGrpSpPr>
              <p:grpSpPr bwMode="auto">
                <a:xfrm>
                  <a:off x="440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191" name="Rectangle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192" name="Line 2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193" name="Group 25"/>
                <p:cNvGrpSpPr>
                  <a:grpSpLocks noChangeAspect="1"/>
                </p:cNvGrpSpPr>
                <p:nvPr/>
              </p:nvGrpSpPr>
              <p:grpSpPr bwMode="auto">
                <a:xfrm>
                  <a:off x="476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194" name="Rectangl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195" name="Line 2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196" name="Group 28"/>
                <p:cNvGrpSpPr>
                  <a:grpSpLocks noChangeAspect="1"/>
                </p:cNvGrpSpPr>
                <p:nvPr/>
              </p:nvGrpSpPr>
              <p:grpSpPr bwMode="auto">
                <a:xfrm>
                  <a:off x="620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197" name="Rectangl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198" name="Line 3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199" name="Group 31"/>
                <p:cNvGrpSpPr>
                  <a:grpSpLocks noChangeAspect="1"/>
                </p:cNvGrpSpPr>
                <p:nvPr/>
              </p:nvGrpSpPr>
              <p:grpSpPr bwMode="auto">
                <a:xfrm>
                  <a:off x="584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00" name="Rectangle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01" name="Line 3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02" name="Group 34"/>
                <p:cNvGrpSpPr>
                  <a:grpSpLocks noChangeAspect="1"/>
                </p:cNvGrpSpPr>
                <p:nvPr/>
              </p:nvGrpSpPr>
              <p:grpSpPr bwMode="auto">
                <a:xfrm>
                  <a:off x="3861" y="3064"/>
                  <a:ext cx="180" cy="1440"/>
                  <a:chOff x="2781" y="1621"/>
                  <a:chExt cx="360" cy="1440"/>
                </a:xfrm>
              </p:grpSpPr>
              <p:sp>
                <p:nvSpPr>
                  <p:cNvPr id="7203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04" name="Line 3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05" name="Group 37"/>
                <p:cNvGrpSpPr>
                  <a:grpSpLocks noChangeAspect="1"/>
                </p:cNvGrpSpPr>
                <p:nvPr/>
              </p:nvGrpSpPr>
              <p:grpSpPr bwMode="auto">
                <a:xfrm>
                  <a:off x="404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06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07" name="Line 3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08" name="Group 40"/>
                <p:cNvGrpSpPr>
                  <a:grpSpLocks noChangeAspect="1"/>
                </p:cNvGrpSpPr>
                <p:nvPr/>
              </p:nvGrpSpPr>
              <p:grpSpPr bwMode="auto">
                <a:xfrm>
                  <a:off x="656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09" name="Rectangle 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10" name="Line 4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11" name="Group 43"/>
                <p:cNvGrpSpPr>
                  <a:grpSpLocks noChangeAspect="1"/>
                </p:cNvGrpSpPr>
                <p:nvPr/>
              </p:nvGrpSpPr>
              <p:grpSpPr bwMode="auto">
                <a:xfrm>
                  <a:off x="692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12" name="Rectangle 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13" name="Line 4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14" name="Group 46"/>
                <p:cNvGrpSpPr>
                  <a:grpSpLocks noChangeAspect="1"/>
                </p:cNvGrpSpPr>
                <p:nvPr/>
              </p:nvGrpSpPr>
              <p:grpSpPr bwMode="auto">
                <a:xfrm>
                  <a:off x="728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15" name="Rectangle 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16" name="Line 4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17" name="Group 49"/>
                <p:cNvGrpSpPr>
                  <a:grpSpLocks noChangeAspect="1"/>
                </p:cNvGrpSpPr>
                <p:nvPr/>
              </p:nvGrpSpPr>
              <p:grpSpPr bwMode="auto">
                <a:xfrm>
                  <a:off x="764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18" name="Rectangle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19" name="Line 5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7220" name="Group 52"/>
              <p:cNvGrpSpPr>
                <a:grpSpLocks noChangeAspect="1"/>
              </p:cNvGrpSpPr>
              <p:nvPr/>
            </p:nvGrpSpPr>
            <p:grpSpPr bwMode="auto">
              <a:xfrm>
                <a:off x="3727" y="7477"/>
                <a:ext cx="6643" cy="2044"/>
                <a:chOff x="3321" y="3064"/>
                <a:chExt cx="4680" cy="1440"/>
              </a:xfrm>
            </p:grpSpPr>
            <p:grpSp>
              <p:nvGrpSpPr>
                <p:cNvPr id="7221" name="Group 53"/>
                <p:cNvGrpSpPr>
                  <a:grpSpLocks noChangeAspect="1"/>
                </p:cNvGrpSpPr>
                <p:nvPr/>
              </p:nvGrpSpPr>
              <p:grpSpPr bwMode="auto">
                <a:xfrm>
                  <a:off x="332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22" name="Rectangle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23" name="Line 5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24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3681" y="3064"/>
                  <a:ext cx="180" cy="1440"/>
                  <a:chOff x="2781" y="1621"/>
                  <a:chExt cx="360" cy="1440"/>
                </a:xfrm>
              </p:grpSpPr>
              <p:sp>
                <p:nvSpPr>
                  <p:cNvPr id="7225" name="Rectangle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26" name="Line 5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27" name="Group 59"/>
                <p:cNvGrpSpPr>
                  <a:grpSpLocks noChangeAspect="1"/>
                </p:cNvGrpSpPr>
                <p:nvPr/>
              </p:nvGrpSpPr>
              <p:grpSpPr bwMode="auto">
                <a:xfrm>
                  <a:off x="5121" y="3064"/>
                  <a:ext cx="720" cy="1440"/>
                  <a:chOff x="2781" y="1621"/>
                  <a:chExt cx="360" cy="1440"/>
                </a:xfrm>
              </p:grpSpPr>
              <p:sp>
                <p:nvSpPr>
                  <p:cNvPr id="7228" name="Rectangle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29" name="Line 6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30" name="Group 62"/>
                <p:cNvGrpSpPr>
                  <a:grpSpLocks noChangeAspect="1"/>
                </p:cNvGrpSpPr>
                <p:nvPr/>
              </p:nvGrpSpPr>
              <p:grpSpPr bwMode="auto">
                <a:xfrm>
                  <a:off x="440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31" name="Rectangle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32" name="Line 6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33" name="Group 65"/>
                <p:cNvGrpSpPr>
                  <a:grpSpLocks noChangeAspect="1"/>
                </p:cNvGrpSpPr>
                <p:nvPr/>
              </p:nvGrpSpPr>
              <p:grpSpPr bwMode="auto">
                <a:xfrm>
                  <a:off x="476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34" name="Rectangle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35" name="Line 6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36" name="Group 68"/>
                <p:cNvGrpSpPr>
                  <a:grpSpLocks noChangeAspect="1"/>
                </p:cNvGrpSpPr>
                <p:nvPr/>
              </p:nvGrpSpPr>
              <p:grpSpPr bwMode="auto">
                <a:xfrm>
                  <a:off x="620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37" name="Rectangle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38" name="Line 7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39" name="Group 71"/>
                <p:cNvGrpSpPr>
                  <a:grpSpLocks noChangeAspect="1"/>
                </p:cNvGrpSpPr>
                <p:nvPr/>
              </p:nvGrpSpPr>
              <p:grpSpPr bwMode="auto">
                <a:xfrm>
                  <a:off x="584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40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41" name="Line 7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42" name="Group 74"/>
                <p:cNvGrpSpPr>
                  <a:grpSpLocks noChangeAspect="1"/>
                </p:cNvGrpSpPr>
                <p:nvPr/>
              </p:nvGrpSpPr>
              <p:grpSpPr bwMode="auto">
                <a:xfrm>
                  <a:off x="3861" y="3064"/>
                  <a:ext cx="180" cy="1440"/>
                  <a:chOff x="2781" y="1621"/>
                  <a:chExt cx="360" cy="1440"/>
                </a:xfrm>
              </p:grpSpPr>
              <p:sp>
                <p:nvSpPr>
                  <p:cNvPr id="7243" name="Rectangle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44" name="Line 7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45" name="Group 77"/>
                <p:cNvGrpSpPr>
                  <a:grpSpLocks noChangeAspect="1"/>
                </p:cNvGrpSpPr>
                <p:nvPr/>
              </p:nvGrpSpPr>
              <p:grpSpPr bwMode="auto">
                <a:xfrm>
                  <a:off x="404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46" name="Rectangle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47" name="Line 7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48" name="Group 80"/>
                <p:cNvGrpSpPr>
                  <a:grpSpLocks noChangeAspect="1"/>
                </p:cNvGrpSpPr>
                <p:nvPr/>
              </p:nvGrpSpPr>
              <p:grpSpPr bwMode="auto">
                <a:xfrm>
                  <a:off x="656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49" name="Rectangle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50" name="Line 8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51" name="Group 83"/>
                <p:cNvGrpSpPr>
                  <a:grpSpLocks noChangeAspect="1"/>
                </p:cNvGrpSpPr>
                <p:nvPr/>
              </p:nvGrpSpPr>
              <p:grpSpPr bwMode="auto">
                <a:xfrm>
                  <a:off x="692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52" name="Rectangle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53" name="Line 8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54" name="Group 86"/>
                <p:cNvGrpSpPr>
                  <a:grpSpLocks noChangeAspect="1"/>
                </p:cNvGrpSpPr>
                <p:nvPr/>
              </p:nvGrpSpPr>
              <p:grpSpPr bwMode="auto">
                <a:xfrm>
                  <a:off x="728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55" name="Rectangle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56" name="Line 8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57" name="Group 89"/>
                <p:cNvGrpSpPr>
                  <a:grpSpLocks noChangeAspect="1"/>
                </p:cNvGrpSpPr>
                <p:nvPr/>
              </p:nvGrpSpPr>
              <p:grpSpPr bwMode="auto">
                <a:xfrm>
                  <a:off x="7641" y="3064"/>
                  <a:ext cx="360" cy="1440"/>
                  <a:chOff x="2781" y="1621"/>
                  <a:chExt cx="360" cy="1440"/>
                </a:xfrm>
              </p:grpSpPr>
              <p:sp>
                <p:nvSpPr>
                  <p:cNvPr id="7258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2164"/>
                    <a:ext cx="36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59" name="Line 9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61" y="1621"/>
                    <a:ext cx="0" cy="144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7260" name="Group 92"/>
              <p:cNvGrpSpPr>
                <a:grpSpLocks noChangeAspect="1"/>
              </p:cNvGrpSpPr>
              <p:nvPr/>
            </p:nvGrpSpPr>
            <p:grpSpPr bwMode="auto">
              <a:xfrm>
                <a:off x="3472" y="6980"/>
                <a:ext cx="7154" cy="1124"/>
                <a:chOff x="3472" y="6980"/>
                <a:chExt cx="7154" cy="1124"/>
              </a:xfrm>
            </p:grpSpPr>
            <p:grpSp>
              <p:nvGrpSpPr>
                <p:cNvPr id="7261" name="Group 93"/>
                <p:cNvGrpSpPr>
                  <a:grpSpLocks noChangeAspect="1"/>
                </p:cNvGrpSpPr>
                <p:nvPr/>
              </p:nvGrpSpPr>
              <p:grpSpPr bwMode="auto">
                <a:xfrm>
                  <a:off x="3472" y="7006"/>
                  <a:ext cx="7154" cy="953"/>
                  <a:chOff x="2421" y="5944"/>
                  <a:chExt cx="5760" cy="540"/>
                </a:xfrm>
              </p:grpSpPr>
              <p:sp>
                <p:nvSpPr>
                  <p:cNvPr id="7262" name="Freeform 94"/>
                  <p:cNvSpPr>
                    <a:spLocks noChangeAspect="1"/>
                  </p:cNvSpPr>
                  <p:nvPr/>
                </p:nvSpPr>
                <p:spPr bwMode="auto">
                  <a:xfrm>
                    <a:off x="2421" y="5944"/>
                    <a:ext cx="360" cy="540"/>
                  </a:xfrm>
                  <a:custGeom>
                    <a:avLst/>
                    <a:gdLst/>
                    <a:ahLst/>
                    <a:cxnLst>
                      <a:cxn ang="0">
                        <a:pos x="0" y="540"/>
                      </a:cxn>
                      <a:cxn ang="0">
                        <a:pos x="180" y="180"/>
                      </a:cxn>
                      <a:cxn ang="0">
                        <a:pos x="360" y="0"/>
                      </a:cxn>
                    </a:cxnLst>
                    <a:rect l="0" t="0" r="r" b="b"/>
                    <a:pathLst>
                      <a:path w="360" h="540">
                        <a:moveTo>
                          <a:pt x="0" y="540"/>
                        </a:moveTo>
                        <a:cubicBezTo>
                          <a:pt x="60" y="405"/>
                          <a:pt x="120" y="270"/>
                          <a:pt x="180" y="180"/>
                        </a:cubicBezTo>
                        <a:cubicBezTo>
                          <a:pt x="240" y="90"/>
                          <a:pt x="300" y="45"/>
                          <a:pt x="36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63" name="Line 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21" y="6484"/>
                    <a:ext cx="57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64" name="Line 9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781" y="5944"/>
                    <a:ext cx="50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65" name="Freeform 97"/>
                  <p:cNvSpPr>
                    <a:spLocks noChangeAspect="1"/>
                  </p:cNvSpPr>
                  <p:nvPr/>
                </p:nvSpPr>
                <p:spPr bwMode="auto">
                  <a:xfrm flipH="1">
                    <a:off x="7821" y="5944"/>
                    <a:ext cx="360" cy="540"/>
                  </a:xfrm>
                  <a:custGeom>
                    <a:avLst/>
                    <a:gdLst/>
                    <a:ahLst/>
                    <a:cxnLst>
                      <a:cxn ang="0">
                        <a:pos x="0" y="540"/>
                      </a:cxn>
                      <a:cxn ang="0">
                        <a:pos x="180" y="180"/>
                      </a:cxn>
                      <a:cxn ang="0">
                        <a:pos x="360" y="0"/>
                      </a:cxn>
                    </a:cxnLst>
                    <a:rect l="0" t="0" r="r" b="b"/>
                    <a:pathLst>
                      <a:path w="360" h="540">
                        <a:moveTo>
                          <a:pt x="0" y="540"/>
                        </a:moveTo>
                        <a:cubicBezTo>
                          <a:pt x="60" y="405"/>
                          <a:pt x="120" y="270"/>
                          <a:pt x="180" y="180"/>
                        </a:cubicBezTo>
                        <a:cubicBezTo>
                          <a:pt x="240" y="90"/>
                          <a:pt x="300" y="45"/>
                          <a:pt x="36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7266" name="Group 98"/>
                <p:cNvGrpSpPr>
                  <a:grpSpLocks noChangeAspect="1"/>
                </p:cNvGrpSpPr>
                <p:nvPr/>
              </p:nvGrpSpPr>
              <p:grpSpPr bwMode="auto">
                <a:xfrm>
                  <a:off x="3830" y="6980"/>
                  <a:ext cx="6280" cy="1124"/>
                  <a:chOff x="3830" y="6980"/>
                  <a:chExt cx="6280" cy="1124"/>
                </a:xfrm>
              </p:grpSpPr>
              <p:sp>
                <p:nvSpPr>
                  <p:cNvPr id="7267" name="Freeform 99"/>
                  <p:cNvSpPr>
                    <a:spLocks noChangeAspect="1"/>
                  </p:cNvSpPr>
                  <p:nvPr/>
                </p:nvSpPr>
                <p:spPr bwMode="auto">
                  <a:xfrm>
                    <a:off x="3830" y="7024"/>
                    <a:ext cx="571" cy="936"/>
                  </a:xfrm>
                  <a:custGeom>
                    <a:avLst/>
                    <a:gdLst/>
                    <a:ahLst/>
                    <a:cxnLst>
                      <a:cxn ang="0">
                        <a:pos x="0" y="960"/>
                      </a:cxn>
                      <a:cxn ang="0">
                        <a:pos x="30" y="870"/>
                      </a:cxn>
                      <a:cxn ang="0">
                        <a:pos x="120" y="750"/>
                      </a:cxn>
                      <a:cxn ang="0">
                        <a:pos x="160" y="660"/>
                      </a:cxn>
                      <a:cxn ang="0">
                        <a:pos x="250" y="540"/>
                      </a:cxn>
                      <a:cxn ang="0">
                        <a:pos x="390" y="340"/>
                      </a:cxn>
                      <a:cxn ang="0">
                        <a:pos x="580" y="160"/>
                      </a:cxn>
                      <a:cxn ang="0">
                        <a:pos x="650" y="80"/>
                      </a:cxn>
                      <a:cxn ang="0">
                        <a:pos x="720" y="0"/>
                      </a:cxn>
                    </a:cxnLst>
                    <a:rect l="0" t="0" r="r" b="b"/>
                    <a:pathLst>
                      <a:path w="720" h="960">
                        <a:moveTo>
                          <a:pt x="0" y="960"/>
                        </a:moveTo>
                        <a:cubicBezTo>
                          <a:pt x="10" y="930"/>
                          <a:pt x="12" y="896"/>
                          <a:pt x="30" y="870"/>
                        </a:cubicBezTo>
                        <a:cubicBezTo>
                          <a:pt x="52" y="837"/>
                          <a:pt x="103" y="784"/>
                          <a:pt x="120" y="750"/>
                        </a:cubicBezTo>
                        <a:cubicBezTo>
                          <a:pt x="134" y="721"/>
                          <a:pt x="144" y="688"/>
                          <a:pt x="160" y="660"/>
                        </a:cubicBezTo>
                        <a:cubicBezTo>
                          <a:pt x="187" y="611"/>
                          <a:pt x="218" y="582"/>
                          <a:pt x="250" y="540"/>
                        </a:cubicBezTo>
                        <a:cubicBezTo>
                          <a:pt x="300" y="476"/>
                          <a:pt x="323" y="385"/>
                          <a:pt x="390" y="340"/>
                        </a:cubicBezTo>
                        <a:cubicBezTo>
                          <a:pt x="438" y="267"/>
                          <a:pt x="508" y="208"/>
                          <a:pt x="580" y="160"/>
                        </a:cubicBezTo>
                        <a:cubicBezTo>
                          <a:pt x="627" y="90"/>
                          <a:pt x="600" y="113"/>
                          <a:pt x="650" y="80"/>
                        </a:cubicBezTo>
                        <a:cubicBezTo>
                          <a:pt x="670" y="49"/>
                          <a:pt x="694" y="26"/>
                          <a:pt x="720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68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4280" y="7020"/>
                    <a:ext cx="530" cy="940"/>
                  </a:xfrm>
                  <a:custGeom>
                    <a:avLst/>
                    <a:gdLst/>
                    <a:ahLst/>
                    <a:cxnLst>
                      <a:cxn ang="0">
                        <a:pos x="0" y="940"/>
                      </a:cxn>
                      <a:cxn ang="0">
                        <a:pos x="40" y="730"/>
                      </a:cxn>
                      <a:cxn ang="0">
                        <a:pos x="60" y="700"/>
                      </a:cxn>
                      <a:cxn ang="0">
                        <a:pos x="80" y="640"/>
                      </a:cxn>
                      <a:cxn ang="0">
                        <a:pos x="120" y="580"/>
                      </a:cxn>
                      <a:cxn ang="0">
                        <a:pos x="220" y="430"/>
                      </a:cxn>
                      <a:cxn ang="0">
                        <a:pos x="330" y="220"/>
                      </a:cxn>
                      <a:cxn ang="0">
                        <a:pos x="390" y="140"/>
                      </a:cxn>
                      <a:cxn ang="0">
                        <a:pos x="470" y="50"/>
                      </a:cxn>
                      <a:cxn ang="0">
                        <a:pos x="500" y="20"/>
                      </a:cxn>
                      <a:cxn ang="0">
                        <a:pos x="530" y="0"/>
                      </a:cxn>
                    </a:cxnLst>
                    <a:rect l="0" t="0" r="r" b="b"/>
                    <a:pathLst>
                      <a:path w="530" h="940">
                        <a:moveTo>
                          <a:pt x="0" y="940"/>
                        </a:moveTo>
                        <a:cubicBezTo>
                          <a:pt x="7" y="854"/>
                          <a:pt x="14" y="807"/>
                          <a:pt x="40" y="730"/>
                        </a:cubicBezTo>
                        <a:cubicBezTo>
                          <a:pt x="44" y="719"/>
                          <a:pt x="55" y="711"/>
                          <a:pt x="60" y="700"/>
                        </a:cubicBezTo>
                        <a:cubicBezTo>
                          <a:pt x="69" y="681"/>
                          <a:pt x="68" y="658"/>
                          <a:pt x="80" y="640"/>
                        </a:cubicBezTo>
                        <a:cubicBezTo>
                          <a:pt x="93" y="620"/>
                          <a:pt x="112" y="603"/>
                          <a:pt x="120" y="580"/>
                        </a:cubicBezTo>
                        <a:cubicBezTo>
                          <a:pt x="139" y="522"/>
                          <a:pt x="177" y="473"/>
                          <a:pt x="220" y="430"/>
                        </a:cubicBezTo>
                        <a:cubicBezTo>
                          <a:pt x="244" y="358"/>
                          <a:pt x="288" y="283"/>
                          <a:pt x="330" y="220"/>
                        </a:cubicBezTo>
                        <a:cubicBezTo>
                          <a:pt x="354" y="185"/>
                          <a:pt x="353" y="165"/>
                          <a:pt x="390" y="140"/>
                        </a:cubicBezTo>
                        <a:cubicBezTo>
                          <a:pt x="426" y="86"/>
                          <a:pt x="402" y="118"/>
                          <a:pt x="470" y="50"/>
                        </a:cubicBezTo>
                        <a:cubicBezTo>
                          <a:pt x="480" y="40"/>
                          <a:pt x="488" y="28"/>
                          <a:pt x="500" y="20"/>
                        </a:cubicBezTo>
                        <a:cubicBezTo>
                          <a:pt x="510" y="13"/>
                          <a:pt x="530" y="0"/>
                          <a:pt x="530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69" name="Freeform 101"/>
                  <p:cNvSpPr>
                    <a:spLocks noChangeAspect="1"/>
                  </p:cNvSpPr>
                  <p:nvPr/>
                </p:nvSpPr>
                <p:spPr bwMode="auto">
                  <a:xfrm>
                    <a:off x="4710" y="6980"/>
                    <a:ext cx="850" cy="1000"/>
                  </a:xfrm>
                  <a:custGeom>
                    <a:avLst/>
                    <a:gdLst/>
                    <a:ahLst/>
                    <a:cxnLst>
                      <a:cxn ang="0">
                        <a:pos x="0" y="1000"/>
                      </a:cxn>
                      <a:cxn ang="0">
                        <a:pos x="100" y="790"/>
                      </a:cxn>
                      <a:cxn ang="0">
                        <a:pos x="120" y="730"/>
                      </a:cxn>
                      <a:cxn ang="0">
                        <a:pos x="250" y="530"/>
                      </a:cxn>
                      <a:cxn ang="0">
                        <a:pos x="280" y="510"/>
                      </a:cxn>
                      <a:cxn ang="0">
                        <a:pos x="310" y="480"/>
                      </a:cxn>
                      <a:cxn ang="0">
                        <a:pos x="360" y="390"/>
                      </a:cxn>
                      <a:cxn ang="0">
                        <a:pos x="420" y="330"/>
                      </a:cxn>
                      <a:cxn ang="0">
                        <a:pos x="470" y="270"/>
                      </a:cxn>
                      <a:cxn ang="0">
                        <a:pos x="500" y="250"/>
                      </a:cxn>
                      <a:cxn ang="0">
                        <a:pos x="580" y="180"/>
                      </a:cxn>
                      <a:cxn ang="0">
                        <a:pos x="700" y="80"/>
                      </a:cxn>
                      <a:cxn ang="0">
                        <a:pos x="760" y="60"/>
                      </a:cxn>
                      <a:cxn ang="0">
                        <a:pos x="790" y="50"/>
                      </a:cxn>
                      <a:cxn ang="0">
                        <a:pos x="850" y="0"/>
                      </a:cxn>
                    </a:cxnLst>
                    <a:rect l="0" t="0" r="r" b="b"/>
                    <a:pathLst>
                      <a:path w="850" h="1000">
                        <a:moveTo>
                          <a:pt x="0" y="1000"/>
                        </a:moveTo>
                        <a:cubicBezTo>
                          <a:pt x="25" y="926"/>
                          <a:pt x="69" y="861"/>
                          <a:pt x="100" y="790"/>
                        </a:cubicBezTo>
                        <a:cubicBezTo>
                          <a:pt x="109" y="771"/>
                          <a:pt x="108" y="748"/>
                          <a:pt x="120" y="730"/>
                        </a:cubicBezTo>
                        <a:cubicBezTo>
                          <a:pt x="164" y="664"/>
                          <a:pt x="206" y="596"/>
                          <a:pt x="250" y="530"/>
                        </a:cubicBezTo>
                        <a:cubicBezTo>
                          <a:pt x="257" y="520"/>
                          <a:pt x="271" y="518"/>
                          <a:pt x="280" y="510"/>
                        </a:cubicBezTo>
                        <a:cubicBezTo>
                          <a:pt x="291" y="501"/>
                          <a:pt x="300" y="490"/>
                          <a:pt x="310" y="480"/>
                        </a:cubicBezTo>
                        <a:cubicBezTo>
                          <a:pt x="292" y="426"/>
                          <a:pt x="318" y="418"/>
                          <a:pt x="360" y="390"/>
                        </a:cubicBezTo>
                        <a:cubicBezTo>
                          <a:pt x="395" y="337"/>
                          <a:pt x="362" y="380"/>
                          <a:pt x="420" y="330"/>
                        </a:cubicBezTo>
                        <a:cubicBezTo>
                          <a:pt x="535" y="232"/>
                          <a:pt x="377" y="363"/>
                          <a:pt x="470" y="270"/>
                        </a:cubicBezTo>
                        <a:cubicBezTo>
                          <a:pt x="478" y="262"/>
                          <a:pt x="491" y="258"/>
                          <a:pt x="500" y="250"/>
                        </a:cubicBezTo>
                        <a:cubicBezTo>
                          <a:pt x="534" y="222"/>
                          <a:pt x="538" y="194"/>
                          <a:pt x="580" y="180"/>
                        </a:cubicBezTo>
                        <a:cubicBezTo>
                          <a:pt x="609" y="151"/>
                          <a:pt x="664" y="96"/>
                          <a:pt x="700" y="80"/>
                        </a:cubicBezTo>
                        <a:cubicBezTo>
                          <a:pt x="719" y="71"/>
                          <a:pt x="740" y="67"/>
                          <a:pt x="760" y="60"/>
                        </a:cubicBezTo>
                        <a:cubicBezTo>
                          <a:pt x="770" y="57"/>
                          <a:pt x="790" y="50"/>
                          <a:pt x="790" y="50"/>
                        </a:cubicBezTo>
                        <a:cubicBezTo>
                          <a:pt x="835" y="5"/>
                          <a:pt x="813" y="18"/>
                          <a:pt x="850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70" name="Freeform 102"/>
                  <p:cNvSpPr>
                    <a:spLocks noChangeAspect="1"/>
                  </p:cNvSpPr>
                  <p:nvPr/>
                </p:nvSpPr>
                <p:spPr bwMode="auto">
                  <a:xfrm>
                    <a:off x="5370" y="7010"/>
                    <a:ext cx="1010" cy="960"/>
                  </a:xfrm>
                  <a:custGeom>
                    <a:avLst/>
                    <a:gdLst/>
                    <a:ahLst/>
                    <a:cxnLst>
                      <a:cxn ang="0">
                        <a:pos x="0" y="960"/>
                      </a:cxn>
                      <a:cxn ang="0">
                        <a:pos x="30" y="870"/>
                      </a:cxn>
                      <a:cxn ang="0">
                        <a:pos x="80" y="810"/>
                      </a:cxn>
                      <a:cxn ang="0">
                        <a:pos x="140" y="690"/>
                      </a:cxn>
                      <a:cxn ang="0">
                        <a:pos x="250" y="520"/>
                      </a:cxn>
                      <a:cxn ang="0">
                        <a:pos x="340" y="410"/>
                      </a:cxn>
                      <a:cxn ang="0">
                        <a:pos x="780" y="60"/>
                      </a:cxn>
                      <a:cxn ang="0">
                        <a:pos x="900" y="30"/>
                      </a:cxn>
                      <a:cxn ang="0">
                        <a:pos x="980" y="10"/>
                      </a:cxn>
                      <a:cxn ang="0">
                        <a:pos x="1010" y="0"/>
                      </a:cxn>
                    </a:cxnLst>
                    <a:rect l="0" t="0" r="r" b="b"/>
                    <a:pathLst>
                      <a:path w="1010" h="960">
                        <a:moveTo>
                          <a:pt x="0" y="960"/>
                        </a:moveTo>
                        <a:cubicBezTo>
                          <a:pt x="10" y="930"/>
                          <a:pt x="20" y="900"/>
                          <a:pt x="30" y="870"/>
                        </a:cubicBezTo>
                        <a:cubicBezTo>
                          <a:pt x="38" y="845"/>
                          <a:pt x="68" y="833"/>
                          <a:pt x="80" y="810"/>
                        </a:cubicBezTo>
                        <a:cubicBezTo>
                          <a:pt x="100" y="770"/>
                          <a:pt x="120" y="730"/>
                          <a:pt x="140" y="690"/>
                        </a:cubicBezTo>
                        <a:cubicBezTo>
                          <a:pt x="171" y="628"/>
                          <a:pt x="189" y="561"/>
                          <a:pt x="250" y="520"/>
                        </a:cubicBezTo>
                        <a:cubicBezTo>
                          <a:pt x="267" y="469"/>
                          <a:pt x="296" y="440"/>
                          <a:pt x="340" y="410"/>
                        </a:cubicBezTo>
                        <a:cubicBezTo>
                          <a:pt x="449" y="247"/>
                          <a:pt x="622" y="165"/>
                          <a:pt x="780" y="60"/>
                        </a:cubicBezTo>
                        <a:cubicBezTo>
                          <a:pt x="810" y="40"/>
                          <a:pt x="867" y="37"/>
                          <a:pt x="900" y="30"/>
                        </a:cubicBezTo>
                        <a:cubicBezTo>
                          <a:pt x="927" y="24"/>
                          <a:pt x="953" y="17"/>
                          <a:pt x="980" y="10"/>
                        </a:cubicBezTo>
                        <a:cubicBezTo>
                          <a:pt x="990" y="7"/>
                          <a:pt x="1010" y="0"/>
                          <a:pt x="1010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71" name="Freeform 103"/>
                  <p:cNvSpPr>
                    <a:spLocks noChangeAspect="1"/>
                  </p:cNvSpPr>
                  <p:nvPr/>
                </p:nvSpPr>
                <p:spPr bwMode="auto">
                  <a:xfrm>
                    <a:off x="6000" y="7020"/>
                    <a:ext cx="1010" cy="940"/>
                  </a:xfrm>
                  <a:custGeom>
                    <a:avLst/>
                    <a:gdLst/>
                    <a:ahLst/>
                    <a:cxnLst>
                      <a:cxn ang="0">
                        <a:pos x="0" y="940"/>
                      </a:cxn>
                      <a:cxn ang="0">
                        <a:pos x="50" y="840"/>
                      </a:cxn>
                      <a:cxn ang="0">
                        <a:pos x="80" y="750"/>
                      </a:cxn>
                      <a:cxn ang="0">
                        <a:pos x="250" y="550"/>
                      </a:cxn>
                      <a:cxn ang="0">
                        <a:pos x="350" y="440"/>
                      </a:cxn>
                      <a:cxn ang="0">
                        <a:pos x="400" y="400"/>
                      </a:cxn>
                      <a:cxn ang="0">
                        <a:pos x="420" y="370"/>
                      </a:cxn>
                      <a:cxn ang="0">
                        <a:pos x="510" y="290"/>
                      </a:cxn>
                      <a:cxn ang="0">
                        <a:pos x="620" y="200"/>
                      </a:cxn>
                      <a:cxn ang="0">
                        <a:pos x="710" y="120"/>
                      </a:cxn>
                      <a:cxn ang="0">
                        <a:pos x="800" y="80"/>
                      </a:cxn>
                      <a:cxn ang="0">
                        <a:pos x="1010" y="0"/>
                      </a:cxn>
                    </a:cxnLst>
                    <a:rect l="0" t="0" r="r" b="b"/>
                    <a:pathLst>
                      <a:path w="1010" h="940">
                        <a:moveTo>
                          <a:pt x="0" y="940"/>
                        </a:moveTo>
                        <a:cubicBezTo>
                          <a:pt x="12" y="903"/>
                          <a:pt x="35" y="874"/>
                          <a:pt x="50" y="840"/>
                        </a:cubicBezTo>
                        <a:cubicBezTo>
                          <a:pt x="63" y="811"/>
                          <a:pt x="70" y="780"/>
                          <a:pt x="80" y="750"/>
                        </a:cubicBezTo>
                        <a:cubicBezTo>
                          <a:pt x="105" y="676"/>
                          <a:pt x="198" y="602"/>
                          <a:pt x="250" y="550"/>
                        </a:cubicBezTo>
                        <a:cubicBezTo>
                          <a:pt x="267" y="499"/>
                          <a:pt x="307" y="469"/>
                          <a:pt x="350" y="440"/>
                        </a:cubicBezTo>
                        <a:cubicBezTo>
                          <a:pt x="407" y="354"/>
                          <a:pt x="331" y="455"/>
                          <a:pt x="400" y="400"/>
                        </a:cubicBezTo>
                        <a:cubicBezTo>
                          <a:pt x="409" y="392"/>
                          <a:pt x="412" y="379"/>
                          <a:pt x="420" y="370"/>
                        </a:cubicBezTo>
                        <a:cubicBezTo>
                          <a:pt x="470" y="314"/>
                          <a:pt x="464" y="320"/>
                          <a:pt x="510" y="290"/>
                        </a:cubicBezTo>
                        <a:cubicBezTo>
                          <a:pt x="539" y="247"/>
                          <a:pt x="585" y="235"/>
                          <a:pt x="620" y="200"/>
                        </a:cubicBezTo>
                        <a:cubicBezTo>
                          <a:pt x="646" y="174"/>
                          <a:pt x="680" y="140"/>
                          <a:pt x="710" y="120"/>
                        </a:cubicBezTo>
                        <a:cubicBezTo>
                          <a:pt x="736" y="103"/>
                          <a:pt x="773" y="95"/>
                          <a:pt x="800" y="80"/>
                        </a:cubicBezTo>
                        <a:cubicBezTo>
                          <a:pt x="892" y="29"/>
                          <a:pt x="898" y="0"/>
                          <a:pt x="1010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72" name="Freeform 104"/>
                  <p:cNvSpPr>
                    <a:spLocks noChangeAspect="1"/>
                  </p:cNvSpPr>
                  <p:nvPr/>
                </p:nvSpPr>
                <p:spPr bwMode="auto">
                  <a:xfrm>
                    <a:off x="6550" y="7230"/>
                    <a:ext cx="1730" cy="753"/>
                  </a:xfrm>
                  <a:custGeom>
                    <a:avLst/>
                    <a:gdLst/>
                    <a:ahLst/>
                    <a:cxnLst>
                      <a:cxn ang="0">
                        <a:pos x="0" y="730"/>
                      </a:cxn>
                      <a:cxn ang="0">
                        <a:pos x="140" y="540"/>
                      </a:cxn>
                      <a:cxn ang="0">
                        <a:pos x="210" y="490"/>
                      </a:cxn>
                      <a:cxn ang="0">
                        <a:pos x="320" y="350"/>
                      </a:cxn>
                      <a:cxn ang="0">
                        <a:pos x="420" y="230"/>
                      </a:cxn>
                      <a:cxn ang="0">
                        <a:pos x="440" y="200"/>
                      </a:cxn>
                      <a:cxn ang="0">
                        <a:pos x="530" y="150"/>
                      </a:cxn>
                      <a:cxn ang="0">
                        <a:pos x="580" y="110"/>
                      </a:cxn>
                      <a:cxn ang="0">
                        <a:pos x="640" y="70"/>
                      </a:cxn>
                      <a:cxn ang="0">
                        <a:pos x="740" y="40"/>
                      </a:cxn>
                      <a:cxn ang="0">
                        <a:pos x="880" y="0"/>
                      </a:cxn>
                      <a:cxn ang="0">
                        <a:pos x="1100" y="10"/>
                      </a:cxn>
                      <a:cxn ang="0">
                        <a:pos x="1130" y="30"/>
                      </a:cxn>
                      <a:cxn ang="0">
                        <a:pos x="1210" y="70"/>
                      </a:cxn>
                      <a:cxn ang="0">
                        <a:pos x="1270" y="90"/>
                      </a:cxn>
                      <a:cxn ang="0">
                        <a:pos x="1350" y="170"/>
                      </a:cxn>
                      <a:cxn ang="0">
                        <a:pos x="1530" y="380"/>
                      </a:cxn>
                      <a:cxn ang="0">
                        <a:pos x="1560" y="410"/>
                      </a:cxn>
                      <a:cxn ang="0">
                        <a:pos x="1590" y="440"/>
                      </a:cxn>
                      <a:cxn ang="0">
                        <a:pos x="1690" y="650"/>
                      </a:cxn>
                      <a:cxn ang="0">
                        <a:pos x="1720" y="750"/>
                      </a:cxn>
                      <a:cxn ang="0">
                        <a:pos x="1730" y="750"/>
                      </a:cxn>
                    </a:cxnLst>
                    <a:rect l="0" t="0" r="r" b="b"/>
                    <a:pathLst>
                      <a:path w="1730" h="753">
                        <a:moveTo>
                          <a:pt x="0" y="730"/>
                        </a:moveTo>
                        <a:cubicBezTo>
                          <a:pt x="31" y="637"/>
                          <a:pt x="59" y="594"/>
                          <a:pt x="140" y="540"/>
                        </a:cubicBezTo>
                        <a:cubicBezTo>
                          <a:pt x="235" y="477"/>
                          <a:pt x="136" y="515"/>
                          <a:pt x="210" y="490"/>
                        </a:cubicBezTo>
                        <a:cubicBezTo>
                          <a:pt x="244" y="439"/>
                          <a:pt x="269" y="384"/>
                          <a:pt x="320" y="350"/>
                        </a:cubicBezTo>
                        <a:cubicBezTo>
                          <a:pt x="349" y="306"/>
                          <a:pt x="387" y="270"/>
                          <a:pt x="420" y="230"/>
                        </a:cubicBezTo>
                        <a:cubicBezTo>
                          <a:pt x="428" y="221"/>
                          <a:pt x="432" y="208"/>
                          <a:pt x="440" y="200"/>
                        </a:cubicBezTo>
                        <a:cubicBezTo>
                          <a:pt x="464" y="176"/>
                          <a:pt x="502" y="169"/>
                          <a:pt x="530" y="150"/>
                        </a:cubicBezTo>
                        <a:cubicBezTo>
                          <a:pt x="567" y="95"/>
                          <a:pt x="529" y="138"/>
                          <a:pt x="580" y="110"/>
                        </a:cubicBezTo>
                        <a:cubicBezTo>
                          <a:pt x="601" y="98"/>
                          <a:pt x="617" y="78"/>
                          <a:pt x="640" y="70"/>
                        </a:cubicBezTo>
                        <a:cubicBezTo>
                          <a:pt x="713" y="46"/>
                          <a:pt x="680" y="55"/>
                          <a:pt x="740" y="40"/>
                        </a:cubicBezTo>
                        <a:cubicBezTo>
                          <a:pt x="786" y="9"/>
                          <a:pt x="824" y="8"/>
                          <a:pt x="880" y="0"/>
                        </a:cubicBezTo>
                        <a:cubicBezTo>
                          <a:pt x="953" y="3"/>
                          <a:pt x="1027" y="1"/>
                          <a:pt x="1100" y="10"/>
                        </a:cubicBezTo>
                        <a:cubicBezTo>
                          <a:pt x="1112" y="11"/>
                          <a:pt x="1119" y="25"/>
                          <a:pt x="1130" y="30"/>
                        </a:cubicBezTo>
                        <a:cubicBezTo>
                          <a:pt x="1157" y="43"/>
                          <a:pt x="1183" y="58"/>
                          <a:pt x="1210" y="70"/>
                        </a:cubicBezTo>
                        <a:cubicBezTo>
                          <a:pt x="1229" y="79"/>
                          <a:pt x="1270" y="90"/>
                          <a:pt x="1270" y="90"/>
                        </a:cubicBezTo>
                        <a:cubicBezTo>
                          <a:pt x="1299" y="119"/>
                          <a:pt x="1316" y="147"/>
                          <a:pt x="1350" y="170"/>
                        </a:cubicBezTo>
                        <a:cubicBezTo>
                          <a:pt x="1401" y="246"/>
                          <a:pt x="1465" y="315"/>
                          <a:pt x="1530" y="380"/>
                        </a:cubicBezTo>
                        <a:cubicBezTo>
                          <a:pt x="1540" y="390"/>
                          <a:pt x="1550" y="400"/>
                          <a:pt x="1560" y="410"/>
                        </a:cubicBezTo>
                        <a:cubicBezTo>
                          <a:pt x="1570" y="420"/>
                          <a:pt x="1590" y="440"/>
                          <a:pt x="1590" y="440"/>
                        </a:cubicBezTo>
                        <a:cubicBezTo>
                          <a:pt x="1615" y="516"/>
                          <a:pt x="1658" y="578"/>
                          <a:pt x="1690" y="650"/>
                        </a:cubicBezTo>
                        <a:cubicBezTo>
                          <a:pt x="1704" y="682"/>
                          <a:pt x="1704" y="719"/>
                          <a:pt x="1720" y="750"/>
                        </a:cubicBezTo>
                        <a:cubicBezTo>
                          <a:pt x="1721" y="753"/>
                          <a:pt x="1727" y="750"/>
                          <a:pt x="1730" y="75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73" name="Freeform 105"/>
                  <p:cNvSpPr>
                    <a:spLocks noChangeAspect="1"/>
                  </p:cNvSpPr>
                  <p:nvPr/>
                </p:nvSpPr>
                <p:spPr bwMode="auto">
                  <a:xfrm>
                    <a:off x="8001" y="7024"/>
                    <a:ext cx="739" cy="95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00" y="70"/>
                      </a:cxn>
                      <a:cxn ang="0">
                        <a:pos x="250" y="120"/>
                      </a:cxn>
                      <a:cxn ang="0">
                        <a:pos x="350" y="230"/>
                      </a:cxn>
                      <a:cxn ang="0">
                        <a:pos x="390" y="290"/>
                      </a:cxn>
                      <a:cxn ang="0">
                        <a:pos x="410" y="320"/>
                      </a:cxn>
                      <a:cxn ang="0">
                        <a:pos x="430" y="350"/>
                      </a:cxn>
                      <a:cxn ang="0">
                        <a:pos x="470" y="500"/>
                      </a:cxn>
                      <a:cxn ang="0">
                        <a:pos x="500" y="560"/>
                      </a:cxn>
                      <a:cxn ang="0">
                        <a:pos x="530" y="690"/>
                      </a:cxn>
                      <a:cxn ang="0">
                        <a:pos x="590" y="970"/>
                      </a:cxn>
                    </a:cxnLst>
                    <a:rect l="0" t="0" r="r" b="b"/>
                    <a:pathLst>
                      <a:path w="590" h="970">
                        <a:moveTo>
                          <a:pt x="0" y="0"/>
                        </a:moveTo>
                        <a:cubicBezTo>
                          <a:pt x="74" y="12"/>
                          <a:pt x="130" y="47"/>
                          <a:pt x="200" y="70"/>
                        </a:cubicBezTo>
                        <a:cubicBezTo>
                          <a:pt x="253" y="150"/>
                          <a:pt x="183" y="53"/>
                          <a:pt x="250" y="120"/>
                        </a:cubicBezTo>
                        <a:cubicBezTo>
                          <a:pt x="286" y="156"/>
                          <a:pt x="307" y="201"/>
                          <a:pt x="350" y="230"/>
                        </a:cubicBezTo>
                        <a:cubicBezTo>
                          <a:pt x="363" y="250"/>
                          <a:pt x="377" y="270"/>
                          <a:pt x="390" y="290"/>
                        </a:cubicBezTo>
                        <a:cubicBezTo>
                          <a:pt x="397" y="300"/>
                          <a:pt x="403" y="310"/>
                          <a:pt x="410" y="320"/>
                        </a:cubicBezTo>
                        <a:cubicBezTo>
                          <a:pt x="417" y="330"/>
                          <a:pt x="430" y="350"/>
                          <a:pt x="430" y="350"/>
                        </a:cubicBezTo>
                        <a:cubicBezTo>
                          <a:pt x="439" y="385"/>
                          <a:pt x="455" y="478"/>
                          <a:pt x="470" y="500"/>
                        </a:cubicBezTo>
                        <a:cubicBezTo>
                          <a:pt x="492" y="533"/>
                          <a:pt x="490" y="524"/>
                          <a:pt x="500" y="560"/>
                        </a:cubicBezTo>
                        <a:cubicBezTo>
                          <a:pt x="512" y="603"/>
                          <a:pt x="517" y="647"/>
                          <a:pt x="530" y="690"/>
                        </a:cubicBezTo>
                        <a:cubicBezTo>
                          <a:pt x="559" y="787"/>
                          <a:pt x="590" y="867"/>
                          <a:pt x="590" y="97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74" name="Freeform 106"/>
                  <p:cNvSpPr>
                    <a:spLocks noChangeAspect="1"/>
                  </p:cNvSpPr>
                  <p:nvPr/>
                </p:nvSpPr>
                <p:spPr bwMode="auto">
                  <a:xfrm>
                    <a:off x="8650" y="7020"/>
                    <a:ext cx="560" cy="9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00" y="40"/>
                      </a:cxn>
                      <a:cxn ang="0">
                        <a:pos x="160" y="60"/>
                      </a:cxn>
                      <a:cxn ang="0">
                        <a:pos x="240" y="130"/>
                      </a:cxn>
                      <a:cxn ang="0">
                        <a:pos x="380" y="350"/>
                      </a:cxn>
                      <a:cxn ang="0">
                        <a:pos x="460" y="560"/>
                      </a:cxn>
                      <a:cxn ang="0">
                        <a:pos x="470" y="600"/>
                      </a:cxn>
                      <a:cxn ang="0">
                        <a:pos x="510" y="660"/>
                      </a:cxn>
                      <a:cxn ang="0">
                        <a:pos x="530" y="720"/>
                      </a:cxn>
                      <a:cxn ang="0">
                        <a:pos x="540" y="750"/>
                      </a:cxn>
                      <a:cxn ang="0">
                        <a:pos x="560" y="940"/>
                      </a:cxn>
                    </a:cxnLst>
                    <a:rect l="0" t="0" r="r" b="b"/>
                    <a:pathLst>
                      <a:path w="560" h="940">
                        <a:moveTo>
                          <a:pt x="0" y="0"/>
                        </a:moveTo>
                        <a:cubicBezTo>
                          <a:pt x="20" y="7"/>
                          <a:pt x="41" y="11"/>
                          <a:pt x="60" y="20"/>
                        </a:cubicBezTo>
                        <a:cubicBezTo>
                          <a:pt x="73" y="27"/>
                          <a:pt x="86" y="34"/>
                          <a:pt x="100" y="40"/>
                        </a:cubicBezTo>
                        <a:cubicBezTo>
                          <a:pt x="120" y="48"/>
                          <a:pt x="160" y="60"/>
                          <a:pt x="160" y="60"/>
                        </a:cubicBezTo>
                        <a:cubicBezTo>
                          <a:pt x="185" y="85"/>
                          <a:pt x="216" y="104"/>
                          <a:pt x="240" y="130"/>
                        </a:cubicBezTo>
                        <a:cubicBezTo>
                          <a:pt x="284" y="180"/>
                          <a:pt x="352" y="286"/>
                          <a:pt x="380" y="350"/>
                        </a:cubicBezTo>
                        <a:cubicBezTo>
                          <a:pt x="411" y="419"/>
                          <a:pt x="418" y="497"/>
                          <a:pt x="460" y="560"/>
                        </a:cubicBezTo>
                        <a:cubicBezTo>
                          <a:pt x="463" y="573"/>
                          <a:pt x="464" y="588"/>
                          <a:pt x="470" y="600"/>
                        </a:cubicBezTo>
                        <a:cubicBezTo>
                          <a:pt x="481" y="621"/>
                          <a:pt x="502" y="637"/>
                          <a:pt x="510" y="660"/>
                        </a:cubicBezTo>
                        <a:cubicBezTo>
                          <a:pt x="517" y="680"/>
                          <a:pt x="523" y="700"/>
                          <a:pt x="530" y="720"/>
                        </a:cubicBezTo>
                        <a:cubicBezTo>
                          <a:pt x="533" y="730"/>
                          <a:pt x="540" y="750"/>
                          <a:pt x="540" y="750"/>
                        </a:cubicBezTo>
                        <a:cubicBezTo>
                          <a:pt x="548" y="813"/>
                          <a:pt x="560" y="876"/>
                          <a:pt x="560" y="94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75" name="Freeform 107"/>
                  <p:cNvSpPr>
                    <a:spLocks noChangeAspect="1"/>
                  </p:cNvSpPr>
                  <p:nvPr/>
                </p:nvSpPr>
                <p:spPr bwMode="auto">
                  <a:xfrm>
                    <a:off x="9150" y="7030"/>
                    <a:ext cx="471" cy="10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200"/>
                      </a:cxn>
                      <a:cxn ang="0">
                        <a:pos x="280" y="560"/>
                      </a:cxn>
                      <a:cxn ang="0">
                        <a:pos x="360" y="940"/>
                      </a:cxn>
                    </a:cxnLst>
                    <a:rect l="0" t="0" r="r" b="b"/>
                    <a:pathLst>
                      <a:path w="360" h="940">
                        <a:moveTo>
                          <a:pt x="0" y="0"/>
                        </a:moveTo>
                        <a:cubicBezTo>
                          <a:pt x="66" y="44"/>
                          <a:pt x="105" y="131"/>
                          <a:pt x="140" y="200"/>
                        </a:cubicBezTo>
                        <a:cubicBezTo>
                          <a:pt x="198" y="316"/>
                          <a:pt x="239" y="436"/>
                          <a:pt x="280" y="560"/>
                        </a:cubicBezTo>
                        <a:cubicBezTo>
                          <a:pt x="322" y="686"/>
                          <a:pt x="360" y="806"/>
                          <a:pt x="360" y="94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76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9550" y="7010"/>
                    <a:ext cx="560" cy="93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0" y="30"/>
                      </a:cxn>
                      <a:cxn ang="0">
                        <a:pos x="70" y="40"/>
                      </a:cxn>
                      <a:cxn ang="0">
                        <a:pos x="100" y="70"/>
                      </a:cxn>
                      <a:cxn ang="0">
                        <a:pos x="200" y="120"/>
                      </a:cxn>
                      <a:cxn ang="0">
                        <a:pos x="210" y="150"/>
                      </a:cxn>
                      <a:cxn ang="0">
                        <a:pos x="270" y="210"/>
                      </a:cxn>
                      <a:cxn ang="0">
                        <a:pos x="360" y="370"/>
                      </a:cxn>
                      <a:cxn ang="0">
                        <a:pos x="400" y="430"/>
                      </a:cxn>
                      <a:cxn ang="0">
                        <a:pos x="450" y="540"/>
                      </a:cxn>
                      <a:cxn ang="0">
                        <a:pos x="510" y="720"/>
                      </a:cxn>
                      <a:cxn ang="0">
                        <a:pos x="530" y="800"/>
                      </a:cxn>
                      <a:cxn ang="0">
                        <a:pos x="540" y="860"/>
                      </a:cxn>
                      <a:cxn ang="0">
                        <a:pos x="560" y="930"/>
                      </a:cxn>
                    </a:cxnLst>
                    <a:rect l="0" t="0" r="r" b="b"/>
                    <a:pathLst>
                      <a:path w="560" h="930">
                        <a:moveTo>
                          <a:pt x="0" y="0"/>
                        </a:moveTo>
                        <a:cubicBezTo>
                          <a:pt x="13" y="10"/>
                          <a:pt x="26" y="22"/>
                          <a:pt x="40" y="30"/>
                        </a:cubicBezTo>
                        <a:cubicBezTo>
                          <a:pt x="49" y="35"/>
                          <a:pt x="61" y="34"/>
                          <a:pt x="70" y="40"/>
                        </a:cubicBezTo>
                        <a:cubicBezTo>
                          <a:pt x="82" y="48"/>
                          <a:pt x="88" y="62"/>
                          <a:pt x="100" y="70"/>
                        </a:cubicBezTo>
                        <a:cubicBezTo>
                          <a:pt x="131" y="92"/>
                          <a:pt x="168" y="99"/>
                          <a:pt x="200" y="120"/>
                        </a:cubicBezTo>
                        <a:cubicBezTo>
                          <a:pt x="203" y="130"/>
                          <a:pt x="204" y="142"/>
                          <a:pt x="210" y="150"/>
                        </a:cubicBezTo>
                        <a:cubicBezTo>
                          <a:pt x="227" y="172"/>
                          <a:pt x="270" y="210"/>
                          <a:pt x="270" y="210"/>
                        </a:cubicBezTo>
                        <a:cubicBezTo>
                          <a:pt x="288" y="265"/>
                          <a:pt x="329" y="319"/>
                          <a:pt x="360" y="370"/>
                        </a:cubicBezTo>
                        <a:cubicBezTo>
                          <a:pt x="372" y="391"/>
                          <a:pt x="400" y="430"/>
                          <a:pt x="400" y="430"/>
                        </a:cubicBezTo>
                        <a:cubicBezTo>
                          <a:pt x="411" y="473"/>
                          <a:pt x="433" y="501"/>
                          <a:pt x="450" y="540"/>
                        </a:cubicBezTo>
                        <a:cubicBezTo>
                          <a:pt x="474" y="594"/>
                          <a:pt x="496" y="662"/>
                          <a:pt x="510" y="720"/>
                        </a:cubicBezTo>
                        <a:cubicBezTo>
                          <a:pt x="517" y="747"/>
                          <a:pt x="525" y="773"/>
                          <a:pt x="530" y="800"/>
                        </a:cubicBezTo>
                        <a:cubicBezTo>
                          <a:pt x="533" y="820"/>
                          <a:pt x="536" y="840"/>
                          <a:pt x="540" y="860"/>
                        </a:cubicBezTo>
                        <a:cubicBezTo>
                          <a:pt x="545" y="884"/>
                          <a:pt x="560" y="930"/>
                          <a:pt x="560" y="93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</p:grpSp>
      <p:sp>
        <p:nvSpPr>
          <p:cNvPr id="7277" name="Rectangle 109"/>
          <p:cNvSpPr>
            <a:spLocks noChangeArrowheads="1"/>
          </p:cNvSpPr>
          <p:nvPr/>
        </p:nvSpPr>
        <p:spPr bwMode="auto">
          <a:xfrm>
            <a:off x="0" y="52578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Πολύδισκος επανάπρισης και παρύφωσης με σύστημα δισκοπριόνων σε παράλληλους οριζόντιους άξονες, ο ένας πάνω από τον άλλο.</a:t>
            </a:r>
            <a:endParaRPr lang="el-GR" sz="2000" b="1">
              <a:latin typeface="Arial" charset="0"/>
              <a:cs typeface="Arial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224088" y="2586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8194" name="Picture 2" descr="moni kadroni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8672513" cy="311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4958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Πολύδισκος επανάπρισης και παρύφωσης με σύστημα δισκοπριόνων σε έναν άξονα.</a:t>
            </a:r>
            <a:endParaRPr lang="el-GR" sz="2000" b="1">
              <a:latin typeface="Arial" charset="0"/>
              <a:cs typeface="Arial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img.directindustry.com/images_di/photo-g/circular-saw-wood-117063-56701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05825" cy="3000376"/>
          </a:xfrm>
          <a:prstGeom prst="rect">
            <a:avLst/>
          </a:prstGeom>
          <a:noFill/>
        </p:spPr>
      </p:pic>
      <p:pic>
        <p:nvPicPr>
          <p:cNvPr id="59396" name="Picture 4" descr="http://i.ytimg.com/vi/YYuISeORdLQ/hqdefault.jpg"/>
          <p:cNvPicPr>
            <a:picLocks noChangeAspect="1" noChangeArrowheads="1"/>
          </p:cNvPicPr>
          <p:nvPr/>
        </p:nvPicPr>
        <p:blipFill>
          <a:blip r:embed="rId3"/>
          <a:srcRect l="17857" r="25000" b="45238"/>
          <a:stretch>
            <a:fillRect/>
          </a:stretch>
        </p:blipFill>
        <p:spPr bwMode="auto">
          <a:xfrm>
            <a:off x="2857488" y="4143379"/>
            <a:ext cx="3000396" cy="2156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paul.eu/fileadmin/_migrated/pics/auftrennen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142984"/>
            <a:ext cx="5715000" cy="3219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519363" y="134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9218" name="Picture 2" descr="epitrapezio diskoprio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"/>
            <a:ext cx="5576888" cy="566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Επιτραπέζιο δισκοπρίονο.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2.bp.blogspot.com/-6aziGzyZ0pA/URyf4gcgS8I/AAAAAAAABb0/SaCb65P80k0/s1600/Circular-Saw-Saw-Ben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785794"/>
            <a:ext cx="5500726" cy="4583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367088" y="2409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0242" name="Picture 2" descr="ALTENDORF3"/>
          <p:cNvPicPr>
            <a:picLocks noChangeAspect="1" noChangeArrowheads="1"/>
          </p:cNvPicPr>
          <p:nvPr/>
        </p:nvPicPr>
        <p:blipFill>
          <a:blip r:embed="rId2"/>
          <a:srcRect l="15097" t="3646" r="13068" b="5662"/>
          <a:stretch>
            <a:fillRect/>
          </a:stretch>
        </p:blipFill>
        <p:spPr bwMode="auto">
          <a:xfrm>
            <a:off x="2357422" y="642918"/>
            <a:ext cx="4214842" cy="4500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5638800"/>
            <a:ext cx="91440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Εφαρμογή κλίσης σε δίσκο κοπής.</a:t>
            </a:r>
          </a:p>
          <a:p>
            <a:pPr algn="ctr" eaLnBrk="0" hangingPunct="0"/>
            <a:endParaRPr lang="el-GR" sz="40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 noChangeAspect="1"/>
          </p:cNvGrpSpPr>
          <p:nvPr/>
        </p:nvGrpSpPr>
        <p:grpSpPr bwMode="auto">
          <a:xfrm>
            <a:off x="381000" y="685800"/>
            <a:ext cx="8458200" cy="3919538"/>
            <a:chOff x="3321" y="9559"/>
            <a:chExt cx="7200" cy="3524"/>
          </a:xfrm>
        </p:grpSpPr>
        <p:grpSp>
          <p:nvGrpSpPr>
            <p:cNvPr id="11267" name="Group 3"/>
            <p:cNvGrpSpPr>
              <a:grpSpLocks noChangeAspect="1"/>
            </p:cNvGrpSpPr>
            <p:nvPr/>
          </p:nvGrpSpPr>
          <p:grpSpPr bwMode="auto">
            <a:xfrm>
              <a:off x="3321" y="9559"/>
              <a:ext cx="7200" cy="3524"/>
              <a:chOff x="1521" y="2356"/>
              <a:chExt cx="8460" cy="4140"/>
            </a:xfrm>
          </p:grpSpPr>
          <p:grpSp>
            <p:nvGrpSpPr>
              <p:cNvPr id="11268" name="Group 4"/>
              <p:cNvGrpSpPr>
                <a:grpSpLocks noChangeAspect="1"/>
              </p:cNvGrpSpPr>
              <p:nvPr/>
            </p:nvGrpSpPr>
            <p:grpSpPr bwMode="auto">
              <a:xfrm>
                <a:off x="1704" y="2536"/>
                <a:ext cx="7557" cy="3600"/>
                <a:chOff x="1704" y="2536"/>
                <a:chExt cx="7557" cy="3600"/>
              </a:xfrm>
            </p:grpSpPr>
            <p:sp>
              <p:nvSpPr>
                <p:cNvPr id="11269" name="Rectangle 5"/>
                <p:cNvSpPr>
                  <a:spLocks noChangeAspect="1" noChangeArrowheads="1"/>
                </p:cNvSpPr>
                <p:nvPr/>
              </p:nvSpPr>
              <p:spPr bwMode="auto">
                <a:xfrm>
                  <a:off x="4941" y="3436"/>
                  <a:ext cx="4320" cy="54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1270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3141" y="5237"/>
                  <a:ext cx="3420" cy="180"/>
                  <a:chOff x="1341" y="10624"/>
                  <a:chExt cx="4140" cy="540"/>
                </a:xfrm>
              </p:grpSpPr>
              <p:sp>
                <p:nvSpPr>
                  <p:cNvPr id="11271" name="Freeform 7"/>
                  <p:cNvSpPr>
                    <a:spLocks noChangeAspect="1"/>
                  </p:cNvSpPr>
                  <p:nvPr/>
                </p:nvSpPr>
                <p:spPr bwMode="auto">
                  <a:xfrm>
                    <a:off x="5121" y="10624"/>
                    <a:ext cx="360" cy="540"/>
                  </a:xfrm>
                  <a:custGeom>
                    <a:avLst/>
                    <a:gdLst/>
                    <a:ahLst/>
                    <a:cxnLst>
                      <a:cxn ang="0">
                        <a:pos x="0" y="180"/>
                      </a:cxn>
                      <a:cxn ang="0">
                        <a:pos x="360" y="0"/>
                      </a:cxn>
                      <a:cxn ang="0">
                        <a:pos x="360" y="540"/>
                      </a:cxn>
                      <a:cxn ang="0">
                        <a:pos x="0" y="360"/>
                      </a:cxn>
                    </a:cxnLst>
                    <a:rect l="0" t="0" r="r" b="b"/>
                    <a:pathLst>
                      <a:path w="360" h="540">
                        <a:moveTo>
                          <a:pt x="0" y="180"/>
                        </a:moveTo>
                        <a:lnTo>
                          <a:pt x="360" y="0"/>
                        </a:lnTo>
                        <a:lnTo>
                          <a:pt x="360" y="540"/>
                        </a:lnTo>
                        <a:lnTo>
                          <a:pt x="0" y="36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272" name="Line 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701" y="10804"/>
                    <a:ext cx="34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273" name="Line 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701" y="10984"/>
                    <a:ext cx="34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274" name="Freeform 10"/>
                  <p:cNvSpPr>
                    <a:spLocks noChangeAspect="1"/>
                  </p:cNvSpPr>
                  <p:nvPr/>
                </p:nvSpPr>
                <p:spPr bwMode="auto">
                  <a:xfrm flipH="1">
                    <a:off x="1341" y="10624"/>
                    <a:ext cx="360" cy="540"/>
                  </a:xfrm>
                  <a:custGeom>
                    <a:avLst/>
                    <a:gdLst/>
                    <a:ahLst/>
                    <a:cxnLst>
                      <a:cxn ang="0">
                        <a:pos x="0" y="180"/>
                      </a:cxn>
                      <a:cxn ang="0">
                        <a:pos x="360" y="0"/>
                      </a:cxn>
                      <a:cxn ang="0">
                        <a:pos x="360" y="540"/>
                      </a:cxn>
                      <a:cxn ang="0">
                        <a:pos x="0" y="360"/>
                      </a:cxn>
                    </a:cxnLst>
                    <a:rect l="0" t="0" r="r" b="b"/>
                    <a:pathLst>
                      <a:path w="360" h="540">
                        <a:moveTo>
                          <a:pt x="0" y="180"/>
                        </a:moveTo>
                        <a:lnTo>
                          <a:pt x="360" y="0"/>
                        </a:lnTo>
                        <a:lnTo>
                          <a:pt x="360" y="540"/>
                        </a:lnTo>
                        <a:lnTo>
                          <a:pt x="0" y="36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11275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6561" y="3977"/>
                  <a:ext cx="0" cy="12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1276" name="Line 1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241" y="3977"/>
                  <a:ext cx="27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1277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3141" y="3977"/>
                  <a:ext cx="0" cy="12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1278" name="Text Box 1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141" y="4337"/>
                  <a:ext cx="900" cy="7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/>
                  <a:r>
                    <a:rPr lang="el-GR" sz="1200" b="1"/>
                    <a:t>Α</a:t>
                  </a:r>
                </a:p>
              </p:txBody>
            </p:sp>
            <p:sp>
              <p:nvSpPr>
                <p:cNvPr id="11279" name="Text Box 1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561" y="4337"/>
                  <a:ext cx="900" cy="7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0" hangingPunct="0"/>
                  <a:r>
                    <a:rPr lang="en-US" sz="1200" b="1"/>
                    <a:t>Β</a:t>
                  </a:r>
                </a:p>
              </p:txBody>
            </p:sp>
            <p:sp>
              <p:nvSpPr>
                <p:cNvPr id="11280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704" y="2536"/>
                  <a:ext cx="7380" cy="3600"/>
                </a:xfrm>
                <a:prstGeom prst="rect">
                  <a:avLst/>
                </a:prstGeom>
                <a:noFill/>
                <a:ln w="38100" cmpd="dbl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11281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1521" y="2356"/>
                <a:ext cx="8460" cy="414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11282" name="Line 18"/>
            <p:cNvSpPr>
              <a:spLocks noChangeAspect="1" noChangeShapeType="1"/>
            </p:cNvSpPr>
            <p:nvPr/>
          </p:nvSpPr>
          <p:spPr bwMode="auto">
            <a:xfrm flipV="1">
              <a:off x="5661" y="12064"/>
              <a:ext cx="72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1283" name="Text Box 19"/>
            <p:cNvSpPr txBox="1">
              <a:spLocks noChangeAspect="1" noChangeArrowheads="1"/>
            </p:cNvSpPr>
            <p:nvPr/>
          </p:nvSpPr>
          <p:spPr bwMode="auto">
            <a:xfrm>
              <a:off x="4221" y="12244"/>
              <a:ext cx="2343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 eaLnBrk="0" hangingPunct="0"/>
              <a:r>
                <a:rPr lang="el-GR" sz="1100"/>
                <a:t>Δίσκος κοπής</a:t>
              </a:r>
            </a:p>
          </p:txBody>
        </p:sp>
        <p:sp>
          <p:nvSpPr>
            <p:cNvPr id="11284" name="Text Box 20"/>
            <p:cNvSpPr txBox="1">
              <a:spLocks noChangeAspect="1" noChangeArrowheads="1"/>
            </p:cNvSpPr>
            <p:nvPr/>
          </p:nvSpPr>
          <p:spPr bwMode="auto">
            <a:xfrm>
              <a:off x="5661" y="9724"/>
              <a:ext cx="2343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 eaLnBrk="0" hangingPunct="0"/>
              <a:r>
                <a:rPr lang="el-GR" sz="1100"/>
                <a:t>Παράλληλος οδηγός</a:t>
              </a:r>
            </a:p>
          </p:txBody>
        </p:sp>
        <p:sp>
          <p:nvSpPr>
            <p:cNvPr id="11285" name="Line 21"/>
            <p:cNvSpPr>
              <a:spLocks noChangeAspect="1" noChangeShapeType="1"/>
            </p:cNvSpPr>
            <p:nvPr/>
          </p:nvSpPr>
          <p:spPr bwMode="auto">
            <a:xfrm>
              <a:off x="7821" y="10084"/>
              <a:ext cx="36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0" y="5181600"/>
            <a:ext cx="9144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Αποστάσεις του δίσκου κοπής από τον οδηγό τροφοδοσίας.</a:t>
            </a:r>
            <a:r>
              <a:rPr lang="el-GR" sz="2100" b="1"/>
              <a:t> </a:t>
            </a:r>
            <a:endParaRPr lang="el-GR" sz="44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64647-formatkreissaege-k740s-felder-feldergrou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 b="11363"/>
          <a:stretch/>
        </p:blipFill>
        <p:spPr bwMode="auto">
          <a:xfrm>
            <a:off x="3347864" y="3978142"/>
            <a:ext cx="5670396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3203848" y="6549861"/>
            <a:ext cx="19367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50" dirty="0">
                <a:latin typeface="Calibri" panose="020F0502020204030204" pitchFamily="34" charset="0"/>
                <a:cs typeface="Calibri" panose="020F0502020204030204" pitchFamily="34" charset="0"/>
              </a:rPr>
              <a:t>https://www.felder-group.com/</a:t>
            </a:r>
          </a:p>
        </p:txBody>
      </p:sp>
      <p:pic>
        <p:nvPicPr>
          <p:cNvPr id="43012" name="Picture 4" descr="SELCO SK 2: Photo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9" b="6043"/>
          <a:stretch/>
        </p:blipFill>
        <p:spPr bwMode="auto">
          <a:xfrm>
            <a:off x="296246" y="215385"/>
            <a:ext cx="5283865" cy="35415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65831" y="3756899"/>
            <a:ext cx="159050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50" dirty="0">
                <a:latin typeface="Calibri" panose="020F0502020204030204" pitchFamily="34" charset="0"/>
                <a:cs typeface="Calibri" panose="020F0502020204030204" pitchFamily="34" charset="0"/>
              </a:rPr>
              <a:t>https://www.biesse.com/</a:t>
            </a:r>
          </a:p>
        </p:txBody>
      </p:sp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5580111" y="2492896"/>
            <a:ext cx="2808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Τεμαχιστική</a:t>
            </a:r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ξυλοπλακών</a:t>
            </a:r>
            <a:endParaRPr lang="el-GR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1763688" y="5445224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Γωνιάστρα</a:t>
            </a:r>
            <a:endParaRPr lang="el-GR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5806872" y="215385"/>
            <a:ext cx="2832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Τύποι </a:t>
            </a:r>
            <a:r>
              <a:rPr lang="el-G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δισκοπρίονων</a:t>
            </a:r>
            <a:endParaRPr lang="el-GR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49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 noChangeAspect="1"/>
          </p:cNvGrpSpPr>
          <p:nvPr/>
        </p:nvGrpSpPr>
        <p:grpSpPr bwMode="auto">
          <a:xfrm>
            <a:off x="228600" y="1006475"/>
            <a:ext cx="8686800" cy="3030538"/>
            <a:chOff x="2241" y="11704"/>
            <a:chExt cx="7740" cy="2700"/>
          </a:xfrm>
        </p:grpSpPr>
        <p:sp>
          <p:nvSpPr>
            <p:cNvPr id="12291" name="Rectangle 3"/>
            <p:cNvSpPr>
              <a:spLocks noChangeAspect="1" noChangeArrowheads="1"/>
            </p:cNvSpPr>
            <p:nvPr/>
          </p:nvSpPr>
          <p:spPr bwMode="auto">
            <a:xfrm>
              <a:off x="2241" y="11704"/>
              <a:ext cx="7740" cy="27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2292" name="Group 4"/>
            <p:cNvGrpSpPr>
              <a:grpSpLocks noChangeAspect="1"/>
            </p:cNvGrpSpPr>
            <p:nvPr/>
          </p:nvGrpSpPr>
          <p:grpSpPr bwMode="auto">
            <a:xfrm>
              <a:off x="2601" y="11884"/>
              <a:ext cx="6845" cy="2084"/>
              <a:chOff x="3136" y="11884"/>
              <a:chExt cx="6845" cy="2084"/>
            </a:xfrm>
          </p:grpSpPr>
          <p:grpSp>
            <p:nvGrpSpPr>
              <p:cNvPr id="12293" name="Group 5"/>
              <p:cNvGrpSpPr>
                <a:grpSpLocks noChangeAspect="1"/>
              </p:cNvGrpSpPr>
              <p:nvPr/>
            </p:nvGrpSpPr>
            <p:grpSpPr bwMode="auto">
              <a:xfrm>
                <a:off x="4629" y="12600"/>
                <a:ext cx="2832" cy="1341"/>
                <a:chOff x="3861" y="9724"/>
                <a:chExt cx="3420" cy="1620"/>
              </a:xfrm>
            </p:grpSpPr>
            <p:sp>
              <p:nvSpPr>
                <p:cNvPr id="12294" name="Arc 6"/>
                <p:cNvSpPr>
                  <a:spLocks noChangeAspect="1"/>
                </p:cNvSpPr>
                <p:nvPr/>
              </p:nvSpPr>
              <p:spPr bwMode="auto">
                <a:xfrm flipH="1">
                  <a:off x="3861" y="9724"/>
                  <a:ext cx="1800" cy="16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2295" name="Arc 7"/>
                <p:cNvSpPr>
                  <a:spLocks noChangeAspect="1"/>
                </p:cNvSpPr>
                <p:nvPr/>
              </p:nvSpPr>
              <p:spPr bwMode="auto">
                <a:xfrm>
                  <a:off x="5661" y="9724"/>
                  <a:ext cx="1620" cy="16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12296" name="Line 8"/>
              <p:cNvSpPr>
                <a:spLocks noChangeAspect="1" noChangeShapeType="1"/>
              </p:cNvSpPr>
              <p:nvPr/>
            </p:nvSpPr>
            <p:spPr bwMode="auto">
              <a:xfrm>
                <a:off x="3136" y="13943"/>
                <a:ext cx="684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297" name="Freeform 9"/>
              <p:cNvSpPr>
                <a:spLocks noChangeAspect="1"/>
              </p:cNvSpPr>
              <p:nvPr/>
            </p:nvSpPr>
            <p:spPr bwMode="auto">
              <a:xfrm>
                <a:off x="4181" y="12749"/>
                <a:ext cx="797" cy="1219"/>
              </a:xfrm>
              <a:custGeom>
                <a:avLst/>
                <a:gdLst/>
                <a:ahLst/>
                <a:cxnLst>
                  <a:cxn ang="0">
                    <a:pos x="360" y="1470"/>
                  </a:cxn>
                  <a:cxn ang="0">
                    <a:pos x="540" y="750"/>
                  </a:cxn>
                  <a:cxn ang="0">
                    <a:pos x="900" y="210"/>
                  </a:cxn>
                  <a:cxn ang="0">
                    <a:pos x="900" y="30"/>
                  </a:cxn>
                  <a:cxn ang="0">
                    <a:pos x="720" y="30"/>
                  </a:cxn>
                  <a:cxn ang="0">
                    <a:pos x="540" y="210"/>
                  </a:cxn>
                  <a:cxn ang="0">
                    <a:pos x="180" y="750"/>
                  </a:cxn>
                  <a:cxn ang="0">
                    <a:pos x="0" y="1470"/>
                  </a:cxn>
                </a:cxnLst>
                <a:rect l="0" t="0" r="r" b="b"/>
                <a:pathLst>
                  <a:path w="960" h="1470">
                    <a:moveTo>
                      <a:pt x="360" y="1470"/>
                    </a:moveTo>
                    <a:cubicBezTo>
                      <a:pt x="405" y="1215"/>
                      <a:pt x="450" y="960"/>
                      <a:pt x="540" y="750"/>
                    </a:cubicBezTo>
                    <a:cubicBezTo>
                      <a:pt x="630" y="540"/>
                      <a:pt x="840" y="330"/>
                      <a:pt x="900" y="210"/>
                    </a:cubicBezTo>
                    <a:cubicBezTo>
                      <a:pt x="960" y="90"/>
                      <a:pt x="930" y="60"/>
                      <a:pt x="900" y="30"/>
                    </a:cubicBezTo>
                    <a:cubicBezTo>
                      <a:pt x="870" y="0"/>
                      <a:pt x="780" y="0"/>
                      <a:pt x="720" y="30"/>
                    </a:cubicBezTo>
                    <a:cubicBezTo>
                      <a:pt x="660" y="60"/>
                      <a:pt x="630" y="90"/>
                      <a:pt x="540" y="210"/>
                    </a:cubicBezTo>
                    <a:cubicBezTo>
                      <a:pt x="450" y="330"/>
                      <a:pt x="270" y="540"/>
                      <a:pt x="180" y="750"/>
                    </a:cubicBezTo>
                    <a:cubicBezTo>
                      <a:pt x="90" y="960"/>
                      <a:pt x="45" y="1215"/>
                      <a:pt x="0" y="147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298" name="Line 10"/>
              <p:cNvSpPr>
                <a:spLocks noChangeAspect="1" noChangeShapeType="1"/>
              </p:cNvSpPr>
              <p:nvPr/>
            </p:nvSpPr>
            <p:spPr bwMode="auto">
              <a:xfrm>
                <a:off x="5121" y="12244"/>
                <a:ext cx="48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12299" name="Group 11"/>
              <p:cNvGrpSpPr>
                <a:grpSpLocks noChangeAspect="1"/>
              </p:cNvGrpSpPr>
              <p:nvPr/>
            </p:nvGrpSpPr>
            <p:grpSpPr bwMode="auto">
              <a:xfrm>
                <a:off x="5121" y="12244"/>
                <a:ext cx="900" cy="1620"/>
                <a:chOff x="5121" y="12244"/>
                <a:chExt cx="900" cy="1620"/>
              </a:xfrm>
            </p:grpSpPr>
            <p:sp>
              <p:nvSpPr>
                <p:cNvPr id="12300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5121" y="12244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2301" name="Freeform 13"/>
                <p:cNvSpPr>
                  <a:spLocks noChangeAspect="1"/>
                </p:cNvSpPr>
                <p:nvPr/>
              </p:nvSpPr>
              <p:spPr bwMode="auto">
                <a:xfrm>
                  <a:off x="5121" y="12784"/>
                  <a:ext cx="900" cy="1080"/>
                </a:xfrm>
                <a:custGeom>
                  <a:avLst/>
                  <a:gdLst/>
                  <a:ahLst/>
                  <a:cxnLst>
                    <a:cxn ang="0">
                      <a:pos x="900" y="1080"/>
                    </a:cxn>
                    <a:cxn ang="0">
                      <a:pos x="720" y="54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00" h="1080">
                      <a:moveTo>
                        <a:pt x="900" y="1080"/>
                      </a:moveTo>
                      <a:cubicBezTo>
                        <a:pt x="885" y="900"/>
                        <a:pt x="870" y="720"/>
                        <a:pt x="720" y="540"/>
                      </a:cubicBezTo>
                      <a:cubicBezTo>
                        <a:pt x="570" y="360"/>
                        <a:pt x="285" y="180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12302" name="Group 14"/>
              <p:cNvGrpSpPr>
                <a:grpSpLocks noChangeAspect="1"/>
              </p:cNvGrpSpPr>
              <p:nvPr/>
            </p:nvGrpSpPr>
            <p:grpSpPr bwMode="auto">
              <a:xfrm>
                <a:off x="6381" y="12244"/>
                <a:ext cx="900" cy="1620"/>
                <a:chOff x="5121" y="12244"/>
                <a:chExt cx="900" cy="1620"/>
              </a:xfrm>
            </p:grpSpPr>
            <p:sp>
              <p:nvSpPr>
                <p:cNvPr id="12303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5121" y="12244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2304" name="Freeform 16"/>
                <p:cNvSpPr>
                  <a:spLocks noChangeAspect="1"/>
                </p:cNvSpPr>
                <p:nvPr/>
              </p:nvSpPr>
              <p:spPr bwMode="auto">
                <a:xfrm>
                  <a:off x="5121" y="12784"/>
                  <a:ext cx="900" cy="1080"/>
                </a:xfrm>
                <a:custGeom>
                  <a:avLst/>
                  <a:gdLst/>
                  <a:ahLst/>
                  <a:cxnLst>
                    <a:cxn ang="0">
                      <a:pos x="900" y="1080"/>
                    </a:cxn>
                    <a:cxn ang="0">
                      <a:pos x="720" y="54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00" h="1080">
                      <a:moveTo>
                        <a:pt x="900" y="1080"/>
                      </a:moveTo>
                      <a:cubicBezTo>
                        <a:pt x="885" y="900"/>
                        <a:pt x="870" y="720"/>
                        <a:pt x="720" y="540"/>
                      </a:cubicBezTo>
                      <a:cubicBezTo>
                        <a:pt x="570" y="360"/>
                        <a:pt x="285" y="180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12305" name="Group 17"/>
              <p:cNvGrpSpPr>
                <a:grpSpLocks noChangeAspect="1"/>
              </p:cNvGrpSpPr>
              <p:nvPr/>
            </p:nvGrpSpPr>
            <p:grpSpPr bwMode="auto">
              <a:xfrm>
                <a:off x="7641" y="12244"/>
                <a:ext cx="900" cy="1620"/>
                <a:chOff x="5121" y="12244"/>
                <a:chExt cx="900" cy="1620"/>
              </a:xfrm>
            </p:grpSpPr>
            <p:sp>
              <p:nvSpPr>
                <p:cNvPr id="12306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5121" y="12244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2307" name="Freeform 19"/>
                <p:cNvSpPr>
                  <a:spLocks noChangeAspect="1"/>
                </p:cNvSpPr>
                <p:nvPr/>
              </p:nvSpPr>
              <p:spPr bwMode="auto">
                <a:xfrm>
                  <a:off x="5121" y="12784"/>
                  <a:ext cx="900" cy="1080"/>
                </a:xfrm>
                <a:custGeom>
                  <a:avLst/>
                  <a:gdLst/>
                  <a:ahLst/>
                  <a:cxnLst>
                    <a:cxn ang="0">
                      <a:pos x="900" y="1080"/>
                    </a:cxn>
                    <a:cxn ang="0">
                      <a:pos x="720" y="54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00" h="1080">
                      <a:moveTo>
                        <a:pt x="900" y="1080"/>
                      </a:moveTo>
                      <a:cubicBezTo>
                        <a:pt x="885" y="900"/>
                        <a:pt x="870" y="720"/>
                        <a:pt x="720" y="540"/>
                      </a:cubicBezTo>
                      <a:cubicBezTo>
                        <a:pt x="570" y="360"/>
                        <a:pt x="285" y="180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12308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941" y="11884"/>
                <a:ext cx="54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r>
                  <a:rPr lang="el-GR" sz="1200" b="1"/>
                  <a:t>Ι</a:t>
                </a:r>
              </a:p>
            </p:txBody>
          </p:sp>
          <p:sp>
            <p:nvSpPr>
              <p:cNvPr id="12309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6021" y="11884"/>
                <a:ext cx="54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r>
                  <a:rPr lang="el-GR" sz="1200" b="1"/>
                  <a:t>ΙΙ</a:t>
                </a:r>
              </a:p>
            </p:txBody>
          </p:sp>
          <p:sp>
            <p:nvSpPr>
              <p:cNvPr id="12310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7281" y="11884"/>
                <a:ext cx="72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r>
                  <a:rPr lang="el-GR" sz="1200" b="1"/>
                  <a:t>ΙΙΙ</a:t>
                </a:r>
              </a:p>
            </p:txBody>
          </p:sp>
        </p:grpSp>
      </p:grp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0" y="4648200"/>
            <a:ext cx="9144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Τοποθέτηση του παράλληλου οδηγού σε σχέση με τον δίσκο κοπής.</a:t>
            </a:r>
            <a:r>
              <a:rPr lang="el-GR" sz="2100" b="1"/>
              <a:t> </a:t>
            </a:r>
            <a:endParaRPr lang="el-GR" sz="44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181350" y="2595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3314" name="Picture 2" descr="εγκαρσιος οδηγ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68338"/>
            <a:ext cx="7162800" cy="429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5257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Εγκάρσιος οδηγός στο επιτραπέζιο δισκοπρίονο.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314700" y="2576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4338" name="Picture 2" descr="κεκλιμένο δισκοπρίον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92113"/>
            <a:ext cx="6553200" cy="444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50292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Κεκλιμένος δίσκος κοπής (διακρίνεται ο κεκλιμένος οδηγός διαχωρισμού καθώς και ο προφυλακτήρας).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 noChangeAspect="1"/>
          </p:cNvGrpSpPr>
          <p:nvPr/>
        </p:nvGrpSpPr>
        <p:grpSpPr bwMode="auto">
          <a:xfrm>
            <a:off x="304800" y="960438"/>
            <a:ext cx="8610600" cy="3370262"/>
            <a:chOff x="1881" y="1984"/>
            <a:chExt cx="8280" cy="3240"/>
          </a:xfrm>
        </p:grpSpPr>
        <p:grpSp>
          <p:nvGrpSpPr>
            <p:cNvPr id="15363" name="Group 3"/>
            <p:cNvGrpSpPr>
              <a:grpSpLocks noChangeAspect="1"/>
            </p:cNvGrpSpPr>
            <p:nvPr/>
          </p:nvGrpSpPr>
          <p:grpSpPr bwMode="auto">
            <a:xfrm>
              <a:off x="2241" y="2524"/>
              <a:ext cx="7560" cy="2340"/>
              <a:chOff x="2061" y="2524"/>
              <a:chExt cx="7560" cy="2340"/>
            </a:xfrm>
          </p:grpSpPr>
          <p:grpSp>
            <p:nvGrpSpPr>
              <p:cNvPr id="15364" name="Group 4"/>
              <p:cNvGrpSpPr>
                <a:grpSpLocks noChangeAspect="1"/>
              </p:cNvGrpSpPr>
              <p:nvPr/>
            </p:nvGrpSpPr>
            <p:grpSpPr bwMode="auto">
              <a:xfrm>
                <a:off x="3681" y="3244"/>
                <a:ext cx="5400" cy="1322"/>
                <a:chOff x="1161" y="2344"/>
                <a:chExt cx="8820" cy="2160"/>
              </a:xfrm>
            </p:grpSpPr>
            <p:sp>
              <p:nvSpPr>
                <p:cNvPr id="15365" name="Line 5"/>
                <p:cNvSpPr>
                  <a:spLocks noChangeAspect="1" noChangeShapeType="1"/>
                </p:cNvSpPr>
                <p:nvPr/>
              </p:nvSpPr>
              <p:spPr bwMode="auto">
                <a:xfrm>
                  <a:off x="1161" y="2704"/>
                  <a:ext cx="34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366" name="Line 6"/>
                <p:cNvSpPr>
                  <a:spLocks noChangeAspect="1" noChangeShapeType="1"/>
                </p:cNvSpPr>
                <p:nvPr/>
              </p:nvSpPr>
              <p:spPr bwMode="auto">
                <a:xfrm>
                  <a:off x="3501" y="2884"/>
                  <a:ext cx="64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5367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1701" y="2704"/>
                  <a:ext cx="8280" cy="1260"/>
                  <a:chOff x="1701" y="2704"/>
                  <a:chExt cx="8280" cy="1260"/>
                </a:xfrm>
              </p:grpSpPr>
              <p:grpSp>
                <p:nvGrpSpPr>
                  <p:cNvPr id="15368" name="Group 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01" y="2884"/>
                    <a:ext cx="2520" cy="900"/>
                    <a:chOff x="1881" y="3964"/>
                    <a:chExt cx="4680" cy="1440"/>
                  </a:xfrm>
                </p:grpSpPr>
                <p:sp>
                  <p:nvSpPr>
                    <p:cNvPr id="15369" name="Arc 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201" y="4324"/>
                      <a:ext cx="360" cy="36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0" name="Arc 10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6201" y="4684"/>
                      <a:ext cx="360" cy="36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1" name="Line 1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5121" y="3964"/>
                      <a:ext cx="1080" cy="3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2" name="Line 1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121" y="5044"/>
                      <a:ext cx="1080" cy="3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3" name="Line 1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881" y="5404"/>
                      <a:ext cx="32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4" name="Line 1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881" y="3964"/>
                      <a:ext cx="32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5" name="Line 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881" y="3964"/>
                      <a:ext cx="0" cy="14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15376" name="Line 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581" y="2704"/>
                    <a:ext cx="0" cy="12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377" name="Line 1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581" y="2704"/>
                    <a:ext cx="108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378" name="Line 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661" y="3064"/>
                    <a:ext cx="43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379" name="Line 1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661" y="3604"/>
                    <a:ext cx="43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380" name="Line 2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581" y="3604"/>
                    <a:ext cx="108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15381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161" y="3964"/>
                  <a:ext cx="34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382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3321" y="3784"/>
                  <a:ext cx="66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383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8181" y="2524"/>
                  <a:ext cx="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384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181" y="3064"/>
                  <a:ext cx="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385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421" y="2344"/>
                  <a:ext cx="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386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421" y="2884"/>
                  <a:ext cx="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387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1341" y="2704"/>
                  <a:ext cx="0" cy="12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388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3321" y="3604"/>
                  <a:ext cx="540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15389" name="Text Box 29"/>
              <p:cNvSpPr txBox="1">
                <a:spLocks noChangeAspect="1" noChangeArrowheads="1"/>
              </p:cNvSpPr>
              <p:nvPr/>
            </p:nvSpPr>
            <p:spPr bwMode="auto">
              <a:xfrm>
                <a:off x="5121" y="4504"/>
                <a:ext cx="108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/>
                <a:r>
                  <a:rPr lang="el-GR" sz="1200"/>
                  <a:t>Οδηγός</a:t>
                </a:r>
              </a:p>
            </p:txBody>
          </p:sp>
          <p:sp>
            <p:nvSpPr>
              <p:cNvPr id="15390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6921" y="2704"/>
                <a:ext cx="27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0" hangingPunct="0"/>
                <a:r>
                  <a:rPr lang="el-GR" sz="1300"/>
                  <a:t>Απόσταση μεταξύ οδηγού και επιφάνειας δίσκου</a:t>
                </a:r>
              </a:p>
            </p:txBody>
          </p:sp>
          <p:sp>
            <p:nvSpPr>
              <p:cNvPr id="15391" name="Text Box 31"/>
              <p:cNvSpPr txBox="1">
                <a:spLocks noChangeAspect="1" noChangeArrowheads="1"/>
              </p:cNvSpPr>
              <p:nvPr/>
            </p:nvSpPr>
            <p:spPr bwMode="auto">
              <a:xfrm>
                <a:off x="3321" y="2524"/>
                <a:ext cx="270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0" hangingPunct="0"/>
                <a:r>
                  <a:rPr lang="el-GR" sz="1300"/>
                  <a:t>Απόσταση μεταξύ οδηγού και ακρότατου σημείου πρίσης</a:t>
                </a:r>
              </a:p>
            </p:txBody>
          </p:sp>
          <p:sp>
            <p:nvSpPr>
              <p:cNvPr id="15392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2061" y="3604"/>
                <a:ext cx="162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/>
                <a:r>
                  <a:rPr lang="el-GR" sz="1300"/>
                  <a:t>Πλάτος εγκοπής (πρίσης)</a:t>
                </a:r>
              </a:p>
            </p:txBody>
          </p:sp>
        </p:grpSp>
        <p:sp>
          <p:nvSpPr>
            <p:cNvPr id="15393" name="Rectangle 33"/>
            <p:cNvSpPr>
              <a:spLocks noChangeAspect="1" noChangeArrowheads="1"/>
            </p:cNvSpPr>
            <p:nvPr/>
          </p:nvSpPr>
          <p:spPr bwMode="auto">
            <a:xfrm>
              <a:off x="1881" y="1984"/>
              <a:ext cx="8280" cy="3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5394" name="Rectangle 34"/>
          <p:cNvSpPr>
            <a:spLocks noChangeArrowheads="1"/>
          </p:cNvSpPr>
          <p:nvPr/>
        </p:nvSpPr>
        <p:spPr bwMode="auto">
          <a:xfrm>
            <a:off x="0" y="45720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Σχηματική παράσταση (κάτοψη) του πάχους του οδηγού διαχωρισμού σε σχέση με το πλάτος πρίσης και το πάχος του σώματος του δίσκου.</a:t>
            </a:r>
          </a:p>
          <a:p>
            <a:pPr algn="ctr" eaLnBrk="0" hangingPunct="0"/>
            <a:endParaRPr lang="el-GR" sz="20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 noChangeAspect="1"/>
          </p:cNvGrpSpPr>
          <p:nvPr/>
        </p:nvGrpSpPr>
        <p:grpSpPr bwMode="auto">
          <a:xfrm>
            <a:off x="1143000" y="747713"/>
            <a:ext cx="7162800" cy="4194175"/>
            <a:chOff x="2061" y="8464"/>
            <a:chExt cx="7380" cy="4320"/>
          </a:xfrm>
        </p:grpSpPr>
        <p:grpSp>
          <p:nvGrpSpPr>
            <p:cNvPr id="16387" name="Group 3"/>
            <p:cNvGrpSpPr>
              <a:grpSpLocks noChangeAspect="1"/>
            </p:cNvGrpSpPr>
            <p:nvPr/>
          </p:nvGrpSpPr>
          <p:grpSpPr bwMode="auto">
            <a:xfrm>
              <a:off x="2241" y="8824"/>
              <a:ext cx="6660" cy="3960"/>
              <a:chOff x="2781" y="9004"/>
              <a:chExt cx="6660" cy="3960"/>
            </a:xfrm>
          </p:grpSpPr>
          <p:grpSp>
            <p:nvGrpSpPr>
              <p:cNvPr id="16388" name="Group 4"/>
              <p:cNvGrpSpPr>
                <a:grpSpLocks noChangeAspect="1"/>
              </p:cNvGrpSpPr>
              <p:nvPr/>
            </p:nvGrpSpPr>
            <p:grpSpPr bwMode="auto">
              <a:xfrm>
                <a:off x="5481" y="9724"/>
                <a:ext cx="3420" cy="1620"/>
                <a:chOff x="3861" y="9724"/>
                <a:chExt cx="3420" cy="1620"/>
              </a:xfrm>
            </p:grpSpPr>
            <p:sp>
              <p:nvSpPr>
                <p:cNvPr id="16389" name="Arc 5"/>
                <p:cNvSpPr>
                  <a:spLocks noChangeAspect="1"/>
                </p:cNvSpPr>
                <p:nvPr/>
              </p:nvSpPr>
              <p:spPr bwMode="auto">
                <a:xfrm flipH="1">
                  <a:off x="3861" y="9724"/>
                  <a:ext cx="1800" cy="16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390" name="Arc 6"/>
                <p:cNvSpPr>
                  <a:spLocks noChangeAspect="1"/>
                </p:cNvSpPr>
                <p:nvPr/>
              </p:nvSpPr>
              <p:spPr bwMode="auto">
                <a:xfrm>
                  <a:off x="5661" y="9724"/>
                  <a:ext cx="1620" cy="16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16391" name="Line 7"/>
              <p:cNvSpPr>
                <a:spLocks noChangeAspect="1" noChangeShapeType="1"/>
              </p:cNvSpPr>
              <p:nvPr/>
            </p:nvSpPr>
            <p:spPr bwMode="auto">
              <a:xfrm>
                <a:off x="3681" y="11344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16392" name="Group 8"/>
              <p:cNvGrpSpPr>
                <a:grpSpLocks noChangeAspect="1"/>
              </p:cNvGrpSpPr>
              <p:nvPr/>
            </p:nvGrpSpPr>
            <p:grpSpPr bwMode="auto">
              <a:xfrm>
                <a:off x="4041" y="9724"/>
                <a:ext cx="3240" cy="1650"/>
                <a:chOff x="2421" y="9724"/>
                <a:chExt cx="3240" cy="1650"/>
              </a:xfrm>
            </p:grpSpPr>
            <p:sp>
              <p:nvSpPr>
                <p:cNvPr id="16393" name="Freeform 9"/>
                <p:cNvSpPr>
                  <a:spLocks noChangeAspect="1"/>
                </p:cNvSpPr>
                <p:nvPr/>
              </p:nvSpPr>
              <p:spPr bwMode="auto">
                <a:xfrm>
                  <a:off x="3321" y="9904"/>
                  <a:ext cx="960" cy="1470"/>
                </a:xfrm>
                <a:custGeom>
                  <a:avLst/>
                  <a:gdLst/>
                  <a:ahLst/>
                  <a:cxnLst>
                    <a:cxn ang="0">
                      <a:pos x="360" y="1470"/>
                    </a:cxn>
                    <a:cxn ang="0">
                      <a:pos x="540" y="750"/>
                    </a:cxn>
                    <a:cxn ang="0">
                      <a:pos x="900" y="210"/>
                    </a:cxn>
                    <a:cxn ang="0">
                      <a:pos x="900" y="30"/>
                    </a:cxn>
                    <a:cxn ang="0">
                      <a:pos x="720" y="30"/>
                    </a:cxn>
                    <a:cxn ang="0">
                      <a:pos x="540" y="210"/>
                    </a:cxn>
                    <a:cxn ang="0">
                      <a:pos x="180" y="750"/>
                    </a:cxn>
                    <a:cxn ang="0">
                      <a:pos x="0" y="1470"/>
                    </a:cxn>
                  </a:cxnLst>
                  <a:rect l="0" t="0" r="r" b="b"/>
                  <a:pathLst>
                    <a:path w="960" h="1470">
                      <a:moveTo>
                        <a:pt x="360" y="1470"/>
                      </a:moveTo>
                      <a:cubicBezTo>
                        <a:pt x="405" y="1215"/>
                        <a:pt x="450" y="960"/>
                        <a:pt x="540" y="750"/>
                      </a:cubicBezTo>
                      <a:cubicBezTo>
                        <a:pt x="630" y="540"/>
                        <a:pt x="840" y="330"/>
                        <a:pt x="900" y="210"/>
                      </a:cubicBezTo>
                      <a:cubicBezTo>
                        <a:pt x="960" y="90"/>
                        <a:pt x="930" y="60"/>
                        <a:pt x="900" y="30"/>
                      </a:cubicBezTo>
                      <a:cubicBezTo>
                        <a:pt x="870" y="0"/>
                        <a:pt x="780" y="0"/>
                        <a:pt x="720" y="30"/>
                      </a:cubicBezTo>
                      <a:cubicBezTo>
                        <a:pt x="660" y="60"/>
                        <a:pt x="630" y="90"/>
                        <a:pt x="540" y="210"/>
                      </a:cubicBezTo>
                      <a:cubicBezTo>
                        <a:pt x="450" y="330"/>
                        <a:pt x="270" y="540"/>
                        <a:pt x="180" y="750"/>
                      </a:cubicBezTo>
                      <a:cubicBezTo>
                        <a:pt x="90" y="960"/>
                        <a:pt x="45" y="1215"/>
                        <a:pt x="0" y="147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394" name="Line 1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424" y="9904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395" name="Line 1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421" y="9724"/>
                  <a:ext cx="32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16396" name="Group 12"/>
              <p:cNvGrpSpPr>
                <a:grpSpLocks noChangeAspect="1"/>
              </p:cNvGrpSpPr>
              <p:nvPr/>
            </p:nvGrpSpPr>
            <p:grpSpPr bwMode="auto">
              <a:xfrm>
                <a:off x="2781" y="9004"/>
                <a:ext cx="3780" cy="3960"/>
                <a:chOff x="1161" y="9004"/>
                <a:chExt cx="3780" cy="3960"/>
              </a:xfrm>
            </p:grpSpPr>
            <p:sp>
              <p:nvSpPr>
                <p:cNvPr id="16397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3681" y="11521"/>
                  <a:ext cx="0" cy="72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398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3858" y="11521"/>
                  <a:ext cx="3" cy="72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399" name="Line 1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861" y="11884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400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3321" y="11884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401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2781" y="9904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402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781" y="9364"/>
                  <a:ext cx="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6403" name="Text Box 1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141" y="12244"/>
                  <a:ext cx="180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100"/>
                    <a:t>max 12 mm</a:t>
                  </a:r>
                </a:p>
              </p:txBody>
            </p:sp>
            <p:sp>
              <p:nvSpPr>
                <p:cNvPr id="16404" name="Text Box 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161" y="10264"/>
                  <a:ext cx="180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100"/>
                    <a:t>min 225 mm</a:t>
                  </a:r>
                </a:p>
              </p:txBody>
            </p:sp>
            <p:sp>
              <p:nvSpPr>
                <p:cNvPr id="16405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061" y="9004"/>
                  <a:ext cx="1800" cy="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100"/>
                    <a:t>max 25 mm</a:t>
                  </a:r>
                </a:p>
              </p:txBody>
            </p:sp>
          </p:grpSp>
        </p:grpSp>
        <p:sp>
          <p:nvSpPr>
            <p:cNvPr id="16406" name="Rectangle 22"/>
            <p:cNvSpPr>
              <a:spLocks noChangeAspect="1" noChangeArrowheads="1"/>
            </p:cNvSpPr>
            <p:nvPr/>
          </p:nvSpPr>
          <p:spPr bwMode="auto">
            <a:xfrm>
              <a:off x="2061" y="8464"/>
              <a:ext cx="7380" cy="43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152400" y="5257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Αποστάσεις του οδηγού διαχωρισμού από τον δίσκο κοπής.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424238" y="2371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7410" name="Picture 2" descr="προφυλακτήρας διαφανος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28600"/>
            <a:ext cx="6019800" cy="4791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5334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Διάφανος προφυλακτήρας τοποθετημένος σε βραχίονα.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867150" y="2900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8434" name="Picture 2" descr="Σχ 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81000"/>
            <a:ext cx="3524250" cy="2643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124200" y="3352800"/>
            <a:ext cx="259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Προωθητήρας.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838575" y="2595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4343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Κατάλληλα διαμορφωμένη σανίδα ως παράλληλος οδηγός.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  <p:pic>
        <p:nvPicPr>
          <p:cNvPr id="19459" name="Picture 3" descr="Σχ 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304800"/>
            <a:ext cx="3417888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690938" y="2414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0482" name="Picture 2" descr="Σχ 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90600"/>
            <a:ext cx="2954338" cy="340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581400" y="2352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0484" name="Picture 4" descr="Σχ 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990600"/>
            <a:ext cx="3103563" cy="337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4572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Πρίση κατά μήκος των ινών του ξύλου.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762375" y="2581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1506" name="Picture 2" descr="Σχ 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990600"/>
            <a:ext cx="3355975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4724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Κεκλιμένη πρίση κατά μήκος των ινών του ξύλου.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in product pho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" b="4413"/>
          <a:stretch/>
        </p:blipFill>
        <p:spPr bwMode="auto">
          <a:xfrm>
            <a:off x="323377" y="638534"/>
            <a:ext cx="2664447" cy="1926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56497" y="2564904"/>
            <a:ext cx="16578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50" dirty="0">
                <a:latin typeface="Calibri" panose="020F0502020204030204" pitchFamily="34" charset="0"/>
                <a:cs typeface="Calibri" panose="020F0502020204030204" pitchFamily="34" charset="0"/>
              </a:rPr>
              <a:t>https://www.scosarg.com/</a:t>
            </a:r>
          </a:p>
        </p:txBody>
      </p:sp>
      <p:pic>
        <p:nvPicPr>
          <p:cNvPr id="4" name="Picture 6" descr="https://www.tehplastgroup.com/urunler/fotograflar/544582-15_40%2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3" t="2974" r="14478" b="2807"/>
          <a:stretch/>
        </p:blipFill>
        <p:spPr bwMode="auto">
          <a:xfrm>
            <a:off x="4067944" y="2564904"/>
            <a:ext cx="4824537" cy="3684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963851" y="6249096"/>
            <a:ext cx="201689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50" dirty="0">
                <a:latin typeface="Calibri" panose="020F0502020204030204" pitchFamily="34" charset="0"/>
                <a:cs typeface="Calibri" panose="020F0502020204030204" pitchFamily="34" charset="0"/>
              </a:rPr>
              <a:t>https://www.tehplastgroup.com/</a:t>
            </a:r>
          </a:p>
        </p:txBody>
      </p:sp>
      <p:pic>
        <p:nvPicPr>
          <p:cNvPr id="44034" name="Picture 2" descr="870 Radial Arm Saw - CAS TE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r="9525" b="4185"/>
          <a:stretch/>
        </p:blipFill>
        <p:spPr bwMode="auto">
          <a:xfrm>
            <a:off x="251520" y="2949437"/>
            <a:ext cx="3466846" cy="32567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123328" y="6207029"/>
            <a:ext cx="23042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050" dirty="0">
                <a:latin typeface="Calibri" panose="020F0502020204030204" pitchFamily="34" charset="0"/>
                <a:cs typeface="Calibri" panose="020F0502020204030204" pitchFamily="34" charset="0"/>
              </a:rPr>
              <a:t>https://www.castechsawblades.com/</a:t>
            </a: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2974374" y="1417053"/>
            <a:ext cx="2808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Επιτραπέζιο </a:t>
            </a: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δισκοπρίονο</a:t>
            </a:r>
            <a:endParaRPr lang="el-GR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643089" y="6401175"/>
            <a:ext cx="2808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Δισκοπρίονο</a:t>
            </a:r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radial</a:t>
            </a:r>
            <a:endParaRPr lang="el-GR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5220072" y="6413748"/>
            <a:ext cx="2808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Όρθια </a:t>
            </a: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τεμαχιστική</a:t>
            </a:r>
            <a:endParaRPr lang="el-GR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3146486" y="-4561"/>
            <a:ext cx="2832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Τύποι </a:t>
            </a:r>
            <a:r>
              <a:rPr lang="el-G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δισκοπρίονων</a:t>
            </a:r>
            <a:endParaRPr lang="el-GR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73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467100" y="2562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2530" name="Picture 2" descr="Σχ σ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19200"/>
            <a:ext cx="3733800" cy="292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529013" y="254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2532" name="Picture 4" descr="Σχ ζ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20788"/>
            <a:ext cx="3429000" cy="291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4419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Εγκάρσια πρίση.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138488" y="2795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3554" name="Picture 2" descr="Σχ 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524000"/>
            <a:ext cx="5548313" cy="245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4343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Παραγωγή πριστών του ίδιου μήκους.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729038" y="2576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4578" name="Picture 2" descr="Σχ 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990600"/>
            <a:ext cx="3328988" cy="3367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Δημιουργία κεκλιμένων τομών. 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652838" y="2538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5602" name="Picture 2" descr="Σχ 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762000"/>
            <a:ext cx="3586163" cy="347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Δημιουργία κεκλιμένων τομών. 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729038" y="254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6626" name="Picture 2" descr="Σχ 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762000"/>
            <a:ext cx="3452813" cy="362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4800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Δημιουργία γνικισιάς. 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771900" y="2586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7650" name="Picture 2" descr="Σχ 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838200"/>
            <a:ext cx="3186113" cy="335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44958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Τοποθέτηση μικρού ξυλοτεμαχίου για αύξηση της σταθερότητας κατεργασίας. 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786188" y="2628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8674" name="Picture 2" descr="Σχ 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685800"/>
            <a:ext cx="3405188" cy="346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4495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Δημιουργία πατούρας 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Σχ 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838200"/>
            <a:ext cx="5657850" cy="324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4495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Δημιουργία πατούρας με τη βοήθεια δίσκου γκινίσκου. 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 noChangeAspect="1"/>
          </p:cNvGrpSpPr>
          <p:nvPr/>
        </p:nvGrpSpPr>
        <p:grpSpPr bwMode="auto">
          <a:xfrm>
            <a:off x="381000" y="1295400"/>
            <a:ext cx="8458200" cy="2589213"/>
            <a:chOff x="1701" y="6560"/>
            <a:chExt cx="8820" cy="2700"/>
          </a:xfrm>
        </p:grpSpPr>
        <p:grpSp>
          <p:nvGrpSpPr>
            <p:cNvPr id="30723" name="Group 3"/>
            <p:cNvGrpSpPr>
              <a:grpSpLocks noChangeAspect="1"/>
            </p:cNvGrpSpPr>
            <p:nvPr/>
          </p:nvGrpSpPr>
          <p:grpSpPr bwMode="auto">
            <a:xfrm>
              <a:off x="1701" y="6560"/>
              <a:ext cx="8820" cy="2700"/>
              <a:chOff x="1881" y="7564"/>
              <a:chExt cx="8820" cy="2700"/>
            </a:xfrm>
          </p:grpSpPr>
          <p:grpSp>
            <p:nvGrpSpPr>
              <p:cNvPr id="30724" name="Group 4"/>
              <p:cNvGrpSpPr>
                <a:grpSpLocks noChangeAspect="1"/>
              </p:cNvGrpSpPr>
              <p:nvPr/>
            </p:nvGrpSpPr>
            <p:grpSpPr bwMode="auto">
              <a:xfrm>
                <a:off x="2061" y="7734"/>
                <a:ext cx="8460" cy="2350"/>
                <a:chOff x="2061" y="7734"/>
                <a:chExt cx="8460" cy="2350"/>
              </a:xfrm>
            </p:grpSpPr>
            <p:grpSp>
              <p:nvGrpSpPr>
                <p:cNvPr id="30725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6381" y="7744"/>
                  <a:ext cx="4140" cy="2014"/>
                  <a:chOff x="2781" y="11164"/>
                  <a:chExt cx="6660" cy="3240"/>
                </a:xfrm>
              </p:grpSpPr>
              <p:sp>
                <p:nvSpPr>
                  <p:cNvPr id="30726" name="Rectangle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13684"/>
                    <a:ext cx="6660" cy="72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727" name="Rectangle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18" y="11164"/>
                    <a:ext cx="363" cy="252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30728" name="Group 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21" y="11524"/>
                    <a:ext cx="934" cy="2156"/>
                    <a:chOff x="3093" y="8447"/>
                    <a:chExt cx="1488" cy="3433"/>
                  </a:xfrm>
                </p:grpSpPr>
                <p:grpSp>
                  <p:nvGrpSpPr>
                    <p:cNvPr id="30729" name="Group 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180" y="8447"/>
                      <a:ext cx="1401" cy="3433"/>
                      <a:chOff x="3180" y="8447"/>
                      <a:chExt cx="1401" cy="3433"/>
                    </a:xfrm>
                  </p:grpSpPr>
                  <p:sp>
                    <p:nvSpPr>
                      <p:cNvPr id="30730" name="Freeform 1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180" y="8447"/>
                        <a:ext cx="420" cy="343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60" y="113"/>
                          </a:cxn>
                          <a:cxn ang="0">
                            <a:pos x="300" y="233"/>
                          </a:cxn>
                          <a:cxn ang="0">
                            <a:pos x="160" y="693"/>
                          </a:cxn>
                          <a:cxn ang="0">
                            <a:pos x="100" y="893"/>
                          </a:cxn>
                          <a:cxn ang="0">
                            <a:pos x="80" y="953"/>
                          </a:cxn>
                          <a:cxn ang="0">
                            <a:pos x="60" y="1013"/>
                          </a:cxn>
                          <a:cxn ang="0">
                            <a:pos x="0" y="1473"/>
                          </a:cxn>
                          <a:cxn ang="0">
                            <a:pos x="20" y="2273"/>
                          </a:cxn>
                          <a:cxn ang="0">
                            <a:pos x="120" y="2613"/>
                          </a:cxn>
                          <a:cxn ang="0">
                            <a:pos x="180" y="2773"/>
                          </a:cxn>
                          <a:cxn ang="0">
                            <a:pos x="260" y="3093"/>
                          </a:cxn>
                          <a:cxn ang="0">
                            <a:pos x="340" y="3433"/>
                          </a:cxn>
                          <a:cxn ang="0">
                            <a:pos x="420" y="3413"/>
                          </a:cxn>
                        </a:cxnLst>
                        <a:rect l="0" t="0" r="r" b="b"/>
                        <a:pathLst>
                          <a:path w="420" h="3433">
                            <a:moveTo>
                              <a:pt x="360" y="113"/>
                            </a:moveTo>
                            <a:cubicBezTo>
                              <a:pt x="287" y="332"/>
                              <a:pt x="403" y="0"/>
                              <a:pt x="300" y="233"/>
                            </a:cubicBezTo>
                            <a:cubicBezTo>
                              <a:pt x="236" y="378"/>
                              <a:pt x="203" y="542"/>
                              <a:pt x="160" y="693"/>
                            </a:cubicBezTo>
                            <a:cubicBezTo>
                              <a:pt x="100" y="905"/>
                              <a:pt x="195" y="608"/>
                              <a:pt x="100" y="893"/>
                            </a:cubicBezTo>
                            <a:cubicBezTo>
                              <a:pt x="93" y="913"/>
                              <a:pt x="87" y="933"/>
                              <a:pt x="80" y="953"/>
                            </a:cubicBezTo>
                            <a:cubicBezTo>
                              <a:pt x="73" y="973"/>
                              <a:pt x="60" y="1013"/>
                              <a:pt x="60" y="1013"/>
                            </a:cubicBezTo>
                            <a:cubicBezTo>
                              <a:pt x="41" y="1167"/>
                              <a:pt x="17" y="1319"/>
                              <a:pt x="0" y="1473"/>
                            </a:cubicBezTo>
                            <a:cubicBezTo>
                              <a:pt x="7" y="1740"/>
                              <a:pt x="3" y="2007"/>
                              <a:pt x="20" y="2273"/>
                            </a:cubicBezTo>
                            <a:cubicBezTo>
                              <a:pt x="27" y="2388"/>
                              <a:pt x="98" y="2503"/>
                              <a:pt x="120" y="2613"/>
                            </a:cubicBezTo>
                            <a:cubicBezTo>
                              <a:pt x="145" y="2737"/>
                              <a:pt x="121" y="2685"/>
                              <a:pt x="180" y="2773"/>
                            </a:cubicBezTo>
                            <a:cubicBezTo>
                              <a:pt x="202" y="2881"/>
                              <a:pt x="225" y="2988"/>
                              <a:pt x="260" y="3093"/>
                            </a:cubicBezTo>
                            <a:cubicBezTo>
                              <a:pt x="275" y="3213"/>
                              <a:pt x="272" y="3331"/>
                              <a:pt x="340" y="3433"/>
                            </a:cubicBezTo>
                            <a:cubicBezTo>
                              <a:pt x="406" y="3411"/>
                              <a:pt x="379" y="3413"/>
                              <a:pt x="420" y="3413"/>
                            </a:cubicBezTo>
                          </a:path>
                        </a:pathLst>
                      </a:custGeom>
                      <a:noFill/>
                      <a:ln w="158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31" name="Freeform 1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221" y="8644"/>
                        <a:ext cx="360" cy="30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60" y="113"/>
                          </a:cxn>
                          <a:cxn ang="0">
                            <a:pos x="300" y="233"/>
                          </a:cxn>
                          <a:cxn ang="0">
                            <a:pos x="160" y="693"/>
                          </a:cxn>
                          <a:cxn ang="0">
                            <a:pos x="100" y="893"/>
                          </a:cxn>
                          <a:cxn ang="0">
                            <a:pos x="80" y="953"/>
                          </a:cxn>
                          <a:cxn ang="0">
                            <a:pos x="60" y="1013"/>
                          </a:cxn>
                          <a:cxn ang="0">
                            <a:pos x="0" y="1473"/>
                          </a:cxn>
                          <a:cxn ang="0">
                            <a:pos x="20" y="2273"/>
                          </a:cxn>
                          <a:cxn ang="0">
                            <a:pos x="120" y="2613"/>
                          </a:cxn>
                          <a:cxn ang="0">
                            <a:pos x="180" y="2773"/>
                          </a:cxn>
                          <a:cxn ang="0">
                            <a:pos x="260" y="3093"/>
                          </a:cxn>
                          <a:cxn ang="0">
                            <a:pos x="340" y="3433"/>
                          </a:cxn>
                          <a:cxn ang="0">
                            <a:pos x="420" y="3413"/>
                          </a:cxn>
                        </a:cxnLst>
                        <a:rect l="0" t="0" r="r" b="b"/>
                        <a:pathLst>
                          <a:path w="420" h="3433">
                            <a:moveTo>
                              <a:pt x="360" y="113"/>
                            </a:moveTo>
                            <a:cubicBezTo>
                              <a:pt x="287" y="332"/>
                              <a:pt x="403" y="0"/>
                              <a:pt x="300" y="233"/>
                            </a:cubicBezTo>
                            <a:cubicBezTo>
                              <a:pt x="236" y="378"/>
                              <a:pt x="203" y="542"/>
                              <a:pt x="160" y="693"/>
                            </a:cubicBezTo>
                            <a:cubicBezTo>
                              <a:pt x="100" y="905"/>
                              <a:pt x="195" y="608"/>
                              <a:pt x="100" y="893"/>
                            </a:cubicBezTo>
                            <a:cubicBezTo>
                              <a:pt x="93" y="913"/>
                              <a:pt x="87" y="933"/>
                              <a:pt x="80" y="953"/>
                            </a:cubicBezTo>
                            <a:cubicBezTo>
                              <a:pt x="73" y="973"/>
                              <a:pt x="60" y="1013"/>
                              <a:pt x="60" y="1013"/>
                            </a:cubicBezTo>
                            <a:cubicBezTo>
                              <a:pt x="41" y="1167"/>
                              <a:pt x="17" y="1319"/>
                              <a:pt x="0" y="1473"/>
                            </a:cubicBezTo>
                            <a:cubicBezTo>
                              <a:pt x="7" y="1740"/>
                              <a:pt x="3" y="2007"/>
                              <a:pt x="20" y="2273"/>
                            </a:cubicBezTo>
                            <a:cubicBezTo>
                              <a:pt x="27" y="2388"/>
                              <a:pt x="98" y="2503"/>
                              <a:pt x="120" y="2613"/>
                            </a:cubicBezTo>
                            <a:cubicBezTo>
                              <a:pt x="145" y="2737"/>
                              <a:pt x="121" y="2685"/>
                              <a:pt x="180" y="2773"/>
                            </a:cubicBezTo>
                            <a:cubicBezTo>
                              <a:pt x="202" y="2881"/>
                              <a:pt x="225" y="2988"/>
                              <a:pt x="260" y="3093"/>
                            </a:cubicBezTo>
                            <a:cubicBezTo>
                              <a:pt x="275" y="3213"/>
                              <a:pt x="272" y="3331"/>
                              <a:pt x="340" y="3433"/>
                            </a:cubicBezTo>
                            <a:cubicBezTo>
                              <a:pt x="406" y="3411"/>
                              <a:pt x="379" y="3413"/>
                              <a:pt x="420" y="3413"/>
                            </a:cubicBezTo>
                          </a:path>
                        </a:pathLst>
                      </a:custGeom>
                      <a:noFill/>
                      <a:ln w="158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32" name="Freeform 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520" y="8560"/>
                        <a:ext cx="1000" cy="16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320" y="40"/>
                          </a:cxn>
                          <a:cxn ang="0">
                            <a:pos x="440" y="100"/>
                          </a:cxn>
                          <a:cxn ang="0">
                            <a:pos x="920" y="140"/>
                          </a:cxn>
                          <a:cxn ang="0">
                            <a:pos x="1000" y="160"/>
                          </a:cxn>
                        </a:cxnLst>
                        <a:rect l="0" t="0" r="r" b="b"/>
                        <a:pathLst>
                          <a:path w="1000" h="162">
                            <a:moveTo>
                              <a:pt x="0" y="0"/>
                            </a:moveTo>
                            <a:cubicBezTo>
                              <a:pt x="21" y="2"/>
                              <a:pt x="267" y="22"/>
                              <a:pt x="320" y="40"/>
                            </a:cubicBezTo>
                            <a:cubicBezTo>
                              <a:pt x="474" y="91"/>
                              <a:pt x="290" y="73"/>
                              <a:pt x="440" y="100"/>
                            </a:cubicBezTo>
                            <a:cubicBezTo>
                              <a:pt x="579" y="125"/>
                              <a:pt x="798" y="132"/>
                              <a:pt x="920" y="140"/>
                            </a:cubicBezTo>
                            <a:cubicBezTo>
                              <a:pt x="986" y="162"/>
                              <a:pt x="959" y="160"/>
                              <a:pt x="1000" y="160"/>
                            </a:cubicBezTo>
                          </a:path>
                        </a:pathLst>
                      </a:custGeom>
                      <a:noFill/>
                      <a:ln w="158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33" name="Freeform 1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580" y="11720"/>
                        <a:ext cx="920" cy="1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60"/>
                          </a:cxn>
                          <a:cxn ang="0">
                            <a:pos x="420" y="100"/>
                          </a:cxn>
                          <a:cxn ang="0">
                            <a:pos x="820" y="20"/>
                          </a:cxn>
                          <a:cxn ang="0">
                            <a:pos x="920" y="0"/>
                          </a:cxn>
                        </a:cxnLst>
                        <a:rect l="0" t="0" r="r" b="b"/>
                        <a:pathLst>
                          <a:path w="920" h="160">
                            <a:moveTo>
                              <a:pt x="0" y="160"/>
                            </a:moveTo>
                            <a:cubicBezTo>
                              <a:pt x="215" y="88"/>
                              <a:pt x="78" y="123"/>
                              <a:pt x="420" y="100"/>
                            </a:cubicBezTo>
                            <a:cubicBezTo>
                              <a:pt x="553" y="67"/>
                              <a:pt x="686" y="53"/>
                              <a:pt x="820" y="20"/>
                            </a:cubicBezTo>
                            <a:cubicBezTo>
                              <a:pt x="853" y="12"/>
                              <a:pt x="920" y="0"/>
                              <a:pt x="920" y="0"/>
                            </a:cubicBezTo>
                          </a:path>
                        </a:pathLst>
                      </a:custGeom>
                      <a:noFill/>
                      <a:ln w="158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30734" name="Group 1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093" y="8600"/>
                      <a:ext cx="1364" cy="3160"/>
                      <a:chOff x="3090" y="8600"/>
                      <a:chExt cx="1364" cy="3160"/>
                    </a:xfrm>
                  </p:grpSpPr>
                  <p:sp>
                    <p:nvSpPr>
                      <p:cNvPr id="30735" name="Freeform 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810" y="8600"/>
                        <a:ext cx="610" cy="41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60" y="70"/>
                          </a:cxn>
                          <a:cxn ang="0">
                            <a:pos x="120" y="120"/>
                          </a:cxn>
                          <a:cxn ang="0">
                            <a:pos x="150" y="150"/>
                          </a:cxn>
                          <a:cxn ang="0">
                            <a:pos x="180" y="190"/>
                          </a:cxn>
                          <a:cxn ang="0">
                            <a:pos x="240" y="230"/>
                          </a:cxn>
                          <a:cxn ang="0">
                            <a:pos x="540" y="380"/>
                          </a:cxn>
                          <a:cxn ang="0">
                            <a:pos x="610" y="410"/>
                          </a:cxn>
                        </a:cxnLst>
                        <a:rect l="0" t="0" r="r" b="b"/>
                        <a:pathLst>
                          <a:path w="610" h="410">
                            <a:moveTo>
                              <a:pt x="0" y="0"/>
                            </a:moveTo>
                            <a:cubicBezTo>
                              <a:pt x="51" y="17"/>
                              <a:pt x="27" y="31"/>
                              <a:pt x="60" y="70"/>
                            </a:cubicBezTo>
                            <a:cubicBezTo>
                              <a:pt x="100" y="118"/>
                              <a:pt x="77" y="84"/>
                              <a:pt x="120" y="120"/>
                            </a:cubicBezTo>
                            <a:cubicBezTo>
                              <a:pt x="131" y="129"/>
                              <a:pt x="141" y="139"/>
                              <a:pt x="150" y="150"/>
                            </a:cubicBezTo>
                            <a:cubicBezTo>
                              <a:pt x="161" y="163"/>
                              <a:pt x="168" y="179"/>
                              <a:pt x="180" y="190"/>
                            </a:cubicBezTo>
                            <a:cubicBezTo>
                              <a:pt x="198" y="206"/>
                              <a:pt x="221" y="216"/>
                              <a:pt x="240" y="230"/>
                            </a:cubicBezTo>
                            <a:cubicBezTo>
                              <a:pt x="356" y="317"/>
                              <a:pt x="402" y="346"/>
                              <a:pt x="540" y="380"/>
                            </a:cubicBezTo>
                            <a:cubicBezTo>
                              <a:pt x="563" y="395"/>
                              <a:pt x="581" y="410"/>
                              <a:pt x="610" y="41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36" name="Freeform 1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420" y="8850"/>
                        <a:ext cx="890" cy="5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50" y="140"/>
                          </a:cxn>
                          <a:cxn ang="0">
                            <a:pos x="540" y="340"/>
                          </a:cxn>
                          <a:cxn ang="0">
                            <a:pos x="680" y="430"/>
                          </a:cxn>
                          <a:cxn ang="0">
                            <a:pos x="760" y="480"/>
                          </a:cxn>
                          <a:cxn ang="0">
                            <a:pos x="820" y="520"/>
                          </a:cxn>
                          <a:cxn ang="0">
                            <a:pos x="890" y="560"/>
                          </a:cxn>
                        </a:cxnLst>
                        <a:rect l="0" t="0" r="r" b="b"/>
                        <a:pathLst>
                          <a:path w="890" h="560">
                            <a:moveTo>
                              <a:pt x="0" y="0"/>
                            </a:moveTo>
                            <a:cubicBezTo>
                              <a:pt x="28" y="114"/>
                              <a:pt x="148" y="123"/>
                              <a:pt x="250" y="140"/>
                            </a:cubicBezTo>
                            <a:cubicBezTo>
                              <a:pt x="342" y="279"/>
                              <a:pt x="405" y="272"/>
                              <a:pt x="540" y="340"/>
                            </a:cubicBezTo>
                            <a:cubicBezTo>
                              <a:pt x="589" y="364"/>
                              <a:pt x="630" y="405"/>
                              <a:pt x="680" y="430"/>
                            </a:cubicBezTo>
                            <a:cubicBezTo>
                              <a:pt x="712" y="478"/>
                              <a:pt x="689" y="456"/>
                              <a:pt x="760" y="480"/>
                            </a:cubicBezTo>
                            <a:cubicBezTo>
                              <a:pt x="783" y="488"/>
                              <a:pt x="797" y="512"/>
                              <a:pt x="820" y="520"/>
                            </a:cubicBezTo>
                            <a:cubicBezTo>
                              <a:pt x="848" y="529"/>
                              <a:pt x="869" y="539"/>
                              <a:pt x="890" y="56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37" name="Freeform 1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280" y="9350"/>
                        <a:ext cx="960" cy="4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90" y="180"/>
                          </a:cxn>
                          <a:cxn ang="0">
                            <a:pos x="340" y="280"/>
                          </a:cxn>
                          <a:cxn ang="0">
                            <a:pos x="510" y="350"/>
                          </a:cxn>
                          <a:cxn ang="0">
                            <a:pos x="690" y="400"/>
                          </a:cxn>
                          <a:cxn ang="0">
                            <a:pos x="870" y="430"/>
                          </a:cxn>
                          <a:cxn ang="0">
                            <a:pos x="960" y="460"/>
                          </a:cxn>
                        </a:cxnLst>
                        <a:rect l="0" t="0" r="r" b="b"/>
                        <a:pathLst>
                          <a:path w="960" h="460">
                            <a:moveTo>
                              <a:pt x="0" y="0"/>
                            </a:moveTo>
                            <a:cubicBezTo>
                              <a:pt x="37" y="111"/>
                              <a:pt x="107" y="118"/>
                              <a:pt x="190" y="180"/>
                            </a:cubicBezTo>
                            <a:cubicBezTo>
                              <a:pt x="212" y="246"/>
                              <a:pt x="277" y="264"/>
                              <a:pt x="340" y="280"/>
                            </a:cubicBezTo>
                            <a:cubicBezTo>
                              <a:pt x="396" y="322"/>
                              <a:pt x="441" y="340"/>
                              <a:pt x="510" y="350"/>
                            </a:cubicBezTo>
                            <a:cubicBezTo>
                              <a:pt x="611" y="418"/>
                              <a:pt x="533" y="379"/>
                              <a:pt x="690" y="400"/>
                            </a:cubicBezTo>
                            <a:cubicBezTo>
                              <a:pt x="750" y="408"/>
                              <a:pt x="870" y="430"/>
                              <a:pt x="870" y="430"/>
                            </a:cubicBezTo>
                            <a:cubicBezTo>
                              <a:pt x="903" y="452"/>
                              <a:pt x="921" y="460"/>
                              <a:pt x="960" y="46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38" name="Freeform 1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90" y="9923"/>
                        <a:ext cx="1130" cy="3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0" y="37"/>
                          </a:cxn>
                          <a:cxn ang="0">
                            <a:pos x="160" y="107"/>
                          </a:cxn>
                          <a:cxn ang="0">
                            <a:pos x="280" y="177"/>
                          </a:cxn>
                          <a:cxn ang="0">
                            <a:pos x="310" y="217"/>
                          </a:cxn>
                          <a:cxn ang="0">
                            <a:pos x="340" y="227"/>
                          </a:cxn>
                          <a:cxn ang="0">
                            <a:pos x="570" y="257"/>
                          </a:cxn>
                          <a:cxn ang="0">
                            <a:pos x="670" y="277"/>
                          </a:cxn>
                          <a:cxn ang="0">
                            <a:pos x="740" y="307"/>
                          </a:cxn>
                          <a:cxn ang="0">
                            <a:pos x="1130" y="357"/>
                          </a:cxn>
                        </a:cxnLst>
                        <a:rect l="0" t="0" r="r" b="b"/>
                        <a:pathLst>
                          <a:path w="1130" h="357">
                            <a:moveTo>
                              <a:pt x="90" y="37"/>
                            </a:moveTo>
                            <a:cubicBezTo>
                              <a:pt x="193" y="71"/>
                              <a:pt x="0" y="0"/>
                              <a:pt x="160" y="107"/>
                            </a:cubicBezTo>
                            <a:cubicBezTo>
                              <a:pt x="200" y="134"/>
                              <a:pt x="238" y="149"/>
                              <a:pt x="280" y="177"/>
                            </a:cubicBezTo>
                            <a:cubicBezTo>
                              <a:pt x="294" y="186"/>
                              <a:pt x="297" y="206"/>
                              <a:pt x="310" y="217"/>
                            </a:cubicBezTo>
                            <a:cubicBezTo>
                              <a:pt x="318" y="224"/>
                              <a:pt x="330" y="225"/>
                              <a:pt x="340" y="227"/>
                            </a:cubicBezTo>
                            <a:cubicBezTo>
                              <a:pt x="416" y="242"/>
                              <a:pt x="493" y="247"/>
                              <a:pt x="570" y="257"/>
                            </a:cubicBezTo>
                            <a:cubicBezTo>
                              <a:pt x="587" y="259"/>
                              <a:pt x="648" y="269"/>
                              <a:pt x="670" y="277"/>
                            </a:cubicBezTo>
                            <a:cubicBezTo>
                              <a:pt x="697" y="287"/>
                              <a:pt x="712" y="303"/>
                              <a:pt x="740" y="307"/>
                            </a:cubicBezTo>
                            <a:cubicBezTo>
                              <a:pt x="868" y="327"/>
                              <a:pt x="1000" y="357"/>
                              <a:pt x="1130" y="357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39" name="Freeform 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200" y="10490"/>
                        <a:ext cx="1070" cy="3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30" y="10"/>
                          </a:cxn>
                          <a:cxn ang="0">
                            <a:pos x="90" y="50"/>
                          </a:cxn>
                          <a:cxn ang="0">
                            <a:pos x="340" y="170"/>
                          </a:cxn>
                          <a:cxn ang="0">
                            <a:pos x="470" y="210"/>
                          </a:cxn>
                          <a:cxn ang="0">
                            <a:pos x="680" y="250"/>
                          </a:cxn>
                          <a:cxn ang="0">
                            <a:pos x="850" y="270"/>
                          </a:cxn>
                          <a:cxn ang="0">
                            <a:pos x="1070" y="320"/>
                          </a:cxn>
                        </a:cxnLst>
                        <a:rect l="0" t="0" r="r" b="b"/>
                        <a:pathLst>
                          <a:path w="1070" h="320">
                            <a:moveTo>
                              <a:pt x="0" y="0"/>
                            </a:moveTo>
                            <a:cubicBezTo>
                              <a:pt x="10" y="3"/>
                              <a:pt x="21" y="5"/>
                              <a:pt x="30" y="10"/>
                            </a:cubicBezTo>
                            <a:cubicBezTo>
                              <a:pt x="51" y="22"/>
                              <a:pt x="90" y="50"/>
                              <a:pt x="90" y="50"/>
                            </a:cubicBezTo>
                            <a:cubicBezTo>
                              <a:pt x="150" y="140"/>
                              <a:pt x="249" y="136"/>
                              <a:pt x="340" y="170"/>
                            </a:cubicBezTo>
                            <a:cubicBezTo>
                              <a:pt x="386" y="187"/>
                              <a:pt x="421" y="200"/>
                              <a:pt x="470" y="210"/>
                            </a:cubicBezTo>
                            <a:cubicBezTo>
                              <a:pt x="538" y="244"/>
                              <a:pt x="604" y="243"/>
                              <a:pt x="680" y="250"/>
                            </a:cubicBezTo>
                            <a:cubicBezTo>
                              <a:pt x="760" y="277"/>
                              <a:pt x="673" y="250"/>
                              <a:pt x="850" y="270"/>
                            </a:cubicBezTo>
                            <a:cubicBezTo>
                              <a:pt x="929" y="279"/>
                              <a:pt x="987" y="320"/>
                              <a:pt x="1070" y="32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40" name="Freeform 2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320" y="11080"/>
                        <a:ext cx="1134" cy="2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70" y="80"/>
                          </a:cxn>
                          <a:cxn ang="0">
                            <a:pos x="890" y="180"/>
                          </a:cxn>
                          <a:cxn ang="0">
                            <a:pos x="1080" y="200"/>
                          </a:cxn>
                        </a:cxnLst>
                        <a:rect l="0" t="0" r="r" b="b"/>
                        <a:pathLst>
                          <a:path w="1134" h="200">
                            <a:moveTo>
                              <a:pt x="0" y="0"/>
                            </a:moveTo>
                            <a:cubicBezTo>
                              <a:pt x="82" y="62"/>
                              <a:pt x="170" y="71"/>
                              <a:pt x="270" y="80"/>
                            </a:cubicBezTo>
                            <a:cubicBezTo>
                              <a:pt x="475" y="148"/>
                              <a:pt x="675" y="162"/>
                              <a:pt x="890" y="180"/>
                            </a:cubicBezTo>
                            <a:cubicBezTo>
                              <a:pt x="1134" y="200"/>
                              <a:pt x="1006" y="200"/>
                              <a:pt x="1080" y="20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41" name="Freeform 2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430" y="11500"/>
                        <a:ext cx="860" cy="2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40" y="50"/>
                          </a:cxn>
                          <a:cxn ang="0">
                            <a:pos x="290" y="80"/>
                          </a:cxn>
                          <a:cxn ang="0">
                            <a:pos x="390" y="130"/>
                          </a:cxn>
                          <a:cxn ang="0">
                            <a:pos x="490" y="150"/>
                          </a:cxn>
                          <a:cxn ang="0">
                            <a:pos x="700" y="220"/>
                          </a:cxn>
                          <a:cxn ang="0">
                            <a:pos x="790" y="250"/>
                          </a:cxn>
                          <a:cxn ang="0">
                            <a:pos x="860" y="260"/>
                          </a:cxn>
                        </a:cxnLst>
                        <a:rect l="0" t="0" r="r" b="b"/>
                        <a:pathLst>
                          <a:path w="860" h="260">
                            <a:moveTo>
                              <a:pt x="0" y="0"/>
                            </a:moveTo>
                            <a:cubicBezTo>
                              <a:pt x="49" y="12"/>
                              <a:pt x="92" y="37"/>
                              <a:pt x="140" y="50"/>
                            </a:cubicBezTo>
                            <a:cubicBezTo>
                              <a:pt x="225" y="73"/>
                              <a:pt x="208" y="68"/>
                              <a:pt x="290" y="80"/>
                            </a:cubicBezTo>
                            <a:cubicBezTo>
                              <a:pt x="327" y="92"/>
                              <a:pt x="356" y="115"/>
                              <a:pt x="390" y="130"/>
                            </a:cubicBezTo>
                            <a:cubicBezTo>
                              <a:pt x="409" y="138"/>
                              <a:pt x="476" y="148"/>
                              <a:pt x="490" y="150"/>
                            </a:cubicBezTo>
                            <a:cubicBezTo>
                              <a:pt x="565" y="200"/>
                              <a:pt x="608" y="208"/>
                              <a:pt x="700" y="220"/>
                            </a:cubicBezTo>
                            <a:cubicBezTo>
                              <a:pt x="707" y="222"/>
                              <a:pt x="787" y="249"/>
                              <a:pt x="790" y="250"/>
                            </a:cubicBezTo>
                            <a:cubicBezTo>
                              <a:pt x="812" y="257"/>
                              <a:pt x="860" y="260"/>
                              <a:pt x="860" y="26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  <p:sp>
                <p:nvSpPr>
                  <p:cNvPr id="30742" name="Line 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481" y="11344"/>
                    <a:ext cx="0" cy="288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743" name="Line 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661" y="11344"/>
                    <a:ext cx="0" cy="288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0744" name="Group 24"/>
                <p:cNvGrpSpPr>
                  <a:grpSpLocks noChangeAspect="1"/>
                </p:cNvGrpSpPr>
                <p:nvPr/>
              </p:nvGrpSpPr>
              <p:grpSpPr bwMode="auto">
                <a:xfrm>
                  <a:off x="2061" y="7734"/>
                  <a:ext cx="4140" cy="2350"/>
                  <a:chOff x="2781" y="4864"/>
                  <a:chExt cx="6660" cy="3780"/>
                </a:xfrm>
              </p:grpSpPr>
              <p:grpSp>
                <p:nvGrpSpPr>
                  <p:cNvPr id="30745" name="Group 2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681" y="6484"/>
                    <a:ext cx="3960" cy="900"/>
                    <a:chOff x="3501" y="9004"/>
                    <a:chExt cx="3960" cy="900"/>
                  </a:xfrm>
                </p:grpSpPr>
                <p:grpSp>
                  <p:nvGrpSpPr>
                    <p:cNvPr id="30746" name="Group 2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01" y="9004"/>
                      <a:ext cx="3960" cy="900"/>
                      <a:chOff x="3000" y="13320"/>
                      <a:chExt cx="3807" cy="904"/>
                    </a:xfrm>
                  </p:grpSpPr>
                  <p:grpSp>
                    <p:nvGrpSpPr>
                      <p:cNvPr id="30747" name="Group 2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141" y="14044"/>
                        <a:ext cx="3520" cy="180"/>
                        <a:chOff x="3141" y="14044"/>
                        <a:chExt cx="3520" cy="180"/>
                      </a:xfrm>
                    </p:grpSpPr>
                    <p:sp>
                      <p:nvSpPr>
                        <p:cNvPr id="30748" name="Line 2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61" y="14224"/>
                          <a:ext cx="1980" cy="0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0749" name="Freeform 2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841" y="14044"/>
                          <a:ext cx="820" cy="1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60"/>
                            </a:cxn>
                            <a:cxn ang="0">
                              <a:pos x="640" y="60"/>
                            </a:cxn>
                            <a:cxn ang="0">
                              <a:pos x="760" y="20"/>
                            </a:cxn>
                            <a:cxn ang="0">
                              <a:pos x="820" y="0"/>
                            </a:cxn>
                          </a:cxnLst>
                          <a:rect l="0" t="0" r="r" b="b"/>
                          <a:pathLst>
                            <a:path w="820" h="160">
                              <a:moveTo>
                                <a:pt x="0" y="160"/>
                              </a:moveTo>
                              <a:cubicBezTo>
                                <a:pt x="218" y="133"/>
                                <a:pt x="420" y="80"/>
                                <a:pt x="640" y="60"/>
                              </a:cubicBezTo>
                              <a:cubicBezTo>
                                <a:pt x="680" y="47"/>
                                <a:pt x="720" y="33"/>
                                <a:pt x="760" y="20"/>
                              </a:cubicBezTo>
                              <a:cubicBezTo>
                                <a:pt x="780" y="13"/>
                                <a:pt x="820" y="0"/>
                                <a:pt x="820" y="0"/>
                              </a:cubicBezTo>
                            </a:path>
                          </a:pathLst>
                        </a:custGeom>
                        <a:noFill/>
                        <a:ln w="1587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0750" name="Freeform 3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flipH="1">
                          <a:off x="3141" y="14044"/>
                          <a:ext cx="800" cy="18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60"/>
                            </a:cxn>
                            <a:cxn ang="0">
                              <a:pos x="640" y="60"/>
                            </a:cxn>
                            <a:cxn ang="0">
                              <a:pos x="760" y="20"/>
                            </a:cxn>
                            <a:cxn ang="0">
                              <a:pos x="820" y="0"/>
                            </a:cxn>
                          </a:cxnLst>
                          <a:rect l="0" t="0" r="r" b="b"/>
                          <a:pathLst>
                            <a:path w="820" h="160">
                              <a:moveTo>
                                <a:pt x="0" y="160"/>
                              </a:moveTo>
                              <a:cubicBezTo>
                                <a:pt x="218" y="133"/>
                                <a:pt x="420" y="80"/>
                                <a:pt x="640" y="60"/>
                              </a:cubicBezTo>
                              <a:cubicBezTo>
                                <a:pt x="680" y="47"/>
                                <a:pt x="720" y="33"/>
                                <a:pt x="760" y="20"/>
                              </a:cubicBezTo>
                              <a:cubicBezTo>
                                <a:pt x="780" y="13"/>
                                <a:pt x="820" y="0"/>
                                <a:pt x="820" y="0"/>
                              </a:cubicBezTo>
                            </a:path>
                          </a:pathLst>
                        </a:custGeom>
                        <a:noFill/>
                        <a:ln w="1587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grpSp>
                    <p:nvGrpSpPr>
                      <p:cNvPr id="30751" name="Group 3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141" y="13324"/>
                        <a:ext cx="3520" cy="180"/>
                        <a:chOff x="3141" y="14044"/>
                        <a:chExt cx="3520" cy="180"/>
                      </a:xfrm>
                    </p:grpSpPr>
                    <p:sp>
                      <p:nvSpPr>
                        <p:cNvPr id="30752" name="Line 3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61" y="14224"/>
                          <a:ext cx="1980" cy="0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0753" name="Freeform 3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841" y="14044"/>
                          <a:ext cx="820" cy="1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60"/>
                            </a:cxn>
                            <a:cxn ang="0">
                              <a:pos x="640" y="60"/>
                            </a:cxn>
                            <a:cxn ang="0">
                              <a:pos x="760" y="20"/>
                            </a:cxn>
                            <a:cxn ang="0">
                              <a:pos x="820" y="0"/>
                            </a:cxn>
                          </a:cxnLst>
                          <a:rect l="0" t="0" r="r" b="b"/>
                          <a:pathLst>
                            <a:path w="820" h="160">
                              <a:moveTo>
                                <a:pt x="0" y="160"/>
                              </a:moveTo>
                              <a:cubicBezTo>
                                <a:pt x="218" y="133"/>
                                <a:pt x="420" y="80"/>
                                <a:pt x="640" y="60"/>
                              </a:cubicBezTo>
                              <a:cubicBezTo>
                                <a:pt x="680" y="47"/>
                                <a:pt x="720" y="33"/>
                                <a:pt x="760" y="20"/>
                              </a:cubicBezTo>
                              <a:cubicBezTo>
                                <a:pt x="780" y="13"/>
                                <a:pt x="820" y="0"/>
                                <a:pt x="820" y="0"/>
                              </a:cubicBezTo>
                            </a:path>
                          </a:pathLst>
                        </a:custGeom>
                        <a:noFill/>
                        <a:ln w="1587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0754" name="Freeform 3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flipH="1">
                          <a:off x="3141" y="14044"/>
                          <a:ext cx="800" cy="18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60"/>
                            </a:cxn>
                            <a:cxn ang="0">
                              <a:pos x="640" y="60"/>
                            </a:cxn>
                            <a:cxn ang="0">
                              <a:pos x="760" y="20"/>
                            </a:cxn>
                            <a:cxn ang="0">
                              <a:pos x="820" y="0"/>
                            </a:cxn>
                          </a:cxnLst>
                          <a:rect l="0" t="0" r="r" b="b"/>
                          <a:pathLst>
                            <a:path w="820" h="160">
                              <a:moveTo>
                                <a:pt x="0" y="160"/>
                              </a:moveTo>
                              <a:cubicBezTo>
                                <a:pt x="218" y="133"/>
                                <a:pt x="420" y="80"/>
                                <a:pt x="640" y="60"/>
                              </a:cubicBezTo>
                              <a:cubicBezTo>
                                <a:pt x="680" y="47"/>
                                <a:pt x="720" y="33"/>
                                <a:pt x="760" y="20"/>
                              </a:cubicBezTo>
                              <a:cubicBezTo>
                                <a:pt x="780" y="13"/>
                                <a:pt x="820" y="0"/>
                                <a:pt x="820" y="0"/>
                              </a:cubicBezTo>
                            </a:path>
                          </a:pathLst>
                        </a:custGeom>
                        <a:noFill/>
                        <a:ln w="1587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30755" name="Freeform 3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620" y="13340"/>
                        <a:ext cx="187" cy="7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80" y="140"/>
                          </a:cxn>
                          <a:cxn ang="0">
                            <a:pos x="180" y="480"/>
                          </a:cxn>
                          <a:cxn ang="0">
                            <a:pos x="160" y="640"/>
                          </a:cxn>
                          <a:cxn ang="0">
                            <a:pos x="40" y="720"/>
                          </a:cxn>
                        </a:cxnLst>
                        <a:rect l="0" t="0" r="r" b="b"/>
                        <a:pathLst>
                          <a:path w="187" h="720">
                            <a:moveTo>
                              <a:pt x="0" y="0"/>
                            </a:moveTo>
                            <a:cubicBezTo>
                              <a:pt x="24" y="48"/>
                              <a:pt x="58" y="91"/>
                              <a:pt x="80" y="140"/>
                            </a:cubicBezTo>
                            <a:cubicBezTo>
                              <a:pt x="129" y="250"/>
                              <a:pt x="142" y="367"/>
                              <a:pt x="180" y="480"/>
                            </a:cubicBezTo>
                            <a:cubicBezTo>
                              <a:pt x="173" y="533"/>
                              <a:pt x="187" y="594"/>
                              <a:pt x="160" y="640"/>
                            </a:cubicBezTo>
                            <a:cubicBezTo>
                              <a:pt x="136" y="682"/>
                              <a:pt x="40" y="720"/>
                              <a:pt x="40" y="720"/>
                            </a:cubicBezTo>
                          </a:path>
                        </a:pathLst>
                      </a:custGeom>
                      <a:noFill/>
                      <a:ln w="158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56" name="Freeform 3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00" y="13320"/>
                        <a:ext cx="180" cy="7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0" y="0"/>
                          </a:cxn>
                          <a:cxn ang="0">
                            <a:pos x="0" y="620"/>
                          </a:cxn>
                          <a:cxn ang="0">
                            <a:pos x="20" y="680"/>
                          </a:cxn>
                          <a:cxn ang="0">
                            <a:pos x="140" y="720"/>
                          </a:cxn>
                          <a:cxn ang="0">
                            <a:pos x="160" y="740"/>
                          </a:cxn>
                        </a:cxnLst>
                        <a:rect l="0" t="0" r="r" b="b"/>
                        <a:pathLst>
                          <a:path w="180" h="740">
                            <a:moveTo>
                              <a:pt x="180" y="0"/>
                            </a:moveTo>
                            <a:cubicBezTo>
                              <a:pt x="112" y="203"/>
                              <a:pt x="42" y="411"/>
                              <a:pt x="0" y="620"/>
                            </a:cubicBezTo>
                            <a:cubicBezTo>
                              <a:pt x="7" y="640"/>
                              <a:pt x="3" y="668"/>
                              <a:pt x="20" y="680"/>
                            </a:cubicBezTo>
                            <a:cubicBezTo>
                              <a:pt x="54" y="705"/>
                              <a:pt x="110" y="690"/>
                              <a:pt x="140" y="720"/>
                            </a:cubicBezTo>
                            <a:cubicBezTo>
                              <a:pt x="147" y="727"/>
                              <a:pt x="153" y="733"/>
                              <a:pt x="160" y="740"/>
                            </a:cubicBezTo>
                          </a:path>
                        </a:pathLst>
                      </a:custGeom>
                      <a:noFill/>
                      <a:ln w="158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30757" name="Group 3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01" y="9060"/>
                      <a:ext cx="3715" cy="844"/>
                      <a:chOff x="3501" y="9060"/>
                      <a:chExt cx="3715" cy="844"/>
                    </a:xfrm>
                  </p:grpSpPr>
                  <p:sp>
                    <p:nvSpPr>
                      <p:cNvPr id="30758" name="Freeform 3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501" y="9100"/>
                        <a:ext cx="469" cy="4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69" y="0"/>
                          </a:cxn>
                          <a:cxn ang="0">
                            <a:pos x="189" y="300"/>
                          </a:cxn>
                          <a:cxn ang="0">
                            <a:pos x="59" y="370"/>
                          </a:cxn>
                          <a:cxn ang="0">
                            <a:pos x="29" y="390"/>
                          </a:cxn>
                          <a:cxn ang="0">
                            <a:pos x="0" y="444"/>
                          </a:cxn>
                        </a:cxnLst>
                        <a:rect l="0" t="0" r="r" b="b"/>
                        <a:pathLst>
                          <a:path w="469" h="444">
                            <a:moveTo>
                              <a:pt x="469" y="0"/>
                            </a:moveTo>
                            <a:cubicBezTo>
                              <a:pt x="423" y="138"/>
                              <a:pt x="312" y="230"/>
                              <a:pt x="189" y="300"/>
                            </a:cubicBezTo>
                            <a:cubicBezTo>
                              <a:pt x="145" y="325"/>
                              <a:pt x="103" y="341"/>
                              <a:pt x="59" y="370"/>
                            </a:cubicBezTo>
                            <a:cubicBezTo>
                              <a:pt x="49" y="377"/>
                              <a:pt x="29" y="390"/>
                              <a:pt x="29" y="390"/>
                            </a:cubicBezTo>
                            <a:lnTo>
                              <a:pt x="0" y="444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59" name="Freeform 3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647" y="9160"/>
                        <a:ext cx="613" cy="5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13" y="0"/>
                          </a:cxn>
                          <a:cxn ang="0">
                            <a:pos x="443" y="210"/>
                          </a:cxn>
                          <a:cxn ang="0">
                            <a:pos x="393" y="260"/>
                          </a:cxn>
                          <a:cxn ang="0">
                            <a:pos x="373" y="290"/>
                          </a:cxn>
                          <a:cxn ang="0">
                            <a:pos x="283" y="350"/>
                          </a:cxn>
                          <a:cxn ang="0">
                            <a:pos x="203" y="410"/>
                          </a:cxn>
                          <a:cxn ang="0">
                            <a:pos x="143" y="460"/>
                          </a:cxn>
                          <a:cxn ang="0">
                            <a:pos x="83" y="500"/>
                          </a:cxn>
                          <a:cxn ang="0">
                            <a:pos x="53" y="520"/>
                          </a:cxn>
                          <a:cxn ang="0">
                            <a:pos x="33" y="550"/>
                          </a:cxn>
                          <a:cxn ang="0">
                            <a:pos x="3" y="570"/>
                          </a:cxn>
                        </a:cxnLst>
                        <a:rect l="0" t="0" r="r" b="b"/>
                        <a:pathLst>
                          <a:path w="613" h="577">
                            <a:moveTo>
                              <a:pt x="613" y="0"/>
                            </a:moveTo>
                            <a:cubicBezTo>
                              <a:pt x="558" y="73"/>
                              <a:pt x="520" y="158"/>
                              <a:pt x="443" y="210"/>
                            </a:cubicBezTo>
                            <a:cubicBezTo>
                              <a:pt x="390" y="290"/>
                              <a:pt x="460" y="193"/>
                              <a:pt x="393" y="260"/>
                            </a:cubicBezTo>
                            <a:cubicBezTo>
                              <a:pt x="385" y="268"/>
                              <a:pt x="381" y="282"/>
                              <a:pt x="373" y="290"/>
                            </a:cubicBezTo>
                            <a:cubicBezTo>
                              <a:pt x="348" y="315"/>
                              <a:pt x="316" y="339"/>
                              <a:pt x="283" y="350"/>
                            </a:cubicBezTo>
                            <a:cubicBezTo>
                              <a:pt x="258" y="388"/>
                              <a:pt x="241" y="391"/>
                              <a:pt x="203" y="410"/>
                            </a:cubicBezTo>
                            <a:cubicBezTo>
                              <a:pt x="160" y="431"/>
                              <a:pt x="183" y="429"/>
                              <a:pt x="143" y="460"/>
                            </a:cubicBezTo>
                            <a:cubicBezTo>
                              <a:pt x="124" y="475"/>
                              <a:pt x="103" y="487"/>
                              <a:pt x="83" y="500"/>
                            </a:cubicBezTo>
                            <a:cubicBezTo>
                              <a:pt x="73" y="507"/>
                              <a:pt x="53" y="520"/>
                              <a:pt x="53" y="520"/>
                            </a:cubicBezTo>
                            <a:cubicBezTo>
                              <a:pt x="46" y="530"/>
                              <a:pt x="42" y="542"/>
                              <a:pt x="33" y="550"/>
                            </a:cubicBezTo>
                            <a:cubicBezTo>
                              <a:pt x="0" y="577"/>
                              <a:pt x="3" y="545"/>
                              <a:pt x="3" y="57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60" name="Freeform 4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330" y="9190"/>
                        <a:ext cx="540" cy="71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40" y="0"/>
                          </a:cxn>
                          <a:cxn ang="0">
                            <a:pos x="500" y="100"/>
                          </a:cxn>
                          <a:cxn ang="0">
                            <a:pos x="460" y="160"/>
                          </a:cxn>
                          <a:cxn ang="0">
                            <a:pos x="360" y="280"/>
                          </a:cxn>
                          <a:cxn ang="0">
                            <a:pos x="320" y="340"/>
                          </a:cxn>
                          <a:cxn ang="0">
                            <a:pos x="280" y="410"/>
                          </a:cxn>
                          <a:cxn ang="0">
                            <a:pos x="250" y="430"/>
                          </a:cxn>
                          <a:cxn ang="0">
                            <a:pos x="170" y="510"/>
                          </a:cxn>
                          <a:cxn ang="0">
                            <a:pos x="120" y="570"/>
                          </a:cxn>
                          <a:cxn ang="0">
                            <a:pos x="0" y="680"/>
                          </a:cxn>
                          <a:cxn ang="0">
                            <a:pos x="71" y="714"/>
                          </a:cxn>
                        </a:cxnLst>
                        <a:rect l="0" t="0" r="r" b="b"/>
                        <a:pathLst>
                          <a:path w="540" h="714">
                            <a:moveTo>
                              <a:pt x="540" y="0"/>
                            </a:moveTo>
                            <a:cubicBezTo>
                              <a:pt x="511" y="59"/>
                              <a:pt x="525" y="26"/>
                              <a:pt x="500" y="100"/>
                            </a:cubicBezTo>
                            <a:cubicBezTo>
                              <a:pt x="492" y="123"/>
                              <a:pt x="473" y="140"/>
                              <a:pt x="460" y="160"/>
                            </a:cubicBezTo>
                            <a:cubicBezTo>
                              <a:pt x="431" y="204"/>
                              <a:pt x="404" y="251"/>
                              <a:pt x="360" y="280"/>
                            </a:cubicBezTo>
                            <a:cubicBezTo>
                              <a:pt x="342" y="333"/>
                              <a:pt x="362" y="290"/>
                              <a:pt x="320" y="340"/>
                            </a:cubicBezTo>
                            <a:cubicBezTo>
                              <a:pt x="303" y="361"/>
                              <a:pt x="297" y="389"/>
                              <a:pt x="280" y="410"/>
                            </a:cubicBezTo>
                            <a:cubicBezTo>
                              <a:pt x="272" y="419"/>
                              <a:pt x="259" y="422"/>
                              <a:pt x="250" y="430"/>
                            </a:cubicBezTo>
                            <a:cubicBezTo>
                              <a:pt x="218" y="457"/>
                              <a:pt x="205" y="487"/>
                              <a:pt x="170" y="510"/>
                            </a:cubicBezTo>
                            <a:cubicBezTo>
                              <a:pt x="99" y="617"/>
                              <a:pt x="210" y="455"/>
                              <a:pt x="120" y="570"/>
                            </a:cubicBezTo>
                            <a:cubicBezTo>
                              <a:pt x="73" y="631"/>
                              <a:pt x="72" y="644"/>
                              <a:pt x="0" y="680"/>
                            </a:cubicBezTo>
                            <a:lnTo>
                              <a:pt x="71" y="714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61" name="Freeform 4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780" y="9190"/>
                        <a:ext cx="440" cy="7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40" y="0"/>
                          </a:cxn>
                          <a:cxn ang="0">
                            <a:pos x="320" y="250"/>
                          </a:cxn>
                          <a:cxn ang="0">
                            <a:pos x="280" y="310"/>
                          </a:cxn>
                          <a:cxn ang="0">
                            <a:pos x="210" y="430"/>
                          </a:cxn>
                          <a:cxn ang="0">
                            <a:pos x="180" y="490"/>
                          </a:cxn>
                          <a:cxn ang="0">
                            <a:pos x="120" y="550"/>
                          </a:cxn>
                          <a:cxn ang="0">
                            <a:pos x="40" y="670"/>
                          </a:cxn>
                          <a:cxn ang="0">
                            <a:pos x="0" y="700"/>
                          </a:cxn>
                        </a:cxnLst>
                        <a:rect l="0" t="0" r="r" b="b"/>
                        <a:pathLst>
                          <a:path w="440" h="700">
                            <a:moveTo>
                              <a:pt x="440" y="0"/>
                            </a:moveTo>
                            <a:cubicBezTo>
                              <a:pt x="410" y="89"/>
                              <a:pt x="372" y="171"/>
                              <a:pt x="320" y="250"/>
                            </a:cubicBezTo>
                            <a:cubicBezTo>
                              <a:pt x="262" y="337"/>
                              <a:pt x="376" y="214"/>
                              <a:pt x="280" y="310"/>
                            </a:cubicBezTo>
                            <a:cubicBezTo>
                              <a:pt x="265" y="355"/>
                              <a:pt x="236" y="391"/>
                              <a:pt x="210" y="430"/>
                            </a:cubicBezTo>
                            <a:cubicBezTo>
                              <a:pt x="164" y="500"/>
                              <a:pt x="243" y="419"/>
                              <a:pt x="180" y="490"/>
                            </a:cubicBezTo>
                            <a:cubicBezTo>
                              <a:pt x="161" y="511"/>
                              <a:pt x="140" y="530"/>
                              <a:pt x="120" y="550"/>
                            </a:cubicBezTo>
                            <a:cubicBezTo>
                              <a:pt x="103" y="567"/>
                              <a:pt x="62" y="655"/>
                              <a:pt x="40" y="670"/>
                            </a:cubicBezTo>
                            <a:cubicBezTo>
                              <a:pt x="6" y="693"/>
                              <a:pt x="18" y="682"/>
                              <a:pt x="0" y="70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62" name="Freeform 4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950" y="9180"/>
                        <a:ext cx="570" cy="6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70" y="0"/>
                          </a:cxn>
                          <a:cxn ang="0">
                            <a:pos x="500" y="120"/>
                          </a:cxn>
                          <a:cxn ang="0">
                            <a:pos x="490" y="150"/>
                          </a:cxn>
                          <a:cxn ang="0">
                            <a:pos x="460" y="170"/>
                          </a:cxn>
                          <a:cxn ang="0">
                            <a:pos x="300" y="360"/>
                          </a:cxn>
                          <a:cxn ang="0">
                            <a:pos x="180" y="450"/>
                          </a:cxn>
                          <a:cxn ang="0">
                            <a:pos x="130" y="500"/>
                          </a:cxn>
                          <a:cxn ang="0">
                            <a:pos x="80" y="550"/>
                          </a:cxn>
                          <a:cxn ang="0">
                            <a:pos x="0" y="620"/>
                          </a:cxn>
                        </a:cxnLst>
                        <a:rect l="0" t="0" r="r" b="b"/>
                        <a:pathLst>
                          <a:path w="570" h="620">
                            <a:moveTo>
                              <a:pt x="570" y="0"/>
                            </a:moveTo>
                            <a:cubicBezTo>
                              <a:pt x="555" y="45"/>
                              <a:pt x="514" y="77"/>
                              <a:pt x="500" y="120"/>
                            </a:cubicBezTo>
                            <a:cubicBezTo>
                              <a:pt x="497" y="130"/>
                              <a:pt x="497" y="142"/>
                              <a:pt x="490" y="150"/>
                            </a:cubicBezTo>
                            <a:cubicBezTo>
                              <a:pt x="482" y="159"/>
                              <a:pt x="470" y="163"/>
                              <a:pt x="460" y="170"/>
                            </a:cubicBezTo>
                            <a:cubicBezTo>
                              <a:pt x="437" y="240"/>
                              <a:pt x="374" y="335"/>
                              <a:pt x="300" y="360"/>
                            </a:cubicBezTo>
                            <a:cubicBezTo>
                              <a:pt x="266" y="394"/>
                              <a:pt x="226" y="435"/>
                              <a:pt x="180" y="450"/>
                            </a:cubicBezTo>
                            <a:cubicBezTo>
                              <a:pt x="127" y="530"/>
                              <a:pt x="197" y="433"/>
                              <a:pt x="130" y="500"/>
                            </a:cubicBezTo>
                            <a:cubicBezTo>
                              <a:pt x="63" y="567"/>
                              <a:pt x="160" y="497"/>
                              <a:pt x="80" y="550"/>
                            </a:cubicBezTo>
                            <a:cubicBezTo>
                              <a:pt x="54" y="589"/>
                              <a:pt x="31" y="589"/>
                              <a:pt x="0" y="62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63" name="Freeform 4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200" y="9200"/>
                        <a:ext cx="390" cy="7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90" y="0"/>
                          </a:cxn>
                          <a:cxn ang="0">
                            <a:pos x="290" y="250"/>
                          </a:cxn>
                          <a:cxn ang="0">
                            <a:pos x="210" y="340"/>
                          </a:cxn>
                          <a:cxn ang="0">
                            <a:pos x="180" y="370"/>
                          </a:cxn>
                          <a:cxn ang="0">
                            <a:pos x="120" y="500"/>
                          </a:cxn>
                          <a:cxn ang="0">
                            <a:pos x="90" y="530"/>
                          </a:cxn>
                          <a:cxn ang="0">
                            <a:pos x="70" y="560"/>
                          </a:cxn>
                          <a:cxn ang="0">
                            <a:pos x="0" y="700"/>
                          </a:cxn>
                        </a:cxnLst>
                        <a:rect l="0" t="0" r="r" b="b"/>
                        <a:pathLst>
                          <a:path w="390" h="700">
                            <a:moveTo>
                              <a:pt x="390" y="0"/>
                            </a:moveTo>
                            <a:cubicBezTo>
                              <a:pt x="359" y="94"/>
                              <a:pt x="345" y="167"/>
                              <a:pt x="290" y="250"/>
                            </a:cubicBezTo>
                            <a:cubicBezTo>
                              <a:pt x="254" y="304"/>
                              <a:pt x="278" y="272"/>
                              <a:pt x="210" y="340"/>
                            </a:cubicBezTo>
                            <a:cubicBezTo>
                              <a:pt x="200" y="350"/>
                              <a:pt x="180" y="370"/>
                              <a:pt x="180" y="370"/>
                            </a:cubicBezTo>
                            <a:cubicBezTo>
                              <a:pt x="165" y="416"/>
                              <a:pt x="149" y="460"/>
                              <a:pt x="120" y="500"/>
                            </a:cubicBezTo>
                            <a:cubicBezTo>
                              <a:pt x="112" y="512"/>
                              <a:pt x="99" y="519"/>
                              <a:pt x="90" y="530"/>
                            </a:cubicBezTo>
                            <a:cubicBezTo>
                              <a:pt x="82" y="539"/>
                              <a:pt x="77" y="550"/>
                              <a:pt x="70" y="560"/>
                            </a:cubicBezTo>
                            <a:cubicBezTo>
                              <a:pt x="60" y="620"/>
                              <a:pt x="42" y="658"/>
                              <a:pt x="0" y="70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64" name="Freeform 4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481" y="9184"/>
                        <a:ext cx="390" cy="7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90" y="0"/>
                          </a:cxn>
                          <a:cxn ang="0">
                            <a:pos x="290" y="250"/>
                          </a:cxn>
                          <a:cxn ang="0">
                            <a:pos x="210" y="340"/>
                          </a:cxn>
                          <a:cxn ang="0">
                            <a:pos x="180" y="370"/>
                          </a:cxn>
                          <a:cxn ang="0">
                            <a:pos x="120" y="500"/>
                          </a:cxn>
                          <a:cxn ang="0">
                            <a:pos x="90" y="530"/>
                          </a:cxn>
                          <a:cxn ang="0">
                            <a:pos x="70" y="560"/>
                          </a:cxn>
                          <a:cxn ang="0">
                            <a:pos x="0" y="700"/>
                          </a:cxn>
                        </a:cxnLst>
                        <a:rect l="0" t="0" r="r" b="b"/>
                        <a:pathLst>
                          <a:path w="390" h="700">
                            <a:moveTo>
                              <a:pt x="390" y="0"/>
                            </a:moveTo>
                            <a:cubicBezTo>
                              <a:pt x="359" y="94"/>
                              <a:pt x="345" y="167"/>
                              <a:pt x="290" y="250"/>
                            </a:cubicBezTo>
                            <a:cubicBezTo>
                              <a:pt x="254" y="304"/>
                              <a:pt x="278" y="272"/>
                              <a:pt x="210" y="340"/>
                            </a:cubicBezTo>
                            <a:cubicBezTo>
                              <a:pt x="200" y="350"/>
                              <a:pt x="180" y="370"/>
                              <a:pt x="180" y="370"/>
                            </a:cubicBezTo>
                            <a:cubicBezTo>
                              <a:pt x="165" y="416"/>
                              <a:pt x="149" y="460"/>
                              <a:pt x="120" y="500"/>
                            </a:cubicBezTo>
                            <a:cubicBezTo>
                              <a:pt x="112" y="512"/>
                              <a:pt x="99" y="519"/>
                              <a:pt x="90" y="530"/>
                            </a:cubicBezTo>
                            <a:cubicBezTo>
                              <a:pt x="82" y="539"/>
                              <a:pt x="77" y="550"/>
                              <a:pt x="70" y="560"/>
                            </a:cubicBezTo>
                            <a:cubicBezTo>
                              <a:pt x="60" y="620"/>
                              <a:pt x="42" y="658"/>
                              <a:pt x="0" y="70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65" name="Freeform 4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841" y="9184"/>
                        <a:ext cx="390" cy="7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90" y="0"/>
                          </a:cxn>
                          <a:cxn ang="0">
                            <a:pos x="290" y="250"/>
                          </a:cxn>
                          <a:cxn ang="0">
                            <a:pos x="210" y="340"/>
                          </a:cxn>
                          <a:cxn ang="0">
                            <a:pos x="180" y="370"/>
                          </a:cxn>
                          <a:cxn ang="0">
                            <a:pos x="120" y="500"/>
                          </a:cxn>
                          <a:cxn ang="0">
                            <a:pos x="90" y="530"/>
                          </a:cxn>
                          <a:cxn ang="0">
                            <a:pos x="70" y="560"/>
                          </a:cxn>
                          <a:cxn ang="0">
                            <a:pos x="0" y="700"/>
                          </a:cxn>
                        </a:cxnLst>
                        <a:rect l="0" t="0" r="r" b="b"/>
                        <a:pathLst>
                          <a:path w="390" h="700">
                            <a:moveTo>
                              <a:pt x="390" y="0"/>
                            </a:moveTo>
                            <a:cubicBezTo>
                              <a:pt x="359" y="94"/>
                              <a:pt x="345" y="167"/>
                              <a:pt x="290" y="250"/>
                            </a:cubicBezTo>
                            <a:cubicBezTo>
                              <a:pt x="254" y="304"/>
                              <a:pt x="278" y="272"/>
                              <a:pt x="210" y="340"/>
                            </a:cubicBezTo>
                            <a:cubicBezTo>
                              <a:pt x="200" y="350"/>
                              <a:pt x="180" y="370"/>
                              <a:pt x="180" y="370"/>
                            </a:cubicBezTo>
                            <a:cubicBezTo>
                              <a:pt x="165" y="416"/>
                              <a:pt x="149" y="460"/>
                              <a:pt x="120" y="500"/>
                            </a:cubicBezTo>
                            <a:cubicBezTo>
                              <a:pt x="112" y="512"/>
                              <a:pt x="99" y="519"/>
                              <a:pt x="90" y="530"/>
                            </a:cubicBezTo>
                            <a:cubicBezTo>
                              <a:pt x="82" y="539"/>
                              <a:pt x="77" y="550"/>
                              <a:pt x="70" y="560"/>
                            </a:cubicBezTo>
                            <a:cubicBezTo>
                              <a:pt x="60" y="620"/>
                              <a:pt x="42" y="658"/>
                              <a:pt x="0" y="70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66" name="Freeform 4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190" y="9170"/>
                        <a:ext cx="350" cy="7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50" y="0"/>
                          </a:cxn>
                          <a:cxn ang="0">
                            <a:pos x="340" y="160"/>
                          </a:cxn>
                          <a:cxn ang="0">
                            <a:pos x="290" y="240"/>
                          </a:cxn>
                          <a:cxn ang="0">
                            <a:pos x="240" y="330"/>
                          </a:cxn>
                          <a:cxn ang="0">
                            <a:pos x="190" y="460"/>
                          </a:cxn>
                          <a:cxn ang="0">
                            <a:pos x="120" y="550"/>
                          </a:cxn>
                          <a:cxn ang="0">
                            <a:pos x="0" y="720"/>
                          </a:cxn>
                        </a:cxnLst>
                        <a:rect l="0" t="0" r="r" b="b"/>
                        <a:pathLst>
                          <a:path w="350" h="720">
                            <a:moveTo>
                              <a:pt x="350" y="0"/>
                            </a:moveTo>
                            <a:cubicBezTo>
                              <a:pt x="347" y="53"/>
                              <a:pt x="348" y="107"/>
                              <a:pt x="340" y="160"/>
                            </a:cubicBezTo>
                            <a:cubicBezTo>
                              <a:pt x="336" y="184"/>
                              <a:pt x="302" y="223"/>
                              <a:pt x="290" y="240"/>
                            </a:cubicBezTo>
                            <a:cubicBezTo>
                              <a:pt x="271" y="267"/>
                              <a:pt x="255" y="300"/>
                              <a:pt x="240" y="330"/>
                            </a:cubicBezTo>
                            <a:cubicBezTo>
                              <a:pt x="229" y="353"/>
                              <a:pt x="200" y="450"/>
                              <a:pt x="190" y="460"/>
                            </a:cubicBezTo>
                            <a:cubicBezTo>
                              <a:pt x="163" y="487"/>
                              <a:pt x="147" y="523"/>
                              <a:pt x="120" y="550"/>
                            </a:cubicBezTo>
                            <a:cubicBezTo>
                              <a:pt x="64" y="606"/>
                              <a:pt x="34" y="651"/>
                              <a:pt x="0" y="72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67" name="Freeform 4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960" y="9060"/>
                        <a:ext cx="256" cy="73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0" y="0"/>
                          </a:cxn>
                          <a:cxn ang="0">
                            <a:pos x="90" y="580"/>
                          </a:cxn>
                          <a:cxn ang="0">
                            <a:pos x="20" y="700"/>
                          </a:cxn>
                          <a:cxn ang="0">
                            <a:pos x="0" y="730"/>
                          </a:cxn>
                        </a:cxnLst>
                        <a:rect l="0" t="0" r="r" b="b"/>
                        <a:pathLst>
                          <a:path w="256" h="733">
                            <a:moveTo>
                              <a:pt x="180" y="0"/>
                            </a:moveTo>
                            <a:cubicBezTo>
                              <a:pt x="256" y="227"/>
                              <a:pt x="156" y="382"/>
                              <a:pt x="90" y="580"/>
                            </a:cubicBezTo>
                            <a:cubicBezTo>
                              <a:pt x="75" y="625"/>
                              <a:pt x="34" y="657"/>
                              <a:pt x="20" y="700"/>
                            </a:cubicBezTo>
                            <a:cubicBezTo>
                              <a:pt x="9" y="733"/>
                              <a:pt x="21" y="730"/>
                              <a:pt x="0" y="73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0768" name="Freeform 4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620" y="9100"/>
                        <a:ext cx="274" cy="7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30" y="0"/>
                          </a:cxn>
                          <a:cxn ang="0">
                            <a:pos x="140" y="470"/>
                          </a:cxn>
                          <a:cxn ang="0">
                            <a:pos x="40" y="600"/>
                          </a:cxn>
                          <a:cxn ang="0">
                            <a:pos x="0" y="760"/>
                          </a:cxn>
                        </a:cxnLst>
                        <a:rect l="0" t="0" r="r" b="b"/>
                        <a:pathLst>
                          <a:path w="274" h="760">
                            <a:moveTo>
                              <a:pt x="230" y="0"/>
                            </a:moveTo>
                            <a:cubicBezTo>
                              <a:pt x="274" y="133"/>
                              <a:pt x="211" y="345"/>
                              <a:pt x="140" y="470"/>
                            </a:cubicBezTo>
                            <a:cubicBezTo>
                              <a:pt x="113" y="517"/>
                              <a:pt x="62" y="551"/>
                              <a:pt x="40" y="600"/>
                            </a:cubicBezTo>
                            <a:cubicBezTo>
                              <a:pt x="18" y="651"/>
                              <a:pt x="0" y="705"/>
                              <a:pt x="0" y="760"/>
                            </a:cubicBezTo>
                          </a:path>
                        </a:pathLst>
                      </a:custGeom>
                      <a:noFill/>
                      <a:ln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  <p:sp>
                <p:nvSpPr>
                  <p:cNvPr id="30769" name="Rectangle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41" y="4864"/>
                    <a:ext cx="363" cy="252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770" name="Rectangle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7384"/>
                    <a:ext cx="6660" cy="72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771" name="Line 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661" y="5764"/>
                    <a:ext cx="0" cy="288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772" name="Line 5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481" y="5764"/>
                    <a:ext cx="0" cy="288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0773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1881" y="7564"/>
                <a:ext cx="8820" cy="27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30774" name="Text Box 54"/>
            <p:cNvSpPr txBox="1">
              <a:spLocks noChangeAspect="1" noChangeArrowheads="1"/>
            </p:cNvSpPr>
            <p:nvPr/>
          </p:nvSpPr>
          <p:spPr bwMode="auto">
            <a:xfrm>
              <a:off x="2601" y="6664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l-GR" sz="1200" b="1"/>
                <a:t>Α</a:t>
              </a:r>
            </a:p>
          </p:txBody>
        </p:sp>
        <p:sp>
          <p:nvSpPr>
            <p:cNvPr id="30775" name="Text Box 55"/>
            <p:cNvSpPr txBox="1">
              <a:spLocks noChangeAspect="1" noChangeArrowheads="1"/>
            </p:cNvSpPr>
            <p:nvPr/>
          </p:nvSpPr>
          <p:spPr bwMode="auto">
            <a:xfrm>
              <a:off x="6921" y="6664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/>
              <a:r>
                <a:rPr lang="en-US" sz="1200" b="1"/>
                <a:t>Β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0" y="4191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Τοποθέτηση στρεβλωμένων ξυλοτεμαχίων.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19325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1746" name="Picture 2" descr="γωνιαστρ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7848600" cy="4957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5638800"/>
            <a:ext cx="914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Δισκοπρίονο τεμαχισμού ξυλοπλακών.</a:t>
            </a:r>
            <a:r>
              <a:rPr lang="el-GR" sz="2100" b="1"/>
              <a:t> </a:t>
            </a:r>
            <a:endParaRPr lang="el-GR" sz="44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43608" y="568433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Κατηγορίες </a:t>
            </a:r>
            <a:r>
              <a:rPr lang="el-G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l-G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ισκοπρίονων</a:t>
            </a:r>
            <a:r>
              <a:rPr lang="el-G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357290" y="1928802"/>
            <a:ext cx="27146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Κύριας </a:t>
            </a: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πρίσης</a:t>
            </a:r>
            <a:endParaRPr lang="el-G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143504" y="1928802"/>
            <a:ext cx="228601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Επανάπρισης</a:t>
            </a:r>
            <a:endParaRPr lang="el-G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428860" y="3571876"/>
            <a:ext cx="300039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Επιπλοποιείων </a:t>
            </a:r>
          </a:p>
          <a:p>
            <a:pPr algn="ctr"/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(κυρίως </a:t>
            </a: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ξυλοπλακών</a:t>
            </a:r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652119" y="3571876"/>
            <a:ext cx="304863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Πριστηρίων, Ξύλινων κατασκευών</a:t>
            </a:r>
          </a:p>
          <a:p>
            <a:pPr algn="ctr"/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(κυρίως μασίφ ξύλου)</a:t>
            </a:r>
            <a:endParaRPr 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11 - Ευθύγραμμο βέλος σύνδεσης"/>
          <p:cNvCxnSpPr>
            <a:stCxn id="3074" idx="2"/>
          </p:cNvCxnSpPr>
          <p:nvPr/>
        </p:nvCxnSpPr>
        <p:spPr>
          <a:xfrm>
            <a:off x="4625008" y="1025633"/>
            <a:ext cx="1593618" cy="8054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>
            <a:stCxn id="3074" idx="2"/>
          </p:cNvCxnSpPr>
          <p:nvPr/>
        </p:nvCxnSpPr>
        <p:spPr>
          <a:xfrm flipH="1">
            <a:off x="2964632" y="1025633"/>
            <a:ext cx="1660376" cy="8054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>
            <a:stCxn id="7" idx="2"/>
          </p:cNvCxnSpPr>
          <p:nvPr/>
        </p:nvCxnSpPr>
        <p:spPr>
          <a:xfrm flipH="1">
            <a:off x="3929058" y="2298134"/>
            <a:ext cx="2357454" cy="12023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>
            <a:stCxn id="7" idx="2"/>
          </p:cNvCxnSpPr>
          <p:nvPr/>
        </p:nvCxnSpPr>
        <p:spPr>
          <a:xfrm>
            <a:off x="6286512" y="2298134"/>
            <a:ext cx="857255" cy="12023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5 - Ευθύγραμμο βέλος σύνδεσης"/>
          <p:cNvCxnSpPr>
            <a:stCxn id="8" idx="2"/>
          </p:cNvCxnSpPr>
          <p:nvPr/>
        </p:nvCxnSpPr>
        <p:spPr>
          <a:xfrm>
            <a:off x="3929058" y="4218207"/>
            <a:ext cx="0" cy="6440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7 - TextBox"/>
          <p:cNvSpPr txBox="1"/>
          <p:nvPr/>
        </p:nvSpPr>
        <p:spPr>
          <a:xfrm>
            <a:off x="516360" y="4891784"/>
            <a:ext cx="489654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Επιτραπέζια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Γωνιάστρες</a:t>
            </a:r>
            <a:endParaRPr lang="el-G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Τεμαχιστικές</a:t>
            </a:r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ξυλοπλακών</a:t>
            </a:r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(οριζόντιες, όρθιες)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Παλινδρομικά</a:t>
            </a:r>
            <a:endParaRPr 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15 - Ευθύγραμμο βέλος σύνδεσης"/>
          <p:cNvCxnSpPr/>
          <p:nvPr/>
        </p:nvCxnSpPr>
        <p:spPr>
          <a:xfrm>
            <a:off x="7143768" y="4507673"/>
            <a:ext cx="5054" cy="5138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7 - TextBox"/>
          <p:cNvSpPr txBox="1"/>
          <p:nvPr/>
        </p:nvSpPr>
        <p:spPr>
          <a:xfrm>
            <a:off x="5586779" y="5066646"/>
            <a:ext cx="311397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Παρυφωτές</a:t>
            </a:r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(απλοί, διπλοί)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Πολύδισκοι</a:t>
            </a:r>
            <a:endParaRPr lang="el-G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Σοκοροκόφτες</a:t>
            </a:r>
            <a:endParaRPr lang="el-G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471863" y="2347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2770" name="Picture 2" descr="προφυλακτήρας διαφανος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04800"/>
            <a:ext cx="4953000" cy="486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5562600"/>
            <a:ext cx="91440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Προφυλακτήρας με πιεστικά ράουλα.</a:t>
            </a:r>
          </a:p>
          <a:p>
            <a:pPr eaLnBrk="0" hangingPunct="0"/>
            <a:endParaRPr lang="el-GR" sz="4000"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48636" t="33359" r="16757" b="19875"/>
          <a:stretch>
            <a:fillRect/>
          </a:stretch>
        </p:blipFill>
        <p:spPr bwMode="auto">
          <a:xfrm>
            <a:off x="2428860" y="857232"/>
            <a:ext cx="4286280" cy="463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024188" y="2605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3794" name="Picture 2" descr="προκοψη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09600"/>
            <a:ext cx="6934200" cy="3690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4724400"/>
            <a:ext cx="91440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Δισκοπρίονας τεμαχισμού ξυλοπλακών με επιπλέον δίσκο πρόκοψης.</a:t>
            </a:r>
          </a:p>
          <a:p>
            <a:pPr eaLnBrk="0" hangingPunct="0"/>
            <a:endParaRPr lang="el-GR" sz="4000"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952750" y="2500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524250" y="2609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4821" name="Picture 5" descr="προκοψη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455613"/>
            <a:ext cx="5562600" cy="434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51816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Κεκλιμένοι δίσκοι κύριας κοπής και πρόκοψης.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ltendorf.de/uploads/tx_showroom/rapido_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86124"/>
            <a:ext cx="2928958" cy="29423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4" descr="http://www.altendorf.de/uploads/tx_showroom/vorritzer_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714356"/>
            <a:ext cx="3786214" cy="3803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 l="8889" t="16667" r="2222" b="20370"/>
          <a:stretch>
            <a:fillRect/>
          </a:stretch>
        </p:blipFill>
        <p:spPr bwMode="auto">
          <a:xfrm>
            <a:off x="142844" y="142852"/>
            <a:ext cx="5294816" cy="3000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/>
          <a:srcRect l="8738" t="18204" r="9707" b="19902"/>
          <a:stretch>
            <a:fillRect/>
          </a:stretch>
        </p:blipFill>
        <p:spPr bwMode="auto">
          <a:xfrm>
            <a:off x="785785" y="3643314"/>
            <a:ext cx="4706503" cy="2857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61560" t="34679" r="15360" b="29467"/>
          <a:stretch>
            <a:fillRect/>
          </a:stretch>
        </p:blipFill>
        <p:spPr bwMode="auto">
          <a:xfrm>
            <a:off x="6143636" y="1571612"/>
            <a:ext cx="2428892" cy="3018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590800" y="2667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5842" name="Picture 2" descr="προκοψη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229600" cy="309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41148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Μετακίνηση του δίσκου πρόκοψης κατά τη διάρκεια της κοπής ξυλοπλακών </a:t>
            </a:r>
            <a:r>
              <a:rPr lang="en-US" sz="2000" b="1">
                <a:cs typeface="Times New Roman" pitchFamily="18" charset="0"/>
              </a:rPr>
              <a:t>post</a:t>
            </a:r>
            <a:r>
              <a:rPr lang="el-GR" sz="2000" b="1">
                <a:cs typeface="Times New Roman" pitchFamily="18" charset="0"/>
              </a:rPr>
              <a:t>-forming.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 noChangeAspect="1"/>
          </p:cNvGrpSpPr>
          <p:nvPr/>
        </p:nvGrpSpPr>
        <p:grpSpPr bwMode="auto">
          <a:xfrm>
            <a:off x="1905000" y="152400"/>
            <a:ext cx="5033963" cy="5943600"/>
            <a:chOff x="2781" y="2524"/>
            <a:chExt cx="6660" cy="7862"/>
          </a:xfrm>
        </p:grpSpPr>
        <p:grpSp>
          <p:nvGrpSpPr>
            <p:cNvPr id="36867" name="Group 3"/>
            <p:cNvGrpSpPr>
              <a:grpSpLocks noChangeAspect="1"/>
            </p:cNvGrpSpPr>
            <p:nvPr/>
          </p:nvGrpSpPr>
          <p:grpSpPr bwMode="auto">
            <a:xfrm>
              <a:off x="2961" y="2704"/>
              <a:ext cx="6257" cy="7560"/>
              <a:chOff x="2961" y="2704"/>
              <a:chExt cx="6257" cy="7560"/>
            </a:xfrm>
          </p:grpSpPr>
          <p:grpSp>
            <p:nvGrpSpPr>
              <p:cNvPr id="36868" name="Group 4"/>
              <p:cNvGrpSpPr>
                <a:grpSpLocks noChangeAspect="1"/>
              </p:cNvGrpSpPr>
              <p:nvPr/>
            </p:nvGrpSpPr>
            <p:grpSpPr bwMode="auto">
              <a:xfrm>
                <a:off x="2961" y="2704"/>
                <a:ext cx="6257" cy="7560"/>
                <a:chOff x="1521" y="2225"/>
                <a:chExt cx="8640" cy="10440"/>
              </a:xfrm>
            </p:grpSpPr>
            <p:grpSp>
              <p:nvGrpSpPr>
                <p:cNvPr id="36869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6021" y="2225"/>
                  <a:ext cx="4140" cy="5040"/>
                  <a:chOff x="6021" y="2524"/>
                  <a:chExt cx="4140" cy="5040"/>
                </a:xfrm>
              </p:grpSpPr>
              <p:grpSp>
                <p:nvGrpSpPr>
                  <p:cNvPr id="36870" name="Group 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201" y="2704"/>
                    <a:ext cx="3900" cy="4680"/>
                    <a:chOff x="2061" y="3372"/>
                    <a:chExt cx="8100" cy="9720"/>
                  </a:xfrm>
                </p:grpSpPr>
                <p:grpSp>
                  <p:nvGrpSpPr>
                    <p:cNvPr id="36871" name="Group 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61" y="3372"/>
                      <a:ext cx="8100" cy="9720"/>
                      <a:chOff x="2061" y="3372"/>
                      <a:chExt cx="8100" cy="9720"/>
                    </a:xfrm>
                  </p:grpSpPr>
                  <p:grpSp>
                    <p:nvGrpSpPr>
                      <p:cNvPr id="36872" name="Group 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61" y="7872"/>
                        <a:ext cx="5040" cy="5220"/>
                        <a:chOff x="2061" y="7872"/>
                        <a:chExt cx="5040" cy="5220"/>
                      </a:xfrm>
                    </p:grpSpPr>
                    <p:sp>
                      <p:nvSpPr>
                        <p:cNvPr id="36873" name="Rectangle 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061" y="7872"/>
                          <a:ext cx="5040" cy="180"/>
                        </a:xfrm>
                        <a:prstGeom prst="rect">
                          <a:avLst/>
                        </a:prstGeom>
                        <a:solidFill>
                          <a:srgbClr val="EAEAEA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74" name="Rectangle 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6201" y="8052"/>
                          <a:ext cx="720" cy="5040"/>
                        </a:xfrm>
                        <a:prstGeom prst="rect">
                          <a:avLst/>
                        </a:prstGeom>
                        <a:solidFill>
                          <a:srgbClr val="EAEAEA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75" name="Line 1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424" y="9492"/>
                          <a:ext cx="3780" cy="0"/>
                        </a:xfrm>
                        <a:prstGeom prst="line">
                          <a:avLst/>
                        </a:prstGeom>
                        <a:noFill/>
                        <a:ln w="76200" cmpd="tri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76" name="Line 1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2424" y="8052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76200" cmpd="tri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77" name="Line 1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681" y="8052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76200" cmpd="tri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78" name="Line 1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5121" y="8052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76200" cmpd="tri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grpSp>
                    <p:nvGrpSpPr>
                      <p:cNvPr id="36879" name="Group 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921" y="3372"/>
                        <a:ext cx="3240" cy="5580"/>
                        <a:chOff x="6921" y="3372"/>
                        <a:chExt cx="3240" cy="5580"/>
                      </a:xfrm>
                    </p:grpSpPr>
                    <p:sp>
                      <p:nvSpPr>
                        <p:cNvPr id="36880" name="Rectangle 1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6921" y="5713"/>
                          <a:ext cx="2880" cy="288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81" name="Line 1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7101" y="6793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82" name="Rectangle 1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7101" y="3372"/>
                          <a:ext cx="1080" cy="234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83" name="Line 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6921" y="8772"/>
                          <a:ext cx="3240" cy="0"/>
                        </a:xfrm>
                        <a:prstGeom prst="line">
                          <a:avLst/>
                        </a:prstGeom>
                        <a:noFill/>
                        <a:ln w="38100" cmpd="dbl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84" name="Rectangle 2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9081" y="6433"/>
                          <a:ext cx="180" cy="2160"/>
                        </a:xfrm>
                        <a:prstGeom prst="rect">
                          <a:avLst/>
                        </a:prstGeom>
                        <a:solidFill>
                          <a:srgbClr val="EAEAEA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36885" name="Rectangle 2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9261" y="8052"/>
                          <a:ext cx="180" cy="9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36886" name="Rectangle 22" descr="Σκούρα οριζόντια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01" y="8104"/>
                        <a:ext cx="1980" cy="3420"/>
                      </a:xfrm>
                      <a:prstGeom prst="rect">
                        <a:avLst/>
                      </a:prstGeom>
                      <a:pattFill prst="dkHorz">
                        <a:fgClr>
                          <a:srgbClr val="C0C0C0"/>
                        </a:fgClr>
                        <a:bgClr>
                          <a:srgbClr val="FFFFFF"/>
                        </a:bgClr>
                      </a:patt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36887" name="Line 2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001" y="9544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36888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21" y="2524"/>
                    <a:ext cx="4140" cy="5040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6889" name="Group 25"/>
                <p:cNvGrpSpPr>
                  <a:grpSpLocks noChangeAspect="1"/>
                </p:cNvGrpSpPr>
                <p:nvPr/>
              </p:nvGrpSpPr>
              <p:grpSpPr bwMode="auto">
                <a:xfrm>
                  <a:off x="1521" y="2225"/>
                  <a:ext cx="4140" cy="5040"/>
                  <a:chOff x="1701" y="2704"/>
                  <a:chExt cx="4140" cy="5040"/>
                </a:xfrm>
              </p:grpSpPr>
              <p:grpSp>
                <p:nvGrpSpPr>
                  <p:cNvPr id="36890" name="Group 2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81" y="2884"/>
                    <a:ext cx="3900" cy="4680"/>
                    <a:chOff x="1881" y="724"/>
                    <a:chExt cx="8100" cy="9720"/>
                  </a:xfrm>
                </p:grpSpPr>
                <p:grpSp>
                  <p:nvGrpSpPr>
                    <p:cNvPr id="36891" name="Group 2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81" y="5224"/>
                      <a:ext cx="5040" cy="5220"/>
                      <a:chOff x="2061" y="7872"/>
                      <a:chExt cx="5040" cy="5220"/>
                    </a:xfrm>
                  </p:grpSpPr>
                  <p:sp>
                    <p:nvSpPr>
                      <p:cNvPr id="36892" name="Rectangle 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061" y="7872"/>
                        <a:ext cx="5040" cy="18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893" name="Rectangle 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201" y="8052"/>
                        <a:ext cx="720" cy="504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894" name="Line 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424" y="9492"/>
                        <a:ext cx="3780" cy="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895" name="Line 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424" y="8052"/>
                        <a:ext cx="0" cy="144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896" name="Line 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681" y="8052"/>
                        <a:ext cx="0" cy="144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897" name="Line 3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5121" y="8052"/>
                        <a:ext cx="0" cy="144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36898" name="Group 3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741" y="724"/>
                      <a:ext cx="3240" cy="5580"/>
                      <a:chOff x="6921" y="3372"/>
                      <a:chExt cx="3240" cy="5580"/>
                    </a:xfrm>
                  </p:grpSpPr>
                  <p:sp>
                    <p:nvSpPr>
                      <p:cNvPr id="36899" name="Rectangle 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921" y="5713"/>
                        <a:ext cx="2880" cy="28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00" name="Line 3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01" y="6793"/>
                        <a:ext cx="0" cy="90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01" name="Rectangle 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01" y="3372"/>
                        <a:ext cx="1080" cy="234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02" name="Line 3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921" y="8772"/>
                        <a:ext cx="3240" cy="0"/>
                      </a:xfrm>
                      <a:prstGeom prst="line">
                        <a:avLst/>
                      </a:prstGeom>
                      <a:noFill/>
                      <a:ln w="38100" cmpd="dbl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03" name="Rectangle 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9081" y="6433"/>
                        <a:ext cx="180" cy="216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04" name="Rectangle 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9261" y="8052"/>
                        <a:ext cx="180" cy="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36905" name="Rectangle 41" descr="Σκούρα οριζόντια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21" y="5404"/>
                      <a:ext cx="1980" cy="3420"/>
                    </a:xfrm>
                    <a:prstGeom prst="rect">
                      <a:avLst/>
                    </a:prstGeom>
                    <a:pattFill prst="dkHorz">
                      <a:fgClr>
                        <a:srgbClr val="C0C0C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6906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6201" y="6124"/>
                      <a:ext cx="0" cy="12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36907" name="Rectangle 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1" y="2704"/>
                    <a:ext cx="4140" cy="5040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6908" name="Group 44"/>
                <p:cNvGrpSpPr>
                  <a:grpSpLocks noChangeAspect="1"/>
                </p:cNvGrpSpPr>
                <p:nvPr/>
              </p:nvGrpSpPr>
              <p:grpSpPr bwMode="auto">
                <a:xfrm>
                  <a:off x="1521" y="7625"/>
                  <a:ext cx="4140" cy="5040"/>
                  <a:chOff x="1701" y="7564"/>
                  <a:chExt cx="4140" cy="5040"/>
                </a:xfrm>
              </p:grpSpPr>
              <p:grpSp>
                <p:nvGrpSpPr>
                  <p:cNvPr id="36909" name="Group 4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81" y="7744"/>
                    <a:ext cx="3900" cy="4680"/>
                    <a:chOff x="2061" y="1444"/>
                    <a:chExt cx="8100" cy="9720"/>
                  </a:xfrm>
                </p:grpSpPr>
                <p:grpSp>
                  <p:nvGrpSpPr>
                    <p:cNvPr id="36910" name="Group 4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61" y="5944"/>
                      <a:ext cx="5040" cy="5220"/>
                      <a:chOff x="2061" y="7872"/>
                      <a:chExt cx="5040" cy="5220"/>
                    </a:xfrm>
                  </p:grpSpPr>
                  <p:sp>
                    <p:nvSpPr>
                      <p:cNvPr id="36911" name="Rectangle 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061" y="7872"/>
                        <a:ext cx="5040" cy="18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12" name="Rectangle 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201" y="8052"/>
                        <a:ext cx="720" cy="504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13" name="Line 4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424" y="9492"/>
                        <a:ext cx="3780" cy="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14" name="Line 5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424" y="8052"/>
                        <a:ext cx="0" cy="144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15" name="Line 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681" y="8052"/>
                        <a:ext cx="0" cy="144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16" name="Line 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5121" y="8052"/>
                        <a:ext cx="0" cy="144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36917" name="Group 5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921" y="1444"/>
                      <a:ext cx="3240" cy="5580"/>
                      <a:chOff x="6921" y="3372"/>
                      <a:chExt cx="3240" cy="5580"/>
                    </a:xfrm>
                  </p:grpSpPr>
                  <p:sp>
                    <p:nvSpPr>
                      <p:cNvPr id="36918" name="Rectangle 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921" y="5713"/>
                        <a:ext cx="2880" cy="28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19" name="Line 5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01" y="6793"/>
                        <a:ext cx="0" cy="90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20" name="Rectangle 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01" y="3372"/>
                        <a:ext cx="1080" cy="234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21" name="Line 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921" y="8772"/>
                        <a:ext cx="3240" cy="0"/>
                      </a:xfrm>
                      <a:prstGeom prst="line">
                        <a:avLst/>
                      </a:prstGeom>
                      <a:noFill/>
                      <a:ln w="38100" cmpd="dbl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22" name="Rectangle 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9081" y="6433"/>
                        <a:ext cx="180" cy="216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23" name="Rectangle 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9261" y="8052"/>
                        <a:ext cx="180" cy="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36924" name="Rectangle 60" descr="Σκούρα κατακόρυφος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01" y="6124"/>
                      <a:ext cx="3780" cy="1800"/>
                    </a:xfrm>
                    <a:prstGeom prst="rect">
                      <a:avLst/>
                    </a:prstGeom>
                    <a:pattFill prst="dkVert">
                      <a:fgClr>
                        <a:srgbClr val="C0C0C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6925" name="Line 6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5301" y="6304"/>
                      <a:ext cx="0" cy="10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36926" name="Rectangle 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1" y="7564"/>
                    <a:ext cx="4140" cy="5040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36927" name="Group 63"/>
                <p:cNvGrpSpPr>
                  <a:grpSpLocks noChangeAspect="1"/>
                </p:cNvGrpSpPr>
                <p:nvPr/>
              </p:nvGrpSpPr>
              <p:grpSpPr bwMode="auto">
                <a:xfrm>
                  <a:off x="6021" y="7625"/>
                  <a:ext cx="4140" cy="5040"/>
                  <a:chOff x="5841" y="7564"/>
                  <a:chExt cx="4140" cy="5040"/>
                </a:xfrm>
              </p:grpSpPr>
              <p:sp>
                <p:nvSpPr>
                  <p:cNvPr id="36928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841" y="7564"/>
                    <a:ext cx="4140" cy="5040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36929" name="Group 6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021" y="7744"/>
                    <a:ext cx="3900" cy="4680"/>
                    <a:chOff x="2061" y="1444"/>
                    <a:chExt cx="8100" cy="9720"/>
                  </a:xfrm>
                </p:grpSpPr>
                <p:grpSp>
                  <p:nvGrpSpPr>
                    <p:cNvPr id="36930" name="Group 6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61" y="5944"/>
                      <a:ext cx="5040" cy="5220"/>
                      <a:chOff x="2061" y="7872"/>
                      <a:chExt cx="5040" cy="5220"/>
                    </a:xfrm>
                  </p:grpSpPr>
                  <p:sp>
                    <p:nvSpPr>
                      <p:cNvPr id="36931" name="Rectangle 6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061" y="7872"/>
                        <a:ext cx="5040" cy="18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32" name="Rectangle 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201" y="8052"/>
                        <a:ext cx="720" cy="504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33" name="Line 6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424" y="9492"/>
                        <a:ext cx="3780" cy="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34" name="Line 7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424" y="8052"/>
                        <a:ext cx="0" cy="144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35" name="Line 7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681" y="8052"/>
                        <a:ext cx="0" cy="144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36" name="Line 7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5121" y="8052"/>
                        <a:ext cx="0" cy="1440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36937" name="Group 7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921" y="1444"/>
                      <a:ext cx="3240" cy="5580"/>
                      <a:chOff x="6921" y="3372"/>
                      <a:chExt cx="3240" cy="5580"/>
                    </a:xfrm>
                  </p:grpSpPr>
                  <p:sp>
                    <p:nvSpPr>
                      <p:cNvPr id="36938" name="Rectangle 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921" y="5713"/>
                        <a:ext cx="2880" cy="28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39" name="Line 7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01" y="6793"/>
                        <a:ext cx="0" cy="90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40" name="Rectangle 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01" y="3372"/>
                        <a:ext cx="1080" cy="234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41" name="Line 7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921" y="8772"/>
                        <a:ext cx="3240" cy="0"/>
                      </a:xfrm>
                      <a:prstGeom prst="line">
                        <a:avLst/>
                      </a:prstGeom>
                      <a:noFill/>
                      <a:ln w="38100" cmpd="dbl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42" name="Rectangle 7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9081" y="6433"/>
                        <a:ext cx="180" cy="216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36943" name="Rectangle 7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9261" y="8052"/>
                        <a:ext cx="180" cy="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36944" name="Rectangle 80" descr="Σκούρα κατακόρυφος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01" y="6124"/>
                      <a:ext cx="3780" cy="1800"/>
                    </a:xfrm>
                    <a:prstGeom prst="rect">
                      <a:avLst/>
                    </a:prstGeom>
                    <a:pattFill prst="dkVert">
                      <a:fgClr>
                        <a:srgbClr val="C0C0C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6945" name="Line 8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5301" y="6304"/>
                      <a:ext cx="0" cy="10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</p:grpSp>
          <p:sp>
            <p:nvSpPr>
              <p:cNvPr id="36946" name="Text Box 82"/>
              <p:cNvSpPr txBox="1">
                <a:spLocks noChangeAspect="1" noChangeArrowheads="1"/>
              </p:cNvSpPr>
              <p:nvPr/>
            </p:nvSpPr>
            <p:spPr bwMode="auto">
              <a:xfrm>
                <a:off x="3144" y="2884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r>
                  <a:rPr lang="el-GR" sz="1300" b="1"/>
                  <a:t>Α</a:t>
                </a:r>
              </a:p>
            </p:txBody>
          </p:sp>
          <p:sp>
            <p:nvSpPr>
              <p:cNvPr id="36947" name="Text Box 83"/>
              <p:cNvSpPr txBox="1">
                <a:spLocks noChangeAspect="1" noChangeArrowheads="1"/>
              </p:cNvSpPr>
              <p:nvPr/>
            </p:nvSpPr>
            <p:spPr bwMode="auto">
              <a:xfrm>
                <a:off x="6381" y="2884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/>
                <a:r>
                  <a:rPr lang="el-GR" sz="1300" b="1" i="1"/>
                  <a:t>Β</a:t>
                </a:r>
              </a:p>
            </p:txBody>
          </p:sp>
          <p:sp>
            <p:nvSpPr>
              <p:cNvPr id="36948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3141" y="6844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r>
                  <a:rPr lang="el-GR" sz="1300" b="1"/>
                  <a:t>Γ</a:t>
                </a:r>
              </a:p>
            </p:txBody>
          </p:sp>
          <p:sp>
            <p:nvSpPr>
              <p:cNvPr id="36949" name="Text Box 85"/>
              <p:cNvSpPr txBox="1">
                <a:spLocks noChangeAspect="1" noChangeArrowheads="1"/>
              </p:cNvSpPr>
              <p:nvPr/>
            </p:nvSpPr>
            <p:spPr bwMode="auto">
              <a:xfrm>
                <a:off x="6381" y="6844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r>
                  <a:rPr lang="el-GR" sz="1300" b="1"/>
                  <a:t>Δ</a:t>
                </a:r>
              </a:p>
            </p:txBody>
          </p:sp>
        </p:grpSp>
        <p:sp>
          <p:nvSpPr>
            <p:cNvPr id="36950" name="Rectangle 86"/>
            <p:cNvSpPr>
              <a:spLocks noChangeAspect="1" noChangeArrowheads="1"/>
            </p:cNvSpPr>
            <p:nvPr/>
          </p:nvSpPr>
          <p:spPr bwMode="auto">
            <a:xfrm>
              <a:off x="2781" y="2524"/>
              <a:ext cx="6660" cy="78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7036" name="Rectangle 172"/>
          <p:cNvSpPr>
            <a:spLocks noChangeArrowheads="1"/>
          </p:cNvSpPr>
          <p:nvPr/>
        </p:nvSpPr>
        <p:spPr bwMode="auto">
          <a:xfrm>
            <a:off x="0" y="62023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Στάδια τεμαχισμού ξυλοπλακών με τα δισκοπρίονο τεμαχισμού.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447925" y="2190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7890" name="Picture 2" descr="eksofillo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838200"/>
            <a:ext cx="7239000" cy="421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52400" y="52578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Δισκοπρίονο τεμαχισμού ξυλοπλακών που βρίσκεται στο μουσείο ξυλουργικής της Βρέμης.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162175" y="1995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8914" name="Picture 2" descr="γωνιαστρα Cn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0988"/>
            <a:ext cx="8686800" cy="5167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Δισκοπρίονο τεμαχισμού ξυλοπλακών με τεχνολογία </a:t>
            </a:r>
            <a:r>
              <a:rPr lang="en-US" sz="2500" b="1">
                <a:cs typeface="Times New Roman" pitchFamily="18" charset="0"/>
              </a:rPr>
              <a:t>CNC</a:t>
            </a:r>
            <a:r>
              <a:rPr lang="el-GR" sz="2500" b="1">
                <a:cs typeface="Times New Roman" pitchFamily="18" charset="0"/>
              </a:rPr>
              <a:t>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Ορθογώνιο 39"/>
          <p:cNvSpPr/>
          <p:nvPr/>
        </p:nvSpPr>
        <p:spPr>
          <a:xfrm>
            <a:off x="1924707" y="178045"/>
            <a:ext cx="5671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Δυνατότητες </a:t>
            </a:r>
            <a:r>
              <a:rPr lang="el-G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πρίσης</a:t>
            </a:r>
            <a:r>
              <a:rPr lang="el-G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ξύλου με </a:t>
            </a:r>
            <a:r>
              <a:rPr lang="el-G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δισκοπρίονο</a:t>
            </a:r>
            <a:endParaRPr lang="el-GR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8" name="Rectangle 31"/>
          <p:cNvSpPr>
            <a:spLocks noChangeArrowheads="1"/>
          </p:cNvSpPr>
          <p:nvPr/>
        </p:nvSpPr>
        <p:spPr bwMode="auto">
          <a:xfrm>
            <a:off x="4703865" y="2783804"/>
            <a:ext cx="38884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Καμπύλη </a:t>
            </a:r>
            <a:r>
              <a:rPr lang="el-G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πρίση</a:t>
            </a:r>
            <a:r>
              <a:rPr lang="el-G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ξύλου </a:t>
            </a:r>
          </a:p>
          <a:p>
            <a:pPr algn="ctr"/>
            <a:r>
              <a:rPr lang="el-GR" sz="1800" b="1" i="1" dirty="0" smtClean="0">
                <a:solidFill>
                  <a:srgbClr val="EA16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Ξεγύρισμα</a:t>
            </a:r>
            <a:endParaRPr lang="el-GR" sz="3200" b="1" i="1" dirty="0">
              <a:solidFill>
                <a:srgbClr val="EA16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179512" y="980728"/>
            <a:ext cx="4320480" cy="2520280"/>
            <a:chOff x="179512" y="1268760"/>
            <a:chExt cx="4320480" cy="2520280"/>
          </a:xfrm>
        </p:grpSpPr>
        <p:grpSp>
          <p:nvGrpSpPr>
            <p:cNvPr id="251" name="Ομάδα 250"/>
            <p:cNvGrpSpPr/>
            <p:nvPr/>
          </p:nvGrpSpPr>
          <p:grpSpPr>
            <a:xfrm>
              <a:off x="755576" y="1556792"/>
              <a:ext cx="3122303" cy="1053552"/>
              <a:chOff x="1005178" y="1694798"/>
              <a:chExt cx="3122303" cy="1053552"/>
            </a:xfrm>
          </p:grpSpPr>
          <p:grpSp>
            <p:nvGrpSpPr>
              <p:cNvPr id="247" name="Ομάδα 246"/>
              <p:cNvGrpSpPr>
                <a:grpSpLocks noChangeAspect="1"/>
              </p:cNvGrpSpPr>
              <p:nvPr/>
            </p:nvGrpSpPr>
            <p:grpSpPr>
              <a:xfrm>
                <a:off x="1005178" y="1717756"/>
                <a:ext cx="1433242" cy="1030594"/>
                <a:chOff x="319607" y="1360461"/>
                <a:chExt cx="2011680" cy="1446529"/>
              </a:xfrm>
            </p:grpSpPr>
            <p:grpSp>
              <p:nvGrpSpPr>
                <p:cNvPr id="244" name="Ομάδα 243"/>
                <p:cNvGrpSpPr/>
                <p:nvPr/>
              </p:nvGrpSpPr>
              <p:grpSpPr>
                <a:xfrm>
                  <a:off x="319607" y="1360461"/>
                  <a:ext cx="2011680" cy="1446529"/>
                  <a:chOff x="319607" y="1360461"/>
                  <a:chExt cx="2011680" cy="1446529"/>
                </a:xfrm>
              </p:grpSpPr>
              <p:cxnSp>
                <p:nvCxnSpPr>
                  <p:cNvPr id="19" name="Ευθεία γραμμή σύνδεσης 18"/>
                  <p:cNvCxnSpPr/>
                  <p:nvPr/>
                </p:nvCxnSpPr>
                <p:spPr>
                  <a:xfrm flipH="1">
                    <a:off x="528447" y="1360461"/>
                    <a:ext cx="1310387" cy="1156080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" name="Ομάδα 19"/>
                  <p:cNvGrpSpPr/>
                  <p:nvPr/>
                </p:nvGrpSpPr>
                <p:grpSpPr>
                  <a:xfrm>
                    <a:off x="319607" y="1360461"/>
                    <a:ext cx="2011680" cy="1446529"/>
                    <a:chOff x="0" y="0"/>
                    <a:chExt cx="3172571" cy="2282025"/>
                  </a:xfrm>
                </p:grpSpPr>
                <p:grpSp>
                  <p:nvGrpSpPr>
                    <p:cNvPr id="30" name="Ομάδα 29"/>
                    <p:cNvGrpSpPr/>
                    <p:nvPr/>
                  </p:nvGrpSpPr>
                  <p:grpSpPr>
                    <a:xfrm>
                      <a:off x="0" y="0"/>
                      <a:ext cx="3172571" cy="2282025"/>
                      <a:chOff x="0" y="0"/>
                      <a:chExt cx="3172571" cy="2282025"/>
                    </a:xfrm>
                  </p:grpSpPr>
                  <p:cxnSp>
                    <p:nvCxnSpPr>
                      <p:cNvPr id="32" name="Ευθεία γραμμή σύνδεσης 31"/>
                      <p:cNvCxnSpPr/>
                      <p:nvPr/>
                    </p:nvCxnSpPr>
                    <p:spPr>
                      <a:xfrm>
                        <a:off x="7952" y="1820849"/>
                        <a:ext cx="1065475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Ευθεία γραμμή σύνδεσης 32"/>
                      <p:cNvCxnSpPr/>
                      <p:nvPr/>
                    </p:nvCxnSpPr>
                    <p:spPr>
                      <a:xfrm flipH="1">
                        <a:off x="0" y="0"/>
                        <a:ext cx="2115047" cy="183658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Ευθεία γραμμή σύνδεσης 33"/>
                      <p:cNvCxnSpPr/>
                      <p:nvPr/>
                    </p:nvCxnSpPr>
                    <p:spPr>
                      <a:xfrm flipH="1">
                        <a:off x="1057524" y="0"/>
                        <a:ext cx="2115047" cy="183658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Ευθεία γραμμή σύνδεσης 34"/>
                      <p:cNvCxnSpPr/>
                      <p:nvPr/>
                    </p:nvCxnSpPr>
                    <p:spPr>
                      <a:xfrm>
                        <a:off x="2107096" y="0"/>
                        <a:ext cx="1065475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Ευθεία γραμμή σύνδεσης 35"/>
                      <p:cNvCxnSpPr/>
                      <p:nvPr/>
                    </p:nvCxnSpPr>
                    <p:spPr>
                      <a:xfrm flipH="1">
                        <a:off x="3172571" y="0"/>
                        <a:ext cx="0" cy="46101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Ευθεία γραμμή σύνδεσης 36"/>
                      <p:cNvCxnSpPr/>
                      <p:nvPr/>
                    </p:nvCxnSpPr>
                    <p:spPr>
                      <a:xfrm flipH="1">
                        <a:off x="1057524" y="445273"/>
                        <a:ext cx="2115047" cy="183658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Ευθεία γραμμή σύνδεσης 37"/>
                      <p:cNvCxnSpPr/>
                      <p:nvPr/>
                    </p:nvCxnSpPr>
                    <p:spPr>
                      <a:xfrm>
                        <a:off x="7952" y="2282025"/>
                        <a:ext cx="1065475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Ευθεία γραμμή σύνδεσης 38"/>
                      <p:cNvCxnSpPr/>
                      <p:nvPr/>
                    </p:nvCxnSpPr>
                    <p:spPr>
                      <a:xfrm flipH="1">
                        <a:off x="0" y="1820849"/>
                        <a:ext cx="580" cy="461176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1" name="Ευθεία γραμμή σύνδεσης 30"/>
                    <p:cNvCxnSpPr/>
                    <p:nvPr/>
                  </p:nvCxnSpPr>
                  <p:spPr>
                    <a:xfrm flipH="1">
                      <a:off x="1074745" y="1820133"/>
                      <a:ext cx="580" cy="46117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1" name="Ομάδα 20"/>
                <p:cNvGrpSpPr/>
                <p:nvPr/>
              </p:nvGrpSpPr>
              <p:grpSpPr>
                <a:xfrm>
                  <a:off x="327851" y="2505965"/>
                  <a:ext cx="670560" cy="292016"/>
                  <a:chOff x="0" y="0"/>
                  <a:chExt cx="1057523" cy="485030"/>
                </a:xfrm>
              </p:grpSpPr>
              <p:sp>
                <p:nvSpPr>
                  <p:cNvPr id="22" name="Ελεύθερη σχεδίαση 21"/>
                  <p:cNvSpPr/>
                  <p:nvPr/>
                </p:nvSpPr>
                <p:spPr>
                  <a:xfrm>
                    <a:off x="850790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3" name="Ελεύθερη σχεδίαση 22"/>
                  <p:cNvSpPr/>
                  <p:nvPr/>
                </p:nvSpPr>
                <p:spPr>
                  <a:xfrm>
                    <a:off x="699715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4" name="Ελεύθερη σχεδίαση 23"/>
                  <p:cNvSpPr/>
                  <p:nvPr/>
                </p:nvSpPr>
                <p:spPr>
                  <a:xfrm>
                    <a:off x="556591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5" name="Ελεύθερη σχεδίαση 24"/>
                  <p:cNvSpPr/>
                  <p:nvPr/>
                </p:nvSpPr>
                <p:spPr>
                  <a:xfrm>
                    <a:off x="405517" y="15903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6" name="Ελεύθερη σχεδίαση 25"/>
                  <p:cNvSpPr/>
                  <p:nvPr/>
                </p:nvSpPr>
                <p:spPr>
                  <a:xfrm>
                    <a:off x="286247" y="7952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7" name="Ελεύθερη σχεδίαση 26"/>
                  <p:cNvSpPr/>
                  <p:nvPr/>
                </p:nvSpPr>
                <p:spPr>
                  <a:xfrm>
                    <a:off x="135172" y="7952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8" name="Ελεύθερη σχεδίαση 27"/>
                  <p:cNvSpPr/>
                  <p:nvPr/>
                </p:nvSpPr>
                <p:spPr>
                  <a:xfrm>
                    <a:off x="0" y="0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9" name="Ελεύθερη σχεδίαση 28"/>
                  <p:cNvSpPr/>
                  <p:nvPr/>
                </p:nvSpPr>
                <p:spPr>
                  <a:xfrm>
                    <a:off x="970059" y="7952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3" name="Ομάδα 2"/>
              <p:cNvGrpSpPr>
                <a:grpSpLocks noChangeAspect="1"/>
              </p:cNvGrpSpPr>
              <p:nvPr/>
            </p:nvGrpSpPr>
            <p:grpSpPr>
              <a:xfrm>
                <a:off x="2867515" y="1694798"/>
                <a:ext cx="1259966" cy="1040099"/>
                <a:chOff x="0" y="0"/>
                <a:chExt cx="2782956" cy="2297761"/>
              </a:xfrm>
            </p:grpSpPr>
            <p:grpSp>
              <p:nvGrpSpPr>
                <p:cNvPr id="4" name="Ομάδα 3"/>
                <p:cNvGrpSpPr/>
                <p:nvPr/>
              </p:nvGrpSpPr>
              <p:grpSpPr>
                <a:xfrm>
                  <a:off x="0" y="0"/>
                  <a:ext cx="2782956" cy="2297761"/>
                  <a:chOff x="0" y="0"/>
                  <a:chExt cx="2782956" cy="2297761"/>
                </a:xfrm>
              </p:grpSpPr>
              <p:cxnSp>
                <p:nvCxnSpPr>
                  <p:cNvPr id="10" name="Ευθεία γραμμή σύνδεσης 9"/>
                  <p:cNvCxnSpPr/>
                  <p:nvPr/>
                </p:nvCxnSpPr>
                <p:spPr>
                  <a:xfrm flipV="1">
                    <a:off x="7951" y="2289975"/>
                    <a:ext cx="659765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Ευθεία γραμμή σύνδεσης 10"/>
                  <p:cNvCxnSpPr/>
                  <p:nvPr/>
                </p:nvCxnSpPr>
                <p:spPr>
                  <a:xfrm flipH="1">
                    <a:off x="683812" y="1820848"/>
                    <a:ext cx="0" cy="46101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Ευθεία γραμμή σύνδεσης 11"/>
                  <p:cNvCxnSpPr/>
                  <p:nvPr/>
                </p:nvCxnSpPr>
                <p:spPr>
                  <a:xfrm flipH="1">
                    <a:off x="667909" y="0"/>
                    <a:ext cx="2114550" cy="183642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Ευθεία γραμμή σύνδεσης 12"/>
                  <p:cNvCxnSpPr/>
                  <p:nvPr/>
                </p:nvCxnSpPr>
                <p:spPr>
                  <a:xfrm flipH="1">
                    <a:off x="2782956" y="0"/>
                    <a:ext cx="0" cy="46101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Ευθεία γραμμή σύνδεσης 13"/>
                  <p:cNvCxnSpPr/>
                  <p:nvPr/>
                </p:nvCxnSpPr>
                <p:spPr>
                  <a:xfrm flipH="1">
                    <a:off x="667909" y="445273"/>
                    <a:ext cx="2115047" cy="183658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Ευθεία γραμμή σύνδεσης 14"/>
                  <p:cNvCxnSpPr/>
                  <p:nvPr/>
                </p:nvCxnSpPr>
                <p:spPr>
                  <a:xfrm flipV="1">
                    <a:off x="7951" y="1836751"/>
                    <a:ext cx="659958" cy="33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Ευθεία γραμμή σύνδεσης 15"/>
                  <p:cNvCxnSpPr/>
                  <p:nvPr/>
                </p:nvCxnSpPr>
                <p:spPr>
                  <a:xfrm flipH="1">
                    <a:off x="15902" y="1836751"/>
                    <a:ext cx="0" cy="46101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Ευθεία γραμμή σύνδεσης 16"/>
                  <p:cNvCxnSpPr/>
                  <p:nvPr/>
                </p:nvCxnSpPr>
                <p:spPr>
                  <a:xfrm flipH="1">
                    <a:off x="0" y="0"/>
                    <a:ext cx="2114550" cy="183642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Ευθεία γραμμή σύνδεσης 17"/>
                  <p:cNvCxnSpPr/>
                  <p:nvPr/>
                </p:nvCxnSpPr>
                <p:spPr>
                  <a:xfrm flipV="1">
                    <a:off x="2115046" y="0"/>
                    <a:ext cx="659958" cy="33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" name="Ομάδα 4"/>
                <p:cNvGrpSpPr/>
                <p:nvPr/>
              </p:nvGrpSpPr>
              <p:grpSpPr>
                <a:xfrm>
                  <a:off x="95061" y="1851434"/>
                  <a:ext cx="500379" cy="422715"/>
                  <a:chOff x="0" y="0"/>
                  <a:chExt cx="500932" cy="476582"/>
                </a:xfrm>
              </p:grpSpPr>
              <p:sp>
                <p:nvSpPr>
                  <p:cNvPr id="6" name="Ελεύθερη σχεδίαση 5"/>
                  <p:cNvSpPr/>
                  <p:nvPr/>
                </p:nvSpPr>
                <p:spPr>
                  <a:xfrm>
                    <a:off x="294199" y="7952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7" name="Ελεύθερη σχεδίαση 6"/>
                  <p:cNvSpPr/>
                  <p:nvPr/>
                </p:nvSpPr>
                <p:spPr>
                  <a:xfrm>
                    <a:off x="143124" y="7952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8" name="Ελεύθερη σχεδίαση 7"/>
                  <p:cNvSpPr/>
                  <p:nvPr/>
                </p:nvSpPr>
                <p:spPr>
                  <a:xfrm>
                    <a:off x="0" y="7952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9" name="Ελεύθερη σχεδίαση 8"/>
                  <p:cNvSpPr/>
                  <p:nvPr/>
                </p:nvSpPr>
                <p:spPr>
                  <a:xfrm>
                    <a:off x="413468" y="0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41" name="Οδοντωτό δεξιό βέλος 40"/>
              <p:cNvSpPr/>
              <p:nvPr/>
            </p:nvSpPr>
            <p:spPr>
              <a:xfrm>
                <a:off x="2327545" y="2067137"/>
                <a:ext cx="677718" cy="281168"/>
              </a:xfrm>
              <a:prstGeom prst="notchedRightArrow">
                <a:avLst/>
              </a:prstGeom>
              <a:ln>
                <a:solidFill>
                  <a:srgbClr val="9322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255" name="Rectangle 31"/>
            <p:cNvSpPr>
              <a:spLocks noChangeArrowheads="1"/>
            </p:cNvSpPr>
            <p:nvPr/>
          </p:nvSpPr>
          <p:spPr bwMode="auto">
            <a:xfrm>
              <a:off x="179512" y="2665662"/>
              <a:ext cx="403244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l-GR" sz="1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Πρίση</a:t>
              </a:r>
              <a:r>
                <a:rPr lang="el-GR" sz="1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ξύλου κατά μήκος των ινών του ξύλου με σκοπό τη μείωση του </a:t>
              </a:r>
              <a:r>
                <a:rPr lang="el-GR" sz="18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πλάτους</a:t>
              </a:r>
            </a:p>
            <a:p>
              <a:pPr algn="ctr"/>
              <a:r>
                <a:rPr lang="el-GR" sz="1800" b="1" i="1" dirty="0" err="1" smtClean="0">
                  <a:solidFill>
                    <a:srgbClr val="EA16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Ξεφάρδισμα</a:t>
              </a:r>
              <a:endParaRPr lang="el-GR" sz="3200" b="1" i="1" dirty="0">
                <a:solidFill>
                  <a:srgbClr val="EA16B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9" name="Στρογγυλεμένο ορθογώνιο 258"/>
            <p:cNvSpPr/>
            <p:nvPr/>
          </p:nvSpPr>
          <p:spPr>
            <a:xfrm>
              <a:off x="179512" y="1268760"/>
              <a:ext cx="4320480" cy="2520280"/>
            </a:xfrm>
            <a:prstGeom prst="round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42" name="Ομάδα 41"/>
          <p:cNvGrpSpPr/>
          <p:nvPr/>
        </p:nvGrpSpPr>
        <p:grpSpPr>
          <a:xfrm>
            <a:off x="4704538" y="979160"/>
            <a:ext cx="4320480" cy="2520280"/>
            <a:chOff x="4704538" y="1267192"/>
            <a:chExt cx="4320480" cy="2520280"/>
          </a:xfrm>
        </p:grpSpPr>
        <p:grpSp>
          <p:nvGrpSpPr>
            <p:cNvPr id="252" name="Ομάδα 251"/>
            <p:cNvGrpSpPr/>
            <p:nvPr/>
          </p:nvGrpSpPr>
          <p:grpSpPr>
            <a:xfrm>
              <a:off x="5414669" y="1555283"/>
              <a:ext cx="3256084" cy="1044624"/>
              <a:chOff x="5147784" y="1640211"/>
              <a:chExt cx="3256084" cy="1044624"/>
            </a:xfrm>
          </p:grpSpPr>
          <p:grpSp>
            <p:nvGrpSpPr>
              <p:cNvPr id="246" name="Ομάδα 245"/>
              <p:cNvGrpSpPr>
                <a:grpSpLocks noChangeAspect="1"/>
              </p:cNvGrpSpPr>
              <p:nvPr/>
            </p:nvGrpSpPr>
            <p:grpSpPr>
              <a:xfrm>
                <a:off x="5147784" y="1640565"/>
                <a:ext cx="1450109" cy="1043172"/>
                <a:chOff x="5231539" y="1325171"/>
                <a:chExt cx="2057561" cy="1480158"/>
              </a:xfrm>
            </p:grpSpPr>
            <p:grpSp>
              <p:nvGrpSpPr>
                <p:cNvPr id="175" name="Ομάδα 174"/>
                <p:cNvGrpSpPr/>
                <p:nvPr/>
              </p:nvGrpSpPr>
              <p:grpSpPr>
                <a:xfrm>
                  <a:off x="5240390" y="2493415"/>
                  <a:ext cx="685853" cy="298744"/>
                  <a:chOff x="0" y="0"/>
                  <a:chExt cx="1057523" cy="485030"/>
                </a:xfrm>
              </p:grpSpPr>
              <p:sp>
                <p:nvSpPr>
                  <p:cNvPr id="189" name="Ελεύθερη σχεδίαση 188"/>
                  <p:cNvSpPr/>
                  <p:nvPr/>
                </p:nvSpPr>
                <p:spPr>
                  <a:xfrm>
                    <a:off x="850790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90" name="Ελεύθερη σχεδίαση 189"/>
                  <p:cNvSpPr/>
                  <p:nvPr/>
                </p:nvSpPr>
                <p:spPr>
                  <a:xfrm>
                    <a:off x="699715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91" name="Ελεύθερη σχεδίαση 190"/>
                  <p:cNvSpPr/>
                  <p:nvPr/>
                </p:nvSpPr>
                <p:spPr>
                  <a:xfrm>
                    <a:off x="556591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92" name="Ελεύθερη σχεδίαση 191"/>
                  <p:cNvSpPr/>
                  <p:nvPr/>
                </p:nvSpPr>
                <p:spPr>
                  <a:xfrm>
                    <a:off x="405517" y="15903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93" name="Ελεύθερη σχεδίαση 192"/>
                  <p:cNvSpPr/>
                  <p:nvPr/>
                </p:nvSpPr>
                <p:spPr>
                  <a:xfrm>
                    <a:off x="286247" y="7952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94" name="Ελεύθερη σχεδίαση 193"/>
                  <p:cNvSpPr/>
                  <p:nvPr/>
                </p:nvSpPr>
                <p:spPr>
                  <a:xfrm>
                    <a:off x="135172" y="7952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95" name="Ελεύθερη σχεδίαση 194"/>
                  <p:cNvSpPr/>
                  <p:nvPr/>
                </p:nvSpPr>
                <p:spPr>
                  <a:xfrm>
                    <a:off x="0" y="0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96" name="Ελεύθερη σχεδίαση 195"/>
                  <p:cNvSpPr/>
                  <p:nvPr/>
                </p:nvSpPr>
                <p:spPr>
                  <a:xfrm>
                    <a:off x="970059" y="7952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245" name="Ομάδα 244"/>
                <p:cNvGrpSpPr/>
                <p:nvPr/>
              </p:nvGrpSpPr>
              <p:grpSpPr>
                <a:xfrm>
                  <a:off x="5231539" y="1325171"/>
                  <a:ext cx="2057561" cy="1480158"/>
                  <a:chOff x="5231539" y="1325171"/>
                  <a:chExt cx="2057561" cy="1480158"/>
                </a:xfrm>
              </p:grpSpPr>
              <p:grpSp>
                <p:nvGrpSpPr>
                  <p:cNvPr id="177" name="Ομάδα 176"/>
                  <p:cNvGrpSpPr/>
                  <p:nvPr/>
                </p:nvGrpSpPr>
                <p:grpSpPr>
                  <a:xfrm>
                    <a:off x="5231539" y="1325171"/>
                    <a:ext cx="2057561" cy="1480158"/>
                    <a:chOff x="0" y="0"/>
                    <a:chExt cx="3172571" cy="2282495"/>
                  </a:xfrm>
                </p:grpSpPr>
                <p:grpSp>
                  <p:nvGrpSpPr>
                    <p:cNvPr id="179" name="Ομάδα 178"/>
                    <p:cNvGrpSpPr/>
                    <p:nvPr/>
                  </p:nvGrpSpPr>
                  <p:grpSpPr>
                    <a:xfrm>
                      <a:off x="0" y="0"/>
                      <a:ext cx="3172571" cy="2282025"/>
                      <a:chOff x="0" y="0"/>
                      <a:chExt cx="3172571" cy="2282025"/>
                    </a:xfrm>
                  </p:grpSpPr>
                  <p:cxnSp>
                    <p:nvCxnSpPr>
                      <p:cNvPr id="181" name="Ευθεία γραμμή σύνδεσης 180"/>
                      <p:cNvCxnSpPr/>
                      <p:nvPr/>
                    </p:nvCxnSpPr>
                    <p:spPr>
                      <a:xfrm>
                        <a:off x="7952" y="1820849"/>
                        <a:ext cx="1065475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" name="Ευθεία γραμμή σύνδεσης 181"/>
                      <p:cNvCxnSpPr/>
                      <p:nvPr/>
                    </p:nvCxnSpPr>
                    <p:spPr>
                      <a:xfrm flipH="1">
                        <a:off x="0" y="0"/>
                        <a:ext cx="2115047" cy="183658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Ευθεία γραμμή σύνδεσης 182"/>
                      <p:cNvCxnSpPr/>
                      <p:nvPr/>
                    </p:nvCxnSpPr>
                    <p:spPr>
                      <a:xfrm flipH="1">
                        <a:off x="1057524" y="0"/>
                        <a:ext cx="2115047" cy="183658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Ευθεία γραμμή σύνδεσης 183"/>
                      <p:cNvCxnSpPr/>
                      <p:nvPr/>
                    </p:nvCxnSpPr>
                    <p:spPr>
                      <a:xfrm>
                        <a:off x="2107096" y="0"/>
                        <a:ext cx="1065475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" name="Ευθεία γραμμή σύνδεσης 184"/>
                      <p:cNvCxnSpPr/>
                      <p:nvPr/>
                    </p:nvCxnSpPr>
                    <p:spPr>
                      <a:xfrm flipH="1">
                        <a:off x="3172571" y="0"/>
                        <a:ext cx="0" cy="46101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" name="Ευθεία γραμμή σύνδεσης 185"/>
                      <p:cNvCxnSpPr/>
                      <p:nvPr/>
                    </p:nvCxnSpPr>
                    <p:spPr>
                      <a:xfrm flipH="1">
                        <a:off x="1057524" y="445273"/>
                        <a:ext cx="2115047" cy="183658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" name="Ευθεία γραμμή σύνδεσης 186"/>
                      <p:cNvCxnSpPr/>
                      <p:nvPr/>
                    </p:nvCxnSpPr>
                    <p:spPr>
                      <a:xfrm>
                        <a:off x="7952" y="2282025"/>
                        <a:ext cx="1065475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" name="Ευθεία γραμμή σύνδεσης 187"/>
                      <p:cNvCxnSpPr/>
                      <p:nvPr/>
                    </p:nvCxnSpPr>
                    <p:spPr>
                      <a:xfrm flipH="1">
                        <a:off x="0" y="1820849"/>
                        <a:ext cx="580" cy="461176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80" name="Ευθεία γραμμή σύνδεσης 179"/>
                    <p:cNvCxnSpPr/>
                    <p:nvPr/>
                  </p:nvCxnSpPr>
                  <p:spPr>
                    <a:xfrm flipH="1">
                      <a:off x="1068019" y="1821485"/>
                      <a:ext cx="0" cy="46101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8" name="Ελεύθερη σχεδίαση 177"/>
                  <p:cNvSpPr/>
                  <p:nvPr/>
                </p:nvSpPr>
                <p:spPr>
                  <a:xfrm>
                    <a:off x="5599724" y="1325171"/>
                    <a:ext cx="1361603" cy="1176788"/>
                  </a:xfrm>
                  <a:custGeom>
                    <a:avLst/>
                    <a:gdLst>
                      <a:gd name="connsiteX0" fmla="*/ 2941248 w 2941248"/>
                      <a:gd name="connsiteY0" fmla="*/ 0 h 2593491"/>
                      <a:gd name="connsiteX1" fmla="*/ 1745161 w 2941248"/>
                      <a:gd name="connsiteY1" fmla="*/ 589376 h 2593491"/>
                      <a:gd name="connsiteX2" fmla="*/ 1337798 w 2941248"/>
                      <a:gd name="connsiteY2" fmla="*/ 1347765 h 2593491"/>
                      <a:gd name="connsiteX3" fmla="*/ 596743 w 2941248"/>
                      <a:gd name="connsiteY3" fmla="*/ 1781130 h 2593491"/>
                      <a:gd name="connsiteX4" fmla="*/ 55037 w 2941248"/>
                      <a:gd name="connsiteY4" fmla="*/ 2522184 h 2593491"/>
                      <a:gd name="connsiteX5" fmla="*/ 46370 w 2941248"/>
                      <a:gd name="connsiteY5" fmla="*/ 2522184 h 2593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41248" h="2593491">
                        <a:moveTo>
                          <a:pt x="2941248" y="0"/>
                        </a:moveTo>
                        <a:cubicBezTo>
                          <a:pt x="2476825" y="182374"/>
                          <a:pt x="2012403" y="364749"/>
                          <a:pt x="1745161" y="589376"/>
                        </a:cubicBezTo>
                        <a:cubicBezTo>
                          <a:pt x="1477919" y="814003"/>
                          <a:pt x="1529201" y="1149139"/>
                          <a:pt x="1337798" y="1347765"/>
                        </a:cubicBezTo>
                        <a:cubicBezTo>
                          <a:pt x="1146395" y="1546391"/>
                          <a:pt x="810536" y="1585394"/>
                          <a:pt x="596743" y="1781130"/>
                        </a:cubicBezTo>
                        <a:cubicBezTo>
                          <a:pt x="382949" y="1976867"/>
                          <a:pt x="55037" y="2522184"/>
                          <a:pt x="55037" y="2522184"/>
                        </a:cubicBezTo>
                        <a:cubicBezTo>
                          <a:pt x="-36692" y="2645693"/>
                          <a:pt x="4839" y="2583938"/>
                          <a:pt x="46370" y="2522184"/>
                        </a:cubicBezTo>
                      </a:path>
                    </a:pathLst>
                  </a:custGeom>
                  <a:noFill/>
                  <a:ln w="12700">
                    <a:solidFill>
                      <a:srgbClr val="C00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197" name="Ομάδα 196"/>
              <p:cNvGrpSpPr>
                <a:grpSpLocks noChangeAspect="1"/>
              </p:cNvGrpSpPr>
              <p:nvPr/>
            </p:nvGrpSpPr>
            <p:grpSpPr>
              <a:xfrm>
                <a:off x="7203377" y="1640211"/>
                <a:ext cx="1200491" cy="1044624"/>
                <a:chOff x="6941864" y="1051907"/>
                <a:chExt cx="1703377" cy="1482218"/>
              </a:xfrm>
            </p:grpSpPr>
            <p:grpSp>
              <p:nvGrpSpPr>
                <p:cNvPr id="160" name="Ομάδα 159"/>
                <p:cNvGrpSpPr/>
                <p:nvPr/>
              </p:nvGrpSpPr>
              <p:grpSpPr>
                <a:xfrm>
                  <a:off x="6941864" y="1051907"/>
                  <a:ext cx="1703377" cy="1480371"/>
                  <a:chOff x="0" y="0"/>
                  <a:chExt cx="2626418" cy="2282950"/>
                </a:xfrm>
              </p:grpSpPr>
              <p:cxnSp>
                <p:nvCxnSpPr>
                  <p:cNvPr id="166" name="Ευθεία γραμμή σύνδεσης 165"/>
                  <p:cNvCxnSpPr/>
                  <p:nvPr/>
                </p:nvCxnSpPr>
                <p:spPr>
                  <a:xfrm flipH="1">
                    <a:off x="511371" y="0"/>
                    <a:ext cx="2115047" cy="183658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Ευθεία γραμμή σύνδεσης 166"/>
                  <p:cNvCxnSpPr/>
                  <p:nvPr/>
                </p:nvCxnSpPr>
                <p:spPr>
                  <a:xfrm flipH="1">
                    <a:off x="2626191" y="0"/>
                    <a:ext cx="0" cy="46101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Ευθεία γραμμή σύνδεσης 167"/>
                  <p:cNvCxnSpPr/>
                  <p:nvPr/>
                </p:nvCxnSpPr>
                <p:spPr>
                  <a:xfrm flipH="1">
                    <a:off x="511371" y="446365"/>
                    <a:ext cx="2115047" cy="183658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Ευθεία γραμμή σύνδεσης 168"/>
                  <p:cNvCxnSpPr/>
                  <p:nvPr/>
                </p:nvCxnSpPr>
                <p:spPr>
                  <a:xfrm flipV="1">
                    <a:off x="0" y="2279499"/>
                    <a:ext cx="527522" cy="328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Ευθεία γραμμή σύνδεσης 169"/>
                  <p:cNvCxnSpPr/>
                  <p:nvPr/>
                </p:nvCxnSpPr>
                <p:spPr>
                  <a:xfrm flipH="1">
                    <a:off x="0" y="1837467"/>
                    <a:ext cx="580" cy="44203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Ευθεία γραμμή σύνδεσης 170"/>
                  <p:cNvCxnSpPr/>
                  <p:nvPr/>
                </p:nvCxnSpPr>
                <p:spPr>
                  <a:xfrm flipH="1">
                    <a:off x="520038" y="1820132"/>
                    <a:ext cx="0" cy="46101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2" name="Ελεύθερη σχεδίαση 171"/>
                  <p:cNvSpPr/>
                  <p:nvPr/>
                </p:nvSpPr>
                <p:spPr>
                  <a:xfrm>
                    <a:off x="0" y="0"/>
                    <a:ext cx="2120978" cy="1837467"/>
                  </a:xfrm>
                  <a:custGeom>
                    <a:avLst/>
                    <a:gdLst>
                      <a:gd name="connsiteX0" fmla="*/ 2941248 w 2941248"/>
                      <a:gd name="connsiteY0" fmla="*/ 0 h 2593491"/>
                      <a:gd name="connsiteX1" fmla="*/ 1745161 w 2941248"/>
                      <a:gd name="connsiteY1" fmla="*/ 589376 h 2593491"/>
                      <a:gd name="connsiteX2" fmla="*/ 1337798 w 2941248"/>
                      <a:gd name="connsiteY2" fmla="*/ 1347765 h 2593491"/>
                      <a:gd name="connsiteX3" fmla="*/ 596743 w 2941248"/>
                      <a:gd name="connsiteY3" fmla="*/ 1781130 h 2593491"/>
                      <a:gd name="connsiteX4" fmla="*/ 55037 w 2941248"/>
                      <a:gd name="connsiteY4" fmla="*/ 2522184 h 2593491"/>
                      <a:gd name="connsiteX5" fmla="*/ 46370 w 2941248"/>
                      <a:gd name="connsiteY5" fmla="*/ 2522184 h 2593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41248" h="2593491">
                        <a:moveTo>
                          <a:pt x="2941248" y="0"/>
                        </a:moveTo>
                        <a:cubicBezTo>
                          <a:pt x="2476825" y="182374"/>
                          <a:pt x="2012403" y="364749"/>
                          <a:pt x="1745161" y="589376"/>
                        </a:cubicBezTo>
                        <a:cubicBezTo>
                          <a:pt x="1477919" y="814003"/>
                          <a:pt x="1529201" y="1149139"/>
                          <a:pt x="1337798" y="1347765"/>
                        </a:cubicBezTo>
                        <a:cubicBezTo>
                          <a:pt x="1146395" y="1546391"/>
                          <a:pt x="810536" y="1585394"/>
                          <a:pt x="596743" y="1781130"/>
                        </a:cubicBezTo>
                        <a:cubicBezTo>
                          <a:pt x="382949" y="1976867"/>
                          <a:pt x="55037" y="2522184"/>
                          <a:pt x="55037" y="2522184"/>
                        </a:cubicBezTo>
                        <a:cubicBezTo>
                          <a:pt x="-36692" y="2645693"/>
                          <a:pt x="4839" y="2583938"/>
                          <a:pt x="46370" y="2522184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cxnSp>
                <p:nvCxnSpPr>
                  <p:cNvPr id="173" name="Ευθεία γραμμή σύνδεσης 172"/>
                  <p:cNvCxnSpPr/>
                  <p:nvPr/>
                </p:nvCxnSpPr>
                <p:spPr>
                  <a:xfrm flipH="1">
                    <a:off x="0" y="1837467"/>
                    <a:ext cx="519508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Ευθεία γραμμή σύνδεσης 173"/>
                  <p:cNvCxnSpPr/>
                  <p:nvPr/>
                </p:nvCxnSpPr>
                <p:spPr>
                  <a:xfrm flipH="1">
                    <a:off x="2106154" y="4333"/>
                    <a:ext cx="519508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Ομάδα 160"/>
                <p:cNvGrpSpPr/>
                <p:nvPr/>
              </p:nvGrpSpPr>
              <p:grpSpPr>
                <a:xfrm>
                  <a:off x="6955656" y="2244681"/>
                  <a:ext cx="295114" cy="289444"/>
                  <a:chOff x="0" y="0"/>
                  <a:chExt cx="455033" cy="446365"/>
                </a:xfrm>
              </p:grpSpPr>
              <p:sp>
                <p:nvSpPr>
                  <p:cNvPr id="162" name="Ελεύθερη σχεδίαση 161"/>
                  <p:cNvSpPr/>
                  <p:nvPr/>
                </p:nvSpPr>
                <p:spPr>
                  <a:xfrm>
                    <a:off x="372694" y="0"/>
                    <a:ext cx="82339" cy="442032"/>
                  </a:xfrm>
                  <a:custGeom>
                    <a:avLst/>
                    <a:gdLst>
                      <a:gd name="connsiteX0" fmla="*/ 17334 w 82339"/>
                      <a:gd name="connsiteY0" fmla="*/ 0 h 442032"/>
                      <a:gd name="connsiteX1" fmla="*/ 56337 w 82339"/>
                      <a:gd name="connsiteY1" fmla="*/ 60671 h 442032"/>
                      <a:gd name="connsiteX2" fmla="*/ 60671 w 82339"/>
                      <a:gd name="connsiteY2" fmla="*/ 78005 h 442032"/>
                      <a:gd name="connsiteX3" fmla="*/ 69338 w 82339"/>
                      <a:gd name="connsiteY3" fmla="*/ 91006 h 442032"/>
                      <a:gd name="connsiteX4" fmla="*/ 73672 w 82339"/>
                      <a:gd name="connsiteY4" fmla="*/ 117008 h 442032"/>
                      <a:gd name="connsiteX5" fmla="*/ 78005 w 82339"/>
                      <a:gd name="connsiteY5" fmla="*/ 130009 h 442032"/>
                      <a:gd name="connsiteX6" fmla="*/ 82339 w 82339"/>
                      <a:gd name="connsiteY6" fmla="*/ 186347 h 442032"/>
                      <a:gd name="connsiteX7" fmla="*/ 78005 w 82339"/>
                      <a:gd name="connsiteY7" fmla="*/ 229683 h 442032"/>
                      <a:gd name="connsiteX8" fmla="*/ 60671 w 82339"/>
                      <a:gd name="connsiteY8" fmla="*/ 299022 h 442032"/>
                      <a:gd name="connsiteX9" fmla="*/ 56337 w 82339"/>
                      <a:gd name="connsiteY9" fmla="*/ 312023 h 442032"/>
                      <a:gd name="connsiteX10" fmla="*/ 52004 w 82339"/>
                      <a:gd name="connsiteY10" fmla="*/ 329357 h 442032"/>
                      <a:gd name="connsiteX11" fmla="*/ 43336 w 82339"/>
                      <a:gd name="connsiteY11" fmla="*/ 338024 h 442032"/>
                      <a:gd name="connsiteX12" fmla="*/ 30335 w 82339"/>
                      <a:gd name="connsiteY12" fmla="*/ 385695 h 442032"/>
                      <a:gd name="connsiteX13" fmla="*/ 26002 w 82339"/>
                      <a:gd name="connsiteY13" fmla="*/ 398696 h 442032"/>
                      <a:gd name="connsiteX14" fmla="*/ 17334 w 82339"/>
                      <a:gd name="connsiteY14" fmla="*/ 407363 h 442032"/>
                      <a:gd name="connsiteX15" fmla="*/ 13001 w 82339"/>
                      <a:gd name="connsiteY15" fmla="*/ 420364 h 442032"/>
                      <a:gd name="connsiteX16" fmla="*/ 4333 w 82339"/>
                      <a:gd name="connsiteY16" fmla="*/ 433365 h 442032"/>
                      <a:gd name="connsiteX17" fmla="*/ 0 w 82339"/>
                      <a:gd name="connsiteY17" fmla="*/ 442032 h 44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2339" h="442032">
                        <a:moveTo>
                          <a:pt x="17334" y="0"/>
                        </a:moveTo>
                        <a:cubicBezTo>
                          <a:pt x="48008" y="46011"/>
                          <a:pt x="35297" y="25605"/>
                          <a:pt x="56337" y="60671"/>
                        </a:cubicBezTo>
                        <a:cubicBezTo>
                          <a:pt x="57782" y="66449"/>
                          <a:pt x="58325" y="72531"/>
                          <a:pt x="60671" y="78005"/>
                        </a:cubicBezTo>
                        <a:cubicBezTo>
                          <a:pt x="62723" y="82792"/>
                          <a:pt x="67691" y="86065"/>
                          <a:pt x="69338" y="91006"/>
                        </a:cubicBezTo>
                        <a:cubicBezTo>
                          <a:pt x="72117" y="99342"/>
                          <a:pt x="71766" y="108430"/>
                          <a:pt x="73672" y="117008"/>
                        </a:cubicBezTo>
                        <a:cubicBezTo>
                          <a:pt x="74663" y="121467"/>
                          <a:pt x="76561" y="125675"/>
                          <a:pt x="78005" y="130009"/>
                        </a:cubicBezTo>
                        <a:cubicBezTo>
                          <a:pt x="79450" y="148788"/>
                          <a:pt x="82339" y="167512"/>
                          <a:pt x="82339" y="186347"/>
                        </a:cubicBezTo>
                        <a:cubicBezTo>
                          <a:pt x="82339" y="200864"/>
                          <a:pt x="80159" y="215326"/>
                          <a:pt x="78005" y="229683"/>
                        </a:cubicBezTo>
                        <a:cubicBezTo>
                          <a:pt x="72300" y="267715"/>
                          <a:pt x="71048" y="267890"/>
                          <a:pt x="60671" y="299022"/>
                        </a:cubicBezTo>
                        <a:cubicBezTo>
                          <a:pt x="59226" y="303356"/>
                          <a:pt x="57445" y="307591"/>
                          <a:pt x="56337" y="312023"/>
                        </a:cubicBezTo>
                        <a:cubicBezTo>
                          <a:pt x="54893" y="317801"/>
                          <a:pt x="54668" y="324030"/>
                          <a:pt x="52004" y="329357"/>
                        </a:cubicBezTo>
                        <a:cubicBezTo>
                          <a:pt x="50177" y="333012"/>
                          <a:pt x="46225" y="335135"/>
                          <a:pt x="43336" y="338024"/>
                        </a:cubicBezTo>
                        <a:cubicBezTo>
                          <a:pt x="37211" y="368657"/>
                          <a:pt x="41334" y="352699"/>
                          <a:pt x="30335" y="385695"/>
                        </a:cubicBezTo>
                        <a:cubicBezTo>
                          <a:pt x="28890" y="390029"/>
                          <a:pt x="29232" y="395466"/>
                          <a:pt x="26002" y="398696"/>
                        </a:cubicBezTo>
                        <a:lnTo>
                          <a:pt x="17334" y="407363"/>
                        </a:lnTo>
                        <a:cubicBezTo>
                          <a:pt x="15890" y="411697"/>
                          <a:pt x="15044" y="416278"/>
                          <a:pt x="13001" y="420364"/>
                        </a:cubicBezTo>
                        <a:cubicBezTo>
                          <a:pt x="10672" y="425023"/>
                          <a:pt x="7013" y="428899"/>
                          <a:pt x="4333" y="433365"/>
                        </a:cubicBezTo>
                        <a:cubicBezTo>
                          <a:pt x="2671" y="436135"/>
                          <a:pt x="1444" y="439143"/>
                          <a:pt x="0" y="442032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63" name="Ελεύθερη σχεδίαση 162"/>
                  <p:cNvSpPr/>
                  <p:nvPr/>
                </p:nvSpPr>
                <p:spPr>
                  <a:xfrm>
                    <a:off x="238351" y="0"/>
                    <a:ext cx="82339" cy="442032"/>
                  </a:xfrm>
                  <a:custGeom>
                    <a:avLst/>
                    <a:gdLst>
                      <a:gd name="connsiteX0" fmla="*/ 17334 w 82339"/>
                      <a:gd name="connsiteY0" fmla="*/ 0 h 442032"/>
                      <a:gd name="connsiteX1" fmla="*/ 56337 w 82339"/>
                      <a:gd name="connsiteY1" fmla="*/ 60671 h 442032"/>
                      <a:gd name="connsiteX2" fmla="*/ 60671 w 82339"/>
                      <a:gd name="connsiteY2" fmla="*/ 78005 h 442032"/>
                      <a:gd name="connsiteX3" fmla="*/ 69338 w 82339"/>
                      <a:gd name="connsiteY3" fmla="*/ 91006 h 442032"/>
                      <a:gd name="connsiteX4" fmla="*/ 73672 w 82339"/>
                      <a:gd name="connsiteY4" fmla="*/ 117008 h 442032"/>
                      <a:gd name="connsiteX5" fmla="*/ 78005 w 82339"/>
                      <a:gd name="connsiteY5" fmla="*/ 130009 h 442032"/>
                      <a:gd name="connsiteX6" fmla="*/ 82339 w 82339"/>
                      <a:gd name="connsiteY6" fmla="*/ 186347 h 442032"/>
                      <a:gd name="connsiteX7" fmla="*/ 78005 w 82339"/>
                      <a:gd name="connsiteY7" fmla="*/ 229683 h 442032"/>
                      <a:gd name="connsiteX8" fmla="*/ 60671 w 82339"/>
                      <a:gd name="connsiteY8" fmla="*/ 299022 h 442032"/>
                      <a:gd name="connsiteX9" fmla="*/ 56337 w 82339"/>
                      <a:gd name="connsiteY9" fmla="*/ 312023 h 442032"/>
                      <a:gd name="connsiteX10" fmla="*/ 52004 w 82339"/>
                      <a:gd name="connsiteY10" fmla="*/ 329357 h 442032"/>
                      <a:gd name="connsiteX11" fmla="*/ 43336 w 82339"/>
                      <a:gd name="connsiteY11" fmla="*/ 338024 h 442032"/>
                      <a:gd name="connsiteX12" fmla="*/ 30335 w 82339"/>
                      <a:gd name="connsiteY12" fmla="*/ 385695 h 442032"/>
                      <a:gd name="connsiteX13" fmla="*/ 26002 w 82339"/>
                      <a:gd name="connsiteY13" fmla="*/ 398696 h 442032"/>
                      <a:gd name="connsiteX14" fmla="*/ 17334 w 82339"/>
                      <a:gd name="connsiteY14" fmla="*/ 407363 h 442032"/>
                      <a:gd name="connsiteX15" fmla="*/ 13001 w 82339"/>
                      <a:gd name="connsiteY15" fmla="*/ 420364 h 442032"/>
                      <a:gd name="connsiteX16" fmla="*/ 4333 w 82339"/>
                      <a:gd name="connsiteY16" fmla="*/ 433365 h 442032"/>
                      <a:gd name="connsiteX17" fmla="*/ 0 w 82339"/>
                      <a:gd name="connsiteY17" fmla="*/ 442032 h 44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2339" h="442032">
                        <a:moveTo>
                          <a:pt x="17334" y="0"/>
                        </a:moveTo>
                        <a:cubicBezTo>
                          <a:pt x="48008" y="46011"/>
                          <a:pt x="35297" y="25605"/>
                          <a:pt x="56337" y="60671"/>
                        </a:cubicBezTo>
                        <a:cubicBezTo>
                          <a:pt x="57782" y="66449"/>
                          <a:pt x="58325" y="72531"/>
                          <a:pt x="60671" y="78005"/>
                        </a:cubicBezTo>
                        <a:cubicBezTo>
                          <a:pt x="62723" y="82792"/>
                          <a:pt x="67691" y="86065"/>
                          <a:pt x="69338" y="91006"/>
                        </a:cubicBezTo>
                        <a:cubicBezTo>
                          <a:pt x="72117" y="99342"/>
                          <a:pt x="71766" y="108430"/>
                          <a:pt x="73672" y="117008"/>
                        </a:cubicBezTo>
                        <a:cubicBezTo>
                          <a:pt x="74663" y="121467"/>
                          <a:pt x="76561" y="125675"/>
                          <a:pt x="78005" y="130009"/>
                        </a:cubicBezTo>
                        <a:cubicBezTo>
                          <a:pt x="79450" y="148788"/>
                          <a:pt x="82339" y="167512"/>
                          <a:pt x="82339" y="186347"/>
                        </a:cubicBezTo>
                        <a:cubicBezTo>
                          <a:pt x="82339" y="200864"/>
                          <a:pt x="80159" y="215326"/>
                          <a:pt x="78005" y="229683"/>
                        </a:cubicBezTo>
                        <a:cubicBezTo>
                          <a:pt x="72300" y="267715"/>
                          <a:pt x="71048" y="267890"/>
                          <a:pt x="60671" y="299022"/>
                        </a:cubicBezTo>
                        <a:cubicBezTo>
                          <a:pt x="59226" y="303356"/>
                          <a:pt x="57445" y="307591"/>
                          <a:pt x="56337" y="312023"/>
                        </a:cubicBezTo>
                        <a:cubicBezTo>
                          <a:pt x="54893" y="317801"/>
                          <a:pt x="54668" y="324030"/>
                          <a:pt x="52004" y="329357"/>
                        </a:cubicBezTo>
                        <a:cubicBezTo>
                          <a:pt x="50177" y="333012"/>
                          <a:pt x="46225" y="335135"/>
                          <a:pt x="43336" y="338024"/>
                        </a:cubicBezTo>
                        <a:cubicBezTo>
                          <a:pt x="37211" y="368657"/>
                          <a:pt x="41334" y="352699"/>
                          <a:pt x="30335" y="385695"/>
                        </a:cubicBezTo>
                        <a:cubicBezTo>
                          <a:pt x="28890" y="390029"/>
                          <a:pt x="29232" y="395466"/>
                          <a:pt x="26002" y="398696"/>
                        </a:cubicBezTo>
                        <a:lnTo>
                          <a:pt x="17334" y="407363"/>
                        </a:lnTo>
                        <a:cubicBezTo>
                          <a:pt x="15890" y="411697"/>
                          <a:pt x="15044" y="416278"/>
                          <a:pt x="13001" y="420364"/>
                        </a:cubicBezTo>
                        <a:cubicBezTo>
                          <a:pt x="10672" y="425023"/>
                          <a:pt x="7013" y="428899"/>
                          <a:pt x="4333" y="433365"/>
                        </a:cubicBezTo>
                        <a:cubicBezTo>
                          <a:pt x="2671" y="436135"/>
                          <a:pt x="1444" y="439143"/>
                          <a:pt x="0" y="442032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64" name="Ελεύθερη σχεδίαση 163"/>
                  <p:cNvSpPr/>
                  <p:nvPr/>
                </p:nvSpPr>
                <p:spPr>
                  <a:xfrm>
                    <a:off x="134343" y="4333"/>
                    <a:ext cx="81915" cy="441960"/>
                  </a:xfrm>
                  <a:custGeom>
                    <a:avLst/>
                    <a:gdLst>
                      <a:gd name="connsiteX0" fmla="*/ 17334 w 82339"/>
                      <a:gd name="connsiteY0" fmla="*/ 0 h 442032"/>
                      <a:gd name="connsiteX1" fmla="*/ 56337 w 82339"/>
                      <a:gd name="connsiteY1" fmla="*/ 60671 h 442032"/>
                      <a:gd name="connsiteX2" fmla="*/ 60671 w 82339"/>
                      <a:gd name="connsiteY2" fmla="*/ 78005 h 442032"/>
                      <a:gd name="connsiteX3" fmla="*/ 69338 w 82339"/>
                      <a:gd name="connsiteY3" fmla="*/ 91006 h 442032"/>
                      <a:gd name="connsiteX4" fmla="*/ 73672 w 82339"/>
                      <a:gd name="connsiteY4" fmla="*/ 117008 h 442032"/>
                      <a:gd name="connsiteX5" fmla="*/ 78005 w 82339"/>
                      <a:gd name="connsiteY5" fmla="*/ 130009 h 442032"/>
                      <a:gd name="connsiteX6" fmla="*/ 82339 w 82339"/>
                      <a:gd name="connsiteY6" fmla="*/ 186347 h 442032"/>
                      <a:gd name="connsiteX7" fmla="*/ 78005 w 82339"/>
                      <a:gd name="connsiteY7" fmla="*/ 229683 h 442032"/>
                      <a:gd name="connsiteX8" fmla="*/ 60671 w 82339"/>
                      <a:gd name="connsiteY8" fmla="*/ 299022 h 442032"/>
                      <a:gd name="connsiteX9" fmla="*/ 56337 w 82339"/>
                      <a:gd name="connsiteY9" fmla="*/ 312023 h 442032"/>
                      <a:gd name="connsiteX10" fmla="*/ 52004 w 82339"/>
                      <a:gd name="connsiteY10" fmla="*/ 329357 h 442032"/>
                      <a:gd name="connsiteX11" fmla="*/ 43336 w 82339"/>
                      <a:gd name="connsiteY11" fmla="*/ 338024 h 442032"/>
                      <a:gd name="connsiteX12" fmla="*/ 30335 w 82339"/>
                      <a:gd name="connsiteY12" fmla="*/ 385695 h 442032"/>
                      <a:gd name="connsiteX13" fmla="*/ 26002 w 82339"/>
                      <a:gd name="connsiteY13" fmla="*/ 398696 h 442032"/>
                      <a:gd name="connsiteX14" fmla="*/ 17334 w 82339"/>
                      <a:gd name="connsiteY14" fmla="*/ 407363 h 442032"/>
                      <a:gd name="connsiteX15" fmla="*/ 13001 w 82339"/>
                      <a:gd name="connsiteY15" fmla="*/ 420364 h 442032"/>
                      <a:gd name="connsiteX16" fmla="*/ 4333 w 82339"/>
                      <a:gd name="connsiteY16" fmla="*/ 433365 h 442032"/>
                      <a:gd name="connsiteX17" fmla="*/ 0 w 82339"/>
                      <a:gd name="connsiteY17" fmla="*/ 442032 h 44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2339" h="442032">
                        <a:moveTo>
                          <a:pt x="17334" y="0"/>
                        </a:moveTo>
                        <a:cubicBezTo>
                          <a:pt x="48008" y="46011"/>
                          <a:pt x="35297" y="25605"/>
                          <a:pt x="56337" y="60671"/>
                        </a:cubicBezTo>
                        <a:cubicBezTo>
                          <a:pt x="57782" y="66449"/>
                          <a:pt x="58325" y="72531"/>
                          <a:pt x="60671" y="78005"/>
                        </a:cubicBezTo>
                        <a:cubicBezTo>
                          <a:pt x="62723" y="82792"/>
                          <a:pt x="67691" y="86065"/>
                          <a:pt x="69338" y="91006"/>
                        </a:cubicBezTo>
                        <a:cubicBezTo>
                          <a:pt x="72117" y="99342"/>
                          <a:pt x="71766" y="108430"/>
                          <a:pt x="73672" y="117008"/>
                        </a:cubicBezTo>
                        <a:cubicBezTo>
                          <a:pt x="74663" y="121467"/>
                          <a:pt x="76561" y="125675"/>
                          <a:pt x="78005" y="130009"/>
                        </a:cubicBezTo>
                        <a:cubicBezTo>
                          <a:pt x="79450" y="148788"/>
                          <a:pt x="82339" y="167512"/>
                          <a:pt x="82339" y="186347"/>
                        </a:cubicBezTo>
                        <a:cubicBezTo>
                          <a:pt x="82339" y="200864"/>
                          <a:pt x="80159" y="215326"/>
                          <a:pt x="78005" y="229683"/>
                        </a:cubicBezTo>
                        <a:cubicBezTo>
                          <a:pt x="72300" y="267715"/>
                          <a:pt x="71048" y="267890"/>
                          <a:pt x="60671" y="299022"/>
                        </a:cubicBezTo>
                        <a:cubicBezTo>
                          <a:pt x="59226" y="303356"/>
                          <a:pt x="57445" y="307591"/>
                          <a:pt x="56337" y="312023"/>
                        </a:cubicBezTo>
                        <a:cubicBezTo>
                          <a:pt x="54893" y="317801"/>
                          <a:pt x="54668" y="324030"/>
                          <a:pt x="52004" y="329357"/>
                        </a:cubicBezTo>
                        <a:cubicBezTo>
                          <a:pt x="50177" y="333012"/>
                          <a:pt x="46225" y="335135"/>
                          <a:pt x="43336" y="338024"/>
                        </a:cubicBezTo>
                        <a:cubicBezTo>
                          <a:pt x="37211" y="368657"/>
                          <a:pt x="41334" y="352699"/>
                          <a:pt x="30335" y="385695"/>
                        </a:cubicBezTo>
                        <a:cubicBezTo>
                          <a:pt x="28890" y="390029"/>
                          <a:pt x="29232" y="395466"/>
                          <a:pt x="26002" y="398696"/>
                        </a:cubicBezTo>
                        <a:lnTo>
                          <a:pt x="17334" y="407363"/>
                        </a:lnTo>
                        <a:cubicBezTo>
                          <a:pt x="15890" y="411697"/>
                          <a:pt x="15044" y="416278"/>
                          <a:pt x="13001" y="420364"/>
                        </a:cubicBezTo>
                        <a:cubicBezTo>
                          <a:pt x="10672" y="425023"/>
                          <a:pt x="7013" y="428899"/>
                          <a:pt x="4333" y="433365"/>
                        </a:cubicBezTo>
                        <a:cubicBezTo>
                          <a:pt x="2671" y="436135"/>
                          <a:pt x="1444" y="439143"/>
                          <a:pt x="0" y="442032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165" name="Ελεύθερη σχεδίαση 164"/>
                  <p:cNvSpPr/>
                  <p:nvPr/>
                </p:nvSpPr>
                <p:spPr>
                  <a:xfrm>
                    <a:off x="0" y="4333"/>
                    <a:ext cx="82339" cy="442032"/>
                  </a:xfrm>
                  <a:custGeom>
                    <a:avLst/>
                    <a:gdLst>
                      <a:gd name="connsiteX0" fmla="*/ 17334 w 82339"/>
                      <a:gd name="connsiteY0" fmla="*/ 0 h 442032"/>
                      <a:gd name="connsiteX1" fmla="*/ 56337 w 82339"/>
                      <a:gd name="connsiteY1" fmla="*/ 60671 h 442032"/>
                      <a:gd name="connsiteX2" fmla="*/ 60671 w 82339"/>
                      <a:gd name="connsiteY2" fmla="*/ 78005 h 442032"/>
                      <a:gd name="connsiteX3" fmla="*/ 69338 w 82339"/>
                      <a:gd name="connsiteY3" fmla="*/ 91006 h 442032"/>
                      <a:gd name="connsiteX4" fmla="*/ 73672 w 82339"/>
                      <a:gd name="connsiteY4" fmla="*/ 117008 h 442032"/>
                      <a:gd name="connsiteX5" fmla="*/ 78005 w 82339"/>
                      <a:gd name="connsiteY5" fmla="*/ 130009 h 442032"/>
                      <a:gd name="connsiteX6" fmla="*/ 82339 w 82339"/>
                      <a:gd name="connsiteY6" fmla="*/ 186347 h 442032"/>
                      <a:gd name="connsiteX7" fmla="*/ 78005 w 82339"/>
                      <a:gd name="connsiteY7" fmla="*/ 229683 h 442032"/>
                      <a:gd name="connsiteX8" fmla="*/ 60671 w 82339"/>
                      <a:gd name="connsiteY8" fmla="*/ 299022 h 442032"/>
                      <a:gd name="connsiteX9" fmla="*/ 56337 w 82339"/>
                      <a:gd name="connsiteY9" fmla="*/ 312023 h 442032"/>
                      <a:gd name="connsiteX10" fmla="*/ 52004 w 82339"/>
                      <a:gd name="connsiteY10" fmla="*/ 329357 h 442032"/>
                      <a:gd name="connsiteX11" fmla="*/ 43336 w 82339"/>
                      <a:gd name="connsiteY11" fmla="*/ 338024 h 442032"/>
                      <a:gd name="connsiteX12" fmla="*/ 30335 w 82339"/>
                      <a:gd name="connsiteY12" fmla="*/ 385695 h 442032"/>
                      <a:gd name="connsiteX13" fmla="*/ 26002 w 82339"/>
                      <a:gd name="connsiteY13" fmla="*/ 398696 h 442032"/>
                      <a:gd name="connsiteX14" fmla="*/ 17334 w 82339"/>
                      <a:gd name="connsiteY14" fmla="*/ 407363 h 442032"/>
                      <a:gd name="connsiteX15" fmla="*/ 13001 w 82339"/>
                      <a:gd name="connsiteY15" fmla="*/ 420364 h 442032"/>
                      <a:gd name="connsiteX16" fmla="*/ 4333 w 82339"/>
                      <a:gd name="connsiteY16" fmla="*/ 433365 h 442032"/>
                      <a:gd name="connsiteX17" fmla="*/ 0 w 82339"/>
                      <a:gd name="connsiteY17" fmla="*/ 442032 h 44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2339" h="442032">
                        <a:moveTo>
                          <a:pt x="17334" y="0"/>
                        </a:moveTo>
                        <a:cubicBezTo>
                          <a:pt x="48008" y="46011"/>
                          <a:pt x="35297" y="25605"/>
                          <a:pt x="56337" y="60671"/>
                        </a:cubicBezTo>
                        <a:cubicBezTo>
                          <a:pt x="57782" y="66449"/>
                          <a:pt x="58325" y="72531"/>
                          <a:pt x="60671" y="78005"/>
                        </a:cubicBezTo>
                        <a:cubicBezTo>
                          <a:pt x="62723" y="82792"/>
                          <a:pt x="67691" y="86065"/>
                          <a:pt x="69338" y="91006"/>
                        </a:cubicBezTo>
                        <a:cubicBezTo>
                          <a:pt x="72117" y="99342"/>
                          <a:pt x="71766" y="108430"/>
                          <a:pt x="73672" y="117008"/>
                        </a:cubicBezTo>
                        <a:cubicBezTo>
                          <a:pt x="74663" y="121467"/>
                          <a:pt x="76561" y="125675"/>
                          <a:pt x="78005" y="130009"/>
                        </a:cubicBezTo>
                        <a:cubicBezTo>
                          <a:pt x="79450" y="148788"/>
                          <a:pt x="82339" y="167512"/>
                          <a:pt x="82339" y="186347"/>
                        </a:cubicBezTo>
                        <a:cubicBezTo>
                          <a:pt x="82339" y="200864"/>
                          <a:pt x="80159" y="215326"/>
                          <a:pt x="78005" y="229683"/>
                        </a:cubicBezTo>
                        <a:cubicBezTo>
                          <a:pt x="72300" y="267715"/>
                          <a:pt x="71048" y="267890"/>
                          <a:pt x="60671" y="299022"/>
                        </a:cubicBezTo>
                        <a:cubicBezTo>
                          <a:pt x="59226" y="303356"/>
                          <a:pt x="57445" y="307591"/>
                          <a:pt x="56337" y="312023"/>
                        </a:cubicBezTo>
                        <a:cubicBezTo>
                          <a:pt x="54893" y="317801"/>
                          <a:pt x="54668" y="324030"/>
                          <a:pt x="52004" y="329357"/>
                        </a:cubicBezTo>
                        <a:cubicBezTo>
                          <a:pt x="50177" y="333012"/>
                          <a:pt x="46225" y="335135"/>
                          <a:pt x="43336" y="338024"/>
                        </a:cubicBezTo>
                        <a:cubicBezTo>
                          <a:pt x="37211" y="368657"/>
                          <a:pt x="41334" y="352699"/>
                          <a:pt x="30335" y="385695"/>
                        </a:cubicBezTo>
                        <a:cubicBezTo>
                          <a:pt x="28890" y="390029"/>
                          <a:pt x="29232" y="395466"/>
                          <a:pt x="26002" y="398696"/>
                        </a:cubicBezTo>
                        <a:lnTo>
                          <a:pt x="17334" y="407363"/>
                        </a:lnTo>
                        <a:cubicBezTo>
                          <a:pt x="15890" y="411697"/>
                          <a:pt x="15044" y="416278"/>
                          <a:pt x="13001" y="420364"/>
                        </a:cubicBezTo>
                        <a:cubicBezTo>
                          <a:pt x="10672" y="425023"/>
                          <a:pt x="7013" y="428899"/>
                          <a:pt x="4333" y="433365"/>
                        </a:cubicBezTo>
                        <a:cubicBezTo>
                          <a:pt x="2671" y="436135"/>
                          <a:pt x="1444" y="439143"/>
                          <a:pt x="0" y="442032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199" name="Οδοντωτό δεξιό βέλος 198"/>
              <p:cNvSpPr/>
              <p:nvPr/>
            </p:nvSpPr>
            <p:spPr>
              <a:xfrm>
                <a:off x="6656690" y="1896354"/>
                <a:ext cx="677718" cy="281168"/>
              </a:xfrm>
              <a:prstGeom prst="notchedRightArrow">
                <a:avLst/>
              </a:prstGeom>
              <a:ln>
                <a:solidFill>
                  <a:srgbClr val="9322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98" name="Στρογγυλεμένο ορθογώνιο 197"/>
            <p:cNvSpPr/>
            <p:nvPr/>
          </p:nvSpPr>
          <p:spPr>
            <a:xfrm>
              <a:off x="4704538" y="1267192"/>
              <a:ext cx="4320480" cy="2520280"/>
            </a:xfrm>
            <a:prstGeom prst="round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87" name="Ομάδα 86"/>
          <p:cNvGrpSpPr/>
          <p:nvPr/>
        </p:nvGrpSpPr>
        <p:grpSpPr>
          <a:xfrm>
            <a:off x="179167" y="3778309"/>
            <a:ext cx="4320480" cy="2520280"/>
            <a:chOff x="179167" y="4066341"/>
            <a:chExt cx="4320480" cy="2520280"/>
          </a:xfrm>
        </p:grpSpPr>
        <p:grpSp>
          <p:nvGrpSpPr>
            <p:cNvPr id="253" name="Ομάδα 252"/>
            <p:cNvGrpSpPr/>
            <p:nvPr/>
          </p:nvGrpSpPr>
          <p:grpSpPr>
            <a:xfrm>
              <a:off x="742591" y="4213283"/>
              <a:ext cx="3185612" cy="1055473"/>
              <a:chOff x="616407" y="4412110"/>
              <a:chExt cx="3185612" cy="1055473"/>
            </a:xfrm>
          </p:grpSpPr>
          <p:grpSp>
            <p:nvGrpSpPr>
              <p:cNvPr id="248" name="Ομάδα 247"/>
              <p:cNvGrpSpPr>
                <a:grpSpLocks noChangeAspect="1"/>
              </p:cNvGrpSpPr>
              <p:nvPr/>
            </p:nvGrpSpPr>
            <p:grpSpPr>
              <a:xfrm>
                <a:off x="616407" y="4412110"/>
                <a:ext cx="1459552" cy="1049756"/>
                <a:chOff x="320758" y="4034469"/>
                <a:chExt cx="2036998" cy="1465073"/>
              </a:xfrm>
            </p:grpSpPr>
            <p:cxnSp>
              <p:nvCxnSpPr>
                <p:cNvPr id="66" name="Ευθεία γραμμή σύνδεσης 65"/>
                <p:cNvCxnSpPr/>
                <p:nvPr/>
              </p:nvCxnSpPr>
              <p:spPr>
                <a:xfrm flipH="1">
                  <a:off x="1010601" y="4151298"/>
                  <a:ext cx="1347155" cy="116800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7" name="Ομάδα 66"/>
                <p:cNvGrpSpPr/>
                <p:nvPr/>
              </p:nvGrpSpPr>
              <p:grpSpPr>
                <a:xfrm>
                  <a:off x="320758" y="4034469"/>
                  <a:ext cx="2036368" cy="1465073"/>
                  <a:chOff x="0" y="0"/>
                  <a:chExt cx="3172571" cy="2282495"/>
                </a:xfrm>
              </p:grpSpPr>
              <p:grpSp>
                <p:nvGrpSpPr>
                  <p:cNvPr id="77" name="Ομάδα 76"/>
                  <p:cNvGrpSpPr/>
                  <p:nvPr/>
                </p:nvGrpSpPr>
                <p:grpSpPr>
                  <a:xfrm>
                    <a:off x="0" y="0"/>
                    <a:ext cx="3172571" cy="2282025"/>
                    <a:chOff x="0" y="0"/>
                    <a:chExt cx="3172571" cy="2282025"/>
                  </a:xfrm>
                </p:grpSpPr>
                <p:cxnSp>
                  <p:nvCxnSpPr>
                    <p:cNvPr id="79" name="Ευθεία γραμμή σύνδεσης 78"/>
                    <p:cNvCxnSpPr/>
                    <p:nvPr/>
                  </p:nvCxnSpPr>
                  <p:spPr>
                    <a:xfrm>
                      <a:off x="7952" y="1820849"/>
                      <a:ext cx="1065475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Ευθεία γραμμή σύνδεσης 79"/>
                    <p:cNvCxnSpPr/>
                    <p:nvPr/>
                  </p:nvCxnSpPr>
                  <p:spPr>
                    <a:xfrm flipH="1">
                      <a:off x="0" y="0"/>
                      <a:ext cx="2115047" cy="18365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Ευθεία γραμμή σύνδεσης 80"/>
                    <p:cNvCxnSpPr/>
                    <p:nvPr/>
                  </p:nvCxnSpPr>
                  <p:spPr>
                    <a:xfrm flipH="1">
                      <a:off x="1057524" y="0"/>
                      <a:ext cx="2115047" cy="18365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Ευθεία γραμμή σύνδεσης 81"/>
                    <p:cNvCxnSpPr/>
                    <p:nvPr/>
                  </p:nvCxnSpPr>
                  <p:spPr>
                    <a:xfrm>
                      <a:off x="2107096" y="0"/>
                      <a:ext cx="1065475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Ευθεία γραμμή σύνδεσης 82"/>
                    <p:cNvCxnSpPr/>
                    <p:nvPr/>
                  </p:nvCxnSpPr>
                  <p:spPr>
                    <a:xfrm flipH="1">
                      <a:off x="3172571" y="0"/>
                      <a:ext cx="0" cy="46101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Ευθεία γραμμή σύνδεσης 83"/>
                    <p:cNvCxnSpPr/>
                    <p:nvPr/>
                  </p:nvCxnSpPr>
                  <p:spPr>
                    <a:xfrm flipH="1">
                      <a:off x="1057524" y="445273"/>
                      <a:ext cx="2115047" cy="18365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Ευθεία γραμμή σύνδεσης 84"/>
                    <p:cNvCxnSpPr/>
                    <p:nvPr/>
                  </p:nvCxnSpPr>
                  <p:spPr>
                    <a:xfrm>
                      <a:off x="7952" y="2282025"/>
                      <a:ext cx="1065475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Ευθεία γραμμή σύνδεσης 85"/>
                    <p:cNvCxnSpPr/>
                    <p:nvPr/>
                  </p:nvCxnSpPr>
                  <p:spPr>
                    <a:xfrm flipH="1">
                      <a:off x="0" y="1820849"/>
                      <a:ext cx="580" cy="46117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8" name="Ευθεία γραμμή σύνδεσης 77"/>
                  <p:cNvCxnSpPr/>
                  <p:nvPr/>
                </p:nvCxnSpPr>
                <p:spPr>
                  <a:xfrm flipH="1">
                    <a:off x="1068019" y="1821485"/>
                    <a:ext cx="0" cy="46101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" name="Ομάδα 67"/>
                <p:cNvGrpSpPr/>
                <p:nvPr/>
              </p:nvGrpSpPr>
              <p:grpSpPr>
                <a:xfrm>
                  <a:off x="329103" y="5194419"/>
                  <a:ext cx="678789" cy="295699"/>
                  <a:chOff x="0" y="0"/>
                  <a:chExt cx="1057523" cy="485030"/>
                </a:xfrm>
              </p:grpSpPr>
              <p:sp>
                <p:nvSpPr>
                  <p:cNvPr id="69" name="Ελεύθερη σχεδίαση 68"/>
                  <p:cNvSpPr/>
                  <p:nvPr/>
                </p:nvSpPr>
                <p:spPr>
                  <a:xfrm>
                    <a:off x="850790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70" name="Ελεύθερη σχεδίαση 69"/>
                  <p:cNvSpPr/>
                  <p:nvPr/>
                </p:nvSpPr>
                <p:spPr>
                  <a:xfrm>
                    <a:off x="699715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71" name="Ελεύθερη σχεδίαση 70"/>
                  <p:cNvSpPr/>
                  <p:nvPr/>
                </p:nvSpPr>
                <p:spPr>
                  <a:xfrm>
                    <a:off x="556591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72" name="Ελεύθερη σχεδίαση 71"/>
                  <p:cNvSpPr/>
                  <p:nvPr/>
                </p:nvSpPr>
                <p:spPr>
                  <a:xfrm>
                    <a:off x="405517" y="15903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73" name="Ελεύθερη σχεδίαση 72"/>
                  <p:cNvSpPr/>
                  <p:nvPr/>
                </p:nvSpPr>
                <p:spPr>
                  <a:xfrm>
                    <a:off x="286247" y="7952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74" name="Ελεύθερη σχεδίαση 73"/>
                  <p:cNvSpPr/>
                  <p:nvPr/>
                </p:nvSpPr>
                <p:spPr>
                  <a:xfrm>
                    <a:off x="135172" y="7952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75" name="Ελεύθερη σχεδίαση 74"/>
                  <p:cNvSpPr/>
                  <p:nvPr/>
                </p:nvSpPr>
                <p:spPr>
                  <a:xfrm>
                    <a:off x="0" y="0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76" name="Ελεύθερη σχεδίαση 75"/>
                  <p:cNvSpPr/>
                  <p:nvPr/>
                </p:nvSpPr>
                <p:spPr>
                  <a:xfrm>
                    <a:off x="970059" y="7952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43" name="Ομάδα 42"/>
              <p:cNvGrpSpPr>
                <a:grpSpLocks noChangeAspect="1"/>
              </p:cNvGrpSpPr>
              <p:nvPr/>
            </p:nvGrpSpPr>
            <p:grpSpPr>
              <a:xfrm>
                <a:off x="2337793" y="4516262"/>
                <a:ext cx="1464226" cy="951321"/>
                <a:chOff x="0" y="0"/>
                <a:chExt cx="3183356" cy="2068717"/>
              </a:xfrm>
            </p:grpSpPr>
            <p:sp>
              <p:nvSpPr>
                <p:cNvPr id="44" name="Ελεύθερη σχεδίαση 43"/>
                <p:cNvSpPr/>
                <p:nvPr/>
              </p:nvSpPr>
              <p:spPr>
                <a:xfrm>
                  <a:off x="983739" y="1820133"/>
                  <a:ext cx="31687" cy="244443"/>
                </a:xfrm>
                <a:custGeom>
                  <a:avLst/>
                  <a:gdLst>
                    <a:gd name="connsiteX0" fmla="*/ 0 w 31687"/>
                    <a:gd name="connsiteY0" fmla="*/ 0 h 244443"/>
                    <a:gd name="connsiteX1" fmla="*/ 9054 w 31687"/>
                    <a:gd name="connsiteY1" fmla="*/ 58847 h 244443"/>
                    <a:gd name="connsiteX2" fmla="*/ 18107 w 31687"/>
                    <a:gd name="connsiteY2" fmla="*/ 72427 h 244443"/>
                    <a:gd name="connsiteX3" fmla="*/ 27160 w 31687"/>
                    <a:gd name="connsiteY3" fmla="*/ 99588 h 244443"/>
                    <a:gd name="connsiteX4" fmla="*/ 31687 w 31687"/>
                    <a:gd name="connsiteY4" fmla="*/ 113168 h 244443"/>
                    <a:gd name="connsiteX5" fmla="*/ 27160 w 31687"/>
                    <a:gd name="connsiteY5" fmla="*/ 140328 h 244443"/>
                    <a:gd name="connsiteX6" fmla="*/ 13580 w 31687"/>
                    <a:gd name="connsiteY6" fmla="*/ 217283 h 244443"/>
                    <a:gd name="connsiteX7" fmla="*/ 9054 w 31687"/>
                    <a:gd name="connsiteY7" fmla="*/ 230863 h 244443"/>
                    <a:gd name="connsiteX8" fmla="*/ 0 w 31687"/>
                    <a:gd name="connsiteY8" fmla="*/ 244443 h 244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687" h="244443">
                      <a:moveTo>
                        <a:pt x="0" y="0"/>
                      </a:moveTo>
                      <a:cubicBezTo>
                        <a:pt x="349" y="2442"/>
                        <a:pt x="7484" y="54136"/>
                        <a:pt x="9054" y="58847"/>
                      </a:cubicBezTo>
                      <a:cubicBezTo>
                        <a:pt x="10774" y="64008"/>
                        <a:pt x="15898" y="67456"/>
                        <a:pt x="18107" y="72427"/>
                      </a:cubicBezTo>
                      <a:cubicBezTo>
                        <a:pt x="21983" y="81148"/>
                        <a:pt x="24142" y="90534"/>
                        <a:pt x="27160" y="99588"/>
                      </a:cubicBezTo>
                      <a:lnTo>
                        <a:pt x="31687" y="113168"/>
                      </a:lnTo>
                      <a:cubicBezTo>
                        <a:pt x="30178" y="122221"/>
                        <a:pt x="28073" y="131195"/>
                        <a:pt x="27160" y="140328"/>
                      </a:cubicBezTo>
                      <a:cubicBezTo>
                        <a:pt x="19933" y="212599"/>
                        <a:pt x="34977" y="185190"/>
                        <a:pt x="13580" y="217283"/>
                      </a:cubicBezTo>
                      <a:cubicBezTo>
                        <a:pt x="12071" y="221810"/>
                        <a:pt x="11188" y="226595"/>
                        <a:pt x="9054" y="230863"/>
                      </a:cubicBezTo>
                      <a:cubicBezTo>
                        <a:pt x="6621" y="235729"/>
                        <a:pt x="0" y="244443"/>
                        <a:pt x="0" y="244443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l-GR"/>
                </a:p>
              </p:txBody>
            </p:sp>
            <p:grpSp>
              <p:nvGrpSpPr>
                <p:cNvPr id="45" name="Ομάδα 44"/>
                <p:cNvGrpSpPr/>
                <p:nvPr/>
              </p:nvGrpSpPr>
              <p:grpSpPr>
                <a:xfrm>
                  <a:off x="0" y="0"/>
                  <a:ext cx="3183356" cy="2068717"/>
                  <a:chOff x="0" y="0"/>
                  <a:chExt cx="3183356" cy="2068717"/>
                </a:xfrm>
              </p:grpSpPr>
              <p:grpSp>
                <p:nvGrpSpPr>
                  <p:cNvPr id="46" name="Ομάδα 45"/>
                  <p:cNvGrpSpPr/>
                  <p:nvPr/>
                </p:nvGrpSpPr>
                <p:grpSpPr>
                  <a:xfrm>
                    <a:off x="0" y="0"/>
                    <a:ext cx="3183356" cy="2064612"/>
                    <a:chOff x="0" y="0"/>
                    <a:chExt cx="3183356" cy="2064612"/>
                  </a:xfrm>
                </p:grpSpPr>
                <p:cxnSp>
                  <p:nvCxnSpPr>
                    <p:cNvPr id="57" name="Ευθεία γραμμή σύνδεσης 56"/>
                    <p:cNvCxnSpPr/>
                    <p:nvPr/>
                  </p:nvCxnSpPr>
                  <p:spPr>
                    <a:xfrm flipH="1">
                      <a:off x="0" y="4527"/>
                      <a:ext cx="2115047" cy="18365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Ευθεία γραμμή σύνδεσης 57"/>
                    <p:cNvCxnSpPr/>
                    <p:nvPr/>
                  </p:nvCxnSpPr>
                  <p:spPr>
                    <a:xfrm flipH="1">
                      <a:off x="1059256" y="4527"/>
                      <a:ext cx="2115047" cy="18365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Ευθεία γραμμή σύνδεσης 58"/>
                    <p:cNvCxnSpPr/>
                    <p:nvPr/>
                  </p:nvCxnSpPr>
                  <p:spPr>
                    <a:xfrm>
                      <a:off x="2104931" y="4527"/>
                      <a:ext cx="1065475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Ευθεία γραμμή σύνδεσης 59"/>
                    <p:cNvCxnSpPr/>
                    <p:nvPr/>
                  </p:nvCxnSpPr>
                  <p:spPr>
                    <a:xfrm flipH="1">
                      <a:off x="1068309" y="226337"/>
                      <a:ext cx="2115047" cy="1836585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Ευθεία γραμμή σύνδεσης 60"/>
                    <p:cNvCxnSpPr/>
                    <p:nvPr/>
                  </p:nvCxnSpPr>
                  <p:spPr>
                    <a:xfrm>
                      <a:off x="9054" y="1824274"/>
                      <a:ext cx="1065475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Ευθεία γραμμή σύνδεσης 61"/>
                    <p:cNvCxnSpPr/>
                    <p:nvPr/>
                  </p:nvCxnSpPr>
                  <p:spPr>
                    <a:xfrm>
                      <a:off x="13581" y="2064191"/>
                      <a:ext cx="1065475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Ευθεία γραμμή σύνδεσης 62"/>
                    <p:cNvCxnSpPr/>
                    <p:nvPr/>
                  </p:nvCxnSpPr>
                  <p:spPr>
                    <a:xfrm>
                      <a:off x="1068309" y="1824274"/>
                      <a:ext cx="6628" cy="240338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Ευθεία γραμμή σύνδεσης 63"/>
                    <p:cNvCxnSpPr/>
                    <p:nvPr/>
                  </p:nvCxnSpPr>
                  <p:spPr>
                    <a:xfrm>
                      <a:off x="13581" y="1824274"/>
                      <a:ext cx="6628" cy="240338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Ευθεία γραμμή σύνδεσης 64"/>
                    <p:cNvCxnSpPr/>
                    <p:nvPr/>
                  </p:nvCxnSpPr>
                  <p:spPr>
                    <a:xfrm>
                      <a:off x="3173240" y="0"/>
                      <a:ext cx="6628" cy="240338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Ομάδα 46"/>
                  <p:cNvGrpSpPr/>
                  <p:nvPr/>
                </p:nvGrpSpPr>
                <p:grpSpPr>
                  <a:xfrm>
                    <a:off x="113169" y="1815220"/>
                    <a:ext cx="810285" cy="253497"/>
                    <a:chOff x="0" y="0"/>
                    <a:chExt cx="810285" cy="253497"/>
                  </a:xfrm>
                </p:grpSpPr>
                <p:sp>
                  <p:nvSpPr>
                    <p:cNvPr id="48" name="Ελεύθερη σχεδίαση 47"/>
                    <p:cNvSpPr/>
                    <p:nvPr/>
                  </p:nvSpPr>
                  <p:spPr>
                    <a:xfrm>
                      <a:off x="778598" y="4527"/>
                      <a:ext cx="31687" cy="244443"/>
                    </a:xfrm>
                    <a:custGeom>
                      <a:avLst/>
                      <a:gdLst>
                        <a:gd name="connsiteX0" fmla="*/ 0 w 31687"/>
                        <a:gd name="connsiteY0" fmla="*/ 0 h 244443"/>
                        <a:gd name="connsiteX1" fmla="*/ 9054 w 31687"/>
                        <a:gd name="connsiteY1" fmla="*/ 58847 h 244443"/>
                        <a:gd name="connsiteX2" fmla="*/ 18107 w 31687"/>
                        <a:gd name="connsiteY2" fmla="*/ 72427 h 244443"/>
                        <a:gd name="connsiteX3" fmla="*/ 27160 w 31687"/>
                        <a:gd name="connsiteY3" fmla="*/ 99588 h 244443"/>
                        <a:gd name="connsiteX4" fmla="*/ 31687 w 31687"/>
                        <a:gd name="connsiteY4" fmla="*/ 113168 h 244443"/>
                        <a:gd name="connsiteX5" fmla="*/ 27160 w 31687"/>
                        <a:gd name="connsiteY5" fmla="*/ 140328 h 244443"/>
                        <a:gd name="connsiteX6" fmla="*/ 13580 w 31687"/>
                        <a:gd name="connsiteY6" fmla="*/ 217283 h 244443"/>
                        <a:gd name="connsiteX7" fmla="*/ 9054 w 31687"/>
                        <a:gd name="connsiteY7" fmla="*/ 230863 h 244443"/>
                        <a:gd name="connsiteX8" fmla="*/ 0 w 31687"/>
                        <a:gd name="connsiteY8" fmla="*/ 244443 h 244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687" h="244443">
                          <a:moveTo>
                            <a:pt x="0" y="0"/>
                          </a:moveTo>
                          <a:cubicBezTo>
                            <a:pt x="349" y="2442"/>
                            <a:pt x="7484" y="54136"/>
                            <a:pt x="9054" y="58847"/>
                          </a:cubicBezTo>
                          <a:cubicBezTo>
                            <a:pt x="10774" y="64008"/>
                            <a:pt x="15898" y="67456"/>
                            <a:pt x="18107" y="72427"/>
                          </a:cubicBezTo>
                          <a:cubicBezTo>
                            <a:pt x="21983" y="81148"/>
                            <a:pt x="24142" y="90534"/>
                            <a:pt x="27160" y="99588"/>
                          </a:cubicBezTo>
                          <a:lnTo>
                            <a:pt x="31687" y="113168"/>
                          </a:lnTo>
                          <a:cubicBezTo>
                            <a:pt x="30178" y="122221"/>
                            <a:pt x="28073" y="131195"/>
                            <a:pt x="27160" y="140328"/>
                          </a:cubicBezTo>
                          <a:cubicBezTo>
                            <a:pt x="19933" y="212599"/>
                            <a:pt x="34977" y="185190"/>
                            <a:pt x="13580" y="217283"/>
                          </a:cubicBezTo>
                          <a:cubicBezTo>
                            <a:pt x="12071" y="221810"/>
                            <a:pt x="11188" y="226595"/>
                            <a:pt x="9054" y="230863"/>
                          </a:cubicBezTo>
                          <a:cubicBezTo>
                            <a:pt x="6621" y="235729"/>
                            <a:pt x="0" y="244443"/>
                            <a:pt x="0" y="244443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" name="Ελεύθερη σχεδίαση 48"/>
                    <p:cNvSpPr/>
                    <p:nvPr/>
                  </p:nvSpPr>
                  <p:spPr>
                    <a:xfrm>
                      <a:off x="692590" y="9054"/>
                      <a:ext cx="31687" cy="244443"/>
                    </a:xfrm>
                    <a:custGeom>
                      <a:avLst/>
                      <a:gdLst>
                        <a:gd name="connsiteX0" fmla="*/ 0 w 31687"/>
                        <a:gd name="connsiteY0" fmla="*/ 0 h 244443"/>
                        <a:gd name="connsiteX1" fmla="*/ 9054 w 31687"/>
                        <a:gd name="connsiteY1" fmla="*/ 58847 h 244443"/>
                        <a:gd name="connsiteX2" fmla="*/ 18107 w 31687"/>
                        <a:gd name="connsiteY2" fmla="*/ 72427 h 244443"/>
                        <a:gd name="connsiteX3" fmla="*/ 27160 w 31687"/>
                        <a:gd name="connsiteY3" fmla="*/ 99588 h 244443"/>
                        <a:gd name="connsiteX4" fmla="*/ 31687 w 31687"/>
                        <a:gd name="connsiteY4" fmla="*/ 113168 h 244443"/>
                        <a:gd name="connsiteX5" fmla="*/ 27160 w 31687"/>
                        <a:gd name="connsiteY5" fmla="*/ 140328 h 244443"/>
                        <a:gd name="connsiteX6" fmla="*/ 13580 w 31687"/>
                        <a:gd name="connsiteY6" fmla="*/ 217283 h 244443"/>
                        <a:gd name="connsiteX7" fmla="*/ 9054 w 31687"/>
                        <a:gd name="connsiteY7" fmla="*/ 230863 h 244443"/>
                        <a:gd name="connsiteX8" fmla="*/ 0 w 31687"/>
                        <a:gd name="connsiteY8" fmla="*/ 244443 h 244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687" h="244443">
                          <a:moveTo>
                            <a:pt x="0" y="0"/>
                          </a:moveTo>
                          <a:cubicBezTo>
                            <a:pt x="349" y="2442"/>
                            <a:pt x="7484" y="54136"/>
                            <a:pt x="9054" y="58847"/>
                          </a:cubicBezTo>
                          <a:cubicBezTo>
                            <a:pt x="10774" y="64008"/>
                            <a:pt x="15898" y="67456"/>
                            <a:pt x="18107" y="72427"/>
                          </a:cubicBezTo>
                          <a:cubicBezTo>
                            <a:pt x="21983" y="81148"/>
                            <a:pt x="24142" y="90534"/>
                            <a:pt x="27160" y="99588"/>
                          </a:cubicBezTo>
                          <a:lnTo>
                            <a:pt x="31687" y="113168"/>
                          </a:lnTo>
                          <a:cubicBezTo>
                            <a:pt x="30178" y="122221"/>
                            <a:pt x="28073" y="131195"/>
                            <a:pt x="27160" y="140328"/>
                          </a:cubicBezTo>
                          <a:cubicBezTo>
                            <a:pt x="19933" y="212599"/>
                            <a:pt x="34977" y="185190"/>
                            <a:pt x="13580" y="217283"/>
                          </a:cubicBezTo>
                          <a:cubicBezTo>
                            <a:pt x="12071" y="221810"/>
                            <a:pt x="11188" y="226595"/>
                            <a:pt x="9054" y="230863"/>
                          </a:cubicBezTo>
                          <a:cubicBezTo>
                            <a:pt x="6621" y="235729"/>
                            <a:pt x="0" y="244443"/>
                            <a:pt x="0" y="244443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" name="Ελεύθερη σχεδίαση 49"/>
                    <p:cNvSpPr/>
                    <p:nvPr/>
                  </p:nvSpPr>
                  <p:spPr>
                    <a:xfrm>
                      <a:off x="593002" y="4527"/>
                      <a:ext cx="31115" cy="243840"/>
                    </a:xfrm>
                    <a:custGeom>
                      <a:avLst/>
                      <a:gdLst>
                        <a:gd name="connsiteX0" fmla="*/ 0 w 31687"/>
                        <a:gd name="connsiteY0" fmla="*/ 0 h 244443"/>
                        <a:gd name="connsiteX1" fmla="*/ 9054 w 31687"/>
                        <a:gd name="connsiteY1" fmla="*/ 58847 h 244443"/>
                        <a:gd name="connsiteX2" fmla="*/ 18107 w 31687"/>
                        <a:gd name="connsiteY2" fmla="*/ 72427 h 244443"/>
                        <a:gd name="connsiteX3" fmla="*/ 27160 w 31687"/>
                        <a:gd name="connsiteY3" fmla="*/ 99588 h 244443"/>
                        <a:gd name="connsiteX4" fmla="*/ 31687 w 31687"/>
                        <a:gd name="connsiteY4" fmla="*/ 113168 h 244443"/>
                        <a:gd name="connsiteX5" fmla="*/ 27160 w 31687"/>
                        <a:gd name="connsiteY5" fmla="*/ 140328 h 244443"/>
                        <a:gd name="connsiteX6" fmla="*/ 13580 w 31687"/>
                        <a:gd name="connsiteY6" fmla="*/ 217283 h 244443"/>
                        <a:gd name="connsiteX7" fmla="*/ 9054 w 31687"/>
                        <a:gd name="connsiteY7" fmla="*/ 230863 h 244443"/>
                        <a:gd name="connsiteX8" fmla="*/ 0 w 31687"/>
                        <a:gd name="connsiteY8" fmla="*/ 244443 h 244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687" h="244443">
                          <a:moveTo>
                            <a:pt x="0" y="0"/>
                          </a:moveTo>
                          <a:cubicBezTo>
                            <a:pt x="349" y="2442"/>
                            <a:pt x="7484" y="54136"/>
                            <a:pt x="9054" y="58847"/>
                          </a:cubicBezTo>
                          <a:cubicBezTo>
                            <a:pt x="10774" y="64008"/>
                            <a:pt x="15898" y="67456"/>
                            <a:pt x="18107" y="72427"/>
                          </a:cubicBezTo>
                          <a:cubicBezTo>
                            <a:pt x="21983" y="81148"/>
                            <a:pt x="24142" y="90534"/>
                            <a:pt x="27160" y="99588"/>
                          </a:cubicBezTo>
                          <a:lnTo>
                            <a:pt x="31687" y="113168"/>
                          </a:lnTo>
                          <a:cubicBezTo>
                            <a:pt x="30178" y="122221"/>
                            <a:pt x="28073" y="131195"/>
                            <a:pt x="27160" y="140328"/>
                          </a:cubicBezTo>
                          <a:cubicBezTo>
                            <a:pt x="19933" y="212599"/>
                            <a:pt x="34977" y="185190"/>
                            <a:pt x="13580" y="217283"/>
                          </a:cubicBezTo>
                          <a:cubicBezTo>
                            <a:pt x="12071" y="221810"/>
                            <a:pt x="11188" y="226595"/>
                            <a:pt x="9054" y="230863"/>
                          </a:cubicBezTo>
                          <a:cubicBezTo>
                            <a:pt x="6621" y="235729"/>
                            <a:pt x="0" y="244443"/>
                            <a:pt x="0" y="244443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" name="Ελεύθερη σχεδίαση 50"/>
                    <p:cNvSpPr/>
                    <p:nvPr/>
                  </p:nvSpPr>
                  <p:spPr>
                    <a:xfrm>
                      <a:off x="488887" y="4527"/>
                      <a:ext cx="31115" cy="243840"/>
                    </a:xfrm>
                    <a:custGeom>
                      <a:avLst/>
                      <a:gdLst>
                        <a:gd name="connsiteX0" fmla="*/ 0 w 31687"/>
                        <a:gd name="connsiteY0" fmla="*/ 0 h 244443"/>
                        <a:gd name="connsiteX1" fmla="*/ 9054 w 31687"/>
                        <a:gd name="connsiteY1" fmla="*/ 58847 h 244443"/>
                        <a:gd name="connsiteX2" fmla="*/ 18107 w 31687"/>
                        <a:gd name="connsiteY2" fmla="*/ 72427 h 244443"/>
                        <a:gd name="connsiteX3" fmla="*/ 27160 w 31687"/>
                        <a:gd name="connsiteY3" fmla="*/ 99588 h 244443"/>
                        <a:gd name="connsiteX4" fmla="*/ 31687 w 31687"/>
                        <a:gd name="connsiteY4" fmla="*/ 113168 h 244443"/>
                        <a:gd name="connsiteX5" fmla="*/ 27160 w 31687"/>
                        <a:gd name="connsiteY5" fmla="*/ 140328 h 244443"/>
                        <a:gd name="connsiteX6" fmla="*/ 13580 w 31687"/>
                        <a:gd name="connsiteY6" fmla="*/ 217283 h 244443"/>
                        <a:gd name="connsiteX7" fmla="*/ 9054 w 31687"/>
                        <a:gd name="connsiteY7" fmla="*/ 230863 h 244443"/>
                        <a:gd name="connsiteX8" fmla="*/ 0 w 31687"/>
                        <a:gd name="connsiteY8" fmla="*/ 244443 h 244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687" h="244443">
                          <a:moveTo>
                            <a:pt x="0" y="0"/>
                          </a:moveTo>
                          <a:cubicBezTo>
                            <a:pt x="349" y="2442"/>
                            <a:pt x="7484" y="54136"/>
                            <a:pt x="9054" y="58847"/>
                          </a:cubicBezTo>
                          <a:cubicBezTo>
                            <a:pt x="10774" y="64008"/>
                            <a:pt x="15898" y="67456"/>
                            <a:pt x="18107" y="72427"/>
                          </a:cubicBezTo>
                          <a:cubicBezTo>
                            <a:pt x="21983" y="81148"/>
                            <a:pt x="24142" y="90534"/>
                            <a:pt x="27160" y="99588"/>
                          </a:cubicBezTo>
                          <a:lnTo>
                            <a:pt x="31687" y="113168"/>
                          </a:lnTo>
                          <a:cubicBezTo>
                            <a:pt x="30178" y="122221"/>
                            <a:pt x="28073" y="131195"/>
                            <a:pt x="27160" y="140328"/>
                          </a:cubicBezTo>
                          <a:cubicBezTo>
                            <a:pt x="19933" y="212599"/>
                            <a:pt x="34977" y="185190"/>
                            <a:pt x="13580" y="217283"/>
                          </a:cubicBezTo>
                          <a:cubicBezTo>
                            <a:pt x="12071" y="221810"/>
                            <a:pt x="11188" y="226595"/>
                            <a:pt x="9054" y="230863"/>
                          </a:cubicBezTo>
                          <a:cubicBezTo>
                            <a:pt x="6621" y="235729"/>
                            <a:pt x="0" y="244443"/>
                            <a:pt x="0" y="244443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" name="Ελεύθερη σχεδίαση 51"/>
                    <p:cNvSpPr/>
                    <p:nvPr/>
                  </p:nvSpPr>
                  <p:spPr>
                    <a:xfrm>
                      <a:off x="393825" y="0"/>
                      <a:ext cx="31115" cy="243840"/>
                    </a:xfrm>
                    <a:custGeom>
                      <a:avLst/>
                      <a:gdLst>
                        <a:gd name="connsiteX0" fmla="*/ 0 w 31687"/>
                        <a:gd name="connsiteY0" fmla="*/ 0 h 244443"/>
                        <a:gd name="connsiteX1" fmla="*/ 9054 w 31687"/>
                        <a:gd name="connsiteY1" fmla="*/ 58847 h 244443"/>
                        <a:gd name="connsiteX2" fmla="*/ 18107 w 31687"/>
                        <a:gd name="connsiteY2" fmla="*/ 72427 h 244443"/>
                        <a:gd name="connsiteX3" fmla="*/ 27160 w 31687"/>
                        <a:gd name="connsiteY3" fmla="*/ 99588 h 244443"/>
                        <a:gd name="connsiteX4" fmla="*/ 31687 w 31687"/>
                        <a:gd name="connsiteY4" fmla="*/ 113168 h 244443"/>
                        <a:gd name="connsiteX5" fmla="*/ 27160 w 31687"/>
                        <a:gd name="connsiteY5" fmla="*/ 140328 h 244443"/>
                        <a:gd name="connsiteX6" fmla="*/ 13580 w 31687"/>
                        <a:gd name="connsiteY6" fmla="*/ 217283 h 244443"/>
                        <a:gd name="connsiteX7" fmla="*/ 9054 w 31687"/>
                        <a:gd name="connsiteY7" fmla="*/ 230863 h 244443"/>
                        <a:gd name="connsiteX8" fmla="*/ 0 w 31687"/>
                        <a:gd name="connsiteY8" fmla="*/ 244443 h 244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687" h="244443">
                          <a:moveTo>
                            <a:pt x="0" y="0"/>
                          </a:moveTo>
                          <a:cubicBezTo>
                            <a:pt x="349" y="2442"/>
                            <a:pt x="7484" y="54136"/>
                            <a:pt x="9054" y="58847"/>
                          </a:cubicBezTo>
                          <a:cubicBezTo>
                            <a:pt x="10774" y="64008"/>
                            <a:pt x="15898" y="67456"/>
                            <a:pt x="18107" y="72427"/>
                          </a:cubicBezTo>
                          <a:cubicBezTo>
                            <a:pt x="21983" y="81148"/>
                            <a:pt x="24142" y="90534"/>
                            <a:pt x="27160" y="99588"/>
                          </a:cubicBezTo>
                          <a:lnTo>
                            <a:pt x="31687" y="113168"/>
                          </a:lnTo>
                          <a:cubicBezTo>
                            <a:pt x="30178" y="122221"/>
                            <a:pt x="28073" y="131195"/>
                            <a:pt x="27160" y="140328"/>
                          </a:cubicBezTo>
                          <a:cubicBezTo>
                            <a:pt x="19933" y="212599"/>
                            <a:pt x="34977" y="185190"/>
                            <a:pt x="13580" y="217283"/>
                          </a:cubicBezTo>
                          <a:cubicBezTo>
                            <a:pt x="12071" y="221810"/>
                            <a:pt x="11188" y="226595"/>
                            <a:pt x="9054" y="230863"/>
                          </a:cubicBezTo>
                          <a:cubicBezTo>
                            <a:pt x="6621" y="235729"/>
                            <a:pt x="0" y="244443"/>
                            <a:pt x="0" y="244443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" name="Ελεύθερη σχεδίαση 52"/>
                    <p:cNvSpPr/>
                    <p:nvPr/>
                  </p:nvSpPr>
                  <p:spPr>
                    <a:xfrm>
                      <a:off x="289711" y="4527"/>
                      <a:ext cx="31115" cy="243840"/>
                    </a:xfrm>
                    <a:custGeom>
                      <a:avLst/>
                      <a:gdLst>
                        <a:gd name="connsiteX0" fmla="*/ 0 w 31687"/>
                        <a:gd name="connsiteY0" fmla="*/ 0 h 244443"/>
                        <a:gd name="connsiteX1" fmla="*/ 9054 w 31687"/>
                        <a:gd name="connsiteY1" fmla="*/ 58847 h 244443"/>
                        <a:gd name="connsiteX2" fmla="*/ 18107 w 31687"/>
                        <a:gd name="connsiteY2" fmla="*/ 72427 h 244443"/>
                        <a:gd name="connsiteX3" fmla="*/ 27160 w 31687"/>
                        <a:gd name="connsiteY3" fmla="*/ 99588 h 244443"/>
                        <a:gd name="connsiteX4" fmla="*/ 31687 w 31687"/>
                        <a:gd name="connsiteY4" fmla="*/ 113168 h 244443"/>
                        <a:gd name="connsiteX5" fmla="*/ 27160 w 31687"/>
                        <a:gd name="connsiteY5" fmla="*/ 140328 h 244443"/>
                        <a:gd name="connsiteX6" fmla="*/ 13580 w 31687"/>
                        <a:gd name="connsiteY6" fmla="*/ 217283 h 244443"/>
                        <a:gd name="connsiteX7" fmla="*/ 9054 w 31687"/>
                        <a:gd name="connsiteY7" fmla="*/ 230863 h 244443"/>
                        <a:gd name="connsiteX8" fmla="*/ 0 w 31687"/>
                        <a:gd name="connsiteY8" fmla="*/ 244443 h 244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687" h="244443">
                          <a:moveTo>
                            <a:pt x="0" y="0"/>
                          </a:moveTo>
                          <a:cubicBezTo>
                            <a:pt x="349" y="2442"/>
                            <a:pt x="7484" y="54136"/>
                            <a:pt x="9054" y="58847"/>
                          </a:cubicBezTo>
                          <a:cubicBezTo>
                            <a:pt x="10774" y="64008"/>
                            <a:pt x="15898" y="67456"/>
                            <a:pt x="18107" y="72427"/>
                          </a:cubicBezTo>
                          <a:cubicBezTo>
                            <a:pt x="21983" y="81148"/>
                            <a:pt x="24142" y="90534"/>
                            <a:pt x="27160" y="99588"/>
                          </a:cubicBezTo>
                          <a:lnTo>
                            <a:pt x="31687" y="113168"/>
                          </a:lnTo>
                          <a:cubicBezTo>
                            <a:pt x="30178" y="122221"/>
                            <a:pt x="28073" y="131195"/>
                            <a:pt x="27160" y="140328"/>
                          </a:cubicBezTo>
                          <a:cubicBezTo>
                            <a:pt x="19933" y="212599"/>
                            <a:pt x="34977" y="185190"/>
                            <a:pt x="13580" y="217283"/>
                          </a:cubicBezTo>
                          <a:cubicBezTo>
                            <a:pt x="12071" y="221810"/>
                            <a:pt x="11188" y="226595"/>
                            <a:pt x="9054" y="230863"/>
                          </a:cubicBezTo>
                          <a:cubicBezTo>
                            <a:pt x="6621" y="235729"/>
                            <a:pt x="0" y="244443"/>
                            <a:pt x="0" y="244443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" name="Ελεύθερη σχεδίαση 53"/>
                    <p:cNvSpPr/>
                    <p:nvPr/>
                  </p:nvSpPr>
                  <p:spPr>
                    <a:xfrm>
                      <a:off x="194649" y="0"/>
                      <a:ext cx="31115" cy="243840"/>
                    </a:xfrm>
                    <a:custGeom>
                      <a:avLst/>
                      <a:gdLst>
                        <a:gd name="connsiteX0" fmla="*/ 0 w 31687"/>
                        <a:gd name="connsiteY0" fmla="*/ 0 h 244443"/>
                        <a:gd name="connsiteX1" fmla="*/ 9054 w 31687"/>
                        <a:gd name="connsiteY1" fmla="*/ 58847 h 244443"/>
                        <a:gd name="connsiteX2" fmla="*/ 18107 w 31687"/>
                        <a:gd name="connsiteY2" fmla="*/ 72427 h 244443"/>
                        <a:gd name="connsiteX3" fmla="*/ 27160 w 31687"/>
                        <a:gd name="connsiteY3" fmla="*/ 99588 h 244443"/>
                        <a:gd name="connsiteX4" fmla="*/ 31687 w 31687"/>
                        <a:gd name="connsiteY4" fmla="*/ 113168 h 244443"/>
                        <a:gd name="connsiteX5" fmla="*/ 27160 w 31687"/>
                        <a:gd name="connsiteY5" fmla="*/ 140328 h 244443"/>
                        <a:gd name="connsiteX6" fmla="*/ 13580 w 31687"/>
                        <a:gd name="connsiteY6" fmla="*/ 217283 h 244443"/>
                        <a:gd name="connsiteX7" fmla="*/ 9054 w 31687"/>
                        <a:gd name="connsiteY7" fmla="*/ 230863 h 244443"/>
                        <a:gd name="connsiteX8" fmla="*/ 0 w 31687"/>
                        <a:gd name="connsiteY8" fmla="*/ 244443 h 244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687" h="244443">
                          <a:moveTo>
                            <a:pt x="0" y="0"/>
                          </a:moveTo>
                          <a:cubicBezTo>
                            <a:pt x="349" y="2442"/>
                            <a:pt x="7484" y="54136"/>
                            <a:pt x="9054" y="58847"/>
                          </a:cubicBezTo>
                          <a:cubicBezTo>
                            <a:pt x="10774" y="64008"/>
                            <a:pt x="15898" y="67456"/>
                            <a:pt x="18107" y="72427"/>
                          </a:cubicBezTo>
                          <a:cubicBezTo>
                            <a:pt x="21983" y="81148"/>
                            <a:pt x="24142" y="90534"/>
                            <a:pt x="27160" y="99588"/>
                          </a:cubicBezTo>
                          <a:lnTo>
                            <a:pt x="31687" y="113168"/>
                          </a:lnTo>
                          <a:cubicBezTo>
                            <a:pt x="30178" y="122221"/>
                            <a:pt x="28073" y="131195"/>
                            <a:pt x="27160" y="140328"/>
                          </a:cubicBezTo>
                          <a:cubicBezTo>
                            <a:pt x="19933" y="212599"/>
                            <a:pt x="34977" y="185190"/>
                            <a:pt x="13580" y="217283"/>
                          </a:cubicBezTo>
                          <a:cubicBezTo>
                            <a:pt x="12071" y="221810"/>
                            <a:pt x="11188" y="226595"/>
                            <a:pt x="9054" y="230863"/>
                          </a:cubicBezTo>
                          <a:cubicBezTo>
                            <a:pt x="6621" y="235729"/>
                            <a:pt x="0" y="244443"/>
                            <a:pt x="0" y="244443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" name="Ελεύθερη σχεδίαση 54"/>
                    <p:cNvSpPr/>
                    <p:nvPr/>
                  </p:nvSpPr>
                  <p:spPr>
                    <a:xfrm>
                      <a:off x="99588" y="4527"/>
                      <a:ext cx="31115" cy="243840"/>
                    </a:xfrm>
                    <a:custGeom>
                      <a:avLst/>
                      <a:gdLst>
                        <a:gd name="connsiteX0" fmla="*/ 0 w 31687"/>
                        <a:gd name="connsiteY0" fmla="*/ 0 h 244443"/>
                        <a:gd name="connsiteX1" fmla="*/ 9054 w 31687"/>
                        <a:gd name="connsiteY1" fmla="*/ 58847 h 244443"/>
                        <a:gd name="connsiteX2" fmla="*/ 18107 w 31687"/>
                        <a:gd name="connsiteY2" fmla="*/ 72427 h 244443"/>
                        <a:gd name="connsiteX3" fmla="*/ 27160 w 31687"/>
                        <a:gd name="connsiteY3" fmla="*/ 99588 h 244443"/>
                        <a:gd name="connsiteX4" fmla="*/ 31687 w 31687"/>
                        <a:gd name="connsiteY4" fmla="*/ 113168 h 244443"/>
                        <a:gd name="connsiteX5" fmla="*/ 27160 w 31687"/>
                        <a:gd name="connsiteY5" fmla="*/ 140328 h 244443"/>
                        <a:gd name="connsiteX6" fmla="*/ 13580 w 31687"/>
                        <a:gd name="connsiteY6" fmla="*/ 217283 h 244443"/>
                        <a:gd name="connsiteX7" fmla="*/ 9054 w 31687"/>
                        <a:gd name="connsiteY7" fmla="*/ 230863 h 244443"/>
                        <a:gd name="connsiteX8" fmla="*/ 0 w 31687"/>
                        <a:gd name="connsiteY8" fmla="*/ 244443 h 244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687" h="244443">
                          <a:moveTo>
                            <a:pt x="0" y="0"/>
                          </a:moveTo>
                          <a:cubicBezTo>
                            <a:pt x="349" y="2442"/>
                            <a:pt x="7484" y="54136"/>
                            <a:pt x="9054" y="58847"/>
                          </a:cubicBezTo>
                          <a:cubicBezTo>
                            <a:pt x="10774" y="64008"/>
                            <a:pt x="15898" y="67456"/>
                            <a:pt x="18107" y="72427"/>
                          </a:cubicBezTo>
                          <a:cubicBezTo>
                            <a:pt x="21983" y="81148"/>
                            <a:pt x="24142" y="90534"/>
                            <a:pt x="27160" y="99588"/>
                          </a:cubicBezTo>
                          <a:lnTo>
                            <a:pt x="31687" y="113168"/>
                          </a:lnTo>
                          <a:cubicBezTo>
                            <a:pt x="30178" y="122221"/>
                            <a:pt x="28073" y="131195"/>
                            <a:pt x="27160" y="140328"/>
                          </a:cubicBezTo>
                          <a:cubicBezTo>
                            <a:pt x="19933" y="212599"/>
                            <a:pt x="34977" y="185190"/>
                            <a:pt x="13580" y="217283"/>
                          </a:cubicBezTo>
                          <a:cubicBezTo>
                            <a:pt x="12071" y="221810"/>
                            <a:pt x="11188" y="226595"/>
                            <a:pt x="9054" y="230863"/>
                          </a:cubicBezTo>
                          <a:cubicBezTo>
                            <a:pt x="6621" y="235729"/>
                            <a:pt x="0" y="244443"/>
                            <a:pt x="0" y="244443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" name="Ελεύθερη σχεδίαση 55"/>
                    <p:cNvSpPr/>
                    <p:nvPr/>
                  </p:nvSpPr>
                  <p:spPr>
                    <a:xfrm>
                      <a:off x="0" y="0"/>
                      <a:ext cx="31115" cy="243840"/>
                    </a:xfrm>
                    <a:custGeom>
                      <a:avLst/>
                      <a:gdLst>
                        <a:gd name="connsiteX0" fmla="*/ 0 w 31687"/>
                        <a:gd name="connsiteY0" fmla="*/ 0 h 244443"/>
                        <a:gd name="connsiteX1" fmla="*/ 9054 w 31687"/>
                        <a:gd name="connsiteY1" fmla="*/ 58847 h 244443"/>
                        <a:gd name="connsiteX2" fmla="*/ 18107 w 31687"/>
                        <a:gd name="connsiteY2" fmla="*/ 72427 h 244443"/>
                        <a:gd name="connsiteX3" fmla="*/ 27160 w 31687"/>
                        <a:gd name="connsiteY3" fmla="*/ 99588 h 244443"/>
                        <a:gd name="connsiteX4" fmla="*/ 31687 w 31687"/>
                        <a:gd name="connsiteY4" fmla="*/ 113168 h 244443"/>
                        <a:gd name="connsiteX5" fmla="*/ 27160 w 31687"/>
                        <a:gd name="connsiteY5" fmla="*/ 140328 h 244443"/>
                        <a:gd name="connsiteX6" fmla="*/ 13580 w 31687"/>
                        <a:gd name="connsiteY6" fmla="*/ 217283 h 244443"/>
                        <a:gd name="connsiteX7" fmla="*/ 9054 w 31687"/>
                        <a:gd name="connsiteY7" fmla="*/ 230863 h 244443"/>
                        <a:gd name="connsiteX8" fmla="*/ 0 w 31687"/>
                        <a:gd name="connsiteY8" fmla="*/ 244443 h 244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687" h="244443">
                          <a:moveTo>
                            <a:pt x="0" y="0"/>
                          </a:moveTo>
                          <a:cubicBezTo>
                            <a:pt x="349" y="2442"/>
                            <a:pt x="7484" y="54136"/>
                            <a:pt x="9054" y="58847"/>
                          </a:cubicBezTo>
                          <a:cubicBezTo>
                            <a:pt x="10774" y="64008"/>
                            <a:pt x="15898" y="67456"/>
                            <a:pt x="18107" y="72427"/>
                          </a:cubicBezTo>
                          <a:cubicBezTo>
                            <a:pt x="21983" y="81148"/>
                            <a:pt x="24142" y="90534"/>
                            <a:pt x="27160" y="99588"/>
                          </a:cubicBezTo>
                          <a:lnTo>
                            <a:pt x="31687" y="113168"/>
                          </a:lnTo>
                          <a:cubicBezTo>
                            <a:pt x="30178" y="122221"/>
                            <a:pt x="28073" y="131195"/>
                            <a:pt x="27160" y="140328"/>
                          </a:cubicBezTo>
                          <a:cubicBezTo>
                            <a:pt x="19933" y="212599"/>
                            <a:pt x="34977" y="185190"/>
                            <a:pt x="13580" y="217283"/>
                          </a:cubicBezTo>
                          <a:cubicBezTo>
                            <a:pt x="12071" y="221810"/>
                            <a:pt x="11188" y="226595"/>
                            <a:pt x="9054" y="230863"/>
                          </a:cubicBezTo>
                          <a:cubicBezTo>
                            <a:pt x="6621" y="235729"/>
                            <a:pt x="0" y="244443"/>
                            <a:pt x="0" y="244443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</p:grpSp>
            </p:grpSp>
          </p:grpSp>
          <p:sp>
            <p:nvSpPr>
              <p:cNvPr id="88" name="Οδοντωτό δεξιό βέλος 87"/>
              <p:cNvSpPr/>
              <p:nvPr/>
            </p:nvSpPr>
            <p:spPr>
              <a:xfrm>
                <a:off x="1963490" y="4787614"/>
                <a:ext cx="677718" cy="281168"/>
              </a:xfrm>
              <a:prstGeom prst="notchedRightArrow">
                <a:avLst/>
              </a:prstGeom>
              <a:ln>
                <a:solidFill>
                  <a:srgbClr val="9322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256" name="Rectangle 31"/>
            <p:cNvSpPr>
              <a:spLocks noChangeArrowheads="1"/>
            </p:cNvSpPr>
            <p:nvPr/>
          </p:nvSpPr>
          <p:spPr bwMode="auto">
            <a:xfrm>
              <a:off x="323528" y="5564892"/>
              <a:ext cx="388843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l-GR" sz="1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Πρίση</a:t>
              </a:r>
              <a:r>
                <a:rPr lang="el-GR" sz="1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ξύλου κατά μήκος των ινών του ξύλου με σκοπό τη μείωση του </a:t>
              </a:r>
              <a:r>
                <a:rPr lang="el-GR" sz="18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πάχους</a:t>
              </a:r>
            </a:p>
            <a:p>
              <a:pPr algn="ctr"/>
              <a:r>
                <a:rPr lang="el-GR" sz="1800" b="1" i="1" dirty="0" err="1" smtClean="0">
                  <a:solidFill>
                    <a:srgbClr val="EA16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Ξεχόνδρισμα</a:t>
              </a:r>
              <a:endParaRPr lang="el-GR" sz="3200" b="1" i="1" dirty="0">
                <a:solidFill>
                  <a:srgbClr val="EA16B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0" name="Στρογγυλεμένο ορθογώνιο 199"/>
            <p:cNvSpPr/>
            <p:nvPr/>
          </p:nvSpPr>
          <p:spPr>
            <a:xfrm>
              <a:off x="179167" y="4066341"/>
              <a:ext cx="4320480" cy="2520280"/>
            </a:xfrm>
            <a:prstGeom prst="round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89" name="Ομάδα 88"/>
          <p:cNvGrpSpPr/>
          <p:nvPr/>
        </p:nvGrpSpPr>
        <p:grpSpPr>
          <a:xfrm>
            <a:off x="4702887" y="3773630"/>
            <a:ext cx="4320480" cy="2520280"/>
            <a:chOff x="4702887" y="4061662"/>
            <a:chExt cx="4320480" cy="2520280"/>
          </a:xfrm>
        </p:grpSpPr>
        <p:grpSp>
          <p:nvGrpSpPr>
            <p:cNvPr id="254" name="Ομάδα 253"/>
            <p:cNvGrpSpPr/>
            <p:nvPr/>
          </p:nvGrpSpPr>
          <p:grpSpPr>
            <a:xfrm>
              <a:off x="5401184" y="4293096"/>
              <a:ext cx="2927187" cy="1077927"/>
              <a:chOff x="5147784" y="4353854"/>
              <a:chExt cx="2927187" cy="1077927"/>
            </a:xfrm>
          </p:grpSpPr>
          <p:grpSp>
            <p:nvGrpSpPr>
              <p:cNvPr id="249" name="Ομάδα 248"/>
              <p:cNvGrpSpPr>
                <a:grpSpLocks noChangeAspect="1"/>
              </p:cNvGrpSpPr>
              <p:nvPr/>
            </p:nvGrpSpPr>
            <p:grpSpPr>
              <a:xfrm>
                <a:off x="5147784" y="4353854"/>
                <a:ext cx="1498530" cy="1077927"/>
                <a:chOff x="5232877" y="4075230"/>
                <a:chExt cx="2004839" cy="1442127"/>
              </a:xfrm>
            </p:grpSpPr>
            <p:cxnSp>
              <p:nvCxnSpPr>
                <p:cNvPr id="221" name="Ευθεία γραμμή σύνδεσης 220"/>
                <p:cNvCxnSpPr/>
                <p:nvPr/>
              </p:nvCxnSpPr>
              <p:spPr>
                <a:xfrm flipH="1">
                  <a:off x="6168850" y="4421341"/>
                  <a:ext cx="656632" cy="0"/>
                </a:xfrm>
                <a:prstGeom prst="line">
                  <a:avLst/>
                </a:prstGeom>
                <a:ln w="12700">
                  <a:solidFill>
                    <a:srgbClr val="932203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2" name="Ομάδα 221"/>
                <p:cNvGrpSpPr/>
                <p:nvPr/>
              </p:nvGrpSpPr>
              <p:grpSpPr>
                <a:xfrm>
                  <a:off x="5232877" y="4075230"/>
                  <a:ext cx="2004839" cy="1442127"/>
                  <a:chOff x="0" y="0"/>
                  <a:chExt cx="3172571" cy="2282025"/>
                </a:xfrm>
              </p:grpSpPr>
              <p:grpSp>
                <p:nvGrpSpPr>
                  <p:cNvPr id="223" name="Ομάδα 222"/>
                  <p:cNvGrpSpPr/>
                  <p:nvPr/>
                </p:nvGrpSpPr>
                <p:grpSpPr>
                  <a:xfrm>
                    <a:off x="0" y="0"/>
                    <a:ext cx="3172571" cy="2282025"/>
                    <a:chOff x="0" y="0"/>
                    <a:chExt cx="3172571" cy="2282025"/>
                  </a:xfrm>
                </p:grpSpPr>
                <p:grpSp>
                  <p:nvGrpSpPr>
                    <p:cNvPr id="233" name="Ομάδα 232"/>
                    <p:cNvGrpSpPr/>
                    <p:nvPr/>
                  </p:nvGrpSpPr>
                  <p:grpSpPr>
                    <a:xfrm>
                      <a:off x="0" y="0"/>
                      <a:ext cx="3172571" cy="2282025"/>
                      <a:chOff x="0" y="0"/>
                      <a:chExt cx="3172571" cy="2282025"/>
                    </a:xfrm>
                  </p:grpSpPr>
                  <p:cxnSp>
                    <p:nvCxnSpPr>
                      <p:cNvPr id="235" name="Ευθεία γραμμή σύνδεσης 234"/>
                      <p:cNvCxnSpPr/>
                      <p:nvPr/>
                    </p:nvCxnSpPr>
                    <p:spPr>
                      <a:xfrm>
                        <a:off x="7952" y="1820849"/>
                        <a:ext cx="1065475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Ευθεία γραμμή σύνδεσης 235"/>
                      <p:cNvCxnSpPr/>
                      <p:nvPr/>
                    </p:nvCxnSpPr>
                    <p:spPr>
                      <a:xfrm flipH="1">
                        <a:off x="0" y="0"/>
                        <a:ext cx="2115047" cy="183658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7" name="Ευθεία γραμμή σύνδεσης 236"/>
                      <p:cNvCxnSpPr/>
                      <p:nvPr/>
                    </p:nvCxnSpPr>
                    <p:spPr>
                      <a:xfrm flipH="1">
                        <a:off x="1057524" y="0"/>
                        <a:ext cx="2115047" cy="183658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8" name="Ευθεία γραμμή σύνδεσης 237"/>
                      <p:cNvCxnSpPr/>
                      <p:nvPr/>
                    </p:nvCxnSpPr>
                    <p:spPr>
                      <a:xfrm>
                        <a:off x="2107096" y="0"/>
                        <a:ext cx="1065475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9" name="Ευθεία γραμμή σύνδεσης 238"/>
                      <p:cNvCxnSpPr/>
                      <p:nvPr/>
                    </p:nvCxnSpPr>
                    <p:spPr>
                      <a:xfrm flipH="1">
                        <a:off x="3172571" y="0"/>
                        <a:ext cx="0" cy="46101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0" name="Ευθεία γραμμή σύνδεσης 239"/>
                      <p:cNvCxnSpPr/>
                      <p:nvPr/>
                    </p:nvCxnSpPr>
                    <p:spPr>
                      <a:xfrm flipH="1">
                        <a:off x="1057524" y="445273"/>
                        <a:ext cx="2115047" cy="183658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1" name="Ευθεία γραμμή σύνδεσης 240"/>
                      <p:cNvCxnSpPr/>
                      <p:nvPr/>
                    </p:nvCxnSpPr>
                    <p:spPr>
                      <a:xfrm>
                        <a:off x="7952" y="2282025"/>
                        <a:ext cx="1065475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2" name="Ευθεία γραμμή σύνδεσης 241"/>
                      <p:cNvCxnSpPr/>
                      <p:nvPr/>
                    </p:nvCxnSpPr>
                    <p:spPr>
                      <a:xfrm flipH="1">
                        <a:off x="0" y="1820849"/>
                        <a:ext cx="580" cy="461176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4" name="Ευθεία γραμμή σύνδεσης 233"/>
                    <p:cNvCxnSpPr/>
                    <p:nvPr/>
                  </p:nvCxnSpPr>
                  <p:spPr>
                    <a:xfrm flipH="1">
                      <a:off x="1074745" y="1820133"/>
                      <a:ext cx="580" cy="461176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4" name="Ομάδα 223"/>
                  <p:cNvGrpSpPr/>
                  <p:nvPr/>
                </p:nvGrpSpPr>
                <p:grpSpPr>
                  <a:xfrm>
                    <a:off x="11875" y="1805050"/>
                    <a:ext cx="1057523" cy="460681"/>
                    <a:chOff x="0" y="0"/>
                    <a:chExt cx="1057523" cy="485030"/>
                  </a:xfrm>
                </p:grpSpPr>
                <p:sp>
                  <p:nvSpPr>
                    <p:cNvPr id="225" name="Ελεύθερη σχεδίαση 224"/>
                    <p:cNvSpPr/>
                    <p:nvPr/>
                  </p:nvSpPr>
                  <p:spPr>
                    <a:xfrm>
                      <a:off x="850790" y="15903"/>
                      <a:ext cx="87464" cy="469127"/>
                    </a:xfrm>
                    <a:custGeom>
                      <a:avLst/>
                      <a:gdLst>
                        <a:gd name="connsiteX0" fmla="*/ 0 w 87464"/>
                        <a:gd name="connsiteY0" fmla="*/ 0 h 469127"/>
                        <a:gd name="connsiteX1" fmla="*/ 23853 w 87464"/>
                        <a:gd name="connsiteY1" fmla="*/ 47708 h 469127"/>
                        <a:gd name="connsiteX2" fmla="*/ 47707 w 87464"/>
                        <a:gd name="connsiteY2" fmla="*/ 95416 h 469127"/>
                        <a:gd name="connsiteX3" fmla="*/ 71561 w 87464"/>
                        <a:gd name="connsiteY3" fmla="*/ 174929 h 469127"/>
                        <a:gd name="connsiteX4" fmla="*/ 79513 w 87464"/>
                        <a:gd name="connsiteY4" fmla="*/ 198783 h 469127"/>
                        <a:gd name="connsiteX5" fmla="*/ 87464 w 87464"/>
                        <a:gd name="connsiteY5" fmla="*/ 222636 h 469127"/>
                        <a:gd name="connsiteX6" fmla="*/ 71561 w 87464"/>
                        <a:gd name="connsiteY6" fmla="*/ 357809 h 469127"/>
                        <a:gd name="connsiteX7" fmla="*/ 63610 w 87464"/>
                        <a:gd name="connsiteY7" fmla="*/ 381663 h 469127"/>
                        <a:gd name="connsiteX8" fmla="*/ 39756 w 87464"/>
                        <a:gd name="connsiteY8" fmla="*/ 413468 h 469127"/>
                        <a:gd name="connsiteX9" fmla="*/ 31805 w 87464"/>
                        <a:gd name="connsiteY9" fmla="*/ 437322 h 469127"/>
                        <a:gd name="connsiteX10" fmla="*/ 7951 w 87464"/>
                        <a:gd name="connsiteY10" fmla="*/ 469127 h 469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7464" h="469127">
                          <a:moveTo>
                            <a:pt x="0" y="0"/>
                          </a:moveTo>
                          <a:cubicBezTo>
                            <a:pt x="7951" y="15903"/>
                            <a:pt x="16632" y="31461"/>
                            <a:pt x="23853" y="47708"/>
                          </a:cubicBezTo>
                          <a:cubicBezTo>
                            <a:pt x="45798" y="97084"/>
                            <a:pt x="14648" y="45825"/>
                            <a:pt x="47707" y="95416"/>
                          </a:cubicBezTo>
                          <a:cubicBezTo>
                            <a:pt x="59723" y="143477"/>
                            <a:pt x="52206" y="116863"/>
                            <a:pt x="71561" y="174929"/>
                          </a:cubicBezTo>
                          <a:lnTo>
                            <a:pt x="79513" y="198783"/>
                          </a:lnTo>
                          <a:lnTo>
                            <a:pt x="87464" y="222636"/>
                          </a:lnTo>
                          <a:cubicBezTo>
                            <a:pt x="81392" y="301575"/>
                            <a:pt x="87036" y="303648"/>
                            <a:pt x="71561" y="357809"/>
                          </a:cubicBezTo>
                          <a:cubicBezTo>
                            <a:pt x="69258" y="365868"/>
                            <a:pt x="67768" y="374386"/>
                            <a:pt x="63610" y="381663"/>
                          </a:cubicBezTo>
                          <a:cubicBezTo>
                            <a:pt x="57035" y="393169"/>
                            <a:pt x="47707" y="402866"/>
                            <a:pt x="39756" y="413468"/>
                          </a:cubicBezTo>
                          <a:cubicBezTo>
                            <a:pt x="37106" y="421419"/>
                            <a:pt x="35553" y="429825"/>
                            <a:pt x="31805" y="437322"/>
                          </a:cubicBezTo>
                          <a:cubicBezTo>
                            <a:pt x="22815" y="455303"/>
                            <a:pt x="19133" y="457945"/>
                            <a:pt x="7951" y="46912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226" name="Ελεύθερη σχεδίαση 225"/>
                    <p:cNvSpPr/>
                    <p:nvPr/>
                  </p:nvSpPr>
                  <p:spPr>
                    <a:xfrm>
                      <a:off x="699715" y="15903"/>
                      <a:ext cx="87464" cy="469127"/>
                    </a:xfrm>
                    <a:custGeom>
                      <a:avLst/>
                      <a:gdLst>
                        <a:gd name="connsiteX0" fmla="*/ 0 w 87464"/>
                        <a:gd name="connsiteY0" fmla="*/ 0 h 469127"/>
                        <a:gd name="connsiteX1" fmla="*/ 23853 w 87464"/>
                        <a:gd name="connsiteY1" fmla="*/ 47708 h 469127"/>
                        <a:gd name="connsiteX2" fmla="*/ 47707 w 87464"/>
                        <a:gd name="connsiteY2" fmla="*/ 95416 h 469127"/>
                        <a:gd name="connsiteX3" fmla="*/ 71561 w 87464"/>
                        <a:gd name="connsiteY3" fmla="*/ 174929 h 469127"/>
                        <a:gd name="connsiteX4" fmla="*/ 79513 w 87464"/>
                        <a:gd name="connsiteY4" fmla="*/ 198783 h 469127"/>
                        <a:gd name="connsiteX5" fmla="*/ 87464 w 87464"/>
                        <a:gd name="connsiteY5" fmla="*/ 222636 h 469127"/>
                        <a:gd name="connsiteX6" fmla="*/ 71561 w 87464"/>
                        <a:gd name="connsiteY6" fmla="*/ 357809 h 469127"/>
                        <a:gd name="connsiteX7" fmla="*/ 63610 w 87464"/>
                        <a:gd name="connsiteY7" fmla="*/ 381663 h 469127"/>
                        <a:gd name="connsiteX8" fmla="*/ 39756 w 87464"/>
                        <a:gd name="connsiteY8" fmla="*/ 413468 h 469127"/>
                        <a:gd name="connsiteX9" fmla="*/ 31805 w 87464"/>
                        <a:gd name="connsiteY9" fmla="*/ 437322 h 469127"/>
                        <a:gd name="connsiteX10" fmla="*/ 7951 w 87464"/>
                        <a:gd name="connsiteY10" fmla="*/ 469127 h 469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7464" h="469127">
                          <a:moveTo>
                            <a:pt x="0" y="0"/>
                          </a:moveTo>
                          <a:cubicBezTo>
                            <a:pt x="7951" y="15903"/>
                            <a:pt x="16632" y="31461"/>
                            <a:pt x="23853" y="47708"/>
                          </a:cubicBezTo>
                          <a:cubicBezTo>
                            <a:pt x="45798" y="97084"/>
                            <a:pt x="14648" y="45825"/>
                            <a:pt x="47707" y="95416"/>
                          </a:cubicBezTo>
                          <a:cubicBezTo>
                            <a:pt x="59723" y="143477"/>
                            <a:pt x="52206" y="116863"/>
                            <a:pt x="71561" y="174929"/>
                          </a:cubicBezTo>
                          <a:lnTo>
                            <a:pt x="79513" y="198783"/>
                          </a:lnTo>
                          <a:lnTo>
                            <a:pt x="87464" y="222636"/>
                          </a:lnTo>
                          <a:cubicBezTo>
                            <a:pt x="81392" y="301575"/>
                            <a:pt x="87036" y="303648"/>
                            <a:pt x="71561" y="357809"/>
                          </a:cubicBezTo>
                          <a:cubicBezTo>
                            <a:pt x="69258" y="365868"/>
                            <a:pt x="67768" y="374386"/>
                            <a:pt x="63610" y="381663"/>
                          </a:cubicBezTo>
                          <a:cubicBezTo>
                            <a:pt x="57035" y="393169"/>
                            <a:pt x="47707" y="402866"/>
                            <a:pt x="39756" y="413468"/>
                          </a:cubicBezTo>
                          <a:cubicBezTo>
                            <a:pt x="37106" y="421419"/>
                            <a:pt x="35553" y="429825"/>
                            <a:pt x="31805" y="437322"/>
                          </a:cubicBezTo>
                          <a:cubicBezTo>
                            <a:pt x="22815" y="455303"/>
                            <a:pt x="19133" y="457945"/>
                            <a:pt x="7951" y="46912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227" name="Ελεύθερη σχεδίαση 226"/>
                    <p:cNvSpPr/>
                    <p:nvPr/>
                  </p:nvSpPr>
                  <p:spPr>
                    <a:xfrm>
                      <a:off x="556591" y="15903"/>
                      <a:ext cx="87464" cy="469127"/>
                    </a:xfrm>
                    <a:custGeom>
                      <a:avLst/>
                      <a:gdLst>
                        <a:gd name="connsiteX0" fmla="*/ 0 w 87464"/>
                        <a:gd name="connsiteY0" fmla="*/ 0 h 469127"/>
                        <a:gd name="connsiteX1" fmla="*/ 23853 w 87464"/>
                        <a:gd name="connsiteY1" fmla="*/ 47708 h 469127"/>
                        <a:gd name="connsiteX2" fmla="*/ 47707 w 87464"/>
                        <a:gd name="connsiteY2" fmla="*/ 95416 h 469127"/>
                        <a:gd name="connsiteX3" fmla="*/ 71561 w 87464"/>
                        <a:gd name="connsiteY3" fmla="*/ 174929 h 469127"/>
                        <a:gd name="connsiteX4" fmla="*/ 79513 w 87464"/>
                        <a:gd name="connsiteY4" fmla="*/ 198783 h 469127"/>
                        <a:gd name="connsiteX5" fmla="*/ 87464 w 87464"/>
                        <a:gd name="connsiteY5" fmla="*/ 222636 h 469127"/>
                        <a:gd name="connsiteX6" fmla="*/ 71561 w 87464"/>
                        <a:gd name="connsiteY6" fmla="*/ 357809 h 469127"/>
                        <a:gd name="connsiteX7" fmla="*/ 63610 w 87464"/>
                        <a:gd name="connsiteY7" fmla="*/ 381663 h 469127"/>
                        <a:gd name="connsiteX8" fmla="*/ 39756 w 87464"/>
                        <a:gd name="connsiteY8" fmla="*/ 413468 h 469127"/>
                        <a:gd name="connsiteX9" fmla="*/ 31805 w 87464"/>
                        <a:gd name="connsiteY9" fmla="*/ 437322 h 469127"/>
                        <a:gd name="connsiteX10" fmla="*/ 7951 w 87464"/>
                        <a:gd name="connsiteY10" fmla="*/ 469127 h 469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7464" h="469127">
                          <a:moveTo>
                            <a:pt x="0" y="0"/>
                          </a:moveTo>
                          <a:cubicBezTo>
                            <a:pt x="7951" y="15903"/>
                            <a:pt x="16632" y="31461"/>
                            <a:pt x="23853" y="47708"/>
                          </a:cubicBezTo>
                          <a:cubicBezTo>
                            <a:pt x="45798" y="97084"/>
                            <a:pt x="14648" y="45825"/>
                            <a:pt x="47707" y="95416"/>
                          </a:cubicBezTo>
                          <a:cubicBezTo>
                            <a:pt x="59723" y="143477"/>
                            <a:pt x="52206" y="116863"/>
                            <a:pt x="71561" y="174929"/>
                          </a:cubicBezTo>
                          <a:lnTo>
                            <a:pt x="79513" y="198783"/>
                          </a:lnTo>
                          <a:lnTo>
                            <a:pt x="87464" y="222636"/>
                          </a:lnTo>
                          <a:cubicBezTo>
                            <a:pt x="81392" y="301575"/>
                            <a:pt x="87036" y="303648"/>
                            <a:pt x="71561" y="357809"/>
                          </a:cubicBezTo>
                          <a:cubicBezTo>
                            <a:pt x="69258" y="365868"/>
                            <a:pt x="67768" y="374386"/>
                            <a:pt x="63610" y="381663"/>
                          </a:cubicBezTo>
                          <a:cubicBezTo>
                            <a:pt x="57035" y="393169"/>
                            <a:pt x="47707" y="402866"/>
                            <a:pt x="39756" y="413468"/>
                          </a:cubicBezTo>
                          <a:cubicBezTo>
                            <a:pt x="37106" y="421419"/>
                            <a:pt x="35553" y="429825"/>
                            <a:pt x="31805" y="437322"/>
                          </a:cubicBezTo>
                          <a:cubicBezTo>
                            <a:pt x="22815" y="455303"/>
                            <a:pt x="19133" y="457945"/>
                            <a:pt x="7951" y="46912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228" name="Ελεύθερη σχεδίαση 227"/>
                    <p:cNvSpPr/>
                    <p:nvPr/>
                  </p:nvSpPr>
                  <p:spPr>
                    <a:xfrm>
                      <a:off x="405517" y="15903"/>
                      <a:ext cx="86995" cy="468630"/>
                    </a:xfrm>
                    <a:custGeom>
                      <a:avLst/>
                      <a:gdLst>
                        <a:gd name="connsiteX0" fmla="*/ 0 w 87464"/>
                        <a:gd name="connsiteY0" fmla="*/ 0 h 469127"/>
                        <a:gd name="connsiteX1" fmla="*/ 23853 w 87464"/>
                        <a:gd name="connsiteY1" fmla="*/ 47708 h 469127"/>
                        <a:gd name="connsiteX2" fmla="*/ 47707 w 87464"/>
                        <a:gd name="connsiteY2" fmla="*/ 95416 h 469127"/>
                        <a:gd name="connsiteX3" fmla="*/ 71561 w 87464"/>
                        <a:gd name="connsiteY3" fmla="*/ 174929 h 469127"/>
                        <a:gd name="connsiteX4" fmla="*/ 79513 w 87464"/>
                        <a:gd name="connsiteY4" fmla="*/ 198783 h 469127"/>
                        <a:gd name="connsiteX5" fmla="*/ 87464 w 87464"/>
                        <a:gd name="connsiteY5" fmla="*/ 222636 h 469127"/>
                        <a:gd name="connsiteX6" fmla="*/ 71561 w 87464"/>
                        <a:gd name="connsiteY6" fmla="*/ 357809 h 469127"/>
                        <a:gd name="connsiteX7" fmla="*/ 63610 w 87464"/>
                        <a:gd name="connsiteY7" fmla="*/ 381663 h 469127"/>
                        <a:gd name="connsiteX8" fmla="*/ 39756 w 87464"/>
                        <a:gd name="connsiteY8" fmla="*/ 413468 h 469127"/>
                        <a:gd name="connsiteX9" fmla="*/ 31805 w 87464"/>
                        <a:gd name="connsiteY9" fmla="*/ 437322 h 469127"/>
                        <a:gd name="connsiteX10" fmla="*/ 7951 w 87464"/>
                        <a:gd name="connsiteY10" fmla="*/ 469127 h 469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7464" h="469127">
                          <a:moveTo>
                            <a:pt x="0" y="0"/>
                          </a:moveTo>
                          <a:cubicBezTo>
                            <a:pt x="7951" y="15903"/>
                            <a:pt x="16632" y="31461"/>
                            <a:pt x="23853" y="47708"/>
                          </a:cubicBezTo>
                          <a:cubicBezTo>
                            <a:pt x="45798" y="97084"/>
                            <a:pt x="14648" y="45825"/>
                            <a:pt x="47707" y="95416"/>
                          </a:cubicBezTo>
                          <a:cubicBezTo>
                            <a:pt x="59723" y="143477"/>
                            <a:pt x="52206" y="116863"/>
                            <a:pt x="71561" y="174929"/>
                          </a:cubicBezTo>
                          <a:lnTo>
                            <a:pt x="79513" y="198783"/>
                          </a:lnTo>
                          <a:lnTo>
                            <a:pt x="87464" y="222636"/>
                          </a:lnTo>
                          <a:cubicBezTo>
                            <a:pt x="81392" y="301575"/>
                            <a:pt x="87036" y="303648"/>
                            <a:pt x="71561" y="357809"/>
                          </a:cubicBezTo>
                          <a:cubicBezTo>
                            <a:pt x="69258" y="365868"/>
                            <a:pt x="67768" y="374386"/>
                            <a:pt x="63610" y="381663"/>
                          </a:cubicBezTo>
                          <a:cubicBezTo>
                            <a:pt x="57035" y="393169"/>
                            <a:pt x="47707" y="402866"/>
                            <a:pt x="39756" y="413468"/>
                          </a:cubicBezTo>
                          <a:cubicBezTo>
                            <a:pt x="37106" y="421419"/>
                            <a:pt x="35553" y="429825"/>
                            <a:pt x="31805" y="437322"/>
                          </a:cubicBezTo>
                          <a:cubicBezTo>
                            <a:pt x="22815" y="455303"/>
                            <a:pt x="19133" y="457945"/>
                            <a:pt x="7951" y="46912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229" name="Ελεύθερη σχεδίαση 228"/>
                    <p:cNvSpPr/>
                    <p:nvPr/>
                  </p:nvSpPr>
                  <p:spPr>
                    <a:xfrm>
                      <a:off x="286247" y="7952"/>
                      <a:ext cx="87464" cy="469127"/>
                    </a:xfrm>
                    <a:custGeom>
                      <a:avLst/>
                      <a:gdLst>
                        <a:gd name="connsiteX0" fmla="*/ 0 w 87464"/>
                        <a:gd name="connsiteY0" fmla="*/ 0 h 469127"/>
                        <a:gd name="connsiteX1" fmla="*/ 23853 w 87464"/>
                        <a:gd name="connsiteY1" fmla="*/ 47708 h 469127"/>
                        <a:gd name="connsiteX2" fmla="*/ 47707 w 87464"/>
                        <a:gd name="connsiteY2" fmla="*/ 95416 h 469127"/>
                        <a:gd name="connsiteX3" fmla="*/ 71561 w 87464"/>
                        <a:gd name="connsiteY3" fmla="*/ 174929 h 469127"/>
                        <a:gd name="connsiteX4" fmla="*/ 79513 w 87464"/>
                        <a:gd name="connsiteY4" fmla="*/ 198783 h 469127"/>
                        <a:gd name="connsiteX5" fmla="*/ 87464 w 87464"/>
                        <a:gd name="connsiteY5" fmla="*/ 222636 h 469127"/>
                        <a:gd name="connsiteX6" fmla="*/ 71561 w 87464"/>
                        <a:gd name="connsiteY6" fmla="*/ 357809 h 469127"/>
                        <a:gd name="connsiteX7" fmla="*/ 63610 w 87464"/>
                        <a:gd name="connsiteY7" fmla="*/ 381663 h 469127"/>
                        <a:gd name="connsiteX8" fmla="*/ 39756 w 87464"/>
                        <a:gd name="connsiteY8" fmla="*/ 413468 h 469127"/>
                        <a:gd name="connsiteX9" fmla="*/ 31805 w 87464"/>
                        <a:gd name="connsiteY9" fmla="*/ 437322 h 469127"/>
                        <a:gd name="connsiteX10" fmla="*/ 7951 w 87464"/>
                        <a:gd name="connsiteY10" fmla="*/ 469127 h 469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7464" h="469127">
                          <a:moveTo>
                            <a:pt x="0" y="0"/>
                          </a:moveTo>
                          <a:cubicBezTo>
                            <a:pt x="7951" y="15903"/>
                            <a:pt x="16632" y="31461"/>
                            <a:pt x="23853" y="47708"/>
                          </a:cubicBezTo>
                          <a:cubicBezTo>
                            <a:pt x="45798" y="97084"/>
                            <a:pt x="14648" y="45825"/>
                            <a:pt x="47707" y="95416"/>
                          </a:cubicBezTo>
                          <a:cubicBezTo>
                            <a:pt x="59723" y="143477"/>
                            <a:pt x="52206" y="116863"/>
                            <a:pt x="71561" y="174929"/>
                          </a:cubicBezTo>
                          <a:lnTo>
                            <a:pt x="79513" y="198783"/>
                          </a:lnTo>
                          <a:lnTo>
                            <a:pt x="87464" y="222636"/>
                          </a:lnTo>
                          <a:cubicBezTo>
                            <a:pt x="81392" y="301575"/>
                            <a:pt x="87036" y="303648"/>
                            <a:pt x="71561" y="357809"/>
                          </a:cubicBezTo>
                          <a:cubicBezTo>
                            <a:pt x="69258" y="365868"/>
                            <a:pt x="67768" y="374386"/>
                            <a:pt x="63610" y="381663"/>
                          </a:cubicBezTo>
                          <a:cubicBezTo>
                            <a:pt x="57035" y="393169"/>
                            <a:pt x="47707" y="402866"/>
                            <a:pt x="39756" y="413468"/>
                          </a:cubicBezTo>
                          <a:cubicBezTo>
                            <a:pt x="37106" y="421419"/>
                            <a:pt x="35553" y="429825"/>
                            <a:pt x="31805" y="437322"/>
                          </a:cubicBezTo>
                          <a:cubicBezTo>
                            <a:pt x="22815" y="455303"/>
                            <a:pt x="19133" y="457945"/>
                            <a:pt x="7951" y="46912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230" name="Ελεύθερη σχεδίαση 229"/>
                    <p:cNvSpPr/>
                    <p:nvPr/>
                  </p:nvSpPr>
                  <p:spPr>
                    <a:xfrm>
                      <a:off x="135172" y="7952"/>
                      <a:ext cx="86995" cy="468630"/>
                    </a:xfrm>
                    <a:custGeom>
                      <a:avLst/>
                      <a:gdLst>
                        <a:gd name="connsiteX0" fmla="*/ 0 w 87464"/>
                        <a:gd name="connsiteY0" fmla="*/ 0 h 469127"/>
                        <a:gd name="connsiteX1" fmla="*/ 23853 w 87464"/>
                        <a:gd name="connsiteY1" fmla="*/ 47708 h 469127"/>
                        <a:gd name="connsiteX2" fmla="*/ 47707 w 87464"/>
                        <a:gd name="connsiteY2" fmla="*/ 95416 h 469127"/>
                        <a:gd name="connsiteX3" fmla="*/ 71561 w 87464"/>
                        <a:gd name="connsiteY3" fmla="*/ 174929 h 469127"/>
                        <a:gd name="connsiteX4" fmla="*/ 79513 w 87464"/>
                        <a:gd name="connsiteY4" fmla="*/ 198783 h 469127"/>
                        <a:gd name="connsiteX5" fmla="*/ 87464 w 87464"/>
                        <a:gd name="connsiteY5" fmla="*/ 222636 h 469127"/>
                        <a:gd name="connsiteX6" fmla="*/ 71561 w 87464"/>
                        <a:gd name="connsiteY6" fmla="*/ 357809 h 469127"/>
                        <a:gd name="connsiteX7" fmla="*/ 63610 w 87464"/>
                        <a:gd name="connsiteY7" fmla="*/ 381663 h 469127"/>
                        <a:gd name="connsiteX8" fmla="*/ 39756 w 87464"/>
                        <a:gd name="connsiteY8" fmla="*/ 413468 h 469127"/>
                        <a:gd name="connsiteX9" fmla="*/ 31805 w 87464"/>
                        <a:gd name="connsiteY9" fmla="*/ 437322 h 469127"/>
                        <a:gd name="connsiteX10" fmla="*/ 7951 w 87464"/>
                        <a:gd name="connsiteY10" fmla="*/ 469127 h 469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7464" h="469127">
                          <a:moveTo>
                            <a:pt x="0" y="0"/>
                          </a:moveTo>
                          <a:cubicBezTo>
                            <a:pt x="7951" y="15903"/>
                            <a:pt x="16632" y="31461"/>
                            <a:pt x="23853" y="47708"/>
                          </a:cubicBezTo>
                          <a:cubicBezTo>
                            <a:pt x="45798" y="97084"/>
                            <a:pt x="14648" y="45825"/>
                            <a:pt x="47707" y="95416"/>
                          </a:cubicBezTo>
                          <a:cubicBezTo>
                            <a:pt x="59723" y="143477"/>
                            <a:pt x="52206" y="116863"/>
                            <a:pt x="71561" y="174929"/>
                          </a:cubicBezTo>
                          <a:lnTo>
                            <a:pt x="79513" y="198783"/>
                          </a:lnTo>
                          <a:lnTo>
                            <a:pt x="87464" y="222636"/>
                          </a:lnTo>
                          <a:cubicBezTo>
                            <a:pt x="81392" y="301575"/>
                            <a:pt x="87036" y="303648"/>
                            <a:pt x="71561" y="357809"/>
                          </a:cubicBezTo>
                          <a:cubicBezTo>
                            <a:pt x="69258" y="365868"/>
                            <a:pt x="67768" y="374386"/>
                            <a:pt x="63610" y="381663"/>
                          </a:cubicBezTo>
                          <a:cubicBezTo>
                            <a:pt x="57035" y="393169"/>
                            <a:pt x="47707" y="402866"/>
                            <a:pt x="39756" y="413468"/>
                          </a:cubicBezTo>
                          <a:cubicBezTo>
                            <a:pt x="37106" y="421419"/>
                            <a:pt x="35553" y="429825"/>
                            <a:pt x="31805" y="437322"/>
                          </a:cubicBezTo>
                          <a:cubicBezTo>
                            <a:pt x="22815" y="455303"/>
                            <a:pt x="19133" y="457945"/>
                            <a:pt x="7951" y="46912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231" name="Ελεύθερη σχεδίαση 230"/>
                    <p:cNvSpPr/>
                    <p:nvPr/>
                  </p:nvSpPr>
                  <p:spPr>
                    <a:xfrm>
                      <a:off x="0" y="0"/>
                      <a:ext cx="86995" cy="468630"/>
                    </a:xfrm>
                    <a:custGeom>
                      <a:avLst/>
                      <a:gdLst>
                        <a:gd name="connsiteX0" fmla="*/ 0 w 87464"/>
                        <a:gd name="connsiteY0" fmla="*/ 0 h 469127"/>
                        <a:gd name="connsiteX1" fmla="*/ 23853 w 87464"/>
                        <a:gd name="connsiteY1" fmla="*/ 47708 h 469127"/>
                        <a:gd name="connsiteX2" fmla="*/ 47707 w 87464"/>
                        <a:gd name="connsiteY2" fmla="*/ 95416 h 469127"/>
                        <a:gd name="connsiteX3" fmla="*/ 71561 w 87464"/>
                        <a:gd name="connsiteY3" fmla="*/ 174929 h 469127"/>
                        <a:gd name="connsiteX4" fmla="*/ 79513 w 87464"/>
                        <a:gd name="connsiteY4" fmla="*/ 198783 h 469127"/>
                        <a:gd name="connsiteX5" fmla="*/ 87464 w 87464"/>
                        <a:gd name="connsiteY5" fmla="*/ 222636 h 469127"/>
                        <a:gd name="connsiteX6" fmla="*/ 71561 w 87464"/>
                        <a:gd name="connsiteY6" fmla="*/ 357809 h 469127"/>
                        <a:gd name="connsiteX7" fmla="*/ 63610 w 87464"/>
                        <a:gd name="connsiteY7" fmla="*/ 381663 h 469127"/>
                        <a:gd name="connsiteX8" fmla="*/ 39756 w 87464"/>
                        <a:gd name="connsiteY8" fmla="*/ 413468 h 469127"/>
                        <a:gd name="connsiteX9" fmla="*/ 31805 w 87464"/>
                        <a:gd name="connsiteY9" fmla="*/ 437322 h 469127"/>
                        <a:gd name="connsiteX10" fmla="*/ 7951 w 87464"/>
                        <a:gd name="connsiteY10" fmla="*/ 469127 h 469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7464" h="469127">
                          <a:moveTo>
                            <a:pt x="0" y="0"/>
                          </a:moveTo>
                          <a:cubicBezTo>
                            <a:pt x="7951" y="15903"/>
                            <a:pt x="16632" y="31461"/>
                            <a:pt x="23853" y="47708"/>
                          </a:cubicBezTo>
                          <a:cubicBezTo>
                            <a:pt x="45798" y="97084"/>
                            <a:pt x="14648" y="45825"/>
                            <a:pt x="47707" y="95416"/>
                          </a:cubicBezTo>
                          <a:cubicBezTo>
                            <a:pt x="59723" y="143477"/>
                            <a:pt x="52206" y="116863"/>
                            <a:pt x="71561" y="174929"/>
                          </a:cubicBezTo>
                          <a:lnTo>
                            <a:pt x="79513" y="198783"/>
                          </a:lnTo>
                          <a:lnTo>
                            <a:pt x="87464" y="222636"/>
                          </a:lnTo>
                          <a:cubicBezTo>
                            <a:pt x="81392" y="301575"/>
                            <a:pt x="87036" y="303648"/>
                            <a:pt x="71561" y="357809"/>
                          </a:cubicBezTo>
                          <a:cubicBezTo>
                            <a:pt x="69258" y="365868"/>
                            <a:pt x="67768" y="374386"/>
                            <a:pt x="63610" y="381663"/>
                          </a:cubicBezTo>
                          <a:cubicBezTo>
                            <a:pt x="57035" y="393169"/>
                            <a:pt x="47707" y="402866"/>
                            <a:pt x="39756" y="413468"/>
                          </a:cubicBezTo>
                          <a:cubicBezTo>
                            <a:pt x="37106" y="421419"/>
                            <a:pt x="35553" y="429825"/>
                            <a:pt x="31805" y="437322"/>
                          </a:cubicBezTo>
                          <a:cubicBezTo>
                            <a:pt x="22815" y="455303"/>
                            <a:pt x="19133" y="457945"/>
                            <a:pt x="7951" y="46912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  <p:sp>
                  <p:nvSpPr>
                    <p:cNvPr id="232" name="Ελεύθερη σχεδίαση 231"/>
                    <p:cNvSpPr/>
                    <p:nvPr/>
                  </p:nvSpPr>
                  <p:spPr>
                    <a:xfrm>
                      <a:off x="970059" y="7952"/>
                      <a:ext cx="87464" cy="469127"/>
                    </a:xfrm>
                    <a:custGeom>
                      <a:avLst/>
                      <a:gdLst>
                        <a:gd name="connsiteX0" fmla="*/ 0 w 87464"/>
                        <a:gd name="connsiteY0" fmla="*/ 0 h 469127"/>
                        <a:gd name="connsiteX1" fmla="*/ 23853 w 87464"/>
                        <a:gd name="connsiteY1" fmla="*/ 47708 h 469127"/>
                        <a:gd name="connsiteX2" fmla="*/ 47707 w 87464"/>
                        <a:gd name="connsiteY2" fmla="*/ 95416 h 469127"/>
                        <a:gd name="connsiteX3" fmla="*/ 71561 w 87464"/>
                        <a:gd name="connsiteY3" fmla="*/ 174929 h 469127"/>
                        <a:gd name="connsiteX4" fmla="*/ 79513 w 87464"/>
                        <a:gd name="connsiteY4" fmla="*/ 198783 h 469127"/>
                        <a:gd name="connsiteX5" fmla="*/ 87464 w 87464"/>
                        <a:gd name="connsiteY5" fmla="*/ 222636 h 469127"/>
                        <a:gd name="connsiteX6" fmla="*/ 71561 w 87464"/>
                        <a:gd name="connsiteY6" fmla="*/ 357809 h 469127"/>
                        <a:gd name="connsiteX7" fmla="*/ 63610 w 87464"/>
                        <a:gd name="connsiteY7" fmla="*/ 381663 h 469127"/>
                        <a:gd name="connsiteX8" fmla="*/ 39756 w 87464"/>
                        <a:gd name="connsiteY8" fmla="*/ 413468 h 469127"/>
                        <a:gd name="connsiteX9" fmla="*/ 31805 w 87464"/>
                        <a:gd name="connsiteY9" fmla="*/ 437322 h 469127"/>
                        <a:gd name="connsiteX10" fmla="*/ 7951 w 87464"/>
                        <a:gd name="connsiteY10" fmla="*/ 469127 h 469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7464" h="469127">
                          <a:moveTo>
                            <a:pt x="0" y="0"/>
                          </a:moveTo>
                          <a:cubicBezTo>
                            <a:pt x="7951" y="15903"/>
                            <a:pt x="16632" y="31461"/>
                            <a:pt x="23853" y="47708"/>
                          </a:cubicBezTo>
                          <a:cubicBezTo>
                            <a:pt x="45798" y="97084"/>
                            <a:pt x="14648" y="45825"/>
                            <a:pt x="47707" y="95416"/>
                          </a:cubicBezTo>
                          <a:cubicBezTo>
                            <a:pt x="59723" y="143477"/>
                            <a:pt x="52206" y="116863"/>
                            <a:pt x="71561" y="174929"/>
                          </a:cubicBezTo>
                          <a:lnTo>
                            <a:pt x="79513" y="198783"/>
                          </a:lnTo>
                          <a:lnTo>
                            <a:pt x="87464" y="222636"/>
                          </a:lnTo>
                          <a:cubicBezTo>
                            <a:pt x="81392" y="301575"/>
                            <a:pt x="87036" y="303648"/>
                            <a:pt x="71561" y="357809"/>
                          </a:cubicBezTo>
                          <a:cubicBezTo>
                            <a:pt x="69258" y="365868"/>
                            <a:pt x="67768" y="374386"/>
                            <a:pt x="63610" y="381663"/>
                          </a:cubicBezTo>
                          <a:cubicBezTo>
                            <a:pt x="57035" y="393169"/>
                            <a:pt x="47707" y="402866"/>
                            <a:pt x="39756" y="413468"/>
                          </a:cubicBezTo>
                          <a:cubicBezTo>
                            <a:pt x="37106" y="421419"/>
                            <a:pt x="35553" y="429825"/>
                            <a:pt x="31805" y="437322"/>
                          </a:cubicBezTo>
                          <a:cubicBezTo>
                            <a:pt x="22815" y="455303"/>
                            <a:pt x="19133" y="457945"/>
                            <a:pt x="7951" y="46912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l-GR"/>
                    </a:p>
                  </p:txBody>
                </p:sp>
              </p:grpSp>
            </p:grpSp>
          </p:grpSp>
          <p:grpSp>
            <p:nvGrpSpPr>
              <p:cNvPr id="201" name="Ομάδα 200"/>
              <p:cNvGrpSpPr>
                <a:grpSpLocks noChangeAspect="1"/>
              </p:cNvGrpSpPr>
              <p:nvPr/>
            </p:nvGrpSpPr>
            <p:grpSpPr>
              <a:xfrm>
                <a:off x="6907582" y="4637486"/>
                <a:ext cx="1167389" cy="793957"/>
                <a:chOff x="0" y="0"/>
                <a:chExt cx="2471738" cy="1681162"/>
              </a:xfrm>
            </p:grpSpPr>
            <p:grpSp>
              <p:nvGrpSpPr>
                <p:cNvPr id="202" name="Ομάδα 201"/>
                <p:cNvGrpSpPr/>
                <p:nvPr/>
              </p:nvGrpSpPr>
              <p:grpSpPr>
                <a:xfrm>
                  <a:off x="14288" y="1204912"/>
                  <a:ext cx="1057523" cy="460681"/>
                  <a:chOff x="0" y="0"/>
                  <a:chExt cx="1057523" cy="485030"/>
                </a:xfrm>
              </p:grpSpPr>
              <p:sp>
                <p:nvSpPr>
                  <p:cNvPr id="213" name="Ελεύθερη σχεδίαση 212"/>
                  <p:cNvSpPr/>
                  <p:nvPr/>
                </p:nvSpPr>
                <p:spPr>
                  <a:xfrm>
                    <a:off x="850790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14" name="Ελεύθερη σχεδίαση 213"/>
                  <p:cNvSpPr/>
                  <p:nvPr/>
                </p:nvSpPr>
                <p:spPr>
                  <a:xfrm>
                    <a:off x="699715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15" name="Ελεύθερη σχεδίαση 214"/>
                  <p:cNvSpPr/>
                  <p:nvPr/>
                </p:nvSpPr>
                <p:spPr>
                  <a:xfrm>
                    <a:off x="556591" y="15903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16" name="Ελεύθερη σχεδίαση 215"/>
                  <p:cNvSpPr/>
                  <p:nvPr/>
                </p:nvSpPr>
                <p:spPr>
                  <a:xfrm>
                    <a:off x="405517" y="15903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17" name="Ελεύθερη σχεδίαση 216"/>
                  <p:cNvSpPr/>
                  <p:nvPr/>
                </p:nvSpPr>
                <p:spPr>
                  <a:xfrm>
                    <a:off x="286247" y="7952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18" name="Ελεύθερη σχεδίαση 217"/>
                  <p:cNvSpPr/>
                  <p:nvPr/>
                </p:nvSpPr>
                <p:spPr>
                  <a:xfrm>
                    <a:off x="135172" y="7952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19" name="Ελεύθερη σχεδίαση 218"/>
                  <p:cNvSpPr/>
                  <p:nvPr/>
                </p:nvSpPr>
                <p:spPr>
                  <a:xfrm>
                    <a:off x="0" y="0"/>
                    <a:ext cx="86995" cy="468630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220" name="Ελεύθερη σχεδίαση 219"/>
                  <p:cNvSpPr/>
                  <p:nvPr/>
                </p:nvSpPr>
                <p:spPr>
                  <a:xfrm>
                    <a:off x="970059" y="7952"/>
                    <a:ext cx="87464" cy="469127"/>
                  </a:xfrm>
                  <a:custGeom>
                    <a:avLst/>
                    <a:gdLst>
                      <a:gd name="connsiteX0" fmla="*/ 0 w 87464"/>
                      <a:gd name="connsiteY0" fmla="*/ 0 h 469127"/>
                      <a:gd name="connsiteX1" fmla="*/ 23853 w 87464"/>
                      <a:gd name="connsiteY1" fmla="*/ 47708 h 469127"/>
                      <a:gd name="connsiteX2" fmla="*/ 47707 w 87464"/>
                      <a:gd name="connsiteY2" fmla="*/ 95416 h 469127"/>
                      <a:gd name="connsiteX3" fmla="*/ 71561 w 87464"/>
                      <a:gd name="connsiteY3" fmla="*/ 174929 h 469127"/>
                      <a:gd name="connsiteX4" fmla="*/ 79513 w 87464"/>
                      <a:gd name="connsiteY4" fmla="*/ 198783 h 469127"/>
                      <a:gd name="connsiteX5" fmla="*/ 87464 w 87464"/>
                      <a:gd name="connsiteY5" fmla="*/ 222636 h 469127"/>
                      <a:gd name="connsiteX6" fmla="*/ 71561 w 87464"/>
                      <a:gd name="connsiteY6" fmla="*/ 357809 h 469127"/>
                      <a:gd name="connsiteX7" fmla="*/ 63610 w 87464"/>
                      <a:gd name="connsiteY7" fmla="*/ 381663 h 469127"/>
                      <a:gd name="connsiteX8" fmla="*/ 39756 w 87464"/>
                      <a:gd name="connsiteY8" fmla="*/ 413468 h 469127"/>
                      <a:gd name="connsiteX9" fmla="*/ 31805 w 87464"/>
                      <a:gd name="connsiteY9" fmla="*/ 437322 h 469127"/>
                      <a:gd name="connsiteX10" fmla="*/ 7951 w 87464"/>
                      <a:gd name="connsiteY10" fmla="*/ 469127 h 469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7464" h="469127">
                        <a:moveTo>
                          <a:pt x="0" y="0"/>
                        </a:moveTo>
                        <a:cubicBezTo>
                          <a:pt x="7951" y="15903"/>
                          <a:pt x="16632" y="31461"/>
                          <a:pt x="23853" y="47708"/>
                        </a:cubicBezTo>
                        <a:cubicBezTo>
                          <a:pt x="45798" y="97084"/>
                          <a:pt x="14648" y="45825"/>
                          <a:pt x="47707" y="95416"/>
                        </a:cubicBezTo>
                        <a:cubicBezTo>
                          <a:pt x="59723" y="143477"/>
                          <a:pt x="52206" y="116863"/>
                          <a:pt x="71561" y="174929"/>
                        </a:cubicBezTo>
                        <a:lnTo>
                          <a:pt x="79513" y="198783"/>
                        </a:lnTo>
                        <a:lnTo>
                          <a:pt x="87464" y="222636"/>
                        </a:lnTo>
                        <a:cubicBezTo>
                          <a:pt x="81392" y="301575"/>
                          <a:pt x="87036" y="303648"/>
                          <a:pt x="71561" y="357809"/>
                        </a:cubicBezTo>
                        <a:cubicBezTo>
                          <a:pt x="69258" y="365868"/>
                          <a:pt x="67768" y="374386"/>
                          <a:pt x="63610" y="381663"/>
                        </a:cubicBezTo>
                        <a:cubicBezTo>
                          <a:pt x="57035" y="393169"/>
                          <a:pt x="47707" y="402866"/>
                          <a:pt x="39756" y="413468"/>
                        </a:cubicBezTo>
                        <a:cubicBezTo>
                          <a:pt x="37106" y="421419"/>
                          <a:pt x="35553" y="429825"/>
                          <a:pt x="31805" y="437322"/>
                        </a:cubicBezTo>
                        <a:cubicBezTo>
                          <a:pt x="22815" y="455303"/>
                          <a:pt x="19133" y="457945"/>
                          <a:pt x="7951" y="46912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203" name="Ομάδα 202"/>
                <p:cNvGrpSpPr/>
                <p:nvPr/>
              </p:nvGrpSpPr>
              <p:grpSpPr>
                <a:xfrm>
                  <a:off x="0" y="0"/>
                  <a:ext cx="2471738" cy="1681162"/>
                  <a:chOff x="0" y="0"/>
                  <a:chExt cx="2471738" cy="1681162"/>
                </a:xfrm>
              </p:grpSpPr>
              <p:cxnSp>
                <p:nvCxnSpPr>
                  <p:cNvPr id="204" name="Ευθεία γραμμή σύνδεσης 203"/>
                  <p:cNvCxnSpPr/>
                  <p:nvPr/>
                </p:nvCxnSpPr>
                <p:spPr>
                  <a:xfrm flipH="1">
                    <a:off x="1076325" y="0"/>
                    <a:ext cx="1395351" cy="121890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Ευθεία γραμμή σύνδεσης 204"/>
                  <p:cNvCxnSpPr/>
                  <p:nvPr/>
                </p:nvCxnSpPr>
                <p:spPr>
                  <a:xfrm>
                    <a:off x="1395413" y="4762"/>
                    <a:ext cx="1064895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Ευθεία γραμμή σύνδεσης 205"/>
                  <p:cNvCxnSpPr/>
                  <p:nvPr/>
                </p:nvCxnSpPr>
                <p:spPr>
                  <a:xfrm flipH="1">
                    <a:off x="2471738" y="0"/>
                    <a:ext cx="0" cy="46101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Ευθεία γραμμή σύνδεσης 206"/>
                  <p:cNvCxnSpPr/>
                  <p:nvPr/>
                </p:nvCxnSpPr>
                <p:spPr>
                  <a:xfrm>
                    <a:off x="9525" y="1219200"/>
                    <a:ext cx="1065475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Ευθεία γραμμή σύνδεσης 207"/>
                  <p:cNvCxnSpPr/>
                  <p:nvPr/>
                </p:nvCxnSpPr>
                <p:spPr>
                  <a:xfrm>
                    <a:off x="9525" y="1681162"/>
                    <a:ext cx="1065475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Ευθεία γραμμή σύνδεσης 208"/>
                  <p:cNvCxnSpPr/>
                  <p:nvPr/>
                </p:nvCxnSpPr>
                <p:spPr>
                  <a:xfrm flipH="1">
                    <a:off x="0" y="1219200"/>
                    <a:ext cx="580" cy="46117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Ευθεία γραμμή σύνδεσης 209"/>
                  <p:cNvCxnSpPr/>
                  <p:nvPr/>
                </p:nvCxnSpPr>
                <p:spPr>
                  <a:xfrm flipH="1">
                    <a:off x="1076325" y="1219200"/>
                    <a:ext cx="580" cy="461176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Ευθεία γραμμή σύνδεσης 210"/>
                  <p:cNvCxnSpPr/>
                  <p:nvPr/>
                </p:nvCxnSpPr>
                <p:spPr>
                  <a:xfrm flipH="1">
                    <a:off x="0" y="4762"/>
                    <a:ext cx="1395351" cy="121890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Ευθεία γραμμή σύνδεσης 211"/>
                  <p:cNvCxnSpPr/>
                  <p:nvPr/>
                </p:nvCxnSpPr>
                <p:spPr>
                  <a:xfrm flipH="1">
                    <a:off x="1076325" y="461962"/>
                    <a:ext cx="1395351" cy="1218903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43" name="Οδοντωτό δεξιό βέλος 242"/>
              <p:cNvSpPr/>
              <p:nvPr/>
            </p:nvSpPr>
            <p:spPr>
              <a:xfrm>
                <a:off x="6346180" y="4806978"/>
                <a:ext cx="677718" cy="281168"/>
              </a:xfrm>
              <a:prstGeom prst="notchedRightArrow">
                <a:avLst/>
              </a:prstGeom>
              <a:ln>
                <a:solidFill>
                  <a:srgbClr val="9322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257" name="Rectangle 31"/>
            <p:cNvSpPr>
              <a:spLocks noChangeArrowheads="1"/>
            </p:cNvSpPr>
            <p:nvPr/>
          </p:nvSpPr>
          <p:spPr bwMode="auto">
            <a:xfrm>
              <a:off x="4920562" y="5567335"/>
              <a:ext cx="388843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l-GR" sz="1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Πρίση</a:t>
              </a:r>
              <a:r>
                <a:rPr lang="el-GR" sz="1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ξύλου κάθετα προς τις ίνες του ξύλου με σκοπό τη μείωση του </a:t>
              </a:r>
              <a:r>
                <a:rPr lang="el-GR" sz="18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μήκους</a:t>
              </a:r>
            </a:p>
            <a:p>
              <a:pPr algn="ctr"/>
              <a:r>
                <a:rPr lang="el-GR" sz="1800" b="1" i="1" dirty="0" err="1" smtClean="0">
                  <a:solidFill>
                    <a:srgbClr val="EA16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Ξεμάκρισμα</a:t>
              </a:r>
              <a:r>
                <a:rPr lang="el-GR" sz="1800" b="1" i="1" dirty="0" smtClean="0">
                  <a:solidFill>
                    <a:srgbClr val="EA16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l-GR" sz="1800" b="1" i="1" dirty="0" err="1" smtClean="0">
                  <a:solidFill>
                    <a:srgbClr val="EA16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σοκόριασμα</a:t>
              </a:r>
              <a:endParaRPr lang="el-GR" sz="3200" b="1" i="1" dirty="0">
                <a:solidFill>
                  <a:srgbClr val="EA16B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0" name="Στρογγυλεμένο ορθογώνιο 249"/>
            <p:cNvSpPr/>
            <p:nvPr/>
          </p:nvSpPr>
          <p:spPr>
            <a:xfrm>
              <a:off x="4702887" y="4061662"/>
              <a:ext cx="4320480" cy="2520280"/>
            </a:xfrm>
            <a:prstGeom prst="round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90" name="Πολλαπλασιασμός 89"/>
          <p:cNvSpPr/>
          <p:nvPr/>
        </p:nvSpPr>
        <p:spPr>
          <a:xfrm>
            <a:off x="4481365" y="758090"/>
            <a:ext cx="4915171" cy="3187050"/>
          </a:xfrm>
          <a:prstGeom prst="mathMultiply">
            <a:avLst>
              <a:gd name="adj1" fmla="val 10935"/>
            </a:avLst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7761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138488" y="2586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9938" name="Picture 2" descr="ρυθμισεις cn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90538"/>
            <a:ext cx="7086600" cy="416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95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Ρυθμίσεις των διαστάσεων κοπής με σύστημα </a:t>
            </a:r>
            <a:r>
              <a:rPr lang="en-US" sz="2500" b="1">
                <a:cs typeface="Times New Roman" pitchFamily="18" charset="0"/>
              </a:rPr>
              <a:t>bar</a:t>
            </a:r>
            <a:r>
              <a:rPr lang="el-GR" sz="2500" b="1">
                <a:cs typeface="Times New Roman" pitchFamily="18" charset="0"/>
              </a:rPr>
              <a:t>-</a:t>
            </a:r>
            <a:r>
              <a:rPr lang="en-US" sz="2500" b="1">
                <a:cs typeface="Times New Roman" pitchFamily="18" charset="0"/>
              </a:rPr>
              <a:t>code</a:t>
            </a:r>
            <a:r>
              <a:rPr lang="el-GR" sz="2500" b="1">
                <a:cs typeface="Times New Roman" pitchFamily="18" charset="0"/>
              </a:rPr>
              <a:t>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altendorf.de/uploads/tx_showroom/digit_l_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142984"/>
            <a:ext cx="4143404" cy="4162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timberhunt.com/image/V-CUT-1275-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71480"/>
            <a:ext cx="4714908" cy="57708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2 - TextBox"/>
          <p:cNvSpPr txBox="1"/>
          <p:nvPr/>
        </p:nvSpPr>
        <p:spPr>
          <a:xfrm>
            <a:off x="6572264" y="1142984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Κατακόρυφη </a:t>
            </a:r>
            <a:r>
              <a:rPr lang="el-GR" dirty="0" err="1" smtClean="0"/>
              <a:t>γωνιάστρα</a:t>
            </a:r>
            <a:endParaRPr lang="el-G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 l="1213" t="18200" r="32052" b="15065"/>
          <a:stretch>
            <a:fillRect/>
          </a:stretch>
        </p:blipFill>
        <p:spPr bwMode="auto">
          <a:xfrm>
            <a:off x="4214809" y="2643182"/>
            <a:ext cx="4554173" cy="364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 t="17192" r="12320" b="16189"/>
          <a:stretch>
            <a:fillRect/>
          </a:stretch>
        </p:blipFill>
        <p:spPr bwMode="auto">
          <a:xfrm>
            <a:off x="357158" y="500042"/>
            <a:ext cx="364333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157" t="15911" b="16104"/>
          <a:stretch>
            <a:fillRect/>
          </a:stretch>
        </p:blipFill>
        <p:spPr bwMode="auto">
          <a:xfrm>
            <a:off x="500034" y="642918"/>
            <a:ext cx="32457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/>
          <a:srcRect l="1158" t="17375" r="14285" b="17470"/>
          <a:stretch>
            <a:fillRect/>
          </a:stretch>
        </p:blipFill>
        <p:spPr bwMode="auto">
          <a:xfrm>
            <a:off x="2857488" y="2857496"/>
            <a:ext cx="579441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simcouae.com/uploads/machinery_product/FORMAT4-VERTICAL_PANEL_SAW.png"/>
          <p:cNvPicPr>
            <a:picLocks noChangeAspect="1" noChangeArrowheads="1"/>
          </p:cNvPicPr>
          <p:nvPr/>
        </p:nvPicPr>
        <p:blipFill>
          <a:blip r:embed="rId2" cstate="print"/>
          <a:srcRect l="10181" r="14733"/>
          <a:stretch>
            <a:fillRect/>
          </a:stretch>
        </p:blipFill>
        <p:spPr bwMode="auto">
          <a:xfrm>
            <a:off x="1214414" y="642918"/>
            <a:ext cx="6273306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143250" y="2100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2286000" y="457200"/>
          <a:ext cx="4933950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r:id="rId3" imgW="2859024" imgH="2657856" progId="Word.Picture.8">
                  <p:embed/>
                </p:oleObj>
              </mc:Choice>
              <mc:Fallback>
                <p:oleObj r:id="rId3" imgW="2859024" imgH="2657856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57200"/>
                        <a:ext cx="4933950" cy="4587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-228600" y="5334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Παλινδρομικό δισκοπρίονο (τύπου ράντιαλ).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481388" y="2767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41986" name="Picture 2" descr="ραντιαλ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844675"/>
            <a:ext cx="3733800" cy="226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257550" y="2805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41988" name="Picture 4" descr="ραντιαλ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905000"/>
            <a:ext cx="4572000" cy="2170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4724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Τρόπος τοποθέτησης στρεβλωμένων ξυλοτεμαχίων για κατεργασία με παλινδρομικό δισκοπρίονο.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 noChangeAspect="1"/>
          </p:cNvGrpSpPr>
          <p:nvPr/>
        </p:nvGrpSpPr>
        <p:grpSpPr bwMode="auto">
          <a:xfrm>
            <a:off x="1066800" y="1311275"/>
            <a:ext cx="7010400" cy="3260725"/>
            <a:chOff x="2241" y="9265"/>
            <a:chExt cx="7740" cy="3600"/>
          </a:xfrm>
        </p:grpSpPr>
        <p:grpSp>
          <p:nvGrpSpPr>
            <p:cNvPr id="43011" name="Group 3"/>
            <p:cNvGrpSpPr>
              <a:grpSpLocks noChangeAspect="1"/>
            </p:cNvGrpSpPr>
            <p:nvPr/>
          </p:nvGrpSpPr>
          <p:grpSpPr bwMode="auto">
            <a:xfrm>
              <a:off x="2241" y="9265"/>
              <a:ext cx="7740" cy="3600"/>
              <a:chOff x="2241" y="9265"/>
              <a:chExt cx="7740" cy="3600"/>
            </a:xfrm>
          </p:grpSpPr>
          <p:grpSp>
            <p:nvGrpSpPr>
              <p:cNvPr id="43012" name="Group 4"/>
              <p:cNvGrpSpPr>
                <a:grpSpLocks noChangeAspect="1"/>
              </p:cNvGrpSpPr>
              <p:nvPr/>
            </p:nvGrpSpPr>
            <p:grpSpPr bwMode="auto">
              <a:xfrm>
                <a:off x="6381" y="9445"/>
                <a:ext cx="3242" cy="3060"/>
                <a:chOff x="6381" y="8824"/>
                <a:chExt cx="3242" cy="3060"/>
              </a:xfrm>
            </p:grpSpPr>
            <p:grpSp>
              <p:nvGrpSpPr>
                <p:cNvPr id="43013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6381" y="8824"/>
                  <a:ext cx="3242" cy="2020"/>
                  <a:chOff x="5841" y="9000"/>
                  <a:chExt cx="3242" cy="2020"/>
                </a:xfrm>
              </p:grpSpPr>
              <p:grpSp>
                <p:nvGrpSpPr>
                  <p:cNvPr id="43014" name="Group 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843" y="9000"/>
                    <a:ext cx="3240" cy="2020"/>
                    <a:chOff x="5840" y="9000"/>
                    <a:chExt cx="3240" cy="2020"/>
                  </a:xfrm>
                </p:grpSpPr>
                <p:sp>
                  <p:nvSpPr>
                    <p:cNvPr id="43015" name="Freeform 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820" y="10520"/>
                      <a:ext cx="26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260" y="0"/>
                        </a:cxn>
                        <a:cxn ang="0">
                          <a:pos x="200" y="40"/>
                        </a:cxn>
                        <a:cxn ang="0">
                          <a:pos x="180" y="100"/>
                        </a:cxn>
                        <a:cxn ang="0">
                          <a:pos x="140" y="160"/>
                        </a:cxn>
                        <a:cxn ang="0">
                          <a:pos x="120" y="220"/>
                        </a:cxn>
                        <a:cxn ang="0">
                          <a:pos x="60" y="280"/>
                        </a:cxn>
                        <a:cxn ang="0">
                          <a:pos x="0" y="480"/>
                        </a:cxn>
                      </a:cxnLst>
                      <a:rect l="0" t="0" r="r" b="b"/>
                      <a:pathLst>
                        <a:path w="260" h="480">
                          <a:moveTo>
                            <a:pt x="260" y="0"/>
                          </a:moveTo>
                          <a:cubicBezTo>
                            <a:pt x="240" y="13"/>
                            <a:pt x="215" y="21"/>
                            <a:pt x="200" y="40"/>
                          </a:cubicBezTo>
                          <a:cubicBezTo>
                            <a:pt x="187" y="56"/>
                            <a:pt x="189" y="81"/>
                            <a:pt x="180" y="100"/>
                          </a:cubicBezTo>
                          <a:cubicBezTo>
                            <a:pt x="169" y="121"/>
                            <a:pt x="151" y="139"/>
                            <a:pt x="140" y="160"/>
                          </a:cubicBezTo>
                          <a:cubicBezTo>
                            <a:pt x="131" y="179"/>
                            <a:pt x="132" y="202"/>
                            <a:pt x="120" y="220"/>
                          </a:cubicBezTo>
                          <a:cubicBezTo>
                            <a:pt x="104" y="244"/>
                            <a:pt x="80" y="260"/>
                            <a:pt x="60" y="280"/>
                          </a:cubicBezTo>
                          <a:cubicBezTo>
                            <a:pt x="42" y="333"/>
                            <a:pt x="0" y="417"/>
                            <a:pt x="0" y="48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16" name="Freeform 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520" y="10080"/>
                      <a:ext cx="560" cy="905"/>
                    </a:xfrm>
                    <a:custGeom>
                      <a:avLst/>
                      <a:gdLst/>
                      <a:ahLst/>
                      <a:cxnLst>
                        <a:cxn ang="0">
                          <a:pos x="560" y="0"/>
                        </a:cxn>
                        <a:cxn ang="0">
                          <a:pos x="400" y="140"/>
                        </a:cxn>
                        <a:cxn ang="0">
                          <a:pos x="320" y="260"/>
                        </a:cxn>
                        <a:cxn ang="0">
                          <a:pos x="280" y="320"/>
                        </a:cxn>
                        <a:cxn ang="0">
                          <a:pos x="200" y="580"/>
                        </a:cxn>
                        <a:cxn ang="0">
                          <a:pos x="140" y="620"/>
                        </a:cxn>
                        <a:cxn ang="0">
                          <a:pos x="120" y="680"/>
                        </a:cxn>
                        <a:cxn ang="0">
                          <a:pos x="80" y="740"/>
                        </a:cxn>
                        <a:cxn ang="0">
                          <a:pos x="0" y="900"/>
                        </a:cxn>
                      </a:cxnLst>
                      <a:rect l="0" t="0" r="r" b="b"/>
                      <a:pathLst>
                        <a:path w="560" h="905">
                          <a:moveTo>
                            <a:pt x="560" y="0"/>
                          </a:moveTo>
                          <a:cubicBezTo>
                            <a:pt x="495" y="44"/>
                            <a:pt x="465" y="96"/>
                            <a:pt x="400" y="140"/>
                          </a:cubicBezTo>
                          <a:cubicBezTo>
                            <a:pt x="373" y="180"/>
                            <a:pt x="347" y="220"/>
                            <a:pt x="320" y="260"/>
                          </a:cubicBezTo>
                          <a:cubicBezTo>
                            <a:pt x="307" y="280"/>
                            <a:pt x="280" y="320"/>
                            <a:pt x="280" y="320"/>
                          </a:cubicBezTo>
                          <a:cubicBezTo>
                            <a:pt x="258" y="408"/>
                            <a:pt x="229" y="494"/>
                            <a:pt x="200" y="580"/>
                          </a:cubicBezTo>
                          <a:cubicBezTo>
                            <a:pt x="192" y="603"/>
                            <a:pt x="160" y="607"/>
                            <a:pt x="140" y="620"/>
                          </a:cubicBezTo>
                          <a:cubicBezTo>
                            <a:pt x="133" y="640"/>
                            <a:pt x="129" y="661"/>
                            <a:pt x="120" y="680"/>
                          </a:cubicBezTo>
                          <a:cubicBezTo>
                            <a:pt x="109" y="701"/>
                            <a:pt x="90" y="718"/>
                            <a:pt x="80" y="740"/>
                          </a:cubicBezTo>
                          <a:cubicBezTo>
                            <a:pt x="6" y="905"/>
                            <a:pt x="82" y="818"/>
                            <a:pt x="0" y="90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17" name="Freeform 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154" y="9580"/>
                      <a:ext cx="926" cy="1400"/>
                    </a:xfrm>
                    <a:custGeom>
                      <a:avLst/>
                      <a:gdLst/>
                      <a:ahLst/>
                      <a:cxnLst>
                        <a:cxn ang="0">
                          <a:pos x="926" y="0"/>
                        </a:cxn>
                        <a:cxn ang="0">
                          <a:pos x="766" y="180"/>
                        </a:cxn>
                        <a:cxn ang="0">
                          <a:pos x="706" y="220"/>
                        </a:cxn>
                        <a:cxn ang="0">
                          <a:pos x="426" y="520"/>
                        </a:cxn>
                        <a:cxn ang="0">
                          <a:pos x="306" y="740"/>
                        </a:cxn>
                        <a:cxn ang="0">
                          <a:pos x="266" y="860"/>
                        </a:cxn>
                        <a:cxn ang="0">
                          <a:pos x="186" y="980"/>
                        </a:cxn>
                        <a:cxn ang="0">
                          <a:pos x="166" y="1040"/>
                        </a:cxn>
                        <a:cxn ang="0">
                          <a:pos x="126" y="1100"/>
                        </a:cxn>
                        <a:cxn ang="0">
                          <a:pos x="46" y="1280"/>
                        </a:cxn>
                        <a:cxn ang="0">
                          <a:pos x="6" y="1340"/>
                        </a:cxn>
                        <a:cxn ang="0">
                          <a:pos x="6" y="1400"/>
                        </a:cxn>
                      </a:cxnLst>
                      <a:rect l="0" t="0" r="r" b="b"/>
                      <a:pathLst>
                        <a:path w="926" h="1400">
                          <a:moveTo>
                            <a:pt x="926" y="0"/>
                          </a:moveTo>
                          <a:cubicBezTo>
                            <a:pt x="878" y="72"/>
                            <a:pt x="848" y="125"/>
                            <a:pt x="766" y="180"/>
                          </a:cubicBezTo>
                          <a:cubicBezTo>
                            <a:pt x="746" y="193"/>
                            <a:pt x="724" y="204"/>
                            <a:pt x="706" y="220"/>
                          </a:cubicBezTo>
                          <a:cubicBezTo>
                            <a:pt x="603" y="311"/>
                            <a:pt x="513" y="416"/>
                            <a:pt x="426" y="520"/>
                          </a:cubicBezTo>
                          <a:cubicBezTo>
                            <a:pt x="385" y="569"/>
                            <a:pt x="316" y="710"/>
                            <a:pt x="306" y="740"/>
                          </a:cubicBezTo>
                          <a:cubicBezTo>
                            <a:pt x="293" y="780"/>
                            <a:pt x="289" y="825"/>
                            <a:pt x="266" y="860"/>
                          </a:cubicBezTo>
                          <a:cubicBezTo>
                            <a:pt x="239" y="900"/>
                            <a:pt x="201" y="934"/>
                            <a:pt x="186" y="980"/>
                          </a:cubicBezTo>
                          <a:cubicBezTo>
                            <a:pt x="179" y="1000"/>
                            <a:pt x="175" y="1021"/>
                            <a:pt x="166" y="1040"/>
                          </a:cubicBezTo>
                          <a:cubicBezTo>
                            <a:pt x="155" y="1061"/>
                            <a:pt x="137" y="1079"/>
                            <a:pt x="126" y="1100"/>
                          </a:cubicBezTo>
                          <a:cubicBezTo>
                            <a:pt x="97" y="1158"/>
                            <a:pt x="75" y="1222"/>
                            <a:pt x="46" y="1280"/>
                          </a:cubicBezTo>
                          <a:cubicBezTo>
                            <a:pt x="35" y="1301"/>
                            <a:pt x="14" y="1317"/>
                            <a:pt x="6" y="1340"/>
                          </a:cubicBezTo>
                          <a:cubicBezTo>
                            <a:pt x="0" y="1359"/>
                            <a:pt x="6" y="1380"/>
                            <a:pt x="6" y="140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18" name="Freeform 1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996" y="9120"/>
                      <a:ext cx="1084" cy="1080"/>
                    </a:xfrm>
                    <a:custGeom>
                      <a:avLst/>
                      <a:gdLst/>
                      <a:ahLst/>
                      <a:cxnLst>
                        <a:cxn ang="0">
                          <a:pos x="1084" y="0"/>
                        </a:cxn>
                        <a:cxn ang="0">
                          <a:pos x="864" y="60"/>
                        </a:cxn>
                        <a:cxn ang="0">
                          <a:pos x="804" y="100"/>
                        </a:cxn>
                        <a:cxn ang="0">
                          <a:pos x="744" y="120"/>
                        </a:cxn>
                        <a:cxn ang="0">
                          <a:pos x="624" y="220"/>
                        </a:cxn>
                        <a:cxn ang="0">
                          <a:pos x="584" y="280"/>
                        </a:cxn>
                        <a:cxn ang="0">
                          <a:pos x="464" y="400"/>
                        </a:cxn>
                        <a:cxn ang="0">
                          <a:pos x="404" y="460"/>
                        </a:cxn>
                        <a:cxn ang="0">
                          <a:pos x="324" y="580"/>
                        </a:cxn>
                        <a:cxn ang="0">
                          <a:pos x="264" y="720"/>
                        </a:cxn>
                        <a:cxn ang="0">
                          <a:pos x="44" y="1000"/>
                        </a:cxn>
                        <a:cxn ang="0">
                          <a:pos x="4" y="1080"/>
                        </a:cxn>
                      </a:cxnLst>
                      <a:rect l="0" t="0" r="r" b="b"/>
                      <a:pathLst>
                        <a:path w="1084" h="1080">
                          <a:moveTo>
                            <a:pt x="1084" y="0"/>
                          </a:moveTo>
                          <a:cubicBezTo>
                            <a:pt x="943" y="28"/>
                            <a:pt x="1016" y="9"/>
                            <a:pt x="864" y="60"/>
                          </a:cubicBezTo>
                          <a:cubicBezTo>
                            <a:pt x="841" y="68"/>
                            <a:pt x="825" y="89"/>
                            <a:pt x="804" y="100"/>
                          </a:cubicBezTo>
                          <a:cubicBezTo>
                            <a:pt x="785" y="109"/>
                            <a:pt x="764" y="113"/>
                            <a:pt x="744" y="120"/>
                          </a:cubicBezTo>
                          <a:cubicBezTo>
                            <a:pt x="742" y="122"/>
                            <a:pt x="630" y="214"/>
                            <a:pt x="624" y="220"/>
                          </a:cubicBezTo>
                          <a:cubicBezTo>
                            <a:pt x="607" y="237"/>
                            <a:pt x="600" y="262"/>
                            <a:pt x="584" y="280"/>
                          </a:cubicBezTo>
                          <a:cubicBezTo>
                            <a:pt x="546" y="322"/>
                            <a:pt x="504" y="360"/>
                            <a:pt x="464" y="400"/>
                          </a:cubicBezTo>
                          <a:cubicBezTo>
                            <a:pt x="444" y="420"/>
                            <a:pt x="404" y="460"/>
                            <a:pt x="404" y="460"/>
                          </a:cubicBezTo>
                          <a:cubicBezTo>
                            <a:pt x="356" y="603"/>
                            <a:pt x="424" y="430"/>
                            <a:pt x="324" y="580"/>
                          </a:cubicBezTo>
                          <a:cubicBezTo>
                            <a:pt x="296" y="622"/>
                            <a:pt x="290" y="676"/>
                            <a:pt x="264" y="720"/>
                          </a:cubicBezTo>
                          <a:cubicBezTo>
                            <a:pt x="203" y="822"/>
                            <a:pt x="143" y="934"/>
                            <a:pt x="44" y="1000"/>
                          </a:cubicBezTo>
                          <a:cubicBezTo>
                            <a:pt x="0" y="1066"/>
                            <a:pt x="4" y="1036"/>
                            <a:pt x="4" y="108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19" name="Freeform 1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17" y="9000"/>
                      <a:ext cx="303" cy="560"/>
                    </a:xfrm>
                    <a:custGeom>
                      <a:avLst/>
                      <a:gdLst/>
                      <a:ahLst/>
                      <a:cxnLst>
                        <a:cxn ang="0">
                          <a:pos x="303" y="0"/>
                        </a:cxn>
                        <a:cxn ang="0">
                          <a:pos x="163" y="180"/>
                        </a:cxn>
                        <a:cxn ang="0">
                          <a:pos x="23" y="440"/>
                        </a:cxn>
                        <a:cxn ang="0">
                          <a:pos x="3" y="560"/>
                        </a:cxn>
                      </a:cxnLst>
                      <a:rect l="0" t="0" r="r" b="b"/>
                      <a:pathLst>
                        <a:path w="303" h="560">
                          <a:moveTo>
                            <a:pt x="303" y="0"/>
                          </a:moveTo>
                          <a:cubicBezTo>
                            <a:pt x="260" y="65"/>
                            <a:pt x="202" y="112"/>
                            <a:pt x="163" y="180"/>
                          </a:cubicBezTo>
                          <a:cubicBezTo>
                            <a:pt x="114" y="266"/>
                            <a:pt x="78" y="358"/>
                            <a:pt x="23" y="440"/>
                          </a:cubicBezTo>
                          <a:cubicBezTo>
                            <a:pt x="0" y="533"/>
                            <a:pt x="3" y="493"/>
                            <a:pt x="3" y="56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20" name="Freeform 1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440" y="9000"/>
                      <a:ext cx="320" cy="360"/>
                    </a:xfrm>
                    <a:custGeom>
                      <a:avLst/>
                      <a:gdLst/>
                      <a:ahLst/>
                      <a:cxnLst>
                        <a:cxn ang="0">
                          <a:pos x="320" y="0"/>
                        </a:cxn>
                        <a:cxn ang="0">
                          <a:pos x="200" y="40"/>
                        </a:cxn>
                        <a:cxn ang="0">
                          <a:pos x="60" y="220"/>
                        </a:cxn>
                        <a:cxn ang="0">
                          <a:pos x="0" y="360"/>
                        </a:cxn>
                      </a:cxnLst>
                      <a:rect l="0" t="0" r="r" b="b"/>
                      <a:pathLst>
                        <a:path w="320" h="360">
                          <a:moveTo>
                            <a:pt x="320" y="0"/>
                          </a:moveTo>
                          <a:cubicBezTo>
                            <a:pt x="280" y="13"/>
                            <a:pt x="223" y="5"/>
                            <a:pt x="200" y="40"/>
                          </a:cubicBezTo>
                          <a:cubicBezTo>
                            <a:pt x="104" y="184"/>
                            <a:pt x="154" y="126"/>
                            <a:pt x="60" y="220"/>
                          </a:cubicBezTo>
                          <a:cubicBezTo>
                            <a:pt x="17" y="349"/>
                            <a:pt x="50" y="310"/>
                            <a:pt x="0" y="36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21" name="Freeform 1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000" y="9000"/>
                      <a:ext cx="280" cy="346"/>
                    </a:xfrm>
                    <a:custGeom>
                      <a:avLst/>
                      <a:gdLst/>
                      <a:ahLst/>
                      <a:cxnLst>
                        <a:cxn ang="0">
                          <a:pos x="280" y="0"/>
                        </a:cxn>
                        <a:cxn ang="0">
                          <a:pos x="80" y="220"/>
                        </a:cxn>
                        <a:cxn ang="0">
                          <a:pos x="40" y="280"/>
                        </a:cxn>
                        <a:cxn ang="0">
                          <a:pos x="20" y="340"/>
                        </a:cxn>
                        <a:cxn ang="0">
                          <a:pos x="0" y="340"/>
                        </a:cxn>
                      </a:cxnLst>
                      <a:rect l="0" t="0" r="r" b="b"/>
                      <a:pathLst>
                        <a:path w="280" h="346">
                          <a:moveTo>
                            <a:pt x="280" y="0"/>
                          </a:moveTo>
                          <a:cubicBezTo>
                            <a:pt x="185" y="63"/>
                            <a:pt x="145" y="122"/>
                            <a:pt x="80" y="220"/>
                          </a:cubicBezTo>
                          <a:cubicBezTo>
                            <a:pt x="67" y="240"/>
                            <a:pt x="48" y="257"/>
                            <a:pt x="40" y="280"/>
                          </a:cubicBezTo>
                          <a:cubicBezTo>
                            <a:pt x="33" y="300"/>
                            <a:pt x="32" y="322"/>
                            <a:pt x="20" y="340"/>
                          </a:cubicBezTo>
                          <a:cubicBezTo>
                            <a:pt x="16" y="346"/>
                            <a:pt x="7" y="340"/>
                            <a:pt x="0" y="34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22" name="Freeform 1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840" y="9000"/>
                      <a:ext cx="940" cy="1700"/>
                    </a:xfrm>
                    <a:custGeom>
                      <a:avLst/>
                      <a:gdLst/>
                      <a:ahLst/>
                      <a:cxnLst>
                        <a:cxn ang="0">
                          <a:pos x="940" y="0"/>
                        </a:cxn>
                        <a:cxn ang="0">
                          <a:pos x="700" y="300"/>
                        </a:cxn>
                        <a:cxn ang="0">
                          <a:pos x="600" y="420"/>
                        </a:cxn>
                        <a:cxn ang="0">
                          <a:pos x="540" y="540"/>
                        </a:cxn>
                        <a:cxn ang="0">
                          <a:pos x="520" y="600"/>
                        </a:cxn>
                        <a:cxn ang="0">
                          <a:pos x="480" y="660"/>
                        </a:cxn>
                        <a:cxn ang="0">
                          <a:pos x="380" y="920"/>
                        </a:cxn>
                        <a:cxn ang="0">
                          <a:pos x="300" y="1040"/>
                        </a:cxn>
                        <a:cxn ang="0">
                          <a:pos x="280" y="1100"/>
                        </a:cxn>
                        <a:cxn ang="0">
                          <a:pos x="200" y="1220"/>
                        </a:cxn>
                        <a:cxn ang="0">
                          <a:pos x="80" y="1500"/>
                        </a:cxn>
                        <a:cxn ang="0">
                          <a:pos x="40" y="1580"/>
                        </a:cxn>
                        <a:cxn ang="0">
                          <a:pos x="0" y="1700"/>
                        </a:cxn>
                      </a:cxnLst>
                      <a:rect l="0" t="0" r="r" b="b"/>
                      <a:pathLst>
                        <a:path w="940" h="1700">
                          <a:moveTo>
                            <a:pt x="940" y="0"/>
                          </a:moveTo>
                          <a:cubicBezTo>
                            <a:pt x="904" y="108"/>
                            <a:pt x="777" y="223"/>
                            <a:pt x="700" y="300"/>
                          </a:cubicBezTo>
                          <a:cubicBezTo>
                            <a:pt x="694" y="306"/>
                            <a:pt x="602" y="418"/>
                            <a:pt x="600" y="420"/>
                          </a:cubicBezTo>
                          <a:cubicBezTo>
                            <a:pt x="550" y="571"/>
                            <a:pt x="618" y="385"/>
                            <a:pt x="540" y="540"/>
                          </a:cubicBezTo>
                          <a:cubicBezTo>
                            <a:pt x="531" y="559"/>
                            <a:pt x="529" y="581"/>
                            <a:pt x="520" y="600"/>
                          </a:cubicBezTo>
                          <a:cubicBezTo>
                            <a:pt x="509" y="621"/>
                            <a:pt x="490" y="638"/>
                            <a:pt x="480" y="660"/>
                          </a:cubicBezTo>
                          <a:cubicBezTo>
                            <a:pt x="443" y="743"/>
                            <a:pt x="425" y="840"/>
                            <a:pt x="380" y="920"/>
                          </a:cubicBezTo>
                          <a:cubicBezTo>
                            <a:pt x="357" y="962"/>
                            <a:pt x="315" y="994"/>
                            <a:pt x="300" y="1040"/>
                          </a:cubicBezTo>
                          <a:cubicBezTo>
                            <a:pt x="293" y="1060"/>
                            <a:pt x="290" y="1082"/>
                            <a:pt x="280" y="1100"/>
                          </a:cubicBezTo>
                          <a:cubicBezTo>
                            <a:pt x="257" y="1142"/>
                            <a:pt x="215" y="1174"/>
                            <a:pt x="200" y="1220"/>
                          </a:cubicBezTo>
                          <a:cubicBezTo>
                            <a:pt x="141" y="1397"/>
                            <a:pt x="179" y="1302"/>
                            <a:pt x="80" y="1500"/>
                          </a:cubicBezTo>
                          <a:cubicBezTo>
                            <a:pt x="67" y="1527"/>
                            <a:pt x="49" y="1552"/>
                            <a:pt x="40" y="1580"/>
                          </a:cubicBezTo>
                          <a:cubicBezTo>
                            <a:pt x="27" y="1620"/>
                            <a:pt x="0" y="1700"/>
                            <a:pt x="0" y="170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23" name="Freeform 1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860" y="9000"/>
                      <a:ext cx="440" cy="780"/>
                    </a:xfrm>
                    <a:custGeom>
                      <a:avLst/>
                      <a:gdLst/>
                      <a:ahLst/>
                      <a:cxnLst>
                        <a:cxn ang="0">
                          <a:pos x="440" y="0"/>
                        </a:cxn>
                        <a:cxn ang="0">
                          <a:pos x="380" y="20"/>
                        </a:cxn>
                        <a:cxn ang="0">
                          <a:pos x="280" y="200"/>
                        </a:cxn>
                        <a:cxn ang="0">
                          <a:pos x="160" y="400"/>
                        </a:cxn>
                        <a:cxn ang="0">
                          <a:pos x="80" y="580"/>
                        </a:cxn>
                        <a:cxn ang="0">
                          <a:pos x="0" y="780"/>
                        </a:cxn>
                      </a:cxnLst>
                      <a:rect l="0" t="0" r="r" b="b"/>
                      <a:pathLst>
                        <a:path w="440" h="780">
                          <a:moveTo>
                            <a:pt x="440" y="0"/>
                          </a:moveTo>
                          <a:cubicBezTo>
                            <a:pt x="420" y="7"/>
                            <a:pt x="395" y="5"/>
                            <a:pt x="380" y="20"/>
                          </a:cubicBezTo>
                          <a:cubicBezTo>
                            <a:pt x="254" y="146"/>
                            <a:pt x="330" y="99"/>
                            <a:pt x="280" y="200"/>
                          </a:cubicBezTo>
                          <a:cubicBezTo>
                            <a:pt x="246" y="269"/>
                            <a:pt x="194" y="331"/>
                            <a:pt x="160" y="400"/>
                          </a:cubicBezTo>
                          <a:cubicBezTo>
                            <a:pt x="131" y="458"/>
                            <a:pt x="109" y="522"/>
                            <a:pt x="80" y="580"/>
                          </a:cubicBezTo>
                          <a:cubicBezTo>
                            <a:pt x="47" y="646"/>
                            <a:pt x="0" y="700"/>
                            <a:pt x="0" y="78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24" name="Freeform 1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140" y="9560"/>
                      <a:ext cx="780" cy="1446"/>
                    </a:xfrm>
                    <a:custGeom>
                      <a:avLst/>
                      <a:gdLst/>
                      <a:ahLst/>
                      <a:cxnLst>
                        <a:cxn ang="0">
                          <a:pos x="780" y="0"/>
                        </a:cxn>
                        <a:cxn ang="0">
                          <a:pos x="680" y="180"/>
                        </a:cxn>
                        <a:cxn ang="0">
                          <a:pos x="640" y="240"/>
                        </a:cxn>
                        <a:cxn ang="0">
                          <a:pos x="580" y="360"/>
                        </a:cxn>
                        <a:cxn ang="0">
                          <a:pos x="460" y="480"/>
                        </a:cxn>
                        <a:cxn ang="0">
                          <a:pos x="420" y="620"/>
                        </a:cxn>
                        <a:cxn ang="0">
                          <a:pos x="360" y="660"/>
                        </a:cxn>
                        <a:cxn ang="0">
                          <a:pos x="340" y="720"/>
                        </a:cxn>
                        <a:cxn ang="0">
                          <a:pos x="220" y="900"/>
                        </a:cxn>
                        <a:cxn ang="0">
                          <a:pos x="200" y="960"/>
                        </a:cxn>
                        <a:cxn ang="0">
                          <a:pos x="160" y="1020"/>
                        </a:cxn>
                        <a:cxn ang="0">
                          <a:pos x="100" y="1200"/>
                        </a:cxn>
                        <a:cxn ang="0">
                          <a:pos x="40" y="1380"/>
                        </a:cxn>
                        <a:cxn ang="0">
                          <a:pos x="0" y="1440"/>
                        </a:cxn>
                      </a:cxnLst>
                      <a:rect l="0" t="0" r="r" b="b"/>
                      <a:pathLst>
                        <a:path w="780" h="1446">
                          <a:moveTo>
                            <a:pt x="780" y="0"/>
                          </a:moveTo>
                          <a:cubicBezTo>
                            <a:pt x="745" y="106"/>
                            <a:pt x="772" y="42"/>
                            <a:pt x="680" y="180"/>
                          </a:cubicBezTo>
                          <a:cubicBezTo>
                            <a:pt x="667" y="200"/>
                            <a:pt x="648" y="217"/>
                            <a:pt x="640" y="240"/>
                          </a:cubicBezTo>
                          <a:cubicBezTo>
                            <a:pt x="621" y="296"/>
                            <a:pt x="621" y="313"/>
                            <a:pt x="580" y="360"/>
                          </a:cubicBezTo>
                          <a:cubicBezTo>
                            <a:pt x="542" y="402"/>
                            <a:pt x="460" y="480"/>
                            <a:pt x="460" y="480"/>
                          </a:cubicBezTo>
                          <a:cubicBezTo>
                            <a:pt x="447" y="527"/>
                            <a:pt x="444" y="578"/>
                            <a:pt x="420" y="620"/>
                          </a:cubicBezTo>
                          <a:cubicBezTo>
                            <a:pt x="408" y="641"/>
                            <a:pt x="375" y="641"/>
                            <a:pt x="360" y="660"/>
                          </a:cubicBezTo>
                          <a:cubicBezTo>
                            <a:pt x="347" y="676"/>
                            <a:pt x="350" y="702"/>
                            <a:pt x="340" y="720"/>
                          </a:cubicBezTo>
                          <a:cubicBezTo>
                            <a:pt x="340" y="720"/>
                            <a:pt x="240" y="870"/>
                            <a:pt x="220" y="900"/>
                          </a:cubicBezTo>
                          <a:cubicBezTo>
                            <a:pt x="208" y="918"/>
                            <a:pt x="209" y="941"/>
                            <a:pt x="200" y="960"/>
                          </a:cubicBezTo>
                          <a:cubicBezTo>
                            <a:pt x="189" y="981"/>
                            <a:pt x="170" y="998"/>
                            <a:pt x="160" y="1020"/>
                          </a:cubicBezTo>
                          <a:cubicBezTo>
                            <a:pt x="160" y="1020"/>
                            <a:pt x="110" y="1170"/>
                            <a:pt x="100" y="1200"/>
                          </a:cubicBezTo>
                          <a:cubicBezTo>
                            <a:pt x="80" y="1260"/>
                            <a:pt x="60" y="1320"/>
                            <a:pt x="40" y="1380"/>
                          </a:cubicBezTo>
                          <a:cubicBezTo>
                            <a:pt x="18" y="1446"/>
                            <a:pt x="41" y="1440"/>
                            <a:pt x="0" y="144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25" name="Freeform 1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540" y="10200"/>
                      <a:ext cx="380" cy="820"/>
                    </a:xfrm>
                    <a:custGeom>
                      <a:avLst/>
                      <a:gdLst/>
                      <a:ahLst/>
                      <a:cxnLst>
                        <a:cxn ang="0">
                          <a:pos x="380" y="0"/>
                        </a:cxn>
                        <a:cxn ang="0">
                          <a:pos x="160" y="400"/>
                        </a:cxn>
                        <a:cxn ang="0">
                          <a:pos x="120" y="460"/>
                        </a:cxn>
                        <a:cxn ang="0">
                          <a:pos x="80" y="580"/>
                        </a:cxn>
                        <a:cxn ang="0">
                          <a:pos x="20" y="760"/>
                        </a:cxn>
                        <a:cxn ang="0">
                          <a:pos x="0" y="820"/>
                        </a:cxn>
                      </a:cxnLst>
                      <a:rect l="0" t="0" r="r" b="b"/>
                      <a:pathLst>
                        <a:path w="380" h="820">
                          <a:moveTo>
                            <a:pt x="380" y="0"/>
                          </a:moveTo>
                          <a:cubicBezTo>
                            <a:pt x="231" y="99"/>
                            <a:pt x="213" y="242"/>
                            <a:pt x="160" y="400"/>
                          </a:cubicBezTo>
                          <a:cubicBezTo>
                            <a:pt x="152" y="423"/>
                            <a:pt x="130" y="438"/>
                            <a:pt x="120" y="460"/>
                          </a:cubicBezTo>
                          <a:cubicBezTo>
                            <a:pt x="103" y="499"/>
                            <a:pt x="93" y="540"/>
                            <a:pt x="80" y="580"/>
                          </a:cubicBezTo>
                          <a:cubicBezTo>
                            <a:pt x="60" y="640"/>
                            <a:pt x="40" y="700"/>
                            <a:pt x="20" y="760"/>
                          </a:cubicBezTo>
                          <a:cubicBezTo>
                            <a:pt x="13" y="780"/>
                            <a:pt x="0" y="820"/>
                            <a:pt x="0" y="82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43026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841" y="9004"/>
                    <a:ext cx="3240" cy="1980"/>
                    <a:chOff x="5841" y="9004"/>
                    <a:chExt cx="3240" cy="1980"/>
                  </a:xfrm>
                </p:grpSpPr>
                <p:sp>
                  <p:nvSpPr>
                    <p:cNvPr id="43027" name="Line 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001" y="9364"/>
                      <a:ext cx="0" cy="162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28" name="Line 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921" y="9364"/>
                      <a:ext cx="0" cy="162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29" name="Line 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001" y="10984"/>
                      <a:ext cx="1080" cy="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30" name="Line 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841" y="10984"/>
                      <a:ext cx="1080" cy="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31" name="Line 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081" y="9004"/>
                      <a:ext cx="0" cy="198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32" name="Line 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841" y="9004"/>
                      <a:ext cx="3240" cy="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33" name="Line 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841" y="9004"/>
                      <a:ext cx="0" cy="198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34" name="Line 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921" y="9364"/>
                      <a:ext cx="1080" cy="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43035" name="Group 27"/>
                <p:cNvGrpSpPr>
                  <a:grpSpLocks noChangeAspect="1"/>
                </p:cNvGrpSpPr>
                <p:nvPr/>
              </p:nvGrpSpPr>
              <p:grpSpPr bwMode="auto">
                <a:xfrm>
                  <a:off x="7461" y="9188"/>
                  <a:ext cx="1080" cy="2696"/>
                  <a:chOff x="7461" y="9188"/>
                  <a:chExt cx="1080" cy="2696"/>
                </a:xfrm>
              </p:grpSpPr>
              <p:grpSp>
                <p:nvGrpSpPr>
                  <p:cNvPr id="43036" name="Group 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461" y="9188"/>
                    <a:ext cx="1080" cy="2340"/>
                    <a:chOff x="7281" y="9364"/>
                    <a:chExt cx="1080" cy="2340"/>
                  </a:xfrm>
                </p:grpSpPr>
                <p:sp>
                  <p:nvSpPr>
                    <p:cNvPr id="43037" name="Line 2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641" y="10084"/>
                      <a:ext cx="3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38" name="Line 3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641" y="10084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39" name="Line 3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001" y="10084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40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001" y="10444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41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461" y="10444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42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281" y="9364"/>
                      <a:ext cx="180" cy="10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43" name="Line 3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8181" y="9364"/>
                      <a:ext cx="180" cy="10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44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281" y="9364"/>
                      <a:ext cx="10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43045" name="Line 3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181" y="11524"/>
                    <a:ext cx="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3046" name="Line 3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7821" y="11524"/>
                    <a:ext cx="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43047" name="Group 39"/>
              <p:cNvGrpSpPr>
                <a:grpSpLocks noChangeAspect="1"/>
              </p:cNvGrpSpPr>
              <p:nvPr/>
            </p:nvGrpSpPr>
            <p:grpSpPr bwMode="auto">
              <a:xfrm>
                <a:off x="2241" y="9265"/>
                <a:ext cx="7740" cy="3600"/>
                <a:chOff x="2241" y="9265"/>
                <a:chExt cx="7740" cy="3600"/>
              </a:xfrm>
            </p:grpSpPr>
            <p:grpSp>
              <p:nvGrpSpPr>
                <p:cNvPr id="43048" name="Group 40"/>
                <p:cNvGrpSpPr>
                  <a:grpSpLocks noChangeAspect="1"/>
                </p:cNvGrpSpPr>
                <p:nvPr/>
              </p:nvGrpSpPr>
              <p:grpSpPr bwMode="auto">
                <a:xfrm>
                  <a:off x="2421" y="9445"/>
                  <a:ext cx="3420" cy="3240"/>
                  <a:chOff x="3321" y="8978"/>
                  <a:chExt cx="3240" cy="2784"/>
                </a:xfrm>
              </p:grpSpPr>
              <p:sp>
                <p:nvSpPr>
                  <p:cNvPr id="43049" name="Line 4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401" y="9422"/>
                    <a:ext cx="0" cy="12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43050" name="Group 4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21" y="8978"/>
                    <a:ext cx="3240" cy="2784"/>
                    <a:chOff x="3321" y="8978"/>
                    <a:chExt cx="3240" cy="2784"/>
                  </a:xfrm>
                </p:grpSpPr>
                <p:grpSp>
                  <p:nvGrpSpPr>
                    <p:cNvPr id="43051" name="Group 4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1" y="9422"/>
                      <a:ext cx="1080" cy="2340"/>
                      <a:chOff x="4221" y="8658"/>
                      <a:chExt cx="1080" cy="2340"/>
                    </a:xfrm>
                  </p:grpSpPr>
                  <p:sp>
                    <p:nvSpPr>
                      <p:cNvPr id="43052" name="Line 4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581" y="9378"/>
                        <a:ext cx="0" cy="16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53" name="Line 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941" y="9378"/>
                        <a:ext cx="0" cy="16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54" name="Arc 4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221" y="8658"/>
                        <a:ext cx="360" cy="72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55" name="Line 4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221" y="8658"/>
                        <a:ext cx="3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56" name="Arc 4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581" y="8658"/>
                        <a:ext cx="360" cy="72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57" name="Arc 49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4941" y="8658"/>
                        <a:ext cx="360" cy="72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58" name="Line 5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941" y="8658"/>
                        <a:ext cx="3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59" name="Arc 51"/>
                      <p:cNvSpPr>
                        <a:spLocks noChangeAspect="1"/>
                      </p:cNvSpPr>
                      <p:nvPr/>
                    </p:nvSpPr>
                    <p:spPr bwMode="auto">
                      <a:xfrm flipH="1">
                        <a:off x="4741" y="8658"/>
                        <a:ext cx="199" cy="72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11966"/>
                          <a:gd name="T1" fmla="*/ 0 h 21600"/>
                          <a:gd name="T2" fmla="*/ 11966 w 11966"/>
                          <a:gd name="T3" fmla="*/ 3617 h 21600"/>
                          <a:gd name="T4" fmla="*/ 0 w 11966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1966" h="21600" fill="none" extrusionOk="0">
                            <a:moveTo>
                              <a:pt x="-1" y="0"/>
                            </a:moveTo>
                            <a:cubicBezTo>
                              <a:pt x="4257" y="0"/>
                              <a:pt x="8420" y="1258"/>
                              <a:pt x="11965" y="3617"/>
                            </a:cubicBezTo>
                          </a:path>
                          <a:path w="11966" h="21600" stroke="0" extrusionOk="0">
                            <a:moveTo>
                              <a:pt x="-1" y="0"/>
                            </a:moveTo>
                            <a:cubicBezTo>
                              <a:pt x="4257" y="0"/>
                              <a:pt x="8420" y="1258"/>
                              <a:pt x="11965" y="3617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43060" name="Group 5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321" y="9004"/>
                      <a:ext cx="3240" cy="1678"/>
                      <a:chOff x="3321" y="9004"/>
                      <a:chExt cx="3240" cy="1678"/>
                    </a:xfrm>
                  </p:grpSpPr>
                  <p:sp>
                    <p:nvSpPr>
                      <p:cNvPr id="43061" name="Line 5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401" y="9422"/>
                        <a:ext cx="108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62" name="Line 5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481" y="9422"/>
                        <a:ext cx="0" cy="12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63" name="Line 5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481" y="10682"/>
                        <a:ext cx="108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64" name="Line 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6561" y="9004"/>
                        <a:ext cx="0" cy="167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65" name="Line 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21" y="9004"/>
                        <a:ext cx="324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66" name="Line 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21" y="9004"/>
                        <a:ext cx="0" cy="1678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67" name="Line 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21" y="10682"/>
                        <a:ext cx="108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43068" name="Group 6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321" y="8978"/>
                      <a:ext cx="3239" cy="1742"/>
                      <a:chOff x="3321" y="8978"/>
                      <a:chExt cx="3239" cy="1742"/>
                    </a:xfrm>
                  </p:grpSpPr>
                  <p:sp>
                    <p:nvSpPr>
                      <p:cNvPr id="43069" name="Freeform 6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220" y="10400"/>
                        <a:ext cx="340" cy="2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80"/>
                          </a:cxn>
                          <a:cxn ang="0">
                            <a:pos x="100" y="100"/>
                          </a:cxn>
                          <a:cxn ang="0">
                            <a:pos x="160" y="80"/>
                          </a:cxn>
                          <a:cxn ang="0">
                            <a:pos x="220" y="40"/>
                          </a:cxn>
                          <a:cxn ang="0">
                            <a:pos x="340" y="0"/>
                          </a:cxn>
                        </a:cxnLst>
                        <a:rect l="0" t="0" r="r" b="b"/>
                        <a:pathLst>
                          <a:path w="340" h="280">
                            <a:moveTo>
                              <a:pt x="0" y="280"/>
                            </a:moveTo>
                            <a:cubicBezTo>
                              <a:pt x="35" y="174"/>
                              <a:pt x="8" y="238"/>
                              <a:pt x="100" y="100"/>
                            </a:cubicBezTo>
                            <a:cubicBezTo>
                              <a:pt x="112" y="82"/>
                              <a:pt x="141" y="89"/>
                              <a:pt x="160" y="80"/>
                            </a:cubicBezTo>
                            <a:cubicBezTo>
                              <a:pt x="181" y="69"/>
                              <a:pt x="198" y="50"/>
                              <a:pt x="220" y="40"/>
                            </a:cubicBezTo>
                            <a:cubicBezTo>
                              <a:pt x="259" y="23"/>
                              <a:pt x="340" y="0"/>
                              <a:pt x="340" y="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0" name="Freeform 6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980" y="9920"/>
                        <a:ext cx="580" cy="7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760"/>
                          </a:cxn>
                          <a:cxn ang="0">
                            <a:pos x="80" y="520"/>
                          </a:cxn>
                          <a:cxn ang="0">
                            <a:pos x="140" y="460"/>
                          </a:cxn>
                          <a:cxn ang="0">
                            <a:pos x="180" y="400"/>
                          </a:cxn>
                          <a:cxn ang="0">
                            <a:pos x="240" y="360"/>
                          </a:cxn>
                          <a:cxn ang="0">
                            <a:pos x="360" y="240"/>
                          </a:cxn>
                          <a:cxn ang="0">
                            <a:pos x="520" y="80"/>
                          </a:cxn>
                          <a:cxn ang="0">
                            <a:pos x="580" y="0"/>
                          </a:cxn>
                        </a:cxnLst>
                        <a:rect l="0" t="0" r="r" b="b"/>
                        <a:pathLst>
                          <a:path w="580" h="760">
                            <a:moveTo>
                              <a:pt x="0" y="760"/>
                            </a:moveTo>
                            <a:cubicBezTo>
                              <a:pt x="27" y="680"/>
                              <a:pt x="53" y="600"/>
                              <a:pt x="80" y="520"/>
                            </a:cubicBezTo>
                            <a:cubicBezTo>
                              <a:pt x="89" y="493"/>
                              <a:pt x="122" y="482"/>
                              <a:pt x="140" y="460"/>
                            </a:cubicBezTo>
                            <a:cubicBezTo>
                              <a:pt x="155" y="442"/>
                              <a:pt x="163" y="417"/>
                              <a:pt x="180" y="400"/>
                            </a:cubicBezTo>
                            <a:cubicBezTo>
                              <a:pt x="197" y="383"/>
                              <a:pt x="222" y="376"/>
                              <a:pt x="240" y="360"/>
                            </a:cubicBezTo>
                            <a:cubicBezTo>
                              <a:pt x="282" y="322"/>
                              <a:pt x="320" y="280"/>
                              <a:pt x="360" y="240"/>
                            </a:cubicBezTo>
                            <a:cubicBezTo>
                              <a:pt x="416" y="184"/>
                              <a:pt x="454" y="124"/>
                              <a:pt x="520" y="80"/>
                            </a:cubicBezTo>
                            <a:cubicBezTo>
                              <a:pt x="565" y="12"/>
                              <a:pt x="543" y="37"/>
                              <a:pt x="580" y="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1" name="Freeform 6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600" y="9480"/>
                        <a:ext cx="940" cy="12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200"/>
                          </a:cxn>
                          <a:cxn ang="0">
                            <a:pos x="60" y="960"/>
                          </a:cxn>
                          <a:cxn ang="0">
                            <a:pos x="300" y="580"/>
                          </a:cxn>
                          <a:cxn ang="0">
                            <a:pos x="460" y="360"/>
                          </a:cxn>
                          <a:cxn ang="0">
                            <a:pos x="620" y="200"/>
                          </a:cxn>
                          <a:cxn ang="0">
                            <a:pos x="800" y="60"/>
                          </a:cxn>
                          <a:cxn ang="0">
                            <a:pos x="940" y="0"/>
                          </a:cxn>
                        </a:cxnLst>
                        <a:rect l="0" t="0" r="r" b="b"/>
                        <a:pathLst>
                          <a:path w="940" h="1200">
                            <a:moveTo>
                              <a:pt x="0" y="1200"/>
                            </a:moveTo>
                            <a:cubicBezTo>
                              <a:pt x="10" y="1140"/>
                              <a:pt x="25" y="1013"/>
                              <a:pt x="60" y="960"/>
                            </a:cubicBezTo>
                            <a:cubicBezTo>
                              <a:pt x="142" y="837"/>
                              <a:pt x="234" y="713"/>
                              <a:pt x="300" y="580"/>
                            </a:cubicBezTo>
                            <a:cubicBezTo>
                              <a:pt x="354" y="473"/>
                              <a:pt x="361" y="426"/>
                              <a:pt x="460" y="360"/>
                            </a:cubicBezTo>
                            <a:cubicBezTo>
                              <a:pt x="507" y="289"/>
                              <a:pt x="556" y="253"/>
                              <a:pt x="620" y="200"/>
                            </a:cubicBezTo>
                            <a:cubicBezTo>
                              <a:pt x="689" y="142"/>
                              <a:pt x="699" y="94"/>
                              <a:pt x="800" y="60"/>
                            </a:cubicBezTo>
                            <a:cubicBezTo>
                              <a:pt x="929" y="17"/>
                              <a:pt x="890" y="50"/>
                              <a:pt x="940" y="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2" name="Freeform 6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480" y="9038"/>
                        <a:ext cx="1060" cy="9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982"/>
                          </a:cxn>
                          <a:cxn ang="0">
                            <a:pos x="120" y="682"/>
                          </a:cxn>
                          <a:cxn ang="0">
                            <a:pos x="180" y="622"/>
                          </a:cxn>
                          <a:cxn ang="0">
                            <a:pos x="600" y="202"/>
                          </a:cxn>
                          <a:cxn ang="0">
                            <a:pos x="660" y="142"/>
                          </a:cxn>
                          <a:cxn ang="0">
                            <a:pos x="780" y="102"/>
                          </a:cxn>
                          <a:cxn ang="0">
                            <a:pos x="920" y="42"/>
                          </a:cxn>
                          <a:cxn ang="0">
                            <a:pos x="1060" y="2"/>
                          </a:cxn>
                        </a:cxnLst>
                        <a:rect l="0" t="0" r="r" b="b"/>
                        <a:pathLst>
                          <a:path w="1060" h="982">
                            <a:moveTo>
                              <a:pt x="0" y="982"/>
                            </a:moveTo>
                            <a:cubicBezTo>
                              <a:pt x="61" y="891"/>
                              <a:pt x="86" y="785"/>
                              <a:pt x="120" y="682"/>
                            </a:cubicBezTo>
                            <a:cubicBezTo>
                              <a:pt x="129" y="655"/>
                              <a:pt x="163" y="644"/>
                              <a:pt x="180" y="622"/>
                            </a:cubicBezTo>
                            <a:cubicBezTo>
                              <a:pt x="301" y="467"/>
                              <a:pt x="403" y="268"/>
                              <a:pt x="600" y="202"/>
                            </a:cubicBezTo>
                            <a:cubicBezTo>
                              <a:pt x="620" y="182"/>
                              <a:pt x="635" y="156"/>
                              <a:pt x="660" y="142"/>
                            </a:cubicBezTo>
                            <a:cubicBezTo>
                              <a:pt x="697" y="122"/>
                              <a:pt x="745" y="125"/>
                              <a:pt x="780" y="102"/>
                            </a:cubicBezTo>
                            <a:cubicBezTo>
                              <a:pt x="875" y="39"/>
                              <a:pt x="803" y="77"/>
                              <a:pt x="920" y="42"/>
                            </a:cubicBezTo>
                            <a:cubicBezTo>
                              <a:pt x="1060" y="0"/>
                              <a:pt x="996" y="2"/>
                              <a:pt x="1060" y="2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3" name="Freeform 6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380" y="9000"/>
                        <a:ext cx="440" cy="4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420"/>
                          </a:cxn>
                          <a:cxn ang="0">
                            <a:pos x="20" y="280"/>
                          </a:cxn>
                          <a:cxn ang="0">
                            <a:pos x="80" y="220"/>
                          </a:cxn>
                          <a:cxn ang="0">
                            <a:pos x="320" y="80"/>
                          </a:cxn>
                          <a:cxn ang="0">
                            <a:pos x="380" y="20"/>
                          </a:cxn>
                          <a:cxn ang="0">
                            <a:pos x="440" y="0"/>
                          </a:cxn>
                        </a:cxnLst>
                        <a:rect l="0" t="0" r="r" b="b"/>
                        <a:pathLst>
                          <a:path w="440" h="420">
                            <a:moveTo>
                              <a:pt x="0" y="420"/>
                            </a:moveTo>
                            <a:cubicBezTo>
                              <a:pt x="7" y="373"/>
                              <a:pt x="2" y="324"/>
                              <a:pt x="20" y="280"/>
                            </a:cubicBezTo>
                            <a:cubicBezTo>
                              <a:pt x="31" y="254"/>
                              <a:pt x="58" y="237"/>
                              <a:pt x="80" y="220"/>
                            </a:cubicBezTo>
                            <a:cubicBezTo>
                              <a:pt x="155" y="162"/>
                              <a:pt x="231" y="110"/>
                              <a:pt x="320" y="80"/>
                            </a:cubicBezTo>
                            <a:cubicBezTo>
                              <a:pt x="340" y="60"/>
                              <a:pt x="356" y="36"/>
                              <a:pt x="380" y="20"/>
                            </a:cubicBezTo>
                            <a:cubicBezTo>
                              <a:pt x="398" y="8"/>
                              <a:pt x="440" y="0"/>
                              <a:pt x="440" y="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4" name="Freeform 6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980" y="8978"/>
                        <a:ext cx="403" cy="44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442"/>
                          </a:cxn>
                          <a:cxn ang="0">
                            <a:pos x="100" y="302"/>
                          </a:cxn>
                          <a:cxn ang="0">
                            <a:pos x="260" y="142"/>
                          </a:cxn>
                          <a:cxn ang="0">
                            <a:pos x="300" y="82"/>
                          </a:cxn>
                          <a:cxn ang="0">
                            <a:pos x="380" y="22"/>
                          </a:cxn>
                        </a:cxnLst>
                        <a:rect l="0" t="0" r="r" b="b"/>
                        <a:pathLst>
                          <a:path w="403" h="442">
                            <a:moveTo>
                              <a:pt x="0" y="442"/>
                            </a:moveTo>
                            <a:cubicBezTo>
                              <a:pt x="47" y="302"/>
                              <a:pt x="0" y="335"/>
                              <a:pt x="100" y="302"/>
                            </a:cubicBezTo>
                            <a:cubicBezTo>
                              <a:pt x="146" y="233"/>
                              <a:pt x="191" y="188"/>
                              <a:pt x="260" y="142"/>
                            </a:cubicBezTo>
                            <a:cubicBezTo>
                              <a:pt x="273" y="122"/>
                              <a:pt x="281" y="97"/>
                              <a:pt x="300" y="82"/>
                            </a:cubicBezTo>
                            <a:cubicBezTo>
                              <a:pt x="403" y="0"/>
                              <a:pt x="330" y="122"/>
                              <a:pt x="380" y="22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5" name="Freeform 6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430" y="9004"/>
                        <a:ext cx="691" cy="43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0" y="396"/>
                          </a:cxn>
                          <a:cxn ang="0">
                            <a:pos x="270" y="256"/>
                          </a:cxn>
                          <a:cxn ang="0">
                            <a:pos x="330" y="216"/>
                          </a:cxn>
                          <a:cxn ang="0">
                            <a:pos x="390" y="156"/>
                          </a:cxn>
                          <a:cxn ang="0">
                            <a:pos x="511" y="0"/>
                          </a:cxn>
                          <a:cxn ang="0">
                            <a:pos x="691" y="0"/>
                          </a:cxn>
                        </a:cxnLst>
                        <a:rect l="0" t="0" r="r" b="b"/>
                        <a:pathLst>
                          <a:path w="691" h="436">
                            <a:moveTo>
                              <a:pt x="90" y="396"/>
                            </a:moveTo>
                            <a:cubicBezTo>
                              <a:pt x="254" y="341"/>
                              <a:pt x="0" y="436"/>
                              <a:pt x="270" y="256"/>
                            </a:cubicBezTo>
                            <a:cubicBezTo>
                              <a:pt x="290" y="243"/>
                              <a:pt x="312" y="231"/>
                              <a:pt x="330" y="216"/>
                            </a:cubicBezTo>
                            <a:cubicBezTo>
                              <a:pt x="352" y="198"/>
                              <a:pt x="390" y="156"/>
                              <a:pt x="390" y="156"/>
                            </a:cubicBezTo>
                            <a:lnTo>
                              <a:pt x="511" y="0"/>
                            </a:lnTo>
                            <a:lnTo>
                              <a:pt x="691" y="0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6" name="Freeform 6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600" y="9000"/>
                        <a:ext cx="880" cy="16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80" y="0"/>
                          </a:cxn>
                          <a:cxn ang="0">
                            <a:pos x="600" y="240"/>
                          </a:cxn>
                          <a:cxn ang="0">
                            <a:pos x="460" y="420"/>
                          </a:cxn>
                          <a:cxn ang="0">
                            <a:pos x="420" y="480"/>
                          </a:cxn>
                          <a:cxn ang="0">
                            <a:pos x="400" y="540"/>
                          </a:cxn>
                          <a:cxn ang="0">
                            <a:pos x="260" y="720"/>
                          </a:cxn>
                          <a:cxn ang="0">
                            <a:pos x="180" y="840"/>
                          </a:cxn>
                          <a:cxn ang="0">
                            <a:pos x="120" y="1020"/>
                          </a:cxn>
                          <a:cxn ang="0">
                            <a:pos x="100" y="1080"/>
                          </a:cxn>
                          <a:cxn ang="0">
                            <a:pos x="80" y="1140"/>
                          </a:cxn>
                          <a:cxn ang="0">
                            <a:pos x="40" y="1420"/>
                          </a:cxn>
                          <a:cxn ang="0">
                            <a:pos x="0" y="1660"/>
                          </a:cxn>
                        </a:cxnLst>
                        <a:rect l="0" t="0" r="r" b="b"/>
                        <a:pathLst>
                          <a:path w="880" h="1660">
                            <a:moveTo>
                              <a:pt x="880" y="0"/>
                            </a:moveTo>
                            <a:cubicBezTo>
                              <a:pt x="792" y="88"/>
                              <a:pt x="723" y="199"/>
                              <a:pt x="600" y="240"/>
                            </a:cubicBezTo>
                            <a:cubicBezTo>
                              <a:pt x="506" y="334"/>
                              <a:pt x="556" y="276"/>
                              <a:pt x="460" y="420"/>
                            </a:cubicBezTo>
                            <a:cubicBezTo>
                              <a:pt x="447" y="440"/>
                              <a:pt x="428" y="457"/>
                              <a:pt x="420" y="480"/>
                            </a:cubicBezTo>
                            <a:cubicBezTo>
                              <a:pt x="413" y="500"/>
                              <a:pt x="410" y="522"/>
                              <a:pt x="400" y="540"/>
                            </a:cubicBezTo>
                            <a:cubicBezTo>
                              <a:pt x="271" y="772"/>
                              <a:pt x="373" y="574"/>
                              <a:pt x="260" y="720"/>
                            </a:cubicBezTo>
                            <a:cubicBezTo>
                              <a:pt x="230" y="758"/>
                              <a:pt x="207" y="800"/>
                              <a:pt x="180" y="840"/>
                            </a:cubicBezTo>
                            <a:cubicBezTo>
                              <a:pt x="145" y="893"/>
                              <a:pt x="140" y="960"/>
                              <a:pt x="120" y="1020"/>
                            </a:cubicBezTo>
                            <a:cubicBezTo>
                              <a:pt x="113" y="1040"/>
                              <a:pt x="107" y="1060"/>
                              <a:pt x="100" y="1080"/>
                            </a:cubicBezTo>
                            <a:cubicBezTo>
                              <a:pt x="93" y="1100"/>
                              <a:pt x="80" y="1140"/>
                              <a:pt x="80" y="1140"/>
                            </a:cubicBezTo>
                            <a:cubicBezTo>
                              <a:pt x="68" y="1238"/>
                              <a:pt x="59" y="1324"/>
                              <a:pt x="40" y="1420"/>
                            </a:cubicBezTo>
                            <a:cubicBezTo>
                              <a:pt x="22" y="1512"/>
                              <a:pt x="0" y="1564"/>
                              <a:pt x="0" y="166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7" name="Freeform 6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979" y="9580"/>
                        <a:ext cx="421" cy="11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21" y="0"/>
                          </a:cxn>
                          <a:cxn ang="0">
                            <a:pos x="281" y="240"/>
                          </a:cxn>
                          <a:cxn ang="0">
                            <a:pos x="261" y="300"/>
                          </a:cxn>
                          <a:cxn ang="0">
                            <a:pos x="61" y="620"/>
                          </a:cxn>
                          <a:cxn ang="0">
                            <a:pos x="21" y="780"/>
                          </a:cxn>
                          <a:cxn ang="0">
                            <a:pos x="1" y="1100"/>
                          </a:cxn>
                        </a:cxnLst>
                        <a:rect l="0" t="0" r="r" b="b"/>
                        <a:pathLst>
                          <a:path w="421" h="1100">
                            <a:moveTo>
                              <a:pt x="421" y="0"/>
                            </a:moveTo>
                            <a:cubicBezTo>
                              <a:pt x="366" y="83"/>
                              <a:pt x="324" y="153"/>
                              <a:pt x="281" y="240"/>
                            </a:cubicBezTo>
                            <a:cubicBezTo>
                              <a:pt x="272" y="259"/>
                              <a:pt x="271" y="282"/>
                              <a:pt x="261" y="300"/>
                            </a:cubicBezTo>
                            <a:cubicBezTo>
                              <a:pt x="202" y="406"/>
                              <a:pt x="128" y="520"/>
                              <a:pt x="61" y="620"/>
                            </a:cubicBezTo>
                            <a:cubicBezTo>
                              <a:pt x="43" y="646"/>
                              <a:pt x="24" y="766"/>
                              <a:pt x="21" y="780"/>
                            </a:cubicBezTo>
                            <a:cubicBezTo>
                              <a:pt x="0" y="1073"/>
                              <a:pt x="1" y="966"/>
                              <a:pt x="1" y="110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8" name="Freeform 7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321" y="9004"/>
                        <a:ext cx="720" cy="12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21" y="0"/>
                          </a:cxn>
                          <a:cxn ang="0">
                            <a:pos x="281" y="240"/>
                          </a:cxn>
                          <a:cxn ang="0">
                            <a:pos x="261" y="300"/>
                          </a:cxn>
                          <a:cxn ang="0">
                            <a:pos x="61" y="620"/>
                          </a:cxn>
                          <a:cxn ang="0">
                            <a:pos x="21" y="780"/>
                          </a:cxn>
                          <a:cxn ang="0">
                            <a:pos x="1" y="1100"/>
                          </a:cxn>
                        </a:cxnLst>
                        <a:rect l="0" t="0" r="r" b="b"/>
                        <a:pathLst>
                          <a:path w="421" h="1100">
                            <a:moveTo>
                              <a:pt x="421" y="0"/>
                            </a:moveTo>
                            <a:cubicBezTo>
                              <a:pt x="366" y="83"/>
                              <a:pt x="324" y="153"/>
                              <a:pt x="281" y="240"/>
                            </a:cubicBezTo>
                            <a:cubicBezTo>
                              <a:pt x="272" y="259"/>
                              <a:pt x="271" y="282"/>
                              <a:pt x="261" y="300"/>
                            </a:cubicBezTo>
                            <a:cubicBezTo>
                              <a:pt x="202" y="406"/>
                              <a:pt x="128" y="520"/>
                              <a:pt x="61" y="620"/>
                            </a:cubicBezTo>
                            <a:cubicBezTo>
                              <a:pt x="43" y="646"/>
                              <a:pt x="24" y="766"/>
                              <a:pt x="21" y="780"/>
                            </a:cubicBezTo>
                            <a:cubicBezTo>
                              <a:pt x="0" y="1073"/>
                              <a:pt x="1" y="966"/>
                              <a:pt x="1" y="110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79" name="Freeform 7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249" y="10220"/>
                        <a:ext cx="131" cy="5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31" y="0"/>
                          </a:cxn>
                          <a:cxn ang="0">
                            <a:pos x="11" y="400"/>
                          </a:cxn>
                          <a:cxn ang="0">
                            <a:pos x="11" y="500"/>
                          </a:cxn>
                        </a:cxnLst>
                        <a:rect l="0" t="0" r="r" b="b"/>
                        <a:pathLst>
                          <a:path w="131" h="500">
                            <a:moveTo>
                              <a:pt x="131" y="0"/>
                            </a:moveTo>
                            <a:cubicBezTo>
                              <a:pt x="104" y="137"/>
                              <a:pt x="55" y="267"/>
                              <a:pt x="11" y="400"/>
                            </a:cubicBezTo>
                            <a:cubicBezTo>
                              <a:pt x="0" y="432"/>
                              <a:pt x="11" y="467"/>
                              <a:pt x="11" y="50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3080" name="Freeform 7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321" y="9004"/>
                        <a:ext cx="360" cy="5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31" y="0"/>
                          </a:cxn>
                          <a:cxn ang="0">
                            <a:pos x="11" y="400"/>
                          </a:cxn>
                          <a:cxn ang="0">
                            <a:pos x="11" y="500"/>
                          </a:cxn>
                        </a:cxnLst>
                        <a:rect l="0" t="0" r="r" b="b"/>
                        <a:pathLst>
                          <a:path w="131" h="500">
                            <a:moveTo>
                              <a:pt x="131" y="0"/>
                            </a:moveTo>
                            <a:cubicBezTo>
                              <a:pt x="104" y="137"/>
                              <a:pt x="55" y="267"/>
                              <a:pt x="11" y="400"/>
                            </a:cubicBezTo>
                            <a:cubicBezTo>
                              <a:pt x="0" y="432"/>
                              <a:pt x="11" y="467"/>
                              <a:pt x="11" y="50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</p:grpSp>
            <p:sp>
              <p:nvSpPr>
                <p:cNvPr id="43081" name="Rectangl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9265"/>
                  <a:ext cx="7740" cy="36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sp>
          <p:nvSpPr>
            <p:cNvPr id="43082" name="Text Box 74"/>
            <p:cNvSpPr txBox="1">
              <a:spLocks noChangeAspect="1" noChangeArrowheads="1"/>
            </p:cNvSpPr>
            <p:nvPr/>
          </p:nvSpPr>
          <p:spPr bwMode="auto">
            <a:xfrm>
              <a:off x="4221" y="11605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Α</a:t>
              </a:r>
            </a:p>
          </p:txBody>
        </p:sp>
        <p:sp>
          <p:nvSpPr>
            <p:cNvPr id="43083" name="Text Box 75"/>
            <p:cNvSpPr txBox="1">
              <a:spLocks noChangeAspect="1" noChangeArrowheads="1"/>
            </p:cNvSpPr>
            <p:nvPr/>
          </p:nvSpPr>
          <p:spPr bwMode="auto">
            <a:xfrm>
              <a:off x="6921" y="11605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Β</a:t>
              </a:r>
            </a:p>
          </p:txBody>
        </p:sp>
      </p:grpSp>
      <p:sp>
        <p:nvSpPr>
          <p:cNvPr id="43084" name="Rectangle 76"/>
          <p:cNvSpPr>
            <a:spLocks noChangeArrowheads="1"/>
          </p:cNvSpPr>
          <p:nvPr/>
        </p:nvSpPr>
        <p:spPr bwMode="auto">
          <a:xfrm>
            <a:off x="152400" y="49530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Έκκαμψη (Α) και διαπλάτυνση (Β) σε δίσκους κοπής. </a:t>
            </a:r>
            <a:endParaRPr lang="el-GR" sz="4400" b="1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 noChangeAspect="1"/>
          </p:cNvGrpSpPr>
          <p:nvPr/>
        </p:nvGrpSpPr>
        <p:grpSpPr bwMode="auto">
          <a:xfrm>
            <a:off x="685800" y="838200"/>
            <a:ext cx="8026400" cy="3937000"/>
            <a:chOff x="1161" y="7924"/>
            <a:chExt cx="9540" cy="4680"/>
          </a:xfrm>
        </p:grpSpPr>
        <p:sp>
          <p:nvSpPr>
            <p:cNvPr id="44035" name="Line 3"/>
            <p:cNvSpPr>
              <a:spLocks noChangeAspect="1" noChangeShapeType="1"/>
            </p:cNvSpPr>
            <p:nvPr/>
          </p:nvSpPr>
          <p:spPr bwMode="auto">
            <a:xfrm>
              <a:off x="4041" y="8104"/>
              <a:ext cx="0" cy="43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4036" name="Line 4"/>
            <p:cNvSpPr>
              <a:spLocks noChangeAspect="1" noChangeShapeType="1"/>
            </p:cNvSpPr>
            <p:nvPr/>
          </p:nvSpPr>
          <p:spPr bwMode="auto">
            <a:xfrm>
              <a:off x="7821" y="8104"/>
              <a:ext cx="0" cy="43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4037" name="Text Box 5"/>
            <p:cNvSpPr txBox="1">
              <a:spLocks noChangeAspect="1" noChangeArrowheads="1"/>
            </p:cNvSpPr>
            <p:nvPr/>
          </p:nvSpPr>
          <p:spPr bwMode="auto">
            <a:xfrm>
              <a:off x="1521" y="11884"/>
              <a:ext cx="198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Πρόοψη</a:t>
              </a:r>
            </a:p>
          </p:txBody>
        </p:sp>
        <p:sp>
          <p:nvSpPr>
            <p:cNvPr id="44038" name="Text Box 6"/>
            <p:cNvSpPr txBox="1">
              <a:spLocks noChangeAspect="1" noChangeArrowheads="1"/>
            </p:cNvSpPr>
            <p:nvPr/>
          </p:nvSpPr>
          <p:spPr bwMode="auto">
            <a:xfrm>
              <a:off x="4761" y="11884"/>
              <a:ext cx="27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Πλάγια όψη</a:t>
              </a:r>
            </a:p>
          </p:txBody>
        </p:sp>
        <p:sp>
          <p:nvSpPr>
            <p:cNvPr id="44039" name="Text Box 7"/>
            <p:cNvSpPr txBox="1">
              <a:spLocks noChangeAspect="1" noChangeArrowheads="1"/>
            </p:cNvSpPr>
            <p:nvPr/>
          </p:nvSpPr>
          <p:spPr bwMode="auto">
            <a:xfrm>
              <a:off x="8181" y="11884"/>
              <a:ext cx="198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/>
                <a:t>Κάτοψη</a:t>
              </a:r>
            </a:p>
          </p:txBody>
        </p:sp>
        <p:sp>
          <p:nvSpPr>
            <p:cNvPr id="44040" name="Rectangle 8"/>
            <p:cNvSpPr>
              <a:spLocks noChangeAspect="1" noChangeArrowheads="1"/>
            </p:cNvSpPr>
            <p:nvPr/>
          </p:nvSpPr>
          <p:spPr bwMode="auto">
            <a:xfrm>
              <a:off x="1161" y="7924"/>
              <a:ext cx="9540" cy="46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44041" name="Group 9"/>
            <p:cNvGrpSpPr>
              <a:grpSpLocks noChangeAspect="1"/>
            </p:cNvGrpSpPr>
            <p:nvPr/>
          </p:nvGrpSpPr>
          <p:grpSpPr bwMode="auto">
            <a:xfrm>
              <a:off x="1161" y="8104"/>
              <a:ext cx="9540" cy="3780"/>
              <a:chOff x="1161" y="8104"/>
              <a:chExt cx="9540" cy="3780"/>
            </a:xfrm>
          </p:grpSpPr>
          <p:grpSp>
            <p:nvGrpSpPr>
              <p:cNvPr id="44042" name="Group 10"/>
              <p:cNvGrpSpPr>
                <a:grpSpLocks noChangeAspect="1"/>
              </p:cNvGrpSpPr>
              <p:nvPr/>
            </p:nvGrpSpPr>
            <p:grpSpPr bwMode="auto">
              <a:xfrm>
                <a:off x="1161" y="8644"/>
                <a:ext cx="2340" cy="3240"/>
                <a:chOff x="1161" y="8644"/>
                <a:chExt cx="2340" cy="3240"/>
              </a:xfrm>
            </p:grpSpPr>
            <p:grpSp>
              <p:nvGrpSpPr>
                <p:cNvPr id="44043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1521" y="8644"/>
                  <a:ext cx="1980" cy="2880"/>
                  <a:chOff x="1521" y="8644"/>
                  <a:chExt cx="1980" cy="2880"/>
                </a:xfrm>
              </p:grpSpPr>
              <p:grpSp>
                <p:nvGrpSpPr>
                  <p:cNvPr id="44044" name="Group 1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77" y="8644"/>
                    <a:ext cx="908" cy="2240"/>
                    <a:chOff x="2241" y="8284"/>
                    <a:chExt cx="1080" cy="2520"/>
                  </a:xfrm>
                </p:grpSpPr>
                <p:sp>
                  <p:nvSpPr>
                    <p:cNvPr id="44045" name="Line 1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01" y="9364"/>
                      <a:ext cx="0" cy="144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46" name="Line 1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961" y="9364"/>
                      <a:ext cx="0" cy="144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47" name="Line 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421" y="9364"/>
                      <a:ext cx="720" cy="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48" name="Line 1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241" y="8464"/>
                      <a:ext cx="180" cy="90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49" name="Line 1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241" y="8284"/>
                      <a:ext cx="1080" cy="18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50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41" y="8284"/>
                      <a:ext cx="180" cy="108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44051" name="Group 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21" y="8644"/>
                    <a:ext cx="1980" cy="2880"/>
                    <a:chOff x="1521" y="8644"/>
                    <a:chExt cx="1980" cy="2880"/>
                  </a:xfrm>
                </p:grpSpPr>
                <p:sp>
                  <p:nvSpPr>
                    <p:cNvPr id="44052" name="Line 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85" y="8644"/>
                      <a:ext cx="0" cy="28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53" name="Line 2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031" y="9604"/>
                      <a:ext cx="303" cy="17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54" name="Line 2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521" y="8644"/>
                      <a:ext cx="196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55" name="Line 2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521" y="8804"/>
                      <a:ext cx="1059" cy="1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56" name="Freeform 2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723" y="8658"/>
                      <a:ext cx="97" cy="267"/>
                    </a:xfrm>
                    <a:custGeom>
                      <a:avLst/>
                      <a:gdLst/>
                      <a:ahLst/>
                      <a:cxnLst>
                        <a:cxn ang="0">
                          <a:pos x="76" y="0"/>
                        </a:cxn>
                        <a:cxn ang="0">
                          <a:pos x="116" y="300"/>
                        </a:cxn>
                      </a:cxnLst>
                      <a:rect l="0" t="0" r="r" b="b"/>
                      <a:pathLst>
                        <a:path w="116" h="300">
                          <a:moveTo>
                            <a:pt x="76" y="0"/>
                          </a:moveTo>
                          <a:cubicBezTo>
                            <a:pt x="0" y="114"/>
                            <a:pt x="24" y="208"/>
                            <a:pt x="116" y="30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57" name="Freeform 2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081" y="10967"/>
                      <a:ext cx="420" cy="9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00" y="100"/>
                        </a:cxn>
                        <a:cxn ang="0">
                          <a:pos x="420" y="80"/>
                        </a:cxn>
                        <a:cxn ang="0">
                          <a:pos x="440" y="20"/>
                        </a:cxn>
                        <a:cxn ang="0">
                          <a:pos x="500" y="0"/>
                        </a:cxn>
                      </a:cxnLst>
                      <a:rect l="0" t="0" r="r" b="b"/>
                      <a:pathLst>
                        <a:path w="500" h="103">
                          <a:moveTo>
                            <a:pt x="0" y="0"/>
                          </a:moveTo>
                          <a:cubicBezTo>
                            <a:pt x="143" y="95"/>
                            <a:pt x="73" y="68"/>
                            <a:pt x="200" y="100"/>
                          </a:cubicBezTo>
                          <a:cubicBezTo>
                            <a:pt x="273" y="93"/>
                            <a:pt x="350" y="103"/>
                            <a:pt x="420" y="80"/>
                          </a:cubicBezTo>
                          <a:cubicBezTo>
                            <a:pt x="440" y="73"/>
                            <a:pt x="425" y="35"/>
                            <a:pt x="440" y="20"/>
                          </a:cubicBezTo>
                          <a:cubicBezTo>
                            <a:pt x="455" y="5"/>
                            <a:pt x="500" y="0"/>
                            <a:pt x="50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sp>
              <p:nvSpPr>
                <p:cNvPr id="44058" name="Text Box 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961" y="11344"/>
                  <a:ext cx="540" cy="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300" b="1"/>
                    <a:t>Δ</a:t>
                  </a:r>
                </a:p>
              </p:txBody>
            </p:sp>
            <p:sp>
              <p:nvSpPr>
                <p:cNvPr id="44059" name="Text Box 2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161" y="8644"/>
                  <a:ext cx="540" cy="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300" b="1"/>
                    <a:t>Ε</a:t>
                  </a:r>
                </a:p>
              </p:txBody>
            </p:sp>
          </p:grpSp>
          <p:grpSp>
            <p:nvGrpSpPr>
              <p:cNvPr id="44060" name="Group 28"/>
              <p:cNvGrpSpPr>
                <a:grpSpLocks noChangeAspect="1"/>
              </p:cNvGrpSpPr>
              <p:nvPr/>
            </p:nvGrpSpPr>
            <p:grpSpPr bwMode="auto">
              <a:xfrm>
                <a:off x="4221" y="8104"/>
                <a:ext cx="6480" cy="3780"/>
                <a:chOff x="4221" y="8104"/>
                <a:chExt cx="6480" cy="3780"/>
              </a:xfrm>
            </p:grpSpPr>
            <p:sp>
              <p:nvSpPr>
                <p:cNvPr id="44061" name="Text Box 2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01" y="10444"/>
                  <a:ext cx="72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300"/>
                    <a:t>Β</a:t>
                  </a:r>
                </a:p>
              </p:txBody>
            </p:sp>
            <p:sp>
              <p:nvSpPr>
                <p:cNvPr id="44062" name="Text Box 3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741" y="11164"/>
                  <a:ext cx="72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300" b="1"/>
                    <a:t>Α</a:t>
                  </a:r>
                </a:p>
              </p:txBody>
            </p:sp>
            <p:sp>
              <p:nvSpPr>
                <p:cNvPr id="44063" name="Text Box 3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221" y="8644"/>
                  <a:ext cx="72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300" b="1"/>
                    <a:t>Γ</a:t>
                  </a:r>
                </a:p>
              </p:txBody>
            </p:sp>
            <p:grpSp>
              <p:nvGrpSpPr>
                <p:cNvPr id="44064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581" y="8464"/>
                  <a:ext cx="3060" cy="3060"/>
                  <a:chOff x="4581" y="8464"/>
                  <a:chExt cx="3060" cy="3060"/>
                </a:xfrm>
              </p:grpSpPr>
              <p:grpSp>
                <p:nvGrpSpPr>
                  <p:cNvPr id="44065" name="Group 3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45" y="8464"/>
                    <a:ext cx="1996" cy="2249"/>
                    <a:chOff x="3681" y="8464"/>
                    <a:chExt cx="2700" cy="2910"/>
                  </a:xfrm>
                </p:grpSpPr>
                <p:sp>
                  <p:nvSpPr>
                    <p:cNvPr id="44066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221" y="8824"/>
                      <a:ext cx="1260" cy="54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67" name="Line 3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5481" y="8464"/>
                      <a:ext cx="540" cy="18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68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841" y="8464"/>
                      <a:ext cx="180" cy="90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69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5301" y="9364"/>
                      <a:ext cx="540" cy="18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70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301" y="9544"/>
                      <a:ext cx="180" cy="126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71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681" y="9364"/>
                      <a:ext cx="540" cy="90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72" name="Freeform 4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01" y="10804"/>
                      <a:ext cx="1080" cy="5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80" y="540"/>
                        </a:cxn>
                        <a:cxn ang="0">
                          <a:pos x="1080" y="180"/>
                        </a:cxn>
                      </a:cxnLst>
                      <a:rect l="0" t="0" r="r" b="b"/>
                      <a:pathLst>
                        <a:path w="1080" h="570">
                          <a:moveTo>
                            <a:pt x="0" y="0"/>
                          </a:moveTo>
                          <a:cubicBezTo>
                            <a:pt x="0" y="255"/>
                            <a:pt x="0" y="510"/>
                            <a:pt x="180" y="540"/>
                          </a:cubicBezTo>
                          <a:cubicBezTo>
                            <a:pt x="360" y="570"/>
                            <a:pt x="720" y="375"/>
                            <a:pt x="1080" y="18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73" name="Line 4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301" y="8644"/>
                      <a:ext cx="180" cy="90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44074" name="Group 4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581" y="8464"/>
                    <a:ext cx="2880" cy="3060"/>
                    <a:chOff x="4581" y="8464"/>
                    <a:chExt cx="2880" cy="3060"/>
                  </a:xfrm>
                </p:grpSpPr>
                <p:sp>
                  <p:nvSpPr>
                    <p:cNvPr id="44075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373" y="8464"/>
                      <a:ext cx="0" cy="30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76" name="Line 4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581" y="8464"/>
                      <a:ext cx="27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77" name="Line 4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6841" y="8464"/>
                      <a:ext cx="532" cy="30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78" name="Line 4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581" y="8464"/>
                      <a:ext cx="2794" cy="97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79" name="Arc 47"/>
                    <p:cNvSpPr>
                      <a:spLocks noChangeAspect="1"/>
                    </p:cNvSpPr>
                    <p:nvPr/>
                  </p:nvSpPr>
                  <p:spPr bwMode="auto">
                    <a:xfrm flipH="1" flipV="1">
                      <a:off x="4941" y="8464"/>
                      <a:ext cx="2520" cy="2713"/>
                    </a:xfrm>
                    <a:custGeom>
                      <a:avLst/>
                      <a:gdLst>
                        <a:gd name="G0" fmla="+- 0 0 0"/>
                        <a:gd name="G1" fmla="+- 21589 0 0"/>
                        <a:gd name="G2" fmla="+- 21600 0 0"/>
                        <a:gd name="T0" fmla="*/ 697 w 21600"/>
                        <a:gd name="T1" fmla="*/ 0 h 21589"/>
                        <a:gd name="T2" fmla="*/ 21600 w 21600"/>
                        <a:gd name="T3" fmla="*/ 21589 h 21589"/>
                        <a:gd name="T4" fmla="*/ 0 w 21600"/>
                        <a:gd name="T5" fmla="*/ 21589 h 215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89" fill="none" extrusionOk="0">
                          <a:moveTo>
                            <a:pt x="696" y="0"/>
                          </a:moveTo>
                          <a:cubicBezTo>
                            <a:pt x="12348" y="376"/>
                            <a:pt x="21600" y="9930"/>
                            <a:pt x="21600" y="21589"/>
                          </a:cubicBezTo>
                        </a:path>
                        <a:path w="21600" h="21589" stroke="0" extrusionOk="0">
                          <a:moveTo>
                            <a:pt x="696" y="0"/>
                          </a:moveTo>
                          <a:cubicBezTo>
                            <a:pt x="12348" y="376"/>
                            <a:pt x="21600" y="9930"/>
                            <a:pt x="21600" y="21589"/>
                          </a:cubicBezTo>
                          <a:lnTo>
                            <a:pt x="0" y="21589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44080" name="Group 48"/>
                <p:cNvGrpSpPr>
                  <a:grpSpLocks noChangeAspect="1"/>
                </p:cNvGrpSpPr>
                <p:nvPr/>
              </p:nvGrpSpPr>
              <p:grpSpPr bwMode="auto">
                <a:xfrm>
                  <a:off x="8361" y="8104"/>
                  <a:ext cx="2340" cy="3600"/>
                  <a:chOff x="8361" y="8104"/>
                  <a:chExt cx="2340" cy="3600"/>
                </a:xfrm>
              </p:grpSpPr>
              <p:sp>
                <p:nvSpPr>
                  <p:cNvPr id="44081" name="Text Box 4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8361" y="8104"/>
                    <a:ext cx="540" cy="5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l-GR" sz="1300" b="1"/>
                      <a:t>Η</a:t>
                    </a:r>
                  </a:p>
                </p:txBody>
              </p:sp>
              <p:grpSp>
                <p:nvGrpSpPr>
                  <p:cNvPr id="44082" name="Group 5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361" y="8464"/>
                    <a:ext cx="2340" cy="3240"/>
                    <a:chOff x="8361" y="8464"/>
                    <a:chExt cx="2340" cy="3240"/>
                  </a:xfrm>
                </p:grpSpPr>
                <p:grpSp>
                  <p:nvGrpSpPr>
                    <p:cNvPr id="44083" name="Group 5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361" y="8464"/>
                      <a:ext cx="1066" cy="3240"/>
                      <a:chOff x="3681" y="7744"/>
                      <a:chExt cx="2520" cy="6300"/>
                    </a:xfrm>
                  </p:grpSpPr>
                  <p:sp>
                    <p:nvSpPr>
                      <p:cNvPr id="44084" name="Line 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761" y="7744"/>
                        <a:ext cx="0" cy="23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85" name="Line 5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481" y="7744"/>
                        <a:ext cx="0" cy="23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86" name="Line 5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401" y="10084"/>
                        <a:ext cx="144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87" name="Line 5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3681" y="10084"/>
                        <a:ext cx="720" cy="19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88" name="Line 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681" y="11524"/>
                        <a:ext cx="2520" cy="5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89" name="Line 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841" y="10084"/>
                        <a:ext cx="360" cy="14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90" name="Line 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761" y="11884"/>
                        <a:ext cx="0" cy="21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91" name="Line 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481" y="11704"/>
                        <a:ext cx="0" cy="23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44092" name="Group 6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361" y="8464"/>
                      <a:ext cx="2340" cy="2340"/>
                      <a:chOff x="8361" y="8464"/>
                      <a:chExt cx="2340" cy="2340"/>
                    </a:xfrm>
                  </p:grpSpPr>
                  <p:sp>
                    <p:nvSpPr>
                      <p:cNvPr id="44093" name="Text Box 61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0161" y="10264"/>
                        <a:ext cx="540" cy="54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/>
                        <a:r>
                          <a:rPr lang="el-GR" sz="1300" b="1"/>
                          <a:t>Ζ</a:t>
                        </a:r>
                      </a:p>
                    </p:txBody>
                  </p:sp>
                  <p:sp>
                    <p:nvSpPr>
                      <p:cNvPr id="44094" name="Line 6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9427" y="10131"/>
                        <a:ext cx="914" cy="27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95" name="Line 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8361" y="10686"/>
                        <a:ext cx="198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96" name="Line 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8666" y="8464"/>
                        <a:ext cx="304" cy="120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97" name="Line 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8361" y="8464"/>
                        <a:ext cx="0" cy="216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98" name="Arc 6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9981" y="10264"/>
                        <a:ext cx="180" cy="36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3438"/>
                          <a:gd name="T2" fmla="*/ 21522 w 21600"/>
                          <a:gd name="T3" fmla="*/ 23438 h 23438"/>
                          <a:gd name="T4" fmla="*/ 0 w 21600"/>
                          <a:gd name="T5" fmla="*/ 21600 h 234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3438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cubicBezTo>
                              <a:pt x="21600" y="22213"/>
                              <a:pt x="21573" y="22826"/>
                              <a:pt x="21521" y="23437"/>
                            </a:cubicBezTo>
                          </a:path>
                          <a:path w="21600" h="23438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cubicBezTo>
                              <a:pt x="21600" y="22213"/>
                              <a:pt x="21573" y="22826"/>
                              <a:pt x="21521" y="23437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4099" name="Arc 6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8361" y="8644"/>
                        <a:ext cx="540" cy="18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</p:grpSp>
          </p:grpSp>
        </p:grpSp>
      </p:grpSp>
      <p:sp>
        <p:nvSpPr>
          <p:cNvPr id="44100" name="Rectangle 68"/>
          <p:cNvSpPr>
            <a:spLocks noChangeArrowheads="1"/>
          </p:cNvSpPr>
          <p:nvPr/>
        </p:nvSpPr>
        <p:spPr bwMode="auto">
          <a:xfrm>
            <a:off x="0" y="487680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Γωνίες σε ένα δισκοπρίονο. Α: πρόπτωσης (τομής), Β: ακμής, Γ: ράχης (συμπληρωματική), Δ: επιφανείας, Ε: κορυφής, Ζ: πλευρικού διάκενου, Η: ακτινικού διάκενου.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lap-laser.com/fileadmin/_migrated/pics/wood_saw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277" y="1007897"/>
            <a:ext cx="3672408" cy="2442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Ορθογώνιο 3"/>
          <p:cNvSpPr/>
          <p:nvPr/>
        </p:nvSpPr>
        <p:spPr>
          <a:xfrm>
            <a:off x="2627421" y="116632"/>
            <a:ext cx="3809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Δισκοπρίονα</a:t>
            </a:r>
            <a:r>
              <a:rPr lang="el-G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κύριας </a:t>
            </a:r>
            <a:r>
              <a:rPr lang="el-G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πρίσης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/>
          <a:srcRect l="22044" t="29700" r="44881" b="37400"/>
          <a:stretch/>
        </p:blipFill>
        <p:spPr>
          <a:xfrm>
            <a:off x="4551571" y="973134"/>
            <a:ext cx="4426827" cy="2476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Ορθογώνιο 4"/>
          <p:cNvSpPr/>
          <p:nvPr/>
        </p:nvSpPr>
        <p:spPr>
          <a:xfrm>
            <a:off x="4524963" y="3470123"/>
            <a:ext cx="12570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50" dirty="0">
                <a:latin typeface="Calibri" panose="020F0502020204030204" pitchFamily="34" charset="0"/>
                <a:cs typeface="Calibri" panose="020F0502020204030204" pitchFamily="34" charset="0"/>
              </a:rPr>
              <a:t>https://zzleabon.en</a:t>
            </a:r>
          </a:p>
        </p:txBody>
      </p:sp>
      <p:pic>
        <p:nvPicPr>
          <p:cNvPr id="7" name="Picture 2" descr="http://i.ytimg.com/vi/Mvrnv5C4k6w/hq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963" y="3995281"/>
            <a:ext cx="3354166" cy="2515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5"/>
          <a:srcRect l="20075" t="33900" r="65356" b="46500"/>
          <a:stretch/>
        </p:blipFill>
        <p:spPr>
          <a:xfrm>
            <a:off x="750082" y="3995281"/>
            <a:ext cx="3132348" cy="2370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Ορθογώνιο 8"/>
          <p:cNvSpPr/>
          <p:nvPr/>
        </p:nvSpPr>
        <p:spPr>
          <a:xfrm>
            <a:off x="715973" y="6380101"/>
            <a:ext cx="12394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50" dirty="0">
                <a:latin typeface="Calibri" panose="020F0502020204030204" pitchFamily="34" charset="0"/>
                <a:cs typeface="Calibri" panose="020F0502020204030204" pitchFamily="34" charset="0"/>
              </a:rPr>
              <a:t>https://sawmills.en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800225" y="2100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45058" name="Picture 2" descr="Σ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8610600" cy="412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57200" y="4953000"/>
            <a:ext cx="838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1800" b="1">
                <a:cs typeface="Times New Roman" pitchFamily="18" charset="0"/>
              </a:rPr>
              <a:t>Για κοπή καλής ποιότητας θα πρέπει η πρόσθια πλευρά του δοντιού να είναι παράλληλη προς την κάτω επιφάνεια του ξύλου που κόβεται. Β. Η γωνία προσπτώσεως είναι θετική στην κατά μήκος κοπή και αρνητική στην εγκάρσια κοπή.</a:t>
            </a:r>
            <a:endParaRPr lang="el-GR" sz="1800" b="1">
              <a:latin typeface="Arial" charset="0"/>
              <a:cs typeface="Arial" charset="0"/>
            </a:endParaRPr>
          </a:p>
          <a:p>
            <a:pPr eaLnBrk="0" hangingPunct="0"/>
            <a:endParaRPr lang="el-GR" sz="1800" b="1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img.directindustry.com/images_di/photo-g/circular-saw-blade-wood-61297-31446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3813130" cy="3714776"/>
          </a:xfrm>
          <a:prstGeom prst="rect">
            <a:avLst/>
          </a:prstGeom>
          <a:noFill/>
        </p:spPr>
      </p:pic>
      <p:pic>
        <p:nvPicPr>
          <p:cNvPr id="67588" name="Picture 4" descr="http://www.chinasawblade.com/uploadfile/prolist/circular-saw-blade-cut-wood-sierras-circulares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71480"/>
            <a:ext cx="3714776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esska-tech.co.uk/esska_eng/bilder/hauptbilder_neu/65_trenntechnik/6531_saegeblaetter/653100000001_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857652" cy="3795931"/>
          </a:xfrm>
          <a:prstGeom prst="rect">
            <a:avLst/>
          </a:prstGeom>
          <a:noFill/>
        </p:spPr>
      </p:pic>
      <p:pic>
        <p:nvPicPr>
          <p:cNvPr id="68612" name="Picture 4" descr="http://www.simasa.co.uk/blog/wp-content/uploads/2013/07/Wood-working_Circular_Saw_blad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0645" y="3214686"/>
            <a:ext cx="5433355" cy="3100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centruldeutilaje.ro/images/products/p_352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928670"/>
            <a:ext cx="4143404" cy="3071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maschinen.felder-gruppe.at/uploads/machines/sized_562f3a6e9b3e65917befc9b5b6a4ffdf79b3d0d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857232"/>
            <a:ext cx="6691330" cy="4363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362325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4099" name="Picture 3" descr="kyria pri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4800600" cy="4327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152400" y="495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 dirty="0">
                <a:cs typeface="Times New Roman" pitchFamily="18" charset="0"/>
              </a:rPr>
              <a:t>Διπλό </a:t>
            </a:r>
            <a:r>
              <a:rPr lang="el-GR" sz="2500" b="1" dirty="0" err="1">
                <a:cs typeface="Times New Roman" pitchFamily="18" charset="0"/>
              </a:rPr>
              <a:t>δισκοπρίονο</a:t>
            </a:r>
            <a:r>
              <a:rPr lang="el-GR" sz="2500" b="1" dirty="0">
                <a:cs typeface="Times New Roman" pitchFamily="18" charset="0"/>
              </a:rPr>
              <a:t> για κύρια </a:t>
            </a:r>
            <a:r>
              <a:rPr lang="el-GR" sz="2500" b="1" dirty="0" err="1">
                <a:cs typeface="Times New Roman" pitchFamily="18" charset="0"/>
              </a:rPr>
              <a:t>πρίση</a:t>
            </a:r>
            <a:r>
              <a:rPr lang="el-GR" sz="2500" b="1" dirty="0">
                <a:cs typeface="Times New Roman" pitchFamily="18" charset="0"/>
              </a:rPr>
              <a:t> </a:t>
            </a:r>
            <a:r>
              <a:rPr lang="el-GR" sz="2500" b="1" dirty="0" smtClean="0">
                <a:cs typeface="Times New Roman" pitchFamily="18" charset="0"/>
              </a:rPr>
              <a:t>κορμών</a:t>
            </a:r>
            <a:endParaRPr lang="el-GR" sz="2000" b="1" dirty="0">
              <a:cs typeface="Times New Roman" pitchFamily="18" charset="0"/>
            </a:endParaRPr>
          </a:p>
          <a:p>
            <a:pPr eaLnBrk="0" hangingPunct="0"/>
            <a:endParaRPr lang="el-GR" sz="4400" b="1" dirty="0"/>
          </a:p>
        </p:txBody>
      </p:sp>
      <p:pic>
        <p:nvPicPr>
          <p:cNvPr id="4103" name="Picture 7" descr="https://encrypted-tbn1.gstatic.com/images?q=tbn:ANd9GcQP8ULNodHdV1bUBEwdxkmUXH6MU0FmYszF0yTUHq59sbPHgW_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57166"/>
            <a:ext cx="3071834" cy="4229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encrypted-tbn2.gstatic.com/images?q=tbn:ANd9GcT5m0BBzE4DX0uehgG1wwBI-Pfg1zQHcCZ5dQ03QxaIXXXDcsh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357586" cy="506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38450" y="2247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5122" name="Picture 2" descr="diplos parifo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58800"/>
            <a:ext cx="7162800" cy="487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04800" y="57150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Διπλό δισκοπρίονο για πρίση κορμών μικρής διαμέτρου</a:t>
            </a:r>
            <a:r>
              <a:rPr lang="el-GR" sz="2000" b="1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605</Words>
  <Application>Microsoft Office PowerPoint</Application>
  <PresentationFormat>Προβολή στην οθόνη (4:3)</PresentationFormat>
  <Paragraphs>121</Paragraphs>
  <Slides>64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64</vt:i4>
      </vt:variant>
    </vt:vector>
  </HeadingPairs>
  <TitlesOfParts>
    <vt:vector size="69" baseType="lpstr">
      <vt:lpstr>Arial</vt:lpstr>
      <vt:lpstr>Calibri</vt:lpstr>
      <vt:lpstr>Times New Roman</vt:lpstr>
      <vt:lpstr>Προεπιλεγμένη σχεδίαση</vt:lpstr>
      <vt:lpstr>Microsoft Word Picture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Administrator</dc:creator>
  <cp:lastModifiedBy>Σωτήρης</cp:lastModifiedBy>
  <cp:revision>49</cp:revision>
  <dcterms:created xsi:type="dcterms:W3CDTF">2002-05-12T21:03:28Z</dcterms:created>
  <dcterms:modified xsi:type="dcterms:W3CDTF">2021-03-08T12:23:41Z</dcterms:modified>
</cp:coreProperties>
</file>