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18" r:id="rId3"/>
    <p:sldId id="287" r:id="rId4"/>
    <p:sldId id="260" r:id="rId5"/>
    <p:sldId id="383" r:id="rId6"/>
    <p:sldId id="384" r:id="rId7"/>
    <p:sldId id="385" r:id="rId8"/>
    <p:sldId id="406" r:id="rId9"/>
    <p:sldId id="387" r:id="rId10"/>
    <p:sldId id="388" r:id="rId11"/>
    <p:sldId id="389" r:id="rId12"/>
    <p:sldId id="390" r:id="rId13"/>
    <p:sldId id="386" r:id="rId14"/>
    <p:sldId id="391" r:id="rId15"/>
    <p:sldId id="392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3" r:id="rId25"/>
    <p:sldId id="405" r:id="rId26"/>
    <p:sldId id="393" r:id="rId27"/>
    <p:sldId id="402" r:id="rId28"/>
    <p:sldId id="348" r:id="rId29"/>
    <p:sldId id="303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9BD5"/>
    <a:srgbClr val="ECF1F9"/>
    <a:srgbClr val="EDF1FA"/>
    <a:srgbClr val="4472C4"/>
    <a:srgbClr val="EDF2F9"/>
    <a:srgbClr val="EDF2FA"/>
    <a:srgbClr val="000000"/>
    <a:srgbClr val="00206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4A12-95C1-4646-BDA8-05465C287780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473B7-FAD7-4FE6-AF60-73E2496FAE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07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19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14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372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68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345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732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56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7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7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03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714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473B7-FAD7-4FE6-AF60-73E2496FAE2B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99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42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8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48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4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3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5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2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8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80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2D2C-4701-4854-B735-4BDCC7717A1F}" type="datetimeFigureOut">
              <a:rPr lang="el-GR" smtClean="0"/>
              <a:t>23/Οκτ/2025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24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.com/identity-101/why-your-company-needs-an-identity-provider/?utm_source=chatgpt.com" TargetMode="External"/><Relationship Id="rId2" Type="http://schemas.openxmlformats.org/officeDocument/2006/relationships/hyperlink" Target="https://www.keycloak.org/?utm_source=chatgpt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ingidentity.com/en/resources/identity-fundamentals/identity-providers-service-providers.html?utm_source=chatgpt.com" TargetMode="External"/><Relationship Id="rId5" Type="http://schemas.openxmlformats.org/officeDocument/2006/relationships/hyperlink" Target="https://auth0.com/docs/authenticate/identity-providers?utm_source=chatgpt.com" TargetMode="External"/><Relationship Id="rId4" Type="http://schemas.openxmlformats.org/officeDocument/2006/relationships/hyperlink" Target="https://learn.microsoft.com/en-us/azure/active-directory-b2c/add-identity-provider?utm_source=chatgpt.co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ylog.org/" TargetMode="External"/><Relationship Id="rId3" Type="http://schemas.openxmlformats.org/officeDocument/2006/relationships/hyperlink" Target="https://www.freeipa.org/page/Directory_Server?utm_source=chatgpt.com" TargetMode="External"/><Relationship Id="rId7" Type="http://schemas.openxmlformats.org/officeDocument/2006/relationships/hyperlink" Target="https://www.splunk.com/en_us/what-is-splunk.html" TargetMode="External"/><Relationship Id="rId2" Type="http://schemas.openxmlformats.org/officeDocument/2006/relationships/hyperlink" Target="https://www.openldap.org/?utm_source=chatgpt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lastic.co/what-is/elk-stack" TargetMode="External"/><Relationship Id="rId5" Type="http://schemas.openxmlformats.org/officeDocument/2006/relationships/hyperlink" Target="https://www.openpolicyagent.org/" TargetMode="External"/><Relationship Id="rId4" Type="http://schemas.openxmlformats.org/officeDocument/2006/relationships/hyperlink" Target="https://learn.microsoft.com/en-us/windows-server/identity/ad-ds/get-started/virtual-dc/active-directory-domain-services-overview?utm_source=chatgpt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heatsheetseries.owasp.org/cheatsheets/Authorization_Cheat_Sheet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290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ges.nist.gov/800-63-3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Ασφάλεια Συστημάτων &amp; Δικτύων</a:t>
            </a:r>
            <a:endParaRPr lang="el-G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483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Διάλεξη 0</a:t>
            </a:r>
            <a:r>
              <a:rPr lang="en-US" sz="4000" dirty="0" smtClean="0"/>
              <a:t>4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57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Accounting, Auditing &amp; Monitoring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917804"/>
            <a:ext cx="753427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 accountability, detect misuse, support billing/compliance.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Operations: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record → store → analyze → report.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 data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 ID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session ID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 accessed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imestamps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b="1" dirty="0" smtClean="0">
                <a:latin typeface="Arial" panose="020B0604020202020204" pitchFamily="34" charset="0"/>
              </a:rPr>
              <a:t>Mechanism: </a:t>
            </a:r>
            <a:r>
              <a:rPr lang="en-US" altLang="el-GR" dirty="0" smtClean="0">
                <a:latin typeface="Arial" panose="020B0604020202020204" pitchFamily="34" charset="0"/>
              </a:rPr>
              <a:t>Aggregate </a:t>
            </a:r>
            <a:r>
              <a:rPr lang="en-US" altLang="el-GR" dirty="0">
                <a:latin typeface="Arial" panose="020B0604020202020204" pitchFamily="34" charset="0"/>
              </a:rPr>
              <a:t>and </a:t>
            </a:r>
            <a:r>
              <a:rPr lang="en-US" altLang="el-GR" dirty="0" smtClean="0">
                <a:latin typeface="Arial" panose="020B0604020202020204" pitchFamily="34" charset="0"/>
              </a:rPr>
              <a:t>analyze </a:t>
            </a:r>
            <a:r>
              <a:rPr lang="en-US" altLang="el-GR" dirty="0">
                <a:latin typeface="Arial" panose="020B0604020202020204" pitchFamily="34" charset="0"/>
              </a:rPr>
              <a:t>logs from </a:t>
            </a:r>
            <a:r>
              <a:rPr lang="en-US" altLang="el-GR" dirty="0" smtClean="0">
                <a:latin typeface="Arial" panose="020B0604020202020204" pitchFamily="34" charset="0"/>
              </a:rPr>
              <a:t>systems/services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Syslog/SIEM</a:t>
            </a:r>
            <a:endParaRPr lang="en-US" altLang="el-GR" dirty="0" smtClean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Operating system logs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Application logs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Audit Trail: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enables incident reconstruction and legal evidence of activity.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Privacy Dimension: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minimization &amp; retention limits under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GDPR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related standards.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Accounting converts </a:t>
            </a:r>
            <a:r>
              <a:rPr kumimoji="0" lang="el-GR" altLang="el-G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policy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into </a:t>
            </a:r>
            <a:r>
              <a:rPr kumimoji="0" lang="el-GR" altLang="el-GR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measurable assurance.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861" r="26570" b="35555"/>
          <a:stretch/>
        </p:blipFill>
        <p:spPr>
          <a:xfrm>
            <a:off x="7762875" y="1148417"/>
            <a:ext cx="44291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AAA Evolution</a:t>
            </a:r>
            <a:r>
              <a:rPr lang="en-US" sz="2800" b="1" dirty="0"/>
              <a:t>: Protocols, Tools &amp; </a:t>
            </a:r>
            <a:r>
              <a:rPr lang="en-US" sz="2800" b="1" dirty="0" smtClean="0"/>
              <a:t>Functions (1)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051776"/>
              </p:ext>
            </p:extLst>
          </p:nvPr>
        </p:nvGraphicFramePr>
        <p:xfrm>
          <a:off x="480692" y="924898"/>
          <a:ext cx="11325227" cy="507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025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366025">
                  <a:extLst>
                    <a:ext uri="{9D8B030D-6E8A-4147-A177-3AD203B41FA5}">
                      <a16:colId xmlns:a16="http://schemas.microsoft.com/office/drawing/2014/main" val="2578040951"/>
                    </a:ext>
                  </a:extLst>
                </a:gridCol>
                <a:gridCol w="1366025">
                  <a:extLst>
                    <a:ext uri="{9D8B030D-6E8A-4147-A177-3AD203B41FA5}">
                      <a16:colId xmlns:a16="http://schemas.microsoft.com/office/drawing/2014/main" val="2659667369"/>
                    </a:ext>
                  </a:extLst>
                </a:gridCol>
                <a:gridCol w="1366025">
                  <a:extLst>
                    <a:ext uri="{9D8B030D-6E8A-4147-A177-3AD203B41FA5}">
                      <a16:colId xmlns:a16="http://schemas.microsoft.com/office/drawing/2014/main" val="388574596"/>
                    </a:ext>
                  </a:extLst>
                </a:gridCol>
                <a:gridCol w="1366025">
                  <a:extLst>
                    <a:ext uri="{9D8B030D-6E8A-4147-A177-3AD203B41FA5}">
                      <a16:colId xmlns:a16="http://schemas.microsoft.com/office/drawing/2014/main" val="1277977969"/>
                    </a:ext>
                  </a:extLst>
                </a:gridCol>
                <a:gridCol w="1848311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2646791">
                  <a:extLst>
                    <a:ext uri="{9D8B030D-6E8A-4147-A177-3AD203B41FA5}">
                      <a16:colId xmlns:a16="http://schemas.microsoft.com/office/drawing/2014/main" val="3095955230"/>
                    </a:ext>
                  </a:extLst>
                </a:gridCol>
              </a:tblGrid>
              <a:tr h="559913">
                <a:tc>
                  <a:txBody>
                    <a:bodyPr/>
                    <a:lstStyle/>
                    <a:p>
                      <a:r>
                        <a:rPr lang="en-US" sz="1400" b="1" dirty="0"/>
                        <a:t>Protocol / Tool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Core Mechanism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Authentication (A)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Authorization (A)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Accounting (A)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Strengths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Limitations / Notes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en-US" sz="1400" b="1"/>
                        <a:t>LDAP</a:t>
                      </a:r>
                      <a:r>
                        <a:rPr lang="en-US" sz="1400"/>
                        <a:t> (RFC 4511)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Directory lookup &amp; simple bind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✅ </a:t>
                      </a:r>
                      <a:r>
                        <a:rPr lang="en-US" sz="1400" dirty="0" smtClean="0"/>
                        <a:t>Verifies </a:t>
                      </a:r>
                      <a:r>
                        <a:rPr lang="en-US" sz="1400" dirty="0"/>
                        <a:t>credentials against directory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 Limited (group/role info)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❌ </a:t>
                      </a:r>
                      <a:r>
                        <a:rPr lang="en-US" sz="1400" dirty="0"/>
                        <a:t>None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Centralized identity, integrates with AD/OpenLDAP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Needs TLS; no SSO; not full AAA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233017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en-US" sz="1400" b="1"/>
                        <a:t>Kerberos</a:t>
                      </a:r>
                      <a:r>
                        <a:rPr lang="en-US" sz="1400"/>
                        <a:t> (RFC 4120)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Ticket-based auth via KDC (TGT → Service Ticket)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Mutual authentication &amp; SSO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 Partial; ticket contains service info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❌ </a:t>
                      </a:r>
                      <a:r>
                        <a:rPr lang="en-US" sz="1400" dirty="0"/>
                        <a:t>None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Replay protection, strong internal SSO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Key management complex, limited cross-domain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331777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en-US" sz="1400" b="1"/>
                        <a:t>RADIUS</a:t>
                      </a:r>
                      <a:r>
                        <a:rPr lang="en-US" sz="1400"/>
                        <a:t> (RFC 2865)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Client-server AAA protocol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Auth via username/password, token, certificates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Policies applied via server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dirty="0"/>
                        <a:t>✅ </a:t>
                      </a:r>
                      <a:r>
                        <a:rPr lang="en-US" sz="1400" dirty="0"/>
                        <a:t>Logs session usage &amp; accounting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Widely used in networks, centralizes AAA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Limited fine-grained authorization; mostly network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103720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en-US" sz="1400" b="1"/>
                        <a:t>TACACS+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AAA for network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Authentication of admins &amp;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Role-based / command-level authorization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Session logging &amp; auditing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Fine-grained network device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Cisco proprietary, less used outside networking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9776995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en-US" sz="1400" b="1"/>
                        <a:t>SAML 2.0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XML-based federated identity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Auth via assertions from IdP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Access granted via SP roles/claims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 Optional, external logging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Federated SSO, widely adopted in enterprise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XML heavy, token misuse possible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70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9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AAA Evolution</a:t>
            </a:r>
            <a:r>
              <a:rPr lang="en-US" sz="2800" b="1" dirty="0"/>
              <a:t>: Protocols, Tools &amp; </a:t>
            </a:r>
            <a:r>
              <a:rPr lang="en-US" sz="2800" b="1" dirty="0" smtClean="0"/>
              <a:t>Functions (2)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77607"/>
              </p:ext>
            </p:extLst>
          </p:nvPr>
        </p:nvGraphicFramePr>
        <p:xfrm>
          <a:off x="294639" y="924898"/>
          <a:ext cx="11440160" cy="5077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88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379888">
                  <a:extLst>
                    <a:ext uri="{9D8B030D-6E8A-4147-A177-3AD203B41FA5}">
                      <a16:colId xmlns:a16="http://schemas.microsoft.com/office/drawing/2014/main" val="2578040951"/>
                    </a:ext>
                  </a:extLst>
                </a:gridCol>
                <a:gridCol w="1379888">
                  <a:extLst>
                    <a:ext uri="{9D8B030D-6E8A-4147-A177-3AD203B41FA5}">
                      <a16:colId xmlns:a16="http://schemas.microsoft.com/office/drawing/2014/main" val="2659667369"/>
                    </a:ext>
                  </a:extLst>
                </a:gridCol>
                <a:gridCol w="1379888">
                  <a:extLst>
                    <a:ext uri="{9D8B030D-6E8A-4147-A177-3AD203B41FA5}">
                      <a16:colId xmlns:a16="http://schemas.microsoft.com/office/drawing/2014/main" val="388574596"/>
                    </a:ext>
                  </a:extLst>
                </a:gridCol>
                <a:gridCol w="1379888">
                  <a:extLst>
                    <a:ext uri="{9D8B030D-6E8A-4147-A177-3AD203B41FA5}">
                      <a16:colId xmlns:a16="http://schemas.microsoft.com/office/drawing/2014/main" val="1277977969"/>
                    </a:ext>
                  </a:extLst>
                </a:gridCol>
                <a:gridCol w="1867069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2673651">
                  <a:extLst>
                    <a:ext uri="{9D8B030D-6E8A-4147-A177-3AD203B41FA5}">
                      <a16:colId xmlns:a16="http://schemas.microsoft.com/office/drawing/2014/main" val="3095955230"/>
                    </a:ext>
                  </a:extLst>
                </a:gridCol>
              </a:tblGrid>
              <a:tr h="559913">
                <a:tc>
                  <a:txBody>
                    <a:bodyPr/>
                    <a:lstStyle/>
                    <a:p>
                      <a:r>
                        <a:rPr lang="en-US" sz="1400" b="1" dirty="0"/>
                        <a:t>Protocol / Tool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Core Mechanism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Authentication (A)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Authorization (A)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Accounting (A)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Strengths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Limitations / Notes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738464">
                <a:tc>
                  <a:txBody>
                    <a:bodyPr/>
                    <a:lstStyle/>
                    <a:p>
                      <a:r>
                        <a:rPr lang="en-US" sz="1400" b="1" dirty="0"/>
                        <a:t>OAuth 2.0 / OIDC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Token-based delegated </a:t>
                      </a:r>
                      <a:r>
                        <a:rPr lang="en-US" sz="1400" dirty="0" err="1"/>
                        <a:t>auth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OIDC ID token = identity proof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OAuth2 access token = resource authorization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 Optional, integrated via app logs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Web &amp; API federation, scalable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Token revocation &amp; misuse require careful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441190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en-US" sz="1400" b="1"/>
                        <a:t>FIDO2 / WebAuthn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Public-key, device-bound passwordless auth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Strong phishing-resistant authentication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❌ Usually none; authorization handled by app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❌ </a:t>
                      </a:r>
                      <a:r>
                        <a:rPr lang="en-US" sz="1400"/>
                        <a:t>None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Eliminates passwords; device-bound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Device sync/recovery needed; platform dependency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738464">
                <a:tc>
                  <a:txBody>
                    <a:bodyPr/>
                    <a:lstStyle/>
                    <a:p>
                      <a:r>
                        <a:rPr lang="en-US" sz="1400" b="1"/>
                        <a:t>Passkeys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Cloud-synced FIDO2 credentials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Passwordless auth across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❌ </a:t>
                      </a:r>
                      <a:r>
                        <a:rPr lang="en-US" sz="1400"/>
                        <a:t>Usually none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❌ </a:t>
                      </a:r>
                      <a:r>
                        <a:rPr lang="en-US" sz="1400"/>
                        <a:t>None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Seamless cross-device login; phishing-resistant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Ecosystem-dependent (Apple/Google/MS)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738464">
                <a:tc>
                  <a:txBody>
                    <a:bodyPr/>
                    <a:lstStyle/>
                    <a:p>
                      <a:r>
                        <a:rPr lang="en-US" sz="1400" b="1"/>
                        <a:t>DID + Verifiable Credentials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Self-sovereign identifiers + cryptographic proofs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User-controlled authentication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Claims can grant authorization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⚠ Optional; logs via external systems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Privacy-preserving, decentralized, Zero-Trust compatible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Emerging; adoption not yet standardized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738464">
                <a:tc>
                  <a:txBody>
                    <a:bodyPr/>
                    <a:lstStyle/>
                    <a:p>
                      <a:r>
                        <a:rPr lang="en-US" sz="1400" b="1"/>
                        <a:t>Zero-Trust Architecture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Continuous authentication &amp; context-aware access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Ongoing identity verification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✅ Contextual access control (device, behavior, risk)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400"/>
                        <a:t>✅ </a:t>
                      </a:r>
                      <a:r>
                        <a:rPr lang="en-US" sz="1400"/>
                        <a:t>Integrated monitoring &amp; accounting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Adaptive, resilient against lateral movement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Complex deployment; full ecosystem required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AAA Evolution: Timeline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05751"/>
              </p:ext>
            </p:extLst>
          </p:nvPr>
        </p:nvGraphicFramePr>
        <p:xfrm>
          <a:off x="623512" y="793116"/>
          <a:ext cx="11263688" cy="459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843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092345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5086500">
                  <a:extLst>
                    <a:ext uri="{9D8B030D-6E8A-4147-A177-3AD203B41FA5}">
                      <a16:colId xmlns:a16="http://schemas.microsoft.com/office/drawing/2014/main" val="3095955230"/>
                    </a:ext>
                  </a:extLst>
                </a:gridCol>
              </a:tblGrid>
              <a:tr h="330903">
                <a:tc>
                  <a:txBody>
                    <a:bodyPr/>
                    <a:lstStyle/>
                    <a:p>
                      <a:r>
                        <a:rPr lang="en-US" sz="1400" b="1" dirty="0"/>
                        <a:t>Era / Dates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Indicative Protocols / Tools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Key Characteristics / Evolution Trend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sz="1400" b="1"/>
                        <a:t>Local / Host-Based (1980s–1990s)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Password files, PAM, Windows SAM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Authentication stored </a:t>
                      </a:r>
                      <a:r>
                        <a:rPr lang="en-US" sz="1400" b="1" dirty="0"/>
                        <a:t>locally</a:t>
                      </a:r>
                      <a:r>
                        <a:rPr lang="en-US" sz="1400" dirty="0"/>
                        <a:t>; simple username/password; no SSO or centralization.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29090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sz="1400" b="1"/>
                        <a:t>Directory-Based (1990s)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LDAP, Active Directory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Centralized</a:t>
                      </a:r>
                      <a:r>
                        <a:rPr lang="en-US" sz="1400" dirty="0"/>
                        <a:t> identity lookup; authentication against a </a:t>
                      </a:r>
                      <a:r>
                        <a:rPr lang="en-US" sz="1400" b="1" dirty="0"/>
                        <a:t>directory</a:t>
                      </a:r>
                      <a:r>
                        <a:rPr lang="en-US" sz="1400" dirty="0"/>
                        <a:t>; minimal authorization; no accounting; TLS needed for security.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98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sz="1400" b="1"/>
                        <a:t>Ticket-Based / SSO (1980s–2000s)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Kerberos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Mutual authentication via </a:t>
                      </a:r>
                      <a:r>
                        <a:rPr lang="en-US" sz="1400" b="1" dirty="0"/>
                        <a:t>tickets</a:t>
                      </a:r>
                      <a:r>
                        <a:rPr lang="en-US" sz="1400" dirty="0"/>
                        <a:t>; internal SSO; partial authorization via ticket info; accounting requires external logging.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769859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sz="1400" b="1"/>
                        <a:t>AAA Network Protocols (1990s–2000s)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RADIUS, TACACS+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Full AAA for network access; Authentication + Authorization + Accounting; widely deployed in enterprise and ISP networks.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498771">
                <a:tc>
                  <a:txBody>
                    <a:bodyPr/>
                    <a:lstStyle/>
                    <a:p>
                      <a:r>
                        <a:rPr lang="en-US" sz="1400" b="1"/>
                        <a:t>Federated / Web-Era (2000s–2010s)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SAML 2.0, OAuth 2.0, OIDC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Federation</a:t>
                      </a:r>
                      <a:r>
                        <a:rPr lang="en-US" sz="1400" dirty="0"/>
                        <a:t> across domains; centralized </a:t>
                      </a:r>
                      <a:r>
                        <a:rPr lang="en-US" sz="1400" b="1" dirty="0" err="1"/>
                        <a:t>IdP</a:t>
                      </a:r>
                      <a:r>
                        <a:rPr lang="en-US" sz="1400" dirty="0"/>
                        <a:t>; </a:t>
                      </a:r>
                      <a:r>
                        <a:rPr lang="en-US" sz="1400" b="1" dirty="0"/>
                        <a:t>SSO</a:t>
                      </a:r>
                      <a:r>
                        <a:rPr lang="en-US" sz="1400" dirty="0"/>
                        <a:t> for web/cloud; access tokens for authorization; accounting often integrated externally.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498771">
                <a:tc>
                  <a:txBody>
                    <a:bodyPr/>
                    <a:lstStyle/>
                    <a:p>
                      <a:r>
                        <a:rPr lang="en-US" sz="1400" b="1"/>
                        <a:t>Modern / Passwordless (2020s)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FIDO2, WebAuthn, Passkeys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Device-bound</a:t>
                      </a:r>
                      <a:r>
                        <a:rPr lang="en-US" sz="1400" dirty="0"/>
                        <a:t>, cryptographic </a:t>
                      </a:r>
                      <a:r>
                        <a:rPr lang="en-US" sz="1400" b="1" dirty="0" err="1"/>
                        <a:t>passwordless</a:t>
                      </a:r>
                      <a:r>
                        <a:rPr lang="en-US" sz="1400" dirty="0"/>
                        <a:t> authentication; phishing-resistant; usually </a:t>
                      </a:r>
                      <a:r>
                        <a:rPr lang="en-US" sz="1400" dirty="0" err="1"/>
                        <a:t>Auth</a:t>
                      </a:r>
                      <a:r>
                        <a:rPr lang="en-US" sz="1400" dirty="0"/>
                        <a:t> only; integrates with apps for authorization.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498771">
                <a:tc>
                  <a:txBody>
                    <a:bodyPr/>
                    <a:lstStyle/>
                    <a:p>
                      <a:r>
                        <a:rPr lang="en-US" sz="1400" b="1"/>
                        <a:t>Decentralized &amp; Continuous (2020s→)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DID + Verifiable Credentials, Zero-Trust Architecture, Continuous Auth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User-centric, privacy-preserving identity; </a:t>
                      </a:r>
                      <a:r>
                        <a:rPr lang="en-US" sz="1400" b="1" dirty="0"/>
                        <a:t>continuous</a:t>
                      </a:r>
                      <a:r>
                        <a:rPr lang="en-US" sz="1400" dirty="0"/>
                        <a:t> verification; context-aware authorization; integrated accounting/monitoring; adaptive AAA aligned with Zero-Trust.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105352" y="1259840"/>
            <a:ext cx="518160" cy="351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208472" y="5575885"/>
            <a:ext cx="6139822" cy="369332"/>
          </a:xfrm>
          <a:prstGeom prst="rect">
            <a:avLst/>
          </a:prstGeom>
          <a:solidFill>
            <a:srgbClr val="EDF2F9"/>
          </a:solidFill>
        </p:spPr>
        <p:txBody>
          <a:bodyPr wrap="square">
            <a:spAutoFit/>
          </a:bodyPr>
          <a:lstStyle/>
          <a:p>
            <a:r>
              <a:rPr lang="en-US" dirty="0"/>
              <a:t>Local passwords transform into global identity management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208472" y="6042609"/>
            <a:ext cx="6139822" cy="369332"/>
          </a:xfrm>
          <a:prstGeom prst="rect">
            <a:avLst/>
          </a:prstGeom>
          <a:solidFill>
            <a:srgbClr val="EDF2F9"/>
          </a:solidFill>
        </p:spPr>
        <p:txBody>
          <a:bodyPr wrap="square">
            <a:spAutoFit/>
          </a:bodyPr>
          <a:lstStyle/>
          <a:p>
            <a:r>
              <a:rPr lang="en-US" dirty="0"/>
              <a:t>Authentication expands into full AAA with adaptive trust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208472" y="6488668"/>
            <a:ext cx="6139822" cy="369332"/>
          </a:xfrm>
          <a:prstGeom prst="rect">
            <a:avLst/>
          </a:prstGeom>
          <a:solidFill>
            <a:srgbClr val="EDF2F9"/>
          </a:solidFill>
        </p:spPr>
        <p:txBody>
          <a:bodyPr wrap="none">
            <a:spAutoFit/>
          </a:bodyPr>
          <a:lstStyle/>
          <a:p>
            <a:r>
              <a:rPr lang="en-US" dirty="0"/>
              <a:t>Directories, </a:t>
            </a:r>
            <a:r>
              <a:rPr lang="en-US" dirty="0" smtClean="0"/>
              <a:t>federation </a:t>
            </a:r>
            <a:r>
              <a:rPr lang="en-US" dirty="0"/>
              <a:t>and decentralized </a:t>
            </a:r>
            <a:r>
              <a:rPr lang="en-US" dirty="0" err="1"/>
              <a:t>passwordless</a:t>
            </a:r>
            <a:r>
              <a:rPr lang="en-US" dirty="0"/>
              <a:t> identity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5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Modern </a:t>
            </a:r>
            <a:r>
              <a:rPr lang="en-US" sz="2800" b="1" dirty="0"/>
              <a:t>Tools &amp; Ecosystem </a:t>
            </a:r>
            <a:r>
              <a:rPr lang="en-US" sz="2800" b="1" dirty="0" smtClean="0"/>
              <a:t>(1)</a:t>
            </a:r>
            <a:endParaRPr lang="el-G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16560" y="843846"/>
            <a:ext cx="10292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Identity Providers (</a:t>
            </a:r>
            <a:r>
              <a:rPr lang="en-US" b="1" dirty="0" err="1"/>
              <a:t>IdPs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Keycloak</a:t>
            </a:r>
            <a:r>
              <a:rPr lang="en-US" dirty="0"/>
              <a:t> – </a:t>
            </a:r>
            <a:r>
              <a:rPr lang="en-US" b="1" dirty="0"/>
              <a:t>Open-source</a:t>
            </a:r>
            <a:r>
              <a:rPr lang="en-US" dirty="0"/>
              <a:t> identity and access management solution offering </a:t>
            </a:r>
            <a:r>
              <a:rPr lang="en-US" b="1" dirty="0"/>
              <a:t>SSO</a:t>
            </a:r>
            <a:r>
              <a:rPr lang="en-US" dirty="0"/>
              <a:t>, social login, </a:t>
            </a:r>
            <a:r>
              <a:rPr lang="en-US" b="1" dirty="0"/>
              <a:t>MFA</a:t>
            </a:r>
            <a:r>
              <a:rPr lang="en-US" dirty="0"/>
              <a:t>, and fine-grained </a:t>
            </a:r>
            <a:r>
              <a:rPr lang="en-US" b="1" dirty="0"/>
              <a:t>authorization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2"/>
              </a:rPr>
              <a:t>https://www.keycloak.org/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Okta</a:t>
            </a:r>
            <a:r>
              <a:rPr lang="en-US" dirty="0"/>
              <a:t> – </a:t>
            </a:r>
            <a:r>
              <a:rPr lang="en-US" b="1" dirty="0"/>
              <a:t>Cloud-based</a:t>
            </a:r>
            <a:r>
              <a:rPr lang="en-US" dirty="0"/>
              <a:t> identity provider for secure authentication and authorization, including adaptive MFA and </a:t>
            </a:r>
            <a:r>
              <a:rPr lang="en-US" b="1" dirty="0"/>
              <a:t>lifecycle management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3"/>
              </a:rPr>
              <a:t>https://www.okta.com/identity-101/why-your-company-needs-an-identity-provider/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Azure Active Directory (Azure AD)</a:t>
            </a:r>
            <a:r>
              <a:rPr lang="en-US" dirty="0"/>
              <a:t> – </a:t>
            </a:r>
            <a:r>
              <a:rPr lang="en-US" b="1" dirty="0"/>
              <a:t>Microsoft’s</a:t>
            </a:r>
            <a:r>
              <a:rPr lang="en-US" dirty="0"/>
              <a:t> cloud-based identity service, supporting external identity providers, conditional access, and identity protection.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4"/>
              </a:rPr>
              <a:t>https://learn.microsoft.com/en-us/azure/active-directory-b2c/add-identity-provider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Auth0</a:t>
            </a:r>
            <a:r>
              <a:rPr lang="en-US" dirty="0"/>
              <a:t> – Identity platform providing authentication, social login, enterprise federation, and authorization services.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5"/>
              </a:rPr>
              <a:t>https://auth0.com/docs/authenticate/identity-providers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Ping Identity</a:t>
            </a:r>
            <a:r>
              <a:rPr lang="en-US" dirty="0"/>
              <a:t> – Enterprise-grade solution offering SSO, MFA, and identity federation across applications and services.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6"/>
              </a:rPr>
              <a:t>https://www.pingidentity.com/en/resources/identity-fundamentals/identity-providers-service-providers.html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Modern </a:t>
            </a:r>
            <a:r>
              <a:rPr lang="en-US" sz="2800" b="1" dirty="0"/>
              <a:t>Tools &amp; Ecosystem </a:t>
            </a:r>
            <a:r>
              <a:rPr lang="en-US" sz="2800" b="1" dirty="0" smtClean="0"/>
              <a:t>(2)</a:t>
            </a:r>
            <a:endParaRPr lang="el-G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89237" y="739674"/>
            <a:ext cx="115053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Directory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OpenLDAP</a:t>
            </a:r>
            <a:r>
              <a:rPr lang="en-US" dirty="0"/>
              <a:t> – Open-source LDAP implementation for managing user and group information.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2"/>
              </a:rPr>
              <a:t>https://www.openldap.org/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FreeIPA</a:t>
            </a:r>
            <a:r>
              <a:rPr lang="en-US" dirty="0"/>
              <a:t> – Integrated Linux directory, Kerberos-based authentication, and certificate authority management.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3"/>
              </a:rPr>
              <a:t>https://www.freeipa.org/page/Directory_Server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Active Directory</a:t>
            </a:r>
            <a:r>
              <a:rPr lang="en-US" dirty="0"/>
              <a:t> – Microsoft directory service for centralized domain management, authentication, and policy enforcement.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4"/>
              </a:rPr>
              <a:t>https://learn.microsoft.com/en-us/windows-server/identity/ad-ds/get-started/virtual-dc/active-directory-domain-services-overview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5171" y="3406563"/>
            <a:ext cx="11641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Policy Engines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XACML PDPs</a:t>
            </a:r>
            <a:r>
              <a:rPr lang="en-US" dirty="0"/>
              <a:t> – Policy Decision Points that evaluate access requests against XACML security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Open Policy Agent (OPA)</a:t>
            </a:r>
            <a:r>
              <a:rPr lang="en-US" dirty="0"/>
              <a:t> – Open-source policy engine for unified, context-aware policy enforcement.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5"/>
              </a:rPr>
              <a:t>https://www.openpolicyagent.org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5171" y="4688458"/>
            <a:ext cx="11794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Audit / SIEM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Elastic Stack</a:t>
            </a:r>
            <a:r>
              <a:rPr lang="en-US" dirty="0"/>
              <a:t> – Open-source tools (</a:t>
            </a:r>
            <a:r>
              <a:rPr lang="en-US" dirty="0" err="1"/>
              <a:t>Elasticsearch</a:t>
            </a:r>
            <a:r>
              <a:rPr lang="en-US" dirty="0"/>
              <a:t>, </a:t>
            </a:r>
            <a:r>
              <a:rPr lang="en-US" dirty="0" err="1"/>
              <a:t>Logstash</a:t>
            </a:r>
            <a:r>
              <a:rPr lang="en-US" dirty="0"/>
              <a:t>, </a:t>
            </a:r>
            <a:r>
              <a:rPr lang="en-US" dirty="0" err="1"/>
              <a:t>Kibana</a:t>
            </a:r>
            <a:r>
              <a:rPr lang="en-US" dirty="0"/>
              <a:t>) for searching, analyzing, and visualizing log data.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6"/>
              </a:rPr>
              <a:t>https://www.elastic.co/what-is/elk-stack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Splunk</a:t>
            </a:r>
            <a:r>
              <a:rPr lang="en-US" dirty="0"/>
              <a:t> – Data platform for searching, monitoring, and analyzing machine-generated big data.</a:t>
            </a:r>
            <a:br>
              <a:rPr lang="en-US" dirty="0"/>
            </a:br>
            <a:r>
              <a:rPr lang="en-US" dirty="0"/>
              <a:t>Link: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www.splunk.com/en_us/what-is-splunk.html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Graylog</a:t>
            </a:r>
            <a:r>
              <a:rPr lang="en-US" dirty="0"/>
              <a:t> – Open-source log management platform for collecting, indexing, and analyzing log </a:t>
            </a:r>
            <a:r>
              <a:rPr lang="en-US" dirty="0" smtClean="0"/>
              <a:t>data. Link</a:t>
            </a:r>
            <a:r>
              <a:rPr lang="en-US" dirty="0"/>
              <a:t>: </a:t>
            </a:r>
            <a:r>
              <a:rPr lang="en-US" dirty="0">
                <a:hlinkClick r:id="rId8"/>
              </a:rPr>
              <a:t>https://www.graylog.org</a:t>
            </a:r>
            <a:r>
              <a:rPr lang="en-US" dirty="0" smtClean="0">
                <a:hlinkClick r:id="rId8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Demo: Setup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26" y="585701"/>
            <a:ext cx="611505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Deployment Steps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Keycloak</a:t>
            </a:r>
            <a:r>
              <a:rPr kumimoji="0" lang="en-US" altLang="el-G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l-GR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dockerized</a:t>
            </a:r>
            <a:r>
              <a:rPr kumimoji="0" lang="en-US" altLang="el-G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version</a:t>
            </a:r>
            <a:endParaRPr kumimoji="0" lang="en-US" alt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/>
              <a:t>Based on </a:t>
            </a:r>
            <a:r>
              <a:rPr lang="en-US" altLang="el-GR" sz="1600" dirty="0" err="1" smtClean="0"/>
              <a:t>OpenID</a:t>
            </a:r>
            <a:r>
              <a:rPr lang="en-US" altLang="el-GR" sz="1600" dirty="0" smtClean="0"/>
              <a:t> and SSO</a:t>
            </a:r>
            <a:endParaRPr kumimoji="0" lang="en-US" altLang="el-G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Docker </a:t>
            </a:r>
            <a:r>
              <a:rPr kumimoji="0" lang="el-GR" altLang="el-GR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Desktop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 Windows 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Docker allows us to run Keycloak without full installation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Pull Keycloak Docker Image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docker pull quay.io/keycloak/keycloak:21.1.1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Run Keycloak in 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Dev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Mode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docker run -p 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8080:8080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-e KEYCLOAK_ADMIN=admin -e KEYCLOAK_ADMIN_PASSWORD=admin quay.io/keycloak/keycloak:21.1.1 start-dev 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8650" lvl="1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-p 8080:8080 exposes Keycloak web interface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Admin user = admin / admin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Development mode 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for demo purposes (not production)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Flask App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Set 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</a:rPr>
              <a:t>HOST_IP </a:t>
            </a:r>
            <a:r>
              <a:rPr lang="en-US" altLang="el-GR" sz="1600" b="1" dirty="0">
                <a:solidFill>
                  <a:srgbClr val="4472C4"/>
                </a:solidFill>
              </a:rPr>
              <a:t>(</a:t>
            </a:r>
            <a:r>
              <a:rPr lang="en-US" altLang="el-GR" sz="1600" b="1" dirty="0" smtClean="0">
                <a:solidFill>
                  <a:srgbClr val="4472C4"/>
                </a:solidFill>
              </a:rPr>
              <a:t>10.193.92.224) and </a:t>
            </a:r>
            <a:r>
              <a:rPr kumimoji="0" lang="en-US" altLang="el-GR" sz="1600" b="1" i="0" u="none" strike="noStrike" cap="none" normalizeH="0" baseline="0" dirty="0" err="1" smtClean="0">
                <a:ln>
                  <a:noFill/>
                </a:ln>
                <a:solidFill>
                  <a:srgbClr val="4472C4"/>
                </a:solidFill>
                <a:effectLst/>
              </a:rPr>
              <a:t>Keycloak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rgbClr val="4472C4"/>
                </a:solidFill>
                <a:effectLst/>
              </a:rPr>
              <a:t> Port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Flask app listens on </a:t>
            </a: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</a:rPr>
              <a:t>HOST_IP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  <a:r>
              <a:rPr kumimoji="0" lang="el-GR" altLang="el-G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5000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App will later read roles/groups from Keycloak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l-GR" sz="1600" b="1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GR" sz="2000" b="1" dirty="0" smtClean="0"/>
              <a:t>Demo: Login to Admin page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b="1" dirty="0"/>
              <a:t>Admin Control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b="1" dirty="0"/>
              <a:t>Login </a:t>
            </a:r>
            <a:r>
              <a:rPr lang="en-US" altLang="el-GR" sz="1600" b="1" dirty="0">
                <a:solidFill>
                  <a:schemeClr val="accent5"/>
                </a:solidFill>
              </a:rPr>
              <a:t>HOST_IP</a:t>
            </a:r>
            <a:r>
              <a:rPr lang="en-US" altLang="el-GR" sz="1600" b="1" dirty="0"/>
              <a:t>:8080/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b="1" dirty="0"/>
              <a:t>Clients</a:t>
            </a:r>
            <a:endParaRPr lang="el-GR" altLang="el-GR" sz="1600" dirty="0"/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sz="1600" dirty="0"/>
              <a:t>Open browser → </a:t>
            </a:r>
            <a:r>
              <a:rPr lang="en-US" altLang="el-GR" sz="1600" b="1" dirty="0">
                <a:solidFill>
                  <a:schemeClr val="accent5"/>
                </a:solidFill>
              </a:rPr>
              <a:t>HOST_IP</a:t>
            </a:r>
            <a:r>
              <a:rPr lang="el-GR" altLang="el-GR" sz="1600" b="1" dirty="0">
                <a:solidFill>
                  <a:srgbClr val="FF0000"/>
                </a:solidFill>
              </a:rPr>
              <a:t>:5000</a:t>
            </a:r>
            <a:r>
              <a:rPr lang="el-GR" altLang="el-GR" sz="1600" dirty="0"/>
              <a:t> (initially no login</a:t>
            </a:r>
            <a:r>
              <a:rPr lang="el-GR" altLang="el-GR" sz="1600" dirty="0" smtClean="0"/>
              <a:t>)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889" r="82750" b="7778"/>
          <a:stretch/>
        </p:blipFill>
        <p:spPr>
          <a:xfrm>
            <a:off x="8168640" y="708812"/>
            <a:ext cx="2275298" cy="573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Demo: Realm Creation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240" y="1348939"/>
            <a:ext cx="642355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Keycloack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Realm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solated domain for users, clients, roles, groups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llow multiple applications/users to coexist separately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Different Realms for AAA management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</a:t>
            </a:r>
            <a:r>
              <a:rPr kumimoji="0" lang="en-US" alt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</a:t>
            </a:r>
            <a:r>
              <a:rPr lang="en-US" altLang="el-GR" b="1" dirty="0" smtClean="0">
                <a:latin typeface="Arial" panose="020B0604020202020204" pitchFamily="34" charset="0"/>
              </a:rPr>
              <a:t>: Create new realm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Keycloak Admin → Add Realm →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Name: 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e-class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Users, Roles, Clients, Groups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071" r="81878" b="6068"/>
          <a:stretch/>
        </p:blipFill>
        <p:spPr>
          <a:xfrm>
            <a:off x="8625840" y="931060"/>
            <a:ext cx="2239971" cy="54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Demo: Users </a:t>
            </a:r>
            <a:r>
              <a:rPr lang="en-US" sz="2800" b="1" dirty="0" err="1" smtClean="0"/>
              <a:t>AuthN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071" r="81878" b="6068"/>
          <a:stretch/>
        </p:blipFill>
        <p:spPr>
          <a:xfrm>
            <a:off x="8625840" y="931060"/>
            <a:ext cx="2239971" cy="548288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8057" y="1022467"/>
            <a:ext cx="607227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Keycloack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AuthN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digital identities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Authentication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verifying identity to allow access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Admin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e-class realm → Users → Add user →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teacher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student1, student2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…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Credentials → Set password → Temporary = Off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Explanation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kumimoji="0" lang="en-US" alt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valid users can log in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entralized identity management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Demo: Client App Setup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5666" y="798030"/>
            <a:ext cx="668003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l-GR" b="1" dirty="0" err="1" smtClean="0">
                <a:latin typeface="Arial" panose="020B0604020202020204" pitchFamily="34" charset="0"/>
              </a:rPr>
              <a:t>Keycloak</a:t>
            </a:r>
            <a:r>
              <a:rPr lang="en-US" altLang="el-GR" b="1" dirty="0" smtClean="0">
                <a:latin typeface="Arial" panose="020B0604020202020204" pitchFamily="34" charset="0"/>
              </a:rPr>
              <a:t> Clients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an application using Keycloak for authentication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Redirect URIs define where Keycloak sends users after login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Admin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Deployment Steps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e-class realm → Clients → Create client → </a:t>
            </a:r>
            <a:r>
              <a:rPr kumimoji="0" lang="en-US" altLang="el-GR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eclass</a:t>
            </a:r>
            <a:r>
              <a:rPr kumimoji="0" lang="en-US" altLang="el-GR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-app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 URL: </a:t>
            </a:r>
            <a:r>
              <a:rPr lang="en-US" altLang="el-G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HOST_</a:t>
            </a: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IP:5000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Redirect URIs: </a:t>
            </a:r>
            <a:r>
              <a:rPr lang="en-US" altLang="el-G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HOST_IP:5000/*</a:t>
            </a:r>
            <a:endParaRPr lang="en-US" altLang="el-GR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 Origins: </a:t>
            </a:r>
            <a:r>
              <a:rPr lang="en-US" altLang="el-GR" sz="2000" b="1" dirty="0">
                <a:solidFill>
                  <a:srgbClr val="FF0000"/>
                </a:solidFill>
                <a:latin typeface="Arial Unicode MS"/>
              </a:rPr>
              <a:t>*</a:t>
            </a:r>
            <a:endParaRPr kumimoji="0" lang="el-GR" altLang="el-GR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 Flow Enabled, Public Client → Save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 Steps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Flask app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altLang="el-G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HOST_IP:5000)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Login → redirect to Keycloak → return to app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590" t="24416" r="38846" b="10171"/>
          <a:stretch/>
        </p:blipFill>
        <p:spPr>
          <a:xfrm>
            <a:off x="7340263" y="1185315"/>
            <a:ext cx="4149086" cy="3586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10450" y="3762375"/>
            <a:ext cx="657225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6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Efficiency vs(?) Privacy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11237" y="1032485"/>
            <a:ext cx="63400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A city tracks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traffic patterns </a:t>
            </a: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from every vehicle to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optimize every traffic light in </a:t>
            </a: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real-time</a:t>
            </a:r>
            <a:endParaRPr lang="en-US" sz="2400" dirty="0">
              <a:solidFill>
                <a:srgbClr val="0F1115"/>
              </a:solidFill>
              <a:latin typeface="quote-cjk-patch"/>
            </a:endParaRPr>
          </a:p>
          <a:p>
            <a:endParaRPr lang="en-US" sz="2400" dirty="0" smtClean="0">
              <a:solidFill>
                <a:srgbClr val="0F1115"/>
              </a:solidFill>
              <a:latin typeface="quote-cjk-patch"/>
            </a:endParaRPr>
          </a:p>
          <a:p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Emergency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vehicles save </a:t>
            </a:r>
            <a:r>
              <a:rPr lang="en-US" sz="2400" b="1" dirty="0">
                <a:solidFill>
                  <a:schemeClr val="accent6"/>
                </a:solidFill>
                <a:latin typeface="quote-cjk-patch"/>
              </a:rPr>
              <a:t>4 </a:t>
            </a:r>
            <a:r>
              <a:rPr lang="en-US" sz="2400" b="1" dirty="0" err="1" smtClean="0">
                <a:solidFill>
                  <a:schemeClr val="accent6"/>
                </a:solidFill>
                <a:latin typeface="quote-cjk-patch"/>
              </a:rPr>
              <a:t>mins</a:t>
            </a: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reaching </a:t>
            </a: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hospitals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Commute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times drop by </a:t>
            </a:r>
            <a:r>
              <a:rPr lang="en-US" sz="2400" b="1" dirty="0">
                <a:solidFill>
                  <a:schemeClr val="accent6"/>
                </a:solidFill>
                <a:latin typeface="quote-cjk-patch"/>
              </a:rPr>
              <a:t>35%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 city-wide </a:t>
            </a:r>
            <a:endParaRPr lang="en-US" sz="2400" dirty="0" smtClean="0">
              <a:solidFill>
                <a:srgbClr val="0F1115"/>
              </a:solidFill>
              <a:latin typeface="quote-cjk-patch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But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... the system </a:t>
            </a:r>
            <a:r>
              <a:rPr lang="en-US" sz="2400" b="1" dirty="0">
                <a:solidFill>
                  <a:srgbClr val="FF0000"/>
                </a:solidFill>
                <a:latin typeface="quote-cjk-patch"/>
              </a:rPr>
              <a:t>knows exactly where every citizen is </a:t>
            </a:r>
            <a:r>
              <a:rPr lang="en-US" sz="2400" dirty="0">
                <a:solidFill>
                  <a:srgbClr val="0F1115"/>
                </a:solidFill>
                <a:latin typeface="quote-cjk-patch"/>
              </a:rPr>
              <a:t>at all </a:t>
            </a:r>
            <a:r>
              <a:rPr lang="en-US" sz="2400" dirty="0" smtClean="0">
                <a:solidFill>
                  <a:srgbClr val="0F1115"/>
                </a:solidFill>
                <a:latin typeface="quote-cjk-patch"/>
              </a:rPr>
              <a:t>times</a:t>
            </a:r>
            <a:endParaRPr lang="en-US" sz="240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58" y="1229050"/>
            <a:ext cx="5022268" cy="37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</a:t>
            </a:r>
            <a:r>
              <a:rPr lang="en-US" sz="2800" b="1" dirty="0"/>
              <a:t>: Roles &amp; Groups (Authorization)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8125" y="633323"/>
            <a:ext cx="55626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Keycloak</a:t>
            </a:r>
            <a:r>
              <a:rPr kumimoji="0" lang="en-US" altLang="el-GR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Roles</a:t>
            </a:r>
            <a:endParaRPr kumimoji="0" lang="en-US" altLang="el-G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“what users can do”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Teacher: Add Lesson, Grade Assignments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Student: View Lessons, Submit Homework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Keycloak</a:t>
            </a: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Groups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collections of users with assigned roles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1A → students in section 1A → student role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Teachers → teacher role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Admin</a:t>
            </a: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Deployment Steps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Roles → Add </a:t>
            </a:r>
            <a:r>
              <a:rPr kumimoji="0" lang="en-US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teacher, student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Groups → Add</a:t>
            </a:r>
            <a:r>
              <a:rPr kumimoji="0" lang="en-US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Class 1A, Class</a:t>
            </a:r>
            <a:r>
              <a:rPr kumimoji="0" lang="en-US" altLang="el-G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1B, Teachers</a:t>
            </a:r>
            <a:endParaRPr kumimoji="0" lang="el-GR" alt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Assign roles to groups: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1A → student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Class 1B → student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Teachers → teacher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users to groups: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smtClean="0">
                <a:latin typeface="Arial" panose="020B0604020202020204" pitchFamily="34" charset="0"/>
              </a:rPr>
              <a:t>Student1 </a:t>
            </a:r>
            <a:r>
              <a:rPr lang="el-GR" altLang="el-GR" sz="1400" dirty="0">
                <a:latin typeface="Arial" panose="020B0604020202020204" pitchFamily="34" charset="0"/>
              </a:rPr>
              <a:t>→</a:t>
            </a:r>
            <a:r>
              <a:rPr lang="en-US" altLang="el-GR" sz="1400" dirty="0" smtClean="0">
                <a:latin typeface="Arial" panose="020B0604020202020204" pitchFamily="34" charset="0"/>
              </a:rPr>
              <a:t> Class 1A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Student2</a:t>
            </a:r>
            <a:r>
              <a:rPr kumimoji="0" lang="en-US" altLang="el-G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l-GR" altLang="el-GR" sz="1400" dirty="0">
                <a:latin typeface="Arial" panose="020B0604020202020204" pitchFamily="34" charset="0"/>
              </a:rPr>
              <a:t>→</a:t>
            </a:r>
            <a:r>
              <a:rPr kumimoji="0" lang="en-US" altLang="el-G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Class 1B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baseline="0" dirty="0" smtClean="0">
                <a:latin typeface="Arial" panose="020B0604020202020204" pitchFamily="34" charset="0"/>
              </a:rPr>
              <a:t>Teacher</a:t>
            </a:r>
            <a:r>
              <a:rPr lang="en-US" altLang="el-GR" sz="1400" dirty="0" smtClean="0">
                <a:latin typeface="Arial" panose="020B0604020202020204" pitchFamily="34" charset="0"/>
              </a:rPr>
              <a:t> </a:t>
            </a:r>
            <a:r>
              <a:rPr lang="el-GR" altLang="el-GR" sz="1400" dirty="0">
                <a:latin typeface="Arial" panose="020B0604020202020204" pitchFamily="34" charset="0"/>
              </a:rPr>
              <a:t>→</a:t>
            </a:r>
            <a:r>
              <a:rPr lang="en-US" altLang="el-GR" sz="1400" dirty="0" smtClean="0">
                <a:latin typeface="Arial" panose="020B0604020202020204" pitchFamily="34" charset="0"/>
              </a:rPr>
              <a:t> teachers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Student Steps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Login → see dashboard features according to role</a:t>
            </a:r>
            <a:endParaRPr kumimoji="0" lang="en-US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400" dirty="0" smtClean="0">
                <a:latin typeface="Arial" panose="020B0604020202020204" pitchFamily="34" charset="0"/>
              </a:rPr>
              <a:t>Teacher Steps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Login </a:t>
            </a:r>
            <a:r>
              <a:rPr lang="el-GR" altLang="el-GR" sz="1400" dirty="0" smtClean="0">
                <a:latin typeface="Arial" panose="020B0604020202020204" pitchFamily="34" charset="0"/>
              </a:rPr>
              <a:t>→</a:t>
            </a:r>
            <a:r>
              <a:rPr kumimoji="0" lang="en-US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see diff features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Explanation</a:t>
            </a: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Role-based UI: Teacher sees teacher cards/buttons, students see student cards/buttons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Multiple roles = user can access all features for each role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846" t="30341" r="25000" b="25214"/>
          <a:stretch/>
        </p:blipFill>
        <p:spPr>
          <a:xfrm>
            <a:off x="5580185" y="2507195"/>
            <a:ext cx="6213230" cy="27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</a:t>
            </a:r>
            <a:r>
              <a:rPr lang="en-US" sz="2800" b="1" dirty="0"/>
              <a:t>: </a:t>
            </a:r>
            <a:r>
              <a:rPr lang="en-US" sz="2800" b="1" dirty="0" smtClean="0"/>
              <a:t>Accounting and Sessions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1570" y="910612"/>
            <a:ext cx="46343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Accounting</a:t>
            </a:r>
            <a:r>
              <a:rPr lang="en-US" sz="2000" dirty="0" smtClean="0"/>
              <a:t> = monitoring </a:t>
            </a:r>
            <a:r>
              <a:rPr lang="en-US" sz="2000" dirty="0"/>
              <a:t>sessions and user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Admin </a:t>
            </a:r>
            <a:r>
              <a:rPr lang="en-US" sz="2000" b="1" dirty="0"/>
              <a:t>Deployment Steps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Keycloak</a:t>
            </a:r>
            <a:r>
              <a:rPr lang="en-US" sz="2000" dirty="0"/>
              <a:t> → e-class realm →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Observe active logins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Revoke a student session → session </a:t>
            </a:r>
            <a:r>
              <a:rPr lang="en-US" sz="2000" dirty="0" smtClean="0"/>
              <a:t>terminated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500" t="23778" b="38000"/>
          <a:stretch/>
        </p:blipFill>
        <p:spPr>
          <a:xfrm>
            <a:off x="838200" y="3852546"/>
            <a:ext cx="10134600" cy="2706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7090" y="910611"/>
            <a:ext cx="4405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Student </a:t>
            </a:r>
            <a:r>
              <a:rPr lang="en-US" sz="2000" b="1" dirty="0"/>
              <a:t>Steps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Observe forced logout after session revoke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Login again → normal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Explanation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Centralized </a:t>
            </a:r>
            <a:r>
              <a:rPr lang="en-US" sz="2000" dirty="0"/>
              <a:t>session control and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/>
              <a:t>Accounting” in AAA</a:t>
            </a:r>
          </a:p>
        </p:txBody>
      </p:sp>
    </p:spTree>
    <p:extLst>
      <p:ext uri="{BB962C8B-B14F-4D97-AF65-F5344CB8AC3E}">
        <p14:creationId xmlns:p14="http://schemas.microsoft.com/office/powerpoint/2010/main" val="911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</a:t>
            </a:r>
            <a:r>
              <a:rPr lang="en-US" sz="2800" b="1" dirty="0"/>
              <a:t>: </a:t>
            </a:r>
            <a:r>
              <a:rPr lang="en-US" sz="2800" b="1" dirty="0" smtClean="0"/>
              <a:t>Discussion (1)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363777" y="2101334"/>
            <a:ext cx="6098977" cy="584775"/>
          </a:xfrm>
          <a:prstGeom prst="rect">
            <a:avLst/>
          </a:prstGeom>
          <a:solidFill>
            <a:srgbClr val="EDF1FA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What happens if a user has 2 roles?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988465" y="3499394"/>
            <a:ext cx="8849602" cy="584775"/>
          </a:xfrm>
          <a:prstGeom prst="rect">
            <a:avLst/>
          </a:prstGeom>
          <a:solidFill>
            <a:srgbClr val="ECF1F9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How would you use groups for easier management?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981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E-Class via </a:t>
            </a:r>
            <a:r>
              <a:rPr lang="en-US" sz="2800" b="1" dirty="0" err="1" smtClean="0"/>
              <a:t>Keycloak</a:t>
            </a:r>
            <a:r>
              <a:rPr lang="en-US" sz="2800" b="1" dirty="0" smtClean="0"/>
              <a:t> Demo</a:t>
            </a:r>
            <a:r>
              <a:rPr lang="en-US" sz="2800" b="1" dirty="0"/>
              <a:t>: </a:t>
            </a:r>
            <a:r>
              <a:rPr lang="en-US" sz="2800" b="1" dirty="0" smtClean="0"/>
              <a:t>Discussion (2)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28598"/>
              </p:ext>
            </p:extLst>
          </p:nvPr>
        </p:nvGraphicFramePr>
        <p:xfrm>
          <a:off x="1058516" y="1616076"/>
          <a:ext cx="10074968" cy="254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964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769004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</a:tblGrid>
              <a:tr h="330903">
                <a:tc>
                  <a:txBody>
                    <a:bodyPr/>
                    <a:lstStyle/>
                    <a:p>
                      <a:r>
                        <a:rPr lang="en-US" sz="3200" b="1" dirty="0"/>
                        <a:t>Pros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Cons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/>
                        <a:t>Centralized identity management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Can be complex to configure initially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29090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/>
                        <a:t>Supports SSO &amp; multiple clients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JWT token structure may confuse beginners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98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/>
                        <a:t>Roles &amp; Groups allow fine-grained control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Requires app to handle role/group-aware UI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769859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/>
                        <a:t>Session management / revocation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Development mode is not production-ready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498771">
                <a:tc>
                  <a:txBody>
                    <a:bodyPr/>
                    <a:lstStyle/>
                    <a:p>
                      <a:r>
                        <a:rPr lang="en-US"/>
                        <a:t>Open-source &amp; widely used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features require advanced setup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SotA</a:t>
            </a:r>
            <a:r>
              <a:rPr lang="en-US" sz="2800" b="1" dirty="0" smtClean="0"/>
              <a:t> &amp; Beyond</a:t>
            </a:r>
            <a:endParaRPr lang="el-GR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16374" y="739701"/>
            <a:ext cx="1144350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F1115"/>
                </a:solidFill>
                <a:latin typeface="quote-cjk-patch"/>
              </a:rPr>
              <a:t>SotA</a:t>
            </a:r>
            <a:endParaRPr lang="en-US" sz="1400" b="1" dirty="0">
              <a:solidFill>
                <a:srgbClr val="0F1115"/>
              </a:solidFill>
              <a:latin typeface="quote-cjk-patc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F1115"/>
                </a:solidFill>
                <a:latin typeface="quote-cjk-patch"/>
              </a:rPr>
              <a:t>Passwordless</a:t>
            </a: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 Authentication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Moving beyond traditional passwords to biometrics (face, fingerprint) and hardware security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F1115"/>
                </a:solidFill>
                <a:latin typeface="quote-cjk-patch"/>
              </a:rPr>
              <a:t>Zero </a:t>
            </a: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Trust Architecture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"Never trust, always verify" approach - every access request is fully authenticated and authorized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Implements micro-segmentation and least-privilege access by default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AI-Powered Behavioral Analytics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Systems learn normal user behavior patterns and flag anomalies in real-time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Can detect compromised accounts even with correct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Multi-Factor Evolution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Moving beyond SMS-based 2FA to more secure push notifications and biometric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Context-aware MFA that considers device, location, and behavior</a:t>
            </a:r>
          </a:p>
          <a:p>
            <a:endParaRPr lang="en-US" sz="1400" b="1" dirty="0" smtClean="0">
              <a:solidFill>
                <a:srgbClr val="0F1115"/>
              </a:solidFill>
              <a:latin typeface="quote-cjk-patch"/>
            </a:endParaRPr>
          </a:p>
          <a:p>
            <a:r>
              <a:rPr lang="en-US" sz="1400" b="1" dirty="0" smtClean="0">
                <a:solidFill>
                  <a:srgbClr val="0F1115"/>
                </a:solidFill>
                <a:latin typeface="quote-cjk-patch"/>
              </a:rPr>
              <a:t>Emerging </a:t>
            </a: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&amp; Future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F1115"/>
                </a:solidFill>
                <a:latin typeface="quote-cjk-patch"/>
              </a:rPr>
              <a:t>Blockchain</a:t>
            </a: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-Based Digital Identity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Self-sovereign identity where users control their own digital credentials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Eliminates central authorities holding all user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F1115"/>
                </a:solidFill>
                <a:latin typeface="quote-cjk-patch"/>
              </a:rPr>
              <a:t>Ambient </a:t>
            </a: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Authentication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Continuous, invisible verification using multiple factors like typing patterns, device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Security that works in the background without user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Federated Identity Ecosystems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Single sign-on across different organizations and 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Balance between convenience and security across multiple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F1115"/>
                </a:solidFill>
                <a:latin typeface="quote-cjk-patch"/>
              </a:rPr>
              <a:t>Explainable AI in Authorization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Systems that can explain WHY access was granted or denied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F1115"/>
                </a:solidFill>
                <a:latin typeface="quote-cjk-patch"/>
              </a:rPr>
              <a:t>Important for compliance, debugging, and user </a:t>
            </a:r>
            <a:r>
              <a:rPr lang="en-US" sz="1400" dirty="0" smtClean="0">
                <a:solidFill>
                  <a:srgbClr val="0F1115"/>
                </a:solidFill>
                <a:latin typeface="quote-cjk-patch"/>
              </a:rPr>
              <a:t>trust</a:t>
            </a:r>
            <a:endParaRPr lang="en-US" sz="1400" dirty="0">
              <a:solidFill>
                <a:srgbClr val="0F1115"/>
              </a:solidFill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35818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View on Zero-Trust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12517" y="4522980"/>
            <a:ext cx="106776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Identity Verification</a:t>
            </a:r>
            <a:r>
              <a:rPr lang="en-US" dirty="0"/>
              <a:t> Verify user/device identity </a:t>
            </a:r>
            <a:r>
              <a:rPr lang="en-US" i="1" dirty="0"/>
              <a:t>every time</a:t>
            </a:r>
            <a:r>
              <a:rPr lang="en-US" dirty="0"/>
              <a:t> using MFA, biometrics, or certificates.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Device Compliance</a:t>
            </a:r>
            <a:r>
              <a:rPr lang="en-US" dirty="0"/>
              <a:t> Confirm device is secure (patched OS, antivirus, encryption) before granting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Least Privilege Access</a:t>
            </a:r>
            <a:r>
              <a:rPr lang="en-US" dirty="0"/>
              <a:t> Provide only the minimum permissions required (via RBAC or ABAC).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Micro-Segmentation</a:t>
            </a:r>
            <a:r>
              <a:rPr lang="en-US" dirty="0"/>
              <a:t> Isolate resources; allow access only to specific applications/services, not the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Continuous Monitoring</a:t>
            </a:r>
            <a:r>
              <a:rPr lang="en-US" dirty="0"/>
              <a:t> Use real-time analytics </a:t>
            </a:r>
            <a:r>
              <a:rPr lang="en-US" dirty="0" smtClean="0"/>
              <a:t>to </a:t>
            </a:r>
            <a:r>
              <a:rPr lang="en-US" dirty="0"/>
              <a:t>detect anomalies.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Encrypted Channels</a:t>
            </a:r>
            <a:r>
              <a:rPr lang="en-US" dirty="0"/>
              <a:t> Enforce end-to-end encryption (TLS 1.3, mutual TLS) for all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Takeaway</a:t>
            </a:r>
            <a:r>
              <a:rPr lang="en-US" b="1" dirty="0"/>
              <a:t>:</a:t>
            </a:r>
            <a:r>
              <a:rPr lang="en-US" dirty="0"/>
              <a:t> Assume breach. Authenticate and authorize </a:t>
            </a:r>
            <a:r>
              <a:rPr lang="en-US" b="1" dirty="0"/>
              <a:t>every request</a:t>
            </a:r>
            <a:r>
              <a:rPr lang="en-US" dirty="0"/>
              <a:t>, regardless of origin.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38" y="821049"/>
            <a:ext cx="7095877" cy="34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Cyber-Battle Game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44010" y="1018572"/>
            <a:ext cx="4755266" cy="19792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Red Team</a:t>
            </a:r>
            <a:endParaRPr lang="el-GR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7062486" y="1018572"/>
            <a:ext cx="4755266" cy="1979271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Blue Team</a:t>
            </a:r>
            <a:endParaRPr lang="el-GR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544009" y="3103944"/>
            <a:ext cx="4755266" cy="34589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Goal: Break portal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Methods </a:t>
            </a:r>
            <a:r>
              <a:rPr lang="en-US" sz="2800" b="1" dirty="0" smtClean="0"/>
              <a:t>to attack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b="1" dirty="0"/>
              <a:t>E.g., Guess weak </a:t>
            </a:r>
            <a:r>
              <a:rPr lang="en-US" sz="2800" b="1" dirty="0" smtClean="0"/>
              <a:t>passwords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/>
              <a:t>Know about </a:t>
            </a:r>
            <a:r>
              <a:rPr lang="en-US" sz="2800" b="1" dirty="0" err="1" smtClean="0"/>
              <a:t>Keycloak</a:t>
            </a:r>
            <a:endParaRPr lang="en-US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l-G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7062486" y="3103944"/>
            <a:ext cx="4755266" cy="3458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Goal: Protect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Respond with a method </a:t>
            </a:r>
            <a:r>
              <a:rPr lang="en-US" sz="2800" b="1" dirty="0" smtClean="0"/>
              <a:t>for defense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E.g., Require strong </a:t>
            </a:r>
            <a:r>
              <a:rPr lang="en-US" sz="2800" b="1" dirty="0" smtClean="0"/>
              <a:t>passwords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Keycloak</a:t>
            </a:r>
            <a:r>
              <a:rPr lang="en-US" sz="2800" b="1" dirty="0" smtClean="0"/>
              <a:t> for AAA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423097" y="2266064"/>
            <a:ext cx="184580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9600" b="1" i="1" dirty="0" smtClean="0"/>
              <a:t>VS</a:t>
            </a:r>
            <a:endParaRPr lang="el-GR" sz="9600" b="1" i="1" dirty="0"/>
          </a:p>
        </p:txBody>
      </p:sp>
    </p:spTree>
    <p:extLst>
      <p:ext uri="{BB962C8B-B14F-4D97-AF65-F5344CB8AC3E}">
        <p14:creationId xmlns:p14="http://schemas.microsoft.com/office/powerpoint/2010/main" val="4978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Cyber-Battle Game</a:t>
            </a:r>
            <a:endParaRPr lang="el-GR" sz="28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70717"/>
              </p:ext>
            </p:extLst>
          </p:nvPr>
        </p:nvGraphicFramePr>
        <p:xfrm>
          <a:off x="231408" y="703215"/>
          <a:ext cx="5476100" cy="254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10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33090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Attacks</a:t>
                      </a:r>
                      <a:endParaRPr lang="en-US" sz="3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Brute force attack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29090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Fake links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98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Access to Server and Infection e.g., virus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769859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Electricity Breakdown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49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65132"/>
              </p:ext>
            </p:extLst>
          </p:nvPr>
        </p:nvGraphicFramePr>
        <p:xfrm>
          <a:off x="6213108" y="703214"/>
          <a:ext cx="5750292" cy="254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292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33090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Measures</a:t>
                      </a:r>
                      <a:endParaRPr lang="en-US" sz="32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2FA and/or</a:t>
                      </a:r>
                      <a:r>
                        <a:rPr lang="en-US" baseline="0" dirty="0" smtClean="0"/>
                        <a:t> limit password requests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729090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59098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personnel,</a:t>
                      </a:r>
                      <a:r>
                        <a:rPr lang="en-US" baseline="0" dirty="0" smtClean="0"/>
                        <a:t> CAMERAs, Alarm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769859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498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9"/>
          <a:stretch/>
        </p:blipFill>
        <p:spPr>
          <a:xfrm>
            <a:off x="3672801" y="3767366"/>
            <a:ext cx="4147224" cy="242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12" y="6195066"/>
            <a:ext cx="4176713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Winner:</a:t>
            </a:r>
            <a:endParaRPr lang="el-GR" sz="2800" b="1" dirty="0"/>
          </a:p>
        </p:txBody>
      </p:sp>
      <p:cxnSp>
        <p:nvCxnSpPr>
          <p:cNvPr id="3" name="Straight Arrow Connector 2"/>
          <p:cNvCxnSpPr>
            <a:stCxn id="13" idx="3"/>
            <a:endCxn id="14" idx="1"/>
          </p:cNvCxnSpPr>
          <p:nvPr/>
        </p:nvCxnSpPr>
        <p:spPr>
          <a:xfrm flipV="1">
            <a:off x="5707508" y="1973679"/>
            <a:ext cx="50560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86326" y="641612"/>
            <a:ext cx="1089890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Open Web Application Security Project. (</a:t>
            </a:r>
            <a:r>
              <a:rPr lang="en-US" i="1" dirty="0" err="1"/>
              <a:t>n.d.</a:t>
            </a:r>
            <a:r>
              <a:rPr lang="en-US" i="1" dirty="0"/>
              <a:t>). Authorization cheat sheet. </a:t>
            </a:r>
            <a:r>
              <a:rPr lang="en-US" b="1" i="1" dirty="0"/>
              <a:t>OWASP</a:t>
            </a:r>
            <a:r>
              <a:rPr lang="en-US" i="1" dirty="0"/>
              <a:t> Cheat Sheet Series. Retrieved [Today's Date], from </a:t>
            </a:r>
            <a:r>
              <a:rPr lang="en-US" i="1" dirty="0">
                <a:hlinkClick r:id="rId2"/>
              </a:rPr>
              <a:t>https://</a:t>
            </a:r>
            <a:r>
              <a:rPr lang="en-US" i="1" dirty="0" smtClean="0">
                <a:hlinkClick r:id="rId2"/>
              </a:rPr>
              <a:t>cheatsheetseries.owasp.org/cheatsheets/Authorization_Cheat_Sheet.html</a:t>
            </a: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Alotaibi</a:t>
            </a:r>
            <a:r>
              <a:rPr lang="en-US" i="1" dirty="0"/>
              <a:t>, A., </a:t>
            </a:r>
            <a:r>
              <a:rPr lang="en-US" i="1" dirty="0" err="1"/>
              <a:t>Aldawghan</a:t>
            </a:r>
            <a:r>
              <a:rPr lang="en-US" i="1" dirty="0"/>
              <a:t>, H., &amp; </a:t>
            </a:r>
            <a:r>
              <a:rPr lang="en-US" i="1" dirty="0" err="1"/>
              <a:t>Aljughaiman</a:t>
            </a:r>
            <a:r>
              <a:rPr lang="en-US" i="1" dirty="0"/>
              <a:t>, A. (2025). A review of the </a:t>
            </a:r>
            <a:r>
              <a:rPr lang="en-US" b="1" i="1" dirty="0"/>
              <a:t>authentication techniques for internet of things </a:t>
            </a:r>
            <a:r>
              <a:rPr lang="en-US" i="1" dirty="0"/>
              <a:t>devices in smart cities: opportunities, challenges, and future directions. Sensors, 25(6), 1649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Chakarov</a:t>
            </a:r>
            <a:r>
              <a:rPr lang="en-US" i="1" dirty="0"/>
              <a:t>, </a:t>
            </a:r>
            <a:r>
              <a:rPr lang="en-US" i="1" dirty="0" err="1"/>
              <a:t>Aleks</a:t>
            </a:r>
            <a:r>
              <a:rPr lang="en-US" i="1" dirty="0"/>
              <a:t>, et al. "Formally verified </a:t>
            </a:r>
            <a:r>
              <a:rPr lang="en-US" b="1" i="1" dirty="0"/>
              <a:t>cloud-scale authorization</a:t>
            </a:r>
            <a:r>
              <a:rPr lang="en-US" i="1" dirty="0"/>
              <a:t>." 2025 IEEE/ACM 47th International Conference on Software Engineering (ICSE). IEEE Computer Society, 2025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Trnka</a:t>
            </a:r>
            <a:r>
              <a:rPr lang="en-US" i="1" dirty="0"/>
              <a:t>, Michal, et al. "Systematic review of </a:t>
            </a:r>
            <a:r>
              <a:rPr lang="en-US" b="1" i="1" dirty="0"/>
              <a:t>authentication and authorization advancements </a:t>
            </a:r>
            <a:r>
              <a:rPr lang="en-US" i="1" dirty="0"/>
              <a:t>for the Internet of Things." Sensors 22.4 (2022): 1361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Krishnapatnam</a:t>
            </a:r>
            <a:r>
              <a:rPr lang="en-US" i="1" dirty="0"/>
              <a:t>, M. (2025). Cutting-Edge </a:t>
            </a:r>
            <a:r>
              <a:rPr lang="en-US" b="1" i="1" dirty="0"/>
              <a:t>AI Techniques </a:t>
            </a:r>
            <a:r>
              <a:rPr lang="en-US" i="1" dirty="0"/>
              <a:t>for Securing Healthcare IAM: A Novel Approach to SAML and OAuth Security. International Journal of Computing and Engineering, 7(2), 39-50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Philippaerts</a:t>
            </a:r>
            <a:r>
              <a:rPr lang="en-US" i="1" dirty="0"/>
              <a:t>, P., </a:t>
            </a:r>
            <a:r>
              <a:rPr lang="en-US" i="1" dirty="0" err="1"/>
              <a:t>Verreydt</a:t>
            </a:r>
            <a:r>
              <a:rPr lang="en-US" i="1" dirty="0"/>
              <a:t>, S., &amp; </a:t>
            </a:r>
            <a:r>
              <a:rPr lang="en-US" i="1" dirty="0" err="1"/>
              <a:t>Joosen</a:t>
            </a:r>
            <a:r>
              <a:rPr lang="en-US" i="1" dirty="0"/>
              <a:t>, W. (2024, June). Enhanced </a:t>
            </a:r>
            <a:r>
              <a:rPr lang="en-US" b="1" i="1" dirty="0"/>
              <a:t>Threat Modeling and Attack Scenario Generation </a:t>
            </a:r>
            <a:r>
              <a:rPr lang="en-US" i="1" dirty="0"/>
              <a:t>for OAuth 2.0 Implementations: Data/Toolset paper. In Proceedings of the Fifteenth ACM Conference on Data and Application Security and Privacy (pp. 54-59</a:t>
            </a:r>
            <a:r>
              <a:rPr lang="en-US" i="1" dirty="0" smtClean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Bast</a:t>
            </a:r>
            <a:r>
              <a:rPr lang="en-US" i="1" dirty="0"/>
              <a:t>, </a:t>
            </a:r>
            <a:r>
              <a:rPr lang="en-US" i="1" dirty="0" err="1"/>
              <a:t>Chanapha</a:t>
            </a:r>
            <a:r>
              <a:rPr lang="en-US" i="1" dirty="0"/>
              <a:t>, and </a:t>
            </a:r>
            <a:r>
              <a:rPr lang="en-US" i="1" dirty="0" err="1"/>
              <a:t>Kuo</a:t>
            </a:r>
            <a:r>
              <a:rPr lang="en-US" i="1" dirty="0"/>
              <a:t>-Hui </a:t>
            </a:r>
            <a:r>
              <a:rPr lang="en-US" i="1" dirty="0" err="1"/>
              <a:t>Yeh</a:t>
            </a:r>
            <a:r>
              <a:rPr lang="en-US" i="1" dirty="0"/>
              <a:t>. "Emerging </a:t>
            </a:r>
            <a:r>
              <a:rPr lang="en-US" b="1" i="1" dirty="0"/>
              <a:t>authentication technologies for zero trust </a:t>
            </a:r>
            <a:r>
              <a:rPr lang="en-US" i="1" dirty="0"/>
              <a:t>on the internet of things." Symmetry 16.8 (2024): 993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Kara, Mustafa, et al. "</a:t>
            </a:r>
            <a:r>
              <a:rPr lang="en-US" i="1" dirty="0" err="1"/>
              <a:t>VoIPChain</a:t>
            </a:r>
            <a:r>
              <a:rPr lang="en-US" i="1" dirty="0"/>
              <a:t>: A decentralized identity </a:t>
            </a:r>
            <a:r>
              <a:rPr lang="en-US" b="1" i="1" dirty="0"/>
              <a:t>authentication</a:t>
            </a:r>
            <a:r>
              <a:rPr lang="en-US" i="1" dirty="0"/>
              <a:t> in Voice over IP using </a:t>
            </a:r>
            <a:r>
              <a:rPr lang="en-US" b="1" i="1" dirty="0" err="1"/>
              <a:t>Blockchain</a:t>
            </a:r>
            <a:r>
              <a:rPr lang="en-US" i="1" dirty="0"/>
              <a:t>." Computer Communications 198 (2023): 247-261.</a:t>
            </a: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973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" panose="020F0502020204030204"/>
              </a:rPr>
              <a:t>Questions and Discussion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7154" y="2329246"/>
            <a:ext cx="78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4400" dirty="0">
                <a:solidFill>
                  <a:prstClr val="black"/>
                </a:solidFill>
              </a:rPr>
              <a:t>Πιστοποίηση </a:t>
            </a:r>
            <a:r>
              <a:rPr lang="el-GR" sz="4400" dirty="0" smtClean="0">
                <a:solidFill>
                  <a:prstClr val="black"/>
                </a:solidFill>
              </a:rPr>
              <a:t>Ταυτότητητα και Έλεγχος Πρόσβασης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AAA Model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75345" y="1111026"/>
            <a:ext cx="724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dirty="0">
                <a:solidFill>
                  <a:prstClr val="black"/>
                </a:solidFill>
              </a:rPr>
              <a:t>Defined by IETF (RFC 2904, 2000) as a framework for “controlling </a:t>
            </a:r>
            <a:r>
              <a:rPr lang="en-US" b="1" dirty="0">
                <a:solidFill>
                  <a:srgbClr val="000000"/>
                </a:solidFill>
              </a:rPr>
              <a:t>access to network resources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enforcing </a:t>
            </a:r>
            <a:r>
              <a:rPr lang="en-US" b="1" dirty="0">
                <a:solidFill>
                  <a:srgbClr val="000000"/>
                </a:solidFill>
              </a:rPr>
              <a:t>policies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auditing </a:t>
            </a:r>
            <a:r>
              <a:rPr lang="en-US" b="1" dirty="0" smtClean="0">
                <a:solidFill>
                  <a:srgbClr val="000000"/>
                </a:solidFill>
              </a:rPr>
              <a:t>usage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providing the information necessary to </a:t>
            </a:r>
            <a:r>
              <a:rPr lang="en-US" b="1" dirty="0">
                <a:solidFill>
                  <a:srgbClr val="000000"/>
                </a:solidFill>
              </a:rPr>
              <a:t>bill for services</a:t>
            </a:r>
            <a:r>
              <a:rPr lang="en-US" dirty="0">
                <a:solidFill>
                  <a:prstClr val="black"/>
                </a:solidFill>
              </a:rPr>
              <a:t>.”</a:t>
            </a:r>
            <a:endParaRPr lang="en-US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9184" y="2899319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Authorization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4827" y="2905173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Authentication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93542" y="2899319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Accounting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7255" y="2034356"/>
            <a:ext cx="443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2"/>
              </a:rPr>
              <a:t>https://</a:t>
            </a:r>
            <a:r>
              <a:rPr lang="el-GR" dirty="0" smtClean="0">
                <a:hlinkClick r:id="rId2"/>
              </a:rPr>
              <a:t>datatracker.ietf.org/doc/html/rfc2904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1189382" y="3908969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confirms </a:t>
            </a:r>
            <a:r>
              <a:rPr lang="en-US" b="1" dirty="0">
                <a:solidFill>
                  <a:srgbClr val="002060"/>
                </a:solidFill>
              </a:rPr>
              <a:t>who</a:t>
            </a:r>
            <a:r>
              <a:rPr lang="en-US" dirty="0">
                <a:solidFill>
                  <a:srgbClr val="002060"/>
                </a:solidFill>
              </a:rPr>
              <a:t> a subject claims to be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1462" y="3908969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determines what that authenticated subject is </a:t>
            </a:r>
            <a:r>
              <a:rPr lang="en-US" b="1" dirty="0">
                <a:solidFill>
                  <a:srgbClr val="002060"/>
                </a:solidFill>
              </a:rPr>
              <a:t>permitted to do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8986" y="3905629"/>
            <a:ext cx="2790825" cy="100965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records what </a:t>
            </a:r>
            <a:r>
              <a:rPr lang="en-US" b="1" dirty="0">
                <a:solidFill>
                  <a:srgbClr val="002060"/>
                </a:solidFill>
              </a:rPr>
              <a:t>actions were performed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when </a:t>
            </a:r>
            <a:r>
              <a:rPr lang="en-US" dirty="0">
                <a:solidFill>
                  <a:srgbClr val="002060"/>
                </a:solidFill>
              </a:rPr>
              <a:t>and by whom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851" y="5332378"/>
            <a:ext cx="8660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AAA enables </a:t>
            </a:r>
            <a:r>
              <a:rPr lang="en-US" b="1" dirty="0"/>
              <a:t>policy enforcement</a:t>
            </a:r>
            <a:r>
              <a:rPr lang="en-US" dirty="0"/>
              <a:t>, </a:t>
            </a:r>
            <a:r>
              <a:rPr lang="en-US" b="1" dirty="0" smtClean="0"/>
              <a:t>traceability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trust</a:t>
            </a:r>
            <a:r>
              <a:rPr lang="en-US" dirty="0"/>
              <a:t> within any security architecture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4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AAA and the CIA Triad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92" y="992284"/>
            <a:ext cx="3057783" cy="26343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8" y="3953704"/>
            <a:ext cx="5791200" cy="2904296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1" y="992284"/>
            <a:ext cx="60197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AAA provides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operational mechanisms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uphold the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security goals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defined by the CIA triad: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Confidentiality: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enforced through authorization and least-privilege policies.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Integrity: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strengthened by authenticated identities and non-repudiation.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Availability: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supported by accounting, auditing and usage control.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CIA = </a:t>
            </a:r>
            <a:r>
              <a:rPr kumimoji="0" lang="el-GR" altLang="el-GR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 protect.</a:t>
            </a:r>
            <a:b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AAA = </a:t>
            </a:r>
            <a:r>
              <a:rPr kumimoji="0" lang="el-GR" altLang="el-GR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how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we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protection.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 security event should be traceable to an authenticated identity and an authorized action.</a:t>
            </a:r>
          </a:p>
        </p:txBody>
      </p:sp>
    </p:spTree>
    <p:extLst>
      <p:ext uri="{BB962C8B-B14F-4D97-AF65-F5344CB8AC3E}">
        <p14:creationId xmlns:p14="http://schemas.microsoft.com/office/powerpoint/2010/main" val="516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Authentication: Principles &amp; Factors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8457" y="897195"/>
            <a:ext cx="6872417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According to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NIST SP 800-63-3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authentication may rely on multiple factors: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something the user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knows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password, PIN, passphrase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Possession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something the user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hardware token, smartcard, phone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Inherence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something the user is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biometric trait, behavioral pattern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Contextual/Environmental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something the user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where they are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 fingerprint, geolocation, network risk score.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Multi-Factor Authentication (MFA)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combines ≥2 factors from different categories.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Adaptive/Risk-Based Auth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dynamically increases verification when anomalies appear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unusual IP, time, or device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Strength of auth </a:t>
            </a:r>
            <a:r>
              <a:rPr kumimoji="0" lang="en-US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entropy of secrets + resilience against replay &amp; phishing.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3425" y="4711184"/>
            <a:ext cx="3264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2"/>
              </a:rPr>
              <a:t>https://pages.nist.gov/800-63-3</a:t>
            </a:r>
            <a:r>
              <a:rPr lang="el-GR" dirty="0" smtClean="0">
                <a:hlinkClick r:id="rId2"/>
              </a:rPr>
              <a:t>/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07" y="1333001"/>
            <a:ext cx="4090668" cy="32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Authorization: From Policy to Enforcement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13674" y="636568"/>
            <a:ext cx="11029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Authorization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Defines </a:t>
            </a:r>
            <a:r>
              <a:rPr lang="en-US" b="1" dirty="0"/>
              <a:t>who</a:t>
            </a:r>
            <a:r>
              <a:rPr lang="en-US" dirty="0"/>
              <a:t> can perform </a:t>
            </a:r>
            <a:r>
              <a:rPr lang="en-US" b="1" dirty="0"/>
              <a:t>which actions</a:t>
            </a:r>
            <a:r>
              <a:rPr lang="en-US" dirty="0"/>
              <a:t> on </a:t>
            </a:r>
            <a:r>
              <a:rPr lang="en-US" b="1" dirty="0"/>
              <a:t>which </a:t>
            </a:r>
            <a:r>
              <a:rPr lang="en-US" b="1" dirty="0" smtClean="0"/>
              <a:t>resources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under what </a:t>
            </a:r>
            <a:r>
              <a:rPr lang="en-US" b="1" dirty="0" smtClean="0"/>
              <a:t>conditions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ensures that only permitted users can access or modify protected data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54925"/>
              </p:ext>
            </p:extLst>
          </p:nvPr>
        </p:nvGraphicFramePr>
        <p:xfrm>
          <a:off x="413674" y="2113896"/>
          <a:ext cx="11364652" cy="4142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28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844498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3535513">
                  <a:extLst>
                    <a:ext uri="{9D8B030D-6E8A-4147-A177-3AD203B41FA5}">
                      <a16:colId xmlns:a16="http://schemas.microsoft.com/office/drawing/2014/main" val="3095955230"/>
                    </a:ext>
                  </a:extLst>
                </a:gridCol>
                <a:gridCol w="3535513">
                  <a:extLst>
                    <a:ext uri="{9D8B030D-6E8A-4147-A177-3AD203B41FA5}">
                      <a16:colId xmlns:a16="http://schemas.microsoft.com/office/drawing/2014/main" val="2197647937"/>
                    </a:ext>
                  </a:extLst>
                </a:gridCol>
              </a:tblGrid>
              <a:tr h="485317">
                <a:tc>
                  <a:txBody>
                    <a:bodyPr/>
                    <a:lstStyle/>
                    <a:p>
                      <a:r>
                        <a:rPr lang="en-US" smtClean="0"/>
                        <a:t>Component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Policy Administration Point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policies are </a:t>
                      </a:r>
                      <a:r>
                        <a:rPr lang="en-US" b="1" dirty="0"/>
                        <a:t>authored, </a:t>
                      </a:r>
                      <a:r>
                        <a:rPr lang="en-US" b="1" dirty="0" smtClean="0"/>
                        <a:t>managed </a:t>
                      </a:r>
                      <a:r>
                        <a:rPr lang="en-US" b="1" dirty="0"/>
                        <a:t>and distributed</a:t>
                      </a:r>
                      <a:r>
                        <a:rPr lang="en-US" dirty="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 admin defines a rule: “Only HR can view employee records.”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Policy Information Point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Provides contextual data</a:t>
                      </a:r>
                      <a:r>
                        <a:rPr lang="en-US"/>
                        <a:t> (user attributes, environment info, resource metadata) for decision-making.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Fetches user’s department, role, or time of request for policy evaluation.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 smtClean="0"/>
                        <a:t>PDP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Policy Decision Point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Evaluates policies</a:t>
                      </a:r>
                      <a:r>
                        <a:rPr lang="en-US"/>
                        <a:t> against incoming access requests.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Checks if the user belongs to HR and the request meets all conditions.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PEP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Policy Enforcement Point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Applies</a:t>
                      </a:r>
                      <a:r>
                        <a:rPr lang="en-US" dirty="0"/>
                        <a:t> the PDP’s </a:t>
                      </a:r>
                      <a:r>
                        <a:rPr lang="en-US" dirty="0" smtClean="0"/>
                        <a:t>decision. Grants </a:t>
                      </a:r>
                      <a:r>
                        <a:rPr lang="en-US" dirty="0"/>
                        <a:t>or denies access at runtime.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HR system allows or blocks access to employee data accordingly.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13674" y="1744564"/>
            <a:ext cx="11364652" cy="369332"/>
          </a:xfrm>
          <a:prstGeom prst="rect">
            <a:avLst/>
          </a:prstGeom>
          <a:solidFill>
            <a:srgbClr val="EDF2FA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Policy Flow (Key Components)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Authorization: From Policy to </a:t>
            </a:r>
            <a:r>
              <a:rPr lang="en-US" sz="2800" b="1" dirty="0" smtClean="0"/>
              <a:t>Enforcement (2)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4" y="683597"/>
            <a:ext cx="7705725" cy="5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Access Control Models: Overview and Comparison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81345"/>
              </p:ext>
            </p:extLst>
          </p:nvPr>
        </p:nvGraphicFramePr>
        <p:xfrm>
          <a:off x="261274" y="1028046"/>
          <a:ext cx="1136465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128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844498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  <a:gridCol w="3535513">
                  <a:extLst>
                    <a:ext uri="{9D8B030D-6E8A-4147-A177-3AD203B41FA5}">
                      <a16:colId xmlns:a16="http://schemas.microsoft.com/office/drawing/2014/main" val="3095955230"/>
                    </a:ext>
                  </a:extLst>
                </a:gridCol>
                <a:gridCol w="3535513">
                  <a:extLst>
                    <a:ext uri="{9D8B030D-6E8A-4147-A177-3AD203B41FA5}">
                      <a16:colId xmlns:a16="http://schemas.microsoft.com/office/drawing/2014/main" val="2197647937"/>
                    </a:ext>
                  </a:extLst>
                </a:gridCol>
              </a:tblGrid>
              <a:tr h="485317">
                <a:tc>
                  <a:txBody>
                    <a:bodyPr/>
                    <a:lstStyle/>
                    <a:p>
                      <a:r>
                        <a:rPr lang="en-US" sz="1400" b="1" dirty="0"/>
                        <a:t>Model (Acronym)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Definition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Example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Explanation</a:t>
                      </a:r>
                      <a:r>
                        <a:rPr lang="en-US" sz="1400" b="1" baseline="0" dirty="0" smtClean="0"/>
                        <a:t> &amp; </a:t>
                      </a:r>
                      <a:r>
                        <a:rPr lang="en-US" sz="1400" b="1" dirty="0" smtClean="0"/>
                        <a:t>Key </a:t>
                      </a:r>
                      <a:r>
                        <a:rPr lang="en-US" sz="1400" b="1" dirty="0"/>
                        <a:t>Features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26401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sz="1400" b="1"/>
                        <a:t>DAC (Discretionary Access Control)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The </a:t>
                      </a:r>
                      <a:r>
                        <a:rPr lang="en-US" sz="1400" b="1"/>
                        <a:t>resource owner</a:t>
                      </a:r>
                      <a:r>
                        <a:rPr lang="en-US" sz="1400"/>
                        <a:t> decides who can access the resource.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 file owner grants read/write access to selected coworkers.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Simple and flexible, but less </a:t>
                      </a:r>
                      <a:r>
                        <a:rPr lang="en-US" sz="1400" dirty="0" smtClean="0"/>
                        <a:t>secure,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permissions </a:t>
                      </a:r>
                      <a:r>
                        <a:rPr lang="en-US" sz="1400" dirty="0"/>
                        <a:t>can be passed or misused. Common in personal file systems.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441190"/>
                  </a:ext>
                </a:extLst>
              </a:tr>
              <a:tr h="485317">
                <a:tc>
                  <a:txBody>
                    <a:bodyPr/>
                    <a:lstStyle/>
                    <a:p>
                      <a:r>
                        <a:rPr lang="en-US" sz="1400" b="1"/>
                        <a:t>MAC (Mandatory Access Control)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Access is controlled by the </a:t>
                      </a:r>
                      <a:r>
                        <a:rPr lang="en-US" sz="1400" b="1"/>
                        <a:t>system</a:t>
                      </a:r>
                      <a:r>
                        <a:rPr lang="en-US" sz="1400"/>
                        <a:t> based on </a:t>
                      </a:r>
                      <a:r>
                        <a:rPr lang="en-US" sz="1400" b="1"/>
                        <a:t>security labels/classifications</a:t>
                      </a:r>
                      <a:r>
                        <a:rPr lang="en-US" sz="140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“Top Secret” documents are only accessible to users with “Top Secret” clearance.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Very strict, centrally enforced by administrators; users cannot change permissions. Common in </a:t>
                      </a:r>
                      <a:r>
                        <a:rPr lang="en-US" sz="1400" dirty="0" smtClean="0"/>
                        <a:t>government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dirty="0" smtClean="0"/>
                        <a:t>military </a:t>
                      </a:r>
                      <a:r>
                        <a:rPr lang="en-US" sz="1400" dirty="0"/>
                        <a:t>systems.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RBAC (Role-Based Access Control)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Users gain permissions through </a:t>
                      </a:r>
                      <a:r>
                        <a:rPr lang="en-US" sz="1400" b="1" dirty="0"/>
                        <a:t>roles</a:t>
                      </a:r>
                      <a:r>
                        <a:rPr lang="en-US" sz="1400" dirty="0"/>
                        <a:t>, which group related privileges.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 “Manager” role can approve leave requests; “Employee” can only submit them.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Simplifies management through roles and supports hierarchy &amp; separation of duties. Widely used in enterprise applications.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ABAC (Attribute-Based Access Control)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Access is determined by evaluating </a:t>
                      </a:r>
                      <a:r>
                        <a:rPr lang="en-US" sz="1400" b="1"/>
                        <a:t>attributes</a:t>
                      </a:r>
                      <a:r>
                        <a:rPr lang="en-US" sz="1400"/>
                        <a:t> of user, resource, action, and environment.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“Allow access if user.department = resource.department AND time &lt; 6 PM.”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Enables fine-grained, dynamic, and context-aware authorization. Scales well in complex systems.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9722">
                <a:tc>
                  <a:txBody>
                    <a:bodyPr/>
                    <a:lstStyle/>
                    <a:p>
                      <a:r>
                        <a:rPr lang="en-US" sz="1400" b="1"/>
                        <a:t>PBAC (Policy-Based / Hybrid Access Control)</a:t>
                      </a:r>
                      <a:endParaRPr 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Combines RBAC + ABAC</a:t>
                      </a:r>
                      <a:r>
                        <a:rPr lang="en-US" sz="1400"/>
                        <a:t> for more nuanced and adaptive policies.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 doctor (role) can only view records of their own patients (attribute).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Merges static roles with dynamic conditions for flexible, modern authorization. Implemented in tools like </a:t>
                      </a:r>
                      <a:r>
                        <a:rPr lang="en-US" sz="1400" b="1" dirty="0"/>
                        <a:t>XACML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b="1" dirty="0"/>
                        <a:t>Open Policy Agent (OPA)</a:t>
                      </a:r>
                      <a:r>
                        <a:rPr lang="en-US" sz="1400" dirty="0"/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6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2873</Words>
  <Application>Microsoft Office PowerPoint</Application>
  <PresentationFormat>Widescreen</PresentationFormat>
  <Paragraphs>440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quote-cjk-patch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416</cp:revision>
  <dcterms:created xsi:type="dcterms:W3CDTF">2025-09-25T14:53:19Z</dcterms:created>
  <dcterms:modified xsi:type="dcterms:W3CDTF">2025-10-24T11:11:02Z</dcterms:modified>
</cp:coreProperties>
</file>