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5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1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55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27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CAFC-4FB9-40B6-A325-FE2933A6DFF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940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36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89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5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8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69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8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D8B7-A0EE-4E20-AA9D-26BC69A340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F8C1-2540-4D57-9CB8-3352A8D27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2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Αριάδνη</a:t>
            </a:r>
            <a:endParaRPr lang="en-US" altLang="el-GR" smtClean="0"/>
          </a:p>
        </p:txBody>
      </p:sp>
      <p:pic>
        <p:nvPicPr>
          <p:cNvPr id="49155" name="Picture 4" descr="C:\Users\mitsos\Pictures\MYTHOS\GODS\dionysos\ariadne\romi2008 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7731" y="1690688"/>
            <a:ext cx="7434943" cy="55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Κρατήρας Δερβενίου. 350. Αέτωμα από το </a:t>
            </a:r>
            <a:r>
              <a:rPr lang="en-US" altLang="el-GR" smtClean="0"/>
              <a:t>Vulci. 2</a:t>
            </a:r>
            <a:r>
              <a:rPr lang="el-GR" altLang="el-GR" baseline="30000" smtClean="0"/>
              <a:t>ος</a:t>
            </a:r>
            <a:r>
              <a:rPr lang="el-GR" altLang="el-GR" smtClean="0"/>
              <a:t> αι. </a:t>
            </a:r>
            <a:endParaRPr lang="en-US" altLang="el-GR" smtClean="0"/>
          </a:p>
        </p:txBody>
      </p:sp>
      <p:pic>
        <p:nvPicPr>
          <p:cNvPr id="59395" name="Picture 2" descr="C:\Users\mitsos\Pictures\MYTHOS\GODS\dionysos\ThessalonikiDervenikrate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107" y="1837735"/>
            <a:ext cx="3751762" cy="5002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3" descr="C:\Users\mitsos\Pictures\tyrrhenica\1185484_827143757302235_92855090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7937" y="1916114"/>
            <a:ext cx="6659925" cy="4614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Κρατήρας του </a:t>
            </a:r>
            <a:r>
              <a:rPr lang="fr-FR" altLang="el-GR" sz="2000"/>
              <a:t>Reading University. </a:t>
            </a:r>
            <a:r>
              <a:rPr lang="el-GR" altLang="el-GR" sz="2000"/>
              <a:t>Ζωγράφος της Μυκόνου. 470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60419" name="Picture 4" descr="ReadingUSAcalyx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638" y="1231493"/>
            <a:ext cx="11665408" cy="4481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Λονδίνο Β 168 και Β 213. Αμφορείς. Διόνυσος και Αριάδνη ή Αφροδίτη. 520.</a:t>
            </a:r>
          </a:p>
        </p:txBody>
      </p:sp>
      <p:pic>
        <p:nvPicPr>
          <p:cNvPr id="61443" name="Picture 3" descr="Londonb213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20" y="2276476"/>
            <a:ext cx="5741359" cy="3784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 descr="LondonB168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2276476"/>
            <a:ext cx="4726174" cy="3784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Ακρόπολη. Αναθηματικός πίναξ. 560. </a:t>
            </a:r>
            <a:r>
              <a:rPr lang="el-GR" altLang="el-GR" smtClean="0"/>
              <a:t> </a:t>
            </a:r>
          </a:p>
        </p:txBody>
      </p:sp>
      <p:pic>
        <p:nvPicPr>
          <p:cNvPr id="62467" name="Picture 4" descr="AcropolisAphroditepin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1465" y="1404123"/>
            <a:ext cx="6371906" cy="5404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/>
              <a:t>				      </a:t>
            </a:r>
            <a:r>
              <a:rPr lang="el-GR" altLang="el-GR" sz="2400" dirty="0"/>
              <a:t>Λούβρο </a:t>
            </a:r>
            <a:r>
              <a:rPr lang="fr-FR" altLang="el-GR" sz="2400" dirty="0"/>
              <a:t>F 226. </a:t>
            </a:r>
            <a:r>
              <a:rPr lang="el-GR" altLang="el-GR" sz="2400" dirty="0"/>
              <a:t>	</a:t>
            </a:r>
            <a:r>
              <a:rPr lang="el-GR" altLang="el-GR" sz="2400" dirty="0" smtClean="0"/>
              <a:t>Αφροδίτη </a:t>
            </a:r>
            <a:r>
              <a:rPr lang="el-GR" altLang="el-GR" sz="2400" dirty="0"/>
              <a:t>ή Αριάδνη ;</a:t>
            </a:r>
          </a:p>
        </p:txBody>
      </p:sp>
      <p:pic>
        <p:nvPicPr>
          <p:cNvPr id="63491" name="Picture 3" descr="LouvreF226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015" y="1413827"/>
            <a:ext cx="394652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4" descr="LouvreF226amphor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8310" y="2748280"/>
            <a:ext cx="4864100" cy="324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Λονδίνο. Εξηκίας. </a:t>
            </a:r>
            <a:br>
              <a:rPr lang="el-GR" altLang="el-GR" sz="2800"/>
            </a:br>
            <a:r>
              <a:rPr lang="el-GR" altLang="el-GR" sz="2800"/>
              <a:t>Διόνυσος και Οινοπίων</a:t>
            </a:r>
          </a:p>
        </p:txBody>
      </p:sp>
      <p:pic>
        <p:nvPicPr>
          <p:cNvPr id="64515" name="Picture 4" descr="LondonOinopionamphor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6768" y="1722437"/>
            <a:ext cx="422751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6" name="Picture 7" descr="LondonExekiasOinopion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4951" y="333376"/>
            <a:ext cx="3776663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Σεμέλη		Κύλικα Νάπολης. 530. </a:t>
            </a:r>
            <a:endParaRPr lang="en-US" altLang="el-GR" smtClean="0"/>
          </a:p>
        </p:txBody>
      </p:sp>
      <p:pic>
        <p:nvPicPr>
          <p:cNvPr id="65539" name="Picture 2" descr="C:\Users\mitsos\Pictures\MYTHOS\GODS\dionysos\cultic\1511504_669718369751711_19675740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020" y="1611085"/>
            <a:ext cx="8969963" cy="5260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66563" name="Picture 2" descr="C:\Users\mitsos\Pictures\MYTHOS\GODS\dionysos\BerlinVulciFuflunsmirr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100" y="2105660"/>
            <a:ext cx="389413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 descr="C:\Users\mitsos\Pictures\MYTHOS\GODS\dionysos\ariadne\BerlinF1904DionysosSeme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029" y="2105660"/>
            <a:ext cx="5516312" cy="44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Ικάριος			</a:t>
            </a:r>
            <a:r>
              <a:rPr lang="el-GR" altLang="el-GR" sz="2800"/>
              <a:t>Αμφορέας Βοστώνης. 530. </a:t>
            </a:r>
            <a:endParaRPr lang="en-US" altLang="el-GR" sz="2800"/>
          </a:p>
        </p:txBody>
      </p:sp>
      <p:pic>
        <p:nvPicPr>
          <p:cNvPr id="67587" name="Picture 4" descr="C:\Users\mitsos\Pictures\MYTHOS\GODS\dionysos\icarios\BostonAffecteramphor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068" y="1690688"/>
            <a:ext cx="5191125" cy="3767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5" descr="C:\Users\mitsos\Pictures\MYTHOS\GODS\dionysos\icarios\BostonAffecterampho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9" y="1844676"/>
            <a:ext cx="2886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Αμφορέας Βιέννης</a:t>
            </a:r>
            <a:endParaRPr lang="en-US" altLang="el-GR" smtClean="0"/>
          </a:p>
        </p:txBody>
      </p:sp>
      <p:pic>
        <p:nvPicPr>
          <p:cNvPr id="68611" name="Picture 2" descr="C:\Users\mitsos\Pictures\MYTHOS\GODS\dionysos\icarios\wienAffecteramphor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4847" y="1690688"/>
            <a:ext cx="268128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3" descr="C:\Users\mitsos\Pictures\MYTHOS\GODS\dionysos\icarios\WienAffecteramphor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839" y="2205038"/>
            <a:ext cx="48275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Βερολίνο </a:t>
            </a:r>
            <a:r>
              <a:rPr lang="en-US" altLang="el-GR" dirty="0" smtClean="0"/>
              <a:t>F 2179. 480. </a:t>
            </a:r>
          </a:p>
        </p:txBody>
      </p:sp>
      <p:pic>
        <p:nvPicPr>
          <p:cNvPr id="51203" name="Picture 2" descr="C:\Users\mitsos\Pictures\MYTHOS\GODS\dionysos\ariadne\BerlinF2179SyleusPainterhydri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959" y="1898470"/>
            <a:ext cx="3883025" cy="419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munichsyleuspaint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1489167"/>
            <a:ext cx="6983412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1. Μόναχο 1441.</a:t>
            </a:r>
            <a:r>
              <a:rPr lang="en-US" altLang="el-GR" sz="3600"/>
              <a:t> 2. </a:t>
            </a:r>
            <a:r>
              <a:rPr lang="el-GR" altLang="el-GR" sz="3600"/>
              <a:t>Νέα Υόρκη 1814515.</a:t>
            </a:r>
            <a:r>
              <a:rPr lang="en-US" altLang="el-GR" sz="3600"/>
              <a:t> </a:t>
            </a:r>
            <a:r>
              <a:rPr lang="el-GR" altLang="el-GR" sz="3600"/>
              <a:t>Αμφορείς του Επιτηδευμένου. </a:t>
            </a:r>
          </a:p>
        </p:txBody>
      </p:sp>
      <p:pic>
        <p:nvPicPr>
          <p:cNvPr id="69635" name="Picture 4" descr="Munich1441Affecter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989138"/>
            <a:ext cx="4464050" cy="3694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" name="Picture 10" descr="NewYork1814515Affecte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2276475"/>
            <a:ext cx="4000500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Βατικανό 39518. </a:t>
            </a:r>
            <a:r>
              <a:rPr lang="el-GR" altLang="el-GR" sz="3600"/>
              <a:t>Αμφορέας του Ζωγράφου του Άμασι. </a:t>
            </a:r>
          </a:p>
        </p:txBody>
      </p:sp>
      <p:pic>
        <p:nvPicPr>
          <p:cNvPr id="70659" name="Picture 4" descr="VaticanAmasisPainteramphor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1" y="1700214"/>
            <a:ext cx="6913563" cy="444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>
          <a:xfrm>
            <a:off x="1984375" y="476250"/>
            <a:ext cx="8153400" cy="1143000"/>
          </a:xfrm>
        </p:spPr>
        <p:txBody>
          <a:bodyPr/>
          <a:lstStyle/>
          <a:p>
            <a:pPr eaLnBrk="1" hangingPunct="1"/>
            <a:r>
              <a:rPr lang="el-GR" altLang="el-GR" sz="2400"/>
              <a:t>Πελίκη. Ζωγράφος του Πανός. </a:t>
            </a:r>
            <a:r>
              <a:rPr lang="en-US" altLang="el-GR" sz="2400"/>
              <a:t>Malibu. 470. </a:t>
            </a: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71683" name="Picture 6" descr="malibuIkariosPanPpelik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651" y="2205039"/>
            <a:ext cx="3509963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4" descr="C:\Users\mitsos\Pictures\MYTHOS\GODS\dionysos\icarios\MalibuPanPIkariospelik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1746251"/>
            <a:ext cx="38528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4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Επιφάνεια</a:t>
            </a:r>
            <a:r>
              <a:rPr lang="en-US" altLang="el-GR" smtClean="0"/>
              <a:t>	</a:t>
            </a:r>
            <a:r>
              <a:rPr lang="en-US" altLang="el-GR" sz="2800"/>
              <a:t>		</a:t>
            </a:r>
            <a:r>
              <a:rPr lang="el-GR" altLang="el-GR" sz="2800"/>
              <a:t>Αμφορέας Μονάχου. Λήκυθος Κεραμεικού</a:t>
            </a:r>
            <a:endParaRPr lang="en-US" altLang="el-GR" sz="2800"/>
          </a:p>
        </p:txBody>
      </p:sp>
      <p:pic>
        <p:nvPicPr>
          <p:cNvPr id="72707" name="Picture 4" descr="C:\Users\mitsos\Pictures\MYTHOS\GODS\dionysos\icarios\Munich1401PainterofberlinF1683amphoraVulc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389" y="2636839"/>
            <a:ext cx="4092575" cy="327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15" descr="KerameikosAmasi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2205039"/>
            <a:ext cx="44323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1. Λούβρο </a:t>
            </a:r>
            <a:r>
              <a:rPr lang="fr-FR" altLang="el-GR" sz="2800"/>
              <a:t>F 36. </a:t>
            </a:r>
            <a:r>
              <a:rPr lang="el-GR" altLang="el-GR" sz="2800"/>
              <a:t>Αμφορέας του Ζωγράφου του Άμασι. 2. Νέα Υόρκη 62.11.11. Αρύβαλλος του Ζωγράφου του Άμασι. </a:t>
            </a:r>
          </a:p>
        </p:txBody>
      </p:sp>
      <p:pic>
        <p:nvPicPr>
          <p:cNvPr id="73731" name="Picture 4" descr="LouvreF36AmasisPainter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2403476"/>
            <a:ext cx="4608513" cy="319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" name="Picture 13" descr="newYorkAmasisPainteraryball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264" y="2349500"/>
            <a:ext cx="3711575" cy="342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8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1. Ιδ. Συλλ. Κύλικα του Ζωγράφου του Μελεάγρου. 2. Κόρινθος. Κύλικα του Ζωγράφου </a:t>
            </a:r>
            <a:r>
              <a:rPr lang="fr-FR" altLang="el-GR" sz="2800"/>
              <a:t>Q. </a:t>
            </a:r>
            <a:endParaRPr lang="el-GR" altLang="el-GR" sz="2800"/>
          </a:p>
        </p:txBody>
      </p:sp>
      <p:pic>
        <p:nvPicPr>
          <p:cNvPr id="74755" name="Picture 3" descr="PrivatecollectionMeleagerPainterc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205039"/>
            <a:ext cx="4392613" cy="335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4" descr="corint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2133601"/>
            <a:ext cx="4000500" cy="349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Μόναχο 8763. Ζωγράφος του Άμαση. </a:t>
            </a:r>
            <a:endParaRPr lang="en-US" altLang="el-GR" smtClean="0"/>
          </a:p>
        </p:txBody>
      </p:sp>
      <p:pic>
        <p:nvPicPr>
          <p:cNvPr id="75779" name="Picture 2" descr="C:\Users\mitsos\Pictures\MYTHOS\GODS\dionysos\icarios\Munich8763Amasi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844675"/>
            <a:ext cx="5384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3" descr="C:\Users\mitsos\Pictures\MYTHOS\GODS\dionysos\icarios\Munich8763Amasis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6" y="1844675"/>
            <a:ext cx="27908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Τρύγος – παρασκευή κρασιού</a:t>
            </a:r>
            <a:endParaRPr lang="en-US" altLang="el-GR" smtClean="0"/>
          </a:p>
        </p:txBody>
      </p:sp>
      <p:pic>
        <p:nvPicPr>
          <p:cNvPr id="76803" name="Picture 4" descr="C:\Users\mitsos\Pictures\neoteraearlier\neaearly\euboanetc\wurzbur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773238"/>
            <a:ext cx="3200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5" descr="C:\Users\mitsos\Pictures\neoteraearlier\neaearly\euboanetc\Wurzburglekytho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781" y="1886631"/>
            <a:ext cx="360045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l-GR" smtClean="0"/>
              <a:t>A</a:t>
            </a:r>
            <a:r>
              <a:rPr lang="el-GR" altLang="el-GR" smtClean="0"/>
              <a:t>μφορέας Βοστώνης. Διόνυσος</a:t>
            </a:r>
          </a:p>
        </p:txBody>
      </p:sp>
      <p:pic>
        <p:nvPicPr>
          <p:cNvPr id="77827" name="Picture 4" descr="BostonmannerExekias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773239"/>
            <a:ext cx="324008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" name="Picture 7" descr="Bostonmannerexekias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2401" y="1844675"/>
            <a:ext cx="5008563" cy="343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Κύλικα Φλωρεντίας. 520. </a:t>
            </a:r>
            <a:endParaRPr lang="en-US" altLang="el-GR" smtClean="0"/>
          </a:p>
        </p:txBody>
      </p:sp>
      <p:pic>
        <p:nvPicPr>
          <p:cNvPr id="78851" name="Picture 2" descr="C:\Users\mitsos\Pictures\MELANOMORFA\atticBF1\kylikes\Firenzevintagec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089" y="1828800"/>
            <a:ext cx="60420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Τάραντας. Ζ. του Πανός</a:t>
            </a:r>
            <a:r>
              <a:rPr lang="en-US" altLang="el-GR" sz="2800"/>
              <a:t>. 470. </a:t>
            </a:r>
            <a:endParaRPr lang="el-GR" altLang="el-GR" sz="2800"/>
          </a:p>
        </p:txBody>
      </p:sp>
      <p:pic>
        <p:nvPicPr>
          <p:cNvPr id="52227" name="Picture 4" descr="TarantoPan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755775"/>
            <a:ext cx="5689600" cy="419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7" descr="TarantonearPanPainterlekyth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7424" y="1027906"/>
            <a:ext cx="2981325" cy="569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Παρίσι, Εθν. Βιβλ. 520. </a:t>
            </a:r>
            <a:endParaRPr lang="en-US" altLang="el-GR" smtClean="0"/>
          </a:p>
        </p:txBody>
      </p:sp>
      <p:pic>
        <p:nvPicPr>
          <p:cNvPr id="79875" name="Picture 2" descr="C:\Users\mitsos\Pictures\z\attic rf\vas_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1026" y="1323976"/>
            <a:ext cx="8351524" cy="5534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Bologna. 460.</a:t>
            </a:r>
            <a:r>
              <a:rPr lang="el-GR" altLang="el-GR" dirty="0" smtClean="0"/>
              <a:t> Σαμοθράκη. 490. </a:t>
            </a:r>
            <a:r>
              <a:rPr lang="en-US" altLang="el-GR" dirty="0" smtClean="0"/>
              <a:t> </a:t>
            </a:r>
          </a:p>
        </p:txBody>
      </p:sp>
      <p:pic>
        <p:nvPicPr>
          <p:cNvPr id="80899" name="Picture 2" descr="C:\Users\mitsos\Pictures\ERYTHROMORFA\earlyCLrf\ECkrater\Bolognavendangekrat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523" y="1564233"/>
            <a:ext cx="4787219" cy="51095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95" y="1564233"/>
            <a:ext cx="4048419" cy="61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Συμπόσιο	</a:t>
            </a:r>
            <a:r>
              <a:rPr lang="el-GR" altLang="el-GR" sz="2400"/>
              <a:t>		Βερολίνο. 470.  Ρώμη. 510. </a:t>
            </a:r>
            <a:endParaRPr lang="en-US" altLang="el-GR" sz="2400"/>
          </a:p>
        </p:txBody>
      </p:sp>
      <p:pic>
        <p:nvPicPr>
          <p:cNvPr id="81923" name="Picture 5" descr="C:\Users\mitsos\Pictures\MYTHOS\GODS\dionysos\banquet\berlin3187earliermannieristcolumnkrate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7" y="1593669"/>
            <a:ext cx="4739641" cy="5179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6" descr="C:\Users\mitsos\Pictures\MYTHOS\GODS\dionysos\banquet\Vulcitombakottabosamphor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2833" y="1863634"/>
            <a:ext cx="3243943" cy="4843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Άλλοτε στη συλλ. </a:t>
            </a:r>
            <a:r>
              <a:rPr lang="fr-FR" altLang="el-GR" sz="2400"/>
              <a:t>Hirschmann. </a:t>
            </a:r>
            <a:br>
              <a:rPr lang="fr-FR" altLang="el-GR" sz="2400"/>
            </a:br>
            <a:r>
              <a:rPr lang="fr-FR" altLang="el-GR" sz="4000"/>
              <a:t/>
            </a:r>
            <a:br>
              <a:rPr lang="fr-FR" altLang="el-GR" sz="4000"/>
            </a:br>
            <a:endParaRPr lang="el-GR" altLang="el-GR" sz="4000"/>
          </a:p>
        </p:txBody>
      </p:sp>
      <p:pic>
        <p:nvPicPr>
          <p:cNvPr id="82947" name="Picture 3" descr="Hirschmanncup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692150"/>
            <a:ext cx="8353425" cy="541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Ruvo. 420. </a:t>
            </a:r>
          </a:p>
        </p:txBody>
      </p:sp>
      <p:pic>
        <p:nvPicPr>
          <p:cNvPr id="83971" name="Picture 2" descr="C:\Users\mitsos\Pictures\MYTHOS\GODS\dionysos\banquet\RUVOKADMOSPAI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6138" y="404813"/>
            <a:ext cx="5688012" cy="571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Πειραιάς. </a:t>
            </a:r>
            <a:endParaRPr lang="en-US" altLang="el-GR" smtClean="0"/>
          </a:p>
        </p:txBody>
      </p:sp>
      <p:pic>
        <p:nvPicPr>
          <p:cNvPr id="84995" name="Picture 2" descr="C:\Users\mitsos\Pictures\MYTHOS\GODS\dionysos\banquet\piraeusamphora4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4268" y="1599065"/>
            <a:ext cx="3946932" cy="487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3" descr="C:\Users\mitsos\Pictures\MYTHOS\GODS\dionysos\banquet\Piraeusmid4thcenturyamphor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156" y="1599065"/>
            <a:ext cx="3845923" cy="48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Λατρεία</a:t>
            </a:r>
            <a:r>
              <a:rPr lang="en-US" altLang="el-GR" sz="2400"/>
              <a:t>			</a:t>
            </a:r>
            <a:r>
              <a:rPr lang="el-GR" altLang="el-GR" sz="2400"/>
              <a:t>Κρατήρας </a:t>
            </a:r>
            <a:r>
              <a:rPr lang="en-US" altLang="el-GR" sz="2400"/>
              <a:t>Ferrara. </a:t>
            </a:r>
          </a:p>
        </p:txBody>
      </p:sp>
      <p:pic>
        <p:nvPicPr>
          <p:cNvPr id="86019" name="Picture 4" descr="C:\Users\mitsos\Pictures\MYTHOS\GODS\dionysos\cultic\FerraraPolygnotankrat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1695450"/>
            <a:ext cx="3468688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5" descr="C:\Users\mitsos\Pictures\MYTHOS\GODS\dionysos\cultic\Ferrarapolygnotankrater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1" y="1695450"/>
            <a:ext cx="35274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Αμφορείς Ταρκυνίας και Μονάχου. Προσωπείο Διονύσου.</a:t>
            </a:r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 </a:t>
            </a:r>
          </a:p>
        </p:txBody>
      </p:sp>
      <p:pic>
        <p:nvPicPr>
          <p:cNvPr id="87043" name="Picture 4" descr="dionysosma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196976"/>
            <a:ext cx="333057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5" descr="C:\Users\mitsos\Pictures\MYTHOS\GODS\dionysos\cultic\MadridAntimenesPainterDionysosmaskampho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8164" y="1268413"/>
            <a:ext cx="3240087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Βερολίνο </a:t>
            </a:r>
            <a:r>
              <a:rPr lang="fr-FR" altLang="el-GR" sz="2000"/>
              <a:t>F 2290. </a:t>
            </a:r>
            <a:r>
              <a:rPr lang="el-GR" altLang="el-GR" sz="2000"/>
              <a:t>Μάκρων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88067" name="Picture 4" descr="Dionys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966788"/>
            <a:ext cx="8424863" cy="523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Ήφαιστος</a:t>
            </a:r>
            <a:endParaRPr lang="en-US" altLang="el-GR" smtClean="0"/>
          </a:p>
        </p:txBody>
      </p:sp>
      <p:pic>
        <p:nvPicPr>
          <p:cNvPr id="89091" name="Picture 4" descr="C:\Users\mitsos\Pictures\giulio romano 1499 1546 efesto forgia le armi di achi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4728" y="1494566"/>
            <a:ext cx="3832951" cy="5442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800"/>
              <a:t>Siracusa 17427, </a:t>
            </a:r>
            <a:r>
              <a:rPr lang="el-GR" altLang="el-GR" sz="2800"/>
              <a:t>Ζωγράφος του Κάδμου. 420. </a:t>
            </a:r>
          </a:p>
        </p:txBody>
      </p:sp>
      <p:pic>
        <p:nvPicPr>
          <p:cNvPr id="53251" name="Picture 3" descr="cadmospai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8513" y="1773239"/>
            <a:ext cx="30099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 descr="cadmospainter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700213"/>
            <a:ext cx="393700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Πρώιμος κορινθιακός αμφορίσκος Αθήνας. 600 π.Χ. </a:t>
            </a:r>
            <a:endParaRPr lang="en-US" altLang="el-GR" smtClean="0"/>
          </a:p>
        </p:txBody>
      </p:sp>
      <p:pic>
        <p:nvPicPr>
          <p:cNvPr id="90115" name="Picture 2" descr="C:\Users\mitsos\Pictures\MYTHOS\GODS\hephaistos\return\AthensECamphorisko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6739" y="2092326"/>
            <a:ext cx="5888037" cy="340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3" descr="C:\Users\mitsos\Pictures\MYTHOS\GODS\hephaistos\return\amphorisk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526" y="2187620"/>
            <a:ext cx="3196863" cy="42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Υδρία </a:t>
            </a:r>
            <a:r>
              <a:rPr lang="el-GR" altLang="el-GR" sz="2000" dirty="0"/>
              <a:t>Λονδίνου με τον </a:t>
            </a:r>
            <a:r>
              <a:rPr lang="el-GR" altLang="el-GR" sz="2000" dirty="0" smtClean="0"/>
              <a:t>τρόπο </a:t>
            </a:r>
            <a:r>
              <a:rPr lang="el-GR" altLang="el-GR" sz="2000" dirty="0"/>
              <a:t>του Ζωγράφου </a:t>
            </a:r>
            <a:r>
              <a:rPr lang="el-GR" altLang="el-GR" sz="2000" dirty="0" smtClean="0"/>
              <a:t>του Λυσιππίδη   </a:t>
            </a:r>
            <a:endParaRPr lang="el-GR" altLang="el-GR" sz="2000" dirty="0"/>
          </a:p>
        </p:txBody>
      </p:sp>
      <p:pic>
        <p:nvPicPr>
          <p:cNvPr id="91139" name="Picture 3" descr="LondonHephaistosbanquet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1782" y="1192167"/>
            <a:ext cx="5857875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Ακρωτήριο από το Φιγαρέτο, Κέρκυρα. 520-510 π.Χ. </a:t>
            </a:r>
            <a:br>
              <a:rPr lang="el-GR" altLang="el-GR" sz="24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92163" name="Picture 3" descr="figaretopedi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9"/>
            <a:ext cx="8496300" cy="380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Αγγείο </a:t>
            </a:r>
            <a:r>
              <a:rPr lang="fr-FR" altLang="el-GR" sz="2400"/>
              <a:t>François.</a:t>
            </a:r>
            <a:r>
              <a:rPr lang="el-GR" altLang="el-GR" sz="2400"/>
              <a:t> Ήφαιστος και Σιληνοί</a:t>
            </a:r>
            <a:r>
              <a:rPr lang="fr-FR" altLang="el-GR" sz="4000"/>
              <a:t> 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93187" name="Picture 3" descr="FrancoisvaseSileno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6706" y="890679"/>
            <a:ext cx="8135937" cy="544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94211" name="Picture 2" descr="C:\Users\mitsos\Pictures\MYTHOS\GODS\hephaistos\return\Florencefrancoisvaseretu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513" y="1815330"/>
            <a:ext cx="11885765" cy="4123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95235" name="Picture 2" descr="C:\Users\mitsos\Pictures\MELANOMORFA\atticBF1\krater\francoisvase\Francois3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1797" y="63410"/>
            <a:ext cx="7141573" cy="6970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1. Κορινθιακός κρατήρας του Ζωγράφου των Ιππέων. 580 π.Χ. Λονδίνο. 2. Δρέσδη. Βοιωτικός κάνθαρος. 550 π.Χ. </a:t>
            </a:r>
          </a:p>
        </p:txBody>
      </p:sp>
      <p:pic>
        <p:nvPicPr>
          <p:cNvPr id="96259" name="Picture 3" descr="MiddlecorinthianCavaldad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844675"/>
            <a:ext cx="4321175" cy="3379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0" name="Picture 4" descr="dresdenkantha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1773238"/>
            <a:ext cx="400050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Οξφόρδη. Αμφορέας του 560. Επιστροφή του Ηφαίστου στον Όλυμπο. </a:t>
            </a:r>
          </a:p>
        </p:txBody>
      </p:sp>
      <p:pic>
        <p:nvPicPr>
          <p:cNvPr id="97283" name="Picture 3" descr="OxfordReturnHep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9889" y="1828800"/>
            <a:ext cx="64468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Νέα Υόρκη. Λυδός. </a:t>
            </a:r>
          </a:p>
        </p:txBody>
      </p:sp>
      <p:pic>
        <p:nvPicPr>
          <p:cNvPr id="98307" name="Picture 3" descr="NewYorkLydos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993900"/>
            <a:ext cx="4321175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08" name="Picture 4" descr="NewYorkLydoskra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4" y="2041525"/>
            <a:ext cx="4359275" cy="374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Δίνος της Ομάδας </a:t>
            </a:r>
            <a:r>
              <a:rPr lang="fr-FR" altLang="el-GR" sz="3200"/>
              <a:t>Campana</a:t>
            </a:r>
            <a:r>
              <a:rPr lang="el-GR" altLang="el-GR" sz="3200"/>
              <a:t> από την Σικελία</a:t>
            </a:r>
            <a:r>
              <a:rPr lang="fr-FR" altLang="el-GR" sz="3200"/>
              <a:t>. </a:t>
            </a:r>
            <a:r>
              <a:rPr lang="el-GR" altLang="el-GR" sz="3200"/>
              <a:t>Ζωγράφος του Λούβρου Ε 736. </a:t>
            </a:r>
            <a:r>
              <a:rPr lang="fr-FR" altLang="el-GR" sz="3200"/>
              <a:t>Würzburg.</a:t>
            </a:r>
            <a:r>
              <a:rPr lang="fr-FR" altLang="el-GR" smtClean="0"/>
              <a:t> </a:t>
            </a:r>
            <a:endParaRPr lang="el-GR" altLang="el-GR" smtClean="0"/>
          </a:p>
        </p:txBody>
      </p:sp>
      <p:pic>
        <p:nvPicPr>
          <p:cNvPr id="99331" name="Picture 3" descr="WurzburgSicilycampanadin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997200"/>
            <a:ext cx="4392613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" name="Picture 4" descr="WurzburgSicilycampanadin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464" y="1916114"/>
            <a:ext cx="4071937" cy="3106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Βοστώνη. Ζωγράφος της Αριάδνης. 390. Τάρας. Ζωγράφος της Γέννησης του Διονύσου. Απουλία. </a:t>
            </a:r>
            <a:endParaRPr lang="el-GR" altLang="el-GR" sz="4000"/>
          </a:p>
        </p:txBody>
      </p:sp>
      <p:pic>
        <p:nvPicPr>
          <p:cNvPr id="54275" name="Picture 3" descr="BOSTONAPULIANSTAM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773238"/>
            <a:ext cx="408146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4" descr="TARANTOTHES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024064"/>
            <a:ext cx="4000500" cy="364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Λούβρο </a:t>
            </a:r>
            <a:r>
              <a:rPr lang="fr-FR" altLang="el-GR" smtClean="0"/>
              <a:t>C 10233</a:t>
            </a:r>
            <a:endParaRPr lang="el-GR" altLang="el-GR" smtClean="0"/>
          </a:p>
        </p:txBody>
      </p:sp>
      <p:pic>
        <p:nvPicPr>
          <p:cNvPr id="100355" name="Picture 3" descr="LouvreC10233Cerveteridin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163764"/>
            <a:ext cx="4000500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" name="Picture 4" descr="LouvreC10233Cerveteridin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254251"/>
            <a:ext cx="4000500" cy="318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4000"/>
              <a:t>					</a:t>
            </a:r>
            <a:r>
              <a:rPr lang="el-GR" altLang="el-GR" sz="4000"/>
              <a:t>Καιρετανή 						υδρία. Βιέννη</a:t>
            </a:r>
          </a:p>
        </p:txBody>
      </p:sp>
      <p:pic>
        <p:nvPicPr>
          <p:cNvPr id="101379" name="Picture 3" descr="Wiencaeret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260350"/>
            <a:ext cx="4430713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0" name="Picture 4" descr="Viennareturncaere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9" y="1989138"/>
            <a:ext cx="4206875" cy="256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Βιέννη, 520.          Βερολίνο. Μηλιακό ανάγλυφο. 460. </a:t>
            </a:r>
            <a:endParaRPr lang="en-US" altLang="el-GR" sz="2800"/>
          </a:p>
        </p:txBody>
      </p:sp>
      <p:pic>
        <p:nvPicPr>
          <p:cNvPr id="102403" name="Picture 2" descr="C:\Users\mitsos\Pictures\MYTHOS\GODS\hephaistos\return\wienlate6thneckampho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906" y="1558835"/>
            <a:ext cx="3510414" cy="5284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3" descr="C:\Users\mitsos\Pictures\MYTHOS\GODS\hephaistos\return\BerlinMelianreliefreturnHephaist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1898650"/>
            <a:ext cx="4971506" cy="4845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G 135. </a:t>
            </a:r>
            <a:r>
              <a:rPr lang="el-GR" altLang="el-GR" sz="2000"/>
              <a:t>Ζωγράφος του </a:t>
            </a:r>
            <a:r>
              <a:rPr lang="fr-FR" altLang="el-GR" sz="2000"/>
              <a:t>Colmar</a:t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endParaRPr lang="el-GR" altLang="el-GR" sz="2000"/>
          </a:p>
        </p:txBody>
      </p:sp>
      <p:pic>
        <p:nvPicPr>
          <p:cNvPr id="103427" name="Picture 3" descr="LouvreG135ColmarPainte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615950"/>
            <a:ext cx="8280400" cy="541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Παρίσι, Εθν. Βιβλ. Δούρις. 490. </a:t>
            </a:r>
            <a:r>
              <a:rPr lang="el-GR" altLang="el-GR" dirty="0"/>
              <a:t>Βιέννη. 460. </a:t>
            </a:r>
            <a:endParaRPr lang="en-US" altLang="el-GR" dirty="0" smtClean="0"/>
          </a:p>
        </p:txBody>
      </p:sp>
      <p:pic>
        <p:nvPicPr>
          <p:cNvPr id="104451" name="Picture 2" descr="C:\Users\mitsos\Pictures\MYTHOS\GODS\hephaistos\return\vas_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031" y="1854925"/>
            <a:ext cx="6096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ienaltamuraPcalyxkrat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8602" y="1690688"/>
            <a:ext cx="531177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Κάτοπτρο Δρέσδης. 350. </a:t>
            </a:r>
            <a:r>
              <a:rPr lang="el-GR" altLang="el-GR" dirty="0"/>
              <a:t>Κρατήρας από την </a:t>
            </a:r>
            <a:r>
              <a:rPr lang="fr-FR" altLang="el-GR" dirty="0" err="1" smtClean="0"/>
              <a:t>Sabuccina</a:t>
            </a:r>
            <a:r>
              <a:rPr lang="el-GR" altLang="el-GR" dirty="0" smtClean="0"/>
              <a:t>. 480. </a:t>
            </a:r>
            <a:endParaRPr lang="en-US" altLang="el-GR" dirty="0" smtClean="0"/>
          </a:p>
        </p:txBody>
      </p:sp>
      <p:pic>
        <p:nvPicPr>
          <p:cNvPr id="106499" name="Picture 2" descr="C:\Users\mitsos\Pictures\MYTHOS\GODS\hephaistos\DresdeSethlansmirr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153" y="1553437"/>
            <a:ext cx="3821429" cy="5520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abuccinaHarrowPtac1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6573" y="1553437"/>
            <a:ext cx="5222875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Πανδώρα. Κύλικα Βοστώνης. 470. </a:t>
            </a:r>
            <a:r>
              <a:rPr lang="el-GR" altLang="el-GR" dirty="0" smtClean="0"/>
              <a:t>Κρατήρας Βασιλείας. 450. </a:t>
            </a:r>
            <a:endParaRPr lang="en-US" altLang="el-GR" dirty="0" smtClean="0"/>
          </a:p>
        </p:txBody>
      </p:sp>
      <p:pic>
        <p:nvPicPr>
          <p:cNvPr id="108547" name="Picture 2" descr="C:\Users\mitsos\Pictures\MYTHOS\GODS\hephaistos\LondonPandoracalyxkrat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0943" y="2368731"/>
            <a:ext cx="6413972" cy="4769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tsos\Pictures\MYTHOS\GODS\hephaistos\bostontarquiniapain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644" y="2288052"/>
            <a:ext cx="5472112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Χαιδελβέργη και Τάραντας. Κύλικες του Ζωγράφου της Χαϊδελβέργης. 560 π.Χ. </a:t>
            </a:r>
            <a:endParaRPr lang="en-US" altLang="el-GR" sz="2400"/>
          </a:p>
        </p:txBody>
      </p:sp>
      <p:pic>
        <p:nvPicPr>
          <p:cNvPr id="55299" name="Picture 2" descr="C:\Users\mitsos\Pictures\MYTHOS\GODS\dionysos\ariadne\Cambridge304HeidelbergPaintercu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16114"/>
            <a:ext cx="4000500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3" descr="C:\Users\mitsos\Pictures\MYTHOS\GODS\dionysos\ariadne\Taranto4408heidelbergPainte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1847850"/>
            <a:ext cx="4000500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2479675" y="473075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Μόναχο. Ταινιωτή κύλικα. Γλαυκύτης. 550. </a:t>
            </a:r>
            <a:r>
              <a:rPr lang="el-GR" altLang="el-GR" sz="4000"/>
              <a:t> 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56323" name="Picture 4" descr="Munichdionysiacband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268414"/>
            <a:ext cx="8604250" cy="478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Βιέννη. Αμφορέας του Ζωγράφου του </a:t>
            </a:r>
            <a:r>
              <a:rPr lang="fr-FR" altLang="el-GR" sz="4000"/>
              <a:t>Rycroft.</a:t>
            </a:r>
            <a:r>
              <a:rPr lang="el-GR" altLang="el-GR" sz="4000"/>
              <a:t> 510. </a:t>
            </a:r>
            <a:r>
              <a:rPr lang="fr-FR" altLang="el-GR" sz="4000"/>
              <a:t> </a:t>
            </a:r>
            <a:endParaRPr lang="el-GR" altLang="el-GR" sz="4000"/>
          </a:p>
        </p:txBody>
      </p:sp>
      <p:pic>
        <p:nvPicPr>
          <p:cNvPr id="57347" name="Picture 4" descr="wienRycroftP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1844675"/>
            <a:ext cx="28209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wienRycroftPamphor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38" y="2392364"/>
            <a:ext cx="4691062" cy="341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Λούβρο. 520. 			</a:t>
            </a:r>
            <a:r>
              <a:rPr lang="en-US" altLang="el-GR" sz="2800"/>
              <a:t>Toledo</a:t>
            </a:r>
            <a:r>
              <a:rPr lang="el-GR" altLang="el-GR" sz="2800"/>
              <a:t>. 380. </a:t>
            </a:r>
            <a:r>
              <a:rPr lang="en-US" altLang="el-GR" smtClean="0"/>
              <a:t> </a:t>
            </a:r>
          </a:p>
        </p:txBody>
      </p:sp>
      <p:pic>
        <p:nvPicPr>
          <p:cNvPr id="58371" name="Picture 3" descr="C:\Users\mitsos\Pictures\MYTHOS\GODS\dionysos\ariadne\LouvreAndokidesbilingualamphora1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584959"/>
            <a:ext cx="3280954" cy="51778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mitsos\Pictures\MYTHOS\GODS\dionysos\and thiasos\ToledokreusaPkra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837" y="1584959"/>
            <a:ext cx="3924392" cy="5276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429</Words>
  <Application>Microsoft Office PowerPoint</Application>
  <PresentationFormat>Widescreen</PresentationFormat>
  <Paragraphs>53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Αριάδνη</vt:lpstr>
      <vt:lpstr>Βερολίνο F 2179. 480. </vt:lpstr>
      <vt:lpstr>Τάραντας. Ζ. του Πανός. 470. </vt:lpstr>
      <vt:lpstr>Siracusa 17427, Ζωγράφος του Κάδμου. 420. </vt:lpstr>
      <vt:lpstr>Βοστώνη. Ζωγράφος της Αριάδνης. 390. Τάρας. Ζωγράφος της Γέννησης του Διονύσου. Απουλία. </vt:lpstr>
      <vt:lpstr>Χαιδελβέργη και Τάραντας. Κύλικες του Ζωγράφου της Χαϊδελβέργης. 560 π.Χ. </vt:lpstr>
      <vt:lpstr>Μόναχο. Ταινιωτή κύλικα. Γλαυκύτης. 550.   </vt:lpstr>
      <vt:lpstr>Βιέννη. Αμφορέας του Ζωγράφου του Rycroft. 510.  </vt:lpstr>
      <vt:lpstr>Λούβρο. 520.    Toledo. 380.  </vt:lpstr>
      <vt:lpstr>Κρατήρας Δερβενίου. 350. Αέτωμα από το Vulci. 2ος αι. </vt:lpstr>
      <vt:lpstr>Κρατήρας του Reading University. Ζωγράφος της Μυκόνου. 470    </vt:lpstr>
      <vt:lpstr>Λονδίνο Β 168 και Β 213. Αμφορείς. Διόνυσος και Αριάδνη ή Αφροδίτη. 520.</vt:lpstr>
      <vt:lpstr>Ακρόπολη. Αναθηματικός πίναξ. 560.  </vt:lpstr>
      <vt:lpstr>          Λούβρο F 226.  Αφροδίτη ή Αριάδνη ;</vt:lpstr>
      <vt:lpstr>Λονδίνο. Εξηκίας.  Διόνυσος και Οινοπίων</vt:lpstr>
      <vt:lpstr>Σεμέλη  Κύλικα Νάπολης. 530. </vt:lpstr>
      <vt:lpstr>PowerPoint Presentation</vt:lpstr>
      <vt:lpstr>Ικάριος   Αμφορέας Βοστώνης. 530. </vt:lpstr>
      <vt:lpstr>Αμφορέας Βιέννης</vt:lpstr>
      <vt:lpstr>1. Μόναχο 1441. 2. Νέα Υόρκη 1814515. Αμφορείς του Επιτηδευμένου. </vt:lpstr>
      <vt:lpstr>Βατικανό 39518. Αμφορέας του Ζωγράφου του Άμασι. </vt:lpstr>
      <vt:lpstr>Πελίκη. Ζωγράφος του Πανός. Malibu. 470.  </vt:lpstr>
      <vt:lpstr>Επιφάνεια   Αμφορέας Μονάχου. Λήκυθος Κεραμεικού</vt:lpstr>
      <vt:lpstr>1. Λούβρο F 36. Αμφορέας του Ζωγράφου του Άμασι. 2. Νέα Υόρκη 62.11.11. Αρύβαλλος του Ζωγράφου του Άμασι. </vt:lpstr>
      <vt:lpstr>1. Ιδ. Συλλ. Κύλικα του Ζωγράφου του Μελεάγρου. 2. Κόρινθος. Κύλικα του Ζωγράφου Q. </vt:lpstr>
      <vt:lpstr>Μόναχο 8763. Ζωγράφος του Άμαση. </vt:lpstr>
      <vt:lpstr>Τρύγος – παρασκευή κρασιού</vt:lpstr>
      <vt:lpstr>Aμφορέας Βοστώνης. Διόνυσος</vt:lpstr>
      <vt:lpstr>Κύλικα Φλωρεντίας. 520. </vt:lpstr>
      <vt:lpstr>Παρίσι, Εθν. Βιβλ. 520. </vt:lpstr>
      <vt:lpstr>Bologna. 460. Σαμοθράκη. 490.  </vt:lpstr>
      <vt:lpstr>Συμπόσιο   Βερολίνο. 470.  Ρώμη. 510. </vt:lpstr>
      <vt:lpstr>Άλλοτε στη συλλ. Hirschmann.   </vt:lpstr>
      <vt:lpstr>Ruvo. 420. </vt:lpstr>
      <vt:lpstr>Πειραιάς. </vt:lpstr>
      <vt:lpstr>Λατρεία   Κρατήρας Ferrara. </vt:lpstr>
      <vt:lpstr>Αμφορείς Ταρκυνίας και Μονάχου. Προσωπείο Διονύσου.  </vt:lpstr>
      <vt:lpstr>Βερολίνο F 2290. Μάκρων    </vt:lpstr>
      <vt:lpstr>Ήφαιστος</vt:lpstr>
      <vt:lpstr>Πρώιμος κορινθιακός αμφορίσκος Αθήνας. 600 π.Χ. </vt:lpstr>
      <vt:lpstr>Υδρία Λονδίνου με τον τρόπο του Ζωγράφου του Λυσιππίδη   </vt:lpstr>
      <vt:lpstr>Ακρωτήριο από το Φιγαρέτο, Κέρκυρα. 520-510 π.Χ.   </vt:lpstr>
      <vt:lpstr>Αγγείο François. Ήφαιστος και Σιληνοί   </vt:lpstr>
      <vt:lpstr>PowerPoint Presentation</vt:lpstr>
      <vt:lpstr>PowerPoint Presentation</vt:lpstr>
      <vt:lpstr>1. Κορινθιακός κρατήρας του Ζωγράφου των Ιππέων. 580 π.Χ. Λονδίνο. 2. Δρέσδη. Βοιωτικός κάνθαρος. 550 π.Χ. </vt:lpstr>
      <vt:lpstr>Οξφόρδη. Αμφορέας του 560. Επιστροφή του Ηφαίστου στον Όλυμπο. </vt:lpstr>
      <vt:lpstr>Νέα Υόρκη. Λυδός. </vt:lpstr>
      <vt:lpstr>Δίνος της Ομάδας Campana από την Σικελία. Ζωγράφος του Λούβρου Ε 736. Würzburg. </vt:lpstr>
      <vt:lpstr>Λούβρο C 10233</vt:lpstr>
      <vt:lpstr>     Καιρετανή       υδρία. Βιέννη</vt:lpstr>
      <vt:lpstr>Βιέννη, 520.          Βερολίνο. Μηλιακό ανάγλυφο. 460. </vt:lpstr>
      <vt:lpstr>Λούβρο G 135. Ζωγράφος του Colmar    </vt:lpstr>
      <vt:lpstr>Παρίσι, Εθν. Βιβλ. Δούρις. 490. Βιέννη. 460. </vt:lpstr>
      <vt:lpstr>Κάτοπτρο Δρέσδης. 350. Κρατήρας από την Sabuccina. 480. </vt:lpstr>
      <vt:lpstr>Πανδώρα. Κύλικα Βοστώνης. 470. Κρατήρας Βασιλείας. 450.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Αριάδνη</dc:title>
  <dc:creator>User</dc:creator>
  <cp:lastModifiedBy>User</cp:lastModifiedBy>
  <cp:revision>4</cp:revision>
  <dcterms:created xsi:type="dcterms:W3CDTF">2021-11-15T05:59:15Z</dcterms:created>
  <dcterms:modified xsi:type="dcterms:W3CDTF">2022-01-25T10:09:32Z</dcterms:modified>
</cp:coreProperties>
</file>