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56" r:id="rId2"/>
    <p:sldId id="393" r:id="rId3"/>
    <p:sldId id="391" r:id="rId4"/>
    <p:sldId id="407" r:id="rId5"/>
    <p:sldId id="260" r:id="rId6"/>
    <p:sldId id="324" r:id="rId7"/>
    <p:sldId id="398" r:id="rId8"/>
    <p:sldId id="399" r:id="rId9"/>
    <p:sldId id="400" r:id="rId10"/>
    <p:sldId id="401" r:id="rId11"/>
    <p:sldId id="402" r:id="rId12"/>
    <p:sldId id="370" r:id="rId13"/>
    <p:sldId id="408" r:id="rId14"/>
    <p:sldId id="409" r:id="rId15"/>
    <p:sldId id="410" r:id="rId16"/>
    <p:sldId id="411" r:id="rId17"/>
    <p:sldId id="412" r:id="rId18"/>
    <p:sldId id="413" r:id="rId19"/>
    <p:sldId id="414" r:id="rId20"/>
    <p:sldId id="371" r:id="rId21"/>
    <p:sldId id="415" r:id="rId22"/>
    <p:sldId id="416" r:id="rId23"/>
    <p:sldId id="417" r:id="rId24"/>
    <p:sldId id="418" r:id="rId25"/>
    <p:sldId id="419" r:id="rId26"/>
    <p:sldId id="420" r:id="rId27"/>
    <p:sldId id="353" r:id="rId28"/>
    <p:sldId id="422" r:id="rId29"/>
    <p:sldId id="421" r:id="rId30"/>
    <p:sldId id="360" r:id="rId31"/>
    <p:sldId id="424" r:id="rId32"/>
    <p:sldId id="429" r:id="rId33"/>
    <p:sldId id="430" r:id="rId34"/>
    <p:sldId id="425" r:id="rId35"/>
    <p:sldId id="427" r:id="rId36"/>
    <p:sldId id="428" r:id="rId37"/>
    <p:sldId id="426" r:id="rId38"/>
    <p:sldId id="423" r:id="rId39"/>
    <p:sldId id="403" r:id="rId40"/>
    <p:sldId id="404" r:id="rId41"/>
    <p:sldId id="405" r:id="rId42"/>
    <p:sldId id="40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E8"/>
    <a:srgbClr val="FFDBDB"/>
    <a:srgbClr val="FFEAEA"/>
    <a:srgbClr val="FFEDED"/>
    <a:srgbClr val="FFDDDD"/>
    <a:srgbClr val="0070C0"/>
    <a:srgbClr val="70AD47"/>
    <a:srgbClr val="000000"/>
    <a:srgbClr val="FFE0E0"/>
    <a:srgbClr val="FF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46"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A20AA-61E4-4310-AB79-0078C4299D6F}" type="datetimeFigureOut">
              <a:rPr lang="el-GR" smtClean="0"/>
              <a:t>13/Νοε/2025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91F62-CEBB-4642-BB65-56A3BA414A89}" type="slidenum">
              <a:rPr lang="el-GR" smtClean="0"/>
              <a:t>‹#›</a:t>
            </a:fld>
            <a:endParaRPr lang="el-GR"/>
          </a:p>
        </p:txBody>
      </p:sp>
    </p:spTree>
    <p:extLst>
      <p:ext uri="{BB962C8B-B14F-4D97-AF65-F5344CB8AC3E}">
        <p14:creationId xmlns:p14="http://schemas.microsoft.com/office/powerpoint/2010/main" val="348607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8a6ee8a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8a6ee8a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39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7098bb5640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7098bb5640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8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5abef0139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65abef0139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28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5abef0139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65abef0139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48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5abef0139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65abef0139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49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5abef0139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65abef0139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35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F994CF-0B33-449B-A0AB-0509A010D666}" type="datetimeFigureOut">
              <a:rPr lang="el-GR" smtClean="0"/>
              <a:t>13/Νοε/2025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348575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994CF-0B33-449B-A0AB-0509A010D666}" type="datetimeFigureOut">
              <a:rPr lang="el-GR" smtClean="0"/>
              <a:t>13/Νοε/2025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336555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994CF-0B33-449B-A0AB-0509A010D666}" type="datetimeFigureOut">
              <a:rPr lang="el-GR" smtClean="0"/>
              <a:t>13/Νοε/2025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274024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subTitle" idx="1"/>
          </p:nvPr>
        </p:nvSpPr>
        <p:spPr>
          <a:xfrm>
            <a:off x="3316217" y="1912800"/>
            <a:ext cx="4490400" cy="303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8" name="Google Shape;28;p8"/>
          <p:cNvSpPr txBox="1">
            <a:spLocks noGrp="1"/>
          </p:cNvSpPr>
          <p:nvPr>
            <p:ph type="title"/>
          </p:nvPr>
        </p:nvSpPr>
        <p:spPr>
          <a:xfrm>
            <a:off x="8706971" y="1912800"/>
            <a:ext cx="2622800" cy="30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640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Tree>
    <p:extLst>
      <p:ext uri="{BB962C8B-B14F-4D97-AF65-F5344CB8AC3E}">
        <p14:creationId xmlns:p14="http://schemas.microsoft.com/office/powerpoint/2010/main" val="308116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229667" y="1891600"/>
            <a:ext cx="5732800" cy="30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0958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994CF-0B33-449B-A0AB-0509A010D666}" type="datetimeFigureOut">
              <a:rPr lang="el-GR" smtClean="0"/>
              <a:t>13/Νοε/2025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68096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F994CF-0B33-449B-A0AB-0509A010D666}" type="datetimeFigureOut">
              <a:rPr lang="el-GR" smtClean="0"/>
              <a:t>13/Νοε/2025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18636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F994CF-0B33-449B-A0AB-0509A010D666}" type="datetimeFigureOut">
              <a:rPr lang="el-GR" smtClean="0"/>
              <a:t>13/Νοε/2025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21314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F994CF-0B33-449B-A0AB-0509A010D666}" type="datetimeFigureOut">
              <a:rPr lang="el-GR" smtClean="0"/>
              <a:t>13/Νοε/2025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88467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F994CF-0B33-449B-A0AB-0509A010D666}" type="datetimeFigureOut">
              <a:rPr lang="el-GR" smtClean="0"/>
              <a:t>13/Νοε/2025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48551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994CF-0B33-449B-A0AB-0509A010D666}" type="datetimeFigureOut">
              <a:rPr lang="el-GR" smtClean="0"/>
              <a:t>13/Νοε/2025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250126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F994CF-0B33-449B-A0AB-0509A010D666}" type="datetimeFigureOut">
              <a:rPr lang="el-GR" smtClean="0"/>
              <a:t>13/Νοε/2025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71797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F994CF-0B33-449B-A0AB-0509A010D666}" type="datetimeFigureOut">
              <a:rPr lang="el-GR" smtClean="0"/>
              <a:t>13/Νοε/2025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03277E-0106-476A-9EB4-D75211D28B49}" type="slidenum">
              <a:rPr lang="el-GR" smtClean="0"/>
              <a:t>‹#›</a:t>
            </a:fld>
            <a:endParaRPr lang="el-GR"/>
          </a:p>
        </p:txBody>
      </p:sp>
    </p:spTree>
    <p:extLst>
      <p:ext uri="{BB962C8B-B14F-4D97-AF65-F5344CB8AC3E}">
        <p14:creationId xmlns:p14="http://schemas.microsoft.com/office/powerpoint/2010/main" val="173193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994CF-0B33-449B-A0AB-0509A010D666}" type="datetimeFigureOut">
              <a:rPr lang="el-GR" smtClean="0"/>
              <a:t>13/Νοε/2025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3277E-0106-476A-9EB4-D75211D28B49}" type="slidenum">
              <a:rPr lang="el-GR" smtClean="0"/>
              <a:t>‹#›</a:t>
            </a:fld>
            <a:endParaRPr lang="el-GR"/>
          </a:p>
        </p:txBody>
      </p:sp>
    </p:spTree>
    <p:extLst>
      <p:ext uri="{BB962C8B-B14F-4D97-AF65-F5344CB8AC3E}">
        <p14:creationId xmlns:p14="http://schemas.microsoft.com/office/powerpoint/2010/main" val="36250405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developer.nvidia.com/blog/federated-learning-clara/" TargetMode="Externa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Vs7Lo5MKIw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hyperlink" Target="https://www.kaggle.com/datasets/meetnagadia/human-action-recognition-har-dataset" TargetMode="External"/><Relationship Id="rId5" Type="http://schemas.openxmlformats.org/officeDocument/2006/relationships/image" Target="../media/image43.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ml-ops.org/content/mlops-principles" TargetMode="Externa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kubeflow.org/" TargetMode="Externa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docs.cloud.google.com/architecture/mlops-continuous-delivery-and-automation-pipelines-in-machine-learning"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www.kubeflow.org/" TargetMode="External"/><Relationship Id="rId13" Type="http://schemas.openxmlformats.org/officeDocument/2006/relationships/image" Target="../media/image52.png"/><Relationship Id="rId3" Type="http://schemas.openxmlformats.org/officeDocument/2006/relationships/hyperlink" Target="https://github.com/OpenMined/PySyft" TargetMode="External"/><Relationship Id="rId7" Type="http://schemas.openxmlformats.org/officeDocument/2006/relationships/hyperlink" Target="https://github.com/IBM/federated-learning-lib" TargetMode="External"/><Relationship Id="rId12" Type="http://schemas.openxmlformats.org/officeDocument/2006/relationships/image" Target="../media/image51.png"/><Relationship Id="rId2" Type="http://schemas.openxmlformats.org/officeDocument/2006/relationships/hyperlink" Target="https://ai.googleblog.com/2017/04/federated-learning-collaborative.html" TargetMode="External"/><Relationship Id="rId1" Type="http://schemas.openxmlformats.org/officeDocument/2006/relationships/slideLayout" Target="../slideLayouts/slideLayout7.xml"/><Relationship Id="rId6" Type="http://schemas.openxmlformats.org/officeDocument/2006/relationships/hyperlink" Target="https://leaf.cmu.edu/" TargetMode="External"/><Relationship Id="rId11" Type="http://schemas.openxmlformats.org/officeDocument/2006/relationships/image" Target="../media/image50.jpeg"/><Relationship Id="rId5" Type="http://schemas.openxmlformats.org/officeDocument/2006/relationships/hyperlink" Target="https://flower.dev/" TargetMode="External"/><Relationship Id="rId10" Type="http://schemas.openxmlformats.org/officeDocument/2006/relationships/image" Target="../media/image49.png"/><Relationship Id="rId4" Type="http://schemas.openxmlformats.org/officeDocument/2006/relationships/hyperlink" Target="https://github.com/tensorflow/federated" TargetMode="External"/><Relationship Id="rId9" Type="http://schemas.openxmlformats.org/officeDocument/2006/relationships/hyperlink" Target="https://www.automl.org/" TargetMode="External"/><Relationship Id="rId1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f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20000"/>
              </a:srgbClr>
            </a:gs>
            <a:gs pos="28000">
              <a:srgbClr val="FF0000">
                <a:alpha val="15000"/>
              </a:srgbClr>
            </a:gs>
            <a:gs pos="60000">
              <a:srgbClr val="FF0000">
                <a:alpha val="10000"/>
              </a:srgbClr>
            </a:gs>
            <a:gs pos="84000">
              <a:srgbClr val="FF0000">
                <a:alpha val="5000"/>
              </a:srgb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5804" y="666292"/>
            <a:ext cx="1639164" cy="1639164"/>
          </a:xfrm>
          <a:prstGeom prst="rect">
            <a:avLst/>
          </a:prstGeom>
        </p:spPr>
      </p:pic>
      <p:sp>
        <p:nvSpPr>
          <p:cNvPr id="5" name="TextBox 4"/>
          <p:cNvSpPr txBox="1"/>
          <p:nvPr/>
        </p:nvSpPr>
        <p:spPr>
          <a:xfrm>
            <a:off x="1642959" y="2906342"/>
            <a:ext cx="9373400" cy="923330"/>
          </a:xfrm>
          <a:prstGeom prst="rect">
            <a:avLst/>
          </a:prstGeom>
          <a:noFill/>
        </p:spPr>
        <p:txBody>
          <a:bodyPr wrap="none" rtlCol="0">
            <a:spAutoFit/>
          </a:bodyPr>
          <a:lstStyle/>
          <a:p>
            <a:r>
              <a:rPr lang="el-GR" sz="5400" dirty="0" smtClean="0"/>
              <a:t>Διαδίκτυο των Πραγμάτων (ΔτΠ)</a:t>
            </a:r>
            <a:endParaRPr lang="el-GR" sz="5400" dirty="0"/>
          </a:p>
        </p:txBody>
      </p:sp>
      <p:sp>
        <p:nvSpPr>
          <p:cNvPr id="6" name="TextBox 5"/>
          <p:cNvSpPr txBox="1"/>
          <p:nvPr/>
        </p:nvSpPr>
        <p:spPr>
          <a:xfrm>
            <a:off x="4579213" y="4134864"/>
            <a:ext cx="2712346" cy="769441"/>
          </a:xfrm>
          <a:prstGeom prst="rect">
            <a:avLst/>
          </a:prstGeom>
          <a:noFill/>
        </p:spPr>
        <p:txBody>
          <a:bodyPr wrap="none" rtlCol="0">
            <a:spAutoFit/>
          </a:bodyPr>
          <a:lstStyle/>
          <a:p>
            <a:r>
              <a:rPr lang="el-GR" sz="4400" dirty="0" smtClean="0"/>
              <a:t>Διάλεξη </a:t>
            </a:r>
            <a:r>
              <a:rPr lang="el-GR" sz="4400" dirty="0" smtClean="0"/>
              <a:t>0</a:t>
            </a:r>
            <a:r>
              <a:rPr lang="en-US" sz="4400" dirty="0"/>
              <a:t>6</a:t>
            </a:r>
            <a:endParaRPr lang="el-GR" sz="4400" dirty="0"/>
          </a:p>
        </p:txBody>
      </p:sp>
    </p:spTree>
    <p:extLst>
      <p:ext uri="{BB962C8B-B14F-4D97-AF65-F5344CB8AC3E}">
        <p14:creationId xmlns:p14="http://schemas.microsoft.com/office/powerpoint/2010/main" val="3624695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a:ln w="76200">
            <a:noFill/>
          </a:ln>
        </p:spPr>
        <p:txBody>
          <a:bodyPr wrap="square" rtlCol="0">
            <a:spAutoFit/>
          </a:bodyPr>
          <a:lstStyle/>
          <a:p>
            <a:r>
              <a:rPr lang="en-US" sz="2800" b="1" dirty="0" smtClean="0"/>
              <a:t>ML evolution (1)</a:t>
            </a:r>
            <a:endParaRPr lang="en-US" sz="2800" b="1" dirty="0"/>
          </a:p>
        </p:txBody>
      </p:sp>
      <p:cxnSp>
        <p:nvCxnSpPr>
          <p:cNvPr id="3" name="Straight Connector 2"/>
          <p:cNvCxnSpPr/>
          <p:nvPr/>
        </p:nvCxnSpPr>
        <p:spPr>
          <a:xfrm>
            <a:off x="5514975" y="619125"/>
            <a:ext cx="38100" cy="6210774"/>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5" idx="3"/>
            <a:endCxn id="7" idx="1"/>
          </p:cNvCxnSpPr>
          <p:nvPr/>
        </p:nvCxnSpPr>
        <p:spPr>
          <a:xfrm flipV="1">
            <a:off x="4889145" y="1256478"/>
            <a:ext cx="1208360" cy="52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7505" y="1011541"/>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Minimax Algorithm (</a:t>
            </a:r>
            <a:r>
              <a:rPr lang="en-US" b="1" dirty="0">
                <a:solidFill>
                  <a:schemeClr val="tx1"/>
                </a:solidFill>
              </a:rPr>
              <a:t>John von </a:t>
            </a:r>
            <a:r>
              <a:rPr lang="en-US" b="1" dirty="0" smtClean="0">
                <a:solidFill>
                  <a:schemeClr val="tx1"/>
                </a:solidFill>
              </a:rPr>
              <a:t>Neumann)</a:t>
            </a:r>
            <a:endParaRPr lang="el-GR" b="1" dirty="0">
              <a:solidFill>
                <a:schemeClr val="tx1"/>
              </a:solidFill>
            </a:endParaRPr>
          </a:p>
        </p:txBody>
      </p:sp>
      <p:sp>
        <p:nvSpPr>
          <p:cNvPr id="45" name="Rectangle 44"/>
          <p:cNvSpPr/>
          <p:nvPr/>
        </p:nvSpPr>
        <p:spPr>
          <a:xfrm>
            <a:off x="2190750" y="1030505"/>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1950</a:t>
            </a:r>
            <a:endParaRPr lang="el-GR" sz="2800" b="1" dirty="0">
              <a:solidFill>
                <a:schemeClr val="tx1"/>
              </a:solidFill>
            </a:endParaRPr>
          </a:p>
        </p:txBody>
      </p:sp>
      <p:cxnSp>
        <p:nvCxnSpPr>
          <p:cNvPr id="130" name="Straight Connector 129"/>
          <p:cNvCxnSpPr>
            <a:stCxn id="132" idx="3"/>
            <a:endCxn id="131" idx="1"/>
          </p:cNvCxnSpPr>
          <p:nvPr/>
        </p:nvCxnSpPr>
        <p:spPr>
          <a:xfrm flipV="1">
            <a:off x="4889145" y="2049001"/>
            <a:ext cx="1208360" cy="52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6097505" y="1804064"/>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Perceptron </a:t>
            </a:r>
            <a:r>
              <a:rPr lang="en-US" b="1" dirty="0" smtClean="0">
                <a:solidFill>
                  <a:schemeClr val="tx1"/>
                </a:solidFill>
              </a:rPr>
              <a:t>Created (</a:t>
            </a:r>
            <a:r>
              <a:rPr lang="en-US" b="1" dirty="0">
                <a:solidFill>
                  <a:schemeClr val="tx1"/>
                </a:solidFill>
              </a:rPr>
              <a:t>Frank </a:t>
            </a:r>
            <a:r>
              <a:rPr lang="en-US" b="1" dirty="0" smtClean="0">
                <a:solidFill>
                  <a:schemeClr val="tx1"/>
                </a:solidFill>
              </a:rPr>
              <a:t>Rosenblatt)</a:t>
            </a:r>
            <a:endParaRPr lang="el-GR" b="1" dirty="0">
              <a:solidFill>
                <a:schemeClr val="tx1"/>
              </a:solidFill>
            </a:endParaRPr>
          </a:p>
        </p:txBody>
      </p:sp>
      <p:sp>
        <p:nvSpPr>
          <p:cNvPr id="132" name="Rectangle 131"/>
          <p:cNvSpPr/>
          <p:nvPr/>
        </p:nvSpPr>
        <p:spPr>
          <a:xfrm>
            <a:off x="2190750" y="1823028"/>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1957</a:t>
            </a:r>
            <a:endParaRPr lang="el-GR" sz="2800" b="1" dirty="0">
              <a:solidFill>
                <a:schemeClr val="tx1"/>
              </a:solidFill>
            </a:endParaRPr>
          </a:p>
        </p:txBody>
      </p:sp>
      <p:cxnSp>
        <p:nvCxnSpPr>
          <p:cNvPr id="134" name="Straight Connector 133"/>
          <p:cNvCxnSpPr>
            <a:stCxn id="136" idx="3"/>
            <a:endCxn id="135" idx="1"/>
          </p:cNvCxnSpPr>
          <p:nvPr/>
        </p:nvCxnSpPr>
        <p:spPr>
          <a:xfrm flipV="1">
            <a:off x="4889145" y="2775474"/>
            <a:ext cx="1208360" cy="52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6097505" y="2530537"/>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Concept of Backpropagation</a:t>
            </a:r>
            <a:endParaRPr lang="el-GR" b="1" dirty="0">
              <a:solidFill>
                <a:schemeClr val="tx1"/>
              </a:solidFill>
            </a:endParaRPr>
          </a:p>
        </p:txBody>
      </p:sp>
      <p:sp>
        <p:nvSpPr>
          <p:cNvPr id="136" name="Rectangle 135"/>
          <p:cNvSpPr/>
          <p:nvPr/>
        </p:nvSpPr>
        <p:spPr>
          <a:xfrm>
            <a:off x="2190750" y="2549501"/>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1970s</a:t>
            </a:r>
            <a:endParaRPr lang="el-GR" sz="2800" b="1" dirty="0">
              <a:solidFill>
                <a:schemeClr val="tx1"/>
              </a:solidFill>
            </a:endParaRPr>
          </a:p>
        </p:txBody>
      </p:sp>
      <p:cxnSp>
        <p:nvCxnSpPr>
          <p:cNvPr id="138" name="Straight Connector 137"/>
          <p:cNvCxnSpPr>
            <a:stCxn id="140" idx="3"/>
            <a:endCxn id="139" idx="1"/>
          </p:cNvCxnSpPr>
          <p:nvPr/>
        </p:nvCxnSpPr>
        <p:spPr>
          <a:xfrm>
            <a:off x="4889145" y="3608841"/>
            <a:ext cx="1208360" cy="4261"/>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6097505" y="3368165"/>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solidFill>
              </a:rPr>
              <a:t>First AI Winter</a:t>
            </a:r>
            <a:endParaRPr lang="el-GR" b="1" dirty="0">
              <a:solidFill>
                <a:schemeClr val="accent5"/>
              </a:solidFill>
            </a:endParaRPr>
          </a:p>
        </p:txBody>
      </p:sp>
      <p:sp>
        <p:nvSpPr>
          <p:cNvPr id="140" name="Rectangle 139"/>
          <p:cNvSpPr/>
          <p:nvPr/>
        </p:nvSpPr>
        <p:spPr>
          <a:xfrm>
            <a:off x="2190750" y="3377604"/>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1974–1980</a:t>
            </a:r>
            <a:endParaRPr lang="el-GR" sz="2800" b="1" dirty="0">
              <a:solidFill>
                <a:schemeClr val="tx1"/>
              </a:solidFill>
            </a:endParaRPr>
          </a:p>
        </p:txBody>
      </p:sp>
      <p:cxnSp>
        <p:nvCxnSpPr>
          <p:cNvPr id="141" name="Straight Connector 140"/>
          <p:cNvCxnSpPr>
            <a:stCxn id="143" idx="3"/>
            <a:endCxn id="142" idx="1"/>
          </p:cNvCxnSpPr>
          <p:nvPr/>
        </p:nvCxnSpPr>
        <p:spPr>
          <a:xfrm>
            <a:off x="4889145" y="4395380"/>
            <a:ext cx="1208360" cy="4261"/>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6097505" y="4154704"/>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Neural Network Revival</a:t>
            </a:r>
            <a:endParaRPr lang="el-GR" b="1" dirty="0">
              <a:solidFill>
                <a:schemeClr val="tx1"/>
              </a:solidFill>
            </a:endParaRPr>
          </a:p>
        </p:txBody>
      </p:sp>
      <p:sp>
        <p:nvSpPr>
          <p:cNvPr id="143" name="Rectangle 142"/>
          <p:cNvSpPr/>
          <p:nvPr/>
        </p:nvSpPr>
        <p:spPr>
          <a:xfrm>
            <a:off x="2190750" y="4164143"/>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1986</a:t>
            </a:r>
            <a:endParaRPr lang="el-GR" sz="2800" b="1" dirty="0">
              <a:solidFill>
                <a:schemeClr val="tx1"/>
              </a:solidFill>
            </a:endParaRPr>
          </a:p>
        </p:txBody>
      </p:sp>
      <p:cxnSp>
        <p:nvCxnSpPr>
          <p:cNvPr id="144" name="Straight Connector 143"/>
          <p:cNvCxnSpPr>
            <a:stCxn id="146" idx="3"/>
            <a:endCxn id="145" idx="1"/>
          </p:cNvCxnSpPr>
          <p:nvPr/>
        </p:nvCxnSpPr>
        <p:spPr>
          <a:xfrm>
            <a:off x="4889145" y="5207065"/>
            <a:ext cx="1208360" cy="1629"/>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6097505" y="4963757"/>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solidFill>
              </a:rPr>
              <a:t>Second AI Winter</a:t>
            </a:r>
            <a:endParaRPr lang="el-GR" b="1" dirty="0">
              <a:solidFill>
                <a:schemeClr val="accent5"/>
              </a:solidFill>
            </a:endParaRPr>
          </a:p>
        </p:txBody>
      </p:sp>
      <p:sp>
        <p:nvSpPr>
          <p:cNvPr id="146" name="Rectangle 145"/>
          <p:cNvSpPr/>
          <p:nvPr/>
        </p:nvSpPr>
        <p:spPr>
          <a:xfrm>
            <a:off x="2190750" y="4975828"/>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1987–1993</a:t>
            </a:r>
            <a:endParaRPr lang="el-GR" sz="2800" b="1" dirty="0">
              <a:solidFill>
                <a:schemeClr val="tx1"/>
              </a:solidFill>
            </a:endParaRPr>
          </a:p>
        </p:txBody>
      </p:sp>
      <p:cxnSp>
        <p:nvCxnSpPr>
          <p:cNvPr id="164" name="Straight Connector 163"/>
          <p:cNvCxnSpPr>
            <a:stCxn id="166" idx="3"/>
            <a:endCxn id="165" idx="1"/>
          </p:cNvCxnSpPr>
          <p:nvPr/>
        </p:nvCxnSpPr>
        <p:spPr>
          <a:xfrm>
            <a:off x="4889145" y="6036213"/>
            <a:ext cx="1208360" cy="1629"/>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6097505" y="5792905"/>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Machine Learning Scales Up</a:t>
            </a:r>
            <a:endParaRPr lang="el-GR" b="1" dirty="0">
              <a:solidFill>
                <a:schemeClr val="tx1"/>
              </a:solidFill>
            </a:endParaRPr>
          </a:p>
        </p:txBody>
      </p:sp>
      <p:sp>
        <p:nvSpPr>
          <p:cNvPr id="166" name="Rectangle 165"/>
          <p:cNvSpPr/>
          <p:nvPr/>
        </p:nvSpPr>
        <p:spPr>
          <a:xfrm>
            <a:off x="2190750" y="5804976"/>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1990s</a:t>
            </a:r>
            <a:endParaRPr lang="el-GR" sz="2800" b="1" dirty="0">
              <a:solidFill>
                <a:schemeClr val="tx1"/>
              </a:solidFill>
            </a:endParaRPr>
          </a:p>
        </p:txBody>
      </p:sp>
    </p:spTree>
    <p:extLst>
      <p:ext uri="{BB962C8B-B14F-4D97-AF65-F5344CB8AC3E}">
        <p14:creationId xmlns:p14="http://schemas.microsoft.com/office/powerpoint/2010/main" val="97895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a:ln w="76200">
            <a:noFill/>
          </a:ln>
        </p:spPr>
        <p:txBody>
          <a:bodyPr wrap="square" rtlCol="0">
            <a:spAutoFit/>
          </a:bodyPr>
          <a:lstStyle/>
          <a:p>
            <a:r>
              <a:rPr lang="en-US" sz="2800" b="1" dirty="0" smtClean="0"/>
              <a:t>ML evolution (2)</a:t>
            </a:r>
            <a:endParaRPr lang="en-US" sz="2800" b="1" dirty="0"/>
          </a:p>
        </p:txBody>
      </p:sp>
      <p:cxnSp>
        <p:nvCxnSpPr>
          <p:cNvPr id="22" name="Straight Connector 21"/>
          <p:cNvCxnSpPr>
            <a:stCxn id="24" idx="3"/>
            <a:endCxn id="23" idx="1"/>
          </p:cNvCxnSpPr>
          <p:nvPr/>
        </p:nvCxnSpPr>
        <p:spPr>
          <a:xfrm flipV="1">
            <a:off x="4889145" y="1008828"/>
            <a:ext cx="1208360" cy="52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097505" y="763891"/>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Deep Learning Renaissance</a:t>
            </a:r>
            <a:endParaRPr lang="el-GR" b="1" dirty="0">
              <a:solidFill>
                <a:schemeClr val="tx1"/>
              </a:solidFill>
            </a:endParaRPr>
          </a:p>
        </p:txBody>
      </p:sp>
      <p:sp>
        <p:nvSpPr>
          <p:cNvPr id="24" name="Rectangle 23"/>
          <p:cNvSpPr/>
          <p:nvPr/>
        </p:nvSpPr>
        <p:spPr>
          <a:xfrm>
            <a:off x="2190750" y="782855"/>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2006</a:t>
            </a:r>
            <a:endParaRPr lang="el-GR" sz="2800" b="1" dirty="0">
              <a:solidFill>
                <a:schemeClr val="tx1"/>
              </a:solidFill>
            </a:endParaRPr>
          </a:p>
        </p:txBody>
      </p:sp>
      <p:cxnSp>
        <p:nvCxnSpPr>
          <p:cNvPr id="25" name="Straight Connector 24"/>
          <p:cNvCxnSpPr>
            <a:stCxn id="27" idx="3"/>
            <a:endCxn id="26" idx="1"/>
          </p:cNvCxnSpPr>
          <p:nvPr/>
        </p:nvCxnSpPr>
        <p:spPr>
          <a:xfrm flipV="1">
            <a:off x="4889145" y="1772776"/>
            <a:ext cx="1208360" cy="52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097505" y="1527839"/>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ImageNet &amp; Distributed ML</a:t>
            </a:r>
            <a:endParaRPr lang="el-GR" b="1" dirty="0">
              <a:solidFill>
                <a:schemeClr val="tx1"/>
              </a:solidFill>
            </a:endParaRPr>
          </a:p>
        </p:txBody>
      </p:sp>
      <p:sp>
        <p:nvSpPr>
          <p:cNvPr id="27" name="Rectangle 26"/>
          <p:cNvSpPr/>
          <p:nvPr/>
        </p:nvSpPr>
        <p:spPr>
          <a:xfrm>
            <a:off x="2190750" y="1546803"/>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2012</a:t>
            </a:r>
            <a:endParaRPr lang="el-GR" sz="2800" b="1" dirty="0">
              <a:solidFill>
                <a:schemeClr val="tx1"/>
              </a:solidFill>
            </a:endParaRPr>
          </a:p>
        </p:txBody>
      </p:sp>
      <p:cxnSp>
        <p:nvCxnSpPr>
          <p:cNvPr id="28" name="Straight Connector 27"/>
          <p:cNvCxnSpPr>
            <a:stCxn id="30" idx="3"/>
            <a:endCxn id="29" idx="1"/>
          </p:cNvCxnSpPr>
          <p:nvPr/>
        </p:nvCxnSpPr>
        <p:spPr>
          <a:xfrm flipV="1">
            <a:off x="4889145" y="2718324"/>
            <a:ext cx="1208360" cy="5264"/>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97505" y="2473387"/>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Generative Models (GANs)</a:t>
            </a:r>
            <a:endParaRPr lang="el-GR" b="1" dirty="0">
              <a:solidFill>
                <a:schemeClr val="tx1"/>
              </a:solidFill>
            </a:endParaRPr>
          </a:p>
        </p:txBody>
      </p:sp>
      <p:sp>
        <p:nvSpPr>
          <p:cNvPr id="30" name="Rectangle 29"/>
          <p:cNvSpPr/>
          <p:nvPr/>
        </p:nvSpPr>
        <p:spPr>
          <a:xfrm>
            <a:off x="2190750" y="2492351"/>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2014</a:t>
            </a:r>
            <a:endParaRPr lang="el-GR" sz="2800" b="1" dirty="0">
              <a:solidFill>
                <a:schemeClr val="tx1"/>
              </a:solidFill>
            </a:endParaRPr>
          </a:p>
        </p:txBody>
      </p:sp>
      <p:cxnSp>
        <p:nvCxnSpPr>
          <p:cNvPr id="31" name="Straight Connector 30"/>
          <p:cNvCxnSpPr>
            <a:stCxn id="33" idx="3"/>
            <a:endCxn id="32" idx="1"/>
          </p:cNvCxnSpPr>
          <p:nvPr/>
        </p:nvCxnSpPr>
        <p:spPr>
          <a:xfrm>
            <a:off x="4889145" y="3713616"/>
            <a:ext cx="1208360" cy="4261"/>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97505" y="3472940"/>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Federated Learning &amp; Transformers</a:t>
            </a:r>
            <a:endParaRPr lang="el-GR" b="1" dirty="0">
              <a:solidFill>
                <a:schemeClr val="tx1"/>
              </a:solidFill>
            </a:endParaRPr>
          </a:p>
        </p:txBody>
      </p:sp>
      <p:sp>
        <p:nvSpPr>
          <p:cNvPr id="33" name="Rectangle 32"/>
          <p:cNvSpPr/>
          <p:nvPr/>
        </p:nvSpPr>
        <p:spPr>
          <a:xfrm>
            <a:off x="2190750" y="3482379"/>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2017</a:t>
            </a:r>
            <a:endParaRPr lang="el-GR" sz="2800" b="1" dirty="0">
              <a:solidFill>
                <a:schemeClr val="tx1"/>
              </a:solidFill>
            </a:endParaRPr>
          </a:p>
        </p:txBody>
      </p:sp>
      <p:cxnSp>
        <p:nvCxnSpPr>
          <p:cNvPr id="34" name="Straight Connector 33"/>
          <p:cNvCxnSpPr>
            <a:stCxn id="36" idx="3"/>
            <a:endCxn id="35" idx="1"/>
          </p:cNvCxnSpPr>
          <p:nvPr/>
        </p:nvCxnSpPr>
        <p:spPr>
          <a:xfrm>
            <a:off x="4889145" y="4681130"/>
            <a:ext cx="1208360" cy="4261"/>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097505" y="4440454"/>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Foundation Models </a:t>
            </a:r>
            <a:r>
              <a:rPr lang="en-US" b="1" dirty="0" smtClean="0">
                <a:solidFill>
                  <a:schemeClr val="tx1"/>
                </a:solidFill>
              </a:rPr>
              <a:t>Emerge (GPT-3)</a:t>
            </a:r>
            <a:endParaRPr lang="el-GR" b="1" dirty="0">
              <a:solidFill>
                <a:schemeClr val="tx1"/>
              </a:solidFill>
            </a:endParaRPr>
          </a:p>
        </p:txBody>
      </p:sp>
      <p:sp>
        <p:nvSpPr>
          <p:cNvPr id="36" name="Rectangle 35"/>
          <p:cNvSpPr/>
          <p:nvPr/>
        </p:nvSpPr>
        <p:spPr>
          <a:xfrm>
            <a:off x="2190750" y="4449893"/>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2020</a:t>
            </a:r>
            <a:endParaRPr lang="el-GR" sz="2800" b="1" dirty="0">
              <a:solidFill>
                <a:schemeClr val="tx1"/>
              </a:solidFill>
            </a:endParaRPr>
          </a:p>
        </p:txBody>
      </p:sp>
      <p:cxnSp>
        <p:nvCxnSpPr>
          <p:cNvPr id="37" name="Straight Connector 36"/>
          <p:cNvCxnSpPr>
            <a:stCxn id="39" idx="3"/>
            <a:endCxn id="38" idx="1"/>
          </p:cNvCxnSpPr>
          <p:nvPr/>
        </p:nvCxnSpPr>
        <p:spPr>
          <a:xfrm>
            <a:off x="4889145" y="5435665"/>
            <a:ext cx="1208359" cy="1629"/>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097504" y="5192357"/>
            <a:ext cx="4303795"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Multimodal &amp; Instruction-Tuned </a:t>
            </a:r>
            <a:r>
              <a:rPr lang="en-US" b="1" dirty="0" smtClean="0">
                <a:solidFill>
                  <a:schemeClr val="tx1"/>
                </a:solidFill>
              </a:rPr>
              <a:t>AI (GPT-4)</a:t>
            </a:r>
            <a:endParaRPr lang="el-GR" b="1" dirty="0">
              <a:solidFill>
                <a:schemeClr val="tx1"/>
              </a:solidFill>
            </a:endParaRPr>
          </a:p>
        </p:txBody>
      </p:sp>
      <p:sp>
        <p:nvSpPr>
          <p:cNvPr id="39" name="Rectangle 38"/>
          <p:cNvSpPr/>
          <p:nvPr/>
        </p:nvSpPr>
        <p:spPr>
          <a:xfrm>
            <a:off x="2190750" y="5204428"/>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2023</a:t>
            </a:r>
            <a:endParaRPr lang="el-GR" sz="2800" b="1" dirty="0">
              <a:solidFill>
                <a:schemeClr val="tx1"/>
              </a:solidFill>
            </a:endParaRPr>
          </a:p>
        </p:txBody>
      </p:sp>
      <p:cxnSp>
        <p:nvCxnSpPr>
          <p:cNvPr id="41" name="Straight Connector 40"/>
          <p:cNvCxnSpPr>
            <a:stCxn id="43" idx="3"/>
            <a:endCxn id="42" idx="1"/>
          </p:cNvCxnSpPr>
          <p:nvPr/>
        </p:nvCxnSpPr>
        <p:spPr>
          <a:xfrm>
            <a:off x="4889145" y="6207663"/>
            <a:ext cx="1208360" cy="1629"/>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097505" y="5964355"/>
            <a:ext cx="4103770" cy="48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Efficient, </a:t>
            </a:r>
            <a:r>
              <a:rPr lang="en-US" b="1" dirty="0" smtClean="0">
                <a:solidFill>
                  <a:schemeClr val="tx1"/>
                </a:solidFill>
              </a:rPr>
              <a:t>Responsible </a:t>
            </a:r>
            <a:r>
              <a:rPr lang="en-US" b="1" dirty="0">
                <a:solidFill>
                  <a:schemeClr val="tx1"/>
                </a:solidFill>
              </a:rPr>
              <a:t>and Unified AI</a:t>
            </a:r>
            <a:endParaRPr lang="el-GR" b="1" dirty="0">
              <a:solidFill>
                <a:schemeClr val="tx1"/>
              </a:solidFill>
            </a:endParaRPr>
          </a:p>
        </p:txBody>
      </p:sp>
      <p:sp>
        <p:nvSpPr>
          <p:cNvPr id="43" name="Rectangle 42"/>
          <p:cNvSpPr/>
          <p:nvPr/>
        </p:nvSpPr>
        <p:spPr>
          <a:xfrm>
            <a:off x="2190750" y="5976426"/>
            <a:ext cx="2698395" cy="46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2025+</a:t>
            </a:r>
            <a:endParaRPr lang="el-GR" sz="2800" b="1" dirty="0">
              <a:solidFill>
                <a:schemeClr val="tx1"/>
              </a:solidFill>
            </a:endParaRPr>
          </a:p>
        </p:txBody>
      </p:sp>
      <p:cxnSp>
        <p:nvCxnSpPr>
          <p:cNvPr id="44" name="Straight Connector 43"/>
          <p:cNvCxnSpPr/>
          <p:nvPr/>
        </p:nvCxnSpPr>
        <p:spPr>
          <a:xfrm>
            <a:off x="5534025" y="628650"/>
            <a:ext cx="19050" cy="6201249"/>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537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Analytics/ML </a:t>
            </a:r>
            <a:r>
              <a:rPr lang="en-US" sz="2800" b="1" dirty="0"/>
              <a:t>as the Cognitive Layer of </a:t>
            </a:r>
            <a:r>
              <a:rPr lang="en-US" sz="2800" b="1" dirty="0" err="1"/>
              <a:t>IoT</a:t>
            </a:r>
            <a:endParaRPr lang="en-US" sz="2800" b="1" dirty="0"/>
          </a:p>
        </p:txBody>
      </p:sp>
      <p:sp>
        <p:nvSpPr>
          <p:cNvPr id="5" name="Rectangle 1"/>
          <p:cNvSpPr>
            <a:spLocks noChangeArrowheads="1"/>
          </p:cNvSpPr>
          <p:nvPr/>
        </p:nvSpPr>
        <p:spPr bwMode="auto">
          <a:xfrm>
            <a:off x="85724" y="1176794"/>
            <a:ext cx="534352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IoT ≠ just connectivity</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l-GR" sz="2000" b="0" i="1"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l-GR" sz="2000" b="0" i="1" u="none" strike="noStrike" cap="none" normalizeH="0" baseline="0" dirty="0" smtClean="0">
                <a:ln>
                  <a:noFill/>
                </a:ln>
                <a:solidFill>
                  <a:schemeClr val="tx1"/>
                </a:solidFill>
                <a:effectLst/>
                <a:latin typeface="Arial" panose="020B0604020202020204" pitchFamily="34" charset="0"/>
              </a:rPr>
              <a:t>I</a:t>
            </a:r>
            <a:r>
              <a:rPr kumimoji="0" lang="el-GR" altLang="el-GR" sz="2000" b="0" i="1" u="none" strike="noStrike" cap="none" normalizeH="0" baseline="0" dirty="0" smtClean="0">
                <a:ln>
                  <a:noFill/>
                </a:ln>
                <a:solidFill>
                  <a:schemeClr val="tx1"/>
                </a:solidFill>
                <a:effectLst/>
                <a:latin typeface="Arial" panose="020B0604020202020204" pitchFamily="34" charset="0"/>
              </a:rPr>
              <a:t>ntelligence</a:t>
            </a:r>
            <a:r>
              <a:rPr kumimoji="0" lang="el-GR" altLang="el-GR" sz="2000" b="0" i="0" u="none" strike="noStrike" cap="none" normalizeH="0" baseline="0" dirty="0" smtClean="0">
                <a:ln>
                  <a:noFill/>
                </a:ln>
                <a:solidFill>
                  <a:schemeClr val="tx1"/>
                </a:solidFill>
                <a:effectLst/>
                <a:latin typeface="Arial" panose="020B0604020202020204" pitchFamily="34" charset="0"/>
              </a:rPr>
              <a:t> is the next abstraction layer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Traditional </a:t>
            </a:r>
            <a:r>
              <a:rPr kumimoji="0" lang="en-US" altLang="el-GR" sz="2000" b="0" i="0" u="none" strike="noStrike" cap="none" normalizeH="0" baseline="0" dirty="0" smtClean="0">
                <a:ln>
                  <a:noFill/>
                </a:ln>
                <a:solidFill>
                  <a:schemeClr val="tx1"/>
                </a:solidFill>
                <a:effectLst/>
                <a:latin typeface="Arial" panose="020B0604020202020204" pitchFamily="34" charset="0"/>
              </a:rPr>
              <a:t>Reactive vs.</a:t>
            </a:r>
            <a:r>
              <a:rPr kumimoji="0" lang="el-GR" altLang="el-GR" sz="2000" b="0" i="0" u="none" strike="noStrike" cap="none" normalizeH="0" baseline="0" dirty="0" smtClean="0">
                <a:ln>
                  <a:noFill/>
                </a:ln>
                <a:solidFill>
                  <a:schemeClr val="tx1"/>
                </a:solidFill>
                <a:effectLst/>
                <a:latin typeface="Arial" panose="020B0604020202020204" pitchFamily="34" charset="0"/>
              </a:rPr>
              <a:t> </a:t>
            </a:r>
            <a:r>
              <a:rPr kumimoji="0" lang="en-US" altLang="el-GR" sz="2000" b="0" i="0" u="none" strike="noStrike" cap="none" normalizeH="0" baseline="0" dirty="0" smtClean="0">
                <a:ln>
                  <a:noFill/>
                </a:ln>
                <a:solidFill>
                  <a:schemeClr val="tx1"/>
                </a:solidFill>
                <a:effectLst/>
                <a:latin typeface="Arial" panose="020B0604020202020204" pitchFamily="34" charset="0"/>
              </a:rPr>
              <a:t>AI</a:t>
            </a:r>
            <a:r>
              <a:rPr kumimoji="0" lang="el-GR" altLang="el-GR" sz="2000" b="0" i="0" u="none" strike="noStrike" cap="none" normalizeH="0" baseline="0" dirty="0" smtClean="0">
                <a:ln>
                  <a:noFill/>
                </a:ln>
                <a:solidFill>
                  <a:schemeClr val="tx1"/>
                </a:solidFill>
                <a:effectLst/>
                <a:latin typeface="Arial" panose="020B0604020202020204" pitchFamily="34" charset="0"/>
              </a:rPr>
              <a:t>-enabled </a:t>
            </a:r>
            <a:r>
              <a:rPr kumimoji="0" lang="en-US" altLang="el-GR" sz="2000" b="0" i="0" u="none" strike="noStrike" cap="none" normalizeH="0" baseline="0" dirty="0" smtClean="0">
                <a:ln>
                  <a:noFill/>
                </a:ln>
                <a:solidFill>
                  <a:schemeClr val="tx1"/>
                </a:solidFill>
                <a:effectLst/>
                <a:latin typeface="Arial" panose="020B0604020202020204" pitchFamily="34" charset="0"/>
              </a:rPr>
              <a:t>predictive </a:t>
            </a:r>
            <a:r>
              <a:rPr kumimoji="0" lang="el-GR" altLang="el-GR" sz="2000" b="0" i="0" u="none" strike="noStrike" cap="none" normalizeH="0" baseline="0" dirty="0" smtClean="0">
                <a:ln>
                  <a:noFill/>
                </a:ln>
                <a:solidFill>
                  <a:schemeClr val="tx1"/>
                </a:solidFill>
                <a:effectLst/>
                <a:latin typeface="Arial" panose="020B0604020202020204" pitchFamily="34" charset="0"/>
              </a:rPr>
              <a:t>IoT</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l-GR" sz="2000" dirty="0" smtClean="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l-GR" sz="2000" dirty="0" smtClean="0">
                <a:latin typeface="Arial" panose="020B0604020202020204" pitchFamily="34" charset="0"/>
              </a:rPr>
              <a:t>AI/</a:t>
            </a:r>
            <a:r>
              <a:rPr kumimoji="0" lang="el-GR" altLang="el-GR" sz="2000" b="0" i="0" u="none" strike="noStrike" cap="none" normalizeH="0" baseline="0" dirty="0" smtClean="0">
                <a:ln>
                  <a:noFill/>
                </a:ln>
                <a:solidFill>
                  <a:schemeClr val="tx1"/>
                </a:solidFill>
                <a:effectLst/>
                <a:latin typeface="Arial" panose="020B0604020202020204" pitchFamily="34" charset="0"/>
              </a:rPr>
              <a:t>ML </a:t>
            </a:r>
            <a:r>
              <a:rPr kumimoji="0" lang="en-US" altLang="el-GR" sz="2000" b="0" i="0" u="none" strike="noStrike" cap="none" normalizeH="0" baseline="0" dirty="0" smtClean="0">
                <a:ln>
                  <a:noFill/>
                </a:ln>
                <a:solidFill>
                  <a:schemeClr val="tx1"/>
                </a:solidFill>
                <a:effectLst/>
                <a:latin typeface="Arial" panose="020B0604020202020204" pitchFamily="34" charset="0"/>
              </a:rPr>
              <a:t>for</a:t>
            </a:r>
            <a:r>
              <a:rPr kumimoji="0" lang="el-GR" altLang="el-GR" sz="2000" b="0" i="0" u="none" strike="noStrike" cap="none" normalizeH="0" baseline="0" dirty="0" smtClean="0">
                <a:ln>
                  <a:noFill/>
                </a:ln>
                <a:solidFill>
                  <a:schemeClr val="tx1"/>
                </a:solidFill>
                <a:effectLst/>
                <a:latin typeface="Arial" panose="020B0604020202020204" pitchFamily="34" charset="0"/>
              </a:rPr>
              <a:t> </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1" i="0" u="none" strike="noStrike" cap="none" normalizeH="0" baseline="0" dirty="0" smtClean="0">
                <a:ln>
                  <a:noFill/>
                </a:ln>
                <a:solidFill>
                  <a:schemeClr val="tx1"/>
                </a:solidFill>
                <a:effectLst/>
                <a:latin typeface="Arial" panose="020B0604020202020204" pitchFamily="34" charset="0"/>
              </a:rPr>
              <a:t>context-awareness</a:t>
            </a:r>
            <a:endParaRPr lang="en-US" altLang="el-GR" sz="2000" dirty="0">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1" i="0" u="none" strike="noStrike" cap="none" normalizeH="0" baseline="0" dirty="0" smtClean="0">
                <a:ln>
                  <a:noFill/>
                </a:ln>
                <a:solidFill>
                  <a:schemeClr val="tx1"/>
                </a:solidFill>
                <a:effectLst/>
                <a:latin typeface="Arial" panose="020B0604020202020204" pitchFamily="34" charset="0"/>
              </a:rPr>
              <a:t>anomaly detection</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1" i="0" u="none" strike="noStrike" cap="none" normalizeH="0" baseline="0" dirty="0" smtClean="0">
                <a:ln>
                  <a:noFill/>
                </a:ln>
                <a:solidFill>
                  <a:schemeClr val="tx1"/>
                </a:solidFill>
                <a:effectLst/>
                <a:latin typeface="Arial" panose="020B0604020202020204" pitchFamily="34" charset="0"/>
              </a:rPr>
              <a:t>optimization</a:t>
            </a:r>
            <a:endParaRPr kumimoji="0" lang="el-GR" altLang="el-GR" sz="20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l-GR" sz="2000" b="0" i="1"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l-GR" sz="2000" b="0" i="1" u="none" strike="noStrike" cap="none" normalizeH="0" baseline="0" dirty="0" smtClean="0">
                <a:ln>
                  <a:noFill/>
                </a:ln>
                <a:solidFill>
                  <a:schemeClr val="tx1"/>
                </a:solidFill>
                <a:effectLst/>
                <a:latin typeface="Arial" panose="020B0604020202020204" pitchFamily="34" charset="0"/>
              </a:rPr>
              <a:t>D</a:t>
            </a:r>
            <a:r>
              <a:rPr kumimoji="0" lang="el-GR" altLang="el-GR" sz="2000" b="0" i="1" u="none" strike="noStrike" cap="none" normalizeH="0" baseline="0" dirty="0" smtClean="0">
                <a:ln>
                  <a:noFill/>
                </a:ln>
                <a:solidFill>
                  <a:schemeClr val="tx1"/>
                </a:solidFill>
                <a:effectLst/>
                <a:latin typeface="Arial" panose="020B0604020202020204" pitchFamily="34" charset="0"/>
              </a:rPr>
              <a:t>ata-centric IoT</a:t>
            </a:r>
            <a:r>
              <a:rPr kumimoji="0" lang="el-GR" altLang="el-GR" sz="2000" b="0" i="0" u="none" strike="noStrike" cap="none" normalizeH="0" baseline="0" dirty="0" smtClean="0">
                <a:ln>
                  <a:noFill/>
                </a:ln>
                <a:solidFill>
                  <a:schemeClr val="tx1"/>
                </a:solidFill>
                <a:effectLst/>
                <a:latin typeface="Arial" panose="020B0604020202020204" pitchFamily="34" charset="0"/>
              </a:rPr>
              <a:t> </a:t>
            </a:r>
            <a:r>
              <a:rPr kumimoji="0" lang="en-US" altLang="el-GR" sz="2000" b="0" i="0" u="none" strike="noStrike" cap="none" normalizeH="0" baseline="0" dirty="0" smtClean="0">
                <a:ln>
                  <a:noFill/>
                </a:ln>
                <a:solidFill>
                  <a:schemeClr val="tx1"/>
                </a:solidFill>
                <a:effectLst/>
                <a:latin typeface="Arial" panose="020B0604020202020204" pitchFamily="34" charset="0"/>
              </a:rPr>
              <a:t>vs.</a:t>
            </a:r>
            <a:r>
              <a:rPr kumimoji="0" lang="el-GR" altLang="el-GR" sz="2000" b="0" i="0" u="none" strike="noStrike" cap="none" normalizeH="0" baseline="0" dirty="0" smtClean="0">
                <a:ln>
                  <a:noFill/>
                </a:ln>
                <a:solidFill>
                  <a:schemeClr val="tx1"/>
                </a:solidFill>
                <a:effectLst/>
                <a:latin typeface="Arial" panose="020B0604020202020204" pitchFamily="34" charset="0"/>
              </a:rPr>
              <a:t> </a:t>
            </a:r>
            <a:r>
              <a:rPr kumimoji="0" lang="el-GR" altLang="el-GR" sz="2000" b="0" i="1" u="none" strike="noStrike" cap="none" normalizeH="0" baseline="0" dirty="0" smtClean="0">
                <a:ln>
                  <a:noFill/>
                </a:ln>
                <a:solidFill>
                  <a:schemeClr val="tx1"/>
                </a:solidFill>
                <a:effectLst/>
                <a:latin typeface="Arial" panose="020B0604020202020204" pitchFamily="34" charset="0"/>
              </a:rPr>
              <a:t>device-centric IoT</a:t>
            </a:r>
            <a:endParaRPr kumimoji="0" lang="el-GR" altLang="el-GR" sz="20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176794"/>
            <a:ext cx="5876925" cy="3919863"/>
          </a:xfrm>
          <a:prstGeom prst="rect">
            <a:avLst/>
          </a:prstGeom>
        </p:spPr>
      </p:pic>
    </p:spTree>
    <p:extLst>
      <p:ext uri="{BB962C8B-B14F-4D97-AF65-F5344CB8AC3E}">
        <p14:creationId xmlns:p14="http://schemas.microsoft.com/office/powerpoint/2010/main" val="3272570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a:t>Position of </a:t>
            </a:r>
            <a:r>
              <a:rPr lang="en-US" sz="2800" b="1" dirty="0" smtClean="0"/>
              <a:t>AI/ML </a:t>
            </a:r>
            <a:r>
              <a:rPr lang="en-US" sz="2800" b="1" dirty="0"/>
              <a:t>in the </a:t>
            </a:r>
            <a:r>
              <a:rPr lang="en-US" sz="2800" b="1" dirty="0" err="1"/>
              <a:t>IoT</a:t>
            </a:r>
            <a:r>
              <a:rPr lang="en-US" sz="2800" b="1" dirty="0"/>
              <a:t> Stack</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475" y="956610"/>
            <a:ext cx="6186487" cy="3885456"/>
          </a:xfrm>
          <a:prstGeom prst="rect">
            <a:avLst/>
          </a:prstGeom>
          <a:ln>
            <a:noFill/>
          </a:ln>
          <a:effectLst>
            <a:outerShdw blurRad="190500" algn="tl" rotWithShape="0">
              <a:srgbClr val="000000">
                <a:alpha val="70000"/>
              </a:srgbClr>
            </a:outerShdw>
          </a:effectLst>
        </p:spPr>
      </p:pic>
      <p:sp>
        <p:nvSpPr>
          <p:cNvPr id="7" name="TextBox 6"/>
          <p:cNvSpPr txBox="1"/>
          <p:nvPr/>
        </p:nvSpPr>
        <p:spPr>
          <a:xfrm>
            <a:off x="657225" y="4455108"/>
            <a:ext cx="2095500" cy="369332"/>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pPr algn="ctr"/>
            <a:r>
              <a:rPr lang="en-US" b="1" dirty="0" smtClean="0"/>
              <a:t>Sensing</a:t>
            </a:r>
            <a:endParaRPr lang="en-US" b="1" dirty="0"/>
          </a:p>
        </p:txBody>
      </p:sp>
      <p:sp>
        <p:nvSpPr>
          <p:cNvPr id="8" name="TextBox 7"/>
          <p:cNvSpPr txBox="1"/>
          <p:nvPr/>
        </p:nvSpPr>
        <p:spPr>
          <a:xfrm>
            <a:off x="657225" y="3769556"/>
            <a:ext cx="2095500" cy="369332"/>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pPr algn="ctr"/>
            <a:r>
              <a:rPr lang="en-US" b="1" dirty="0" smtClean="0"/>
              <a:t>Edge Processing</a:t>
            </a:r>
            <a:endParaRPr lang="en-US" b="1" dirty="0"/>
          </a:p>
        </p:txBody>
      </p:sp>
      <p:sp>
        <p:nvSpPr>
          <p:cNvPr id="9" name="TextBox 8"/>
          <p:cNvSpPr txBox="1"/>
          <p:nvPr/>
        </p:nvSpPr>
        <p:spPr>
          <a:xfrm>
            <a:off x="657225" y="3057448"/>
            <a:ext cx="2095500" cy="369332"/>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pPr algn="ctr"/>
            <a:r>
              <a:rPr lang="en-US" b="1" dirty="0" smtClean="0"/>
              <a:t>Transport</a:t>
            </a:r>
            <a:endParaRPr lang="en-US" b="1" dirty="0"/>
          </a:p>
        </p:txBody>
      </p:sp>
      <p:sp>
        <p:nvSpPr>
          <p:cNvPr id="10" name="TextBox 9"/>
          <p:cNvSpPr txBox="1"/>
          <p:nvPr/>
        </p:nvSpPr>
        <p:spPr>
          <a:xfrm>
            <a:off x="657225" y="2371896"/>
            <a:ext cx="2095500" cy="369332"/>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pPr algn="ctr"/>
            <a:r>
              <a:rPr lang="en-US" b="1" dirty="0" smtClean="0"/>
              <a:t>Cloud Storage</a:t>
            </a:r>
            <a:endParaRPr lang="en-US" b="1" dirty="0"/>
          </a:p>
        </p:txBody>
      </p:sp>
      <p:sp>
        <p:nvSpPr>
          <p:cNvPr id="11" name="TextBox 10"/>
          <p:cNvSpPr txBox="1"/>
          <p:nvPr/>
        </p:nvSpPr>
        <p:spPr>
          <a:xfrm>
            <a:off x="657225" y="1702591"/>
            <a:ext cx="2095500" cy="369332"/>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pPr algn="ctr"/>
            <a:r>
              <a:rPr lang="en-US" b="1" dirty="0" smtClean="0"/>
              <a:t>AI/ML &amp; Analytics</a:t>
            </a:r>
            <a:endParaRPr lang="en-US" b="1" dirty="0"/>
          </a:p>
        </p:txBody>
      </p:sp>
      <p:sp>
        <p:nvSpPr>
          <p:cNvPr id="12" name="TextBox 11"/>
          <p:cNvSpPr txBox="1"/>
          <p:nvPr/>
        </p:nvSpPr>
        <p:spPr>
          <a:xfrm>
            <a:off x="657225" y="1033286"/>
            <a:ext cx="2095500" cy="369332"/>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pPr algn="ctr"/>
            <a:r>
              <a:rPr lang="en-US" b="1" dirty="0" smtClean="0"/>
              <a:t>Actuation</a:t>
            </a:r>
            <a:endParaRPr lang="en-US" b="1" dirty="0"/>
          </a:p>
        </p:txBody>
      </p:sp>
      <p:cxnSp>
        <p:nvCxnSpPr>
          <p:cNvPr id="3" name="Straight Arrow Connector 2"/>
          <p:cNvCxnSpPr>
            <a:stCxn id="11" idx="0"/>
            <a:endCxn id="12" idx="2"/>
          </p:cNvCxnSpPr>
          <p:nvPr/>
        </p:nvCxnSpPr>
        <p:spPr>
          <a:xfrm flipV="1">
            <a:off x="1704975" y="1402618"/>
            <a:ext cx="0" cy="2999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11" idx="2"/>
          </p:cNvCxnSpPr>
          <p:nvPr/>
        </p:nvCxnSpPr>
        <p:spPr>
          <a:xfrm flipV="1">
            <a:off x="1704975" y="2071923"/>
            <a:ext cx="0" cy="2999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a:endCxn id="10" idx="2"/>
          </p:cNvCxnSpPr>
          <p:nvPr/>
        </p:nvCxnSpPr>
        <p:spPr>
          <a:xfrm flipV="1">
            <a:off x="1704975" y="2741228"/>
            <a:ext cx="0" cy="3162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9" idx="2"/>
          </p:cNvCxnSpPr>
          <p:nvPr/>
        </p:nvCxnSpPr>
        <p:spPr>
          <a:xfrm flipV="1">
            <a:off x="1704975" y="3426780"/>
            <a:ext cx="0" cy="342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0"/>
            <a:endCxn id="8" idx="2"/>
          </p:cNvCxnSpPr>
          <p:nvPr/>
        </p:nvCxnSpPr>
        <p:spPr>
          <a:xfrm flipV="1">
            <a:off x="1704975" y="4138888"/>
            <a:ext cx="0" cy="3162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
          <p:cNvSpPr>
            <a:spLocks noChangeArrowheads="1"/>
          </p:cNvSpPr>
          <p:nvPr/>
        </p:nvSpPr>
        <p:spPr bwMode="auto">
          <a:xfrm>
            <a:off x="561975" y="5211398"/>
            <a:ext cx="103012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l-GR" sz="1800" b="0" i="0" u="none" strike="noStrike" cap="none" normalizeH="0" baseline="0" dirty="0" smtClean="0">
                <a:ln>
                  <a:noFill/>
                </a:ln>
                <a:solidFill>
                  <a:schemeClr val="tx1"/>
                </a:solidFill>
                <a:effectLst/>
                <a:latin typeface="Arial" panose="020B0604020202020204" pitchFamily="34" charset="0"/>
              </a:rPr>
              <a:t>AI/</a:t>
            </a:r>
            <a:r>
              <a:rPr kumimoji="0" lang="el-GR" altLang="el-GR" sz="1800" b="0" i="0" u="none" strike="noStrike" cap="none" normalizeH="0" baseline="0" dirty="0" smtClean="0">
                <a:ln>
                  <a:noFill/>
                </a:ln>
                <a:solidFill>
                  <a:schemeClr val="tx1"/>
                </a:solidFill>
                <a:effectLst/>
                <a:latin typeface="Arial" panose="020B0604020202020204" pitchFamily="34" charset="0"/>
              </a:rPr>
              <a:t>ML can operate at:</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Cloud level:</a:t>
            </a:r>
            <a:r>
              <a:rPr kumimoji="0" lang="el-GR" altLang="el-GR" b="0" i="0" u="none" strike="noStrike" cap="none" normalizeH="0" baseline="0" dirty="0" smtClean="0">
                <a:ln>
                  <a:noFill/>
                </a:ln>
                <a:solidFill>
                  <a:schemeClr val="tx1"/>
                </a:solidFill>
                <a:effectLst/>
                <a:latin typeface="Arial" panose="020B0604020202020204" pitchFamily="34" charset="0"/>
              </a:rPr>
              <a:t> large-scale training &amp; analytics</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Edge level:</a:t>
            </a:r>
            <a:r>
              <a:rPr kumimoji="0" lang="el-GR" altLang="el-GR" b="0" i="0" u="none" strike="noStrike" cap="none" normalizeH="0" baseline="0" dirty="0" smtClean="0">
                <a:ln>
                  <a:noFill/>
                </a:ln>
                <a:solidFill>
                  <a:schemeClr val="tx1"/>
                </a:solidFill>
                <a:effectLst/>
                <a:latin typeface="Arial" panose="020B0604020202020204" pitchFamily="34" charset="0"/>
              </a:rPr>
              <a:t> low-latency inference (TFLite, TinyML)</a:t>
            </a:r>
            <a:r>
              <a:rPr kumimoji="0" lang="en-US" altLang="el-GR" b="0" i="0" u="none" strike="noStrike" cap="none" normalizeH="0" baseline="0" dirty="0" smtClean="0">
                <a:ln>
                  <a:noFill/>
                </a:ln>
                <a:solidFill>
                  <a:schemeClr val="tx1"/>
                </a:solidFill>
                <a:effectLst/>
                <a:latin typeface="Arial" panose="020B0604020202020204" pitchFamily="34" charset="0"/>
              </a:rPr>
              <a:t> &amp; small-scale(? See next slides)</a:t>
            </a:r>
            <a:r>
              <a:rPr kumimoji="0" lang="en-US" altLang="el-GR" b="0" i="0" u="none" strike="noStrike" cap="none" normalizeH="0" dirty="0" smtClean="0">
                <a:ln>
                  <a:noFill/>
                </a:ln>
                <a:solidFill>
                  <a:schemeClr val="tx1"/>
                </a:solidFill>
                <a:effectLst/>
                <a:latin typeface="Arial" panose="020B0604020202020204" pitchFamily="34" charset="0"/>
              </a:rPr>
              <a:t> training</a:t>
            </a:r>
          </a:p>
          <a:p>
            <a:pPr marL="742950" lvl="1" indent="-285750" defTabSz="914400" eaLnBrk="0" fontAlgn="base" hangingPunct="0">
              <a:spcBef>
                <a:spcPct val="0"/>
              </a:spcBef>
              <a:spcAft>
                <a:spcPct val="0"/>
              </a:spcAft>
              <a:buFont typeface="Arial" panose="020B0604020202020204" pitchFamily="34" charset="0"/>
              <a:buChar char="•"/>
            </a:pPr>
            <a:r>
              <a:rPr lang="en-US" altLang="el-GR" b="1" baseline="0" dirty="0" smtClean="0">
                <a:latin typeface="Arial" panose="020B0604020202020204" pitchFamily="34" charset="0"/>
              </a:rPr>
              <a:t>On-device</a:t>
            </a:r>
            <a:r>
              <a:rPr lang="en-US" altLang="el-GR" b="1" dirty="0" smtClean="0">
                <a:latin typeface="Arial" panose="020B0604020202020204" pitchFamily="34" charset="0"/>
              </a:rPr>
              <a:t> level</a:t>
            </a:r>
            <a:r>
              <a:rPr lang="en-US" altLang="el-GR" dirty="0" smtClean="0">
                <a:latin typeface="Arial" panose="020B0604020202020204" pitchFamily="34" charset="0"/>
              </a:rPr>
              <a:t>: on-device inference, Federated Learning</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Feedback loop enables self-optimization (cyber-physical intelligence)</a:t>
            </a:r>
          </a:p>
        </p:txBody>
      </p:sp>
    </p:spTree>
    <p:extLst>
      <p:ext uri="{BB962C8B-B14F-4D97-AF65-F5344CB8AC3E}">
        <p14:creationId xmlns:p14="http://schemas.microsoft.com/office/powerpoint/2010/main" val="1024351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err="1"/>
              <a:t>IoT</a:t>
            </a:r>
            <a:r>
              <a:rPr lang="en-US" sz="2800" b="1" dirty="0"/>
              <a:t> ML Workflow</a:t>
            </a:r>
            <a:endParaRPr lang="en-US" sz="2800" b="1" dirty="0"/>
          </a:p>
        </p:txBody>
      </p:sp>
      <p:graphicFrame>
        <p:nvGraphicFramePr>
          <p:cNvPr id="26" name="Table 25"/>
          <p:cNvGraphicFramePr>
            <a:graphicFrameLocks noGrp="1"/>
          </p:cNvGraphicFramePr>
          <p:nvPr>
            <p:extLst>
              <p:ext uri="{D42A27DB-BD31-4B8C-83A1-F6EECF244321}">
                <p14:modId xmlns:p14="http://schemas.microsoft.com/office/powerpoint/2010/main" val="320143370"/>
              </p:ext>
            </p:extLst>
          </p:nvPr>
        </p:nvGraphicFramePr>
        <p:xfrm>
          <a:off x="358775" y="889274"/>
          <a:ext cx="11474450" cy="4597125"/>
        </p:xfrm>
        <a:graphic>
          <a:graphicData uri="http://schemas.openxmlformats.org/drawingml/2006/table">
            <a:tbl>
              <a:tblPr firstRow="1" bandRow="1">
                <a:tableStyleId>{21E4AEA4-8DFA-4A89-87EB-49C32662AFE0}</a:tableStyleId>
              </a:tblPr>
              <a:tblGrid>
                <a:gridCol w="1517650">
                  <a:extLst>
                    <a:ext uri="{9D8B030D-6E8A-4147-A177-3AD203B41FA5}">
                      <a16:colId xmlns:a16="http://schemas.microsoft.com/office/drawing/2014/main" val="1846399116"/>
                    </a:ext>
                  </a:extLst>
                </a:gridCol>
                <a:gridCol w="2133600">
                  <a:extLst>
                    <a:ext uri="{9D8B030D-6E8A-4147-A177-3AD203B41FA5}">
                      <a16:colId xmlns:a16="http://schemas.microsoft.com/office/drawing/2014/main" val="3230183406"/>
                    </a:ext>
                  </a:extLst>
                </a:gridCol>
                <a:gridCol w="4029075">
                  <a:extLst>
                    <a:ext uri="{9D8B030D-6E8A-4147-A177-3AD203B41FA5}">
                      <a16:colId xmlns:a16="http://schemas.microsoft.com/office/drawing/2014/main" val="3877633627"/>
                    </a:ext>
                  </a:extLst>
                </a:gridCol>
                <a:gridCol w="3794125">
                  <a:extLst>
                    <a:ext uri="{9D8B030D-6E8A-4147-A177-3AD203B41FA5}">
                      <a16:colId xmlns:a16="http://schemas.microsoft.com/office/drawing/2014/main" val="131515699"/>
                    </a:ext>
                  </a:extLst>
                </a:gridCol>
              </a:tblGrid>
              <a:tr h="335616">
                <a:tc>
                  <a:txBody>
                    <a:bodyPr/>
                    <a:lstStyle/>
                    <a:p>
                      <a:r>
                        <a:rPr lang="en-US" sz="1600" b="1" dirty="0"/>
                        <a:t>Stage</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600" b="1"/>
                        <a:t>Purpose</a:t>
                      </a:r>
                      <a:endParaRPr lang="en-US" sz="16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600" b="1"/>
                        <a:t>Popular Tools / Frameworks</a:t>
                      </a:r>
                      <a:endParaRPr lang="en-US" sz="16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600" b="1" dirty="0"/>
                        <a:t>Key Mathematical / Analytical Operations</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745764">
                <a:tc>
                  <a:txBody>
                    <a:bodyPr/>
                    <a:lstStyle/>
                    <a:p>
                      <a:r>
                        <a:rPr lang="en-US" sz="1400" b="1" dirty="0"/>
                        <a:t>1. Data Ingestion</a:t>
                      </a: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dirty="0"/>
                        <a:t>Collect and stream sensor data from </a:t>
                      </a:r>
                      <a:r>
                        <a:rPr lang="en-US" sz="1400" dirty="0" err="1"/>
                        <a:t>IoT</a:t>
                      </a:r>
                      <a:r>
                        <a:rPr lang="en-US" sz="1400" dirty="0"/>
                        <a:t> devices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dirty="0"/>
                        <a:t>MQTT · AMQP · Kafka · REST APIs · </a:t>
                      </a:r>
                      <a:r>
                        <a:rPr lang="en-US" sz="1400" dirty="0" err="1"/>
                        <a:t>CoAP</a:t>
                      </a:r>
                      <a:r>
                        <a:rPr lang="en-US" sz="1400" dirty="0"/>
                        <a:t> · </a:t>
                      </a:r>
                      <a:r>
                        <a:rPr lang="en-US" sz="1400" dirty="0" err="1"/>
                        <a:t>WebSockets</a:t>
                      </a:r>
                      <a:r>
                        <a:rPr lang="en-US" sz="1400" dirty="0"/>
                        <a:t> · AWS </a:t>
                      </a:r>
                      <a:r>
                        <a:rPr lang="en-US" sz="1400" dirty="0" err="1"/>
                        <a:t>IoT</a:t>
                      </a:r>
                      <a:r>
                        <a:rPr lang="en-US" sz="1400" dirty="0"/>
                        <a:t> Core </a:t>
                      </a:r>
                      <a:r>
                        <a:rPr lang="en-US" sz="1400" dirty="0" smtClean="0"/>
                        <a:t>· </a:t>
                      </a:r>
                      <a:r>
                        <a:rPr lang="en-US" sz="1400" dirty="0"/>
                        <a:t>Google Cloud </a:t>
                      </a:r>
                      <a:r>
                        <a:rPr lang="en-US" sz="1400" dirty="0" err="1"/>
                        <a:t>IoT</a:t>
                      </a:r>
                      <a:r>
                        <a:rPr lang="en-US" sz="1400" dirty="0"/>
                        <a:t> Core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Sampling · Timestamp alignment · Message encoding (JSON, Protobuf) · Data buffering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745764">
                <a:tc>
                  <a:txBody>
                    <a:bodyPr/>
                    <a:lstStyle/>
                    <a:p>
                      <a:r>
                        <a:rPr lang="en-US" sz="1400" b="1" dirty="0"/>
                        <a:t>2. Preprocessing</a:t>
                      </a:r>
                      <a:endParaRPr lang="en-US" sz="1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dirty="0"/>
                        <a:t>Clean, filter, and prepare raw sensor 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dirty="0" err="1"/>
                        <a:t>NumPy</a:t>
                      </a:r>
                      <a:r>
                        <a:rPr lang="en-US" sz="1400" dirty="0"/>
                        <a:t> · Pandas · </a:t>
                      </a:r>
                      <a:r>
                        <a:rPr lang="en-US" sz="1400" dirty="0" err="1"/>
                        <a:t>SciPy</a:t>
                      </a:r>
                      <a:r>
                        <a:rPr lang="en-US" sz="1400" dirty="0"/>
                        <a:t> · </a:t>
                      </a:r>
                      <a:r>
                        <a:rPr lang="en-US" sz="1400" dirty="0" err="1"/>
                        <a:t>scikit</a:t>
                      </a:r>
                      <a:r>
                        <a:rPr lang="en-US" sz="1400" dirty="0"/>
                        <a:t>-learn preprocessing · Spark Streaming · FFT filters · </a:t>
                      </a:r>
                      <a:r>
                        <a:rPr lang="en-US" sz="1400" dirty="0" err="1"/>
                        <a:t>Kalman</a:t>
                      </a:r>
                      <a:r>
                        <a:rPr lang="en-US" sz="1400" dirty="0"/>
                        <a:t> filters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Normalization · Noise filtering · Sliding windows · Feature scaling · Dimensionality reduction (PCA)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745764">
                <a:tc>
                  <a:txBody>
                    <a:bodyPr/>
                    <a:lstStyle/>
                    <a:p>
                      <a:r>
                        <a:rPr lang="en-US" sz="1400" b="1"/>
                        <a:t>3. Model Training</a:t>
                      </a:r>
                      <a:endParaRPr lang="en-US" sz="1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Build predictive models from processed 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scikit-learn · TensorFlow · PyTorch · Keras · Edge Impulse · Optuna (tuning) · Ray Tune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Gradient descent · Backpropagation · Loss minimization · Regularization · Optimization algorithms (SGD, Adam)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745764">
                <a:tc>
                  <a:txBody>
                    <a:bodyPr/>
                    <a:lstStyle/>
                    <a:p>
                      <a:r>
                        <a:rPr lang="en-US" sz="1400" b="1"/>
                        <a:t>4. Model Evaluation</a:t>
                      </a:r>
                      <a:endParaRPr lang="en-US" sz="1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Validate model accuracy and robustness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scikit-learn metrics · TensorBoard · MLflow · Weights &amp; Biases (W&amp;B)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b="1" dirty="0">
                          <a:solidFill>
                            <a:schemeClr val="accent5"/>
                          </a:solidFill>
                        </a:rPr>
                        <a:t>Accuracy · Precision · Recall · F1-score · RMSE · Cross-validation (K-fold) · ROC analysis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745764">
                <a:tc>
                  <a:txBody>
                    <a:bodyPr/>
                    <a:lstStyle/>
                    <a:p>
                      <a:r>
                        <a:rPr lang="en-US" sz="1400" b="1"/>
                        <a:t>5. Deployment</a:t>
                      </a:r>
                      <a:endParaRPr lang="en-US" sz="1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Integrate trained model into IoT or cloud environments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Docker · Kubernetes · TensorFlow Lite · ONNX Runtime · NVIDIA Jetson · Edge Impulse SDK · Prometheus · Grafana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a:t>Quantization · Pruning · Latency optimization · Model compression · Real-time inference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532689">
                <a:tc>
                  <a:txBody>
                    <a:bodyPr/>
                    <a:lstStyle/>
                    <a:p>
                      <a:r>
                        <a:rPr lang="en-US" sz="1400" b="1" dirty="0"/>
                        <a:t>6. </a:t>
                      </a:r>
                      <a:r>
                        <a:rPr lang="en-US" sz="1400" b="1" dirty="0" smtClean="0"/>
                        <a:t>Visualization</a:t>
                      </a:r>
                      <a:endParaRPr 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CECE8"/>
                    </a:solidFill>
                  </a:tcPr>
                </a:tc>
                <a:tc>
                  <a:txBody>
                    <a:bodyPr/>
                    <a:lstStyle/>
                    <a:p>
                      <a:r>
                        <a:rPr lang="en-US" sz="1400"/>
                        <a:t>Display metrics and insights in real time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a:t>Grafana · Power BI · Tableau · Plotly Dash · Streamlit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dirty="0"/>
                        <a:t>Anomaly detection · KPI tracking · Statistical summaries · Real-time dashboards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bl>
          </a:graphicData>
        </a:graphic>
      </p:graphicFrame>
    </p:spTree>
    <p:extLst>
      <p:ext uri="{BB962C8B-B14F-4D97-AF65-F5344CB8AC3E}">
        <p14:creationId xmlns:p14="http://schemas.microsoft.com/office/powerpoint/2010/main" val="2161270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The Concept of Federated Learning (FL)</a:t>
            </a:r>
            <a:endParaRPr lang="en-US" sz="28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65" r="4687" b="18422"/>
          <a:stretch/>
        </p:blipFill>
        <p:spPr>
          <a:xfrm>
            <a:off x="0" y="1246958"/>
            <a:ext cx="11860179" cy="3991792"/>
          </a:xfrm>
          <a:prstGeom prst="rect">
            <a:avLst/>
          </a:prstGeom>
        </p:spPr>
      </p:pic>
      <p:sp>
        <p:nvSpPr>
          <p:cNvPr id="376" name="TextBox 375"/>
          <p:cNvSpPr txBox="1"/>
          <p:nvPr/>
        </p:nvSpPr>
        <p:spPr>
          <a:xfrm>
            <a:off x="1466850" y="876301"/>
            <a:ext cx="2676525"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Centralized ML</a:t>
            </a:r>
            <a:endParaRPr lang="en-US" sz="2800" b="1" dirty="0"/>
          </a:p>
        </p:txBody>
      </p:sp>
      <p:sp>
        <p:nvSpPr>
          <p:cNvPr id="377" name="TextBox 376"/>
          <p:cNvSpPr txBox="1"/>
          <p:nvPr/>
        </p:nvSpPr>
        <p:spPr>
          <a:xfrm>
            <a:off x="7829550" y="893878"/>
            <a:ext cx="2676525"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Federated ML</a:t>
            </a:r>
            <a:endParaRPr lang="en-US" sz="2800" b="1" dirty="0"/>
          </a:p>
        </p:txBody>
      </p:sp>
    </p:spTree>
    <p:extLst>
      <p:ext uri="{BB962C8B-B14F-4D97-AF65-F5344CB8AC3E}">
        <p14:creationId xmlns:p14="http://schemas.microsoft.com/office/powerpoint/2010/main" val="542689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Why Federated ML?</a:t>
            </a:r>
            <a:endParaRPr lang="en-US" sz="2800"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191" r="16633" b="16644"/>
          <a:stretch/>
        </p:blipFill>
        <p:spPr>
          <a:xfrm>
            <a:off x="772176" y="1168009"/>
            <a:ext cx="2119742" cy="19591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076" y="4589499"/>
            <a:ext cx="1624964" cy="15827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374" y="647494"/>
            <a:ext cx="1934001" cy="150009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55" r="6781" b="15513"/>
          <a:stretch/>
        </p:blipFill>
        <p:spPr>
          <a:xfrm>
            <a:off x="8759594" y="1337034"/>
            <a:ext cx="2644708" cy="1455322"/>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655" r="10545"/>
          <a:stretch/>
        </p:blipFill>
        <p:spPr>
          <a:xfrm>
            <a:off x="8759594" y="4585932"/>
            <a:ext cx="2644708" cy="158626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176" y="4585932"/>
            <a:ext cx="2428224" cy="1586268"/>
          </a:xfrm>
          <a:prstGeom prst="rect">
            <a:avLst/>
          </a:prstGeom>
        </p:spPr>
      </p:pic>
      <p:sp>
        <p:nvSpPr>
          <p:cNvPr id="3" name="Rectangle 2"/>
          <p:cNvSpPr/>
          <p:nvPr/>
        </p:nvSpPr>
        <p:spPr>
          <a:xfrm>
            <a:off x="3663557" y="2792356"/>
            <a:ext cx="4258432" cy="1329927"/>
          </a:xfrm>
          <a:prstGeom prst="rect">
            <a:avLst/>
          </a:prstGeom>
          <a:solidFill>
            <a:srgbClr val="FF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Privacy-preserving scheme</a:t>
            </a:r>
          </a:p>
          <a:p>
            <a:pPr marL="285750" indent="-285750">
              <a:buFont typeface="Arial" panose="020B0604020202020204" pitchFamily="34" charset="0"/>
              <a:buChar char="•"/>
            </a:pPr>
            <a:r>
              <a:rPr lang="en-US" dirty="0" smtClean="0">
                <a:solidFill>
                  <a:schemeClr val="tx1"/>
                </a:solidFill>
              </a:rPr>
              <a:t>Harness data without sharing it</a:t>
            </a:r>
          </a:p>
          <a:p>
            <a:pPr marL="285750" indent="-285750">
              <a:buFont typeface="Arial" panose="020B0604020202020204" pitchFamily="34" charset="0"/>
              <a:buChar char="•"/>
            </a:pPr>
            <a:r>
              <a:rPr lang="en-US" dirty="0" smtClean="0">
                <a:solidFill>
                  <a:schemeClr val="tx1"/>
                </a:solidFill>
              </a:rPr>
              <a:t>GDPR: sensitive data cannot be shared</a:t>
            </a:r>
            <a:endParaRPr lang="el-GR" dirty="0">
              <a:solidFill>
                <a:schemeClr val="tx1"/>
              </a:solidFill>
            </a:endParaRPr>
          </a:p>
        </p:txBody>
      </p:sp>
      <p:sp>
        <p:nvSpPr>
          <p:cNvPr id="14" name="Rectangle 1"/>
          <p:cNvSpPr>
            <a:spLocks noChangeArrowheads="1"/>
          </p:cNvSpPr>
          <p:nvPr/>
        </p:nvSpPr>
        <p:spPr bwMode="auto">
          <a:xfrm>
            <a:off x="657226" y="3127159"/>
            <a:ext cx="2396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l-GR" sz="1200" b="1" dirty="0">
                <a:latin typeface="Arial" panose="020B0604020202020204" pitchFamily="34" charset="0"/>
              </a:rPr>
              <a:t>Google’s next word prediction</a:t>
            </a:r>
          </a:p>
        </p:txBody>
      </p:sp>
      <p:sp>
        <p:nvSpPr>
          <p:cNvPr id="15" name="Rectangle 1"/>
          <p:cNvSpPr>
            <a:spLocks noChangeArrowheads="1"/>
          </p:cNvSpPr>
          <p:nvPr/>
        </p:nvSpPr>
        <p:spPr bwMode="auto">
          <a:xfrm>
            <a:off x="4594464" y="2174305"/>
            <a:ext cx="2396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l-GR" sz="1200" b="1" dirty="0">
                <a:latin typeface="Arial" panose="020B0604020202020204" pitchFamily="34" charset="0"/>
              </a:rPr>
              <a:t>Predictive maintenance</a:t>
            </a:r>
          </a:p>
        </p:txBody>
      </p:sp>
      <p:sp>
        <p:nvSpPr>
          <p:cNvPr id="16" name="Rectangle 1"/>
          <p:cNvSpPr>
            <a:spLocks noChangeArrowheads="1"/>
          </p:cNvSpPr>
          <p:nvPr/>
        </p:nvSpPr>
        <p:spPr bwMode="auto">
          <a:xfrm>
            <a:off x="8765437" y="2850160"/>
            <a:ext cx="2396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l-GR" sz="1200" b="1" dirty="0">
                <a:latin typeface="Arial" panose="020B0604020202020204" pitchFamily="34" charset="0"/>
              </a:rPr>
              <a:t>Recommendation Engines</a:t>
            </a:r>
          </a:p>
        </p:txBody>
      </p:sp>
      <p:sp>
        <p:nvSpPr>
          <p:cNvPr id="17" name="Rectangle 1"/>
          <p:cNvSpPr>
            <a:spLocks noChangeArrowheads="1"/>
          </p:cNvSpPr>
          <p:nvPr/>
        </p:nvSpPr>
        <p:spPr bwMode="auto">
          <a:xfrm>
            <a:off x="8883639" y="6289459"/>
            <a:ext cx="2396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l-GR" sz="1200" b="1" dirty="0">
                <a:latin typeface="Arial" panose="020B0604020202020204" pitchFamily="34" charset="0"/>
              </a:rPr>
              <a:t>Federated Hospitals</a:t>
            </a:r>
          </a:p>
        </p:txBody>
      </p:sp>
      <p:sp>
        <p:nvSpPr>
          <p:cNvPr id="18" name="Rectangle 1"/>
          <p:cNvSpPr>
            <a:spLocks noChangeArrowheads="1"/>
          </p:cNvSpPr>
          <p:nvPr/>
        </p:nvSpPr>
        <p:spPr bwMode="auto">
          <a:xfrm>
            <a:off x="4413758" y="6252918"/>
            <a:ext cx="2396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l-GR" sz="1200" b="1" dirty="0">
                <a:latin typeface="Arial" panose="020B0604020202020204" pitchFamily="34" charset="0"/>
              </a:rPr>
              <a:t>Kaspersky’s spam detection</a:t>
            </a:r>
          </a:p>
        </p:txBody>
      </p:sp>
      <p:sp>
        <p:nvSpPr>
          <p:cNvPr id="19" name="Rectangle 1"/>
          <p:cNvSpPr>
            <a:spLocks noChangeArrowheads="1"/>
          </p:cNvSpPr>
          <p:nvPr/>
        </p:nvSpPr>
        <p:spPr bwMode="auto">
          <a:xfrm>
            <a:off x="782410" y="6252917"/>
            <a:ext cx="2396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l-GR" sz="1200" b="1" dirty="0">
                <a:latin typeface="Arial" panose="020B0604020202020204" pitchFamily="34" charset="0"/>
              </a:rPr>
              <a:t>Federated Analytics</a:t>
            </a:r>
          </a:p>
        </p:txBody>
      </p:sp>
    </p:spTree>
    <p:extLst>
      <p:ext uri="{BB962C8B-B14F-4D97-AF65-F5344CB8AC3E}">
        <p14:creationId xmlns:p14="http://schemas.microsoft.com/office/powerpoint/2010/main" val="307105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a:ln>
            <a:noFill/>
          </a:ln>
        </p:spPr>
        <p:txBody>
          <a:bodyPr wrap="square" rtlCol="0">
            <a:spAutoFit/>
          </a:bodyPr>
          <a:lstStyle/>
          <a:p>
            <a:r>
              <a:rPr lang="en-US" sz="2800" b="1" dirty="0"/>
              <a:t>Is it just about privacy?</a:t>
            </a:r>
            <a:endParaRPr lang="en-US" sz="2800" b="1" dirty="0"/>
          </a:p>
        </p:txBody>
      </p:sp>
      <p:sp>
        <p:nvSpPr>
          <p:cNvPr id="20" name="Google Shape;1603;p42"/>
          <p:cNvSpPr txBox="1"/>
          <p:nvPr/>
        </p:nvSpPr>
        <p:spPr>
          <a:xfrm>
            <a:off x="2221700" y="1862591"/>
            <a:ext cx="3369474" cy="790077"/>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Lightweight models vs. large batches of data</a:t>
            </a:r>
            <a:endParaRPr dirty="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endParaRPr>
          </a:p>
        </p:txBody>
      </p:sp>
      <p:sp>
        <p:nvSpPr>
          <p:cNvPr id="21" name="Google Shape;1604;p42"/>
          <p:cNvSpPr txBox="1"/>
          <p:nvPr/>
        </p:nvSpPr>
        <p:spPr>
          <a:xfrm>
            <a:off x="2221700" y="3393367"/>
            <a:ext cx="3369474" cy="790077"/>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Transmission cost </a:t>
            </a: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reduction, offloading </a:t>
            </a: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to the clients</a:t>
            </a:r>
            <a:endParaRPr dirty="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endParaRPr>
          </a:p>
        </p:txBody>
      </p:sp>
      <p:sp>
        <p:nvSpPr>
          <p:cNvPr id="126" name="Google Shape;1709;p42"/>
          <p:cNvSpPr txBox="1"/>
          <p:nvPr/>
        </p:nvSpPr>
        <p:spPr>
          <a:xfrm>
            <a:off x="7600600" y="1799549"/>
            <a:ext cx="3629374" cy="572517"/>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Client-centric models</a:t>
            </a:r>
            <a:endParaRPr dirty="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endParaRPr>
          </a:p>
        </p:txBody>
      </p:sp>
      <p:sp>
        <p:nvSpPr>
          <p:cNvPr id="127" name="Google Shape;1710;p42"/>
          <p:cNvSpPr txBox="1"/>
          <p:nvPr/>
        </p:nvSpPr>
        <p:spPr>
          <a:xfrm>
            <a:off x="7600600" y="3330325"/>
            <a:ext cx="3629374" cy="847068"/>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Edge-assisted FL for (time-critical) vehicular apps</a:t>
            </a:r>
            <a:endParaRPr dirty="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endParaRPr>
          </a:p>
        </p:txBody>
      </p:sp>
      <p:sp>
        <p:nvSpPr>
          <p:cNvPr id="128" name="Google Shape;1711;p42"/>
          <p:cNvSpPr txBox="1"/>
          <p:nvPr/>
        </p:nvSpPr>
        <p:spPr>
          <a:xfrm>
            <a:off x="2221699" y="1514242"/>
            <a:ext cx="3369475"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 sz="1800" b="1" dirty="0" smtClean="0">
                <a:latin typeface="Arial" panose="020B0604020202020204" pitchFamily="34" charset="0"/>
                <a:ea typeface="Rajdhani"/>
                <a:cs typeface="Arial" panose="020B0604020202020204" pitchFamily="34" charset="0"/>
                <a:sym typeface="Rajdhani"/>
              </a:rPr>
              <a:t>COMMUNICATION COSTS</a:t>
            </a:r>
            <a:endParaRPr sz="1800" b="1" dirty="0">
              <a:latin typeface="Arial" panose="020B0604020202020204" pitchFamily="34" charset="0"/>
              <a:ea typeface="Rajdhani"/>
              <a:cs typeface="Arial" panose="020B0604020202020204" pitchFamily="34" charset="0"/>
              <a:sym typeface="Rajdhani"/>
            </a:endParaRPr>
          </a:p>
        </p:txBody>
      </p:sp>
      <p:sp>
        <p:nvSpPr>
          <p:cNvPr id="129" name="Google Shape;1712;p42"/>
          <p:cNvSpPr txBox="1"/>
          <p:nvPr/>
        </p:nvSpPr>
        <p:spPr>
          <a:xfrm>
            <a:off x="2221700" y="3045017"/>
            <a:ext cx="3369474"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 sz="1800" b="1" dirty="0" smtClean="0">
                <a:latin typeface="Arial" panose="020B0604020202020204" pitchFamily="34" charset="0"/>
                <a:ea typeface="Rajdhani"/>
                <a:cs typeface="Arial" panose="020B0604020202020204" pitchFamily="34" charset="0"/>
                <a:sym typeface="Rajdhani"/>
              </a:rPr>
              <a:t>ENERGY EFFICIENCY</a:t>
            </a:r>
            <a:endParaRPr sz="1800" b="1" dirty="0">
              <a:latin typeface="Arial" panose="020B0604020202020204" pitchFamily="34" charset="0"/>
              <a:ea typeface="Rajdhani"/>
              <a:cs typeface="Arial" panose="020B0604020202020204" pitchFamily="34" charset="0"/>
              <a:sym typeface="Rajdhani"/>
            </a:endParaRPr>
          </a:p>
        </p:txBody>
      </p:sp>
      <p:sp>
        <p:nvSpPr>
          <p:cNvPr id="130" name="Google Shape;1713;p42"/>
          <p:cNvSpPr txBox="1"/>
          <p:nvPr/>
        </p:nvSpPr>
        <p:spPr>
          <a:xfrm>
            <a:off x="7600599" y="1451200"/>
            <a:ext cx="3629375"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 sz="1800" b="1" dirty="0" smtClean="0">
                <a:latin typeface="Arial" panose="020B0604020202020204" pitchFamily="34" charset="0"/>
                <a:ea typeface="Rajdhani"/>
                <a:cs typeface="Arial" panose="020B0604020202020204" pitchFamily="34" charset="0"/>
                <a:sym typeface="Rajdhani"/>
              </a:rPr>
              <a:t>PERSONALIZATION</a:t>
            </a:r>
            <a:endParaRPr sz="1800" b="1" dirty="0">
              <a:latin typeface="Arial" panose="020B0604020202020204" pitchFamily="34" charset="0"/>
              <a:ea typeface="Rajdhani"/>
              <a:cs typeface="Arial" panose="020B0604020202020204" pitchFamily="34" charset="0"/>
              <a:sym typeface="Rajdhani"/>
            </a:endParaRPr>
          </a:p>
        </p:txBody>
      </p:sp>
      <p:sp>
        <p:nvSpPr>
          <p:cNvPr id="131" name="Google Shape;1714;p42"/>
          <p:cNvSpPr txBox="1"/>
          <p:nvPr/>
        </p:nvSpPr>
        <p:spPr>
          <a:xfrm>
            <a:off x="7600600" y="2981975"/>
            <a:ext cx="3629374"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 sz="1800" b="1" dirty="0" smtClean="0">
                <a:latin typeface="Arial" panose="020B0604020202020204" pitchFamily="34" charset="0"/>
                <a:ea typeface="Rajdhani"/>
                <a:cs typeface="Arial" panose="020B0604020202020204" pitchFamily="34" charset="0"/>
                <a:sym typeface="Rajdhani"/>
              </a:rPr>
              <a:t>DELAY REDUCTION</a:t>
            </a:r>
            <a:endParaRPr sz="1800" b="1" dirty="0">
              <a:latin typeface="Arial" panose="020B0604020202020204" pitchFamily="34" charset="0"/>
              <a:ea typeface="Rajdhani"/>
              <a:cs typeface="Arial" panose="020B0604020202020204" pitchFamily="34" charset="0"/>
              <a:sym typeface="Rajdhani"/>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078" t="30694" r="29141" b="17501"/>
          <a:stretch/>
        </p:blipFill>
        <p:spPr>
          <a:xfrm>
            <a:off x="617083" y="1473650"/>
            <a:ext cx="1257301" cy="898416"/>
          </a:xfrm>
          <a:prstGeom prst="rect">
            <a:avLst/>
          </a:prstGeom>
        </p:spPr>
      </p:pic>
      <p:pic>
        <p:nvPicPr>
          <p:cNvPr id="132" name="Picture 131"/>
          <p:cNvPicPr>
            <a:picLocks noChangeAspect="1"/>
          </p:cNvPicPr>
          <p:nvPr/>
        </p:nvPicPr>
        <p:blipFill rotWithShape="1">
          <a:blip r:embed="rId2" cstate="print">
            <a:extLst>
              <a:ext uri="{28A0092B-C50C-407E-A947-70E740481C1C}">
                <a14:useLocalDpi xmlns:a14="http://schemas.microsoft.com/office/drawing/2010/main" val="0"/>
              </a:ext>
            </a:extLst>
          </a:blip>
          <a:srcRect l="30078" t="30694" r="29141" b="17501"/>
          <a:stretch/>
        </p:blipFill>
        <p:spPr>
          <a:xfrm>
            <a:off x="617082" y="3128251"/>
            <a:ext cx="1257301" cy="898416"/>
          </a:xfrm>
          <a:prstGeom prst="rect">
            <a:avLst/>
          </a:prstGeom>
        </p:spPr>
      </p:pic>
      <p:pic>
        <p:nvPicPr>
          <p:cNvPr id="133" name="Picture 132"/>
          <p:cNvPicPr>
            <a:picLocks noChangeAspect="1"/>
          </p:cNvPicPr>
          <p:nvPr/>
        </p:nvPicPr>
        <p:blipFill rotWithShape="1">
          <a:blip r:embed="rId2" cstate="print">
            <a:extLst>
              <a:ext uri="{28A0092B-C50C-407E-A947-70E740481C1C}">
                <a14:useLocalDpi xmlns:a14="http://schemas.microsoft.com/office/drawing/2010/main" val="0"/>
              </a:ext>
            </a:extLst>
          </a:blip>
          <a:srcRect l="30078" t="30694" r="29141" b="17501"/>
          <a:stretch/>
        </p:blipFill>
        <p:spPr>
          <a:xfrm>
            <a:off x="6217783" y="1473650"/>
            <a:ext cx="1257301" cy="898416"/>
          </a:xfrm>
          <a:prstGeom prst="rect">
            <a:avLst/>
          </a:prstGeom>
        </p:spPr>
      </p:pic>
      <p:pic>
        <p:nvPicPr>
          <p:cNvPr id="134" name="Picture 133"/>
          <p:cNvPicPr>
            <a:picLocks noChangeAspect="1"/>
          </p:cNvPicPr>
          <p:nvPr/>
        </p:nvPicPr>
        <p:blipFill rotWithShape="1">
          <a:blip r:embed="rId2" cstate="print">
            <a:extLst>
              <a:ext uri="{28A0092B-C50C-407E-A947-70E740481C1C}">
                <a14:useLocalDpi xmlns:a14="http://schemas.microsoft.com/office/drawing/2010/main" val="0"/>
              </a:ext>
            </a:extLst>
          </a:blip>
          <a:srcRect l="30078" t="30694" r="29141" b="17501"/>
          <a:stretch/>
        </p:blipFill>
        <p:spPr>
          <a:xfrm>
            <a:off x="6217782" y="3128251"/>
            <a:ext cx="1257301" cy="898416"/>
          </a:xfrm>
          <a:prstGeom prst="rect">
            <a:avLst/>
          </a:prstGeom>
        </p:spPr>
      </p:pic>
      <p:sp>
        <p:nvSpPr>
          <p:cNvPr id="138" name="Google Shape;1604;p42"/>
          <p:cNvSpPr txBox="1"/>
          <p:nvPr/>
        </p:nvSpPr>
        <p:spPr>
          <a:xfrm>
            <a:off x="2221700" y="5131202"/>
            <a:ext cx="3369474" cy="790077"/>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No single point of failure</a:t>
            </a:r>
            <a:endParaRPr dirty="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endParaRPr>
          </a:p>
        </p:txBody>
      </p:sp>
      <p:sp>
        <p:nvSpPr>
          <p:cNvPr id="139" name="Google Shape;1712;p42"/>
          <p:cNvSpPr txBox="1"/>
          <p:nvPr/>
        </p:nvSpPr>
        <p:spPr>
          <a:xfrm>
            <a:off x="2221700" y="4782852"/>
            <a:ext cx="3369474"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 sz="1800" b="1" dirty="0" smtClean="0">
                <a:latin typeface="Arial" panose="020B0604020202020204" pitchFamily="34" charset="0"/>
                <a:ea typeface="Rajdhani"/>
                <a:cs typeface="Arial" panose="020B0604020202020204" pitchFamily="34" charset="0"/>
                <a:sym typeface="Rajdhani"/>
              </a:rPr>
              <a:t>FAULT TOLERANCE</a:t>
            </a:r>
            <a:endParaRPr sz="1800" b="1" dirty="0">
              <a:latin typeface="Arial" panose="020B0604020202020204" pitchFamily="34" charset="0"/>
              <a:ea typeface="Rajdhani"/>
              <a:cs typeface="Arial" panose="020B0604020202020204" pitchFamily="34" charset="0"/>
              <a:sym typeface="Rajdhani"/>
            </a:endParaRPr>
          </a:p>
        </p:txBody>
      </p:sp>
      <p:pic>
        <p:nvPicPr>
          <p:cNvPr id="140" name="Picture 139"/>
          <p:cNvPicPr>
            <a:picLocks noChangeAspect="1"/>
          </p:cNvPicPr>
          <p:nvPr/>
        </p:nvPicPr>
        <p:blipFill rotWithShape="1">
          <a:blip r:embed="rId2" cstate="print">
            <a:extLst>
              <a:ext uri="{28A0092B-C50C-407E-A947-70E740481C1C}">
                <a14:useLocalDpi xmlns:a14="http://schemas.microsoft.com/office/drawing/2010/main" val="0"/>
              </a:ext>
            </a:extLst>
          </a:blip>
          <a:srcRect l="30078" t="30694" r="29141" b="17501"/>
          <a:stretch/>
        </p:blipFill>
        <p:spPr>
          <a:xfrm>
            <a:off x="617082" y="4866086"/>
            <a:ext cx="1257301" cy="898416"/>
          </a:xfrm>
          <a:prstGeom prst="rect">
            <a:avLst/>
          </a:prstGeom>
        </p:spPr>
      </p:pic>
      <p:sp>
        <p:nvSpPr>
          <p:cNvPr id="141" name="Google Shape;1604;p42"/>
          <p:cNvSpPr txBox="1"/>
          <p:nvPr/>
        </p:nvSpPr>
        <p:spPr>
          <a:xfrm>
            <a:off x="7600599" y="5131202"/>
            <a:ext cx="3369474" cy="790077"/>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 dirty="0" smtClean="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rPr>
              <a:t>Training across thousands of devices</a:t>
            </a:r>
            <a:endParaRPr dirty="0">
              <a:solidFill>
                <a:schemeClr val="tx1">
                  <a:lumMod val="50000"/>
                  <a:lumOff val="50000"/>
                </a:schemeClr>
              </a:solidFill>
              <a:latin typeface="Arial" panose="020B0604020202020204" pitchFamily="34" charset="0"/>
              <a:ea typeface="Fira Sans Condensed Light"/>
              <a:cs typeface="Arial" panose="020B0604020202020204" pitchFamily="34" charset="0"/>
              <a:sym typeface="Fira Sans Condensed Light"/>
            </a:endParaRPr>
          </a:p>
        </p:txBody>
      </p:sp>
      <p:sp>
        <p:nvSpPr>
          <p:cNvPr id="142" name="Google Shape;1712;p42"/>
          <p:cNvSpPr txBox="1"/>
          <p:nvPr/>
        </p:nvSpPr>
        <p:spPr>
          <a:xfrm>
            <a:off x="7600599" y="4782852"/>
            <a:ext cx="3369474"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 sz="1800" b="1" dirty="0" smtClean="0">
                <a:latin typeface="Arial" panose="020B0604020202020204" pitchFamily="34" charset="0"/>
                <a:ea typeface="Rajdhani"/>
                <a:cs typeface="Arial" panose="020B0604020202020204" pitchFamily="34" charset="0"/>
                <a:sym typeface="Rajdhani"/>
              </a:rPr>
              <a:t>SCALABILITY</a:t>
            </a:r>
            <a:endParaRPr sz="1800" b="1" dirty="0">
              <a:latin typeface="Arial" panose="020B0604020202020204" pitchFamily="34" charset="0"/>
              <a:ea typeface="Rajdhani"/>
              <a:cs typeface="Arial" panose="020B0604020202020204" pitchFamily="34" charset="0"/>
              <a:sym typeface="Rajdhani"/>
            </a:endParaRPr>
          </a:p>
        </p:txBody>
      </p:sp>
      <p:pic>
        <p:nvPicPr>
          <p:cNvPr id="143" name="Picture 142"/>
          <p:cNvPicPr>
            <a:picLocks noChangeAspect="1"/>
          </p:cNvPicPr>
          <p:nvPr/>
        </p:nvPicPr>
        <p:blipFill rotWithShape="1">
          <a:blip r:embed="rId2" cstate="print">
            <a:extLst>
              <a:ext uri="{28A0092B-C50C-407E-A947-70E740481C1C}">
                <a14:useLocalDpi xmlns:a14="http://schemas.microsoft.com/office/drawing/2010/main" val="0"/>
              </a:ext>
            </a:extLst>
          </a:blip>
          <a:srcRect l="30078" t="30694" r="29141" b="17501"/>
          <a:stretch/>
        </p:blipFill>
        <p:spPr>
          <a:xfrm>
            <a:off x="6217782" y="4866086"/>
            <a:ext cx="1257301" cy="898416"/>
          </a:xfrm>
          <a:prstGeom prst="rect">
            <a:avLst/>
          </a:prstGeom>
        </p:spPr>
      </p:pic>
    </p:spTree>
    <p:extLst>
      <p:ext uri="{BB962C8B-B14F-4D97-AF65-F5344CB8AC3E}">
        <p14:creationId xmlns:p14="http://schemas.microsoft.com/office/powerpoint/2010/main" val="555482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a:ln>
            <a:noFill/>
          </a:ln>
        </p:spPr>
        <p:txBody>
          <a:bodyPr wrap="square" rtlCol="0">
            <a:spAutoFit/>
          </a:bodyPr>
          <a:lstStyle/>
          <a:p>
            <a:r>
              <a:rPr lang="en-US" sz="2800" b="1" dirty="0" smtClean="0"/>
              <a:t>Distributed Training Taxonomy</a:t>
            </a:r>
            <a:endParaRPr lang="en-US" sz="2800" b="1" dirty="0"/>
          </a:p>
        </p:txBody>
      </p:sp>
      <p:graphicFrame>
        <p:nvGraphicFramePr>
          <p:cNvPr id="22" name="Table 21"/>
          <p:cNvGraphicFramePr>
            <a:graphicFrameLocks noGrp="1"/>
          </p:cNvGraphicFramePr>
          <p:nvPr>
            <p:extLst>
              <p:ext uri="{D42A27DB-BD31-4B8C-83A1-F6EECF244321}">
                <p14:modId xmlns:p14="http://schemas.microsoft.com/office/powerpoint/2010/main" val="3205103846"/>
              </p:ext>
            </p:extLst>
          </p:nvPr>
        </p:nvGraphicFramePr>
        <p:xfrm>
          <a:off x="320675" y="698774"/>
          <a:ext cx="11318874" cy="5374740"/>
        </p:xfrm>
        <a:graphic>
          <a:graphicData uri="http://schemas.openxmlformats.org/drawingml/2006/table">
            <a:tbl>
              <a:tblPr firstRow="1" bandRow="1">
                <a:tableStyleId>{21E4AEA4-8DFA-4A89-87EB-49C32662AFE0}</a:tableStyleId>
              </a:tblPr>
              <a:tblGrid>
                <a:gridCol w="2425473">
                  <a:extLst>
                    <a:ext uri="{9D8B030D-6E8A-4147-A177-3AD203B41FA5}">
                      <a16:colId xmlns:a16="http://schemas.microsoft.com/office/drawing/2014/main" val="3230183406"/>
                    </a:ext>
                  </a:extLst>
                </a:gridCol>
                <a:gridCol w="4580246">
                  <a:extLst>
                    <a:ext uri="{9D8B030D-6E8A-4147-A177-3AD203B41FA5}">
                      <a16:colId xmlns:a16="http://schemas.microsoft.com/office/drawing/2014/main" val="3877633627"/>
                    </a:ext>
                  </a:extLst>
                </a:gridCol>
                <a:gridCol w="4313155">
                  <a:extLst>
                    <a:ext uri="{9D8B030D-6E8A-4147-A177-3AD203B41FA5}">
                      <a16:colId xmlns:a16="http://schemas.microsoft.com/office/drawing/2014/main" val="131515699"/>
                    </a:ext>
                  </a:extLst>
                </a:gridCol>
              </a:tblGrid>
              <a:tr h="335616">
                <a:tc>
                  <a:txBody>
                    <a:bodyPr/>
                    <a:lstStyle/>
                    <a:p>
                      <a:r>
                        <a:rPr lang="en-US" b="1" dirty="0"/>
                        <a:t>Approach</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b="1"/>
                        <a:t>Description / Key Idea</a:t>
                      </a: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b="1"/>
                        <a:t>Example / Use Case</a:t>
                      </a: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335616">
                <a:tc>
                  <a:txBody>
                    <a:bodyPr/>
                    <a:lstStyle/>
                    <a:p>
                      <a:r>
                        <a:rPr lang="en-US" b="1" dirty="0"/>
                        <a:t>Peer-to-Peer </a:t>
                      </a:r>
                      <a:r>
                        <a:rPr lang="en-US" b="1" dirty="0" smtClean="0"/>
                        <a:t>- </a:t>
                      </a:r>
                      <a:r>
                        <a:rPr lang="en-US" b="1" dirty="0"/>
                        <a:t>Fully Decentralized</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No central server; nodes communicate directly with each other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Gossip-based SGD, blockchain ML; dynamic IoT networks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745764">
                <a:tc>
                  <a:txBody>
                    <a:bodyPr/>
                    <a:lstStyle/>
                    <a:p>
                      <a:r>
                        <a:rPr lang="en-US" b="1" dirty="0" smtClean="0"/>
                        <a:t>Local Training</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Training happens entirely on edge devices; no central aggregation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Smart sensors, on-device ML in wearables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745764">
                <a:tc>
                  <a:txBody>
                    <a:bodyPr/>
                    <a:lstStyle/>
                    <a:p>
                      <a:r>
                        <a:rPr lang="en-US" b="1"/>
                        <a:t>Federated Learning (FL)</a:t>
                      </a: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Devices train locally and send model updates to a central aggregator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Cross-device FL (mobile phones), cross-silo FL (hospitals)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745764">
                <a:tc>
                  <a:txBody>
                    <a:bodyPr/>
                    <a:lstStyle/>
                    <a:p>
                      <a:r>
                        <a:rPr lang="en-US" b="1"/>
                        <a:t>Split Learning (SL)</a:t>
                      </a: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Model split between client and server; client computes first layers, server computes rest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Resource-constrained IoT devices offloading computation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745764">
                <a:tc>
                  <a:txBody>
                    <a:bodyPr/>
                    <a:lstStyle/>
                    <a:p>
                      <a:r>
                        <a:rPr lang="en-US" b="1" dirty="0" smtClean="0"/>
                        <a:t>Edge-Assisted, </a:t>
                      </a:r>
                      <a:r>
                        <a:rPr lang="en-US" b="1" dirty="0"/>
                        <a:t>Hybrid Training</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Partial training on edge devices; heavier computation offloaded to edge server or cloud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Industrial IoT clusters, autonomous vehicles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745764">
                <a:tc>
                  <a:txBody>
                    <a:bodyPr/>
                    <a:lstStyle/>
                    <a:p>
                      <a:r>
                        <a:rPr lang="en-US" b="1" dirty="0" smtClean="0"/>
                        <a:t>Hierarchical,</a:t>
                      </a:r>
                      <a:r>
                        <a:rPr lang="en-US" b="1" baseline="0" dirty="0" smtClean="0"/>
                        <a:t> </a:t>
                      </a:r>
                      <a:r>
                        <a:rPr lang="en-US" b="1" dirty="0" smtClean="0"/>
                        <a:t>Multi-Tier </a:t>
                      </a:r>
                      <a:r>
                        <a:rPr lang="en-US" b="1" dirty="0"/>
                        <a:t>Learning</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Aggregation at multiple levels: device → edge → cloud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t>Large-scale IoT systems with regional aggregators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532689">
                <a:tc>
                  <a:txBody>
                    <a:bodyPr/>
                    <a:lstStyle/>
                    <a:p>
                      <a:r>
                        <a:rPr lang="en-US" b="1" dirty="0" smtClean="0"/>
                        <a:t>Centralized,</a:t>
                      </a:r>
                      <a:r>
                        <a:rPr lang="en-US" b="1" baseline="0" dirty="0" smtClean="0"/>
                        <a:t> </a:t>
                      </a:r>
                      <a:r>
                        <a:rPr lang="en-US" b="1" dirty="0" smtClean="0"/>
                        <a:t>Parameter </a:t>
                      </a:r>
                      <a:r>
                        <a:rPr lang="en-US" b="1" dirty="0"/>
                        <a:t>Server-Based</a:t>
                      </a:r>
                      <a:endParaRPr lang="en-US"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a:t>Full training coordinated by central server; nodes send gradients/weights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Cloud ML (</a:t>
                      </a:r>
                      <a:r>
                        <a:rPr lang="en-US" dirty="0" err="1"/>
                        <a:t>TensorFlow</a:t>
                      </a:r>
                      <a:r>
                        <a:rPr lang="en-US" dirty="0"/>
                        <a:t>, </a:t>
                      </a:r>
                      <a:r>
                        <a:rPr lang="en-US" dirty="0" err="1"/>
                        <a:t>PyTorch</a:t>
                      </a:r>
                      <a:r>
                        <a:rPr lang="en-US" dirty="0"/>
                        <a:t> Distributed, </a:t>
                      </a:r>
                      <a:r>
                        <a:rPr lang="en-US" dirty="0" err="1"/>
                        <a:t>Horovod</a:t>
                      </a:r>
                      <a:r>
                        <a:rPr lang="en-US" dirty="0"/>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bl>
          </a:graphicData>
        </a:graphic>
      </p:graphicFrame>
    </p:spTree>
    <p:extLst>
      <p:ext uri="{BB962C8B-B14F-4D97-AF65-F5344CB8AC3E}">
        <p14:creationId xmlns:p14="http://schemas.microsoft.com/office/powerpoint/2010/main" val="4052467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a:ln>
            <a:noFill/>
          </a:ln>
        </p:spPr>
        <p:txBody>
          <a:bodyPr wrap="square" rtlCol="0">
            <a:spAutoFit/>
          </a:bodyPr>
          <a:lstStyle/>
          <a:p>
            <a:r>
              <a:rPr lang="en-US" sz="2800" b="1" dirty="0" smtClean="0"/>
              <a:t>Does FL work?</a:t>
            </a:r>
            <a:endParaRPr lang="en-US" sz="2800" b="1" dirty="0"/>
          </a:p>
        </p:txBody>
      </p:sp>
      <p:sp>
        <p:nvSpPr>
          <p:cNvPr id="3" name="Rectangle 2"/>
          <p:cNvSpPr/>
          <p:nvPr/>
        </p:nvSpPr>
        <p:spPr>
          <a:xfrm>
            <a:off x="1156257" y="3157125"/>
            <a:ext cx="3950184" cy="276999"/>
          </a:xfrm>
          <a:prstGeom prst="rect">
            <a:avLst/>
          </a:prstGeom>
        </p:spPr>
        <p:txBody>
          <a:bodyPr wrap="none">
            <a:spAutoFit/>
          </a:bodyPr>
          <a:lstStyle/>
          <a:p>
            <a:r>
              <a:rPr lang="el-GR" sz="1200" dirty="0">
                <a:hlinkClick r:id="rId2"/>
              </a:rPr>
              <a:t>https://developer.nvidia.com/blog/federated-learning-clara</a:t>
            </a:r>
            <a:r>
              <a:rPr lang="el-GR" sz="1200" dirty="0" smtClean="0">
                <a:hlinkClick r:id="rId2"/>
              </a:rPr>
              <a:t>/</a:t>
            </a:r>
            <a:endParaRPr lang="el-GR"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517" y="3931181"/>
            <a:ext cx="3513988" cy="173505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122"/>
          <a:stretch/>
        </p:blipFill>
        <p:spPr>
          <a:xfrm>
            <a:off x="1275517" y="758690"/>
            <a:ext cx="3785648" cy="2135411"/>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142742" y="6052639"/>
            <a:ext cx="4643121" cy="577081"/>
          </a:xfrm>
          <a:prstGeom prst="rect">
            <a:avLst/>
          </a:prstGeom>
        </p:spPr>
        <p:txBody>
          <a:bodyPr wrap="square">
            <a:spAutoFit/>
          </a:bodyPr>
          <a:lstStyle/>
          <a:p>
            <a:r>
              <a:rPr lang="en-US" sz="1050" dirty="0" err="1">
                <a:solidFill>
                  <a:srgbClr val="222222"/>
                </a:solidFill>
                <a:latin typeface="Arial" panose="020B0604020202020204" pitchFamily="34" charset="0"/>
              </a:rPr>
              <a:t>Drainakis</a:t>
            </a:r>
            <a:r>
              <a:rPr lang="en-US" sz="1050" dirty="0">
                <a:solidFill>
                  <a:srgbClr val="222222"/>
                </a:solidFill>
                <a:latin typeface="Arial" panose="020B0604020202020204" pitchFamily="34" charset="0"/>
              </a:rPr>
              <a:t>, G., </a:t>
            </a:r>
            <a:r>
              <a:rPr lang="en-US" sz="1050" dirty="0" err="1">
                <a:solidFill>
                  <a:srgbClr val="222222"/>
                </a:solidFill>
                <a:latin typeface="Arial" panose="020B0604020202020204" pitchFamily="34" charset="0"/>
              </a:rPr>
              <a:t>Pantazopoulos</a:t>
            </a:r>
            <a:r>
              <a:rPr lang="en-US" sz="1050" dirty="0">
                <a:solidFill>
                  <a:srgbClr val="222222"/>
                </a:solidFill>
                <a:latin typeface="Arial" panose="020B0604020202020204" pitchFamily="34" charset="0"/>
              </a:rPr>
              <a:t>, P., </a:t>
            </a:r>
            <a:r>
              <a:rPr lang="en-US" sz="1050" dirty="0" err="1">
                <a:solidFill>
                  <a:srgbClr val="222222"/>
                </a:solidFill>
                <a:latin typeface="Arial" panose="020B0604020202020204" pitchFamily="34" charset="0"/>
              </a:rPr>
              <a:t>Katsaros</a:t>
            </a:r>
            <a:r>
              <a:rPr lang="en-US" sz="1050" dirty="0">
                <a:solidFill>
                  <a:srgbClr val="222222"/>
                </a:solidFill>
                <a:latin typeface="Arial" panose="020B0604020202020204" pitchFamily="34" charset="0"/>
              </a:rPr>
              <a:t>, K. V., </a:t>
            </a:r>
            <a:r>
              <a:rPr lang="en-US" sz="1050" dirty="0" err="1">
                <a:solidFill>
                  <a:srgbClr val="222222"/>
                </a:solidFill>
                <a:latin typeface="Arial" panose="020B0604020202020204" pitchFamily="34" charset="0"/>
              </a:rPr>
              <a:t>Sourlas</a:t>
            </a:r>
            <a:r>
              <a:rPr lang="en-US" sz="1050" dirty="0">
                <a:solidFill>
                  <a:srgbClr val="222222"/>
                </a:solidFill>
                <a:latin typeface="Arial" panose="020B0604020202020204" pitchFamily="34" charset="0"/>
              </a:rPr>
              <a:t>, V., &amp; </a:t>
            </a:r>
            <a:r>
              <a:rPr lang="en-US" sz="1050" dirty="0" err="1">
                <a:solidFill>
                  <a:srgbClr val="222222"/>
                </a:solidFill>
                <a:latin typeface="Arial" panose="020B0604020202020204" pitchFamily="34" charset="0"/>
              </a:rPr>
              <a:t>Amditis</a:t>
            </a:r>
            <a:r>
              <a:rPr lang="en-US" sz="1050" dirty="0">
                <a:solidFill>
                  <a:srgbClr val="222222"/>
                </a:solidFill>
                <a:latin typeface="Arial" panose="020B0604020202020204" pitchFamily="34" charset="0"/>
              </a:rPr>
              <a:t>, A. (2021, May). On the distribution of ML workloads to the network edge and beyond. In </a:t>
            </a:r>
            <a:r>
              <a:rPr lang="en-US" sz="1050" i="1" dirty="0">
                <a:solidFill>
                  <a:srgbClr val="222222"/>
                </a:solidFill>
                <a:latin typeface="Arial" panose="020B0604020202020204" pitchFamily="34" charset="0"/>
              </a:rPr>
              <a:t>IEEE </a:t>
            </a:r>
            <a:r>
              <a:rPr lang="en-US" sz="1050" i="1" dirty="0" smtClean="0">
                <a:solidFill>
                  <a:srgbClr val="222222"/>
                </a:solidFill>
                <a:latin typeface="Arial" panose="020B0604020202020204" pitchFamily="34" charset="0"/>
              </a:rPr>
              <a:t>INFOCOM</a:t>
            </a:r>
            <a:endParaRPr lang="el-GR" sz="1050" dirty="0"/>
          </a:p>
        </p:txBody>
      </p:sp>
      <p:pic>
        <p:nvPicPr>
          <p:cNvPr id="11" name="Picture 10"/>
          <p:cNvPicPr>
            <a:picLocks noChangeAspect="1"/>
          </p:cNvPicPr>
          <p:nvPr/>
        </p:nvPicPr>
        <p:blipFill rotWithShape="1">
          <a:blip r:embed="rId5"/>
          <a:srcRect l="51417" t="32074" r="14000" b="20815"/>
          <a:stretch/>
        </p:blipFill>
        <p:spPr>
          <a:xfrm>
            <a:off x="7147243" y="802940"/>
            <a:ext cx="3561397" cy="2091161"/>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6452869" y="3084649"/>
            <a:ext cx="5219699" cy="577081"/>
          </a:xfrm>
          <a:prstGeom prst="rect">
            <a:avLst/>
          </a:prstGeom>
        </p:spPr>
        <p:txBody>
          <a:bodyPr wrap="square">
            <a:spAutoFit/>
          </a:bodyPr>
          <a:lstStyle/>
          <a:p>
            <a:r>
              <a:rPr lang="en-US" sz="1050" dirty="0" err="1">
                <a:solidFill>
                  <a:srgbClr val="222222"/>
                </a:solidFill>
                <a:latin typeface="Arial" panose="020B0604020202020204" pitchFamily="34" charset="0"/>
              </a:rPr>
              <a:t>Elbir</a:t>
            </a:r>
            <a:r>
              <a:rPr lang="en-US" sz="1050" dirty="0">
                <a:solidFill>
                  <a:srgbClr val="222222"/>
                </a:solidFill>
                <a:latin typeface="Arial" panose="020B0604020202020204" pitchFamily="34" charset="0"/>
              </a:rPr>
              <a:t>, Ahmet M., </a:t>
            </a:r>
            <a:r>
              <a:rPr lang="en-US" sz="1050" dirty="0" err="1">
                <a:solidFill>
                  <a:srgbClr val="222222"/>
                </a:solidFill>
                <a:latin typeface="Arial" panose="020B0604020202020204" pitchFamily="34" charset="0"/>
              </a:rPr>
              <a:t>Sinem</a:t>
            </a:r>
            <a:r>
              <a:rPr lang="en-US" sz="1050" dirty="0">
                <a:solidFill>
                  <a:srgbClr val="222222"/>
                </a:solidFill>
                <a:latin typeface="Arial" panose="020B0604020202020204" pitchFamily="34" charset="0"/>
              </a:rPr>
              <a:t> </a:t>
            </a:r>
            <a:r>
              <a:rPr lang="en-US" sz="1050" dirty="0" err="1">
                <a:solidFill>
                  <a:srgbClr val="222222"/>
                </a:solidFill>
                <a:latin typeface="Arial" panose="020B0604020202020204" pitchFamily="34" charset="0"/>
              </a:rPr>
              <a:t>Coleri</a:t>
            </a:r>
            <a:r>
              <a:rPr lang="en-US" sz="1050" dirty="0">
                <a:solidFill>
                  <a:srgbClr val="222222"/>
                </a:solidFill>
                <a:latin typeface="Arial" panose="020B0604020202020204" pitchFamily="34" charset="0"/>
              </a:rPr>
              <a:t>, and Kumar Vijay Mishra. "Hybrid federated and centralized learning." </a:t>
            </a:r>
            <a:r>
              <a:rPr lang="en-US" sz="1050" i="1" dirty="0">
                <a:solidFill>
                  <a:srgbClr val="222222"/>
                </a:solidFill>
                <a:latin typeface="Arial" panose="020B0604020202020204" pitchFamily="34" charset="0"/>
              </a:rPr>
              <a:t>2021 29th European Signal Processing Conference (EUSIPCO)</a:t>
            </a:r>
            <a:r>
              <a:rPr lang="en-US" sz="1050" dirty="0">
                <a:solidFill>
                  <a:srgbClr val="222222"/>
                </a:solidFill>
                <a:latin typeface="Arial" panose="020B0604020202020204" pitchFamily="34" charset="0"/>
              </a:rPr>
              <a:t>. IEEE, 2021.</a:t>
            </a:r>
            <a:endParaRPr lang="el-GR" sz="1050" dirty="0"/>
          </a:p>
        </p:txBody>
      </p:sp>
      <p:pic>
        <p:nvPicPr>
          <p:cNvPr id="13" name="Picture 12"/>
          <p:cNvPicPr>
            <a:picLocks noChangeAspect="1"/>
          </p:cNvPicPr>
          <p:nvPr/>
        </p:nvPicPr>
        <p:blipFill rotWithShape="1">
          <a:blip r:embed="rId6"/>
          <a:srcRect l="18500" t="27926" r="35250" b="12519"/>
          <a:stretch/>
        </p:blipFill>
        <p:spPr>
          <a:xfrm>
            <a:off x="7147243" y="3931181"/>
            <a:ext cx="3388677" cy="1735053"/>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6452869" y="6025085"/>
            <a:ext cx="5219699" cy="577081"/>
          </a:xfrm>
          <a:prstGeom prst="rect">
            <a:avLst/>
          </a:prstGeom>
        </p:spPr>
        <p:txBody>
          <a:bodyPr wrap="square">
            <a:spAutoFit/>
          </a:bodyPr>
          <a:lstStyle/>
          <a:p>
            <a:r>
              <a:rPr lang="en-US" sz="1050" dirty="0">
                <a:solidFill>
                  <a:srgbClr val="222222"/>
                </a:solidFill>
                <a:latin typeface="Arial" panose="020B0604020202020204" pitchFamily="34" charset="0"/>
              </a:rPr>
              <a:t>Feng, C., Yang, H. H., Wang, S., Zhao, Z., &amp; </a:t>
            </a:r>
            <a:r>
              <a:rPr lang="en-US" sz="1050" dirty="0" err="1">
                <a:solidFill>
                  <a:srgbClr val="222222"/>
                </a:solidFill>
                <a:latin typeface="Arial" panose="020B0604020202020204" pitchFamily="34" charset="0"/>
              </a:rPr>
              <a:t>Quek</a:t>
            </a:r>
            <a:r>
              <a:rPr lang="en-US" sz="1050" dirty="0">
                <a:solidFill>
                  <a:srgbClr val="222222"/>
                </a:solidFill>
                <a:latin typeface="Arial" panose="020B0604020202020204" pitchFamily="34" charset="0"/>
              </a:rPr>
              <a:t>, T. Q. (2023). Hybrid learning: When centralized learning meets federated learning in the mobile edge computing systems. </a:t>
            </a:r>
            <a:r>
              <a:rPr lang="en-US" sz="1050" i="1" dirty="0">
                <a:solidFill>
                  <a:srgbClr val="222222"/>
                </a:solidFill>
                <a:latin typeface="Arial" panose="020B0604020202020204" pitchFamily="34" charset="0"/>
              </a:rPr>
              <a:t>IEEE Transactions on Communications</a:t>
            </a:r>
            <a:r>
              <a:rPr lang="en-US" sz="1050" dirty="0">
                <a:solidFill>
                  <a:srgbClr val="222222"/>
                </a:solidFill>
                <a:latin typeface="Arial" panose="020B0604020202020204" pitchFamily="34" charset="0"/>
              </a:rPr>
              <a:t>, </a:t>
            </a:r>
            <a:r>
              <a:rPr lang="en-US" sz="1050" i="1" dirty="0">
                <a:solidFill>
                  <a:srgbClr val="222222"/>
                </a:solidFill>
                <a:latin typeface="Arial" panose="020B0604020202020204" pitchFamily="34" charset="0"/>
              </a:rPr>
              <a:t>71</a:t>
            </a:r>
            <a:r>
              <a:rPr lang="en-US" sz="1050" dirty="0">
                <a:solidFill>
                  <a:srgbClr val="222222"/>
                </a:solidFill>
                <a:latin typeface="Arial" panose="020B0604020202020204" pitchFamily="34" charset="0"/>
              </a:rPr>
              <a:t>(12), 7008-7022.</a:t>
            </a:r>
            <a:endParaRPr lang="el-GR" sz="1050" dirty="0"/>
          </a:p>
        </p:txBody>
      </p:sp>
    </p:spTree>
    <p:extLst>
      <p:ext uri="{BB962C8B-B14F-4D97-AF65-F5344CB8AC3E}">
        <p14:creationId xmlns:p14="http://schemas.microsoft.com/office/powerpoint/2010/main" val="167031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Google Shape;1588;p41"/>
          <p:cNvSpPr txBox="1">
            <a:spLocks noGrp="1"/>
          </p:cNvSpPr>
          <p:nvPr>
            <p:ph type="title"/>
          </p:nvPr>
        </p:nvSpPr>
        <p:spPr>
          <a:xfrm>
            <a:off x="934733" y="844867"/>
            <a:ext cx="10272000" cy="763600"/>
          </a:xfrm>
          <a:prstGeom prst="rect">
            <a:avLst/>
          </a:prstGeom>
        </p:spPr>
        <p:txBody>
          <a:bodyPr spcFirstLastPara="1" vert="horz" wrap="square" lIns="121900" tIns="121900" rIns="121900" bIns="121900" rtlCol="0" anchor="t" anchorCtr="0">
            <a:noAutofit/>
          </a:bodyPr>
          <a:lstStyle/>
          <a:p>
            <a:pPr algn="ctr"/>
            <a:r>
              <a:rPr lang="en" sz="8800" b="1" dirty="0">
                <a:solidFill>
                  <a:schemeClr val="bg1"/>
                </a:solidFill>
              </a:rPr>
              <a:t>Can machines think?</a:t>
            </a:r>
            <a:endParaRPr sz="8800" b="1" dirty="0">
              <a:solidFill>
                <a:schemeClr val="bg1"/>
              </a:solidFill>
            </a:endParaRPr>
          </a:p>
        </p:txBody>
      </p:sp>
      <p:pic>
        <p:nvPicPr>
          <p:cNvPr id="12" name="Google Shape;1794;p47"/>
          <p:cNvPicPr preferRelativeResize="0"/>
          <p:nvPr/>
        </p:nvPicPr>
        <p:blipFill rotWithShape="1">
          <a:blip r:embed="rId3">
            <a:alphaModFix/>
          </a:blip>
          <a:srcRect l="25302" r="25297"/>
          <a:stretch/>
        </p:blipFill>
        <p:spPr>
          <a:xfrm>
            <a:off x="4173767" y="2195068"/>
            <a:ext cx="3793933" cy="4320032"/>
          </a:xfrm>
          <a:prstGeom prst="rect">
            <a:avLst/>
          </a:prstGeom>
          <a:noFill/>
          <a:ln>
            <a:noFill/>
          </a:ln>
        </p:spPr>
      </p:pic>
    </p:spTree>
    <p:extLst>
      <p:ext uri="{BB962C8B-B14F-4D97-AF65-F5344CB8AC3E}">
        <p14:creationId xmlns:p14="http://schemas.microsoft.com/office/powerpoint/2010/main" val="1760583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FL - Where is the catch?</a:t>
            </a:r>
            <a:endParaRPr lang="en-US" sz="2800" b="1" dirty="0"/>
          </a:p>
        </p:txBody>
      </p:sp>
      <p:sp>
        <p:nvSpPr>
          <p:cNvPr id="2" name="Rectangle 1"/>
          <p:cNvSpPr/>
          <p:nvPr/>
        </p:nvSpPr>
        <p:spPr>
          <a:xfrm>
            <a:off x="1066800" y="1178560"/>
            <a:ext cx="10129520" cy="4378960"/>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Demo</a:t>
            </a:r>
          </a:p>
          <a:p>
            <a:endParaRPr lang="en-US" dirty="0">
              <a:solidFill>
                <a:schemeClr val="tx1"/>
              </a:solidFill>
            </a:endParaRPr>
          </a:p>
          <a:p>
            <a:r>
              <a:rPr lang="en-US" sz="3600" b="1" dirty="0">
                <a:solidFill>
                  <a:schemeClr val="tx1"/>
                </a:solidFill>
              </a:rPr>
              <a:t>SETUP</a:t>
            </a:r>
            <a:endParaRPr lang="en-US" sz="2400" b="1" dirty="0">
              <a:solidFill>
                <a:schemeClr val="tx1"/>
              </a:solidFill>
            </a:endParaRPr>
          </a:p>
          <a:p>
            <a:pPr marL="342900" indent="-342900">
              <a:buFont typeface="Arial" panose="020B0604020202020204" pitchFamily="34" charset="0"/>
              <a:buChar char="•"/>
            </a:pPr>
            <a:r>
              <a:rPr lang="en-US" sz="2400" b="1" dirty="0" smtClean="0">
                <a:solidFill>
                  <a:schemeClr val="tx1"/>
                </a:solidFill>
              </a:rPr>
              <a:t>Check </a:t>
            </a:r>
            <a:r>
              <a:rPr lang="en-US" sz="2400" b="1" dirty="0">
                <a:solidFill>
                  <a:schemeClr val="tx1"/>
                </a:solidFill>
              </a:rPr>
              <a:t>various pictures</a:t>
            </a:r>
          </a:p>
          <a:p>
            <a:pPr marL="342900" indent="-342900">
              <a:buFont typeface="Arial" panose="020B0604020202020204" pitchFamily="34" charset="0"/>
              <a:buChar char="•"/>
            </a:pPr>
            <a:r>
              <a:rPr lang="en-US" sz="2400" b="1" dirty="0">
                <a:solidFill>
                  <a:schemeClr val="tx1"/>
                </a:solidFill>
              </a:rPr>
              <a:t>Rank them from 1-10 according to satisfaction level (10=high</a:t>
            </a:r>
            <a:r>
              <a:rPr lang="en-US" sz="2400" b="1" dirty="0" smtClean="0">
                <a:solidFill>
                  <a:schemeClr val="tx1"/>
                </a:solidFill>
              </a:rPr>
              <a:t>, 1=low</a:t>
            </a:r>
            <a:r>
              <a:rPr lang="en-US" sz="2400" b="1" dirty="0">
                <a:solidFill>
                  <a:schemeClr val="tx1"/>
                </a:solidFill>
              </a:rPr>
              <a:t>)</a:t>
            </a:r>
          </a:p>
          <a:p>
            <a:endParaRPr lang="en-US" dirty="0" err="1" smtClean="0">
              <a:solidFill>
                <a:schemeClr val="tx1"/>
              </a:solidFill>
            </a:endParaRPr>
          </a:p>
        </p:txBody>
      </p:sp>
    </p:spTree>
    <p:extLst>
      <p:ext uri="{BB962C8B-B14F-4D97-AF65-F5344CB8AC3E}">
        <p14:creationId xmlns:p14="http://schemas.microsoft.com/office/powerpoint/2010/main" val="1842339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Rate satisfaction (Low-1 … High-10)</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80" y="1943490"/>
            <a:ext cx="3918985" cy="2536977"/>
          </a:xfrm>
          <a:prstGeom prst="rect">
            <a:avLst/>
          </a:prstGeom>
          <a:ln>
            <a:solidFill>
              <a:schemeClr val="tx1"/>
            </a:solidFill>
          </a:ln>
        </p:spPr>
      </p:pic>
      <p:grpSp>
        <p:nvGrpSpPr>
          <p:cNvPr id="5" name="Google Shape;1745;p44"/>
          <p:cNvGrpSpPr/>
          <p:nvPr/>
        </p:nvGrpSpPr>
        <p:grpSpPr>
          <a:xfrm>
            <a:off x="498183" y="1800860"/>
            <a:ext cx="4230027" cy="3400424"/>
            <a:chOff x="3578510" y="1419647"/>
            <a:chExt cx="4021500" cy="3062887"/>
          </a:xfrm>
        </p:grpSpPr>
        <p:sp>
          <p:nvSpPr>
            <p:cNvPr id="7" name="Google Shape;1746;p44"/>
            <p:cNvSpPr/>
            <p:nvPr/>
          </p:nvSpPr>
          <p:spPr>
            <a:xfrm>
              <a:off x="3716658" y="1548119"/>
              <a:ext cx="3748500" cy="22857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47;p44"/>
            <p:cNvSpPr/>
            <p:nvPr/>
          </p:nvSpPr>
          <p:spPr>
            <a:xfrm>
              <a:off x="3578510" y="1419647"/>
              <a:ext cx="4021500" cy="2544300"/>
            </a:xfrm>
            <a:prstGeom prst="roundRect">
              <a:avLst>
                <a:gd name="adj" fmla="val 3857"/>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48;p44"/>
            <p:cNvGrpSpPr/>
            <p:nvPr/>
          </p:nvGrpSpPr>
          <p:grpSpPr>
            <a:xfrm>
              <a:off x="3605853" y="1447364"/>
              <a:ext cx="3966900" cy="3035170"/>
              <a:chOff x="3605853" y="1447364"/>
              <a:chExt cx="3966900" cy="3035170"/>
            </a:xfrm>
          </p:grpSpPr>
          <p:sp>
            <p:nvSpPr>
              <p:cNvPr id="11" name="Google Shape;1749;p44"/>
              <p:cNvSpPr/>
              <p:nvPr/>
            </p:nvSpPr>
            <p:spPr>
              <a:xfrm>
                <a:off x="3605853" y="1447364"/>
                <a:ext cx="3966900" cy="2488800"/>
              </a:xfrm>
              <a:prstGeom prst="roundRect">
                <a:avLst>
                  <a:gd name="adj" fmla="val 3282"/>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50;p4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tx1"/>
                </a:solidFill>
                <a:prstDash val="solid"/>
                <a:round/>
                <a:headEnd type="none" w="med" len="med"/>
                <a:tailEnd type="none" w="med" len="med"/>
              </a:ln>
            </p:spPr>
          </p:sp>
        </p:grpSp>
        <p:cxnSp>
          <p:nvCxnSpPr>
            <p:cNvPr id="10" name="Google Shape;1751;p44"/>
            <p:cNvCxnSpPr/>
            <p:nvPr/>
          </p:nvCxnSpPr>
          <p:spPr>
            <a:xfrm>
              <a:off x="4915750" y="4433452"/>
              <a:ext cx="1353300" cy="0"/>
            </a:xfrm>
            <a:prstGeom prst="straightConnector1">
              <a:avLst/>
            </a:prstGeom>
            <a:noFill/>
            <a:ln w="19050" cap="flat" cmpd="sng">
              <a:solidFill>
                <a:schemeClr val="tx1"/>
              </a:solidFill>
              <a:prstDash val="solid"/>
              <a:round/>
              <a:headEnd type="none" w="med" len="med"/>
              <a:tailEnd type="none" w="med" len="med"/>
            </a:ln>
          </p:spPr>
        </p:cxnSp>
      </p:grpSp>
      <p:graphicFrame>
        <p:nvGraphicFramePr>
          <p:cNvPr id="13" name="Table 12"/>
          <p:cNvGraphicFramePr>
            <a:graphicFrameLocks noGrp="1"/>
          </p:cNvGraphicFramePr>
          <p:nvPr>
            <p:extLst>
              <p:ext uri="{D42A27DB-BD31-4B8C-83A1-F6EECF244321}">
                <p14:modId xmlns:p14="http://schemas.microsoft.com/office/powerpoint/2010/main" val="1650214402"/>
              </p:ext>
            </p:extLst>
          </p:nvPr>
        </p:nvGraphicFramePr>
        <p:xfrm>
          <a:off x="5977334" y="624023"/>
          <a:ext cx="4840605" cy="5943600"/>
        </p:xfrm>
        <a:graphic>
          <a:graphicData uri="http://schemas.openxmlformats.org/drawingml/2006/table">
            <a:tbl>
              <a:tblPr firstRow="1" bandRow="1">
                <a:tableStyleId>{21E4AEA4-8DFA-4A89-87EB-49C32662AFE0}</a:tableStyleId>
              </a:tblPr>
              <a:tblGrid>
                <a:gridCol w="2381885">
                  <a:extLst>
                    <a:ext uri="{9D8B030D-6E8A-4147-A177-3AD203B41FA5}">
                      <a16:colId xmlns:a16="http://schemas.microsoft.com/office/drawing/2014/main" val="3230183406"/>
                    </a:ext>
                  </a:extLst>
                </a:gridCol>
                <a:gridCol w="2458720">
                  <a:extLst>
                    <a:ext uri="{9D8B030D-6E8A-4147-A177-3AD203B41FA5}">
                      <a16:colId xmlns:a16="http://schemas.microsoft.com/office/drawing/2014/main" val="3877633627"/>
                    </a:ext>
                  </a:extLst>
                </a:gridCol>
              </a:tblGrid>
              <a:tr h="214115">
                <a:tc>
                  <a:txBody>
                    <a:bodyPr/>
                    <a:lstStyle/>
                    <a:p>
                      <a:pPr algn="ctr"/>
                      <a:r>
                        <a:rPr lang="en-US" sz="2400" dirty="0" smtClean="0"/>
                        <a:t>Student</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smtClean="0"/>
                        <a:t>Satisfaction Level</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2400" dirty="0" smtClean="0"/>
                        <a:t>1</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2400" dirty="0" smtClean="0"/>
                        <a:t>2</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49256">
                <a:tc>
                  <a:txBody>
                    <a:bodyPr/>
                    <a:lstStyle/>
                    <a:p>
                      <a:pPr algn="ctr"/>
                      <a:r>
                        <a:rPr lang="en-US" sz="2400" dirty="0" smtClean="0"/>
                        <a:t>3</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349256">
                <a:tc>
                  <a:txBody>
                    <a:bodyPr/>
                    <a:lstStyle/>
                    <a:p>
                      <a:pPr algn="ctr"/>
                      <a:r>
                        <a:rPr lang="en-US" sz="2400" dirty="0" smtClean="0"/>
                        <a:t>4</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349256">
                <a:tc>
                  <a:txBody>
                    <a:bodyPr/>
                    <a:lstStyle/>
                    <a:p>
                      <a:pPr algn="ctr"/>
                      <a:r>
                        <a:rPr lang="en-US" sz="2400" dirty="0" smtClean="0"/>
                        <a:t>5</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349256">
                <a:tc>
                  <a:txBody>
                    <a:bodyPr/>
                    <a:lstStyle/>
                    <a:p>
                      <a:pPr algn="ctr"/>
                      <a:r>
                        <a:rPr lang="en-US" sz="2400" dirty="0" smtClean="0"/>
                        <a:t>6</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249468">
                <a:tc>
                  <a:txBody>
                    <a:bodyPr/>
                    <a:lstStyle/>
                    <a:p>
                      <a:pPr algn="ctr"/>
                      <a:r>
                        <a:rPr lang="en-US" sz="2400" dirty="0" smtClean="0"/>
                        <a:t>7</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r h="249468">
                <a:tc>
                  <a:txBody>
                    <a:bodyPr/>
                    <a:lstStyle/>
                    <a:p>
                      <a:pPr algn="ctr"/>
                      <a:r>
                        <a:rPr lang="en-US" sz="2400" dirty="0" smtClean="0"/>
                        <a:t>8</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8556561"/>
                  </a:ext>
                </a:extLst>
              </a:tr>
              <a:tr h="249468">
                <a:tc>
                  <a:txBody>
                    <a:bodyPr/>
                    <a:lstStyle/>
                    <a:p>
                      <a:pPr algn="ctr"/>
                      <a:r>
                        <a:rPr lang="en-US" sz="2400" dirty="0" smtClean="0"/>
                        <a:t>9</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0551891"/>
                  </a:ext>
                </a:extLst>
              </a:tr>
              <a:tr h="249468">
                <a:tc>
                  <a:txBody>
                    <a:bodyPr/>
                    <a:lstStyle/>
                    <a:p>
                      <a:pPr algn="ctr"/>
                      <a:r>
                        <a:rPr lang="en-US" sz="2400" dirty="0" smtClean="0"/>
                        <a:t>10</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6790895"/>
                  </a:ext>
                </a:extLst>
              </a:tr>
              <a:tr h="249468">
                <a:tc>
                  <a:txBody>
                    <a:bodyPr/>
                    <a:lstStyle/>
                    <a:p>
                      <a:pPr algn="ctr"/>
                      <a:r>
                        <a:rPr lang="en-US" sz="2400" dirty="0" smtClean="0"/>
                        <a:t>11</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2802379"/>
                  </a:ext>
                </a:extLst>
              </a:tr>
              <a:tr h="249468">
                <a:tc>
                  <a:txBody>
                    <a:bodyPr/>
                    <a:lstStyle/>
                    <a:p>
                      <a:pPr algn="ctr"/>
                      <a:r>
                        <a:rPr lang="en-US" sz="2400" dirty="0" smtClean="0"/>
                        <a:t>12</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911821"/>
                  </a:ext>
                </a:extLst>
              </a:tr>
            </a:tbl>
          </a:graphicData>
        </a:graphic>
      </p:graphicFrame>
    </p:spTree>
    <p:extLst>
      <p:ext uri="{BB962C8B-B14F-4D97-AF65-F5344CB8AC3E}">
        <p14:creationId xmlns:p14="http://schemas.microsoft.com/office/powerpoint/2010/main" val="2018788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Rate satisfaction (Low-1 … High-10)</a:t>
            </a:r>
            <a:endParaRPr lang="en-US" sz="2800" b="1" dirty="0"/>
          </a:p>
        </p:txBody>
      </p:sp>
      <p:grpSp>
        <p:nvGrpSpPr>
          <p:cNvPr id="5" name="Google Shape;1745;p44"/>
          <p:cNvGrpSpPr/>
          <p:nvPr/>
        </p:nvGrpSpPr>
        <p:grpSpPr>
          <a:xfrm>
            <a:off x="498183" y="1800860"/>
            <a:ext cx="4230027" cy="3400424"/>
            <a:chOff x="3578510" y="1419647"/>
            <a:chExt cx="4021500" cy="3062887"/>
          </a:xfrm>
        </p:grpSpPr>
        <p:sp>
          <p:nvSpPr>
            <p:cNvPr id="7" name="Google Shape;1746;p44"/>
            <p:cNvSpPr/>
            <p:nvPr/>
          </p:nvSpPr>
          <p:spPr>
            <a:xfrm>
              <a:off x="3716658" y="1548119"/>
              <a:ext cx="3748500" cy="22857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47;p44"/>
            <p:cNvSpPr/>
            <p:nvPr/>
          </p:nvSpPr>
          <p:spPr>
            <a:xfrm>
              <a:off x="3578510" y="1419647"/>
              <a:ext cx="4021500" cy="2544300"/>
            </a:xfrm>
            <a:prstGeom prst="roundRect">
              <a:avLst>
                <a:gd name="adj" fmla="val 3857"/>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48;p44"/>
            <p:cNvGrpSpPr/>
            <p:nvPr/>
          </p:nvGrpSpPr>
          <p:grpSpPr>
            <a:xfrm>
              <a:off x="3605853" y="1447364"/>
              <a:ext cx="3966900" cy="3035170"/>
              <a:chOff x="3605853" y="1447364"/>
              <a:chExt cx="3966900" cy="3035170"/>
            </a:xfrm>
          </p:grpSpPr>
          <p:sp>
            <p:nvSpPr>
              <p:cNvPr id="11" name="Google Shape;1749;p44"/>
              <p:cNvSpPr/>
              <p:nvPr/>
            </p:nvSpPr>
            <p:spPr>
              <a:xfrm>
                <a:off x="3605853" y="1447364"/>
                <a:ext cx="3966900" cy="2488800"/>
              </a:xfrm>
              <a:prstGeom prst="roundRect">
                <a:avLst>
                  <a:gd name="adj" fmla="val 3282"/>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50;p4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tx1"/>
                </a:solidFill>
                <a:prstDash val="solid"/>
                <a:round/>
                <a:headEnd type="none" w="med" len="med"/>
                <a:tailEnd type="none" w="med" len="med"/>
              </a:ln>
            </p:spPr>
          </p:sp>
        </p:grpSp>
        <p:cxnSp>
          <p:nvCxnSpPr>
            <p:cNvPr id="10" name="Google Shape;1751;p44"/>
            <p:cNvCxnSpPr/>
            <p:nvPr/>
          </p:nvCxnSpPr>
          <p:spPr>
            <a:xfrm>
              <a:off x="4915750" y="4433452"/>
              <a:ext cx="1353300" cy="0"/>
            </a:xfrm>
            <a:prstGeom prst="straightConnector1">
              <a:avLst/>
            </a:prstGeom>
            <a:noFill/>
            <a:ln w="19050" cap="flat" cmpd="sng">
              <a:solidFill>
                <a:schemeClr val="tx1"/>
              </a:solidFill>
              <a:prstDash val="solid"/>
              <a:round/>
              <a:headEnd type="none" w="med" len="med"/>
              <a:tailEnd type="none" w="med" len="med"/>
            </a:ln>
          </p:spPr>
        </p:cxnSp>
      </p:grpSp>
      <p:graphicFrame>
        <p:nvGraphicFramePr>
          <p:cNvPr id="13" name="Table 12"/>
          <p:cNvGraphicFramePr>
            <a:graphicFrameLocks noGrp="1"/>
          </p:cNvGraphicFramePr>
          <p:nvPr>
            <p:extLst/>
          </p:nvPr>
        </p:nvGraphicFramePr>
        <p:xfrm>
          <a:off x="5977334" y="624023"/>
          <a:ext cx="4840605" cy="5943600"/>
        </p:xfrm>
        <a:graphic>
          <a:graphicData uri="http://schemas.openxmlformats.org/drawingml/2006/table">
            <a:tbl>
              <a:tblPr firstRow="1" bandRow="1">
                <a:tableStyleId>{21E4AEA4-8DFA-4A89-87EB-49C32662AFE0}</a:tableStyleId>
              </a:tblPr>
              <a:tblGrid>
                <a:gridCol w="2381885">
                  <a:extLst>
                    <a:ext uri="{9D8B030D-6E8A-4147-A177-3AD203B41FA5}">
                      <a16:colId xmlns:a16="http://schemas.microsoft.com/office/drawing/2014/main" val="3230183406"/>
                    </a:ext>
                  </a:extLst>
                </a:gridCol>
                <a:gridCol w="2458720">
                  <a:extLst>
                    <a:ext uri="{9D8B030D-6E8A-4147-A177-3AD203B41FA5}">
                      <a16:colId xmlns:a16="http://schemas.microsoft.com/office/drawing/2014/main" val="3877633627"/>
                    </a:ext>
                  </a:extLst>
                </a:gridCol>
              </a:tblGrid>
              <a:tr h="214115">
                <a:tc>
                  <a:txBody>
                    <a:bodyPr/>
                    <a:lstStyle/>
                    <a:p>
                      <a:pPr algn="ctr"/>
                      <a:r>
                        <a:rPr lang="en-US" sz="2400" dirty="0" smtClean="0"/>
                        <a:t>Student</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smtClean="0"/>
                        <a:t>Satisfaction Level</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2400" dirty="0" smtClean="0"/>
                        <a:t>1</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2400" dirty="0" smtClean="0"/>
                        <a:t>2</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49256">
                <a:tc>
                  <a:txBody>
                    <a:bodyPr/>
                    <a:lstStyle/>
                    <a:p>
                      <a:pPr algn="ctr"/>
                      <a:r>
                        <a:rPr lang="en-US" sz="2400" dirty="0" smtClean="0"/>
                        <a:t>3</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349256">
                <a:tc>
                  <a:txBody>
                    <a:bodyPr/>
                    <a:lstStyle/>
                    <a:p>
                      <a:pPr algn="ctr"/>
                      <a:r>
                        <a:rPr lang="en-US" sz="2400" dirty="0" smtClean="0"/>
                        <a:t>4</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349256">
                <a:tc>
                  <a:txBody>
                    <a:bodyPr/>
                    <a:lstStyle/>
                    <a:p>
                      <a:pPr algn="ctr"/>
                      <a:r>
                        <a:rPr lang="en-US" sz="2400" dirty="0" smtClean="0"/>
                        <a:t>5</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349256">
                <a:tc>
                  <a:txBody>
                    <a:bodyPr/>
                    <a:lstStyle/>
                    <a:p>
                      <a:pPr algn="ctr"/>
                      <a:r>
                        <a:rPr lang="en-US" sz="2400" dirty="0" smtClean="0"/>
                        <a:t>6</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249468">
                <a:tc>
                  <a:txBody>
                    <a:bodyPr/>
                    <a:lstStyle/>
                    <a:p>
                      <a:pPr algn="ctr"/>
                      <a:r>
                        <a:rPr lang="en-US" sz="2400" dirty="0" smtClean="0"/>
                        <a:t>7</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r h="249468">
                <a:tc>
                  <a:txBody>
                    <a:bodyPr/>
                    <a:lstStyle/>
                    <a:p>
                      <a:pPr algn="ctr"/>
                      <a:r>
                        <a:rPr lang="en-US" sz="2400" dirty="0" smtClean="0"/>
                        <a:t>8</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8556561"/>
                  </a:ext>
                </a:extLst>
              </a:tr>
              <a:tr h="249468">
                <a:tc>
                  <a:txBody>
                    <a:bodyPr/>
                    <a:lstStyle/>
                    <a:p>
                      <a:pPr algn="ctr"/>
                      <a:r>
                        <a:rPr lang="en-US" sz="2400" dirty="0" smtClean="0"/>
                        <a:t>9</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0551891"/>
                  </a:ext>
                </a:extLst>
              </a:tr>
              <a:tr h="249468">
                <a:tc>
                  <a:txBody>
                    <a:bodyPr/>
                    <a:lstStyle/>
                    <a:p>
                      <a:pPr algn="ctr"/>
                      <a:r>
                        <a:rPr lang="en-US" sz="2400" dirty="0" smtClean="0"/>
                        <a:t>10</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6790895"/>
                  </a:ext>
                </a:extLst>
              </a:tr>
              <a:tr h="249468">
                <a:tc>
                  <a:txBody>
                    <a:bodyPr/>
                    <a:lstStyle/>
                    <a:p>
                      <a:pPr algn="ctr"/>
                      <a:r>
                        <a:rPr lang="en-US" sz="2400" dirty="0" smtClean="0"/>
                        <a:t>11</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2802379"/>
                  </a:ext>
                </a:extLst>
              </a:tr>
              <a:tr h="249468">
                <a:tc>
                  <a:txBody>
                    <a:bodyPr/>
                    <a:lstStyle/>
                    <a:p>
                      <a:pPr algn="ctr"/>
                      <a:r>
                        <a:rPr lang="en-US" sz="2400" dirty="0" smtClean="0"/>
                        <a:t>12</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911821"/>
                  </a:ext>
                </a:extLst>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76" y="1990419"/>
            <a:ext cx="3797034" cy="2443730"/>
          </a:xfrm>
          <a:prstGeom prst="rect">
            <a:avLst/>
          </a:prstGeom>
        </p:spPr>
      </p:pic>
    </p:spTree>
    <p:extLst>
      <p:ext uri="{BB962C8B-B14F-4D97-AF65-F5344CB8AC3E}">
        <p14:creationId xmlns:p14="http://schemas.microsoft.com/office/powerpoint/2010/main" val="3308548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Rate satisfaction (Low-1 … High-10)</a:t>
            </a:r>
            <a:endParaRPr lang="en-US" sz="2800" b="1" dirty="0"/>
          </a:p>
        </p:txBody>
      </p:sp>
      <p:grpSp>
        <p:nvGrpSpPr>
          <p:cNvPr id="5" name="Google Shape;1745;p44"/>
          <p:cNvGrpSpPr/>
          <p:nvPr/>
        </p:nvGrpSpPr>
        <p:grpSpPr>
          <a:xfrm>
            <a:off x="498183" y="1800860"/>
            <a:ext cx="4230027" cy="3400424"/>
            <a:chOff x="3578510" y="1419647"/>
            <a:chExt cx="4021500" cy="3062887"/>
          </a:xfrm>
        </p:grpSpPr>
        <p:sp>
          <p:nvSpPr>
            <p:cNvPr id="7" name="Google Shape;1746;p44"/>
            <p:cNvSpPr/>
            <p:nvPr/>
          </p:nvSpPr>
          <p:spPr>
            <a:xfrm>
              <a:off x="3716658" y="1548119"/>
              <a:ext cx="3748500" cy="22857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47;p44"/>
            <p:cNvSpPr/>
            <p:nvPr/>
          </p:nvSpPr>
          <p:spPr>
            <a:xfrm>
              <a:off x="3578510" y="1419647"/>
              <a:ext cx="4021500" cy="2544300"/>
            </a:xfrm>
            <a:prstGeom prst="roundRect">
              <a:avLst>
                <a:gd name="adj" fmla="val 3857"/>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48;p44"/>
            <p:cNvGrpSpPr/>
            <p:nvPr/>
          </p:nvGrpSpPr>
          <p:grpSpPr>
            <a:xfrm>
              <a:off x="3605853" y="1447364"/>
              <a:ext cx="3966900" cy="3035170"/>
              <a:chOff x="3605853" y="1447364"/>
              <a:chExt cx="3966900" cy="3035170"/>
            </a:xfrm>
          </p:grpSpPr>
          <p:sp>
            <p:nvSpPr>
              <p:cNvPr id="11" name="Google Shape;1749;p44"/>
              <p:cNvSpPr/>
              <p:nvPr/>
            </p:nvSpPr>
            <p:spPr>
              <a:xfrm>
                <a:off x="3605853" y="1447364"/>
                <a:ext cx="3966900" cy="2488800"/>
              </a:xfrm>
              <a:prstGeom prst="roundRect">
                <a:avLst>
                  <a:gd name="adj" fmla="val 3282"/>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50;p4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tx1"/>
                </a:solidFill>
                <a:prstDash val="solid"/>
                <a:round/>
                <a:headEnd type="none" w="med" len="med"/>
                <a:tailEnd type="none" w="med" len="med"/>
              </a:ln>
            </p:spPr>
          </p:sp>
        </p:grpSp>
        <p:cxnSp>
          <p:nvCxnSpPr>
            <p:cNvPr id="10" name="Google Shape;1751;p44"/>
            <p:cNvCxnSpPr/>
            <p:nvPr/>
          </p:nvCxnSpPr>
          <p:spPr>
            <a:xfrm>
              <a:off x="4915750" y="4433452"/>
              <a:ext cx="1353300" cy="0"/>
            </a:xfrm>
            <a:prstGeom prst="straightConnector1">
              <a:avLst/>
            </a:prstGeom>
            <a:noFill/>
            <a:ln w="19050" cap="flat" cmpd="sng">
              <a:solidFill>
                <a:schemeClr val="tx1"/>
              </a:solidFill>
              <a:prstDash val="solid"/>
              <a:round/>
              <a:headEnd type="none" w="med" len="med"/>
              <a:tailEnd type="none" w="med" len="med"/>
            </a:ln>
          </p:spPr>
        </p:cxnSp>
      </p:grpSp>
      <p:graphicFrame>
        <p:nvGraphicFramePr>
          <p:cNvPr id="13" name="Table 12"/>
          <p:cNvGraphicFramePr>
            <a:graphicFrameLocks noGrp="1"/>
          </p:cNvGraphicFramePr>
          <p:nvPr>
            <p:extLst/>
          </p:nvPr>
        </p:nvGraphicFramePr>
        <p:xfrm>
          <a:off x="5977334" y="624023"/>
          <a:ext cx="4840605" cy="5943600"/>
        </p:xfrm>
        <a:graphic>
          <a:graphicData uri="http://schemas.openxmlformats.org/drawingml/2006/table">
            <a:tbl>
              <a:tblPr firstRow="1" bandRow="1">
                <a:tableStyleId>{21E4AEA4-8DFA-4A89-87EB-49C32662AFE0}</a:tableStyleId>
              </a:tblPr>
              <a:tblGrid>
                <a:gridCol w="2381885">
                  <a:extLst>
                    <a:ext uri="{9D8B030D-6E8A-4147-A177-3AD203B41FA5}">
                      <a16:colId xmlns:a16="http://schemas.microsoft.com/office/drawing/2014/main" val="3230183406"/>
                    </a:ext>
                  </a:extLst>
                </a:gridCol>
                <a:gridCol w="2458720">
                  <a:extLst>
                    <a:ext uri="{9D8B030D-6E8A-4147-A177-3AD203B41FA5}">
                      <a16:colId xmlns:a16="http://schemas.microsoft.com/office/drawing/2014/main" val="3877633627"/>
                    </a:ext>
                  </a:extLst>
                </a:gridCol>
              </a:tblGrid>
              <a:tr h="214115">
                <a:tc>
                  <a:txBody>
                    <a:bodyPr/>
                    <a:lstStyle/>
                    <a:p>
                      <a:pPr algn="ctr"/>
                      <a:r>
                        <a:rPr lang="en-US" sz="2400" dirty="0" smtClean="0"/>
                        <a:t>Student</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smtClean="0"/>
                        <a:t>Satisfaction Level</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2400" dirty="0" smtClean="0"/>
                        <a:t>1</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2400" dirty="0" smtClean="0"/>
                        <a:t>2</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49256">
                <a:tc>
                  <a:txBody>
                    <a:bodyPr/>
                    <a:lstStyle/>
                    <a:p>
                      <a:pPr algn="ctr"/>
                      <a:r>
                        <a:rPr lang="en-US" sz="2400" dirty="0" smtClean="0"/>
                        <a:t>3</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349256">
                <a:tc>
                  <a:txBody>
                    <a:bodyPr/>
                    <a:lstStyle/>
                    <a:p>
                      <a:pPr algn="ctr"/>
                      <a:r>
                        <a:rPr lang="en-US" sz="2400" dirty="0" smtClean="0"/>
                        <a:t>4</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349256">
                <a:tc>
                  <a:txBody>
                    <a:bodyPr/>
                    <a:lstStyle/>
                    <a:p>
                      <a:pPr algn="ctr"/>
                      <a:r>
                        <a:rPr lang="en-US" sz="2400" dirty="0" smtClean="0"/>
                        <a:t>5</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349256">
                <a:tc>
                  <a:txBody>
                    <a:bodyPr/>
                    <a:lstStyle/>
                    <a:p>
                      <a:pPr algn="ctr"/>
                      <a:r>
                        <a:rPr lang="en-US" sz="2400" dirty="0" smtClean="0"/>
                        <a:t>6</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249468">
                <a:tc>
                  <a:txBody>
                    <a:bodyPr/>
                    <a:lstStyle/>
                    <a:p>
                      <a:pPr algn="ctr"/>
                      <a:r>
                        <a:rPr lang="en-US" sz="2400" dirty="0" smtClean="0"/>
                        <a:t>7</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r h="249468">
                <a:tc>
                  <a:txBody>
                    <a:bodyPr/>
                    <a:lstStyle/>
                    <a:p>
                      <a:pPr algn="ctr"/>
                      <a:r>
                        <a:rPr lang="en-US" sz="2400" dirty="0" smtClean="0"/>
                        <a:t>8</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8556561"/>
                  </a:ext>
                </a:extLst>
              </a:tr>
              <a:tr h="249468">
                <a:tc>
                  <a:txBody>
                    <a:bodyPr/>
                    <a:lstStyle/>
                    <a:p>
                      <a:pPr algn="ctr"/>
                      <a:r>
                        <a:rPr lang="en-US" sz="2400" dirty="0" smtClean="0"/>
                        <a:t>9</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0551891"/>
                  </a:ext>
                </a:extLst>
              </a:tr>
              <a:tr h="249468">
                <a:tc>
                  <a:txBody>
                    <a:bodyPr/>
                    <a:lstStyle/>
                    <a:p>
                      <a:pPr algn="ctr"/>
                      <a:r>
                        <a:rPr lang="en-US" sz="2400" dirty="0" smtClean="0"/>
                        <a:t>10</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6790895"/>
                  </a:ext>
                </a:extLst>
              </a:tr>
              <a:tr h="249468">
                <a:tc>
                  <a:txBody>
                    <a:bodyPr/>
                    <a:lstStyle/>
                    <a:p>
                      <a:pPr algn="ctr"/>
                      <a:r>
                        <a:rPr lang="en-US" sz="2400" dirty="0" smtClean="0"/>
                        <a:t>11</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2802379"/>
                  </a:ext>
                </a:extLst>
              </a:tr>
              <a:tr h="249468">
                <a:tc>
                  <a:txBody>
                    <a:bodyPr/>
                    <a:lstStyle/>
                    <a:p>
                      <a:pPr algn="ctr"/>
                      <a:r>
                        <a:rPr lang="en-US" sz="2400" dirty="0" smtClean="0"/>
                        <a:t>12</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911821"/>
                  </a:ext>
                </a:extLst>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97" y="1938558"/>
            <a:ext cx="3942871" cy="2537589"/>
          </a:xfrm>
          <a:prstGeom prst="rect">
            <a:avLst/>
          </a:prstGeom>
        </p:spPr>
      </p:pic>
    </p:spTree>
    <p:extLst>
      <p:ext uri="{BB962C8B-B14F-4D97-AF65-F5344CB8AC3E}">
        <p14:creationId xmlns:p14="http://schemas.microsoft.com/office/powerpoint/2010/main" val="3105834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Rate satisfaction (Low-1 … High-10)</a:t>
            </a:r>
            <a:endParaRPr lang="en-US" sz="2800" b="1" dirty="0"/>
          </a:p>
        </p:txBody>
      </p:sp>
      <p:grpSp>
        <p:nvGrpSpPr>
          <p:cNvPr id="5" name="Google Shape;1745;p44"/>
          <p:cNvGrpSpPr/>
          <p:nvPr/>
        </p:nvGrpSpPr>
        <p:grpSpPr>
          <a:xfrm>
            <a:off x="498183" y="1800860"/>
            <a:ext cx="4230027" cy="3400424"/>
            <a:chOff x="3578510" y="1419647"/>
            <a:chExt cx="4021500" cy="3062887"/>
          </a:xfrm>
        </p:grpSpPr>
        <p:sp>
          <p:nvSpPr>
            <p:cNvPr id="7" name="Google Shape;1746;p44"/>
            <p:cNvSpPr/>
            <p:nvPr/>
          </p:nvSpPr>
          <p:spPr>
            <a:xfrm>
              <a:off x="3716658" y="1548119"/>
              <a:ext cx="3748500" cy="22857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47;p44"/>
            <p:cNvSpPr/>
            <p:nvPr/>
          </p:nvSpPr>
          <p:spPr>
            <a:xfrm>
              <a:off x="3578510" y="1419647"/>
              <a:ext cx="4021500" cy="2544300"/>
            </a:xfrm>
            <a:prstGeom prst="roundRect">
              <a:avLst>
                <a:gd name="adj" fmla="val 3857"/>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48;p44"/>
            <p:cNvGrpSpPr/>
            <p:nvPr/>
          </p:nvGrpSpPr>
          <p:grpSpPr>
            <a:xfrm>
              <a:off x="3605853" y="1447364"/>
              <a:ext cx="3966900" cy="3035170"/>
              <a:chOff x="3605853" y="1447364"/>
              <a:chExt cx="3966900" cy="3035170"/>
            </a:xfrm>
          </p:grpSpPr>
          <p:sp>
            <p:nvSpPr>
              <p:cNvPr id="11" name="Google Shape;1749;p44"/>
              <p:cNvSpPr/>
              <p:nvPr/>
            </p:nvSpPr>
            <p:spPr>
              <a:xfrm>
                <a:off x="3605853" y="1447364"/>
                <a:ext cx="3966900" cy="2488800"/>
              </a:xfrm>
              <a:prstGeom prst="roundRect">
                <a:avLst>
                  <a:gd name="adj" fmla="val 3282"/>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50;p4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tx1"/>
                </a:solidFill>
                <a:prstDash val="solid"/>
                <a:round/>
                <a:headEnd type="none" w="med" len="med"/>
                <a:tailEnd type="none" w="med" len="med"/>
              </a:ln>
            </p:spPr>
          </p:sp>
        </p:grpSp>
        <p:cxnSp>
          <p:nvCxnSpPr>
            <p:cNvPr id="10" name="Google Shape;1751;p44"/>
            <p:cNvCxnSpPr/>
            <p:nvPr/>
          </p:nvCxnSpPr>
          <p:spPr>
            <a:xfrm>
              <a:off x="4915750" y="4433452"/>
              <a:ext cx="1353300" cy="0"/>
            </a:xfrm>
            <a:prstGeom prst="straightConnector1">
              <a:avLst/>
            </a:prstGeom>
            <a:noFill/>
            <a:ln w="19050" cap="flat" cmpd="sng">
              <a:solidFill>
                <a:schemeClr val="tx1"/>
              </a:solidFill>
              <a:prstDash val="solid"/>
              <a:round/>
              <a:headEnd type="none" w="med" len="med"/>
              <a:tailEnd type="none" w="med" len="med"/>
            </a:ln>
          </p:spPr>
        </p:cxnSp>
      </p:grpSp>
      <p:graphicFrame>
        <p:nvGraphicFramePr>
          <p:cNvPr id="13" name="Table 12"/>
          <p:cNvGraphicFramePr>
            <a:graphicFrameLocks noGrp="1"/>
          </p:cNvGraphicFramePr>
          <p:nvPr>
            <p:extLst/>
          </p:nvPr>
        </p:nvGraphicFramePr>
        <p:xfrm>
          <a:off x="5977334" y="624023"/>
          <a:ext cx="4840605" cy="5943600"/>
        </p:xfrm>
        <a:graphic>
          <a:graphicData uri="http://schemas.openxmlformats.org/drawingml/2006/table">
            <a:tbl>
              <a:tblPr firstRow="1" bandRow="1">
                <a:tableStyleId>{21E4AEA4-8DFA-4A89-87EB-49C32662AFE0}</a:tableStyleId>
              </a:tblPr>
              <a:tblGrid>
                <a:gridCol w="2381885">
                  <a:extLst>
                    <a:ext uri="{9D8B030D-6E8A-4147-A177-3AD203B41FA5}">
                      <a16:colId xmlns:a16="http://schemas.microsoft.com/office/drawing/2014/main" val="3230183406"/>
                    </a:ext>
                  </a:extLst>
                </a:gridCol>
                <a:gridCol w="2458720">
                  <a:extLst>
                    <a:ext uri="{9D8B030D-6E8A-4147-A177-3AD203B41FA5}">
                      <a16:colId xmlns:a16="http://schemas.microsoft.com/office/drawing/2014/main" val="3877633627"/>
                    </a:ext>
                  </a:extLst>
                </a:gridCol>
              </a:tblGrid>
              <a:tr h="214115">
                <a:tc>
                  <a:txBody>
                    <a:bodyPr/>
                    <a:lstStyle/>
                    <a:p>
                      <a:pPr algn="ctr"/>
                      <a:r>
                        <a:rPr lang="en-US" sz="2400" dirty="0" smtClean="0"/>
                        <a:t>Student</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smtClean="0"/>
                        <a:t>Satisfaction Level</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2400" dirty="0" smtClean="0"/>
                        <a:t>1</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2400" dirty="0" smtClean="0"/>
                        <a:t>2</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49256">
                <a:tc>
                  <a:txBody>
                    <a:bodyPr/>
                    <a:lstStyle/>
                    <a:p>
                      <a:pPr algn="ctr"/>
                      <a:r>
                        <a:rPr lang="en-US" sz="2400" dirty="0" smtClean="0"/>
                        <a:t>3</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349256">
                <a:tc>
                  <a:txBody>
                    <a:bodyPr/>
                    <a:lstStyle/>
                    <a:p>
                      <a:pPr algn="ctr"/>
                      <a:r>
                        <a:rPr lang="en-US" sz="2400" dirty="0" smtClean="0"/>
                        <a:t>4</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349256">
                <a:tc>
                  <a:txBody>
                    <a:bodyPr/>
                    <a:lstStyle/>
                    <a:p>
                      <a:pPr algn="ctr"/>
                      <a:r>
                        <a:rPr lang="en-US" sz="2400" dirty="0" smtClean="0"/>
                        <a:t>5</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349256">
                <a:tc>
                  <a:txBody>
                    <a:bodyPr/>
                    <a:lstStyle/>
                    <a:p>
                      <a:pPr algn="ctr"/>
                      <a:r>
                        <a:rPr lang="en-US" sz="2400" dirty="0" smtClean="0"/>
                        <a:t>6</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249468">
                <a:tc>
                  <a:txBody>
                    <a:bodyPr/>
                    <a:lstStyle/>
                    <a:p>
                      <a:pPr algn="ctr"/>
                      <a:r>
                        <a:rPr lang="en-US" sz="2400" dirty="0" smtClean="0"/>
                        <a:t>7</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r h="249468">
                <a:tc>
                  <a:txBody>
                    <a:bodyPr/>
                    <a:lstStyle/>
                    <a:p>
                      <a:pPr algn="ctr"/>
                      <a:r>
                        <a:rPr lang="en-US" sz="2400" dirty="0" smtClean="0"/>
                        <a:t>8</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8556561"/>
                  </a:ext>
                </a:extLst>
              </a:tr>
              <a:tr h="249468">
                <a:tc>
                  <a:txBody>
                    <a:bodyPr/>
                    <a:lstStyle/>
                    <a:p>
                      <a:pPr algn="ctr"/>
                      <a:r>
                        <a:rPr lang="en-US" sz="2400" dirty="0" smtClean="0"/>
                        <a:t>9</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0551891"/>
                  </a:ext>
                </a:extLst>
              </a:tr>
              <a:tr h="249468">
                <a:tc>
                  <a:txBody>
                    <a:bodyPr/>
                    <a:lstStyle/>
                    <a:p>
                      <a:pPr algn="ctr"/>
                      <a:r>
                        <a:rPr lang="en-US" sz="2400" dirty="0" smtClean="0"/>
                        <a:t>10</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6790895"/>
                  </a:ext>
                </a:extLst>
              </a:tr>
              <a:tr h="249468">
                <a:tc>
                  <a:txBody>
                    <a:bodyPr/>
                    <a:lstStyle/>
                    <a:p>
                      <a:pPr algn="ctr"/>
                      <a:r>
                        <a:rPr lang="en-US" sz="2400" dirty="0" smtClean="0"/>
                        <a:t>11</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2802379"/>
                  </a:ext>
                </a:extLst>
              </a:tr>
              <a:tr h="249468">
                <a:tc>
                  <a:txBody>
                    <a:bodyPr/>
                    <a:lstStyle/>
                    <a:p>
                      <a:pPr algn="ctr"/>
                      <a:r>
                        <a:rPr lang="en-US" sz="2400" dirty="0" smtClean="0"/>
                        <a:t>12</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911821"/>
                  </a:ext>
                </a:extLst>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24" y="1958878"/>
            <a:ext cx="3942871" cy="2537589"/>
          </a:xfrm>
          <a:prstGeom prst="rect">
            <a:avLst/>
          </a:prstGeom>
        </p:spPr>
      </p:pic>
    </p:spTree>
    <p:extLst>
      <p:ext uri="{BB962C8B-B14F-4D97-AF65-F5344CB8AC3E}">
        <p14:creationId xmlns:p14="http://schemas.microsoft.com/office/powerpoint/2010/main" val="636262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Rate satisfaction (Low-1 … High-10)</a:t>
            </a:r>
            <a:endParaRPr lang="en-US" sz="2800" b="1" dirty="0"/>
          </a:p>
        </p:txBody>
      </p:sp>
      <p:grpSp>
        <p:nvGrpSpPr>
          <p:cNvPr id="5" name="Google Shape;1745;p44"/>
          <p:cNvGrpSpPr/>
          <p:nvPr/>
        </p:nvGrpSpPr>
        <p:grpSpPr>
          <a:xfrm>
            <a:off x="498183" y="1800860"/>
            <a:ext cx="4230027" cy="3400424"/>
            <a:chOff x="3578510" y="1419647"/>
            <a:chExt cx="4021500" cy="3062887"/>
          </a:xfrm>
        </p:grpSpPr>
        <p:sp>
          <p:nvSpPr>
            <p:cNvPr id="7" name="Google Shape;1746;p44"/>
            <p:cNvSpPr/>
            <p:nvPr/>
          </p:nvSpPr>
          <p:spPr>
            <a:xfrm>
              <a:off x="3716658" y="1548119"/>
              <a:ext cx="3748500" cy="22857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47;p44"/>
            <p:cNvSpPr/>
            <p:nvPr/>
          </p:nvSpPr>
          <p:spPr>
            <a:xfrm>
              <a:off x="3578510" y="1419647"/>
              <a:ext cx="4021500" cy="2544300"/>
            </a:xfrm>
            <a:prstGeom prst="roundRect">
              <a:avLst>
                <a:gd name="adj" fmla="val 3857"/>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48;p44"/>
            <p:cNvGrpSpPr/>
            <p:nvPr/>
          </p:nvGrpSpPr>
          <p:grpSpPr>
            <a:xfrm>
              <a:off x="3605853" y="1447364"/>
              <a:ext cx="3966900" cy="3035170"/>
              <a:chOff x="3605853" y="1447364"/>
              <a:chExt cx="3966900" cy="3035170"/>
            </a:xfrm>
          </p:grpSpPr>
          <p:sp>
            <p:nvSpPr>
              <p:cNvPr id="11" name="Google Shape;1749;p44"/>
              <p:cNvSpPr/>
              <p:nvPr/>
            </p:nvSpPr>
            <p:spPr>
              <a:xfrm>
                <a:off x="3605853" y="1447364"/>
                <a:ext cx="3966900" cy="2488800"/>
              </a:xfrm>
              <a:prstGeom prst="roundRect">
                <a:avLst>
                  <a:gd name="adj" fmla="val 3282"/>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50;p4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tx1"/>
                </a:solidFill>
                <a:prstDash val="solid"/>
                <a:round/>
                <a:headEnd type="none" w="med" len="med"/>
                <a:tailEnd type="none" w="med" len="med"/>
              </a:ln>
            </p:spPr>
          </p:sp>
        </p:grpSp>
        <p:cxnSp>
          <p:nvCxnSpPr>
            <p:cNvPr id="10" name="Google Shape;1751;p44"/>
            <p:cNvCxnSpPr/>
            <p:nvPr/>
          </p:nvCxnSpPr>
          <p:spPr>
            <a:xfrm>
              <a:off x="4915750" y="4433452"/>
              <a:ext cx="1353300" cy="0"/>
            </a:xfrm>
            <a:prstGeom prst="straightConnector1">
              <a:avLst/>
            </a:prstGeom>
            <a:noFill/>
            <a:ln w="19050" cap="flat" cmpd="sng">
              <a:solidFill>
                <a:schemeClr val="tx1"/>
              </a:solidFill>
              <a:prstDash val="solid"/>
              <a:round/>
              <a:headEnd type="none" w="med" len="med"/>
              <a:tailEnd type="none" w="med" len="med"/>
            </a:ln>
          </p:spPr>
        </p:cxnSp>
      </p:grpSp>
      <p:graphicFrame>
        <p:nvGraphicFramePr>
          <p:cNvPr id="13" name="Table 12"/>
          <p:cNvGraphicFramePr>
            <a:graphicFrameLocks noGrp="1"/>
          </p:cNvGraphicFramePr>
          <p:nvPr>
            <p:extLst/>
          </p:nvPr>
        </p:nvGraphicFramePr>
        <p:xfrm>
          <a:off x="5977334" y="624023"/>
          <a:ext cx="4840605" cy="5943600"/>
        </p:xfrm>
        <a:graphic>
          <a:graphicData uri="http://schemas.openxmlformats.org/drawingml/2006/table">
            <a:tbl>
              <a:tblPr firstRow="1" bandRow="1">
                <a:tableStyleId>{21E4AEA4-8DFA-4A89-87EB-49C32662AFE0}</a:tableStyleId>
              </a:tblPr>
              <a:tblGrid>
                <a:gridCol w="2381885">
                  <a:extLst>
                    <a:ext uri="{9D8B030D-6E8A-4147-A177-3AD203B41FA5}">
                      <a16:colId xmlns:a16="http://schemas.microsoft.com/office/drawing/2014/main" val="3230183406"/>
                    </a:ext>
                  </a:extLst>
                </a:gridCol>
                <a:gridCol w="2458720">
                  <a:extLst>
                    <a:ext uri="{9D8B030D-6E8A-4147-A177-3AD203B41FA5}">
                      <a16:colId xmlns:a16="http://schemas.microsoft.com/office/drawing/2014/main" val="3877633627"/>
                    </a:ext>
                  </a:extLst>
                </a:gridCol>
              </a:tblGrid>
              <a:tr h="214115">
                <a:tc>
                  <a:txBody>
                    <a:bodyPr/>
                    <a:lstStyle/>
                    <a:p>
                      <a:pPr algn="ctr"/>
                      <a:r>
                        <a:rPr lang="en-US" sz="2400" dirty="0" smtClean="0"/>
                        <a:t>Student</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smtClean="0"/>
                        <a:t>Satisfaction Level</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2400" dirty="0" smtClean="0"/>
                        <a:t>1</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2400" dirty="0" smtClean="0"/>
                        <a:t>2</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49256">
                <a:tc>
                  <a:txBody>
                    <a:bodyPr/>
                    <a:lstStyle/>
                    <a:p>
                      <a:pPr algn="ctr"/>
                      <a:r>
                        <a:rPr lang="en-US" sz="2400" dirty="0" smtClean="0"/>
                        <a:t>3</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349256">
                <a:tc>
                  <a:txBody>
                    <a:bodyPr/>
                    <a:lstStyle/>
                    <a:p>
                      <a:pPr algn="ctr"/>
                      <a:r>
                        <a:rPr lang="en-US" sz="2400" dirty="0" smtClean="0"/>
                        <a:t>4</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349256">
                <a:tc>
                  <a:txBody>
                    <a:bodyPr/>
                    <a:lstStyle/>
                    <a:p>
                      <a:pPr algn="ctr"/>
                      <a:r>
                        <a:rPr lang="en-US" sz="2400" dirty="0" smtClean="0"/>
                        <a:t>5</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349256">
                <a:tc>
                  <a:txBody>
                    <a:bodyPr/>
                    <a:lstStyle/>
                    <a:p>
                      <a:pPr algn="ctr"/>
                      <a:r>
                        <a:rPr lang="en-US" sz="2400" dirty="0" smtClean="0"/>
                        <a:t>6</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4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249468">
                <a:tc>
                  <a:txBody>
                    <a:bodyPr/>
                    <a:lstStyle/>
                    <a:p>
                      <a:pPr algn="ctr"/>
                      <a:r>
                        <a:rPr lang="en-US" sz="2400" dirty="0" smtClean="0"/>
                        <a:t>7</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r h="249468">
                <a:tc>
                  <a:txBody>
                    <a:bodyPr/>
                    <a:lstStyle/>
                    <a:p>
                      <a:pPr algn="ctr"/>
                      <a:r>
                        <a:rPr lang="en-US" sz="2400" dirty="0" smtClean="0"/>
                        <a:t>8</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8556561"/>
                  </a:ext>
                </a:extLst>
              </a:tr>
              <a:tr h="249468">
                <a:tc>
                  <a:txBody>
                    <a:bodyPr/>
                    <a:lstStyle/>
                    <a:p>
                      <a:pPr algn="ctr"/>
                      <a:r>
                        <a:rPr lang="en-US" sz="2400" dirty="0" smtClean="0"/>
                        <a:t>9</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0551891"/>
                  </a:ext>
                </a:extLst>
              </a:tr>
              <a:tr h="249468">
                <a:tc>
                  <a:txBody>
                    <a:bodyPr/>
                    <a:lstStyle/>
                    <a:p>
                      <a:pPr algn="ctr"/>
                      <a:r>
                        <a:rPr lang="en-US" sz="2400" dirty="0" smtClean="0"/>
                        <a:t>10</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6790895"/>
                  </a:ext>
                </a:extLst>
              </a:tr>
              <a:tr h="249468">
                <a:tc>
                  <a:txBody>
                    <a:bodyPr/>
                    <a:lstStyle/>
                    <a:p>
                      <a:pPr algn="ctr"/>
                      <a:r>
                        <a:rPr lang="en-US" sz="2400" dirty="0" smtClean="0"/>
                        <a:t>11</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2802379"/>
                  </a:ext>
                </a:extLst>
              </a:tr>
              <a:tr h="249468">
                <a:tc>
                  <a:txBody>
                    <a:bodyPr/>
                    <a:lstStyle/>
                    <a:p>
                      <a:pPr algn="ctr"/>
                      <a:r>
                        <a:rPr lang="en-US" sz="2400" dirty="0" smtClean="0"/>
                        <a:t>12</a:t>
                      </a: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911821"/>
                  </a:ext>
                </a:extLst>
              </a:tr>
            </a:tbl>
          </a:graphicData>
        </a:graphic>
      </p:graphicFrame>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06" y="1943490"/>
            <a:ext cx="3944459" cy="2537589"/>
          </a:xfrm>
          <a:prstGeom prst="rect">
            <a:avLst/>
          </a:prstGeom>
        </p:spPr>
      </p:pic>
    </p:spTree>
    <p:extLst>
      <p:ext uri="{BB962C8B-B14F-4D97-AF65-F5344CB8AC3E}">
        <p14:creationId xmlns:p14="http://schemas.microsoft.com/office/powerpoint/2010/main" val="2857814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FL – where is the catch?</a:t>
            </a:r>
            <a:endParaRPr lang="en-US" sz="2800" b="1" dirty="0"/>
          </a:p>
        </p:txBody>
      </p:sp>
      <p:sp>
        <p:nvSpPr>
          <p:cNvPr id="2" name="Rectangle 1"/>
          <p:cNvSpPr/>
          <p:nvPr/>
        </p:nvSpPr>
        <p:spPr>
          <a:xfrm>
            <a:off x="1066800" y="1178560"/>
            <a:ext cx="10129520" cy="4378960"/>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Demo</a:t>
            </a:r>
          </a:p>
          <a:p>
            <a:endParaRPr lang="en-US" dirty="0">
              <a:solidFill>
                <a:schemeClr val="tx1"/>
              </a:solidFill>
            </a:endParaRPr>
          </a:p>
          <a:p>
            <a:pPr algn="ctr"/>
            <a:r>
              <a:rPr lang="en-US" sz="3600" b="1" dirty="0" smtClean="0">
                <a:solidFill>
                  <a:schemeClr val="tx1"/>
                </a:solidFill>
              </a:rPr>
              <a:t>Where is the catch?</a:t>
            </a:r>
            <a:endParaRPr lang="en-US" sz="2400" b="1" dirty="0">
              <a:solidFill>
                <a:schemeClr val="tx1"/>
              </a:solidFill>
            </a:endParaRPr>
          </a:p>
          <a:p>
            <a:endParaRPr lang="en-US" dirty="0" err="1" smtClean="0">
              <a:solidFill>
                <a:schemeClr val="tx1"/>
              </a:solidFill>
            </a:endParaRPr>
          </a:p>
        </p:txBody>
      </p:sp>
    </p:spTree>
    <p:extLst>
      <p:ext uri="{BB962C8B-B14F-4D97-AF65-F5344CB8AC3E}">
        <p14:creationId xmlns:p14="http://schemas.microsoft.com/office/powerpoint/2010/main" val="264501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The “garbage in, garbage out” problem (1)</a:t>
            </a:r>
            <a:endParaRPr lang="en-US" sz="2800" b="1" dirty="0"/>
          </a:p>
        </p:txBody>
      </p:sp>
      <p:sp>
        <p:nvSpPr>
          <p:cNvPr id="4" name="Rectangle 3"/>
          <p:cNvSpPr/>
          <p:nvPr/>
        </p:nvSpPr>
        <p:spPr>
          <a:xfrm>
            <a:off x="274319" y="1588599"/>
            <a:ext cx="5023307" cy="4708981"/>
          </a:xfrm>
          <a:prstGeom prst="rect">
            <a:avLst/>
          </a:prstGeom>
        </p:spPr>
        <p:txBody>
          <a:bodyPr wrap="square">
            <a:spAutoFit/>
          </a:bodyPr>
          <a:lstStyle/>
          <a:p>
            <a:pPr marL="285750" indent="-285750">
              <a:buFont typeface="Arial" panose="020B0604020202020204" pitchFamily="34" charset="0"/>
              <a:buChar char="•"/>
            </a:pPr>
            <a:r>
              <a:rPr lang="en-US" sz="2000" b="1" dirty="0"/>
              <a:t>Attribute (x) Skewness (medical apps)</a:t>
            </a:r>
          </a:p>
          <a:p>
            <a:pPr marL="742950" lvl="1" indent="-285750">
              <a:buFont typeface="Arial" panose="020B0604020202020204" pitchFamily="34" charset="0"/>
              <a:buChar char="•"/>
            </a:pPr>
            <a:r>
              <a:rPr lang="en-US" sz="2000" dirty="0"/>
              <a:t>Non-overlapping</a:t>
            </a:r>
          </a:p>
          <a:p>
            <a:pPr marL="742950" lvl="1" indent="-285750">
              <a:buFont typeface="Arial" panose="020B0604020202020204" pitchFamily="34" charset="0"/>
              <a:buChar char="•"/>
            </a:pPr>
            <a:r>
              <a:rPr lang="en-US" sz="2000" dirty="0"/>
              <a:t>Partial overlapping</a:t>
            </a:r>
          </a:p>
          <a:p>
            <a:pPr marL="742950" lvl="1" indent="-285750">
              <a:buFont typeface="Arial" panose="020B0604020202020204" pitchFamily="34" charset="0"/>
              <a:buChar char="•"/>
            </a:pPr>
            <a:r>
              <a:rPr lang="en-US" sz="2000" dirty="0"/>
              <a:t>Fully overlapping</a:t>
            </a:r>
          </a:p>
          <a:p>
            <a:pPr marL="285750" indent="-285750">
              <a:buFont typeface="Arial" panose="020B0604020202020204" pitchFamily="34" charset="0"/>
              <a:buChar char="•"/>
            </a:pPr>
            <a:r>
              <a:rPr lang="en-US" sz="2000" b="1" dirty="0" smtClean="0"/>
              <a:t>Label </a:t>
            </a:r>
            <a:r>
              <a:rPr lang="en-US" sz="2000" b="1" dirty="0"/>
              <a:t>(y) Skewness</a:t>
            </a:r>
          </a:p>
          <a:p>
            <a:pPr marL="742950" lvl="1" indent="-285750">
              <a:buFont typeface="Arial" panose="020B0604020202020204" pitchFamily="34" charset="0"/>
              <a:buChar char="•"/>
            </a:pPr>
            <a:r>
              <a:rPr lang="en-US" sz="2000" u="sng" dirty="0"/>
              <a:t>Distribution</a:t>
            </a:r>
            <a:r>
              <a:rPr lang="en-US" sz="2000" dirty="0"/>
              <a:t> of labels per client</a:t>
            </a:r>
          </a:p>
          <a:p>
            <a:pPr marL="742950" lvl="1" indent="-285750">
              <a:buFont typeface="Arial" panose="020B0604020202020204" pitchFamily="34" charset="0"/>
              <a:buChar char="•"/>
            </a:pPr>
            <a:r>
              <a:rPr lang="en-US" sz="2000" u="sng" dirty="0"/>
              <a:t>Preference</a:t>
            </a:r>
            <a:r>
              <a:rPr lang="en-US" sz="2000" dirty="0"/>
              <a:t> – same attribute, different labels (crowdsourcing apps)</a:t>
            </a:r>
          </a:p>
          <a:p>
            <a:pPr marL="285750" indent="-285750">
              <a:buFont typeface="Arial" panose="020B0604020202020204" pitchFamily="34" charset="0"/>
              <a:buChar char="•"/>
            </a:pPr>
            <a:r>
              <a:rPr lang="en-US" sz="2000" b="1" dirty="0" smtClean="0"/>
              <a:t>Temporal </a:t>
            </a:r>
            <a:r>
              <a:rPr lang="en-US" sz="2000" b="1" dirty="0"/>
              <a:t>(t) Skewness</a:t>
            </a:r>
          </a:p>
          <a:p>
            <a:pPr marL="742950" lvl="1" indent="-285750">
              <a:buFont typeface="Arial" panose="020B0604020202020204" pitchFamily="34" charset="0"/>
              <a:buChar char="•"/>
            </a:pPr>
            <a:r>
              <a:rPr lang="en-US" sz="2000" dirty="0"/>
              <a:t>Applies in time-series</a:t>
            </a:r>
          </a:p>
          <a:p>
            <a:pPr marL="742950" lvl="1" indent="-285750">
              <a:buFont typeface="Arial" panose="020B0604020202020204" pitchFamily="34" charset="0"/>
              <a:buChar char="•"/>
            </a:pPr>
            <a:r>
              <a:rPr lang="en-US" sz="2000" dirty="0"/>
              <a:t>Dependence on time</a:t>
            </a:r>
          </a:p>
          <a:p>
            <a:pPr marL="742950" lvl="1" indent="-285750">
              <a:buFont typeface="Arial" panose="020B0604020202020204" pitchFamily="34" charset="0"/>
              <a:buChar char="•"/>
            </a:pPr>
            <a:r>
              <a:rPr lang="en-US" sz="2000" dirty="0"/>
              <a:t>Data “freshness“</a:t>
            </a:r>
          </a:p>
          <a:p>
            <a:pPr marL="285750" indent="-285750">
              <a:buFont typeface="Arial" panose="020B0604020202020204" pitchFamily="34" charset="0"/>
              <a:buChar char="•"/>
            </a:pPr>
            <a:r>
              <a:rPr lang="en-US" sz="2000" b="1" dirty="0" smtClean="0"/>
              <a:t>Quantity </a:t>
            </a:r>
            <a:r>
              <a:rPr lang="en-US" sz="2000" b="1" dirty="0"/>
              <a:t>(D) Skewness</a:t>
            </a:r>
          </a:p>
          <a:p>
            <a:pPr marL="742950" lvl="1" indent="-285750">
              <a:buFont typeface="Arial" panose="020B0604020202020204" pitchFamily="34" charset="0"/>
              <a:buChar char="•"/>
            </a:pPr>
            <a:r>
              <a:rPr lang="en-US" sz="2000" dirty="0"/>
              <a:t>Uneven data size distributions per client</a:t>
            </a:r>
          </a:p>
        </p:txBody>
      </p:sp>
      <p:graphicFrame>
        <p:nvGraphicFramePr>
          <p:cNvPr id="22" name="Table 21"/>
          <p:cNvGraphicFramePr>
            <a:graphicFrameLocks noGrp="1"/>
          </p:cNvGraphicFramePr>
          <p:nvPr>
            <p:extLst>
              <p:ext uri="{D42A27DB-BD31-4B8C-83A1-F6EECF244321}">
                <p14:modId xmlns:p14="http://schemas.microsoft.com/office/powerpoint/2010/main" val="2237082567"/>
              </p:ext>
            </p:extLst>
          </p:nvPr>
        </p:nvGraphicFramePr>
        <p:xfrm>
          <a:off x="5933440" y="1810663"/>
          <a:ext cx="2780585" cy="1387657"/>
        </p:xfrm>
        <a:graphic>
          <a:graphicData uri="http://schemas.openxmlformats.org/drawingml/2006/table">
            <a:tbl>
              <a:tblPr firstRow="1" bandRow="1">
                <a:tableStyleId>{21E4AEA4-8DFA-4A89-87EB-49C32662AFE0}</a:tableStyleId>
              </a:tblPr>
              <a:tblGrid>
                <a:gridCol w="620598">
                  <a:extLst>
                    <a:ext uri="{9D8B030D-6E8A-4147-A177-3AD203B41FA5}">
                      <a16:colId xmlns:a16="http://schemas.microsoft.com/office/drawing/2014/main" val="3230183406"/>
                    </a:ext>
                  </a:extLst>
                </a:gridCol>
                <a:gridCol w="834141">
                  <a:extLst>
                    <a:ext uri="{9D8B030D-6E8A-4147-A177-3AD203B41FA5}">
                      <a16:colId xmlns:a16="http://schemas.microsoft.com/office/drawing/2014/main" val="3877633627"/>
                    </a:ext>
                  </a:extLst>
                </a:gridCol>
                <a:gridCol w="1325846">
                  <a:extLst>
                    <a:ext uri="{9D8B030D-6E8A-4147-A177-3AD203B41FA5}">
                      <a16:colId xmlns:a16="http://schemas.microsoft.com/office/drawing/2014/main" val="2965627926"/>
                    </a:ext>
                  </a:extLst>
                </a:gridCol>
              </a:tblGrid>
              <a:tr h="214115">
                <a:tc>
                  <a:txBody>
                    <a:bodyPr/>
                    <a:lstStyle/>
                    <a:p>
                      <a:pPr algn="ctr"/>
                      <a:r>
                        <a:rPr lang="en-US" sz="1600" dirty="0" smtClean="0"/>
                        <a:t>Sex</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Smoke</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Heart Attack</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1600" dirty="0" smtClean="0"/>
                        <a:t>M</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1600" dirty="0" smtClean="0"/>
                        <a:t>F</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67841">
                <a:tc>
                  <a:txBody>
                    <a:bodyPr/>
                    <a:lstStyle/>
                    <a:p>
                      <a:pPr algn="ctr"/>
                      <a:r>
                        <a:rPr lang="en-US" sz="1600" dirty="0" smtClean="0"/>
                        <a:t>M</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266406530"/>
              </p:ext>
            </p:extLst>
          </p:nvPr>
        </p:nvGraphicFramePr>
        <p:xfrm>
          <a:off x="8961120" y="1810662"/>
          <a:ext cx="2780585" cy="1387657"/>
        </p:xfrm>
        <a:graphic>
          <a:graphicData uri="http://schemas.openxmlformats.org/drawingml/2006/table">
            <a:tbl>
              <a:tblPr firstRow="1" bandRow="1">
                <a:tableStyleId>{21E4AEA4-8DFA-4A89-87EB-49C32662AFE0}</a:tableStyleId>
              </a:tblPr>
              <a:tblGrid>
                <a:gridCol w="620598">
                  <a:extLst>
                    <a:ext uri="{9D8B030D-6E8A-4147-A177-3AD203B41FA5}">
                      <a16:colId xmlns:a16="http://schemas.microsoft.com/office/drawing/2014/main" val="3230183406"/>
                    </a:ext>
                  </a:extLst>
                </a:gridCol>
                <a:gridCol w="834141">
                  <a:extLst>
                    <a:ext uri="{9D8B030D-6E8A-4147-A177-3AD203B41FA5}">
                      <a16:colId xmlns:a16="http://schemas.microsoft.com/office/drawing/2014/main" val="3877633627"/>
                    </a:ext>
                  </a:extLst>
                </a:gridCol>
                <a:gridCol w="1325846">
                  <a:extLst>
                    <a:ext uri="{9D8B030D-6E8A-4147-A177-3AD203B41FA5}">
                      <a16:colId xmlns:a16="http://schemas.microsoft.com/office/drawing/2014/main" val="2965627926"/>
                    </a:ext>
                  </a:extLst>
                </a:gridCol>
              </a:tblGrid>
              <a:tr h="214115">
                <a:tc>
                  <a:txBody>
                    <a:bodyPr/>
                    <a:lstStyle/>
                    <a:p>
                      <a:pPr algn="ctr"/>
                      <a:r>
                        <a:rPr lang="en-US" sz="1600" dirty="0" smtClean="0"/>
                        <a:t>Sex</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Weight</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Heart Attack</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1600" dirty="0" smtClean="0"/>
                        <a:t>M</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70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1600" dirty="0" smtClean="0"/>
                        <a:t>F</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60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67841">
                <a:tc>
                  <a:txBody>
                    <a:bodyPr/>
                    <a:lstStyle/>
                    <a:p>
                      <a:pPr algn="ctr"/>
                      <a:r>
                        <a:rPr lang="en-US" sz="1600" dirty="0" smtClean="0"/>
                        <a:t>F</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80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bl>
          </a:graphicData>
        </a:graphic>
      </p:graphicFrame>
      <p:sp>
        <p:nvSpPr>
          <p:cNvPr id="24" name="Rectangle 23"/>
          <p:cNvSpPr/>
          <p:nvPr/>
        </p:nvSpPr>
        <p:spPr>
          <a:xfrm>
            <a:off x="6899652" y="1410552"/>
            <a:ext cx="1291947" cy="400110"/>
          </a:xfrm>
          <a:prstGeom prst="rect">
            <a:avLst/>
          </a:prstGeom>
        </p:spPr>
        <p:txBody>
          <a:bodyPr wrap="square">
            <a:spAutoFit/>
          </a:bodyPr>
          <a:lstStyle/>
          <a:p>
            <a:r>
              <a:rPr lang="en-US" sz="2000" b="1" dirty="0" smtClean="0"/>
              <a:t>Client A</a:t>
            </a:r>
            <a:endParaRPr lang="en-US" sz="2000" dirty="0"/>
          </a:p>
        </p:txBody>
      </p:sp>
      <p:sp>
        <p:nvSpPr>
          <p:cNvPr id="25" name="Rectangle 24"/>
          <p:cNvSpPr/>
          <p:nvPr/>
        </p:nvSpPr>
        <p:spPr>
          <a:xfrm>
            <a:off x="9813944" y="1410552"/>
            <a:ext cx="1291947" cy="400110"/>
          </a:xfrm>
          <a:prstGeom prst="rect">
            <a:avLst/>
          </a:prstGeom>
        </p:spPr>
        <p:txBody>
          <a:bodyPr wrap="square">
            <a:spAutoFit/>
          </a:bodyPr>
          <a:lstStyle/>
          <a:p>
            <a:r>
              <a:rPr lang="en-US" sz="2000" b="1" dirty="0" smtClean="0"/>
              <a:t>Client B</a:t>
            </a:r>
            <a:endParaRPr lang="en-US" sz="2000" dirty="0"/>
          </a:p>
        </p:txBody>
      </p:sp>
      <p:sp>
        <p:nvSpPr>
          <p:cNvPr id="26" name="Rectangle 25"/>
          <p:cNvSpPr/>
          <p:nvPr/>
        </p:nvSpPr>
        <p:spPr>
          <a:xfrm>
            <a:off x="7214611" y="3309332"/>
            <a:ext cx="3245306" cy="400110"/>
          </a:xfrm>
          <a:prstGeom prst="rect">
            <a:avLst/>
          </a:prstGeom>
        </p:spPr>
        <p:txBody>
          <a:bodyPr wrap="square">
            <a:spAutoFit/>
          </a:bodyPr>
          <a:lstStyle/>
          <a:p>
            <a:pPr algn="ctr"/>
            <a:r>
              <a:rPr lang="en-US" sz="2000" b="1" dirty="0"/>
              <a:t>Attribute </a:t>
            </a:r>
            <a:r>
              <a:rPr lang="en-US" sz="2000" b="1" dirty="0" smtClean="0"/>
              <a:t>Skewness </a:t>
            </a:r>
            <a:endParaRPr lang="en-US" sz="2000" dirty="0"/>
          </a:p>
        </p:txBody>
      </p:sp>
      <p:graphicFrame>
        <p:nvGraphicFramePr>
          <p:cNvPr id="27" name="Table 26"/>
          <p:cNvGraphicFramePr>
            <a:graphicFrameLocks noGrp="1"/>
          </p:cNvGraphicFramePr>
          <p:nvPr>
            <p:extLst>
              <p:ext uri="{D42A27DB-BD31-4B8C-83A1-F6EECF244321}">
                <p14:modId xmlns:p14="http://schemas.microsoft.com/office/powerpoint/2010/main" val="4145879997"/>
              </p:ext>
            </p:extLst>
          </p:nvPr>
        </p:nvGraphicFramePr>
        <p:xfrm>
          <a:off x="5933440" y="4596774"/>
          <a:ext cx="2780585" cy="1387657"/>
        </p:xfrm>
        <a:graphic>
          <a:graphicData uri="http://schemas.openxmlformats.org/drawingml/2006/table">
            <a:tbl>
              <a:tblPr firstRow="1" bandRow="1">
                <a:tableStyleId>{21E4AEA4-8DFA-4A89-87EB-49C32662AFE0}</a:tableStyleId>
              </a:tblPr>
              <a:tblGrid>
                <a:gridCol w="833120">
                  <a:extLst>
                    <a:ext uri="{9D8B030D-6E8A-4147-A177-3AD203B41FA5}">
                      <a16:colId xmlns:a16="http://schemas.microsoft.com/office/drawing/2014/main" val="3230183406"/>
                    </a:ext>
                  </a:extLst>
                </a:gridCol>
                <a:gridCol w="762000">
                  <a:extLst>
                    <a:ext uri="{9D8B030D-6E8A-4147-A177-3AD203B41FA5}">
                      <a16:colId xmlns:a16="http://schemas.microsoft.com/office/drawing/2014/main" val="3877633627"/>
                    </a:ext>
                  </a:extLst>
                </a:gridCol>
                <a:gridCol w="1185465">
                  <a:extLst>
                    <a:ext uri="{9D8B030D-6E8A-4147-A177-3AD203B41FA5}">
                      <a16:colId xmlns:a16="http://schemas.microsoft.com/office/drawing/2014/main" val="2965627926"/>
                    </a:ext>
                  </a:extLst>
                </a:gridCol>
              </a:tblGrid>
              <a:tr h="214115">
                <a:tc>
                  <a:txBody>
                    <a:bodyPr/>
                    <a:lstStyle/>
                    <a:p>
                      <a:pPr algn="ctr"/>
                      <a:r>
                        <a:rPr lang="en-US" sz="1600" dirty="0" smtClean="0"/>
                        <a:t>Total</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100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Likes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1600" dirty="0" smtClean="0"/>
                        <a:t>Cats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1600" dirty="0" smtClean="0"/>
                        <a:t>Dogs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67841">
                <a:tc>
                  <a:txBody>
                    <a:bodyPr/>
                    <a:lstStyle/>
                    <a:p>
                      <a:pPr algn="ctr"/>
                      <a:r>
                        <a:rPr lang="en-US" sz="1600" dirty="0" smtClean="0"/>
                        <a:t>Snakes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80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20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bl>
          </a:graphicData>
        </a:graphic>
      </p:graphicFrame>
      <p:sp>
        <p:nvSpPr>
          <p:cNvPr id="29" name="Rectangle 28"/>
          <p:cNvSpPr/>
          <p:nvPr/>
        </p:nvSpPr>
        <p:spPr>
          <a:xfrm>
            <a:off x="6899652" y="4196663"/>
            <a:ext cx="1291947" cy="400110"/>
          </a:xfrm>
          <a:prstGeom prst="rect">
            <a:avLst/>
          </a:prstGeom>
        </p:spPr>
        <p:txBody>
          <a:bodyPr wrap="square">
            <a:spAutoFit/>
          </a:bodyPr>
          <a:lstStyle/>
          <a:p>
            <a:r>
              <a:rPr lang="en-US" sz="2000" b="1" dirty="0" smtClean="0"/>
              <a:t>Client A</a:t>
            </a:r>
            <a:endParaRPr lang="en-US" sz="2000" dirty="0"/>
          </a:p>
        </p:txBody>
      </p:sp>
      <p:sp>
        <p:nvSpPr>
          <p:cNvPr id="30" name="Rectangle 29"/>
          <p:cNvSpPr/>
          <p:nvPr/>
        </p:nvSpPr>
        <p:spPr>
          <a:xfrm>
            <a:off x="9813944" y="4196663"/>
            <a:ext cx="1291947" cy="400110"/>
          </a:xfrm>
          <a:prstGeom prst="rect">
            <a:avLst/>
          </a:prstGeom>
        </p:spPr>
        <p:txBody>
          <a:bodyPr wrap="square">
            <a:spAutoFit/>
          </a:bodyPr>
          <a:lstStyle/>
          <a:p>
            <a:r>
              <a:rPr lang="en-US" sz="2000" b="1" dirty="0" smtClean="0"/>
              <a:t>Client B</a:t>
            </a:r>
            <a:endParaRPr lang="en-US" sz="2000" dirty="0"/>
          </a:p>
        </p:txBody>
      </p:sp>
      <p:sp>
        <p:nvSpPr>
          <p:cNvPr id="31" name="Rectangle 30"/>
          <p:cNvSpPr/>
          <p:nvPr/>
        </p:nvSpPr>
        <p:spPr>
          <a:xfrm>
            <a:off x="7214611" y="6095443"/>
            <a:ext cx="3245306" cy="400110"/>
          </a:xfrm>
          <a:prstGeom prst="rect">
            <a:avLst/>
          </a:prstGeom>
        </p:spPr>
        <p:txBody>
          <a:bodyPr wrap="square">
            <a:spAutoFit/>
          </a:bodyPr>
          <a:lstStyle/>
          <a:p>
            <a:pPr algn="ctr"/>
            <a:r>
              <a:rPr lang="en-US" sz="2000" b="1" dirty="0" smtClean="0"/>
              <a:t>Label Skewness </a:t>
            </a:r>
            <a:endParaRPr lang="en-US" sz="2000" dirty="0"/>
          </a:p>
        </p:txBody>
      </p:sp>
      <p:graphicFrame>
        <p:nvGraphicFramePr>
          <p:cNvPr id="32" name="Table 31"/>
          <p:cNvGraphicFramePr>
            <a:graphicFrameLocks noGrp="1"/>
          </p:cNvGraphicFramePr>
          <p:nvPr>
            <p:extLst>
              <p:ext uri="{D42A27DB-BD31-4B8C-83A1-F6EECF244321}">
                <p14:modId xmlns:p14="http://schemas.microsoft.com/office/powerpoint/2010/main" val="2466045448"/>
              </p:ext>
            </p:extLst>
          </p:nvPr>
        </p:nvGraphicFramePr>
        <p:xfrm>
          <a:off x="8961119" y="4596773"/>
          <a:ext cx="2780585" cy="1387657"/>
        </p:xfrm>
        <a:graphic>
          <a:graphicData uri="http://schemas.openxmlformats.org/drawingml/2006/table">
            <a:tbl>
              <a:tblPr firstRow="1" bandRow="1">
                <a:tableStyleId>{21E4AEA4-8DFA-4A89-87EB-49C32662AFE0}</a:tableStyleId>
              </a:tblPr>
              <a:tblGrid>
                <a:gridCol w="833120">
                  <a:extLst>
                    <a:ext uri="{9D8B030D-6E8A-4147-A177-3AD203B41FA5}">
                      <a16:colId xmlns:a16="http://schemas.microsoft.com/office/drawing/2014/main" val="3230183406"/>
                    </a:ext>
                  </a:extLst>
                </a:gridCol>
                <a:gridCol w="762000">
                  <a:extLst>
                    <a:ext uri="{9D8B030D-6E8A-4147-A177-3AD203B41FA5}">
                      <a16:colId xmlns:a16="http://schemas.microsoft.com/office/drawing/2014/main" val="3877633627"/>
                    </a:ext>
                  </a:extLst>
                </a:gridCol>
                <a:gridCol w="1185465">
                  <a:extLst>
                    <a:ext uri="{9D8B030D-6E8A-4147-A177-3AD203B41FA5}">
                      <a16:colId xmlns:a16="http://schemas.microsoft.com/office/drawing/2014/main" val="2965627926"/>
                    </a:ext>
                  </a:extLst>
                </a:gridCol>
              </a:tblGrid>
              <a:tr h="214115">
                <a:tc>
                  <a:txBody>
                    <a:bodyPr/>
                    <a:lstStyle/>
                    <a:p>
                      <a:pPr algn="ctr"/>
                      <a:r>
                        <a:rPr lang="en-US" sz="1600" dirty="0" smtClean="0"/>
                        <a:t>Total</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100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Likes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pPr algn="ctr"/>
                      <a:r>
                        <a:rPr lang="en-US" sz="1600" dirty="0" smtClean="0"/>
                        <a:t>Cats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30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12</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349256">
                <a:tc>
                  <a:txBody>
                    <a:bodyPr/>
                    <a:lstStyle/>
                    <a:p>
                      <a:pPr algn="ctr"/>
                      <a:r>
                        <a:rPr lang="en-US" sz="1600" dirty="0" smtClean="0"/>
                        <a:t>Dogs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50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44</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67841">
                <a:tc>
                  <a:txBody>
                    <a:bodyPr/>
                    <a:lstStyle/>
                    <a:p>
                      <a:pPr algn="ctr"/>
                      <a:r>
                        <a:rPr lang="en-US" sz="1600" dirty="0" smtClean="0"/>
                        <a:t>Snakes</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20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t>20</a:t>
                      </a:r>
                      <a:endParaRPr lang="el-G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bl>
          </a:graphicData>
        </a:graphic>
      </p:graphicFrame>
      <p:sp>
        <p:nvSpPr>
          <p:cNvPr id="5" name="Rectangle 4"/>
          <p:cNvSpPr/>
          <p:nvPr/>
        </p:nvSpPr>
        <p:spPr>
          <a:xfrm>
            <a:off x="1887798" y="687277"/>
            <a:ext cx="8561959" cy="523220"/>
          </a:xfrm>
          <a:prstGeom prst="rect">
            <a:avLst/>
          </a:prstGeom>
          <a:solidFill>
            <a:srgbClr val="FFEDED"/>
          </a:solidFill>
          <a:ln>
            <a:noFill/>
          </a:ln>
        </p:spPr>
        <p:txBody>
          <a:bodyPr wrap="none">
            <a:spAutoFit/>
          </a:bodyPr>
          <a:lstStyle/>
          <a:p>
            <a:r>
              <a:rPr lang="en-US" sz="2800" b="1" dirty="0"/>
              <a:t>Data is not Independent and identically distributed (</a:t>
            </a:r>
            <a:r>
              <a:rPr lang="en-US" sz="2800" b="1" dirty="0" err="1"/>
              <a:t>iid</a:t>
            </a:r>
            <a:r>
              <a:rPr lang="en-US" sz="2800" b="1" dirty="0"/>
              <a:t>)!</a:t>
            </a:r>
          </a:p>
        </p:txBody>
      </p:sp>
    </p:spTree>
    <p:extLst>
      <p:ext uri="{BB962C8B-B14F-4D97-AF65-F5344CB8AC3E}">
        <p14:creationId xmlns:p14="http://schemas.microsoft.com/office/powerpoint/2010/main" val="2059583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The “garbage in, garbage out” problem (2)</a:t>
            </a:r>
            <a:endParaRPr lang="en-US" sz="2800" b="1" dirty="0"/>
          </a:p>
        </p:txBody>
      </p:sp>
      <p:graphicFrame>
        <p:nvGraphicFramePr>
          <p:cNvPr id="16" name="Table 15"/>
          <p:cNvGraphicFramePr>
            <a:graphicFrameLocks noGrp="1"/>
          </p:cNvGraphicFramePr>
          <p:nvPr>
            <p:extLst>
              <p:ext uri="{D42A27DB-BD31-4B8C-83A1-F6EECF244321}">
                <p14:modId xmlns:p14="http://schemas.microsoft.com/office/powerpoint/2010/main" val="1895164669"/>
              </p:ext>
            </p:extLst>
          </p:nvPr>
        </p:nvGraphicFramePr>
        <p:xfrm>
          <a:off x="416560" y="1365703"/>
          <a:ext cx="11358880" cy="3840480"/>
        </p:xfrm>
        <a:graphic>
          <a:graphicData uri="http://schemas.openxmlformats.org/drawingml/2006/table">
            <a:tbl>
              <a:tblPr firstRow="1" bandRow="1">
                <a:tableStyleId>{21E4AEA4-8DFA-4A89-87EB-49C32662AFE0}</a:tableStyleId>
              </a:tblPr>
              <a:tblGrid>
                <a:gridCol w="3860800">
                  <a:extLst>
                    <a:ext uri="{9D8B030D-6E8A-4147-A177-3AD203B41FA5}">
                      <a16:colId xmlns:a16="http://schemas.microsoft.com/office/drawing/2014/main" val="3230183406"/>
                    </a:ext>
                  </a:extLst>
                </a:gridCol>
                <a:gridCol w="7498080">
                  <a:extLst>
                    <a:ext uri="{9D8B030D-6E8A-4147-A177-3AD203B41FA5}">
                      <a16:colId xmlns:a16="http://schemas.microsoft.com/office/drawing/2014/main" val="3642975954"/>
                    </a:ext>
                  </a:extLst>
                </a:gridCol>
              </a:tblGrid>
              <a:tr h="214115">
                <a:tc>
                  <a:txBody>
                    <a:bodyPr/>
                    <a:lstStyle/>
                    <a:p>
                      <a:r>
                        <a:rPr lang="en-US" sz="3600" b="1" dirty="0"/>
                        <a:t>Challenge</a:t>
                      </a:r>
                      <a:endParaRPr lang="en-US" sz="3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3600" b="1" dirty="0"/>
                        <a:t>Description</a:t>
                      </a:r>
                      <a:endParaRPr lang="en-US" sz="3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r>
                        <a:rPr lang="en-US" sz="2400" b="1" dirty="0" smtClean="0"/>
                        <a:t>Non-</a:t>
                      </a:r>
                      <a:r>
                        <a:rPr lang="en-US" sz="2400" b="1" dirty="0" err="1" smtClean="0"/>
                        <a:t>IIDness</a:t>
                      </a:r>
                      <a:endParaRPr lang="el-GR"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dirty="0" smtClean="0"/>
                        <a:t>Data distributions </a:t>
                      </a:r>
                      <a:r>
                        <a:rPr lang="en-US" sz="2400" dirty="0"/>
                        <a:t>change </a:t>
                      </a:r>
                      <a:r>
                        <a:rPr lang="en-US" sz="2400" dirty="0" smtClean="0"/>
                        <a:t>across </a:t>
                      </a:r>
                      <a:r>
                        <a:rPr lang="en-US" sz="2400" dirty="0"/>
                        <a:t>devices.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214115">
                <a:tc>
                  <a:txBody>
                    <a:bodyPr/>
                    <a:lstStyle/>
                    <a:p>
                      <a:r>
                        <a:rPr lang="en-US" sz="2400" dirty="0" smtClean="0"/>
                        <a:t>Concept Drift</a:t>
                      </a:r>
                      <a:endParaRPr lang="el-GR"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dirty="0" smtClean="0"/>
                        <a:t>Data</a:t>
                      </a:r>
                      <a:r>
                        <a:rPr lang="en-US" sz="2400" baseline="0" dirty="0" smtClean="0"/>
                        <a:t> distributions change over time</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37786648"/>
                  </a:ext>
                </a:extLst>
              </a:tr>
              <a:tr h="349256">
                <a:tc>
                  <a:txBody>
                    <a:bodyPr/>
                    <a:lstStyle/>
                    <a:p>
                      <a:r>
                        <a:rPr lang="en-US" sz="2400" dirty="0"/>
                        <a:t>High Volume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a:t>Massive amounts of continuous sensor 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49256">
                <a:tc>
                  <a:txBody>
                    <a:bodyPr/>
                    <a:lstStyle/>
                    <a:p>
                      <a:r>
                        <a:rPr lang="en-US" sz="2400" dirty="0"/>
                        <a:t>High Velocity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a:t>Real-time or near-real-time data streams.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349256">
                <a:tc>
                  <a:txBody>
                    <a:bodyPr/>
                    <a:lstStyle/>
                    <a:p>
                      <a:r>
                        <a:rPr lang="en-US" sz="2400" dirty="0"/>
                        <a:t>Data Quality Issues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a:t>Noise, missing values, outliers, sensor errors.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249468">
                <a:tc>
                  <a:txBody>
                    <a:bodyPr/>
                    <a:lstStyle/>
                    <a:p>
                      <a:r>
                        <a:rPr lang="en-US" sz="2400" dirty="0"/>
                        <a:t>Time Dependency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400" dirty="0"/>
                        <a:t>Data often has temporal correlations (time-series).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r h="249468">
                <a:tc>
                  <a:txBody>
                    <a:bodyPr/>
                    <a:lstStyle/>
                    <a:p>
                      <a:r>
                        <a:rPr lang="en-US" sz="2400"/>
                        <a:t>Label Scarcity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400" dirty="0"/>
                        <a:t>Limited labeled data for supervised learning.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8556561"/>
                  </a:ext>
                </a:extLst>
              </a:tr>
            </a:tbl>
          </a:graphicData>
        </a:graphic>
      </p:graphicFrame>
    </p:spTree>
    <p:extLst>
      <p:ext uri="{BB962C8B-B14F-4D97-AF65-F5344CB8AC3E}">
        <p14:creationId xmlns:p14="http://schemas.microsoft.com/office/powerpoint/2010/main" val="423181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a:t>Non-</a:t>
            </a:r>
            <a:r>
              <a:rPr lang="en-US" sz="2800" b="1" dirty="0" err="1"/>
              <a:t>iidness</a:t>
            </a:r>
            <a:r>
              <a:rPr lang="en-US" sz="2800" b="1" dirty="0"/>
              <a:t> is FL’s Achilles' heel</a:t>
            </a:r>
            <a:endParaRPr lang="en-US" sz="2800" b="1" dirty="0"/>
          </a:p>
        </p:txBody>
      </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473" y="3773557"/>
            <a:ext cx="4448868" cy="2277727"/>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7" y="3773557"/>
            <a:ext cx="4435678" cy="2270975"/>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421" y="911550"/>
            <a:ext cx="4438714" cy="2272529"/>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894" y="879037"/>
            <a:ext cx="4438712" cy="2272529"/>
          </a:xfrm>
          <a:prstGeom prst="rect">
            <a:avLst/>
          </a:prstGeom>
        </p:spPr>
      </p:pic>
      <p:grpSp>
        <p:nvGrpSpPr>
          <p:cNvPr id="53" name="Google Shape;9569;p56"/>
          <p:cNvGrpSpPr/>
          <p:nvPr/>
        </p:nvGrpSpPr>
        <p:grpSpPr>
          <a:xfrm rot="16200000">
            <a:off x="4361894" y="1653288"/>
            <a:ext cx="1564799" cy="541974"/>
            <a:chOff x="3200660" y="2180272"/>
            <a:chExt cx="1552704" cy="378237"/>
          </a:xfrm>
        </p:grpSpPr>
        <p:sp>
          <p:nvSpPr>
            <p:cNvPr id="54" name="Google Shape;9570;p56"/>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571;p56"/>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572;p56"/>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573;p56"/>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74;p56"/>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75;p56"/>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76;p56"/>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77;p56"/>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78;p56"/>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79;p56"/>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80;p56"/>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569;p56"/>
          <p:cNvGrpSpPr/>
          <p:nvPr/>
        </p:nvGrpSpPr>
        <p:grpSpPr>
          <a:xfrm rot="16200000">
            <a:off x="10639204" y="1799420"/>
            <a:ext cx="1672262" cy="496788"/>
            <a:chOff x="3200660" y="2180272"/>
            <a:chExt cx="1552704" cy="378237"/>
          </a:xfrm>
        </p:grpSpPr>
        <p:sp>
          <p:nvSpPr>
            <p:cNvPr id="66" name="Google Shape;9570;p56"/>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71;p56"/>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72;p56"/>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73;p56"/>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FFF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74;p56"/>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75;p56"/>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76;p56"/>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77;p56"/>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78;p56"/>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79;p56"/>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80;p56"/>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9569;p56"/>
          <p:cNvGrpSpPr/>
          <p:nvPr/>
        </p:nvGrpSpPr>
        <p:grpSpPr>
          <a:xfrm rot="16200000">
            <a:off x="4081181" y="4580682"/>
            <a:ext cx="1876930" cy="441801"/>
            <a:chOff x="3200660" y="2180272"/>
            <a:chExt cx="1552704" cy="378237"/>
          </a:xfrm>
        </p:grpSpPr>
        <p:sp>
          <p:nvSpPr>
            <p:cNvPr id="78" name="Google Shape;9570;p56"/>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71;p56"/>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2;p56"/>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3;p56"/>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FFF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4;p56"/>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FFF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75;p56"/>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FFF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76;p56"/>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FC0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7;p56"/>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8;p56"/>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9;p56"/>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0;p56"/>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9569;p56"/>
          <p:cNvGrpSpPr/>
          <p:nvPr/>
        </p:nvGrpSpPr>
        <p:grpSpPr>
          <a:xfrm rot="16200000">
            <a:off x="10432900" y="4590998"/>
            <a:ext cx="2042174" cy="539116"/>
            <a:chOff x="3200660" y="2180272"/>
            <a:chExt cx="1552704" cy="378237"/>
          </a:xfrm>
        </p:grpSpPr>
        <p:sp>
          <p:nvSpPr>
            <p:cNvPr id="90" name="Google Shape;9570;p56"/>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71;p56"/>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72;p56"/>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92D05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73;p56"/>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FFF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74;p56"/>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FFF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75;p56"/>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FFF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76;p56"/>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FC0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77;p56"/>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FC0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78;p56"/>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F00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79;p56"/>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FF00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80;p56"/>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TextBox 100"/>
          <p:cNvSpPr txBox="1"/>
          <p:nvPr/>
        </p:nvSpPr>
        <p:spPr>
          <a:xfrm>
            <a:off x="6266153" y="6234605"/>
            <a:ext cx="5742967" cy="369332"/>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pPr algn="ctr"/>
            <a:r>
              <a:rPr lang="en-US" b="1" dirty="0" smtClean="0"/>
              <a:t>Non-</a:t>
            </a:r>
            <a:r>
              <a:rPr lang="en-US" b="1" dirty="0" err="1" smtClean="0"/>
              <a:t>iidness</a:t>
            </a:r>
            <a:r>
              <a:rPr lang="en-US" b="1" dirty="0" smtClean="0"/>
              <a:t> can even lead to divergence!</a:t>
            </a:r>
            <a:endParaRPr lang="en-US" b="1" dirty="0"/>
          </a:p>
        </p:txBody>
      </p:sp>
    </p:spTree>
    <p:extLst>
      <p:ext uri="{BB962C8B-B14F-4D97-AF65-F5344CB8AC3E}">
        <p14:creationId xmlns:p14="http://schemas.microsoft.com/office/powerpoint/2010/main" val="2502604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4254" y="5122932"/>
            <a:ext cx="7603492" cy="523220"/>
          </a:xfrm>
          <a:prstGeom prst="rect">
            <a:avLst/>
          </a:prstGeom>
        </p:spPr>
        <p:txBody>
          <a:bodyPr wrap="none">
            <a:spAutoFit/>
          </a:bodyPr>
          <a:lstStyle/>
          <a:p>
            <a:r>
              <a:rPr lang="el-GR" sz="2800" dirty="0">
                <a:hlinkClick r:id="rId2"/>
              </a:rPr>
              <a:t>https://</a:t>
            </a:r>
            <a:r>
              <a:rPr lang="el-GR" sz="2800" dirty="0" smtClean="0">
                <a:hlinkClick r:id="rId2"/>
              </a:rPr>
              <a:t>www.youtube.com/watch?v=Vs7Lo5MKIws</a:t>
            </a:r>
            <a:endParaRPr lang="el-GR"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45" y="669013"/>
            <a:ext cx="11766110" cy="39220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75436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FL challenges: A long road ahead</a:t>
            </a:r>
            <a:endParaRPr lang="en-US" sz="2800" b="1" dirty="0"/>
          </a:p>
        </p:txBody>
      </p:sp>
      <p:sp>
        <p:nvSpPr>
          <p:cNvPr id="8" name="Google Shape;182;p31"/>
          <p:cNvSpPr txBox="1">
            <a:spLocks/>
          </p:cNvSpPr>
          <p:nvPr/>
        </p:nvSpPr>
        <p:spPr>
          <a:xfrm>
            <a:off x="1467507" y="1506379"/>
            <a:ext cx="2208600" cy="701400"/>
          </a:xfrm>
          <a:prstGeom prst="rect">
            <a:avLst/>
          </a:prstGeom>
          <a:ln>
            <a:noFill/>
          </a:ln>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t>Mobility and drop-outs</a:t>
            </a:r>
            <a:endParaRPr lang="en-US" sz="2400" dirty="0"/>
          </a:p>
        </p:txBody>
      </p:sp>
      <p:sp>
        <p:nvSpPr>
          <p:cNvPr id="9" name="Google Shape;183;p31"/>
          <p:cNvSpPr txBox="1">
            <a:spLocks/>
          </p:cNvSpPr>
          <p:nvPr/>
        </p:nvSpPr>
        <p:spPr>
          <a:xfrm>
            <a:off x="8813029" y="1517216"/>
            <a:ext cx="2208600" cy="701400"/>
          </a:xfrm>
          <a:prstGeom prst="rect">
            <a:avLst/>
          </a:prstGeom>
          <a:ln>
            <a:noFill/>
          </a:ln>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t>Data availability and storage</a:t>
            </a:r>
            <a:endParaRPr lang="en-US" sz="2400" dirty="0"/>
          </a:p>
        </p:txBody>
      </p:sp>
      <p:sp>
        <p:nvSpPr>
          <p:cNvPr id="10" name="Google Shape;184;p31"/>
          <p:cNvSpPr txBox="1">
            <a:spLocks/>
          </p:cNvSpPr>
          <p:nvPr/>
        </p:nvSpPr>
        <p:spPr>
          <a:xfrm>
            <a:off x="1737358" y="4765387"/>
            <a:ext cx="2208600" cy="701400"/>
          </a:xfrm>
          <a:prstGeom prst="rect">
            <a:avLst/>
          </a:prstGeom>
          <a:ln>
            <a:noFill/>
          </a:ln>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smtClean="0"/>
              <a:t>Computational heterogeneity</a:t>
            </a:r>
            <a:endParaRPr lang="en-US" sz="2400" dirty="0"/>
          </a:p>
        </p:txBody>
      </p:sp>
      <p:sp>
        <p:nvSpPr>
          <p:cNvPr id="11" name="Google Shape;185;p31"/>
          <p:cNvSpPr txBox="1">
            <a:spLocks/>
          </p:cNvSpPr>
          <p:nvPr/>
        </p:nvSpPr>
        <p:spPr>
          <a:xfrm>
            <a:off x="8887786" y="4826877"/>
            <a:ext cx="2208600" cy="701400"/>
          </a:xfrm>
          <a:prstGeom prst="rect">
            <a:avLst/>
          </a:prstGeom>
          <a:ln>
            <a:noFill/>
          </a:ln>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smtClean="0"/>
              <a:t>Energy/Battery constraints</a:t>
            </a:r>
            <a:endParaRPr lang="en-US" sz="2400" dirty="0"/>
          </a:p>
        </p:txBody>
      </p:sp>
      <p:grpSp>
        <p:nvGrpSpPr>
          <p:cNvPr id="12" name="Google Shape;219;p31"/>
          <p:cNvGrpSpPr/>
          <p:nvPr/>
        </p:nvGrpSpPr>
        <p:grpSpPr>
          <a:xfrm>
            <a:off x="7648329" y="1319808"/>
            <a:ext cx="904081" cy="1036637"/>
            <a:chOff x="1195500" y="238125"/>
            <a:chExt cx="5209425" cy="5219200"/>
          </a:xfrm>
        </p:grpSpPr>
        <p:sp>
          <p:nvSpPr>
            <p:cNvPr id="13" name="Google Shape;220;p31"/>
            <p:cNvSpPr/>
            <p:nvPr/>
          </p:nvSpPr>
          <p:spPr>
            <a:xfrm>
              <a:off x="2651175" y="2689500"/>
              <a:ext cx="2460375" cy="2767825"/>
            </a:xfrm>
            <a:custGeom>
              <a:avLst/>
              <a:gdLst/>
              <a:ahLst/>
              <a:cxnLst/>
              <a:rect l="l" t="t" r="r" b="b"/>
              <a:pathLst>
                <a:path w="98415" h="110713" extrusionOk="0">
                  <a:moveTo>
                    <a:pt x="16082" y="6655"/>
                  </a:moveTo>
                  <a:cubicBezTo>
                    <a:pt x="19637" y="7927"/>
                    <a:pt x="22214" y="11319"/>
                    <a:pt x="22214" y="15332"/>
                  </a:cubicBezTo>
                  <a:lnTo>
                    <a:pt x="22214" y="27205"/>
                  </a:lnTo>
                  <a:lnTo>
                    <a:pt x="16082" y="27205"/>
                  </a:lnTo>
                  <a:lnTo>
                    <a:pt x="16082" y="6655"/>
                  </a:lnTo>
                  <a:close/>
                  <a:moveTo>
                    <a:pt x="43273" y="17616"/>
                  </a:moveTo>
                  <a:cubicBezTo>
                    <a:pt x="44439" y="17616"/>
                    <a:pt x="45604" y="18017"/>
                    <a:pt x="46549" y="18822"/>
                  </a:cubicBezTo>
                  <a:lnTo>
                    <a:pt x="38165" y="27205"/>
                  </a:lnTo>
                  <a:lnTo>
                    <a:pt x="31609" y="27205"/>
                  </a:lnTo>
                  <a:lnTo>
                    <a:pt x="39699" y="19083"/>
                  </a:lnTo>
                  <a:cubicBezTo>
                    <a:pt x="40692" y="18106"/>
                    <a:pt x="41983" y="17616"/>
                    <a:pt x="43273" y="17616"/>
                  </a:cubicBezTo>
                  <a:close/>
                  <a:moveTo>
                    <a:pt x="58553" y="17582"/>
                  </a:moveTo>
                  <a:cubicBezTo>
                    <a:pt x="59434" y="17582"/>
                    <a:pt x="60282" y="17811"/>
                    <a:pt x="61032" y="18202"/>
                  </a:cubicBezTo>
                  <a:lnTo>
                    <a:pt x="52061" y="27205"/>
                  </a:lnTo>
                  <a:lnTo>
                    <a:pt x="46842" y="27205"/>
                  </a:lnTo>
                  <a:lnTo>
                    <a:pt x="54997" y="19050"/>
                  </a:lnTo>
                  <a:cubicBezTo>
                    <a:pt x="55943" y="18104"/>
                    <a:pt x="57215" y="17582"/>
                    <a:pt x="58553" y="17582"/>
                  </a:cubicBezTo>
                  <a:close/>
                  <a:moveTo>
                    <a:pt x="73906" y="16088"/>
                  </a:moveTo>
                  <a:cubicBezTo>
                    <a:pt x="74905" y="16088"/>
                    <a:pt x="75901" y="16379"/>
                    <a:pt x="76755" y="16963"/>
                  </a:cubicBezTo>
                  <a:lnTo>
                    <a:pt x="66512" y="27205"/>
                  </a:lnTo>
                  <a:lnTo>
                    <a:pt x="60706" y="27205"/>
                  </a:lnTo>
                  <a:lnTo>
                    <a:pt x="70329" y="17550"/>
                  </a:lnTo>
                  <a:cubicBezTo>
                    <a:pt x="71322" y="16575"/>
                    <a:pt x="72616" y="16088"/>
                    <a:pt x="73906" y="16088"/>
                  </a:cubicBezTo>
                  <a:close/>
                  <a:moveTo>
                    <a:pt x="9949" y="0"/>
                  </a:moveTo>
                  <a:lnTo>
                    <a:pt x="9949" y="28314"/>
                  </a:lnTo>
                  <a:cubicBezTo>
                    <a:pt x="4143" y="30663"/>
                    <a:pt x="0" y="36371"/>
                    <a:pt x="0" y="43026"/>
                  </a:cubicBezTo>
                  <a:lnTo>
                    <a:pt x="0" y="110712"/>
                  </a:lnTo>
                  <a:lnTo>
                    <a:pt x="6133" y="110712"/>
                  </a:lnTo>
                  <a:lnTo>
                    <a:pt x="6133" y="43026"/>
                  </a:lnTo>
                  <a:cubicBezTo>
                    <a:pt x="6133" y="37676"/>
                    <a:pt x="10471" y="33305"/>
                    <a:pt x="15821" y="33305"/>
                  </a:cubicBezTo>
                  <a:lnTo>
                    <a:pt x="69056" y="33305"/>
                  </a:lnTo>
                  <a:lnTo>
                    <a:pt x="86443" y="15951"/>
                  </a:lnTo>
                  <a:cubicBezTo>
                    <a:pt x="87112" y="15283"/>
                    <a:pt x="87984" y="14948"/>
                    <a:pt x="88861" y="14948"/>
                  </a:cubicBezTo>
                  <a:cubicBezTo>
                    <a:pt x="89737" y="14948"/>
                    <a:pt x="90618" y="15283"/>
                    <a:pt x="91303" y="15951"/>
                  </a:cubicBezTo>
                  <a:cubicBezTo>
                    <a:pt x="92641" y="17289"/>
                    <a:pt x="92641" y="19474"/>
                    <a:pt x="91303" y="20812"/>
                  </a:cubicBezTo>
                  <a:lnTo>
                    <a:pt x="69220" y="42895"/>
                  </a:lnTo>
                  <a:lnTo>
                    <a:pt x="21464" y="42895"/>
                  </a:lnTo>
                  <a:lnTo>
                    <a:pt x="21464" y="49028"/>
                  </a:lnTo>
                  <a:lnTo>
                    <a:pt x="27564" y="49028"/>
                  </a:lnTo>
                  <a:lnTo>
                    <a:pt x="27564" y="110712"/>
                  </a:lnTo>
                  <a:lnTo>
                    <a:pt x="33697" y="110712"/>
                  </a:lnTo>
                  <a:lnTo>
                    <a:pt x="33697" y="49028"/>
                  </a:lnTo>
                  <a:lnTo>
                    <a:pt x="71731" y="49028"/>
                  </a:lnTo>
                  <a:lnTo>
                    <a:pt x="95609" y="25150"/>
                  </a:lnTo>
                  <a:cubicBezTo>
                    <a:pt x="97436" y="23324"/>
                    <a:pt x="98414" y="20942"/>
                    <a:pt x="98414" y="18365"/>
                  </a:cubicBezTo>
                  <a:cubicBezTo>
                    <a:pt x="98414" y="15821"/>
                    <a:pt x="97436" y="13440"/>
                    <a:pt x="95609" y="11613"/>
                  </a:cubicBezTo>
                  <a:cubicBezTo>
                    <a:pt x="93815" y="9819"/>
                    <a:pt x="91401" y="8808"/>
                    <a:pt x="88857" y="8808"/>
                  </a:cubicBezTo>
                  <a:cubicBezTo>
                    <a:pt x="86312" y="8808"/>
                    <a:pt x="83898" y="9819"/>
                    <a:pt x="82104" y="11613"/>
                  </a:cubicBezTo>
                  <a:lnTo>
                    <a:pt x="81126" y="12592"/>
                  </a:lnTo>
                  <a:cubicBezTo>
                    <a:pt x="79047" y="10836"/>
                    <a:pt x="76482" y="9961"/>
                    <a:pt x="73920" y="9961"/>
                  </a:cubicBezTo>
                  <a:cubicBezTo>
                    <a:pt x="71054" y="9961"/>
                    <a:pt x="68193" y="11057"/>
                    <a:pt x="66023" y="13244"/>
                  </a:cubicBezTo>
                  <a:lnTo>
                    <a:pt x="65436" y="13799"/>
                  </a:lnTo>
                  <a:cubicBezTo>
                    <a:pt x="63478" y="12265"/>
                    <a:pt x="61097" y="11450"/>
                    <a:pt x="58553" y="11450"/>
                  </a:cubicBezTo>
                  <a:cubicBezTo>
                    <a:pt x="55682" y="11450"/>
                    <a:pt x="52975" y="12526"/>
                    <a:pt x="50887" y="14484"/>
                  </a:cubicBezTo>
                  <a:cubicBezTo>
                    <a:pt x="48753" y="12493"/>
                    <a:pt x="46020" y="11497"/>
                    <a:pt x="43284" y="11497"/>
                  </a:cubicBezTo>
                  <a:cubicBezTo>
                    <a:pt x="40417" y="11497"/>
                    <a:pt x="37547" y="12590"/>
                    <a:pt x="35360" y="14777"/>
                  </a:cubicBezTo>
                  <a:lnTo>
                    <a:pt x="28347" y="21790"/>
                  </a:lnTo>
                  <a:lnTo>
                    <a:pt x="28347" y="15332"/>
                  </a:lnTo>
                  <a:cubicBezTo>
                    <a:pt x="28347" y="6883"/>
                    <a:pt x="21464" y="0"/>
                    <a:pt x="13016"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1;p31"/>
            <p:cNvSpPr/>
            <p:nvPr/>
          </p:nvSpPr>
          <p:spPr>
            <a:xfrm>
              <a:off x="3111100" y="774700"/>
              <a:ext cx="1531525" cy="1531525"/>
            </a:xfrm>
            <a:custGeom>
              <a:avLst/>
              <a:gdLst/>
              <a:ahLst/>
              <a:cxnLst/>
              <a:rect l="l" t="t" r="r" b="b"/>
              <a:pathLst>
                <a:path w="61261" h="61261" extrusionOk="0">
                  <a:moveTo>
                    <a:pt x="30631" y="6101"/>
                  </a:moveTo>
                  <a:cubicBezTo>
                    <a:pt x="44135" y="6101"/>
                    <a:pt x="55128" y="17126"/>
                    <a:pt x="55128" y="30631"/>
                  </a:cubicBezTo>
                  <a:cubicBezTo>
                    <a:pt x="55128" y="44136"/>
                    <a:pt x="44135" y="55128"/>
                    <a:pt x="30631" y="55128"/>
                  </a:cubicBezTo>
                  <a:cubicBezTo>
                    <a:pt x="17126" y="55128"/>
                    <a:pt x="6101" y="44136"/>
                    <a:pt x="6101" y="30631"/>
                  </a:cubicBezTo>
                  <a:cubicBezTo>
                    <a:pt x="6101" y="17126"/>
                    <a:pt x="17126" y="6101"/>
                    <a:pt x="30631" y="6101"/>
                  </a:cubicBezTo>
                  <a:close/>
                  <a:moveTo>
                    <a:pt x="30631" y="1"/>
                  </a:moveTo>
                  <a:cubicBezTo>
                    <a:pt x="13734" y="1"/>
                    <a:pt x="1" y="13734"/>
                    <a:pt x="1" y="30631"/>
                  </a:cubicBezTo>
                  <a:cubicBezTo>
                    <a:pt x="1" y="47528"/>
                    <a:pt x="13734" y="61261"/>
                    <a:pt x="30631" y="61261"/>
                  </a:cubicBezTo>
                  <a:cubicBezTo>
                    <a:pt x="47528" y="61261"/>
                    <a:pt x="61261" y="47528"/>
                    <a:pt x="61261" y="30631"/>
                  </a:cubicBezTo>
                  <a:cubicBezTo>
                    <a:pt x="61261" y="13734"/>
                    <a:pt x="47528" y="1"/>
                    <a:pt x="3063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2;p31"/>
            <p:cNvSpPr/>
            <p:nvPr/>
          </p:nvSpPr>
          <p:spPr>
            <a:xfrm>
              <a:off x="3800200" y="146380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3;p31"/>
            <p:cNvSpPr/>
            <p:nvPr/>
          </p:nvSpPr>
          <p:spPr>
            <a:xfrm>
              <a:off x="3800200" y="39142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4;p31"/>
            <p:cNvSpPr/>
            <p:nvPr/>
          </p:nvSpPr>
          <p:spPr>
            <a:xfrm>
              <a:off x="2996950" y="679300"/>
              <a:ext cx="216125" cy="216950"/>
            </a:xfrm>
            <a:custGeom>
              <a:avLst/>
              <a:gdLst/>
              <a:ahLst/>
              <a:cxnLst/>
              <a:rect l="l" t="t" r="r" b="b"/>
              <a:pathLst>
                <a:path w="8645" h="8678" extrusionOk="0">
                  <a:moveTo>
                    <a:pt x="4306" y="0"/>
                  </a:moveTo>
                  <a:lnTo>
                    <a:pt x="0" y="4339"/>
                  </a:lnTo>
                  <a:lnTo>
                    <a:pt x="4306" y="8677"/>
                  </a:lnTo>
                  <a:lnTo>
                    <a:pt x="8644" y="4339"/>
                  </a:lnTo>
                  <a:lnTo>
                    <a:pt x="430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5;p31"/>
            <p:cNvSpPr/>
            <p:nvPr/>
          </p:nvSpPr>
          <p:spPr>
            <a:xfrm>
              <a:off x="2708250" y="14825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p31"/>
            <p:cNvSpPr/>
            <p:nvPr/>
          </p:nvSpPr>
          <p:spPr>
            <a:xfrm>
              <a:off x="2996950" y="2223025"/>
              <a:ext cx="216125" cy="216950"/>
            </a:xfrm>
            <a:custGeom>
              <a:avLst/>
              <a:gdLst/>
              <a:ahLst/>
              <a:cxnLst/>
              <a:rect l="l" t="t" r="r" b="b"/>
              <a:pathLst>
                <a:path w="8645" h="8678" extrusionOk="0">
                  <a:moveTo>
                    <a:pt x="4306" y="1"/>
                  </a:moveTo>
                  <a:lnTo>
                    <a:pt x="0" y="4339"/>
                  </a:lnTo>
                  <a:lnTo>
                    <a:pt x="4306" y="8678"/>
                  </a:lnTo>
                  <a:lnTo>
                    <a:pt x="8644" y="4339"/>
                  </a:lnTo>
                  <a:lnTo>
                    <a:pt x="430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7;p31"/>
            <p:cNvSpPr/>
            <p:nvPr/>
          </p:nvSpPr>
          <p:spPr>
            <a:xfrm>
              <a:off x="3800200" y="257450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8;p31"/>
            <p:cNvSpPr/>
            <p:nvPr/>
          </p:nvSpPr>
          <p:spPr>
            <a:xfrm>
              <a:off x="4539850" y="2223025"/>
              <a:ext cx="216950" cy="216950"/>
            </a:xfrm>
            <a:custGeom>
              <a:avLst/>
              <a:gdLst/>
              <a:ahLst/>
              <a:cxnLst/>
              <a:rect l="l" t="t" r="r" b="b"/>
              <a:pathLst>
                <a:path w="8678" h="8678" extrusionOk="0">
                  <a:moveTo>
                    <a:pt x="4339" y="1"/>
                  </a:moveTo>
                  <a:lnTo>
                    <a:pt x="1" y="4339"/>
                  </a:lnTo>
                  <a:lnTo>
                    <a:pt x="4339" y="8678"/>
                  </a:lnTo>
                  <a:lnTo>
                    <a:pt x="8678" y="4339"/>
                  </a:lnTo>
                  <a:lnTo>
                    <a:pt x="4339"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p31"/>
            <p:cNvSpPr/>
            <p:nvPr/>
          </p:nvSpPr>
          <p:spPr>
            <a:xfrm>
              <a:off x="4891325" y="14825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0;p31"/>
            <p:cNvSpPr/>
            <p:nvPr/>
          </p:nvSpPr>
          <p:spPr>
            <a:xfrm>
              <a:off x="4539850" y="679300"/>
              <a:ext cx="216950" cy="216950"/>
            </a:xfrm>
            <a:custGeom>
              <a:avLst/>
              <a:gdLst/>
              <a:ahLst/>
              <a:cxnLst/>
              <a:rect l="l" t="t" r="r" b="b"/>
              <a:pathLst>
                <a:path w="8678" h="8678" extrusionOk="0">
                  <a:moveTo>
                    <a:pt x="4339" y="0"/>
                  </a:moveTo>
                  <a:lnTo>
                    <a:pt x="1" y="4339"/>
                  </a:lnTo>
                  <a:lnTo>
                    <a:pt x="4339" y="8677"/>
                  </a:lnTo>
                  <a:lnTo>
                    <a:pt x="8678" y="4339"/>
                  </a:lnTo>
                  <a:lnTo>
                    <a:pt x="4339"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1;p31"/>
            <p:cNvSpPr/>
            <p:nvPr/>
          </p:nvSpPr>
          <p:spPr>
            <a:xfrm>
              <a:off x="3497650" y="1161250"/>
              <a:ext cx="216950" cy="216950"/>
            </a:xfrm>
            <a:custGeom>
              <a:avLst/>
              <a:gdLst/>
              <a:ahLst/>
              <a:cxnLst/>
              <a:rect l="l" t="t" r="r" b="b"/>
              <a:pathLst>
                <a:path w="8678" h="8678" extrusionOk="0">
                  <a:moveTo>
                    <a:pt x="4339" y="1"/>
                  </a:moveTo>
                  <a:lnTo>
                    <a:pt x="1" y="4339"/>
                  </a:lnTo>
                  <a:lnTo>
                    <a:pt x="4339" y="8678"/>
                  </a:lnTo>
                  <a:lnTo>
                    <a:pt x="8677" y="4339"/>
                  </a:lnTo>
                  <a:lnTo>
                    <a:pt x="4339"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2;p31"/>
            <p:cNvSpPr/>
            <p:nvPr/>
          </p:nvSpPr>
          <p:spPr>
            <a:xfrm>
              <a:off x="4039150" y="1702750"/>
              <a:ext cx="216950" cy="216950"/>
            </a:xfrm>
            <a:custGeom>
              <a:avLst/>
              <a:gdLst/>
              <a:ahLst/>
              <a:cxnLst/>
              <a:rect l="l" t="t" r="r" b="b"/>
              <a:pathLst>
                <a:path w="8678" h="8678" extrusionOk="0">
                  <a:moveTo>
                    <a:pt x="4339" y="0"/>
                  </a:moveTo>
                  <a:lnTo>
                    <a:pt x="0" y="4339"/>
                  </a:lnTo>
                  <a:lnTo>
                    <a:pt x="4339" y="8677"/>
                  </a:lnTo>
                  <a:lnTo>
                    <a:pt x="8677" y="4339"/>
                  </a:lnTo>
                  <a:lnTo>
                    <a:pt x="4339"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p31"/>
            <p:cNvSpPr/>
            <p:nvPr/>
          </p:nvSpPr>
          <p:spPr>
            <a:xfrm>
              <a:off x="3497650" y="1702750"/>
              <a:ext cx="216950" cy="216950"/>
            </a:xfrm>
            <a:custGeom>
              <a:avLst/>
              <a:gdLst/>
              <a:ahLst/>
              <a:cxnLst/>
              <a:rect l="l" t="t" r="r" b="b"/>
              <a:pathLst>
                <a:path w="8678" h="8678" extrusionOk="0">
                  <a:moveTo>
                    <a:pt x="4339" y="0"/>
                  </a:moveTo>
                  <a:lnTo>
                    <a:pt x="1" y="4339"/>
                  </a:lnTo>
                  <a:lnTo>
                    <a:pt x="4339" y="8677"/>
                  </a:lnTo>
                  <a:lnTo>
                    <a:pt x="8677" y="4339"/>
                  </a:lnTo>
                  <a:lnTo>
                    <a:pt x="4339"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4;p31"/>
            <p:cNvSpPr/>
            <p:nvPr/>
          </p:nvSpPr>
          <p:spPr>
            <a:xfrm>
              <a:off x="4039150" y="1161250"/>
              <a:ext cx="216950" cy="216950"/>
            </a:xfrm>
            <a:custGeom>
              <a:avLst/>
              <a:gdLst/>
              <a:ahLst/>
              <a:cxnLst/>
              <a:rect l="l" t="t" r="r" b="b"/>
              <a:pathLst>
                <a:path w="8678" h="8678" extrusionOk="0">
                  <a:moveTo>
                    <a:pt x="4339" y="1"/>
                  </a:moveTo>
                  <a:lnTo>
                    <a:pt x="0" y="4339"/>
                  </a:lnTo>
                  <a:lnTo>
                    <a:pt x="4339" y="8678"/>
                  </a:lnTo>
                  <a:lnTo>
                    <a:pt x="8677" y="4339"/>
                  </a:lnTo>
                  <a:lnTo>
                    <a:pt x="4339"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5;p31"/>
            <p:cNvSpPr/>
            <p:nvPr/>
          </p:nvSpPr>
          <p:spPr>
            <a:xfrm>
              <a:off x="5351275" y="716800"/>
              <a:ext cx="728275" cy="727450"/>
            </a:xfrm>
            <a:custGeom>
              <a:avLst/>
              <a:gdLst/>
              <a:ahLst/>
              <a:cxnLst/>
              <a:rect l="l" t="t" r="r" b="b"/>
              <a:pathLst>
                <a:path w="29131" h="29098" extrusionOk="0">
                  <a:moveTo>
                    <a:pt x="14549" y="6133"/>
                  </a:moveTo>
                  <a:cubicBezTo>
                    <a:pt x="19214" y="6133"/>
                    <a:pt x="22998" y="9917"/>
                    <a:pt x="22998" y="14549"/>
                  </a:cubicBezTo>
                  <a:cubicBezTo>
                    <a:pt x="22998" y="19214"/>
                    <a:pt x="19214" y="22998"/>
                    <a:pt x="14549" y="22998"/>
                  </a:cubicBezTo>
                  <a:cubicBezTo>
                    <a:pt x="9917" y="22998"/>
                    <a:pt x="6133" y="19214"/>
                    <a:pt x="6133" y="14549"/>
                  </a:cubicBezTo>
                  <a:cubicBezTo>
                    <a:pt x="6133" y="9917"/>
                    <a:pt x="9917" y="6133"/>
                    <a:pt x="14549" y="6133"/>
                  </a:cubicBezTo>
                  <a:close/>
                  <a:moveTo>
                    <a:pt x="14549" y="1"/>
                  </a:moveTo>
                  <a:cubicBezTo>
                    <a:pt x="6525" y="1"/>
                    <a:pt x="1" y="6525"/>
                    <a:pt x="1" y="14549"/>
                  </a:cubicBezTo>
                  <a:cubicBezTo>
                    <a:pt x="1" y="22574"/>
                    <a:pt x="6525" y="29098"/>
                    <a:pt x="14549" y="29098"/>
                  </a:cubicBezTo>
                  <a:cubicBezTo>
                    <a:pt x="22573" y="29098"/>
                    <a:pt x="29130" y="22574"/>
                    <a:pt x="29130" y="14549"/>
                  </a:cubicBezTo>
                  <a:cubicBezTo>
                    <a:pt x="29130" y="6525"/>
                    <a:pt x="22573" y="1"/>
                    <a:pt x="14549"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6;p31"/>
            <p:cNvSpPr/>
            <p:nvPr/>
          </p:nvSpPr>
          <p:spPr>
            <a:xfrm>
              <a:off x="5638325" y="39142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7;p31"/>
            <p:cNvSpPr/>
            <p:nvPr/>
          </p:nvSpPr>
          <p:spPr>
            <a:xfrm>
              <a:off x="5638325" y="161712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8;p31"/>
            <p:cNvSpPr/>
            <p:nvPr/>
          </p:nvSpPr>
          <p:spPr>
            <a:xfrm>
              <a:off x="6251575" y="100387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9;p31"/>
            <p:cNvSpPr/>
            <p:nvPr/>
          </p:nvSpPr>
          <p:spPr>
            <a:xfrm>
              <a:off x="5025900" y="1003875"/>
              <a:ext cx="153325" cy="153325"/>
            </a:xfrm>
            <a:custGeom>
              <a:avLst/>
              <a:gdLst/>
              <a:ahLst/>
              <a:cxnLst/>
              <a:rect l="l" t="t" r="r" b="b"/>
              <a:pathLst>
                <a:path w="6133" h="6133" extrusionOk="0">
                  <a:moveTo>
                    <a:pt x="0" y="0"/>
                  </a:moveTo>
                  <a:lnTo>
                    <a:pt x="0"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0;p31"/>
            <p:cNvSpPr/>
            <p:nvPr/>
          </p:nvSpPr>
          <p:spPr>
            <a:xfrm>
              <a:off x="5638325" y="100387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p31"/>
            <p:cNvSpPr/>
            <p:nvPr/>
          </p:nvSpPr>
          <p:spPr>
            <a:xfrm>
              <a:off x="1520900" y="793475"/>
              <a:ext cx="728250" cy="727450"/>
            </a:xfrm>
            <a:custGeom>
              <a:avLst/>
              <a:gdLst/>
              <a:ahLst/>
              <a:cxnLst/>
              <a:rect l="l" t="t" r="r" b="b"/>
              <a:pathLst>
                <a:path w="29130" h="29098" extrusionOk="0">
                  <a:moveTo>
                    <a:pt x="14581" y="6133"/>
                  </a:moveTo>
                  <a:cubicBezTo>
                    <a:pt x="19213" y="6133"/>
                    <a:pt x="22997" y="9917"/>
                    <a:pt x="22997" y="14549"/>
                  </a:cubicBezTo>
                  <a:cubicBezTo>
                    <a:pt x="22997" y="19213"/>
                    <a:pt x="19213" y="22997"/>
                    <a:pt x="14581" y="22997"/>
                  </a:cubicBezTo>
                  <a:cubicBezTo>
                    <a:pt x="9916" y="22997"/>
                    <a:pt x="6133" y="19213"/>
                    <a:pt x="6133" y="14549"/>
                  </a:cubicBezTo>
                  <a:cubicBezTo>
                    <a:pt x="6133" y="9917"/>
                    <a:pt x="9916" y="6133"/>
                    <a:pt x="14581" y="6133"/>
                  </a:cubicBezTo>
                  <a:close/>
                  <a:moveTo>
                    <a:pt x="14581" y="0"/>
                  </a:moveTo>
                  <a:cubicBezTo>
                    <a:pt x="6557" y="0"/>
                    <a:pt x="0" y="6524"/>
                    <a:pt x="0" y="14549"/>
                  </a:cubicBezTo>
                  <a:cubicBezTo>
                    <a:pt x="0" y="22573"/>
                    <a:pt x="6557" y="29097"/>
                    <a:pt x="14581" y="29097"/>
                  </a:cubicBezTo>
                  <a:cubicBezTo>
                    <a:pt x="22606" y="29097"/>
                    <a:pt x="29130" y="22573"/>
                    <a:pt x="29130" y="14549"/>
                  </a:cubicBezTo>
                  <a:cubicBezTo>
                    <a:pt x="29130" y="6524"/>
                    <a:pt x="22606" y="0"/>
                    <a:pt x="14581"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2;p31"/>
            <p:cNvSpPr/>
            <p:nvPr/>
          </p:nvSpPr>
          <p:spPr>
            <a:xfrm>
              <a:off x="1808750" y="46807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3;p31"/>
            <p:cNvSpPr/>
            <p:nvPr/>
          </p:nvSpPr>
          <p:spPr>
            <a:xfrm>
              <a:off x="1808750" y="169377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4;p31"/>
            <p:cNvSpPr/>
            <p:nvPr/>
          </p:nvSpPr>
          <p:spPr>
            <a:xfrm>
              <a:off x="2421200" y="1080525"/>
              <a:ext cx="153325" cy="153325"/>
            </a:xfrm>
            <a:custGeom>
              <a:avLst/>
              <a:gdLst/>
              <a:ahLst/>
              <a:cxnLst/>
              <a:rect l="l" t="t" r="r" b="b"/>
              <a:pathLst>
                <a:path w="6133" h="6133" extrusionOk="0">
                  <a:moveTo>
                    <a:pt x="0" y="0"/>
                  </a:moveTo>
                  <a:lnTo>
                    <a:pt x="0"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5;p31"/>
            <p:cNvSpPr/>
            <p:nvPr/>
          </p:nvSpPr>
          <p:spPr>
            <a:xfrm>
              <a:off x="1195500" y="108052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6;p31"/>
            <p:cNvSpPr/>
            <p:nvPr/>
          </p:nvSpPr>
          <p:spPr>
            <a:xfrm>
              <a:off x="1808750" y="108052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7;p31"/>
            <p:cNvSpPr/>
            <p:nvPr/>
          </p:nvSpPr>
          <p:spPr>
            <a:xfrm>
              <a:off x="2114575" y="238125"/>
              <a:ext cx="1379025" cy="478700"/>
            </a:xfrm>
            <a:custGeom>
              <a:avLst/>
              <a:gdLst/>
              <a:ahLst/>
              <a:cxnLst/>
              <a:rect l="l" t="t" r="r" b="b"/>
              <a:pathLst>
                <a:path w="55161" h="19148" extrusionOk="0">
                  <a:moveTo>
                    <a:pt x="9199" y="0"/>
                  </a:moveTo>
                  <a:lnTo>
                    <a:pt x="9199" y="9199"/>
                  </a:lnTo>
                  <a:lnTo>
                    <a:pt x="0" y="9199"/>
                  </a:lnTo>
                  <a:lnTo>
                    <a:pt x="0" y="15331"/>
                  </a:lnTo>
                  <a:lnTo>
                    <a:pt x="15332" y="15331"/>
                  </a:lnTo>
                  <a:lnTo>
                    <a:pt x="15332" y="6133"/>
                  </a:lnTo>
                  <a:lnTo>
                    <a:pt x="49028" y="6133"/>
                  </a:lnTo>
                  <a:lnTo>
                    <a:pt x="49028" y="19148"/>
                  </a:lnTo>
                  <a:lnTo>
                    <a:pt x="55161" y="19148"/>
                  </a:lnTo>
                  <a:lnTo>
                    <a:pt x="55161"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8;p31"/>
            <p:cNvSpPr/>
            <p:nvPr/>
          </p:nvSpPr>
          <p:spPr>
            <a:xfrm>
              <a:off x="2402450" y="831800"/>
              <a:ext cx="632025" cy="402050"/>
            </a:xfrm>
            <a:custGeom>
              <a:avLst/>
              <a:gdLst/>
              <a:ahLst/>
              <a:cxnLst/>
              <a:rect l="l" t="t" r="r" b="b"/>
              <a:pathLst>
                <a:path w="25281" h="16082" extrusionOk="0">
                  <a:moveTo>
                    <a:pt x="0" y="0"/>
                  </a:moveTo>
                  <a:lnTo>
                    <a:pt x="0" y="6133"/>
                  </a:lnTo>
                  <a:lnTo>
                    <a:pt x="13766" y="6133"/>
                  </a:lnTo>
                  <a:lnTo>
                    <a:pt x="13766" y="16082"/>
                  </a:lnTo>
                  <a:lnTo>
                    <a:pt x="25281" y="16082"/>
                  </a:lnTo>
                  <a:lnTo>
                    <a:pt x="25281" y="9949"/>
                  </a:lnTo>
                  <a:lnTo>
                    <a:pt x="19898" y="9949"/>
                  </a:lnTo>
                  <a:lnTo>
                    <a:pt x="19898"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9;p31"/>
            <p:cNvSpPr/>
            <p:nvPr/>
          </p:nvSpPr>
          <p:spPr>
            <a:xfrm>
              <a:off x="2114575" y="1540450"/>
              <a:ext cx="785350" cy="632050"/>
            </a:xfrm>
            <a:custGeom>
              <a:avLst/>
              <a:gdLst/>
              <a:ahLst/>
              <a:cxnLst/>
              <a:rect l="l" t="t" r="r" b="b"/>
              <a:pathLst>
                <a:path w="31414" h="25282" extrusionOk="0">
                  <a:moveTo>
                    <a:pt x="0" y="1"/>
                  </a:moveTo>
                  <a:lnTo>
                    <a:pt x="0" y="21432"/>
                  </a:lnTo>
                  <a:lnTo>
                    <a:pt x="25281" y="21432"/>
                  </a:lnTo>
                  <a:lnTo>
                    <a:pt x="25281" y="25281"/>
                  </a:lnTo>
                  <a:lnTo>
                    <a:pt x="31413" y="25281"/>
                  </a:lnTo>
                  <a:lnTo>
                    <a:pt x="31413" y="15332"/>
                  </a:lnTo>
                  <a:lnTo>
                    <a:pt x="6133" y="15332"/>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0;p31"/>
            <p:cNvSpPr/>
            <p:nvPr/>
          </p:nvSpPr>
          <p:spPr>
            <a:xfrm>
              <a:off x="1272150" y="1387150"/>
              <a:ext cx="306675" cy="383300"/>
            </a:xfrm>
            <a:custGeom>
              <a:avLst/>
              <a:gdLst/>
              <a:ahLst/>
              <a:cxnLst/>
              <a:rect l="l" t="t" r="r" b="b"/>
              <a:pathLst>
                <a:path w="12267" h="15332" extrusionOk="0">
                  <a:moveTo>
                    <a:pt x="1" y="0"/>
                  </a:moveTo>
                  <a:lnTo>
                    <a:pt x="1" y="15332"/>
                  </a:lnTo>
                  <a:lnTo>
                    <a:pt x="12266" y="15332"/>
                  </a:lnTo>
                  <a:lnTo>
                    <a:pt x="12266" y="9199"/>
                  </a:lnTo>
                  <a:lnTo>
                    <a:pt x="6134" y="9199"/>
                  </a:lnTo>
                  <a:lnTo>
                    <a:pt x="6134"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1;p31"/>
            <p:cNvSpPr/>
            <p:nvPr/>
          </p:nvSpPr>
          <p:spPr>
            <a:xfrm>
              <a:off x="4106825" y="391425"/>
              <a:ext cx="1206150" cy="383300"/>
            </a:xfrm>
            <a:custGeom>
              <a:avLst/>
              <a:gdLst/>
              <a:ahLst/>
              <a:cxnLst/>
              <a:rect l="l" t="t" r="r" b="b"/>
              <a:pathLst>
                <a:path w="48246" h="15332" extrusionOk="0">
                  <a:moveTo>
                    <a:pt x="1" y="1"/>
                  </a:moveTo>
                  <a:lnTo>
                    <a:pt x="1" y="11483"/>
                  </a:lnTo>
                  <a:lnTo>
                    <a:pt x="6133" y="11483"/>
                  </a:lnTo>
                  <a:lnTo>
                    <a:pt x="6133" y="6133"/>
                  </a:lnTo>
                  <a:lnTo>
                    <a:pt x="39829" y="6133"/>
                  </a:lnTo>
                  <a:lnTo>
                    <a:pt x="39829" y="15332"/>
                  </a:lnTo>
                  <a:lnTo>
                    <a:pt x="48245" y="15332"/>
                  </a:lnTo>
                  <a:lnTo>
                    <a:pt x="48245" y="9199"/>
                  </a:lnTo>
                  <a:lnTo>
                    <a:pt x="45962" y="9199"/>
                  </a:lnTo>
                  <a:lnTo>
                    <a:pt x="45962"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2;p31"/>
            <p:cNvSpPr/>
            <p:nvPr/>
          </p:nvSpPr>
          <p:spPr>
            <a:xfrm>
              <a:off x="4662175" y="1080525"/>
              <a:ext cx="210425" cy="306650"/>
            </a:xfrm>
            <a:custGeom>
              <a:avLst/>
              <a:gdLst/>
              <a:ahLst/>
              <a:cxnLst/>
              <a:rect l="l" t="t" r="r" b="b"/>
              <a:pathLst>
                <a:path w="8417" h="12266" extrusionOk="0">
                  <a:moveTo>
                    <a:pt x="1" y="0"/>
                  </a:moveTo>
                  <a:lnTo>
                    <a:pt x="1" y="6133"/>
                  </a:lnTo>
                  <a:lnTo>
                    <a:pt x="2284" y="6133"/>
                  </a:lnTo>
                  <a:lnTo>
                    <a:pt x="2284" y="12265"/>
                  </a:lnTo>
                  <a:lnTo>
                    <a:pt x="8417" y="12265"/>
                  </a:lnTo>
                  <a:lnTo>
                    <a:pt x="8417"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3;p31"/>
            <p:cNvSpPr/>
            <p:nvPr/>
          </p:nvSpPr>
          <p:spPr>
            <a:xfrm>
              <a:off x="3340250" y="2382875"/>
              <a:ext cx="230000" cy="306650"/>
            </a:xfrm>
            <a:custGeom>
              <a:avLst/>
              <a:gdLst/>
              <a:ahLst/>
              <a:cxnLst/>
              <a:rect l="l" t="t" r="r" b="b"/>
              <a:pathLst>
                <a:path w="9200" h="12266" extrusionOk="0">
                  <a:moveTo>
                    <a:pt x="3067" y="0"/>
                  </a:moveTo>
                  <a:lnTo>
                    <a:pt x="3067" y="6133"/>
                  </a:lnTo>
                  <a:lnTo>
                    <a:pt x="1" y="6133"/>
                  </a:lnTo>
                  <a:lnTo>
                    <a:pt x="1" y="12265"/>
                  </a:lnTo>
                  <a:lnTo>
                    <a:pt x="9200" y="12265"/>
                  </a:lnTo>
                  <a:lnTo>
                    <a:pt x="9200"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p31"/>
            <p:cNvSpPr/>
            <p:nvPr/>
          </p:nvSpPr>
          <p:spPr>
            <a:xfrm>
              <a:off x="4719275" y="1847075"/>
              <a:ext cx="613275" cy="382500"/>
            </a:xfrm>
            <a:custGeom>
              <a:avLst/>
              <a:gdLst/>
              <a:ahLst/>
              <a:cxnLst/>
              <a:rect l="l" t="t" r="r" b="b"/>
              <a:pathLst>
                <a:path w="24531" h="15300" extrusionOk="0">
                  <a:moveTo>
                    <a:pt x="0" y="1"/>
                  </a:moveTo>
                  <a:lnTo>
                    <a:pt x="0" y="6101"/>
                  </a:lnTo>
                  <a:lnTo>
                    <a:pt x="12265" y="6101"/>
                  </a:lnTo>
                  <a:lnTo>
                    <a:pt x="12265" y="15300"/>
                  </a:lnTo>
                  <a:lnTo>
                    <a:pt x="24530" y="15300"/>
                  </a:lnTo>
                  <a:lnTo>
                    <a:pt x="24530" y="9167"/>
                  </a:lnTo>
                  <a:lnTo>
                    <a:pt x="18398" y="9167"/>
                  </a:lnTo>
                  <a:lnTo>
                    <a:pt x="18398"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5;p31"/>
            <p:cNvSpPr/>
            <p:nvPr/>
          </p:nvSpPr>
          <p:spPr>
            <a:xfrm>
              <a:off x="6021625" y="1463800"/>
              <a:ext cx="306650" cy="383300"/>
            </a:xfrm>
            <a:custGeom>
              <a:avLst/>
              <a:gdLst/>
              <a:ahLst/>
              <a:cxnLst/>
              <a:rect l="l" t="t" r="r" b="b"/>
              <a:pathLst>
                <a:path w="12266" h="15332" extrusionOk="0">
                  <a:moveTo>
                    <a:pt x="0" y="1"/>
                  </a:moveTo>
                  <a:lnTo>
                    <a:pt x="0" y="15332"/>
                  </a:lnTo>
                  <a:lnTo>
                    <a:pt x="12265" y="15332"/>
                  </a:lnTo>
                  <a:lnTo>
                    <a:pt x="12265" y="9199"/>
                  </a:lnTo>
                  <a:lnTo>
                    <a:pt x="6133" y="9199"/>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6;p31"/>
            <p:cNvSpPr/>
            <p:nvPr/>
          </p:nvSpPr>
          <p:spPr>
            <a:xfrm>
              <a:off x="6098275" y="314775"/>
              <a:ext cx="306650" cy="306650"/>
            </a:xfrm>
            <a:custGeom>
              <a:avLst/>
              <a:gdLst/>
              <a:ahLst/>
              <a:cxnLst/>
              <a:rect l="l" t="t" r="r" b="b"/>
              <a:pathLst>
                <a:path w="12266" h="12266" extrusionOk="0">
                  <a:moveTo>
                    <a:pt x="6133" y="0"/>
                  </a:moveTo>
                  <a:lnTo>
                    <a:pt x="6133" y="6133"/>
                  </a:lnTo>
                  <a:lnTo>
                    <a:pt x="0" y="6133"/>
                  </a:lnTo>
                  <a:lnTo>
                    <a:pt x="0" y="12265"/>
                  </a:lnTo>
                  <a:lnTo>
                    <a:pt x="12265" y="12265"/>
                  </a:lnTo>
                  <a:lnTo>
                    <a:pt x="12265"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p31"/>
            <p:cNvSpPr/>
            <p:nvPr/>
          </p:nvSpPr>
          <p:spPr>
            <a:xfrm>
              <a:off x="2976550" y="4087250"/>
              <a:ext cx="153350" cy="325425"/>
            </a:xfrm>
            <a:custGeom>
              <a:avLst/>
              <a:gdLst/>
              <a:ahLst/>
              <a:cxnLst/>
              <a:rect l="l" t="t" r="r" b="b"/>
              <a:pathLst>
                <a:path w="6134" h="13017" extrusionOk="0">
                  <a:moveTo>
                    <a:pt x="1" y="1"/>
                  </a:moveTo>
                  <a:lnTo>
                    <a:pt x="1" y="13016"/>
                  </a:lnTo>
                  <a:lnTo>
                    <a:pt x="6133" y="1301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 name="Google Shape;258;p31"/>
          <p:cNvCxnSpPr/>
          <p:nvPr/>
        </p:nvCxnSpPr>
        <p:spPr>
          <a:xfrm>
            <a:off x="1412507" y="1493929"/>
            <a:ext cx="0" cy="726300"/>
          </a:xfrm>
          <a:prstGeom prst="straightConnector1">
            <a:avLst/>
          </a:prstGeom>
          <a:noFill/>
          <a:ln w="19050" cap="flat" cmpd="sng">
            <a:solidFill>
              <a:srgbClr val="002060"/>
            </a:solidFill>
            <a:prstDash val="solid"/>
            <a:round/>
            <a:headEnd type="oval" w="med" len="med"/>
            <a:tailEnd type="oval" w="med" len="med"/>
          </a:ln>
        </p:spPr>
      </p:cxnSp>
      <p:cxnSp>
        <p:nvCxnSpPr>
          <p:cNvPr id="52" name="Google Shape;259;p31"/>
          <p:cNvCxnSpPr/>
          <p:nvPr/>
        </p:nvCxnSpPr>
        <p:spPr>
          <a:xfrm>
            <a:off x="8756005" y="1504766"/>
            <a:ext cx="0" cy="726300"/>
          </a:xfrm>
          <a:prstGeom prst="straightConnector1">
            <a:avLst/>
          </a:prstGeom>
          <a:noFill/>
          <a:ln w="19050" cap="flat" cmpd="sng">
            <a:solidFill>
              <a:srgbClr val="002060"/>
            </a:solidFill>
            <a:prstDash val="solid"/>
            <a:round/>
            <a:headEnd type="oval" w="med" len="med"/>
            <a:tailEnd type="oval" w="med" len="med"/>
          </a:ln>
        </p:spPr>
      </p:cxnSp>
      <p:grpSp>
        <p:nvGrpSpPr>
          <p:cNvPr id="53" name="Google Shape;260;p31"/>
          <p:cNvGrpSpPr/>
          <p:nvPr/>
        </p:nvGrpSpPr>
        <p:grpSpPr>
          <a:xfrm>
            <a:off x="612557" y="4598479"/>
            <a:ext cx="904536" cy="1035215"/>
            <a:chOff x="1190625" y="238125"/>
            <a:chExt cx="5219200" cy="5219200"/>
          </a:xfrm>
        </p:grpSpPr>
        <p:sp>
          <p:nvSpPr>
            <p:cNvPr id="54" name="Google Shape;261;p31"/>
            <p:cNvSpPr/>
            <p:nvPr/>
          </p:nvSpPr>
          <p:spPr>
            <a:xfrm>
              <a:off x="2188775" y="123627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2;p31"/>
            <p:cNvSpPr/>
            <p:nvPr/>
          </p:nvSpPr>
          <p:spPr>
            <a:xfrm>
              <a:off x="5258300" y="123627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3;p31"/>
            <p:cNvSpPr/>
            <p:nvPr/>
          </p:nvSpPr>
          <p:spPr>
            <a:xfrm>
              <a:off x="2188775" y="430580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4;p31"/>
            <p:cNvSpPr/>
            <p:nvPr/>
          </p:nvSpPr>
          <p:spPr>
            <a:xfrm>
              <a:off x="5258300" y="430580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5;p31"/>
            <p:cNvSpPr/>
            <p:nvPr/>
          </p:nvSpPr>
          <p:spPr>
            <a:xfrm>
              <a:off x="2188775" y="1236275"/>
              <a:ext cx="3222875" cy="3222875"/>
            </a:xfrm>
            <a:custGeom>
              <a:avLst/>
              <a:gdLst/>
              <a:ahLst/>
              <a:cxnLst/>
              <a:rect l="l" t="t" r="r" b="b"/>
              <a:pathLst>
                <a:path w="128915" h="128915" extrusionOk="0">
                  <a:moveTo>
                    <a:pt x="110517" y="6133"/>
                  </a:moveTo>
                  <a:lnTo>
                    <a:pt x="110517" y="18398"/>
                  </a:lnTo>
                  <a:lnTo>
                    <a:pt x="122782" y="18398"/>
                  </a:lnTo>
                  <a:lnTo>
                    <a:pt x="122782" y="110517"/>
                  </a:lnTo>
                  <a:lnTo>
                    <a:pt x="110517" y="110517"/>
                  </a:lnTo>
                  <a:lnTo>
                    <a:pt x="110517" y="122782"/>
                  </a:lnTo>
                  <a:lnTo>
                    <a:pt x="18398" y="122782"/>
                  </a:lnTo>
                  <a:lnTo>
                    <a:pt x="18398" y="110517"/>
                  </a:lnTo>
                  <a:lnTo>
                    <a:pt x="6133" y="110517"/>
                  </a:lnTo>
                  <a:lnTo>
                    <a:pt x="6133" y="18398"/>
                  </a:lnTo>
                  <a:lnTo>
                    <a:pt x="18398" y="18398"/>
                  </a:lnTo>
                  <a:lnTo>
                    <a:pt x="18398" y="6133"/>
                  </a:lnTo>
                  <a:close/>
                  <a:moveTo>
                    <a:pt x="12266" y="1"/>
                  </a:moveTo>
                  <a:lnTo>
                    <a:pt x="12266" y="12266"/>
                  </a:lnTo>
                  <a:lnTo>
                    <a:pt x="1" y="12266"/>
                  </a:lnTo>
                  <a:lnTo>
                    <a:pt x="1" y="116649"/>
                  </a:lnTo>
                  <a:lnTo>
                    <a:pt x="12266" y="116649"/>
                  </a:lnTo>
                  <a:lnTo>
                    <a:pt x="12266" y="128914"/>
                  </a:lnTo>
                  <a:lnTo>
                    <a:pt x="116649" y="128914"/>
                  </a:lnTo>
                  <a:lnTo>
                    <a:pt x="116649" y="116649"/>
                  </a:lnTo>
                  <a:lnTo>
                    <a:pt x="128914" y="116649"/>
                  </a:lnTo>
                  <a:lnTo>
                    <a:pt x="128914" y="12266"/>
                  </a:lnTo>
                  <a:lnTo>
                    <a:pt x="116649" y="12266"/>
                  </a:lnTo>
                  <a:lnTo>
                    <a:pt x="116649"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6;p31"/>
            <p:cNvSpPr/>
            <p:nvPr/>
          </p:nvSpPr>
          <p:spPr>
            <a:xfrm>
              <a:off x="2495400" y="1849525"/>
              <a:ext cx="153350" cy="154150"/>
            </a:xfrm>
            <a:custGeom>
              <a:avLst/>
              <a:gdLst/>
              <a:ahLst/>
              <a:cxnLst/>
              <a:rect l="l" t="t" r="r" b="b"/>
              <a:pathLst>
                <a:path w="6134" h="6166" extrusionOk="0">
                  <a:moveTo>
                    <a:pt x="1" y="1"/>
                  </a:moveTo>
                  <a:lnTo>
                    <a:pt x="1" y="6166"/>
                  </a:lnTo>
                  <a:lnTo>
                    <a:pt x="6133" y="616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7;p31"/>
            <p:cNvSpPr/>
            <p:nvPr/>
          </p:nvSpPr>
          <p:spPr>
            <a:xfrm>
              <a:off x="2802025" y="1849525"/>
              <a:ext cx="154150" cy="154150"/>
            </a:xfrm>
            <a:custGeom>
              <a:avLst/>
              <a:gdLst/>
              <a:ahLst/>
              <a:cxnLst/>
              <a:rect l="l" t="t" r="r" b="b"/>
              <a:pathLst>
                <a:path w="6166" h="6166" extrusionOk="0">
                  <a:moveTo>
                    <a:pt x="1" y="1"/>
                  </a:moveTo>
                  <a:lnTo>
                    <a:pt x="1" y="6166"/>
                  </a:lnTo>
                  <a:lnTo>
                    <a:pt x="6166" y="6166"/>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8;p31"/>
            <p:cNvSpPr/>
            <p:nvPr/>
          </p:nvSpPr>
          <p:spPr>
            <a:xfrm>
              <a:off x="3109475" y="1849525"/>
              <a:ext cx="153350" cy="154150"/>
            </a:xfrm>
            <a:custGeom>
              <a:avLst/>
              <a:gdLst/>
              <a:ahLst/>
              <a:cxnLst/>
              <a:rect l="l" t="t" r="r" b="b"/>
              <a:pathLst>
                <a:path w="6134" h="6166" extrusionOk="0">
                  <a:moveTo>
                    <a:pt x="1" y="1"/>
                  </a:moveTo>
                  <a:lnTo>
                    <a:pt x="1" y="6166"/>
                  </a:lnTo>
                  <a:lnTo>
                    <a:pt x="6133" y="616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9;p31"/>
            <p:cNvSpPr/>
            <p:nvPr/>
          </p:nvSpPr>
          <p:spPr>
            <a:xfrm>
              <a:off x="3416100" y="1849525"/>
              <a:ext cx="154150" cy="154150"/>
            </a:xfrm>
            <a:custGeom>
              <a:avLst/>
              <a:gdLst/>
              <a:ahLst/>
              <a:cxnLst/>
              <a:rect l="l" t="t" r="r" b="b"/>
              <a:pathLst>
                <a:path w="6166" h="6166" extrusionOk="0">
                  <a:moveTo>
                    <a:pt x="1" y="1"/>
                  </a:moveTo>
                  <a:lnTo>
                    <a:pt x="1" y="6166"/>
                  </a:lnTo>
                  <a:lnTo>
                    <a:pt x="6166" y="6166"/>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0;p31"/>
            <p:cNvSpPr/>
            <p:nvPr/>
          </p:nvSpPr>
          <p:spPr>
            <a:xfrm>
              <a:off x="3723550" y="1849525"/>
              <a:ext cx="153325" cy="154150"/>
            </a:xfrm>
            <a:custGeom>
              <a:avLst/>
              <a:gdLst/>
              <a:ahLst/>
              <a:cxnLst/>
              <a:rect l="l" t="t" r="r" b="b"/>
              <a:pathLst>
                <a:path w="6133" h="6166" extrusionOk="0">
                  <a:moveTo>
                    <a:pt x="0" y="1"/>
                  </a:moveTo>
                  <a:lnTo>
                    <a:pt x="0" y="6166"/>
                  </a:lnTo>
                  <a:lnTo>
                    <a:pt x="6133" y="616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1;p31"/>
            <p:cNvSpPr/>
            <p:nvPr/>
          </p:nvSpPr>
          <p:spPr>
            <a:xfrm>
              <a:off x="4030175" y="1849525"/>
              <a:ext cx="154150" cy="154150"/>
            </a:xfrm>
            <a:custGeom>
              <a:avLst/>
              <a:gdLst/>
              <a:ahLst/>
              <a:cxnLst/>
              <a:rect l="l" t="t" r="r" b="b"/>
              <a:pathLst>
                <a:path w="6166" h="6166" extrusionOk="0">
                  <a:moveTo>
                    <a:pt x="0" y="1"/>
                  </a:moveTo>
                  <a:lnTo>
                    <a:pt x="0" y="6166"/>
                  </a:lnTo>
                  <a:lnTo>
                    <a:pt x="6166" y="6166"/>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2;p31"/>
            <p:cNvSpPr/>
            <p:nvPr/>
          </p:nvSpPr>
          <p:spPr>
            <a:xfrm>
              <a:off x="4337625" y="1849525"/>
              <a:ext cx="153325" cy="154150"/>
            </a:xfrm>
            <a:custGeom>
              <a:avLst/>
              <a:gdLst/>
              <a:ahLst/>
              <a:cxnLst/>
              <a:rect l="l" t="t" r="r" b="b"/>
              <a:pathLst>
                <a:path w="6133" h="6166" extrusionOk="0">
                  <a:moveTo>
                    <a:pt x="0" y="1"/>
                  </a:moveTo>
                  <a:lnTo>
                    <a:pt x="0" y="6166"/>
                  </a:lnTo>
                  <a:lnTo>
                    <a:pt x="6133" y="616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p31"/>
            <p:cNvSpPr/>
            <p:nvPr/>
          </p:nvSpPr>
          <p:spPr>
            <a:xfrm>
              <a:off x="4644250" y="1849525"/>
              <a:ext cx="154150" cy="154150"/>
            </a:xfrm>
            <a:custGeom>
              <a:avLst/>
              <a:gdLst/>
              <a:ahLst/>
              <a:cxnLst/>
              <a:rect l="l" t="t" r="r" b="b"/>
              <a:pathLst>
                <a:path w="6166" h="6166" extrusionOk="0">
                  <a:moveTo>
                    <a:pt x="0" y="1"/>
                  </a:moveTo>
                  <a:lnTo>
                    <a:pt x="0" y="6166"/>
                  </a:lnTo>
                  <a:lnTo>
                    <a:pt x="6165" y="6166"/>
                  </a:lnTo>
                  <a:lnTo>
                    <a:pt x="6165"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4;p31"/>
            <p:cNvSpPr/>
            <p:nvPr/>
          </p:nvSpPr>
          <p:spPr>
            <a:xfrm>
              <a:off x="2802025" y="1542900"/>
              <a:ext cx="154150" cy="153350"/>
            </a:xfrm>
            <a:custGeom>
              <a:avLst/>
              <a:gdLst/>
              <a:ahLst/>
              <a:cxnLst/>
              <a:rect l="l" t="t" r="r" b="b"/>
              <a:pathLst>
                <a:path w="6166" h="6134" extrusionOk="0">
                  <a:moveTo>
                    <a:pt x="1" y="1"/>
                  </a:moveTo>
                  <a:lnTo>
                    <a:pt x="1" y="6133"/>
                  </a:lnTo>
                  <a:lnTo>
                    <a:pt x="6166" y="6133"/>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5;p31"/>
            <p:cNvSpPr/>
            <p:nvPr/>
          </p:nvSpPr>
          <p:spPr>
            <a:xfrm>
              <a:off x="3109475" y="154290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6;p31"/>
            <p:cNvSpPr/>
            <p:nvPr/>
          </p:nvSpPr>
          <p:spPr>
            <a:xfrm>
              <a:off x="3416100" y="1542900"/>
              <a:ext cx="154150" cy="153350"/>
            </a:xfrm>
            <a:custGeom>
              <a:avLst/>
              <a:gdLst/>
              <a:ahLst/>
              <a:cxnLst/>
              <a:rect l="l" t="t" r="r" b="b"/>
              <a:pathLst>
                <a:path w="6166" h="6134" extrusionOk="0">
                  <a:moveTo>
                    <a:pt x="1" y="1"/>
                  </a:moveTo>
                  <a:lnTo>
                    <a:pt x="1" y="6133"/>
                  </a:lnTo>
                  <a:lnTo>
                    <a:pt x="6166" y="6133"/>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7;p31"/>
            <p:cNvSpPr/>
            <p:nvPr/>
          </p:nvSpPr>
          <p:spPr>
            <a:xfrm>
              <a:off x="3723550" y="1542900"/>
              <a:ext cx="153325" cy="153350"/>
            </a:xfrm>
            <a:custGeom>
              <a:avLst/>
              <a:gdLst/>
              <a:ahLst/>
              <a:cxnLst/>
              <a:rect l="l" t="t" r="r" b="b"/>
              <a:pathLst>
                <a:path w="6133" h="6134" extrusionOk="0">
                  <a:moveTo>
                    <a:pt x="0" y="1"/>
                  </a:moveTo>
                  <a:lnTo>
                    <a:pt x="0"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8;p31"/>
            <p:cNvSpPr/>
            <p:nvPr/>
          </p:nvSpPr>
          <p:spPr>
            <a:xfrm>
              <a:off x="4030175" y="1542900"/>
              <a:ext cx="154150" cy="153350"/>
            </a:xfrm>
            <a:custGeom>
              <a:avLst/>
              <a:gdLst/>
              <a:ahLst/>
              <a:cxnLst/>
              <a:rect l="l" t="t" r="r" b="b"/>
              <a:pathLst>
                <a:path w="6166" h="6134" extrusionOk="0">
                  <a:moveTo>
                    <a:pt x="0" y="1"/>
                  </a:moveTo>
                  <a:lnTo>
                    <a:pt x="0" y="6133"/>
                  </a:lnTo>
                  <a:lnTo>
                    <a:pt x="6166" y="6133"/>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9;p31"/>
            <p:cNvSpPr/>
            <p:nvPr/>
          </p:nvSpPr>
          <p:spPr>
            <a:xfrm>
              <a:off x="4337625" y="1542900"/>
              <a:ext cx="153325" cy="153350"/>
            </a:xfrm>
            <a:custGeom>
              <a:avLst/>
              <a:gdLst/>
              <a:ahLst/>
              <a:cxnLst/>
              <a:rect l="l" t="t" r="r" b="b"/>
              <a:pathLst>
                <a:path w="6133" h="6134" extrusionOk="0">
                  <a:moveTo>
                    <a:pt x="0" y="1"/>
                  </a:moveTo>
                  <a:lnTo>
                    <a:pt x="0"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0;p31"/>
            <p:cNvSpPr/>
            <p:nvPr/>
          </p:nvSpPr>
          <p:spPr>
            <a:xfrm>
              <a:off x="4644250" y="1542900"/>
              <a:ext cx="154150" cy="153350"/>
            </a:xfrm>
            <a:custGeom>
              <a:avLst/>
              <a:gdLst/>
              <a:ahLst/>
              <a:cxnLst/>
              <a:rect l="l" t="t" r="r" b="b"/>
              <a:pathLst>
                <a:path w="6166" h="6134" extrusionOk="0">
                  <a:moveTo>
                    <a:pt x="0" y="1"/>
                  </a:moveTo>
                  <a:lnTo>
                    <a:pt x="0" y="6133"/>
                  </a:lnTo>
                  <a:lnTo>
                    <a:pt x="6165" y="6133"/>
                  </a:lnTo>
                  <a:lnTo>
                    <a:pt x="6165"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1;p31"/>
            <p:cNvSpPr/>
            <p:nvPr/>
          </p:nvSpPr>
          <p:spPr>
            <a:xfrm>
              <a:off x="4951675" y="1849525"/>
              <a:ext cx="153350" cy="154150"/>
            </a:xfrm>
            <a:custGeom>
              <a:avLst/>
              <a:gdLst/>
              <a:ahLst/>
              <a:cxnLst/>
              <a:rect l="l" t="t" r="r" b="b"/>
              <a:pathLst>
                <a:path w="6134" h="6166" extrusionOk="0">
                  <a:moveTo>
                    <a:pt x="1" y="1"/>
                  </a:moveTo>
                  <a:lnTo>
                    <a:pt x="1" y="6166"/>
                  </a:lnTo>
                  <a:lnTo>
                    <a:pt x="6133" y="616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2;p31"/>
            <p:cNvSpPr/>
            <p:nvPr/>
          </p:nvSpPr>
          <p:spPr>
            <a:xfrm>
              <a:off x="2495400" y="215697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83;p31"/>
            <p:cNvSpPr/>
            <p:nvPr/>
          </p:nvSpPr>
          <p:spPr>
            <a:xfrm>
              <a:off x="2802025" y="2156975"/>
              <a:ext cx="154150" cy="153350"/>
            </a:xfrm>
            <a:custGeom>
              <a:avLst/>
              <a:gdLst/>
              <a:ahLst/>
              <a:cxnLst/>
              <a:rect l="l" t="t" r="r" b="b"/>
              <a:pathLst>
                <a:path w="6166" h="6134" extrusionOk="0">
                  <a:moveTo>
                    <a:pt x="1" y="1"/>
                  </a:moveTo>
                  <a:lnTo>
                    <a:pt x="1" y="6133"/>
                  </a:lnTo>
                  <a:lnTo>
                    <a:pt x="6166" y="6133"/>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4;p31"/>
            <p:cNvSpPr/>
            <p:nvPr/>
          </p:nvSpPr>
          <p:spPr>
            <a:xfrm>
              <a:off x="4644250" y="2771050"/>
              <a:ext cx="154150" cy="153325"/>
            </a:xfrm>
            <a:custGeom>
              <a:avLst/>
              <a:gdLst/>
              <a:ahLst/>
              <a:cxnLst/>
              <a:rect l="l" t="t" r="r" b="b"/>
              <a:pathLst>
                <a:path w="6166" h="6133" extrusionOk="0">
                  <a:moveTo>
                    <a:pt x="0" y="0"/>
                  </a:moveTo>
                  <a:lnTo>
                    <a:pt x="0" y="6133"/>
                  </a:lnTo>
                  <a:lnTo>
                    <a:pt x="6165" y="6133"/>
                  </a:lnTo>
                  <a:lnTo>
                    <a:pt x="6165"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5;p31"/>
            <p:cNvSpPr/>
            <p:nvPr/>
          </p:nvSpPr>
          <p:spPr>
            <a:xfrm>
              <a:off x="4644250" y="2463600"/>
              <a:ext cx="154150" cy="154150"/>
            </a:xfrm>
            <a:custGeom>
              <a:avLst/>
              <a:gdLst/>
              <a:ahLst/>
              <a:cxnLst/>
              <a:rect l="l" t="t" r="r" b="b"/>
              <a:pathLst>
                <a:path w="6166" h="6166" extrusionOk="0">
                  <a:moveTo>
                    <a:pt x="0" y="1"/>
                  </a:moveTo>
                  <a:lnTo>
                    <a:pt x="0" y="6166"/>
                  </a:lnTo>
                  <a:lnTo>
                    <a:pt x="6165" y="6166"/>
                  </a:lnTo>
                  <a:lnTo>
                    <a:pt x="6165"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6;p31"/>
            <p:cNvSpPr/>
            <p:nvPr/>
          </p:nvSpPr>
          <p:spPr>
            <a:xfrm>
              <a:off x="4644250" y="3077675"/>
              <a:ext cx="154150" cy="154150"/>
            </a:xfrm>
            <a:custGeom>
              <a:avLst/>
              <a:gdLst/>
              <a:ahLst/>
              <a:cxnLst/>
              <a:rect l="l" t="t" r="r" b="b"/>
              <a:pathLst>
                <a:path w="6166" h="6166" extrusionOk="0">
                  <a:moveTo>
                    <a:pt x="0" y="0"/>
                  </a:moveTo>
                  <a:lnTo>
                    <a:pt x="0" y="6166"/>
                  </a:lnTo>
                  <a:lnTo>
                    <a:pt x="6165" y="6166"/>
                  </a:lnTo>
                  <a:lnTo>
                    <a:pt x="6165"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7;p31"/>
            <p:cNvSpPr/>
            <p:nvPr/>
          </p:nvSpPr>
          <p:spPr>
            <a:xfrm>
              <a:off x="4644250" y="3385125"/>
              <a:ext cx="154150" cy="153325"/>
            </a:xfrm>
            <a:custGeom>
              <a:avLst/>
              <a:gdLst/>
              <a:ahLst/>
              <a:cxnLst/>
              <a:rect l="l" t="t" r="r" b="b"/>
              <a:pathLst>
                <a:path w="6166" h="6133" extrusionOk="0">
                  <a:moveTo>
                    <a:pt x="0" y="0"/>
                  </a:moveTo>
                  <a:lnTo>
                    <a:pt x="0" y="6133"/>
                  </a:lnTo>
                  <a:lnTo>
                    <a:pt x="6165" y="6133"/>
                  </a:lnTo>
                  <a:lnTo>
                    <a:pt x="6165"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8;p31"/>
            <p:cNvSpPr/>
            <p:nvPr/>
          </p:nvSpPr>
          <p:spPr>
            <a:xfrm>
              <a:off x="4951675" y="2771050"/>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9;p31"/>
            <p:cNvSpPr/>
            <p:nvPr/>
          </p:nvSpPr>
          <p:spPr>
            <a:xfrm>
              <a:off x="4951675" y="2463600"/>
              <a:ext cx="153350" cy="154150"/>
            </a:xfrm>
            <a:custGeom>
              <a:avLst/>
              <a:gdLst/>
              <a:ahLst/>
              <a:cxnLst/>
              <a:rect l="l" t="t" r="r" b="b"/>
              <a:pathLst>
                <a:path w="6134" h="6166" extrusionOk="0">
                  <a:moveTo>
                    <a:pt x="1" y="1"/>
                  </a:moveTo>
                  <a:lnTo>
                    <a:pt x="1" y="6166"/>
                  </a:lnTo>
                  <a:lnTo>
                    <a:pt x="6133" y="616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0;p31"/>
            <p:cNvSpPr/>
            <p:nvPr/>
          </p:nvSpPr>
          <p:spPr>
            <a:xfrm>
              <a:off x="4951675" y="3077675"/>
              <a:ext cx="153350" cy="154150"/>
            </a:xfrm>
            <a:custGeom>
              <a:avLst/>
              <a:gdLst/>
              <a:ahLst/>
              <a:cxnLst/>
              <a:rect l="l" t="t" r="r" b="b"/>
              <a:pathLst>
                <a:path w="6134" h="6166" extrusionOk="0">
                  <a:moveTo>
                    <a:pt x="1" y="0"/>
                  </a:moveTo>
                  <a:lnTo>
                    <a:pt x="1" y="6166"/>
                  </a:lnTo>
                  <a:lnTo>
                    <a:pt x="6133" y="6166"/>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1;p31"/>
            <p:cNvSpPr/>
            <p:nvPr/>
          </p:nvSpPr>
          <p:spPr>
            <a:xfrm>
              <a:off x="4951675" y="338512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p31"/>
            <p:cNvSpPr/>
            <p:nvPr/>
          </p:nvSpPr>
          <p:spPr>
            <a:xfrm>
              <a:off x="4644250" y="2156975"/>
              <a:ext cx="154150" cy="153350"/>
            </a:xfrm>
            <a:custGeom>
              <a:avLst/>
              <a:gdLst/>
              <a:ahLst/>
              <a:cxnLst/>
              <a:rect l="l" t="t" r="r" b="b"/>
              <a:pathLst>
                <a:path w="6166" h="6134" extrusionOk="0">
                  <a:moveTo>
                    <a:pt x="0" y="1"/>
                  </a:moveTo>
                  <a:lnTo>
                    <a:pt x="0" y="6133"/>
                  </a:lnTo>
                  <a:lnTo>
                    <a:pt x="6165" y="6133"/>
                  </a:lnTo>
                  <a:lnTo>
                    <a:pt x="6165"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3;p31"/>
            <p:cNvSpPr/>
            <p:nvPr/>
          </p:nvSpPr>
          <p:spPr>
            <a:xfrm>
              <a:off x="4951675" y="215697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4;p31"/>
            <p:cNvSpPr/>
            <p:nvPr/>
          </p:nvSpPr>
          <p:spPr>
            <a:xfrm>
              <a:off x="2495400" y="3691750"/>
              <a:ext cx="153350" cy="154150"/>
            </a:xfrm>
            <a:custGeom>
              <a:avLst/>
              <a:gdLst/>
              <a:ahLst/>
              <a:cxnLst/>
              <a:rect l="l" t="t" r="r" b="b"/>
              <a:pathLst>
                <a:path w="6134" h="6166" extrusionOk="0">
                  <a:moveTo>
                    <a:pt x="1" y="0"/>
                  </a:moveTo>
                  <a:lnTo>
                    <a:pt x="1" y="6165"/>
                  </a:lnTo>
                  <a:lnTo>
                    <a:pt x="6133" y="6165"/>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5;p31"/>
            <p:cNvSpPr/>
            <p:nvPr/>
          </p:nvSpPr>
          <p:spPr>
            <a:xfrm>
              <a:off x="2802025" y="3691750"/>
              <a:ext cx="154150" cy="154150"/>
            </a:xfrm>
            <a:custGeom>
              <a:avLst/>
              <a:gdLst/>
              <a:ahLst/>
              <a:cxnLst/>
              <a:rect l="l" t="t" r="r" b="b"/>
              <a:pathLst>
                <a:path w="6166" h="6166" extrusionOk="0">
                  <a:moveTo>
                    <a:pt x="1" y="0"/>
                  </a:moveTo>
                  <a:lnTo>
                    <a:pt x="1" y="6165"/>
                  </a:lnTo>
                  <a:lnTo>
                    <a:pt x="6166" y="6165"/>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6;p31"/>
            <p:cNvSpPr/>
            <p:nvPr/>
          </p:nvSpPr>
          <p:spPr>
            <a:xfrm>
              <a:off x="3109475" y="3691750"/>
              <a:ext cx="153350" cy="154150"/>
            </a:xfrm>
            <a:custGeom>
              <a:avLst/>
              <a:gdLst/>
              <a:ahLst/>
              <a:cxnLst/>
              <a:rect l="l" t="t" r="r" b="b"/>
              <a:pathLst>
                <a:path w="6134" h="6166" extrusionOk="0">
                  <a:moveTo>
                    <a:pt x="1" y="0"/>
                  </a:moveTo>
                  <a:lnTo>
                    <a:pt x="1" y="6165"/>
                  </a:lnTo>
                  <a:lnTo>
                    <a:pt x="6133" y="6165"/>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7;p31"/>
            <p:cNvSpPr/>
            <p:nvPr/>
          </p:nvSpPr>
          <p:spPr>
            <a:xfrm>
              <a:off x="3416100" y="3691750"/>
              <a:ext cx="154150" cy="154150"/>
            </a:xfrm>
            <a:custGeom>
              <a:avLst/>
              <a:gdLst/>
              <a:ahLst/>
              <a:cxnLst/>
              <a:rect l="l" t="t" r="r" b="b"/>
              <a:pathLst>
                <a:path w="6166" h="6166" extrusionOk="0">
                  <a:moveTo>
                    <a:pt x="1" y="0"/>
                  </a:moveTo>
                  <a:lnTo>
                    <a:pt x="1" y="6165"/>
                  </a:lnTo>
                  <a:lnTo>
                    <a:pt x="6166" y="6165"/>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8;p31"/>
            <p:cNvSpPr/>
            <p:nvPr/>
          </p:nvSpPr>
          <p:spPr>
            <a:xfrm>
              <a:off x="3723550" y="3691750"/>
              <a:ext cx="153325" cy="154150"/>
            </a:xfrm>
            <a:custGeom>
              <a:avLst/>
              <a:gdLst/>
              <a:ahLst/>
              <a:cxnLst/>
              <a:rect l="l" t="t" r="r" b="b"/>
              <a:pathLst>
                <a:path w="6133" h="6166" extrusionOk="0">
                  <a:moveTo>
                    <a:pt x="0" y="0"/>
                  </a:moveTo>
                  <a:lnTo>
                    <a:pt x="0" y="6165"/>
                  </a:lnTo>
                  <a:lnTo>
                    <a:pt x="6133" y="6165"/>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9;p31"/>
            <p:cNvSpPr/>
            <p:nvPr/>
          </p:nvSpPr>
          <p:spPr>
            <a:xfrm>
              <a:off x="4030175" y="3691750"/>
              <a:ext cx="154150" cy="154150"/>
            </a:xfrm>
            <a:custGeom>
              <a:avLst/>
              <a:gdLst/>
              <a:ahLst/>
              <a:cxnLst/>
              <a:rect l="l" t="t" r="r" b="b"/>
              <a:pathLst>
                <a:path w="6166" h="6166" extrusionOk="0">
                  <a:moveTo>
                    <a:pt x="0" y="0"/>
                  </a:moveTo>
                  <a:lnTo>
                    <a:pt x="0" y="6165"/>
                  </a:lnTo>
                  <a:lnTo>
                    <a:pt x="6166" y="6165"/>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0;p31"/>
            <p:cNvSpPr/>
            <p:nvPr/>
          </p:nvSpPr>
          <p:spPr>
            <a:xfrm>
              <a:off x="2495400" y="3385125"/>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1;p31"/>
            <p:cNvSpPr/>
            <p:nvPr/>
          </p:nvSpPr>
          <p:spPr>
            <a:xfrm>
              <a:off x="2802025" y="3385125"/>
              <a:ext cx="154150" cy="153325"/>
            </a:xfrm>
            <a:custGeom>
              <a:avLst/>
              <a:gdLst/>
              <a:ahLst/>
              <a:cxnLst/>
              <a:rect l="l" t="t" r="r" b="b"/>
              <a:pathLst>
                <a:path w="6166" h="6133" extrusionOk="0">
                  <a:moveTo>
                    <a:pt x="1" y="0"/>
                  </a:moveTo>
                  <a:lnTo>
                    <a:pt x="1" y="6133"/>
                  </a:lnTo>
                  <a:lnTo>
                    <a:pt x="6166" y="6133"/>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2;p31"/>
            <p:cNvSpPr/>
            <p:nvPr/>
          </p:nvSpPr>
          <p:spPr>
            <a:xfrm>
              <a:off x="4337625" y="3691750"/>
              <a:ext cx="153325" cy="154150"/>
            </a:xfrm>
            <a:custGeom>
              <a:avLst/>
              <a:gdLst/>
              <a:ahLst/>
              <a:cxnLst/>
              <a:rect l="l" t="t" r="r" b="b"/>
              <a:pathLst>
                <a:path w="6133" h="6166" extrusionOk="0">
                  <a:moveTo>
                    <a:pt x="0" y="0"/>
                  </a:moveTo>
                  <a:lnTo>
                    <a:pt x="0" y="6165"/>
                  </a:lnTo>
                  <a:lnTo>
                    <a:pt x="6133" y="6165"/>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3;p31"/>
            <p:cNvSpPr/>
            <p:nvPr/>
          </p:nvSpPr>
          <p:spPr>
            <a:xfrm>
              <a:off x="4644250" y="3691750"/>
              <a:ext cx="154150" cy="154150"/>
            </a:xfrm>
            <a:custGeom>
              <a:avLst/>
              <a:gdLst/>
              <a:ahLst/>
              <a:cxnLst/>
              <a:rect l="l" t="t" r="r" b="b"/>
              <a:pathLst>
                <a:path w="6166" h="6166" extrusionOk="0">
                  <a:moveTo>
                    <a:pt x="0" y="0"/>
                  </a:moveTo>
                  <a:lnTo>
                    <a:pt x="0" y="6165"/>
                  </a:lnTo>
                  <a:lnTo>
                    <a:pt x="6165" y="6165"/>
                  </a:lnTo>
                  <a:lnTo>
                    <a:pt x="6165"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4;p31"/>
            <p:cNvSpPr/>
            <p:nvPr/>
          </p:nvSpPr>
          <p:spPr>
            <a:xfrm>
              <a:off x="2802025" y="3999175"/>
              <a:ext cx="154150" cy="153350"/>
            </a:xfrm>
            <a:custGeom>
              <a:avLst/>
              <a:gdLst/>
              <a:ahLst/>
              <a:cxnLst/>
              <a:rect l="l" t="t" r="r" b="b"/>
              <a:pathLst>
                <a:path w="6166" h="6134" extrusionOk="0">
                  <a:moveTo>
                    <a:pt x="1" y="1"/>
                  </a:moveTo>
                  <a:lnTo>
                    <a:pt x="1" y="6133"/>
                  </a:lnTo>
                  <a:lnTo>
                    <a:pt x="6166" y="6133"/>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5;p31"/>
            <p:cNvSpPr/>
            <p:nvPr/>
          </p:nvSpPr>
          <p:spPr>
            <a:xfrm>
              <a:off x="3109475" y="3999175"/>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6;p31"/>
            <p:cNvSpPr/>
            <p:nvPr/>
          </p:nvSpPr>
          <p:spPr>
            <a:xfrm>
              <a:off x="2802025" y="2771050"/>
              <a:ext cx="154150" cy="153325"/>
            </a:xfrm>
            <a:custGeom>
              <a:avLst/>
              <a:gdLst/>
              <a:ahLst/>
              <a:cxnLst/>
              <a:rect l="l" t="t" r="r" b="b"/>
              <a:pathLst>
                <a:path w="6166" h="6133" extrusionOk="0">
                  <a:moveTo>
                    <a:pt x="1" y="0"/>
                  </a:moveTo>
                  <a:lnTo>
                    <a:pt x="1" y="6133"/>
                  </a:lnTo>
                  <a:lnTo>
                    <a:pt x="6166" y="6133"/>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7;p31"/>
            <p:cNvSpPr/>
            <p:nvPr/>
          </p:nvSpPr>
          <p:spPr>
            <a:xfrm>
              <a:off x="2802025" y="2463600"/>
              <a:ext cx="154150" cy="154150"/>
            </a:xfrm>
            <a:custGeom>
              <a:avLst/>
              <a:gdLst/>
              <a:ahLst/>
              <a:cxnLst/>
              <a:rect l="l" t="t" r="r" b="b"/>
              <a:pathLst>
                <a:path w="6166" h="6166" extrusionOk="0">
                  <a:moveTo>
                    <a:pt x="1" y="1"/>
                  </a:moveTo>
                  <a:lnTo>
                    <a:pt x="1" y="6166"/>
                  </a:lnTo>
                  <a:lnTo>
                    <a:pt x="6166" y="6166"/>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8;p31"/>
            <p:cNvSpPr/>
            <p:nvPr/>
          </p:nvSpPr>
          <p:spPr>
            <a:xfrm>
              <a:off x="2802025" y="3077675"/>
              <a:ext cx="154150" cy="154150"/>
            </a:xfrm>
            <a:custGeom>
              <a:avLst/>
              <a:gdLst/>
              <a:ahLst/>
              <a:cxnLst/>
              <a:rect l="l" t="t" r="r" b="b"/>
              <a:pathLst>
                <a:path w="6166" h="6166" extrusionOk="0">
                  <a:moveTo>
                    <a:pt x="1" y="0"/>
                  </a:moveTo>
                  <a:lnTo>
                    <a:pt x="1" y="6166"/>
                  </a:lnTo>
                  <a:lnTo>
                    <a:pt x="6166" y="6166"/>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9;p31"/>
            <p:cNvSpPr/>
            <p:nvPr/>
          </p:nvSpPr>
          <p:spPr>
            <a:xfrm>
              <a:off x="2495400" y="2771050"/>
              <a:ext cx="153350" cy="153325"/>
            </a:xfrm>
            <a:custGeom>
              <a:avLst/>
              <a:gdLst/>
              <a:ahLst/>
              <a:cxnLst/>
              <a:rect l="l" t="t" r="r" b="b"/>
              <a:pathLst>
                <a:path w="6134" h="6133" extrusionOk="0">
                  <a:moveTo>
                    <a:pt x="1" y="0"/>
                  </a:moveTo>
                  <a:lnTo>
                    <a:pt x="1" y="6133"/>
                  </a:lnTo>
                  <a:lnTo>
                    <a:pt x="6133" y="6133"/>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0;p31"/>
            <p:cNvSpPr/>
            <p:nvPr/>
          </p:nvSpPr>
          <p:spPr>
            <a:xfrm>
              <a:off x="2495400" y="2463600"/>
              <a:ext cx="153350" cy="154150"/>
            </a:xfrm>
            <a:custGeom>
              <a:avLst/>
              <a:gdLst/>
              <a:ahLst/>
              <a:cxnLst/>
              <a:rect l="l" t="t" r="r" b="b"/>
              <a:pathLst>
                <a:path w="6134" h="6166" extrusionOk="0">
                  <a:moveTo>
                    <a:pt x="1" y="1"/>
                  </a:moveTo>
                  <a:lnTo>
                    <a:pt x="1" y="6166"/>
                  </a:lnTo>
                  <a:lnTo>
                    <a:pt x="6133" y="6166"/>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1;p31"/>
            <p:cNvSpPr/>
            <p:nvPr/>
          </p:nvSpPr>
          <p:spPr>
            <a:xfrm>
              <a:off x="2495400" y="3077675"/>
              <a:ext cx="153350" cy="154150"/>
            </a:xfrm>
            <a:custGeom>
              <a:avLst/>
              <a:gdLst/>
              <a:ahLst/>
              <a:cxnLst/>
              <a:rect l="l" t="t" r="r" b="b"/>
              <a:pathLst>
                <a:path w="6134" h="6166" extrusionOk="0">
                  <a:moveTo>
                    <a:pt x="1" y="0"/>
                  </a:moveTo>
                  <a:lnTo>
                    <a:pt x="1" y="6166"/>
                  </a:lnTo>
                  <a:lnTo>
                    <a:pt x="6133" y="6166"/>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2;p31"/>
            <p:cNvSpPr/>
            <p:nvPr/>
          </p:nvSpPr>
          <p:spPr>
            <a:xfrm>
              <a:off x="3416100" y="3999175"/>
              <a:ext cx="154150" cy="153350"/>
            </a:xfrm>
            <a:custGeom>
              <a:avLst/>
              <a:gdLst/>
              <a:ahLst/>
              <a:cxnLst/>
              <a:rect l="l" t="t" r="r" b="b"/>
              <a:pathLst>
                <a:path w="6166" h="6134" extrusionOk="0">
                  <a:moveTo>
                    <a:pt x="1" y="1"/>
                  </a:moveTo>
                  <a:lnTo>
                    <a:pt x="1" y="6133"/>
                  </a:lnTo>
                  <a:lnTo>
                    <a:pt x="6166" y="6133"/>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3;p31"/>
            <p:cNvSpPr/>
            <p:nvPr/>
          </p:nvSpPr>
          <p:spPr>
            <a:xfrm>
              <a:off x="3723550" y="3999175"/>
              <a:ext cx="153325" cy="153350"/>
            </a:xfrm>
            <a:custGeom>
              <a:avLst/>
              <a:gdLst/>
              <a:ahLst/>
              <a:cxnLst/>
              <a:rect l="l" t="t" r="r" b="b"/>
              <a:pathLst>
                <a:path w="6133" h="6134" extrusionOk="0">
                  <a:moveTo>
                    <a:pt x="0" y="1"/>
                  </a:moveTo>
                  <a:lnTo>
                    <a:pt x="0"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4;p31"/>
            <p:cNvSpPr/>
            <p:nvPr/>
          </p:nvSpPr>
          <p:spPr>
            <a:xfrm>
              <a:off x="4030175" y="3999175"/>
              <a:ext cx="154150" cy="153350"/>
            </a:xfrm>
            <a:custGeom>
              <a:avLst/>
              <a:gdLst/>
              <a:ahLst/>
              <a:cxnLst/>
              <a:rect l="l" t="t" r="r" b="b"/>
              <a:pathLst>
                <a:path w="6166" h="6134" extrusionOk="0">
                  <a:moveTo>
                    <a:pt x="0" y="1"/>
                  </a:moveTo>
                  <a:lnTo>
                    <a:pt x="0" y="6133"/>
                  </a:lnTo>
                  <a:lnTo>
                    <a:pt x="6166" y="6133"/>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15;p31"/>
            <p:cNvSpPr/>
            <p:nvPr/>
          </p:nvSpPr>
          <p:spPr>
            <a:xfrm>
              <a:off x="4337625" y="3999175"/>
              <a:ext cx="153325" cy="153350"/>
            </a:xfrm>
            <a:custGeom>
              <a:avLst/>
              <a:gdLst/>
              <a:ahLst/>
              <a:cxnLst/>
              <a:rect l="l" t="t" r="r" b="b"/>
              <a:pathLst>
                <a:path w="6133" h="6134" extrusionOk="0">
                  <a:moveTo>
                    <a:pt x="0" y="1"/>
                  </a:moveTo>
                  <a:lnTo>
                    <a:pt x="0" y="6133"/>
                  </a:lnTo>
                  <a:lnTo>
                    <a:pt x="6133" y="6133"/>
                  </a:lnTo>
                  <a:lnTo>
                    <a:pt x="6133"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16;p31"/>
            <p:cNvSpPr/>
            <p:nvPr/>
          </p:nvSpPr>
          <p:spPr>
            <a:xfrm>
              <a:off x="4644250" y="3999175"/>
              <a:ext cx="154150" cy="153350"/>
            </a:xfrm>
            <a:custGeom>
              <a:avLst/>
              <a:gdLst/>
              <a:ahLst/>
              <a:cxnLst/>
              <a:rect l="l" t="t" r="r" b="b"/>
              <a:pathLst>
                <a:path w="6166" h="6134" extrusionOk="0">
                  <a:moveTo>
                    <a:pt x="0" y="1"/>
                  </a:moveTo>
                  <a:lnTo>
                    <a:pt x="0" y="6133"/>
                  </a:lnTo>
                  <a:lnTo>
                    <a:pt x="6165" y="6133"/>
                  </a:lnTo>
                  <a:lnTo>
                    <a:pt x="6165"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17;p31"/>
            <p:cNvSpPr/>
            <p:nvPr/>
          </p:nvSpPr>
          <p:spPr>
            <a:xfrm>
              <a:off x="4951675" y="3691750"/>
              <a:ext cx="153350" cy="154150"/>
            </a:xfrm>
            <a:custGeom>
              <a:avLst/>
              <a:gdLst/>
              <a:ahLst/>
              <a:cxnLst/>
              <a:rect l="l" t="t" r="r" b="b"/>
              <a:pathLst>
                <a:path w="6134" h="6166" extrusionOk="0">
                  <a:moveTo>
                    <a:pt x="1" y="0"/>
                  </a:moveTo>
                  <a:lnTo>
                    <a:pt x="1" y="6165"/>
                  </a:lnTo>
                  <a:lnTo>
                    <a:pt x="6133" y="6165"/>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18;p31"/>
            <p:cNvSpPr/>
            <p:nvPr/>
          </p:nvSpPr>
          <p:spPr>
            <a:xfrm>
              <a:off x="1728025" y="775525"/>
              <a:ext cx="4144375" cy="4144375"/>
            </a:xfrm>
            <a:custGeom>
              <a:avLst/>
              <a:gdLst/>
              <a:ahLst/>
              <a:cxnLst/>
              <a:rect l="l" t="t" r="r" b="b"/>
              <a:pathLst>
                <a:path w="165775" h="165775" extrusionOk="0">
                  <a:moveTo>
                    <a:pt x="154097" y="12298"/>
                  </a:moveTo>
                  <a:lnTo>
                    <a:pt x="154097" y="154292"/>
                  </a:lnTo>
                  <a:lnTo>
                    <a:pt x="12102" y="154292"/>
                  </a:lnTo>
                  <a:lnTo>
                    <a:pt x="12102" y="12298"/>
                  </a:lnTo>
                  <a:close/>
                  <a:moveTo>
                    <a:pt x="14810" y="0"/>
                  </a:moveTo>
                  <a:lnTo>
                    <a:pt x="14810" y="6166"/>
                  </a:lnTo>
                  <a:lnTo>
                    <a:pt x="5970" y="6166"/>
                  </a:lnTo>
                  <a:lnTo>
                    <a:pt x="5970" y="19181"/>
                  </a:lnTo>
                  <a:lnTo>
                    <a:pt x="0" y="19181"/>
                  </a:lnTo>
                  <a:lnTo>
                    <a:pt x="0" y="25314"/>
                  </a:lnTo>
                  <a:lnTo>
                    <a:pt x="5970" y="25314"/>
                  </a:lnTo>
                  <a:lnTo>
                    <a:pt x="5970" y="37579"/>
                  </a:lnTo>
                  <a:lnTo>
                    <a:pt x="0" y="37579"/>
                  </a:lnTo>
                  <a:lnTo>
                    <a:pt x="0" y="43711"/>
                  </a:lnTo>
                  <a:lnTo>
                    <a:pt x="5970" y="43711"/>
                  </a:lnTo>
                  <a:lnTo>
                    <a:pt x="5970" y="55944"/>
                  </a:lnTo>
                  <a:lnTo>
                    <a:pt x="0" y="55944"/>
                  </a:lnTo>
                  <a:lnTo>
                    <a:pt x="0" y="62109"/>
                  </a:lnTo>
                  <a:lnTo>
                    <a:pt x="5970" y="62109"/>
                  </a:lnTo>
                  <a:lnTo>
                    <a:pt x="5970" y="74341"/>
                  </a:lnTo>
                  <a:lnTo>
                    <a:pt x="0" y="74341"/>
                  </a:lnTo>
                  <a:lnTo>
                    <a:pt x="0" y="80474"/>
                  </a:lnTo>
                  <a:lnTo>
                    <a:pt x="5970" y="80474"/>
                  </a:lnTo>
                  <a:lnTo>
                    <a:pt x="5970" y="92739"/>
                  </a:lnTo>
                  <a:lnTo>
                    <a:pt x="0" y="92739"/>
                  </a:lnTo>
                  <a:lnTo>
                    <a:pt x="0" y="98871"/>
                  </a:lnTo>
                  <a:lnTo>
                    <a:pt x="5970" y="98871"/>
                  </a:lnTo>
                  <a:lnTo>
                    <a:pt x="5970" y="111136"/>
                  </a:lnTo>
                  <a:lnTo>
                    <a:pt x="0" y="111136"/>
                  </a:lnTo>
                  <a:lnTo>
                    <a:pt x="0" y="117269"/>
                  </a:lnTo>
                  <a:lnTo>
                    <a:pt x="5970" y="117269"/>
                  </a:lnTo>
                  <a:lnTo>
                    <a:pt x="5970" y="129501"/>
                  </a:lnTo>
                  <a:lnTo>
                    <a:pt x="0" y="129501"/>
                  </a:lnTo>
                  <a:lnTo>
                    <a:pt x="0" y="135634"/>
                  </a:lnTo>
                  <a:lnTo>
                    <a:pt x="5970" y="135634"/>
                  </a:lnTo>
                  <a:lnTo>
                    <a:pt x="5970" y="147899"/>
                  </a:lnTo>
                  <a:lnTo>
                    <a:pt x="0" y="147899"/>
                  </a:lnTo>
                  <a:lnTo>
                    <a:pt x="0" y="154031"/>
                  </a:lnTo>
                  <a:lnTo>
                    <a:pt x="5970" y="154031"/>
                  </a:lnTo>
                  <a:lnTo>
                    <a:pt x="5970" y="160425"/>
                  </a:lnTo>
                  <a:lnTo>
                    <a:pt x="15332" y="160425"/>
                  </a:lnTo>
                  <a:lnTo>
                    <a:pt x="15332" y="165775"/>
                  </a:lnTo>
                  <a:lnTo>
                    <a:pt x="21497" y="165775"/>
                  </a:lnTo>
                  <a:lnTo>
                    <a:pt x="21497" y="160425"/>
                  </a:lnTo>
                  <a:lnTo>
                    <a:pt x="33729" y="160425"/>
                  </a:lnTo>
                  <a:lnTo>
                    <a:pt x="33729" y="165775"/>
                  </a:lnTo>
                  <a:lnTo>
                    <a:pt x="39862" y="165775"/>
                  </a:lnTo>
                  <a:lnTo>
                    <a:pt x="39862" y="160425"/>
                  </a:lnTo>
                  <a:lnTo>
                    <a:pt x="52127" y="160425"/>
                  </a:lnTo>
                  <a:lnTo>
                    <a:pt x="52127" y="165775"/>
                  </a:lnTo>
                  <a:lnTo>
                    <a:pt x="58260" y="165775"/>
                  </a:lnTo>
                  <a:lnTo>
                    <a:pt x="58260" y="160425"/>
                  </a:lnTo>
                  <a:lnTo>
                    <a:pt x="70492" y="160425"/>
                  </a:lnTo>
                  <a:lnTo>
                    <a:pt x="70492" y="165775"/>
                  </a:lnTo>
                  <a:lnTo>
                    <a:pt x="76657" y="165775"/>
                  </a:lnTo>
                  <a:lnTo>
                    <a:pt x="76657" y="160425"/>
                  </a:lnTo>
                  <a:lnTo>
                    <a:pt x="88890" y="160425"/>
                  </a:lnTo>
                  <a:lnTo>
                    <a:pt x="88890" y="165775"/>
                  </a:lnTo>
                  <a:lnTo>
                    <a:pt x="95022" y="165775"/>
                  </a:lnTo>
                  <a:lnTo>
                    <a:pt x="95022" y="160425"/>
                  </a:lnTo>
                  <a:lnTo>
                    <a:pt x="107287" y="160425"/>
                  </a:lnTo>
                  <a:lnTo>
                    <a:pt x="107287" y="165775"/>
                  </a:lnTo>
                  <a:lnTo>
                    <a:pt x="113420" y="165775"/>
                  </a:lnTo>
                  <a:lnTo>
                    <a:pt x="113420" y="160425"/>
                  </a:lnTo>
                  <a:lnTo>
                    <a:pt x="125685" y="160425"/>
                  </a:lnTo>
                  <a:lnTo>
                    <a:pt x="125685" y="165775"/>
                  </a:lnTo>
                  <a:lnTo>
                    <a:pt x="131817" y="165775"/>
                  </a:lnTo>
                  <a:lnTo>
                    <a:pt x="131817" y="160425"/>
                  </a:lnTo>
                  <a:lnTo>
                    <a:pt x="144050" y="160425"/>
                  </a:lnTo>
                  <a:lnTo>
                    <a:pt x="144050" y="165775"/>
                  </a:lnTo>
                  <a:lnTo>
                    <a:pt x="150182" y="165775"/>
                  </a:lnTo>
                  <a:lnTo>
                    <a:pt x="150182" y="160425"/>
                  </a:lnTo>
                  <a:lnTo>
                    <a:pt x="160229" y="160425"/>
                  </a:lnTo>
                  <a:lnTo>
                    <a:pt x="160229" y="150215"/>
                  </a:lnTo>
                  <a:lnTo>
                    <a:pt x="165775" y="150215"/>
                  </a:lnTo>
                  <a:lnTo>
                    <a:pt x="165775" y="144050"/>
                  </a:lnTo>
                  <a:lnTo>
                    <a:pt x="160229" y="144050"/>
                  </a:lnTo>
                  <a:lnTo>
                    <a:pt x="160229" y="131817"/>
                  </a:lnTo>
                  <a:lnTo>
                    <a:pt x="165775" y="131817"/>
                  </a:lnTo>
                  <a:lnTo>
                    <a:pt x="165775" y="125685"/>
                  </a:lnTo>
                  <a:lnTo>
                    <a:pt x="160229" y="125685"/>
                  </a:lnTo>
                  <a:lnTo>
                    <a:pt x="160229" y="113420"/>
                  </a:lnTo>
                  <a:lnTo>
                    <a:pt x="165775" y="113420"/>
                  </a:lnTo>
                  <a:lnTo>
                    <a:pt x="165775" y="107287"/>
                  </a:lnTo>
                  <a:lnTo>
                    <a:pt x="160229" y="107287"/>
                  </a:lnTo>
                  <a:lnTo>
                    <a:pt x="160229" y="95022"/>
                  </a:lnTo>
                  <a:lnTo>
                    <a:pt x="165775" y="95022"/>
                  </a:lnTo>
                  <a:lnTo>
                    <a:pt x="165775" y="88890"/>
                  </a:lnTo>
                  <a:lnTo>
                    <a:pt x="160229" y="88890"/>
                  </a:lnTo>
                  <a:lnTo>
                    <a:pt x="160229" y="76657"/>
                  </a:lnTo>
                  <a:lnTo>
                    <a:pt x="165775" y="76657"/>
                  </a:lnTo>
                  <a:lnTo>
                    <a:pt x="165775" y="70525"/>
                  </a:lnTo>
                  <a:lnTo>
                    <a:pt x="160229" y="70525"/>
                  </a:lnTo>
                  <a:lnTo>
                    <a:pt x="160229" y="58260"/>
                  </a:lnTo>
                  <a:lnTo>
                    <a:pt x="165775" y="58260"/>
                  </a:lnTo>
                  <a:lnTo>
                    <a:pt x="165775" y="52127"/>
                  </a:lnTo>
                  <a:lnTo>
                    <a:pt x="160229" y="52127"/>
                  </a:lnTo>
                  <a:lnTo>
                    <a:pt x="160229" y="39862"/>
                  </a:lnTo>
                  <a:lnTo>
                    <a:pt x="165775" y="39862"/>
                  </a:lnTo>
                  <a:lnTo>
                    <a:pt x="165775" y="33729"/>
                  </a:lnTo>
                  <a:lnTo>
                    <a:pt x="160229" y="33729"/>
                  </a:lnTo>
                  <a:lnTo>
                    <a:pt x="160229" y="21497"/>
                  </a:lnTo>
                  <a:lnTo>
                    <a:pt x="165775" y="21497"/>
                  </a:lnTo>
                  <a:lnTo>
                    <a:pt x="165775" y="15332"/>
                  </a:lnTo>
                  <a:lnTo>
                    <a:pt x="160229" y="15332"/>
                  </a:lnTo>
                  <a:lnTo>
                    <a:pt x="160229" y="6166"/>
                  </a:lnTo>
                  <a:lnTo>
                    <a:pt x="149660" y="6166"/>
                  </a:lnTo>
                  <a:lnTo>
                    <a:pt x="149660" y="0"/>
                  </a:lnTo>
                  <a:lnTo>
                    <a:pt x="143528" y="0"/>
                  </a:lnTo>
                  <a:lnTo>
                    <a:pt x="143528" y="6166"/>
                  </a:lnTo>
                  <a:lnTo>
                    <a:pt x="131263" y="6166"/>
                  </a:lnTo>
                  <a:lnTo>
                    <a:pt x="131263" y="0"/>
                  </a:lnTo>
                  <a:lnTo>
                    <a:pt x="125130" y="0"/>
                  </a:lnTo>
                  <a:lnTo>
                    <a:pt x="125130" y="6166"/>
                  </a:lnTo>
                  <a:lnTo>
                    <a:pt x="112898" y="6166"/>
                  </a:lnTo>
                  <a:lnTo>
                    <a:pt x="112898" y="0"/>
                  </a:lnTo>
                  <a:lnTo>
                    <a:pt x="106733" y="0"/>
                  </a:lnTo>
                  <a:lnTo>
                    <a:pt x="106733" y="6166"/>
                  </a:lnTo>
                  <a:lnTo>
                    <a:pt x="94500" y="6166"/>
                  </a:lnTo>
                  <a:lnTo>
                    <a:pt x="94500" y="0"/>
                  </a:lnTo>
                  <a:lnTo>
                    <a:pt x="88368" y="0"/>
                  </a:lnTo>
                  <a:lnTo>
                    <a:pt x="88368" y="6166"/>
                  </a:lnTo>
                  <a:lnTo>
                    <a:pt x="76103" y="6166"/>
                  </a:lnTo>
                  <a:lnTo>
                    <a:pt x="76103" y="0"/>
                  </a:lnTo>
                  <a:lnTo>
                    <a:pt x="69970" y="0"/>
                  </a:lnTo>
                  <a:lnTo>
                    <a:pt x="69970" y="6166"/>
                  </a:lnTo>
                  <a:lnTo>
                    <a:pt x="57738" y="6166"/>
                  </a:lnTo>
                  <a:lnTo>
                    <a:pt x="57738" y="0"/>
                  </a:lnTo>
                  <a:lnTo>
                    <a:pt x="51572" y="0"/>
                  </a:lnTo>
                  <a:lnTo>
                    <a:pt x="51572" y="6166"/>
                  </a:lnTo>
                  <a:lnTo>
                    <a:pt x="39340" y="6166"/>
                  </a:lnTo>
                  <a:lnTo>
                    <a:pt x="39340" y="0"/>
                  </a:lnTo>
                  <a:lnTo>
                    <a:pt x="33208" y="0"/>
                  </a:lnTo>
                  <a:lnTo>
                    <a:pt x="33208" y="6166"/>
                  </a:lnTo>
                  <a:lnTo>
                    <a:pt x="20942" y="6166"/>
                  </a:lnTo>
                  <a:lnTo>
                    <a:pt x="20942"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19;p31"/>
            <p:cNvSpPr/>
            <p:nvPr/>
          </p:nvSpPr>
          <p:spPr>
            <a:xfrm>
              <a:off x="3416100" y="2463600"/>
              <a:ext cx="460775" cy="768225"/>
            </a:xfrm>
            <a:custGeom>
              <a:avLst/>
              <a:gdLst/>
              <a:ahLst/>
              <a:cxnLst/>
              <a:rect l="l" t="t" r="r" b="b"/>
              <a:pathLst>
                <a:path w="18431" h="30729" extrusionOk="0">
                  <a:moveTo>
                    <a:pt x="12298" y="6166"/>
                  </a:moveTo>
                  <a:lnTo>
                    <a:pt x="12298" y="15789"/>
                  </a:lnTo>
                  <a:lnTo>
                    <a:pt x="6166" y="15789"/>
                  </a:lnTo>
                  <a:lnTo>
                    <a:pt x="6166" y="6166"/>
                  </a:lnTo>
                  <a:close/>
                  <a:moveTo>
                    <a:pt x="1" y="1"/>
                  </a:moveTo>
                  <a:lnTo>
                    <a:pt x="1" y="30729"/>
                  </a:lnTo>
                  <a:lnTo>
                    <a:pt x="6166" y="30729"/>
                  </a:lnTo>
                  <a:lnTo>
                    <a:pt x="6166" y="21921"/>
                  </a:lnTo>
                  <a:lnTo>
                    <a:pt x="12298" y="21921"/>
                  </a:lnTo>
                  <a:lnTo>
                    <a:pt x="12298" y="30729"/>
                  </a:lnTo>
                  <a:lnTo>
                    <a:pt x="18431" y="30729"/>
                  </a:lnTo>
                  <a:lnTo>
                    <a:pt x="18431"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20;p31"/>
            <p:cNvSpPr/>
            <p:nvPr/>
          </p:nvSpPr>
          <p:spPr>
            <a:xfrm>
              <a:off x="4030175" y="2463600"/>
              <a:ext cx="159050" cy="777200"/>
            </a:xfrm>
            <a:custGeom>
              <a:avLst/>
              <a:gdLst/>
              <a:ahLst/>
              <a:cxnLst/>
              <a:rect l="l" t="t" r="r" b="b"/>
              <a:pathLst>
                <a:path w="6362" h="31088" extrusionOk="0">
                  <a:moveTo>
                    <a:pt x="6166" y="1"/>
                  </a:moveTo>
                  <a:lnTo>
                    <a:pt x="0" y="33"/>
                  </a:lnTo>
                  <a:lnTo>
                    <a:pt x="229" y="31087"/>
                  </a:lnTo>
                  <a:lnTo>
                    <a:pt x="6361" y="31055"/>
                  </a:lnTo>
                  <a:lnTo>
                    <a:pt x="6166"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21;p31"/>
            <p:cNvSpPr/>
            <p:nvPr/>
          </p:nvSpPr>
          <p:spPr>
            <a:xfrm>
              <a:off x="2098250" y="238125"/>
              <a:ext cx="153350" cy="384100"/>
            </a:xfrm>
            <a:custGeom>
              <a:avLst/>
              <a:gdLst/>
              <a:ahLst/>
              <a:cxnLst/>
              <a:rect l="l" t="t" r="r" b="b"/>
              <a:pathLst>
                <a:path w="6134" h="15364" extrusionOk="0">
                  <a:moveTo>
                    <a:pt x="1" y="0"/>
                  </a:moveTo>
                  <a:lnTo>
                    <a:pt x="1"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2;p31"/>
            <p:cNvSpPr/>
            <p:nvPr/>
          </p:nvSpPr>
          <p:spPr>
            <a:xfrm>
              <a:off x="2558200" y="238125"/>
              <a:ext cx="153350" cy="384100"/>
            </a:xfrm>
            <a:custGeom>
              <a:avLst/>
              <a:gdLst/>
              <a:ahLst/>
              <a:cxnLst/>
              <a:rect l="l" t="t" r="r" b="b"/>
              <a:pathLst>
                <a:path w="6134" h="15364" extrusionOk="0">
                  <a:moveTo>
                    <a:pt x="1" y="0"/>
                  </a:moveTo>
                  <a:lnTo>
                    <a:pt x="1"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3;p31"/>
            <p:cNvSpPr/>
            <p:nvPr/>
          </p:nvSpPr>
          <p:spPr>
            <a:xfrm>
              <a:off x="3017325" y="238125"/>
              <a:ext cx="154150" cy="384100"/>
            </a:xfrm>
            <a:custGeom>
              <a:avLst/>
              <a:gdLst/>
              <a:ahLst/>
              <a:cxnLst/>
              <a:rect l="l" t="t" r="r" b="b"/>
              <a:pathLst>
                <a:path w="6166" h="15364" extrusionOk="0">
                  <a:moveTo>
                    <a:pt x="0" y="0"/>
                  </a:moveTo>
                  <a:lnTo>
                    <a:pt x="0" y="15364"/>
                  </a:lnTo>
                  <a:lnTo>
                    <a:pt x="6166" y="15364"/>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4;p31"/>
            <p:cNvSpPr/>
            <p:nvPr/>
          </p:nvSpPr>
          <p:spPr>
            <a:xfrm>
              <a:off x="3477275" y="238125"/>
              <a:ext cx="153325" cy="384100"/>
            </a:xfrm>
            <a:custGeom>
              <a:avLst/>
              <a:gdLst/>
              <a:ahLst/>
              <a:cxnLst/>
              <a:rect l="l" t="t" r="r" b="b"/>
              <a:pathLst>
                <a:path w="6133" h="15364" extrusionOk="0">
                  <a:moveTo>
                    <a:pt x="0" y="0"/>
                  </a:moveTo>
                  <a:lnTo>
                    <a:pt x="0"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5;p31"/>
            <p:cNvSpPr/>
            <p:nvPr/>
          </p:nvSpPr>
          <p:spPr>
            <a:xfrm>
              <a:off x="3937200" y="238125"/>
              <a:ext cx="153350" cy="384100"/>
            </a:xfrm>
            <a:custGeom>
              <a:avLst/>
              <a:gdLst/>
              <a:ahLst/>
              <a:cxnLst/>
              <a:rect l="l" t="t" r="r" b="b"/>
              <a:pathLst>
                <a:path w="6134" h="15364" extrusionOk="0">
                  <a:moveTo>
                    <a:pt x="1" y="0"/>
                  </a:moveTo>
                  <a:lnTo>
                    <a:pt x="1"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6;p31"/>
            <p:cNvSpPr/>
            <p:nvPr/>
          </p:nvSpPr>
          <p:spPr>
            <a:xfrm>
              <a:off x="4396325" y="238125"/>
              <a:ext cx="154150" cy="384100"/>
            </a:xfrm>
            <a:custGeom>
              <a:avLst/>
              <a:gdLst/>
              <a:ahLst/>
              <a:cxnLst/>
              <a:rect l="l" t="t" r="r" b="b"/>
              <a:pathLst>
                <a:path w="6166" h="15364" extrusionOk="0">
                  <a:moveTo>
                    <a:pt x="1" y="0"/>
                  </a:moveTo>
                  <a:lnTo>
                    <a:pt x="1" y="15364"/>
                  </a:lnTo>
                  <a:lnTo>
                    <a:pt x="6166" y="15364"/>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7;p31"/>
            <p:cNvSpPr/>
            <p:nvPr/>
          </p:nvSpPr>
          <p:spPr>
            <a:xfrm>
              <a:off x="4856275" y="238125"/>
              <a:ext cx="153325" cy="384100"/>
            </a:xfrm>
            <a:custGeom>
              <a:avLst/>
              <a:gdLst/>
              <a:ahLst/>
              <a:cxnLst/>
              <a:rect l="l" t="t" r="r" b="b"/>
              <a:pathLst>
                <a:path w="6133" h="15364" extrusionOk="0">
                  <a:moveTo>
                    <a:pt x="0" y="0"/>
                  </a:moveTo>
                  <a:lnTo>
                    <a:pt x="0"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8;p31"/>
            <p:cNvSpPr/>
            <p:nvPr/>
          </p:nvSpPr>
          <p:spPr>
            <a:xfrm>
              <a:off x="5316200" y="238125"/>
              <a:ext cx="153350" cy="384100"/>
            </a:xfrm>
            <a:custGeom>
              <a:avLst/>
              <a:gdLst/>
              <a:ahLst/>
              <a:cxnLst/>
              <a:rect l="l" t="t" r="r" b="b"/>
              <a:pathLst>
                <a:path w="6134" h="15364" extrusionOk="0">
                  <a:moveTo>
                    <a:pt x="1" y="0"/>
                  </a:moveTo>
                  <a:lnTo>
                    <a:pt x="1"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9;p31"/>
            <p:cNvSpPr/>
            <p:nvPr/>
          </p:nvSpPr>
          <p:spPr>
            <a:xfrm>
              <a:off x="1190625" y="4472975"/>
              <a:ext cx="384100" cy="153350"/>
            </a:xfrm>
            <a:custGeom>
              <a:avLst/>
              <a:gdLst/>
              <a:ahLst/>
              <a:cxnLst/>
              <a:rect l="l" t="t" r="r" b="b"/>
              <a:pathLst>
                <a:path w="15364" h="6134" extrusionOk="0">
                  <a:moveTo>
                    <a:pt x="0" y="1"/>
                  </a:moveTo>
                  <a:lnTo>
                    <a:pt x="0" y="6133"/>
                  </a:lnTo>
                  <a:lnTo>
                    <a:pt x="15364" y="6133"/>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30;p31"/>
            <p:cNvSpPr/>
            <p:nvPr/>
          </p:nvSpPr>
          <p:spPr>
            <a:xfrm>
              <a:off x="1190625" y="4013050"/>
              <a:ext cx="384100" cy="153325"/>
            </a:xfrm>
            <a:custGeom>
              <a:avLst/>
              <a:gdLst/>
              <a:ahLst/>
              <a:cxnLst/>
              <a:rect l="l" t="t" r="r" b="b"/>
              <a:pathLst>
                <a:path w="15364" h="6133" extrusionOk="0">
                  <a:moveTo>
                    <a:pt x="0" y="0"/>
                  </a:moveTo>
                  <a:lnTo>
                    <a:pt x="0" y="6133"/>
                  </a:lnTo>
                  <a:lnTo>
                    <a:pt x="15364" y="6133"/>
                  </a:lnTo>
                  <a:lnTo>
                    <a:pt x="15364"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31;p31"/>
            <p:cNvSpPr/>
            <p:nvPr/>
          </p:nvSpPr>
          <p:spPr>
            <a:xfrm>
              <a:off x="1190625" y="3553100"/>
              <a:ext cx="384100" cy="154150"/>
            </a:xfrm>
            <a:custGeom>
              <a:avLst/>
              <a:gdLst/>
              <a:ahLst/>
              <a:cxnLst/>
              <a:rect l="l" t="t" r="r" b="b"/>
              <a:pathLst>
                <a:path w="15364" h="6166" extrusionOk="0">
                  <a:moveTo>
                    <a:pt x="0" y="1"/>
                  </a:moveTo>
                  <a:lnTo>
                    <a:pt x="0" y="6166"/>
                  </a:lnTo>
                  <a:lnTo>
                    <a:pt x="15364" y="6166"/>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32;p31"/>
            <p:cNvSpPr/>
            <p:nvPr/>
          </p:nvSpPr>
          <p:spPr>
            <a:xfrm>
              <a:off x="1190625" y="3093975"/>
              <a:ext cx="384100" cy="153350"/>
            </a:xfrm>
            <a:custGeom>
              <a:avLst/>
              <a:gdLst/>
              <a:ahLst/>
              <a:cxnLst/>
              <a:rect l="l" t="t" r="r" b="b"/>
              <a:pathLst>
                <a:path w="15364" h="6134" extrusionOk="0">
                  <a:moveTo>
                    <a:pt x="0" y="1"/>
                  </a:moveTo>
                  <a:lnTo>
                    <a:pt x="0" y="6133"/>
                  </a:lnTo>
                  <a:lnTo>
                    <a:pt x="15364" y="6133"/>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33;p31"/>
            <p:cNvSpPr/>
            <p:nvPr/>
          </p:nvSpPr>
          <p:spPr>
            <a:xfrm>
              <a:off x="1190625" y="2634050"/>
              <a:ext cx="384100" cy="153325"/>
            </a:xfrm>
            <a:custGeom>
              <a:avLst/>
              <a:gdLst/>
              <a:ahLst/>
              <a:cxnLst/>
              <a:rect l="l" t="t" r="r" b="b"/>
              <a:pathLst>
                <a:path w="15364" h="6133" extrusionOk="0">
                  <a:moveTo>
                    <a:pt x="0" y="0"/>
                  </a:moveTo>
                  <a:lnTo>
                    <a:pt x="0" y="6133"/>
                  </a:lnTo>
                  <a:lnTo>
                    <a:pt x="15364" y="6133"/>
                  </a:lnTo>
                  <a:lnTo>
                    <a:pt x="15364"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34;p31"/>
            <p:cNvSpPr/>
            <p:nvPr/>
          </p:nvSpPr>
          <p:spPr>
            <a:xfrm>
              <a:off x="1190625" y="2174100"/>
              <a:ext cx="384100" cy="154150"/>
            </a:xfrm>
            <a:custGeom>
              <a:avLst/>
              <a:gdLst/>
              <a:ahLst/>
              <a:cxnLst/>
              <a:rect l="l" t="t" r="r" b="b"/>
              <a:pathLst>
                <a:path w="15364" h="6166" extrusionOk="0">
                  <a:moveTo>
                    <a:pt x="0" y="1"/>
                  </a:moveTo>
                  <a:lnTo>
                    <a:pt x="0" y="6166"/>
                  </a:lnTo>
                  <a:lnTo>
                    <a:pt x="15364" y="6166"/>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35;p31"/>
            <p:cNvSpPr/>
            <p:nvPr/>
          </p:nvSpPr>
          <p:spPr>
            <a:xfrm>
              <a:off x="1190625" y="1714975"/>
              <a:ext cx="384100" cy="153350"/>
            </a:xfrm>
            <a:custGeom>
              <a:avLst/>
              <a:gdLst/>
              <a:ahLst/>
              <a:cxnLst/>
              <a:rect l="l" t="t" r="r" b="b"/>
              <a:pathLst>
                <a:path w="15364" h="6134" extrusionOk="0">
                  <a:moveTo>
                    <a:pt x="0" y="1"/>
                  </a:moveTo>
                  <a:lnTo>
                    <a:pt x="0" y="6133"/>
                  </a:lnTo>
                  <a:lnTo>
                    <a:pt x="15364" y="6133"/>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36;p31"/>
            <p:cNvSpPr/>
            <p:nvPr/>
          </p:nvSpPr>
          <p:spPr>
            <a:xfrm>
              <a:off x="1190625" y="1255025"/>
              <a:ext cx="384100" cy="153350"/>
            </a:xfrm>
            <a:custGeom>
              <a:avLst/>
              <a:gdLst/>
              <a:ahLst/>
              <a:cxnLst/>
              <a:rect l="l" t="t" r="r" b="b"/>
              <a:pathLst>
                <a:path w="15364" h="6134" extrusionOk="0">
                  <a:moveTo>
                    <a:pt x="0" y="1"/>
                  </a:moveTo>
                  <a:lnTo>
                    <a:pt x="0" y="6134"/>
                  </a:lnTo>
                  <a:lnTo>
                    <a:pt x="15364" y="6134"/>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37;p31"/>
            <p:cNvSpPr/>
            <p:nvPr/>
          </p:nvSpPr>
          <p:spPr>
            <a:xfrm>
              <a:off x="5329250" y="5073200"/>
              <a:ext cx="154150" cy="384125"/>
            </a:xfrm>
            <a:custGeom>
              <a:avLst/>
              <a:gdLst/>
              <a:ahLst/>
              <a:cxnLst/>
              <a:rect l="l" t="t" r="r" b="b"/>
              <a:pathLst>
                <a:path w="6166" h="15365" extrusionOk="0">
                  <a:moveTo>
                    <a:pt x="1" y="0"/>
                  </a:moveTo>
                  <a:lnTo>
                    <a:pt x="1" y="15364"/>
                  </a:lnTo>
                  <a:lnTo>
                    <a:pt x="6166" y="15364"/>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38;p31"/>
            <p:cNvSpPr/>
            <p:nvPr/>
          </p:nvSpPr>
          <p:spPr>
            <a:xfrm>
              <a:off x="4870125" y="5073200"/>
              <a:ext cx="153350" cy="384125"/>
            </a:xfrm>
            <a:custGeom>
              <a:avLst/>
              <a:gdLst/>
              <a:ahLst/>
              <a:cxnLst/>
              <a:rect l="l" t="t" r="r" b="b"/>
              <a:pathLst>
                <a:path w="6134" h="15365" extrusionOk="0">
                  <a:moveTo>
                    <a:pt x="1" y="0"/>
                  </a:moveTo>
                  <a:lnTo>
                    <a:pt x="1"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39;p31"/>
            <p:cNvSpPr/>
            <p:nvPr/>
          </p:nvSpPr>
          <p:spPr>
            <a:xfrm>
              <a:off x="4410200" y="5073200"/>
              <a:ext cx="153325" cy="384125"/>
            </a:xfrm>
            <a:custGeom>
              <a:avLst/>
              <a:gdLst/>
              <a:ahLst/>
              <a:cxnLst/>
              <a:rect l="l" t="t" r="r" b="b"/>
              <a:pathLst>
                <a:path w="6133" h="15365" extrusionOk="0">
                  <a:moveTo>
                    <a:pt x="0" y="0"/>
                  </a:moveTo>
                  <a:lnTo>
                    <a:pt x="0"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0;p31"/>
            <p:cNvSpPr/>
            <p:nvPr/>
          </p:nvSpPr>
          <p:spPr>
            <a:xfrm>
              <a:off x="3950250" y="5073200"/>
              <a:ext cx="153350" cy="384125"/>
            </a:xfrm>
            <a:custGeom>
              <a:avLst/>
              <a:gdLst/>
              <a:ahLst/>
              <a:cxnLst/>
              <a:rect l="l" t="t" r="r" b="b"/>
              <a:pathLst>
                <a:path w="6134" h="15365" extrusionOk="0">
                  <a:moveTo>
                    <a:pt x="1" y="0"/>
                  </a:moveTo>
                  <a:lnTo>
                    <a:pt x="1"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1;p31"/>
            <p:cNvSpPr/>
            <p:nvPr/>
          </p:nvSpPr>
          <p:spPr>
            <a:xfrm>
              <a:off x="3491125" y="5073200"/>
              <a:ext cx="153350" cy="384125"/>
            </a:xfrm>
            <a:custGeom>
              <a:avLst/>
              <a:gdLst/>
              <a:ahLst/>
              <a:cxnLst/>
              <a:rect l="l" t="t" r="r" b="b"/>
              <a:pathLst>
                <a:path w="6134" h="15365" extrusionOk="0">
                  <a:moveTo>
                    <a:pt x="1" y="0"/>
                  </a:moveTo>
                  <a:lnTo>
                    <a:pt x="1"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2;p31"/>
            <p:cNvSpPr/>
            <p:nvPr/>
          </p:nvSpPr>
          <p:spPr>
            <a:xfrm>
              <a:off x="3031200" y="5073200"/>
              <a:ext cx="153325" cy="384125"/>
            </a:xfrm>
            <a:custGeom>
              <a:avLst/>
              <a:gdLst/>
              <a:ahLst/>
              <a:cxnLst/>
              <a:rect l="l" t="t" r="r" b="b"/>
              <a:pathLst>
                <a:path w="6133" h="15365" extrusionOk="0">
                  <a:moveTo>
                    <a:pt x="0" y="0"/>
                  </a:moveTo>
                  <a:lnTo>
                    <a:pt x="0"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43;p31"/>
            <p:cNvSpPr/>
            <p:nvPr/>
          </p:nvSpPr>
          <p:spPr>
            <a:xfrm>
              <a:off x="2571250" y="5073200"/>
              <a:ext cx="153325" cy="384125"/>
            </a:xfrm>
            <a:custGeom>
              <a:avLst/>
              <a:gdLst/>
              <a:ahLst/>
              <a:cxnLst/>
              <a:rect l="l" t="t" r="r" b="b"/>
              <a:pathLst>
                <a:path w="6133" h="15365" extrusionOk="0">
                  <a:moveTo>
                    <a:pt x="0" y="0"/>
                  </a:moveTo>
                  <a:lnTo>
                    <a:pt x="0" y="15364"/>
                  </a:lnTo>
                  <a:lnTo>
                    <a:pt x="6133" y="15364"/>
                  </a:lnTo>
                  <a:lnTo>
                    <a:pt x="6133"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44;p31"/>
            <p:cNvSpPr/>
            <p:nvPr/>
          </p:nvSpPr>
          <p:spPr>
            <a:xfrm>
              <a:off x="2111300" y="5073200"/>
              <a:ext cx="154150" cy="384125"/>
            </a:xfrm>
            <a:custGeom>
              <a:avLst/>
              <a:gdLst/>
              <a:ahLst/>
              <a:cxnLst/>
              <a:rect l="l" t="t" r="r" b="b"/>
              <a:pathLst>
                <a:path w="6166" h="15365" extrusionOk="0">
                  <a:moveTo>
                    <a:pt x="1" y="0"/>
                  </a:moveTo>
                  <a:lnTo>
                    <a:pt x="1" y="15364"/>
                  </a:lnTo>
                  <a:lnTo>
                    <a:pt x="6166" y="15364"/>
                  </a:lnTo>
                  <a:lnTo>
                    <a:pt x="6166"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45;p31"/>
            <p:cNvSpPr/>
            <p:nvPr/>
          </p:nvSpPr>
          <p:spPr>
            <a:xfrm>
              <a:off x="6025700" y="1158800"/>
              <a:ext cx="384125" cy="154150"/>
            </a:xfrm>
            <a:custGeom>
              <a:avLst/>
              <a:gdLst/>
              <a:ahLst/>
              <a:cxnLst/>
              <a:rect l="l" t="t" r="r" b="b"/>
              <a:pathLst>
                <a:path w="15365" h="6166" extrusionOk="0">
                  <a:moveTo>
                    <a:pt x="0" y="1"/>
                  </a:moveTo>
                  <a:lnTo>
                    <a:pt x="0" y="6166"/>
                  </a:lnTo>
                  <a:lnTo>
                    <a:pt x="15364" y="6166"/>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46;p31"/>
            <p:cNvSpPr/>
            <p:nvPr/>
          </p:nvSpPr>
          <p:spPr>
            <a:xfrm>
              <a:off x="6025700" y="1618750"/>
              <a:ext cx="384125" cy="153325"/>
            </a:xfrm>
            <a:custGeom>
              <a:avLst/>
              <a:gdLst/>
              <a:ahLst/>
              <a:cxnLst/>
              <a:rect l="l" t="t" r="r" b="b"/>
              <a:pathLst>
                <a:path w="15365" h="6133" extrusionOk="0">
                  <a:moveTo>
                    <a:pt x="0" y="0"/>
                  </a:moveTo>
                  <a:lnTo>
                    <a:pt x="0" y="6133"/>
                  </a:lnTo>
                  <a:lnTo>
                    <a:pt x="15364" y="6133"/>
                  </a:lnTo>
                  <a:lnTo>
                    <a:pt x="15364"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47;p31"/>
            <p:cNvSpPr/>
            <p:nvPr/>
          </p:nvSpPr>
          <p:spPr>
            <a:xfrm>
              <a:off x="6025700" y="2078700"/>
              <a:ext cx="384125" cy="153325"/>
            </a:xfrm>
            <a:custGeom>
              <a:avLst/>
              <a:gdLst/>
              <a:ahLst/>
              <a:cxnLst/>
              <a:rect l="l" t="t" r="r" b="b"/>
              <a:pathLst>
                <a:path w="15365" h="6133" extrusionOk="0">
                  <a:moveTo>
                    <a:pt x="0" y="0"/>
                  </a:moveTo>
                  <a:lnTo>
                    <a:pt x="0" y="6133"/>
                  </a:lnTo>
                  <a:lnTo>
                    <a:pt x="15364" y="6133"/>
                  </a:lnTo>
                  <a:lnTo>
                    <a:pt x="15364"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48;p31"/>
            <p:cNvSpPr/>
            <p:nvPr/>
          </p:nvSpPr>
          <p:spPr>
            <a:xfrm>
              <a:off x="6025700" y="2538625"/>
              <a:ext cx="384125" cy="153350"/>
            </a:xfrm>
            <a:custGeom>
              <a:avLst/>
              <a:gdLst/>
              <a:ahLst/>
              <a:cxnLst/>
              <a:rect l="l" t="t" r="r" b="b"/>
              <a:pathLst>
                <a:path w="15365" h="6134" extrusionOk="0">
                  <a:moveTo>
                    <a:pt x="0" y="1"/>
                  </a:moveTo>
                  <a:lnTo>
                    <a:pt x="0" y="6133"/>
                  </a:lnTo>
                  <a:lnTo>
                    <a:pt x="15364" y="6133"/>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49;p31"/>
            <p:cNvSpPr/>
            <p:nvPr/>
          </p:nvSpPr>
          <p:spPr>
            <a:xfrm>
              <a:off x="6025700" y="2997750"/>
              <a:ext cx="384125" cy="153350"/>
            </a:xfrm>
            <a:custGeom>
              <a:avLst/>
              <a:gdLst/>
              <a:ahLst/>
              <a:cxnLst/>
              <a:rect l="l" t="t" r="r" b="b"/>
              <a:pathLst>
                <a:path w="15365" h="6134" extrusionOk="0">
                  <a:moveTo>
                    <a:pt x="0" y="1"/>
                  </a:moveTo>
                  <a:lnTo>
                    <a:pt x="0" y="6133"/>
                  </a:lnTo>
                  <a:lnTo>
                    <a:pt x="15364" y="6133"/>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50;p31"/>
            <p:cNvSpPr/>
            <p:nvPr/>
          </p:nvSpPr>
          <p:spPr>
            <a:xfrm>
              <a:off x="6025700" y="3457700"/>
              <a:ext cx="384125" cy="153325"/>
            </a:xfrm>
            <a:custGeom>
              <a:avLst/>
              <a:gdLst/>
              <a:ahLst/>
              <a:cxnLst/>
              <a:rect l="l" t="t" r="r" b="b"/>
              <a:pathLst>
                <a:path w="15365" h="6133" extrusionOk="0">
                  <a:moveTo>
                    <a:pt x="0" y="0"/>
                  </a:moveTo>
                  <a:lnTo>
                    <a:pt x="0" y="6133"/>
                  </a:lnTo>
                  <a:lnTo>
                    <a:pt x="15364" y="6133"/>
                  </a:lnTo>
                  <a:lnTo>
                    <a:pt x="15364" y="0"/>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51;p31"/>
            <p:cNvSpPr/>
            <p:nvPr/>
          </p:nvSpPr>
          <p:spPr>
            <a:xfrm>
              <a:off x="6025700" y="3917625"/>
              <a:ext cx="384125" cy="153350"/>
            </a:xfrm>
            <a:custGeom>
              <a:avLst/>
              <a:gdLst/>
              <a:ahLst/>
              <a:cxnLst/>
              <a:rect l="l" t="t" r="r" b="b"/>
              <a:pathLst>
                <a:path w="15365" h="6134" extrusionOk="0">
                  <a:moveTo>
                    <a:pt x="0" y="1"/>
                  </a:moveTo>
                  <a:lnTo>
                    <a:pt x="0" y="6133"/>
                  </a:lnTo>
                  <a:lnTo>
                    <a:pt x="15364" y="6133"/>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52;p31"/>
            <p:cNvSpPr/>
            <p:nvPr/>
          </p:nvSpPr>
          <p:spPr>
            <a:xfrm>
              <a:off x="6025700" y="4376750"/>
              <a:ext cx="384125" cy="154150"/>
            </a:xfrm>
            <a:custGeom>
              <a:avLst/>
              <a:gdLst/>
              <a:ahLst/>
              <a:cxnLst/>
              <a:rect l="l" t="t" r="r" b="b"/>
              <a:pathLst>
                <a:path w="15365" h="6166" extrusionOk="0">
                  <a:moveTo>
                    <a:pt x="0" y="1"/>
                  </a:moveTo>
                  <a:lnTo>
                    <a:pt x="0" y="6166"/>
                  </a:lnTo>
                  <a:lnTo>
                    <a:pt x="15364" y="6166"/>
                  </a:lnTo>
                  <a:lnTo>
                    <a:pt x="15364" y="1"/>
                  </a:ln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 name="Google Shape;353;p31"/>
          <p:cNvCxnSpPr/>
          <p:nvPr/>
        </p:nvCxnSpPr>
        <p:spPr>
          <a:xfrm>
            <a:off x="1682358" y="4752937"/>
            <a:ext cx="0" cy="726300"/>
          </a:xfrm>
          <a:prstGeom prst="straightConnector1">
            <a:avLst/>
          </a:prstGeom>
          <a:noFill/>
          <a:ln w="19050" cap="flat" cmpd="sng">
            <a:solidFill>
              <a:srgbClr val="002060"/>
            </a:solidFill>
            <a:prstDash val="solid"/>
            <a:round/>
            <a:headEnd type="oval" w="med" len="med"/>
            <a:tailEnd type="oval" w="med" len="med"/>
          </a:ln>
        </p:spPr>
      </p:cxnSp>
      <p:cxnSp>
        <p:nvCxnSpPr>
          <p:cNvPr id="147" name="Google Shape;354;p31"/>
          <p:cNvCxnSpPr/>
          <p:nvPr/>
        </p:nvCxnSpPr>
        <p:spPr>
          <a:xfrm>
            <a:off x="8830762" y="4814427"/>
            <a:ext cx="0" cy="726300"/>
          </a:xfrm>
          <a:prstGeom prst="straightConnector1">
            <a:avLst/>
          </a:prstGeom>
          <a:noFill/>
          <a:ln w="19050" cap="flat" cmpd="sng">
            <a:solidFill>
              <a:srgbClr val="002060"/>
            </a:solidFill>
            <a:prstDash val="solid"/>
            <a:round/>
            <a:headEnd type="oval" w="med" len="med"/>
            <a:tailEnd type="oval" w="med" len="med"/>
          </a:ln>
        </p:spPr>
      </p:cxnSp>
      <p:grpSp>
        <p:nvGrpSpPr>
          <p:cNvPr id="148" name="Google Shape;10130;p57"/>
          <p:cNvGrpSpPr/>
          <p:nvPr/>
        </p:nvGrpSpPr>
        <p:grpSpPr>
          <a:xfrm>
            <a:off x="7891964" y="4660181"/>
            <a:ext cx="819088" cy="1004389"/>
            <a:chOff x="4149138" y="4121151"/>
            <a:chExt cx="344065" cy="368644"/>
          </a:xfrm>
        </p:grpSpPr>
        <p:sp>
          <p:nvSpPr>
            <p:cNvPr id="149" name="Google Shape;10131;p57"/>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132;p57"/>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133;p57"/>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134;p57"/>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135;p57"/>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136;p57"/>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137;p57"/>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138;p57"/>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139;p57"/>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140;p57"/>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141;p57"/>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142;p57"/>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3423;p63"/>
          <p:cNvGrpSpPr/>
          <p:nvPr/>
        </p:nvGrpSpPr>
        <p:grpSpPr>
          <a:xfrm>
            <a:off x="472464" y="1451134"/>
            <a:ext cx="780787" cy="883616"/>
            <a:chOff x="7528096" y="2450059"/>
            <a:chExt cx="327976" cy="324316"/>
          </a:xfrm>
        </p:grpSpPr>
        <p:sp>
          <p:nvSpPr>
            <p:cNvPr id="162" name="Google Shape;13424;p63"/>
            <p:cNvSpPr/>
            <p:nvPr/>
          </p:nvSpPr>
          <p:spPr>
            <a:xfrm>
              <a:off x="7569411" y="2697187"/>
              <a:ext cx="26928" cy="25623"/>
            </a:xfrm>
            <a:custGeom>
              <a:avLst/>
              <a:gdLst/>
              <a:ahLst/>
              <a:cxnLst/>
              <a:rect l="l" t="t" r="r" b="b"/>
              <a:pathLst>
                <a:path w="846" h="805" extrusionOk="0">
                  <a:moveTo>
                    <a:pt x="679" y="1"/>
                  </a:moveTo>
                  <a:cubicBezTo>
                    <a:pt x="640" y="1"/>
                    <a:pt x="602" y="16"/>
                    <a:pt x="572" y="46"/>
                  </a:cubicBezTo>
                  <a:lnTo>
                    <a:pt x="60" y="558"/>
                  </a:lnTo>
                  <a:cubicBezTo>
                    <a:pt x="0" y="617"/>
                    <a:pt x="0" y="700"/>
                    <a:pt x="60" y="760"/>
                  </a:cubicBezTo>
                  <a:cubicBezTo>
                    <a:pt x="96" y="790"/>
                    <a:pt x="134" y="805"/>
                    <a:pt x="172" y="805"/>
                  </a:cubicBezTo>
                  <a:cubicBezTo>
                    <a:pt x="209" y="805"/>
                    <a:pt x="244" y="790"/>
                    <a:pt x="274" y="760"/>
                  </a:cubicBezTo>
                  <a:lnTo>
                    <a:pt x="786" y="260"/>
                  </a:lnTo>
                  <a:cubicBezTo>
                    <a:pt x="846" y="200"/>
                    <a:pt x="846" y="105"/>
                    <a:pt x="786" y="46"/>
                  </a:cubicBezTo>
                  <a:cubicBezTo>
                    <a:pt x="756" y="16"/>
                    <a:pt x="718" y="1"/>
                    <a:pt x="679" y="1"/>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425;p63"/>
            <p:cNvSpPr/>
            <p:nvPr/>
          </p:nvSpPr>
          <p:spPr>
            <a:xfrm>
              <a:off x="7600859" y="2728667"/>
              <a:ext cx="26578" cy="25591"/>
            </a:xfrm>
            <a:custGeom>
              <a:avLst/>
              <a:gdLst/>
              <a:ahLst/>
              <a:cxnLst/>
              <a:rect l="l" t="t" r="r" b="b"/>
              <a:pathLst>
                <a:path w="835" h="804" extrusionOk="0">
                  <a:moveTo>
                    <a:pt x="673" y="0"/>
                  </a:moveTo>
                  <a:cubicBezTo>
                    <a:pt x="638" y="0"/>
                    <a:pt x="602" y="15"/>
                    <a:pt x="572" y="45"/>
                  </a:cubicBezTo>
                  <a:lnTo>
                    <a:pt x="60" y="545"/>
                  </a:lnTo>
                  <a:cubicBezTo>
                    <a:pt x="1" y="604"/>
                    <a:pt x="1" y="700"/>
                    <a:pt x="60" y="759"/>
                  </a:cubicBezTo>
                  <a:cubicBezTo>
                    <a:pt x="90" y="789"/>
                    <a:pt x="129" y="804"/>
                    <a:pt x="167" y="804"/>
                  </a:cubicBezTo>
                  <a:cubicBezTo>
                    <a:pt x="206" y="804"/>
                    <a:pt x="245" y="789"/>
                    <a:pt x="274" y="759"/>
                  </a:cubicBezTo>
                  <a:lnTo>
                    <a:pt x="775" y="247"/>
                  </a:lnTo>
                  <a:cubicBezTo>
                    <a:pt x="834" y="188"/>
                    <a:pt x="834" y="104"/>
                    <a:pt x="775" y="45"/>
                  </a:cubicBezTo>
                  <a:cubicBezTo>
                    <a:pt x="745" y="15"/>
                    <a:pt x="709" y="0"/>
                    <a:pt x="673"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26;p63"/>
            <p:cNvSpPr/>
            <p:nvPr/>
          </p:nvSpPr>
          <p:spPr>
            <a:xfrm>
              <a:off x="7585326" y="2713102"/>
              <a:ext cx="26546" cy="25241"/>
            </a:xfrm>
            <a:custGeom>
              <a:avLst/>
              <a:gdLst/>
              <a:ahLst/>
              <a:cxnLst/>
              <a:rect l="l" t="t" r="r" b="b"/>
              <a:pathLst>
                <a:path w="834" h="793" extrusionOk="0">
                  <a:moveTo>
                    <a:pt x="667" y="1"/>
                  </a:moveTo>
                  <a:cubicBezTo>
                    <a:pt x="629" y="1"/>
                    <a:pt x="590" y="16"/>
                    <a:pt x="560" y="46"/>
                  </a:cubicBezTo>
                  <a:lnTo>
                    <a:pt x="60" y="546"/>
                  </a:lnTo>
                  <a:cubicBezTo>
                    <a:pt x="0" y="605"/>
                    <a:pt x="0" y="700"/>
                    <a:pt x="60" y="748"/>
                  </a:cubicBezTo>
                  <a:cubicBezTo>
                    <a:pt x="90" y="778"/>
                    <a:pt x="125" y="793"/>
                    <a:pt x="161" y="793"/>
                  </a:cubicBezTo>
                  <a:cubicBezTo>
                    <a:pt x="197" y="793"/>
                    <a:pt x="233" y="778"/>
                    <a:pt x="262" y="748"/>
                  </a:cubicBezTo>
                  <a:lnTo>
                    <a:pt x="774" y="248"/>
                  </a:lnTo>
                  <a:cubicBezTo>
                    <a:pt x="834" y="189"/>
                    <a:pt x="834" y="105"/>
                    <a:pt x="774" y="46"/>
                  </a:cubicBezTo>
                  <a:cubicBezTo>
                    <a:pt x="745" y="16"/>
                    <a:pt x="706" y="1"/>
                    <a:pt x="667" y="1"/>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27;p63"/>
            <p:cNvSpPr/>
            <p:nvPr/>
          </p:nvSpPr>
          <p:spPr>
            <a:xfrm>
              <a:off x="7528096" y="2450059"/>
              <a:ext cx="327976" cy="324316"/>
            </a:xfrm>
            <a:custGeom>
              <a:avLst/>
              <a:gdLst/>
              <a:ahLst/>
              <a:cxnLst/>
              <a:rect l="l" t="t" r="r" b="b"/>
              <a:pathLst>
                <a:path w="10304" h="10189" extrusionOk="0">
                  <a:moveTo>
                    <a:pt x="9954" y="309"/>
                  </a:moveTo>
                  <a:lnTo>
                    <a:pt x="9538" y="1761"/>
                  </a:lnTo>
                  <a:lnTo>
                    <a:pt x="8514" y="725"/>
                  </a:lnTo>
                  <a:lnTo>
                    <a:pt x="9954" y="309"/>
                  </a:lnTo>
                  <a:close/>
                  <a:moveTo>
                    <a:pt x="4311" y="3369"/>
                  </a:moveTo>
                  <a:lnTo>
                    <a:pt x="2501" y="5178"/>
                  </a:lnTo>
                  <a:lnTo>
                    <a:pt x="429" y="5012"/>
                  </a:lnTo>
                  <a:cubicBezTo>
                    <a:pt x="394" y="5012"/>
                    <a:pt x="382" y="4988"/>
                    <a:pt x="417" y="4952"/>
                  </a:cubicBezTo>
                  <a:cubicBezTo>
                    <a:pt x="1310" y="4059"/>
                    <a:pt x="2477" y="3523"/>
                    <a:pt x="3727" y="3404"/>
                  </a:cubicBezTo>
                  <a:lnTo>
                    <a:pt x="4311" y="3369"/>
                  </a:lnTo>
                  <a:close/>
                  <a:moveTo>
                    <a:pt x="2537" y="5571"/>
                  </a:moveTo>
                  <a:lnTo>
                    <a:pt x="3358" y="6381"/>
                  </a:lnTo>
                  <a:lnTo>
                    <a:pt x="3049" y="6702"/>
                  </a:lnTo>
                  <a:cubicBezTo>
                    <a:pt x="2715" y="6369"/>
                    <a:pt x="2299" y="5952"/>
                    <a:pt x="2227" y="5893"/>
                  </a:cubicBezTo>
                  <a:lnTo>
                    <a:pt x="2537" y="5571"/>
                  </a:lnTo>
                  <a:close/>
                  <a:moveTo>
                    <a:pt x="2418" y="6464"/>
                  </a:moveTo>
                  <a:lnTo>
                    <a:pt x="2834" y="6881"/>
                  </a:lnTo>
                  <a:lnTo>
                    <a:pt x="2465" y="7250"/>
                  </a:lnTo>
                  <a:cubicBezTo>
                    <a:pt x="2453" y="7262"/>
                    <a:pt x="2441" y="7298"/>
                    <a:pt x="2418" y="7310"/>
                  </a:cubicBezTo>
                  <a:lnTo>
                    <a:pt x="2049" y="6940"/>
                  </a:lnTo>
                  <a:cubicBezTo>
                    <a:pt x="2025" y="6905"/>
                    <a:pt x="2025" y="6857"/>
                    <a:pt x="2049" y="6833"/>
                  </a:cubicBezTo>
                  <a:lnTo>
                    <a:pt x="2418" y="6464"/>
                  </a:lnTo>
                  <a:close/>
                  <a:moveTo>
                    <a:pt x="8168" y="821"/>
                  </a:moveTo>
                  <a:lnTo>
                    <a:pt x="9418" y="2071"/>
                  </a:lnTo>
                  <a:lnTo>
                    <a:pt x="9061" y="3380"/>
                  </a:lnTo>
                  <a:lnTo>
                    <a:pt x="4906" y="7536"/>
                  </a:lnTo>
                  <a:lnTo>
                    <a:pt x="4084" y="6714"/>
                  </a:lnTo>
                  <a:lnTo>
                    <a:pt x="5978" y="4821"/>
                  </a:lnTo>
                  <a:cubicBezTo>
                    <a:pt x="6109" y="4690"/>
                    <a:pt x="6144" y="4452"/>
                    <a:pt x="5966" y="4273"/>
                  </a:cubicBezTo>
                  <a:cubicBezTo>
                    <a:pt x="5888" y="4196"/>
                    <a:pt x="5790" y="4157"/>
                    <a:pt x="5693" y="4157"/>
                  </a:cubicBezTo>
                  <a:cubicBezTo>
                    <a:pt x="5597" y="4157"/>
                    <a:pt x="5501" y="4196"/>
                    <a:pt x="5430" y="4273"/>
                  </a:cubicBezTo>
                  <a:lnTo>
                    <a:pt x="3537" y="6167"/>
                  </a:lnTo>
                  <a:lnTo>
                    <a:pt x="2715" y="5345"/>
                  </a:lnTo>
                  <a:lnTo>
                    <a:pt x="6871" y="1190"/>
                  </a:lnTo>
                  <a:lnTo>
                    <a:pt x="8168" y="821"/>
                  </a:lnTo>
                  <a:close/>
                  <a:moveTo>
                    <a:pt x="5711" y="4485"/>
                  </a:moveTo>
                  <a:cubicBezTo>
                    <a:pt x="5733" y="4485"/>
                    <a:pt x="5757" y="4494"/>
                    <a:pt x="5775" y="4512"/>
                  </a:cubicBezTo>
                  <a:cubicBezTo>
                    <a:pt x="5799" y="4535"/>
                    <a:pt x="5799" y="4595"/>
                    <a:pt x="5775" y="4631"/>
                  </a:cubicBezTo>
                  <a:lnTo>
                    <a:pt x="3775" y="6619"/>
                  </a:lnTo>
                  <a:cubicBezTo>
                    <a:pt x="3692" y="6714"/>
                    <a:pt x="2894" y="7488"/>
                    <a:pt x="2811" y="7595"/>
                  </a:cubicBezTo>
                  <a:cubicBezTo>
                    <a:pt x="2793" y="7607"/>
                    <a:pt x="2769" y="7613"/>
                    <a:pt x="2747" y="7613"/>
                  </a:cubicBezTo>
                  <a:cubicBezTo>
                    <a:pt x="2724" y="7613"/>
                    <a:pt x="2703" y="7607"/>
                    <a:pt x="2691" y="7595"/>
                  </a:cubicBezTo>
                  <a:cubicBezTo>
                    <a:pt x="2656" y="7560"/>
                    <a:pt x="2656" y="7500"/>
                    <a:pt x="2691" y="7476"/>
                  </a:cubicBezTo>
                  <a:lnTo>
                    <a:pt x="5656" y="4512"/>
                  </a:lnTo>
                  <a:cubicBezTo>
                    <a:pt x="5668" y="4494"/>
                    <a:pt x="5689" y="4485"/>
                    <a:pt x="5711" y="4485"/>
                  </a:cubicBezTo>
                  <a:close/>
                  <a:moveTo>
                    <a:pt x="3894" y="6917"/>
                  </a:moveTo>
                  <a:lnTo>
                    <a:pt x="4716" y="7738"/>
                  </a:lnTo>
                  <a:lnTo>
                    <a:pt x="4406" y="8036"/>
                  </a:lnTo>
                  <a:lnTo>
                    <a:pt x="4382" y="8036"/>
                  </a:lnTo>
                  <a:lnTo>
                    <a:pt x="3584" y="7238"/>
                  </a:lnTo>
                  <a:lnTo>
                    <a:pt x="3894" y="6917"/>
                  </a:lnTo>
                  <a:close/>
                  <a:moveTo>
                    <a:pt x="3394" y="7452"/>
                  </a:moveTo>
                  <a:lnTo>
                    <a:pt x="3811" y="7869"/>
                  </a:lnTo>
                  <a:lnTo>
                    <a:pt x="3430" y="8226"/>
                  </a:lnTo>
                  <a:cubicBezTo>
                    <a:pt x="3418" y="8250"/>
                    <a:pt x="3394" y="8250"/>
                    <a:pt x="3394" y="8250"/>
                  </a:cubicBezTo>
                  <a:cubicBezTo>
                    <a:pt x="3370" y="8250"/>
                    <a:pt x="3358" y="8250"/>
                    <a:pt x="3346" y="8226"/>
                  </a:cubicBezTo>
                  <a:lnTo>
                    <a:pt x="2977" y="7857"/>
                  </a:lnTo>
                  <a:cubicBezTo>
                    <a:pt x="2989" y="7845"/>
                    <a:pt x="3013" y="7833"/>
                    <a:pt x="3037" y="7810"/>
                  </a:cubicBezTo>
                  <a:lnTo>
                    <a:pt x="3394" y="7452"/>
                  </a:lnTo>
                  <a:close/>
                  <a:moveTo>
                    <a:pt x="9971" y="1"/>
                  </a:moveTo>
                  <a:cubicBezTo>
                    <a:pt x="9946" y="1"/>
                    <a:pt x="9921" y="4"/>
                    <a:pt x="9895" y="11"/>
                  </a:cubicBezTo>
                  <a:cubicBezTo>
                    <a:pt x="9252" y="213"/>
                    <a:pt x="7394" y="749"/>
                    <a:pt x="6787" y="928"/>
                  </a:cubicBezTo>
                  <a:cubicBezTo>
                    <a:pt x="6751" y="928"/>
                    <a:pt x="6740" y="940"/>
                    <a:pt x="6716" y="963"/>
                  </a:cubicBezTo>
                  <a:lnTo>
                    <a:pt x="4632" y="3047"/>
                  </a:lnTo>
                  <a:lnTo>
                    <a:pt x="3703" y="3130"/>
                  </a:lnTo>
                  <a:cubicBezTo>
                    <a:pt x="2370" y="3226"/>
                    <a:pt x="1144" y="3809"/>
                    <a:pt x="191" y="4750"/>
                  </a:cubicBezTo>
                  <a:cubicBezTo>
                    <a:pt x="1" y="4940"/>
                    <a:pt x="120" y="5285"/>
                    <a:pt x="394" y="5309"/>
                  </a:cubicBezTo>
                  <a:lnTo>
                    <a:pt x="2215" y="5476"/>
                  </a:lnTo>
                  <a:lnTo>
                    <a:pt x="2025" y="5666"/>
                  </a:lnTo>
                  <a:cubicBezTo>
                    <a:pt x="1906" y="5786"/>
                    <a:pt x="1906" y="5964"/>
                    <a:pt x="2025" y="6083"/>
                  </a:cubicBezTo>
                  <a:lnTo>
                    <a:pt x="2203" y="6262"/>
                  </a:lnTo>
                  <a:lnTo>
                    <a:pt x="1822" y="6643"/>
                  </a:lnTo>
                  <a:cubicBezTo>
                    <a:pt x="1679" y="6786"/>
                    <a:pt x="1679" y="7012"/>
                    <a:pt x="1822" y="7155"/>
                  </a:cubicBezTo>
                  <a:lnTo>
                    <a:pt x="3108" y="8441"/>
                  </a:lnTo>
                  <a:cubicBezTo>
                    <a:pt x="3180" y="8512"/>
                    <a:pt x="3272" y="8548"/>
                    <a:pt x="3366" y="8548"/>
                  </a:cubicBezTo>
                  <a:cubicBezTo>
                    <a:pt x="3459" y="8548"/>
                    <a:pt x="3555" y="8512"/>
                    <a:pt x="3632" y="8441"/>
                  </a:cubicBezTo>
                  <a:lnTo>
                    <a:pt x="4001" y="8072"/>
                  </a:lnTo>
                  <a:lnTo>
                    <a:pt x="4180" y="8250"/>
                  </a:lnTo>
                  <a:cubicBezTo>
                    <a:pt x="4239" y="8310"/>
                    <a:pt x="4317" y="8339"/>
                    <a:pt x="4396" y="8339"/>
                  </a:cubicBezTo>
                  <a:cubicBezTo>
                    <a:pt x="4474" y="8339"/>
                    <a:pt x="4555" y="8310"/>
                    <a:pt x="4620" y="8250"/>
                  </a:cubicBezTo>
                  <a:lnTo>
                    <a:pt x="4799" y="8072"/>
                  </a:lnTo>
                  <a:lnTo>
                    <a:pt x="4966" y="9881"/>
                  </a:lnTo>
                  <a:cubicBezTo>
                    <a:pt x="4977" y="10012"/>
                    <a:pt x="5061" y="10119"/>
                    <a:pt x="5180" y="10167"/>
                  </a:cubicBezTo>
                  <a:cubicBezTo>
                    <a:pt x="5216" y="10182"/>
                    <a:pt x="5254" y="10188"/>
                    <a:pt x="5291" y="10188"/>
                  </a:cubicBezTo>
                  <a:cubicBezTo>
                    <a:pt x="5375" y="10188"/>
                    <a:pt x="5455" y="10153"/>
                    <a:pt x="5513" y="10096"/>
                  </a:cubicBezTo>
                  <a:cubicBezTo>
                    <a:pt x="6097" y="9512"/>
                    <a:pt x="6525" y="8822"/>
                    <a:pt x="6811" y="8072"/>
                  </a:cubicBezTo>
                  <a:cubicBezTo>
                    <a:pt x="6847" y="7988"/>
                    <a:pt x="6799" y="7905"/>
                    <a:pt x="6728" y="7869"/>
                  </a:cubicBezTo>
                  <a:cubicBezTo>
                    <a:pt x="6713" y="7865"/>
                    <a:pt x="6698" y="7863"/>
                    <a:pt x="6684" y="7863"/>
                  </a:cubicBezTo>
                  <a:cubicBezTo>
                    <a:pt x="6616" y="7863"/>
                    <a:pt x="6555" y="7906"/>
                    <a:pt x="6525" y="7964"/>
                  </a:cubicBezTo>
                  <a:cubicBezTo>
                    <a:pt x="6263" y="8691"/>
                    <a:pt x="5847" y="9334"/>
                    <a:pt x="5299" y="9881"/>
                  </a:cubicBezTo>
                  <a:cubicBezTo>
                    <a:pt x="5292" y="9885"/>
                    <a:pt x="5285" y="9886"/>
                    <a:pt x="5278" y="9886"/>
                  </a:cubicBezTo>
                  <a:cubicBezTo>
                    <a:pt x="5262" y="9886"/>
                    <a:pt x="5248" y="9878"/>
                    <a:pt x="5239" y="9869"/>
                  </a:cubicBezTo>
                  <a:lnTo>
                    <a:pt x="5061" y="7810"/>
                  </a:lnTo>
                  <a:lnTo>
                    <a:pt x="6871" y="6000"/>
                  </a:lnTo>
                  <a:lnTo>
                    <a:pt x="6871" y="6000"/>
                  </a:lnTo>
                  <a:cubicBezTo>
                    <a:pt x="6811" y="6738"/>
                    <a:pt x="6799" y="6940"/>
                    <a:pt x="6704" y="7310"/>
                  </a:cubicBezTo>
                  <a:cubicBezTo>
                    <a:pt x="6692" y="7381"/>
                    <a:pt x="6740" y="7476"/>
                    <a:pt x="6823" y="7488"/>
                  </a:cubicBezTo>
                  <a:cubicBezTo>
                    <a:pt x="6831" y="7489"/>
                    <a:pt x="6840" y="7490"/>
                    <a:pt x="6848" y="7490"/>
                  </a:cubicBezTo>
                  <a:cubicBezTo>
                    <a:pt x="6923" y="7490"/>
                    <a:pt x="6991" y="7444"/>
                    <a:pt x="7002" y="7369"/>
                  </a:cubicBezTo>
                  <a:cubicBezTo>
                    <a:pt x="7109" y="6905"/>
                    <a:pt x="7109" y="6702"/>
                    <a:pt x="7204" y="5666"/>
                  </a:cubicBezTo>
                  <a:lnTo>
                    <a:pt x="9288" y="3583"/>
                  </a:lnTo>
                  <a:cubicBezTo>
                    <a:pt x="9299" y="3571"/>
                    <a:pt x="9311" y="3547"/>
                    <a:pt x="9323" y="3523"/>
                  </a:cubicBezTo>
                  <a:lnTo>
                    <a:pt x="9740" y="2118"/>
                  </a:lnTo>
                  <a:lnTo>
                    <a:pt x="10240" y="416"/>
                  </a:lnTo>
                  <a:cubicBezTo>
                    <a:pt x="10303" y="194"/>
                    <a:pt x="10161" y="1"/>
                    <a:pt x="9971" y="1"/>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28;p63"/>
            <p:cNvSpPr/>
            <p:nvPr/>
          </p:nvSpPr>
          <p:spPr>
            <a:xfrm>
              <a:off x="7712296" y="2525528"/>
              <a:ext cx="79989" cy="60954"/>
            </a:xfrm>
            <a:custGeom>
              <a:avLst/>
              <a:gdLst/>
              <a:ahLst/>
              <a:cxnLst/>
              <a:rect l="l" t="t" r="r" b="b"/>
              <a:pathLst>
                <a:path w="2513" h="1915" extrusionOk="0">
                  <a:moveTo>
                    <a:pt x="842" y="0"/>
                  </a:moveTo>
                  <a:cubicBezTo>
                    <a:pt x="823" y="0"/>
                    <a:pt x="804" y="3"/>
                    <a:pt x="786" y="9"/>
                  </a:cubicBezTo>
                  <a:cubicBezTo>
                    <a:pt x="167" y="295"/>
                    <a:pt x="0" y="1129"/>
                    <a:pt x="488" y="1617"/>
                  </a:cubicBezTo>
                  <a:cubicBezTo>
                    <a:pt x="679" y="1807"/>
                    <a:pt x="941" y="1914"/>
                    <a:pt x="1191" y="1914"/>
                  </a:cubicBezTo>
                  <a:cubicBezTo>
                    <a:pt x="2072" y="1914"/>
                    <a:pt x="2512" y="843"/>
                    <a:pt x="1893" y="224"/>
                  </a:cubicBezTo>
                  <a:cubicBezTo>
                    <a:pt x="1798" y="128"/>
                    <a:pt x="1715" y="69"/>
                    <a:pt x="1596" y="9"/>
                  </a:cubicBezTo>
                  <a:cubicBezTo>
                    <a:pt x="1575" y="3"/>
                    <a:pt x="1554" y="0"/>
                    <a:pt x="1534" y="0"/>
                  </a:cubicBezTo>
                  <a:cubicBezTo>
                    <a:pt x="1473" y="0"/>
                    <a:pt x="1420" y="27"/>
                    <a:pt x="1393" y="81"/>
                  </a:cubicBezTo>
                  <a:cubicBezTo>
                    <a:pt x="1369" y="164"/>
                    <a:pt x="1393" y="247"/>
                    <a:pt x="1476" y="283"/>
                  </a:cubicBezTo>
                  <a:cubicBezTo>
                    <a:pt x="1917" y="474"/>
                    <a:pt x="2024" y="1069"/>
                    <a:pt x="1679" y="1414"/>
                  </a:cubicBezTo>
                  <a:cubicBezTo>
                    <a:pt x="1548" y="1545"/>
                    <a:pt x="1369" y="1611"/>
                    <a:pt x="1191" y="1611"/>
                  </a:cubicBezTo>
                  <a:cubicBezTo>
                    <a:pt x="1012" y="1611"/>
                    <a:pt x="834" y="1545"/>
                    <a:pt x="703" y="1414"/>
                  </a:cubicBezTo>
                  <a:cubicBezTo>
                    <a:pt x="357" y="1069"/>
                    <a:pt x="464" y="486"/>
                    <a:pt x="905" y="283"/>
                  </a:cubicBezTo>
                  <a:cubicBezTo>
                    <a:pt x="976" y="247"/>
                    <a:pt x="1012" y="164"/>
                    <a:pt x="976" y="81"/>
                  </a:cubicBezTo>
                  <a:cubicBezTo>
                    <a:pt x="959" y="27"/>
                    <a:pt x="900" y="0"/>
                    <a:pt x="842" y="0"/>
                  </a:cubicBezTo>
                  <a:close/>
                </a:path>
              </a:pathLst>
            </a:custGeom>
            <a:solidFill>
              <a:srgbClr val="657E93"/>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83;p31"/>
          <p:cNvSpPr txBox="1">
            <a:spLocks/>
          </p:cNvSpPr>
          <p:nvPr/>
        </p:nvSpPr>
        <p:spPr>
          <a:xfrm>
            <a:off x="5204019" y="2804058"/>
            <a:ext cx="2208600" cy="70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1100"/>
              <a:buFont typeface="Josefin Slab"/>
              <a:buNone/>
              <a:defRPr sz="1400" b="0" i="0" u="none" strike="noStrike" cap="none">
                <a:solidFill>
                  <a:schemeClr val="lt2"/>
                </a:solidFill>
                <a:latin typeface="Fira Sans Condensed Light"/>
                <a:ea typeface="Fira Sans Condensed Light"/>
                <a:cs typeface="Fira Sans Condensed Light"/>
                <a:sym typeface="Fira Sans Condensed Light"/>
              </a:defRPr>
            </a:lvl1pPr>
            <a:lvl2pPr marL="914400" marR="0" lvl="1"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2pPr>
            <a:lvl3pPr marL="1371600" marR="0" lvl="2"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3pPr>
            <a:lvl4pPr marL="1828800" marR="0" lvl="3"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4pPr>
            <a:lvl5pPr marL="2286000" marR="0" lvl="4"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5pPr>
            <a:lvl6pPr marL="2743200" marR="0" lvl="5"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6pPr>
            <a:lvl7pPr marL="3200400" marR="0" lvl="6"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7pPr>
            <a:lvl8pPr marL="3657600" marR="0" lvl="7"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8pPr>
            <a:lvl9pPr marL="4114800" marR="0" lvl="8"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9pPr>
          </a:lstStyle>
          <a:p>
            <a:pPr marL="0" indent="0"/>
            <a:r>
              <a:rPr lang="en-GB" sz="2400" dirty="0" smtClean="0">
                <a:solidFill>
                  <a:schemeClr val="tx1"/>
                </a:solidFill>
                <a:latin typeface="+mn-lt"/>
              </a:rPr>
              <a:t>Scheduling and sync/delays</a:t>
            </a:r>
            <a:endParaRPr lang="en-GB" sz="2400" dirty="0">
              <a:solidFill>
                <a:schemeClr val="tx1"/>
              </a:solidFill>
              <a:latin typeface="+mn-lt"/>
            </a:endParaRPr>
          </a:p>
        </p:txBody>
      </p:sp>
      <p:cxnSp>
        <p:nvCxnSpPr>
          <p:cNvPr id="168" name="Google Shape;259;p31"/>
          <p:cNvCxnSpPr/>
          <p:nvPr/>
        </p:nvCxnSpPr>
        <p:spPr>
          <a:xfrm>
            <a:off x="5146995" y="2791608"/>
            <a:ext cx="0" cy="726300"/>
          </a:xfrm>
          <a:prstGeom prst="straightConnector1">
            <a:avLst/>
          </a:prstGeom>
          <a:noFill/>
          <a:ln w="19050" cap="flat" cmpd="sng">
            <a:solidFill>
              <a:srgbClr val="002060"/>
            </a:solidFill>
            <a:prstDash val="solid"/>
            <a:round/>
            <a:headEnd type="oval" w="med" len="med"/>
            <a:tailEnd type="oval" w="med" len="med"/>
          </a:ln>
        </p:spPr>
      </p:cxnSp>
      <p:grpSp>
        <p:nvGrpSpPr>
          <p:cNvPr id="169" name="Google Shape;10801;p59"/>
          <p:cNvGrpSpPr/>
          <p:nvPr/>
        </p:nvGrpSpPr>
        <p:grpSpPr>
          <a:xfrm>
            <a:off x="4180930" y="2678168"/>
            <a:ext cx="821945" cy="953179"/>
            <a:chOff x="3979435" y="1976585"/>
            <a:chExt cx="345265" cy="349848"/>
          </a:xfrm>
          <a:solidFill>
            <a:schemeClr val="tx2"/>
          </a:solidFill>
        </p:grpSpPr>
        <p:sp>
          <p:nvSpPr>
            <p:cNvPr id="170" name="Google Shape;10802;p59"/>
            <p:cNvSpPr/>
            <p:nvPr/>
          </p:nvSpPr>
          <p:spPr>
            <a:xfrm>
              <a:off x="3979435" y="1976585"/>
              <a:ext cx="345265" cy="349848"/>
            </a:xfrm>
            <a:custGeom>
              <a:avLst/>
              <a:gdLst/>
              <a:ahLst/>
              <a:cxnLst/>
              <a:rect l="l" t="t" r="r" b="b"/>
              <a:pathLst>
                <a:path w="10848" h="10992" extrusionOk="0">
                  <a:moveTo>
                    <a:pt x="6632" y="322"/>
                  </a:moveTo>
                  <a:cubicBezTo>
                    <a:pt x="6859" y="322"/>
                    <a:pt x="7013" y="501"/>
                    <a:pt x="7013" y="715"/>
                  </a:cubicBezTo>
                  <a:cubicBezTo>
                    <a:pt x="7013" y="929"/>
                    <a:pt x="6835" y="1096"/>
                    <a:pt x="6632" y="1096"/>
                  </a:cubicBezTo>
                  <a:lnTo>
                    <a:pt x="4906" y="1096"/>
                  </a:lnTo>
                  <a:cubicBezTo>
                    <a:pt x="4680" y="1096"/>
                    <a:pt x="4513" y="918"/>
                    <a:pt x="4513" y="715"/>
                  </a:cubicBezTo>
                  <a:cubicBezTo>
                    <a:pt x="4513" y="489"/>
                    <a:pt x="4692" y="322"/>
                    <a:pt x="4906" y="322"/>
                  </a:cubicBezTo>
                  <a:close/>
                  <a:moveTo>
                    <a:pt x="5966" y="1429"/>
                  </a:moveTo>
                  <a:lnTo>
                    <a:pt x="5966" y="1965"/>
                  </a:lnTo>
                  <a:lnTo>
                    <a:pt x="5561" y="1965"/>
                  </a:lnTo>
                  <a:lnTo>
                    <a:pt x="5561" y="1429"/>
                  </a:lnTo>
                  <a:close/>
                  <a:moveTo>
                    <a:pt x="5775" y="2289"/>
                  </a:moveTo>
                  <a:cubicBezTo>
                    <a:pt x="6988" y="2289"/>
                    <a:pt x="8193" y="2825"/>
                    <a:pt x="9026" y="3835"/>
                  </a:cubicBezTo>
                  <a:cubicBezTo>
                    <a:pt x="10466" y="5620"/>
                    <a:pt x="10204" y="8276"/>
                    <a:pt x="8407" y="9728"/>
                  </a:cubicBezTo>
                  <a:cubicBezTo>
                    <a:pt x="7623" y="10362"/>
                    <a:pt x="6686" y="10670"/>
                    <a:pt x="5757" y="10670"/>
                  </a:cubicBezTo>
                  <a:cubicBezTo>
                    <a:pt x="4540" y="10670"/>
                    <a:pt x="3337" y="10141"/>
                    <a:pt x="2513" y="9121"/>
                  </a:cubicBezTo>
                  <a:cubicBezTo>
                    <a:pt x="429" y="6561"/>
                    <a:pt x="2001" y="2715"/>
                    <a:pt x="5251" y="2322"/>
                  </a:cubicBezTo>
                  <a:cubicBezTo>
                    <a:pt x="5425" y="2300"/>
                    <a:pt x="5601" y="2289"/>
                    <a:pt x="5775" y="2289"/>
                  </a:cubicBezTo>
                  <a:close/>
                  <a:moveTo>
                    <a:pt x="4906" y="1"/>
                  </a:moveTo>
                  <a:cubicBezTo>
                    <a:pt x="4501" y="1"/>
                    <a:pt x="4192" y="322"/>
                    <a:pt x="4192" y="715"/>
                  </a:cubicBezTo>
                  <a:cubicBezTo>
                    <a:pt x="4192" y="1108"/>
                    <a:pt x="4513" y="1429"/>
                    <a:pt x="4906" y="1429"/>
                  </a:cubicBezTo>
                  <a:lnTo>
                    <a:pt x="5239" y="1429"/>
                  </a:lnTo>
                  <a:lnTo>
                    <a:pt x="5239" y="1989"/>
                  </a:lnTo>
                  <a:cubicBezTo>
                    <a:pt x="1727" y="2394"/>
                    <a:pt x="1" y="6561"/>
                    <a:pt x="2263" y="9323"/>
                  </a:cubicBezTo>
                  <a:cubicBezTo>
                    <a:pt x="3160" y="10423"/>
                    <a:pt x="4463" y="10991"/>
                    <a:pt x="5774" y="10991"/>
                  </a:cubicBezTo>
                  <a:cubicBezTo>
                    <a:pt x="6777" y="10991"/>
                    <a:pt x="7785" y="10659"/>
                    <a:pt x="8621" y="9978"/>
                  </a:cubicBezTo>
                  <a:cubicBezTo>
                    <a:pt x="10550" y="8407"/>
                    <a:pt x="10847" y="5549"/>
                    <a:pt x="9264" y="3632"/>
                  </a:cubicBezTo>
                  <a:cubicBezTo>
                    <a:pt x="8490" y="2680"/>
                    <a:pt x="7406" y="2120"/>
                    <a:pt x="6287" y="1989"/>
                  </a:cubicBezTo>
                  <a:lnTo>
                    <a:pt x="6287" y="1429"/>
                  </a:lnTo>
                  <a:lnTo>
                    <a:pt x="6632" y="1429"/>
                  </a:lnTo>
                  <a:cubicBezTo>
                    <a:pt x="7037" y="1429"/>
                    <a:pt x="7347" y="1096"/>
                    <a:pt x="7347" y="715"/>
                  </a:cubicBezTo>
                  <a:cubicBezTo>
                    <a:pt x="7347" y="310"/>
                    <a:pt x="7013" y="1"/>
                    <a:pt x="6632"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803;p59"/>
            <p:cNvSpPr/>
            <p:nvPr/>
          </p:nvSpPr>
          <p:spPr>
            <a:xfrm>
              <a:off x="4044236" y="2176685"/>
              <a:ext cx="144783" cy="123077"/>
            </a:xfrm>
            <a:custGeom>
              <a:avLst/>
              <a:gdLst/>
              <a:ahLst/>
              <a:cxnLst/>
              <a:rect l="l" t="t" r="r" b="b"/>
              <a:pathLst>
                <a:path w="4549" h="3867" extrusionOk="0">
                  <a:moveTo>
                    <a:pt x="203" y="0"/>
                  </a:moveTo>
                  <a:cubicBezTo>
                    <a:pt x="108" y="0"/>
                    <a:pt x="36" y="84"/>
                    <a:pt x="36" y="167"/>
                  </a:cubicBezTo>
                  <a:cubicBezTo>
                    <a:pt x="36" y="215"/>
                    <a:pt x="1" y="977"/>
                    <a:pt x="405" y="1822"/>
                  </a:cubicBezTo>
                  <a:cubicBezTo>
                    <a:pt x="667" y="2346"/>
                    <a:pt x="1048" y="2798"/>
                    <a:pt x="1525" y="3143"/>
                  </a:cubicBezTo>
                  <a:cubicBezTo>
                    <a:pt x="2186" y="3633"/>
                    <a:pt x="2944" y="3867"/>
                    <a:pt x="3694" y="3867"/>
                  </a:cubicBezTo>
                  <a:cubicBezTo>
                    <a:pt x="3929" y="3867"/>
                    <a:pt x="4164" y="3844"/>
                    <a:pt x="4394" y="3798"/>
                  </a:cubicBezTo>
                  <a:cubicBezTo>
                    <a:pt x="4489" y="3786"/>
                    <a:pt x="4549" y="3691"/>
                    <a:pt x="4537" y="3608"/>
                  </a:cubicBezTo>
                  <a:cubicBezTo>
                    <a:pt x="4526" y="3543"/>
                    <a:pt x="4446" y="3487"/>
                    <a:pt x="4368" y="3487"/>
                  </a:cubicBezTo>
                  <a:cubicBezTo>
                    <a:pt x="4361" y="3487"/>
                    <a:pt x="4354" y="3488"/>
                    <a:pt x="4346" y="3489"/>
                  </a:cubicBezTo>
                  <a:cubicBezTo>
                    <a:pt x="4139" y="3526"/>
                    <a:pt x="3932" y="3545"/>
                    <a:pt x="3725" y="3545"/>
                  </a:cubicBezTo>
                  <a:cubicBezTo>
                    <a:pt x="3018" y="3545"/>
                    <a:pt x="2326" y="3324"/>
                    <a:pt x="1727" y="2882"/>
                  </a:cubicBezTo>
                  <a:cubicBezTo>
                    <a:pt x="275" y="1810"/>
                    <a:pt x="370" y="167"/>
                    <a:pt x="370" y="167"/>
                  </a:cubicBezTo>
                  <a:cubicBezTo>
                    <a:pt x="370" y="84"/>
                    <a:pt x="298" y="0"/>
                    <a:pt x="203"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804;p59"/>
            <p:cNvSpPr/>
            <p:nvPr/>
          </p:nvSpPr>
          <p:spPr>
            <a:xfrm>
              <a:off x="4046910" y="2065957"/>
              <a:ext cx="204269" cy="100893"/>
            </a:xfrm>
            <a:custGeom>
              <a:avLst/>
              <a:gdLst/>
              <a:ahLst/>
              <a:cxnLst/>
              <a:rect l="l" t="t" r="r" b="b"/>
              <a:pathLst>
                <a:path w="6418" h="3170" extrusionOk="0">
                  <a:moveTo>
                    <a:pt x="3655" y="1"/>
                  </a:moveTo>
                  <a:cubicBezTo>
                    <a:pt x="1971" y="1"/>
                    <a:pt x="367" y="1170"/>
                    <a:pt x="12" y="3003"/>
                  </a:cubicBezTo>
                  <a:cubicBezTo>
                    <a:pt x="0" y="3086"/>
                    <a:pt x="71" y="3170"/>
                    <a:pt x="179" y="3170"/>
                  </a:cubicBezTo>
                  <a:cubicBezTo>
                    <a:pt x="250" y="3170"/>
                    <a:pt x="333" y="3110"/>
                    <a:pt x="345" y="3039"/>
                  </a:cubicBezTo>
                  <a:cubicBezTo>
                    <a:pt x="667" y="1358"/>
                    <a:pt x="2122" y="299"/>
                    <a:pt x="3652" y="299"/>
                  </a:cubicBezTo>
                  <a:cubicBezTo>
                    <a:pt x="4332" y="299"/>
                    <a:pt x="5027" y="509"/>
                    <a:pt x="5644" y="967"/>
                  </a:cubicBezTo>
                  <a:cubicBezTo>
                    <a:pt x="5822" y="1098"/>
                    <a:pt x="5965" y="1241"/>
                    <a:pt x="6120" y="1396"/>
                  </a:cubicBezTo>
                  <a:cubicBezTo>
                    <a:pt x="6155" y="1431"/>
                    <a:pt x="6208" y="1454"/>
                    <a:pt x="6257" y="1454"/>
                  </a:cubicBezTo>
                  <a:cubicBezTo>
                    <a:pt x="6290" y="1454"/>
                    <a:pt x="6322" y="1443"/>
                    <a:pt x="6346" y="1419"/>
                  </a:cubicBezTo>
                  <a:cubicBezTo>
                    <a:pt x="6406" y="1360"/>
                    <a:pt x="6417" y="1253"/>
                    <a:pt x="6358" y="1193"/>
                  </a:cubicBezTo>
                  <a:cubicBezTo>
                    <a:pt x="6191" y="1027"/>
                    <a:pt x="6025" y="860"/>
                    <a:pt x="5834" y="729"/>
                  </a:cubicBezTo>
                  <a:cubicBezTo>
                    <a:pt x="5159" y="229"/>
                    <a:pt x="4399" y="1"/>
                    <a:pt x="3655"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805;p59"/>
            <p:cNvSpPr/>
            <p:nvPr/>
          </p:nvSpPr>
          <p:spPr>
            <a:xfrm>
              <a:off x="4195735" y="2118027"/>
              <a:ext cx="84247" cy="174224"/>
            </a:xfrm>
            <a:custGeom>
              <a:avLst/>
              <a:gdLst/>
              <a:ahLst/>
              <a:cxnLst/>
              <a:rect l="l" t="t" r="r" b="b"/>
              <a:pathLst>
                <a:path w="2647" h="5474" extrusionOk="0">
                  <a:moveTo>
                    <a:pt x="1952" y="0"/>
                  </a:moveTo>
                  <a:cubicBezTo>
                    <a:pt x="1920" y="0"/>
                    <a:pt x="1888" y="11"/>
                    <a:pt x="1861" y="33"/>
                  </a:cubicBezTo>
                  <a:cubicBezTo>
                    <a:pt x="1789" y="81"/>
                    <a:pt x="1753" y="176"/>
                    <a:pt x="1813" y="260"/>
                  </a:cubicBezTo>
                  <a:cubicBezTo>
                    <a:pt x="2158" y="795"/>
                    <a:pt x="2325" y="1403"/>
                    <a:pt x="2325" y="2046"/>
                  </a:cubicBezTo>
                  <a:cubicBezTo>
                    <a:pt x="2325" y="3451"/>
                    <a:pt x="1432" y="4689"/>
                    <a:pt x="182" y="5165"/>
                  </a:cubicBezTo>
                  <a:cubicBezTo>
                    <a:pt x="1" y="5229"/>
                    <a:pt x="67" y="5474"/>
                    <a:pt x="237" y="5474"/>
                  </a:cubicBezTo>
                  <a:cubicBezTo>
                    <a:pt x="257" y="5474"/>
                    <a:pt x="278" y="5470"/>
                    <a:pt x="301" y="5463"/>
                  </a:cubicBezTo>
                  <a:cubicBezTo>
                    <a:pt x="1682" y="4927"/>
                    <a:pt x="2646" y="3593"/>
                    <a:pt x="2646" y="2022"/>
                  </a:cubicBezTo>
                  <a:cubicBezTo>
                    <a:pt x="2646" y="1343"/>
                    <a:pt x="2456" y="653"/>
                    <a:pt x="2087" y="81"/>
                  </a:cubicBezTo>
                  <a:cubicBezTo>
                    <a:pt x="2057" y="29"/>
                    <a:pt x="2004" y="0"/>
                    <a:pt x="1952"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806;p59"/>
            <p:cNvSpPr/>
            <p:nvPr/>
          </p:nvSpPr>
          <p:spPr>
            <a:xfrm>
              <a:off x="4109037" y="2161153"/>
              <a:ext cx="81510" cy="55348"/>
            </a:xfrm>
            <a:custGeom>
              <a:avLst/>
              <a:gdLst/>
              <a:ahLst/>
              <a:cxnLst/>
              <a:rect l="l" t="t" r="r" b="b"/>
              <a:pathLst>
                <a:path w="2561" h="1739" extrusionOk="0">
                  <a:moveTo>
                    <a:pt x="1691" y="333"/>
                  </a:moveTo>
                  <a:cubicBezTo>
                    <a:pt x="1965" y="333"/>
                    <a:pt x="2144" y="655"/>
                    <a:pt x="1965" y="881"/>
                  </a:cubicBezTo>
                  <a:cubicBezTo>
                    <a:pt x="1900" y="968"/>
                    <a:pt x="1790" y="1020"/>
                    <a:pt x="1682" y="1020"/>
                  </a:cubicBezTo>
                  <a:cubicBezTo>
                    <a:pt x="1613" y="1020"/>
                    <a:pt x="1545" y="999"/>
                    <a:pt x="1489" y="953"/>
                  </a:cubicBezTo>
                  <a:cubicBezTo>
                    <a:pt x="1215" y="762"/>
                    <a:pt x="1370" y="333"/>
                    <a:pt x="1691" y="333"/>
                  </a:cubicBezTo>
                  <a:close/>
                  <a:moveTo>
                    <a:pt x="1691" y="0"/>
                  </a:moveTo>
                  <a:cubicBezTo>
                    <a:pt x="1584" y="0"/>
                    <a:pt x="1334" y="36"/>
                    <a:pt x="1156" y="274"/>
                  </a:cubicBezTo>
                  <a:cubicBezTo>
                    <a:pt x="1025" y="453"/>
                    <a:pt x="989" y="655"/>
                    <a:pt x="1048" y="845"/>
                  </a:cubicBezTo>
                  <a:lnTo>
                    <a:pt x="132" y="1441"/>
                  </a:lnTo>
                  <a:cubicBezTo>
                    <a:pt x="1" y="1536"/>
                    <a:pt x="60" y="1738"/>
                    <a:pt x="215" y="1738"/>
                  </a:cubicBezTo>
                  <a:cubicBezTo>
                    <a:pt x="310" y="1738"/>
                    <a:pt x="263" y="1726"/>
                    <a:pt x="1215" y="1131"/>
                  </a:cubicBezTo>
                  <a:cubicBezTo>
                    <a:pt x="1347" y="1275"/>
                    <a:pt x="1521" y="1344"/>
                    <a:pt x="1693" y="1344"/>
                  </a:cubicBezTo>
                  <a:cubicBezTo>
                    <a:pt x="1893" y="1344"/>
                    <a:pt x="2093" y="1251"/>
                    <a:pt x="2227" y="1072"/>
                  </a:cubicBezTo>
                  <a:cubicBezTo>
                    <a:pt x="2560" y="631"/>
                    <a:pt x="2251" y="0"/>
                    <a:pt x="1691"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807;p59"/>
            <p:cNvSpPr/>
            <p:nvPr/>
          </p:nvSpPr>
          <p:spPr>
            <a:xfrm>
              <a:off x="4157160" y="2083080"/>
              <a:ext cx="10662" cy="29218"/>
            </a:xfrm>
            <a:custGeom>
              <a:avLst/>
              <a:gdLst/>
              <a:ahLst/>
              <a:cxnLst/>
              <a:rect l="l" t="t" r="r" b="b"/>
              <a:pathLst>
                <a:path w="335" h="918" extrusionOk="0">
                  <a:moveTo>
                    <a:pt x="167" y="0"/>
                  </a:moveTo>
                  <a:cubicBezTo>
                    <a:pt x="72" y="0"/>
                    <a:pt x="1" y="72"/>
                    <a:pt x="1" y="167"/>
                  </a:cubicBezTo>
                  <a:lnTo>
                    <a:pt x="1" y="762"/>
                  </a:lnTo>
                  <a:cubicBezTo>
                    <a:pt x="1" y="846"/>
                    <a:pt x="72" y="917"/>
                    <a:pt x="167" y="917"/>
                  </a:cubicBezTo>
                  <a:cubicBezTo>
                    <a:pt x="275" y="917"/>
                    <a:pt x="334" y="846"/>
                    <a:pt x="334" y="762"/>
                  </a:cubicBezTo>
                  <a:lnTo>
                    <a:pt x="334" y="167"/>
                  </a:lnTo>
                  <a:cubicBezTo>
                    <a:pt x="334" y="72"/>
                    <a:pt x="263" y="0"/>
                    <a:pt x="167"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808;p59"/>
            <p:cNvSpPr/>
            <p:nvPr/>
          </p:nvSpPr>
          <p:spPr>
            <a:xfrm>
              <a:off x="4109419" y="2096034"/>
              <a:ext cx="21261" cy="26862"/>
            </a:xfrm>
            <a:custGeom>
              <a:avLst/>
              <a:gdLst/>
              <a:ahLst/>
              <a:cxnLst/>
              <a:rect l="l" t="t" r="r" b="b"/>
              <a:pathLst>
                <a:path w="668" h="844" extrusionOk="0">
                  <a:moveTo>
                    <a:pt x="183" y="0"/>
                  </a:moveTo>
                  <a:cubicBezTo>
                    <a:pt x="156" y="0"/>
                    <a:pt x="130" y="7"/>
                    <a:pt x="108" y="22"/>
                  </a:cubicBezTo>
                  <a:cubicBezTo>
                    <a:pt x="36" y="70"/>
                    <a:pt x="1" y="177"/>
                    <a:pt x="48" y="248"/>
                  </a:cubicBezTo>
                  <a:lnTo>
                    <a:pt x="346" y="772"/>
                  </a:lnTo>
                  <a:cubicBezTo>
                    <a:pt x="393" y="808"/>
                    <a:pt x="429" y="844"/>
                    <a:pt x="489" y="844"/>
                  </a:cubicBezTo>
                  <a:cubicBezTo>
                    <a:pt x="524" y="844"/>
                    <a:pt x="548" y="844"/>
                    <a:pt x="572" y="832"/>
                  </a:cubicBezTo>
                  <a:cubicBezTo>
                    <a:pt x="643" y="784"/>
                    <a:pt x="667" y="677"/>
                    <a:pt x="632" y="605"/>
                  </a:cubicBezTo>
                  <a:lnTo>
                    <a:pt x="334" y="82"/>
                  </a:lnTo>
                  <a:cubicBezTo>
                    <a:pt x="301" y="33"/>
                    <a:pt x="241" y="0"/>
                    <a:pt x="183"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809;p59"/>
            <p:cNvSpPr/>
            <p:nvPr/>
          </p:nvSpPr>
          <p:spPr>
            <a:xfrm>
              <a:off x="4074950" y="2130121"/>
              <a:ext cx="28454" cy="19669"/>
            </a:xfrm>
            <a:custGeom>
              <a:avLst/>
              <a:gdLst/>
              <a:ahLst/>
              <a:cxnLst/>
              <a:rect l="l" t="t" r="r" b="b"/>
              <a:pathLst>
                <a:path w="894" h="618" extrusionOk="0">
                  <a:moveTo>
                    <a:pt x="188" y="1"/>
                  </a:moveTo>
                  <a:cubicBezTo>
                    <a:pt x="130" y="1"/>
                    <a:pt x="72" y="33"/>
                    <a:pt x="48" y="82"/>
                  </a:cubicBezTo>
                  <a:cubicBezTo>
                    <a:pt x="0" y="154"/>
                    <a:pt x="24" y="261"/>
                    <a:pt x="107" y="308"/>
                  </a:cubicBezTo>
                  <a:lnTo>
                    <a:pt x="619" y="606"/>
                  </a:lnTo>
                  <a:cubicBezTo>
                    <a:pt x="655" y="618"/>
                    <a:pt x="679" y="618"/>
                    <a:pt x="703" y="618"/>
                  </a:cubicBezTo>
                  <a:cubicBezTo>
                    <a:pt x="762" y="618"/>
                    <a:pt x="798" y="594"/>
                    <a:pt x="834" y="546"/>
                  </a:cubicBezTo>
                  <a:cubicBezTo>
                    <a:pt x="893" y="475"/>
                    <a:pt x="881" y="368"/>
                    <a:pt x="786" y="320"/>
                  </a:cubicBezTo>
                  <a:lnTo>
                    <a:pt x="262" y="23"/>
                  </a:lnTo>
                  <a:cubicBezTo>
                    <a:pt x="240" y="8"/>
                    <a:pt x="214" y="1"/>
                    <a:pt x="188"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810;p59"/>
            <p:cNvSpPr/>
            <p:nvPr/>
          </p:nvSpPr>
          <p:spPr>
            <a:xfrm>
              <a:off x="4063555" y="2177067"/>
              <a:ext cx="29218" cy="10630"/>
            </a:xfrm>
            <a:custGeom>
              <a:avLst/>
              <a:gdLst/>
              <a:ahLst/>
              <a:cxnLst/>
              <a:rect l="l" t="t" r="r" b="b"/>
              <a:pathLst>
                <a:path w="918" h="334" extrusionOk="0">
                  <a:moveTo>
                    <a:pt x="168" y="0"/>
                  </a:moveTo>
                  <a:cubicBezTo>
                    <a:pt x="72" y="0"/>
                    <a:pt x="1" y="83"/>
                    <a:pt x="1" y="167"/>
                  </a:cubicBezTo>
                  <a:cubicBezTo>
                    <a:pt x="1" y="262"/>
                    <a:pt x="72" y="334"/>
                    <a:pt x="168" y="334"/>
                  </a:cubicBezTo>
                  <a:lnTo>
                    <a:pt x="763" y="334"/>
                  </a:lnTo>
                  <a:cubicBezTo>
                    <a:pt x="846" y="334"/>
                    <a:pt x="918" y="262"/>
                    <a:pt x="918" y="167"/>
                  </a:cubicBezTo>
                  <a:cubicBezTo>
                    <a:pt x="918" y="83"/>
                    <a:pt x="846" y="0"/>
                    <a:pt x="763"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811;p59"/>
            <p:cNvSpPr/>
            <p:nvPr/>
          </p:nvSpPr>
          <p:spPr>
            <a:xfrm>
              <a:off x="4073804" y="2215005"/>
              <a:ext cx="29600" cy="20051"/>
            </a:xfrm>
            <a:custGeom>
              <a:avLst/>
              <a:gdLst/>
              <a:ahLst/>
              <a:cxnLst/>
              <a:rect l="l" t="t" r="r" b="b"/>
              <a:pathLst>
                <a:path w="930" h="630" extrusionOk="0">
                  <a:moveTo>
                    <a:pt x="735" y="1"/>
                  </a:moveTo>
                  <a:cubicBezTo>
                    <a:pt x="709" y="1"/>
                    <a:pt x="681" y="8"/>
                    <a:pt x="655" y="23"/>
                  </a:cubicBezTo>
                  <a:lnTo>
                    <a:pt x="143" y="320"/>
                  </a:lnTo>
                  <a:cubicBezTo>
                    <a:pt x="0" y="404"/>
                    <a:pt x="60" y="630"/>
                    <a:pt x="227" y="630"/>
                  </a:cubicBezTo>
                  <a:cubicBezTo>
                    <a:pt x="298" y="630"/>
                    <a:pt x="298" y="606"/>
                    <a:pt x="822" y="308"/>
                  </a:cubicBezTo>
                  <a:cubicBezTo>
                    <a:pt x="893" y="261"/>
                    <a:pt x="929" y="154"/>
                    <a:pt x="881" y="82"/>
                  </a:cubicBezTo>
                  <a:cubicBezTo>
                    <a:pt x="849" y="33"/>
                    <a:pt x="794" y="1"/>
                    <a:pt x="735"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812;p59"/>
            <p:cNvSpPr/>
            <p:nvPr/>
          </p:nvSpPr>
          <p:spPr>
            <a:xfrm>
              <a:off x="4109419" y="2242472"/>
              <a:ext cx="21261" cy="26703"/>
            </a:xfrm>
            <a:custGeom>
              <a:avLst/>
              <a:gdLst/>
              <a:ahLst/>
              <a:cxnLst/>
              <a:rect l="l" t="t" r="r" b="b"/>
              <a:pathLst>
                <a:path w="668" h="839" extrusionOk="0">
                  <a:moveTo>
                    <a:pt x="496" y="0"/>
                  </a:moveTo>
                  <a:cubicBezTo>
                    <a:pt x="441" y="0"/>
                    <a:pt x="391" y="27"/>
                    <a:pt x="358" y="76"/>
                  </a:cubicBezTo>
                  <a:lnTo>
                    <a:pt x="60" y="600"/>
                  </a:lnTo>
                  <a:cubicBezTo>
                    <a:pt x="1" y="707"/>
                    <a:pt x="72" y="838"/>
                    <a:pt x="191" y="838"/>
                  </a:cubicBezTo>
                  <a:cubicBezTo>
                    <a:pt x="251" y="838"/>
                    <a:pt x="298" y="815"/>
                    <a:pt x="334" y="767"/>
                  </a:cubicBezTo>
                  <a:lnTo>
                    <a:pt x="632" y="243"/>
                  </a:lnTo>
                  <a:cubicBezTo>
                    <a:pt x="667" y="172"/>
                    <a:pt x="643" y="64"/>
                    <a:pt x="572" y="17"/>
                  </a:cubicBezTo>
                  <a:cubicBezTo>
                    <a:pt x="546" y="6"/>
                    <a:pt x="520" y="0"/>
                    <a:pt x="496"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813;p59"/>
            <p:cNvSpPr/>
            <p:nvPr/>
          </p:nvSpPr>
          <p:spPr>
            <a:xfrm>
              <a:off x="4157924" y="2252466"/>
              <a:ext cx="10248" cy="29600"/>
            </a:xfrm>
            <a:custGeom>
              <a:avLst/>
              <a:gdLst/>
              <a:ahLst/>
              <a:cxnLst/>
              <a:rect l="l" t="t" r="r" b="b"/>
              <a:pathLst>
                <a:path w="322" h="930" extrusionOk="0">
                  <a:moveTo>
                    <a:pt x="155" y="0"/>
                  </a:moveTo>
                  <a:cubicBezTo>
                    <a:pt x="72" y="0"/>
                    <a:pt x="1" y="84"/>
                    <a:pt x="1" y="167"/>
                  </a:cubicBezTo>
                  <a:lnTo>
                    <a:pt x="1" y="762"/>
                  </a:lnTo>
                  <a:cubicBezTo>
                    <a:pt x="1" y="858"/>
                    <a:pt x="72" y="929"/>
                    <a:pt x="155" y="929"/>
                  </a:cubicBezTo>
                  <a:cubicBezTo>
                    <a:pt x="251" y="929"/>
                    <a:pt x="322" y="858"/>
                    <a:pt x="322" y="762"/>
                  </a:cubicBezTo>
                  <a:lnTo>
                    <a:pt x="322" y="167"/>
                  </a:lnTo>
                  <a:cubicBezTo>
                    <a:pt x="322" y="84"/>
                    <a:pt x="251" y="0"/>
                    <a:pt x="155"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814;p59"/>
            <p:cNvSpPr/>
            <p:nvPr/>
          </p:nvSpPr>
          <p:spPr>
            <a:xfrm>
              <a:off x="4194685" y="2242472"/>
              <a:ext cx="21261" cy="27022"/>
            </a:xfrm>
            <a:custGeom>
              <a:avLst/>
              <a:gdLst/>
              <a:ahLst/>
              <a:cxnLst/>
              <a:rect l="l" t="t" r="r" b="b"/>
              <a:pathLst>
                <a:path w="668" h="849" extrusionOk="0">
                  <a:moveTo>
                    <a:pt x="181" y="0"/>
                  </a:moveTo>
                  <a:cubicBezTo>
                    <a:pt x="155" y="0"/>
                    <a:pt x="130" y="6"/>
                    <a:pt x="108" y="17"/>
                  </a:cubicBezTo>
                  <a:cubicBezTo>
                    <a:pt x="36" y="64"/>
                    <a:pt x="0" y="172"/>
                    <a:pt x="48" y="243"/>
                  </a:cubicBezTo>
                  <a:lnTo>
                    <a:pt x="346" y="767"/>
                  </a:lnTo>
                  <a:cubicBezTo>
                    <a:pt x="378" y="816"/>
                    <a:pt x="428" y="848"/>
                    <a:pt x="487" y="848"/>
                  </a:cubicBezTo>
                  <a:cubicBezTo>
                    <a:pt x="513" y="848"/>
                    <a:pt x="542" y="841"/>
                    <a:pt x="572" y="826"/>
                  </a:cubicBezTo>
                  <a:cubicBezTo>
                    <a:pt x="643" y="779"/>
                    <a:pt x="667" y="672"/>
                    <a:pt x="631" y="600"/>
                  </a:cubicBezTo>
                  <a:lnTo>
                    <a:pt x="334" y="76"/>
                  </a:lnTo>
                  <a:cubicBezTo>
                    <a:pt x="301" y="27"/>
                    <a:pt x="240" y="0"/>
                    <a:pt x="181"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815;p59"/>
            <p:cNvSpPr/>
            <p:nvPr/>
          </p:nvSpPr>
          <p:spPr>
            <a:xfrm>
              <a:off x="4222343" y="2215387"/>
              <a:ext cx="27690" cy="19669"/>
            </a:xfrm>
            <a:custGeom>
              <a:avLst/>
              <a:gdLst/>
              <a:ahLst/>
              <a:cxnLst/>
              <a:rect l="l" t="t" r="r" b="b"/>
              <a:pathLst>
                <a:path w="870" h="618" extrusionOk="0">
                  <a:moveTo>
                    <a:pt x="176" y="1"/>
                  </a:moveTo>
                  <a:cubicBezTo>
                    <a:pt x="118" y="1"/>
                    <a:pt x="57" y="33"/>
                    <a:pt x="24" y="82"/>
                  </a:cubicBezTo>
                  <a:cubicBezTo>
                    <a:pt x="1" y="142"/>
                    <a:pt x="13" y="249"/>
                    <a:pt x="96" y="296"/>
                  </a:cubicBezTo>
                  <a:cubicBezTo>
                    <a:pt x="632" y="594"/>
                    <a:pt x="620" y="618"/>
                    <a:pt x="691" y="618"/>
                  </a:cubicBezTo>
                  <a:cubicBezTo>
                    <a:pt x="751" y="618"/>
                    <a:pt x="798" y="594"/>
                    <a:pt x="834" y="546"/>
                  </a:cubicBezTo>
                  <a:cubicBezTo>
                    <a:pt x="870" y="475"/>
                    <a:pt x="846" y="368"/>
                    <a:pt x="775" y="320"/>
                  </a:cubicBezTo>
                  <a:lnTo>
                    <a:pt x="251" y="22"/>
                  </a:lnTo>
                  <a:cubicBezTo>
                    <a:pt x="228" y="8"/>
                    <a:pt x="202" y="1"/>
                    <a:pt x="176"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816;p59"/>
            <p:cNvSpPr/>
            <p:nvPr/>
          </p:nvSpPr>
          <p:spPr>
            <a:xfrm>
              <a:off x="4232941" y="2177067"/>
              <a:ext cx="29600" cy="10630"/>
            </a:xfrm>
            <a:custGeom>
              <a:avLst/>
              <a:gdLst/>
              <a:ahLst/>
              <a:cxnLst/>
              <a:rect l="l" t="t" r="r" b="b"/>
              <a:pathLst>
                <a:path w="930" h="334" extrusionOk="0">
                  <a:moveTo>
                    <a:pt x="168" y="0"/>
                  </a:moveTo>
                  <a:cubicBezTo>
                    <a:pt x="72" y="0"/>
                    <a:pt x="1" y="83"/>
                    <a:pt x="1" y="167"/>
                  </a:cubicBezTo>
                  <a:cubicBezTo>
                    <a:pt x="1" y="262"/>
                    <a:pt x="72" y="334"/>
                    <a:pt x="168" y="334"/>
                  </a:cubicBezTo>
                  <a:lnTo>
                    <a:pt x="763" y="334"/>
                  </a:lnTo>
                  <a:cubicBezTo>
                    <a:pt x="858" y="334"/>
                    <a:pt x="930" y="262"/>
                    <a:pt x="930" y="167"/>
                  </a:cubicBezTo>
                  <a:cubicBezTo>
                    <a:pt x="930" y="83"/>
                    <a:pt x="858" y="0"/>
                    <a:pt x="763"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817;p59"/>
            <p:cNvSpPr/>
            <p:nvPr/>
          </p:nvSpPr>
          <p:spPr>
            <a:xfrm>
              <a:off x="4221579" y="2130694"/>
              <a:ext cx="28454" cy="19478"/>
            </a:xfrm>
            <a:custGeom>
              <a:avLst/>
              <a:gdLst/>
              <a:ahLst/>
              <a:cxnLst/>
              <a:rect l="l" t="t" r="r" b="b"/>
              <a:pathLst>
                <a:path w="894" h="612" extrusionOk="0">
                  <a:moveTo>
                    <a:pt x="706" y="0"/>
                  </a:moveTo>
                  <a:cubicBezTo>
                    <a:pt x="679" y="0"/>
                    <a:pt x="654" y="5"/>
                    <a:pt x="632" y="16"/>
                  </a:cubicBezTo>
                  <a:lnTo>
                    <a:pt x="108" y="314"/>
                  </a:lnTo>
                  <a:cubicBezTo>
                    <a:pt x="37" y="362"/>
                    <a:pt x="1" y="469"/>
                    <a:pt x="48" y="540"/>
                  </a:cubicBezTo>
                  <a:cubicBezTo>
                    <a:pt x="96" y="588"/>
                    <a:pt x="144" y="612"/>
                    <a:pt x="203" y="612"/>
                  </a:cubicBezTo>
                  <a:cubicBezTo>
                    <a:pt x="227" y="612"/>
                    <a:pt x="263" y="612"/>
                    <a:pt x="275" y="600"/>
                  </a:cubicBezTo>
                  <a:lnTo>
                    <a:pt x="799" y="302"/>
                  </a:lnTo>
                  <a:cubicBezTo>
                    <a:pt x="870" y="255"/>
                    <a:pt x="894" y="159"/>
                    <a:pt x="858" y="76"/>
                  </a:cubicBezTo>
                  <a:cubicBezTo>
                    <a:pt x="825" y="27"/>
                    <a:pt x="764" y="0"/>
                    <a:pt x="706"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818;p59"/>
            <p:cNvSpPr/>
            <p:nvPr/>
          </p:nvSpPr>
          <p:spPr>
            <a:xfrm>
              <a:off x="4194685" y="2095652"/>
              <a:ext cx="20879" cy="26862"/>
            </a:xfrm>
            <a:custGeom>
              <a:avLst/>
              <a:gdLst/>
              <a:ahLst/>
              <a:cxnLst/>
              <a:rect l="l" t="t" r="r" b="b"/>
              <a:pathLst>
                <a:path w="656" h="844" extrusionOk="0">
                  <a:moveTo>
                    <a:pt x="479" y="0"/>
                  </a:moveTo>
                  <a:cubicBezTo>
                    <a:pt x="428" y="0"/>
                    <a:pt x="378" y="33"/>
                    <a:pt x="346" y="82"/>
                  </a:cubicBezTo>
                  <a:lnTo>
                    <a:pt x="48" y="606"/>
                  </a:lnTo>
                  <a:cubicBezTo>
                    <a:pt x="0" y="677"/>
                    <a:pt x="36" y="784"/>
                    <a:pt x="108" y="820"/>
                  </a:cubicBezTo>
                  <a:cubicBezTo>
                    <a:pt x="131" y="844"/>
                    <a:pt x="167" y="844"/>
                    <a:pt x="179" y="844"/>
                  </a:cubicBezTo>
                  <a:cubicBezTo>
                    <a:pt x="239" y="844"/>
                    <a:pt x="286" y="808"/>
                    <a:pt x="310" y="760"/>
                  </a:cubicBezTo>
                  <a:lnTo>
                    <a:pt x="608" y="248"/>
                  </a:lnTo>
                  <a:cubicBezTo>
                    <a:pt x="655" y="165"/>
                    <a:pt x="631" y="70"/>
                    <a:pt x="548" y="22"/>
                  </a:cubicBezTo>
                  <a:cubicBezTo>
                    <a:pt x="526" y="7"/>
                    <a:pt x="502" y="0"/>
                    <a:pt x="479"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75229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Demo: CL vs FL in </a:t>
            </a:r>
            <a:r>
              <a:rPr lang="en-US" sz="2800" b="1" dirty="0" err="1" smtClean="0"/>
              <a:t>IoT</a:t>
            </a:r>
            <a:r>
              <a:rPr lang="en-US" sz="2800" b="1" dirty="0" smtClean="0"/>
              <a:t> – Setup and Pre-processing</a:t>
            </a:r>
            <a:endParaRPr lang="en-US" sz="2800" b="1" dirty="0"/>
          </a:p>
        </p:txBody>
      </p:sp>
      <p:sp>
        <p:nvSpPr>
          <p:cNvPr id="2" name="Rectangle 1"/>
          <p:cNvSpPr>
            <a:spLocks noChangeArrowheads="1"/>
          </p:cNvSpPr>
          <p:nvPr/>
        </p:nvSpPr>
        <p:spPr bwMode="auto">
          <a:xfrm>
            <a:off x="393859" y="840384"/>
            <a:ext cx="5029199"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Goal</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Predict human activity from </a:t>
            </a:r>
            <a:r>
              <a:rPr kumimoji="0" lang="el-GR" altLang="el-GR" sz="2000" b="1" i="0" u="none" strike="noStrike" cap="none" normalizeH="0" baseline="0" dirty="0" smtClean="0">
                <a:ln>
                  <a:noFill/>
                </a:ln>
                <a:solidFill>
                  <a:schemeClr val="tx1"/>
                </a:solidFill>
                <a:effectLst/>
                <a:latin typeface="Arial" panose="020B0604020202020204" pitchFamily="34" charset="0"/>
              </a:rPr>
              <a:t>5 sensors</a:t>
            </a:r>
            <a:r>
              <a:rPr kumimoji="0" lang="el-GR" altLang="el-GR" sz="2000" b="0" i="0" u="none" strike="noStrike" cap="none" normalizeH="0" baseline="0" dirty="0" smtClean="0">
                <a:ln>
                  <a:noFill/>
                </a:ln>
                <a:solidFill>
                  <a:schemeClr val="tx1"/>
                </a:solidFill>
                <a:effectLst/>
                <a:latin typeface="Arial" panose="020B0604020202020204" pitchFamily="34" charset="0"/>
              </a:rPr>
              <a:t> using images from sensor signals.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Dataset</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HAR dataset</a:t>
            </a:r>
            <a:r>
              <a:rPr kumimoji="0" lang="en-US" altLang="el-GR" sz="2000" b="0" i="0" u="none" strike="noStrike" cap="none" normalizeH="0" dirty="0" smtClean="0">
                <a:ln>
                  <a:noFill/>
                </a:ln>
                <a:solidFill>
                  <a:schemeClr val="tx1"/>
                </a:solidFill>
                <a:effectLst/>
                <a:latin typeface="Arial" panose="020B0604020202020204" pitchFamily="34" charset="0"/>
              </a:rPr>
              <a:t> - </a:t>
            </a:r>
            <a:r>
              <a:rPr kumimoji="0" lang="el-GR" altLang="el-GR" sz="2000" b="1" i="0" u="none" strike="noStrike" cap="none" normalizeH="0" baseline="0" dirty="0" smtClean="0">
                <a:ln>
                  <a:noFill/>
                </a:ln>
                <a:solidFill>
                  <a:schemeClr val="tx1"/>
                </a:solidFill>
                <a:effectLst/>
                <a:latin typeface="Arial" panose="020B0604020202020204" pitchFamily="34" charset="0"/>
              </a:rPr>
              <a:t>5 sensors</a:t>
            </a:r>
            <a:endParaRPr lang="en-US" altLang="el-GR" sz="2000" dirty="0">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images labeled with activities (e.g., sitting, sleeping, using laptop).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Preprocessing</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Count of images per activity</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1200150" lvl="2"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detect class imbalance.</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Example images per sensor</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1200150" lvl="2"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verify signal quality and label correctness.</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Average sensor heatmaps</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1200150" lvl="2" indent="-285750" defTabSz="914400" eaLnBrk="0" fontAlgn="base" hangingPunct="0">
              <a:spcBef>
                <a:spcPct val="0"/>
              </a:spcBef>
              <a:spcAft>
                <a:spcPct val="0"/>
              </a:spcAft>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Arial" panose="020B0604020202020204" pitchFamily="34" charset="0"/>
              </a:rPr>
              <a:t>visualize spatial intensity patterns.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l-GR" sz="20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5370" b="21496"/>
          <a:stretch/>
        </p:blipFill>
        <p:spPr>
          <a:xfrm>
            <a:off x="5995350" y="2949256"/>
            <a:ext cx="1800225" cy="135128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350" y="840384"/>
            <a:ext cx="26193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2690" y="2700337"/>
            <a:ext cx="2857500"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8890" y="840384"/>
            <a:ext cx="2705100" cy="1685925"/>
          </a:xfrm>
          <a:prstGeom prst="rect">
            <a:avLst/>
          </a:prstGeom>
        </p:spPr>
      </p:pic>
      <p:graphicFrame>
        <p:nvGraphicFramePr>
          <p:cNvPr id="188" name="Table 187"/>
          <p:cNvGraphicFramePr>
            <a:graphicFrameLocks noGrp="1"/>
          </p:cNvGraphicFramePr>
          <p:nvPr>
            <p:extLst>
              <p:ext uri="{D42A27DB-BD31-4B8C-83A1-F6EECF244321}">
                <p14:modId xmlns:p14="http://schemas.microsoft.com/office/powerpoint/2010/main" val="2707019914"/>
              </p:ext>
            </p:extLst>
          </p:nvPr>
        </p:nvGraphicFramePr>
        <p:xfrm>
          <a:off x="6096000" y="4651098"/>
          <a:ext cx="5821680" cy="1981200"/>
        </p:xfrm>
        <a:graphic>
          <a:graphicData uri="http://schemas.openxmlformats.org/drawingml/2006/table">
            <a:tbl>
              <a:tblPr firstRow="1" bandRow="1">
                <a:tableStyleId>{21E4AEA4-8DFA-4A89-87EB-49C32662AFE0}</a:tableStyleId>
              </a:tblPr>
              <a:tblGrid>
                <a:gridCol w="2976880">
                  <a:extLst>
                    <a:ext uri="{9D8B030D-6E8A-4147-A177-3AD203B41FA5}">
                      <a16:colId xmlns:a16="http://schemas.microsoft.com/office/drawing/2014/main" val="3230183406"/>
                    </a:ext>
                  </a:extLst>
                </a:gridCol>
                <a:gridCol w="2844800">
                  <a:extLst>
                    <a:ext uri="{9D8B030D-6E8A-4147-A177-3AD203B41FA5}">
                      <a16:colId xmlns:a16="http://schemas.microsoft.com/office/drawing/2014/main" val="3642975954"/>
                    </a:ext>
                  </a:extLst>
                </a:gridCol>
              </a:tblGrid>
              <a:tr h="214115">
                <a:tc>
                  <a:txBody>
                    <a:bodyPr/>
                    <a:lstStyle/>
                    <a:p>
                      <a:r>
                        <a:rPr lang="en-US" sz="2800" dirty="0" smtClean="0"/>
                        <a:t>Filename</a:t>
                      </a:r>
                      <a:endParaRPr lang="en-US" sz="2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800" dirty="0" smtClean="0"/>
                        <a:t>label</a:t>
                      </a:r>
                      <a:endParaRPr lang="en-US" sz="2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14115">
                <a:tc>
                  <a:txBody>
                    <a:bodyPr/>
                    <a:lstStyle/>
                    <a:p>
                      <a:r>
                        <a:rPr lang="en-US" sz="1800" dirty="0" smtClean="0"/>
                        <a:t>Image_1</a:t>
                      </a:r>
                      <a:endParaRPr lang="el-GR"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800" dirty="0" smtClean="0"/>
                        <a:t>Cycling</a:t>
                      </a: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9054503"/>
                  </a:ext>
                </a:extLst>
              </a:tr>
              <a:tr h="214115">
                <a:tc>
                  <a:txBody>
                    <a:bodyPr/>
                    <a:lstStyle/>
                    <a:p>
                      <a:r>
                        <a:rPr lang="en-US" sz="1800" dirty="0" smtClean="0"/>
                        <a:t>Image_2</a:t>
                      </a:r>
                      <a:endParaRPr lang="el-GR"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800" dirty="0" smtClean="0"/>
                        <a:t>Running</a:t>
                      </a: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37786648"/>
                  </a:ext>
                </a:extLst>
              </a:tr>
              <a:tr h="349256">
                <a:tc>
                  <a:txBody>
                    <a:bodyPr/>
                    <a:lstStyle/>
                    <a:p>
                      <a:r>
                        <a:rPr lang="en-US" sz="1800" dirty="0" smtClean="0"/>
                        <a:t>Image_3</a:t>
                      </a: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800" dirty="0" err="1" smtClean="0"/>
                        <a:t>Using_laptop</a:t>
                      </a: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349256">
                <a:tc>
                  <a:txBody>
                    <a:bodyPr/>
                    <a:lstStyle/>
                    <a:p>
                      <a:r>
                        <a:rPr lang="en-US" sz="1800" dirty="0" smtClean="0"/>
                        <a:t>Image_4</a:t>
                      </a: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800" dirty="0" smtClean="0"/>
                        <a:t>Running</a:t>
                      </a: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bl>
          </a:graphicData>
        </a:graphic>
      </p:graphicFrame>
      <p:sp>
        <p:nvSpPr>
          <p:cNvPr id="189" name="Rectangle 188"/>
          <p:cNvSpPr/>
          <p:nvPr/>
        </p:nvSpPr>
        <p:spPr>
          <a:xfrm>
            <a:off x="182880" y="6340198"/>
            <a:ext cx="5648960" cy="276999"/>
          </a:xfrm>
          <a:prstGeom prst="rect">
            <a:avLst/>
          </a:prstGeom>
        </p:spPr>
        <p:txBody>
          <a:bodyPr wrap="square">
            <a:spAutoFit/>
          </a:bodyPr>
          <a:lstStyle/>
          <a:p>
            <a:r>
              <a:rPr lang="el-GR" sz="1200" dirty="0">
                <a:hlinkClick r:id="rId6"/>
              </a:rPr>
              <a:t>https://</a:t>
            </a:r>
            <a:r>
              <a:rPr lang="el-GR" sz="1200" dirty="0" smtClean="0">
                <a:hlinkClick r:id="rId6"/>
              </a:rPr>
              <a:t>www.kaggle.com/datasets/meetnagadia/human-action-recognition-har-dataset</a:t>
            </a:r>
            <a:endParaRPr lang="el-GR" sz="1200" dirty="0"/>
          </a:p>
        </p:txBody>
      </p:sp>
    </p:spTree>
    <p:extLst>
      <p:ext uri="{BB962C8B-B14F-4D97-AF65-F5344CB8AC3E}">
        <p14:creationId xmlns:p14="http://schemas.microsoft.com/office/powerpoint/2010/main" val="1144498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Demo: CL vs FL in </a:t>
            </a:r>
            <a:r>
              <a:rPr lang="en-US" sz="2800" b="1" dirty="0" err="1" smtClean="0"/>
              <a:t>IoT</a:t>
            </a:r>
            <a:r>
              <a:rPr lang="en-US" sz="2800" b="1" dirty="0" smtClean="0"/>
              <a:t> - Training</a:t>
            </a:r>
            <a:endParaRPr lang="en-US" sz="2800" b="1" dirty="0"/>
          </a:p>
        </p:txBody>
      </p:sp>
      <p:sp>
        <p:nvSpPr>
          <p:cNvPr id="8" name="Rectangle 7"/>
          <p:cNvSpPr/>
          <p:nvPr/>
        </p:nvSpPr>
        <p:spPr>
          <a:xfrm>
            <a:off x="2540330" y="5963920"/>
            <a:ext cx="1209040" cy="558800"/>
          </a:xfrm>
          <a:prstGeom prst="rect">
            <a:avLst/>
          </a:prstGeom>
          <a:solidFill>
            <a:srgbClr val="FFE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s1</a:t>
            </a:r>
            <a:endParaRPr lang="el-GR" dirty="0">
              <a:solidFill>
                <a:schemeClr val="tx1"/>
              </a:solidFill>
            </a:endParaRPr>
          </a:p>
        </p:txBody>
      </p:sp>
      <p:sp>
        <p:nvSpPr>
          <p:cNvPr id="10" name="Rectangle 9"/>
          <p:cNvSpPr/>
          <p:nvPr/>
        </p:nvSpPr>
        <p:spPr>
          <a:xfrm>
            <a:off x="3901770" y="5963920"/>
            <a:ext cx="1209040" cy="558800"/>
          </a:xfrm>
          <a:prstGeom prst="rect">
            <a:avLst/>
          </a:prstGeom>
          <a:solidFill>
            <a:srgbClr val="FFE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s2</a:t>
            </a:r>
            <a:endParaRPr lang="el-GR" dirty="0">
              <a:solidFill>
                <a:schemeClr val="tx1"/>
              </a:solidFill>
            </a:endParaRPr>
          </a:p>
        </p:txBody>
      </p:sp>
      <p:sp>
        <p:nvSpPr>
          <p:cNvPr id="11" name="Rectangle 10"/>
          <p:cNvSpPr/>
          <p:nvPr/>
        </p:nvSpPr>
        <p:spPr>
          <a:xfrm>
            <a:off x="5232730" y="5963920"/>
            <a:ext cx="1209040" cy="558800"/>
          </a:xfrm>
          <a:prstGeom prst="rect">
            <a:avLst/>
          </a:prstGeom>
          <a:solidFill>
            <a:srgbClr val="FFE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s3</a:t>
            </a:r>
            <a:endParaRPr lang="el-GR" dirty="0">
              <a:solidFill>
                <a:schemeClr val="tx1"/>
              </a:solidFill>
            </a:endParaRPr>
          </a:p>
        </p:txBody>
      </p:sp>
      <p:sp>
        <p:nvSpPr>
          <p:cNvPr id="12" name="Rectangle 11"/>
          <p:cNvSpPr/>
          <p:nvPr/>
        </p:nvSpPr>
        <p:spPr>
          <a:xfrm>
            <a:off x="6594170" y="5963920"/>
            <a:ext cx="1209040" cy="558800"/>
          </a:xfrm>
          <a:prstGeom prst="rect">
            <a:avLst/>
          </a:prstGeom>
          <a:solidFill>
            <a:srgbClr val="FFE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s4</a:t>
            </a:r>
            <a:endParaRPr lang="el-GR" dirty="0">
              <a:solidFill>
                <a:schemeClr val="tx1"/>
              </a:solidFill>
            </a:endParaRPr>
          </a:p>
        </p:txBody>
      </p:sp>
      <p:sp>
        <p:nvSpPr>
          <p:cNvPr id="13" name="Rectangle 12"/>
          <p:cNvSpPr/>
          <p:nvPr/>
        </p:nvSpPr>
        <p:spPr>
          <a:xfrm>
            <a:off x="7955610" y="5963920"/>
            <a:ext cx="1209040" cy="558800"/>
          </a:xfrm>
          <a:prstGeom prst="rect">
            <a:avLst/>
          </a:prstGeom>
          <a:solidFill>
            <a:srgbClr val="FFE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s5</a:t>
            </a:r>
            <a:endParaRPr lang="el-GR" dirty="0">
              <a:solidFill>
                <a:schemeClr val="tx1"/>
              </a:solidFill>
            </a:endParaRPr>
          </a:p>
        </p:txBody>
      </p:sp>
      <p:sp>
        <p:nvSpPr>
          <p:cNvPr id="14" name="Rectangle 13"/>
          <p:cNvSpPr/>
          <p:nvPr/>
        </p:nvSpPr>
        <p:spPr>
          <a:xfrm>
            <a:off x="5334330" y="4582160"/>
            <a:ext cx="1209040" cy="558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bg1"/>
                </a:solidFill>
              </a:rPr>
              <a:t>Cloud</a:t>
            </a:r>
            <a:endParaRPr lang="el-GR" dirty="0">
              <a:solidFill>
                <a:schemeClr val="bg1"/>
              </a:solidFill>
            </a:endParaRPr>
          </a:p>
        </p:txBody>
      </p:sp>
      <p:cxnSp>
        <p:nvCxnSpPr>
          <p:cNvPr id="15" name="Straight Arrow Connector 14"/>
          <p:cNvCxnSpPr>
            <a:stCxn id="8" idx="0"/>
            <a:endCxn id="14" idx="2"/>
          </p:cNvCxnSpPr>
          <p:nvPr/>
        </p:nvCxnSpPr>
        <p:spPr>
          <a:xfrm flipV="1">
            <a:off x="3144850" y="5140960"/>
            <a:ext cx="2794000" cy="822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0"/>
            <a:endCxn id="14" idx="2"/>
          </p:cNvCxnSpPr>
          <p:nvPr/>
        </p:nvCxnSpPr>
        <p:spPr>
          <a:xfrm flipV="1">
            <a:off x="4506290" y="5140960"/>
            <a:ext cx="1432560" cy="822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a:endCxn id="14" idx="2"/>
          </p:cNvCxnSpPr>
          <p:nvPr/>
        </p:nvCxnSpPr>
        <p:spPr>
          <a:xfrm flipV="1">
            <a:off x="5837250" y="5140960"/>
            <a:ext cx="101600" cy="822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0"/>
            <a:endCxn id="14" idx="2"/>
          </p:cNvCxnSpPr>
          <p:nvPr/>
        </p:nvCxnSpPr>
        <p:spPr>
          <a:xfrm flipH="1" flipV="1">
            <a:off x="5938850" y="5140960"/>
            <a:ext cx="1259840" cy="822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0"/>
            <a:endCxn id="14" idx="2"/>
          </p:cNvCxnSpPr>
          <p:nvPr/>
        </p:nvCxnSpPr>
        <p:spPr>
          <a:xfrm flipH="1" flipV="1">
            <a:off x="5938850" y="5140960"/>
            <a:ext cx="2621280" cy="822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1"/>
          <p:cNvSpPr>
            <a:spLocks noChangeArrowheads="1"/>
          </p:cNvSpPr>
          <p:nvPr/>
        </p:nvSpPr>
        <p:spPr bwMode="auto">
          <a:xfrm>
            <a:off x="243840" y="794981"/>
            <a:ext cx="5537200" cy="3416320"/>
          </a:xfrm>
          <a:prstGeom prst="rect">
            <a:avLst/>
          </a:prstGeom>
          <a:solidFill>
            <a:srgbClr val="FFE8E8"/>
          </a:solidFill>
          <a:ln>
            <a:noFill/>
          </a:ln>
          <a:effec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l-GR" sz="1800" b="1" i="0" u="none" strike="noStrike" cap="none" normalizeH="0" baseline="0" dirty="0" smtClean="0">
                <a:ln>
                  <a:noFill/>
                </a:ln>
                <a:solidFill>
                  <a:schemeClr val="tx1"/>
                </a:solidFill>
                <a:effectLst/>
                <a:latin typeface="Arial" panose="020B0604020202020204" pitchFamily="34" charset="0"/>
              </a:rPr>
              <a:t>Centralized Learning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All sensor data </a:t>
            </a:r>
            <a:r>
              <a:rPr kumimoji="0" lang="el-GR" altLang="el-GR" sz="1800" b="1" i="0" u="none" strike="noStrike" cap="none" normalizeH="0" baseline="0" dirty="0" smtClean="0">
                <a:ln>
                  <a:noFill/>
                </a:ln>
                <a:solidFill>
                  <a:schemeClr val="tx1"/>
                </a:solidFill>
                <a:effectLst/>
                <a:latin typeface="Arial" panose="020B0604020202020204" pitchFamily="34" charset="0"/>
              </a:rPr>
              <a:t>aggregated in the cloud</a:t>
            </a:r>
            <a:r>
              <a:rPr kumimoji="0" lang="el-GR" altLang="el-GR" sz="1800" b="0" i="0" u="none" strike="noStrike" cap="none" normalizeH="0" baseline="0" dirty="0" smtClean="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Training workflow:</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Data preprocessing → normalize / tensor conversion.</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Train CNN on all sensors combined.</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Evaluate epoch-wise → train, validation, test accuracy.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Advantages: full data visibility, potentially higher accuracy.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Limitations: requires </a:t>
            </a:r>
            <a:r>
              <a:rPr kumimoji="0" lang="el-GR" altLang="el-GR" sz="1800" b="1" i="0" u="none" strike="noStrike" cap="none" normalizeH="0" baseline="0" dirty="0" smtClean="0">
                <a:ln>
                  <a:noFill/>
                </a:ln>
                <a:solidFill>
                  <a:schemeClr val="tx1"/>
                </a:solidFill>
                <a:effectLst/>
                <a:latin typeface="Arial" panose="020B0604020202020204" pitchFamily="34" charset="0"/>
              </a:rPr>
              <a:t>centralized data transfer</a:t>
            </a:r>
            <a:r>
              <a:rPr kumimoji="0" lang="el-GR" altLang="el-GR" sz="1800" b="0" i="0" u="none" strike="noStrike" cap="none" normalizeH="0" baseline="0" dirty="0" smtClean="0">
                <a:ln>
                  <a:noFill/>
                </a:ln>
                <a:solidFill>
                  <a:schemeClr val="tx1"/>
                </a:solidFill>
                <a:effectLst/>
                <a:latin typeface="Arial" panose="020B0604020202020204" pitchFamily="34" charset="0"/>
              </a:rPr>
              <a:t>, privacy risks.</a:t>
            </a:r>
          </a:p>
        </p:txBody>
      </p:sp>
      <p:sp>
        <p:nvSpPr>
          <p:cNvPr id="34" name="Rectangle 2"/>
          <p:cNvSpPr>
            <a:spLocks noChangeArrowheads="1"/>
          </p:cNvSpPr>
          <p:nvPr/>
        </p:nvSpPr>
        <p:spPr bwMode="auto">
          <a:xfrm>
            <a:off x="5938850" y="794981"/>
            <a:ext cx="6253150" cy="3416320"/>
          </a:xfrm>
          <a:prstGeom prst="rect">
            <a:avLst/>
          </a:prstGeom>
          <a:solidFill>
            <a:srgbClr val="FFE8E8"/>
          </a:solidFill>
          <a:ln>
            <a:noFill/>
          </a:ln>
          <a:effec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l-GR" sz="1800" b="1" i="0" u="none" strike="noStrike" cap="none" normalizeH="0" baseline="0" dirty="0" smtClean="0">
                <a:ln>
                  <a:noFill/>
                </a:ln>
                <a:solidFill>
                  <a:schemeClr val="tx1"/>
                </a:solidFill>
                <a:effectLst/>
                <a:latin typeface="Arial" panose="020B0604020202020204" pitchFamily="34" charset="0"/>
              </a:rPr>
              <a:t>Federated Learning (emulated)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Each sensor trains </a:t>
            </a:r>
            <a:r>
              <a:rPr kumimoji="0" lang="el-GR" altLang="el-GR" sz="1800" b="1" i="0" u="none" strike="noStrike" cap="none" normalizeH="0" baseline="0" dirty="0" smtClean="0">
                <a:ln>
                  <a:noFill/>
                </a:ln>
                <a:solidFill>
                  <a:schemeClr val="tx1"/>
                </a:solidFill>
                <a:effectLst/>
                <a:latin typeface="Arial" panose="020B0604020202020204" pitchFamily="34" charset="0"/>
              </a:rPr>
              <a:t>locally on its own data</a:t>
            </a:r>
            <a:r>
              <a:rPr kumimoji="0" lang="el-GR" altLang="el-GR" sz="1800" b="0" i="0" u="none" strike="noStrike" cap="none" normalizeH="0" baseline="0" dirty="0" smtClean="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Model weights are </a:t>
            </a:r>
            <a:r>
              <a:rPr kumimoji="0" lang="el-GR" altLang="el-GR" sz="1800" b="1" i="0" u="none" strike="noStrike" cap="none" normalizeH="0" baseline="0" dirty="0" smtClean="0">
                <a:ln>
                  <a:noFill/>
                </a:ln>
                <a:solidFill>
                  <a:schemeClr val="tx1"/>
                </a:solidFill>
                <a:effectLst/>
                <a:latin typeface="Arial" panose="020B0604020202020204" pitchFamily="34" charset="0"/>
              </a:rPr>
              <a:t>aggregated periodically</a:t>
            </a:r>
            <a:r>
              <a:rPr kumimoji="0" lang="el-GR" altLang="el-GR" sz="1800" b="0" i="0" u="none" strike="noStrike" cap="none" normalizeH="0" baseline="0" dirty="0" smtClean="0">
                <a:ln>
                  <a:noFill/>
                </a:ln>
                <a:solidFill>
                  <a:schemeClr val="tx1"/>
                </a:solidFill>
                <a:effectLst/>
                <a:latin typeface="Arial" panose="020B0604020202020204" pitchFamily="34" charset="0"/>
              </a:rPr>
              <a:t> → global model.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Evaluation workflow:</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Train local models per sensor.</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Aggregate weights → global model.</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Evaluate global model on all test sets.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Advantages: preserves </a:t>
            </a:r>
            <a:r>
              <a:rPr kumimoji="0" lang="el-GR" altLang="el-GR" sz="1800" b="1" i="0" u="none" strike="noStrike" cap="none" normalizeH="0" baseline="0" dirty="0" smtClean="0">
                <a:ln>
                  <a:noFill/>
                </a:ln>
                <a:solidFill>
                  <a:schemeClr val="tx1"/>
                </a:solidFill>
                <a:effectLst/>
                <a:latin typeface="Arial" panose="020B0604020202020204" pitchFamily="34" charset="0"/>
              </a:rPr>
              <a:t>data privacy</a:t>
            </a:r>
            <a:r>
              <a:rPr kumimoji="0" lang="el-GR" altLang="el-GR" sz="1800" b="0" i="0" u="none" strike="noStrike" cap="none" normalizeH="0" baseline="0" dirty="0" smtClean="0">
                <a:ln>
                  <a:noFill/>
                </a:ln>
                <a:solidFill>
                  <a:schemeClr val="tx1"/>
                </a:solidFill>
                <a:effectLst/>
                <a:latin typeface="Arial" panose="020B0604020202020204" pitchFamily="34" charset="0"/>
              </a:rPr>
              <a:t>, lower network load.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Limitations: slightly lower accuracy, non-IID data may affect convergence.</a:t>
            </a:r>
          </a:p>
        </p:txBody>
      </p:sp>
    </p:spTree>
    <p:extLst>
      <p:ext uri="{BB962C8B-B14F-4D97-AF65-F5344CB8AC3E}">
        <p14:creationId xmlns:p14="http://schemas.microsoft.com/office/powerpoint/2010/main" val="382350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Demo: CL vs FL in </a:t>
            </a:r>
            <a:r>
              <a:rPr lang="en-US" sz="2800" b="1" dirty="0" err="1" smtClean="0"/>
              <a:t>IoT</a:t>
            </a:r>
            <a:r>
              <a:rPr lang="en-US" sz="2800" b="1" dirty="0" smtClean="0"/>
              <a:t> – Testing/Evaluation</a:t>
            </a:r>
            <a:endParaRPr lang="en-US" sz="2800" b="1" dirty="0"/>
          </a:p>
        </p:txBody>
      </p:sp>
      <p:sp>
        <p:nvSpPr>
          <p:cNvPr id="2" name="Rectangle 1"/>
          <p:cNvSpPr>
            <a:spLocks noChangeArrowheads="1"/>
          </p:cNvSpPr>
          <p:nvPr/>
        </p:nvSpPr>
        <p:spPr bwMode="auto">
          <a:xfrm>
            <a:off x="132081" y="1272332"/>
            <a:ext cx="6035039"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Metrics computed:</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Accuracy → fraction of correct predictions</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Precision → how many predicted positives are correct</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Recall → how many actual positives were detected</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F1-score → harmonic mean of precision &amp; recall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Confusion Matrix:</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Rows → actual labels</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Columns → predicted labels</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Highlights </a:t>
            </a:r>
            <a:r>
              <a:rPr kumimoji="0" lang="el-GR" altLang="el-GR" sz="1600" b="1" i="0" u="none" strike="noStrike" cap="none" normalizeH="0" baseline="0" dirty="0" smtClean="0">
                <a:ln>
                  <a:noFill/>
                </a:ln>
                <a:solidFill>
                  <a:schemeClr val="tx1"/>
                </a:solidFill>
                <a:effectLst/>
                <a:latin typeface="Arial" panose="020B0604020202020204" pitchFamily="34" charset="0"/>
              </a:rPr>
              <a:t>which activities are confused</a:t>
            </a:r>
            <a:r>
              <a:rPr kumimoji="0" lang="el-GR" altLang="el-GR" sz="1600" b="0" i="0" u="none" strike="noStrike" cap="none" normalizeH="0" baseline="0" dirty="0" smtClean="0">
                <a:ln>
                  <a:noFill/>
                </a:ln>
                <a:solidFill>
                  <a:schemeClr val="tx1"/>
                </a:solidFill>
                <a:effectLst/>
                <a:latin typeface="Arial" panose="020B0604020202020204" pitchFamily="34" charset="0"/>
              </a:rPr>
              <a:t> (e.g., sleeping vs lying)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Insights: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CL typically achieves higher overall accuracy due to full data.</a:t>
            </a: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FL preserves privacy but may have </a:t>
            </a:r>
            <a:r>
              <a:rPr kumimoji="0" lang="el-GR" altLang="el-GR" sz="1600" b="1" i="0" u="none" strike="noStrike" cap="none" normalizeH="0" baseline="0" dirty="0" smtClean="0">
                <a:ln>
                  <a:noFill/>
                </a:ln>
                <a:solidFill>
                  <a:schemeClr val="tx1"/>
                </a:solidFill>
                <a:effectLst/>
                <a:latin typeface="Arial" panose="020B0604020202020204" pitchFamily="34" charset="0"/>
              </a:rPr>
              <a:t>slightly lower accuracy</a:t>
            </a:r>
            <a:r>
              <a:rPr kumimoji="0" lang="el-GR" altLang="el-GR" sz="1600" b="0" i="0" u="none" strike="noStrike" cap="none" normalizeH="0" baseline="0" dirty="0" smtClean="0">
                <a:ln>
                  <a:noFill/>
                </a:ln>
                <a:solidFill>
                  <a:schemeClr val="tx1"/>
                </a:solidFill>
                <a:effectLst/>
                <a:latin typeface="Arial" panose="020B0604020202020204" pitchFamily="34" charset="0"/>
              </a:rPr>
              <a:t> due to non-IID data distribution.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Use in practice:</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defTabSz="91440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Identify problematic activities for sensor calibration or model improvement.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l-GR" sz="16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12" y="1727517"/>
            <a:ext cx="5571083" cy="32102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57287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a:t>A peep view on </a:t>
            </a:r>
            <a:r>
              <a:rPr lang="en-US" sz="2800" b="1" dirty="0" err="1" smtClean="0"/>
              <a:t>MLOps</a:t>
            </a:r>
            <a:endParaRPr lang="en-US" sz="2800" b="1" dirty="0"/>
          </a:p>
        </p:txBody>
      </p:sp>
      <p:sp>
        <p:nvSpPr>
          <p:cNvPr id="3" name="Rectangle 2"/>
          <p:cNvSpPr/>
          <p:nvPr/>
        </p:nvSpPr>
        <p:spPr>
          <a:xfrm>
            <a:off x="340360" y="750446"/>
            <a:ext cx="11511280" cy="461665"/>
          </a:xfrm>
          <a:prstGeom prst="rect">
            <a:avLst/>
          </a:prstGeom>
          <a:solidFill>
            <a:srgbClr val="FFEAEA"/>
          </a:solidFill>
        </p:spPr>
        <p:txBody>
          <a:bodyPr wrap="square">
            <a:spAutoFit/>
          </a:bodyPr>
          <a:lstStyle/>
          <a:p>
            <a:r>
              <a:rPr lang="en-US" sz="2400" dirty="0"/>
              <a:t>[Sculley,2015],"Only a small fraction of real-world ML systems is composed of the ML code”</a:t>
            </a:r>
          </a:p>
        </p:txBody>
      </p:sp>
      <p:pic>
        <p:nvPicPr>
          <p:cNvPr id="187" name="Picture 1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14" y="2903619"/>
            <a:ext cx="4240794" cy="2107061"/>
          </a:xfrm>
          <a:prstGeom prst="rect">
            <a:avLst/>
          </a:prstGeom>
          <a:ln>
            <a:noFill/>
          </a:ln>
        </p:spPr>
      </p:pic>
      <p:grpSp>
        <p:nvGrpSpPr>
          <p:cNvPr id="188" name="Google Shape;9422;p55"/>
          <p:cNvGrpSpPr/>
          <p:nvPr/>
        </p:nvGrpSpPr>
        <p:grpSpPr>
          <a:xfrm>
            <a:off x="6573520" y="2554541"/>
            <a:ext cx="5618480" cy="2456139"/>
            <a:chOff x="732422" y="2990152"/>
            <a:chExt cx="1337773" cy="572103"/>
          </a:xfrm>
        </p:grpSpPr>
        <p:sp>
          <p:nvSpPr>
            <p:cNvPr id="189" name="Google Shape;9423;p55"/>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Data preparation</a:t>
              </a:r>
              <a:endParaRPr sz="1600" b="1" dirty="0">
                <a:solidFill>
                  <a:schemeClr val="tx2"/>
                </a:solidFill>
              </a:endParaRPr>
            </a:p>
          </p:txBody>
        </p:sp>
        <p:sp>
          <p:nvSpPr>
            <p:cNvPr id="190" name="Google Shape;9424;p55"/>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Model train</a:t>
              </a:r>
              <a:endParaRPr sz="1600" b="1" dirty="0">
                <a:solidFill>
                  <a:schemeClr val="tx2"/>
                </a:solidFill>
              </a:endParaRPr>
            </a:p>
          </p:txBody>
        </p:sp>
        <p:sp>
          <p:nvSpPr>
            <p:cNvPr id="191" name="Google Shape;9425;p55"/>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Sensing</a:t>
              </a:r>
              <a:endParaRPr sz="1600" b="1" dirty="0">
                <a:solidFill>
                  <a:schemeClr val="tx2"/>
                </a:solidFill>
              </a:endParaRPr>
            </a:p>
          </p:txBody>
        </p:sp>
        <p:sp>
          <p:nvSpPr>
            <p:cNvPr id="192" name="Google Shape;9426;p55"/>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Data extraction</a:t>
              </a:r>
              <a:endParaRPr sz="1600" b="1" dirty="0">
                <a:solidFill>
                  <a:schemeClr val="tx2"/>
                </a:solidFill>
              </a:endParaRPr>
            </a:p>
          </p:txBody>
        </p:sp>
        <p:sp>
          <p:nvSpPr>
            <p:cNvPr id="193" name="Google Shape;9427;p55"/>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Resource Allocation</a:t>
              </a:r>
              <a:endParaRPr sz="1600" b="1" dirty="0">
                <a:solidFill>
                  <a:schemeClr val="tx2"/>
                </a:solidFill>
              </a:endParaRPr>
            </a:p>
          </p:txBody>
        </p:sp>
        <p:sp>
          <p:nvSpPr>
            <p:cNvPr id="194" name="Google Shape;9428;p55"/>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Feature engineering</a:t>
              </a:r>
              <a:endParaRPr sz="1600" b="1" dirty="0">
                <a:solidFill>
                  <a:schemeClr val="tx2"/>
                </a:solidFill>
              </a:endParaRPr>
            </a:p>
          </p:txBody>
        </p:sp>
      </p:grpSp>
      <p:grpSp>
        <p:nvGrpSpPr>
          <p:cNvPr id="195" name="Google Shape;9422;p55"/>
          <p:cNvGrpSpPr/>
          <p:nvPr/>
        </p:nvGrpSpPr>
        <p:grpSpPr>
          <a:xfrm>
            <a:off x="4967274" y="4216037"/>
            <a:ext cx="5618480" cy="2456139"/>
            <a:chOff x="732422" y="2990152"/>
            <a:chExt cx="1337773" cy="572103"/>
          </a:xfrm>
        </p:grpSpPr>
        <p:sp>
          <p:nvSpPr>
            <p:cNvPr id="196" name="Google Shape;9423;p55"/>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Model serve</a:t>
              </a:r>
              <a:endParaRPr sz="1600" b="1" dirty="0">
                <a:solidFill>
                  <a:schemeClr val="tx2"/>
                </a:solidFill>
              </a:endParaRPr>
            </a:p>
          </p:txBody>
        </p:sp>
        <p:sp>
          <p:nvSpPr>
            <p:cNvPr id="197" name="Google Shape;9424;p55"/>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Model validate</a:t>
              </a:r>
              <a:endParaRPr sz="1600" b="1" dirty="0">
                <a:solidFill>
                  <a:schemeClr val="tx2"/>
                </a:solidFill>
              </a:endParaRPr>
            </a:p>
          </p:txBody>
        </p:sp>
        <p:sp>
          <p:nvSpPr>
            <p:cNvPr id="198" name="Google Shape;9425;p55"/>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Feedback </a:t>
              </a:r>
              <a:r>
                <a:rPr lang="en-US" sz="1600" b="1" dirty="0" err="1" smtClean="0">
                  <a:solidFill>
                    <a:schemeClr val="tx2"/>
                  </a:solidFill>
                </a:rPr>
                <a:t>algo</a:t>
              </a:r>
              <a:endParaRPr sz="1600" b="1" dirty="0">
                <a:solidFill>
                  <a:schemeClr val="tx2"/>
                </a:solidFill>
              </a:endParaRPr>
            </a:p>
          </p:txBody>
        </p:sp>
        <p:sp>
          <p:nvSpPr>
            <p:cNvPr id="199" name="Google Shape;9426;p55"/>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Model monitor</a:t>
              </a:r>
              <a:endParaRPr sz="1600" b="1" dirty="0">
                <a:solidFill>
                  <a:schemeClr val="tx2"/>
                </a:solidFill>
              </a:endParaRPr>
            </a:p>
          </p:txBody>
        </p:sp>
        <p:sp>
          <p:nvSpPr>
            <p:cNvPr id="200" name="Google Shape;9427;p55"/>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err="1" smtClean="0">
                  <a:solidFill>
                    <a:schemeClr val="tx2"/>
                  </a:solidFill>
                </a:rPr>
                <a:t>Hyperparam</a:t>
              </a:r>
              <a:r>
                <a:rPr lang="en-US" sz="1600" b="1" dirty="0" smtClean="0">
                  <a:solidFill>
                    <a:schemeClr val="tx2"/>
                  </a:solidFill>
                </a:rPr>
                <a:t> tuning</a:t>
              </a:r>
              <a:endParaRPr sz="1600" b="1" dirty="0">
                <a:solidFill>
                  <a:schemeClr val="tx2"/>
                </a:solidFill>
              </a:endParaRPr>
            </a:p>
          </p:txBody>
        </p:sp>
        <p:sp>
          <p:nvSpPr>
            <p:cNvPr id="201" name="Google Shape;9428;p55"/>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tx2"/>
                  </a:solidFill>
                </a:rPr>
                <a:t>Model </a:t>
              </a:r>
              <a:r>
                <a:rPr lang="en-US" sz="1600" b="1" dirty="0" err="1" smtClean="0">
                  <a:solidFill>
                    <a:schemeClr val="tx2"/>
                  </a:solidFill>
                </a:rPr>
                <a:t>eval</a:t>
              </a:r>
              <a:endParaRPr sz="1600" b="1" dirty="0">
                <a:solidFill>
                  <a:schemeClr val="tx2"/>
                </a:solidFill>
              </a:endParaRPr>
            </a:p>
          </p:txBody>
        </p:sp>
      </p:grpSp>
      <p:sp>
        <p:nvSpPr>
          <p:cNvPr id="207" name="Rectangle 206"/>
          <p:cNvSpPr/>
          <p:nvPr/>
        </p:nvSpPr>
        <p:spPr>
          <a:xfrm>
            <a:off x="61831" y="1584477"/>
            <a:ext cx="4404360" cy="584775"/>
          </a:xfrm>
          <a:prstGeom prst="rect">
            <a:avLst/>
          </a:prstGeom>
          <a:solidFill>
            <a:srgbClr val="FFDBDB"/>
          </a:solidFill>
        </p:spPr>
        <p:txBody>
          <a:bodyPr wrap="square">
            <a:spAutoFit/>
          </a:bodyPr>
          <a:lstStyle/>
          <a:p>
            <a:r>
              <a:rPr lang="en-US" sz="3200" b="1" dirty="0" smtClean="0"/>
              <a:t>From DevOps (CI/CD)</a:t>
            </a:r>
            <a:endParaRPr lang="en-US" sz="3200" b="1" dirty="0"/>
          </a:p>
        </p:txBody>
      </p:sp>
      <p:sp>
        <p:nvSpPr>
          <p:cNvPr id="208" name="Rectangle 207"/>
          <p:cNvSpPr/>
          <p:nvPr/>
        </p:nvSpPr>
        <p:spPr>
          <a:xfrm>
            <a:off x="4967274" y="1584478"/>
            <a:ext cx="7092646" cy="584775"/>
          </a:xfrm>
          <a:prstGeom prst="rect">
            <a:avLst/>
          </a:prstGeom>
          <a:solidFill>
            <a:srgbClr val="FFDBDB"/>
          </a:solidFill>
        </p:spPr>
        <p:txBody>
          <a:bodyPr wrap="square">
            <a:spAutoFit/>
          </a:bodyPr>
          <a:lstStyle/>
          <a:p>
            <a:pPr algn="ctr"/>
            <a:r>
              <a:rPr lang="en-US" sz="3200" b="1" dirty="0" smtClean="0"/>
              <a:t>To </a:t>
            </a:r>
            <a:r>
              <a:rPr lang="en-US" sz="3200" b="1" dirty="0" err="1" smtClean="0"/>
              <a:t>MLOps</a:t>
            </a:r>
            <a:endParaRPr lang="en-US" sz="3200" b="1" dirty="0"/>
          </a:p>
        </p:txBody>
      </p:sp>
      <p:sp>
        <p:nvSpPr>
          <p:cNvPr id="5" name="Right Arrow 4"/>
          <p:cNvSpPr/>
          <p:nvPr/>
        </p:nvSpPr>
        <p:spPr>
          <a:xfrm>
            <a:off x="1635760" y="5689600"/>
            <a:ext cx="3048000" cy="660400"/>
          </a:xfrm>
          <a:prstGeom prst="rightArrow">
            <a:avLst/>
          </a:prstGeom>
          <a:solidFill>
            <a:srgbClr val="FFE8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40020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err="1" smtClean="0"/>
              <a:t>MLOps</a:t>
            </a:r>
            <a:r>
              <a:rPr lang="en-US" sz="2800" b="1" dirty="0"/>
              <a:t>: Key Considerations</a:t>
            </a:r>
            <a:endParaRPr lang="en-US" sz="2800" b="1" dirty="0"/>
          </a:p>
        </p:txBody>
      </p:sp>
      <p:sp>
        <p:nvSpPr>
          <p:cNvPr id="2" name="Rectangle 1"/>
          <p:cNvSpPr/>
          <p:nvPr/>
        </p:nvSpPr>
        <p:spPr>
          <a:xfrm>
            <a:off x="284480" y="888782"/>
            <a:ext cx="5791200" cy="5632311"/>
          </a:xfrm>
          <a:prstGeom prst="rect">
            <a:avLst/>
          </a:prstGeom>
        </p:spPr>
        <p:txBody>
          <a:bodyPr wrap="square">
            <a:spAutoFit/>
          </a:bodyPr>
          <a:lstStyle/>
          <a:p>
            <a:pPr marL="285750" indent="-285750">
              <a:buFont typeface="Arial" panose="020B0604020202020204" pitchFamily="34" charset="0"/>
              <a:buChar char="•"/>
            </a:pPr>
            <a:r>
              <a:rPr lang="en-US" sz="2000" b="1" dirty="0" err="1"/>
              <a:t>MLOps</a:t>
            </a:r>
            <a:r>
              <a:rPr lang="en-US" sz="2000" b="1" dirty="0"/>
              <a:t> (Machine Learning Operations) – Overview</a:t>
            </a:r>
            <a:endParaRPr lang="en-US" sz="2000" dirty="0"/>
          </a:p>
          <a:p>
            <a:pPr marL="742950" lvl="1" indent="-285750">
              <a:buFont typeface="Arial" panose="020B0604020202020204" pitchFamily="34" charset="0"/>
              <a:buChar char="•"/>
            </a:pPr>
            <a:r>
              <a:rPr lang="en-US" sz="2000" dirty="0"/>
              <a:t>Automates and operationalizes ML model lifecycle (build, train, deploy, monitor)</a:t>
            </a:r>
          </a:p>
          <a:p>
            <a:pPr marL="742950" lvl="1" indent="-285750">
              <a:buFont typeface="Arial" panose="020B0604020202020204" pitchFamily="34" charset="0"/>
              <a:buChar char="•"/>
            </a:pPr>
            <a:r>
              <a:rPr lang="en-US" sz="2000" dirty="0"/>
              <a:t>Ensures reproducibility, scalability, and continuous delivery of ML models</a:t>
            </a:r>
          </a:p>
          <a:p>
            <a:pPr marL="742950" lvl="1" indent="-285750">
              <a:buFont typeface="Arial" panose="020B0604020202020204" pitchFamily="34" charset="0"/>
              <a:buChar char="•"/>
            </a:pPr>
            <a:r>
              <a:rPr lang="en-US" sz="2000" dirty="0"/>
              <a:t>Integrates CI/CD pipelines for ML workflows</a:t>
            </a:r>
          </a:p>
          <a:p>
            <a:pPr marL="742950" lvl="1" indent="-285750">
              <a:buFont typeface="Arial" panose="020B0604020202020204" pitchFamily="34" charset="0"/>
              <a:buChar char="•"/>
            </a:pPr>
            <a:r>
              <a:rPr lang="en-US" sz="2000" dirty="0"/>
              <a:t>Focus on collaboration between data scientists, ML engineers, and DevOps</a:t>
            </a:r>
          </a:p>
          <a:p>
            <a:pPr marL="285750" indent="-285750">
              <a:buFont typeface="Arial" panose="020B0604020202020204" pitchFamily="34" charset="0"/>
              <a:buChar char="•"/>
            </a:pPr>
            <a:r>
              <a:rPr lang="en-US" sz="2000" b="1" dirty="0" err="1"/>
              <a:t>MLOps</a:t>
            </a:r>
            <a:r>
              <a:rPr lang="en-US" sz="2000" b="1" dirty="0"/>
              <a:t> for </a:t>
            </a:r>
            <a:r>
              <a:rPr lang="en-US" sz="2000" b="1" dirty="0" err="1"/>
              <a:t>IoT</a:t>
            </a:r>
            <a:r>
              <a:rPr lang="en-US" sz="2000" b="1" dirty="0"/>
              <a:t> – Key Considerations</a:t>
            </a:r>
            <a:endParaRPr lang="en-US" sz="2000" dirty="0"/>
          </a:p>
          <a:p>
            <a:pPr marL="742950" lvl="1" indent="-285750">
              <a:buFont typeface="Arial" panose="020B0604020202020204" pitchFamily="34" charset="0"/>
              <a:buChar char="•"/>
            </a:pPr>
            <a:r>
              <a:rPr lang="en-US" sz="2000" dirty="0"/>
              <a:t>Models often deployed on edge devices with limited compute and memory</a:t>
            </a:r>
          </a:p>
          <a:p>
            <a:pPr marL="742950" lvl="1" indent="-285750">
              <a:buFont typeface="Arial" panose="020B0604020202020204" pitchFamily="34" charset="0"/>
              <a:buChar char="•"/>
            </a:pPr>
            <a:r>
              <a:rPr lang="en-US" sz="2000" dirty="0"/>
              <a:t>Continuous monitoring for drift in streaming sensor data</a:t>
            </a:r>
          </a:p>
          <a:p>
            <a:pPr marL="742950" lvl="1" indent="-285750">
              <a:buFont typeface="Arial" panose="020B0604020202020204" pitchFamily="34" charset="0"/>
              <a:buChar char="•"/>
            </a:pPr>
            <a:r>
              <a:rPr lang="en-US" sz="2000" dirty="0"/>
              <a:t>Lightweight model deployment (ONNX, </a:t>
            </a:r>
            <a:r>
              <a:rPr lang="en-US" sz="2000" dirty="0" err="1"/>
              <a:t>TensorRT</a:t>
            </a:r>
            <a:r>
              <a:rPr lang="en-US" sz="2000" dirty="0"/>
              <a:t>, </a:t>
            </a:r>
            <a:r>
              <a:rPr lang="en-US" sz="2000" dirty="0" err="1"/>
              <a:t>TinyML</a:t>
            </a:r>
            <a:r>
              <a:rPr lang="en-US" sz="2000" dirty="0"/>
              <a:t>)</a:t>
            </a:r>
          </a:p>
          <a:p>
            <a:pPr marL="742950" lvl="1" indent="-285750">
              <a:buFont typeface="Arial" panose="020B0604020202020204" pitchFamily="34" charset="0"/>
              <a:buChar char="•"/>
            </a:pPr>
            <a:r>
              <a:rPr lang="en-US" sz="2000" dirty="0"/>
              <a:t>Secure and reliable model updates over-the-air (OTA)</a:t>
            </a:r>
          </a:p>
          <a:p>
            <a:pPr marL="742950" lvl="1" indent="-285750">
              <a:buFont typeface="Arial" panose="020B0604020202020204" pitchFamily="34" charset="0"/>
              <a:buChar char="•"/>
            </a:pPr>
            <a:r>
              <a:rPr lang="en-US" sz="2000" dirty="0"/>
              <a:t>Real-time inference with minimal latency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320" y="1008362"/>
            <a:ext cx="4523432" cy="3390918"/>
          </a:xfrm>
          <a:prstGeom prst="rect">
            <a:avLst/>
          </a:prstGeom>
        </p:spPr>
      </p:pic>
      <p:sp>
        <p:nvSpPr>
          <p:cNvPr id="7" name="Rectangle 6"/>
          <p:cNvSpPr/>
          <p:nvPr/>
        </p:nvSpPr>
        <p:spPr>
          <a:xfrm>
            <a:off x="6956072" y="4515089"/>
            <a:ext cx="4367927" cy="369332"/>
          </a:xfrm>
          <a:prstGeom prst="rect">
            <a:avLst/>
          </a:prstGeom>
        </p:spPr>
        <p:txBody>
          <a:bodyPr wrap="none">
            <a:spAutoFit/>
          </a:bodyPr>
          <a:lstStyle/>
          <a:p>
            <a:r>
              <a:rPr lang="el-GR" dirty="0">
                <a:hlinkClick r:id="rId3"/>
              </a:rPr>
              <a:t>https://</a:t>
            </a:r>
            <a:r>
              <a:rPr lang="el-GR" dirty="0" smtClean="0">
                <a:hlinkClick r:id="rId3"/>
              </a:rPr>
              <a:t>ml-ops.org/content/mlops-principles</a:t>
            </a:r>
            <a:endParaRPr lang="el-GR" dirty="0"/>
          </a:p>
        </p:txBody>
      </p:sp>
    </p:spTree>
    <p:extLst>
      <p:ext uri="{BB962C8B-B14F-4D97-AF65-F5344CB8AC3E}">
        <p14:creationId xmlns:p14="http://schemas.microsoft.com/office/powerpoint/2010/main" val="3075250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5615"/>
            <a:ext cx="6512560" cy="3693319"/>
          </a:xfrm>
          <a:prstGeom prst="rect">
            <a:avLst/>
          </a:prstGeom>
        </p:spPr>
        <p:txBody>
          <a:bodyPr wrap="square">
            <a:spAutoFit/>
          </a:bodyPr>
          <a:lstStyle/>
          <a:p>
            <a:pPr marL="285750" indent="-285750">
              <a:buFont typeface="Arial" panose="020B0604020202020204" pitchFamily="34" charset="0"/>
              <a:buChar char="•"/>
            </a:pPr>
            <a:r>
              <a:rPr lang="en-US" b="1" dirty="0"/>
              <a:t>General </a:t>
            </a:r>
            <a:r>
              <a:rPr lang="en-US" b="1" dirty="0" err="1"/>
              <a:t>MLOps</a:t>
            </a:r>
            <a:endParaRPr lang="en-US" dirty="0"/>
          </a:p>
          <a:p>
            <a:pPr marL="742950" lvl="1" indent="-285750">
              <a:buFont typeface="Arial" panose="020B0604020202020204" pitchFamily="34" charset="0"/>
              <a:buChar char="•"/>
            </a:pPr>
            <a:r>
              <a:rPr lang="en-US" dirty="0"/>
              <a:t>Versioning: Datasets (DVC), Models (</a:t>
            </a:r>
            <a:r>
              <a:rPr lang="en-US" dirty="0" err="1"/>
              <a:t>MLflow</a:t>
            </a:r>
            <a:r>
              <a:rPr lang="en-US" dirty="0"/>
              <a:t>, Weights &amp; Biases)</a:t>
            </a:r>
          </a:p>
          <a:p>
            <a:pPr marL="742950" lvl="1" indent="-285750">
              <a:buFont typeface="Arial" panose="020B0604020202020204" pitchFamily="34" charset="0"/>
              <a:buChar char="•"/>
            </a:pPr>
            <a:r>
              <a:rPr lang="en-US" dirty="0"/>
              <a:t>Pipeline automation: </a:t>
            </a:r>
            <a:r>
              <a:rPr lang="en-US" dirty="0" err="1"/>
              <a:t>Kubeflow</a:t>
            </a:r>
            <a:r>
              <a:rPr lang="en-US" dirty="0"/>
              <a:t>, Airflow, Prefect</a:t>
            </a:r>
          </a:p>
          <a:p>
            <a:pPr marL="742950" lvl="1" indent="-285750">
              <a:buFont typeface="Arial" panose="020B0604020202020204" pitchFamily="34" charset="0"/>
              <a:buChar char="•"/>
            </a:pPr>
            <a:r>
              <a:rPr lang="en-US" dirty="0"/>
              <a:t>Model serving: </a:t>
            </a:r>
            <a:r>
              <a:rPr lang="en-US" dirty="0" err="1"/>
              <a:t>TensorFlow</a:t>
            </a:r>
            <a:r>
              <a:rPr lang="en-US" dirty="0"/>
              <a:t> Serving, </a:t>
            </a:r>
            <a:r>
              <a:rPr lang="en-US" dirty="0" err="1"/>
              <a:t>TorchServe</a:t>
            </a:r>
            <a:r>
              <a:rPr lang="en-US" dirty="0"/>
              <a:t>, Triton</a:t>
            </a:r>
          </a:p>
          <a:p>
            <a:pPr marL="742950" lvl="1" indent="-285750">
              <a:buFont typeface="Arial" panose="020B0604020202020204" pitchFamily="34" charset="0"/>
              <a:buChar char="•"/>
            </a:pPr>
            <a:r>
              <a:rPr lang="en-US" dirty="0"/>
              <a:t>Monitoring: Prometheus, </a:t>
            </a:r>
            <a:r>
              <a:rPr lang="en-US" dirty="0" err="1"/>
              <a:t>Grafana</a:t>
            </a:r>
            <a:r>
              <a:rPr lang="en-US" dirty="0"/>
              <a:t>, Evidently AI</a:t>
            </a:r>
          </a:p>
          <a:p>
            <a:pPr marL="285750" indent="-285750">
              <a:buFont typeface="Arial" panose="020B0604020202020204" pitchFamily="34" charset="0"/>
              <a:buChar char="•"/>
            </a:pPr>
            <a:r>
              <a:rPr lang="en-US" b="1" dirty="0" err="1"/>
              <a:t>IoT</a:t>
            </a:r>
            <a:r>
              <a:rPr lang="en-US" b="1" dirty="0"/>
              <a:t>-specific </a:t>
            </a:r>
            <a:r>
              <a:rPr lang="en-US" b="1" dirty="0" err="1"/>
              <a:t>MLOps</a:t>
            </a:r>
            <a:endParaRPr lang="en-US" dirty="0"/>
          </a:p>
          <a:p>
            <a:pPr marL="742950" lvl="1" indent="-285750">
              <a:buFont typeface="Arial" panose="020B0604020202020204" pitchFamily="34" charset="0"/>
              <a:buChar char="•"/>
            </a:pPr>
            <a:r>
              <a:rPr lang="en-US" dirty="0"/>
              <a:t>Edge deployment: </a:t>
            </a:r>
            <a:r>
              <a:rPr lang="en-US" dirty="0" err="1"/>
              <a:t>TensorFlow</a:t>
            </a:r>
            <a:r>
              <a:rPr lang="en-US" dirty="0"/>
              <a:t> Lite, </a:t>
            </a:r>
            <a:r>
              <a:rPr lang="en-US" dirty="0" err="1"/>
              <a:t>PyTorch</a:t>
            </a:r>
            <a:r>
              <a:rPr lang="en-US" dirty="0"/>
              <a:t> Mobile, ONNX Runtime</a:t>
            </a:r>
          </a:p>
          <a:p>
            <a:pPr marL="742950" lvl="1" indent="-285750">
              <a:buFont typeface="Arial" panose="020B0604020202020204" pitchFamily="34" charset="0"/>
              <a:buChar char="•"/>
            </a:pPr>
            <a:r>
              <a:rPr lang="en-US" dirty="0"/>
              <a:t>Model compression: Quantization, Pruning, Knowledge Distillation</a:t>
            </a:r>
          </a:p>
          <a:p>
            <a:pPr marL="742950" lvl="1" indent="-285750">
              <a:buFont typeface="Arial" panose="020B0604020202020204" pitchFamily="34" charset="0"/>
              <a:buChar char="•"/>
            </a:pPr>
            <a:r>
              <a:rPr lang="en-US" dirty="0"/>
              <a:t>OTA updates: Mender, </a:t>
            </a:r>
            <a:r>
              <a:rPr lang="en-US" dirty="0" err="1"/>
              <a:t>Balena</a:t>
            </a:r>
            <a:r>
              <a:rPr lang="en-US" dirty="0"/>
              <a:t>, AWS </a:t>
            </a:r>
            <a:r>
              <a:rPr lang="en-US" dirty="0" err="1"/>
              <a:t>IoT</a:t>
            </a:r>
            <a:r>
              <a:rPr lang="en-US" dirty="0"/>
              <a:t> </a:t>
            </a:r>
            <a:r>
              <a:rPr lang="en-US" dirty="0" err="1"/>
              <a:t>Greengrass</a:t>
            </a:r>
            <a:endParaRPr lang="en-US" dirty="0"/>
          </a:p>
          <a:p>
            <a:pPr marL="742950" lvl="1" indent="-285750">
              <a:buFont typeface="Arial" panose="020B0604020202020204" pitchFamily="34" charset="0"/>
              <a:buChar char="•"/>
            </a:pPr>
            <a:r>
              <a:rPr lang="en-US" dirty="0"/>
              <a:t>Real-time streaming: Apache Kafka, MQTT, Edge SDKs</a:t>
            </a:r>
          </a:p>
        </p:txBody>
      </p:sp>
      <p:sp>
        <p:nvSpPr>
          <p:cNvPr id="3" name="TextBox 2"/>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err="1" smtClean="0"/>
              <a:t>MLOps</a:t>
            </a:r>
            <a:r>
              <a:rPr lang="en-US" sz="2800" b="1" dirty="0"/>
              <a:t>: </a:t>
            </a:r>
            <a:r>
              <a:rPr lang="en-US" sz="2800" b="1" dirty="0" smtClean="0"/>
              <a:t>Operations &amp; Tools</a:t>
            </a:r>
            <a:endParaRPr lang="en-US" sz="2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920" y="1067695"/>
            <a:ext cx="4866640" cy="2723616"/>
          </a:xfrm>
          <a:prstGeom prst="rect">
            <a:avLst/>
          </a:prstGeom>
        </p:spPr>
      </p:pic>
      <p:sp>
        <p:nvSpPr>
          <p:cNvPr id="6" name="Rectangle 5"/>
          <p:cNvSpPr/>
          <p:nvPr/>
        </p:nvSpPr>
        <p:spPr>
          <a:xfrm>
            <a:off x="8031195" y="3791311"/>
            <a:ext cx="2764090" cy="369332"/>
          </a:xfrm>
          <a:prstGeom prst="rect">
            <a:avLst/>
          </a:prstGeom>
        </p:spPr>
        <p:txBody>
          <a:bodyPr wrap="none">
            <a:spAutoFit/>
          </a:bodyPr>
          <a:lstStyle/>
          <a:p>
            <a:r>
              <a:rPr lang="el-GR" dirty="0">
                <a:hlinkClick r:id="rId3"/>
              </a:rPr>
              <a:t>https://www.kubeflow.org</a:t>
            </a:r>
            <a:r>
              <a:rPr lang="el-GR" dirty="0" smtClean="0">
                <a:hlinkClick r:id="rId3"/>
              </a:rPr>
              <a:t>/</a:t>
            </a:r>
            <a:endParaRPr lang="el-GR" dirty="0"/>
          </a:p>
        </p:txBody>
      </p:sp>
    </p:spTree>
    <p:extLst>
      <p:ext uri="{BB962C8B-B14F-4D97-AF65-F5344CB8AC3E}">
        <p14:creationId xmlns:p14="http://schemas.microsoft.com/office/powerpoint/2010/main" val="1359218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Google’s </a:t>
            </a:r>
            <a:r>
              <a:rPr lang="en-US" sz="2800" b="1" dirty="0" err="1" smtClean="0"/>
              <a:t>MLOps</a:t>
            </a:r>
            <a:r>
              <a:rPr lang="en-US" sz="2800" b="1" dirty="0" smtClean="0"/>
              <a:t> Architecture</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223" y="894080"/>
            <a:ext cx="7537554" cy="522489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43840" y="6305168"/>
            <a:ext cx="11948160" cy="369332"/>
          </a:xfrm>
          <a:prstGeom prst="rect">
            <a:avLst/>
          </a:prstGeom>
        </p:spPr>
        <p:txBody>
          <a:bodyPr wrap="square">
            <a:spAutoFit/>
          </a:bodyPr>
          <a:lstStyle/>
          <a:p>
            <a:r>
              <a:rPr lang="el-GR" dirty="0">
                <a:hlinkClick r:id="rId3"/>
              </a:rPr>
              <a:t>https://</a:t>
            </a:r>
            <a:r>
              <a:rPr lang="el-GR" dirty="0" smtClean="0">
                <a:hlinkClick r:id="rId3"/>
              </a:rPr>
              <a:t>docs.cloud.google.com/architecture/mlops-continuous-delivery-and-automation-pipelines-in-machine-learning</a:t>
            </a:r>
            <a:endParaRPr lang="el-GR" dirty="0"/>
          </a:p>
        </p:txBody>
      </p:sp>
    </p:spTree>
    <p:extLst>
      <p:ext uri="{BB962C8B-B14F-4D97-AF65-F5344CB8AC3E}">
        <p14:creationId xmlns:p14="http://schemas.microsoft.com/office/powerpoint/2010/main" val="2418958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75" y="608725"/>
            <a:ext cx="8670532" cy="6001643"/>
          </a:xfrm>
          <a:prstGeom prst="rect">
            <a:avLst/>
          </a:prstGeom>
          <a:noFill/>
        </p:spPr>
        <p:txBody>
          <a:bodyPr wrap="square" rtlCol="0">
            <a:spAutoFit/>
          </a:bodyPr>
          <a:lstStyle/>
          <a:p>
            <a:pPr marL="342900" indent="-342900">
              <a:buClr>
                <a:schemeClr val="tx2"/>
              </a:buClr>
              <a:buFont typeface="+mj-lt"/>
              <a:buAutoNum type="arabicPeriod"/>
            </a:pPr>
            <a:r>
              <a:rPr lang="en-US" sz="1600" b="1" dirty="0" smtClean="0"/>
              <a:t>Machine Learning</a:t>
            </a:r>
          </a:p>
          <a:p>
            <a:pPr marL="800100" lvl="1" indent="-342900">
              <a:buClr>
                <a:schemeClr val="tx2"/>
              </a:buClr>
              <a:buFont typeface="Arial" panose="020B0604020202020204" pitchFamily="34" charset="0"/>
              <a:buChar char="•"/>
            </a:pPr>
            <a:r>
              <a:rPr lang="en-US" sz="1600" dirty="0" err="1"/>
              <a:t>Bzai</a:t>
            </a:r>
            <a:r>
              <a:rPr lang="en-US" sz="1600" dirty="0"/>
              <a:t>, Jamal, et al. "Machine learning-enabled internet of things (</a:t>
            </a:r>
            <a:r>
              <a:rPr lang="en-US" sz="1600" dirty="0" err="1"/>
              <a:t>IoT</a:t>
            </a:r>
            <a:r>
              <a:rPr lang="en-US" sz="1600" dirty="0"/>
              <a:t>): Data, applications, and industry perspective." Electronics 11.17 (2022): 2676</a:t>
            </a:r>
            <a:r>
              <a:rPr lang="en-US" sz="1600" dirty="0" smtClean="0"/>
              <a:t>.</a:t>
            </a:r>
          </a:p>
          <a:p>
            <a:pPr marL="800100" lvl="1" indent="-342900">
              <a:buClr>
                <a:schemeClr val="tx2"/>
              </a:buClr>
              <a:buFont typeface="Arial" panose="020B0604020202020204" pitchFamily="34" charset="0"/>
              <a:buChar char="•"/>
            </a:pPr>
            <a:r>
              <a:rPr lang="en-US" sz="1600" b="1" dirty="0" smtClean="0"/>
              <a:t>Practical </a:t>
            </a:r>
            <a:r>
              <a:rPr lang="en-US" sz="1600" b="1" dirty="0" smtClean="0"/>
              <a:t>ML </a:t>
            </a:r>
            <a:r>
              <a:rPr lang="en-US" sz="1600" b="1" dirty="0"/>
              <a:t>with </a:t>
            </a:r>
            <a:r>
              <a:rPr lang="en-US" sz="1600" b="1" dirty="0" smtClean="0"/>
              <a:t>python</a:t>
            </a:r>
            <a:r>
              <a:rPr lang="en-US" sz="1600" dirty="0" smtClean="0"/>
              <a:t>: https</a:t>
            </a:r>
            <a:r>
              <a:rPr lang="en-US" sz="1600" dirty="0"/>
              <a:t>://machinelearningmastery.com/</a:t>
            </a:r>
            <a:endParaRPr lang="en-US" sz="1600" dirty="0" smtClean="0"/>
          </a:p>
          <a:p>
            <a:pPr marL="342900" indent="-342900">
              <a:buClr>
                <a:schemeClr val="tx2"/>
              </a:buClr>
              <a:buFont typeface="+mj-lt"/>
              <a:buAutoNum type="arabicPeriod"/>
            </a:pPr>
            <a:r>
              <a:rPr lang="en-US" sz="1600" b="1" dirty="0" smtClean="0"/>
              <a:t>Federated </a:t>
            </a:r>
            <a:r>
              <a:rPr lang="en-US" sz="1600" b="1" dirty="0" smtClean="0"/>
              <a:t>Learning (theory)</a:t>
            </a:r>
          </a:p>
          <a:p>
            <a:pPr marL="800100" lvl="1" indent="-342900">
              <a:buClr>
                <a:schemeClr val="tx2"/>
              </a:buClr>
              <a:buFont typeface="Arial" panose="020B0604020202020204" pitchFamily="34" charset="0"/>
              <a:buChar char="•"/>
            </a:pPr>
            <a:r>
              <a:rPr lang="en-US" sz="1600" dirty="0" err="1"/>
              <a:t>AbdulRahman</a:t>
            </a:r>
            <a:r>
              <a:rPr lang="en-US" sz="1600" dirty="0"/>
              <a:t>, </a:t>
            </a:r>
            <a:r>
              <a:rPr lang="en-US" sz="1600" dirty="0" err="1"/>
              <a:t>Sawsan</a:t>
            </a:r>
            <a:r>
              <a:rPr lang="en-US" sz="1600" dirty="0"/>
              <a:t>, et al. "A survey on federated learning: The journey from centralized to distributed on-site learning and beyond." IEEE Internet of Things Journal 8.7 (2020): 5476-5497</a:t>
            </a:r>
            <a:r>
              <a:rPr lang="en-US" sz="1600" dirty="0" smtClean="0"/>
              <a:t>.</a:t>
            </a:r>
          </a:p>
          <a:p>
            <a:pPr marL="800100" lvl="1" indent="-342900">
              <a:buClr>
                <a:schemeClr val="tx2"/>
              </a:buClr>
              <a:buFont typeface="Arial" panose="020B0604020202020204" pitchFamily="34" charset="0"/>
              <a:buChar char="•"/>
            </a:pPr>
            <a:r>
              <a:rPr lang="en-US" sz="1600" b="1" dirty="0" smtClean="0"/>
              <a:t>Google’s </a:t>
            </a:r>
            <a:r>
              <a:rPr lang="en-US" sz="1600" b="1" dirty="0" smtClean="0"/>
              <a:t>FL</a:t>
            </a:r>
            <a:r>
              <a:rPr lang="en-US" sz="1600" dirty="0" smtClean="0"/>
              <a:t>: </a:t>
            </a:r>
            <a:r>
              <a:rPr lang="en-US" sz="1600" dirty="0" smtClean="0">
                <a:hlinkClick r:id="rId2"/>
              </a:rPr>
              <a:t>https</a:t>
            </a:r>
            <a:r>
              <a:rPr lang="en-US" sz="1600" dirty="0">
                <a:hlinkClick r:id="rId2"/>
              </a:rPr>
              <a:t>://</a:t>
            </a:r>
            <a:r>
              <a:rPr lang="en-US" sz="1600" dirty="0" smtClean="0">
                <a:hlinkClick r:id="rId2"/>
              </a:rPr>
              <a:t>ai.googleblog.com/2017/04/federated-learning-collaborative.html</a:t>
            </a:r>
            <a:endParaRPr lang="en-US" sz="1600" dirty="0" smtClean="0"/>
          </a:p>
          <a:p>
            <a:pPr marL="342900" indent="-342900">
              <a:buClr>
                <a:schemeClr val="tx2"/>
              </a:buClr>
              <a:buFont typeface="+mj-lt"/>
              <a:buAutoNum type="arabicPeriod"/>
            </a:pPr>
            <a:r>
              <a:rPr lang="en-US" sz="1600" b="1" dirty="0" smtClean="0"/>
              <a:t>(</a:t>
            </a:r>
            <a:r>
              <a:rPr lang="en-US" sz="1600" b="1" dirty="0" smtClean="0"/>
              <a:t>Distributed) AI/ML toolbox</a:t>
            </a:r>
          </a:p>
          <a:p>
            <a:pPr marL="800100" lvl="1" indent="-342900">
              <a:buClr>
                <a:schemeClr val="tx2"/>
              </a:buClr>
              <a:buFont typeface="Arial" panose="020B0604020202020204" pitchFamily="34" charset="0"/>
              <a:buChar char="•"/>
            </a:pPr>
            <a:r>
              <a:rPr lang="en-US" sz="1600" dirty="0" err="1" smtClean="0"/>
              <a:t>Pysyft</a:t>
            </a:r>
            <a:r>
              <a:rPr lang="en-US" sz="1600" dirty="0"/>
              <a:t>: </a:t>
            </a:r>
            <a:r>
              <a:rPr lang="en-US" sz="1600" dirty="0">
                <a:hlinkClick r:id="rId3"/>
              </a:rPr>
              <a:t>https://</a:t>
            </a:r>
            <a:r>
              <a:rPr lang="en-US" sz="1600" dirty="0" smtClean="0">
                <a:hlinkClick r:id="rId3"/>
              </a:rPr>
              <a:t>github.com/OpenMined/PySyft</a:t>
            </a:r>
            <a:endParaRPr lang="en-US" sz="1600" dirty="0" smtClean="0"/>
          </a:p>
          <a:p>
            <a:pPr marL="800100" lvl="1" indent="-342900">
              <a:buClr>
                <a:schemeClr val="tx2"/>
              </a:buClr>
              <a:buFont typeface="Arial" panose="020B0604020202020204" pitchFamily="34" charset="0"/>
              <a:buChar char="•"/>
            </a:pPr>
            <a:r>
              <a:rPr lang="en-US" sz="1600" dirty="0" err="1" smtClean="0"/>
              <a:t>Tensorflow</a:t>
            </a:r>
            <a:r>
              <a:rPr lang="en-US" sz="1600" dirty="0"/>
              <a:t> Federated: </a:t>
            </a:r>
            <a:r>
              <a:rPr lang="en-US" sz="1600" dirty="0">
                <a:hlinkClick r:id="rId4"/>
              </a:rPr>
              <a:t>https://</a:t>
            </a:r>
            <a:r>
              <a:rPr lang="en-US" sz="1600" dirty="0" smtClean="0">
                <a:hlinkClick r:id="rId4"/>
              </a:rPr>
              <a:t>github.com/tensorflow/federated</a:t>
            </a:r>
            <a:endParaRPr lang="en-US" sz="1600" dirty="0" smtClean="0"/>
          </a:p>
          <a:p>
            <a:pPr marL="800100" lvl="1" indent="-342900">
              <a:buClr>
                <a:schemeClr val="tx2"/>
              </a:buClr>
              <a:buFont typeface="Arial" panose="020B0604020202020204" pitchFamily="34" charset="0"/>
              <a:buChar char="•"/>
            </a:pPr>
            <a:r>
              <a:rPr lang="en-US" sz="1600" b="1" dirty="0"/>
              <a:t>Flower</a:t>
            </a:r>
            <a:r>
              <a:rPr lang="en-US" sz="1600" dirty="0"/>
              <a:t>: </a:t>
            </a:r>
            <a:r>
              <a:rPr lang="en-US" sz="1600" dirty="0">
                <a:hlinkClick r:id="rId5"/>
              </a:rPr>
              <a:t>https://flower.dev</a:t>
            </a:r>
            <a:r>
              <a:rPr lang="en-US" sz="1600" dirty="0" smtClean="0">
                <a:hlinkClick r:id="rId5"/>
              </a:rPr>
              <a:t>/</a:t>
            </a:r>
            <a:endParaRPr lang="en-US" sz="1600" dirty="0" smtClean="0"/>
          </a:p>
          <a:p>
            <a:pPr marL="800100" lvl="1" indent="-342900">
              <a:buClr>
                <a:schemeClr val="tx2"/>
              </a:buClr>
              <a:buFont typeface="Arial" panose="020B0604020202020204" pitchFamily="34" charset="0"/>
              <a:buChar char="•"/>
            </a:pPr>
            <a:r>
              <a:rPr lang="en-US" sz="1600" dirty="0"/>
              <a:t>LEAF: </a:t>
            </a:r>
            <a:r>
              <a:rPr lang="en-US" sz="1600" dirty="0">
                <a:hlinkClick r:id="rId6"/>
              </a:rPr>
              <a:t>https://leaf.cmu.edu</a:t>
            </a:r>
            <a:r>
              <a:rPr lang="en-US" sz="1600" dirty="0" smtClean="0">
                <a:hlinkClick r:id="rId6"/>
              </a:rPr>
              <a:t>/</a:t>
            </a:r>
            <a:endParaRPr lang="en-US" sz="1600" dirty="0" smtClean="0"/>
          </a:p>
          <a:p>
            <a:pPr marL="800100" lvl="1" indent="-342900">
              <a:buClr>
                <a:schemeClr val="tx2"/>
              </a:buClr>
              <a:buFont typeface="Arial" panose="020B0604020202020204" pitchFamily="34" charset="0"/>
              <a:buChar char="•"/>
            </a:pPr>
            <a:r>
              <a:rPr lang="en-US" sz="1600" dirty="0" smtClean="0"/>
              <a:t>IBM </a:t>
            </a:r>
            <a:r>
              <a:rPr lang="en-US" sz="1600" dirty="0"/>
              <a:t>Federated Learning: </a:t>
            </a:r>
            <a:r>
              <a:rPr lang="en-US" sz="1600" dirty="0">
                <a:hlinkClick r:id="rId7"/>
              </a:rPr>
              <a:t>https://</a:t>
            </a:r>
            <a:r>
              <a:rPr lang="en-US" sz="1600" dirty="0" smtClean="0">
                <a:hlinkClick r:id="rId7"/>
              </a:rPr>
              <a:t>github.com/IBM/federated-learning-lib</a:t>
            </a:r>
            <a:endParaRPr lang="en-US" sz="1600" dirty="0" smtClean="0"/>
          </a:p>
          <a:p>
            <a:pPr marL="800100" lvl="1" indent="-342900">
              <a:buClr>
                <a:schemeClr val="tx2"/>
              </a:buClr>
              <a:buFont typeface="Arial" panose="020B0604020202020204" pitchFamily="34" charset="0"/>
              <a:buChar char="•"/>
            </a:pPr>
            <a:r>
              <a:rPr lang="en-US" sz="1600" dirty="0"/>
              <a:t>Split Learning: https://github.com/mlpotter/SplitLearning</a:t>
            </a:r>
            <a:endParaRPr lang="en-US" sz="1600" dirty="0" smtClean="0"/>
          </a:p>
          <a:p>
            <a:pPr marL="342900" indent="-342900">
              <a:buClr>
                <a:schemeClr val="tx2"/>
              </a:buClr>
              <a:buFont typeface="+mj-lt"/>
              <a:buAutoNum type="arabicPeriod"/>
            </a:pPr>
            <a:r>
              <a:rPr lang="en-US" sz="1600" b="1" dirty="0" err="1" smtClean="0"/>
              <a:t>MLOps</a:t>
            </a:r>
            <a:r>
              <a:rPr lang="en-US" sz="1600" b="1" dirty="0" smtClean="0"/>
              <a:t> </a:t>
            </a:r>
            <a:r>
              <a:rPr lang="en-US" sz="1600" b="1" dirty="0" smtClean="0"/>
              <a:t>in </a:t>
            </a:r>
            <a:r>
              <a:rPr lang="en-US" sz="1600" b="1" dirty="0" err="1" smtClean="0"/>
              <a:t>IoT</a:t>
            </a:r>
            <a:endParaRPr lang="en-US" sz="1600" b="1" dirty="0" smtClean="0"/>
          </a:p>
          <a:p>
            <a:pPr marL="800100" lvl="1" indent="-342900">
              <a:buClr>
                <a:schemeClr val="tx2"/>
              </a:buClr>
              <a:buFont typeface="Arial" panose="020B0604020202020204" pitchFamily="34" charset="0"/>
              <a:buChar char="•"/>
            </a:pPr>
            <a:r>
              <a:rPr lang="en-US" sz="1600" dirty="0" err="1"/>
              <a:t>Arzovs</a:t>
            </a:r>
            <a:r>
              <a:rPr lang="en-US" sz="1600" dirty="0"/>
              <a:t>, </a:t>
            </a:r>
            <a:r>
              <a:rPr lang="en-US" sz="1600" dirty="0" err="1"/>
              <a:t>Audris</a:t>
            </a:r>
            <a:r>
              <a:rPr lang="en-US" sz="1600" dirty="0"/>
              <a:t>, et al. "Distributed learning in the </a:t>
            </a:r>
            <a:r>
              <a:rPr lang="en-US" sz="1600" dirty="0" err="1"/>
              <a:t>iot</a:t>
            </a:r>
            <a:r>
              <a:rPr lang="en-US" sz="1600" dirty="0"/>
              <a:t>–edge–cloud continuum." Machine Learning and Knowledge Extraction 6.1 (2024): 283-315</a:t>
            </a:r>
            <a:r>
              <a:rPr lang="en-US" sz="1600" dirty="0" smtClean="0"/>
              <a:t>.</a:t>
            </a:r>
          </a:p>
          <a:p>
            <a:pPr marL="800100" lvl="1" indent="-342900">
              <a:buClr>
                <a:schemeClr val="tx2"/>
              </a:buClr>
              <a:buFont typeface="Arial" panose="020B0604020202020204" pitchFamily="34" charset="0"/>
              <a:buChar char="•"/>
            </a:pPr>
            <a:r>
              <a:rPr lang="en-US" sz="1600" dirty="0" err="1"/>
              <a:t>Antonini</a:t>
            </a:r>
            <a:r>
              <a:rPr lang="en-US" sz="1600" dirty="0"/>
              <a:t>, </a:t>
            </a:r>
            <a:r>
              <a:rPr lang="en-US" sz="1600" dirty="0" err="1"/>
              <a:t>Mattia</a:t>
            </a:r>
            <a:r>
              <a:rPr lang="en-US" sz="1600" dirty="0"/>
              <a:t>, et al. "Tiny-</a:t>
            </a:r>
            <a:r>
              <a:rPr lang="en-US" sz="1600" dirty="0" err="1"/>
              <a:t>MLOps</a:t>
            </a:r>
            <a:r>
              <a:rPr lang="en-US" sz="1600" dirty="0"/>
              <a:t>: A framework for orchestrating ML applications at the far edge of </a:t>
            </a:r>
            <a:r>
              <a:rPr lang="en-US" sz="1600" dirty="0" err="1"/>
              <a:t>IoT</a:t>
            </a:r>
            <a:r>
              <a:rPr lang="en-US" sz="1600" dirty="0"/>
              <a:t> systems." 2022 IEEE international conference on evolving and adaptive intelligent systems (EAIS). IEEE, 2022.</a:t>
            </a:r>
          </a:p>
          <a:p>
            <a:pPr marL="800100" lvl="1" indent="-342900">
              <a:buClr>
                <a:schemeClr val="tx2"/>
              </a:buClr>
              <a:buFont typeface="Arial" panose="020B0604020202020204" pitchFamily="34" charset="0"/>
              <a:buChar char="•"/>
            </a:pPr>
            <a:r>
              <a:rPr lang="en-US" sz="1600" b="1" dirty="0" err="1" smtClean="0"/>
              <a:t>Kubeflow</a:t>
            </a:r>
            <a:r>
              <a:rPr lang="en-US" sz="1600" dirty="0" smtClean="0"/>
              <a:t>: </a:t>
            </a:r>
            <a:r>
              <a:rPr lang="en-US" sz="1600" dirty="0" smtClean="0">
                <a:hlinkClick r:id="rId8"/>
              </a:rPr>
              <a:t>https</a:t>
            </a:r>
            <a:r>
              <a:rPr lang="en-US" sz="1600" dirty="0">
                <a:hlinkClick r:id="rId8"/>
              </a:rPr>
              <a:t>://www.kubeflow.org</a:t>
            </a:r>
            <a:r>
              <a:rPr lang="en-US" sz="1600" dirty="0" smtClean="0">
                <a:hlinkClick r:id="rId8"/>
              </a:rPr>
              <a:t>/</a:t>
            </a:r>
            <a:endParaRPr lang="en-US" sz="1600" dirty="0" smtClean="0"/>
          </a:p>
          <a:p>
            <a:pPr marL="800100" lvl="1" indent="-342900">
              <a:buClr>
                <a:schemeClr val="tx2"/>
              </a:buClr>
              <a:buFont typeface="Arial" panose="020B0604020202020204" pitchFamily="34" charset="0"/>
              <a:buChar char="•"/>
            </a:pPr>
            <a:r>
              <a:rPr lang="en-US" sz="1600" dirty="0" err="1" smtClean="0"/>
              <a:t>AutoML</a:t>
            </a:r>
            <a:r>
              <a:rPr lang="en-US" sz="1600" dirty="0"/>
              <a:t>: </a:t>
            </a:r>
            <a:r>
              <a:rPr lang="en-US" sz="1600" dirty="0">
                <a:hlinkClick r:id="rId9"/>
              </a:rPr>
              <a:t>https://</a:t>
            </a:r>
            <a:r>
              <a:rPr lang="en-US" sz="1600" dirty="0" smtClean="0">
                <a:hlinkClick r:id="rId9"/>
              </a:rPr>
              <a:t>www.automl.org/</a:t>
            </a:r>
            <a:endParaRPr lang="en-US" sz="2400" dirty="0" smtClean="0"/>
          </a:p>
        </p:txBody>
      </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l="43813" t="28958" r="29376" b="41907"/>
          <a:stretch/>
        </p:blipFill>
        <p:spPr>
          <a:xfrm>
            <a:off x="9079454" y="749486"/>
            <a:ext cx="2191488" cy="827555"/>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88798" y="1988799"/>
            <a:ext cx="2272330" cy="1189338"/>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79268" y="4539884"/>
            <a:ext cx="1755338" cy="987729"/>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79454" y="3468113"/>
            <a:ext cx="2599628" cy="781795"/>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29528" y="5367848"/>
            <a:ext cx="1970599" cy="985300"/>
          </a:xfrm>
          <a:prstGeom prst="rect">
            <a:avLst/>
          </a:prstGeom>
        </p:spPr>
      </p:pic>
      <p:sp>
        <p:nvSpPr>
          <p:cNvPr id="8" name="TextBox 7"/>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References</a:t>
            </a:r>
            <a:endParaRPr lang="el-GR" sz="2800" b="1" dirty="0"/>
          </a:p>
        </p:txBody>
      </p:sp>
    </p:spTree>
    <p:extLst>
      <p:ext uri="{BB962C8B-B14F-4D97-AF65-F5344CB8AC3E}">
        <p14:creationId xmlns:p14="http://schemas.microsoft.com/office/powerpoint/2010/main" val="117267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37"/>
          <p:cNvSpPr txBox="1">
            <a:spLocks noGrp="1"/>
          </p:cNvSpPr>
          <p:nvPr>
            <p:ph type="title"/>
          </p:nvPr>
        </p:nvSpPr>
        <p:spPr>
          <a:xfrm>
            <a:off x="1130852" y="1891600"/>
            <a:ext cx="9780104" cy="3074800"/>
          </a:xfrm>
          <a:prstGeom prst="rect">
            <a:avLst/>
          </a:prstGeom>
        </p:spPr>
        <p:txBody>
          <a:bodyPr spcFirstLastPara="1" vert="horz" wrap="square" lIns="121900" tIns="121900" rIns="121900" bIns="121900" rtlCol="0" anchor="ctr" anchorCtr="0">
            <a:noAutofit/>
          </a:bodyPr>
          <a:lstStyle/>
          <a:p>
            <a:pPr lvl="0" algn="l"/>
            <a:r>
              <a:rPr lang="en-US" sz="3733" dirty="0">
                <a:solidFill>
                  <a:schemeClr val="bg1"/>
                </a:solidFill>
              </a:rPr>
              <a:t>"Ideas and intuitions come either from the God or from the Devil. The Devil appeared always in the form of brute force."</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r>
              <a:rPr lang="en-US" sz="2400" b="1" dirty="0">
                <a:solidFill>
                  <a:schemeClr val="bg1"/>
                </a:solidFill>
              </a:rPr>
              <a:t>Vladimir </a:t>
            </a:r>
            <a:r>
              <a:rPr lang="en-US" sz="2400" b="1" dirty="0" err="1">
                <a:solidFill>
                  <a:schemeClr val="bg1"/>
                </a:solidFill>
              </a:rPr>
              <a:t>Vapnik</a:t>
            </a:r>
            <a:r>
              <a:rPr lang="en-US" sz="2400" b="1" dirty="0">
                <a:solidFill>
                  <a:schemeClr val="bg1"/>
                </a:solidFill>
              </a:rPr>
              <a:t> </a:t>
            </a:r>
            <a:r>
              <a:rPr lang="en-US" sz="2400" dirty="0">
                <a:solidFill>
                  <a:schemeClr val="bg1"/>
                </a:solidFill>
              </a:rPr>
              <a:t/>
            </a:r>
            <a:br>
              <a:rPr lang="en-US" sz="2400" dirty="0">
                <a:solidFill>
                  <a:schemeClr val="bg1"/>
                </a:solidFill>
              </a:rPr>
            </a:br>
            <a:r>
              <a:rPr lang="en-US" sz="2400" dirty="0">
                <a:solidFill>
                  <a:schemeClr val="bg1"/>
                </a:solidFill>
              </a:rPr>
              <a:t>Main </a:t>
            </a:r>
            <a:r>
              <a:rPr lang="en-US" sz="2400" dirty="0">
                <a:solidFill>
                  <a:schemeClr val="bg1"/>
                </a:solidFill>
              </a:rPr>
              <a:t>developer of statistical learning, co-inventor of support-vector machines</a:t>
            </a:r>
            <a:endParaRPr sz="2400" dirty="0">
              <a:solidFill>
                <a:schemeClr val="bg1"/>
              </a:solidFill>
            </a:endParaRPr>
          </a:p>
        </p:txBody>
      </p:sp>
    </p:spTree>
    <p:extLst>
      <p:ext uri="{BB962C8B-B14F-4D97-AF65-F5344CB8AC3E}">
        <p14:creationId xmlns:p14="http://schemas.microsoft.com/office/powerpoint/2010/main" val="1919280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973" y="1291831"/>
            <a:ext cx="2013625" cy="29809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850" y="1283070"/>
            <a:ext cx="2011151" cy="29809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028" y="1283070"/>
            <a:ext cx="1987422" cy="29623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678" y="1291831"/>
            <a:ext cx="2190268" cy="298095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8477" y="1283070"/>
            <a:ext cx="2190623" cy="2989716"/>
          </a:xfrm>
          <a:prstGeom prst="rect">
            <a:avLst/>
          </a:prstGeom>
        </p:spPr>
      </p:pic>
      <p:sp>
        <p:nvSpPr>
          <p:cNvPr id="8" name="TextBox 7"/>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Filmography</a:t>
            </a:r>
            <a:endParaRPr lang="en-US" sz="2800" b="1" dirty="0"/>
          </a:p>
        </p:txBody>
      </p:sp>
    </p:spTree>
    <p:extLst>
      <p:ext uri="{BB962C8B-B14F-4D97-AF65-F5344CB8AC3E}">
        <p14:creationId xmlns:p14="http://schemas.microsoft.com/office/powerpoint/2010/main" val="3126671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37"/>
          <p:cNvSpPr txBox="1">
            <a:spLocks noGrp="1"/>
          </p:cNvSpPr>
          <p:nvPr>
            <p:ph type="title"/>
          </p:nvPr>
        </p:nvSpPr>
        <p:spPr>
          <a:xfrm>
            <a:off x="1130852" y="759792"/>
            <a:ext cx="9780104" cy="4206609"/>
          </a:xfrm>
          <a:prstGeom prst="rect">
            <a:avLst/>
          </a:prstGeom>
        </p:spPr>
        <p:txBody>
          <a:bodyPr spcFirstLastPara="1" vert="horz" wrap="square" lIns="121900" tIns="121900" rIns="121900" bIns="121900" rtlCol="0" anchor="ctr" anchorCtr="0">
            <a:noAutofit/>
          </a:bodyPr>
          <a:lstStyle/>
          <a:p>
            <a:pPr lvl="0" algn="l"/>
            <a:r>
              <a:rPr lang="en-US" sz="3733" dirty="0">
                <a:solidFill>
                  <a:schemeClr val="bg1"/>
                </a:solidFill>
              </a:rPr>
              <a:t>"By far, the greatest danger of Artificial Intelligence is that people conclude too early that they understand it</a:t>
            </a:r>
            <a:r>
              <a:rPr lang="en-US" sz="3733" dirty="0">
                <a:solidFill>
                  <a:schemeClr val="bg1"/>
                </a:solidFill>
              </a:rPr>
              <a:t>.”</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r>
              <a:rPr lang="en-US" sz="2400" b="1" dirty="0">
                <a:solidFill>
                  <a:schemeClr val="bg1"/>
                </a:solidFill>
              </a:rPr>
              <a:t>Eliezer </a:t>
            </a:r>
            <a:r>
              <a:rPr lang="en-US" sz="2400" b="1" dirty="0" err="1">
                <a:solidFill>
                  <a:schemeClr val="bg1"/>
                </a:solidFill>
              </a:rPr>
              <a:t>Yudkowsky</a:t>
            </a:r>
            <a:r>
              <a:rPr lang="en-US" sz="2400" b="1" dirty="0">
                <a:solidFill>
                  <a:schemeClr val="bg1"/>
                </a:solidFill>
              </a:rPr>
              <a:t> </a:t>
            </a:r>
            <a:r>
              <a:rPr lang="en-US" sz="2400" dirty="0">
                <a:solidFill>
                  <a:schemeClr val="bg1"/>
                </a:solidFill>
              </a:rPr>
              <a:t/>
            </a:r>
            <a:br>
              <a:rPr lang="en-US" sz="2400" dirty="0">
                <a:solidFill>
                  <a:schemeClr val="bg1"/>
                </a:solidFill>
              </a:rPr>
            </a:br>
            <a:r>
              <a:rPr lang="en-US" sz="2400" dirty="0">
                <a:solidFill>
                  <a:schemeClr val="bg1"/>
                </a:solidFill>
              </a:rPr>
              <a:t>Autodidact decision &amp; AI theorist, co-founder of Machine Intelligence Research Institute</a:t>
            </a:r>
            <a:endParaRPr sz="2400" dirty="0">
              <a:solidFill>
                <a:schemeClr val="bg1"/>
              </a:solidFill>
            </a:endParaRPr>
          </a:p>
        </p:txBody>
      </p:sp>
    </p:spTree>
    <p:extLst>
      <p:ext uri="{BB962C8B-B14F-4D97-AF65-F5344CB8AC3E}">
        <p14:creationId xmlns:p14="http://schemas.microsoft.com/office/powerpoint/2010/main" val="2029712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37"/>
          <p:cNvSpPr txBox="1">
            <a:spLocks noGrp="1"/>
          </p:cNvSpPr>
          <p:nvPr>
            <p:ph type="title"/>
          </p:nvPr>
        </p:nvSpPr>
        <p:spPr>
          <a:xfrm>
            <a:off x="1130852" y="759792"/>
            <a:ext cx="9780104" cy="4206609"/>
          </a:xfrm>
          <a:prstGeom prst="rect">
            <a:avLst/>
          </a:prstGeom>
        </p:spPr>
        <p:txBody>
          <a:bodyPr spcFirstLastPara="1" vert="horz" wrap="square" lIns="121900" tIns="121900" rIns="121900" bIns="121900" rtlCol="0" anchor="ctr" anchorCtr="0">
            <a:noAutofit/>
          </a:bodyPr>
          <a:lstStyle/>
          <a:p>
            <a:pPr lvl="0" algn="l"/>
            <a:r>
              <a:rPr lang="en-US" sz="3733" dirty="0">
                <a:solidFill>
                  <a:schemeClr val="bg1"/>
                </a:solidFill>
              </a:rPr>
              <a:t>"It seems probable that once the machine thinking method had started, it would not take long to outstrip our feeble powers… They would be able to converse with each other to sharpen their wits. At some stage, therefore, we should have to expect the machines to take control</a:t>
            </a:r>
            <a:r>
              <a:rPr lang="en-US" sz="3733" dirty="0">
                <a:solidFill>
                  <a:schemeClr val="bg1"/>
                </a:solidFill>
              </a:rPr>
              <a:t>.”</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r>
              <a:rPr lang="en-US" sz="2400" b="1" dirty="0">
                <a:solidFill>
                  <a:schemeClr val="bg1"/>
                </a:solidFill>
              </a:rPr>
              <a:t>Alan Turing </a:t>
            </a:r>
            <a:r>
              <a:rPr lang="en-US" sz="2400" dirty="0">
                <a:solidFill>
                  <a:schemeClr val="bg1"/>
                </a:solidFill>
              </a:rPr>
              <a:t/>
            </a:r>
            <a:br>
              <a:rPr lang="en-US" sz="2400" dirty="0">
                <a:solidFill>
                  <a:schemeClr val="bg1"/>
                </a:solidFill>
              </a:rPr>
            </a:br>
            <a:r>
              <a:rPr lang="en-US" sz="2400" dirty="0">
                <a:solidFill>
                  <a:schemeClr val="bg1"/>
                </a:solidFill>
              </a:rPr>
              <a:t>Mathematician, cryptographer, father of computer science</a:t>
            </a:r>
            <a:endParaRPr sz="2400" dirty="0">
              <a:solidFill>
                <a:schemeClr val="bg1"/>
              </a:solidFill>
            </a:endParaRPr>
          </a:p>
        </p:txBody>
      </p:sp>
    </p:spTree>
    <p:extLst>
      <p:ext uri="{BB962C8B-B14F-4D97-AF65-F5344CB8AC3E}">
        <p14:creationId xmlns:p14="http://schemas.microsoft.com/office/powerpoint/2010/main" val="4245100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37"/>
          <p:cNvSpPr txBox="1">
            <a:spLocks noGrp="1"/>
          </p:cNvSpPr>
          <p:nvPr>
            <p:ph type="title"/>
          </p:nvPr>
        </p:nvSpPr>
        <p:spPr>
          <a:xfrm>
            <a:off x="1130852" y="759792"/>
            <a:ext cx="9780104" cy="4206609"/>
          </a:xfrm>
          <a:prstGeom prst="rect">
            <a:avLst/>
          </a:prstGeom>
        </p:spPr>
        <p:txBody>
          <a:bodyPr spcFirstLastPara="1" vert="horz" wrap="square" lIns="121900" tIns="121900" rIns="121900" bIns="121900" rtlCol="0" anchor="ctr" anchorCtr="0">
            <a:noAutofit/>
          </a:bodyPr>
          <a:lstStyle/>
          <a:p>
            <a:pPr lvl="0" algn="l"/>
            <a:r>
              <a:rPr lang="en-US" sz="3733" dirty="0">
                <a:solidFill>
                  <a:schemeClr val="bg1"/>
                </a:solidFill>
              </a:rPr>
              <a:t>"The development of full artificial intelligence could spell the end of the human race. "</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r>
              <a:rPr lang="en-US" sz="2400" b="1" dirty="0">
                <a:solidFill>
                  <a:schemeClr val="bg1"/>
                </a:solidFill>
              </a:rPr>
              <a:t>Stephen Hawking</a:t>
            </a:r>
            <a:r>
              <a:rPr lang="en-US" sz="2400" dirty="0">
                <a:solidFill>
                  <a:schemeClr val="bg1"/>
                </a:solidFill>
              </a:rPr>
              <a:t/>
            </a:r>
            <a:br>
              <a:rPr lang="en-US" sz="2400" dirty="0">
                <a:solidFill>
                  <a:schemeClr val="bg1"/>
                </a:solidFill>
              </a:rPr>
            </a:br>
            <a:r>
              <a:rPr lang="en-US" sz="2400" dirty="0">
                <a:solidFill>
                  <a:schemeClr val="bg1"/>
                </a:solidFill>
              </a:rPr>
              <a:t>Theoretical physicist, </a:t>
            </a:r>
            <a:r>
              <a:rPr lang="en-US" sz="2400" dirty="0">
                <a:solidFill>
                  <a:schemeClr val="bg1"/>
                </a:solidFill>
              </a:rPr>
              <a:t>cosmologist</a:t>
            </a:r>
            <a:endParaRPr sz="2400" dirty="0">
              <a:solidFill>
                <a:schemeClr val="bg1"/>
              </a:solidFill>
            </a:endParaRPr>
          </a:p>
        </p:txBody>
      </p:sp>
      <p:sp>
        <p:nvSpPr>
          <p:cNvPr id="3" name="Google Shape;1768;p46"/>
          <p:cNvSpPr txBox="1">
            <a:spLocks/>
          </p:cNvSpPr>
          <p:nvPr/>
        </p:nvSpPr>
        <p:spPr>
          <a:xfrm rot="19941863">
            <a:off x="7048165" y="3641801"/>
            <a:ext cx="5360000" cy="195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4800"/>
              <a:buFont typeface="Rajdhani"/>
              <a:buNone/>
              <a:defRPr sz="7200" b="1" i="0" u="none" strike="noStrike" cap="none">
                <a:solidFill>
                  <a:schemeClr val="lt2"/>
                </a:solidFill>
                <a:latin typeface="Rajdhani"/>
                <a:ea typeface="Rajdhani"/>
                <a:cs typeface="Rajdhani"/>
                <a:sym typeface="Rajdhani"/>
              </a:defRPr>
            </a:lvl1pPr>
            <a:lvl2pPr marR="0" lvl="1"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2pPr>
            <a:lvl3pPr marR="0" lvl="2"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3pPr>
            <a:lvl4pPr marR="0" lvl="3"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4pPr>
            <a:lvl5pPr marR="0" lvl="4"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5pPr>
            <a:lvl6pPr marR="0" lvl="5"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6pPr>
            <a:lvl7pPr marR="0" lvl="6"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7pPr>
            <a:lvl8pPr marR="0" lvl="7"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8pPr>
            <a:lvl9pPr marR="0" lvl="8" algn="l" rtl="0">
              <a:lnSpc>
                <a:spcPct val="100000"/>
              </a:lnSpc>
              <a:spcBef>
                <a:spcPts val="0"/>
              </a:spcBef>
              <a:spcAft>
                <a:spcPts val="0"/>
              </a:spcAft>
              <a:buClr>
                <a:schemeClr val="lt2"/>
              </a:buClr>
              <a:buSzPts val="4800"/>
              <a:buFont typeface="Rajdhani"/>
              <a:buNone/>
              <a:defRPr sz="4800" b="1" i="0" u="none" strike="noStrike" cap="none">
                <a:solidFill>
                  <a:schemeClr val="lt2"/>
                </a:solidFill>
                <a:latin typeface="Rajdhani"/>
                <a:ea typeface="Rajdhani"/>
                <a:cs typeface="Rajdhani"/>
                <a:sym typeface="Rajdhani"/>
              </a:defRPr>
            </a:lvl9pPr>
          </a:lstStyle>
          <a:p>
            <a:r>
              <a:rPr lang="en-GB" sz="6400" dirty="0"/>
              <a:t>Questions?</a:t>
            </a:r>
            <a:endParaRPr lang="en-GB" sz="6400" dirty="0"/>
          </a:p>
        </p:txBody>
      </p:sp>
    </p:spTree>
    <p:extLst>
      <p:ext uri="{BB962C8B-B14F-4D97-AF65-F5344CB8AC3E}">
        <p14:creationId xmlns:p14="http://schemas.microsoft.com/office/powerpoint/2010/main" val="938737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20000"/>
              </a:srgbClr>
            </a:gs>
            <a:gs pos="28000">
              <a:srgbClr val="FF0000">
                <a:alpha val="15000"/>
              </a:srgbClr>
            </a:gs>
            <a:gs pos="60000">
              <a:srgbClr val="FF0000">
                <a:alpha val="10000"/>
              </a:srgbClr>
            </a:gs>
            <a:gs pos="84000">
              <a:srgbClr val="FF0000">
                <a:alpha val="5000"/>
              </a:srgb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381125" y="1933939"/>
            <a:ext cx="9420225" cy="1754326"/>
          </a:xfrm>
          <a:prstGeom prst="rect">
            <a:avLst/>
          </a:prstGeom>
          <a:noFill/>
        </p:spPr>
        <p:txBody>
          <a:bodyPr wrap="square" rtlCol="0">
            <a:spAutoFit/>
          </a:bodyPr>
          <a:lstStyle/>
          <a:p>
            <a:pPr lvl="0" algn="ctr">
              <a:defRPr/>
            </a:pPr>
            <a:r>
              <a:rPr lang="el-GR" sz="5400" dirty="0" smtClean="0">
                <a:solidFill>
                  <a:prstClr val="black"/>
                </a:solidFill>
              </a:rPr>
              <a:t>Ανάλυση Δεδομένων &amp; Μηχανική Μάθηση</a:t>
            </a:r>
            <a:endParaRPr kumimoji="0" lang="el-G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41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a:t>Buzzword translation: AI/ML</a:t>
            </a:r>
            <a:endParaRPr lang="en-US" sz="2800" b="1" dirty="0"/>
          </a:p>
        </p:txBody>
      </p:sp>
      <p:sp>
        <p:nvSpPr>
          <p:cNvPr id="8" name="Rectangle 1"/>
          <p:cNvSpPr>
            <a:spLocks noChangeArrowheads="1"/>
          </p:cNvSpPr>
          <p:nvPr/>
        </p:nvSpPr>
        <p:spPr bwMode="auto">
          <a:xfrm>
            <a:off x="314324" y="975839"/>
            <a:ext cx="61531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l-GR" sz="2400" b="1" i="0" u="none" strike="noStrike" cap="none" normalizeH="0" baseline="0" dirty="0" smtClean="0">
                <a:ln>
                  <a:noFill/>
                </a:ln>
                <a:solidFill>
                  <a:schemeClr val="tx1"/>
                </a:solidFill>
                <a:effectLst/>
                <a:latin typeface="Arial" panose="020B0604020202020204" pitchFamily="34" charset="0"/>
              </a:rPr>
              <a:t>What is “Machine Learning” ?</a:t>
            </a:r>
          </a:p>
          <a:p>
            <a:pPr marL="285750" indent="-285750" defTabSz="914400" eaLnBrk="0" fontAlgn="base" hangingPunct="0">
              <a:spcBef>
                <a:spcPct val="0"/>
              </a:spcBef>
              <a:spcAft>
                <a:spcPct val="0"/>
              </a:spcAft>
              <a:buFont typeface="Arial" panose="020B0604020202020204" pitchFamily="34" charset="0"/>
              <a:buChar char="•"/>
            </a:pPr>
            <a:r>
              <a:rPr lang="en-US" altLang="el-GR" sz="2400" dirty="0" smtClean="0">
                <a:latin typeface="Arial" panose="020B0604020202020204" pitchFamily="34" charset="0"/>
              </a:rPr>
              <a:t>An application of Artificial Intelligence (AI)</a:t>
            </a:r>
          </a:p>
          <a:p>
            <a:pPr marL="285750" indent="-285750" defTabSz="914400" eaLnBrk="0" fontAlgn="base" hangingPunct="0">
              <a:spcBef>
                <a:spcPct val="0"/>
              </a:spcBef>
              <a:spcAft>
                <a:spcPct val="0"/>
              </a:spcAft>
              <a:buFont typeface="Arial" panose="020B0604020202020204" pitchFamily="34" charset="0"/>
              <a:buChar char="•"/>
            </a:pPr>
            <a:r>
              <a:rPr kumimoji="0" lang="en-US" altLang="el-GR" sz="2400" b="0" i="0" u="none" strike="noStrike" cap="none" normalizeH="0" baseline="0" dirty="0" smtClean="0">
                <a:ln>
                  <a:noFill/>
                </a:ln>
                <a:solidFill>
                  <a:schemeClr val="tx1"/>
                </a:solidFill>
                <a:effectLst/>
                <a:latin typeface="Arial" panose="020B0604020202020204" pitchFamily="34" charset="0"/>
              </a:rPr>
              <a:t>Enables </a:t>
            </a:r>
            <a:r>
              <a:rPr lang="en-US" altLang="el-GR" sz="2400" dirty="0" smtClean="0">
                <a:latin typeface="Arial" panose="020B0604020202020204" pitchFamily="34" charset="0"/>
              </a:rPr>
              <a:t>computer </a:t>
            </a:r>
            <a:r>
              <a:rPr kumimoji="0" lang="en-US" altLang="el-GR" sz="2400" b="0" i="0" u="none" strike="noStrike" cap="none" normalizeH="0" baseline="0" dirty="0" smtClean="0">
                <a:ln>
                  <a:noFill/>
                </a:ln>
                <a:solidFill>
                  <a:schemeClr val="tx1"/>
                </a:solidFill>
                <a:effectLst/>
                <a:latin typeface="Arial" panose="020B0604020202020204" pitchFamily="34" charset="0"/>
              </a:rPr>
              <a:t>systems to learn and improve from experience</a:t>
            </a:r>
          </a:p>
          <a:p>
            <a:pPr marL="285750" indent="-285750" defTabSz="914400" eaLnBrk="0" fontAlgn="base" hangingPunct="0">
              <a:spcBef>
                <a:spcPct val="0"/>
              </a:spcBef>
              <a:spcAft>
                <a:spcPct val="0"/>
              </a:spcAft>
              <a:buFont typeface="Arial" panose="020B0604020202020204" pitchFamily="34" charset="0"/>
              <a:buChar char="•"/>
            </a:pPr>
            <a:r>
              <a:rPr lang="en-US" altLang="el-GR" sz="2400" dirty="0" smtClean="0">
                <a:latin typeface="Arial" panose="020B0604020202020204" pitchFamily="34" charset="0"/>
              </a:rPr>
              <a:t>Data-driven, automatic process</a:t>
            </a:r>
          </a:p>
          <a:p>
            <a:pPr marL="285750" indent="-285750" defTabSz="914400" eaLnBrk="0" fontAlgn="base" hangingPunct="0">
              <a:spcBef>
                <a:spcPct val="0"/>
              </a:spcBef>
              <a:spcAft>
                <a:spcPct val="0"/>
              </a:spcAft>
              <a:buFont typeface="Arial" panose="020B0604020202020204" pitchFamily="34" charset="0"/>
              <a:buChar char="•"/>
            </a:pPr>
            <a:r>
              <a:rPr kumimoji="0" lang="en-US" altLang="el-GR" sz="2400" b="0" i="0" u="none" strike="noStrike" cap="none" normalizeH="0" baseline="0" dirty="0" smtClean="0">
                <a:ln>
                  <a:noFill/>
                </a:ln>
                <a:solidFill>
                  <a:schemeClr val="tx1"/>
                </a:solidFill>
                <a:effectLst/>
                <a:latin typeface="Arial" panose="020B0604020202020204" pitchFamily="34" charset="0"/>
              </a:rPr>
              <a:t>No</a:t>
            </a:r>
            <a:r>
              <a:rPr kumimoji="0" lang="en-US" altLang="el-GR" sz="2400" b="0" i="0" u="none" strike="noStrike" cap="none" normalizeH="0" dirty="0" smtClean="0">
                <a:ln>
                  <a:noFill/>
                </a:ln>
                <a:solidFill>
                  <a:schemeClr val="tx1"/>
                </a:solidFill>
                <a:effectLst/>
                <a:latin typeface="Arial" panose="020B0604020202020204" pitchFamily="34" charset="0"/>
              </a:rPr>
              <a:t> explicit programming</a:t>
            </a:r>
            <a:endParaRPr kumimoji="0" lang="el-GR" altLang="el-GR"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04900743"/>
              </p:ext>
            </p:extLst>
          </p:nvPr>
        </p:nvGraphicFramePr>
        <p:xfrm>
          <a:off x="7486154" y="849841"/>
          <a:ext cx="3825875" cy="2560320"/>
        </p:xfrm>
        <a:graphic>
          <a:graphicData uri="http://schemas.openxmlformats.org/drawingml/2006/table">
            <a:tbl>
              <a:tblPr firstRow="1" bandRow="1">
                <a:tableStyleId>{21E4AEA4-8DFA-4A89-87EB-49C32662AFE0}</a:tableStyleId>
              </a:tblPr>
              <a:tblGrid>
                <a:gridCol w="1873250">
                  <a:extLst>
                    <a:ext uri="{9D8B030D-6E8A-4147-A177-3AD203B41FA5}">
                      <a16:colId xmlns:a16="http://schemas.microsoft.com/office/drawing/2014/main" val="1846399116"/>
                    </a:ext>
                  </a:extLst>
                </a:gridCol>
                <a:gridCol w="1952625">
                  <a:extLst>
                    <a:ext uri="{9D8B030D-6E8A-4147-A177-3AD203B41FA5}">
                      <a16:colId xmlns:a16="http://schemas.microsoft.com/office/drawing/2014/main" val="3230183406"/>
                    </a:ext>
                  </a:extLst>
                </a:gridCol>
              </a:tblGrid>
              <a:tr h="288055">
                <a:tc>
                  <a:txBody>
                    <a:bodyPr/>
                    <a:lstStyle/>
                    <a:p>
                      <a:r>
                        <a:rPr lang="en-US" dirty="0" smtClean="0"/>
                        <a:t>Data X (Time)</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smtClean="0"/>
                        <a:t>Data Y (Position)</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35104390"/>
                  </a:ext>
                </a:extLst>
              </a:tr>
              <a:tr h="288055">
                <a:tc>
                  <a:txBody>
                    <a:bodyPr/>
                    <a:lstStyle/>
                    <a:p>
                      <a:r>
                        <a:rPr lang="en-US" b="0" dirty="0" smtClean="0"/>
                        <a:t>0</a:t>
                      </a:r>
                      <a:endParaRPr lang="en-US"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smtClean="0"/>
                        <a:t>0.00</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85351792"/>
                  </a:ext>
                </a:extLst>
              </a:tr>
              <a:tr h="288055">
                <a:tc>
                  <a:txBody>
                    <a:bodyPr/>
                    <a:lstStyle/>
                    <a:p>
                      <a:r>
                        <a:rPr lang="en-US" b="0" dirty="0" smtClean="0"/>
                        <a:t>1</a:t>
                      </a:r>
                      <a:endParaRPr lang="en-US"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smtClean="0"/>
                        <a:t>1.86</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82543687"/>
                  </a:ext>
                </a:extLst>
              </a:tr>
              <a:tr h="288055">
                <a:tc>
                  <a:txBody>
                    <a:bodyPr/>
                    <a:lstStyle/>
                    <a:p>
                      <a:r>
                        <a:rPr lang="en-US" b="0" dirty="0" smtClean="0"/>
                        <a:t>2</a:t>
                      </a:r>
                      <a:endParaRPr lang="en-US"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smtClean="0"/>
                        <a:t>3.81</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325540409"/>
                  </a:ext>
                </a:extLst>
              </a:tr>
              <a:tr h="288055">
                <a:tc>
                  <a:txBody>
                    <a:bodyPr/>
                    <a:lstStyle/>
                    <a:p>
                      <a:r>
                        <a:rPr lang="en-US" b="0" dirty="0" smtClean="0"/>
                        <a:t>…</a:t>
                      </a:r>
                      <a:endParaRPr lang="en-US"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smtClean="0"/>
                        <a:t>…</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16155336"/>
                  </a:ext>
                </a:extLst>
              </a:tr>
              <a:tr h="288055">
                <a:tc>
                  <a:txBody>
                    <a:bodyPr/>
                    <a:lstStyle/>
                    <a:p>
                      <a:r>
                        <a:rPr lang="en-US" b="0" dirty="0" smtClean="0"/>
                        <a:t>99</a:t>
                      </a:r>
                      <a:endParaRPr lang="en-US"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smtClean="0"/>
                        <a:t>197.12</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94346456"/>
                  </a:ext>
                </a:extLst>
              </a:tr>
              <a:tr h="288055">
                <a:tc>
                  <a:txBody>
                    <a:bodyPr/>
                    <a:lstStyle/>
                    <a:p>
                      <a:r>
                        <a:rPr lang="en-US" b="0" dirty="0" smtClean="0"/>
                        <a:t>100</a:t>
                      </a:r>
                      <a:endParaRPr lang="en-US" b="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CECE8"/>
                    </a:solidFill>
                  </a:tcPr>
                </a:tc>
                <a:tc>
                  <a:txBody>
                    <a:bodyPr/>
                    <a:lstStyle/>
                    <a:p>
                      <a:r>
                        <a:rPr lang="en-US" dirty="0" smtClean="0"/>
                        <a:t>199.21</a:t>
                      </a:r>
                      <a:endParaRPr lang="en-US"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718847"/>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1205" y="4063401"/>
            <a:ext cx="4955769" cy="2537250"/>
          </a:xfrm>
          <a:prstGeom prst="rect">
            <a:avLst/>
          </a:prstGeom>
          <a:ln>
            <a:noFill/>
          </a:ln>
          <a:effectLst>
            <a:outerShdw blurRad="292100" dist="139700" dir="2700000" algn="tl" rotWithShape="0">
              <a:srgbClr val="333333">
                <a:alpha val="65000"/>
              </a:srgbClr>
            </a:outerShdw>
          </a:effectLst>
        </p:spPr>
      </p:pic>
      <p:sp>
        <p:nvSpPr>
          <p:cNvPr id="13" name="Google Shape;1590;p41"/>
          <p:cNvSpPr txBox="1"/>
          <p:nvPr/>
        </p:nvSpPr>
        <p:spPr>
          <a:xfrm>
            <a:off x="476249" y="4455311"/>
            <a:ext cx="5156053" cy="477600"/>
          </a:xfrm>
          <a:prstGeom prst="rect">
            <a:avLst/>
          </a:prstGeom>
          <a:solidFill>
            <a:srgbClr val="FFE0E0"/>
          </a:solid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b="1" dirty="0" smtClean="0">
                <a:latin typeface="Fira Sans Condensed Light"/>
                <a:ea typeface="Fira Sans Condensed Light"/>
                <a:cs typeface="Fira Sans Condensed Light"/>
                <a:sym typeface="Fira Sans Condensed Light"/>
              </a:rPr>
              <a:t>Every fresher has conducted ML experiments</a:t>
            </a:r>
            <a:r>
              <a:rPr lang="en" sz="1600" b="1" dirty="0" smtClean="0">
                <a:latin typeface="Fira Sans Condensed Light"/>
                <a:ea typeface="Fira Sans Condensed Light"/>
                <a:cs typeface="Fira Sans Condensed Light"/>
                <a:sym typeface="Fira Sans Condensed Light"/>
              </a:rPr>
              <a:t>!</a:t>
            </a:r>
            <a:endParaRPr sz="1600" b="1" dirty="0">
              <a:latin typeface="Fira Sans Condensed Light"/>
              <a:ea typeface="Fira Sans Condensed Light"/>
              <a:cs typeface="Fira Sans Condensed Light"/>
              <a:sym typeface="Fira Sans Condensed Light"/>
            </a:endParaRPr>
          </a:p>
        </p:txBody>
      </p:sp>
      <p:sp>
        <p:nvSpPr>
          <p:cNvPr id="2" name="Down Arrow 1"/>
          <p:cNvSpPr/>
          <p:nvPr/>
        </p:nvSpPr>
        <p:spPr>
          <a:xfrm>
            <a:off x="9237165" y="3455688"/>
            <a:ext cx="323850" cy="562186"/>
          </a:xfrm>
          <a:prstGeom prst="downArrow">
            <a:avLst/>
          </a:prstGeom>
          <a:solidFill>
            <a:srgbClr val="FFE0E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0318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a:t>Buzzword translation: </a:t>
            </a:r>
            <a:r>
              <a:rPr lang="en-US" sz="2800" b="1" dirty="0" smtClean="0"/>
              <a:t>NN &amp; Deep Learning</a:t>
            </a:r>
            <a:endParaRPr lang="en-US" sz="2800" b="1" dirty="0"/>
          </a:p>
        </p:txBody>
      </p:sp>
      <p:sp>
        <p:nvSpPr>
          <p:cNvPr id="288" name="Rectangle 287"/>
          <p:cNvSpPr/>
          <p:nvPr/>
        </p:nvSpPr>
        <p:spPr>
          <a:xfrm>
            <a:off x="914400" y="985868"/>
            <a:ext cx="10277475" cy="369332"/>
          </a:xfrm>
          <a:prstGeom prst="rect">
            <a:avLst/>
          </a:prstGeom>
          <a:solidFill>
            <a:srgbClr val="FFDDDD"/>
          </a:solidFill>
        </p:spPr>
        <p:txBody>
          <a:bodyPr wrap="square">
            <a:spAutoFit/>
          </a:bodyPr>
          <a:lstStyle/>
          <a:p>
            <a:r>
              <a:rPr lang="en-US" b="1" dirty="0"/>
              <a:t>Neurons:</a:t>
            </a:r>
            <a:r>
              <a:rPr lang="en-US" dirty="0"/>
              <a:t> Mathematical functions that process input data to produce an output</a:t>
            </a:r>
            <a:r>
              <a:rPr lang="en-US" dirty="0" smtClean="0"/>
              <a:t>.</a:t>
            </a:r>
            <a:endParaRPr lang="en-US" dirty="0"/>
          </a:p>
        </p:txBody>
      </p:sp>
      <p:sp>
        <p:nvSpPr>
          <p:cNvPr id="289" name="Rectangle 288"/>
          <p:cNvSpPr/>
          <p:nvPr/>
        </p:nvSpPr>
        <p:spPr>
          <a:xfrm>
            <a:off x="914399" y="1490693"/>
            <a:ext cx="10277475" cy="369332"/>
          </a:xfrm>
          <a:prstGeom prst="rect">
            <a:avLst/>
          </a:prstGeom>
          <a:solidFill>
            <a:srgbClr val="FFDDDD"/>
          </a:solidFill>
        </p:spPr>
        <p:txBody>
          <a:bodyPr wrap="square">
            <a:spAutoFit/>
          </a:bodyPr>
          <a:lstStyle/>
          <a:p>
            <a:r>
              <a:rPr lang="en-US" b="1" dirty="0" smtClean="0"/>
              <a:t>Weights</a:t>
            </a:r>
            <a:r>
              <a:rPr lang="en-US" b="1" dirty="0"/>
              <a:t>:</a:t>
            </a:r>
            <a:r>
              <a:rPr lang="en-US" dirty="0"/>
              <a:t> Numerical parameters that define the strength or importance of connections between neurons</a:t>
            </a:r>
            <a:r>
              <a:rPr lang="en-US" dirty="0" smtClean="0"/>
              <a:t>.</a:t>
            </a:r>
            <a:endParaRPr lang="en-US" dirty="0"/>
          </a:p>
        </p:txBody>
      </p:sp>
      <p:sp>
        <p:nvSpPr>
          <p:cNvPr id="290" name="Rectangle 289"/>
          <p:cNvSpPr/>
          <p:nvPr/>
        </p:nvSpPr>
        <p:spPr>
          <a:xfrm>
            <a:off x="914399" y="1995518"/>
            <a:ext cx="10277475" cy="646331"/>
          </a:xfrm>
          <a:prstGeom prst="rect">
            <a:avLst/>
          </a:prstGeom>
          <a:solidFill>
            <a:srgbClr val="FFDDDD"/>
          </a:solidFill>
        </p:spPr>
        <p:txBody>
          <a:bodyPr wrap="square">
            <a:spAutoFit/>
          </a:bodyPr>
          <a:lstStyle/>
          <a:p>
            <a:r>
              <a:rPr lang="en-US" b="1" dirty="0" smtClean="0"/>
              <a:t>Prediction </a:t>
            </a:r>
            <a:r>
              <a:rPr lang="en-US" b="1" dirty="0"/>
              <a:t>(Y = </a:t>
            </a:r>
            <a:r>
              <a:rPr lang="en-US" b="1" dirty="0" smtClean="0"/>
              <a:t>XW</a:t>
            </a:r>
            <a:r>
              <a:rPr lang="en-US" b="1" dirty="0"/>
              <a:t>):</a:t>
            </a:r>
            <a:r>
              <a:rPr lang="en-US" dirty="0"/>
              <a:t> The model’s estimated output, calculated as the weighted combination of input features</a:t>
            </a:r>
            <a:r>
              <a:rPr lang="en-US" dirty="0" smtClean="0"/>
              <a:t>.</a:t>
            </a:r>
            <a:endParaRPr lang="en-US" dirty="0"/>
          </a:p>
        </p:txBody>
      </p:sp>
      <p:sp>
        <p:nvSpPr>
          <p:cNvPr id="291" name="Rectangle 290"/>
          <p:cNvSpPr/>
          <p:nvPr/>
        </p:nvSpPr>
        <p:spPr>
          <a:xfrm>
            <a:off x="914399" y="2703672"/>
            <a:ext cx="10277475" cy="646331"/>
          </a:xfrm>
          <a:prstGeom prst="rect">
            <a:avLst/>
          </a:prstGeom>
          <a:solidFill>
            <a:srgbClr val="FFDDDD"/>
          </a:solidFill>
        </p:spPr>
        <p:txBody>
          <a:bodyPr wrap="square">
            <a:spAutoFit/>
          </a:bodyPr>
          <a:lstStyle/>
          <a:p>
            <a:r>
              <a:rPr lang="en-US" b="1" dirty="0" smtClean="0"/>
              <a:t>Loss </a:t>
            </a:r>
            <a:r>
              <a:rPr lang="en-US" b="1" dirty="0"/>
              <a:t>Function:</a:t>
            </a:r>
            <a:r>
              <a:rPr lang="en-US" dirty="0"/>
              <a:t> A mathematical measure of how far the model’s predictions deviate from the actual (ground truth) </a:t>
            </a:r>
            <a:r>
              <a:rPr lang="en-US" dirty="0" smtClean="0"/>
              <a:t>values</a:t>
            </a:r>
            <a:r>
              <a:rPr lang="en-US" dirty="0"/>
              <a:t>.</a:t>
            </a:r>
          </a:p>
        </p:txBody>
      </p:sp>
      <p:sp>
        <p:nvSpPr>
          <p:cNvPr id="292" name="Rectangle 291"/>
          <p:cNvSpPr/>
          <p:nvPr/>
        </p:nvSpPr>
        <p:spPr>
          <a:xfrm>
            <a:off x="914398" y="5012413"/>
            <a:ext cx="10277475" cy="646331"/>
          </a:xfrm>
          <a:prstGeom prst="rect">
            <a:avLst/>
          </a:prstGeom>
          <a:solidFill>
            <a:srgbClr val="FFDDDD"/>
          </a:solidFill>
        </p:spPr>
        <p:txBody>
          <a:bodyPr wrap="square">
            <a:spAutoFit/>
          </a:bodyPr>
          <a:lstStyle/>
          <a:p>
            <a:r>
              <a:rPr lang="en-US" b="1" dirty="0" smtClean="0"/>
              <a:t>Deep </a:t>
            </a:r>
            <a:r>
              <a:rPr lang="en-US" b="1" dirty="0"/>
              <a:t>Learning:</a:t>
            </a:r>
            <a:r>
              <a:rPr lang="en-US" dirty="0"/>
              <a:t> An advanced form of machine learning that uses large, multilayered neural networks to model complex </a:t>
            </a:r>
            <a:r>
              <a:rPr lang="en-US" dirty="0" smtClean="0"/>
              <a:t>patterns</a:t>
            </a:r>
            <a:r>
              <a:rPr lang="en-US" dirty="0"/>
              <a:t>.</a:t>
            </a:r>
          </a:p>
        </p:txBody>
      </p:sp>
      <p:sp>
        <p:nvSpPr>
          <p:cNvPr id="293" name="Rectangle 292"/>
          <p:cNvSpPr/>
          <p:nvPr/>
        </p:nvSpPr>
        <p:spPr>
          <a:xfrm>
            <a:off x="914399" y="3456921"/>
            <a:ext cx="10277475" cy="646331"/>
          </a:xfrm>
          <a:prstGeom prst="rect">
            <a:avLst/>
          </a:prstGeom>
          <a:solidFill>
            <a:srgbClr val="FFDDDD"/>
          </a:solidFill>
        </p:spPr>
        <p:txBody>
          <a:bodyPr wrap="square">
            <a:spAutoFit/>
          </a:bodyPr>
          <a:lstStyle/>
          <a:p>
            <a:r>
              <a:rPr lang="en-US" b="1" dirty="0" smtClean="0"/>
              <a:t>Gradient </a:t>
            </a:r>
            <a:r>
              <a:rPr lang="en-US" b="1" dirty="0"/>
              <a:t>Descent:</a:t>
            </a:r>
            <a:r>
              <a:rPr lang="en-US" dirty="0"/>
              <a:t> An optimization algorithm used to minimize the loss function by iteratively adjusting the model’s weights</a:t>
            </a:r>
            <a:r>
              <a:rPr lang="en-US" dirty="0" smtClean="0"/>
              <a:t>.</a:t>
            </a:r>
            <a:endParaRPr lang="en-US" dirty="0"/>
          </a:p>
        </p:txBody>
      </p:sp>
      <p:sp>
        <p:nvSpPr>
          <p:cNvPr id="294" name="Rectangle 293"/>
          <p:cNvSpPr/>
          <p:nvPr/>
        </p:nvSpPr>
        <p:spPr>
          <a:xfrm>
            <a:off x="914399" y="4237584"/>
            <a:ext cx="10277475" cy="646331"/>
          </a:xfrm>
          <a:prstGeom prst="rect">
            <a:avLst/>
          </a:prstGeom>
          <a:solidFill>
            <a:srgbClr val="FFDDDD"/>
          </a:solidFill>
        </p:spPr>
        <p:txBody>
          <a:bodyPr wrap="square">
            <a:spAutoFit/>
          </a:bodyPr>
          <a:lstStyle/>
          <a:p>
            <a:r>
              <a:rPr lang="en-US" b="1" dirty="0" smtClean="0"/>
              <a:t>Training</a:t>
            </a:r>
            <a:r>
              <a:rPr lang="en-US" b="1" dirty="0"/>
              <a:t>:</a:t>
            </a:r>
            <a:r>
              <a:rPr lang="en-US" dirty="0"/>
              <a:t> The iterative process of feeding data into a model so it can learn patterns by updating its weights to improve prediction accuracy.</a:t>
            </a:r>
          </a:p>
        </p:txBody>
      </p:sp>
    </p:spTree>
    <p:extLst>
      <p:ext uri="{BB962C8B-B14F-4D97-AF65-F5344CB8AC3E}">
        <p14:creationId xmlns:p14="http://schemas.microsoft.com/office/powerpoint/2010/main" val="94288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a:t>Buzzword translation: </a:t>
            </a:r>
            <a:r>
              <a:rPr lang="en-US" sz="2800" b="1" dirty="0" smtClean="0"/>
              <a:t>NN &amp; Deep Learning</a:t>
            </a:r>
            <a:endParaRPr lang="en-US" sz="2800" b="1" dirty="0"/>
          </a:p>
        </p:txBody>
      </p:sp>
      <p:pic>
        <p:nvPicPr>
          <p:cNvPr id="90" name="Picture 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864" y="694671"/>
            <a:ext cx="2482318" cy="1390098"/>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5220" y="2015777"/>
            <a:ext cx="2252679" cy="1268628"/>
          </a:xfrm>
          <a:prstGeom prst="rect">
            <a:avLst/>
          </a:prstGeom>
        </p:spPr>
      </p:pic>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772" y="5068569"/>
            <a:ext cx="2329321" cy="1455825"/>
          </a:xfrm>
          <a:prstGeom prst="rect">
            <a:avLst/>
          </a:prstGeom>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2883" y="3888426"/>
            <a:ext cx="2525016" cy="1431719"/>
          </a:xfrm>
          <a:prstGeom prst="rect">
            <a:avLst/>
          </a:prstGeom>
        </p:spPr>
      </p:pic>
      <p:sp>
        <p:nvSpPr>
          <p:cNvPr id="3" name="Oval 2"/>
          <p:cNvSpPr/>
          <p:nvPr/>
        </p:nvSpPr>
        <p:spPr>
          <a:xfrm>
            <a:off x="1339619" y="2650091"/>
            <a:ext cx="457200" cy="4381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Oval 100"/>
          <p:cNvSpPr/>
          <p:nvPr/>
        </p:nvSpPr>
        <p:spPr>
          <a:xfrm>
            <a:off x="1339619" y="3159721"/>
            <a:ext cx="457200" cy="4381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Oval 101"/>
          <p:cNvSpPr/>
          <p:nvPr/>
        </p:nvSpPr>
        <p:spPr>
          <a:xfrm>
            <a:off x="1339619" y="3669351"/>
            <a:ext cx="457200" cy="4381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Oval 102"/>
          <p:cNvSpPr/>
          <p:nvPr/>
        </p:nvSpPr>
        <p:spPr>
          <a:xfrm>
            <a:off x="1339619" y="4474256"/>
            <a:ext cx="457200" cy="4381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Oval 103"/>
          <p:cNvSpPr/>
          <p:nvPr/>
        </p:nvSpPr>
        <p:spPr>
          <a:xfrm>
            <a:off x="2615969" y="2918637"/>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Oval 104"/>
          <p:cNvSpPr/>
          <p:nvPr/>
        </p:nvSpPr>
        <p:spPr>
          <a:xfrm>
            <a:off x="2615969" y="3378796"/>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6" name="Oval 105"/>
          <p:cNvSpPr/>
          <p:nvPr/>
        </p:nvSpPr>
        <p:spPr>
          <a:xfrm>
            <a:off x="2615969" y="3838955"/>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Oval 106"/>
          <p:cNvSpPr/>
          <p:nvPr/>
        </p:nvSpPr>
        <p:spPr>
          <a:xfrm>
            <a:off x="3806820" y="2918637"/>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Oval 107"/>
          <p:cNvSpPr/>
          <p:nvPr/>
        </p:nvSpPr>
        <p:spPr>
          <a:xfrm>
            <a:off x="3806820" y="3378796"/>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Oval 108"/>
          <p:cNvSpPr/>
          <p:nvPr/>
        </p:nvSpPr>
        <p:spPr>
          <a:xfrm>
            <a:off x="3806820" y="3838955"/>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Oval 109"/>
          <p:cNvSpPr/>
          <p:nvPr/>
        </p:nvSpPr>
        <p:spPr>
          <a:xfrm>
            <a:off x="4949707" y="2650091"/>
            <a:ext cx="457200" cy="4381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Oval 110"/>
          <p:cNvSpPr/>
          <p:nvPr/>
        </p:nvSpPr>
        <p:spPr>
          <a:xfrm>
            <a:off x="4949707" y="3159721"/>
            <a:ext cx="457200" cy="4381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Oval 111"/>
          <p:cNvSpPr/>
          <p:nvPr/>
        </p:nvSpPr>
        <p:spPr>
          <a:xfrm>
            <a:off x="4949707" y="3669351"/>
            <a:ext cx="457200" cy="4381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Oval 112"/>
          <p:cNvSpPr/>
          <p:nvPr/>
        </p:nvSpPr>
        <p:spPr>
          <a:xfrm>
            <a:off x="4949707" y="4474256"/>
            <a:ext cx="457200" cy="4381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 name="Straight Connector 4"/>
          <p:cNvCxnSpPr>
            <a:stCxn id="3" idx="6"/>
            <a:endCxn id="104" idx="2"/>
          </p:cNvCxnSpPr>
          <p:nvPr/>
        </p:nvCxnSpPr>
        <p:spPr>
          <a:xfrm>
            <a:off x="1796819" y="2869166"/>
            <a:ext cx="819150" cy="268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3" idx="6"/>
            <a:endCxn id="105" idx="2"/>
          </p:cNvCxnSpPr>
          <p:nvPr/>
        </p:nvCxnSpPr>
        <p:spPr>
          <a:xfrm>
            <a:off x="1796819" y="2869166"/>
            <a:ext cx="819150" cy="728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3" idx="6"/>
            <a:endCxn id="106" idx="2"/>
          </p:cNvCxnSpPr>
          <p:nvPr/>
        </p:nvCxnSpPr>
        <p:spPr>
          <a:xfrm>
            <a:off x="1796819" y="2869166"/>
            <a:ext cx="819150" cy="11888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1" idx="6"/>
            <a:endCxn id="104" idx="2"/>
          </p:cNvCxnSpPr>
          <p:nvPr/>
        </p:nvCxnSpPr>
        <p:spPr>
          <a:xfrm flipV="1">
            <a:off x="1796819" y="3137712"/>
            <a:ext cx="819150" cy="241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2" idx="6"/>
            <a:endCxn id="105" idx="2"/>
          </p:cNvCxnSpPr>
          <p:nvPr/>
        </p:nvCxnSpPr>
        <p:spPr>
          <a:xfrm flipV="1">
            <a:off x="1796819" y="3597871"/>
            <a:ext cx="819150" cy="2905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03" idx="7"/>
            <a:endCxn id="104" idx="2"/>
          </p:cNvCxnSpPr>
          <p:nvPr/>
        </p:nvCxnSpPr>
        <p:spPr>
          <a:xfrm flipV="1">
            <a:off x="1729864" y="3137712"/>
            <a:ext cx="886105" cy="1400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3" idx="6"/>
            <a:endCxn id="106" idx="2"/>
          </p:cNvCxnSpPr>
          <p:nvPr/>
        </p:nvCxnSpPr>
        <p:spPr>
          <a:xfrm>
            <a:off x="1796819" y="2869166"/>
            <a:ext cx="819150" cy="11888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01" idx="6"/>
            <a:endCxn id="106" idx="2"/>
          </p:cNvCxnSpPr>
          <p:nvPr/>
        </p:nvCxnSpPr>
        <p:spPr>
          <a:xfrm>
            <a:off x="1796819" y="3378796"/>
            <a:ext cx="819150" cy="679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02" idx="6"/>
            <a:endCxn id="106" idx="2"/>
          </p:cNvCxnSpPr>
          <p:nvPr/>
        </p:nvCxnSpPr>
        <p:spPr>
          <a:xfrm>
            <a:off x="1796819" y="3888426"/>
            <a:ext cx="819150" cy="169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03" idx="7"/>
            <a:endCxn id="106" idx="2"/>
          </p:cNvCxnSpPr>
          <p:nvPr/>
        </p:nvCxnSpPr>
        <p:spPr>
          <a:xfrm flipV="1">
            <a:off x="1729864" y="4058030"/>
            <a:ext cx="886105" cy="480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03" idx="7"/>
            <a:endCxn id="105" idx="2"/>
          </p:cNvCxnSpPr>
          <p:nvPr/>
        </p:nvCxnSpPr>
        <p:spPr>
          <a:xfrm flipV="1">
            <a:off x="1729864" y="3597871"/>
            <a:ext cx="886105" cy="940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1" idx="6"/>
            <a:endCxn id="105" idx="2"/>
          </p:cNvCxnSpPr>
          <p:nvPr/>
        </p:nvCxnSpPr>
        <p:spPr>
          <a:xfrm>
            <a:off x="1796819" y="3378796"/>
            <a:ext cx="819150" cy="219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02" idx="6"/>
            <a:endCxn id="104" idx="2"/>
          </p:cNvCxnSpPr>
          <p:nvPr/>
        </p:nvCxnSpPr>
        <p:spPr>
          <a:xfrm flipV="1">
            <a:off x="1796819" y="3137712"/>
            <a:ext cx="819150" cy="750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04" idx="6"/>
            <a:endCxn id="107" idx="2"/>
          </p:cNvCxnSpPr>
          <p:nvPr/>
        </p:nvCxnSpPr>
        <p:spPr>
          <a:xfrm>
            <a:off x="3073169" y="3137712"/>
            <a:ext cx="7336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04" idx="6"/>
            <a:endCxn id="108" idx="2"/>
          </p:cNvCxnSpPr>
          <p:nvPr/>
        </p:nvCxnSpPr>
        <p:spPr>
          <a:xfrm>
            <a:off x="3073169" y="3137712"/>
            <a:ext cx="733651" cy="460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04" idx="6"/>
            <a:endCxn id="109" idx="2"/>
          </p:cNvCxnSpPr>
          <p:nvPr/>
        </p:nvCxnSpPr>
        <p:spPr>
          <a:xfrm>
            <a:off x="3073169" y="3137712"/>
            <a:ext cx="733651" cy="920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05" idx="6"/>
            <a:endCxn id="107" idx="2"/>
          </p:cNvCxnSpPr>
          <p:nvPr/>
        </p:nvCxnSpPr>
        <p:spPr>
          <a:xfrm flipV="1">
            <a:off x="3073169" y="3137712"/>
            <a:ext cx="733651" cy="460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05" idx="6"/>
            <a:endCxn id="108" idx="2"/>
          </p:cNvCxnSpPr>
          <p:nvPr/>
        </p:nvCxnSpPr>
        <p:spPr>
          <a:xfrm>
            <a:off x="3073169" y="3597871"/>
            <a:ext cx="7336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05" idx="6"/>
            <a:endCxn id="109" idx="2"/>
          </p:cNvCxnSpPr>
          <p:nvPr/>
        </p:nvCxnSpPr>
        <p:spPr>
          <a:xfrm>
            <a:off x="3073169" y="3597871"/>
            <a:ext cx="733651" cy="460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06" idx="6"/>
            <a:endCxn id="107" idx="2"/>
          </p:cNvCxnSpPr>
          <p:nvPr/>
        </p:nvCxnSpPr>
        <p:spPr>
          <a:xfrm flipV="1">
            <a:off x="3073169" y="3137712"/>
            <a:ext cx="733651" cy="920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06" idx="6"/>
            <a:endCxn id="108" idx="2"/>
          </p:cNvCxnSpPr>
          <p:nvPr/>
        </p:nvCxnSpPr>
        <p:spPr>
          <a:xfrm flipV="1">
            <a:off x="3073169" y="3597871"/>
            <a:ext cx="733651" cy="460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06" idx="6"/>
            <a:endCxn id="109" idx="2"/>
          </p:cNvCxnSpPr>
          <p:nvPr/>
        </p:nvCxnSpPr>
        <p:spPr>
          <a:xfrm>
            <a:off x="3073169" y="4058030"/>
            <a:ext cx="7336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07" idx="6"/>
            <a:endCxn id="110" idx="2"/>
          </p:cNvCxnSpPr>
          <p:nvPr/>
        </p:nvCxnSpPr>
        <p:spPr>
          <a:xfrm flipV="1">
            <a:off x="4264020" y="2869166"/>
            <a:ext cx="685687" cy="268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07" idx="6"/>
            <a:endCxn id="111" idx="2"/>
          </p:cNvCxnSpPr>
          <p:nvPr/>
        </p:nvCxnSpPr>
        <p:spPr>
          <a:xfrm>
            <a:off x="4264020" y="3137712"/>
            <a:ext cx="685687" cy="241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07" idx="6"/>
            <a:endCxn id="112" idx="2"/>
          </p:cNvCxnSpPr>
          <p:nvPr/>
        </p:nvCxnSpPr>
        <p:spPr>
          <a:xfrm>
            <a:off x="4264020" y="3137712"/>
            <a:ext cx="685687" cy="750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07" idx="6"/>
            <a:endCxn id="113" idx="1"/>
          </p:cNvCxnSpPr>
          <p:nvPr/>
        </p:nvCxnSpPr>
        <p:spPr>
          <a:xfrm>
            <a:off x="4264020" y="3137712"/>
            <a:ext cx="752642" cy="1400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08" idx="6"/>
            <a:endCxn id="110" idx="2"/>
          </p:cNvCxnSpPr>
          <p:nvPr/>
        </p:nvCxnSpPr>
        <p:spPr>
          <a:xfrm flipV="1">
            <a:off x="4264020" y="2869166"/>
            <a:ext cx="685687" cy="728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08" idx="6"/>
            <a:endCxn id="111" idx="2"/>
          </p:cNvCxnSpPr>
          <p:nvPr/>
        </p:nvCxnSpPr>
        <p:spPr>
          <a:xfrm flipV="1">
            <a:off x="4264020" y="3378796"/>
            <a:ext cx="685687" cy="219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08" idx="6"/>
            <a:endCxn id="112" idx="2"/>
          </p:cNvCxnSpPr>
          <p:nvPr/>
        </p:nvCxnSpPr>
        <p:spPr>
          <a:xfrm>
            <a:off x="4264020" y="3597871"/>
            <a:ext cx="685687" cy="2905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08" idx="6"/>
            <a:endCxn id="113" idx="1"/>
          </p:cNvCxnSpPr>
          <p:nvPr/>
        </p:nvCxnSpPr>
        <p:spPr>
          <a:xfrm>
            <a:off x="4264020" y="3597871"/>
            <a:ext cx="752642" cy="940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09" idx="6"/>
            <a:endCxn id="110" idx="2"/>
          </p:cNvCxnSpPr>
          <p:nvPr/>
        </p:nvCxnSpPr>
        <p:spPr>
          <a:xfrm flipV="1">
            <a:off x="4264020" y="2869166"/>
            <a:ext cx="685687" cy="11888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09" idx="6"/>
            <a:endCxn id="111" idx="2"/>
          </p:cNvCxnSpPr>
          <p:nvPr/>
        </p:nvCxnSpPr>
        <p:spPr>
          <a:xfrm flipV="1">
            <a:off x="4264020" y="3378796"/>
            <a:ext cx="685687" cy="679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09" idx="6"/>
            <a:endCxn id="112" idx="2"/>
          </p:cNvCxnSpPr>
          <p:nvPr/>
        </p:nvCxnSpPr>
        <p:spPr>
          <a:xfrm flipV="1">
            <a:off x="4264020" y="3888426"/>
            <a:ext cx="685687" cy="169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09" idx="6"/>
            <a:endCxn id="113" idx="1"/>
          </p:cNvCxnSpPr>
          <p:nvPr/>
        </p:nvCxnSpPr>
        <p:spPr>
          <a:xfrm>
            <a:off x="4264020" y="4058030"/>
            <a:ext cx="752642" cy="480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a:off x="311539" y="2650091"/>
            <a:ext cx="66131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AD47"/>
                </a:solidFill>
              </a:rPr>
              <a:t>x</a:t>
            </a:r>
            <a:r>
              <a:rPr lang="en-US" sz="2400" b="1" baseline="-25000" dirty="0" smtClean="0">
                <a:solidFill>
                  <a:srgbClr val="70AD47"/>
                </a:solidFill>
              </a:rPr>
              <a:t>1</a:t>
            </a:r>
            <a:endParaRPr lang="el-GR" sz="2400" b="1" baseline="-25000" dirty="0">
              <a:solidFill>
                <a:srgbClr val="70AD47"/>
              </a:solidFill>
            </a:endParaRPr>
          </a:p>
        </p:txBody>
      </p:sp>
      <p:cxnSp>
        <p:nvCxnSpPr>
          <p:cNvPr id="219" name="Straight Arrow Connector 218"/>
          <p:cNvCxnSpPr>
            <a:stCxn id="217" idx="3"/>
            <a:endCxn id="3" idx="2"/>
          </p:cNvCxnSpPr>
          <p:nvPr/>
        </p:nvCxnSpPr>
        <p:spPr>
          <a:xfrm>
            <a:off x="972851" y="2869166"/>
            <a:ext cx="3667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311539" y="3159721"/>
            <a:ext cx="66131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AD47"/>
                </a:solidFill>
              </a:rPr>
              <a:t>x</a:t>
            </a:r>
            <a:r>
              <a:rPr lang="en-US" sz="2400" b="1" baseline="-25000" dirty="0" smtClean="0">
                <a:solidFill>
                  <a:srgbClr val="70AD47"/>
                </a:solidFill>
              </a:rPr>
              <a:t>2</a:t>
            </a:r>
            <a:endParaRPr lang="el-GR" sz="2400" b="1" baseline="-25000" dirty="0">
              <a:solidFill>
                <a:srgbClr val="70AD47"/>
              </a:solidFill>
            </a:endParaRPr>
          </a:p>
        </p:txBody>
      </p:sp>
      <p:cxnSp>
        <p:nvCxnSpPr>
          <p:cNvPr id="222" name="Straight Arrow Connector 221"/>
          <p:cNvCxnSpPr>
            <a:stCxn id="221" idx="3"/>
            <a:endCxn id="101" idx="2"/>
          </p:cNvCxnSpPr>
          <p:nvPr/>
        </p:nvCxnSpPr>
        <p:spPr>
          <a:xfrm>
            <a:off x="972851" y="3378796"/>
            <a:ext cx="3667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311539" y="3676559"/>
            <a:ext cx="66131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AD47"/>
                </a:solidFill>
              </a:rPr>
              <a:t>...</a:t>
            </a:r>
            <a:endParaRPr lang="el-GR" sz="2400" b="1" baseline="-25000" dirty="0">
              <a:solidFill>
                <a:srgbClr val="70AD47"/>
              </a:solidFill>
            </a:endParaRPr>
          </a:p>
        </p:txBody>
      </p:sp>
      <p:cxnSp>
        <p:nvCxnSpPr>
          <p:cNvPr id="225" name="Straight Arrow Connector 224"/>
          <p:cNvCxnSpPr>
            <a:stCxn id="224" idx="3"/>
            <a:endCxn id="102" idx="2"/>
          </p:cNvCxnSpPr>
          <p:nvPr/>
        </p:nvCxnSpPr>
        <p:spPr>
          <a:xfrm flipV="1">
            <a:off x="972851" y="3888426"/>
            <a:ext cx="366768" cy="72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311539" y="4474932"/>
            <a:ext cx="66131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70AD47"/>
                </a:solidFill>
              </a:rPr>
              <a:t>x</a:t>
            </a:r>
            <a:r>
              <a:rPr lang="en-US" sz="2400" b="1" baseline="-25000" dirty="0" err="1" smtClean="0">
                <a:solidFill>
                  <a:srgbClr val="70AD47"/>
                </a:solidFill>
              </a:rPr>
              <a:t>N</a:t>
            </a:r>
            <a:endParaRPr lang="el-GR" sz="2400" b="1" baseline="-25000" dirty="0">
              <a:solidFill>
                <a:srgbClr val="70AD47"/>
              </a:solidFill>
            </a:endParaRPr>
          </a:p>
        </p:txBody>
      </p:sp>
      <p:cxnSp>
        <p:nvCxnSpPr>
          <p:cNvPr id="230" name="Straight Arrow Connector 229"/>
          <p:cNvCxnSpPr>
            <a:stCxn id="229" idx="3"/>
            <a:endCxn id="103" idx="2"/>
          </p:cNvCxnSpPr>
          <p:nvPr/>
        </p:nvCxnSpPr>
        <p:spPr>
          <a:xfrm flipV="1">
            <a:off x="972851" y="4693331"/>
            <a:ext cx="366768" cy="6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3" name="Rectangle 232"/>
          <p:cNvSpPr/>
          <p:nvPr/>
        </p:nvSpPr>
        <p:spPr>
          <a:xfrm>
            <a:off x="5763412" y="2650091"/>
            <a:ext cx="57286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y</a:t>
            </a:r>
            <a:r>
              <a:rPr lang="en-US" sz="2400" b="1" baseline="-25000" dirty="0" smtClean="0">
                <a:solidFill>
                  <a:srgbClr val="0070C0"/>
                </a:solidFill>
              </a:rPr>
              <a:t>1</a:t>
            </a:r>
            <a:endParaRPr lang="el-GR" sz="2400" b="1" baseline="-25000" dirty="0">
              <a:solidFill>
                <a:srgbClr val="0070C0"/>
              </a:solidFill>
            </a:endParaRPr>
          </a:p>
        </p:txBody>
      </p:sp>
      <p:sp>
        <p:nvSpPr>
          <p:cNvPr id="234" name="Rectangle 233"/>
          <p:cNvSpPr/>
          <p:nvPr/>
        </p:nvSpPr>
        <p:spPr>
          <a:xfrm>
            <a:off x="5763412" y="3159721"/>
            <a:ext cx="57286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y</a:t>
            </a:r>
            <a:r>
              <a:rPr lang="en-US" sz="2400" b="1" baseline="-25000" dirty="0" smtClean="0">
                <a:solidFill>
                  <a:srgbClr val="0070C0"/>
                </a:solidFill>
              </a:rPr>
              <a:t>2</a:t>
            </a:r>
            <a:endParaRPr lang="el-GR" sz="2400" b="1" baseline="-25000" dirty="0">
              <a:solidFill>
                <a:srgbClr val="0070C0"/>
              </a:solidFill>
            </a:endParaRPr>
          </a:p>
        </p:txBody>
      </p:sp>
      <p:sp>
        <p:nvSpPr>
          <p:cNvPr id="235" name="Rectangle 234"/>
          <p:cNvSpPr/>
          <p:nvPr/>
        </p:nvSpPr>
        <p:spPr>
          <a:xfrm>
            <a:off x="5763412" y="3676559"/>
            <a:ext cx="57286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a:t>
            </a:r>
            <a:endParaRPr lang="el-GR" sz="2400" b="1" baseline="-25000" dirty="0">
              <a:solidFill>
                <a:srgbClr val="0070C0"/>
              </a:solidFill>
            </a:endParaRPr>
          </a:p>
        </p:txBody>
      </p:sp>
      <p:sp>
        <p:nvSpPr>
          <p:cNvPr id="236" name="Rectangle 235"/>
          <p:cNvSpPr/>
          <p:nvPr/>
        </p:nvSpPr>
        <p:spPr>
          <a:xfrm>
            <a:off x="5763412" y="4474932"/>
            <a:ext cx="57286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70C0"/>
                </a:solidFill>
              </a:rPr>
              <a:t>y</a:t>
            </a:r>
            <a:r>
              <a:rPr lang="en-US" sz="2400" b="1" baseline="-25000" dirty="0" err="1" smtClean="0">
                <a:solidFill>
                  <a:srgbClr val="0070C0"/>
                </a:solidFill>
              </a:rPr>
              <a:t>M</a:t>
            </a:r>
            <a:endParaRPr lang="el-GR" sz="2400" b="1" baseline="-25000" dirty="0">
              <a:solidFill>
                <a:srgbClr val="0070C0"/>
              </a:solidFill>
            </a:endParaRPr>
          </a:p>
        </p:txBody>
      </p:sp>
      <p:cxnSp>
        <p:nvCxnSpPr>
          <p:cNvPr id="237" name="Straight Arrow Connector 236"/>
          <p:cNvCxnSpPr>
            <a:stCxn id="110" idx="6"/>
            <a:endCxn id="233" idx="1"/>
          </p:cNvCxnSpPr>
          <p:nvPr/>
        </p:nvCxnSpPr>
        <p:spPr>
          <a:xfrm>
            <a:off x="5406907" y="2869166"/>
            <a:ext cx="3565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111" idx="6"/>
            <a:endCxn id="234" idx="1"/>
          </p:cNvCxnSpPr>
          <p:nvPr/>
        </p:nvCxnSpPr>
        <p:spPr>
          <a:xfrm>
            <a:off x="5406907" y="3378796"/>
            <a:ext cx="3565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12" idx="6"/>
            <a:endCxn id="235" idx="1"/>
          </p:cNvCxnSpPr>
          <p:nvPr/>
        </p:nvCxnSpPr>
        <p:spPr>
          <a:xfrm>
            <a:off x="5406907" y="3888426"/>
            <a:ext cx="356505" cy="72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113" idx="6"/>
            <a:endCxn id="236" idx="1"/>
          </p:cNvCxnSpPr>
          <p:nvPr/>
        </p:nvCxnSpPr>
        <p:spPr>
          <a:xfrm>
            <a:off x="5406907" y="4693331"/>
            <a:ext cx="356505" cy="6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1988290" y="4458531"/>
            <a:ext cx="818179"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w</a:t>
            </a:r>
            <a:r>
              <a:rPr lang="en-US" sz="2400" b="1" baseline="30000" dirty="0" smtClean="0">
                <a:solidFill>
                  <a:schemeClr val="tx1"/>
                </a:solidFill>
              </a:rPr>
              <a:t>(1)</a:t>
            </a:r>
            <a:endParaRPr lang="el-GR" sz="2400" b="1" baseline="30000" dirty="0">
              <a:solidFill>
                <a:schemeClr val="tx1"/>
              </a:solidFill>
            </a:endParaRPr>
          </a:p>
        </p:txBody>
      </p:sp>
      <p:sp>
        <p:nvSpPr>
          <p:cNvPr id="253" name="Rectangle 252"/>
          <p:cNvSpPr/>
          <p:nvPr/>
        </p:nvSpPr>
        <p:spPr>
          <a:xfrm>
            <a:off x="3121988" y="4212486"/>
            <a:ext cx="818179"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w</a:t>
            </a:r>
            <a:r>
              <a:rPr lang="en-US" sz="2400" b="1" baseline="30000" dirty="0" smtClean="0">
                <a:solidFill>
                  <a:schemeClr val="tx1"/>
                </a:solidFill>
              </a:rPr>
              <a:t>(2)</a:t>
            </a:r>
            <a:endParaRPr lang="el-GR" sz="2400" b="1" baseline="30000" dirty="0">
              <a:solidFill>
                <a:schemeClr val="tx1"/>
              </a:solidFill>
            </a:endParaRPr>
          </a:p>
        </p:txBody>
      </p:sp>
      <p:sp>
        <p:nvSpPr>
          <p:cNvPr id="254" name="Rectangle 253"/>
          <p:cNvSpPr/>
          <p:nvPr/>
        </p:nvSpPr>
        <p:spPr>
          <a:xfrm>
            <a:off x="4101756" y="4439889"/>
            <a:ext cx="818179"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w</a:t>
            </a:r>
            <a:r>
              <a:rPr lang="en-US" sz="2400" b="1" baseline="30000" dirty="0" smtClean="0">
                <a:solidFill>
                  <a:schemeClr val="tx1"/>
                </a:solidFill>
              </a:rPr>
              <a:t>(3)</a:t>
            </a:r>
            <a:endParaRPr lang="el-GR" sz="2400" b="1" baseline="30000" dirty="0">
              <a:solidFill>
                <a:schemeClr val="tx1"/>
              </a:solidFill>
            </a:endParaRPr>
          </a:p>
        </p:txBody>
      </p:sp>
      <p:sp>
        <p:nvSpPr>
          <p:cNvPr id="255" name="Rectangle 254"/>
          <p:cNvSpPr/>
          <p:nvPr/>
        </p:nvSpPr>
        <p:spPr>
          <a:xfrm>
            <a:off x="939137" y="1700134"/>
            <a:ext cx="1244836" cy="58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 Layer L1</a:t>
            </a:r>
            <a:endParaRPr lang="el-GR" b="1" baseline="30000" dirty="0">
              <a:solidFill>
                <a:schemeClr val="tx1"/>
              </a:solidFill>
            </a:endParaRPr>
          </a:p>
        </p:txBody>
      </p:sp>
      <p:sp>
        <p:nvSpPr>
          <p:cNvPr id="256" name="Rectangle 255"/>
          <p:cNvSpPr/>
          <p:nvPr/>
        </p:nvSpPr>
        <p:spPr>
          <a:xfrm>
            <a:off x="2220594" y="1700134"/>
            <a:ext cx="1244836" cy="58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Hidden Layer L2</a:t>
            </a:r>
            <a:endParaRPr lang="el-GR" b="1" baseline="30000" dirty="0">
              <a:solidFill>
                <a:schemeClr val="tx1"/>
              </a:solidFill>
            </a:endParaRPr>
          </a:p>
        </p:txBody>
      </p:sp>
      <p:sp>
        <p:nvSpPr>
          <p:cNvPr id="257" name="Rectangle 256"/>
          <p:cNvSpPr/>
          <p:nvPr/>
        </p:nvSpPr>
        <p:spPr>
          <a:xfrm>
            <a:off x="3406801" y="1700134"/>
            <a:ext cx="1244836" cy="58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Hidden Layer L3</a:t>
            </a:r>
            <a:endParaRPr lang="el-GR" b="1" baseline="30000" dirty="0">
              <a:solidFill>
                <a:schemeClr val="tx1"/>
              </a:solidFill>
            </a:endParaRPr>
          </a:p>
        </p:txBody>
      </p:sp>
      <p:sp>
        <p:nvSpPr>
          <p:cNvPr id="258" name="Rectangle 257"/>
          <p:cNvSpPr/>
          <p:nvPr/>
        </p:nvSpPr>
        <p:spPr>
          <a:xfrm>
            <a:off x="4555889" y="1700134"/>
            <a:ext cx="1244836" cy="58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 Layer L4</a:t>
            </a:r>
            <a:endParaRPr lang="el-GR" b="1" baseline="30000" dirty="0">
              <a:solidFill>
                <a:schemeClr val="tx1"/>
              </a:solidFill>
            </a:endParaRPr>
          </a:p>
        </p:txBody>
      </p:sp>
      <p:cxnSp>
        <p:nvCxnSpPr>
          <p:cNvPr id="264" name="Straight Connector 263"/>
          <p:cNvCxnSpPr>
            <a:stCxn id="255" idx="2"/>
            <a:endCxn id="3" idx="0"/>
          </p:cNvCxnSpPr>
          <p:nvPr/>
        </p:nvCxnSpPr>
        <p:spPr>
          <a:xfrm>
            <a:off x="1561555" y="2289868"/>
            <a:ext cx="6664" cy="3602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56" idx="2"/>
            <a:endCxn id="104" idx="0"/>
          </p:cNvCxnSpPr>
          <p:nvPr/>
        </p:nvCxnSpPr>
        <p:spPr>
          <a:xfrm>
            <a:off x="2843012" y="2289868"/>
            <a:ext cx="1557" cy="62876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57" idx="2"/>
            <a:endCxn id="107" idx="0"/>
          </p:cNvCxnSpPr>
          <p:nvPr/>
        </p:nvCxnSpPr>
        <p:spPr>
          <a:xfrm>
            <a:off x="4029219" y="2289868"/>
            <a:ext cx="6201" cy="62876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58" idx="2"/>
            <a:endCxn id="110" idx="0"/>
          </p:cNvCxnSpPr>
          <p:nvPr/>
        </p:nvCxnSpPr>
        <p:spPr>
          <a:xfrm>
            <a:off x="5178307" y="2289868"/>
            <a:ext cx="0" cy="3602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0" name="Right Arrow 279"/>
          <p:cNvSpPr/>
          <p:nvPr/>
        </p:nvSpPr>
        <p:spPr>
          <a:xfrm>
            <a:off x="6629400" y="3424723"/>
            <a:ext cx="704850" cy="4142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81" name="Rectangle 280"/>
          <p:cNvSpPr/>
          <p:nvPr/>
        </p:nvSpPr>
        <p:spPr>
          <a:xfrm>
            <a:off x="6816572" y="2106047"/>
            <a:ext cx="2465722" cy="224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Image Recognition</a:t>
            </a:r>
            <a:endParaRPr lang="el-GR" b="1" baseline="30000" dirty="0">
              <a:solidFill>
                <a:schemeClr val="tx1"/>
              </a:solidFill>
            </a:endParaRPr>
          </a:p>
        </p:txBody>
      </p:sp>
      <p:sp>
        <p:nvSpPr>
          <p:cNvPr id="282" name="Rectangle 281"/>
          <p:cNvSpPr/>
          <p:nvPr/>
        </p:nvSpPr>
        <p:spPr>
          <a:xfrm>
            <a:off x="9655835" y="3325569"/>
            <a:ext cx="2465722" cy="224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Speech Recognition</a:t>
            </a:r>
            <a:endParaRPr lang="el-GR" b="1" baseline="30000" dirty="0">
              <a:solidFill>
                <a:schemeClr val="tx1"/>
              </a:solidFill>
            </a:endParaRPr>
          </a:p>
        </p:txBody>
      </p:sp>
      <p:sp>
        <p:nvSpPr>
          <p:cNvPr id="285" name="Rectangle 284"/>
          <p:cNvSpPr/>
          <p:nvPr/>
        </p:nvSpPr>
        <p:spPr>
          <a:xfrm>
            <a:off x="6336277" y="6581671"/>
            <a:ext cx="3329079" cy="181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Decision Making &amp; Automation</a:t>
            </a:r>
            <a:endParaRPr lang="el-GR" b="1" baseline="30000" dirty="0">
              <a:solidFill>
                <a:schemeClr val="tx1"/>
              </a:solidFill>
            </a:endParaRPr>
          </a:p>
        </p:txBody>
      </p:sp>
      <p:sp>
        <p:nvSpPr>
          <p:cNvPr id="286" name="Rectangle 285"/>
          <p:cNvSpPr/>
          <p:nvPr/>
        </p:nvSpPr>
        <p:spPr>
          <a:xfrm>
            <a:off x="9462530" y="5386329"/>
            <a:ext cx="2465722" cy="224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Prediction</a:t>
            </a:r>
            <a:endParaRPr lang="el-GR" b="1" baseline="30000" dirty="0">
              <a:solidFill>
                <a:schemeClr val="tx1"/>
              </a:solidFill>
            </a:endParaRPr>
          </a:p>
        </p:txBody>
      </p:sp>
      <p:sp>
        <p:nvSpPr>
          <p:cNvPr id="87" name="Rectangle 86"/>
          <p:cNvSpPr/>
          <p:nvPr/>
        </p:nvSpPr>
        <p:spPr>
          <a:xfrm>
            <a:off x="1973152" y="799986"/>
            <a:ext cx="3043510" cy="58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Neural Network (NN)</a:t>
            </a:r>
            <a:endParaRPr lang="el-GR" sz="2400" b="1" baseline="30000" dirty="0">
              <a:solidFill>
                <a:schemeClr val="tx1"/>
              </a:solidFill>
            </a:endParaRPr>
          </a:p>
        </p:txBody>
      </p:sp>
    </p:spTree>
    <p:extLst>
      <p:ext uri="{BB962C8B-B14F-4D97-AF65-F5344CB8AC3E}">
        <p14:creationId xmlns:p14="http://schemas.microsoft.com/office/powerpoint/2010/main" val="3934404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531489" y="1363066"/>
            <a:ext cx="2076450" cy="970537"/>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Released in 2017 by DeepMind</a:t>
            </a:r>
          </a:p>
        </p:txBody>
      </p:sp>
      <p:sp>
        <p:nvSpPr>
          <p:cNvPr id="6" name="TextBox 5"/>
          <p:cNvSpPr txBox="1"/>
          <p:nvPr/>
        </p:nvSpPr>
        <p:spPr>
          <a:xfrm>
            <a:off x="0" y="1"/>
            <a:ext cx="12192000" cy="523220"/>
          </a:xfrm>
          <a:prstGeom prst="rect">
            <a:avLst/>
          </a:prstGeom>
          <a:gradFill flip="none" rotWithShape="1">
            <a:gsLst>
              <a:gs pos="26000">
                <a:srgbClr val="FF0000">
                  <a:alpha val="14000"/>
                </a:srgbClr>
              </a:gs>
              <a:gs pos="76000">
                <a:srgbClr val="FF0000">
                  <a:alpha val="5000"/>
                </a:srgbClr>
              </a:gs>
            </a:gsLst>
            <a:path path="circle">
              <a:fillToRect l="100000" t="100000"/>
            </a:path>
            <a:tileRect r="-100000" b="-100000"/>
          </a:gradFill>
        </p:spPr>
        <p:txBody>
          <a:bodyPr wrap="square" rtlCol="0">
            <a:spAutoFit/>
          </a:bodyPr>
          <a:lstStyle/>
          <a:p>
            <a:r>
              <a:rPr lang="en-US" sz="2800" b="1" dirty="0" smtClean="0"/>
              <a:t>The case of </a:t>
            </a:r>
            <a:r>
              <a:rPr lang="en-US" sz="2800" b="1" dirty="0" err="1" smtClean="0"/>
              <a:t>AlphaZero</a:t>
            </a:r>
            <a:endParaRPr lang="en-US" sz="2800" b="1" dirty="0"/>
          </a:p>
        </p:txBody>
      </p:sp>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4040" y="1393054"/>
            <a:ext cx="5278928" cy="2969396"/>
          </a:xfrm>
          <a:prstGeom prst="rect">
            <a:avLst/>
          </a:prstGeom>
        </p:spPr>
      </p:pic>
      <p:cxnSp>
        <p:nvCxnSpPr>
          <p:cNvPr id="9" name="Elbow Connector 8"/>
          <p:cNvCxnSpPr>
            <a:stCxn id="88" idx="1"/>
            <a:endCxn id="121" idx="2"/>
          </p:cNvCxnSpPr>
          <p:nvPr/>
        </p:nvCxnSpPr>
        <p:spPr>
          <a:xfrm rot="10800000">
            <a:off x="1569714" y="2333604"/>
            <a:ext cx="1814326" cy="544149"/>
          </a:xfrm>
          <a:prstGeom prst="bentConnector2">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531489" y="4008570"/>
            <a:ext cx="2076450" cy="1029418"/>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Trained for 24 hours on Google TPUs</a:t>
            </a:r>
          </a:p>
        </p:txBody>
      </p:sp>
      <p:sp>
        <p:nvSpPr>
          <p:cNvPr id="115" name="Rectangle 114"/>
          <p:cNvSpPr/>
          <p:nvPr/>
        </p:nvSpPr>
        <p:spPr>
          <a:xfrm>
            <a:off x="2867921" y="5435517"/>
            <a:ext cx="2895600" cy="1029418"/>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Solely via “self-play”, no access to opening or endgame tables</a:t>
            </a:r>
          </a:p>
        </p:txBody>
      </p:sp>
      <p:sp>
        <p:nvSpPr>
          <p:cNvPr id="117" name="Rectangle 116"/>
          <p:cNvSpPr/>
          <p:nvPr/>
        </p:nvSpPr>
        <p:spPr>
          <a:xfrm>
            <a:off x="6283488" y="5435517"/>
            <a:ext cx="2895600" cy="1029418"/>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Defeated grandmasters </a:t>
            </a:r>
            <a:r>
              <a:rPr lang="en-US" b="1" dirty="0" err="1">
                <a:solidFill>
                  <a:schemeClr val="tx1"/>
                </a:solidFill>
              </a:rPr>
              <a:t>Stockfish</a:t>
            </a:r>
            <a:r>
              <a:rPr lang="en-US" b="1" dirty="0">
                <a:solidFill>
                  <a:schemeClr val="tx1"/>
                </a:solidFill>
              </a:rPr>
              <a:t> and Elmo</a:t>
            </a:r>
          </a:p>
        </p:txBody>
      </p:sp>
      <p:sp>
        <p:nvSpPr>
          <p:cNvPr id="118" name="Rectangle 117"/>
          <p:cNvSpPr/>
          <p:nvPr/>
        </p:nvSpPr>
        <p:spPr>
          <a:xfrm>
            <a:off x="9097295" y="4008570"/>
            <a:ext cx="2895600" cy="1029418"/>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After a 100-game tournament </a:t>
            </a:r>
            <a:r>
              <a:rPr lang="en-US" b="1" dirty="0" err="1">
                <a:solidFill>
                  <a:schemeClr val="tx1"/>
                </a:solidFill>
              </a:rPr>
              <a:t>AlphaZero</a:t>
            </a:r>
            <a:r>
              <a:rPr lang="en-US" b="1" dirty="0">
                <a:solidFill>
                  <a:schemeClr val="tx1"/>
                </a:solidFill>
              </a:rPr>
              <a:t> was unbeatable</a:t>
            </a:r>
          </a:p>
        </p:txBody>
      </p:sp>
      <p:sp>
        <p:nvSpPr>
          <p:cNvPr id="120" name="Rectangle 119"/>
          <p:cNvSpPr/>
          <p:nvPr/>
        </p:nvSpPr>
        <p:spPr>
          <a:xfrm>
            <a:off x="9097295" y="1311801"/>
            <a:ext cx="2895600" cy="1029418"/>
          </a:xfrm>
          <a:prstGeom prst="rect">
            <a:avLst/>
          </a:prstGeom>
          <a:solidFill>
            <a:srgbClr val="F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Estimated ELO higher that any human player</a:t>
            </a:r>
          </a:p>
        </p:txBody>
      </p:sp>
      <p:cxnSp>
        <p:nvCxnSpPr>
          <p:cNvPr id="123" name="Elbow Connector 122"/>
          <p:cNvCxnSpPr>
            <a:stCxn id="88" idx="1"/>
            <a:endCxn id="100" idx="0"/>
          </p:cNvCxnSpPr>
          <p:nvPr/>
        </p:nvCxnSpPr>
        <p:spPr>
          <a:xfrm rot="10800000" flipV="1">
            <a:off x="1569714" y="2877752"/>
            <a:ext cx="1814326" cy="1130818"/>
          </a:xfrm>
          <a:prstGeom prst="bentConnector2">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88" idx="2"/>
            <a:endCxn id="115" idx="0"/>
          </p:cNvCxnSpPr>
          <p:nvPr/>
        </p:nvCxnSpPr>
        <p:spPr>
          <a:xfrm rot="5400000">
            <a:off x="4633080" y="4045092"/>
            <a:ext cx="1073067" cy="1707783"/>
          </a:xfrm>
          <a:prstGeom prst="bentConnector3">
            <a:avLst>
              <a:gd name="adj1" fmla="val 50000"/>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88" idx="2"/>
            <a:endCxn id="117" idx="0"/>
          </p:cNvCxnSpPr>
          <p:nvPr/>
        </p:nvCxnSpPr>
        <p:spPr>
          <a:xfrm rot="16200000" flipH="1">
            <a:off x="6340863" y="4045091"/>
            <a:ext cx="1073067" cy="1707784"/>
          </a:xfrm>
          <a:prstGeom prst="bentConnector3">
            <a:avLst>
              <a:gd name="adj1" fmla="val 50000"/>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88" idx="3"/>
            <a:endCxn id="118" idx="0"/>
          </p:cNvCxnSpPr>
          <p:nvPr/>
        </p:nvCxnSpPr>
        <p:spPr>
          <a:xfrm>
            <a:off x="8662968" y="2877752"/>
            <a:ext cx="1882127" cy="1130818"/>
          </a:xfrm>
          <a:prstGeom prst="bentConnector2">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88" idx="3"/>
            <a:endCxn id="120" idx="2"/>
          </p:cNvCxnSpPr>
          <p:nvPr/>
        </p:nvCxnSpPr>
        <p:spPr>
          <a:xfrm flipV="1">
            <a:off x="8662968" y="2341219"/>
            <a:ext cx="1882127" cy="536533"/>
          </a:xfrm>
          <a:prstGeom prst="bentConnector2">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948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4435</TotalTime>
  <Words>2496</Words>
  <Application>Microsoft Office PowerPoint</Application>
  <PresentationFormat>Widescreen</PresentationFormat>
  <Paragraphs>512</Paragraphs>
  <Slides>42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Fira Sans Condensed Light</vt:lpstr>
      <vt:lpstr>Josefin Slab</vt:lpstr>
      <vt:lpstr>Rajdhani</vt:lpstr>
      <vt:lpstr>Office Theme</vt:lpstr>
      <vt:lpstr>PowerPoint Presentation</vt:lpstr>
      <vt:lpstr>Can machines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"Ideas and intuitions come either from the God or from the Devil. The Devil appeared always in the form of brute force."  Vladimir Vapnik  Main developer of statistical learning, co-inventor of support-vector machines</vt:lpstr>
      <vt:lpstr>"By far, the greatest danger of Artificial Intelligence is that people conclude too early that they understand it.”  Eliezer Yudkowsky  Autodidact decision &amp; AI theorist, co-founder of Machine Intelligence Research Institute</vt:lpstr>
      <vt:lpstr>"It seems probable that once the machine thinking method had started, it would not take long to outstrip our feeble powers… They would be able to converse with each other to sharpen their wits. At some stage, therefore, we should have to expect the machines to take control.”  Alan Turing  Mathematician, cryptographer, father of computer science</vt:lpstr>
      <vt:lpstr>"The development of full artificial intelligence could spell the end of the human race. "  Stephen Hawking Theoretical physicist, cosmologist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719</cp:revision>
  <dcterms:created xsi:type="dcterms:W3CDTF">2025-09-25T08:36:32Z</dcterms:created>
  <dcterms:modified xsi:type="dcterms:W3CDTF">2025-11-13T21:23:19Z</dcterms:modified>
</cp:coreProperties>
</file>