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314" r:id="rId21"/>
    <p:sldId id="277" r:id="rId22"/>
    <p:sldId id="278" r:id="rId23"/>
    <p:sldId id="279" r:id="rId24"/>
    <p:sldId id="280" r:id="rId25"/>
    <p:sldId id="281" r:id="rId26"/>
    <p:sldId id="282" r:id="rId27"/>
    <p:sldId id="276" r:id="rId28"/>
    <p:sldId id="283" r:id="rId29"/>
    <p:sldId id="284" r:id="rId30"/>
    <p:sldId id="285" r:id="rId31"/>
    <p:sldId id="286" r:id="rId32"/>
    <p:sldId id="287" r:id="rId33"/>
    <p:sldId id="288" r:id="rId34"/>
    <p:sldId id="289" r:id="rId35"/>
    <p:sldId id="290" r:id="rId36"/>
    <p:sldId id="291" r:id="rId37"/>
    <p:sldId id="292" r:id="rId38"/>
    <p:sldId id="315"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2" d="100"/>
          <a:sy n="82" d="100"/>
        </p:scale>
        <p:origin x="72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23B03E-5D7C-42ED-8F0B-DAC71FCE0D88}" type="datetimeFigureOut">
              <a:rPr lang="el-GR" smtClean="0"/>
              <a:t>21/10/2025</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3DF6E5-A4C5-4EFE-BD74-A93AB9E5767F}" type="slidenum">
              <a:rPr lang="el-GR" smtClean="0"/>
              <a:t>‹#›</a:t>
            </a:fld>
            <a:endParaRPr lang="el-GR"/>
          </a:p>
        </p:txBody>
      </p:sp>
    </p:spTree>
    <p:extLst>
      <p:ext uri="{BB962C8B-B14F-4D97-AF65-F5344CB8AC3E}">
        <p14:creationId xmlns:p14="http://schemas.microsoft.com/office/powerpoint/2010/main" val="3872741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google.com/search?sxsrf=AOaemvJ83xI1ETGzUhTMB_gV9xtL-BPWtg:1635326710383&amp;source=univ&amp;tbm=isch&amp;q=4cs&amp;fir=3ZdUB-4g7ymJmM%252CHeHbG1zdVgbNIM%252C_%253BAMt9X_CdcET8TM%252C2RB3I259LBvtVM%252C_%253B4hs4plL_0-BaoM%252CYOLGj6vN7rniGM%252C_%253BlU7imJbiiBFoJM%252C0yqAr3LK8AzQQM%252C_%253BRRAUEijv73SXmM%252C7cKuz3xuUyZtRM%252C_%253BIczl5Sjeb2eCkM%252Chw3qP6d4XxqUUM%252C_%253B0chKQHrMLOnMrM%252CuBura9VVBcjC7M%252C_%253B7pvWGlllhODkBM%252C_WwplH3hVEv8UM%252C_%253BsdTtflalPLE3vM%252CrdOMK1p9FaxvKM%252C_%253BsL_yOWjOR3tsMM%252Cr-j0iVW9NK47cM%252C_&amp;usg=AI4_-kQNidyWlOgKkOl-dVPFzkRoQBNT6Q&amp;sa=X&amp;ved=2ahUKEwj3lafdourzAhUQDewKHW3aAKAQjJkEegQICxAC"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hlinkClick r:id="rId3"/>
              </a:rPr>
              <a:t>4cs</a:t>
            </a:r>
            <a:r>
              <a:rPr lang="el-GR" sz="1200" b="0" i="0" u="none" strike="noStrike" kern="1200" dirty="0">
                <a:solidFill>
                  <a:schemeClr val="tx1"/>
                </a:solidFill>
                <a:effectLst/>
                <a:latin typeface="+mn-lt"/>
                <a:ea typeface="+mn-ea"/>
                <a:cs typeface="+mn-cs"/>
                <a:hlinkClick r:id="rId3"/>
              </a:rPr>
              <a:t> :</a:t>
            </a:r>
            <a:r>
              <a:rPr lang="el-GR" sz="1200" b="0" i="0" u="none" strike="noStrike" kern="1200" dirty="0">
                <a:solidFill>
                  <a:schemeClr val="tx1"/>
                </a:solidFill>
                <a:effectLst/>
                <a:latin typeface="+mn-lt"/>
                <a:ea typeface="+mn-ea"/>
                <a:cs typeface="+mn-cs"/>
              </a:rPr>
              <a:t> </a:t>
            </a:r>
            <a:r>
              <a:rPr lang="en-US" dirty="0"/>
              <a:t>Creativity, Critical Thinking, Communication and Collaboration</a:t>
            </a:r>
            <a:endParaRPr lang="el-GR" dirty="0"/>
          </a:p>
        </p:txBody>
      </p:sp>
      <p:sp>
        <p:nvSpPr>
          <p:cNvPr id="4" name="Θέση αριθμού διαφάνειας 3"/>
          <p:cNvSpPr>
            <a:spLocks noGrp="1"/>
          </p:cNvSpPr>
          <p:nvPr>
            <p:ph type="sldNum" sz="quarter" idx="5"/>
          </p:nvPr>
        </p:nvSpPr>
        <p:spPr/>
        <p:txBody>
          <a:bodyPr/>
          <a:lstStyle/>
          <a:p>
            <a:fld id="{5144C534-63BB-4E91-A542-98A18922BF20}" type="slidenum">
              <a:rPr lang="el-GR" smtClean="0"/>
              <a:t>29</a:t>
            </a:fld>
            <a:endParaRPr lang="el-GR"/>
          </a:p>
        </p:txBody>
      </p:sp>
    </p:spTree>
    <p:extLst>
      <p:ext uri="{BB962C8B-B14F-4D97-AF65-F5344CB8AC3E}">
        <p14:creationId xmlns:p14="http://schemas.microsoft.com/office/powerpoint/2010/main" val="15913830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b="0" i="0" kern="1200" dirty="0">
                <a:solidFill>
                  <a:schemeClr val="tx1"/>
                </a:solidFill>
                <a:effectLst/>
                <a:latin typeface="+mn-lt"/>
                <a:ea typeface="+mn-ea"/>
                <a:cs typeface="+mn-cs"/>
              </a:rPr>
              <a:t>"Ειδική Αγωγή και Εκπαίδευση" (</a:t>
            </a:r>
            <a:r>
              <a:rPr lang="el-GR" sz="1200" b="1" i="0" kern="1200" dirty="0">
                <a:solidFill>
                  <a:schemeClr val="tx1"/>
                </a:solidFill>
                <a:effectLst/>
                <a:latin typeface="+mn-lt"/>
                <a:ea typeface="+mn-ea"/>
                <a:cs typeface="+mn-cs"/>
              </a:rPr>
              <a:t>ΕΑΕ</a:t>
            </a:r>
            <a:r>
              <a:rPr lang="el-GR" sz="1200" b="0" i="0" kern="1200" dirty="0">
                <a:solidFill>
                  <a:schemeClr val="tx1"/>
                </a:solidFill>
                <a:effectLst/>
                <a:latin typeface="+mn-lt"/>
                <a:ea typeface="+mn-ea"/>
                <a:cs typeface="+mn-cs"/>
              </a:rPr>
              <a:t>) </a:t>
            </a:r>
            <a:endParaRPr lang="el-GR" dirty="0"/>
          </a:p>
        </p:txBody>
      </p:sp>
      <p:sp>
        <p:nvSpPr>
          <p:cNvPr id="4" name="Θέση αριθμού διαφάνειας 3"/>
          <p:cNvSpPr>
            <a:spLocks noGrp="1"/>
          </p:cNvSpPr>
          <p:nvPr>
            <p:ph type="sldNum" sz="quarter" idx="5"/>
          </p:nvPr>
        </p:nvSpPr>
        <p:spPr/>
        <p:txBody>
          <a:bodyPr/>
          <a:lstStyle/>
          <a:p>
            <a:fld id="{5144C534-63BB-4E91-A542-98A18922BF20}" type="slidenum">
              <a:rPr lang="el-GR" smtClean="0"/>
              <a:t>37</a:t>
            </a:fld>
            <a:endParaRPr lang="el-GR"/>
          </a:p>
        </p:txBody>
      </p:sp>
    </p:spTree>
    <p:extLst>
      <p:ext uri="{BB962C8B-B14F-4D97-AF65-F5344CB8AC3E}">
        <p14:creationId xmlns:p14="http://schemas.microsoft.com/office/powerpoint/2010/main" val="1980955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5144C534-63BB-4E91-A542-98A18922BF20}" type="slidenum">
              <a:rPr lang="el-GR" smtClean="0"/>
              <a:t>59</a:t>
            </a:fld>
            <a:endParaRPr lang="el-GR"/>
          </a:p>
        </p:txBody>
      </p:sp>
    </p:spTree>
    <p:extLst>
      <p:ext uri="{BB962C8B-B14F-4D97-AF65-F5344CB8AC3E}">
        <p14:creationId xmlns:p14="http://schemas.microsoft.com/office/powerpoint/2010/main" val="26554961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a:t>Στυλ κύριου τίτλου</a:t>
            </a: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21/10/2025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17744069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21/10/2025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17425123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21/10/2025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21124189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21/10/2025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38278018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a:t>Στυλ κύριου τίτλου</a:t>
            </a: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Επεξεργασία στυλ υποδείγματος κειμένου</a:t>
            </a:r>
          </a:p>
        </p:txBody>
      </p:sp>
      <p:sp>
        <p:nvSpPr>
          <p:cNvPr id="4" name="Θέση ημερομηνίας 3"/>
          <p:cNvSpPr>
            <a:spLocks noGrp="1"/>
          </p:cNvSpPr>
          <p:nvPr>
            <p:ph type="dt" sz="half" idx="10"/>
          </p:nvPr>
        </p:nvSpPr>
        <p:spPr/>
        <p:txBody>
          <a:bodyPr/>
          <a:lstStyle/>
          <a:p>
            <a:fld id="{177B56DB-3903-40C9-81A7-8BE9B5AAFA92}" type="datetimeFigureOut">
              <a:rPr lang="el-GR" smtClean="0"/>
              <a:t>21/10/2025</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14091201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38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6172200" y="1825625"/>
            <a:ext cx="5181600" cy="435133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177B56DB-3903-40C9-81A7-8BE9B5AAFA92}" type="datetimeFigureOut">
              <a:rPr lang="el-GR" smtClean="0"/>
              <a:t>21/10/2025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5180721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a:t>Στυλ κύριου τίτλου</a:t>
            </a: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177B56DB-3903-40C9-81A7-8BE9B5AAFA92}" type="datetimeFigureOut">
              <a:rPr lang="el-GR" smtClean="0"/>
              <a:t>21/10/2025</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3180995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177B56DB-3903-40C9-81A7-8BE9B5AAFA92}" type="datetimeFigureOut">
              <a:rPr lang="el-GR" smtClean="0"/>
              <a:t>21/10/2025</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20548465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177B56DB-3903-40C9-81A7-8BE9B5AAFA92}" type="datetimeFigureOut">
              <a:rPr lang="el-GR" smtClean="0"/>
              <a:t>21/10/2025</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35432656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177B56DB-3903-40C9-81A7-8BE9B5AAFA92}" type="datetimeFigureOut">
              <a:rPr lang="el-GR" smtClean="0"/>
              <a:t>21/10/2025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4567258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a:t>Στυλ κύριου τίτλου</a:t>
            </a: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Επεξεργασία στυλ υποδείγματος κειμένου</a:t>
            </a:r>
          </a:p>
        </p:txBody>
      </p:sp>
      <p:sp>
        <p:nvSpPr>
          <p:cNvPr id="5" name="Θέση ημερομηνίας 4"/>
          <p:cNvSpPr>
            <a:spLocks noGrp="1"/>
          </p:cNvSpPr>
          <p:nvPr>
            <p:ph type="dt" sz="half" idx="10"/>
          </p:nvPr>
        </p:nvSpPr>
        <p:spPr/>
        <p:txBody>
          <a:bodyPr/>
          <a:lstStyle/>
          <a:p>
            <a:fld id="{177B56DB-3903-40C9-81A7-8BE9B5AAFA92}" type="datetimeFigureOut">
              <a:rPr lang="el-GR" smtClean="0"/>
              <a:t>21/10/2025</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E7BC49C7-8950-42AE-B0FF-1627242A76D8}" type="slidenum">
              <a:rPr lang="el-GR" smtClean="0"/>
              <a:t>‹#›</a:t>
            </a:fld>
            <a:endParaRPr lang="el-GR"/>
          </a:p>
        </p:txBody>
      </p:sp>
    </p:spTree>
    <p:extLst>
      <p:ext uri="{BB962C8B-B14F-4D97-AF65-F5344CB8AC3E}">
        <p14:creationId xmlns:p14="http://schemas.microsoft.com/office/powerpoint/2010/main" val="23788261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Στυλ κύριου τίτλου</a:t>
            </a: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77B56DB-3903-40C9-81A7-8BE9B5AAFA92}" type="datetimeFigureOut">
              <a:rPr lang="el-GR" smtClean="0"/>
              <a:t>21/10/2025</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BC49C7-8950-42AE-B0FF-1627242A76D8}" type="slidenum">
              <a:rPr lang="el-GR" smtClean="0"/>
              <a:t>‹#›</a:t>
            </a:fld>
            <a:endParaRPr lang="el-GR"/>
          </a:p>
        </p:txBody>
      </p:sp>
    </p:spTree>
    <p:extLst>
      <p:ext uri="{BB962C8B-B14F-4D97-AF65-F5344CB8AC3E}">
        <p14:creationId xmlns:p14="http://schemas.microsoft.com/office/powerpoint/2010/main" val="20721332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hyperlink" Target="http://socialschool.gr/page/about" TargetMode="External"/><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3D8EA0-C1B8-497E-BA6C-6B69DE517272}"/>
              </a:ext>
            </a:extLst>
          </p:cNvPr>
          <p:cNvSpPr>
            <a:spLocks noGrp="1"/>
          </p:cNvSpPr>
          <p:nvPr>
            <p:ph type="ctrTitle"/>
          </p:nvPr>
        </p:nvSpPr>
        <p:spPr>
          <a:xfrm>
            <a:off x="2667000" y="1059255"/>
            <a:ext cx="6858000" cy="2430071"/>
          </a:xfrm>
          <a:solidFill>
            <a:schemeClr val="accent4">
              <a:lumMod val="60000"/>
              <a:lumOff val="40000"/>
            </a:schemeClr>
          </a:solidFill>
        </p:spPr>
        <p:txBody>
          <a:bodyPr>
            <a:normAutofit fontScale="90000"/>
          </a:bodyPr>
          <a:lstStyle/>
          <a:p>
            <a:pPr algn="ctr">
              <a:defRPr/>
            </a:pPr>
            <a:r>
              <a:rPr lang="el-GR" b="1" dirty="0">
                <a:solidFill>
                  <a:srgbClr val="C00000"/>
                </a:solidFill>
                <a:latin typeface="+mn-lt"/>
              </a:rPr>
              <a:t>Γενική άποψη της αυλής</a:t>
            </a:r>
            <a:br>
              <a:rPr lang="el-GR" b="1" dirty="0">
                <a:solidFill>
                  <a:srgbClr val="C00000"/>
                </a:solidFill>
                <a:latin typeface="+mn-lt"/>
              </a:rPr>
            </a:br>
            <a:r>
              <a:rPr lang="el-GR" b="1" dirty="0">
                <a:solidFill>
                  <a:srgbClr val="C00000"/>
                </a:solidFill>
                <a:latin typeface="+mn-lt"/>
              </a:rPr>
              <a:t> Π</a:t>
            </a:r>
            <a:r>
              <a:rPr lang="el-GR" b="1" dirty="0">
                <a:solidFill>
                  <a:srgbClr val="C00000"/>
                </a:solidFill>
              </a:rPr>
              <a:t>αράδειγμα 2ο</a:t>
            </a:r>
            <a:endParaRPr lang="el-GR" b="1" dirty="0">
              <a:solidFill>
                <a:srgbClr val="C00000"/>
              </a:solidFill>
              <a:latin typeface="+mn-lt"/>
            </a:endParaRPr>
          </a:p>
        </p:txBody>
      </p:sp>
    </p:spTree>
    <p:extLst>
      <p:ext uri="{BB962C8B-B14F-4D97-AF65-F5344CB8AC3E}">
        <p14:creationId xmlns:p14="http://schemas.microsoft.com/office/powerpoint/2010/main" val="1950140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Εικόνα 3">
            <a:extLst>
              <a:ext uri="{FF2B5EF4-FFF2-40B4-BE49-F238E27FC236}">
                <a16:creationId xmlns:a16="http://schemas.microsoft.com/office/drawing/2014/main" id="{F255478D-48BF-4A77-9AF6-5D1C042260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126" y="962026"/>
            <a:ext cx="6962775" cy="503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687893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Εικόνα 3">
            <a:extLst>
              <a:ext uri="{FF2B5EF4-FFF2-40B4-BE49-F238E27FC236}">
                <a16:creationId xmlns:a16="http://schemas.microsoft.com/office/drawing/2014/main" id="{87DD8A66-4A86-4F42-AB55-1E299EC9573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9086" y="359802"/>
            <a:ext cx="10019211" cy="649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123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AC76DE5-7E33-4011-99DF-15B86CEF5D7E}"/>
              </a:ext>
            </a:extLst>
          </p:cNvPr>
          <p:cNvSpPr>
            <a:spLocks noGrp="1"/>
          </p:cNvSpPr>
          <p:nvPr>
            <p:ph type="title"/>
          </p:nvPr>
        </p:nvSpPr>
        <p:spPr>
          <a:xfrm>
            <a:off x="1536383" y="2539729"/>
            <a:ext cx="7839075" cy="993775"/>
          </a:xfrm>
          <a:solidFill>
            <a:schemeClr val="accent4">
              <a:lumMod val="60000"/>
              <a:lumOff val="40000"/>
            </a:schemeClr>
          </a:solidFill>
        </p:spPr>
        <p:txBody>
          <a:bodyPr>
            <a:normAutofit/>
          </a:bodyPr>
          <a:lstStyle/>
          <a:p>
            <a:pPr>
              <a:defRPr/>
            </a:pPr>
            <a:r>
              <a:rPr lang="el-GR" sz="2700" b="1" dirty="0">
                <a:solidFill>
                  <a:srgbClr val="C00000"/>
                </a:solidFill>
                <a:latin typeface="+mn-lt"/>
              </a:rPr>
              <a:t>Παρατηρούμε τις ακόλουθες φωτογραφίες....</a:t>
            </a:r>
            <a:br>
              <a:rPr lang="el-GR" sz="2700" b="1" dirty="0">
                <a:solidFill>
                  <a:srgbClr val="C00000"/>
                </a:solidFill>
                <a:latin typeface="+mn-lt"/>
              </a:rPr>
            </a:br>
            <a:r>
              <a:rPr lang="el-GR" sz="2700" b="1" dirty="0">
                <a:solidFill>
                  <a:srgbClr val="C00000"/>
                </a:solidFill>
                <a:latin typeface="+mn-lt"/>
              </a:rPr>
              <a:t>Ποιες εντυπώσεις αποκομίζουμε;</a:t>
            </a:r>
          </a:p>
        </p:txBody>
      </p:sp>
    </p:spTree>
    <p:extLst>
      <p:ext uri="{BB962C8B-B14F-4D97-AF65-F5344CB8AC3E}">
        <p14:creationId xmlns:p14="http://schemas.microsoft.com/office/powerpoint/2010/main" val="37314936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Θέση περιεχομένου 3">
            <a:extLst>
              <a:ext uri="{FF2B5EF4-FFF2-40B4-BE49-F238E27FC236}">
                <a16:creationId xmlns:a16="http://schemas.microsoft.com/office/drawing/2014/main" id="{78863F48-F500-4DB5-8ABF-E33306C39C1E}"/>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796834" y="857249"/>
            <a:ext cx="9871166" cy="5552531"/>
          </a:xfrm>
        </p:spPr>
      </p:pic>
    </p:spTree>
    <p:extLst>
      <p:ext uri="{BB962C8B-B14F-4D97-AF65-F5344CB8AC3E}">
        <p14:creationId xmlns:p14="http://schemas.microsoft.com/office/powerpoint/2010/main" val="13657530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Θέση περιεχομένου 3">
            <a:extLst>
              <a:ext uri="{FF2B5EF4-FFF2-40B4-BE49-F238E27FC236}">
                <a16:creationId xmlns:a16="http://schemas.microsoft.com/office/drawing/2014/main" id="{EA0618BF-33E8-4FF9-983F-4669A14AEDD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857250"/>
            <a:ext cx="9144000" cy="5143500"/>
          </a:xfrm>
        </p:spPr>
      </p:pic>
    </p:spTree>
    <p:extLst>
      <p:ext uri="{BB962C8B-B14F-4D97-AF65-F5344CB8AC3E}">
        <p14:creationId xmlns:p14="http://schemas.microsoft.com/office/powerpoint/2010/main" val="18047467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Θέση περιεχομένου 3">
            <a:extLst>
              <a:ext uri="{FF2B5EF4-FFF2-40B4-BE49-F238E27FC236}">
                <a16:creationId xmlns:a16="http://schemas.microsoft.com/office/drawing/2014/main" id="{27A770B0-1CCC-4E17-A9E1-9CB2DF3885D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1" y="854076"/>
            <a:ext cx="9159875" cy="5146675"/>
          </a:xfrm>
        </p:spPr>
      </p:pic>
    </p:spTree>
    <p:extLst>
      <p:ext uri="{BB962C8B-B14F-4D97-AF65-F5344CB8AC3E}">
        <p14:creationId xmlns:p14="http://schemas.microsoft.com/office/powerpoint/2010/main" val="26161687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136988"/>
            <a:ext cx="8774891" cy="1291119"/>
          </a:xfrm>
          <a:solidFill>
            <a:schemeClr val="accent3">
              <a:lumMod val="20000"/>
              <a:lumOff val="80000"/>
            </a:schemeClr>
          </a:solidFill>
        </p:spPr>
        <p:txBody>
          <a:bodyPr>
            <a:noAutofit/>
          </a:bodyPr>
          <a:lstStyle/>
          <a:p>
            <a:r>
              <a:rPr lang="el-GR" sz="3200" b="1" dirty="0">
                <a:solidFill>
                  <a:schemeClr val="accent2">
                    <a:lumMod val="75000"/>
                  </a:schemeClr>
                </a:solidFill>
              </a:rPr>
              <a:t>9. Αίθουσες, Εργαστήρια, Εναλλακτικά περιβάλλοντα μάθησης</a:t>
            </a:r>
          </a:p>
        </p:txBody>
      </p:sp>
      <p:sp>
        <p:nvSpPr>
          <p:cNvPr id="3" name="Content Placeholder 2"/>
          <p:cNvSpPr>
            <a:spLocks noGrp="1"/>
          </p:cNvSpPr>
          <p:nvPr>
            <p:ph idx="1"/>
          </p:nvPr>
        </p:nvSpPr>
        <p:spPr>
          <a:xfrm>
            <a:off x="677334" y="1559179"/>
            <a:ext cx="8596668" cy="5041967"/>
          </a:xfrm>
        </p:spPr>
        <p:txBody>
          <a:bodyPr>
            <a:normAutofit/>
          </a:bodyPr>
          <a:lstStyle/>
          <a:p>
            <a:r>
              <a:rPr lang="el-GR" sz="2400" dirty="0"/>
              <a:t>Ενεργοποίηση του </a:t>
            </a:r>
            <a:r>
              <a:rPr lang="el-GR" sz="2400" b="1" dirty="0"/>
              <a:t>ενδιαφέροντος των μαθητών</a:t>
            </a:r>
          </a:p>
          <a:p>
            <a:r>
              <a:rPr lang="el-GR" sz="2400" dirty="0"/>
              <a:t>Υποστήριξη της </a:t>
            </a:r>
            <a:r>
              <a:rPr lang="el-GR" sz="2400" b="1" dirty="0"/>
              <a:t>διερευνητικής και ανακαλυπτικής μάθησης</a:t>
            </a:r>
          </a:p>
          <a:p>
            <a:r>
              <a:rPr lang="el-GR" sz="2400" dirty="0"/>
              <a:t>Ενθάρρυνση της </a:t>
            </a:r>
            <a:r>
              <a:rPr lang="el-GR" sz="2400" b="1" dirty="0"/>
              <a:t>βιωματικής μάθησης </a:t>
            </a:r>
            <a:r>
              <a:rPr lang="el-GR" sz="2400" dirty="0"/>
              <a:t>και της ενεργητικής συμμετοχής</a:t>
            </a:r>
          </a:p>
          <a:p>
            <a:r>
              <a:rPr lang="el-GR" sz="2400" dirty="0"/>
              <a:t>Αξιοποίηση των </a:t>
            </a:r>
            <a:r>
              <a:rPr lang="el-GR" sz="2400" b="1" dirty="0"/>
              <a:t>ιδιαίτερων κλίσεων </a:t>
            </a:r>
            <a:r>
              <a:rPr lang="el-GR" sz="2400" dirty="0"/>
              <a:t>και </a:t>
            </a:r>
            <a:r>
              <a:rPr lang="el-GR" sz="2400" b="1" dirty="0"/>
              <a:t>ικανοτήτων των παιδιών</a:t>
            </a:r>
          </a:p>
          <a:p>
            <a:r>
              <a:rPr lang="el-GR" sz="2400" dirty="0"/>
              <a:t>Ενθάρρυνση της </a:t>
            </a:r>
            <a:r>
              <a:rPr lang="el-GR" sz="2400" b="1" dirty="0"/>
              <a:t>δημιουργικότητας</a:t>
            </a:r>
            <a:r>
              <a:rPr lang="en-US" sz="2400" b="1" dirty="0"/>
              <a:t> </a:t>
            </a:r>
            <a:r>
              <a:rPr lang="el-GR" sz="2400" b="1" dirty="0"/>
              <a:t>των παιδιών</a:t>
            </a:r>
          </a:p>
          <a:p>
            <a:r>
              <a:rPr lang="el-GR" sz="2400" dirty="0"/>
              <a:t>Ανάπτυξη </a:t>
            </a:r>
            <a:r>
              <a:rPr lang="el-GR" sz="2400" b="1" dirty="0"/>
              <a:t>ψυχοκινητικών ικανοτήτων</a:t>
            </a:r>
          </a:p>
          <a:p>
            <a:r>
              <a:rPr lang="el-GR" sz="2400" dirty="0"/>
              <a:t>Ανάπτυξη </a:t>
            </a:r>
            <a:r>
              <a:rPr lang="el-GR" sz="2400" b="1" dirty="0"/>
              <a:t>στάσεων και αξιών</a:t>
            </a:r>
          </a:p>
          <a:p>
            <a:r>
              <a:rPr lang="el-GR" sz="2400" dirty="0"/>
              <a:t>Ενίσχυση της </a:t>
            </a:r>
            <a:r>
              <a:rPr lang="el-GR" sz="2400" b="1" dirty="0"/>
              <a:t>ομαδικότητας</a:t>
            </a:r>
            <a:r>
              <a:rPr lang="el-GR" sz="2400" dirty="0"/>
              <a:t> και της </a:t>
            </a:r>
            <a:r>
              <a:rPr lang="el-GR" sz="2400" b="1" dirty="0"/>
              <a:t>συνεργασίας μεταξύ των μαθητών</a:t>
            </a:r>
          </a:p>
        </p:txBody>
      </p:sp>
    </p:spTree>
    <p:extLst>
      <p:ext uri="{BB962C8B-B14F-4D97-AF65-F5344CB8AC3E}">
        <p14:creationId xmlns:p14="http://schemas.microsoft.com/office/powerpoint/2010/main" val="60928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6" descr="Image result for εργαστήριο πληροφορικής σχολείου"/>
          <p:cNvSpPr>
            <a:spLocks noChangeAspect="1" noChangeArrowheads="1"/>
          </p:cNvSpPr>
          <p:nvPr/>
        </p:nvSpPr>
        <p:spPr bwMode="auto">
          <a:xfrm>
            <a:off x="566393" y="75668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
        <p:nvSpPr>
          <p:cNvPr id="7" name="AutoShape 8" descr="Image result for εργαστήριο πληροφορικής σχολείου"/>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2058" name="Picture 10" descr="Image result for εργαστήριο πληροφορικής σχολείου"/>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6601"/>
            <a:ext cx="6320966" cy="448887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p:cNvSpPr>
            <a:spLocks noGrp="1"/>
          </p:cNvSpPr>
          <p:nvPr>
            <p:ph type="title"/>
          </p:nvPr>
        </p:nvSpPr>
        <p:spPr>
          <a:xfrm>
            <a:off x="-1" y="4409337"/>
            <a:ext cx="4059383" cy="836221"/>
          </a:xfrm>
          <a:solidFill>
            <a:schemeClr val="accent3">
              <a:lumMod val="40000"/>
              <a:lumOff val="60000"/>
            </a:schemeClr>
          </a:solidFill>
        </p:spPr>
        <p:txBody>
          <a:bodyPr>
            <a:normAutofit/>
          </a:bodyPr>
          <a:lstStyle/>
          <a:p>
            <a:r>
              <a:rPr lang="el-GR" sz="2400" dirty="0">
                <a:solidFill>
                  <a:srgbClr val="C00000"/>
                </a:solidFill>
              </a:rPr>
              <a:t>Εργαστήριο Πληροφορικής</a:t>
            </a:r>
          </a:p>
        </p:txBody>
      </p:sp>
      <p:pic>
        <p:nvPicPr>
          <p:cNvPr id="10" name="Picture 4" descr="neap2"/>
          <p:cNvPicPr>
            <a:picLocks noChangeAspect="1" noChangeArrowheads="1"/>
          </p:cNvPicPr>
          <p:nvPr/>
        </p:nvPicPr>
        <p:blipFill rotWithShape="1">
          <a:blip r:embed="rId3">
            <a:extLst>
              <a:ext uri="{28A0092B-C50C-407E-A947-70E740481C1C}">
                <a14:useLocalDpi xmlns:a14="http://schemas.microsoft.com/office/drawing/2010/main" val="0"/>
              </a:ext>
            </a:extLst>
          </a:blip>
          <a:srcRect l="25687" t="-1182" r="2439" b="1182"/>
          <a:stretch/>
        </p:blipFill>
        <p:spPr bwMode="auto">
          <a:xfrm>
            <a:off x="6476541" y="160337"/>
            <a:ext cx="5563059" cy="4868863"/>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7111955" y="5162431"/>
            <a:ext cx="3874700" cy="711896"/>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a:solidFill>
                  <a:srgbClr val="C00000"/>
                </a:solidFill>
              </a:rPr>
              <a:t>Εργαστήριο  Ρομποτικής</a:t>
            </a:r>
          </a:p>
        </p:txBody>
      </p:sp>
      <p:sp>
        <p:nvSpPr>
          <p:cNvPr id="8" name="AutoShape 12" descr="Image result for βιβλιοθήκη σχολείου"/>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spTree>
    <p:extLst>
      <p:ext uri="{BB962C8B-B14F-4D97-AF65-F5344CB8AC3E}">
        <p14:creationId xmlns:p14="http://schemas.microsoft.com/office/powerpoint/2010/main" val="41143442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http://blogs.sch.gr/18dimsta/files/2013/03/%CE%9D%CE%AD%CE%B1-%CE%B5%CE%B9%CE%BA%CF%8C%CE%BD%CE%B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5514109" cy="4157765"/>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a:xfrm>
            <a:off x="-1" y="3949947"/>
            <a:ext cx="1893500" cy="711896"/>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a:solidFill>
                  <a:srgbClr val="C00000"/>
                </a:solidFill>
              </a:rPr>
              <a:t>Βιβλιοθήκη</a:t>
            </a:r>
          </a:p>
        </p:txBody>
      </p:sp>
      <p:pic>
        <p:nvPicPr>
          <p:cNvPr id="7" name="Picture 2" descr="neap1"/>
          <p:cNvPicPr>
            <a:picLocks noChangeAspect="1" noChangeArrowheads="1"/>
          </p:cNvPicPr>
          <p:nvPr/>
        </p:nvPicPr>
        <p:blipFill rotWithShape="1">
          <a:blip r:embed="rId3">
            <a:extLst>
              <a:ext uri="{28A0092B-C50C-407E-A947-70E740481C1C}">
                <a14:useLocalDpi xmlns:a14="http://schemas.microsoft.com/office/drawing/2010/main" val="0"/>
              </a:ext>
            </a:extLst>
          </a:blip>
          <a:srcRect l="12745" t="28194" r="22480" b="-2660"/>
          <a:stretch/>
        </p:blipFill>
        <p:spPr bwMode="auto">
          <a:xfrm>
            <a:off x="5777947" y="0"/>
            <a:ext cx="6029739" cy="371659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1"/>
          <p:cNvSpPr txBox="1">
            <a:spLocks/>
          </p:cNvSpPr>
          <p:nvPr/>
        </p:nvSpPr>
        <p:spPr>
          <a:xfrm>
            <a:off x="8501269" y="0"/>
            <a:ext cx="2445028" cy="624450"/>
          </a:xfrm>
          <a:prstGeom prst="rect">
            <a:avLst/>
          </a:prstGeom>
          <a:solidFill>
            <a:schemeClr val="accent3">
              <a:lumMod val="40000"/>
              <a:lumOff val="60000"/>
            </a:schemeClr>
          </a:solidFill>
        </p:spPr>
        <p:txBody>
          <a:bodyPr vert="horz" lIns="91440" tIns="45720" rIns="91440" bIns="45720" rtlCol="0" anchor="t">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l-GR" sz="2400" dirty="0">
                <a:solidFill>
                  <a:srgbClr val="C00000"/>
                </a:solidFill>
              </a:rPr>
              <a:t>Αίθουσα χορού</a:t>
            </a:r>
          </a:p>
        </p:txBody>
      </p:sp>
      <p:pic>
        <p:nvPicPr>
          <p:cNvPr id="3076" name="Picture 4" descr="http://20dim-iliou.att.sch.gr/joomla/images/stories/t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3506" y="3956572"/>
            <a:ext cx="5975526" cy="265633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2199860" y="5612295"/>
            <a:ext cx="3140766" cy="624450"/>
          </a:xfrm>
          <a:prstGeom prst="rect">
            <a:avLst/>
          </a:prstGeom>
          <a:solidFill>
            <a:schemeClr val="accent3">
              <a:lumMod val="40000"/>
              <a:lumOff val="60000"/>
            </a:schemeClr>
          </a:solidFill>
        </p:spPr>
        <p:txBody>
          <a:bodyPr vert="horz" lIns="91440" tIns="45720" rIns="91440" bIns="45720" rtlCol="0" anchor="t">
            <a:normAutofit fontScale="85000" lnSpcReduction="2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2400" dirty="0">
                <a:solidFill>
                  <a:srgbClr val="C00000"/>
                </a:solidFill>
              </a:rPr>
              <a:t>Αίθουσα πολλαπλών χρήσεων</a:t>
            </a:r>
          </a:p>
        </p:txBody>
      </p:sp>
    </p:spTree>
    <p:extLst>
      <p:ext uri="{BB962C8B-B14F-4D97-AF65-F5344CB8AC3E}">
        <p14:creationId xmlns:p14="http://schemas.microsoft.com/office/powerpoint/2010/main" val="16589157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31996" y="266174"/>
            <a:ext cx="3339719" cy="662609"/>
          </a:xfrm>
        </p:spPr>
        <p:txBody>
          <a:bodyPr>
            <a:normAutofit fontScale="90000"/>
          </a:bodyPr>
          <a:lstStyle/>
          <a:p>
            <a:br>
              <a:rPr lang="el-GR" dirty="0"/>
            </a:br>
            <a:br>
              <a:rPr lang="el-GR" dirty="0">
                <a:solidFill>
                  <a:srgbClr val="C00000"/>
                </a:solidFill>
              </a:rPr>
            </a:br>
            <a:r>
              <a:rPr lang="el-GR" sz="2000" dirty="0">
                <a:solidFill>
                  <a:srgbClr val="C00000"/>
                </a:solidFill>
              </a:rPr>
              <a:t>Ενιαίος Τύπος Δημοτικού Σχολείου (Π.Δ. 79/2017, 4807/21, 4957/22.</a:t>
            </a:r>
          </a:p>
        </p:txBody>
      </p:sp>
      <p:sp>
        <p:nvSpPr>
          <p:cNvPr id="6" name="Title 1"/>
          <p:cNvSpPr txBox="1">
            <a:spLocks/>
          </p:cNvSpPr>
          <p:nvPr/>
        </p:nvSpPr>
        <p:spPr>
          <a:xfrm>
            <a:off x="588697" y="95167"/>
            <a:ext cx="5795679" cy="662609"/>
          </a:xfrm>
          <a:prstGeom prst="rect">
            <a:avLst/>
          </a:prstGeom>
          <a:solidFill>
            <a:schemeClr val="accent3">
              <a:lumMod val="20000"/>
              <a:lumOff val="80000"/>
            </a:schemeClr>
          </a:solidFill>
        </p:spPr>
        <p:txBody>
          <a:bodyPr vert="horz" lIns="91440" tIns="45720" rIns="91440" bIns="45720" rtlCol="0" anchor="b">
            <a:noAutofit/>
          </a:bodyPr>
          <a:lstStyle>
            <a:lvl1pPr algn="l" defTabSz="457200" rtl="0" eaLnBrk="1" latinLnBrk="0" hangingPunct="1">
              <a:spcBef>
                <a:spcPct val="0"/>
              </a:spcBef>
              <a:buNone/>
              <a:defRPr sz="4000" b="0" kern="1200" cap="none">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l-GR" sz="3200" b="1" dirty="0">
                <a:solidFill>
                  <a:schemeClr val="accent2">
                    <a:lumMod val="75000"/>
                  </a:schemeClr>
                </a:solidFill>
              </a:rPr>
              <a:t>10. Το ωρολόγιο πρόγραμμα</a:t>
            </a:r>
          </a:p>
        </p:txBody>
      </p:sp>
      <p:graphicFrame>
        <p:nvGraphicFramePr>
          <p:cNvPr id="8" name="Table 7">
            <a:extLst>
              <a:ext uri="{FF2B5EF4-FFF2-40B4-BE49-F238E27FC236}">
                <a16:creationId xmlns:a16="http://schemas.microsoft.com/office/drawing/2014/main" id="{773C47BE-0494-556D-D9B2-04E67BED3221}"/>
              </a:ext>
            </a:extLst>
          </p:cNvPr>
          <p:cNvGraphicFramePr>
            <a:graphicFrameLocks noGrp="1"/>
          </p:cNvGraphicFramePr>
          <p:nvPr>
            <p:extLst>
              <p:ext uri="{D42A27DB-BD31-4B8C-83A1-F6EECF244321}">
                <p14:modId xmlns:p14="http://schemas.microsoft.com/office/powerpoint/2010/main" val="3608566250"/>
              </p:ext>
            </p:extLst>
          </p:nvPr>
        </p:nvGraphicFramePr>
        <p:xfrm>
          <a:off x="811763" y="928783"/>
          <a:ext cx="5943600" cy="5736469"/>
        </p:xfrm>
        <a:graphic>
          <a:graphicData uri="http://schemas.openxmlformats.org/drawingml/2006/table">
            <a:tbl>
              <a:tblPr/>
              <a:tblGrid>
                <a:gridCol w="1981200">
                  <a:extLst>
                    <a:ext uri="{9D8B030D-6E8A-4147-A177-3AD203B41FA5}">
                      <a16:colId xmlns:a16="http://schemas.microsoft.com/office/drawing/2014/main" val="2420051044"/>
                    </a:ext>
                  </a:extLst>
                </a:gridCol>
                <a:gridCol w="1981200">
                  <a:extLst>
                    <a:ext uri="{9D8B030D-6E8A-4147-A177-3AD203B41FA5}">
                      <a16:colId xmlns:a16="http://schemas.microsoft.com/office/drawing/2014/main" val="1218875090"/>
                    </a:ext>
                  </a:extLst>
                </a:gridCol>
                <a:gridCol w="1981200">
                  <a:extLst>
                    <a:ext uri="{9D8B030D-6E8A-4147-A177-3AD203B41FA5}">
                      <a16:colId xmlns:a16="http://schemas.microsoft.com/office/drawing/2014/main" val="2385009649"/>
                    </a:ext>
                  </a:extLst>
                </a:gridCol>
              </a:tblGrid>
              <a:tr h="201611">
                <a:tc>
                  <a:txBody>
                    <a:bodyPr/>
                    <a:lstStyle/>
                    <a:p>
                      <a:pPr algn="ctr">
                        <a:buNone/>
                      </a:pPr>
                      <a:r>
                        <a:rPr lang="el-GR" sz="1000" b="1"/>
                        <a:t>Ώρες</a:t>
                      </a:r>
                      <a:endParaRPr lang="el-GR" sz="1000"/>
                    </a:p>
                  </a:txBody>
                  <a:tcPr marL="40667" marR="40667" marT="20333" marB="20333" anchor="ctr">
                    <a:lnL>
                      <a:noFill/>
                    </a:lnL>
                    <a:lnR>
                      <a:noFill/>
                    </a:lnR>
                    <a:lnT>
                      <a:noFill/>
                    </a:lnT>
                    <a:lnB>
                      <a:noFill/>
                    </a:lnB>
                    <a:noFill/>
                  </a:tcPr>
                </a:tc>
                <a:tc>
                  <a:txBody>
                    <a:bodyPr/>
                    <a:lstStyle/>
                    <a:p>
                      <a:pPr algn="ctr">
                        <a:buNone/>
                      </a:pPr>
                      <a:r>
                        <a:rPr lang="el-GR" sz="1000" b="1"/>
                        <a:t>Διάρκεια</a:t>
                      </a:r>
                      <a:endParaRPr lang="el-GR" sz="1000"/>
                    </a:p>
                  </a:txBody>
                  <a:tcPr marL="40667" marR="40667" marT="20333" marB="20333" anchor="ctr">
                    <a:lnL>
                      <a:noFill/>
                    </a:lnL>
                    <a:lnR>
                      <a:noFill/>
                    </a:lnR>
                    <a:lnT>
                      <a:noFill/>
                    </a:lnT>
                    <a:lnB>
                      <a:noFill/>
                    </a:lnB>
                    <a:noFill/>
                  </a:tcPr>
                </a:tc>
                <a:tc>
                  <a:txBody>
                    <a:bodyPr/>
                    <a:lstStyle/>
                    <a:p>
                      <a:pPr algn="l">
                        <a:buNone/>
                      </a:pPr>
                      <a:r>
                        <a:rPr lang="el-GR" sz="1000" b="1"/>
                        <a:t>Δραστηριότητα</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161270378"/>
                  </a:ext>
                </a:extLst>
              </a:tr>
              <a:tr h="366545">
                <a:tc>
                  <a:txBody>
                    <a:bodyPr/>
                    <a:lstStyle/>
                    <a:p>
                      <a:pPr algn="ctr">
                        <a:buNone/>
                      </a:pPr>
                      <a:r>
                        <a:rPr lang="el-GR" sz="1000" b="1"/>
                        <a:t>07:00–07:15</a:t>
                      </a:r>
                      <a:endParaRPr lang="el-GR" sz="1000"/>
                    </a:p>
                  </a:txBody>
                  <a:tcPr marL="40667" marR="40667" marT="20333" marB="20333" anchor="ctr">
                    <a:lnL>
                      <a:noFill/>
                    </a:lnL>
                    <a:lnR>
                      <a:noFill/>
                    </a:lnR>
                    <a:lnT>
                      <a:noFill/>
                    </a:lnT>
                    <a:lnB>
                      <a:noFill/>
                    </a:lnB>
                    <a:noFill/>
                  </a:tcPr>
                </a:tc>
                <a:tc>
                  <a:txBody>
                    <a:bodyPr/>
                    <a:lstStyle/>
                    <a:p>
                      <a:pPr algn="ctr">
                        <a:buNone/>
                      </a:pP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Υποδοχή μαθητών Πρωινής Ζώνης</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3419779268"/>
                  </a:ext>
                </a:extLst>
              </a:tr>
              <a:tr h="201611">
                <a:tc>
                  <a:txBody>
                    <a:bodyPr/>
                    <a:lstStyle/>
                    <a:p>
                      <a:pPr algn="ctr">
                        <a:buNone/>
                      </a:pPr>
                      <a:r>
                        <a:rPr lang="el-GR" sz="1000" b="1"/>
                        <a:t>07:15–08:00</a:t>
                      </a:r>
                      <a:endParaRPr lang="el-GR" sz="1000"/>
                    </a:p>
                  </a:txBody>
                  <a:tcPr marL="40667" marR="40667" marT="20333" marB="20333" anchor="ctr">
                    <a:lnL>
                      <a:noFill/>
                    </a:lnL>
                    <a:lnR>
                      <a:noFill/>
                    </a:lnR>
                    <a:lnT>
                      <a:noFill/>
                    </a:lnT>
                    <a:lnB>
                      <a:noFill/>
                    </a:lnB>
                    <a:noFill/>
                  </a:tcPr>
                </a:tc>
                <a:tc>
                  <a:txBody>
                    <a:bodyPr/>
                    <a:lstStyle/>
                    <a:p>
                      <a:pPr algn="ctr">
                        <a:buNone/>
                      </a:pPr>
                      <a:r>
                        <a:rPr lang="el-GR" sz="1000" b="1"/>
                        <a:t>45'</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Προαιρετική Πρωινή Ζώνη</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3699708185"/>
                  </a:ext>
                </a:extLst>
              </a:tr>
              <a:tr h="201611">
                <a:tc>
                  <a:txBody>
                    <a:bodyPr/>
                    <a:lstStyle/>
                    <a:p>
                      <a:pPr algn="ctr">
                        <a:buNone/>
                      </a:pPr>
                      <a:r>
                        <a:rPr lang="el-GR" sz="1000" b="1"/>
                        <a:t>08:00–08:15</a:t>
                      </a:r>
                      <a:endParaRPr lang="el-GR" sz="1000"/>
                    </a:p>
                  </a:txBody>
                  <a:tcPr marL="40667" marR="40667" marT="20333" marB="20333" anchor="ctr">
                    <a:lnL>
                      <a:noFill/>
                    </a:lnL>
                    <a:lnR>
                      <a:noFill/>
                    </a:lnR>
                    <a:lnT>
                      <a:noFill/>
                    </a:lnT>
                    <a:lnB>
                      <a:noFill/>
                    </a:lnB>
                    <a:noFill/>
                  </a:tcPr>
                </a:tc>
                <a:tc>
                  <a:txBody>
                    <a:bodyPr/>
                    <a:lstStyle/>
                    <a:p>
                      <a:pPr algn="ctr">
                        <a:buNone/>
                      </a:pPr>
                      <a:r>
                        <a:rPr lang="el-GR" sz="1000" b="1"/>
                        <a:t>15'</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Υποδοχή μαθητών</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1951367185"/>
                  </a:ext>
                </a:extLst>
              </a:tr>
              <a:tr h="366545">
                <a:tc>
                  <a:txBody>
                    <a:bodyPr/>
                    <a:lstStyle/>
                    <a:p>
                      <a:pPr algn="ctr">
                        <a:buNone/>
                      </a:pPr>
                      <a:r>
                        <a:rPr lang="el-GR" sz="1000" b="1"/>
                        <a:t>08:15–09:40</a:t>
                      </a:r>
                      <a:endParaRPr lang="el-GR" sz="1000"/>
                    </a:p>
                  </a:txBody>
                  <a:tcPr marL="40667" marR="40667" marT="20333" marB="20333" anchor="ctr">
                    <a:lnL>
                      <a:noFill/>
                    </a:lnL>
                    <a:lnR>
                      <a:noFill/>
                    </a:lnR>
                    <a:lnT>
                      <a:noFill/>
                    </a:lnT>
                    <a:lnB>
                      <a:noFill/>
                    </a:lnB>
                    <a:noFill/>
                  </a:tcPr>
                </a:tc>
                <a:tc>
                  <a:txBody>
                    <a:bodyPr/>
                    <a:lstStyle/>
                    <a:p>
                      <a:pPr algn="ctr">
                        <a:buNone/>
                      </a:pPr>
                      <a:r>
                        <a:rPr lang="el-GR" sz="1000" b="1"/>
                        <a:t>85'</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1η διδακτική περίοδος</a:t>
                      </a:r>
                      <a:r>
                        <a:rPr lang="el-GR" sz="1000"/>
                        <a:t> (1η ώρα 45’ – 2η ώρα 40’)</a:t>
                      </a:r>
                    </a:p>
                  </a:txBody>
                  <a:tcPr marL="40667" marR="40667" marT="20333" marB="20333" anchor="ctr">
                    <a:lnL>
                      <a:noFill/>
                    </a:lnL>
                    <a:lnR>
                      <a:noFill/>
                    </a:lnR>
                    <a:lnT>
                      <a:noFill/>
                    </a:lnT>
                    <a:lnB>
                      <a:noFill/>
                    </a:lnB>
                    <a:noFill/>
                  </a:tcPr>
                </a:tc>
                <a:extLst>
                  <a:ext uri="{0D108BD9-81ED-4DB2-BD59-A6C34878D82A}">
                    <a16:rowId xmlns:a16="http://schemas.microsoft.com/office/drawing/2014/main" val="951785759"/>
                  </a:ext>
                </a:extLst>
              </a:tr>
              <a:tr h="201611">
                <a:tc>
                  <a:txBody>
                    <a:bodyPr/>
                    <a:lstStyle/>
                    <a:p>
                      <a:pPr algn="ctr">
                        <a:buNone/>
                      </a:pPr>
                      <a:r>
                        <a:rPr lang="el-GR" sz="1000" b="1"/>
                        <a:t>09:40–10:00</a:t>
                      </a:r>
                      <a:endParaRPr lang="el-GR" sz="1000"/>
                    </a:p>
                  </a:txBody>
                  <a:tcPr marL="40667" marR="40667" marT="20333" marB="20333" anchor="ctr">
                    <a:lnL>
                      <a:noFill/>
                    </a:lnL>
                    <a:lnR>
                      <a:noFill/>
                    </a:lnR>
                    <a:lnT>
                      <a:noFill/>
                    </a:lnT>
                    <a:lnB>
                      <a:noFill/>
                    </a:lnB>
                    <a:noFill/>
                  </a:tcPr>
                </a:tc>
                <a:tc>
                  <a:txBody>
                    <a:bodyPr/>
                    <a:lstStyle/>
                    <a:p>
                      <a:pPr algn="ctr">
                        <a:buNone/>
                      </a:pPr>
                      <a:r>
                        <a:rPr lang="el-GR" sz="1000" b="1"/>
                        <a:t>20'</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Διάλειμμα</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3494501468"/>
                  </a:ext>
                </a:extLst>
              </a:tr>
              <a:tr h="201611">
                <a:tc>
                  <a:txBody>
                    <a:bodyPr/>
                    <a:lstStyle/>
                    <a:p>
                      <a:pPr algn="ctr">
                        <a:buNone/>
                      </a:pPr>
                      <a:r>
                        <a:rPr lang="el-GR" sz="1000" b="1"/>
                        <a:t>10:00–11:30</a:t>
                      </a:r>
                      <a:endParaRPr lang="el-GR" sz="1000"/>
                    </a:p>
                  </a:txBody>
                  <a:tcPr marL="40667" marR="40667" marT="20333" marB="20333" anchor="ctr">
                    <a:lnL>
                      <a:noFill/>
                    </a:lnL>
                    <a:lnR>
                      <a:noFill/>
                    </a:lnR>
                    <a:lnT>
                      <a:noFill/>
                    </a:lnT>
                    <a:lnB>
                      <a:noFill/>
                    </a:lnB>
                    <a:noFill/>
                  </a:tcPr>
                </a:tc>
                <a:tc>
                  <a:txBody>
                    <a:bodyPr/>
                    <a:lstStyle/>
                    <a:p>
                      <a:pPr algn="ctr">
                        <a:buNone/>
                      </a:pPr>
                      <a:r>
                        <a:rPr lang="el-GR" sz="1000" b="1"/>
                        <a:t>90'</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2η διδακτική περίοδος</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4184543255"/>
                  </a:ext>
                </a:extLst>
              </a:tr>
              <a:tr h="201611">
                <a:tc>
                  <a:txBody>
                    <a:bodyPr/>
                    <a:lstStyle/>
                    <a:p>
                      <a:pPr algn="ctr">
                        <a:buNone/>
                      </a:pPr>
                      <a:r>
                        <a:rPr lang="el-GR" sz="1000" b="1"/>
                        <a:t>11:30–11:45</a:t>
                      </a:r>
                      <a:endParaRPr lang="el-GR" sz="1000"/>
                    </a:p>
                  </a:txBody>
                  <a:tcPr marL="40667" marR="40667" marT="20333" marB="20333" anchor="ctr">
                    <a:lnL>
                      <a:noFill/>
                    </a:lnL>
                    <a:lnR>
                      <a:noFill/>
                    </a:lnR>
                    <a:lnT>
                      <a:noFill/>
                    </a:lnT>
                    <a:lnB>
                      <a:noFill/>
                    </a:lnB>
                    <a:noFill/>
                  </a:tcPr>
                </a:tc>
                <a:tc>
                  <a:txBody>
                    <a:bodyPr/>
                    <a:lstStyle/>
                    <a:p>
                      <a:pPr algn="ctr">
                        <a:buNone/>
                      </a:pPr>
                      <a:r>
                        <a:rPr lang="el-GR" sz="1000" b="1"/>
                        <a:t>15'</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Διάλειμμα</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37307811"/>
                  </a:ext>
                </a:extLst>
              </a:tr>
              <a:tr h="201611">
                <a:tc>
                  <a:txBody>
                    <a:bodyPr/>
                    <a:lstStyle/>
                    <a:p>
                      <a:pPr algn="ctr">
                        <a:buNone/>
                      </a:pPr>
                      <a:r>
                        <a:rPr lang="el-GR" sz="1000" b="1"/>
                        <a:t>11:45–12:25</a:t>
                      </a:r>
                      <a:endParaRPr lang="el-GR" sz="1000"/>
                    </a:p>
                  </a:txBody>
                  <a:tcPr marL="40667" marR="40667" marT="20333" marB="20333" anchor="ctr">
                    <a:lnL>
                      <a:noFill/>
                    </a:lnL>
                    <a:lnR>
                      <a:noFill/>
                    </a:lnR>
                    <a:lnT>
                      <a:noFill/>
                    </a:lnT>
                    <a:lnB>
                      <a:noFill/>
                    </a:lnB>
                    <a:noFill/>
                  </a:tcPr>
                </a:tc>
                <a:tc>
                  <a:txBody>
                    <a:bodyPr/>
                    <a:lstStyle/>
                    <a:p>
                      <a:pPr algn="ctr">
                        <a:buNone/>
                      </a:pPr>
                      <a:r>
                        <a:rPr lang="el-GR" sz="1000" b="1"/>
                        <a:t>40'</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5η διδακτική ώρα</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2601685032"/>
                  </a:ext>
                </a:extLst>
              </a:tr>
              <a:tr h="201611">
                <a:tc>
                  <a:txBody>
                    <a:bodyPr/>
                    <a:lstStyle/>
                    <a:p>
                      <a:pPr algn="ctr">
                        <a:buNone/>
                      </a:pPr>
                      <a:r>
                        <a:rPr lang="el-GR" sz="1000" b="1"/>
                        <a:t>12:25–12:35</a:t>
                      </a:r>
                      <a:endParaRPr lang="el-GR" sz="1000"/>
                    </a:p>
                  </a:txBody>
                  <a:tcPr marL="40667" marR="40667" marT="20333" marB="20333" anchor="ctr">
                    <a:lnL>
                      <a:noFill/>
                    </a:lnL>
                    <a:lnR>
                      <a:noFill/>
                    </a:lnR>
                    <a:lnT>
                      <a:noFill/>
                    </a:lnT>
                    <a:lnB>
                      <a:noFill/>
                    </a:lnB>
                    <a:noFill/>
                  </a:tcPr>
                </a:tc>
                <a:tc>
                  <a:txBody>
                    <a:bodyPr/>
                    <a:lstStyle/>
                    <a:p>
                      <a:pPr algn="ctr">
                        <a:buNone/>
                      </a:pPr>
                      <a:r>
                        <a:rPr lang="el-GR" sz="1000" b="1"/>
                        <a:t>10'</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Διάλειμμα</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3500752326"/>
                  </a:ext>
                </a:extLst>
              </a:tr>
              <a:tr h="366545">
                <a:tc>
                  <a:txBody>
                    <a:bodyPr/>
                    <a:lstStyle/>
                    <a:p>
                      <a:pPr algn="ctr">
                        <a:buNone/>
                      </a:pPr>
                      <a:r>
                        <a:rPr lang="el-GR" sz="1000" b="1"/>
                        <a:t>12:35–13:15</a:t>
                      </a:r>
                      <a:endParaRPr lang="el-GR" sz="1000"/>
                    </a:p>
                  </a:txBody>
                  <a:tcPr marL="40667" marR="40667" marT="20333" marB="20333" anchor="ctr">
                    <a:lnL>
                      <a:noFill/>
                    </a:lnL>
                    <a:lnR>
                      <a:noFill/>
                    </a:lnR>
                    <a:lnT>
                      <a:noFill/>
                    </a:lnT>
                    <a:lnB>
                      <a:noFill/>
                    </a:lnB>
                    <a:noFill/>
                  </a:tcPr>
                </a:tc>
                <a:tc>
                  <a:txBody>
                    <a:bodyPr/>
                    <a:lstStyle/>
                    <a:p>
                      <a:pPr algn="ctr">
                        <a:buNone/>
                      </a:pPr>
                      <a:r>
                        <a:rPr lang="el-GR" sz="1000" b="1"/>
                        <a:t>40'</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6η διδακτική ώρα</a:t>
                      </a:r>
                      <a:r>
                        <a:rPr lang="el-GR" sz="1000"/>
                        <a:t> </a:t>
                      </a:r>
                      <a:r>
                        <a:rPr lang="el-GR" sz="1000" i="1"/>
                        <a:t>(Λήξη υποχρεωτικού προγράμματος)</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3487737661"/>
                  </a:ext>
                </a:extLst>
              </a:tr>
              <a:tr h="531480">
                <a:tc>
                  <a:txBody>
                    <a:bodyPr/>
                    <a:lstStyle/>
                    <a:p>
                      <a:pPr algn="ctr">
                        <a:buNone/>
                      </a:pPr>
                      <a:r>
                        <a:rPr lang="el-GR" sz="1000" b="1"/>
                        <a:t>13:15–13:20</a:t>
                      </a:r>
                      <a:endParaRPr lang="el-GR" sz="1000"/>
                    </a:p>
                  </a:txBody>
                  <a:tcPr marL="40667" marR="40667" marT="20333" marB="20333" anchor="ctr">
                    <a:lnL>
                      <a:noFill/>
                    </a:lnL>
                    <a:lnR>
                      <a:noFill/>
                    </a:lnR>
                    <a:lnT>
                      <a:noFill/>
                    </a:lnT>
                    <a:lnB>
                      <a:noFill/>
                    </a:lnB>
                    <a:noFill/>
                  </a:tcPr>
                </a:tc>
                <a:tc>
                  <a:txBody>
                    <a:bodyPr/>
                    <a:lstStyle/>
                    <a:p>
                      <a:pPr algn="ctr">
                        <a:buNone/>
                      </a:pPr>
                      <a:r>
                        <a:rPr lang="el-GR" sz="1000" b="1"/>
                        <a:t>5'</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Μετάβαση μαθητών Ολοήμερου στην αίθουσα σίτισης</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3780073223"/>
                  </a:ext>
                </a:extLst>
              </a:tr>
              <a:tr h="531480">
                <a:tc>
                  <a:txBody>
                    <a:bodyPr/>
                    <a:lstStyle/>
                    <a:p>
                      <a:pPr algn="ctr">
                        <a:buNone/>
                      </a:pPr>
                      <a:r>
                        <a:rPr lang="el-GR" sz="1000" b="1"/>
                        <a:t>13:20–14:00</a:t>
                      </a:r>
                      <a:endParaRPr lang="el-GR" sz="1000"/>
                    </a:p>
                  </a:txBody>
                  <a:tcPr marL="40667" marR="40667" marT="20333" marB="20333" anchor="ctr">
                    <a:lnL>
                      <a:noFill/>
                    </a:lnL>
                    <a:lnR>
                      <a:noFill/>
                    </a:lnR>
                    <a:lnT>
                      <a:noFill/>
                    </a:lnT>
                    <a:lnB>
                      <a:noFill/>
                    </a:lnB>
                    <a:noFill/>
                  </a:tcPr>
                </a:tc>
                <a:tc>
                  <a:txBody>
                    <a:bodyPr/>
                    <a:lstStyle/>
                    <a:p>
                      <a:pPr algn="ctr">
                        <a:buNone/>
                      </a:pPr>
                      <a:r>
                        <a:rPr lang="el-GR" sz="1000" b="1"/>
                        <a:t>40'</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1η ώρα Ολοήμερου Προγράμματος – Σίτιση – Χαλάρωση</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3072677551"/>
                  </a:ext>
                </a:extLst>
              </a:tr>
              <a:tr h="201611">
                <a:tc>
                  <a:txBody>
                    <a:bodyPr/>
                    <a:lstStyle/>
                    <a:p>
                      <a:pPr algn="ctr">
                        <a:buNone/>
                      </a:pPr>
                      <a:r>
                        <a:rPr lang="el-GR" sz="1000" b="1"/>
                        <a:t>14:00–14:15</a:t>
                      </a:r>
                      <a:endParaRPr lang="el-GR" sz="1000"/>
                    </a:p>
                  </a:txBody>
                  <a:tcPr marL="40667" marR="40667" marT="20333" marB="20333" anchor="ctr">
                    <a:lnL>
                      <a:noFill/>
                    </a:lnL>
                    <a:lnR>
                      <a:noFill/>
                    </a:lnR>
                    <a:lnT>
                      <a:noFill/>
                    </a:lnT>
                    <a:lnB>
                      <a:noFill/>
                    </a:lnB>
                    <a:noFill/>
                  </a:tcPr>
                </a:tc>
                <a:tc>
                  <a:txBody>
                    <a:bodyPr/>
                    <a:lstStyle/>
                    <a:p>
                      <a:pPr algn="ctr">
                        <a:buNone/>
                      </a:pPr>
                      <a:r>
                        <a:rPr lang="el-GR" sz="1000" b="1"/>
                        <a:t>15'</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Διάλειμμα</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3300030857"/>
                  </a:ext>
                </a:extLst>
              </a:tr>
              <a:tr h="531480">
                <a:tc>
                  <a:txBody>
                    <a:bodyPr/>
                    <a:lstStyle/>
                    <a:p>
                      <a:pPr algn="ctr">
                        <a:buNone/>
                      </a:pPr>
                      <a:r>
                        <a:rPr lang="el-GR" sz="1000" b="1"/>
                        <a:t>14:15–15:00</a:t>
                      </a:r>
                      <a:endParaRPr lang="el-GR" sz="1000"/>
                    </a:p>
                  </a:txBody>
                  <a:tcPr marL="40667" marR="40667" marT="20333" marB="20333" anchor="ctr">
                    <a:lnL>
                      <a:noFill/>
                    </a:lnL>
                    <a:lnR>
                      <a:noFill/>
                    </a:lnR>
                    <a:lnT>
                      <a:noFill/>
                    </a:lnT>
                    <a:lnB>
                      <a:noFill/>
                    </a:lnB>
                    <a:noFill/>
                  </a:tcPr>
                </a:tc>
                <a:tc>
                  <a:txBody>
                    <a:bodyPr/>
                    <a:lstStyle/>
                    <a:p>
                      <a:pPr algn="ctr">
                        <a:buNone/>
                      </a:pPr>
                      <a:r>
                        <a:rPr lang="el-GR" sz="1000" b="1"/>
                        <a:t>45'</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2η ώρα Ολοήμερου Προγράμματος – Μελέτη – Προετοιμασία</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2306842968"/>
                  </a:ext>
                </a:extLst>
              </a:tr>
              <a:tr h="201611">
                <a:tc>
                  <a:txBody>
                    <a:bodyPr/>
                    <a:lstStyle/>
                    <a:p>
                      <a:pPr algn="ctr">
                        <a:buNone/>
                      </a:pPr>
                      <a:r>
                        <a:rPr lang="el-GR" sz="1000" b="1"/>
                        <a:t>15:00–15:15</a:t>
                      </a:r>
                      <a:endParaRPr lang="el-GR" sz="1000"/>
                    </a:p>
                  </a:txBody>
                  <a:tcPr marL="40667" marR="40667" marT="20333" marB="20333" anchor="ctr">
                    <a:lnL>
                      <a:noFill/>
                    </a:lnL>
                    <a:lnR>
                      <a:noFill/>
                    </a:lnR>
                    <a:lnT>
                      <a:noFill/>
                    </a:lnT>
                    <a:lnB>
                      <a:noFill/>
                    </a:lnB>
                    <a:noFill/>
                  </a:tcPr>
                </a:tc>
                <a:tc>
                  <a:txBody>
                    <a:bodyPr/>
                    <a:lstStyle/>
                    <a:p>
                      <a:pPr algn="ctr">
                        <a:buNone/>
                      </a:pPr>
                      <a:r>
                        <a:rPr lang="el-GR" sz="1000" b="1"/>
                        <a:t>15'</a:t>
                      </a:r>
                      <a:endParaRPr lang="el-GR" sz="1000"/>
                    </a:p>
                  </a:txBody>
                  <a:tcPr marL="40667" marR="40667" marT="20333" marB="20333" anchor="ctr">
                    <a:lnL>
                      <a:noFill/>
                    </a:lnL>
                    <a:lnR>
                      <a:noFill/>
                    </a:lnR>
                    <a:lnT>
                      <a:noFill/>
                    </a:lnT>
                    <a:lnB>
                      <a:noFill/>
                    </a:lnB>
                    <a:noFill/>
                  </a:tcPr>
                </a:tc>
                <a:tc>
                  <a:txBody>
                    <a:bodyPr/>
                    <a:lstStyle/>
                    <a:p>
                      <a:pPr algn="l">
                        <a:buNone/>
                      </a:pPr>
                      <a:r>
                        <a:rPr lang="el-GR" sz="1000"/>
                        <a:t>🟦 </a:t>
                      </a:r>
                      <a:r>
                        <a:rPr lang="el-GR" sz="1000" b="1"/>
                        <a:t>Διάλειμμα</a:t>
                      </a:r>
                      <a:endParaRPr lang="el-GR" sz="1000"/>
                    </a:p>
                  </a:txBody>
                  <a:tcPr marL="40667" marR="40667" marT="20333" marB="20333" anchor="ctr">
                    <a:lnL>
                      <a:noFill/>
                    </a:lnL>
                    <a:lnR>
                      <a:noFill/>
                    </a:lnR>
                    <a:lnT>
                      <a:noFill/>
                    </a:lnT>
                    <a:lnB>
                      <a:noFill/>
                    </a:lnB>
                    <a:noFill/>
                  </a:tcPr>
                </a:tc>
                <a:extLst>
                  <a:ext uri="{0D108BD9-81ED-4DB2-BD59-A6C34878D82A}">
                    <a16:rowId xmlns:a16="http://schemas.microsoft.com/office/drawing/2014/main" val="1930149481"/>
                  </a:ext>
                </a:extLst>
              </a:tr>
              <a:tr h="1026284">
                <a:tc>
                  <a:txBody>
                    <a:bodyPr/>
                    <a:lstStyle/>
                    <a:p>
                      <a:pPr algn="ctr">
                        <a:buNone/>
                      </a:pPr>
                      <a:r>
                        <a:rPr lang="el-GR" sz="1000" b="1"/>
                        <a:t>15:15–16:00</a:t>
                      </a:r>
                      <a:endParaRPr lang="el-GR" sz="1000"/>
                    </a:p>
                  </a:txBody>
                  <a:tcPr marL="40667" marR="40667" marT="20333" marB="20333" anchor="ctr">
                    <a:lnL>
                      <a:noFill/>
                    </a:lnL>
                    <a:lnR>
                      <a:noFill/>
                    </a:lnR>
                    <a:lnT>
                      <a:noFill/>
                    </a:lnT>
                    <a:lnB>
                      <a:noFill/>
                    </a:lnB>
                    <a:noFill/>
                  </a:tcPr>
                </a:tc>
                <a:tc>
                  <a:txBody>
                    <a:bodyPr/>
                    <a:lstStyle/>
                    <a:p>
                      <a:pPr algn="ctr">
                        <a:buNone/>
                      </a:pPr>
                      <a:r>
                        <a:rPr lang="el-GR" sz="1000" b="1"/>
                        <a:t>45'</a:t>
                      </a:r>
                      <a:endParaRPr lang="el-GR" sz="1000"/>
                    </a:p>
                  </a:txBody>
                  <a:tcPr marL="40667" marR="40667" marT="20333" marB="20333" anchor="ctr">
                    <a:lnL>
                      <a:noFill/>
                    </a:lnL>
                    <a:lnR>
                      <a:noFill/>
                    </a:lnR>
                    <a:lnT>
                      <a:noFill/>
                    </a:lnT>
                    <a:lnB>
                      <a:noFill/>
                    </a:lnB>
                    <a:noFill/>
                  </a:tcPr>
                </a:tc>
                <a:tc>
                  <a:txBody>
                    <a:bodyPr/>
                    <a:lstStyle/>
                    <a:p>
                      <a:pPr algn="l">
                        <a:buNone/>
                      </a:pPr>
                      <a:r>
                        <a:rPr lang="el-GR" sz="1000" dirty="0"/>
                        <a:t>🟩 </a:t>
                      </a:r>
                      <a:r>
                        <a:rPr lang="el-GR" sz="1000" b="1" dirty="0"/>
                        <a:t>3η ώρα Ολοήμερου Προγράμματος – Επιλογή διδακτικού αντικειμένου</a:t>
                      </a:r>
                      <a:r>
                        <a:rPr lang="el-GR" sz="1000" dirty="0"/>
                        <a:t> </a:t>
                      </a:r>
                      <a:r>
                        <a:rPr lang="el-GR" sz="1000" i="1" dirty="0"/>
                        <a:t>(ΤΠΕ, Αθλητισμός, Αγγλικά, Εικαστικά, Μουσική, Θεατρική Αγωγή, Πολιτιστικοί Όμιλοι)</a:t>
                      </a:r>
                      <a:endParaRPr lang="el-GR" sz="1000" dirty="0"/>
                    </a:p>
                  </a:txBody>
                  <a:tcPr marL="40667" marR="40667" marT="20333" marB="20333" anchor="ctr">
                    <a:lnL>
                      <a:noFill/>
                    </a:lnL>
                    <a:lnR>
                      <a:noFill/>
                    </a:lnR>
                    <a:lnT>
                      <a:noFill/>
                    </a:lnT>
                    <a:lnB>
                      <a:noFill/>
                    </a:lnB>
                    <a:noFill/>
                  </a:tcPr>
                </a:tc>
                <a:extLst>
                  <a:ext uri="{0D108BD9-81ED-4DB2-BD59-A6C34878D82A}">
                    <a16:rowId xmlns:a16="http://schemas.microsoft.com/office/drawing/2014/main" val="928898770"/>
                  </a:ext>
                </a:extLst>
              </a:tr>
            </a:tbl>
          </a:graphicData>
        </a:graphic>
      </p:graphicFrame>
    </p:spTree>
    <p:extLst>
      <p:ext uri="{BB962C8B-B14F-4D97-AF65-F5344CB8AC3E}">
        <p14:creationId xmlns:p14="http://schemas.microsoft.com/office/powerpoint/2010/main" val="33574573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Εικόνα 3">
            <a:extLst>
              <a:ext uri="{FF2B5EF4-FFF2-40B4-BE49-F238E27FC236}">
                <a16:creationId xmlns:a16="http://schemas.microsoft.com/office/drawing/2014/main" id="{6D5E92F0-1563-4FBB-BE16-7FF79432FA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FB3377EA-C515-4849-8178-4546E9ECC160}"/>
              </a:ext>
            </a:extLst>
          </p:cNvPr>
          <p:cNvSpPr txBox="1"/>
          <p:nvPr/>
        </p:nvSpPr>
        <p:spPr>
          <a:xfrm>
            <a:off x="5362574" y="5068889"/>
            <a:ext cx="2251389" cy="553998"/>
          </a:xfrm>
          <a:prstGeom prst="rect">
            <a:avLst/>
          </a:prstGeom>
          <a:solidFill>
            <a:schemeClr val="accent4">
              <a:lumMod val="60000"/>
              <a:lumOff val="40000"/>
            </a:schemeClr>
          </a:solidFill>
        </p:spPr>
        <p:txBody>
          <a:bodyPr wrap="square">
            <a:spAutoFit/>
          </a:bodyPr>
          <a:lstStyle/>
          <a:p>
            <a:pPr>
              <a:defRPr/>
            </a:pPr>
            <a:r>
              <a:rPr lang="el-GR" sz="3000" b="1" dirty="0">
                <a:solidFill>
                  <a:srgbClr val="C00000"/>
                </a:solidFill>
              </a:rPr>
              <a:t>Άθληση</a:t>
            </a:r>
          </a:p>
        </p:txBody>
      </p:sp>
    </p:spTree>
    <p:extLst>
      <p:ext uri="{BB962C8B-B14F-4D97-AF65-F5344CB8AC3E}">
        <p14:creationId xmlns:p14="http://schemas.microsoft.com/office/powerpoint/2010/main" val="20592914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1561" y="0"/>
            <a:ext cx="9006139" cy="509225"/>
          </a:xfrm>
          <a:solidFill>
            <a:schemeClr val="accent3">
              <a:lumMod val="20000"/>
              <a:lumOff val="80000"/>
            </a:schemeClr>
          </a:solidFill>
        </p:spPr>
        <p:txBody>
          <a:bodyPr>
            <a:noAutofit/>
          </a:bodyPr>
          <a:lstStyle/>
          <a:p>
            <a:r>
              <a:rPr lang="el-GR" sz="3200" b="1" dirty="0">
                <a:solidFill>
                  <a:schemeClr val="accent1">
                    <a:lumMod val="75000"/>
                  </a:schemeClr>
                </a:solidFill>
              </a:rPr>
              <a:t>Τρόπος σύνταξης Ωρολογίου Προγράμματος</a:t>
            </a:r>
          </a:p>
        </p:txBody>
      </p:sp>
      <p:sp>
        <p:nvSpPr>
          <p:cNvPr id="5" name="Rectangle 4"/>
          <p:cNvSpPr/>
          <p:nvPr/>
        </p:nvSpPr>
        <p:spPr>
          <a:xfrm>
            <a:off x="531561" y="735256"/>
            <a:ext cx="9349039" cy="5632311"/>
          </a:xfrm>
          <a:prstGeom prst="rect">
            <a:avLst/>
          </a:prstGeom>
        </p:spPr>
        <p:txBody>
          <a:bodyPr wrap="square">
            <a:spAutoFit/>
          </a:bodyPr>
          <a:lstStyle/>
          <a:p>
            <a:pPr marL="342900" indent="-342900" algn="just">
              <a:buFont typeface="Wingdings" panose="05000000000000000000" pitchFamily="2" charset="2"/>
              <a:buChar char="Ø"/>
            </a:pPr>
            <a:r>
              <a:rPr lang="el-GR" sz="2400" dirty="0">
                <a:latin typeface="MgHelveticaUCPol"/>
              </a:rPr>
              <a:t>Το Εβδομαδιαίο Ωρολόγιο Πρόγραμμα Διδασκαλίας (ΕΩΠΔ) </a:t>
            </a:r>
            <a:r>
              <a:rPr lang="el-GR" sz="2400" b="1" dirty="0">
                <a:latin typeface="MgHelveticaUCPol"/>
              </a:rPr>
              <a:t>συντάσσεται το πρώτο δεκαπενθήμερο του Σεπτεμβρίου </a:t>
            </a:r>
            <a:r>
              <a:rPr lang="el-GR" sz="2400" dirty="0">
                <a:latin typeface="MgHelveticaUCPol"/>
              </a:rPr>
              <a:t>(</a:t>
            </a:r>
            <a:r>
              <a:rPr lang="el-GR" sz="2400" dirty="0" err="1">
                <a:latin typeface="MgHelveticaUCPol"/>
              </a:rPr>
              <a:t>εφόσ</a:t>
            </a:r>
            <a:r>
              <a:rPr lang="en-US" sz="2400" dirty="0">
                <a:latin typeface="MgHelveticaUCPol"/>
              </a:rPr>
              <a:t>o</a:t>
            </a:r>
            <a:r>
              <a:rPr lang="el-GR" sz="2400" dirty="0">
                <a:latin typeface="MgHelveticaUCPol"/>
              </a:rPr>
              <a:t>ν δεν υπάχουν ελλείψεις δασκάλων και ειδικοτήτων) από τον/τη Δ/ντή−Δ/ντρια του σχολείου σε συνεργασία με τον Σύλλογο Διδασκόντων και </a:t>
            </a:r>
            <a:r>
              <a:rPr lang="el-GR" sz="2400" dirty="0"/>
              <a:t>τον/την Προϊστάμενο/</a:t>
            </a:r>
            <a:r>
              <a:rPr lang="el-GR" sz="2400" dirty="0" err="1"/>
              <a:t>νη</a:t>
            </a:r>
            <a:r>
              <a:rPr lang="el-GR" sz="2400" dirty="0"/>
              <a:t> Εκπαιδευτικών Θεμάτων.</a:t>
            </a:r>
            <a:endParaRPr lang="el-GR" sz="2400" dirty="0">
              <a:latin typeface="MgHelveticaUCPol"/>
            </a:endParaRPr>
          </a:p>
          <a:p>
            <a:pPr marL="342900" indent="-342900" algn="just">
              <a:buFont typeface="Wingdings" panose="05000000000000000000" pitchFamily="2" charset="2"/>
              <a:buChar char="Ø"/>
            </a:pPr>
            <a:r>
              <a:rPr lang="el-GR" sz="2400" dirty="0">
                <a:latin typeface="MgHelveticaUCPol"/>
              </a:rPr>
              <a:t>Το ΕΩΠΔ </a:t>
            </a:r>
            <a:r>
              <a:rPr lang="el-GR" sz="2400" b="1" dirty="0">
                <a:latin typeface="MgHelveticaUCPol"/>
              </a:rPr>
              <a:t>βασίζεται σε παιδαγωγικά κριτήρια </a:t>
            </a:r>
            <a:r>
              <a:rPr lang="el-GR" sz="2400" dirty="0">
                <a:latin typeface="MgHelveticaUCPol"/>
              </a:rPr>
              <a:t>και στο πλαίσιο αυτό </a:t>
            </a:r>
            <a:r>
              <a:rPr lang="el-GR" sz="2400" b="1" dirty="0">
                <a:latin typeface="MgHelveticaUCPol"/>
              </a:rPr>
              <a:t>αξιοποιείται το υποχρεωτικό διδακτικό ωράριο των εκπαιδευτικών </a:t>
            </a:r>
            <a:r>
              <a:rPr lang="el-GR" sz="2400" dirty="0">
                <a:latin typeface="MgHelveticaUCPol"/>
              </a:rPr>
              <a:t>και οι διδακτικές ώρες για τις οποίες έχουν τοποθετηθεί στη σχολική μονάδα. </a:t>
            </a:r>
          </a:p>
          <a:p>
            <a:pPr marL="342900" indent="-342900" algn="just">
              <a:buFont typeface="Wingdings" panose="05000000000000000000" pitchFamily="2" charset="2"/>
              <a:buChar char="Ø"/>
            </a:pPr>
            <a:r>
              <a:rPr lang="el-GR" sz="2400" dirty="0">
                <a:latin typeface="MgHelveticaUCPol"/>
              </a:rPr>
              <a:t>Στη συνέχεια, το Εβδομαδιαίο Ωρολόγιο Πρόγραμμα Διδασκαλίας </a:t>
            </a:r>
            <a:r>
              <a:rPr lang="el-GR" sz="2400" b="1" dirty="0">
                <a:latin typeface="MgHelveticaUCPol"/>
              </a:rPr>
              <a:t>υποβάλλεται σε τρία αντίγραφα </a:t>
            </a:r>
            <a:r>
              <a:rPr lang="el-GR" sz="2400" dirty="0">
                <a:latin typeface="MgHelveticaUCPol"/>
              </a:rPr>
              <a:t>στον Προϊστάμενο/</a:t>
            </a:r>
            <a:r>
              <a:rPr lang="el-GR" sz="2400" dirty="0" err="1">
                <a:latin typeface="MgHelveticaUCPol"/>
              </a:rPr>
              <a:t>νη</a:t>
            </a:r>
            <a:r>
              <a:rPr lang="el-GR" sz="2400" dirty="0">
                <a:latin typeface="MgHelveticaUCPol"/>
              </a:rPr>
              <a:t> Εκπαιδευτικών Θεμάτων για έγκριση. Ο Προϊστάμενος/</a:t>
            </a:r>
            <a:r>
              <a:rPr lang="el-GR" sz="2400" dirty="0" err="1">
                <a:latin typeface="MgHelveticaUCPol"/>
              </a:rPr>
              <a:t>νη</a:t>
            </a:r>
            <a:r>
              <a:rPr lang="el-GR" sz="2400" dirty="0">
                <a:latin typeface="MgHelveticaUCPol"/>
              </a:rPr>
              <a:t> Εκπαιδευτικών Θεμάτων επιστρέφει ένα θεωρημένο αντίγραφο στο σχολείο και ένα άλλο αντίγραφο αποστέλλει στον/στην οικείο/α Διευθυντή/</a:t>
            </a:r>
            <a:r>
              <a:rPr lang="el-GR" sz="2400" dirty="0" err="1">
                <a:latin typeface="MgHelveticaUCPol"/>
              </a:rPr>
              <a:t>ντρια</a:t>
            </a:r>
            <a:r>
              <a:rPr lang="el-GR" sz="2400" dirty="0">
                <a:latin typeface="MgHelveticaUCPol"/>
              </a:rPr>
              <a:t> Πρωτοβάθμιας Εκπαίδευσης</a:t>
            </a:r>
            <a:endParaRPr lang="el-GR" sz="2400" dirty="0"/>
          </a:p>
        </p:txBody>
      </p:sp>
    </p:spTree>
    <p:extLst>
      <p:ext uri="{BB962C8B-B14F-4D97-AF65-F5344CB8AC3E}">
        <p14:creationId xmlns:p14="http://schemas.microsoft.com/office/powerpoint/2010/main" val="1697351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228600"/>
            <a:ext cx="8596668" cy="723900"/>
          </a:xfrm>
          <a:solidFill>
            <a:schemeClr val="accent3">
              <a:lumMod val="20000"/>
              <a:lumOff val="80000"/>
            </a:schemeClr>
          </a:solidFill>
        </p:spPr>
        <p:txBody>
          <a:bodyPr>
            <a:noAutofit/>
          </a:bodyPr>
          <a:lstStyle/>
          <a:p>
            <a:r>
              <a:rPr lang="el-GR" altLang="el-GR" b="1" dirty="0">
                <a:solidFill>
                  <a:schemeClr val="accent2">
                    <a:lumMod val="75000"/>
                  </a:schemeClr>
                </a:solidFill>
                <a:latin typeface="Times New Roman" panose="02020603050405020304" pitchFamily="18" charset="0"/>
              </a:rPr>
              <a:t>Ωράριο εκπαιδευτικών</a:t>
            </a:r>
            <a:endParaRPr lang="el-GR" dirty="0">
              <a:solidFill>
                <a:schemeClr val="accent2">
                  <a:lumMod val="75000"/>
                </a:schemeClr>
              </a:solidFill>
            </a:endParaRPr>
          </a:p>
        </p:txBody>
      </p:sp>
      <p:sp>
        <p:nvSpPr>
          <p:cNvPr id="4" name="Rectangle 3"/>
          <p:cNvSpPr/>
          <p:nvPr/>
        </p:nvSpPr>
        <p:spPr>
          <a:xfrm>
            <a:off x="677334" y="1078173"/>
            <a:ext cx="9101666" cy="6161687"/>
          </a:xfrm>
          <a:prstGeom prst="rect">
            <a:avLst/>
          </a:prstGeom>
        </p:spPr>
        <p:txBody>
          <a:bodyPr wrap="square">
            <a:spAutoFit/>
          </a:bodyPr>
          <a:lstStyle/>
          <a:p>
            <a:pPr>
              <a:lnSpc>
                <a:spcPct val="80000"/>
              </a:lnSpc>
              <a:spcBef>
                <a:spcPct val="0"/>
              </a:spcBef>
              <a:spcAft>
                <a:spcPts val="1200"/>
              </a:spcAft>
            </a:pPr>
            <a:r>
              <a:rPr lang="el-GR" sz="2400" dirty="0"/>
              <a:t>Άρθρο 49, παρ. 1, περ. β, του ν. 4547/2018 (Α΄102).</a:t>
            </a:r>
          </a:p>
          <a:p>
            <a:pPr>
              <a:lnSpc>
                <a:spcPct val="80000"/>
              </a:lnSpc>
              <a:spcBef>
                <a:spcPct val="0"/>
              </a:spcBef>
              <a:spcAft>
                <a:spcPts val="1200"/>
              </a:spcAft>
            </a:pPr>
            <a:r>
              <a:rPr lang="el-GR" altLang="el-GR" sz="2400" b="1" dirty="0">
                <a:solidFill>
                  <a:srgbClr val="000000"/>
                </a:solidFill>
                <a:latin typeface="Roboto" panose="02000000000000000000" pitchFamily="2" charset="0"/>
              </a:rPr>
              <a:t>Διευθυντές δημοτικών σχολείων</a:t>
            </a:r>
          </a:p>
          <a:p>
            <a:pPr algn="l">
              <a:buFont typeface="Arial" panose="020B0604020202020204" pitchFamily="34" charset="0"/>
              <a:buChar char="•"/>
            </a:pPr>
            <a:r>
              <a:rPr lang="el-GR" sz="2400" dirty="0">
                <a:latin typeface="Times New Roman" panose="02020603050405020304" pitchFamily="18" charset="0"/>
              </a:rPr>
              <a:t>18 ώρες, στα 4θέσια και 5θέσια δημοτικά σχολεία</a:t>
            </a:r>
          </a:p>
          <a:p>
            <a:pPr algn="l">
              <a:buFont typeface="Arial" panose="020B0604020202020204" pitchFamily="34" charset="0"/>
              <a:buChar char="•"/>
            </a:pPr>
            <a:r>
              <a:rPr lang="el-GR" sz="2400" dirty="0">
                <a:latin typeface="Times New Roman" panose="02020603050405020304" pitchFamily="18" charset="0"/>
              </a:rPr>
              <a:t>10 ώρες, στα 6θέσια μέχρι και 9θέσια δημοτικά σχολεία</a:t>
            </a:r>
          </a:p>
          <a:p>
            <a:pPr algn="l">
              <a:buFont typeface="Arial" panose="020B0604020202020204" pitchFamily="34" charset="0"/>
              <a:buChar char="•"/>
            </a:pPr>
            <a:r>
              <a:rPr lang="el-GR" sz="2400" dirty="0">
                <a:latin typeface="Times New Roman" panose="02020603050405020304" pitchFamily="18" charset="0"/>
              </a:rPr>
              <a:t>8 ώρες, στα 10θέσια και 11θέσια δημοτικά σχολεία</a:t>
            </a:r>
          </a:p>
          <a:p>
            <a:pPr algn="l">
              <a:buFont typeface="Arial" panose="020B0604020202020204" pitchFamily="34" charset="0"/>
              <a:buChar char="•"/>
            </a:pPr>
            <a:r>
              <a:rPr lang="el-GR" sz="2400" dirty="0">
                <a:latin typeface="Times New Roman" panose="02020603050405020304" pitchFamily="18" charset="0"/>
              </a:rPr>
              <a:t>6 ώρες, στα 12θέσια και πάνω δημοτικά σχολεία</a:t>
            </a:r>
          </a:p>
          <a:p>
            <a:pPr algn="l"/>
            <a:endParaRPr lang="el-GR" sz="2400" dirty="0">
              <a:latin typeface="Times New Roman" panose="02020603050405020304" pitchFamily="18" charset="0"/>
            </a:endParaRPr>
          </a:p>
          <a:p>
            <a:pPr algn="l"/>
            <a:r>
              <a:rPr lang="el-GR" sz="2400" b="1" i="0" dirty="0">
                <a:solidFill>
                  <a:srgbClr val="000000"/>
                </a:solidFill>
                <a:effectLst/>
                <a:latin typeface="Roboto" panose="02000000000000000000" pitchFamily="2" charset="0"/>
              </a:rPr>
              <a:t>Εκπαιδευτικοί, ανεξάρτητα από το βαθμό και το χρόνο υπηρεσίας τους:</a:t>
            </a:r>
            <a:endParaRPr lang="el-GR" sz="2400" b="0" i="0" dirty="0">
              <a:solidFill>
                <a:srgbClr val="000000"/>
              </a:solidFill>
              <a:effectLst/>
              <a:latin typeface="Roboto" panose="02000000000000000000" pitchFamily="2" charset="0"/>
            </a:endParaRPr>
          </a:p>
          <a:p>
            <a:pPr algn="l">
              <a:buFont typeface="Arial" panose="020B0604020202020204" pitchFamily="34" charset="0"/>
              <a:buChar char="•"/>
            </a:pPr>
            <a:r>
              <a:rPr lang="el-GR" sz="2400" b="0" i="0" dirty="0">
                <a:solidFill>
                  <a:srgbClr val="000000"/>
                </a:solidFill>
                <a:effectLst/>
                <a:latin typeface="Roboto" panose="02000000000000000000" pitchFamily="2" charset="0"/>
              </a:rPr>
              <a:t>25 ώρες, στα 1θέσια, 2θέσια και 3θέσια δημοτικά σχολεία</a:t>
            </a:r>
          </a:p>
          <a:p>
            <a:pPr algn="l"/>
            <a:r>
              <a:rPr lang="el-GR" sz="2400" b="1" i="0" dirty="0">
                <a:solidFill>
                  <a:srgbClr val="000000"/>
                </a:solidFill>
                <a:effectLst/>
                <a:latin typeface="Roboto" panose="02000000000000000000" pitchFamily="2" charset="0"/>
              </a:rPr>
              <a:t>Εκπαιδευτικοί 4θέσιων και πάνω δημοτικών σχολείων:</a:t>
            </a:r>
            <a:endParaRPr lang="el-GR" sz="2400" b="0" i="0" dirty="0">
              <a:solidFill>
                <a:srgbClr val="000000"/>
              </a:solidFill>
              <a:effectLst/>
              <a:latin typeface="Roboto" panose="02000000000000000000" pitchFamily="2" charset="0"/>
            </a:endParaRPr>
          </a:p>
          <a:p>
            <a:pPr algn="l">
              <a:buFont typeface="Arial" panose="020B0604020202020204" pitchFamily="34" charset="0"/>
              <a:buChar char="•"/>
            </a:pPr>
            <a:r>
              <a:rPr lang="el-GR" sz="2400" b="0" i="0" dirty="0">
                <a:solidFill>
                  <a:srgbClr val="000000"/>
                </a:solidFill>
                <a:effectLst/>
                <a:latin typeface="Roboto" panose="02000000000000000000" pitchFamily="2" charset="0"/>
              </a:rPr>
              <a:t>24 ώρες, έως 10 έτη υπηρεσίας</a:t>
            </a:r>
          </a:p>
          <a:p>
            <a:pPr algn="l">
              <a:buFont typeface="Arial" panose="020B0604020202020204" pitchFamily="34" charset="0"/>
              <a:buChar char="•"/>
            </a:pPr>
            <a:r>
              <a:rPr lang="el-GR" sz="2400" b="0" i="0" dirty="0">
                <a:solidFill>
                  <a:srgbClr val="000000"/>
                </a:solidFill>
                <a:effectLst/>
                <a:latin typeface="Roboto" panose="02000000000000000000" pitchFamily="2" charset="0"/>
              </a:rPr>
              <a:t>23 ώρες, 10-15 έτη υπηρεσίας</a:t>
            </a:r>
          </a:p>
          <a:p>
            <a:pPr algn="l">
              <a:buFont typeface="Arial" panose="020B0604020202020204" pitchFamily="34" charset="0"/>
              <a:buChar char="•"/>
            </a:pPr>
            <a:r>
              <a:rPr lang="el-GR" sz="2400" b="0" i="0" dirty="0">
                <a:solidFill>
                  <a:srgbClr val="000000"/>
                </a:solidFill>
                <a:effectLst/>
                <a:latin typeface="Roboto" panose="02000000000000000000" pitchFamily="2" charset="0"/>
              </a:rPr>
              <a:t>22 ώρες, 15-20 έτη υπηρεσίας</a:t>
            </a:r>
          </a:p>
          <a:p>
            <a:pPr algn="l">
              <a:buFont typeface="Arial" panose="020B0604020202020204" pitchFamily="34" charset="0"/>
              <a:buChar char="•"/>
            </a:pPr>
            <a:r>
              <a:rPr lang="el-GR" sz="2400" b="0" i="0" dirty="0">
                <a:solidFill>
                  <a:srgbClr val="000000"/>
                </a:solidFill>
                <a:effectLst/>
                <a:latin typeface="Roboto" panose="02000000000000000000" pitchFamily="2" charset="0"/>
              </a:rPr>
              <a:t>21 ώρες, πάνω από 20 έτη υπηρεσίας</a:t>
            </a:r>
          </a:p>
          <a:p>
            <a:pPr algn="l"/>
            <a:endParaRPr lang="el-GR" sz="2400" b="0" i="0" dirty="0">
              <a:solidFill>
                <a:srgbClr val="000000"/>
              </a:solidFill>
              <a:effectLst/>
              <a:latin typeface="Roboto" panose="020B0604020202020204" pitchFamily="2" charset="0"/>
            </a:endParaRPr>
          </a:p>
        </p:txBody>
      </p:sp>
    </p:spTree>
    <p:extLst>
      <p:ext uri="{BB962C8B-B14F-4D97-AF65-F5344CB8AC3E}">
        <p14:creationId xmlns:p14="http://schemas.microsoft.com/office/powerpoint/2010/main" val="1289136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0352" y="263145"/>
            <a:ext cx="7479748" cy="444911"/>
          </a:xfrm>
          <a:prstGeom prst="rect">
            <a:avLst/>
          </a:prstGeom>
          <a:solidFill>
            <a:schemeClr val="accent3">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l-GR" sz="2800" b="1" dirty="0">
                <a:solidFill>
                  <a:schemeClr val="accent2">
                    <a:lumMod val="75000"/>
                  </a:schemeClr>
                </a:solidFill>
                <a:latin typeface="Times New Roman" panose="02020603050405020304" pitchFamily="18" charset="0"/>
                <a:ea typeface="+mj-ea"/>
                <a:cs typeface="+mj-cs"/>
              </a:rPr>
              <a:t>Κατανομή ωρών ανά διδακτικό αντικείμενο</a:t>
            </a:r>
          </a:p>
        </p:txBody>
      </p:sp>
      <p:pic>
        <p:nvPicPr>
          <p:cNvPr id="5" name="Εικόνα 4">
            <a:extLst>
              <a:ext uri="{FF2B5EF4-FFF2-40B4-BE49-F238E27FC236}">
                <a16:creationId xmlns:a16="http://schemas.microsoft.com/office/drawing/2014/main" id="{C6FE8BEE-A4F1-4B0C-B8DA-563C0645C652}"/>
              </a:ext>
            </a:extLst>
          </p:cNvPr>
          <p:cNvPicPr>
            <a:picLocks noChangeAspect="1"/>
          </p:cNvPicPr>
          <p:nvPr/>
        </p:nvPicPr>
        <p:blipFill>
          <a:blip r:embed="rId2"/>
          <a:stretch>
            <a:fillRect/>
          </a:stretch>
        </p:blipFill>
        <p:spPr>
          <a:xfrm>
            <a:off x="550512" y="936656"/>
            <a:ext cx="8259428" cy="5921344"/>
          </a:xfrm>
          <a:prstGeom prst="rect">
            <a:avLst/>
          </a:prstGeom>
        </p:spPr>
      </p:pic>
    </p:spTree>
    <p:extLst>
      <p:ext uri="{BB962C8B-B14F-4D97-AF65-F5344CB8AC3E}">
        <p14:creationId xmlns:p14="http://schemas.microsoft.com/office/powerpoint/2010/main" val="41379395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711200"/>
          </a:xfrm>
          <a:solidFill>
            <a:schemeClr val="accent3">
              <a:lumMod val="20000"/>
              <a:lumOff val="80000"/>
            </a:schemeClr>
          </a:solidFill>
        </p:spPr>
        <p:txBody>
          <a:bodyPr/>
          <a:lstStyle/>
          <a:p>
            <a:r>
              <a:rPr lang="el-GR" dirty="0">
                <a:solidFill>
                  <a:schemeClr val="accent2">
                    <a:lumMod val="75000"/>
                  </a:schemeClr>
                </a:solidFill>
              </a:rPr>
              <a:t>11</a:t>
            </a:r>
            <a:r>
              <a:rPr lang="el-GR" b="1" dirty="0">
                <a:solidFill>
                  <a:schemeClr val="accent2">
                    <a:lumMod val="75000"/>
                  </a:schemeClr>
                </a:solidFill>
              </a:rPr>
              <a:t>. Ολοήμερο Δημοτικό Σχολείο</a:t>
            </a:r>
          </a:p>
        </p:txBody>
      </p:sp>
      <p:sp>
        <p:nvSpPr>
          <p:cNvPr id="3" name="Content Placeholder 2"/>
          <p:cNvSpPr>
            <a:spLocks noGrp="1"/>
          </p:cNvSpPr>
          <p:nvPr>
            <p:ph idx="1"/>
          </p:nvPr>
        </p:nvSpPr>
        <p:spPr>
          <a:xfrm>
            <a:off x="677334" y="1537738"/>
            <a:ext cx="8596668" cy="3011912"/>
          </a:xfrm>
        </p:spPr>
        <p:txBody>
          <a:bodyPr>
            <a:normAutofit/>
          </a:bodyPr>
          <a:lstStyle/>
          <a:p>
            <a:pPr marL="0" indent="0">
              <a:buNone/>
            </a:pPr>
            <a:r>
              <a:rPr lang="el-GR" altLang="el-GR" sz="2800" dirty="0">
                <a:latin typeface="Times New Roman" panose="02020603050405020304" pitchFamily="18" charset="0"/>
                <a:cs typeface="Times New Roman" panose="02020603050405020304" pitchFamily="18" charset="0"/>
              </a:rPr>
              <a:t>      Το Ολοήμερο Δημοτικό Σχολείο:</a:t>
            </a:r>
          </a:p>
          <a:p>
            <a:r>
              <a:rPr lang="el-GR" altLang="el-GR" sz="2800" b="1" dirty="0">
                <a:latin typeface="Times New Roman" panose="02020603050405020304" pitchFamily="18" charset="0"/>
                <a:cs typeface="Times New Roman" panose="02020603050405020304" pitchFamily="18" charset="0"/>
              </a:rPr>
              <a:t>Εξυπηρετεί παιδαγωγικούς </a:t>
            </a:r>
            <a:r>
              <a:rPr lang="el-GR" altLang="el-GR" sz="2800" dirty="0">
                <a:latin typeface="Times New Roman" panose="02020603050405020304" pitchFamily="18" charset="0"/>
                <a:cs typeface="Times New Roman" panose="02020603050405020304" pitchFamily="18" charset="0"/>
              </a:rPr>
              <a:t>και</a:t>
            </a:r>
            <a:r>
              <a:rPr lang="el-GR" altLang="el-GR" sz="2800" b="1" dirty="0">
                <a:latin typeface="Times New Roman" panose="02020603050405020304" pitchFamily="18" charset="0"/>
                <a:cs typeface="Times New Roman" panose="02020603050405020304" pitchFamily="18" charset="0"/>
              </a:rPr>
              <a:t> κοινωνικούς στόχους</a:t>
            </a:r>
            <a:r>
              <a:rPr lang="el-GR" altLang="el-GR" sz="2800" dirty="0">
                <a:latin typeface="Times New Roman" panose="02020603050405020304" pitchFamily="18" charset="0"/>
                <a:cs typeface="Times New Roman" panose="02020603050405020304" pitchFamily="18" charset="0"/>
              </a:rPr>
              <a:t>.</a:t>
            </a:r>
          </a:p>
          <a:p>
            <a:r>
              <a:rPr lang="el-GR" altLang="el-GR" sz="2800" dirty="0">
                <a:latin typeface="Times New Roman" panose="02020603050405020304" pitchFamily="18" charset="0"/>
                <a:cs typeface="Times New Roman" panose="02020603050405020304" pitchFamily="18" charset="0"/>
              </a:rPr>
              <a:t>Έχει </a:t>
            </a:r>
            <a:r>
              <a:rPr lang="el-GR" altLang="el-GR" sz="2800" b="1" dirty="0">
                <a:latin typeface="Times New Roman" panose="02020603050405020304" pitchFamily="18" charset="0"/>
                <a:cs typeface="Times New Roman" panose="02020603050405020304" pitchFamily="18" charset="0"/>
              </a:rPr>
              <a:t>έντονο υποστηρικτικό ρόλο.</a:t>
            </a:r>
          </a:p>
          <a:p>
            <a:r>
              <a:rPr lang="el-GR" altLang="el-GR" sz="2800" dirty="0">
                <a:latin typeface="Times New Roman" panose="02020603050405020304" pitchFamily="18" charset="0"/>
                <a:cs typeface="Times New Roman" panose="02020603050405020304" pitchFamily="18" charset="0"/>
              </a:rPr>
              <a:t>Επιδιώκεται η </a:t>
            </a:r>
            <a:r>
              <a:rPr lang="el-GR" altLang="el-GR" sz="2800" b="1" dirty="0">
                <a:latin typeface="Times New Roman" panose="02020603050405020304" pitchFamily="18" charset="0"/>
                <a:cs typeface="Times New Roman" panose="02020603050405020304" pitchFamily="18" charset="0"/>
              </a:rPr>
              <a:t>πολύπλευρη μόρφωση των μαθητών. </a:t>
            </a:r>
          </a:p>
          <a:p>
            <a:r>
              <a:rPr lang="el-GR" altLang="el-GR" sz="2800" b="1" dirty="0">
                <a:latin typeface="Times New Roman" panose="02020603050405020304" pitchFamily="18" charset="0"/>
                <a:cs typeface="Times New Roman" panose="02020603050405020304" pitchFamily="18" charset="0"/>
              </a:rPr>
              <a:t>Στοχεύει στη</a:t>
            </a:r>
            <a:r>
              <a:rPr lang="el-GR" altLang="el-GR" sz="2800" dirty="0">
                <a:latin typeface="Times New Roman" panose="02020603050405020304" pitchFamily="18" charset="0"/>
                <a:cs typeface="Times New Roman" panose="02020603050405020304" pitchFamily="18" charset="0"/>
              </a:rPr>
              <a:t> </a:t>
            </a:r>
            <a:r>
              <a:rPr lang="el-GR" altLang="el-GR" sz="2800" b="1" dirty="0">
                <a:latin typeface="Times New Roman" panose="02020603050405020304" pitchFamily="18" charset="0"/>
                <a:cs typeface="Times New Roman" panose="02020603050405020304" pitchFamily="18" charset="0"/>
              </a:rPr>
              <a:t>στήριξη των εργαζόμενων γονέων.</a:t>
            </a:r>
            <a:endParaRPr lang="el-GR" sz="2800" dirty="0"/>
          </a:p>
        </p:txBody>
      </p:sp>
    </p:spTree>
    <p:extLst>
      <p:ext uri="{BB962C8B-B14F-4D97-AF65-F5344CB8AC3E}">
        <p14:creationId xmlns:p14="http://schemas.microsoft.com/office/powerpoint/2010/main" val="41288326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58064" y="447300"/>
            <a:ext cx="8596668" cy="6241176"/>
          </a:xfrm>
        </p:spPr>
        <p:txBody>
          <a:bodyPr>
            <a:normAutofit/>
          </a:bodyPr>
          <a:lstStyle/>
          <a:p>
            <a:pPr marL="0" indent="0" algn="ctr">
              <a:buNone/>
            </a:pPr>
            <a:r>
              <a:rPr lang="el-GR" altLang="el-GR" sz="2600" dirty="0">
                <a:latin typeface="Times New Roman" panose="02020603050405020304" pitchFamily="18" charset="0"/>
                <a:cs typeface="Times New Roman" panose="02020603050405020304" pitchFamily="18" charset="0"/>
              </a:rPr>
              <a:t>Η λειτουργία των Ολοήμερων Σχολείων αποσκοπεί:</a:t>
            </a:r>
          </a:p>
          <a:p>
            <a:pPr marL="0" indent="0"/>
            <a:r>
              <a:rPr lang="el-GR" altLang="el-GR" sz="2600" dirty="0">
                <a:latin typeface="Times New Roman" panose="02020603050405020304" pitchFamily="18" charset="0"/>
                <a:cs typeface="Times New Roman" panose="02020603050405020304" pitchFamily="18" charset="0"/>
              </a:rPr>
              <a:t> Στην </a:t>
            </a:r>
            <a:r>
              <a:rPr lang="el-GR" altLang="el-GR" sz="2600" b="1" dirty="0">
                <a:latin typeface="Times New Roman" panose="02020603050405020304" pitchFamily="18" charset="0"/>
                <a:cs typeface="Times New Roman" panose="02020603050405020304" pitchFamily="18" charset="0"/>
              </a:rPr>
              <a:t>βέλτιστη αξιοποίηση του Αναλυτικού Προγράμματος </a:t>
            </a:r>
            <a:r>
              <a:rPr lang="el-GR" altLang="el-GR" sz="2600" dirty="0">
                <a:latin typeface="Times New Roman" panose="02020603050405020304" pitchFamily="18" charset="0"/>
                <a:cs typeface="Times New Roman" panose="02020603050405020304" pitchFamily="18" charset="0"/>
              </a:rPr>
              <a:t>με επίκεντρο τις ανάγκες των μαθητών. </a:t>
            </a:r>
          </a:p>
          <a:p>
            <a:pPr marL="0" indent="0"/>
            <a:r>
              <a:rPr lang="el-GR" altLang="el-GR" sz="2600" dirty="0">
                <a:latin typeface="Times New Roman" panose="02020603050405020304" pitchFamily="18" charset="0"/>
                <a:cs typeface="Times New Roman" panose="02020603050405020304" pitchFamily="18" charset="0"/>
              </a:rPr>
              <a:t> Στην αξιοποίηση των θετικών στοιχείων των ισχυόντων ΑΠΣ όπως:    </a:t>
            </a:r>
          </a:p>
          <a:p>
            <a:pPr marL="0" indent="0">
              <a:buNone/>
            </a:pPr>
            <a:r>
              <a:rPr lang="el-GR" altLang="el-GR" sz="2600" dirty="0">
                <a:latin typeface="Times New Roman" panose="02020603050405020304" pitchFamily="18" charset="0"/>
                <a:cs typeface="Times New Roman" panose="02020603050405020304" pitchFamily="18" charset="0"/>
              </a:rPr>
              <a:t>        α) της </a:t>
            </a:r>
            <a:r>
              <a:rPr lang="el-GR" altLang="el-GR" sz="2600" b="1" dirty="0">
                <a:latin typeface="Times New Roman" panose="02020603050405020304" pitchFamily="18" charset="0"/>
                <a:cs typeface="Times New Roman" panose="02020603050405020304" pitchFamily="18" charset="0"/>
              </a:rPr>
              <a:t>ενιαίας αντιμετώπισης της γνώσης </a:t>
            </a:r>
          </a:p>
          <a:p>
            <a:pPr marL="0" indent="0">
              <a:buNone/>
            </a:pPr>
            <a:r>
              <a:rPr lang="el-GR" altLang="el-GR" sz="2600" b="1" dirty="0">
                <a:latin typeface="Times New Roman" panose="02020603050405020304" pitchFamily="18" charset="0"/>
                <a:cs typeface="Times New Roman" panose="02020603050405020304" pitchFamily="18" charset="0"/>
              </a:rPr>
              <a:t>        </a:t>
            </a:r>
            <a:r>
              <a:rPr lang="el-GR" altLang="el-GR" sz="2600" dirty="0">
                <a:latin typeface="Times New Roman" panose="02020603050405020304" pitchFamily="18" charset="0"/>
                <a:cs typeface="Times New Roman" panose="02020603050405020304" pitchFamily="18" charset="0"/>
              </a:rPr>
              <a:t>β) της </a:t>
            </a:r>
            <a:r>
              <a:rPr lang="el-GR" altLang="el-GR" sz="2600" b="1" dirty="0">
                <a:latin typeface="Times New Roman" panose="02020603050405020304" pitchFamily="18" charset="0"/>
                <a:cs typeface="Times New Roman" panose="02020603050405020304" pitchFamily="18" charset="0"/>
              </a:rPr>
              <a:t>διαθεματικής προσέγγισης της γνώσης</a:t>
            </a:r>
          </a:p>
          <a:p>
            <a:pPr algn="just">
              <a:lnSpc>
                <a:spcPct val="90000"/>
              </a:lnSpc>
            </a:pPr>
            <a:r>
              <a:rPr lang="el-GR" altLang="el-GR" sz="2600" dirty="0">
                <a:latin typeface="Times New Roman" panose="02020603050405020304" pitchFamily="18" charset="0"/>
                <a:cs typeface="Times New Roman" panose="02020603050405020304" pitchFamily="18" charset="0"/>
              </a:rPr>
              <a:t>Στην </a:t>
            </a:r>
            <a:r>
              <a:rPr lang="el-GR" altLang="el-GR" sz="2600" b="1" dirty="0">
                <a:latin typeface="Times New Roman" panose="02020603050405020304" pitchFamily="18" charset="0"/>
                <a:cs typeface="Times New Roman" panose="02020603050405020304" pitchFamily="18" charset="0"/>
              </a:rPr>
              <a:t>ανανέωση των μεθόδων διδασκαλίας, </a:t>
            </a:r>
            <a:r>
              <a:rPr lang="el-GR" altLang="el-GR" sz="2600" dirty="0">
                <a:latin typeface="Times New Roman" panose="02020603050405020304" pitchFamily="18" charset="0"/>
                <a:cs typeface="Times New Roman" panose="02020603050405020304" pitchFamily="18" charset="0"/>
              </a:rPr>
              <a:t>οι οποίες πρέπει να μετατραπούν σε μαθητοκεντρικές συνεργατικές, διερευνητικές, βιωματικές, διαθεματικές</a:t>
            </a:r>
            <a:r>
              <a:rPr lang="en-US" altLang="el-GR" sz="2600" dirty="0">
                <a:latin typeface="Times New Roman" panose="02020603050405020304" pitchFamily="18" charset="0"/>
                <a:cs typeface="Times New Roman" panose="02020603050405020304" pitchFamily="18" charset="0"/>
              </a:rPr>
              <a:t>.</a:t>
            </a:r>
            <a:endParaRPr lang="el-GR" altLang="el-GR" sz="2600" dirty="0">
              <a:latin typeface="Times New Roman" panose="02020603050405020304" pitchFamily="18" charset="0"/>
              <a:cs typeface="Times New Roman" panose="02020603050405020304" pitchFamily="18" charset="0"/>
            </a:endParaRPr>
          </a:p>
          <a:p>
            <a:pPr algn="just">
              <a:lnSpc>
                <a:spcPct val="90000"/>
              </a:lnSpc>
            </a:pPr>
            <a:r>
              <a:rPr lang="el-GR" altLang="el-GR" sz="2600" dirty="0">
                <a:latin typeface="Times New Roman" panose="02020603050405020304" pitchFamily="18" charset="0"/>
                <a:cs typeface="Times New Roman" panose="02020603050405020304" pitchFamily="18" charset="0"/>
              </a:rPr>
              <a:t>Στο πλαίσιο του ολοήμερου σχολείου δύνανται να λειτουργούν και οι εκπαιδευτικοί όμιλοι. </a:t>
            </a:r>
          </a:p>
          <a:p>
            <a:pPr marL="0" indent="0"/>
            <a:endParaRPr lang="el-GR" altLang="el-GR" sz="2000" b="1" dirty="0">
              <a:latin typeface="Times New Roman" panose="02020603050405020304" pitchFamily="18" charset="0"/>
              <a:cs typeface="Times New Roman" panose="02020603050405020304" pitchFamily="18" charset="0"/>
            </a:endParaRPr>
          </a:p>
          <a:p>
            <a:pPr marL="0" indent="0"/>
            <a:endParaRPr lang="el-GR" altLang="el-GR" sz="20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4435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3" y="254000"/>
            <a:ext cx="8596668" cy="850710"/>
          </a:xfrm>
          <a:solidFill>
            <a:schemeClr val="accent3">
              <a:lumMod val="20000"/>
              <a:lumOff val="80000"/>
            </a:schemeClr>
          </a:solidFill>
        </p:spPr>
        <p:txBody>
          <a:bodyPr>
            <a:normAutofit/>
          </a:bodyPr>
          <a:lstStyle/>
          <a:p>
            <a:r>
              <a:rPr lang="el-GR" sz="3200" b="1" dirty="0">
                <a:solidFill>
                  <a:schemeClr val="accent2">
                    <a:lumMod val="75000"/>
                  </a:schemeClr>
                </a:solidFill>
              </a:rPr>
              <a:t>Προϋποθέσεις λειτουργίας Ολοήμερων</a:t>
            </a:r>
          </a:p>
        </p:txBody>
      </p:sp>
      <p:sp>
        <p:nvSpPr>
          <p:cNvPr id="3" name="Content Placeholder 2"/>
          <p:cNvSpPr>
            <a:spLocks noGrp="1"/>
          </p:cNvSpPr>
          <p:nvPr>
            <p:ph idx="1"/>
          </p:nvPr>
        </p:nvSpPr>
        <p:spPr>
          <a:xfrm>
            <a:off x="331516" y="1104710"/>
            <a:ext cx="9288301" cy="5664200"/>
          </a:xfrm>
        </p:spPr>
        <p:txBody>
          <a:bodyPr>
            <a:normAutofit/>
          </a:bodyPr>
          <a:lstStyle/>
          <a:p>
            <a:pPr algn="just">
              <a:defRPr/>
            </a:pPr>
            <a:r>
              <a:rPr lang="el-GR" sz="2600" dirty="0">
                <a:latin typeface="Times New Roman" pitchFamily="18" charset="0"/>
                <a:cs typeface="Times New Roman" pitchFamily="18" charset="0"/>
              </a:rPr>
              <a:t>Στα 6/θ και άνω Ολοήμερα Δημοτικά Σχολεία: ελάχιστος </a:t>
            </a:r>
            <a:r>
              <a:rPr lang="el-GR" sz="2600" b="1" dirty="0">
                <a:latin typeface="Times New Roman" pitchFamily="18" charset="0"/>
                <a:cs typeface="Times New Roman" pitchFamily="18" charset="0"/>
              </a:rPr>
              <a:t>απαιτούμενος αριθμός </a:t>
            </a:r>
            <a:r>
              <a:rPr lang="el-GR" sz="2600" dirty="0">
                <a:latin typeface="Times New Roman" pitchFamily="18" charset="0"/>
                <a:cs typeface="Times New Roman" pitchFamily="18" charset="0"/>
              </a:rPr>
              <a:t>εγγεγραμμένων/φοιτούντων μαθητών </a:t>
            </a:r>
            <a:r>
              <a:rPr lang="el-GR" sz="2600" b="1" dirty="0">
                <a:latin typeface="Times New Roman" pitchFamily="18" charset="0"/>
                <a:cs typeface="Times New Roman" pitchFamily="18" charset="0"/>
              </a:rPr>
              <a:t>10.</a:t>
            </a:r>
          </a:p>
          <a:p>
            <a:pPr algn="just">
              <a:defRPr/>
            </a:pPr>
            <a:r>
              <a:rPr lang="el-GR" sz="2600" dirty="0">
                <a:latin typeface="Times New Roman" pitchFamily="18" charset="0"/>
                <a:cs typeface="Times New Roman" pitchFamily="18" charset="0"/>
              </a:rPr>
              <a:t>2/θ, 3θ, 4/θ, 5θ </a:t>
            </a:r>
            <a:r>
              <a:rPr lang="el-GR" sz="2600" b="1" dirty="0">
                <a:latin typeface="Times New Roman" pitchFamily="18" charset="0"/>
                <a:cs typeface="Times New Roman" pitchFamily="18" charset="0"/>
              </a:rPr>
              <a:t>8 μαθητές</a:t>
            </a:r>
            <a:r>
              <a:rPr lang="el-GR" sz="2600" dirty="0">
                <a:latin typeface="Times New Roman" pitchFamily="18" charset="0"/>
                <a:cs typeface="Times New Roman" pitchFamily="18" charset="0"/>
              </a:rPr>
              <a:t>. 1/θ το 1/3 των μαθητών. </a:t>
            </a:r>
          </a:p>
          <a:p>
            <a:pPr algn="just">
              <a:defRPr/>
            </a:pPr>
            <a:r>
              <a:rPr lang="el-GR" sz="2400" dirty="0"/>
              <a:t>Οι Διευθυντές/</a:t>
            </a:r>
            <a:r>
              <a:rPr lang="el-GR" sz="2400" dirty="0" err="1"/>
              <a:t>ντριες</a:t>
            </a:r>
            <a:r>
              <a:rPr lang="el-GR" sz="2400" dirty="0"/>
              <a:t> και οι Προϊστάμενοι/</a:t>
            </a:r>
            <a:r>
              <a:rPr lang="el-GR" sz="2400" dirty="0" err="1"/>
              <a:t>μένες</a:t>
            </a:r>
            <a:r>
              <a:rPr lang="el-GR" sz="2400" dirty="0"/>
              <a:t> των Δημοτικών Σχολείων κάνουν δεκτές όλες ανεξαιρέτως τις αιτήσεις των γονέων/κηδεμόνων για φοίτηση των μαθητών/τριών στο Ολοήμερο Πρόγραμμα, χωρίς προϋποθέσεις (Φ7/118139/ΦΔ/Δ1/9-9-2020 (Β’ 3838) Υ.Α. </a:t>
            </a:r>
          </a:p>
          <a:p>
            <a:pPr algn="just">
              <a:defRPr/>
            </a:pPr>
            <a:r>
              <a:rPr lang="el-GR" sz="2600" dirty="0">
                <a:latin typeface="Times New Roman" pitchFamily="18" charset="0"/>
                <a:cs typeface="Times New Roman" pitchFamily="18" charset="0"/>
              </a:rPr>
              <a:t>Λειτουργία της </a:t>
            </a:r>
            <a:r>
              <a:rPr lang="el-GR" sz="2600" b="1" dirty="0">
                <a:latin typeface="Times New Roman" pitchFamily="18" charset="0"/>
                <a:cs typeface="Times New Roman" pitchFamily="18" charset="0"/>
              </a:rPr>
              <a:t>Πρωινής Προαιρετικής Ζώνης </a:t>
            </a:r>
            <a:r>
              <a:rPr lang="el-GR" sz="2600" dirty="0">
                <a:latin typeface="Times New Roman" pitchFamily="18" charset="0"/>
                <a:cs typeface="Times New Roman" pitchFamily="18" charset="0"/>
              </a:rPr>
              <a:t>(07:00-08:00), ο ελάχιστος αριθμός εγγραφέντων/φοιτούντων μαθητών που απαιτείται, είναι </a:t>
            </a:r>
            <a:r>
              <a:rPr lang="el-GR" sz="2600" b="1" dirty="0">
                <a:latin typeface="Times New Roman" pitchFamily="18" charset="0"/>
                <a:cs typeface="Times New Roman" pitchFamily="18" charset="0"/>
              </a:rPr>
              <a:t>δέκα (10) για 9/θέσια και άνω, ενώ επτά (7) έως 8/θέσια σχολεία.</a:t>
            </a:r>
            <a:endParaRPr lang="en-US" sz="2600" b="1" dirty="0">
              <a:latin typeface="Times New Roman" pitchFamily="18" charset="0"/>
              <a:cs typeface="Times New Roman" pitchFamily="18" charset="0"/>
            </a:endParaRPr>
          </a:p>
          <a:p>
            <a:pPr marL="0" indent="0">
              <a:buNone/>
            </a:pPr>
            <a:endParaRPr lang="el-GR" dirty="0"/>
          </a:p>
        </p:txBody>
      </p:sp>
    </p:spTree>
    <p:extLst>
      <p:ext uri="{BB962C8B-B14F-4D97-AF65-F5344CB8AC3E}">
        <p14:creationId xmlns:p14="http://schemas.microsoft.com/office/powerpoint/2010/main" val="388391016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662609"/>
          </a:xfrm>
          <a:solidFill>
            <a:schemeClr val="accent3">
              <a:lumMod val="20000"/>
              <a:lumOff val="80000"/>
            </a:schemeClr>
          </a:solidFill>
        </p:spPr>
        <p:txBody>
          <a:bodyPr>
            <a:normAutofit fontScale="90000"/>
          </a:bodyPr>
          <a:lstStyle/>
          <a:p>
            <a:r>
              <a:rPr lang="el-GR" b="1" dirty="0">
                <a:solidFill>
                  <a:schemeClr val="accent2">
                    <a:lumMod val="75000"/>
                  </a:schemeClr>
                </a:solidFill>
              </a:rPr>
              <a:t>Ολοήμερο Πρόγραμμα- Διδακτικό ωράριο</a:t>
            </a:r>
          </a:p>
        </p:txBody>
      </p:sp>
      <p:pic>
        <p:nvPicPr>
          <p:cNvPr id="4" name="Picture 3"/>
          <p:cNvPicPr>
            <a:picLocks noChangeAspect="1"/>
          </p:cNvPicPr>
          <p:nvPr/>
        </p:nvPicPr>
        <p:blipFill rotWithShape="1">
          <a:blip r:embed="rId2"/>
          <a:srcRect l="13052" t="28020" r="12517" b="27937"/>
          <a:stretch/>
        </p:blipFill>
        <p:spPr>
          <a:xfrm>
            <a:off x="0" y="1507958"/>
            <a:ext cx="11825728" cy="4130842"/>
          </a:xfrm>
          <a:prstGeom prst="rect">
            <a:avLst/>
          </a:prstGeom>
        </p:spPr>
      </p:pic>
      <p:sp>
        <p:nvSpPr>
          <p:cNvPr id="5" name="Rectangle 4"/>
          <p:cNvSpPr/>
          <p:nvPr/>
        </p:nvSpPr>
        <p:spPr>
          <a:xfrm>
            <a:off x="404191" y="1952697"/>
            <a:ext cx="66261" cy="355158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b="1" dirty="0">
              <a:solidFill>
                <a:schemeClr val="tx2"/>
              </a:solidFill>
            </a:endParaRPr>
          </a:p>
        </p:txBody>
      </p:sp>
    </p:spTree>
    <p:extLst>
      <p:ext uri="{BB962C8B-B14F-4D97-AF65-F5344CB8AC3E}">
        <p14:creationId xmlns:p14="http://schemas.microsoft.com/office/powerpoint/2010/main" val="3509350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531561" y="0"/>
            <a:ext cx="9006139" cy="509225"/>
          </a:xfrm>
          <a:solidFill>
            <a:schemeClr val="accent3">
              <a:lumMod val="20000"/>
              <a:lumOff val="80000"/>
            </a:schemeClr>
          </a:solidFill>
        </p:spPr>
        <p:txBody>
          <a:bodyPr>
            <a:noAutofit/>
          </a:bodyPr>
          <a:lstStyle/>
          <a:p>
            <a:r>
              <a:rPr lang="el-GR" sz="3200" b="1" dirty="0">
                <a:solidFill>
                  <a:schemeClr val="accent1">
                    <a:lumMod val="75000"/>
                  </a:schemeClr>
                </a:solidFill>
              </a:rPr>
              <a:t>Νέο αναβαθμισμένο Ολοήμερο Δημοτικό Σχολείο</a:t>
            </a:r>
          </a:p>
        </p:txBody>
      </p:sp>
      <p:sp>
        <p:nvSpPr>
          <p:cNvPr id="5" name="Rectangle 4"/>
          <p:cNvSpPr/>
          <p:nvPr/>
        </p:nvSpPr>
        <p:spPr>
          <a:xfrm>
            <a:off x="531561" y="735256"/>
            <a:ext cx="9349039" cy="5632311"/>
          </a:xfrm>
          <a:prstGeom prst="rect">
            <a:avLst/>
          </a:prstGeom>
        </p:spPr>
        <p:txBody>
          <a:bodyPr wrap="square">
            <a:spAutoFit/>
          </a:bodyPr>
          <a:lstStyle/>
          <a:p>
            <a:pPr marL="342900" indent="-342900">
              <a:buFont typeface="Wingdings" panose="05000000000000000000" pitchFamily="2" charset="2"/>
              <a:buChar char="Ø"/>
            </a:pPr>
            <a:r>
              <a:rPr lang="el-GR" sz="2400" dirty="0"/>
              <a:t>Το Νέο Αναβαθμισμένο Πρόγραμμα Ολοήμερου Δημοτικού Σχολείου και Νηπιαγωγείου λειτουργεί σύμφωνα με τις αρχές και υπό τις προϋποθέσεις που ορίζονται στο άρθρο 371 του ν. 4957/2022 (Α’ 141).</a:t>
            </a:r>
          </a:p>
          <a:p>
            <a:pPr marL="342900" indent="-342900">
              <a:buFont typeface="Wingdings" panose="05000000000000000000" pitchFamily="2" charset="2"/>
              <a:buChar char="Ø"/>
            </a:pPr>
            <a:r>
              <a:rPr lang="el-GR" sz="2400" dirty="0"/>
              <a:t>Η αποχώρηση των μαθητών του Δημοτικού Σχολείου που παρακολουθούν το πρόγραμμα της παρούσας παραγράφου λαμβάνει χώρα ή στις 14:55 με το πέρας της 1ης διδακτικής ώρας της 2ης ζώνης, ή στις 15:50 με το πέρας της δεύτερης διδακτικής ώρας της 2ης ζώνης, ή στις 17:30 με τη λήξη του προγράμματος (2024/Β΄ 1362).</a:t>
            </a:r>
          </a:p>
          <a:p>
            <a:pPr marL="342900" indent="-342900">
              <a:buFont typeface="Wingdings" panose="05000000000000000000" pitchFamily="2" charset="2"/>
              <a:buChar char="Ø"/>
            </a:pPr>
            <a:r>
              <a:rPr lang="el-GR" sz="2400" dirty="0"/>
              <a:t>Για τη συγκρότηση και λειτουργία τμήματος, στο οποίο θα εφαρμοσθεί το Αναβαθμισμένο Πρόγραμμα Ολοήμερου Δημοτικού Σχολείου απαιτείται εγγραφή τουλάχιστον: 1) του ενός τρίτου (1/3) των μαθητών στα μονοθέσια σχολεία, 2) οκτώ (8) μαθητών στα διθέσια έως και πενταθέσια σχολεία και 3) δέκα (10) μαθητών στα </a:t>
            </a:r>
            <a:r>
              <a:rPr lang="el-GR" sz="2400" dirty="0" err="1"/>
              <a:t>εξαθέσια</a:t>
            </a:r>
            <a:r>
              <a:rPr lang="el-GR" sz="2400" dirty="0"/>
              <a:t> και άνω σχολεία.</a:t>
            </a:r>
          </a:p>
          <a:p>
            <a:pPr marL="342900" indent="-342900" algn="just">
              <a:buFont typeface="Wingdings" panose="05000000000000000000" pitchFamily="2" charset="2"/>
              <a:buChar char="Ø"/>
            </a:pPr>
            <a:endParaRPr lang="el-GR" sz="2400" dirty="0"/>
          </a:p>
        </p:txBody>
      </p:sp>
    </p:spTree>
    <p:extLst>
      <p:ext uri="{BB962C8B-B14F-4D97-AF65-F5344CB8AC3E}">
        <p14:creationId xmlns:p14="http://schemas.microsoft.com/office/powerpoint/2010/main" val="225547082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8053" y="195752"/>
            <a:ext cx="8596668" cy="861391"/>
          </a:xfrm>
          <a:solidFill>
            <a:schemeClr val="accent3">
              <a:lumMod val="20000"/>
              <a:lumOff val="80000"/>
            </a:schemeClr>
          </a:solidFill>
        </p:spPr>
        <p:txBody>
          <a:bodyPr>
            <a:normAutofit fontScale="90000"/>
          </a:bodyPr>
          <a:lstStyle/>
          <a:p>
            <a:r>
              <a:rPr lang="el-GR" dirty="0">
                <a:solidFill>
                  <a:schemeClr val="accent2">
                    <a:lumMod val="75000"/>
                  </a:schemeClr>
                </a:solidFill>
              </a:rPr>
              <a:t>Ολοήμερο σχολείο-Ιδιαίτερα χαρακτηριστικά</a:t>
            </a:r>
          </a:p>
        </p:txBody>
      </p:sp>
      <p:sp>
        <p:nvSpPr>
          <p:cNvPr id="4" name="Rectangle 3"/>
          <p:cNvSpPr/>
          <p:nvPr/>
        </p:nvSpPr>
        <p:spPr>
          <a:xfrm>
            <a:off x="11995" y="1172899"/>
            <a:ext cx="6096000" cy="2862322"/>
          </a:xfrm>
          <a:prstGeom prst="rect">
            <a:avLst/>
          </a:prstGeom>
          <a:solidFill>
            <a:schemeClr val="accent3">
              <a:lumMod val="60000"/>
              <a:lumOff val="40000"/>
            </a:schemeClr>
          </a:solidFill>
        </p:spPr>
        <p:txBody>
          <a:bodyPr>
            <a:spAutoFit/>
          </a:bodyPr>
          <a:lstStyle/>
          <a:p>
            <a:r>
              <a:rPr lang="el-GR" dirty="0">
                <a:latin typeface="MgHelveticaUCPol"/>
              </a:rPr>
              <a:t>• Στον Ενιαίο Τύπο Ολοήμερου Δημοτικού Σχολείου δεν</a:t>
            </a:r>
          </a:p>
          <a:p>
            <a:r>
              <a:rPr lang="el-GR" dirty="0">
                <a:latin typeface="MgHelveticaUCPol"/>
              </a:rPr>
              <a:t>προβλέπεται ορισμός ενός εκπαιδευτικού ως υπεύθυνου</a:t>
            </a:r>
          </a:p>
          <a:p>
            <a:r>
              <a:rPr lang="el-GR" dirty="0">
                <a:latin typeface="MgHelveticaUCPol"/>
              </a:rPr>
              <a:t>ολοήμερου, αλλά </a:t>
            </a:r>
            <a:r>
              <a:rPr lang="el-GR" b="1" dirty="0">
                <a:latin typeface="MgHelveticaUCPol"/>
              </a:rPr>
              <a:t>ορίζεται ανά ημέρα ο εκπαιδευτικός που</a:t>
            </a:r>
          </a:p>
          <a:p>
            <a:r>
              <a:rPr lang="el-GR" b="1" dirty="0">
                <a:latin typeface="MgHelveticaUCPol"/>
              </a:rPr>
              <a:t>θα φέρει την ευθύνη λειτουργίας του ολοήμερου προ−</a:t>
            </a:r>
          </a:p>
          <a:p>
            <a:r>
              <a:rPr lang="el-GR" b="1" dirty="0">
                <a:latin typeface="MgHelveticaUCPol"/>
              </a:rPr>
              <a:t>γράμματος</a:t>
            </a:r>
            <a:r>
              <a:rPr lang="el-GR" dirty="0">
                <a:latin typeface="MgHelveticaUCPol"/>
              </a:rPr>
              <a:t>. Η ημερήσια ευθύνη λειτουργίας του Ολοή−</a:t>
            </a:r>
          </a:p>
          <a:p>
            <a:r>
              <a:rPr lang="el-GR" dirty="0">
                <a:latin typeface="MgHelveticaUCPol"/>
              </a:rPr>
              <a:t>μερου Προγράμματος δύναται να ανατίθεται στο σύνολο</a:t>
            </a:r>
          </a:p>
          <a:p>
            <a:r>
              <a:rPr lang="el-GR" dirty="0">
                <a:latin typeface="MgHelveticaUCPol"/>
              </a:rPr>
              <a:t>των ειδικοτήτων καθώς και στον/στην Δ/ντή−Δ/ντρια του</a:t>
            </a:r>
          </a:p>
          <a:p>
            <a:r>
              <a:rPr lang="el-GR" dirty="0">
                <a:latin typeface="MgHelveticaUCPol"/>
              </a:rPr>
              <a:t>σχολείου. Στους εκπαιδευτικούς που φέρουν την ευθύνη</a:t>
            </a:r>
          </a:p>
          <a:p>
            <a:r>
              <a:rPr lang="el-GR" dirty="0">
                <a:latin typeface="MgHelveticaUCPol"/>
              </a:rPr>
              <a:t>λειτουργίας στο Ολοήμερο Πρόγραμμα δεν προβλέπεται</a:t>
            </a:r>
          </a:p>
          <a:p>
            <a:r>
              <a:rPr lang="el-GR" dirty="0">
                <a:latin typeface="MgHelveticaUCPol"/>
              </a:rPr>
              <a:t>χορήγηση επιδόματος.</a:t>
            </a:r>
            <a:endParaRPr lang="el-GR" dirty="0"/>
          </a:p>
        </p:txBody>
      </p:sp>
      <p:sp>
        <p:nvSpPr>
          <p:cNvPr id="5" name="Rectangle 4"/>
          <p:cNvSpPr/>
          <p:nvPr/>
        </p:nvSpPr>
        <p:spPr>
          <a:xfrm>
            <a:off x="6107995" y="1162725"/>
            <a:ext cx="6202014" cy="1754326"/>
          </a:xfrm>
          <a:prstGeom prst="rect">
            <a:avLst/>
          </a:prstGeom>
          <a:solidFill>
            <a:schemeClr val="accent1">
              <a:lumMod val="40000"/>
              <a:lumOff val="60000"/>
            </a:schemeClr>
          </a:solidFill>
        </p:spPr>
        <p:txBody>
          <a:bodyPr wrap="square">
            <a:spAutoFit/>
          </a:bodyPr>
          <a:lstStyle/>
          <a:p>
            <a:r>
              <a:rPr lang="el-GR" dirty="0">
                <a:latin typeface="MgHelveticaUCPol"/>
              </a:rPr>
              <a:t>• Με απόφαση και σχετική πράξη του Συλλόγου Διδασκόντων, ύστερα από εισήγηση του/της Δ/ντή−Δ/</a:t>
            </a:r>
            <a:r>
              <a:rPr lang="el-GR" dirty="0" err="1">
                <a:latin typeface="MgHelveticaUCPol"/>
              </a:rPr>
              <a:t>ντριας</a:t>
            </a:r>
            <a:r>
              <a:rPr lang="el-GR" dirty="0">
                <a:latin typeface="MgHelveticaUCPol"/>
              </a:rPr>
              <a:t> του σχολείου, ορίζονται: α) οι εκπαιδευτικοί οι οποίοι διδάσκουν και συμπληρώνουν το υποχρεωτικό διδακτικό τους ωράριο στο Ολοήμερο Πρόγραμμα και β) ανά ημέρα, ο εκπαιδευτικός που θα φέρει την ευθύνη λειτουργίας του </a:t>
            </a:r>
            <a:r>
              <a:rPr lang="el-GR" dirty="0" err="1">
                <a:latin typeface="MgHelveticaUCPol"/>
              </a:rPr>
              <a:t>Ολ</a:t>
            </a:r>
            <a:r>
              <a:rPr lang="el-GR" dirty="0">
                <a:latin typeface="MgHelveticaUCPol"/>
              </a:rPr>
              <a:t>. Προγράμματος.</a:t>
            </a:r>
            <a:endParaRPr lang="el-GR" dirty="0"/>
          </a:p>
        </p:txBody>
      </p:sp>
      <p:sp>
        <p:nvSpPr>
          <p:cNvPr id="6" name="Rectangle 5"/>
          <p:cNvSpPr/>
          <p:nvPr/>
        </p:nvSpPr>
        <p:spPr>
          <a:xfrm>
            <a:off x="0" y="4045395"/>
            <a:ext cx="6072015" cy="1200329"/>
          </a:xfrm>
          <a:prstGeom prst="rect">
            <a:avLst/>
          </a:prstGeom>
          <a:solidFill>
            <a:schemeClr val="tx2">
              <a:lumMod val="40000"/>
              <a:lumOff val="60000"/>
            </a:schemeClr>
          </a:solidFill>
        </p:spPr>
        <p:txBody>
          <a:bodyPr wrap="square">
            <a:spAutoFit/>
          </a:bodyPr>
          <a:lstStyle/>
          <a:p>
            <a:r>
              <a:rPr lang="el-GR" dirty="0">
                <a:latin typeface="MgHelveticaUCPol"/>
              </a:rPr>
              <a:t>• Στο Ολοήμερο Πρόγραμμα καθημερινά και για 1 διδα−</a:t>
            </a:r>
          </a:p>
          <a:p>
            <a:r>
              <a:rPr lang="el-GR" dirty="0">
                <a:latin typeface="MgHelveticaUCPol"/>
              </a:rPr>
              <a:t>κτική ώρα εντάσσεται </a:t>
            </a:r>
            <a:r>
              <a:rPr lang="el-GR" b="1" dirty="0">
                <a:latin typeface="MgHelveticaUCPol"/>
              </a:rPr>
              <a:t>το γνωστικό αντικείμενο της Μελέτης−Προετοιμασίας</a:t>
            </a:r>
            <a:r>
              <a:rPr lang="el-GR" dirty="0">
                <a:latin typeface="MgHelveticaUCPol"/>
              </a:rPr>
              <a:t> το οποίο ανατίθεται σε εκπαιδευτικούς του κλάδου ΠΕ70.</a:t>
            </a:r>
            <a:endParaRPr lang="el-GR" dirty="0"/>
          </a:p>
        </p:txBody>
      </p:sp>
      <p:sp>
        <p:nvSpPr>
          <p:cNvPr id="7" name="Rectangle 6"/>
          <p:cNvSpPr/>
          <p:nvPr/>
        </p:nvSpPr>
        <p:spPr>
          <a:xfrm>
            <a:off x="6072015" y="2937400"/>
            <a:ext cx="6214007" cy="2308324"/>
          </a:xfrm>
          <a:prstGeom prst="rect">
            <a:avLst/>
          </a:prstGeom>
          <a:solidFill>
            <a:schemeClr val="accent4">
              <a:lumMod val="40000"/>
              <a:lumOff val="60000"/>
            </a:schemeClr>
          </a:solidFill>
        </p:spPr>
        <p:txBody>
          <a:bodyPr wrap="square">
            <a:spAutoFit/>
          </a:bodyPr>
          <a:lstStyle/>
          <a:p>
            <a:r>
              <a:rPr lang="el-GR" dirty="0">
                <a:latin typeface="MgHelveticaUCPol"/>
              </a:rPr>
              <a:t>• Στο Ολοήμερο Πρόγραμμα καθημερινά και για 1 διδα−</a:t>
            </a:r>
          </a:p>
          <a:p>
            <a:r>
              <a:rPr lang="el-GR" dirty="0">
                <a:latin typeface="MgHelveticaUCPol"/>
              </a:rPr>
              <a:t>κτική ώρα εντάσσεται επιλεγόμενο διδακτικό αντικείμενο</a:t>
            </a:r>
          </a:p>
          <a:p>
            <a:r>
              <a:rPr lang="el-GR" dirty="0">
                <a:latin typeface="MgHelveticaUCPol"/>
              </a:rPr>
              <a:t>από τα αναφερόμενα: </a:t>
            </a:r>
            <a:r>
              <a:rPr lang="el-GR" b="1" dirty="0">
                <a:latin typeface="MgHelveticaUCPol"/>
              </a:rPr>
              <a:t>Τ.Π.Ε., Αγγλικά, Αθλητισμός, Εικαστικά, Μουσική, θεατρική Αγωγή και Πολιτιστικοί Όμιλοι Δραστηριοτήτων.</a:t>
            </a:r>
            <a:r>
              <a:rPr lang="el-GR" dirty="0">
                <a:latin typeface="MgHelveticaUCPol"/>
              </a:rPr>
              <a:t> Το διδακτικό αντικείμενο των Πολιτιστικών Ομίλων Δραστηριοτήτων δύναται να ανατίθεται στο σύνολο των ειδικοτήτων για συμπλήρωση του υποχρεωτικού διδακτικού ωραρίου.</a:t>
            </a:r>
            <a:endParaRPr lang="el-GR" dirty="0"/>
          </a:p>
        </p:txBody>
      </p:sp>
      <p:sp>
        <p:nvSpPr>
          <p:cNvPr id="8" name="Rectangle 4">
            <a:extLst>
              <a:ext uri="{FF2B5EF4-FFF2-40B4-BE49-F238E27FC236}">
                <a16:creationId xmlns:a16="http://schemas.microsoft.com/office/drawing/2014/main" id="{B86BB22B-DB33-4384-8C6B-238658670C4C}"/>
              </a:ext>
            </a:extLst>
          </p:cNvPr>
          <p:cNvSpPr/>
          <p:nvPr/>
        </p:nvSpPr>
        <p:spPr>
          <a:xfrm>
            <a:off x="3335097" y="5737017"/>
            <a:ext cx="5193905" cy="923330"/>
          </a:xfrm>
          <a:prstGeom prst="rect">
            <a:avLst/>
          </a:prstGeom>
          <a:solidFill>
            <a:schemeClr val="accent1">
              <a:lumMod val="40000"/>
              <a:lumOff val="60000"/>
            </a:schemeClr>
          </a:solidFill>
        </p:spPr>
        <p:txBody>
          <a:bodyPr wrap="square">
            <a:spAutoFit/>
          </a:bodyPr>
          <a:lstStyle/>
          <a:p>
            <a:pPr algn="ctr"/>
            <a:r>
              <a:rPr lang="el-GR" dirty="0">
                <a:highlight>
                  <a:srgbClr val="FF0000"/>
                </a:highlight>
                <a:latin typeface="MgHelveticaUCPol"/>
              </a:rPr>
              <a:t>ΠΡΟΣΟΧΗ: ΤΟ ΩΡΑΡΙΟ ΤΟ ΕΚΠΑΙΔΕΥΤΙΚΩΝ ΔΕ ΘΑ ΠΡΕΠΕΙ ΝΑ ΞΕΠΕΡΝΑΕΙ ΤΙΣ 6 ΩΡΕΣ ΠΑΡΑΜΟΝΗΣ ΣΤΟ ΣΧΟΛΕΙΟ</a:t>
            </a:r>
            <a:endParaRPr lang="el-GR" dirty="0">
              <a:highlight>
                <a:srgbClr val="FF0000"/>
              </a:highlight>
            </a:endParaRPr>
          </a:p>
        </p:txBody>
      </p:sp>
    </p:spTree>
    <p:extLst>
      <p:ext uri="{BB962C8B-B14F-4D97-AF65-F5344CB8AC3E}">
        <p14:creationId xmlns:p14="http://schemas.microsoft.com/office/powerpoint/2010/main" val="194072416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28568" y="102742"/>
            <a:ext cx="8596668" cy="591403"/>
          </a:xfrm>
          <a:solidFill>
            <a:schemeClr val="accent3">
              <a:lumMod val="20000"/>
              <a:lumOff val="80000"/>
            </a:schemeClr>
          </a:solidFill>
        </p:spPr>
        <p:txBody>
          <a:bodyPr>
            <a:normAutofit fontScale="90000"/>
          </a:bodyPr>
          <a:lstStyle/>
          <a:p>
            <a:r>
              <a:rPr lang="el-GR" sz="3100" b="1" dirty="0">
                <a:solidFill>
                  <a:schemeClr val="accent2">
                    <a:lumMod val="75000"/>
                  </a:schemeClr>
                </a:solidFill>
                <a:latin typeface="Times New Roman" pitchFamily="18" charset="0"/>
              </a:rPr>
              <a:t>12. </a:t>
            </a:r>
            <a:r>
              <a:rPr lang="el-GR" sz="3100" b="1" dirty="0">
                <a:solidFill>
                  <a:schemeClr val="accent2">
                    <a:lumMod val="75000"/>
                  </a:schemeClr>
                </a:solidFill>
              </a:rPr>
              <a:t>Εργαστήρια δεξιοτήτων</a:t>
            </a:r>
            <a:br>
              <a:rPr lang="el-GR" sz="2800" dirty="0"/>
            </a:br>
            <a:endParaRPr lang="el-GR" dirty="0"/>
          </a:p>
        </p:txBody>
      </p:sp>
      <p:sp>
        <p:nvSpPr>
          <p:cNvPr id="3" name="Content Placeholder 2"/>
          <p:cNvSpPr>
            <a:spLocks noGrp="1"/>
          </p:cNvSpPr>
          <p:nvPr>
            <p:ph idx="1"/>
          </p:nvPr>
        </p:nvSpPr>
        <p:spPr>
          <a:xfrm>
            <a:off x="0" y="503537"/>
            <a:ext cx="10334655" cy="6354463"/>
          </a:xfrm>
        </p:spPr>
        <p:txBody>
          <a:bodyPr>
            <a:noAutofit/>
          </a:bodyPr>
          <a:lstStyle/>
          <a:p>
            <a:pPr marL="0" indent="0" algn="just">
              <a:lnSpc>
                <a:spcPct val="160000"/>
              </a:lnSpc>
              <a:buNone/>
            </a:pPr>
            <a:r>
              <a:rPr lang="el-GR" sz="2100" dirty="0">
                <a:solidFill>
                  <a:srgbClr val="FF0000"/>
                </a:solidFill>
              </a:rPr>
              <a:t>Η </a:t>
            </a:r>
            <a:r>
              <a:rPr lang="el-GR" sz="2100" dirty="0" err="1">
                <a:solidFill>
                  <a:srgbClr val="FF0000"/>
                </a:solidFill>
              </a:rPr>
              <a:t>στοχοθεσία</a:t>
            </a:r>
            <a:r>
              <a:rPr lang="el-GR" sz="2100" dirty="0">
                <a:solidFill>
                  <a:srgbClr val="FF0000"/>
                </a:solidFill>
              </a:rPr>
              <a:t> των προγραμμάτων των λεγόμενων </a:t>
            </a:r>
            <a:r>
              <a:rPr lang="el-GR" sz="2100" b="1" dirty="0">
                <a:solidFill>
                  <a:srgbClr val="FF0000"/>
                </a:solidFill>
              </a:rPr>
              <a:t>δεξιοτήτων του 21ου αιώνα</a:t>
            </a:r>
            <a:r>
              <a:rPr lang="el-GR" sz="2100" dirty="0">
                <a:solidFill>
                  <a:srgbClr val="FF0000"/>
                </a:solidFill>
              </a:rPr>
              <a:t>:</a:t>
            </a:r>
          </a:p>
          <a:p>
            <a:pPr lvl="1" algn="just">
              <a:spcBef>
                <a:spcPts val="600"/>
              </a:spcBef>
            </a:pPr>
            <a:r>
              <a:rPr lang="el-GR" sz="2100" b="1" dirty="0"/>
              <a:t>Δεξιότητες 21ου αιώνα</a:t>
            </a:r>
            <a:r>
              <a:rPr lang="en-US" sz="2100" b="1" dirty="0"/>
              <a:t> </a:t>
            </a:r>
            <a:r>
              <a:rPr lang="el-GR" sz="2100" b="1" dirty="0"/>
              <a:t>(4cs) </a:t>
            </a:r>
            <a:r>
              <a:rPr lang="el-GR" sz="2100" dirty="0">
                <a:solidFill>
                  <a:srgbClr val="666666"/>
                </a:solidFill>
              </a:rPr>
              <a:t>(Κριτική σκέψη, Επικοινωνία, Συνεργασία, Δημιουργικότητα</a:t>
            </a:r>
            <a:r>
              <a:rPr lang="en-US" sz="2100" dirty="0">
                <a:solidFill>
                  <a:srgbClr val="666666"/>
                </a:solidFill>
              </a:rPr>
              <a:t>.</a:t>
            </a:r>
            <a:r>
              <a:rPr lang="el-GR" sz="2100" dirty="0">
                <a:solidFill>
                  <a:srgbClr val="666666"/>
                </a:solidFill>
              </a:rPr>
              <a:t>Ψηφιακή επικοινωνία, Ψηφιακή συνεργασία, Ψηφιακή δημιουργικότητα, Ψηφιακή κριτική σκέψη, Συνδυαστικές δεξιότητες ψηφιακής τεχνολογίας, επικοινωνίας και συνεργασίας</a:t>
            </a:r>
            <a:r>
              <a:rPr lang="en-US" sz="2100" dirty="0">
                <a:solidFill>
                  <a:srgbClr val="666666"/>
                </a:solidFill>
              </a:rPr>
              <a:t>)</a:t>
            </a:r>
            <a:endParaRPr lang="el-GR" sz="2100" dirty="0">
              <a:solidFill>
                <a:srgbClr val="666666"/>
              </a:solidFill>
            </a:endParaRPr>
          </a:p>
          <a:p>
            <a:pPr lvl="1" algn="just">
              <a:spcBef>
                <a:spcPts val="600"/>
              </a:spcBef>
            </a:pPr>
            <a:r>
              <a:rPr lang="el-GR" sz="2100" b="1" dirty="0"/>
              <a:t>Δεξιότητες ζωής</a:t>
            </a:r>
            <a:r>
              <a:rPr lang="en-US" sz="2100" b="1" dirty="0"/>
              <a:t> </a:t>
            </a:r>
            <a:r>
              <a:rPr lang="el-GR" sz="2100" dirty="0">
                <a:solidFill>
                  <a:srgbClr val="666666"/>
                </a:solidFill>
              </a:rPr>
              <a:t>(κοινωνικές δεξιότητες, </a:t>
            </a:r>
            <a:r>
              <a:rPr lang="el-GR" sz="2100" dirty="0" err="1">
                <a:solidFill>
                  <a:srgbClr val="666666"/>
                </a:solidFill>
              </a:rPr>
              <a:t>Ενσυναίσθηση</a:t>
            </a:r>
            <a:r>
              <a:rPr lang="el-GR" sz="2100" dirty="0">
                <a:solidFill>
                  <a:srgbClr val="666666"/>
                </a:solidFill>
              </a:rPr>
              <a:t> και ευαισθησία, Προσαρμοστικότητα, Ανθεκτικότητα, Ευχέρεια στην ηλεκτρονική διακυβέρνηση, Προστασία από </a:t>
            </a:r>
            <a:r>
              <a:rPr lang="el-GR" sz="2100" dirty="0" err="1">
                <a:solidFill>
                  <a:srgbClr val="666666"/>
                </a:solidFill>
              </a:rPr>
              <a:t>εξαρτητικές</a:t>
            </a:r>
            <a:r>
              <a:rPr lang="el-GR" sz="2100" dirty="0">
                <a:solidFill>
                  <a:srgbClr val="666666"/>
                </a:solidFill>
              </a:rPr>
              <a:t> συμπεριφορές στις τεχνολογίες, Προγραμματισμός, Παραγωγικότητα, Αποτελεσματικότητα </a:t>
            </a:r>
            <a:r>
              <a:rPr lang="el-GR" sz="2100" dirty="0" err="1">
                <a:solidFill>
                  <a:srgbClr val="666666"/>
                </a:solidFill>
              </a:rPr>
              <a:t>κλπ</a:t>
            </a:r>
            <a:r>
              <a:rPr lang="el-GR" sz="2100" dirty="0">
                <a:solidFill>
                  <a:srgbClr val="666666"/>
                </a:solidFill>
              </a:rPr>
              <a:t>)</a:t>
            </a:r>
            <a:endParaRPr lang="el-GR" sz="2100" dirty="0"/>
          </a:p>
          <a:p>
            <a:pPr lvl="1" algn="just">
              <a:spcBef>
                <a:spcPts val="600"/>
              </a:spcBef>
            </a:pPr>
            <a:r>
              <a:rPr lang="el-GR" sz="2100" b="1" dirty="0"/>
              <a:t>Δεξιότητες της τεχνολογίας, της μηχανικής και της επιστήμης </a:t>
            </a:r>
            <a:r>
              <a:rPr lang="el-GR" sz="2100" dirty="0"/>
              <a:t>(</a:t>
            </a:r>
            <a:r>
              <a:rPr lang="el-GR" sz="2100" dirty="0">
                <a:solidFill>
                  <a:srgbClr val="666666"/>
                </a:solidFill>
              </a:rPr>
              <a:t>Ψηφιακός </a:t>
            </a:r>
            <a:r>
              <a:rPr lang="el-GR" sz="2100" dirty="0" err="1">
                <a:solidFill>
                  <a:srgbClr val="666666"/>
                </a:solidFill>
              </a:rPr>
              <a:t>γραμματισμός</a:t>
            </a:r>
            <a:r>
              <a:rPr lang="el-GR" sz="2100" dirty="0">
                <a:solidFill>
                  <a:srgbClr val="666666"/>
                </a:solidFill>
              </a:rPr>
              <a:t>, Τεχνολογικός </a:t>
            </a:r>
            <a:r>
              <a:rPr lang="el-GR" sz="2100" dirty="0" err="1">
                <a:solidFill>
                  <a:srgbClr val="666666"/>
                </a:solidFill>
              </a:rPr>
              <a:t>γραμματισμός</a:t>
            </a:r>
            <a:r>
              <a:rPr lang="el-GR" sz="2100" dirty="0">
                <a:solidFill>
                  <a:srgbClr val="666666"/>
                </a:solidFill>
              </a:rPr>
              <a:t>, Ασφάλεια στο διαδίκτυο, Δεξιότητες δημιουργίας και διαμοιρασμού ψηφιακών δημιουργημάτων, Δεξιότητες ανάλυσης και παραγωγής περιεχομένου σε έντυπα και ηλεκτρονικά μέσα </a:t>
            </a:r>
            <a:r>
              <a:rPr lang="el-GR" sz="2100" dirty="0" err="1">
                <a:solidFill>
                  <a:srgbClr val="666666"/>
                </a:solidFill>
              </a:rPr>
              <a:t>κλπ</a:t>
            </a:r>
            <a:r>
              <a:rPr lang="el-GR" sz="2100" dirty="0">
                <a:solidFill>
                  <a:srgbClr val="666666"/>
                </a:solidFill>
              </a:rPr>
              <a:t>)</a:t>
            </a:r>
          </a:p>
          <a:p>
            <a:pPr lvl="1" algn="just">
              <a:spcBef>
                <a:spcPts val="600"/>
              </a:spcBef>
            </a:pPr>
            <a:r>
              <a:rPr lang="el-GR" sz="2100" b="1" dirty="0"/>
              <a:t>Δεξιότητες του νου </a:t>
            </a:r>
            <a:r>
              <a:rPr lang="el-GR" sz="2100" dirty="0">
                <a:solidFill>
                  <a:srgbClr val="666666"/>
                </a:solidFill>
              </a:rPr>
              <a:t>(</a:t>
            </a:r>
            <a:r>
              <a:rPr lang="el-GR" sz="2100" dirty="0" err="1">
                <a:solidFill>
                  <a:srgbClr val="666666"/>
                </a:solidFill>
              </a:rPr>
              <a:t>Οργανωσιακή</a:t>
            </a:r>
            <a:r>
              <a:rPr lang="el-GR" sz="2100" dirty="0">
                <a:solidFill>
                  <a:srgbClr val="666666"/>
                </a:solidFill>
              </a:rPr>
              <a:t> σκέψη, Μελέτη περιπτώσεων και Επίλυση προβλημάτων</a:t>
            </a:r>
            <a:r>
              <a:rPr lang="en-US" sz="2100" dirty="0">
                <a:solidFill>
                  <a:srgbClr val="666666"/>
                </a:solidFill>
              </a:rPr>
              <a:t>,</a:t>
            </a:r>
            <a:r>
              <a:rPr lang="el-GR" sz="2100" dirty="0">
                <a:solidFill>
                  <a:srgbClr val="666666"/>
                </a:solidFill>
              </a:rPr>
              <a:t> Δημιουργική, παραγωγική, ολιστική σκέψη</a:t>
            </a:r>
            <a:r>
              <a:rPr lang="en-US" sz="2100" dirty="0">
                <a:solidFill>
                  <a:srgbClr val="666666"/>
                </a:solidFill>
              </a:rPr>
              <a:t>,</a:t>
            </a:r>
            <a:r>
              <a:rPr lang="el-GR" sz="2100" dirty="0">
                <a:solidFill>
                  <a:srgbClr val="666666"/>
                </a:solidFill>
              </a:rPr>
              <a:t> Κατασκευές, παιχνίδια, εφαρμογές</a:t>
            </a:r>
            <a:r>
              <a:rPr lang="en-US" sz="2100" dirty="0">
                <a:solidFill>
                  <a:srgbClr val="666666"/>
                </a:solidFill>
              </a:rPr>
              <a:t>,</a:t>
            </a:r>
            <a:r>
              <a:rPr lang="el-GR" sz="2100" dirty="0">
                <a:solidFill>
                  <a:srgbClr val="666666"/>
                </a:solidFill>
              </a:rPr>
              <a:t> Επιστημονική/ υπολογιστική σκέψη, διαμεσολάβηση)</a:t>
            </a:r>
            <a:endParaRPr lang="el-GR" sz="2100" dirty="0">
              <a:solidFill>
                <a:srgbClr val="FF0000"/>
              </a:solidFill>
            </a:endParaRPr>
          </a:p>
          <a:p>
            <a:pPr lvl="1" algn="just">
              <a:spcBef>
                <a:spcPts val="600"/>
              </a:spcBef>
            </a:pPr>
            <a:endParaRPr lang="el-GR" b="1" dirty="0"/>
          </a:p>
          <a:p>
            <a:pPr lvl="1" algn="just">
              <a:lnSpc>
                <a:spcPct val="160000"/>
              </a:lnSpc>
            </a:pPr>
            <a:endParaRPr lang="el-GR" sz="1800" dirty="0"/>
          </a:p>
        </p:txBody>
      </p:sp>
      <p:pic>
        <p:nvPicPr>
          <p:cNvPr id="4" name="Εικόνα 3">
            <a:extLst>
              <a:ext uri="{FF2B5EF4-FFF2-40B4-BE49-F238E27FC236}">
                <a16:creationId xmlns:a16="http://schemas.microsoft.com/office/drawing/2014/main" id="{7316A79A-BA51-4E2C-A95C-0AF828369019}"/>
              </a:ext>
            </a:extLst>
          </p:cNvPr>
          <p:cNvPicPr>
            <a:picLocks noChangeAspect="1"/>
          </p:cNvPicPr>
          <p:nvPr/>
        </p:nvPicPr>
        <p:blipFill>
          <a:blip r:embed="rId3"/>
          <a:stretch>
            <a:fillRect/>
          </a:stretch>
        </p:blipFill>
        <p:spPr>
          <a:xfrm>
            <a:off x="10120045" y="5211011"/>
            <a:ext cx="1979488" cy="1439627"/>
          </a:xfrm>
          <a:prstGeom prst="rect">
            <a:avLst/>
          </a:prstGeom>
        </p:spPr>
      </p:pic>
    </p:spTree>
    <p:extLst>
      <p:ext uri="{BB962C8B-B14F-4D97-AF65-F5344CB8AC3E}">
        <p14:creationId xmlns:p14="http://schemas.microsoft.com/office/powerpoint/2010/main" val="3058784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Εικόνα 3">
            <a:extLst>
              <a:ext uri="{FF2B5EF4-FFF2-40B4-BE49-F238E27FC236}">
                <a16:creationId xmlns:a16="http://schemas.microsoft.com/office/drawing/2014/main" id="{E4E184D4-F696-4AB2-B408-7647606CAA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1338" y="1236663"/>
            <a:ext cx="4056062"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1" name="Εικόνα 4">
            <a:extLst>
              <a:ext uri="{FF2B5EF4-FFF2-40B4-BE49-F238E27FC236}">
                <a16:creationId xmlns:a16="http://schemas.microsoft.com/office/drawing/2014/main" id="{BE177264-75C4-497E-ADCA-9028534043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1236663"/>
            <a:ext cx="4122738" cy="425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8CEC4533-FBCC-4EC2-9805-8A9C1F2127F8}"/>
              </a:ext>
            </a:extLst>
          </p:cNvPr>
          <p:cNvSpPr txBox="1"/>
          <p:nvPr/>
        </p:nvSpPr>
        <p:spPr>
          <a:xfrm>
            <a:off x="5394325" y="5508626"/>
            <a:ext cx="1535998" cy="461665"/>
          </a:xfrm>
          <a:prstGeom prst="rect">
            <a:avLst/>
          </a:prstGeom>
          <a:solidFill>
            <a:schemeClr val="accent4">
              <a:lumMod val="60000"/>
              <a:lumOff val="40000"/>
            </a:schemeClr>
          </a:solidFill>
        </p:spPr>
        <p:txBody>
          <a:bodyPr wrap="none">
            <a:spAutoFit/>
          </a:bodyPr>
          <a:lstStyle/>
          <a:p>
            <a:pPr>
              <a:defRPr/>
            </a:pPr>
            <a:r>
              <a:rPr lang="el-GR" sz="2400" b="1" dirty="0"/>
              <a:t>Παιχνίδια</a:t>
            </a:r>
          </a:p>
        </p:txBody>
      </p:sp>
    </p:spTree>
    <p:extLst>
      <p:ext uri="{BB962C8B-B14F-4D97-AF65-F5344CB8AC3E}">
        <p14:creationId xmlns:p14="http://schemas.microsoft.com/office/powerpoint/2010/main" val="16128930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8167837-63A7-4542-AB95-6BF8765DC86B}"/>
              </a:ext>
            </a:extLst>
          </p:cNvPr>
          <p:cNvSpPr txBox="1"/>
          <p:nvPr/>
        </p:nvSpPr>
        <p:spPr>
          <a:xfrm>
            <a:off x="742941" y="1532328"/>
            <a:ext cx="8825500" cy="3539430"/>
          </a:xfrm>
          <a:prstGeom prst="rect">
            <a:avLst/>
          </a:prstGeom>
          <a:noFill/>
        </p:spPr>
        <p:txBody>
          <a:bodyPr wrap="square">
            <a:spAutoFit/>
          </a:bodyPr>
          <a:lstStyle/>
          <a:p>
            <a:r>
              <a:rPr lang="el-GR" sz="3200" dirty="0">
                <a:solidFill>
                  <a:srgbClr val="666666"/>
                </a:solidFill>
              </a:rPr>
              <a:t>Περιλαμβάνουν 4 κύκλους δεξιοτήτων</a:t>
            </a:r>
          </a:p>
          <a:p>
            <a:pPr marL="571500" indent="-571500">
              <a:buFont typeface="Wingdings" panose="05000000000000000000" pitchFamily="2" charset="2"/>
              <a:buChar char="Ø"/>
            </a:pPr>
            <a:r>
              <a:rPr lang="el-GR" sz="3200" b="1" dirty="0">
                <a:solidFill>
                  <a:srgbClr val="666666"/>
                </a:solidFill>
              </a:rPr>
              <a:t>Ζω καλύτερα – </a:t>
            </a:r>
            <a:r>
              <a:rPr lang="el-GR" sz="3200" dirty="0">
                <a:solidFill>
                  <a:srgbClr val="666666"/>
                </a:solidFill>
              </a:rPr>
              <a:t>Ευ Ζην</a:t>
            </a:r>
          </a:p>
          <a:p>
            <a:pPr marL="571500" indent="-571500">
              <a:buFont typeface="Wingdings" panose="05000000000000000000" pitchFamily="2" charset="2"/>
              <a:buChar char="Ø"/>
            </a:pPr>
            <a:r>
              <a:rPr lang="el-GR" sz="3200" b="1" dirty="0">
                <a:solidFill>
                  <a:srgbClr val="666666"/>
                </a:solidFill>
              </a:rPr>
              <a:t>Φροντίζω το Περιβάλλον</a:t>
            </a:r>
          </a:p>
          <a:p>
            <a:pPr marL="571500" indent="-571500">
              <a:buFont typeface="Wingdings" panose="05000000000000000000" pitchFamily="2" charset="2"/>
              <a:buChar char="Ø"/>
            </a:pPr>
            <a:r>
              <a:rPr lang="el-GR" sz="3200" b="1" dirty="0">
                <a:solidFill>
                  <a:srgbClr val="666666"/>
                </a:solidFill>
              </a:rPr>
              <a:t>Ενδιαφέρομαι και Ενεργώ - </a:t>
            </a:r>
            <a:r>
              <a:rPr lang="el-GR" sz="3200" dirty="0">
                <a:solidFill>
                  <a:srgbClr val="666666"/>
                </a:solidFill>
              </a:rPr>
              <a:t>Κοινωνική Συναίσθηση και Ευθύνη</a:t>
            </a:r>
          </a:p>
          <a:p>
            <a:pPr marL="571500" indent="-571500">
              <a:buFont typeface="Wingdings" panose="05000000000000000000" pitchFamily="2" charset="2"/>
              <a:buChar char="Ø"/>
            </a:pPr>
            <a:r>
              <a:rPr lang="el-GR" sz="3200" b="1" dirty="0">
                <a:solidFill>
                  <a:srgbClr val="666666"/>
                </a:solidFill>
              </a:rPr>
              <a:t>Δημιουργώ και Καινοτομώ – </a:t>
            </a:r>
            <a:r>
              <a:rPr lang="el-GR" sz="3200" dirty="0">
                <a:solidFill>
                  <a:srgbClr val="666666"/>
                </a:solidFill>
              </a:rPr>
              <a:t>Δημιουργική Σκέψη και Πρωτοβουλία</a:t>
            </a:r>
          </a:p>
        </p:txBody>
      </p:sp>
      <p:sp>
        <p:nvSpPr>
          <p:cNvPr id="5" name="Title 1">
            <a:extLst>
              <a:ext uri="{FF2B5EF4-FFF2-40B4-BE49-F238E27FC236}">
                <a16:creationId xmlns:a16="http://schemas.microsoft.com/office/drawing/2014/main" id="{2775B49D-CCEF-4B9B-B383-E49B2B3AA683}"/>
              </a:ext>
            </a:extLst>
          </p:cNvPr>
          <p:cNvSpPr>
            <a:spLocks noGrp="1"/>
          </p:cNvSpPr>
          <p:nvPr>
            <p:ph type="title"/>
          </p:nvPr>
        </p:nvSpPr>
        <p:spPr>
          <a:xfrm>
            <a:off x="742941" y="400692"/>
            <a:ext cx="8596668" cy="842481"/>
          </a:xfrm>
          <a:solidFill>
            <a:schemeClr val="accent3">
              <a:lumMod val="20000"/>
              <a:lumOff val="80000"/>
            </a:schemeClr>
          </a:solidFill>
        </p:spPr>
        <p:txBody>
          <a:bodyPr>
            <a:normAutofit fontScale="90000"/>
          </a:bodyPr>
          <a:lstStyle/>
          <a:p>
            <a:r>
              <a:rPr lang="el-GR" sz="3100" b="1" dirty="0">
                <a:solidFill>
                  <a:schemeClr val="accent2">
                    <a:lumMod val="75000"/>
                  </a:schemeClr>
                </a:solidFill>
                <a:latin typeface="Times New Roman" pitchFamily="18" charset="0"/>
              </a:rPr>
              <a:t>12. </a:t>
            </a:r>
            <a:r>
              <a:rPr lang="el-GR" sz="3100" b="1" dirty="0">
                <a:solidFill>
                  <a:schemeClr val="accent2">
                    <a:lumMod val="75000"/>
                  </a:schemeClr>
                </a:solidFill>
              </a:rPr>
              <a:t>Εργαστήρια δεξιοτήτων</a:t>
            </a:r>
            <a:br>
              <a:rPr lang="el-GR" sz="2800" dirty="0"/>
            </a:br>
            <a:endParaRPr lang="el-GR" dirty="0"/>
          </a:p>
        </p:txBody>
      </p:sp>
    </p:spTree>
    <p:extLst>
      <p:ext uri="{BB962C8B-B14F-4D97-AF65-F5344CB8AC3E}">
        <p14:creationId xmlns:p14="http://schemas.microsoft.com/office/powerpoint/2010/main" val="42887948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xfrm>
            <a:off x="677334" y="609600"/>
            <a:ext cx="8596668" cy="728148"/>
          </a:xfrm>
          <a:solidFill>
            <a:schemeClr val="accent3">
              <a:lumMod val="20000"/>
              <a:lumOff val="80000"/>
            </a:schemeClr>
          </a:solidFill>
        </p:spPr>
        <p:txBody>
          <a:bodyPr>
            <a:normAutofit fontScale="90000"/>
          </a:bodyPr>
          <a:lstStyle/>
          <a:p>
            <a:r>
              <a:rPr lang="el-GR" b="1" dirty="0">
                <a:solidFill>
                  <a:schemeClr val="accent2">
                    <a:lumMod val="75000"/>
                  </a:schemeClr>
                </a:solidFill>
              </a:rPr>
              <a:t>1</a:t>
            </a:r>
            <a:r>
              <a:rPr lang="el-GR" b="1" baseline="30000" dirty="0">
                <a:solidFill>
                  <a:schemeClr val="accent2">
                    <a:lumMod val="75000"/>
                  </a:schemeClr>
                </a:solidFill>
              </a:rPr>
              <a:t>ος</a:t>
            </a:r>
            <a:r>
              <a:rPr lang="el-GR" b="1" dirty="0">
                <a:solidFill>
                  <a:schemeClr val="accent2">
                    <a:lumMod val="75000"/>
                  </a:schemeClr>
                </a:solidFill>
              </a:rPr>
              <a:t>. Ζω καλύτερα – Ευ Ζην</a:t>
            </a:r>
            <a:br>
              <a:rPr lang="el-GR" b="1" dirty="0"/>
            </a:br>
            <a:endParaRPr lang="el-GR" dirty="0"/>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a:xfrm>
            <a:off x="677334" y="1639479"/>
            <a:ext cx="8596668" cy="3880773"/>
          </a:xfrm>
        </p:spPr>
        <p:txBody>
          <a:bodyPr/>
          <a:lstStyle/>
          <a:p>
            <a:pPr marL="0" indent="0">
              <a:buNone/>
            </a:pPr>
            <a:r>
              <a:rPr lang="el-GR" sz="2800" u="sng" dirty="0"/>
              <a:t>Περιλαμβάνονται προγράμματα στους παρακάτω τομείς:</a:t>
            </a:r>
            <a:endParaRPr lang="el-GR" sz="2800" dirty="0"/>
          </a:p>
          <a:p>
            <a:r>
              <a:rPr lang="el-GR" sz="2800" dirty="0"/>
              <a:t>ΥΓΕΙΑ: Διατροφή- </a:t>
            </a:r>
            <a:r>
              <a:rPr lang="el-GR" sz="2800" dirty="0" err="1"/>
              <a:t>Αυτομέριμνα</a:t>
            </a:r>
            <a:r>
              <a:rPr lang="el-GR" sz="2800" dirty="0"/>
              <a:t>, Οδική Ασφάλεια</a:t>
            </a:r>
          </a:p>
          <a:p>
            <a:r>
              <a:rPr lang="el-GR" sz="2800" dirty="0"/>
              <a:t>Ψυχική και Συναισθηματική Υγεία - Πρόληψη</a:t>
            </a:r>
          </a:p>
          <a:p>
            <a:r>
              <a:rPr lang="el-GR" sz="2800" dirty="0"/>
              <a:t>Γνωρίζω το σώμα μου - Σεξουαλική Διαπαιδαγώγηση</a:t>
            </a:r>
          </a:p>
          <a:p>
            <a:endParaRPr lang="el-GR" dirty="0"/>
          </a:p>
        </p:txBody>
      </p:sp>
    </p:spTree>
    <p:extLst>
      <p:ext uri="{BB962C8B-B14F-4D97-AF65-F5344CB8AC3E}">
        <p14:creationId xmlns:p14="http://schemas.microsoft.com/office/powerpoint/2010/main" val="22804337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xfrm>
            <a:off x="677334" y="609600"/>
            <a:ext cx="8596668" cy="890427"/>
          </a:xfrm>
          <a:solidFill>
            <a:schemeClr val="accent3">
              <a:lumMod val="20000"/>
              <a:lumOff val="80000"/>
            </a:schemeClr>
          </a:solidFill>
        </p:spPr>
        <p:txBody>
          <a:bodyPr/>
          <a:lstStyle/>
          <a:p>
            <a:r>
              <a:rPr lang="el-GR" b="1" dirty="0">
                <a:solidFill>
                  <a:schemeClr val="accent2">
                    <a:lumMod val="75000"/>
                  </a:schemeClr>
                </a:solidFill>
              </a:rPr>
              <a:t>2</a:t>
            </a:r>
            <a:r>
              <a:rPr lang="el-GR" b="1" baseline="30000" dirty="0">
                <a:solidFill>
                  <a:schemeClr val="accent2">
                    <a:lumMod val="75000"/>
                  </a:schemeClr>
                </a:solidFill>
              </a:rPr>
              <a:t>ος</a:t>
            </a:r>
            <a:r>
              <a:rPr lang="el-GR" b="1" dirty="0">
                <a:solidFill>
                  <a:schemeClr val="accent2">
                    <a:lumMod val="75000"/>
                  </a:schemeClr>
                </a:solidFill>
              </a:rPr>
              <a:t> Φροντίζω το Περιβάλλον</a:t>
            </a:r>
            <a:endParaRPr lang="el-GR" dirty="0">
              <a:solidFill>
                <a:schemeClr val="accent2">
                  <a:lumMod val="75000"/>
                </a:schemeClr>
              </a:solidFill>
            </a:endParaRPr>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a:xfrm>
            <a:off x="677334" y="1708526"/>
            <a:ext cx="8596668" cy="3880773"/>
          </a:xfrm>
        </p:spPr>
        <p:txBody>
          <a:bodyPr/>
          <a:lstStyle/>
          <a:p>
            <a:pPr marL="0" indent="0">
              <a:buNone/>
            </a:pPr>
            <a:r>
              <a:rPr lang="el-GR" sz="2800" u="sng" dirty="0"/>
              <a:t>Περιλαμβάνονται προγράμματα στους παρακάτω τομείς:</a:t>
            </a:r>
            <a:endParaRPr lang="el-GR" sz="2800" dirty="0"/>
          </a:p>
          <a:p>
            <a:r>
              <a:rPr lang="el-GR" sz="2800" dirty="0"/>
              <a:t>Οικολογία - Παγκόσμια και τοπική Φυσική κληρονομιά</a:t>
            </a:r>
          </a:p>
          <a:p>
            <a:r>
              <a:rPr lang="el-GR" sz="2800" dirty="0"/>
              <a:t>Κλιματική αλλαγή - Φυσικές Καταστροφές, Πολιτική προστασία</a:t>
            </a:r>
          </a:p>
          <a:p>
            <a:r>
              <a:rPr lang="el-GR" sz="2800" dirty="0"/>
              <a:t>Παγκόσμια και τοπική Πολιτιστική κληρονομιά</a:t>
            </a:r>
          </a:p>
          <a:p>
            <a:endParaRPr lang="el-GR" dirty="0"/>
          </a:p>
        </p:txBody>
      </p:sp>
    </p:spTree>
    <p:extLst>
      <p:ext uri="{BB962C8B-B14F-4D97-AF65-F5344CB8AC3E}">
        <p14:creationId xmlns:p14="http://schemas.microsoft.com/office/powerpoint/2010/main" val="42749805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solidFill>
            <a:schemeClr val="accent3">
              <a:lumMod val="20000"/>
              <a:lumOff val="80000"/>
            </a:schemeClr>
          </a:solidFill>
        </p:spPr>
        <p:txBody>
          <a:bodyPr/>
          <a:lstStyle/>
          <a:p>
            <a:r>
              <a:rPr lang="el-GR" b="1" dirty="0">
                <a:solidFill>
                  <a:schemeClr val="accent2">
                    <a:lumMod val="75000"/>
                  </a:schemeClr>
                </a:solidFill>
              </a:rPr>
              <a:t>3</a:t>
            </a:r>
            <a:r>
              <a:rPr lang="el-GR" b="1" baseline="30000" dirty="0">
                <a:solidFill>
                  <a:schemeClr val="accent2">
                    <a:lumMod val="75000"/>
                  </a:schemeClr>
                </a:solidFill>
              </a:rPr>
              <a:t>ος</a:t>
            </a:r>
            <a:r>
              <a:rPr lang="el-GR" b="1" dirty="0">
                <a:solidFill>
                  <a:schemeClr val="accent2">
                    <a:lumMod val="75000"/>
                  </a:schemeClr>
                </a:solidFill>
              </a:rPr>
              <a:t> Ενδιαφέρομαι και Ενεργώ - Κοινωνική Συναίσθηση και Ευθύνη</a:t>
            </a:r>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p:txBody>
          <a:bodyPr/>
          <a:lstStyle/>
          <a:p>
            <a:pPr marL="0" indent="0">
              <a:buNone/>
            </a:pPr>
            <a:r>
              <a:rPr lang="el-GR" sz="3200" u="sng" dirty="0"/>
              <a:t>Περιλαμβάνονται προγράμματα στους παρακάτω τομείς:</a:t>
            </a:r>
            <a:endParaRPr lang="el-GR" sz="3200" dirty="0"/>
          </a:p>
          <a:p>
            <a:r>
              <a:rPr lang="el-GR" sz="3200" dirty="0"/>
              <a:t>Ανθρώπινα δικαιώματα</a:t>
            </a:r>
          </a:p>
          <a:p>
            <a:r>
              <a:rPr lang="el-GR" sz="3200" dirty="0"/>
              <a:t>Εθελοντισμός διαμεσολάβηση</a:t>
            </a:r>
          </a:p>
          <a:p>
            <a:r>
              <a:rPr lang="el-GR" sz="3200" dirty="0"/>
              <a:t>Συμπερίληψη: Αλληλοσεβασμός, διαφορετικότητα</a:t>
            </a:r>
          </a:p>
          <a:p>
            <a:endParaRPr lang="el-GR" dirty="0"/>
          </a:p>
        </p:txBody>
      </p:sp>
    </p:spTree>
    <p:extLst>
      <p:ext uri="{BB962C8B-B14F-4D97-AF65-F5344CB8AC3E}">
        <p14:creationId xmlns:p14="http://schemas.microsoft.com/office/powerpoint/2010/main" val="3454670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15BA16-8C5D-418F-853A-EB75998F84FB}"/>
              </a:ext>
            </a:extLst>
          </p:cNvPr>
          <p:cNvSpPr>
            <a:spLocks noGrp="1"/>
          </p:cNvSpPr>
          <p:nvPr>
            <p:ph type="title"/>
          </p:nvPr>
        </p:nvSpPr>
        <p:spPr>
          <a:solidFill>
            <a:schemeClr val="accent3">
              <a:lumMod val="20000"/>
              <a:lumOff val="80000"/>
            </a:schemeClr>
          </a:solidFill>
        </p:spPr>
        <p:txBody>
          <a:bodyPr/>
          <a:lstStyle/>
          <a:p>
            <a:r>
              <a:rPr lang="el-GR" b="1" dirty="0">
                <a:solidFill>
                  <a:schemeClr val="accent2">
                    <a:lumMod val="75000"/>
                  </a:schemeClr>
                </a:solidFill>
              </a:rPr>
              <a:t>4</a:t>
            </a:r>
            <a:r>
              <a:rPr lang="el-GR" b="1" baseline="30000" dirty="0">
                <a:solidFill>
                  <a:schemeClr val="accent2">
                    <a:lumMod val="75000"/>
                  </a:schemeClr>
                </a:solidFill>
              </a:rPr>
              <a:t>ος</a:t>
            </a:r>
            <a:r>
              <a:rPr lang="el-GR" b="1" dirty="0">
                <a:solidFill>
                  <a:schemeClr val="accent2">
                    <a:lumMod val="75000"/>
                  </a:schemeClr>
                </a:solidFill>
              </a:rPr>
              <a:t> Δημιουργώ και Καινοτομώ – Δημιουργική Σκέψη και Πρωτοβουλία</a:t>
            </a:r>
          </a:p>
        </p:txBody>
      </p:sp>
      <p:sp>
        <p:nvSpPr>
          <p:cNvPr id="3" name="Θέση περιεχομένου 2">
            <a:extLst>
              <a:ext uri="{FF2B5EF4-FFF2-40B4-BE49-F238E27FC236}">
                <a16:creationId xmlns:a16="http://schemas.microsoft.com/office/drawing/2014/main" id="{F2A51080-3EE9-47BD-BCC4-044556F38696}"/>
              </a:ext>
            </a:extLst>
          </p:cNvPr>
          <p:cNvSpPr>
            <a:spLocks noGrp="1"/>
          </p:cNvSpPr>
          <p:nvPr>
            <p:ph idx="1"/>
          </p:nvPr>
        </p:nvSpPr>
        <p:spPr/>
        <p:txBody>
          <a:bodyPr/>
          <a:lstStyle/>
          <a:p>
            <a:pPr marL="0" indent="0">
              <a:buNone/>
            </a:pPr>
            <a:r>
              <a:rPr lang="el-GR" sz="3200" u="sng" dirty="0"/>
              <a:t>Περιλαμβάνονται προγράμματα στους παρακάτω τομείς:</a:t>
            </a:r>
            <a:endParaRPr lang="el-GR" sz="3200" dirty="0"/>
          </a:p>
          <a:p>
            <a:r>
              <a:rPr lang="el-GR" sz="3200" dirty="0"/>
              <a:t>STEM/ Εκπαιδευτική Ρομποτική</a:t>
            </a:r>
          </a:p>
          <a:p>
            <a:r>
              <a:rPr lang="el-GR" sz="3200" dirty="0"/>
              <a:t>Επιχειρηματικότητα- Αγωγή Σταδιοδρομίας- Γνωριμία με επαγγέλματα</a:t>
            </a:r>
          </a:p>
          <a:p>
            <a:endParaRPr lang="el-GR" dirty="0"/>
          </a:p>
        </p:txBody>
      </p:sp>
    </p:spTree>
    <p:extLst>
      <p:ext uri="{BB962C8B-B14F-4D97-AF65-F5344CB8AC3E}">
        <p14:creationId xmlns:p14="http://schemas.microsoft.com/office/powerpoint/2010/main" val="3403857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1059" y="80925"/>
            <a:ext cx="4398671" cy="793235"/>
          </a:xfrm>
          <a:solidFill>
            <a:schemeClr val="accent3">
              <a:lumMod val="20000"/>
              <a:lumOff val="80000"/>
            </a:schemeClr>
          </a:solidFill>
        </p:spPr>
        <p:txBody>
          <a:bodyPr>
            <a:normAutofit/>
          </a:bodyPr>
          <a:lstStyle/>
          <a:p>
            <a:r>
              <a:rPr lang="el-GR" b="1" dirty="0"/>
              <a:t>13. Τμήμα Ένταξης             </a:t>
            </a:r>
          </a:p>
        </p:txBody>
      </p:sp>
      <p:sp>
        <p:nvSpPr>
          <p:cNvPr id="4" name="Title 1"/>
          <p:cNvSpPr txBox="1">
            <a:spLocks/>
          </p:cNvSpPr>
          <p:nvPr/>
        </p:nvSpPr>
        <p:spPr>
          <a:xfrm>
            <a:off x="7500731" y="291064"/>
            <a:ext cx="4244802" cy="583096"/>
          </a:xfrm>
          <a:prstGeom prst="rect">
            <a:avLst/>
          </a:prstGeom>
        </p:spPr>
        <p:txBody>
          <a:bodyPr vert="horz" lIns="91440" tIns="45720" rIns="91440" bIns="45720" rtlCol="0" anchor="t">
            <a:normAutofit fontScale="97500" lnSpcReduction="10000"/>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l-GR" dirty="0"/>
          </a:p>
        </p:txBody>
      </p:sp>
      <p:sp>
        <p:nvSpPr>
          <p:cNvPr id="6" name="Rectangle 5"/>
          <p:cNvSpPr/>
          <p:nvPr/>
        </p:nvSpPr>
        <p:spPr>
          <a:xfrm>
            <a:off x="7859730" y="277487"/>
            <a:ext cx="1773271" cy="400110"/>
          </a:xfrm>
          <a:prstGeom prst="rect">
            <a:avLst/>
          </a:prstGeom>
        </p:spPr>
        <p:txBody>
          <a:bodyPr wrap="square">
            <a:spAutoFit/>
          </a:bodyPr>
          <a:lstStyle/>
          <a:p>
            <a:r>
              <a:rPr lang="el-GR" sz="2000" dirty="0">
                <a:solidFill>
                  <a:schemeClr val="accent5"/>
                </a:solidFill>
                <a:latin typeface="Arial" panose="020B0604020202020204" pitchFamily="34" charset="0"/>
              </a:rPr>
              <a:t>Ν.3699/2008</a:t>
            </a:r>
            <a:endParaRPr lang="el-GR" sz="2000" dirty="0">
              <a:solidFill>
                <a:schemeClr val="accent5"/>
              </a:solidFill>
              <a:effectLst/>
              <a:latin typeface="Arial" panose="020B0604020202020204" pitchFamily="34" charset="0"/>
            </a:endParaRPr>
          </a:p>
        </p:txBody>
      </p:sp>
      <p:sp>
        <p:nvSpPr>
          <p:cNvPr id="10" name="Rectangle 4"/>
          <p:cNvSpPr>
            <a:spLocks noGrp="1" noChangeArrowheads="1"/>
          </p:cNvSpPr>
          <p:nvPr>
            <p:ph idx="1"/>
          </p:nvPr>
        </p:nvSpPr>
        <p:spPr bwMode="auto">
          <a:xfrm>
            <a:off x="121323" y="612827"/>
            <a:ext cx="11728174" cy="62940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a:ln>
                  <a:noFill/>
                </a:ln>
                <a:solidFill>
                  <a:schemeClr val="accent5"/>
                </a:solidFill>
                <a:effectLst/>
                <a:latin typeface="Arial" panose="020B0604020202020204" pitchFamily="34" charset="0"/>
                <a:cs typeface="Verdana" panose="020B0604030504040204" pitchFamily="34" charset="0"/>
              </a:rPr>
              <a:t>Άρθρο 3</a:t>
            </a:r>
            <a:endParaRPr kumimoji="0" lang="el-GR" altLang="el-GR" b="1" i="0" u="none" strike="noStrike" cap="none" normalizeH="0" baseline="0" dirty="0">
              <a:ln>
                <a:noFill/>
              </a:ln>
              <a:solidFill>
                <a:schemeClr val="accent5"/>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b="1" i="0" u="none" strike="noStrike" cap="none" normalizeH="0" baseline="0" dirty="0">
                <a:ln>
                  <a:noFill/>
                </a:ln>
                <a:solidFill>
                  <a:schemeClr val="accent5"/>
                </a:solidFill>
                <a:effectLst/>
                <a:latin typeface="Arial" panose="020B0604020202020204" pitchFamily="34" charset="0"/>
                <a:cs typeface="Verdana" panose="020B0604030504040204" pitchFamily="34" charset="0"/>
              </a:rPr>
              <a:t>Μαθητές με αναπηρία και με ειδικές εκπαιδευτικές ανάγκες</a:t>
            </a:r>
            <a:endParaRPr kumimoji="0" lang="el-GR" altLang="el-GR" b="1" i="0" u="none" strike="noStrike" cap="none" normalizeH="0" baseline="0" dirty="0">
              <a:ln>
                <a:noFill/>
              </a:ln>
              <a:solidFill>
                <a:schemeClr val="accent5"/>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l-GR" altLang="el-GR" sz="500" b="0" i="0" u="none" strike="noStrike" cap="none" normalizeH="0" baseline="0" dirty="0">
                <a:ln>
                  <a:noFill/>
                </a:ln>
                <a:solidFill>
                  <a:schemeClr val="tx1"/>
                </a:solidFill>
                <a:effectLst/>
                <a:latin typeface="Arial" panose="020B0604020202020204" pitchFamily="34" charset="0"/>
                <a:cs typeface="Verdana" panose="020B0604030504040204" pitchFamily="34" charset="0"/>
              </a:rPr>
              <a:t> .</a:t>
            </a:r>
            <a:endParaRPr kumimoji="0" lang="el-GR" altLang="el-GR" sz="500" b="0" i="0" u="none" strike="noStrike" cap="none" normalizeH="0" baseline="0" dirty="0">
              <a:ln>
                <a:noFill/>
              </a:ln>
              <a:solidFill>
                <a:schemeClr val="tx1"/>
              </a:solidFill>
              <a:effectLst/>
              <a:latin typeface="Arial" panose="020B0604020202020204" pitchFamily="34" charset="0"/>
            </a:endParaRPr>
          </a:p>
          <a:p>
            <a:pPr marR="0" lvl="0" algn="just" defTabSz="914400" rtl="0" eaLnBrk="0" fontAlgn="base" latinLnBrk="0" hangingPunct="0">
              <a:lnSpc>
                <a:spcPct val="100000"/>
              </a:lnSpc>
              <a:spcBef>
                <a:spcPct val="0"/>
              </a:spcBef>
              <a:spcAft>
                <a:spcPct val="0"/>
              </a:spcAft>
              <a:buClrTx/>
              <a:buSzTx/>
              <a:buFontTx/>
              <a:buAutoNum type="arabicPeriod"/>
              <a:tabLst/>
            </a:pPr>
            <a:r>
              <a:rPr kumimoji="0" lang="el-GR" altLang="el-GR" sz="2000" b="0" i="0" u="none" strike="noStrike" cap="none" normalizeH="0" baseline="0" dirty="0">
                <a:ln>
                  <a:noFill/>
                </a:ln>
                <a:solidFill>
                  <a:schemeClr val="tx1"/>
                </a:solidFill>
                <a:effectLst/>
                <a:latin typeface="Arial" panose="020B0604020202020204" pitchFamily="34" charset="0"/>
                <a:cs typeface="Verdana" panose="020B0604030504040204" pitchFamily="34" charset="0"/>
              </a:rPr>
              <a:t>Μαθητές με αναπηρία και ειδικές εκπαιδευτικές ανά­γκες θεωρούνται όσοι για ολόκληρη ή ορισμένη περί­οδο της σχολικής τους ζωής εμφανίζουν σημαντικές</a:t>
            </a:r>
            <a:r>
              <a:rPr kumimoji="0" lang="el-GR" altLang="el-GR" sz="2000" b="0" i="0" u="none" strike="noStrike" cap="none" normalizeH="0" dirty="0">
                <a:ln>
                  <a:noFill/>
                </a:ln>
                <a:solidFill>
                  <a:schemeClr val="tx1"/>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1"/>
                </a:solidFill>
                <a:effectLst/>
                <a:latin typeface="Arial" panose="020B0604020202020204" pitchFamily="34" charset="0"/>
                <a:cs typeface="Verdana" panose="020B0604030504040204" pitchFamily="34" charset="0"/>
              </a:rPr>
              <a:t>δυσκολίες μάθησης εξαιτίας αισθητηριακών, νοητικών, γνωστικών, αναπτυξιακών προβλημάτων, ψυχικών και νευροψυχικών διαταραχών οι οποίες, σύμφωνα με τη διεπιστημονική αξιολόγηση, επηρεάζουν τη διαδικασία της σχολικής προσαρμογής και μάθησης. Στους μα­θητές με αναπηρία και ειδικές εκπαιδευτικές ανάγκες συγκαταλέγονται ιδίως όσοι παρουσιάζουν:</a:t>
            </a:r>
          </a:p>
          <a:p>
            <a:pPr marL="228600" marR="0" lvl="0" indent="-228600" algn="just" defTabSz="914400" rtl="0" eaLnBrk="0" fontAlgn="base" latinLnBrk="0" hangingPunct="0">
              <a:lnSpc>
                <a:spcPct val="100000"/>
              </a:lnSpc>
              <a:spcBef>
                <a:spcPct val="0"/>
              </a:spcBef>
              <a:spcAft>
                <a:spcPct val="0"/>
              </a:spcAft>
              <a:buClrTx/>
              <a:buSzTx/>
              <a:buFontTx/>
              <a:buAutoNum type="arabicPeriod"/>
              <a:tabLst/>
            </a:pPr>
            <a:endParaRPr kumimoji="0" lang="el-GR" altLang="el-GR" sz="1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endParaRP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νοητική αναπηρία</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αισθητηριακές αναπηρίες όρασης</a:t>
            </a:r>
            <a:r>
              <a:rPr kumimoji="0" lang="el-GR" altLang="el-GR" sz="2000" b="0" i="0" u="none" strike="noStrike" cap="none" normalizeH="0" dirty="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(τυφλοί, αμβλύωπες με χαμηλή όραση), </a:t>
            </a:r>
          </a:p>
          <a:p>
            <a:pPr algn="just" defTabSz="914400" eaLnBrk="0" fontAlgn="base" hangingPunct="0">
              <a:spcBef>
                <a:spcPct val="0"/>
              </a:spcBef>
              <a:spcAft>
                <a:spcPct val="0"/>
              </a:spcAft>
              <a:buClrTx/>
              <a:buSzTx/>
            </a:pP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αισθητηριακές αναπηρίες ακοής (κωφοί, βαρήκοοι),</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 κινητικές αναπηρίες, χρόνια μη ιάσιμα νοσήματα,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διαταραχές ομιλίας-λόγου,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ειδικές μαθησιακές δυσκολίες</a:t>
            </a:r>
            <a:r>
              <a:rPr kumimoji="0" lang="el-GR" altLang="el-GR" sz="2000" b="0" i="0" u="none" strike="noStrike" cap="none" normalizeH="0" dirty="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όπως δυσλεξία, δυσγραφία, δυσαριθμησία, δυσαναγνωσία,     </a:t>
            </a:r>
          </a:p>
          <a:p>
            <a:pPr marL="0" indent="0" algn="just" defTabSz="914400" eaLnBrk="0" fontAlgn="base" hangingPunct="0">
              <a:spcBef>
                <a:spcPct val="0"/>
              </a:spcBef>
              <a:spcAft>
                <a:spcPct val="0"/>
              </a:spcAft>
              <a:buClrTx/>
              <a:buSzTx/>
              <a:buNone/>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err="1">
                <a:ln>
                  <a:noFill/>
                </a:ln>
                <a:solidFill>
                  <a:schemeClr val="tx2">
                    <a:lumMod val="60000"/>
                    <a:lumOff val="40000"/>
                  </a:schemeClr>
                </a:solidFill>
                <a:effectLst/>
                <a:latin typeface="Arial" panose="020B0604020202020204" pitchFamily="34" charset="0"/>
                <a:cs typeface="Verdana" panose="020B0604030504040204" pitchFamily="34" charset="0"/>
              </a:rPr>
              <a:t>δυσορθογραφία</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σύνδρομο ελλειμματικής προσοχής με ή χωρίς υπερκινητικότητα,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διάχυτες αναπτυξιακές διαταραχές</a:t>
            </a:r>
            <a:r>
              <a:rPr kumimoji="0" lang="el-GR" altLang="el-GR" sz="2000" b="0" i="0" u="none" strike="noStrike" cap="none" normalizeH="0" dirty="0">
                <a:ln>
                  <a:noFill/>
                </a:ln>
                <a:solidFill>
                  <a:schemeClr val="tx2">
                    <a:lumMod val="60000"/>
                    <a:lumOff val="40000"/>
                  </a:schemeClr>
                </a:solidFill>
                <a:effectLst/>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(φάσμα αυτισμού), </a:t>
            </a:r>
          </a:p>
          <a:p>
            <a:pPr algn="just" defTabSz="914400" eaLnBrk="0" fontAlgn="base" hangingPunct="0">
              <a:spcBef>
                <a:spcPct val="0"/>
              </a:spcBef>
              <a:spcAft>
                <a:spcPct val="0"/>
              </a:spcAft>
              <a:buClrTx/>
              <a:buSzTx/>
            </a:pPr>
            <a:r>
              <a:rPr lang="el-GR" altLang="el-GR" sz="2000" dirty="0">
                <a:solidFill>
                  <a:schemeClr val="tx2">
                    <a:lumMod val="60000"/>
                    <a:lumOff val="40000"/>
                  </a:schemeClr>
                </a:solidFill>
                <a:latin typeface="Arial" panose="020B0604020202020204" pitchFamily="34" charset="0"/>
                <a:cs typeface="Verdana" panose="020B0604030504040204" pitchFamily="34" charset="0"/>
              </a:rPr>
              <a:t>   </a:t>
            </a:r>
            <a:r>
              <a:rPr kumimoji="0" lang="el-GR" altLang="el-GR" sz="20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rPr>
              <a:t>ψυχικές διαταραχές και πολλαπλές αναπηρίες. </a:t>
            </a:r>
            <a:endParaRPr kumimoji="0" lang="el-GR" altLang="el-GR" sz="1200" b="0" i="0" u="none" strike="noStrike" cap="none" normalizeH="0" baseline="0" dirty="0">
              <a:ln>
                <a:noFill/>
              </a:ln>
              <a:solidFill>
                <a:schemeClr val="tx2">
                  <a:lumMod val="60000"/>
                  <a:lumOff val="40000"/>
                </a:schemeClr>
              </a:solidFill>
              <a:effectLst/>
              <a:latin typeface="Arial" panose="020B0604020202020204" pitchFamily="34" charset="0"/>
              <a:cs typeface="Verdana" panose="020B0604030504040204" pitchFamily="34" charset="0"/>
            </a:endParaRPr>
          </a:p>
          <a:p>
            <a:pPr marL="0" lvl="0" indent="0" algn="just" defTabSz="914400" eaLnBrk="0" fontAlgn="base" hangingPunct="0">
              <a:spcBef>
                <a:spcPct val="0"/>
              </a:spcBef>
              <a:spcAft>
                <a:spcPct val="0"/>
              </a:spcAft>
              <a:buClrTx/>
              <a:buSzTx/>
              <a:buNone/>
            </a:pPr>
            <a:endParaRPr lang="el-GR" altLang="el-GR" sz="1600" u="sng" dirty="0">
              <a:solidFill>
                <a:schemeClr val="tx1"/>
              </a:solidFill>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l-GR" altLang="el-GR" sz="1600" b="0" i="0" u="none" strike="noStrike" cap="none" normalizeH="0" baseline="0" dirty="0">
              <a:ln>
                <a:noFill/>
              </a:ln>
              <a:solidFill>
                <a:schemeClr val="tx1"/>
              </a:solidFill>
              <a:effectLst/>
              <a:latin typeface="Arial" panose="020B0604020202020204" pitchFamily="34" charset="0"/>
              <a:cs typeface="Verdana" panose="020B0604030504040204" pitchFamily="34" charset="0"/>
            </a:endParaRPr>
          </a:p>
        </p:txBody>
      </p:sp>
    </p:spTree>
    <p:extLst>
      <p:ext uri="{BB962C8B-B14F-4D97-AF65-F5344CB8AC3E}">
        <p14:creationId xmlns:p14="http://schemas.microsoft.com/office/powerpoint/2010/main" val="29917949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105D94E-6CF6-4A43-9A9B-D39CE19DC6D7}"/>
              </a:ext>
            </a:extLst>
          </p:cNvPr>
          <p:cNvSpPr>
            <a:spLocks noGrp="1"/>
          </p:cNvSpPr>
          <p:nvPr>
            <p:ph idx="1"/>
          </p:nvPr>
        </p:nvSpPr>
        <p:spPr>
          <a:xfrm>
            <a:off x="497029" y="349322"/>
            <a:ext cx="9007579" cy="6339154"/>
          </a:xfrm>
        </p:spPr>
        <p:txBody>
          <a:bodyPr>
            <a:normAutofit lnSpcReduction="10000"/>
          </a:bodyPr>
          <a:lstStyle/>
          <a:p>
            <a:pPr marL="0" lvl="0" indent="0" algn="just" defTabSz="914400" eaLnBrk="0" fontAlgn="base" hangingPunct="0">
              <a:spcBef>
                <a:spcPct val="0"/>
              </a:spcBef>
              <a:spcAft>
                <a:spcPct val="0"/>
              </a:spcAft>
              <a:buClrTx/>
              <a:buSzTx/>
              <a:buNone/>
            </a:pPr>
            <a:r>
              <a:rPr lang="el-GR" altLang="el-GR" sz="2600" b="1" dirty="0">
                <a:solidFill>
                  <a:schemeClr val="tx1"/>
                </a:solidFill>
              </a:rPr>
              <a:t>2. </a:t>
            </a:r>
            <a:r>
              <a:rPr lang="el-GR" altLang="el-GR" sz="2600" dirty="0">
                <a:solidFill>
                  <a:schemeClr val="tx1"/>
                </a:solidFill>
                <a:cs typeface="Verdana" panose="020B0604030504040204" pitchFamily="34" charset="0"/>
              </a:rPr>
              <a:t>Οι μαθητές με </a:t>
            </a:r>
            <a:r>
              <a:rPr lang="el-GR" altLang="el-GR" sz="2600" b="1" dirty="0">
                <a:solidFill>
                  <a:schemeClr val="tx1"/>
                </a:solidFill>
                <a:cs typeface="Verdana" panose="020B0604030504040204" pitchFamily="34" charset="0"/>
              </a:rPr>
              <a:t>σύνθετες γνωστικές, συναισθηματι­κές και κοινωνικές δυσκολίες, </a:t>
            </a:r>
            <a:r>
              <a:rPr lang="el-GR" altLang="el-GR" sz="2600" b="1" dirty="0" err="1">
                <a:solidFill>
                  <a:schemeClr val="tx1"/>
                </a:solidFill>
                <a:cs typeface="Verdana" panose="020B0604030504040204" pitchFamily="34" charset="0"/>
              </a:rPr>
              <a:t>παραβατική</a:t>
            </a:r>
            <a:r>
              <a:rPr lang="el-GR" altLang="el-GR" sz="2600" b="1" dirty="0">
                <a:solidFill>
                  <a:schemeClr val="tx1"/>
                </a:solidFill>
                <a:cs typeface="Verdana" panose="020B0604030504040204" pitchFamily="34" charset="0"/>
              </a:rPr>
              <a:t> συμπεριφορά</a:t>
            </a:r>
            <a:r>
              <a:rPr lang="el-GR" altLang="el-GR" sz="2600" dirty="0">
                <a:solidFill>
                  <a:schemeClr val="tx1"/>
                </a:solidFill>
                <a:cs typeface="Verdana" panose="020B0604030504040204" pitchFamily="34" charset="0"/>
              </a:rPr>
              <a:t> λόγω κακοποίησης, </a:t>
            </a:r>
            <a:r>
              <a:rPr lang="el-GR" altLang="el-GR" sz="2600" dirty="0" err="1">
                <a:solidFill>
                  <a:schemeClr val="tx1"/>
                </a:solidFill>
                <a:cs typeface="Verdana" panose="020B0604030504040204" pitchFamily="34" charset="0"/>
              </a:rPr>
              <a:t>γονεϊκής</a:t>
            </a:r>
            <a:r>
              <a:rPr lang="el-GR" altLang="el-GR" sz="2600" dirty="0">
                <a:solidFill>
                  <a:schemeClr val="tx1"/>
                </a:solidFill>
                <a:cs typeface="Verdana" panose="020B0604030504040204" pitchFamily="34" charset="0"/>
              </a:rPr>
              <a:t> παραμέλησης και εγκα­τάλειψης ή λόγω ενδοοικογενειακής βίας, ανήκουν στα άτομα με ειδικές εκπαιδευτικές ανάγκες.</a:t>
            </a:r>
          </a:p>
          <a:p>
            <a:pPr marL="0" lvl="0" indent="0" algn="just" defTabSz="914400" eaLnBrk="0" fontAlgn="base" hangingPunct="0">
              <a:spcBef>
                <a:spcPct val="0"/>
              </a:spcBef>
              <a:spcAft>
                <a:spcPct val="0"/>
              </a:spcAft>
              <a:buClrTx/>
              <a:buSzTx/>
              <a:buNone/>
            </a:pPr>
            <a:endParaRPr lang="el-GR" altLang="el-GR" sz="2600" dirty="0">
              <a:solidFill>
                <a:schemeClr val="tx1"/>
              </a:solidFill>
            </a:endParaRPr>
          </a:p>
          <a:p>
            <a:pPr marL="0" lvl="0" indent="0" algn="just" defTabSz="914400" eaLnBrk="0" fontAlgn="base" hangingPunct="0">
              <a:spcBef>
                <a:spcPct val="0"/>
              </a:spcBef>
              <a:spcAft>
                <a:spcPct val="0"/>
              </a:spcAft>
              <a:buClrTx/>
              <a:buSzTx/>
              <a:buNone/>
            </a:pPr>
            <a:endParaRPr lang="el-GR" altLang="el-GR" sz="2600" dirty="0">
              <a:solidFill>
                <a:schemeClr val="tx1"/>
              </a:solidFill>
            </a:endParaRPr>
          </a:p>
          <a:p>
            <a:pPr marL="0" lvl="0" indent="0" algn="just" defTabSz="914400" eaLnBrk="0" fontAlgn="base" hangingPunct="0">
              <a:spcBef>
                <a:spcPct val="0"/>
              </a:spcBef>
              <a:spcAft>
                <a:spcPct val="0"/>
              </a:spcAft>
              <a:buClrTx/>
              <a:buSzTx/>
              <a:buNone/>
            </a:pPr>
            <a:r>
              <a:rPr lang="el-GR" altLang="el-GR" sz="2600" b="1" dirty="0">
                <a:solidFill>
                  <a:schemeClr val="tx1"/>
                </a:solidFill>
                <a:cs typeface="Verdana" panose="020B0604030504040204" pitchFamily="34" charset="0"/>
              </a:rPr>
              <a:t>3. </a:t>
            </a:r>
            <a:r>
              <a:rPr lang="el-GR" altLang="el-GR" sz="2600" dirty="0">
                <a:solidFill>
                  <a:schemeClr val="tx1"/>
                </a:solidFill>
                <a:cs typeface="Verdana" panose="020B0604030504040204" pitchFamily="34" charset="0"/>
              </a:rPr>
              <a:t>Μαθητές με ειδικές εκπαιδευτικές ανάγκες είναι και οι μαθητές που έχουν </a:t>
            </a:r>
            <a:r>
              <a:rPr lang="el-GR" altLang="el-GR" sz="2600" b="1" dirty="0">
                <a:solidFill>
                  <a:schemeClr val="tx1"/>
                </a:solidFill>
                <a:cs typeface="Verdana" panose="020B0604030504040204" pitchFamily="34" charset="0"/>
              </a:rPr>
              <a:t>μία ή περισσότερες νοητικές ικανότητες και ταλέντα ανεπτυγμένα σε βαθμό που υπερβαίνει κατά πολύ τα προσδοκώμενα για την ηλι­κιακή τους ομάδα. </a:t>
            </a:r>
          </a:p>
          <a:p>
            <a:pPr marL="0" lvl="0" indent="0" algn="just" defTabSz="914400" eaLnBrk="0" fontAlgn="base" hangingPunct="0">
              <a:spcBef>
                <a:spcPct val="0"/>
              </a:spcBef>
              <a:spcAft>
                <a:spcPct val="0"/>
              </a:spcAft>
              <a:buClrTx/>
              <a:buSzTx/>
              <a:buNone/>
            </a:pPr>
            <a:endParaRPr lang="el-GR" sz="2600" b="1" dirty="0"/>
          </a:p>
          <a:p>
            <a:pPr marL="0" lvl="0" indent="0" algn="just" defTabSz="914400" eaLnBrk="0" fontAlgn="base" hangingPunct="0">
              <a:spcBef>
                <a:spcPct val="0"/>
              </a:spcBef>
              <a:spcAft>
                <a:spcPct val="0"/>
              </a:spcAft>
              <a:buClrTx/>
              <a:buSzTx/>
              <a:buNone/>
            </a:pPr>
            <a:endParaRPr lang="el-GR" sz="2600" b="1" dirty="0"/>
          </a:p>
          <a:p>
            <a:pPr marL="0" lvl="0" indent="0" algn="just" defTabSz="914400" eaLnBrk="0" fontAlgn="base" hangingPunct="0">
              <a:spcBef>
                <a:spcPct val="0"/>
              </a:spcBef>
              <a:spcAft>
                <a:spcPct val="0"/>
              </a:spcAft>
              <a:buClrTx/>
              <a:buSzTx/>
              <a:buNone/>
            </a:pPr>
            <a:r>
              <a:rPr lang="el-GR" altLang="el-GR" sz="2600" dirty="0">
                <a:solidFill>
                  <a:schemeClr val="accent5"/>
                </a:solidFill>
                <a:latin typeface="Arial" panose="020B0604020202020204" pitchFamily="34" charset="0"/>
                <a:cs typeface="Verdana" panose="020B0604030504040204" pitchFamily="34" charset="0"/>
              </a:rPr>
              <a:t>Στην κα­τηγορία μαθητών με αναπηρία και ειδικές εκπαιδευτικές ανάγκες </a:t>
            </a:r>
            <a:r>
              <a:rPr lang="el-GR" altLang="el-GR" sz="2600" b="1" dirty="0">
                <a:solidFill>
                  <a:schemeClr val="accent5"/>
                </a:solidFill>
                <a:latin typeface="Arial" panose="020B0604020202020204" pitchFamily="34" charset="0"/>
                <a:cs typeface="Verdana" panose="020B0604030504040204" pitchFamily="34" charset="0"/>
              </a:rPr>
              <a:t>δεν εμπίπτουν οι μαθητές με χαμηλή σχολική επίδοση </a:t>
            </a:r>
            <a:r>
              <a:rPr lang="el-GR" altLang="el-GR" sz="2600" dirty="0">
                <a:solidFill>
                  <a:schemeClr val="accent5"/>
                </a:solidFill>
                <a:latin typeface="Arial" panose="020B0604020202020204" pitchFamily="34" charset="0"/>
                <a:cs typeface="Verdana" panose="020B0604030504040204" pitchFamily="34" charset="0"/>
              </a:rPr>
              <a:t>που συνδέεται αιτιωδώς με εξωγενείς παράγο­ντες, όπως γλωσσικά ή πολιτισμικά χαρακτηριστικά.</a:t>
            </a:r>
            <a:endParaRPr lang="el-GR" altLang="el-GR" sz="2600" dirty="0">
              <a:solidFill>
                <a:schemeClr val="accent5"/>
              </a:solidFill>
              <a:latin typeface="Arial" panose="020B0604020202020204" pitchFamily="34" charset="0"/>
            </a:endParaRPr>
          </a:p>
          <a:p>
            <a:endParaRPr lang="el-GR" dirty="0"/>
          </a:p>
        </p:txBody>
      </p:sp>
    </p:spTree>
    <p:extLst>
      <p:ext uri="{BB962C8B-B14F-4D97-AF65-F5344CB8AC3E}">
        <p14:creationId xmlns:p14="http://schemas.microsoft.com/office/powerpoint/2010/main" val="1197108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35920" y="0"/>
            <a:ext cx="11148906" cy="1899821"/>
          </a:xfrm>
        </p:spPr>
        <p:txBody>
          <a:bodyPr>
            <a:normAutofit/>
          </a:bodyPr>
          <a:lstStyle/>
          <a:p>
            <a:pPr marL="0" lvl="0" indent="0" algn="just" defTabSz="914400" eaLnBrk="0" fontAlgn="base" hangingPunct="0">
              <a:spcBef>
                <a:spcPct val="0"/>
              </a:spcBef>
              <a:spcAft>
                <a:spcPct val="0"/>
              </a:spcAft>
              <a:buClrTx/>
              <a:buSzTx/>
              <a:buNone/>
            </a:pPr>
            <a:r>
              <a:rPr lang="el-GR" sz="2400" b="1" dirty="0">
                <a:latin typeface="Arial" panose="020B0604020202020204" pitchFamily="34" charset="0"/>
                <a:cs typeface="Arial" panose="020B0604020202020204" pitchFamily="34" charset="0"/>
              </a:rPr>
              <a:t>Οι μαθητές που πρόκειται να υποστηριχθούν στα Τ.Ε. θα πρέπει να έχουν:</a:t>
            </a:r>
          </a:p>
          <a:p>
            <a:pPr algn="just" defTabSz="914400" eaLnBrk="0" fontAlgn="base" hangingPunct="0">
              <a:spcBef>
                <a:spcPct val="0"/>
              </a:spcBef>
              <a:spcAft>
                <a:spcPct val="0"/>
              </a:spcAft>
              <a:buClrTx/>
              <a:buSzTx/>
            </a:pPr>
            <a:r>
              <a:rPr lang="el-GR" sz="2400" dirty="0">
                <a:latin typeface="Arial" panose="020B0604020202020204" pitchFamily="34" charset="0"/>
                <a:cs typeface="Arial" panose="020B0604020202020204" pitchFamily="34" charset="0"/>
              </a:rPr>
              <a:t>γνωμάτευση από το ΚΕ.ΔΑ.Σ.Υ. (Κέντρα Διεπιστημονικής Αξιολόγησης, Συμβουλευτικής και Υποστήριξης) ή άλλο δημόσιο πιστοποιημένο φορέα </a:t>
            </a:r>
          </a:p>
          <a:p>
            <a:pPr algn="just" defTabSz="914400" eaLnBrk="0" fontAlgn="base" hangingPunct="0">
              <a:spcBef>
                <a:spcPct val="0"/>
              </a:spcBef>
              <a:spcAft>
                <a:spcPct val="0"/>
              </a:spcAft>
              <a:buClrTx/>
              <a:buSzTx/>
            </a:pPr>
            <a:r>
              <a:rPr lang="el-GR" sz="2400" dirty="0">
                <a:latin typeface="Arial" panose="020B0604020202020204" pitchFamily="34" charset="0"/>
                <a:cs typeface="Arial" panose="020B0604020202020204" pitchFamily="34" charset="0"/>
              </a:rPr>
              <a:t>υπεύθυνη δήλωση του γονέα ότι επιθυμεί την αξιολόγηση και την υποστήριξη του παιδιού του από τον εκπαιδευτικό Ε.Α.Ε στο Τ.Ε</a:t>
            </a:r>
          </a:p>
          <a:p>
            <a:pPr marL="0" lvl="0" indent="0" algn="just" defTabSz="914400" eaLnBrk="0" fontAlgn="base" hangingPunct="0">
              <a:spcBef>
                <a:spcPct val="0"/>
              </a:spcBef>
              <a:spcAft>
                <a:spcPct val="0"/>
              </a:spcAft>
              <a:buClrTx/>
              <a:buSzTx/>
              <a:buNone/>
            </a:pPr>
            <a:endParaRPr lang="el-GR" altLang="el-GR" sz="1900" dirty="0">
              <a:solidFill>
                <a:schemeClr val="tx1"/>
              </a:solidFill>
              <a:latin typeface="Arial" panose="020B0604020202020204" pitchFamily="34" charset="0"/>
              <a:cs typeface="Arial" panose="020B0604020202020204" pitchFamily="34" charset="0"/>
            </a:endParaRPr>
          </a:p>
          <a:p>
            <a:pPr marL="0" lvl="0" indent="0" algn="just" defTabSz="914400" eaLnBrk="0" fontAlgn="base" hangingPunct="0">
              <a:spcBef>
                <a:spcPct val="0"/>
              </a:spcBef>
              <a:spcAft>
                <a:spcPct val="0"/>
              </a:spcAft>
              <a:buClrTx/>
              <a:buSzTx/>
              <a:buNone/>
            </a:pPr>
            <a:endParaRPr lang="el-GR" sz="1900" dirty="0">
              <a:latin typeface="Arial" panose="020B0604020202020204" pitchFamily="34" charset="0"/>
              <a:cs typeface="Arial" panose="020B0604020202020204" pitchFamily="34" charset="0"/>
            </a:endParaRPr>
          </a:p>
        </p:txBody>
      </p:sp>
      <p:sp>
        <p:nvSpPr>
          <p:cNvPr id="4" name="Ορθογώνιο 3">
            <a:extLst>
              <a:ext uri="{FF2B5EF4-FFF2-40B4-BE49-F238E27FC236}">
                <a16:creationId xmlns:a16="http://schemas.microsoft.com/office/drawing/2014/main" id="{0CB2B0E6-C393-4EF3-884F-F46B3529AD26}"/>
              </a:ext>
            </a:extLst>
          </p:cNvPr>
          <p:cNvSpPr/>
          <p:nvPr/>
        </p:nvSpPr>
        <p:spPr>
          <a:xfrm>
            <a:off x="0" y="1983403"/>
            <a:ext cx="11420747" cy="4585871"/>
          </a:xfrm>
          <a:prstGeom prst="rect">
            <a:avLst/>
          </a:prstGeom>
        </p:spPr>
        <p:txBody>
          <a:bodyPr wrap="square">
            <a:spAutoFit/>
          </a:bodyPr>
          <a:lstStyle/>
          <a:p>
            <a:pPr algn="ctr"/>
            <a:r>
              <a:rPr lang="el-GR" sz="2400" b="1" dirty="0"/>
              <a:t>Μέχρι να υπάρξει γνωμάτευση από δημόσιο πιστοποιημένο φορέα μπορούν να υποστηριχθούν στο Τ.Ε. από τον εκπαιδευτικό Ε.Α.Ε. με:</a:t>
            </a:r>
          </a:p>
          <a:p>
            <a:pPr algn="ctr"/>
            <a:r>
              <a:rPr lang="el-GR" sz="2400" b="1" dirty="0"/>
              <a:t> </a:t>
            </a:r>
          </a:p>
          <a:p>
            <a:pPr marL="285750" indent="-285750">
              <a:buFont typeface="Arial" panose="020B0604020202020204" pitchFamily="34" charset="0"/>
              <a:buChar char="•"/>
            </a:pPr>
            <a:r>
              <a:rPr lang="el-GR" sz="2200" b="1" dirty="0"/>
              <a:t>αντίγραφο από το πρακτικό παιδαγωγικής συνεδρίας </a:t>
            </a:r>
            <a:r>
              <a:rPr lang="el-GR" sz="2200" dirty="0"/>
              <a:t>στο οποίο να αναφέρονται από τον εκπαιδευτικό του τμήματος οι λόγοι που κρίνεται απαραίτητο ο μαθητής να υποστηριχθεί από τον εκπαιδευτικό Ε.Α.Ε.</a:t>
            </a:r>
          </a:p>
          <a:p>
            <a:pPr marL="285750" indent="-285750">
              <a:buFont typeface="Arial" panose="020B0604020202020204" pitchFamily="34" charset="0"/>
              <a:buChar char="•"/>
            </a:pPr>
            <a:r>
              <a:rPr lang="el-GR" sz="2200" dirty="0"/>
              <a:t>το </a:t>
            </a:r>
            <a:r>
              <a:rPr lang="el-GR" sz="2200" b="1" dirty="0"/>
              <a:t>Βραχυχρόνιο Πρόγραμμα Παρέμβασης </a:t>
            </a:r>
            <a:r>
              <a:rPr lang="el-GR" sz="2200" dirty="0"/>
              <a:t>(ΒΠΠ) που έχει εφαρμοστεί για τον συγκεκριμένο μαθητή για ελάχιστο χρονικό διάστημα δύο μηνών και τα αποτελέσματά του </a:t>
            </a:r>
            <a:endParaRPr lang="el-GR" sz="2200" b="1" dirty="0"/>
          </a:p>
          <a:p>
            <a:pPr marL="285750" indent="-285750">
              <a:buFont typeface="Arial" panose="020B0604020202020204" pitchFamily="34" charset="0"/>
              <a:buChar char="•"/>
            </a:pPr>
            <a:r>
              <a:rPr lang="el-GR" sz="2200" b="1" dirty="0"/>
              <a:t>υπεύθυνη δήλωση του γονέα </a:t>
            </a:r>
            <a:r>
              <a:rPr lang="el-GR" sz="2200" dirty="0"/>
              <a:t>ότι επιθυμεί την αξιολόγηση και την υποστήριξη του παιδιού του από τον εκπαιδευτικό Ε.Α.Ε στο Τ.Ε. </a:t>
            </a:r>
          </a:p>
          <a:p>
            <a:pPr marL="285750" indent="-285750">
              <a:buFont typeface="Arial" panose="020B0604020202020204" pitchFamily="34" charset="0"/>
              <a:buChar char="•"/>
            </a:pPr>
            <a:r>
              <a:rPr lang="el-GR" sz="2200" b="1" dirty="0"/>
              <a:t>σύμφωνη γνώμη του Συντονιστή Ειδικής Αγωγής </a:t>
            </a:r>
            <a:r>
              <a:rPr lang="el-GR" sz="2200" dirty="0"/>
              <a:t>και Ενταξιακής Εκπαίδευσης ή του Συντονιστή παιδαγωγικής ευθύνης του σχολείου, </a:t>
            </a:r>
            <a:r>
              <a:rPr lang="el-GR" sz="2200" b="1" dirty="0">
                <a:solidFill>
                  <a:schemeClr val="accent5"/>
                </a:solidFill>
              </a:rPr>
              <a:t>έως ότου το παιδί περάσει από διαδικασία γνωμάτευσης.</a:t>
            </a:r>
          </a:p>
        </p:txBody>
      </p:sp>
    </p:spTree>
    <p:extLst>
      <p:ext uri="{BB962C8B-B14F-4D97-AF65-F5344CB8AC3E}">
        <p14:creationId xmlns:p14="http://schemas.microsoft.com/office/powerpoint/2010/main" val="1477151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B105D94E-6CF6-4A43-9A9B-D39CE19DC6D7}"/>
              </a:ext>
            </a:extLst>
          </p:cNvPr>
          <p:cNvSpPr>
            <a:spLocks noGrp="1"/>
          </p:cNvSpPr>
          <p:nvPr>
            <p:ph idx="1"/>
          </p:nvPr>
        </p:nvSpPr>
        <p:spPr>
          <a:xfrm>
            <a:off x="497029" y="349322"/>
            <a:ext cx="9007579" cy="6339154"/>
          </a:xfrm>
        </p:spPr>
        <p:txBody>
          <a:bodyPr>
            <a:normAutofit lnSpcReduction="10000"/>
          </a:bodyPr>
          <a:lstStyle/>
          <a:p>
            <a:pPr>
              <a:buFont typeface="Wingdings" panose="05000000000000000000" pitchFamily="2" charset="2"/>
              <a:buChar char="Ø"/>
            </a:pPr>
            <a:r>
              <a:rPr lang="el-GR" sz="2600" b="0" i="0" u="none" strike="noStrike" baseline="0" dirty="0">
                <a:solidFill>
                  <a:srgbClr val="000000"/>
                </a:solidFill>
                <a:latin typeface="Calibri" panose="020F0502020204030204" pitchFamily="34" charset="0"/>
              </a:rPr>
              <a:t>Στο άρθρο 82 του ν.4368/2016 - Α΄21, ορίζεται:</a:t>
            </a:r>
          </a:p>
          <a:p>
            <a:pPr algn="l"/>
            <a:r>
              <a:rPr lang="el-GR" sz="2600" b="0" i="0" u="none" strike="noStrike" baseline="0" dirty="0">
                <a:solidFill>
                  <a:srgbClr val="000000"/>
                </a:solidFill>
                <a:latin typeface="Calibri" panose="020F0502020204030204" pitchFamily="34" charset="0"/>
              </a:rPr>
              <a:t>«...</a:t>
            </a:r>
            <a:r>
              <a:rPr lang="el-GR" sz="2200" b="0" i="1" u="none" strike="noStrike" baseline="0" dirty="0">
                <a:solidFill>
                  <a:srgbClr val="000000"/>
                </a:solidFill>
                <a:latin typeface="Calibri" panose="020F0502020204030204" pitchFamily="34" charset="0"/>
              </a:rPr>
              <a:t>Σκοπός των ΤΕ είναι η πλήρης ένταξη των μαθητών με ειδικές εκπαιδευτικές ανάγκες ή/και αναπηρία στο σχολικό περιβάλλον μέσα από ειδικές εκπαιδευτικές παρεμβάσεις. Ο εκπαιδευτικός του ΤΕ υποστηρίζει τους μαθητές εντός του περιβάλλοντος της τάξης τους, σε συνεργασία με τους εκπαιδευτικούς των τάξεων, με στόχο τη διαφοροποίηση των δραστηριοτήτων και των διδακτικών πρακτικών, καθώς και την κατάλληλη προσαρμογή του εκπαιδευτικού υλικού και του εκπαιδευτικού περιβάλλοντος. Η υποστήριξη σε ιδιαίτερο χώρο υλοποιείται εφόσον το επιβάλλουν οι ιδιαίτερες εκπαιδευτικές ανάγκες των μαθητών, με απώτερο στόχο τη δυνατότητα μελλοντικής υποστήριξης αυτών εντός του περιβάλλοντος της τάξης τους</a:t>
            </a:r>
            <a:r>
              <a:rPr lang="el-GR" sz="2200" b="0" i="0" u="none" strike="noStrike" baseline="0" dirty="0">
                <a:solidFill>
                  <a:srgbClr val="000000"/>
                </a:solidFill>
                <a:latin typeface="Calibri" panose="020F0502020204030204" pitchFamily="34" charset="0"/>
              </a:rPr>
              <a:t>».</a:t>
            </a:r>
          </a:p>
          <a:p>
            <a:pPr algn="l"/>
            <a:r>
              <a:rPr lang="el-GR" sz="2200" b="0" i="0" u="none" strike="noStrike" baseline="0" dirty="0">
                <a:solidFill>
                  <a:srgbClr val="000000"/>
                </a:solidFill>
                <a:latin typeface="Calibri" panose="020F0502020204030204" pitchFamily="34" charset="0"/>
              </a:rPr>
              <a:t>Από τα παραπάνω προκύπτει ότι τόσο στον σχεδιασμό του Εξατομικευμένου Προγράμματος Εκπαίδευσης (ΕΠΕ) όσο και στην κατάρτιση του ωρολογίου προγράμματος του εκπαιδευτικού Τμήματος Ένταξης </a:t>
            </a:r>
            <a:r>
              <a:rPr lang="el-GR" sz="2200" b="1" i="0" u="none" strike="noStrike" baseline="0" dirty="0">
                <a:solidFill>
                  <a:srgbClr val="000000"/>
                </a:solidFill>
                <a:latin typeface="Calibri" panose="020F0502020204030204" pitchFamily="34" charset="0"/>
              </a:rPr>
              <a:t>δίνεται προτεραιότητα στην υποστήριξη του μαθητή εντός της τάξης του. </a:t>
            </a:r>
            <a:r>
              <a:rPr lang="el-GR" sz="2200" b="0" i="0" u="none" strike="noStrike" baseline="0" dirty="0">
                <a:solidFill>
                  <a:srgbClr val="000000"/>
                </a:solidFill>
                <a:latin typeface="Calibri" panose="020F0502020204030204" pitchFamily="34" charset="0"/>
              </a:rPr>
              <a:t> </a:t>
            </a:r>
            <a:endParaRPr lang="el-GR" sz="1800" b="0" i="0" u="none" strike="noStrike" baseline="0" dirty="0">
              <a:solidFill>
                <a:srgbClr val="000000"/>
              </a:solidFill>
              <a:latin typeface="Calibri" panose="020F0502020204030204" pitchFamily="34" charset="0"/>
            </a:endParaRPr>
          </a:p>
          <a:p>
            <a:r>
              <a:rPr lang="el-GR" sz="2200" b="0" i="0" u="none" strike="noStrike" baseline="0" dirty="0">
                <a:solidFill>
                  <a:srgbClr val="000000"/>
                </a:solidFill>
                <a:latin typeface="Calibri" panose="020F0502020204030204" pitchFamily="34" charset="0"/>
              </a:rPr>
              <a:t>Η υποστήριξη του μαθητή εκτός της τάξης στις περιπτώσεις Τμήματος Ένταξης με «κοινό και εξειδικευμένο πρόγραμμα» γίνεται ατομικά ή με συμμετοχή σε </a:t>
            </a:r>
            <a:r>
              <a:rPr lang="el-GR" sz="2200" b="0" i="0" u="none" strike="noStrike" baseline="0" dirty="0" err="1">
                <a:solidFill>
                  <a:srgbClr val="000000"/>
                </a:solidFill>
                <a:latin typeface="Calibri" panose="020F0502020204030204" pitchFamily="34" charset="0"/>
              </a:rPr>
              <a:t>μικροομάδα</a:t>
            </a:r>
            <a:r>
              <a:rPr lang="el-GR" sz="2200" b="0" i="0" u="none" strike="noStrike" baseline="0" dirty="0">
                <a:solidFill>
                  <a:srgbClr val="000000"/>
                </a:solidFill>
                <a:latin typeface="Calibri" panose="020F0502020204030204" pitchFamily="34" charset="0"/>
              </a:rPr>
              <a:t>, για τόσο χρονικό διάστημα όσο είναι απαραίτητο. </a:t>
            </a:r>
          </a:p>
          <a:p>
            <a:pPr algn="l"/>
            <a:endParaRPr lang="el-GR" sz="2200" b="0" i="0" u="none" strike="noStrike" baseline="0" dirty="0">
              <a:solidFill>
                <a:srgbClr val="000000"/>
              </a:solidFill>
              <a:latin typeface="Calibri" panose="020F0502020204030204" pitchFamily="34" charset="0"/>
            </a:endParaRPr>
          </a:p>
          <a:p>
            <a:pPr algn="just" eaLnBrk="0" fontAlgn="base" hangingPunct="0">
              <a:spcBef>
                <a:spcPct val="0"/>
              </a:spcBef>
              <a:spcAft>
                <a:spcPct val="0"/>
              </a:spcAft>
              <a:buFont typeface="Wingdings" panose="05000000000000000000" pitchFamily="2" charset="2"/>
              <a:buChar char="Ø"/>
            </a:pPr>
            <a:endParaRPr lang="el-GR" sz="2600" b="0" i="0" u="none" strike="noStrike" baseline="0" dirty="0">
              <a:solidFill>
                <a:srgbClr val="000000"/>
              </a:solidFill>
              <a:latin typeface="Calibri" panose="020F0502020204030204" pitchFamily="34" charset="0"/>
            </a:endParaRPr>
          </a:p>
          <a:p>
            <a:pPr lvl="0" algn="just" defTabSz="914400" eaLnBrk="0" fontAlgn="base" hangingPunct="0">
              <a:spcBef>
                <a:spcPct val="0"/>
              </a:spcBef>
              <a:spcAft>
                <a:spcPct val="0"/>
              </a:spcAft>
              <a:buClrTx/>
              <a:buSzTx/>
              <a:buFont typeface="Wingdings" panose="05000000000000000000" pitchFamily="2" charset="2"/>
              <a:buChar char="Ø"/>
            </a:pPr>
            <a:endParaRPr lang="el-GR" dirty="0"/>
          </a:p>
        </p:txBody>
      </p:sp>
    </p:spTree>
    <p:extLst>
      <p:ext uri="{BB962C8B-B14F-4D97-AF65-F5344CB8AC3E}">
        <p14:creationId xmlns:p14="http://schemas.microsoft.com/office/powerpoint/2010/main" val="15824640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9117" t="23507" r="18011" b="4520"/>
          <a:stretch/>
        </p:blipFill>
        <p:spPr>
          <a:xfrm>
            <a:off x="338292" y="1041563"/>
            <a:ext cx="9508540" cy="5637828"/>
          </a:xfrm>
          <a:prstGeom prst="rect">
            <a:avLst/>
          </a:prstGeom>
        </p:spPr>
      </p:pic>
      <p:sp>
        <p:nvSpPr>
          <p:cNvPr id="5" name="Title 1"/>
          <p:cNvSpPr>
            <a:spLocks noGrp="1"/>
          </p:cNvSpPr>
          <p:nvPr>
            <p:ph type="title"/>
          </p:nvPr>
        </p:nvSpPr>
        <p:spPr>
          <a:xfrm>
            <a:off x="691691" y="458467"/>
            <a:ext cx="8596668" cy="583096"/>
          </a:xfrm>
          <a:solidFill>
            <a:schemeClr val="accent3">
              <a:lumMod val="20000"/>
              <a:lumOff val="80000"/>
            </a:schemeClr>
          </a:solidFill>
        </p:spPr>
        <p:txBody>
          <a:bodyPr>
            <a:normAutofit fontScale="90000"/>
          </a:bodyPr>
          <a:lstStyle/>
          <a:p>
            <a:r>
              <a:rPr lang="el-GR" dirty="0"/>
              <a:t> </a:t>
            </a:r>
            <a:r>
              <a:rPr lang="el-GR" b="1" dirty="0">
                <a:solidFill>
                  <a:schemeClr val="accent2">
                    <a:lumMod val="75000"/>
                  </a:schemeClr>
                </a:solidFill>
              </a:rPr>
              <a:t>Τμήμα Ένταξης – Αρχική Αξιολόγηση</a:t>
            </a:r>
          </a:p>
        </p:txBody>
      </p:sp>
    </p:spTree>
    <p:extLst>
      <p:ext uri="{BB962C8B-B14F-4D97-AF65-F5344CB8AC3E}">
        <p14:creationId xmlns:p14="http://schemas.microsoft.com/office/powerpoint/2010/main" val="549447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27D289-A5E0-4DDF-9C64-8A11269D4ABD}"/>
              </a:ext>
            </a:extLst>
          </p:cNvPr>
          <p:cNvSpPr>
            <a:spLocks noGrp="1"/>
          </p:cNvSpPr>
          <p:nvPr>
            <p:ph type="ctrTitle"/>
          </p:nvPr>
        </p:nvSpPr>
        <p:spPr>
          <a:xfrm>
            <a:off x="2667000" y="1167897"/>
            <a:ext cx="6858000" cy="2321429"/>
          </a:xfrm>
          <a:solidFill>
            <a:schemeClr val="accent4">
              <a:lumMod val="60000"/>
              <a:lumOff val="40000"/>
            </a:schemeClr>
          </a:solidFill>
        </p:spPr>
        <p:txBody>
          <a:bodyPr>
            <a:normAutofit fontScale="90000"/>
          </a:bodyPr>
          <a:lstStyle/>
          <a:p>
            <a:pPr algn="ctr">
              <a:defRPr/>
            </a:pPr>
            <a:r>
              <a:rPr lang="el-GR" b="1" dirty="0">
                <a:solidFill>
                  <a:srgbClr val="C00000"/>
                </a:solidFill>
                <a:latin typeface="+mn-lt"/>
              </a:rPr>
              <a:t>Γενική άποψη της αυλής</a:t>
            </a:r>
            <a:br>
              <a:rPr lang="el-GR" b="1" dirty="0">
                <a:solidFill>
                  <a:srgbClr val="C00000"/>
                </a:solidFill>
                <a:latin typeface="+mn-lt"/>
              </a:rPr>
            </a:br>
            <a:r>
              <a:rPr lang="el-GR" b="1" dirty="0">
                <a:solidFill>
                  <a:srgbClr val="C00000"/>
                </a:solidFill>
                <a:latin typeface="+mn-lt"/>
              </a:rPr>
              <a:t>Παράδειγμα 3ο</a:t>
            </a:r>
          </a:p>
        </p:txBody>
      </p:sp>
    </p:spTree>
    <p:extLst>
      <p:ext uri="{BB962C8B-B14F-4D97-AF65-F5344CB8AC3E}">
        <p14:creationId xmlns:p14="http://schemas.microsoft.com/office/powerpoint/2010/main" val="307699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7312" y="781672"/>
            <a:ext cx="8119703" cy="830997"/>
          </a:xfrm>
          <a:prstGeom prst="rect">
            <a:avLst/>
          </a:prstGeom>
          <a:solidFill>
            <a:schemeClr val="accent3">
              <a:lumMod val="20000"/>
              <a:lumOff val="80000"/>
            </a:schemeClr>
          </a:solidFill>
        </p:spPr>
        <p:txBody>
          <a:bodyPr wrap="square">
            <a:spAutoFit/>
          </a:bodyPr>
          <a:lstStyle/>
          <a:p>
            <a:r>
              <a:rPr lang="el-GR" sz="2400" b="1" u="sng"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14. Παράλληλη Στήριξη</a:t>
            </a:r>
            <a:br>
              <a:rPr lang="el-GR" sz="2400"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br>
            <a:r>
              <a:rPr lang="el-GR" sz="24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(Αρ. Εγκ.:61660/Γ6/31-5-2011 Διεύθυνση Ειδικής Αγωγής)</a:t>
            </a:r>
            <a:endParaRPr lang="el-GR" dirty="0">
              <a:solidFill>
                <a:schemeClr val="accent2">
                  <a:lumMod val="75000"/>
                </a:schemeClr>
              </a:solidFill>
            </a:endParaRPr>
          </a:p>
        </p:txBody>
      </p:sp>
      <p:sp>
        <p:nvSpPr>
          <p:cNvPr id="3" name="Rectangle 2"/>
          <p:cNvSpPr/>
          <p:nvPr/>
        </p:nvSpPr>
        <p:spPr>
          <a:xfrm>
            <a:off x="1137312" y="1793289"/>
            <a:ext cx="9018742" cy="3693319"/>
          </a:xfrm>
          <a:prstGeom prst="rect">
            <a:avLst/>
          </a:prstGeom>
        </p:spPr>
        <p:txBody>
          <a:bodyPr wrap="square">
            <a:spAutoFit/>
          </a:bodyPr>
          <a:lstStyle/>
          <a:p>
            <a:pPr marL="457200" indent="-457200" algn="l">
              <a:buFont typeface="Wingdings" panose="05000000000000000000" pitchFamily="2" charset="2"/>
              <a:buChar char="Ø"/>
            </a:pPr>
            <a:r>
              <a:rPr lang="el-GR" altLang="el-GR" sz="2600" b="1" kern="0" dirty="0">
                <a:solidFill>
                  <a:srgbClr val="320E04"/>
                </a:solidFill>
                <a:latin typeface="Times New Roman" panose="02020603050405020304" pitchFamily="18" charset="0"/>
              </a:rPr>
              <a:t>Δεν ισχύει πλέον ο κανόνας Ένας δάσκαλος – ένας μαθητής. </a:t>
            </a:r>
            <a:r>
              <a:rPr lang="el-GR" sz="2600" b="0" i="0" u="none" strike="noStrike" baseline="0" dirty="0">
                <a:solidFill>
                  <a:srgbClr val="000000"/>
                </a:solidFill>
                <a:latin typeface="Calibri" panose="020F0502020204030204" pitchFamily="34" charset="0"/>
              </a:rPr>
              <a:t>Η υλοποίηση Εξατομικευμένου Προγράμματος Εκπαίδευσης (ΕΠΕ) δεν ταυτίζεται με τη διδασκαλία «ένας προς έναν» (Εγκύκλιος ΥΠΑΙΘ, 2023)</a:t>
            </a:r>
          </a:p>
          <a:p>
            <a:pPr marL="457200" indent="-457200" algn="l">
              <a:buFont typeface="Wingdings" panose="05000000000000000000" pitchFamily="2" charset="2"/>
              <a:buChar char="Ø"/>
            </a:pPr>
            <a:r>
              <a:rPr lang="el-GR" sz="2600" dirty="0">
                <a:solidFill>
                  <a:srgbClr val="000000"/>
                </a:solidFill>
                <a:latin typeface="Calibri" panose="020F0502020204030204" pitchFamily="34" charset="0"/>
              </a:rPr>
              <a:t>Προωθείται η έννοια της συνεκπαίδευσης (Παράλληλη Στήριξη-Συνεκπαίδευση). </a:t>
            </a:r>
          </a:p>
          <a:p>
            <a:pPr marL="457200" indent="-457200" algn="l">
              <a:buFont typeface="Wingdings" panose="05000000000000000000" pitchFamily="2" charset="2"/>
              <a:buChar char="Ø"/>
            </a:pPr>
            <a:r>
              <a:rPr lang="el-GR" sz="2600" b="0" i="0" u="none" strike="noStrike" baseline="0" dirty="0">
                <a:solidFill>
                  <a:srgbClr val="000000"/>
                </a:solidFill>
                <a:latin typeface="Calibri" panose="020F0502020204030204" pitchFamily="34" charset="0"/>
              </a:rPr>
              <a:t>Αφορά συνήθως σε περιπτώσεις παιδιών με </a:t>
            </a:r>
            <a:r>
              <a:rPr lang="el-GR" sz="2600" dirty="0">
                <a:solidFill>
                  <a:srgbClr val="000000"/>
                </a:solidFill>
                <a:latin typeface="Calibri" panose="020F0502020204030204" pitchFamily="34" charset="0"/>
              </a:rPr>
              <a:t>ΔΑΦ, αλλά όχι μόνο, καθώς οι δικαιούχοι αποφασίζονται από τις αρμόδιες επιστημονικές επιτροπές. </a:t>
            </a:r>
            <a:endParaRPr lang="el-GR" sz="2600" b="0" i="0" u="none" strike="noStrike" baseline="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21150376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382972" y="734326"/>
            <a:ext cx="7257594" cy="830997"/>
          </a:xfrm>
          <a:prstGeom prst="rect">
            <a:avLst/>
          </a:prstGeom>
          <a:solidFill>
            <a:schemeClr val="accent3">
              <a:lumMod val="20000"/>
              <a:lumOff val="80000"/>
            </a:schemeClr>
          </a:solidFill>
        </p:spPr>
        <p:txBody>
          <a:bodyPr wrap="square">
            <a:spAutoFit/>
          </a:bodyPr>
          <a:lstStyle/>
          <a:p>
            <a:pPr algn="ctr"/>
            <a:r>
              <a:rPr lang="el-GR" sz="2400" b="1" u="sng"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Ειδικό Βοηθητικό Προσωπικό – Στήριξη μαθητών που δεν αυτοεξυπηρετούνται</a:t>
            </a:r>
            <a:endParaRPr lang="el-GR" b="1" dirty="0">
              <a:solidFill>
                <a:schemeClr val="accent2">
                  <a:lumMod val="75000"/>
                </a:schemeClr>
              </a:solidFill>
            </a:endParaRPr>
          </a:p>
        </p:txBody>
      </p:sp>
      <p:sp>
        <p:nvSpPr>
          <p:cNvPr id="3" name="Rectangle 2"/>
          <p:cNvSpPr/>
          <p:nvPr/>
        </p:nvSpPr>
        <p:spPr>
          <a:xfrm>
            <a:off x="965200" y="1766798"/>
            <a:ext cx="8166100" cy="4819781"/>
          </a:xfrm>
          <a:prstGeom prst="rect">
            <a:avLst/>
          </a:prstGeom>
        </p:spPr>
        <p:txBody>
          <a:bodyPr wrap="square">
            <a:spAutoFit/>
          </a:bodyPr>
          <a:lstStyle/>
          <a:p>
            <a:pPr lvl="0" algn="ctr" fontAlgn="base">
              <a:spcBef>
                <a:spcPct val="20000"/>
              </a:spcBef>
              <a:spcAft>
                <a:spcPct val="0"/>
              </a:spcAft>
              <a:buClr>
                <a:srgbClr val="006666"/>
              </a:buClr>
              <a:buSzPct val="70000"/>
            </a:pPr>
            <a:r>
              <a:rPr lang="el-GR" altLang="el-GR" sz="3200" b="1" i="1" kern="0" dirty="0">
                <a:solidFill>
                  <a:srgbClr val="006666"/>
                </a:solidFill>
                <a:latin typeface="Times New Roman" panose="02020603050405020304" pitchFamily="18" charset="0"/>
              </a:rPr>
              <a:t>Προϋποθέσεις – Δικαιολογητικά:</a:t>
            </a:r>
            <a:r>
              <a:rPr lang="el-GR" altLang="el-GR" sz="3200" kern="0" dirty="0">
                <a:solidFill>
                  <a:srgbClr val="000000"/>
                </a:solidFill>
                <a:latin typeface="Times New Roman" panose="02020603050405020304" pitchFamily="18" charset="0"/>
              </a:rPr>
              <a:t> </a:t>
            </a:r>
          </a:p>
          <a:p>
            <a:pPr marL="342900" lvl="0" indent="-342900" algn="ctr" fontAlgn="base">
              <a:spcBef>
                <a:spcPct val="20000"/>
              </a:spcBef>
              <a:spcAft>
                <a:spcPct val="0"/>
              </a:spcAft>
              <a:buClr>
                <a:srgbClr val="006666"/>
              </a:buClr>
              <a:buSzPct val="70000"/>
              <a:buFont typeface="Wingdings" panose="05000000000000000000" pitchFamily="2" charset="2"/>
              <a:buChar char="¡"/>
            </a:pPr>
            <a:endParaRPr lang="el-GR" altLang="el-GR" sz="3200" kern="0" dirty="0">
              <a:solidFill>
                <a:srgbClr val="000000"/>
              </a:solidFill>
              <a:latin typeface="Times New Roman" panose="02020603050405020304" pitchFamily="18" charset="0"/>
            </a:endParaRPr>
          </a:p>
          <a:p>
            <a:pPr marL="457200" lvl="0" indent="-457200" fontAlgn="base">
              <a:spcBef>
                <a:spcPct val="20000"/>
              </a:spcBef>
              <a:spcAft>
                <a:spcPct val="0"/>
              </a:spcAft>
              <a:buClr>
                <a:srgbClr val="006666"/>
              </a:buClr>
              <a:buSzPct val="70000"/>
              <a:buFont typeface="Wingdings" panose="05000000000000000000" pitchFamily="2" charset="2"/>
              <a:buChar char="Ø"/>
            </a:pPr>
            <a:r>
              <a:rPr lang="el-GR" altLang="el-GR" sz="3200" b="1" kern="0" dirty="0">
                <a:solidFill>
                  <a:srgbClr val="000000"/>
                </a:solidFill>
                <a:latin typeface="Times New Roman" panose="02020603050405020304" pitchFamily="18" charset="0"/>
              </a:rPr>
              <a:t>Αίτηση γονέα </a:t>
            </a:r>
            <a:r>
              <a:rPr lang="el-GR" altLang="el-GR" sz="3200" kern="0" dirty="0">
                <a:solidFill>
                  <a:srgbClr val="000000"/>
                </a:solidFill>
                <a:latin typeface="Times New Roman" panose="02020603050405020304" pitchFamily="18" charset="0"/>
              </a:rPr>
              <a:t>και </a:t>
            </a:r>
            <a:r>
              <a:rPr lang="el-GR" altLang="el-GR" sz="3200" b="1" kern="0" dirty="0">
                <a:solidFill>
                  <a:srgbClr val="000000"/>
                </a:solidFill>
                <a:latin typeface="Times New Roman" panose="02020603050405020304" pitchFamily="18" charset="0"/>
              </a:rPr>
              <a:t>γνωμάτευση από </a:t>
            </a:r>
            <a:r>
              <a:rPr lang="el-GR" sz="3200" b="1" dirty="0">
                <a:latin typeface="Times New Roman" panose="02020603050405020304" pitchFamily="18" charset="0"/>
                <a:cs typeface="Times New Roman" panose="02020603050405020304" pitchFamily="18" charset="0"/>
              </a:rPr>
              <a:t>Κέντρα Διεπιστημονικής Αξιολόγησης, Συμβουλευτικής και Υποστήριξης</a:t>
            </a:r>
            <a:r>
              <a:rPr lang="el-GR" sz="3200" dirty="0">
                <a:latin typeface="Arial" panose="020B0604020202020204" pitchFamily="34" charset="0"/>
                <a:cs typeface="Arial" panose="020B0604020202020204" pitchFamily="34" charset="0"/>
              </a:rPr>
              <a:t> </a:t>
            </a:r>
            <a:r>
              <a:rPr lang="el-GR" altLang="el-GR" sz="3200" kern="0" dirty="0">
                <a:solidFill>
                  <a:srgbClr val="000000"/>
                </a:solidFill>
                <a:latin typeface="Times New Roman" panose="02020603050405020304" pitchFamily="18" charset="0"/>
              </a:rPr>
              <a:t>(ΚΕΔΑΣΥ) (πρώην ΚΕΣΥ) έως 31 Ιουλίου</a:t>
            </a:r>
          </a:p>
          <a:p>
            <a:pPr marL="457200" lvl="0" indent="-457200" fontAlgn="base">
              <a:spcBef>
                <a:spcPct val="20000"/>
              </a:spcBef>
              <a:spcAft>
                <a:spcPct val="0"/>
              </a:spcAft>
              <a:buClr>
                <a:srgbClr val="006666"/>
              </a:buClr>
              <a:buSzPct val="70000"/>
              <a:buFont typeface="Wingdings" panose="05000000000000000000" pitchFamily="2" charset="2"/>
              <a:buChar char="Ø"/>
            </a:pPr>
            <a:r>
              <a:rPr lang="el-GR" altLang="el-GR" sz="3200" b="1" kern="0" dirty="0">
                <a:solidFill>
                  <a:srgbClr val="000000"/>
                </a:solidFill>
                <a:latin typeface="Times New Roman" panose="02020603050405020304" pitchFamily="18" charset="0"/>
              </a:rPr>
              <a:t>ΔΙΑΔΙΚΑΣΙΑ: </a:t>
            </a:r>
            <a:r>
              <a:rPr lang="el-GR" altLang="el-GR" sz="3200" kern="0" dirty="0">
                <a:solidFill>
                  <a:srgbClr val="000000"/>
                </a:solidFill>
                <a:latin typeface="Times New Roman" panose="02020603050405020304" pitchFamily="18" charset="0"/>
              </a:rPr>
              <a:t>Διεύθυνση Σχολείου – Περιφερειακή Διεύθυνση – </a:t>
            </a:r>
            <a:r>
              <a:rPr lang="el-GR" altLang="el-GR" sz="3200" b="1" i="1" kern="0" dirty="0">
                <a:solidFill>
                  <a:srgbClr val="000000"/>
                </a:solidFill>
                <a:latin typeface="Times New Roman" panose="02020603050405020304" pitchFamily="18" charset="0"/>
              </a:rPr>
              <a:t>Διεύθυνση Ειδικής Αγωγής</a:t>
            </a:r>
          </a:p>
        </p:txBody>
      </p:sp>
    </p:spTree>
    <p:extLst>
      <p:ext uri="{BB962C8B-B14F-4D97-AF65-F5344CB8AC3E}">
        <p14:creationId xmlns:p14="http://schemas.microsoft.com/office/powerpoint/2010/main" val="2051456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Grp="1" noChangeArrowheads="1"/>
          </p:cNvSpPr>
          <p:nvPr/>
        </p:nvSpPr>
        <p:spPr bwMode="auto">
          <a:xfrm>
            <a:off x="450618" y="150400"/>
            <a:ext cx="9112482" cy="1143000"/>
          </a:xfrm>
          <a:prstGeom prst="rect">
            <a:avLst/>
          </a:prstGeom>
          <a:solidFill>
            <a:schemeClr val="accent3">
              <a:lumMod val="20000"/>
              <a:lumOff val="80000"/>
            </a:schemeClr>
          </a:solidFill>
          <a:ln>
            <a:noFill/>
          </a:ln>
        </p:spPr>
        <p:txBody>
          <a:bodyPr vert="horz" wrap="square" lIns="91440" tIns="45720" rIns="91440" bIns="45720" numCol="1" anchor="ctr" anchorCtr="0" compatLnSpc="1">
            <a:prstTxWarp prst="textNoShape">
              <a:avLst/>
            </a:prstTxWarp>
            <a:noAutofit/>
          </a:bodyPr>
          <a:lst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a:lstStyle>
          <a:p>
            <a:pPr algn="ctr" eaLnBrk="1" hangingPunct="1">
              <a:defRPr/>
            </a:pPr>
            <a:r>
              <a:rPr lang="el-GR" sz="2800" b="1" u="sng" dirty="0">
                <a:solidFill>
                  <a:schemeClr val="accent1">
                    <a:lumMod val="75000"/>
                  </a:schemeClr>
                </a:solidFill>
                <a:effectLst>
                  <a:outerShdw blurRad="38100" dist="38100" dir="2700000" algn="tl">
                    <a:srgbClr val="C0C0C0"/>
                  </a:outerShdw>
                </a:effectLst>
                <a:latin typeface="Times New Roman" pitchFamily="18" charset="0"/>
              </a:rPr>
              <a:t>Παράλληλη στήριξη παιδιών με αυτισμό – </a:t>
            </a:r>
          </a:p>
          <a:p>
            <a:pPr algn="ctr" eaLnBrk="1" hangingPunct="1">
              <a:defRPr/>
            </a:pPr>
            <a:r>
              <a:rPr lang="el-GR" sz="2800" b="1" u="sng" dirty="0">
                <a:solidFill>
                  <a:schemeClr val="accent1">
                    <a:lumMod val="75000"/>
                  </a:schemeClr>
                </a:solidFill>
                <a:effectLst>
                  <a:outerShdw blurRad="38100" dist="38100" dir="2700000" algn="tl">
                    <a:srgbClr val="C0C0C0"/>
                  </a:outerShdw>
                </a:effectLst>
                <a:latin typeface="Times New Roman" pitchFamily="18" charset="0"/>
              </a:rPr>
              <a:t>Ειδικοί Βοηθοί</a:t>
            </a:r>
            <a:r>
              <a:rPr lang="el-GR" sz="2800" dirty="0">
                <a:solidFill>
                  <a:schemeClr val="accent1">
                    <a:lumMod val="75000"/>
                  </a:schemeClr>
                </a:solidFill>
                <a:effectLst>
                  <a:outerShdw blurRad="38100" dist="38100" dir="2700000" algn="tl">
                    <a:srgbClr val="C0C0C0"/>
                  </a:outerShdw>
                </a:effectLst>
                <a:latin typeface="Times New Roman" pitchFamily="18" charset="0"/>
              </a:rPr>
              <a:t> (Αρ. Πρ.:66606/Γ6/14-06-2011)</a:t>
            </a:r>
          </a:p>
        </p:txBody>
      </p:sp>
      <p:sp>
        <p:nvSpPr>
          <p:cNvPr id="3" name="Rectangle 2"/>
          <p:cNvSpPr/>
          <p:nvPr/>
        </p:nvSpPr>
        <p:spPr>
          <a:xfrm>
            <a:off x="1060770" y="1293400"/>
            <a:ext cx="8286429" cy="5564600"/>
          </a:xfrm>
          <a:prstGeom prst="rect">
            <a:avLst/>
          </a:prstGeom>
        </p:spPr>
        <p:txBody>
          <a:bodyPr wrap="square">
            <a:spAutoFit/>
          </a:bodyPr>
          <a:lstStyle/>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kern="0" dirty="0">
                <a:solidFill>
                  <a:srgbClr val="000000"/>
                </a:solidFill>
                <a:latin typeface="Times New Roman" pitchFamily="18" charset="0"/>
              </a:rPr>
              <a:t>Εάν δεν υπάρχει εκπαιδευτικός για Παράλληλη Στήριξη, τότε ο γονέας δικαιούται με δική του ευθύνη να απευθυνθεί σε ιδιώτες </a:t>
            </a:r>
            <a:r>
              <a:rPr lang="el-GR" sz="2800" b="1" i="1" kern="0" dirty="0">
                <a:solidFill>
                  <a:srgbClr val="8AB9B9">
                    <a:lumMod val="50000"/>
                  </a:srgbClr>
                </a:solidFill>
                <a:latin typeface="Times New Roman" pitchFamily="18" charset="0"/>
              </a:rPr>
              <a:t>(ειδικοί βοηθοί).</a:t>
            </a:r>
          </a:p>
          <a:p>
            <a:pPr lvl="0" algn="ctr" fontAlgn="base">
              <a:lnSpc>
                <a:spcPct val="90000"/>
              </a:lnSpc>
              <a:spcBef>
                <a:spcPct val="20000"/>
              </a:spcBef>
              <a:spcAft>
                <a:spcPct val="0"/>
              </a:spcAft>
              <a:buClr>
                <a:srgbClr val="006666"/>
              </a:buClr>
              <a:buSzPct val="70000"/>
              <a:defRPr/>
            </a:pPr>
            <a:r>
              <a:rPr lang="el-GR" sz="2800" b="1" kern="0" dirty="0">
                <a:solidFill>
                  <a:schemeClr val="accent1">
                    <a:lumMod val="75000"/>
                  </a:schemeClr>
                </a:solidFill>
                <a:latin typeface="Times New Roman" pitchFamily="18" charset="0"/>
              </a:rPr>
              <a:t>Προϋποθέσεις πρόσληψης ειδικού βοηθού:</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b="1" kern="0" dirty="0">
                <a:solidFill>
                  <a:srgbClr val="000000"/>
                </a:solidFill>
                <a:latin typeface="Times New Roman" pitchFamily="18" charset="0"/>
              </a:rPr>
              <a:t>Μόνο για περιπτώσεις αυτισμού</a:t>
            </a:r>
            <a:r>
              <a:rPr lang="en-US" sz="2800" b="1" kern="0" dirty="0">
                <a:solidFill>
                  <a:srgbClr val="000000"/>
                </a:solidFill>
                <a:latin typeface="Times New Roman" pitchFamily="18" charset="0"/>
              </a:rPr>
              <a:t> (</a:t>
            </a:r>
            <a:r>
              <a:rPr lang="el-GR" sz="2800" b="1" kern="0" dirty="0">
                <a:solidFill>
                  <a:srgbClr val="000000"/>
                </a:solidFill>
                <a:latin typeface="Times New Roman" pitchFamily="18" charset="0"/>
              </a:rPr>
              <a:t>ΔΑΦ</a:t>
            </a:r>
            <a:r>
              <a:rPr lang="en-US" sz="2800" b="1" kern="0" dirty="0">
                <a:solidFill>
                  <a:srgbClr val="000000"/>
                </a:solidFill>
                <a:latin typeface="Times New Roman" pitchFamily="18" charset="0"/>
              </a:rPr>
              <a:t>)</a:t>
            </a:r>
            <a:endParaRPr lang="el-GR" sz="2800" b="1" kern="0" dirty="0">
              <a:solidFill>
                <a:srgbClr val="000000"/>
              </a:solidFill>
              <a:latin typeface="Times New Roman" pitchFamily="18" charset="0"/>
            </a:endParaRP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kern="0" dirty="0">
                <a:solidFill>
                  <a:srgbClr val="000000"/>
                </a:solidFill>
                <a:latin typeface="Times New Roman" pitchFamily="18" charset="0"/>
              </a:rPr>
              <a:t>Γνωμάτευση </a:t>
            </a:r>
            <a:r>
              <a:rPr lang="el-GR" sz="2800" b="1" kern="0" dirty="0">
                <a:solidFill>
                  <a:srgbClr val="000000"/>
                </a:solidFill>
                <a:latin typeface="Times New Roman" pitchFamily="18" charset="0"/>
              </a:rPr>
              <a:t>Κέντρα Εκπαιδευτικής και Συμβουλευτικής Υποστήριξης (ΚΕΣΥ) </a:t>
            </a:r>
            <a:r>
              <a:rPr lang="el-GR" sz="2800" kern="0" dirty="0">
                <a:solidFill>
                  <a:srgbClr val="000000"/>
                </a:solidFill>
                <a:latin typeface="Times New Roman" pitchFamily="18" charset="0"/>
              </a:rPr>
              <a:t>(πρώην ΚΕΔΔΥ) για παράλληλη στήριξη</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b="1" kern="0" dirty="0">
                <a:solidFill>
                  <a:srgbClr val="000000"/>
                </a:solidFill>
                <a:latin typeface="Times New Roman" pitchFamily="18" charset="0"/>
              </a:rPr>
              <a:t>Βιογραφικό και ποινικό μητρώο </a:t>
            </a:r>
            <a:r>
              <a:rPr lang="el-GR" sz="2800" kern="0" dirty="0">
                <a:solidFill>
                  <a:srgbClr val="000000"/>
                </a:solidFill>
                <a:latin typeface="Times New Roman" pitchFamily="18" charset="0"/>
              </a:rPr>
              <a:t>του ενδιαφερόμενου</a:t>
            </a:r>
          </a:p>
          <a:p>
            <a:pPr marL="342900" lvl="0" indent="-342900" fontAlgn="base">
              <a:lnSpc>
                <a:spcPct val="90000"/>
              </a:lnSpc>
              <a:spcBef>
                <a:spcPct val="20000"/>
              </a:spcBef>
              <a:spcAft>
                <a:spcPct val="0"/>
              </a:spcAft>
              <a:buClr>
                <a:srgbClr val="006666"/>
              </a:buClr>
              <a:buSzPct val="70000"/>
              <a:buFont typeface="Wingdings" panose="05000000000000000000" pitchFamily="2" charset="2"/>
              <a:buChar char="¡"/>
              <a:defRPr/>
            </a:pPr>
            <a:r>
              <a:rPr lang="el-GR" sz="2800" b="1" kern="0" dirty="0">
                <a:solidFill>
                  <a:srgbClr val="000000"/>
                </a:solidFill>
                <a:latin typeface="Times New Roman" pitchFamily="18" charset="0"/>
              </a:rPr>
              <a:t>Σύμφωνη γνώμη συλλόγου διδασκόντων </a:t>
            </a:r>
            <a:r>
              <a:rPr lang="el-GR" sz="2800" kern="0" dirty="0">
                <a:solidFill>
                  <a:srgbClr val="000000"/>
                </a:solidFill>
                <a:latin typeface="Times New Roman" pitchFamily="18" charset="0"/>
              </a:rPr>
              <a:t>και </a:t>
            </a:r>
            <a:r>
              <a:rPr lang="el-GR" sz="2800" b="1" kern="0" dirty="0">
                <a:solidFill>
                  <a:srgbClr val="000000"/>
                </a:solidFill>
                <a:latin typeface="Times New Roman" pitchFamily="18" charset="0"/>
              </a:rPr>
              <a:t>Διευθυντή/ντριας </a:t>
            </a:r>
            <a:r>
              <a:rPr lang="el-GR" sz="2800" kern="0" dirty="0">
                <a:solidFill>
                  <a:srgbClr val="000000"/>
                </a:solidFill>
                <a:latin typeface="Times New Roman" pitchFamily="18" charset="0"/>
              </a:rPr>
              <a:t>– ενημέρωση Διεύθυνσης Πρωτοβάθμιας Εκπαίδευσης.</a:t>
            </a:r>
          </a:p>
        </p:txBody>
      </p:sp>
    </p:spTree>
    <p:extLst>
      <p:ext uri="{BB962C8B-B14F-4D97-AF65-F5344CB8AC3E}">
        <p14:creationId xmlns:p14="http://schemas.microsoft.com/office/powerpoint/2010/main" val="3749780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4499" y="160144"/>
            <a:ext cx="5500224" cy="646331"/>
          </a:xfrm>
          <a:prstGeom prst="rect">
            <a:avLst/>
          </a:prstGeom>
          <a:solidFill>
            <a:schemeClr val="accent3">
              <a:lumMod val="20000"/>
              <a:lumOff val="80000"/>
            </a:schemeClr>
          </a:solidFill>
        </p:spPr>
        <p:txBody>
          <a:bodyPr wrap="none">
            <a:spAutoFit/>
          </a:bodyPr>
          <a:lstStyle/>
          <a:p>
            <a:r>
              <a:rPr lang="el-GR" sz="3600" b="1" kern="0" dirty="0">
                <a:solidFill>
                  <a:schemeClr val="accent2">
                    <a:lumMod val="75000"/>
                  </a:schemeClr>
                </a:solidFill>
                <a:effectLst>
                  <a:outerShdw blurRad="38100" dist="38100" dir="2700000" algn="tl">
                    <a:srgbClr val="C0C0C0"/>
                  </a:outerShdw>
                </a:effectLst>
                <a:latin typeface="Times New Roman" pitchFamily="18" charset="0"/>
                <a:ea typeface="+mj-ea"/>
                <a:cs typeface="Times New Roman" pitchFamily="18" charset="0"/>
              </a:rPr>
              <a:t>15. Ενισχυτική διδασκαλία</a:t>
            </a:r>
            <a:endParaRPr lang="el-GR" sz="3600" dirty="0">
              <a:solidFill>
                <a:schemeClr val="accent2">
                  <a:lumMod val="75000"/>
                </a:schemeClr>
              </a:solidFill>
            </a:endParaRPr>
          </a:p>
        </p:txBody>
      </p:sp>
      <p:sp>
        <p:nvSpPr>
          <p:cNvPr id="3" name="Rectangle 2"/>
          <p:cNvSpPr/>
          <p:nvPr/>
        </p:nvSpPr>
        <p:spPr>
          <a:xfrm>
            <a:off x="501441" y="806475"/>
            <a:ext cx="8693624" cy="6173998"/>
          </a:xfrm>
          <a:prstGeom prst="rect">
            <a:avLst/>
          </a:prstGeom>
        </p:spPr>
        <p:txBody>
          <a:bodyPr wrap="square">
            <a:spAutoFit/>
          </a:bodyPr>
          <a:lstStyle/>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600" kern="0" dirty="0">
                <a:solidFill>
                  <a:srgbClr val="000000"/>
                </a:solidFill>
                <a:latin typeface="Times New Roman" pitchFamily="18" charset="0"/>
                <a:cs typeface="Times New Roman" pitchFamily="18" charset="0"/>
              </a:rPr>
              <a:t> Με τον όρο </a:t>
            </a:r>
            <a:r>
              <a:rPr lang="el-GR" sz="2600" b="1" kern="0" dirty="0">
                <a:solidFill>
                  <a:srgbClr val="000000"/>
                </a:solidFill>
                <a:latin typeface="Times New Roman" pitchFamily="18" charset="0"/>
                <a:cs typeface="Times New Roman" pitchFamily="18" charset="0"/>
              </a:rPr>
              <a:t>«ενισχυτική διδασκαλία» θεωρείται η παρακολούθηση από τον μαθητή ιδιαίτερου προγράμματος διδασκαλίας στα μαθήματα της Νεοελληνικής Γλώσσας και των Μαθηματικών, </a:t>
            </a:r>
            <a:r>
              <a:rPr lang="el-GR" sz="2600" u="sng" kern="0" dirty="0">
                <a:solidFill>
                  <a:srgbClr val="000000"/>
                </a:solidFill>
                <a:latin typeface="Times New Roman" pitchFamily="18" charset="0"/>
                <a:cs typeface="Times New Roman" pitchFamily="18" charset="0"/>
              </a:rPr>
              <a:t>όταν κρίνεται από τους διδάσκοντες ότι χρειάζεται επιπλέον διδακτική βοήθεια.</a:t>
            </a:r>
          </a:p>
          <a:p>
            <a:pPr lvl="0" algn="just" fontAlgn="base">
              <a:lnSpc>
                <a:spcPct val="80000"/>
              </a:lnSpc>
              <a:spcBef>
                <a:spcPct val="20000"/>
              </a:spcBef>
              <a:spcAft>
                <a:spcPct val="0"/>
              </a:spcAft>
              <a:buClr>
                <a:srgbClr val="006666"/>
              </a:buClr>
              <a:buSzPct val="70000"/>
              <a:defRPr/>
            </a:pPr>
            <a:endParaRPr lang="el-GR" sz="2600" kern="0" dirty="0">
              <a:solidFill>
                <a:srgbClr val="000000"/>
              </a:solidFill>
              <a:latin typeface="Times New Roman" pitchFamily="18" charset="0"/>
              <a:cs typeface="Times New Roman" pitchFamily="18" charset="0"/>
            </a:endParaRPr>
          </a:p>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600" b="1" kern="0" dirty="0">
                <a:solidFill>
                  <a:srgbClr val="000000"/>
                </a:solidFill>
                <a:latin typeface="Times New Roman" pitchFamily="18" charset="0"/>
                <a:cs typeface="Times New Roman" pitchFamily="18" charset="0"/>
              </a:rPr>
              <a:t>Κατά προτεραιότητα</a:t>
            </a:r>
            <a:r>
              <a:rPr lang="el-GR" sz="2600" kern="0" dirty="0">
                <a:solidFill>
                  <a:srgbClr val="000000"/>
                </a:solidFill>
                <a:latin typeface="Times New Roman" pitchFamily="18" charset="0"/>
                <a:cs typeface="Times New Roman" pitchFamily="18" charset="0"/>
              </a:rPr>
              <a:t> παρέχονται προγράμματα ενισχυτικής διδασκαλίας </a:t>
            </a:r>
            <a:r>
              <a:rPr lang="el-GR" sz="2600" b="1" kern="0" dirty="0">
                <a:solidFill>
                  <a:srgbClr val="000000"/>
                </a:solidFill>
                <a:latin typeface="Times New Roman" pitchFamily="18" charset="0"/>
                <a:cs typeface="Times New Roman" pitchFamily="18" charset="0"/>
              </a:rPr>
              <a:t>σε μαθητές των τάξεων Α΄ (από τον Δεκέμβριο και έπειτα) και Β΄</a:t>
            </a:r>
            <a:r>
              <a:rPr lang="el-GR" sz="2600" kern="0" dirty="0">
                <a:solidFill>
                  <a:srgbClr val="000000"/>
                </a:solidFill>
                <a:latin typeface="Times New Roman" pitchFamily="18" charset="0"/>
                <a:cs typeface="Times New Roman" pitchFamily="18" charset="0"/>
              </a:rPr>
              <a:t>, που δεν κατέκτησαν τους βασικούς μηχανισμούς ανάγνωσης, γραφής και αριθμητικού υπολογισμού.</a:t>
            </a:r>
          </a:p>
          <a:p>
            <a:pPr lvl="0" algn="just" fontAlgn="base">
              <a:lnSpc>
                <a:spcPct val="80000"/>
              </a:lnSpc>
              <a:spcBef>
                <a:spcPct val="20000"/>
              </a:spcBef>
              <a:spcAft>
                <a:spcPct val="0"/>
              </a:spcAft>
              <a:buClr>
                <a:srgbClr val="006666"/>
              </a:buClr>
              <a:buSzPct val="70000"/>
              <a:defRPr/>
            </a:pPr>
            <a:r>
              <a:rPr lang="el-GR" sz="2600" kern="0" dirty="0">
                <a:solidFill>
                  <a:srgbClr val="000000"/>
                </a:solidFill>
                <a:latin typeface="Times New Roman" pitchFamily="18" charset="0"/>
                <a:cs typeface="Times New Roman" pitchFamily="18" charset="0"/>
              </a:rPr>
              <a:t> </a:t>
            </a:r>
          </a:p>
          <a:p>
            <a:pPr marL="342900" lvl="0" indent="-342900" algn="just" fontAlgn="base">
              <a:lnSpc>
                <a:spcPct val="80000"/>
              </a:lnSpc>
              <a:spcBef>
                <a:spcPct val="20000"/>
              </a:spcBef>
              <a:spcAft>
                <a:spcPct val="0"/>
              </a:spcAft>
              <a:buClr>
                <a:srgbClr val="006666"/>
              </a:buClr>
              <a:buSzPct val="70000"/>
              <a:buFont typeface="Wingdings" panose="05000000000000000000" pitchFamily="2" charset="2"/>
              <a:buChar char="¡"/>
              <a:defRPr/>
            </a:pPr>
            <a:r>
              <a:rPr lang="el-GR" sz="2600" kern="0" dirty="0">
                <a:solidFill>
                  <a:srgbClr val="000000"/>
                </a:solidFill>
                <a:latin typeface="Times New Roman" pitchFamily="18" charset="0"/>
                <a:cs typeface="Times New Roman" pitchFamily="18" charset="0"/>
              </a:rPr>
              <a:t>Τα τμήματα της ενισχυτικής διδασκαλίας </a:t>
            </a:r>
            <a:r>
              <a:rPr lang="el-GR" sz="2600" b="1" kern="0" dirty="0">
                <a:solidFill>
                  <a:srgbClr val="000000"/>
                </a:solidFill>
                <a:latin typeface="Times New Roman" pitchFamily="18" charset="0"/>
                <a:cs typeface="Times New Roman" pitchFamily="18" charset="0"/>
              </a:rPr>
              <a:t>μπορούν να λειτουργούν σε όλη τη διάρκεια του διδακτικού έτους ή για ορισμένο χρονικό διάστημα,</a:t>
            </a:r>
            <a:r>
              <a:rPr lang="el-GR" sz="2600" kern="0" dirty="0">
                <a:solidFill>
                  <a:srgbClr val="000000"/>
                </a:solidFill>
                <a:latin typeface="Times New Roman" pitchFamily="18" charset="0"/>
                <a:cs typeface="Times New Roman" pitchFamily="18" charset="0"/>
              </a:rPr>
              <a:t> ανάλογα µε τις ανάγκες και την πρόοδο των μαθητών που τα παρακολουθούν, και γίνονται σε χώρο του σχολείου. </a:t>
            </a:r>
          </a:p>
        </p:txBody>
      </p:sp>
    </p:spTree>
    <p:extLst>
      <p:ext uri="{BB962C8B-B14F-4D97-AF65-F5344CB8AC3E}">
        <p14:creationId xmlns:p14="http://schemas.microsoft.com/office/powerpoint/2010/main" val="3663929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59558" y="1284753"/>
            <a:ext cx="8516203" cy="4672048"/>
          </a:xfrm>
          <a:prstGeom prst="rect">
            <a:avLst/>
          </a:prstGeom>
        </p:spPr>
        <p:txBody>
          <a:bodyPr wrap="square">
            <a:spAutoFit/>
          </a:bodyPr>
          <a:lstStyle/>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cs typeface="Times New Roman" pitchFamily="18" charset="0"/>
              </a:rPr>
              <a:t>Συγκρότηση Τμημάτων από το Σύλλογο Διδασκόντων ύστερα από </a:t>
            </a:r>
            <a:r>
              <a:rPr lang="el-GR" sz="2400" b="1" kern="0" dirty="0">
                <a:solidFill>
                  <a:srgbClr val="000000"/>
                </a:solidFill>
                <a:latin typeface="Times New Roman" pitchFamily="18" charset="0"/>
                <a:cs typeface="Times New Roman" pitchFamily="18" charset="0"/>
              </a:rPr>
              <a:t>εισήγηση του διευθυντή</a:t>
            </a:r>
            <a:r>
              <a:rPr lang="el-GR" sz="2400" kern="0" dirty="0">
                <a:solidFill>
                  <a:srgbClr val="000000"/>
                </a:solidFill>
                <a:latin typeface="Times New Roman" pitchFamily="18" charset="0"/>
                <a:cs typeface="Times New Roman" pitchFamily="18" charset="0"/>
              </a:rPr>
              <a:t> του σχολείου, στηριζόμενη στις </a:t>
            </a:r>
            <a:r>
              <a:rPr lang="el-GR" sz="2400" b="1" kern="0" dirty="0">
                <a:solidFill>
                  <a:srgbClr val="000000"/>
                </a:solidFill>
                <a:latin typeface="Times New Roman" pitchFamily="18" charset="0"/>
                <a:cs typeface="Times New Roman" pitchFamily="18" charset="0"/>
              </a:rPr>
              <a:t>προτάσεις των δασκάλων των τάξεων</a:t>
            </a:r>
            <a:r>
              <a:rPr lang="el-GR" sz="2400" kern="0" dirty="0">
                <a:solidFill>
                  <a:srgbClr val="000000"/>
                </a:solidFill>
                <a:latin typeface="Times New Roman" pitchFamily="18" charset="0"/>
                <a:cs typeface="Times New Roman" pitchFamily="18" charset="0"/>
              </a:rPr>
              <a:t>, από τις οποίες προέρχονται οι µαθητές που έχουν ανάγκη ενισχυτικής διδασκαλίας.</a:t>
            </a:r>
          </a:p>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cs typeface="Times New Roman" pitchFamily="18" charset="0"/>
              </a:rPr>
              <a:t>Κάλυψη του ημερήσιου προγράμματος ενισχυτικής διδασκαλίας ανάλογα με τις ανάγκες και τον αριθμό των μαθητών που το παρακολουθούν, </a:t>
            </a:r>
            <a:r>
              <a:rPr lang="el-GR" sz="2400" b="1" kern="0" dirty="0">
                <a:solidFill>
                  <a:srgbClr val="000000"/>
                </a:solidFill>
                <a:latin typeface="Times New Roman" pitchFamily="18" charset="0"/>
                <a:cs typeface="Times New Roman" pitchFamily="18" charset="0"/>
              </a:rPr>
              <a:t>1-2 διδακτικές ώρες την ημέρα και μέχρι 6 ώρες την εβδομάδα.</a:t>
            </a:r>
          </a:p>
          <a:p>
            <a:pPr marL="342900" lvl="0" indent="-342900" algn="just" fontAlgn="base">
              <a:spcBef>
                <a:spcPct val="20000"/>
              </a:spcBef>
              <a:spcAft>
                <a:spcPct val="0"/>
              </a:spcAft>
              <a:buClr>
                <a:srgbClr val="006666"/>
              </a:buClr>
              <a:buSzPct val="70000"/>
              <a:buFont typeface="Wingdings" panose="05000000000000000000" pitchFamily="2" charset="2"/>
              <a:buChar char="¡"/>
              <a:defRPr/>
            </a:pPr>
            <a:r>
              <a:rPr lang="el-GR" sz="2400" kern="0" dirty="0">
                <a:solidFill>
                  <a:srgbClr val="000000"/>
                </a:solidFill>
                <a:latin typeface="Times New Roman" pitchFamily="18" charset="0"/>
                <a:cs typeface="Times New Roman" pitchFamily="18" charset="0"/>
              </a:rPr>
              <a:t>Παρέχεται </a:t>
            </a:r>
            <a:r>
              <a:rPr lang="el-GR" sz="2400" b="1" kern="0" dirty="0">
                <a:solidFill>
                  <a:srgbClr val="000000"/>
                </a:solidFill>
                <a:latin typeface="Times New Roman" pitchFamily="18" charset="0"/>
                <a:cs typeface="Times New Roman" pitchFamily="18" charset="0"/>
              </a:rPr>
              <a:t>κατά ή μετά τη λήξη του ημερήσιου ωρολογίου προγράμματος</a:t>
            </a:r>
            <a:r>
              <a:rPr lang="el-GR" sz="2400" kern="0" dirty="0">
                <a:solidFill>
                  <a:srgbClr val="000000"/>
                </a:solidFill>
                <a:latin typeface="Times New Roman" pitchFamily="18" charset="0"/>
                <a:cs typeface="Times New Roman" pitchFamily="18" charset="0"/>
              </a:rPr>
              <a:t>. Στη δεύτερη περίπτωση απαιτείται η </a:t>
            </a:r>
            <a:r>
              <a:rPr lang="el-GR" sz="2400" b="1" kern="0" dirty="0">
                <a:solidFill>
                  <a:srgbClr val="000000"/>
                </a:solidFill>
                <a:latin typeface="Times New Roman" pitchFamily="18" charset="0"/>
                <a:cs typeface="Times New Roman" pitchFamily="18" charset="0"/>
              </a:rPr>
              <a:t>έγγραφη σύμφωνη γνώμη του γονέα</a:t>
            </a:r>
            <a:r>
              <a:rPr lang="el-GR" sz="2400" kern="0" dirty="0">
                <a:solidFill>
                  <a:srgbClr val="000000"/>
                </a:solidFill>
                <a:latin typeface="Times New Roman" pitchFamily="18" charset="0"/>
                <a:cs typeface="Times New Roman" pitchFamily="18" charset="0"/>
              </a:rPr>
              <a:t> ή του κηδεμόνα του μαθητή.</a:t>
            </a:r>
          </a:p>
        </p:txBody>
      </p:sp>
      <p:sp>
        <p:nvSpPr>
          <p:cNvPr id="3" name="Rectangle 2"/>
          <p:cNvSpPr/>
          <p:nvPr/>
        </p:nvSpPr>
        <p:spPr>
          <a:xfrm>
            <a:off x="975008" y="543538"/>
            <a:ext cx="4907113" cy="584775"/>
          </a:xfrm>
          <a:prstGeom prst="rect">
            <a:avLst/>
          </a:prstGeom>
          <a:solidFill>
            <a:schemeClr val="accent3">
              <a:lumMod val="20000"/>
              <a:lumOff val="80000"/>
            </a:schemeClr>
          </a:solidFill>
        </p:spPr>
        <p:txBody>
          <a:bodyPr wrap="none">
            <a:spAutoFit/>
          </a:bodyPr>
          <a:lstStyle/>
          <a:p>
            <a:r>
              <a:rPr lang="el-GR" sz="3200" b="1" kern="0" dirty="0">
                <a:solidFill>
                  <a:schemeClr val="accent2">
                    <a:lumMod val="75000"/>
                  </a:schemeClr>
                </a:solidFill>
                <a:effectLst>
                  <a:outerShdw blurRad="38100" dist="38100" dir="2700000" algn="tl">
                    <a:srgbClr val="C0C0C0"/>
                  </a:outerShdw>
                </a:effectLst>
                <a:latin typeface="Times New Roman" pitchFamily="18" charset="0"/>
                <a:ea typeface="+mj-ea"/>
                <a:cs typeface="Times New Roman" pitchFamily="18" charset="0"/>
              </a:rPr>
              <a:t>15. Ενισχυτική διδασκαλία</a:t>
            </a:r>
            <a:endParaRPr lang="el-GR" dirty="0">
              <a:solidFill>
                <a:schemeClr val="accent2">
                  <a:lumMod val="75000"/>
                </a:schemeClr>
              </a:solidFill>
            </a:endParaRPr>
          </a:p>
        </p:txBody>
      </p:sp>
    </p:spTree>
    <p:extLst>
      <p:ext uri="{BB962C8B-B14F-4D97-AF65-F5344CB8AC3E}">
        <p14:creationId xmlns:p14="http://schemas.microsoft.com/office/powerpoint/2010/main" val="20237796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63848" y="169699"/>
            <a:ext cx="8027752" cy="954107"/>
          </a:xfrm>
          <a:prstGeom prst="rect">
            <a:avLst/>
          </a:prstGeom>
          <a:solidFill>
            <a:schemeClr val="accent3">
              <a:lumMod val="20000"/>
              <a:lumOff val="80000"/>
            </a:schemeClr>
          </a:solidFill>
        </p:spPr>
        <p:txBody>
          <a:bodyPr wrap="square">
            <a:spAutoFit/>
          </a:bodyPr>
          <a:lstStyle/>
          <a:p>
            <a:r>
              <a:rPr lang="el-GR" sz="2800" b="1" u="sng"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16. Τάξεις Υποδοχής</a:t>
            </a:r>
            <a:r>
              <a:rPr lang="el-GR" sz="28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 (Ι, ΙΙ) Ζ.Ε.Π.</a:t>
            </a:r>
            <a:br>
              <a:rPr lang="el-GR" sz="2800"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br>
            <a:r>
              <a:rPr lang="el-GR" sz="2800" b="1" kern="0" dirty="0">
                <a:solidFill>
                  <a:schemeClr val="accent2">
                    <a:lumMod val="75000"/>
                  </a:schemeClr>
                </a:solidFill>
                <a:effectLst>
                  <a:outerShdw blurRad="38100" dist="38100" dir="2700000" algn="tl">
                    <a:srgbClr val="C0C0C0"/>
                  </a:outerShdw>
                </a:effectLst>
                <a:latin typeface="Times New Roman" pitchFamily="18" charset="0"/>
                <a:ea typeface="+mj-ea"/>
                <a:cs typeface="+mj-cs"/>
              </a:rPr>
              <a:t>(Φ.10/20/Γ1/708/7-9-1999/ΥΠΕΠΘ)</a:t>
            </a:r>
            <a:endParaRPr lang="el-GR" sz="2800" dirty="0">
              <a:solidFill>
                <a:schemeClr val="accent2">
                  <a:lumMod val="75000"/>
                </a:schemeClr>
              </a:solidFill>
            </a:endParaRPr>
          </a:p>
        </p:txBody>
      </p:sp>
      <p:sp>
        <p:nvSpPr>
          <p:cNvPr id="4" name="Rectangle 3"/>
          <p:cNvSpPr/>
          <p:nvPr/>
        </p:nvSpPr>
        <p:spPr>
          <a:xfrm>
            <a:off x="893170" y="1363766"/>
            <a:ext cx="9063630" cy="5816977"/>
          </a:xfrm>
          <a:prstGeom prst="rect">
            <a:avLst/>
          </a:prstGeom>
        </p:spPr>
        <p:txBody>
          <a:bodyPr wrap="square">
            <a:spAutoFit/>
          </a:bodyPr>
          <a:lstStyle/>
          <a:p>
            <a:pPr algn="just"/>
            <a:r>
              <a:rPr lang="el-GR" sz="2200" dirty="0">
                <a:solidFill>
                  <a:srgbClr val="000000"/>
                </a:solidFill>
                <a:latin typeface="Calibri" panose="020F0502020204030204" pitchFamily="34" charset="0"/>
              </a:rPr>
              <a:t>Νόμος 3879/2010, (163Α/21.09.2010), άρθ. 26, παρ. 1α και 1β, εισάγει το θεσμό των Ζωνών Εκπαιδευτικής Προτεραιότητας. «…Στόχος των Ζ.Ε.Π. είναι </a:t>
            </a:r>
            <a:r>
              <a:rPr lang="el-GR" sz="2200" b="1" dirty="0">
                <a:solidFill>
                  <a:srgbClr val="000000"/>
                </a:solidFill>
                <a:latin typeface="Calibri" panose="020F0502020204030204" pitchFamily="34" charset="0"/>
              </a:rPr>
              <a:t>η ισότιμη ένταξη όλων των μαθητών στο εκπαιδευτικό σύστημα μέσω της λειτουργίας υποστηρικτικών δράσεων για τη βελτίωση της μαθησιακής επίδοσης</a:t>
            </a:r>
            <a:r>
              <a:rPr lang="el-GR" sz="2200" dirty="0">
                <a:solidFill>
                  <a:srgbClr val="000000"/>
                </a:solidFill>
                <a:latin typeface="Calibri" panose="020F0502020204030204" pitchFamily="34" charset="0"/>
              </a:rPr>
              <a:t>, όπως ιδίως η λειτουργία τάξεων υποδοχής.</a:t>
            </a:r>
          </a:p>
          <a:p>
            <a:pPr algn="just"/>
            <a:endParaRPr lang="el-GR" sz="2200" dirty="0">
              <a:solidFill>
                <a:srgbClr val="000000"/>
              </a:solidFill>
              <a:latin typeface="Calibri" panose="020F0502020204030204" pitchFamily="34" charset="0"/>
            </a:endParaRPr>
          </a:p>
          <a:p>
            <a:pPr algn="just"/>
            <a:r>
              <a:rPr lang="el-GR" sz="2200" dirty="0">
                <a:solidFill>
                  <a:srgbClr val="000000"/>
                </a:solidFill>
                <a:latin typeface="Calibri" panose="020F0502020204030204" pitchFamily="34" charset="0"/>
              </a:rPr>
              <a:t>Υ.Π.Ε.Θ. Εγκύκλιος 152029/Δ1/ 19-9-2016 </a:t>
            </a:r>
          </a:p>
          <a:p>
            <a:pPr algn="just"/>
            <a:r>
              <a:rPr lang="el-GR" sz="2200" dirty="0">
                <a:solidFill>
                  <a:srgbClr val="000000"/>
                </a:solidFill>
                <a:latin typeface="Calibri" panose="020F0502020204030204" pitchFamily="34" charset="0"/>
              </a:rPr>
              <a:t>Οι Τάξεις Υποδοχής συνιστούν «</a:t>
            </a:r>
            <a:r>
              <a:rPr lang="el-GR" sz="2200" b="1" dirty="0">
                <a:solidFill>
                  <a:srgbClr val="000000"/>
                </a:solidFill>
                <a:latin typeface="Calibri" panose="020F0502020204030204" pitchFamily="34" charset="0"/>
              </a:rPr>
              <a:t>ένα ευέλικτο σχήμα θεσμικής και διδακτικής παρέμβασης</a:t>
            </a:r>
            <a:r>
              <a:rPr lang="el-GR" sz="2200" dirty="0">
                <a:solidFill>
                  <a:srgbClr val="000000"/>
                </a:solidFill>
                <a:latin typeface="Calibri" panose="020F0502020204030204" pitchFamily="34" charset="0"/>
              </a:rPr>
              <a:t>, το οποίο επιτρέπει στη σχολική μονάδα, αφού σταθμίσει τις </a:t>
            </a:r>
            <a:r>
              <a:rPr lang="el-GR" sz="2200" b="1" dirty="0">
                <a:solidFill>
                  <a:srgbClr val="000000"/>
                </a:solidFill>
                <a:latin typeface="Calibri" panose="020F0502020204030204" pitchFamily="34" charset="0"/>
              </a:rPr>
              <a:t>πραγματικές εκπαιδευτικές ανάγκες των μαθητών </a:t>
            </a:r>
            <a:r>
              <a:rPr lang="el-GR" sz="2200" dirty="0">
                <a:solidFill>
                  <a:srgbClr val="000000"/>
                </a:solidFill>
                <a:latin typeface="Calibri" panose="020F0502020204030204" pitchFamily="34" charset="0"/>
              </a:rPr>
              <a:t>που δεν έχουν την απαιτούμενη γνώση της ελληνικής γλώσσας (</a:t>
            </a:r>
            <a:r>
              <a:rPr lang="el-GR" sz="2200" dirty="0" err="1">
                <a:solidFill>
                  <a:srgbClr val="000000"/>
                </a:solidFill>
                <a:latin typeface="Calibri" panose="020F0502020204030204" pitchFamily="34" charset="0"/>
              </a:rPr>
              <a:t>Ρομά</a:t>
            </a:r>
            <a:r>
              <a:rPr lang="el-GR" sz="2200" dirty="0">
                <a:solidFill>
                  <a:srgbClr val="000000"/>
                </a:solidFill>
                <a:latin typeface="Calibri" panose="020F0502020204030204" pitchFamily="34" charset="0"/>
              </a:rPr>
              <a:t>, Αλλοδαπών, </a:t>
            </a:r>
            <a:r>
              <a:rPr lang="el-GR" sz="2200" dirty="0" err="1">
                <a:solidFill>
                  <a:srgbClr val="000000"/>
                </a:solidFill>
                <a:latin typeface="Calibri" panose="020F0502020204030204" pitchFamily="34" charset="0"/>
              </a:rPr>
              <a:t>Παλιννοστούντων</a:t>
            </a:r>
            <a:r>
              <a:rPr lang="el-GR" sz="2200" dirty="0">
                <a:solidFill>
                  <a:srgbClr val="000000"/>
                </a:solidFill>
                <a:latin typeface="Calibri" panose="020F0502020204030204" pitchFamily="34" charset="0"/>
              </a:rPr>
              <a:t>, Προσφύγων, Ευάλωτων Κοινωνικών Ομάδων κτλ.) και </a:t>
            </a:r>
            <a:r>
              <a:rPr lang="el-GR" sz="2200" b="1" dirty="0">
                <a:solidFill>
                  <a:srgbClr val="000000"/>
                </a:solidFill>
                <a:latin typeface="Calibri" panose="020F0502020204030204" pitchFamily="34" charset="0"/>
              </a:rPr>
              <a:t>τις δυνατότητές της,</a:t>
            </a:r>
            <a:r>
              <a:rPr lang="el-GR" sz="2200" dirty="0">
                <a:solidFill>
                  <a:srgbClr val="000000"/>
                </a:solidFill>
                <a:latin typeface="Calibri" panose="020F0502020204030204" pitchFamily="34" charset="0"/>
              </a:rPr>
              <a:t> να επιλέξει εκείνο το σχήμα που μπορεί να τους παρέχει επιπλέον διδακτική υποστήριξη, </a:t>
            </a:r>
            <a:r>
              <a:rPr lang="el-GR" sz="2200" b="1" dirty="0">
                <a:solidFill>
                  <a:srgbClr val="000000"/>
                </a:solidFill>
                <a:latin typeface="Calibri" panose="020F0502020204030204" pitchFamily="34" charset="0"/>
              </a:rPr>
              <a:t>με σκοπό να τους βοηθήσει να προσαρμοστούν και να ενταχθούν πλήρως στις κανονικές τάξεις</a:t>
            </a:r>
            <a:r>
              <a:rPr lang="el-GR" sz="2200" dirty="0">
                <a:solidFill>
                  <a:srgbClr val="000000"/>
                </a:solidFill>
                <a:latin typeface="Calibri" panose="020F0502020204030204" pitchFamily="34" charset="0"/>
              </a:rPr>
              <a:t> στις οποίες είναι εγγεγραμμένοι, σύμφωνα με την κείμενη νομοθεσία». </a:t>
            </a:r>
          </a:p>
          <a:p>
            <a:pPr algn="just"/>
            <a:endParaRPr lang="el-GR" sz="2000" dirty="0"/>
          </a:p>
        </p:txBody>
      </p:sp>
      <p:sp>
        <p:nvSpPr>
          <p:cNvPr id="6" name="Rectangle 5"/>
          <p:cNvSpPr/>
          <p:nvPr/>
        </p:nvSpPr>
        <p:spPr>
          <a:xfrm>
            <a:off x="1096370" y="3302758"/>
            <a:ext cx="5830956" cy="800219"/>
          </a:xfrm>
          <a:prstGeom prst="rect">
            <a:avLst/>
          </a:prstGeom>
        </p:spPr>
        <p:txBody>
          <a:bodyPr wrap="square">
            <a:spAutoFit/>
          </a:bodyPr>
          <a:lstStyle/>
          <a:p>
            <a:endParaRPr lang="el-GR" sz="2800"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	</a:t>
            </a:r>
          </a:p>
        </p:txBody>
      </p:sp>
    </p:spTree>
    <p:extLst>
      <p:ext uri="{BB962C8B-B14F-4D97-AF65-F5344CB8AC3E}">
        <p14:creationId xmlns:p14="http://schemas.microsoft.com/office/powerpoint/2010/main" val="28368801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07164" y="0"/>
            <a:ext cx="8365436" cy="1077218"/>
          </a:xfrm>
          <a:prstGeom prst="rect">
            <a:avLst/>
          </a:prstGeom>
          <a:solidFill>
            <a:schemeClr val="accent3">
              <a:lumMod val="20000"/>
              <a:lumOff val="80000"/>
            </a:schemeClr>
          </a:solidFill>
        </p:spPr>
        <p:txBody>
          <a:bodyPr wrap="square">
            <a:spAutoFit/>
          </a:bodyPr>
          <a:lstStyle/>
          <a:p>
            <a:pPr algn="ctr"/>
            <a:r>
              <a:rPr lang="el-GR" sz="3200" b="1" dirty="0">
                <a:solidFill>
                  <a:schemeClr val="accent2">
                    <a:lumMod val="75000"/>
                  </a:schemeClr>
                </a:solidFill>
                <a:latin typeface="Calibri" panose="020F0502020204030204" pitchFamily="34" charset="0"/>
              </a:rPr>
              <a:t>Προϋποθέσεις λειτουργίας των Τμημάτων Υποδοχής Ζ.Ε.Π.:</a:t>
            </a:r>
          </a:p>
        </p:txBody>
      </p:sp>
      <p:sp>
        <p:nvSpPr>
          <p:cNvPr id="4" name="Rectangle 3"/>
          <p:cNvSpPr/>
          <p:nvPr/>
        </p:nvSpPr>
        <p:spPr>
          <a:xfrm>
            <a:off x="635000" y="976322"/>
            <a:ext cx="9537700" cy="5755422"/>
          </a:xfrm>
          <a:prstGeom prst="rect">
            <a:avLst/>
          </a:prstGeom>
        </p:spPr>
        <p:txBody>
          <a:bodyPr wrap="square">
            <a:spAutoFit/>
          </a:bodyPr>
          <a:lstStyle/>
          <a:p>
            <a:pPr algn="just"/>
            <a:r>
              <a:rPr lang="el-GR" sz="2300" dirty="0">
                <a:solidFill>
                  <a:srgbClr val="000000"/>
                </a:solidFill>
                <a:latin typeface="Calibri" panose="020F0502020204030204" pitchFamily="34" charset="0"/>
              </a:rPr>
              <a:t>Ο μικρότερος αριθμός μαθητών με τον οποίο δημιουργούνται </a:t>
            </a:r>
            <a:r>
              <a:rPr lang="el-GR" sz="2300" b="1" dirty="0">
                <a:solidFill>
                  <a:srgbClr val="000000"/>
                </a:solidFill>
                <a:latin typeface="Calibri" panose="020F0502020204030204" pitchFamily="34" charset="0"/>
              </a:rPr>
              <a:t>ΤΥ Ι και ΙΙ ΖΕΠ είναι 9. </a:t>
            </a:r>
            <a:r>
              <a:rPr lang="el-GR" sz="2300" dirty="0">
                <a:solidFill>
                  <a:srgbClr val="000000"/>
                </a:solidFill>
                <a:latin typeface="Calibri" panose="020F0502020204030204" pitchFamily="34" charset="0"/>
              </a:rPr>
              <a:t>(9-17 μαθητές σε κάθε τμήμα)</a:t>
            </a:r>
          </a:p>
          <a:p>
            <a:pPr algn="just"/>
            <a:endParaRPr lang="el-GR" sz="2300" dirty="0">
              <a:solidFill>
                <a:srgbClr val="000000"/>
              </a:solidFill>
              <a:latin typeface="Calibri" panose="020F0502020204030204" pitchFamily="34" charset="0"/>
            </a:endParaRPr>
          </a:p>
          <a:p>
            <a:pPr algn="just"/>
            <a:r>
              <a:rPr lang="el-GR" sz="2300" dirty="0">
                <a:solidFill>
                  <a:srgbClr val="000000"/>
                </a:solidFill>
                <a:latin typeface="Calibri" panose="020F0502020204030204" pitchFamily="34" charset="0"/>
              </a:rPr>
              <a:t>1. </a:t>
            </a:r>
            <a:r>
              <a:rPr lang="el-GR" sz="2300" b="1" dirty="0">
                <a:solidFill>
                  <a:srgbClr val="000000"/>
                </a:solidFill>
                <a:latin typeface="Calibri" panose="020F0502020204030204" pitchFamily="34" charset="0"/>
              </a:rPr>
              <a:t>Διεξαγωγή διαπιστωτικών τεστ, </a:t>
            </a:r>
            <a:r>
              <a:rPr lang="el-GR" sz="2300" dirty="0">
                <a:solidFill>
                  <a:srgbClr val="000000"/>
                </a:solidFill>
                <a:latin typeface="Calibri" panose="020F0502020204030204" pitchFamily="34" charset="0"/>
              </a:rPr>
              <a:t>με τα οποία ανιχνεύεται το επίπεδο ελληνομάθειας του μαθητή. </a:t>
            </a:r>
          </a:p>
          <a:p>
            <a:pPr algn="just"/>
            <a:r>
              <a:rPr lang="el-GR" sz="2300" dirty="0">
                <a:solidFill>
                  <a:srgbClr val="000000"/>
                </a:solidFill>
                <a:latin typeface="Calibri" panose="020F0502020204030204" pitchFamily="34" charset="0"/>
              </a:rPr>
              <a:t>2. Ενυπόγραφη δήλωση του γονέα ή κηδεμόνα ότι επιθυμεί να παρακολουθήσει το παιδί του την ΤΥ ΖΕΠ.</a:t>
            </a:r>
          </a:p>
          <a:p>
            <a:pPr algn="just"/>
            <a:r>
              <a:rPr lang="el-GR" sz="2300" dirty="0">
                <a:solidFill>
                  <a:srgbClr val="000000"/>
                </a:solidFill>
                <a:latin typeface="Calibri" panose="020F0502020204030204" pitchFamily="34" charset="0"/>
              </a:rPr>
              <a:t>3. Απόφαση του Συλλόγου διδασκόντων για την φοίτηση των μαθητών σε ΤΥΙ ΖΕΠ ή/και ΤΥ ΙΙ ΖΕΠ .</a:t>
            </a:r>
          </a:p>
          <a:p>
            <a:pPr algn="just"/>
            <a:r>
              <a:rPr lang="el-GR" sz="2300" dirty="0">
                <a:solidFill>
                  <a:srgbClr val="000000"/>
                </a:solidFill>
                <a:latin typeface="Calibri" panose="020F0502020204030204" pitchFamily="34" charset="0"/>
              </a:rPr>
              <a:t>4. Ο Σύλλογος των Διδασκόντων, υπό την καθοδήγηση του προϊστάμενου εκπαιδευτικών θεμάτων της οικείας Διεύθυνσης Πρωτοβάθμιας Εκπαίδευσης, καταρτίζει το Εβδομαδιαίο Ωρολόγιο Πρόγραμμα των ΤΥ ΖΕΠ, λαμβάνοντας υπόψη και την εισήγηση των εκπαιδευτικών που διδάσκουν στις τάξεις αυτές. </a:t>
            </a:r>
          </a:p>
          <a:p>
            <a:pPr algn="just"/>
            <a:r>
              <a:rPr lang="el-GR" sz="2300" dirty="0">
                <a:solidFill>
                  <a:srgbClr val="000000"/>
                </a:solidFill>
                <a:latin typeface="Calibri" panose="020F0502020204030204" pitchFamily="34" charset="0"/>
              </a:rPr>
              <a:t>5. </a:t>
            </a:r>
            <a:r>
              <a:rPr lang="el-GR" sz="2300" b="1" dirty="0">
                <a:solidFill>
                  <a:srgbClr val="000000"/>
                </a:solidFill>
                <a:latin typeface="Calibri" panose="020F0502020204030204" pitchFamily="34" charset="0"/>
              </a:rPr>
              <a:t>Το Εβδομαδιαίο Ωρολόγιο Πρόγραμμα των Τάξεων αυτών υποβάλλεται για έγκριση </a:t>
            </a:r>
            <a:r>
              <a:rPr lang="el-GR" sz="2300" dirty="0">
                <a:solidFill>
                  <a:srgbClr val="000000"/>
                </a:solidFill>
                <a:latin typeface="Calibri" panose="020F0502020204030204" pitchFamily="34" charset="0"/>
              </a:rPr>
              <a:t>και θεώρηση </a:t>
            </a:r>
            <a:r>
              <a:rPr lang="el-GR" sz="2300" b="1" dirty="0">
                <a:solidFill>
                  <a:srgbClr val="000000"/>
                </a:solidFill>
                <a:latin typeface="Calibri" panose="020F0502020204030204" pitchFamily="34" charset="0"/>
              </a:rPr>
              <a:t>στον προϊστάμενο εκπαιδευτικών θεμάτων </a:t>
            </a:r>
            <a:r>
              <a:rPr lang="el-GR" sz="2300" dirty="0">
                <a:solidFill>
                  <a:srgbClr val="000000"/>
                </a:solidFill>
                <a:latin typeface="Calibri" panose="020F0502020204030204" pitchFamily="34" charset="0"/>
              </a:rPr>
              <a:t>της οικείας Διεύθυνσης Πρωτοβάθμιας Εκπαίδευσης</a:t>
            </a:r>
          </a:p>
        </p:txBody>
      </p:sp>
    </p:spTree>
    <p:extLst>
      <p:ext uri="{BB962C8B-B14F-4D97-AF65-F5344CB8AC3E}">
        <p14:creationId xmlns:p14="http://schemas.microsoft.com/office/powerpoint/2010/main" val="39120050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5840" y="425147"/>
            <a:ext cx="8772938" cy="1938992"/>
          </a:xfrm>
          <a:prstGeom prst="rect">
            <a:avLst/>
          </a:prstGeom>
        </p:spPr>
        <p:txBody>
          <a:bodyPr wrap="square">
            <a:spAutoFit/>
          </a:bodyPr>
          <a:lstStyle/>
          <a:p>
            <a:r>
              <a:rPr lang="el-GR" sz="2400" dirty="0">
                <a:solidFill>
                  <a:srgbClr val="000000"/>
                </a:solidFill>
                <a:latin typeface="Calibri" panose="020F0502020204030204" pitchFamily="34" charset="0"/>
              </a:rPr>
              <a:t>Το πρόγραμμα των Τάξεων Υποδοχής ΖΕΠ (Ζωνών Εκπαιδευτικής Προτεραιότητας) περιλαμβάνει </a:t>
            </a:r>
            <a:r>
              <a:rPr lang="el-GR" sz="2400" b="1" dirty="0">
                <a:solidFill>
                  <a:srgbClr val="000000"/>
                </a:solidFill>
                <a:latin typeface="Calibri" panose="020F0502020204030204" pitchFamily="34" charset="0"/>
              </a:rPr>
              <a:t>δύο κύκλους </a:t>
            </a:r>
            <a:r>
              <a:rPr lang="el-GR" sz="2400" dirty="0">
                <a:solidFill>
                  <a:srgbClr val="000000"/>
                </a:solidFill>
                <a:latin typeface="Calibri" panose="020F0502020204030204" pitchFamily="34" charset="0"/>
              </a:rPr>
              <a:t>που εντάσσονται μέσα στο ωρολόγιο πρόγραμμα του σχολείου: </a:t>
            </a:r>
          </a:p>
          <a:p>
            <a:r>
              <a:rPr lang="el-GR" sz="2400" dirty="0">
                <a:solidFill>
                  <a:srgbClr val="000000"/>
                </a:solidFill>
                <a:latin typeface="Calibri" panose="020F0502020204030204" pitchFamily="34" charset="0"/>
              </a:rPr>
              <a:t>• </a:t>
            </a:r>
            <a:r>
              <a:rPr lang="el-GR" sz="2400" b="1" dirty="0">
                <a:solidFill>
                  <a:srgbClr val="000000"/>
                </a:solidFill>
                <a:latin typeface="Calibri" panose="020F0502020204030204" pitchFamily="34" charset="0"/>
              </a:rPr>
              <a:t>Τάξεις Υποδοχής (ΤΥ) Ι ΖΕΠ </a:t>
            </a:r>
          </a:p>
          <a:p>
            <a:r>
              <a:rPr lang="el-GR" sz="2400" dirty="0">
                <a:solidFill>
                  <a:srgbClr val="000000"/>
                </a:solidFill>
                <a:latin typeface="Calibri" panose="020F0502020204030204" pitchFamily="34" charset="0"/>
              </a:rPr>
              <a:t>• </a:t>
            </a:r>
            <a:r>
              <a:rPr lang="el-GR" sz="2400" b="1" dirty="0">
                <a:solidFill>
                  <a:srgbClr val="000000"/>
                </a:solidFill>
                <a:latin typeface="Calibri" panose="020F0502020204030204" pitchFamily="34" charset="0"/>
              </a:rPr>
              <a:t>Τάξεις Υποδοχής (ΤΥ) ΙΙ ΖΕΠ </a:t>
            </a:r>
            <a:endParaRPr lang="el-GR" sz="2400" b="1" dirty="0"/>
          </a:p>
        </p:txBody>
      </p:sp>
      <p:sp>
        <p:nvSpPr>
          <p:cNvPr id="3" name="Rectangle 2"/>
          <p:cNvSpPr/>
          <p:nvPr/>
        </p:nvSpPr>
        <p:spPr>
          <a:xfrm>
            <a:off x="0" y="2597436"/>
            <a:ext cx="6096000" cy="4247317"/>
          </a:xfrm>
          <a:prstGeom prst="rect">
            <a:avLst/>
          </a:prstGeom>
          <a:solidFill>
            <a:schemeClr val="tx2">
              <a:lumMod val="40000"/>
              <a:lumOff val="60000"/>
            </a:schemeClr>
          </a:solidFill>
        </p:spPr>
        <p:txBody>
          <a:bodyPr>
            <a:spAutoFit/>
          </a:bodyPr>
          <a:lstStyle/>
          <a:p>
            <a:r>
              <a:rPr lang="el-GR" b="1" dirty="0">
                <a:solidFill>
                  <a:srgbClr val="000000"/>
                </a:solidFill>
                <a:latin typeface="Calibri" panose="020F0502020204030204" pitchFamily="34" charset="0"/>
              </a:rPr>
              <a:t>Στις ΤΥ Ι ΖΕΠ </a:t>
            </a:r>
            <a:r>
              <a:rPr lang="el-GR" dirty="0">
                <a:solidFill>
                  <a:srgbClr val="000000"/>
                </a:solidFill>
                <a:latin typeface="Calibri" panose="020F0502020204030204" pitchFamily="34" charset="0"/>
              </a:rPr>
              <a:t>φοιτούν μαθητές με </a:t>
            </a:r>
            <a:r>
              <a:rPr lang="el-GR" b="1" dirty="0">
                <a:solidFill>
                  <a:srgbClr val="000000"/>
                </a:solidFill>
                <a:latin typeface="Calibri" panose="020F0502020204030204" pitchFamily="34" charset="0"/>
              </a:rPr>
              <a:t>ελάχιστη ή μηδενική γνώση </a:t>
            </a:r>
            <a:r>
              <a:rPr lang="el-GR" dirty="0">
                <a:solidFill>
                  <a:srgbClr val="000000"/>
                </a:solidFill>
                <a:latin typeface="Calibri" panose="020F0502020204030204" pitchFamily="34" charset="0"/>
              </a:rPr>
              <a:t>της ελληνικής γλώσσας. </a:t>
            </a:r>
          </a:p>
          <a:p>
            <a:r>
              <a:rPr lang="el-GR" dirty="0">
                <a:solidFill>
                  <a:srgbClr val="000000"/>
                </a:solidFill>
                <a:latin typeface="Calibri" panose="020F0502020204030204" pitchFamily="34" charset="0"/>
              </a:rPr>
              <a:t>Ακολουθείται εντατικό πρόγραμμα εκμάθησης της ελληνικής γλώσσας. </a:t>
            </a:r>
          </a:p>
          <a:p>
            <a:r>
              <a:rPr lang="el-GR" dirty="0">
                <a:solidFill>
                  <a:srgbClr val="000000"/>
                </a:solidFill>
                <a:latin typeface="Calibri" panose="020F0502020204030204" pitchFamily="34" charset="0"/>
              </a:rPr>
              <a:t>Οι μαθητές που φοιτούν σε ΤΥ Ι ΖΕΠ παρακολουθούν μερικά μαθήματα στην κανονική τους τάξη, όπως : </a:t>
            </a:r>
          </a:p>
          <a:p>
            <a:r>
              <a:rPr lang="el-GR" dirty="0">
                <a:solidFill>
                  <a:srgbClr val="000000"/>
                </a:solidFill>
                <a:latin typeface="Calibri" panose="020F0502020204030204" pitchFamily="34" charset="0"/>
              </a:rPr>
              <a:t>- Φυσική Αγωγή </a:t>
            </a:r>
          </a:p>
          <a:p>
            <a:r>
              <a:rPr lang="el-GR" dirty="0">
                <a:solidFill>
                  <a:srgbClr val="000000"/>
                </a:solidFill>
                <a:latin typeface="Calibri" panose="020F0502020204030204" pitchFamily="34" charset="0"/>
              </a:rPr>
              <a:t>- Εικαστικά </a:t>
            </a:r>
          </a:p>
          <a:p>
            <a:r>
              <a:rPr lang="el-GR" dirty="0">
                <a:solidFill>
                  <a:srgbClr val="000000"/>
                </a:solidFill>
                <a:latin typeface="Calibri" panose="020F0502020204030204" pitchFamily="34" charset="0"/>
              </a:rPr>
              <a:t>- Μουσική Αγωγή </a:t>
            </a:r>
          </a:p>
          <a:p>
            <a:r>
              <a:rPr lang="el-GR" dirty="0">
                <a:solidFill>
                  <a:srgbClr val="000000"/>
                </a:solidFill>
                <a:latin typeface="Calibri" panose="020F0502020204030204" pitchFamily="34" charset="0"/>
              </a:rPr>
              <a:t>- Ξένη Γλώσσα ή και άλλο μάθημα, σύμφωνα με απόφαση του Συλλόγου Διδασκόντων, σε συνεργασία με τον οικείο Σχολικό Σύμβουλο. </a:t>
            </a:r>
          </a:p>
          <a:p>
            <a:endParaRPr lang="el-GR" dirty="0">
              <a:solidFill>
                <a:srgbClr val="000000"/>
              </a:solidFill>
              <a:latin typeface="Calibri" panose="020F0502020204030204" pitchFamily="34" charset="0"/>
            </a:endParaRPr>
          </a:p>
          <a:p>
            <a:r>
              <a:rPr lang="el-GR" dirty="0">
                <a:solidFill>
                  <a:srgbClr val="000000"/>
                </a:solidFill>
                <a:latin typeface="Calibri" panose="020F0502020204030204" pitchFamily="34" charset="0"/>
              </a:rPr>
              <a:t>Η φοίτηση στην </a:t>
            </a:r>
            <a:r>
              <a:rPr lang="el-GR" b="1" dirty="0">
                <a:solidFill>
                  <a:srgbClr val="000000"/>
                </a:solidFill>
                <a:latin typeface="Calibri" panose="020F0502020204030204" pitchFamily="34" charset="0"/>
              </a:rPr>
              <a:t>ΤΥ Ι ΖΕΠ διαρκεί ένα διδακτικό έτος </a:t>
            </a:r>
            <a:r>
              <a:rPr lang="el-GR" dirty="0">
                <a:solidFill>
                  <a:srgbClr val="000000"/>
                </a:solidFill>
                <a:latin typeface="Calibri" panose="020F0502020204030204" pitchFamily="34" charset="0"/>
              </a:rPr>
              <a:t>με δυνατότητα επέκτασης. </a:t>
            </a:r>
            <a:endParaRPr lang="el-GR" dirty="0"/>
          </a:p>
        </p:txBody>
      </p:sp>
      <p:sp>
        <p:nvSpPr>
          <p:cNvPr id="4" name="Rectangle 3"/>
          <p:cNvSpPr/>
          <p:nvPr/>
        </p:nvSpPr>
        <p:spPr>
          <a:xfrm>
            <a:off x="6281531" y="2610683"/>
            <a:ext cx="5724939" cy="3693319"/>
          </a:xfrm>
          <a:prstGeom prst="rect">
            <a:avLst/>
          </a:prstGeom>
          <a:solidFill>
            <a:srgbClr val="FFC000"/>
          </a:solidFill>
        </p:spPr>
        <p:txBody>
          <a:bodyPr wrap="square">
            <a:spAutoFit/>
          </a:bodyPr>
          <a:lstStyle/>
          <a:p>
            <a:r>
              <a:rPr lang="el-GR" b="1" dirty="0">
                <a:solidFill>
                  <a:srgbClr val="000000"/>
                </a:solidFill>
                <a:latin typeface="Calibri" panose="020F0502020204030204" pitchFamily="34" charset="0"/>
              </a:rPr>
              <a:t>Β. Στις ΤΥ ΙΙ ΖΕΠ </a:t>
            </a:r>
            <a:r>
              <a:rPr lang="el-GR" dirty="0">
                <a:solidFill>
                  <a:srgbClr val="000000"/>
                </a:solidFill>
                <a:latin typeface="Calibri" panose="020F0502020204030204" pitchFamily="34" charset="0"/>
              </a:rPr>
              <a:t>φοιτούν μαθητές με </a:t>
            </a:r>
            <a:r>
              <a:rPr lang="el-GR" b="1" dirty="0">
                <a:solidFill>
                  <a:srgbClr val="000000"/>
                </a:solidFill>
                <a:latin typeface="Calibri" panose="020F0502020204030204" pitchFamily="34" charset="0"/>
              </a:rPr>
              <a:t>μέτριο επίπεδο ελληνομάθειας, </a:t>
            </a:r>
            <a:r>
              <a:rPr lang="el-GR" dirty="0">
                <a:solidFill>
                  <a:srgbClr val="000000"/>
                </a:solidFill>
                <a:latin typeface="Calibri" panose="020F0502020204030204" pitchFamily="34" charset="0"/>
              </a:rPr>
              <a:t>το οποίο δύναται να δημιουργεί δυσκολίες στην παρακολούθηση των μαθημάτων στην κανονική τάξη. Για τους μαθητές που φοιτούν στις ΤΥ ΙΙ ΖΕΠ, πραγματοποιείται υποστήριξη στην ελληνική γλώσσα ή και σε περισσότερα μαθήματα: </a:t>
            </a:r>
          </a:p>
          <a:p>
            <a:r>
              <a:rPr lang="el-GR" dirty="0">
                <a:solidFill>
                  <a:srgbClr val="000000"/>
                </a:solidFill>
                <a:latin typeface="Calibri" panose="020F0502020204030204" pitchFamily="34" charset="0"/>
              </a:rPr>
              <a:t>- είτε εντός της κανονικής τάξης με παράλληλη διδασκαλία (δεύτερος εκπαιδευτικός στην τάξη) </a:t>
            </a:r>
          </a:p>
          <a:p>
            <a:r>
              <a:rPr lang="el-GR" dirty="0">
                <a:solidFill>
                  <a:srgbClr val="000000"/>
                </a:solidFill>
                <a:latin typeface="Calibri" panose="020F0502020204030204" pitchFamily="34" charset="0"/>
              </a:rPr>
              <a:t>- είτε εκτός κανονικής τάξης. </a:t>
            </a:r>
          </a:p>
          <a:p>
            <a:endParaRPr lang="el-GR" dirty="0">
              <a:solidFill>
                <a:srgbClr val="000000"/>
              </a:solidFill>
              <a:latin typeface="Calibri" panose="020F0502020204030204" pitchFamily="34" charset="0"/>
            </a:endParaRPr>
          </a:p>
          <a:p>
            <a:r>
              <a:rPr lang="el-GR" b="1" dirty="0">
                <a:solidFill>
                  <a:srgbClr val="000000"/>
                </a:solidFill>
                <a:latin typeface="Calibri" panose="020F0502020204030204" pitchFamily="34" charset="0"/>
              </a:rPr>
              <a:t>Η φοίτηση διαρκεί έως τρία διδακτικά έτη. </a:t>
            </a:r>
            <a:r>
              <a:rPr lang="el-GR" dirty="0">
                <a:solidFill>
                  <a:srgbClr val="000000"/>
                </a:solidFill>
                <a:latin typeface="Calibri" panose="020F0502020204030204" pitchFamily="34" charset="0"/>
              </a:rPr>
              <a:t>Μαθητές που έχουν ολοκληρώσει τη φοίτηση στις ΤΥ ΙΙ ΖΕΠ, δεν μπορούν να επιστρέψουν σε Τάξεις Υποδοχής Ι ΖΕΠ. </a:t>
            </a:r>
            <a:endParaRPr lang="el-GR" dirty="0"/>
          </a:p>
        </p:txBody>
      </p:sp>
    </p:spTree>
    <p:extLst>
      <p:ext uri="{BB962C8B-B14F-4D97-AF65-F5344CB8AC3E}">
        <p14:creationId xmlns:p14="http://schemas.microsoft.com/office/powerpoint/2010/main" val="2036050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263269" cy="830997"/>
          </a:xfrm>
          <a:prstGeom prst="rect">
            <a:avLst/>
          </a:prstGeom>
          <a:solidFill>
            <a:schemeClr val="accent3">
              <a:lumMod val="20000"/>
              <a:lumOff val="80000"/>
            </a:schemeClr>
          </a:solidFill>
        </p:spPr>
        <p:txBody>
          <a:bodyPr wrap="square">
            <a:spAutoFit/>
          </a:bodyPr>
          <a:lstStyle/>
          <a:p>
            <a:pPr algn="ctr"/>
            <a:r>
              <a:rPr lang="el-GR" sz="2400" b="1" dirty="0">
                <a:solidFill>
                  <a:schemeClr val="accent2">
                    <a:lumMod val="75000"/>
                  </a:schemeClr>
                </a:solidFill>
              </a:rPr>
              <a:t>Δομές Υποδοχής και Εκπαίδευσης Προσφύγων (ΔΥΕΠ)</a:t>
            </a:r>
            <a:r>
              <a:rPr lang="el-GR" sz="2400" dirty="0">
                <a:solidFill>
                  <a:schemeClr val="accent2">
                    <a:lumMod val="75000"/>
                  </a:schemeClr>
                </a:solidFill>
              </a:rPr>
              <a:t>      (152360/ΓΔ4/19-9-2016</a:t>
            </a:r>
            <a:r>
              <a:rPr lang="el-GR" sz="2400" dirty="0">
                <a:solidFill>
                  <a:schemeClr val="accent1">
                    <a:lumMod val="75000"/>
                  </a:schemeClr>
                </a:solidFill>
              </a:rPr>
              <a:t>) </a:t>
            </a:r>
            <a:endParaRPr lang="el-GR" sz="2400" b="1" dirty="0">
              <a:solidFill>
                <a:schemeClr val="accent1">
                  <a:lumMod val="75000"/>
                </a:schemeClr>
              </a:solidFill>
            </a:endParaRPr>
          </a:p>
        </p:txBody>
      </p:sp>
      <p:sp>
        <p:nvSpPr>
          <p:cNvPr id="3" name="Rectangle 2"/>
          <p:cNvSpPr/>
          <p:nvPr/>
        </p:nvSpPr>
        <p:spPr>
          <a:xfrm>
            <a:off x="251239" y="787400"/>
            <a:ext cx="11110846" cy="6524863"/>
          </a:xfrm>
          <a:prstGeom prst="rect">
            <a:avLst/>
          </a:prstGeom>
        </p:spPr>
        <p:txBody>
          <a:bodyPr wrap="square">
            <a:spAutoFit/>
          </a:bodyPr>
          <a:lstStyle/>
          <a:p>
            <a:pPr algn="just"/>
            <a:r>
              <a:rPr lang="el-GR" sz="2000" b="1" dirty="0"/>
              <a:t>Για την παροχή εκπαίδευσης στα παιδιά πολιτών τρίτων χωρών ιδρύονται δομές υποδοχής για την εκπαίδευση των προσφύγων (ΔΥΕΠ), </a:t>
            </a:r>
            <a:r>
              <a:rPr lang="el-GR" sz="2000" dirty="0"/>
              <a:t>οι οποίες θα λειτουργούν, πλην των περιπτώσεων των</a:t>
            </a:r>
            <a:r>
              <a:rPr lang="el-GR" sz="2000" b="1" dirty="0"/>
              <a:t> </a:t>
            </a:r>
            <a:r>
              <a:rPr lang="el-GR" sz="2000" dirty="0"/>
              <a:t>παραγράφων 2 και 3 του παρόντος άρθρου, εντός των σχολικών μονάδων εκείνων των</a:t>
            </a:r>
            <a:r>
              <a:rPr lang="el-GR" sz="2000" b="1" dirty="0"/>
              <a:t> </a:t>
            </a:r>
            <a:r>
              <a:rPr lang="el-GR" sz="2000" dirty="0"/>
              <a:t>Περιφερειακών Διευθύνσεων Πρωτοβάθμιας και Δευτεροβάθμιας Εκπαίδευσης της χώρας, στα όρια</a:t>
            </a:r>
            <a:r>
              <a:rPr lang="el-GR" sz="2000" b="1" dirty="0"/>
              <a:t> </a:t>
            </a:r>
            <a:r>
              <a:rPr lang="el-GR" sz="2000" dirty="0"/>
              <a:t>των οποίων υφίστανται κέντρα φιλοξενίας. Σε κάθε σχολική μονάδα αντιστοιχεί μία αυτοτελής</a:t>
            </a:r>
            <a:r>
              <a:rPr lang="el-GR" sz="2000" b="1" dirty="0"/>
              <a:t> </a:t>
            </a:r>
            <a:r>
              <a:rPr lang="el-GR" sz="2000" dirty="0"/>
              <a:t>ΔΥΕΠ, η οποία μπορεί να περιλαμβάνει περισσότερα τμήματα, αναλόγως του αριθμού των</a:t>
            </a:r>
            <a:r>
              <a:rPr lang="el-GR" sz="2000" b="1" dirty="0"/>
              <a:t> </a:t>
            </a:r>
            <a:r>
              <a:rPr lang="el-GR" sz="2000" dirty="0"/>
              <a:t>μαθητών.</a:t>
            </a:r>
          </a:p>
          <a:p>
            <a:pPr algn="just"/>
            <a:endParaRPr lang="el-GR" sz="2000" dirty="0"/>
          </a:p>
          <a:p>
            <a:pPr algn="just"/>
            <a:endParaRPr lang="el-GR" sz="2000" dirty="0"/>
          </a:p>
          <a:p>
            <a:pPr algn="just"/>
            <a:r>
              <a:rPr lang="el-GR" sz="2000" dirty="0"/>
              <a:t>Ειδικά στις περιπτώσεις που δεν συντρέχουν τα κριτήρια της παρ. 1 του άρθρου 2 μπορούν να</a:t>
            </a:r>
            <a:r>
              <a:rPr lang="el-GR" sz="2000" b="1" dirty="0"/>
              <a:t> </a:t>
            </a:r>
            <a:r>
              <a:rPr lang="el-GR" sz="2000" dirty="0"/>
              <a:t>ιδρύονται για την εκπαίδευση παιδιών ηλικίας 6-12 ετών (Δημοτικό) και 13-15 ετών (Γυμνάσιο) ΔΥΕΠ</a:t>
            </a:r>
            <a:r>
              <a:rPr lang="el-GR" sz="2000" b="1" dirty="0"/>
              <a:t> </a:t>
            </a:r>
            <a:r>
              <a:rPr lang="el-GR" sz="2000" dirty="0"/>
              <a:t>ως Παραρτήματα σχολικών μονάδων οι οποίες θα λειτουργούν εντός των κέντρων φιλοξενίας. …</a:t>
            </a:r>
          </a:p>
          <a:p>
            <a:pPr algn="just"/>
            <a:endParaRPr lang="el-GR" sz="2000" dirty="0">
              <a:effectLst/>
            </a:endParaRPr>
          </a:p>
          <a:p>
            <a:pPr algn="just"/>
            <a:endParaRPr lang="el-GR" sz="2000" dirty="0"/>
          </a:p>
          <a:p>
            <a:pPr algn="just"/>
            <a:r>
              <a:rPr lang="el-GR" sz="2000" b="1" dirty="0"/>
              <a:t>Ο κατώτερος αριθμός μαθητών για τον οποίο δημιουργείται ένα τμήμα ΔΥΕΠ ορίζεται στους 10 μαθητές και ο ανώτερος στους 20 μαθητές. </a:t>
            </a:r>
            <a:r>
              <a:rPr lang="el-GR" sz="2000" dirty="0"/>
              <a:t>Απόκλιση από τον προαναφερόμενο αριθμό μαθητών εγκρίνεται με απόφαση του Περιφερειακού Διευθυντή Πρωτοβάθμιας και Δευτεροβάθμιας Εκπαίδευσης, κατόπιν εισήγησης του Συντονιστή Εκπαίδευσης Προσφύγων (ΣΕΠ).</a:t>
            </a:r>
            <a:endParaRPr lang="el-GR" sz="2000" dirty="0">
              <a:effectLst/>
            </a:endParaRPr>
          </a:p>
          <a:p>
            <a:endParaRPr lang="el-GR" dirty="0">
              <a:effectLst/>
            </a:endParaRPr>
          </a:p>
        </p:txBody>
      </p:sp>
    </p:spTree>
    <p:extLst>
      <p:ext uri="{BB962C8B-B14F-4D97-AF65-F5344CB8AC3E}">
        <p14:creationId xmlns:p14="http://schemas.microsoft.com/office/powerpoint/2010/main" val="15180940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795131" y="2189602"/>
          <a:ext cx="7724188" cy="4680496"/>
        </p:xfrm>
        <a:graphic>
          <a:graphicData uri="http://schemas.openxmlformats.org/drawingml/2006/table">
            <a:tbl>
              <a:tblPr/>
              <a:tblGrid>
                <a:gridCol w="2570402">
                  <a:extLst>
                    <a:ext uri="{9D8B030D-6E8A-4147-A177-3AD203B41FA5}">
                      <a16:colId xmlns:a16="http://schemas.microsoft.com/office/drawing/2014/main" val="20000"/>
                    </a:ext>
                  </a:extLst>
                </a:gridCol>
                <a:gridCol w="2570402">
                  <a:extLst>
                    <a:ext uri="{9D8B030D-6E8A-4147-A177-3AD203B41FA5}">
                      <a16:colId xmlns:a16="http://schemas.microsoft.com/office/drawing/2014/main" val="20001"/>
                    </a:ext>
                  </a:extLst>
                </a:gridCol>
                <a:gridCol w="2583384">
                  <a:extLst>
                    <a:ext uri="{9D8B030D-6E8A-4147-A177-3AD203B41FA5}">
                      <a16:colId xmlns:a16="http://schemas.microsoft.com/office/drawing/2014/main" val="20002"/>
                    </a:ext>
                  </a:extLst>
                </a:gridCol>
              </a:tblGrid>
              <a:tr h="438604">
                <a:tc>
                  <a:txBody>
                    <a:bodyPr/>
                    <a:lstStyle/>
                    <a:p>
                      <a:r>
                        <a:rPr lang="el-GR" sz="2400" dirty="0">
                          <a:effectLst/>
                        </a:rPr>
                        <a:t>8:30-8:45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Υποδοχή μαθητών</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438604">
                <a:tc>
                  <a:txBody>
                    <a:bodyPr/>
                    <a:lstStyle/>
                    <a:p>
                      <a:r>
                        <a:rPr lang="el-GR" sz="2400">
                          <a:effectLst/>
                        </a:rPr>
                        <a:t>8:45-9:30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1</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438604">
                <a:tc>
                  <a:txBody>
                    <a:bodyPr/>
                    <a:lstStyle/>
                    <a:p>
                      <a:r>
                        <a:rPr lang="el-GR" sz="2400" dirty="0">
                          <a:effectLst/>
                        </a:rPr>
                        <a:t>9:30- 9:45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438604">
                <a:tc>
                  <a:txBody>
                    <a:bodyPr/>
                    <a:lstStyle/>
                    <a:p>
                      <a:r>
                        <a:rPr lang="el-GR" sz="2400">
                          <a:effectLst/>
                        </a:rPr>
                        <a:t>9:45-10:30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2</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438604">
                <a:tc>
                  <a:txBody>
                    <a:bodyPr/>
                    <a:lstStyle/>
                    <a:p>
                      <a:r>
                        <a:rPr lang="el-GR" sz="2400">
                          <a:effectLst/>
                        </a:rPr>
                        <a:t>10:30-10:45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438604">
                <a:tc>
                  <a:txBody>
                    <a:bodyPr/>
                    <a:lstStyle/>
                    <a:p>
                      <a:r>
                        <a:rPr lang="el-GR" sz="2400">
                          <a:effectLst/>
                        </a:rPr>
                        <a:t>10:45-11:30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3</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438604">
                <a:tc>
                  <a:txBody>
                    <a:bodyPr/>
                    <a:lstStyle/>
                    <a:p>
                      <a:r>
                        <a:rPr lang="el-GR" sz="2400">
                          <a:effectLst/>
                        </a:rPr>
                        <a:t>11:30-11:45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438604">
                <a:tc>
                  <a:txBody>
                    <a:bodyPr/>
                    <a:lstStyle/>
                    <a:p>
                      <a:r>
                        <a:rPr lang="el-GR" sz="2400">
                          <a:effectLst/>
                        </a:rPr>
                        <a:t>11:45-12:30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dirty="0">
                          <a:effectLst/>
                        </a:rPr>
                        <a:t>4</a:t>
                      </a:r>
                      <a:r>
                        <a:rPr lang="el-GR" sz="2400" baseline="30000" dirty="0">
                          <a:effectLst/>
                        </a:rPr>
                        <a:t>η</a:t>
                      </a:r>
                      <a:r>
                        <a:rPr lang="el-GR" sz="2400" dirty="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3" name="Rectangle 1"/>
          <p:cNvSpPr>
            <a:spLocks noChangeArrowheads="1"/>
          </p:cNvSpPr>
          <p:nvPr/>
        </p:nvSpPr>
        <p:spPr bwMode="auto">
          <a:xfrm>
            <a:off x="398037" y="389109"/>
            <a:ext cx="8573686"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tx1"/>
                </a:solidFill>
                <a:effectLst/>
                <a:latin typeface="Arial" panose="020B0604020202020204" pitchFamily="34" charset="0"/>
              </a:rPr>
              <a:t>Οι ΔΥΕΠ που ιδρύονται σύμφωνα με την παρ. 3 του άρθρου 1 ως παραρτήματα Δημοτικών</a:t>
            </a:r>
            <a:r>
              <a:rPr kumimoji="0" lang="el-GR" altLang="el-GR" sz="2400" b="0" i="0" u="none" strike="noStrike" cap="none" normalizeH="0" dirty="0">
                <a:ln>
                  <a:noFill/>
                </a:ln>
                <a:solidFill>
                  <a:schemeClr val="tx1"/>
                </a:solidFill>
                <a:effectLst/>
                <a:latin typeface="Arial" panose="020B0604020202020204" pitchFamily="34" charset="0"/>
              </a:rPr>
              <a:t> </a:t>
            </a:r>
            <a:r>
              <a:rPr kumimoji="0" lang="el-GR" altLang="el-GR" sz="2400" b="0" i="0" u="none" strike="noStrike" cap="none" normalizeH="0" baseline="0" dirty="0">
                <a:ln>
                  <a:noFill/>
                </a:ln>
                <a:solidFill>
                  <a:schemeClr val="tx1"/>
                </a:solidFill>
                <a:effectLst/>
                <a:latin typeface="Arial" panose="020B0604020202020204" pitchFamily="34" charset="0"/>
              </a:rPr>
              <a:t>και Γυμνασίων </a:t>
            </a:r>
            <a:r>
              <a:rPr kumimoji="0" lang="el-GR" altLang="el-GR" sz="2400" b="1" i="0" u="none" strike="noStrike" cap="none" normalizeH="0" baseline="0" dirty="0">
                <a:ln>
                  <a:noFill/>
                </a:ln>
                <a:solidFill>
                  <a:schemeClr val="tx1"/>
                </a:solidFill>
                <a:effectLst/>
                <a:latin typeface="Arial" panose="020B0604020202020204" pitchFamily="34" charset="0"/>
              </a:rPr>
              <a:t>εντός των κέντρων φιλοξενίας</a:t>
            </a:r>
            <a:r>
              <a:rPr kumimoji="0" lang="el-GR" altLang="el-GR" sz="2400" b="0" i="0" u="none" strike="noStrike" cap="none" normalizeH="0" baseline="0" dirty="0">
                <a:ln>
                  <a:noFill/>
                </a:ln>
                <a:solidFill>
                  <a:schemeClr val="tx1"/>
                </a:solidFill>
                <a:effectLst/>
                <a:latin typeface="Arial" panose="020B0604020202020204" pitchFamily="34" charset="0"/>
              </a:rPr>
              <a:t> ακολουθούν το κάτωθι πρωινό ωρολόγιο πρόγραμμα: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1900646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Εικόνα 3">
            <a:extLst>
              <a:ext uri="{FF2B5EF4-FFF2-40B4-BE49-F238E27FC236}">
                <a16:creationId xmlns:a16="http://schemas.microsoft.com/office/drawing/2014/main" id="{D265784C-523C-42DC-B331-D950260DCD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326" y="857249"/>
            <a:ext cx="10184675" cy="5639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Ορθογώνιο 4">
            <a:extLst>
              <a:ext uri="{FF2B5EF4-FFF2-40B4-BE49-F238E27FC236}">
                <a16:creationId xmlns:a16="http://schemas.microsoft.com/office/drawing/2014/main" id="{284C27D7-FC15-43F8-9A8F-0AEC6F562EE1}"/>
              </a:ext>
            </a:extLst>
          </p:cNvPr>
          <p:cNvSpPr/>
          <p:nvPr/>
        </p:nvSpPr>
        <p:spPr>
          <a:xfrm>
            <a:off x="6654800" y="2938463"/>
            <a:ext cx="774700" cy="177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extLst>
      <p:ext uri="{BB962C8B-B14F-4D97-AF65-F5344CB8AC3E}">
        <p14:creationId xmlns:p14="http://schemas.microsoft.com/office/powerpoint/2010/main" val="29390889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38324" y="1576480"/>
          <a:ext cx="7086600" cy="5023235"/>
        </p:xfrm>
        <a:graphic>
          <a:graphicData uri="http://schemas.openxmlformats.org/drawingml/2006/table">
            <a:tbl>
              <a:tblPr/>
              <a:tblGrid>
                <a:gridCol w="2358230">
                  <a:extLst>
                    <a:ext uri="{9D8B030D-6E8A-4147-A177-3AD203B41FA5}">
                      <a16:colId xmlns:a16="http://schemas.microsoft.com/office/drawing/2014/main" val="20000"/>
                    </a:ext>
                  </a:extLst>
                </a:gridCol>
                <a:gridCol w="2358230">
                  <a:extLst>
                    <a:ext uri="{9D8B030D-6E8A-4147-A177-3AD203B41FA5}">
                      <a16:colId xmlns:a16="http://schemas.microsoft.com/office/drawing/2014/main" val="20001"/>
                    </a:ext>
                  </a:extLst>
                </a:gridCol>
                <a:gridCol w="2370140">
                  <a:extLst>
                    <a:ext uri="{9D8B030D-6E8A-4147-A177-3AD203B41FA5}">
                      <a16:colId xmlns:a16="http://schemas.microsoft.com/office/drawing/2014/main" val="20002"/>
                    </a:ext>
                  </a:extLst>
                </a:gridCol>
              </a:tblGrid>
              <a:tr h="553202">
                <a:tc>
                  <a:txBody>
                    <a:bodyPr/>
                    <a:lstStyle/>
                    <a:p>
                      <a:r>
                        <a:rPr lang="el-GR" sz="2400" dirty="0">
                          <a:effectLst/>
                        </a:rPr>
                        <a:t>14:00-14:15</a:t>
                      </a:r>
                    </a:p>
                  </a:txBody>
                  <a:tcPr marL="0" marR="0" marT="0" marB="0" anchor="ctr">
                    <a:lnL>
                      <a:noFill/>
                    </a:lnL>
                    <a:lnR>
                      <a:noFill/>
                    </a:lnR>
                    <a:lnT>
                      <a:noFill/>
                    </a:lnT>
                    <a:lnB>
                      <a:noFill/>
                    </a:lnB>
                  </a:tcPr>
                </a:tc>
                <a:tc>
                  <a:txBody>
                    <a:bodyPr/>
                    <a:lstStyle/>
                    <a:p>
                      <a:r>
                        <a:rPr lang="el-GR" sz="2400" dirty="0">
                          <a:effectLst/>
                        </a:rPr>
                        <a:t>15’</a:t>
                      </a:r>
                    </a:p>
                  </a:txBody>
                  <a:tcPr marL="0" marR="0" marT="0" marB="0" anchor="ctr">
                    <a:lnL>
                      <a:noFill/>
                    </a:lnL>
                    <a:lnR>
                      <a:noFill/>
                    </a:lnR>
                    <a:lnT>
                      <a:noFill/>
                    </a:lnT>
                    <a:lnB>
                      <a:noFill/>
                    </a:lnB>
                  </a:tcPr>
                </a:tc>
                <a:tc>
                  <a:txBody>
                    <a:bodyPr/>
                    <a:lstStyle/>
                    <a:p>
                      <a:r>
                        <a:rPr lang="el-GR" sz="2400">
                          <a:effectLst/>
                        </a:rPr>
                        <a:t>Υποδοχή μαθητών</a:t>
                      </a:r>
                    </a:p>
                  </a:txBody>
                  <a:tcPr marL="0" marR="0" marT="0" marB="0" anchor="ctr">
                    <a:lnL>
                      <a:noFill/>
                    </a:lnL>
                    <a:lnR>
                      <a:noFill/>
                    </a:lnR>
                    <a:lnT>
                      <a:noFill/>
                    </a:lnT>
                    <a:lnB>
                      <a:noFill/>
                    </a:lnB>
                  </a:tcPr>
                </a:tc>
                <a:extLst>
                  <a:ext uri="{0D108BD9-81ED-4DB2-BD59-A6C34878D82A}">
                    <a16:rowId xmlns:a16="http://schemas.microsoft.com/office/drawing/2014/main" val="10000"/>
                  </a:ext>
                </a:extLst>
              </a:tr>
              <a:tr h="514651">
                <a:tc>
                  <a:txBody>
                    <a:bodyPr/>
                    <a:lstStyle/>
                    <a:p>
                      <a:r>
                        <a:rPr lang="el-GR" sz="2400">
                          <a:effectLst/>
                        </a:rPr>
                        <a:t>14:15- 15:00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1</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514651">
                <a:tc>
                  <a:txBody>
                    <a:bodyPr/>
                    <a:lstStyle/>
                    <a:p>
                      <a:r>
                        <a:rPr lang="el-GR" sz="2400">
                          <a:effectLst/>
                        </a:rPr>
                        <a:t>15:00- 15:15</a:t>
                      </a:r>
                    </a:p>
                  </a:txBody>
                  <a:tcPr marL="0" marR="0" marT="0" marB="0" anchor="ctr">
                    <a:lnL>
                      <a:noFill/>
                    </a:lnL>
                    <a:lnR>
                      <a:noFill/>
                    </a:lnR>
                    <a:lnT>
                      <a:noFill/>
                    </a:lnT>
                    <a:lnB>
                      <a:noFill/>
                    </a:lnB>
                  </a:tcPr>
                </a:tc>
                <a:tc>
                  <a:txBody>
                    <a:bodyPr/>
                    <a:lstStyle/>
                    <a:p>
                      <a:r>
                        <a:rPr lang="el-GR" sz="2400" dirty="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514651">
                <a:tc>
                  <a:txBody>
                    <a:bodyPr/>
                    <a:lstStyle/>
                    <a:p>
                      <a:r>
                        <a:rPr lang="el-GR" sz="2400">
                          <a:effectLst/>
                        </a:rPr>
                        <a:t>15:15-16:00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2</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514651">
                <a:tc>
                  <a:txBody>
                    <a:bodyPr/>
                    <a:lstStyle/>
                    <a:p>
                      <a:r>
                        <a:rPr lang="el-GR" sz="2400">
                          <a:effectLst/>
                        </a:rPr>
                        <a:t>16:00- 16:15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514651">
                <a:tc>
                  <a:txBody>
                    <a:bodyPr/>
                    <a:lstStyle/>
                    <a:p>
                      <a:r>
                        <a:rPr lang="el-GR" sz="2400" dirty="0">
                          <a:effectLst/>
                        </a:rPr>
                        <a:t>16:15-17:00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a:effectLst/>
                        </a:rPr>
                        <a:t>3</a:t>
                      </a:r>
                      <a:r>
                        <a:rPr lang="el-GR" sz="2400" baseline="30000">
                          <a:effectLst/>
                        </a:rPr>
                        <a:t>η</a:t>
                      </a:r>
                      <a:r>
                        <a:rPr lang="el-GR" sz="240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514651">
                <a:tc>
                  <a:txBody>
                    <a:bodyPr/>
                    <a:lstStyle/>
                    <a:p>
                      <a:r>
                        <a:rPr lang="el-GR" sz="2400">
                          <a:effectLst/>
                        </a:rPr>
                        <a:t>17:00-17:15</a:t>
                      </a:r>
                    </a:p>
                  </a:txBody>
                  <a:tcPr marL="0" marR="0" marT="0" marB="0" anchor="ctr">
                    <a:lnL>
                      <a:noFill/>
                    </a:lnL>
                    <a:lnR>
                      <a:noFill/>
                    </a:lnR>
                    <a:lnT>
                      <a:noFill/>
                    </a:lnT>
                    <a:lnB>
                      <a:noFill/>
                    </a:lnB>
                  </a:tcPr>
                </a:tc>
                <a:tc>
                  <a:txBody>
                    <a:bodyPr/>
                    <a:lstStyle/>
                    <a:p>
                      <a:r>
                        <a:rPr lang="el-GR" sz="2400">
                          <a:effectLst/>
                        </a:rPr>
                        <a:t>15’</a:t>
                      </a:r>
                    </a:p>
                  </a:txBody>
                  <a:tcPr marL="0" marR="0" marT="0" marB="0" anchor="ctr">
                    <a:lnL>
                      <a:noFill/>
                    </a:lnL>
                    <a:lnR>
                      <a:noFill/>
                    </a:lnR>
                    <a:lnT>
                      <a:noFill/>
                    </a:lnT>
                    <a:lnB>
                      <a:noFill/>
                    </a:lnB>
                  </a:tcPr>
                </a:tc>
                <a:tc>
                  <a:txBody>
                    <a:bodyPr/>
                    <a:lstStyle/>
                    <a:p>
                      <a:r>
                        <a:rPr lang="el-GR" sz="2400">
                          <a:effectLst/>
                        </a:rPr>
                        <a:t>Διάλειμμα</a:t>
                      </a:r>
                    </a:p>
                  </a:txBody>
                  <a:tcPr marL="0" marR="0" marT="0" marB="0" anchor="ctr">
                    <a:lnL>
                      <a:noFill/>
                    </a:lnL>
                    <a:lnR>
                      <a:noFill/>
                    </a:lnR>
                    <a:lnT>
                      <a:noFill/>
                    </a:lnT>
                    <a:lnB>
                      <a:noFill/>
                    </a:lnB>
                  </a:tcPr>
                </a:tc>
                <a:extLst>
                  <a:ext uri="{0D108BD9-81ED-4DB2-BD59-A6C34878D82A}">
                    <a16:rowId xmlns:a16="http://schemas.microsoft.com/office/drawing/2014/main" val="10006"/>
                  </a:ext>
                </a:extLst>
              </a:tr>
              <a:tr h="514651">
                <a:tc>
                  <a:txBody>
                    <a:bodyPr/>
                    <a:lstStyle/>
                    <a:p>
                      <a:r>
                        <a:rPr lang="el-GR" sz="2400">
                          <a:effectLst/>
                        </a:rPr>
                        <a:t>17:15-18:00</a:t>
                      </a:r>
                    </a:p>
                  </a:txBody>
                  <a:tcPr marL="0" marR="0" marT="0" marB="0" anchor="ctr">
                    <a:lnL>
                      <a:noFill/>
                    </a:lnL>
                    <a:lnR>
                      <a:noFill/>
                    </a:lnR>
                    <a:lnT>
                      <a:noFill/>
                    </a:lnT>
                    <a:lnB>
                      <a:noFill/>
                    </a:lnB>
                  </a:tcPr>
                </a:tc>
                <a:tc>
                  <a:txBody>
                    <a:bodyPr/>
                    <a:lstStyle/>
                    <a:p>
                      <a:r>
                        <a:rPr lang="el-GR" sz="2400">
                          <a:effectLst/>
                        </a:rPr>
                        <a:t>45’</a:t>
                      </a:r>
                    </a:p>
                  </a:txBody>
                  <a:tcPr marL="0" marR="0" marT="0" marB="0" anchor="ctr">
                    <a:lnL>
                      <a:noFill/>
                    </a:lnL>
                    <a:lnR>
                      <a:noFill/>
                    </a:lnR>
                    <a:lnT>
                      <a:noFill/>
                    </a:lnT>
                    <a:lnB>
                      <a:noFill/>
                    </a:lnB>
                  </a:tcPr>
                </a:tc>
                <a:tc>
                  <a:txBody>
                    <a:bodyPr/>
                    <a:lstStyle/>
                    <a:p>
                      <a:r>
                        <a:rPr lang="el-GR" sz="2400" dirty="0">
                          <a:effectLst/>
                        </a:rPr>
                        <a:t>4</a:t>
                      </a:r>
                      <a:r>
                        <a:rPr lang="el-GR" sz="2400" baseline="30000" dirty="0">
                          <a:effectLst/>
                        </a:rPr>
                        <a:t>η</a:t>
                      </a:r>
                      <a:r>
                        <a:rPr lang="el-GR" sz="2400" dirty="0">
                          <a:effectLst/>
                        </a:rPr>
                        <a:t> διδακτική περίοδος</a:t>
                      </a:r>
                    </a:p>
                  </a:txBody>
                  <a:tcPr marL="0" marR="0" marT="0" marB="0" anchor="ctr">
                    <a:lnL>
                      <a:noFill/>
                    </a:lnL>
                    <a:lnR>
                      <a:noFill/>
                    </a:lnR>
                    <a:lnT>
                      <a:noFill/>
                    </a:lnT>
                    <a:lnB>
                      <a:noFill/>
                    </a:lnB>
                  </a:tcPr>
                </a:tc>
                <a:extLst>
                  <a:ext uri="{0D108BD9-81ED-4DB2-BD59-A6C34878D82A}">
                    <a16:rowId xmlns:a16="http://schemas.microsoft.com/office/drawing/2014/main" val="10007"/>
                  </a:ext>
                </a:extLst>
              </a:tr>
            </a:tbl>
          </a:graphicData>
        </a:graphic>
      </p:graphicFrame>
      <p:sp>
        <p:nvSpPr>
          <p:cNvPr id="3" name="Rectangle 1"/>
          <p:cNvSpPr>
            <a:spLocks noChangeArrowheads="1"/>
          </p:cNvSpPr>
          <p:nvPr/>
        </p:nvSpPr>
        <p:spPr bwMode="auto">
          <a:xfrm>
            <a:off x="0" y="281417"/>
            <a:ext cx="11607800"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0" i="0" u="none" strike="noStrike" cap="none" normalizeH="0" baseline="0" dirty="0">
                <a:ln>
                  <a:noFill/>
                </a:ln>
                <a:solidFill>
                  <a:schemeClr val="tx1"/>
                </a:solidFill>
                <a:effectLst/>
                <a:latin typeface="Arial" panose="020B0604020202020204" pitchFamily="34" charset="0"/>
              </a:rPr>
              <a:t>Οι ΔΥΕΠ που ιδρύονται σύμφωνα με την παρ. 1 του άρθρου 1 </a:t>
            </a:r>
            <a:r>
              <a:rPr kumimoji="0" lang="el-GR" altLang="el-GR" sz="2400" b="1" i="0" u="none" strike="noStrike" cap="none" normalizeH="0" baseline="0" dirty="0">
                <a:ln>
                  <a:noFill/>
                </a:ln>
                <a:solidFill>
                  <a:schemeClr val="tx1"/>
                </a:solidFill>
                <a:effectLst/>
                <a:latin typeface="Arial" panose="020B0604020202020204" pitchFamily="34" charset="0"/>
              </a:rPr>
              <a:t>εντός των σχολικών </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2400" b="1" i="0" u="none" strike="noStrike" cap="none" normalizeH="0" baseline="0" dirty="0">
                <a:ln>
                  <a:noFill/>
                </a:ln>
                <a:solidFill>
                  <a:schemeClr val="tx1"/>
                </a:solidFill>
                <a:effectLst/>
                <a:latin typeface="Arial" panose="020B0604020202020204" pitchFamily="34" charset="0"/>
              </a:rPr>
              <a:t>μονάδων </a:t>
            </a:r>
            <a:r>
              <a:rPr kumimoji="0" lang="el-GR" altLang="el-GR" sz="2400" b="0" i="0" u="none" strike="noStrike" cap="none" normalizeH="0" baseline="0" dirty="0">
                <a:ln>
                  <a:noFill/>
                </a:ln>
                <a:solidFill>
                  <a:schemeClr val="tx1"/>
                </a:solidFill>
                <a:effectLst/>
                <a:latin typeface="Arial" panose="020B0604020202020204" pitchFamily="34" charset="0"/>
              </a:rPr>
              <a:t>ακολουθούν το κάτωθι απογευματινό ωρολόγιο πρόγραμμα:</a:t>
            </a:r>
          </a:p>
          <a:p>
            <a:pPr marL="0" marR="0" lvl="0" indent="0" algn="l" defTabSz="914400" rtl="0" eaLnBrk="0" fontAlgn="base" latinLnBrk="0" hangingPunct="0">
              <a:lnSpc>
                <a:spcPct val="100000"/>
              </a:lnSpc>
              <a:spcBef>
                <a:spcPct val="0"/>
              </a:spcBef>
              <a:spcAft>
                <a:spcPct val="0"/>
              </a:spcAft>
              <a:buClrTx/>
              <a:buSzTx/>
              <a:buFontTx/>
              <a:buNone/>
              <a:tabLst/>
            </a:pPr>
            <a:r>
              <a:rPr kumimoji="0" lang="el-GR" altLang="el-GR" sz="1800" b="0" i="0" u="none" strike="noStrike" cap="none" normalizeH="0" baseline="0" dirty="0">
                <a:ln>
                  <a:noFill/>
                </a:ln>
                <a:solidFill>
                  <a:schemeClr val="tx1"/>
                </a:solidFill>
                <a:effectLst/>
                <a:latin typeface="Arial" panose="020B0604020202020204" pitchFamily="34" charset="0"/>
              </a:rPr>
              <a:t> </a:t>
            </a:r>
          </a:p>
        </p:txBody>
      </p:sp>
    </p:spTree>
    <p:extLst>
      <p:ext uri="{BB962C8B-B14F-4D97-AF65-F5344CB8AC3E}">
        <p14:creationId xmlns:p14="http://schemas.microsoft.com/office/powerpoint/2010/main" val="8376800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86079" y="533400"/>
          <a:ext cx="7738821" cy="5648102"/>
        </p:xfrm>
        <a:graphic>
          <a:graphicData uri="http://schemas.openxmlformats.org/drawingml/2006/table">
            <a:tbl>
              <a:tblPr/>
              <a:tblGrid>
                <a:gridCol w="3848938">
                  <a:extLst>
                    <a:ext uri="{9D8B030D-6E8A-4147-A177-3AD203B41FA5}">
                      <a16:colId xmlns:a16="http://schemas.microsoft.com/office/drawing/2014/main" val="20000"/>
                    </a:ext>
                  </a:extLst>
                </a:gridCol>
                <a:gridCol w="3889883">
                  <a:extLst>
                    <a:ext uri="{9D8B030D-6E8A-4147-A177-3AD203B41FA5}">
                      <a16:colId xmlns:a16="http://schemas.microsoft.com/office/drawing/2014/main" val="20001"/>
                    </a:ext>
                  </a:extLst>
                </a:gridCol>
              </a:tblGrid>
              <a:tr h="2081803">
                <a:tc>
                  <a:txBody>
                    <a:bodyPr/>
                    <a:lstStyle/>
                    <a:p>
                      <a:r>
                        <a:rPr lang="el-GR" sz="2400" b="1" dirty="0">
                          <a:effectLst/>
                        </a:rPr>
                        <a:t>Διδακτικό αντικείμενο/Μάθημα</a:t>
                      </a:r>
                      <a:endParaRPr lang="el-GR" sz="2400" dirty="0">
                        <a:effectLst/>
                      </a:endParaRPr>
                    </a:p>
                  </a:txBody>
                  <a:tcPr marL="0" marR="0" marT="0" marB="0" anchor="ctr">
                    <a:lnL>
                      <a:noFill/>
                    </a:lnL>
                    <a:lnR>
                      <a:noFill/>
                    </a:lnR>
                    <a:lnT>
                      <a:noFill/>
                    </a:lnT>
                    <a:lnB>
                      <a:noFill/>
                    </a:lnB>
                  </a:tcPr>
                </a:tc>
                <a:tc>
                  <a:txBody>
                    <a:bodyPr/>
                    <a:lstStyle/>
                    <a:p>
                      <a:r>
                        <a:rPr lang="el-GR" sz="2400" b="1" dirty="0">
                          <a:effectLst/>
                        </a:rPr>
                        <a:t>  Ώρες ανά εβδομάδα </a:t>
                      </a:r>
                      <a:endParaRPr lang="el-GR" sz="2400" dirty="0">
                        <a:effectLst/>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r h="487582">
                <a:tc>
                  <a:txBody>
                    <a:bodyPr/>
                    <a:lstStyle/>
                    <a:p>
                      <a:r>
                        <a:rPr lang="el-GR" sz="2400">
                          <a:effectLst/>
                        </a:rPr>
                        <a:t>Ελληνική Γλώσσα</a:t>
                      </a:r>
                    </a:p>
                  </a:txBody>
                  <a:tcPr marL="0" marR="0" marT="0" marB="0" anchor="ctr">
                    <a:lnL>
                      <a:noFill/>
                    </a:lnL>
                    <a:lnR>
                      <a:noFill/>
                    </a:lnR>
                    <a:lnT>
                      <a:noFill/>
                    </a:lnT>
                    <a:lnB>
                      <a:noFill/>
                    </a:lnB>
                  </a:tcPr>
                </a:tc>
                <a:tc>
                  <a:txBody>
                    <a:bodyPr/>
                    <a:lstStyle/>
                    <a:p>
                      <a:r>
                        <a:rPr lang="el-GR" sz="2400" dirty="0">
                          <a:effectLst/>
                        </a:rPr>
                        <a:t>         6</a:t>
                      </a:r>
                    </a:p>
                  </a:txBody>
                  <a:tcPr marL="0" marR="0" marT="0" marB="0" anchor="ctr">
                    <a:lnL>
                      <a:noFill/>
                    </a:lnL>
                    <a:lnR>
                      <a:noFill/>
                    </a:lnR>
                    <a:lnT>
                      <a:noFill/>
                    </a:lnT>
                    <a:lnB>
                      <a:noFill/>
                    </a:lnB>
                  </a:tcPr>
                </a:tc>
                <a:extLst>
                  <a:ext uri="{0D108BD9-81ED-4DB2-BD59-A6C34878D82A}">
                    <a16:rowId xmlns:a16="http://schemas.microsoft.com/office/drawing/2014/main" val="10001"/>
                  </a:ext>
                </a:extLst>
              </a:tr>
              <a:tr h="487582">
                <a:tc>
                  <a:txBody>
                    <a:bodyPr/>
                    <a:lstStyle/>
                    <a:p>
                      <a:r>
                        <a:rPr lang="el-GR" sz="2400" dirty="0">
                          <a:effectLst/>
                        </a:rPr>
                        <a:t>Αγγλικά</a:t>
                      </a:r>
                    </a:p>
                  </a:txBody>
                  <a:tcPr marL="0" marR="0" marT="0" marB="0" anchor="ctr">
                    <a:lnL>
                      <a:noFill/>
                    </a:lnL>
                    <a:lnR>
                      <a:noFill/>
                    </a:lnR>
                    <a:lnT>
                      <a:noFill/>
                    </a:lnT>
                    <a:lnB>
                      <a:noFill/>
                    </a:lnB>
                  </a:tcPr>
                </a:tc>
                <a:tc>
                  <a:txBody>
                    <a:bodyPr/>
                    <a:lstStyle/>
                    <a:p>
                      <a:r>
                        <a:rPr lang="el-GR" sz="2400" dirty="0">
                          <a:effectLst/>
                        </a:rPr>
                        <a:t>         4</a:t>
                      </a:r>
                    </a:p>
                  </a:txBody>
                  <a:tcPr marL="0" marR="0" marT="0" marB="0" anchor="ctr">
                    <a:lnL>
                      <a:noFill/>
                    </a:lnL>
                    <a:lnR>
                      <a:noFill/>
                    </a:lnR>
                    <a:lnT>
                      <a:noFill/>
                    </a:lnT>
                    <a:lnB>
                      <a:noFill/>
                    </a:lnB>
                  </a:tcPr>
                </a:tc>
                <a:extLst>
                  <a:ext uri="{0D108BD9-81ED-4DB2-BD59-A6C34878D82A}">
                    <a16:rowId xmlns:a16="http://schemas.microsoft.com/office/drawing/2014/main" val="10002"/>
                  </a:ext>
                </a:extLst>
              </a:tr>
              <a:tr h="487582">
                <a:tc>
                  <a:txBody>
                    <a:bodyPr/>
                    <a:lstStyle/>
                    <a:p>
                      <a:r>
                        <a:rPr lang="el-GR" sz="2400">
                          <a:effectLst/>
                        </a:rPr>
                        <a:t>Μαθηματικά</a:t>
                      </a:r>
                    </a:p>
                  </a:txBody>
                  <a:tcPr marL="0" marR="0" marT="0" marB="0" anchor="ctr">
                    <a:lnL>
                      <a:noFill/>
                    </a:lnL>
                    <a:lnR>
                      <a:noFill/>
                    </a:lnR>
                    <a:lnT>
                      <a:noFill/>
                    </a:lnT>
                    <a:lnB>
                      <a:noFill/>
                    </a:lnB>
                  </a:tcPr>
                </a:tc>
                <a:tc>
                  <a:txBody>
                    <a:bodyPr/>
                    <a:lstStyle/>
                    <a:p>
                      <a:r>
                        <a:rPr lang="el-GR" sz="2400" dirty="0">
                          <a:effectLst/>
                        </a:rPr>
                        <a:t>         3</a:t>
                      </a:r>
                    </a:p>
                  </a:txBody>
                  <a:tcPr marL="0" marR="0" marT="0" marB="0" anchor="ctr">
                    <a:lnL>
                      <a:noFill/>
                    </a:lnL>
                    <a:lnR>
                      <a:noFill/>
                    </a:lnR>
                    <a:lnT>
                      <a:noFill/>
                    </a:lnT>
                    <a:lnB>
                      <a:noFill/>
                    </a:lnB>
                  </a:tcPr>
                </a:tc>
                <a:extLst>
                  <a:ext uri="{0D108BD9-81ED-4DB2-BD59-A6C34878D82A}">
                    <a16:rowId xmlns:a16="http://schemas.microsoft.com/office/drawing/2014/main" val="10003"/>
                  </a:ext>
                </a:extLst>
              </a:tr>
              <a:tr h="487582">
                <a:tc>
                  <a:txBody>
                    <a:bodyPr/>
                    <a:lstStyle/>
                    <a:p>
                      <a:r>
                        <a:rPr lang="el-GR" sz="2400">
                          <a:effectLst/>
                        </a:rPr>
                        <a:t>Φυσική Αγωγή</a:t>
                      </a:r>
                    </a:p>
                  </a:txBody>
                  <a:tcPr marL="0" marR="0" marT="0" marB="0" anchor="ctr">
                    <a:lnL>
                      <a:noFill/>
                    </a:lnL>
                    <a:lnR>
                      <a:noFill/>
                    </a:lnR>
                    <a:lnT>
                      <a:noFill/>
                    </a:lnT>
                    <a:lnB>
                      <a:noFill/>
                    </a:lnB>
                  </a:tcPr>
                </a:tc>
                <a:tc>
                  <a:txBody>
                    <a:bodyPr/>
                    <a:lstStyle/>
                    <a:p>
                      <a:r>
                        <a:rPr lang="el-GR" sz="2400" dirty="0">
                          <a:effectLst/>
                        </a:rPr>
                        <a:t>         3</a:t>
                      </a:r>
                    </a:p>
                  </a:txBody>
                  <a:tcPr marL="0" marR="0" marT="0" marB="0" anchor="ctr">
                    <a:lnL>
                      <a:noFill/>
                    </a:lnL>
                    <a:lnR>
                      <a:noFill/>
                    </a:lnR>
                    <a:lnT>
                      <a:noFill/>
                    </a:lnT>
                    <a:lnB>
                      <a:noFill/>
                    </a:lnB>
                  </a:tcPr>
                </a:tc>
                <a:extLst>
                  <a:ext uri="{0D108BD9-81ED-4DB2-BD59-A6C34878D82A}">
                    <a16:rowId xmlns:a16="http://schemas.microsoft.com/office/drawing/2014/main" val="10004"/>
                  </a:ext>
                </a:extLst>
              </a:tr>
              <a:tr h="487582">
                <a:tc>
                  <a:txBody>
                    <a:bodyPr/>
                    <a:lstStyle/>
                    <a:p>
                      <a:r>
                        <a:rPr lang="el-GR" sz="2400">
                          <a:effectLst/>
                        </a:rPr>
                        <a:t>ΤΠΕ</a:t>
                      </a:r>
                    </a:p>
                  </a:txBody>
                  <a:tcPr marL="0" marR="0" marT="0" marB="0" anchor="ctr">
                    <a:lnL>
                      <a:noFill/>
                    </a:lnL>
                    <a:lnR>
                      <a:noFill/>
                    </a:lnR>
                    <a:lnT>
                      <a:noFill/>
                    </a:lnT>
                    <a:lnB>
                      <a:noFill/>
                    </a:lnB>
                  </a:tcPr>
                </a:tc>
                <a:tc>
                  <a:txBody>
                    <a:bodyPr/>
                    <a:lstStyle/>
                    <a:p>
                      <a:r>
                        <a:rPr lang="el-GR" sz="2400" dirty="0">
                          <a:effectLst/>
                        </a:rPr>
                        <a:t>         2</a:t>
                      </a:r>
                    </a:p>
                  </a:txBody>
                  <a:tcPr marL="0" marR="0" marT="0" marB="0" anchor="ctr">
                    <a:lnL>
                      <a:noFill/>
                    </a:lnL>
                    <a:lnR>
                      <a:noFill/>
                    </a:lnR>
                    <a:lnT>
                      <a:noFill/>
                    </a:lnT>
                    <a:lnB>
                      <a:noFill/>
                    </a:lnB>
                  </a:tcPr>
                </a:tc>
                <a:extLst>
                  <a:ext uri="{0D108BD9-81ED-4DB2-BD59-A6C34878D82A}">
                    <a16:rowId xmlns:a16="http://schemas.microsoft.com/office/drawing/2014/main" val="10005"/>
                  </a:ext>
                </a:extLst>
              </a:tr>
              <a:tr h="1128389">
                <a:tc>
                  <a:txBody>
                    <a:bodyPr/>
                    <a:lstStyle/>
                    <a:p>
                      <a:r>
                        <a:rPr lang="el-GR" sz="2400" dirty="0">
                          <a:effectLst/>
                        </a:rPr>
                        <a:t>Αισθητική Αγωγή (Εικαστικά, Μουσική, Θεατρική Αγωγή)</a:t>
                      </a:r>
                    </a:p>
                  </a:txBody>
                  <a:tcPr marL="0" marR="0" marT="0" marB="0" anchor="ctr">
                    <a:lnL>
                      <a:noFill/>
                    </a:lnL>
                    <a:lnR>
                      <a:noFill/>
                    </a:lnR>
                    <a:lnT>
                      <a:noFill/>
                    </a:lnT>
                    <a:lnB>
                      <a:noFill/>
                    </a:lnB>
                  </a:tcPr>
                </a:tc>
                <a:tc>
                  <a:txBody>
                    <a:bodyPr/>
                    <a:lstStyle/>
                    <a:p>
                      <a:r>
                        <a:rPr lang="el-GR" sz="2400" dirty="0">
                          <a:effectLst/>
                        </a:rPr>
                        <a:t>         2</a:t>
                      </a:r>
                    </a:p>
                  </a:txBody>
                  <a:tcPr marL="0" marR="0" marT="0" marB="0" anchor="ctr">
                    <a:lnL>
                      <a:noFill/>
                    </a:lnL>
                    <a:lnR>
                      <a:noFill/>
                    </a:lnR>
                    <a:lnT>
                      <a:noFill/>
                    </a:lnT>
                    <a:lnB>
                      <a:noFill/>
                    </a:lnB>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883586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42058" y="686329"/>
            <a:ext cx="8684629" cy="1354217"/>
          </a:xfrm>
          <a:prstGeom prst="rect">
            <a:avLst/>
          </a:prstGeom>
          <a:solidFill>
            <a:schemeClr val="accent3">
              <a:lumMod val="20000"/>
              <a:lumOff val="80000"/>
            </a:schemeClr>
          </a:solidFill>
        </p:spPr>
        <p:txBody>
          <a:bodyPr wrap="square">
            <a:spAutoFit/>
          </a:bodyPr>
          <a:lstStyle/>
          <a:p>
            <a:pPr algn="just"/>
            <a:r>
              <a:rPr lang="el-GR" sz="3200" b="1" kern="0" dirty="0">
                <a:solidFill>
                  <a:schemeClr val="accent2">
                    <a:lumMod val="75000"/>
                  </a:schemeClr>
                </a:solidFill>
                <a:latin typeface="Times New Roman" pitchFamily="18" charset="0"/>
                <a:ea typeface="+mj-ea"/>
                <a:cs typeface="+mj-cs"/>
              </a:rPr>
              <a:t>17. Η επικοινωνία και η συνεργασία του σχολείου με την οικογένεια και την κοινότητα</a:t>
            </a:r>
          </a:p>
          <a:p>
            <a:endParaRPr lang="el-GR" dirty="0">
              <a:solidFill>
                <a:schemeClr val="accent1">
                  <a:lumMod val="75000"/>
                </a:schemeClr>
              </a:solidFill>
            </a:endParaRPr>
          </a:p>
        </p:txBody>
      </p:sp>
      <p:sp>
        <p:nvSpPr>
          <p:cNvPr id="6" name="Rectangle 5"/>
          <p:cNvSpPr/>
          <p:nvPr/>
        </p:nvSpPr>
        <p:spPr>
          <a:xfrm>
            <a:off x="842058" y="2115179"/>
            <a:ext cx="7323353" cy="3583225"/>
          </a:xfrm>
          <a:prstGeom prst="rect">
            <a:avLst/>
          </a:prstGeom>
        </p:spPr>
        <p:txBody>
          <a:bodyPr wrap="square">
            <a:spAutoFit/>
          </a:bodyPr>
          <a:lstStyle/>
          <a:p>
            <a:pPr marL="285750" indent="-285750">
              <a:lnSpc>
                <a:spcPct val="250000"/>
              </a:lnSpc>
              <a:buFont typeface="Wingdings" panose="05000000000000000000" pitchFamily="2" charset="2"/>
              <a:buChar char="q"/>
            </a:pPr>
            <a:r>
              <a:rPr lang="el-GR" sz="3200" dirty="0"/>
              <a:t>τρόποι επικοινωνίας</a:t>
            </a:r>
          </a:p>
          <a:p>
            <a:pPr marL="285750" indent="-285750">
              <a:lnSpc>
                <a:spcPct val="250000"/>
              </a:lnSpc>
              <a:buFont typeface="Wingdings" panose="05000000000000000000" pitchFamily="2" charset="2"/>
              <a:buChar char="q"/>
            </a:pPr>
            <a:r>
              <a:rPr lang="el-GR" sz="3200" dirty="0"/>
              <a:t>ενδεικτικές δράσεις</a:t>
            </a:r>
          </a:p>
          <a:p>
            <a:pPr marL="285750" indent="-285750">
              <a:lnSpc>
                <a:spcPct val="250000"/>
              </a:lnSpc>
              <a:buFont typeface="Wingdings" panose="05000000000000000000" pitchFamily="2" charset="2"/>
              <a:buChar char="q"/>
            </a:pPr>
            <a:r>
              <a:rPr lang="el-GR" sz="3200" dirty="0"/>
              <a:t>ο Σύλλογος Γονέων και Κηδεμόνων</a:t>
            </a:r>
            <a:endParaRPr lang="el-GR" sz="320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377188841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2" t="18198" r="102" b="49724"/>
          <a:stretch/>
        </p:blipFill>
        <p:spPr>
          <a:xfrm>
            <a:off x="225285" y="1570381"/>
            <a:ext cx="11582402" cy="2312506"/>
          </a:xfrm>
          <a:prstGeom prst="rect">
            <a:avLst/>
          </a:prstGeom>
        </p:spPr>
      </p:pic>
      <p:sp>
        <p:nvSpPr>
          <p:cNvPr id="3" name="Rectangle 2"/>
          <p:cNvSpPr/>
          <p:nvPr/>
        </p:nvSpPr>
        <p:spPr>
          <a:xfrm>
            <a:off x="500022" y="535939"/>
            <a:ext cx="8962030" cy="830997"/>
          </a:xfrm>
          <a:prstGeom prst="rect">
            <a:avLst/>
          </a:prstGeom>
        </p:spPr>
        <p:txBody>
          <a:bodyPr wrap="square">
            <a:spAutoFit/>
          </a:bodyPr>
          <a:lstStyle/>
          <a:p>
            <a:r>
              <a:rPr lang="el-GR" sz="2400" b="1" kern="0" dirty="0">
                <a:solidFill>
                  <a:schemeClr val="accent1">
                    <a:lumMod val="75000"/>
                  </a:schemeClr>
                </a:solidFill>
                <a:effectLst>
                  <a:outerShdw blurRad="38100" dist="38100" dir="2700000" algn="tl">
                    <a:srgbClr val="C0C0C0"/>
                  </a:outerShdw>
                </a:effectLst>
                <a:latin typeface="Times New Roman" pitchFamily="18" charset="0"/>
                <a:ea typeface="+mj-ea"/>
                <a:cs typeface="+mj-cs"/>
              </a:rPr>
              <a:t>17. Η επικοινωνία και η συνεργασία του σχολείου με την οικογένεια και την κοινότητα</a:t>
            </a:r>
            <a:endParaRPr lang="el-GR" dirty="0">
              <a:solidFill>
                <a:schemeClr val="accent1">
                  <a:lumMod val="75000"/>
                </a:schemeClr>
              </a:solidFill>
            </a:endParaRPr>
          </a:p>
        </p:txBody>
      </p:sp>
      <p:pic>
        <p:nvPicPr>
          <p:cNvPr id="5" name="Picture 4"/>
          <p:cNvPicPr>
            <a:picLocks noChangeAspect="1"/>
          </p:cNvPicPr>
          <p:nvPr/>
        </p:nvPicPr>
        <p:blipFill rotWithShape="1">
          <a:blip r:embed="rId3"/>
          <a:srcRect l="5593" t="19384" r="37084" b="24304"/>
          <a:stretch/>
        </p:blipFill>
        <p:spPr>
          <a:xfrm>
            <a:off x="225285" y="3352800"/>
            <a:ext cx="8030817" cy="3505200"/>
          </a:xfrm>
          <a:prstGeom prst="rect">
            <a:avLst/>
          </a:prstGeom>
        </p:spPr>
      </p:pic>
    </p:spTree>
    <p:extLst>
      <p:ext uri="{BB962C8B-B14F-4D97-AF65-F5344CB8AC3E}">
        <p14:creationId xmlns:p14="http://schemas.microsoft.com/office/powerpoint/2010/main" val="19478471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5194" t="18341" r="29019" b="14629"/>
          <a:stretch/>
        </p:blipFill>
        <p:spPr>
          <a:xfrm>
            <a:off x="398807" y="318052"/>
            <a:ext cx="8559662" cy="6056243"/>
          </a:xfrm>
          <a:prstGeom prst="rect">
            <a:avLst/>
          </a:prstGeom>
        </p:spPr>
      </p:pic>
      <p:sp>
        <p:nvSpPr>
          <p:cNvPr id="3" name="Content Placeholder 2"/>
          <p:cNvSpPr txBox="1">
            <a:spLocks/>
          </p:cNvSpPr>
          <p:nvPr/>
        </p:nvSpPr>
        <p:spPr>
          <a:xfrm>
            <a:off x="8958469" y="5380380"/>
            <a:ext cx="2743202" cy="84814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r>
              <a:rPr lang="el-GR" sz="1600" b="1" dirty="0"/>
              <a:t>Από τον ιστότοπο του </a:t>
            </a:r>
          </a:p>
          <a:p>
            <a:pPr marL="0" indent="0">
              <a:buFont typeface="Wingdings 3" charset="2"/>
              <a:buNone/>
            </a:pPr>
            <a:r>
              <a:rPr lang="el-GR" sz="1600" b="1" dirty="0"/>
              <a:t>7</a:t>
            </a:r>
            <a:r>
              <a:rPr lang="el-GR" sz="1600" b="1" baseline="30000" dirty="0"/>
              <a:t>ου</a:t>
            </a:r>
            <a:r>
              <a:rPr lang="el-GR" sz="1600" b="1" dirty="0"/>
              <a:t> Δ.Σ. Αγίας Παρασκευής</a:t>
            </a:r>
          </a:p>
        </p:txBody>
      </p:sp>
    </p:spTree>
    <p:extLst>
      <p:ext uri="{BB962C8B-B14F-4D97-AF65-F5344CB8AC3E}">
        <p14:creationId xmlns:p14="http://schemas.microsoft.com/office/powerpoint/2010/main" val="33229773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67500" y="293535"/>
            <a:ext cx="9068600" cy="1077218"/>
          </a:xfrm>
          <a:prstGeom prst="rect">
            <a:avLst/>
          </a:prstGeom>
          <a:solidFill>
            <a:schemeClr val="accent3">
              <a:lumMod val="20000"/>
              <a:lumOff val="80000"/>
            </a:schemeClr>
          </a:solidFill>
        </p:spPr>
        <p:txBody>
          <a:bodyPr wrap="square">
            <a:spAutoFit/>
          </a:bodyPr>
          <a:lstStyle/>
          <a:p>
            <a:r>
              <a:rPr lang="el-GR" sz="3200" b="1" dirty="0">
                <a:solidFill>
                  <a:schemeClr val="accent2">
                    <a:lumMod val="75000"/>
                  </a:schemeClr>
                </a:solidFill>
              </a:rPr>
              <a:t>Βασικά θεωρητικά μοντέλα που περιγράφουν τη συνεργασία σχολείου-οικογένειας</a:t>
            </a:r>
          </a:p>
        </p:txBody>
      </p:sp>
      <p:sp>
        <p:nvSpPr>
          <p:cNvPr id="3" name="Rectangle 2"/>
          <p:cNvSpPr/>
          <p:nvPr/>
        </p:nvSpPr>
        <p:spPr>
          <a:xfrm>
            <a:off x="367500" y="1558303"/>
            <a:ext cx="8962030" cy="5324535"/>
          </a:xfrm>
          <a:prstGeom prst="rect">
            <a:avLst/>
          </a:prstGeom>
        </p:spPr>
        <p:txBody>
          <a:bodyPr wrap="square">
            <a:spAutoFit/>
          </a:bodyPr>
          <a:lstStyle/>
          <a:p>
            <a:pPr algn="just"/>
            <a:r>
              <a:rPr lang="el-GR" sz="2300" dirty="0">
                <a:solidFill>
                  <a:schemeClr val="accent4">
                    <a:lumMod val="75000"/>
                  </a:schemeClr>
                </a:solidFill>
              </a:rPr>
              <a:t>α. </a:t>
            </a:r>
            <a:r>
              <a:rPr lang="el-GR" sz="2300" b="1" dirty="0">
                <a:solidFill>
                  <a:schemeClr val="accent4">
                    <a:lumMod val="75000"/>
                  </a:schemeClr>
                </a:solidFill>
              </a:rPr>
              <a:t>Οικοσυστημικό μοντέλο του </a:t>
            </a:r>
            <a:r>
              <a:rPr lang="en-US" sz="2300" b="1" dirty="0">
                <a:solidFill>
                  <a:schemeClr val="accent4">
                    <a:lumMod val="75000"/>
                  </a:schemeClr>
                </a:solidFill>
              </a:rPr>
              <a:t>Bronfenbrenner</a:t>
            </a:r>
          </a:p>
          <a:p>
            <a:pPr algn="just"/>
            <a:r>
              <a:rPr lang="en-US" sz="2300" dirty="0"/>
              <a:t>To </a:t>
            </a:r>
            <a:r>
              <a:rPr lang="el-GR" sz="2300" dirty="0"/>
              <a:t>άτομο συμμετέχει σε διαφορετικά συστήματα που βρίσκονται μεταξύ τους σε  αλληλεπίδραση. Ειδικότερα: </a:t>
            </a:r>
            <a:r>
              <a:rPr lang="el-GR" sz="2300" b="1" dirty="0"/>
              <a:t>Μικροσυστήματα</a:t>
            </a:r>
            <a:r>
              <a:rPr lang="el-GR" sz="2300" dirty="0"/>
              <a:t> όπως η οικογένεια, το σχολείο, το </a:t>
            </a:r>
            <a:r>
              <a:rPr lang="el-GR" sz="2300" b="1" dirty="0"/>
              <a:t>Μεσοσύστημα</a:t>
            </a:r>
            <a:r>
              <a:rPr lang="el-GR" sz="2300" dirty="0"/>
              <a:t> (σύστημα αλληλεπιδράσεων ανάμεσα στα μικροσυστήματα), Το </a:t>
            </a:r>
            <a:r>
              <a:rPr lang="el-GR" sz="2300" b="1" dirty="0"/>
              <a:t>Εξωσύστημα</a:t>
            </a:r>
            <a:r>
              <a:rPr lang="el-GR" sz="2300" dirty="0"/>
              <a:t> (κρατικοί και επαγγελματικοί φορείς, Μ.Μ.Ε, κοινωνικές οργανώσεις), το </a:t>
            </a:r>
            <a:r>
              <a:rPr lang="el-GR" sz="2300" b="1" dirty="0"/>
              <a:t>Μακροσύστημα</a:t>
            </a:r>
            <a:r>
              <a:rPr lang="el-GR" sz="2300" dirty="0"/>
              <a:t> (πολιτικό σύστημα, νομοθεσία, κοινωνικές και πολιτισμικές αξίες), το </a:t>
            </a:r>
            <a:r>
              <a:rPr lang="el-GR" sz="2300" b="1" dirty="0"/>
              <a:t>Χρονοσύστημα</a:t>
            </a:r>
            <a:r>
              <a:rPr lang="el-GR" sz="2300" dirty="0"/>
              <a:t> (χρονική συνιστώσα των υποσυστημάτων που αφορά την εξέλιξη).</a:t>
            </a:r>
          </a:p>
          <a:p>
            <a:pPr algn="just"/>
            <a:r>
              <a:rPr lang="el-GR" sz="2300" b="1" dirty="0">
                <a:solidFill>
                  <a:schemeClr val="accent4">
                    <a:lumMod val="75000"/>
                  </a:schemeClr>
                </a:solidFill>
              </a:rPr>
              <a:t>Β. Το σφαιρικό μοντέλο ή το μοντέλο των επικαλυπτόμενων σφαιρών επιρροής της </a:t>
            </a:r>
            <a:r>
              <a:rPr lang="en-US" sz="2300" b="1" dirty="0">
                <a:solidFill>
                  <a:schemeClr val="accent4">
                    <a:lumMod val="75000"/>
                  </a:schemeClr>
                </a:solidFill>
              </a:rPr>
              <a:t>Epstein</a:t>
            </a:r>
          </a:p>
          <a:p>
            <a:pPr algn="just"/>
            <a:r>
              <a:rPr lang="en-US" sz="2300" dirty="0"/>
              <a:t>O</a:t>
            </a:r>
            <a:r>
              <a:rPr lang="el-GR" sz="2300" dirty="0"/>
              <a:t>ι μαθητές μαθαίνουν και εξελίσσονται σε τρία πλαίσια, την οικογένεια, το σχολείο και την κοινότητα, τα οποία είναι σημαντικό να συνυπάρχουν και να συλλειτουργούν αρμονικά. </a:t>
            </a:r>
          </a:p>
          <a:p>
            <a:endParaRPr lang="el-GR" dirty="0"/>
          </a:p>
        </p:txBody>
      </p:sp>
    </p:spTree>
    <p:extLst>
      <p:ext uri="{BB962C8B-B14F-4D97-AF65-F5344CB8AC3E}">
        <p14:creationId xmlns:p14="http://schemas.microsoft.com/office/powerpoint/2010/main" val="39740343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66892" y="158118"/>
            <a:ext cx="9914530" cy="7017306"/>
          </a:xfrm>
          <a:prstGeom prst="rect">
            <a:avLst/>
          </a:prstGeom>
        </p:spPr>
        <p:txBody>
          <a:bodyPr wrap="square">
            <a:spAutoFit/>
          </a:bodyPr>
          <a:lstStyle/>
          <a:p>
            <a:pPr algn="just"/>
            <a:r>
              <a:rPr lang="el-GR" sz="2400" b="1" dirty="0">
                <a:solidFill>
                  <a:schemeClr val="accent4">
                    <a:lumMod val="75000"/>
                  </a:schemeClr>
                </a:solidFill>
              </a:rPr>
              <a:t>Γ. Το μοντέλο  των σχέσεων οικογένειας-σχολείου των </a:t>
            </a:r>
            <a:r>
              <a:rPr lang="en-US" sz="2400" b="1" dirty="0">
                <a:solidFill>
                  <a:schemeClr val="accent4">
                    <a:lumMod val="75000"/>
                  </a:schemeClr>
                </a:solidFill>
              </a:rPr>
              <a:t>Ryan </a:t>
            </a:r>
            <a:r>
              <a:rPr lang="el-GR" sz="2400" b="1" dirty="0">
                <a:solidFill>
                  <a:schemeClr val="accent4">
                    <a:lumMod val="75000"/>
                  </a:schemeClr>
                </a:solidFill>
              </a:rPr>
              <a:t>και </a:t>
            </a:r>
            <a:r>
              <a:rPr lang="en-US" sz="2400" b="1" dirty="0">
                <a:solidFill>
                  <a:schemeClr val="accent4">
                    <a:lumMod val="75000"/>
                  </a:schemeClr>
                </a:solidFill>
              </a:rPr>
              <a:t>Adams</a:t>
            </a:r>
            <a:endParaRPr lang="el-GR" sz="2400" b="1" dirty="0">
              <a:solidFill>
                <a:schemeClr val="accent4">
                  <a:lumMod val="75000"/>
                </a:schemeClr>
              </a:solidFill>
            </a:endParaRPr>
          </a:p>
          <a:p>
            <a:pPr algn="just"/>
            <a:r>
              <a:rPr lang="el-GR" sz="2400" dirty="0"/>
              <a:t>Ιδιαίτερη σημασία για την επιτυχία των παιδιών στο σχολικό και κοινωνικό πλαίσιο έχουν οι διαπροσωπικές τους σχέσεις στο άμεσο οικογενειακό και κοινωνικό τους περιβάλλον. </a:t>
            </a:r>
          </a:p>
          <a:p>
            <a:pPr algn="just"/>
            <a:r>
              <a:rPr lang="el-GR" sz="2400" dirty="0"/>
              <a:t> </a:t>
            </a:r>
          </a:p>
          <a:p>
            <a:pPr algn="just"/>
            <a:r>
              <a:rPr lang="el-GR" sz="2400" b="1" dirty="0">
                <a:solidFill>
                  <a:schemeClr val="accent4">
                    <a:lumMod val="75000"/>
                  </a:schemeClr>
                </a:solidFill>
              </a:rPr>
              <a:t>Δ. Το μοντέλο της </a:t>
            </a:r>
            <a:r>
              <a:rPr lang="el-GR" sz="2400" b="1" dirty="0" err="1">
                <a:solidFill>
                  <a:schemeClr val="accent4">
                    <a:lumMod val="75000"/>
                  </a:schemeClr>
                </a:solidFill>
              </a:rPr>
              <a:t>γονεϊκής</a:t>
            </a:r>
            <a:r>
              <a:rPr lang="el-GR" sz="2400" b="1" dirty="0">
                <a:solidFill>
                  <a:schemeClr val="accent4">
                    <a:lumMod val="75000"/>
                  </a:schemeClr>
                </a:solidFill>
              </a:rPr>
              <a:t> εμπλοκής των </a:t>
            </a:r>
            <a:r>
              <a:rPr lang="en-US" sz="2400" b="1" dirty="0">
                <a:solidFill>
                  <a:schemeClr val="accent4">
                    <a:lumMod val="75000"/>
                  </a:schemeClr>
                </a:solidFill>
              </a:rPr>
              <a:t>Hoover – Dempsey </a:t>
            </a:r>
            <a:r>
              <a:rPr lang="el-GR" sz="2400" b="1" dirty="0">
                <a:solidFill>
                  <a:schemeClr val="accent4">
                    <a:lumMod val="75000"/>
                  </a:schemeClr>
                </a:solidFill>
              </a:rPr>
              <a:t>και </a:t>
            </a:r>
            <a:r>
              <a:rPr lang="en-US" sz="2400" b="1" dirty="0">
                <a:solidFill>
                  <a:schemeClr val="accent4">
                    <a:lumMod val="75000"/>
                  </a:schemeClr>
                </a:solidFill>
              </a:rPr>
              <a:t>Sandler</a:t>
            </a:r>
            <a:endParaRPr lang="el-GR" sz="2400" b="1" dirty="0">
              <a:solidFill>
                <a:schemeClr val="accent4">
                  <a:lumMod val="75000"/>
                </a:schemeClr>
              </a:solidFill>
            </a:endParaRPr>
          </a:p>
          <a:p>
            <a:pPr algn="just"/>
            <a:r>
              <a:rPr lang="el-GR" sz="2400" dirty="0"/>
              <a:t>Ψυχολογικές παράμετροι επηρεάζουν τις σχέσεις των γονέων με το σχολείο (προσωπικά κίνητρα, προσκλήσεις για συνεργασία από το σχολείο, η ενθάρρυνση της θετικής συμπεριφοράς των παιδιών, η ανάπτυξη εσωτερικών κινήτρων μάθησης.</a:t>
            </a:r>
          </a:p>
          <a:p>
            <a:pPr algn="just"/>
            <a:endParaRPr lang="el-GR" sz="2400" dirty="0"/>
          </a:p>
          <a:p>
            <a:pPr algn="just"/>
            <a:r>
              <a:rPr lang="el-GR" sz="2400" b="1" dirty="0">
                <a:solidFill>
                  <a:schemeClr val="accent4">
                    <a:lumMod val="75000"/>
                  </a:schemeClr>
                </a:solidFill>
              </a:rPr>
              <a:t>Ε. Το μοντέλο της συνεκπαίδευσης των </a:t>
            </a:r>
            <a:r>
              <a:rPr lang="el-GR" sz="2400" b="1" dirty="0" err="1">
                <a:solidFill>
                  <a:schemeClr val="accent4">
                    <a:lumMod val="75000"/>
                  </a:schemeClr>
                </a:solidFill>
              </a:rPr>
              <a:t>Μυλωνάκου</a:t>
            </a:r>
            <a:r>
              <a:rPr lang="el-GR" sz="2400" b="1" dirty="0">
                <a:solidFill>
                  <a:schemeClr val="accent4">
                    <a:lumMod val="75000"/>
                  </a:schemeClr>
                </a:solidFill>
              </a:rPr>
              <a:t> και </a:t>
            </a:r>
            <a:r>
              <a:rPr lang="el-GR" sz="2400" b="1" dirty="0" err="1">
                <a:solidFill>
                  <a:schemeClr val="accent4">
                    <a:lumMod val="75000"/>
                  </a:schemeClr>
                </a:solidFill>
              </a:rPr>
              <a:t>Μυλωνάκου-Κέκε</a:t>
            </a:r>
            <a:endParaRPr lang="el-GR" sz="2400" b="1" dirty="0">
              <a:solidFill>
                <a:schemeClr val="accent4">
                  <a:lumMod val="75000"/>
                </a:schemeClr>
              </a:solidFill>
            </a:endParaRPr>
          </a:p>
          <a:p>
            <a:pPr algn="just"/>
            <a:r>
              <a:rPr lang="el-GR" sz="2400" dirty="0"/>
              <a:t>Απόκτηση κοινής εκπαιδευτικής εμπειρίας από άτομα διαφορετικής ηλικίας, γνώσεων, ενδιαφερόντων, κοινωνικής ή πολιτισμικής καταγωγής.</a:t>
            </a:r>
          </a:p>
          <a:p>
            <a:endParaRPr lang="el-GR" dirty="0"/>
          </a:p>
        </p:txBody>
      </p:sp>
      <p:sp>
        <p:nvSpPr>
          <p:cNvPr id="3" name="Rectangle 2"/>
          <p:cNvSpPr/>
          <p:nvPr/>
        </p:nvSpPr>
        <p:spPr>
          <a:xfrm>
            <a:off x="466892" y="2735799"/>
            <a:ext cx="8962030" cy="369332"/>
          </a:xfrm>
          <a:prstGeom prst="rect">
            <a:avLst/>
          </a:prstGeom>
        </p:spPr>
        <p:txBody>
          <a:bodyPr wrap="square">
            <a:spAutoFit/>
          </a:bodyPr>
          <a:lstStyle/>
          <a:p>
            <a:r>
              <a:rPr lang="el-GR" dirty="0"/>
              <a:t>.</a:t>
            </a:r>
          </a:p>
        </p:txBody>
      </p:sp>
    </p:spTree>
    <p:extLst>
      <p:ext uri="{BB962C8B-B14F-4D97-AF65-F5344CB8AC3E}">
        <p14:creationId xmlns:p14="http://schemas.microsoft.com/office/powerpoint/2010/main" val="3158642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p:cNvSpPr txBox="1">
            <a:spLocks/>
          </p:cNvSpPr>
          <p:nvPr/>
        </p:nvSpPr>
        <p:spPr>
          <a:xfrm>
            <a:off x="742829" y="428990"/>
            <a:ext cx="9063779" cy="551671"/>
          </a:xfrm>
          <a:prstGeom prst="rect">
            <a:avLst/>
          </a:prstGeom>
        </p:spPr>
        <p:txBody>
          <a:bodyP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l-GR" sz="1600" b="1" dirty="0"/>
          </a:p>
        </p:txBody>
      </p:sp>
      <p:sp>
        <p:nvSpPr>
          <p:cNvPr id="3" name="Rectangle 2"/>
          <p:cNvSpPr/>
          <p:nvPr/>
        </p:nvSpPr>
        <p:spPr>
          <a:xfrm>
            <a:off x="263664" y="256483"/>
            <a:ext cx="8140597" cy="1077218"/>
          </a:xfrm>
          <a:prstGeom prst="rect">
            <a:avLst/>
          </a:prstGeom>
          <a:solidFill>
            <a:schemeClr val="accent3">
              <a:lumMod val="20000"/>
              <a:lumOff val="80000"/>
            </a:schemeClr>
          </a:solidFill>
        </p:spPr>
        <p:txBody>
          <a:bodyPr wrap="square">
            <a:spAutoFit/>
          </a:bodyPr>
          <a:lstStyle/>
          <a:p>
            <a:r>
              <a:rPr lang="el-GR" sz="3200" b="1" dirty="0">
                <a:solidFill>
                  <a:schemeClr val="accent2">
                    <a:lumMod val="75000"/>
                  </a:schemeClr>
                </a:solidFill>
              </a:rPr>
              <a:t>Πρακτικές επικοινωνίας και συνεργασίας σχολείου-οικογένειας</a:t>
            </a:r>
          </a:p>
        </p:txBody>
      </p:sp>
      <p:sp>
        <p:nvSpPr>
          <p:cNvPr id="4" name="Rectangle 3"/>
          <p:cNvSpPr/>
          <p:nvPr/>
        </p:nvSpPr>
        <p:spPr>
          <a:xfrm>
            <a:off x="224950" y="1333701"/>
            <a:ext cx="10099536" cy="6140142"/>
          </a:xfrm>
          <a:prstGeom prst="rect">
            <a:avLst/>
          </a:prstGeom>
        </p:spPr>
        <p:txBody>
          <a:bodyPr wrap="square">
            <a:spAutoFit/>
          </a:bodyPr>
          <a:lstStyle/>
          <a:p>
            <a:pPr marL="342900" indent="-342900">
              <a:buFont typeface="Wingdings" panose="05000000000000000000" pitchFamily="2" charset="2"/>
              <a:buChar char="ü"/>
            </a:pPr>
            <a:r>
              <a:rPr lang="el-GR" sz="2600" b="1" dirty="0"/>
              <a:t>Συνάντηση γνωριμίας εκπαιδευτικού-γονέων </a:t>
            </a:r>
            <a:r>
              <a:rPr lang="el-GR" sz="2600" dirty="0"/>
              <a:t>στην αρχή της σχολικής χρονιάς</a:t>
            </a:r>
          </a:p>
          <a:p>
            <a:pPr marL="342900" indent="-342900">
              <a:buFont typeface="Wingdings" panose="05000000000000000000" pitchFamily="2" charset="2"/>
              <a:buChar char="ü"/>
            </a:pPr>
            <a:r>
              <a:rPr lang="el-GR" sz="2600" b="1" dirty="0"/>
              <a:t>Ενημέρωση για θέματα που αφορούν την πρόοδο των παιδιών </a:t>
            </a:r>
            <a:r>
              <a:rPr lang="el-GR" sz="2600" dirty="0"/>
              <a:t>και το σχολικό πρόγραμμα στο </a:t>
            </a:r>
            <a:r>
              <a:rPr lang="el-GR" sz="2600" b="1" dirty="0"/>
              <a:t>τέλος κάθε τριμήνου </a:t>
            </a:r>
            <a:r>
              <a:rPr lang="el-GR" sz="2600" dirty="0"/>
              <a:t>αλλά και </a:t>
            </a:r>
            <a:r>
              <a:rPr lang="el-GR" sz="2600" b="1" dirty="0"/>
              <a:t>μία φορά την εβδομάδα δυνατότητα ατομικών συναντήσεων</a:t>
            </a:r>
          </a:p>
          <a:p>
            <a:pPr marL="342900" indent="-342900">
              <a:buFont typeface="Wingdings" panose="05000000000000000000" pitchFamily="2" charset="2"/>
              <a:buChar char="ü"/>
            </a:pPr>
            <a:r>
              <a:rPr lang="el-GR" sz="2600" dirty="0"/>
              <a:t>Τήρηση </a:t>
            </a:r>
            <a:r>
              <a:rPr lang="el-GR" sz="2600" b="1" dirty="0"/>
              <a:t>ημερολογίου-τετραδίου επικοινωνίας</a:t>
            </a:r>
          </a:p>
          <a:p>
            <a:pPr marL="342900" indent="-342900">
              <a:buFont typeface="Wingdings" panose="05000000000000000000" pitchFamily="2" charset="2"/>
              <a:buChar char="ü"/>
            </a:pPr>
            <a:r>
              <a:rPr lang="el-GR" sz="2600" b="1" dirty="0"/>
              <a:t>Κοινές δραστηριότητες σχολείου και συλλόγου γονέων</a:t>
            </a:r>
            <a:r>
              <a:rPr lang="el-GR" sz="2600" dirty="0"/>
              <a:t> (πολιτιστικές, εθελοντισμού, επιμορφώσεις) </a:t>
            </a:r>
          </a:p>
          <a:p>
            <a:pPr marL="342900" indent="-342900">
              <a:buFont typeface="Wingdings" panose="05000000000000000000" pitchFamily="2" charset="2"/>
              <a:buChar char="ü"/>
            </a:pPr>
            <a:r>
              <a:rPr lang="el-GR" sz="2600" b="1" dirty="0"/>
              <a:t>Ιστοσελίδα σχολείου</a:t>
            </a:r>
          </a:p>
          <a:p>
            <a:pPr marL="342900" indent="-342900">
              <a:buFont typeface="Wingdings" panose="05000000000000000000" pitchFamily="2" charset="2"/>
              <a:buChar char="ü"/>
            </a:pPr>
            <a:r>
              <a:rPr lang="el-GR" sz="2600" b="1" dirty="0"/>
              <a:t>Συμμετοχή γονέων στη λήψη αποφάσεων </a:t>
            </a:r>
            <a:r>
              <a:rPr lang="el-GR" sz="2600" dirty="0"/>
              <a:t>(π.χ. Εκδρομές, εξωσχολικές δραστηριότητες)</a:t>
            </a:r>
          </a:p>
          <a:p>
            <a:pPr marL="342900" indent="-342900">
              <a:buFont typeface="Wingdings" panose="05000000000000000000" pitchFamily="2" charset="2"/>
              <a:buChar char="ü"/>
            </a:pPr>
            <a:r>
              <a:rPr lang="el-GR" sz="2600" b="1" dirty="0"/>
              <a:t>Εξατομικευμένες παρεμβάσεις για την αντιμετώπιση μαθησιακών δυσκολιών </a:t>
            </a:r>
            <a:r>
              <a:rPr lang="el-GR" sz="2600" dirty="0"/>
              <a:t>και </a:t>
            </a:r>
            <a:r>
              <a:rPr lang="el-GR" sz="2600" b="1" dirty="0"/>
              <a:t>προβλημάτων συμπεριφοράς</a:t>
            </a:r>
            <a:r>
              <a:rPr lang="el-GR" sz="2700" b="1" dirty="0"/>
              <a:t>.</a:t>
            </a:r>
          </a:p>
          <a:p>
            <a:endParaRPr lang="el-GR" b="1" dirty="0"/>
          </a:p>
          <a:p>
            <a:endParaRPr lang="el-GR" b="1" dirty="0"/>
          </a:p>
          <a:p>
            <a:endParaRPr lang="el-GR" b="1" dirty="0"/>
          </a:p>
        </p:txBody>
      </p:sp>
    </p:spTree>
    <p:extLst>
      <p:ext uri="{BB962C8B-B14F-4D97-AF65-F5344CB8AC3E}">
        <p14:creationId xmlns:p14="http://schemas.microsoft.com/office/powerpoint/2010/main" val="1804325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41407" y="500220"/>
            <a:ext cx="7449101" cy="1077218"/>
          </a:xfrm>
          <a:prstGeom prst="rect">
            <a:avLst/>
          </a:prstGeom>
          <a:solidFill>
            <a:schemeClr val="accent3">
              <a:lumMod val="20000"/>
              <a:lumOff val="80000"/>
            </a:schemeClr>
          </a:solidFill>
        </p:spPr>
        <p:txBody>
          <a:bodyPr wrap="square">
            <a:spAutoFit/>
          </a:bodyPr>
          <a:lstStyle/>
          <a:p>
            <a:pPr algn="ctr"/>
            <a:r>
              <a:rPr lang="el-GR" sz="3200" b="1" dirty="0">
                <a:solidFill>
                  <a:schemeClr val="accent2">
                    <a:lumMod val="75000"/>
                  </a:schemeClr>
                </a:solidFill>
              </a:rPr>
              <a:t>Δεξιότητες αποτελεσματικής επικοινωνίας εκπαιδευτικού</a:t>
            </a:r>
          </a:p>
        </p:txBody>
      </p:sp>
      <p:sp>
        <p:nvSpPr>
          <p:cNvPr id="3" name="Rectangle 2"/>
          <p:cNvSpPr/>
          <p:nvPr/>
        </p:nvSpPr>
        <p:spPr>
          <a:xfrm>
            <a:off x="263663" y="1721078"/>
            <a:ext cx="11438007" cy="5355312"/>
          </a:xfrm>
          <a:prstGeom prst="rect">
            <a:avLst/>
          </a:prstGeom>
        </p:spPr>
        <p:txBody>
          <a:bodyPr wrap="square">
            <a:spAutoFit/>
          </a:bodyPr>
          <a:lstStyle/>
          <a:p>
            <a:pPr marL="285750" indent="-285750">
              <a:buFont typeface="Wingdings" panose="05000000000000000000" pitchFamily="2" charset="2"/>
              <a:buChar char="ü"/>
            </a:pPr>
            <a:r>
              <a:rPr lang="el-GR" sz="2400" b="1" dirty="0"/>
              <a:t>Ενσυναίσθηση, </a:t>
            </a:r>
            <a:r>
              <a:rPr lang="el-GR" sz="2400" dirty="0"/>
              <a:t>κατανόηση της κατάστασης του συνομιλητή</a:t>
            </a:r>
          </a:p>
          <a:p>
            <a:pPr marL="285750" indent="-285750">
              <a:buFont typeface="Wingdings" panose="05000000000000000000" pitchFamily="2" charset="2"/>
              <a:buChar char="ü"/>
            </a:pPr>
            <a:endParaRPr lang="el-GR" sz="2400" dirty="0"/>
          </a:p>
          <a:p>
            <a:pPr marL="285750" indent="-285750">
              <a:buFont typeface="Wingdings" panose="05000000000000000000" pitchFamily="2" charset="2"/>
              <a:buChar char="ü"/>
            </a:pPr>
            <a:r>
              <a:rPr lang="el-GR" sz="2400" b="1" dirty="0"/>
              <a:t>Αποδοχή του άλλου </a:t>
            </a:r>
            <a:r>
              <a:rPr lang="el-GR" sz="2400" dirty="0"/>
              <a:t>χωρίς την άσκηση κριτικής </a:t>
            </a:r>
          </a:p>
          <a:p>
            <a:pPr marL="285750" indent="-285750">
              <a:buFont typeface="Wingdings" panose="05000000000000000000" pitchFamily="2" charset="2"/>
              <a:buChar char="ü"/>
            </a:pPr>
            <a:endParaRPr lang="el-GR" sz="2400" dirty="0"/>
          </a:p>
          <a:p>
            <a:pPr marL="285750" indent="-285750">
              <a:buFont typeface="Wingdings" panose="05000000000000000000" pitchFamily="2" charset="2"/>
              <a:buChar char="ü"/>
            </a:pPr>
            <a:r>
              <a:rPr lang="el-GR" sz="2400" b="1" dirty="0"/>
              <a:t>Γνησιότητα: </a:t>
            </a:r>
            <a:r>
              <a:rPr lang="el-GR" sz="2400" dirty="0"/>
              <a:t>αποδοχή από το άτομο </a:t>
            </a:r>
          </a:p>
          <a:p>
            <a:pPr marL="2171700" lvl="4" indent="-342900">
              <a:buFont typeface="Wingdings" panose="05000000000000000000" pitchFamily="2" charset="2"/>
              <a:buChar char="Ø"/>
            </a:pPr>
            <a:r>
              <a:rPr lang="el-GR" sz="2400" dirty="0"/>
              <a:t>των θετικών και αρνητικών πλευρών της προσωπικότητάς του (εσωτερική διάσταση γνησιότητας)</a:t>
            </a:r>
          </a:p>
          <a:p>
            <a:pPr marL="2171700" lvl="4" indent="-342900">
              <a:buFont typeface="Wingdings" panose="05000000000000000000" pitchFamily="2" charset="2"/>
              <a:buChar char="Ø"/>
            </a:pPr>
            <a:r>
              <a:rPr lang="el-GR" sz="2400" dirty="0"/>
              <a:t>έκφραση συναισθημάτων με ειλικρίνεια στον συνομιλητή (εξωτερική διάσταση γνησιότητας)</a:t>
            </a:r>
          </a:p>
          <a:p>
            <a:pPr marL="285750" indent="-285750">
              <a:buFont typeface="Wingdings" panose="05000000000000000000" pitchFamily="2" charset="2"/>
              <a:buChar char="ü"/>
            </a:pPr>
            <a:endParaRPr lang="el-GR" sz="2400" dirty="0"/>
          </a:p>
          <a:p>
            <a:pPr marL="285750" indent="-285750">
              <a:buFont typeface="Wingdings" panose="05000000000000000000" pitchFamily="2" charset="2"/>
              <a:buChar char="ü"/>
            </a:pPr>
            <a:r>
              <a:rPr lang="el-GR" sz="2400" b="1" dirty="0"/>
              <a:t>Ενεργητική ακρόαση: </a:t>
            </a:r>
            <a:r>
              <a:rPr lang="el-GR" sz="2400" dirty="0"/>
              <a:t>εστίαση στα συναισθήματα, στα μη λεκτικά μηνύματα και όχι μόνο στο περιεχόμενο των λεγομένων του συνομιλητή</a:t>
            </a:r>
            <a:r>
              <a:rPr lang="en-US" sz="2400" dirty="0"/>
              <a:t>.</a:t>
            </a:r>
            <a:endParaRPr lang="el-GR" sz="2400" dirty="0"/>
          </a:p>
          <a:p>
            <a:endParaRPr lang="el-GR" b="1" dirty="0"/>
          </a:p>
          <a:p>
            <a:r>
              <a:rPr lang="el-GR" b="1" dirty="0"/>
              <a:t> </a:t>
            </a:r>
          </a:p>
          <a:p>
            <a:r>
              <a:rPr lang="el-GR" b="1" dirty="0"/>
              <a:t>                    </a:t>
            </a:r>
          </a:p>
        </p:txBody>
      </p:sp>
    </p:spTree>
    <p:extLst>
      <p:ext uri="{BB962C8B-B14F-4D97-AF65-F5344CB8AC3E}">
        <p14:creationId xmlns:p14="http://schemas.microsoft.com/office/powerpoint/2010/main" val="271865935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965" y="274453"/>
            <a:ext cx="5753340" cy="781878"/>
          </a:xfrm>
          <a:solidFill>
            <a:schemeClr val="accent3">
              <a:lumMod val="20000"/>
              <a:lumOff val="80000"/>
            </a:schemeClr>
          </a:solidFill>
        </p:spPr>
        <p:txBody>
          <a:bodyPr/>
          <a:lstStyle/>
          <a:p>
            <a:r>
              <a:rPr lang="el-GR" b="1" dirty="0">
                <a:solidFill>
                  <a:schemeClr val="accent2">
                    <a:lumMod val="75000"/>
                  </a:schemeClr>
                </a:solidFill>
              </a:rPr>
              <a:t>Το κοινωνικό σχολείο </a:t>
            </a:r>
          </a:p>
        </p:txBody>
      </p:sp>
      <p:sp>
        <p:nvSpPr>
          <p:cNvPr id="3" name="Content Placeholder 2"/>
          <p:cNvSpPr>
            <a:spLocks noGrp="1"/>
          </p:cNvSpPr>
          <p:nvPr>
            <p:ph idx="1"/>
          </p:nvPr>
        </p:nvSpPr>
        <p:spPr>
          <a:xfrm>
            <a:off x="7050865" y="5067251"/>
            <a:ext cx="5181600" cy="1042002"/>
          </a:xfrm>
        </p:spPr>
        <p:txBody>
          <a:bodyPr>
            <a:normAutofit/>
          </a:bodyPr>
          <a:lstStyle/>
          <a:p>
            <a:pPr marL="0" indent="0">
              <a:buNone/>
            </a:pPr>
            <a:r>
              <a:rPr lang="el-GR" sz="1600" b="1" dirty="0"/>
              <a:t>Σχολή Γονέων στο 3</a:t>
            </a:r>
            <a:r>
              <a:rPr lang="el-GR" sz="1600" b="1" baseline="30000" dirty="0"/>
              <a:t>ο</a:t>
            </a:r>
            <a:r>
              <a:rPr lang="el-GR" sz="1600" b="1" dirty="0"/>
              <a:t> Διαπολιτισμικό Δ.Σ.Μενεμένης</a:t>
            </a:r>
          </a:p>
          <a:p>
            <a:pPr marL="0" indent="0">
              <a:buNone/>
            </a:pPr>
            <a:r>
              <a:rPr lang="el-GR" sz="1600" b="1" dirty="0"/>
              <a:t>Γυναίκες Ρομά, μητέρες μαθητών ενημερώνονται για τη σημασία του παιδικού εμβολιασμού.</a:t>
            </a:r>
          </a:p>
        </p:txBody>
      </p:sp>
      <p:pic>
        <p:nvPicPr>
          <p:cNvPr id="4" name="Picture 3"/>
          <p:cNvPicPr>
            <a:picLocks noChangeAspect="1"/>
          </p:cNvPicPr>
          <p:nvPr/>
        </p:nvPicPr>
        <p:blipFill rotWithShape="1">
          <a:blip r:embed="rId3"/>
          <a:srcRect l="7222" t="12506" r="79149" b="61219"/>
          <a:stretch/>
        </p:blipFill>
        <p:spPr>
          <a:xfrm>
            <a:off x="5533844" y="240477"/>
            <a:ext cx="1088575" cy="1470992"/>
          </a:xfrm>
          <a:prstGeom prst="rect">
            <a:avLst/>
          </a:prstGeom>
        </p:spPr>
      </p:pic>
      <p:sp>
        <p:nvSpPr>
          <p:cNvPr id="5" name="Rectangle 4"/>
          <p:cNvSpPr/>
          <p:nvPr/>
        </p:nvSpPr>
        <p:spPr>
          <a:xfrm>
            <a:off x="259127" y="1823040"/>
            <a:ext cx="6363292" cy="646331"/>
          </a:xfrm>
          <a:prstGeom prst="rect">
            <a:avLst/>
          </a:prstGeom>
        </p:spPr>
        <p:txBody>
          <a:bodyPr wrap="square">
            <a:spAutoFit/>
          </a:bodyPr>
          <a:lstStyle/>
          <a:p>
            <a:r>
              <a:rPr lang="el-GR" dirty="0"/>
              <a:t>Δράσεις με την ενεργό συμμετοχή μαθητών, εκπαιδευτικών και γονέων </a:t>
            </a:r>
          </a:p>
        </p:txBody>
      </p:sp>
      <p:sp>
        <p:nvSpPr>
          <p:cNvPr id="6" name="Rectangle 5"/>
          <p:cNvSpPr/>
          <p:nvPr/>
        </p:nvSpPr>
        <p:spPr>
          <a:xfrm>
            <a:off x="292965" y="2449197"/>
            <a:ext cx="9348700" cy="1477328"/>
          </a:xfrm>
          <a:prstGeom prst="rect">
            <a:avLst/>
          </a:prstGeom>
        </p:spPr>
        <p:txBody>
          <a:bodyPr wrap="square">
            <a:spAutoFit/>
          </a:bodyPr>
          <a:lstStyle/>
          <a:p>
            <a:r>
              <a:rPr lang="el-GR" dirty="0"/>
              <a:t>Αθλητικές δραστηριότητες </a:t>
            </a:r>
          </a:p>
          <a:p>
            <a:endParaRPr lang="el-GR" dirty="0"/>
          </a:p>
          <a:p>
            <a:r>
              <a:rPr lang="el-GR" dirty="0"/>
              <a:t>Δράσεις για τη διατροφή, την καταπολέμηση του ρατσισμού, τη σεξουαλική διαπαιδαγώγηση, την πρόληψη για μολυσματικές ασθένειες, την πρόληψη του εθισμού στον καπνό, το αλκοόλ, τα ναρκωτικά και το διαδίκτυο</a:t>
            </a:r>
          </a:p>
        </p:txBody>
      </p:sp>
      <p:pic>
        <p:nvPicPr>
          <p:cNvPr id="7" name="Picture 6"/>
          <p:cNvPicPr>
            <a:picLocks noChangeAspect="1"/>
          </p:cNvPicPr>
          <p:nvPr/>
        </p:nvPicPr>
        <p:blipFill rotWithShape="1">
          <a:blip r:embed="rId4"/>
          <a:srcRect l="6129" t="14120" r="7082" b="13609"/>
          <a:stretch/>
        </p:blipFill>
        <p:spPr>
          <a:xfrm>
            <a:off x="6745357" y="20174"/>
            <a:ext cx="5446643" cy="2449197"/>
          </a:xfrm>
          <a:prstGeom prst="rect">
            <a:avLst/>
          </a:prstGeom>
        </p:spPr>
      </p:pic>
      <p:pic>
        <p:nvPicPr>
          <p:cNvPr id="8" name="Picture 7"/>
          <p:cNvPicPr>
            <a:picLocks noChangeAspect="1"/>
          </p:cNvPicPr>
          <p:nvPr/>
        </p:nvPicPr>
        <p:blipFill rotWithShape="1">
          <a:blip r:embed="rId5"/>
          <a:srcRect l="36061" t="37007" r="39615" b="33303"/>
          <a:stretch/>
        </p:blipFill>
        <p:spPr>
          <a:xfrm>
            <a:off x="83180" y="3924654"/>
            <a:ext cx="6877525" cy="2933346"/>
          </a:xfrm>
          <a:prstGeom prst="rect">
            <a:avLst/>
          </a:prstGeom>
        </p:spPr>
      </p:pic>
      <p:sp>
        <p:nvSpPr>
          <p:cNvPr id="9" name="Content Placeholder 2"/>
          <p:cNvSpPr txBox="1">
            <a:spLocks/>
          </p:cNvSpPr>
          <p:nvPr/>
        </p:nvSpPr>
        <p:spPr>
          <a:xfrm>
            <a:off x="411527" y="1098614"/>
            <a:ext cx="5181600" cy="62236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dirty="0">
                <a:hlinkClick r:id="rId6"/>
              </a:rPr>
              <a:t>http://socialschool.gr/page/about</a:t>
            </a:r>
            <a:r>
              <a:rPr lang="el-GR" dirty="0"/>
              <a:t> </a:t>
            </a:r>
          </a:p>
        </p:txBody>
      </p:sp>
    </p:spTree>
    <p:extLst>
      <p:ext uri="{BB962C8B-B14F-4D97-AF65-F5344CB8AC3E}">
        <p14:creationId xmlns:p14="http://schemas.microsoft.com/office/powerpoint/2010/main" val="28159103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Εικόνα 1">
            <a:extLst>
              <a:ext uri="{FF2B5EF4-FFF2-40B4-BE49-F238E27FC236}">
                <a16:creationId xmlns:a16="http://schemas.microsoft.com/office/drawing/2014/main" id="{2FB57F82-FE17-4E69-9E11-C5CEC4C6AD06}"/>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92331" y="857249"/>
            <a:ext cx="10288407" cy="559584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3526578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Εικόνα 1">
            <a:extLst>
              <a:ext uri="{FF2B5EF4-FFF2-40B4-BE49-F238E27FC236}">
                <a16:creationId xmlns:a16="http://schemas.microsoft.com/office/drawing/2014/main" id="{922C9418-5F64-43B7-B048-42225DC6CD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857250"/>
            <a:ext cx="9271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87473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Εικόνα 3">
            <a:extLst>
              <a:ext uri="{FF2B5EF4-FFF2-40B4-BE49-F238E27FC236}">
                <a16:creationId xmlns:a16="http://schemas.microsoft.com/office/drawing/2014/main" id="{5DD43FD7-665B-4263-9803-E98C522A3F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3038" y="852489"/>
            <a:ext cx="9224963" cy="510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A84F6694-FA02-4153-9532-95D5DC928780}"/>
              </a:ext>
            </a:extLst>
          </p:cNvPr>
          <p:cNvSpPr txBox="1"/>
          <p:nvPr/>
        </p:nvSpPr>
        <p:spPr>
          <a:xfrm>
            <a:off x="5362575" y="5141914"/>
            <a:ext cx="2550154" cy="553998"/>
          </a:xfrm>
          <a:prstGeom prst="rect">
            <a:avLst/>
          </a:prstGeom>
          <a:solidFill>
            <a:schemeClr val="accent4">
              <a:lumMod val="60000"/>
              <a:lumOff val="40000"/>
            </a:schemeClr>
          </a:solidFill>
        </p:spPr>
        <p:txBody>
          <a:bodyPr wrap="square">
            <a:spAutoFit/>
          </a:bodyPr>
          <a:lstStyle/>
          <a:p>
            <a:pPr>
              <a:defRPr/>
            </a:pPr>
            <a:r>
              <a:rPr lang="el-GR" sz="3000" b="1" dirty="0">
                <a:solidFill>
                  <a:srgbClr val="C00000"/>
                </a:solidFill>
              </a:rPr>
              <a:t>Άθληση</a:t>
            </a:r>
          </a:p>
        </p:txBody>
      </p:sp>
    </p:spTree>
    <p:extLst>
      <p:ext uri="{BB962C8B-B14F-4D97-AF65-F5344CB8AC3E}">
        <p14:creationId xmlns:p14="http://schemas.microsoft.com/office/powerpoint/2010/main" val="23660119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Εικόνα 3">
            <a:extLst>
              <a:ext uri="{FF2B5EF4-FFF2-40B4-BE49-F238E27FC236}">
                <a16:creationId xmlns:a16="http://schemas.microsoft.com/office/drawing/2014/main" id="{B5E11959-0D53-472F-B96A-9938E8CA5F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32063" y="857250"/>
            <a:ext cx="729456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B24333FF-4CAF-4515-BAB0-5DD7AE57D7BB}"/>
              </a:ext>
            </a:extLst>
          </p:cNvPr>
          <p:cNvSpPr txBox="1"/>
          <p:nvPr/>
        </p:nvSpPr>
        <p:spPr>
          <a:xfrm>
            <a:off x="5362575" y="5141914"/>
            <a:ext cx="1466850" cy="554037"/>
          </a:xfrm>
          <a:prstGeom prst="rect">
            <a:avLst/>
          </a:prstGeom>
          <a:solidFill>
            <a:schemeClr val="accent4">
              <a:lumMod val="60000"/>
              <a:lumOff val="40000"/>
            </a:schemeClr>
          </a:solidFill>
        </p:spPr>
        <p:txBody>
          <a:bodyPr>
            <a:spAutoFit/>
          </a:bodyPr>
          <a:lstStyle/>
          <a:p>
            <a:pPr>
              <a:defRPr/>
            </a:pPr>
            <a:r>
              <a:rPr lang="el-GR" sz="3000" b="1" dirty="0">
                <a:solidFill>
                  <a:srgbClr val="C00000"/>
                </a:solidFill>
              </a:rPr>
              <a:t>Ράμπα</a:t>
            </a:r>
          </a:p>
        </p:txBody>
      </p:sp>
    </p:spTree>
    <p:extLst>
      <p:ext uri="{BB962C8B-B14F-4D97-AF65-F5344CB8AC3E}">
        <p14:creationId xmlns:p14="http://schemas.microsoft.com/office/powerpoint/2010/main" val="812713699"/>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4121</Words>
  <Application>Microsoft Office PowerPoint</Application>
  <PresentationFormat>Widescreen</PresentationFormat>
  <Paragraphs>395</Paragraphs>
  <Slides>59</Slides>
  <Notes>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59</vt:i4>
      </vt:variant>
    </vt:vector>
  </HeadingPairs>
  <TitlesOfParts>
    <vt:vector size="69" baseType="lpstr">
      <vt:lpstr>Arial</vt:lpstr>
      <vt:lpstr>Calibri</vt:lpstr>
      <vt:lpstr>Calibri Light</vt:lpstr>
      <vt:lpstr>MgHelveticaUCPol</vt:lpstr>
      <vt:lpstr>Roboto</vt:lpstr>
      <vt:lpstr>Times New Roman</vt:lpstr>
      <vt:lpstr>Verdana</vt:lpstr>
      <vt:lpstr>Wingdings</vt:lpstr>
      <vt:lpstr>Wingdings 3</vt:lpstr>
      <vt:lpstr>Θέμα του Office</vt:lpstr>
      <vt:lpstr>Γενική άποψη της αυλής  Παράδειγμα 2ο</vt:lpstr>
      <vt:lpstr>PowerPoint Presentation</vt:lpstr>
      <vt:lpstr>PowerPoint Presentation</vt:lpstr>
      <vt:lpstr>Γενική άποψη της αυλής Παράδειγμα 3ο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Παρατηρούμε τις ακόλουθες φωτογραφίες.... Ποιες εντυπώσεις αποκομίζουμε;</vt:lpstr>
      <vt:lpstr>PowerPoint Presentation</vt:lpstr>
      <vt:lpstr>PowerPoint Presentation</vt:lpstr>
      <vt:lpstr>PowerPoint Presentation</vt:lpstr>
      <vt:lpstr>9. Αίθουσες, Εργαστήρια, Εναλλακτικά περιβάλλοντα μάθησης</vt:lpstr>
      <vt:lpstr>Εργαστήριο Πληροφορικής</vt:lpstr>
      <vt:lpstr>PowerPoint Presentation</vt:lpstr>
      <vt:lpstr>  Ενιαίος Τύπος Δημοτικού Σχολείου (Π.Δ. 79/2017, 4807/21, 4957/22.</vt:lpstr>
      <vt:lpstr>PowerPoint Presentation</vt:lpstr>
      <vt:lpstr>Ωράριο εκπαιδευτικών</vt:lpstr>
      <vt:lpstr>PowerPoint Presentation</vt:lpstr>
      <vt:lpstr>11. Ολοήμερο Δημοτικό Σχολείο</vt:lpstr>
      <vt:lpstr>PowerPoint Presentation</vt:lpstr>
      <vt:lpstr>Προϋποθέσεις λειτουργίας Ολοήμερων</vt:lpstr>
      <vt:lpstr>Ολοήμερο Πρόγραμμα- Διδακτικό ωράριο</vt:lpstr>
      <vt:lpstr>PowerPoint Presentation</vt:lpstr>
      <vt:lpstr>Ολοήμερο σχολείο-Ιδιαίτερα χαρακτηριστικά</vt:lpstr>
      <vt:lpstr>12. Εργαστήρια δεξιοτήτων </vt:lpstr>
      <vt:lpstr>12. Εργαστήρια δεξιοτήτων </vt:lpstr>
      <vt:lpstr>1ος. Ζω καλύτερα – Ευ Ζην </vt:lpstr>
      <vt:lpstr>2ος Φροντίζω το Περιβάλλον</vt:lpstr>
      <vt:lpstr>3ος Ενδιαφέρομαι και Ενεργώ - Κοινωνική Συναίσθηση και Ευθύνη</vt:lpstr>
      <vt:lpstr>4ος Δημιουργώ και Καινοτομώ – Δημιουργική Σκέψη και Πρωτοβουλία</vt:lpstr>
      <vt:lpstr>13. Τμήμα Ένταξης             </vt:lpstr>
      <vt:lpstr>PowerPoint Presentation</vt:lpstr>
      <vt:lpstr>PowerPoint Presentation</vt:lpstr>
      <vt:lpstr>PowerPoint Presentation</vt:lpstr>
      <vt:lpstr> Τμήμα Ένταξης – Αρχική Αξιολόγηση</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Το κοινωνικό σχολείο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Γενική άποψη της αυλής  Παράδειγμα 2ο</dc:title>
  <dc:creator>User</dc:creator>
  <cp:lastModifiedBy>FRAGKOULIS GEORGIOS</cp:lastModifiedBy>
  <cp:revision>29</cp:revision>
  <dcterms:created xsi:type="dcterms:W3CDTF">2022-10-10T06:39:10Z</dcterms:created>
  <dcterms:modified xsi:type="dcterms:W3CDTF">2025-10-21T09:41:07Z</dcterms:modified>
</cp:coreProperties>
</file>