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449" r:id="rId3"/>
    <p:sldId id="450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72" r:id="rId16"/>
    <p:sldId id="464" r:id="rId17"/>
    <p:sldId id="465" r:id="rId18"/>
    <p:sldId id="466" r:id="rId19"/>
    <p:sldId id="467" r:id="rId20"/>
    <p:sldId id="468" r:id="rId21"/>
    <p:sldId id="469" r:id="rId22"/>
    <p:sldId id="470" r:id="rId23"/>
    <p:sldId id="471" r:id="rId24"/>
    <p:sldId id="473" r:id="rId25"/>
    <p:sldId id="474" r:id="rId26"/>
    <p:sldId id="475" r:id="rId27"/>
    <p:sldId id="476" r:id="rId28"/>
    <p:sldId id="477" r:id="rId29"/>
    <p:sldId id="478" r:id="rId30"/>
    <p:sldId id="479" r:id="rId31"/>
    <p:sldId id="480" r:id="rId32"/>
    <p:sldId id="481" r:id="rId33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9CC00"/>
    <a:srgbClr val="899700"/>
    <a:srgbClr val="7AA2FF"/>
    <a:srgbClr val="D52219"/>
    <a:srgbClr val="D5C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6"/>
    <p:restoredTop sz="92603"/>
  </p:normalViewPr>
  <p:slideViewPr>
    <p:cSldViewPr>
      <p:cViewPr varScale="1">
        <p:scale>
          <a:sx n="117" d="100"/>
          <a:sy n="117" d="100"/>
        </p:scale>
        <p:origin x="14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1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22016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22016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22016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4DCDF9-877B-41F1-B1DA-D7D57D617B5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923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823B43-9E02-4A01-AB50-5699C57AFA3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025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9CD54-174D-49CF-9BBE-0B1F382A0070}" type="slidenum">
              <a:rPr lang="fr-FR"/>
              <a:pPr/>
              <a:t>1</a:t>
            </a:fld>
            <a:endParaRPr 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l-GR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23B43-9E02-4A01-AB50-5699C57AFA3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3347B-EBEA-46BA-B9F9-658EC905B0B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FC96F-1146-4C42-8C37-902A2A0D891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19570-F1C7-42B3-B96A-1AC3FDACE93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E8EE7-C4CF-4BA0-9CE0-6CA1515A3D1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95762-9FC6-45CE-BF98-CC7F0FBB39D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FB5A1-F06F-4272-B3F2-76E3C0C4E7F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1EEC9-224F-4496-BF24-9D3AF55A0FA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D9A94-02F0-468D-A771-DD24353F353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92EE9-B7B1-4BB3-863F-43887D08829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449FA-BABA-4A16-AF04-B3A114C0049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20F84-6B92-4FDB-B844-2074A1DAA5F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6BBDD8-D1A5-4372-B444-AF98C62BD5BB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457200" y="176213"/>
            <a:ext cx="592931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 i="1" dirty="0">
                <a:solidFill>
                  <a:srgbClr val="7AA2FF"/>
                </a:solidFill>
              </a:rPr>
              <a:t>εξάμηνο Α΄</a:t>
            </a:r>
            <a:endParaRPr lang="el-GR" sz="1400" dirty="0">
              <a:solidFill>
                <a:srgbClr val="7AA2FF"/>
              </a:solidFill>
            </a:endParaRPr>
          </a:p>
          <a:p>
            <a:r>
              <a:rPr lang="el-GR" sz="1400" i="1" dirty="0">
                <a:solidFill>
                  <a:srgbClr val="7AA2FF"/>
                </a:solidFill>
              </a:rPr>
              <a:t>Έτος </a:t>
            </a:r>
            <a:r>
              <a:rPr lang="fr-FR" sz="1400" i="1" dirty="0">
                <a:solidFill>
                  <a:srgbClr val="7AA2FF"/>
                </a:solidFill>
              </a:rPr>
              <a:t>2012-20</a:t>
            </a:r>
            <a:r>
              <a:rPr lang="el-GR" sz="1400" i="1" dirty="0">
                <a:solidFill>
                  <a:srgbClr val="7AA2FF"/>
                </a:solidFill>
              </a:rPr>
              <a:t>1</a:t>
            </a:r>
            <a:r>
              <a:rPr lang="fr-FR" sz="1400" i="1" dirty="0">
                <a:solidFill>
                  <a:srgbClr val="7AA2FF"/>
                </a:solidFill>
              </a:rPr>
              <a:t>3</a:t>
            </a:r>
          </a:p>
          <a:p>
            <a:r>
              <a:rPr lang="fr-FR" sz="1400" i="1" dirty="0">
                <a:solidFill>
                  <a:srgbClr val="7AA2FF"/>
                </a:solidFill>
              </a:rPr>
              <a:t>Nicolas REMY</a:t>
            </a:r>
            <a:endParaRPr lang="el-GR" sz="1400" i="1" dirty="0">
              <a:solidFill>
                <a:srgbClr val="7AA2FF"/>
              </a:solidFill>
            </a:endParaRPr>
          </a:p>
          <a:p>
            <a:r>
              <a:rPr lang="fr-FR" sz="1100" i="1" dirty="0" err="1">
                <a:solidFill>
                  <a:srgbClr val="FFFFFF"/>
                </a:solidFill>
              </a:rPr>
              <a:t>nremy@arch.uth.gr</a:t>
            </a:r>
            <a:endParaRPr lang="el-GR" sz="1100" dirty="0">
              <a:solidFill>
                <a:srgbClr val="FFFFFF"/>
              </a:solidFill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92716" y="1705551"/>
            <a:ext cx="614399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7AA2FF"/>
                </a:solidFill>
                <a:latin typeface="Helvetica" pitchFamily="-108" charset="0"/>
              </a:rPr>
              <a:t>οικοδομικό σύστημα</a:t>
            </a:r>
            <a:endParaRPr lang="fr-FR" sz="3600" dirty="0">
              <a:solidFill>
                <a:srgbClr val="7AA2FF"/>
              </a:solidFill>
              <a:latin typeface="Helvetica" pitchFamily="-108" charset="0"/>
            </a:endParaRPr>
          </a:p>
          <a:p>
            <a:r>
              <a:rPr lang="el-GR" altLang="ja-JP" sz="3600" i="1" dirty="0">
                <a:solidFill>
                  <a:srgbClr val="7AA2FF"/>
                </a:solidFill>
                <a:latin typeface="Helvetica" pitchFamily="-108" charset="0"/>
              </a:rPr>
              <a:t>σύστημα δόμησης</a:t>
            </a:r>
            <a:endParaRPr lang="fr-FR" altLang="ja-JP" sz="3600" i="1" dirty="0">
              <a:solidFill>
                <a:srgbClr val="7AA2FF"/>
              </a:solidFill>
              <a:latin typeface="Helvetica" pitchFamily="-108" charset="0"/>
            </a:endParaRPr>
          </a:p>
          <a:p>
            <a:endParaRPr lang="en-US" altLang="ja-JP" sz="1400" i="1" dirty="0">
              <a:solidFill>
                <a:srgbClr val="7AA2FF"/>
              </a:solidFill>
            </a:endParaRPr>
          </a:p>
          <a:p>
            <a:pPr marL="342900" indent="-342900"/>
            <a:endParaRPr lang="en-US" altLang="ja-JP" sz="1400" i="1" dirty="0">
              <a:solidFill>
                <a:srgbClr val="7AA2FF"/>
              </a:solidFill>
            </a:endParaRPr>
          </a:p>
          <a:p>
            <a:pPr marL="342900" indent="-342900"/>
            <a:endParaRPr lang="fr-FR" altLang="ja-JP" sz="1400" i="1" dirty="0">
              <a:solidFill>
                <a:srgbClr val="7AA2FF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 rot="21589364">
            <a:off x="3348237" y="6386563"/>
            <a:ext cx="33850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l-GR" sz="1000" dirty="0">
                <a:solidFill>
                  <a:schemeClr val="bg1"/>
                </a:solidFill>
              </a:rPr>
              <a:t>Οικοδομική1, </a:t>
            </a:r>
            <a:r>
              <a:rPr lang="fr-FR" sz="1000" dirty="0">
                <a:solidFill>
                  <a:schemeClr val="bg1"/>
                </a:solidFill>
              </a:rPr>
              <a:t>ENSA de Grenoble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566678"/>
            <a:ext cx="1728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0" dirty="0">
                <a:solidFill>
                  <a:srgbClr val="7AA2FF"/>
                </a:solidFill>
              </a:rPr>
              <a:t>1</a:t>
            </a:r>
            <a:endParaRPr lang="en-US" sz="18000" dirty="0">
              <a:solidFill>
                <a:srgbClr val="7AA2FF"/>
              </a:solidFill>
            </a:endParaRPr>
          </a:p>
        </p:txBody>
      </p:sp>
      <p:pic>
        <p:nvPicPr>
          <p:cNvPr id="3" name="Picture 2" descr="Capture d’écran 2011-10-20 à 13.1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42" y="0"/>
            <a:ext cx="2360258" cy="1772816"/>
          </a:xfrm>
          <a:prstGeom prst="rect">
            <a:avLst/>
          </a:prstGeom>
        </p:spPr>
      </p:pic>
      <p:pic>
        <p:nvPicPr>
          <p:cNvPr id="4" name="Picture 3" descr="Capture d’écran 2011-10-20 à 13.19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00808"/>
            <a:ext cx="2424956" cy="1797630"/>
          </a:xfrm>
          <a:prstGeom prst="rect">
            <a:avLst/>
          </a:prstGeom>
        </p:spPr>
      </p:pic>
      <p:pic>
        <p:nvPicPr>
          <p:cNvPr id="9" name="Picture 8" descr="Capture d’écran 2011-10-20 à 13.19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31" y="3501008"/>
            <a:ext cx="2329973" cy="1728192"/>
          </a:xfrm>
          <a:prstGeom prst="rect">
            <a:avLst/>
          </a:prstGeom>
        </p:spPr>
      </p:pic>
      <p:pic>
        <p:nvPicPr>
          <p:cNvPr id="10" name="Picture 9" descr="Capture d’écran 2011-10-20 à 13.19.0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52" y="5119051"/>
            <a:ext cx="2339752" cy="17663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5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8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5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4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6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3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85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6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4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88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6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24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10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9144000" cy="642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77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6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83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6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03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7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5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56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7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9144000" cy="60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7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27584" y="1041117"/>
            <a:ext cx="7632848" cy="307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folHlink"/>
                </a:solidFill>
              </a:rPr>
              <a:t>Site/ </a:t>
            </a:r>
            <a:r>
              <a:rPr lang="el-GR" sz="2000" i="1" dirty="0">
                <a:solidFill>
                  <a:schemeClr val="folHlink"/>
                </a:solidFill>
              </a:rPr>
              <a:t>τοποθέτηση</a:t>
            </a:r>
            <a:endParaRPr lang="fr-FR" sz="2000" i="1" dirty="0">
              <a:solidFill>
                <a:schemeClr val="folHlink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. </a:t>
            </a:r>
            <a:r>
              <a:rPr lang="el-GR" sz="1600" dirty="0">
                <a:solidFill>
                  <a:schemeClr val="bg1"/>
                </a:solidFill>
              </a:rPr>
              <a:t>επίπεδο έδαφος των 21m </a:t>
            </a:r>
            <a:r>
              <a:rPr lang="fr-FR" sz="1600" dirty="0">
                <a:solidFill>
                  <a:schemeClr val="bg1"/>
                </a:solidFill>
              </a:rPr>
              <a:t>x</a:t>
            </a:r>
            <a:r>
              <a:rPr lang="el-GR" sz="1600" dirty="0">
                <a:solidFill>
                  <a:schemeClr val="bg1"/>
                </a:solidFill>
              </a:rPr>
              <a:t> 15m</a:t>
            </a:r>
            <a:r>
              <a:rPr lang="fr-FR" sz="1600" dirty="0">
                <a:solidFill>
                  <a:schemeClr val="bg1"/>
                </a:solidFill>
              </a:rPr>
              <a:t> (</a:t>
            </a:r>
            <a:r>
              <a:rPr lang="el-GR" sz="1600" dirty="0">
                <a:solidFill>
                  <a:schemeClr val="bg1"/>
                </a:solidFill>
              </a:rPr>
              <a:t>πάχος 3</a:t>
            </a:r>
            <a:r>
              <a:rPr lang="fr-FR" sz="1600" dirty="0">
                <a:solidFill>
                  <a:schemeClr val="bg1"/>
                </a:solidFill>
              </a:rPr>
              <a:t>m)</a:t>
            </a:r>
          </a:p>
          <a:p>
            <a:r>
              <a:rPr lang="fr-FR" sz="1600" dirty="0">
                <a:solidFill>
                  <a:schemeClr val="bg1"/>
                </a:solidFill>
              </a:rPr>
              <a:t>. </a:t>
            </a:r>
            <a:r>
              <a:rPr lang="el-GR" sz="1600" dirty="0">
                <a:solidFill>
                  <a:schemeClr val="bg1"/>
                </a:solidFill>
              </a:rPr>
              <a:t>Σημάδι ΟΧΥΖ που τοποθετείται στο κέντρο του οικοπέδου με τον άξονα OY παράλληλος με την πιό μικρή πλευρρά του οικοπέδου.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el-GR" sz="1600" i="1" dirty="0">
                <a:solidFill>
                  <a:schemeClr val="folHlink"/>
                </a:solidFill>
              </a:rPr>
              <a:t>Προσανατολισμός</a:t>
            </a:r>
            <a:endParaRPr lang="el-GR" sz="1600" dirty="0">
              <a:solidFill>
                <a:schemeClr val="bg1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. </a:t>
            </a:r>
            <a:r>
              <a:rPr lang="el-GR" sz="1600" dirty="0">
                <a:solidFill>
                  <a:schemeClr val="bg1"/>
                </a:solidFill>
              </a:rPr>
              <a:t>ο Βοράς είναι στον άξονα</a:t>
            </a:r>
            <a:r>
              <a:rPr lang="fr-FR" sz="1600" dirty="0">
                <a:solidFill>
                  <a:schemeClr val="bg1"/>
                </a:solidFill>
              </a:rPr>
              <a:t> OY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r>
              <a:rPr lang="el-GR" sz="1600" i="1" dirty="0">
                <a:solidFill>
                  <a:schemeClr val="folHlink"/>
                </a:solidFill>
              </a:rPr>
              <a:t>Πρόσβαση</a:t>
            </a:r>
            <a:endParaRPr lang="fr-FR" sz="1600" i="1" dirty="0">
              <a:solidFill>
                <a:schemeClr val="folHlink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. </a:t>
            </a:r>
            <a:r>
              <a:rPr lang="el-GR" sz="1600" dirty="0">
                <a:solidFill>
                  <a:schemeClr val="bg1"/>
                </a:solidFill>
              </a:rPr>
              <a:t>Από όλες τις πλευρές του οικοπέδου</a:t>
            </a:r>
            <a:endParaRPr lang="fr-FR" sz="1600" dirty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838200" y="349250"/>
            <a:ext cx="37290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fr-FR" i="1" dirty="0">
                <a:solidFill>
                  <a:srgbClr val="7AA2FF"/>
                </a:solidFill>
                <a:latin typeface="Verdana" pitchFamily="-65" charset="0"/>
              </a:rPr>
              <a:t> </a:t>
            </a:r>
            <a:r>
              <a:rPr lang="el-GR" i="1" dirty="0">
                <a:solidFill>
                  <a:srgbClr val="7AA2FF"/>
                </a:solidFill>
                <a:latin typeface="Helvetica" pitchFamily="-108" charset="0"/>
              </a:rPr>
              <a:t>Εργασία</a:t>
            </a:r>
            <a:r>
              <a:rPr lang="fr-FR" i="1" dirty="0">
                <a:solidFill>
                  <a:srgbClr val="7AA2FF"/>
                </a:solidFill>
                <a:latin typeface="Helvetica" pitchFamily="-108" charset="0"/>
              </a:rPr>
              <a:t>#01: «</a:t>
            </a:r>
            <a:r>
              <a:rPr lang="el-GR" i="1" dirty="0">
                <a:solidFill>
                  <a:srgbClr val="7AA2FF"/>
                </a:solidFill>
                <a:latin typeface="Helvetica" pitchFamily="-108" charset="0"/>
              </a:rPr>
              <a:t>Μάζα</a:t>
            </a:r>
            <a:r>
              <a:rPr lang="fr-FR" i="1" dirty="0">
                <a:solidFill>
                  <a:srgbClr val="7AA2FF"/>
                </a:solidFill>
                <a:latin typeface="Helvetica" pitchFamily="-108" charset="0"/>
              </a:rPr>
              <a:t> »</a:t>
            </a:r>
            <a:endParaRPr lang="el-GR" altLang="ja-JP" i="1" dirty="0">
              <a:solidFill>
                <a:srgbClr val="7AA2FF"/>
              </a:solidFill>
              <a:latin typeface="Helvetica" pitchFamily="-10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11960" y="4077072"/>
            <a:ext cx="3672408" cy="2448272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6012160" y="3140968"/>
            <a:ext cx="0" cy="25922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499992" y="5301208"/>
            <a:ext cx="424847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084168" y="3140968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72400" y="4869160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5281463"/>
            <a:ext cx="32431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</a:rPr>
              <a:t>Ο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3" name="Up Arrow 12"/>
          <p:cNvSpPr/>
          <p:nvPr/>
        </p:nvSpPr>
        <p:spPr bwMode="auto">
          <a:xfrm>
            <a:off x="7308304" y="4365104"/>
            <a:ext cx="288032" cy="432048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6296" y="4103494"/>
            <a:ext cx="419819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l-GR" sz="1100" dirty="0">
                <a:solidFill>
                  <a:srgbClr val="FF0000"/>
                </a:solidFill>
              </a:rPr>
              <a:t>Β</a:t>
            </a:r>
            <a:r>
              <a:rPr lang="fr-FR" sz="1100" dirty="0">
                <a:solidFill>
                  <a:srgbClr val="FF0000"/>
                </a:solidFill>
              </a:rPr>
              <a:t>/N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3928" y="4077072"/>
            <a:ext cx="0" cy="2448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ysDash"/>
            <a:round/>
            <a:headEnd type="arrow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3491880" y="5157192"/>
            <a:ext cx="45908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15m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211960" y="6669360"/>
            <a:ext cx="3600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724128" y="6453336"/>
            <a:ext cx="459080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21m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1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7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28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4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8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65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8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37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8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24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9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9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25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1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7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20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56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20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04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20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67"/>
            <a:ext cx="9144000" cy="63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7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21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27584" y="1041117"/>
            <a:ext cx="77048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i="1" dirty="0">
                <a:solidFill>
                  <a:schemeClr val="folHlink"/>
                </a:solidFill>
              </a:rPr>
              <a:t>Διαθέσιμα υλικά για την κατασκευή</a:t>
            </a:r>
            <a:endParaRPr lang="fr-FR" sz="2000" i="1" dirty="0">
              <a:solidFill>
                <a:schemeClr val="folHlink"/>
              </a:solidFill>
            </a:endParaRPr>
          </a:p>
          <a:p>
            <a:r>
              <a:rPr lang="fr-FR" sz="1600" dirty="0">
                <a:solidFill>
                  <a:schemeClr val="bg1"/>
                </a:solidFill>
              </a:rPr>
              <a:t>. </a:t>
            </a:r>
            <a:r>
              <a:rPr lang="el-GR" sz="1600" dirty="0">
                <a:solidFill>
                  <a:schemeClr val="bg1"/>
                </a:solidFill>
              </a:rPr>
              <a:t>Πλήρες Μπλοκ </a:t>
            </a:r>
            <a:r>
              <a:rPr lang="fr-FR" sz="1600" dirty="0">
                <a:solidFill>
                  <a:schemeClr val="bg1"/>
                </a:solidFill>
              </a:rPr>
              <a:t>30cm x 15cm x 10cm </a:t>
            </a:r>
            <a:r>
              <a:rPr lang="el-GR" sz="1600" dirty="0">
                <a:solidFill>
                  <a:schemeClr val="bg1"/>
                </a:solidFill>
              </a:rPr>
              <a:t>για μια τοιχοποιία πάχους</a:t>
            </a:r>
            <a:r>
              <a:rPr lang="fr-FR" sz="1600" dirty="0">
                <a:solidFill>
                  <a:schemeClr val="bg1"/>
                </a:solidFill>
              </a:rPr>
              <a:t> </a:t>
            </a:r>
            <a:r>
              <a:rPr lang="el-GR" sz="1600" dirty="0">
                <a:solidFill>
                  <a:schemeClr val="bg1"/>
                </a:solidFill>
              </a:rPr>
              <a:t>των 15</a:t>
            </a:r>
            <a:r>
              <a:rPr lang="fr-FR" sz="1600" dirty="0">
                <a:solidFill>
                  <a:schemeClr val="bg1"/>
                </a:solidFill>
              </a:rPr>
              <a:t>cm</a:t>
            </a:r>
            <a:r>
              <a:rPr lang="el-GR" sz="1600" dirty="0">
                <a:solidFill>
                  <a:schemeClr val="bg1"/>
                </a:solidFill>
              </a:rPr>
              <a:t>, 30</a:t>
            </a:r>
            <a:r>
              <a:rPr lang="fr-FR" sz="1600" dirty="0">
                <a:solidFill>
                  <a:schemeClr val="bg1"/>
                </a:solidFill>
              </a:rPr>
              <a:t>cm</a:t>
            </a:r>
            <a:r>
              <a:rPr lang="el-GR" sz="1600" dirty="0">
                <a:solidFill>
                  <a:schemeClr val="bg1"/>
                </a:solidFill>
              </a:rPr>
              <a:t> ή 45</a:t>
            </a:r>
            <a:r>
              <a:rPr lang="fr-FR" sz="1600" dirty="0">
                <a:solidFill>
                  <a:schemeClr val="bg1"/>
                </a:solidFill>
              </a:rPr>
              <a:t>cm.</a:t>
            </a:r>
          </a:p>
          <a:p>
            <a:r>
              <a:rPr lang="fr-FR" sz="1600" dirty="0">
                <a:solidFill>
                  <a:schemeClr val="bg1"/>
                </a:solidFill>
              </a:rPr>
              <a:t>. </a:t>
            </a:r>
            <a:r>
              <a:rPr lang="el-GR" sz="1600" dirty="0">
                <a:solidFill>
                  <a:schemeClr val="bg1"/>
                </a:solidFill>
              </a:rPr>
              <a:t>Υπέρθυρα σκυροδέματος  : </a:t>
            </a:r>
            <a:r>
              <a:rPr lang="fr-FR" sz="1600" dirty="0">
                <a:solidFill>
                  <a:schemeClr val="bg1"/>
                </a:solidFill>
              </a:rPr>
              <a:t>30cm x 30cm x  </a:t>
            </a:r>
            <a:r>
              <a:rPr lang="fr-FR" sz="1600" dirty="0">
                <a:solidFill>
                  <a:srgbClr val="FF0000"/>
                </a:solidFill>
              </a:rPr>
              <a:t>90 </a:t>
            </a:r>
            <a:r>
              <a:rPr lang="fr-FR" sz="1600" dirty="0">
                <a:solidFill>
                  <a:schemeClr val="bg1"/>
                </a:solidFill>
              </a:rPr>
              <a:t>cm</a:t>
            </a:r>
          </a:p>
          <a:p>
            <a:r>
              <a:rPr lang="fr-FR" sz="1600" dirty="0">
                <a:solidFill>
                  <a:schemeClr val="bg1"/>
                </a:solidFill>
              </a:rPr>
              <a:t>. </a:t>
            </a:r>
            <a:r>
              <a:rPr lang="el-GR" sz="1600" dirty="0">
                <a:solidFill>
                  <a:schemeClr val="bg1"/>
                </a:solidFill>
              </a:rPr>
              <a:t>Προκατασκευασμένες Πλάκες σκυροδέματος  πάχους 30</a:t>
            </a:r>
            <a:r>
              <a:rPr lang="fr-FR" sz="1600" dirty="0">
                <a:solidFill>
                  <a:schemeClr val="bg1"/>
                </a:solidFill>
              </a:rPr>
              <a:t>cm </a:t>
            </a:r>
            <a:r>
              <a:rPr lang="el-GR" sz="1600" dirty="0">
                <a:solidFill>
                  <a:schemeClr val="bg1"/>
                </a:solidFill>
              </a:rPr>
              <a:t>με ανώτατο άνοιγμα των </a:t>
            </a:r>
            <a:r>
              <a:rPr lang="el-GR" sz="1600" dirty="0">
                <a:solidFill>
                  <a:srgbClr val="FF0000"/>
                </a:solidFill>
              </a:rPr>
              <a:t>3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chemeClr val="bg1"/>
                </a:solidFill>
              </a:rPr>
              <a:t>m</a:t>
            </a:r>
            <a:r>
              <a:rPr lang="fr-FR" sz="1400" dirty="0">
                <a:solidFill>
                  <a:schemeClr val="bg1"/>
                </a:solidFill>
              </a:rPr>
              <a:t>.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838200" y="349250"/>
            <a:ext cx="37290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fr-FR" i="1" dirty="0">
                <a:solidFill>
                  <a:srgbClr val="7AA2FF"/>
                </a:solidFill>
                <a:latin typeface="Verdana" pitchFamily="-65" charset="0"/>
              </a:rPr>
              <a:t> </a:t>
            </a:r>
            <a:r>
              <a:rPr lang="el-GR" i="1" dirty="0">
                <a:solidFill>
                  <a:srgbClr val="7AA2FF"/>
                </a:solidFill>
                <a:latin typeface="Helvetica" pitchFamily="-108" charset="0"/>
              </a:rPr>
              <a:t>Εργασία</a:t>
            </a:r>
            <a:r>
              <a:rPr lang="fr-FR" i="1" dirty="0">
                <a:solidFill>
                  <a:srgbClr val="7AA2FF"/>
                </a:solidFill>
                <a:latin typeface="Helvetica" pitchFamily="-108" charset="0"/>
              </a:rPr>
              <a:t>#01: «</a:t>
            </a:r>
            <a:r>
              <a:rPr lang="el-GR" i="1" dirty="0">
                <a:solidFill>
                  <a:srgbClr val="7AA2FF"/>
                </a:solidFill>
                <a:latin typeface="Helvetica" pitchFamily="-108" charset="0"/>
              </a:rPr>
              <a:t>Μάζα</a:t>
            </a:r>
            <a:r>
              <a:rPr lang="fr-FR" i="1" dirty="0">
                <a:solidFill>
                  <a:srgbClr val="7AA2FF"/>
                </a:solidFill>
                <a:latin typeface="Helvetica" pitchFamily="-108" charset="0"/>
              </a:rPr>
              <a:t> »</a:t>
            </a:r>
            <a:endParaRPr lang="el-GR" altLang="ja-JP" i="1" dirty="0">
              <a:solidFill>
                <a:srgbClr val="7AA2FF"/>
              </a:solidFill>
              <a:latin typeface="Helvetica" pitchFamily="-108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937320" y="3933056"/>
            <a:ext cx="1371600" cy="762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861120" y="4161656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51520" y="4237856"/>
            <a:ext cx="5338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15 cm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861120" y="3856856"/>
            <a:ext cx="2286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34070" y="3780656"/>
            <a:ext cx="5338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10 cm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937320" y="4771256"/>
            <a:ext cx="114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242120" y="4771256"/>
            <a:ext cx="5338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30 cm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381600" y="3573016"/>
            <a:ext cx="3510880" cy="864096"/>
            <a:chOff x="5381600" y="3573016"/>
            <a:chExt cx="3510880" cy="864096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012160" y="4005064"/>
              <a:ext cx="2664296" cy="2160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endParaRPr>
            </a:p>
          </p:txBody>
        </p:sp>
        <p:sp>
          <p:nvSpPr>
            <p:cNvPr id="16" name="Isosceles Triangle 15"/>
            <p:cNvSpPr/>
            <p:nvPr/>
          </p:nvSpPr>
          <p:spPr bwMode="auto">
            <a:xfrm>
              <a:off x="5940152" y="4221088"/>
              <a:ext cx="216024" cy="144016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5868144" y="4365104"/>
              <a:ext cx="360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5940152" y="4365104"/>
              <a:ext cx="72008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6020544" y="4365104"/>
              <a:ext cx="72008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6084168" y="4365104"/>
              <a:ext cx="72008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156176" y="4365104"/>
              <a:ext cx="72008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6228184" y="4365104"/>
              <a:ext cx="72008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5868144" y="4365104"/>
              <a:ext cx="72008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Isosceles Triangle 28"/>
            <p:cNvSpPr/>
            <p:nvPr/>
          </p:nvSpPr>
          <p:spPr bwMode="auto">
            <a:xfrm>
              <a:off x="8532440" y="4221088"/>
              <a:ext cx="216024" cy="144016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28" charset="-128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 bwMode="auto">
            <a:xfrm>
              <a:off x="8460432" y="4365104"/>
              <a:ext cx="3600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8460432" y="4365104"/>
              <a:ext cx="72008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8532440" y="4365104"/>
              <a:ext cx="72008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8612832" y="4365104"/>
              <a:ext cx="72008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8676456" y="4365104"/>
              <a:ext cx="72008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8748464" y="4365104"/>
              <a:ext cx="72008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8820472" y="4365104"/>
              <a:ext cx="72008" cy="7200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H="1">
              <a:off x="5868144" y="4005064"/>
              <a:ext cx="0" cy="2160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5381600" y="3975720"/>
              <a:ext cx="53388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000" dirty="0">
                  <a:solidFill>
                    <a:schemeClr val="bg1"/>
                  </a:solidFill>
                </a:rPr>
                <a:t>30</a:t>
              </a:r>
              <a:r>
                <a:rPr lang="fr-FR" sz="1000" dirty="0">
                  <a:solidFill>
                    <a:schemeClr val="bg1"/>
                  </a:solidFill>
                </a:rPr>
                <a:t> cm</a:t>
              </a:r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6012160" y="3789040"/>
              <a:ext cx="266429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6948264" y="3573016"/>
              <a:ext cx="39844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000" dirty="0">
                  <a:solidFill>
                    <a:schemeClr val="bg1"/>
                  </a:solidFill>
                </a:rPr>
                <a:t>3 </a:t>
              </a:r>
              <a:r>
                <a:rPr lang="fr-FR" sz="1000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pic>
        <p:nvPicPr>
          <p:cNvPr id="1026" name="Picture 2" descr="Linteau Images, Stock Photos &amp; Vectors | Shutterstock">
            <a:extLst>
              <a:ext uri="{FF2B5EF4-FFF2-40B4-BE49-F238E27FC236}">
                <a16:creationId xmlns:a16="http://schemas.microsoft.com/office/drawing/2014/main" id="{3906FBB9-960C-4D49-8344-F3FC7172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64" y="2929033"/>
            <a:ext cx="2811263" cy="20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10D033-F944-494A-9444-8CA20D03C3F7}"/>
              </a:ext>
            </a:extLst>
          </p:cNvPr>
          <p:cNvSpPr txBox="1"/>
          <p:nvPr/>
        </p:nvSpPr>
        <p:spPr>
          <a:xfrm>
            <a:off x="975420" y="5337796"/>
            <a:ext cx="7582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</a:rPr>
              <a:t>Δεν υπάρχει άλλο κατασκευαστικό στοιχείο στη διάθεσή σας, ούτε πόρτες, ούτε παράθυρο, </a:t>
            </a:r>
            <a:r>
              <a:rPr lang="fr-FR" sz="1400" dirty="0">
                <a:solidFill>
                  <a:srgbClr val="FF0000"/>
                </a:solidFill>
              </a:rPr>
              <a:t>…</a:t>
            </a:r>
            <a:endParaRPr lang="fr-G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58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2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"/>
            <a:ext cx="9144000" cy="641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97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21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76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17 à 10.01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0"/>
            <a:ext cx="88475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0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4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1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2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4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6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5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63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2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5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2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1-10-21 à 11.15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5983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22314</TotalTime>
  <Words>182</Words>
  <Application>Microsoft Macintosh PowerPoint</Application>
  <PresentationFormat>On-screen Show (4:3)</PresentationFormat>
  <Paragraphs>38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ＭＳ Ｐゴシック</vt:lpstr>
      <vt:lpstr>Arial</vt:lpstr>
      <vt:lpstr>Helvetica</vt:lpstr>
      <vt:lpstr>Verdana</vt:lpstr>
      <vt:lpstr>Nouvelle présentation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CRESSON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CRESSON</dc:creator>
  <cp:lastModifiedBy>REMY NICOLAS-MICHEL-PHILIPPE</cp:lastModifiedBy>
  <cp:revision>446</cp:revision>
  <cp:lastPrinted>2012-10-15T10:06:27Z</cp:lastPrinted>
  <dcterms:created xsi:type="dcterms:W3CDTF">2009-10-26T09:03:34Z</dcterms:created>
  <dcterms:modified xsi:type="dcterms:W3CDTF">2025-03-14T07:06:18Z</dcterms:modified>
</cp:coreProperties>
</file>