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sldIdLst>
    <p:sldId id="310" r:id="rId2"/>
    <p:sldId id="257" r:id="rId3"/>
    <p:sldId id="258" r:id="rId4"/>
    <p:sldId id="319" r:id="rId5"/>
    <p:sldId id="320" r:id="rId6"/>
    <p:sldId id="259" r:id="rId7"/>
    <p:sldId id="260" r:id="rId8"/>
    <p:sldId id="261" r:id="rId9"/>
    <p:sldId id="321" r:id="rId10"/>
    <p:sldId id="311" r:id="rId11"/>
    <p:sldId id="262" r:id="rId12"/>
    <p:sldId id="317" r:id="rId13"/>
    <p:sldId id="318" r:id="rId14"/>
    <p:sldId id="322" r:id="rId15"/>
    <p:sldId id="315" r:id="rId16"/>
    <p:sldId id="263" r:id="rId17"/>
    <p:sldId id="313" r:id="rId18"/>
    <p:sldId id="316" r:id="rId19"/>
    <p:sldId id="314" r:id="rId20"/>
    <p:sldId id="312" r:id="rId21"/>
    <p:sldId id="323" r:id="rId22"/>
    <p:sldId id="324" r:id="rId23"/>
    <p:sldId id="264" r:id="rId24"/>
    <p:sldId id="330" r:id="rId25"/>
    <p:sldId id="331" r:id="rId26"/>
    <p:sldId id="266" r:id="rId27"/>
    <p:sldId id="338" r:id="rId28"/>
    <p:sldId id="267" r:id="rId29"/>
    <p:sldId id="337" r:id="rId30"/>
    <p:sldId id="339" r:id="rId31"/>
    <p:sldId id="328" r:id="rId32"/>
    <p:sldId id="268" r:id="rId33"/>
    <p:sldId id="270" r:id="rId34"/>
    <p:sldId id="271" r:id="rId35"/>
    <p:sldId id="272" r:id="rId36"/>
    <p:sldId id="326" r:id="rId37"/>
    <p:sldId id="265" r:id="rId38"/>
    <p:sldId id="325" r:id="rId39"/>
    <p:sldId id="332" r:id="rId40"/>
    <p:sldId id="329" r:id="rId41"/>
    <p:sldId id="334" r:id="rId42"/>
    <p:sldId id="335" r:id="rId43"/>
    <p:sldId id="336" r:id="rId44"/>
    <p:sldId id="341" r:id="rId45"/>
    <p:sldId id="274" r:id="rId46"/>
    <p:sldId id="273" r:id="rId47"/>
    <p:sldId id="275" r:id="rId48"/>
    <p:sldId id="276" r:id="rId49"/>
    <p:sldId id="342" r:id="rId50"/>
    <p:sldId id="277" r:id="rId51"/>
    <p:sldId id="340" r:id="rId52"/>
    <p:sldId id="343" r:id="rId5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Στυλ κύριου υπότιτλου</a:t>
            </a:r>
            <a:endParaRPr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AFAC7-3E7C-4FE8-AF9A-71F0414E0148}" type="datetimeFigureOut">
              <a:rPr lang="en-US" smtClean="0"/>
              <a:t>4/3/2023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EC98B-1C81-4714-8F9B-47EB363017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57821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AFAC7-3E7C-4FE8-AF9A-71F0414E0148}" type="datetimeFigureOut">
              <a:rPr lang="en-US" smtClean="0"/>
              <a:t>4/3/2023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EC98B-1C81-4714-8F9B-47EB363017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33303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AFAC7-3E7C-4FE8-AF9A-71F0414E0148}" type="datetimeFigureOut">
              <a:rPr lang="en-US" smtClean="0"/>
              <a:t>4/3/2023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EC98B-1C81-4714-8F9B-47EB363017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89446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Τίτλος, Αντικείμενο και 2 Αντικεί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533400" y="473075"/>
            <a:ext cx="8153400" cy="1143000"/>
          </a:xfrm>
        </p:spPr>
        <p:txBody>
          <a:bodyPr/>
          <a:lstStyle/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533400" y="1828800"/>
            <a:ext cx="4000500" cy="4038600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4" name="Θέση περιεχομένου 3"/>
          <p:cNvSpPr>
            <a:spLocks noGrp="1"/>
          </p:cNvSpPr>
          <p:nvPr>
            <p:ph sz="quarter" idx="2"/>
          </p:nvPr>
        </p:nvSpPr>
        <p:spPr>
          <a:xfrm>
            <a:off x="4686300" y="1828800"/>
            <a:ext cx="4000500" cy="1943100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5" name="Θέση περιεχομένου 4"/>
          <p:cNvSpPr>
            <a:spLocks noGrp="1"/>
          </p:cNvSpPr>
          <p:nvPr>
            <p:ph sz="quarter" idx="3"/>
          </p:nvPr>
        </p:nvSpPr>
        <p:spPr>
          <a:xfrm>
            <a:off x="4686300" y="3924300"/>
            <a:ext cx="4000500" cy="1943100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1E58F3-3F76-47EF-8D35-125FCBC02C6A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862162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Τίτλος και 4 Αντικεί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 sz="quarter"/>
          </p:nvPr>
        </p:nvSpPr>
        <p:spPr>
          <a:xfrm>
            <a:off x="533400" y="473075"/>
            <a:ext cx="8153400" cy="1143000"/>
          </a:xfrm>
        </p:spPr>
        <p:txBody>
          <a:bodyPr/>
          <a:lstStyle/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sz="quarter" idx="1"/>
          </p:nvPr>
        </p:nvSpPr>
        <p:spPr>
          <a:xfrm>
            <a:off x="533400" y="1828800"/>
            <a:ext cx="4000500" cy="1943100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4" name="Θέση περιεχομένου 3"/>
          <p:cNvSpPr>
            <a:spLocks noGrp="1"/>
          </p:cNvSpPr>
          <p:nvPr>
            <p:ph sz="quarter" idx="2"/>
          </p:nvPr>
        </p:nvSpPr>
        <p:spPr>
          <a:xfrm>
            <a:off x="4686300" y="1828800"/>
            <a:ext cx="4000500" cy="1943100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5" name="Θέση περιεχομένου 4"/>
          <p:cNvSpPr>
            <a:spLocks noGrp="1"/>
          </p:cNvSpPr>
          <p:nvPr>
            <p:ph sz="quarter" idx="3"/>
          </p:nvPr>
        </p:nvSpPr>
        <p:spPr>
          <a:xfrm>
            <a:off x="533400" y="3924300"/>
            <a:ext cx="4000500" cy="1943100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86300" y="3924300"/>
            <a:ext cx="4000500" cy="1943100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B88345-06F1-4854-AD99-1ECE66AC8FD1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383738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AFAC7-3E7C-4FE8-AF9A-71F0414E0148}" type="datetimeFigureOut">
              <a:rPr lang="en-US" smtClean="0"/>
              <a:t>4/3/2023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EC98B-1C81-4714-8F9B-47EB363017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38717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AFAC7-3E7C-4FE8-AF9A-71F0414E0148}" type="datetimeFigureOut">
              <a:rPr lang="en-US" smtClean="0"/>
              <a:t>4/3/2023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EC98B-1C81-4714-8F9B-47EB363017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594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AFAC7-3E7C-4FE8-AF9A-71F0414E0148}" type="datetimeFigureOut">
              <a:rPr lang="en-US" smtClean="0"/>
              <a:t>4/3/2023</a:t>
            </a:fld>
            <a:endParaRPr lang="en-US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EC98B-1C81-4714-8F9B-47EB363017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15824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AFAC7-3E7C-4FE8-AF9A-71F0414E0148}" type="datetimeFigureOut">
              <a:rPr lang="en-US" smtClean="0"/>
              <a:t>4/3/2023</a:t>
            </a:fld>
            <a:endParaRPr lang="en-US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EC98B-1C81-4714-8F9B-47EB363017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6155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AFAC7-3E7C-4FE8-AF9A-71F0414E0148}" type="datetimeFigureOut">
              <a:rPr lang="en-US" smtClean="0"/>
              <a:t>4/3/2023</a:t>
            </a:fld>
            <a:endParaRPr lang="en-US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EC98B-1C81-4714-8F9B-47EB363017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2863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AFAC7-3E7C-4FE8-AF9A-71F0414E0148}" type="datetimeFigureOut">
              <a:rPr lang="en-US" smtClean="0"/>
              <a:t>4/3/2023</a:t>
            </a:fld>
            <a:endParaRPr lang="en-US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EC98B-1C81-4714-8F9B-47EB363017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58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AFAC7-3E7C-4FE8-AF9A-71F0414E0148}" type="datetimeFigureOut">
              <a:rPr lang="en-US" smtClean="0"/>
              <a:t>4/3/2023</a:t>
            </a:fld>
            <a:endParaRPr lang="en-US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EC98B-1C81-4714-8F9B-47EB363017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0207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AFAC7-3E7C-4FE8-AF9A-71F0414E0148}" type="datetimeFigureOut">
              <a:rPr lang="en-US" smtClean="0"/>
              <a:t>4/3/2023</a:t>
            </a:fld>
            <a:endParaRPr lang="en-US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EC98B-1C81-4714-8F9B-47EB363017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5335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2AFAC7-3E7C-4FE8-AF9A-71F0414E0148}" type="datetimeFigureOut">
              <a:rPr lang="en-US" smtClean="0"/>
              <a:t>4/3/2023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EEC98B-1C81-4714-8F9B-47EB363017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6407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3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69.jpeg"/><Relationship Id="rId4" Type="http://schemas.openxmlformats.org/officeDocument/2006/relationships/image" Target="../media/image68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2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9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/>
              <a:t>Αρχαϊκή Τέχνη </a:t>
            </a:r>
            <a:endParaRPr lang="en-US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67306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AC535A-F65F-4313-A88D-523FE41B9F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170. Μετόπες του ναού </a:t>
            </a:r>
            <a:r>
              <a:rPr lang="en-US" dirty="0"/>
              <a:t>C</a:t>
            </a:r>
            <a:endParaRPr lang="el-GR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F2A9ED4F-21BA-4FA4-AF53-C2F2ABAE3DD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99" y="2133600"/>
            <a:ext cx="8933417" cy="4572000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304FAED-0F73-4D4A-AEF0-738B5C27BD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449762"/>
          </a:xfrm>
        </p:spPr>
        <p:txBody>
          <a:bodyPr/>
          <a:lstStyle/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951970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sz="2800" dirty="0"/>
              <a:t>171. Ηρακλής και Κέρκοπες. 172. Απόλλων, Άρτεμις και Λητώ σε άρμα (οι θεές δεν σώζονται)</a:t>
            </a:r>
          </a:p>
        </p:txBody>
      </p:sp>
      <p:pic>
        <p:nvPicPr>
          <p:cNvPr id="98307" name="Picture 4" descr="selinustempleCchariot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1772816"/>
            <a:ext cx="3965171" cy="417714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8308" name="Picture 6" descr="selinustempleCkerkopes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9750" y="1916113"/>
            <a:ext cx="3348038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458769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1474A6-C6AC-4530-BCD6-F280D12E36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173. Θραύσματα μετοπών του ναού </a:t>
            </a:r>
            <a:r>
              <a:rPr lang="en-US" dirty="0"/>
              <a:t>C</a:t>
            </a:r>
            <a:endParaRPr lang="el-GR" dirty="0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295E4187-5A47-4DC6-9DDF-DE0F8826520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255" y="2344737"/>
            <a:ext cx="2790825" cy="4238625"/>
          </a:xfrm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8B93849A-B4A0-4779-8494-221D9651E48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1417638"/>
            <a:ext cx="3282243" cy="4525963"/>
          </a:xfrm>
        </p:spPr>
      </p:pic>
    </p:spTree>
    <p:extLst>
      <p:ext uri="{BB962C8B-B14F-4D97-AF65-F5344CB8AC3E}">
        <p14:creationId xmlns:p14="http://schemas.microsoft.com/office/powerpoint/2010/main" val="26171980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253979-409F-40BD-A24B-644D0829D2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3600" dirty="0"/>
              <a:t>174. Γραφική αποκατάσταση μετόπης ναού </a:t>
            </a:r>
            <a:r>
              <a:rPr lang="en-US" sz="3600" dirty="0"/>
              <a:t>C </a:t>
            </a:r>
            <a:endParaRPr lang="el-GR" sz="36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E6E5C8A-AB9D-4682-BF34-5BAF9528E68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5" name="Content Placeholder 5">
            <a:extLst>
              <a:ext uri="{FF2B5EF4-FFF2-40B4-BE49-F238E27FC236}">
                <a16:creationId xmlns:a16="http://schemas.microsoft.com/office/drawing/2014/main" id="{5A60C69A-0A62-47E1-B322-B63395F88A2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1524000"/>
            <a:ext cx="5410200" cy="5260672"/>
          </a:xfrm>
        </p:spPr>
      </p:pic>
    </p:spTree>
    <p:extLst>
      <p:ext uri="{BB962C8B-B14F-4D97-AF65-F5344CB8AC3E}">
        <p14:creationId xmlns:p14="http://schemas.microsoft.com/office/powerpoint/2010/main" val="32803666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3EA690-C9E6-46E5-88B6-35F271534F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Ναός </a:t>
            </a:r>
            <a:r>
              <a:rPr lang="en-US" dirty="0"/>
              <a:t>F</a:t>
            </a:r>
            <a:endParaRPr lang="el-G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77A90C-FEAD-4424-A0B6-D98622F31E9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l-GR" dirty="0"/>
              <a:t>Σώζονται 2 μετόπες και πολλά θραύσματα. </a:t>
            </a:r>
          </a:p>
          <a:p>
            <a:endParaRPr lang="el-GR" dirty="0"/>
          </a:p>
          <a:p>
            <a:r>
              <a:rPr lang="el-GR" dirty="0"/>
              <a:t>Διόνυσος και Γϊγαντας</a:t>
            </a:r>
          </a:p>
          <a:p>
            <a:r>
              <a:rPr lang="el-GR" dirty="0"/>
              <a:t>Αθηνά ή Άρτεμις και Γίγαντας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3771FD-2A69-41A6-B209-C06B985CF1A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l-GR" dirty="0"/>
              <a:t>500-490 π.Χ. </a:t>
            </a:r>
          </a:p>
          <a:p>
            <a:endParaRPr lang="el-GR" dirty="0"/>
          </a:p>
          <a:p>
            <a:r>
              <a:rPr lang="el-GR" dirty="0"/>
              <a:t>Αναλογίες με έργα στην Αθήνα και την Πάρο της ίδιας περιόδου </a:t>
            </a:r>
          </a:p>
          <a:p>
            <a:endParaRPr lang="el-GR" dirty="0"/>
          </a:p>
          <a:p>
            <a:r>
              <a:rPr lang="el-GR" dirty="0"/>
              <a:t>Πιθανόν ναός της Αθηνάς</a:t>
            </a:r>
          </a:p>
        </p:txBody>
      </p:sp>
    </p:spTree>
    <p:extLst>
      <p:ext uri="{BB962C8B-B14F-4D97-AF65-F5344CB8AC3E}">
        <p14:creationId xmlns:p14="http://schemas.microsoft.com/office/powerpoint/2010/main" val="41383366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265725-3FFC-4EFB-9A69-674C6589C9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175. Ναός </a:t>
            </a:r>
            <a:r>
              <a:rPr lang="en-US" dirty="0"/>
              <a:t>F. </a:t>
            </a:r>
            <a:r>
              <a:rPr lang="el-GR" dirty="0"/>
              <a:t>Αθηνά και Γίγαντας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75048D9-3AF3-49A5-B1CB-B1EDE1AC16F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8CE89932-1731-48B2-B54C-DF9F626F3D1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340532"/>
            <a:ext cx="7772400" cy="5536129"/>
          </a:xfrm>
        </p:spPr>
      </p:pic>
    </p:spTree>
    <p:extLst>
      <p:ext uri="{BB962C8B-B14F-4D97-AF65-F5344CB8AC3E}">
        <p14:creationId xmlns:p14="http://schemas.microsoft.com/office/powerpoint/2010/main" val="27051220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sz="4000" dirty="0"/>
              <a:t>176. Σελινούς, ναός </a:t>
            </a:r>
            <a:r>
              <a:rPr lang="fr-FR" sz="4000" dirty="0"/>
              <a:t>F. </a:t>
            </a:r>
            <a:r>
              <a:rPr lang="el-GR" sz="4000" dirty="0"/>
              <a:t>Απόσπασμα από μετόπη: </a:t>
            </a:r>
            <a:r>
              <a:rPr lang="el-GR" sz="4000" dirty="0" err="1"/>
              <a:t>θνήσκων</a:t>
            </a:r>
            <a:r>
              <a:rPr lang="el-GR" sz="4000" dirty="0"/>
              <a:t> γίγαντας. </a:t>
            </a:r>
          </a:p>
        </p:txBody>
      </p:sp>
      <p:pic>
        <p:nvPicPr>
          <p:cNvPr id="99331" name="Picture 4" descr="selinusdyinggiant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flipH="1">
            <a:off x="1143000" y="1600200"/>
            <a:ext cx="6858000" cy="44211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03683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AF3383-5E08-40A2-857F-91E3BE0402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177. Μετόπες του ναού </a:t>
            </a:r>
            <a:r>
              <a:rPr lang="en-US" dirty="0"/>
              <a:t>F</a:t>
            </a:r>
            <a:r>
              <a:rPr lang="el-GR" dirty="0"/>
              <a:t>. 490 π.Χ. Διόνυσος και γίγαντας 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155E8429-69C6-43DF-862E-4B2157BC77C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9063" y="2306018"/>
            <a:ext cx="4264937" cy="4250907"/>
          </a:xfrm>
        </p:spPr>
      </p:pic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D8D48B7-F44D-4D7C-87B2-017C03A7248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90800"/>
            <a:ext cx="4776476" cy="3352800"/>
          </a:xfrm>
        </p:spPr>
      </p:pic>
    </p:spTree>
    <p:extLst>
      <p:ext uri="{BB962C8B-B14F-4D97-AF65-F5344CB8AC3E}">
        <p14:creationId xmlns:p14="http://schemas.microsoft.com/office/powerpoint/2010/main" val="24118114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F9C06-C465-499A-B9D2-C3DD52E9F6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178. Θραύσματα από το ναό </a:t>
            </a:r>
            <a:r>
              <a:rPr lang="en-US" dirty="0"/>
              <a:t>F</a:t>
            </a:r>
            <a:endParaRPr lang="el-GR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483FD96-C0C7-4169-94B5-AD35792CCFE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85" y="4419600"/>
            <a:ext cx="2957911" cy="2285659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A3CD71C-B37D-4916-AD08-69752E162E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057400"/>
            <a:ext cx="2514600" cy="194576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6610130-171F-4D7D-BCA5-2CBC0679B6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9527" y="2604716"/>
            <a:ext cx="2964473" cy="356235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E1F0704-79AE-4CAE-A274-AADFD73B5C9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4474" y="1560483"/>
            <a:ext cx="3059629" cy="3095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87591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1E6C7F-3C2A-4F1F-9932-E95BDB2FE4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/>
              <a:t>179. Ανάγλυφο με την αρπαγή της Περσεφόνης. Σελινούς, ναός Δήμητρας Μαλοφόρου. 500-480 π.Χ.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4B5CAA6-4874-4FC9-8B93-89097D97203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600" y="1371600"/>
            <a:ext cx="4114800" cy="5173988"/>
          </a:xfrm>
        </p:spPr>
      </p:pic>
    </p:spTree>
    <p:extLst>
      <p:ext uri="{BB962C8B-B14F-4D97-AF65-F5344CB8AC3E}">
        <p14:creationId xmlns:p14="http://schemas.microsoft.com/office/powerpoint/2010/main" val="4334702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l-GR" sz="2000" dirty="0"/>
              <a:t>161. Χάλκινο ειδώλιο αλόγου από το νεκροταφείο του </a:t>
            </a:r>
            <a:r>
              <a:rPr lang="fr-FR" sz="2000" dirty="0"/>
              <a:t>Fusco. </a:t>
            </a:r>
            <a:r>
              <a:rPr lang="el-GR" sz="2000" dirty="0"/>
              <a:t>Συρακούσες. 162. Κεφαλή «φιλοσόφου» από ναυάγιο </a:t>
            </a:r>
            <a:br>
              <a:rPr lang="el-GR" sz="2000" dirty="0"/>
            </a:br>
            <a:r>
              <a:rPr lang="el-GR" sz="2000" dirty="0"/>
              <a:t>στο </a:t>
            </a:r>
            <a:r>
              <a:rPr lang="fr-FR" sz="2000" dirty="0" err="1"/>
              <a:t>Porticello</a:t>
            </a:r>
            <a:r>
              <a:rPr lang="fr-FR" sz="2000" dirty="0"/>
              <a:t>. 430 </a:t>
            </a:r>
            <a:r>
              <a:rPr lang="el-GR" sz="2000" dirty="0"/>
              <a:t>π.Χ. </a:t>
            </a:r>
          </a:p>
        </p:txBody>
      </p:sp>
      <p:pic>
        <p:nvPicPr>
          <p:cNvPr id="93187" name="Picture 4" descr="Fuscohorse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850" y="2060575"/>
            <a:ext cx="3403600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3188" name="Picture 6" descr="Porticelloshipwreck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04048" y="1556792"/>
            <a:ext cx="3514122" cy="468071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304286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24259B-23E6-4E1E-886F-09167FFF0C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180. Ποσειδωνία, Ιερό στο </a:t>
            </a:r>
            <a:r>
              <a:rPr lang="en-US" dirty="0" err="1"/>
              <a:t>Foce</a:t>
            </a:r>
            <a:r>
              <a:rPr lang="en-US" dirty="0"/>
              <a:t> del </a:t>
            </a:r>
            <a:r>
              <a:rPr lang="en-US" dirty="0" err="1"/>
              <a:t>Sele</a:t>
            </a:r>
            <a:endParaRPr lang="el-GR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E8850DC-D8D7-4A04-9CF6-BA04E7DCD25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28800"/>
            <a:ext cx="9222225" cy="3962400"/>
          </a:xfrm>
        </p:spPr>
      </p:pic>
    </p:spTree>
    <p:extLst>
      <p:ext uri="{BB962C8B-B14F-4D97-AF65-F5344CB8AC3E}">
        <p14:creationId xmlns:p14="http://schemas.microsoft.com/office/powerpoint/2010/main" val="16209025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8D6E86-1E0B-488A-ACD5-1AF9931DB7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17C0E6-8DCB-4238-848A-06D8192D94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l-GR" dirty="0"/>
              <a:t>Συνολικά σώζονται 35 πλήρεις ή σχεδόν πλήρεις μετόπες από τοπικό ασβεστόλιθο, συν θραύσματα από άλλες τρεις, καθώς και κάποιες πιθανές προσθήκες και αντικαταστάσεις που χρονολογούνται στα τέλη του 5</a:t>
            </a:r>
            <a:r>
              <a:rPr lang="el-GR" baseline="30000" dirty="0"/>
              <a:t>ου</a:t>
            </a:r>
            <a:r>
              <a:rPr lang="el-GR" dirty="0"/>
              <a:t> αι. </a:t>
            </a:r>
          </a:p>
          <a:p>
            <a:r>
              <a:rPr lang="el-GR" dirty="0"/>
              <a:t>Σύμφωνα με μια σχετικά πρόσφατη μελέτη, υπήρχαν 15 μετόπες σε κάθε μακρά και έξι σε κάθε στενή πλευρά του κτιρίου, 42 δηλαδή στο σύνολο</a:t>
            </a:r>
          </a:p>
        </p:txBody>
      </p:sp>
    </p:spTree>
    <p:extLst>
      <p:ext uri="{BB962C8B-B14F-4D97-AF65-F5344CB8AC3E}">
        <p14:creationId xmlns:p14="http://schemas.microsoft.com/office/powerpoint/2010/main" val="18186290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0D24FD-3387-450F-94AC-D60D582AAE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86056C-D093-4B8D-92FF-4704308786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Τεχνικά, υπάρχουν ορισμένα ιδιαίτερα χαρακτηριστικά: λόγω και του μικρού τους μεγέθους (ύψος 79 εκ.), οι μετόπες συνανήκουν με τα γειτονικά τους τρίγλυφα στο ίδιο κομμάτι αμμόλιθου. </a:t>
            </a:r>
          </a:p>
          <a:p>
            <a:r>
              <a:rPr lang="el-GR" dirty="0"/>
              <a:t>Κάποιες ημίεργες</a:t>
            </a:r>
          </a:p>
          <a:p>
            <a:r>
              <a:rPr lang="el-GR" dirty="0"/>
              <a:t>Χρονολόγηση: β’ μισό 6</a:t>
            </a:r>
            <a:r>
              <a:rPr lang="el-GR" baseline="30000" dirty="0"/>
              <a:t>ου</a:t>
            </a:r>
            <a:r>
              <a:rPr lang="el-GR" dirty="0"/>
              <a:t> αι. </a:t>
            </a:r>
          </a:p>
          <a:p>
            <a:r>
              <a:rPr lang="el-GR" dirty="0"/>
              <a:t>Το μνημείο αντικαθίσταται το 500 π.Χ. </a:t>
            </a:r>
          </a:p>
        </p:txBody>
      </p:sp>
    </p:spTree>
    <p:extLst>
      <p:ext uri="{BB962C8B-B14F-4D97-AF65-F5344CB8AC3E}">
        <p14:creationId xmlns:p14="http://schemas.microsoft.com/office/powerpoint/2010/main" val="25828800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/>
              <a:t> </a:t>
            </a:r>
            <a:endParaRPr lang="el-GR"/>
          </a:p>
        </p:txBody>
      </p:sp>
      <p:pic>
        <p:nvPicPr>
          <p:cNvPr id="100355" name="Picture 4" descr="focedelsele1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00356" name="Rectangle 6"/>
          <p:cNvSpPr>
            <a:spLocks noChangeArrowheads="1"/>
          </p:cNvSpPr>
          <p:nvPr/>
        </p:nvSpPr>
        <p:spPr bwMode="auto">
          <a:xfrm>
            <a:off x="1704975" y="3246438"/>
            <a:ext cx="5735638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l-GR" dirty="0">
                <a:solidFill>
                  <a:schemeClr val="tx2"/>
                </a:solidFill>
              </a:rPr>
              <a:t>181. Οι μετόπες του ναού της Ήρας στο </a:t>
            </a:r>
            <a:r>
              <a:rPr lang="fr-FR" dirty="0" err="1">
                <a:solidFill>
                  <a:schemeClr val="tx2"/>
                </a:solidFill>
              </a:rPr>
              <a:t>Foce</a:t>
            </a:r>
            <a:r>
              <a:rPr lang="fr-FR" dirty="0">
                <a:solidFill>
                  <a:schemeClr val="tx2"/>
                </a:solidFill>
              </a:rPr>
              <a:t> </a:t>
            </a:r>
            <a:r>
              <a:rPr lang="fr-FR" dirty="0" err="1">
                <a:solidFill>
                  <a:schemeClr val="tx2"/>
                </a:solidFill>
              </a:rPr>
              <a:t>del</a:t>
            </a:r>
            <a:r>
              <a:rPr lang="fr-FR" dirty="0">
                <a:solidFill>
                  <a:schemeClr val="tx2"/>
                </a:solidFill>
              </a:rPr>
              <a:t> </a:t>
            </a:r>
            <a:r>
              <a:rPr lang="fr-FR" dirty="0" err="1">
                <a:solidFill>
                  <a:schemeClr val="tx2"/>
                </a:solidFill>
              </a:rPr>
              <a:t>Sele</a:t>
            </a:r>
            <a:r>
              <a:rPr lang="fr-FR" dirty="0">
                <a:solidFill>
                  <a:schemeClr val="tx2"/>
                </a:solidFill>
              </a:rPr>
              <a:t>.</a:t>
            </a:r>
            <a:endParaRPr lang="el-GR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815692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C543A0-FB81-4E9B-9471-EA13603300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182-183. Κένταυροι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3C9A75D6-AD43-439B-B0D0-2067E9EB73A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82" y="1752600"/>
            <a:ext cx="4264677" cy="4114800"/>
          </a:xfr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F958E207-4095-4F61-BB08-D28D7E2C72C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1752600"/>
            <a:ext cx="4170218" cy="4114800"/>
          </a:xfrm>
        </p:spPr>
      </p:pic>
    </p:spTree>
    <p:extLst>
      <p:ext uri="{BB962C8B-B14F-4D97-AF65-F5344CB8AC3E}">
        <p14:creationId xmlns:p14="http://schemas.microsoft.com/office/powerpoint/2010/main" val="247627394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4AB407-8479-44C8-B43F-F789243A81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184. Φόλος. 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37120A38-6CB0-4BBA-AAC5-46514296B15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1414528"/>
            <a:ext cx="5181600" cy="5129084"/>
          </a:xfr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7BED4C-4FFF-484D-8C4D-051D1B5D64B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60479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dirty="0"/>
              <a:t>185-186. </a:t>
            </a:r>
            <a:r>
              <a:rPr lang="el-GR" dirty="0" err="1"/>
              <a:t>Σιληνομαχία</a:t>
            </a:r>
            <a:r>
              <a:rPr lang="el-GR" dirty="0"/>
              <a:t>. </a:t>
            </a:r>
          </a:p>
        </p:txBody>
      </p:sp>
      <p:pic>
        <p:nvPicPr>
          <p:cNvPr id="102403" name="Picture 4" descr="FocedelSeleheraklesHera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288" y="1773238"/>
            <a:ext cx="4105275" cy="41052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2404" name="Picture 6" descr="FocedelSeleSilens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9071" y="1839032"/>
            <a:ext cx="3956858" cy="404829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4869719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982985-7C8A-4A57-9F72-5964FA02AB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187. Οδυσσέας και χελώνα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322C166-4162-4841-A429-3BB1169DAF0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5" name="Picture 9" descr="FocedelseleOdysseus">
            <a:extLst>
              <a:ext uri="{FF2B5EF4-FFF2-40B4-BE49-F238E27FC236}">
                <a16:creationId xmlns:a16="http://schemas.microsoft.com/office/drawing/2014/main" id="{62C3F5FC-E75F-4F99-83E6-04B1D38BD957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4211" y="1676400"/>
            <a:ext cx="8891809" cy="4191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1402062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sz="2800" dirty="0"/>
              <a:t>188. Μελανόμορφος σκύφος σικελικού εργαστηρίου: ο Οδυσσέας πάνω σε μια χελώνα. 500 π.Χ. Παλέρμο. </a:t>
            </a:r>
          </a:p>
        </p:txBody>
      </p:sp>
      <p:pic>
        <p:nvPicPr>
          <p:cNvPr id="103427" name="Picture 3" descr="PalermoSicilianskyphos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484784"/>
            <a:ext cx="7479488" cy="496855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2710759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97FD36-8264-4905-9CCD-EE20D74A41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189. Αρπαγή Λευκιππιδών από τους Διόσκουρους. 190. Το ίδιο θέμα, από τη διακόσμηση του 2</a:t>
            </a:r>
            <a:r>
              <a:rPr lang="el-GR" sz="2800" baseline="30000" dirty="0"/>
              <a:t>ου</a:t>
            </a:r>
            <a:r>
              <a:rPr lang="el-GR" sz="2800" dirty="0"/>
              <a:t> ναού </a:t>
            </a:r>
          </a:p>
        </p:txBody>
      </p:sp>
      <p:pic>
        <p:nvPicPr>
          <p:cNvPr id="5" name="Content Placeholder 4" descr="focedelseleLeukippidai">
            <a:extLst>
              <a:ext uri="{FF2B5EF4-FFF2-40B4-BE49-F238E27FC236}">
                <a16:creationId xmlns:a16="http://schemas.microsoft.com/office/drawing/2014/main" id="{432D463F-547B-48D8-8FD3-B90E88095EBC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600200"/>
            <a:ext cx="3946722" cy="4419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" name="Content Placeholder 6">
            <a:extLst>
              <a:ext uri="{FF2B5EF4-FFF2-40B4-BE49-F238E27FC236}">
                <a16:creationId xmlns:a16="http://schemas.microsoft.com/office/drawing/2014/main" id="{71691831-A29A-42C4-9F10-A5AC3A5BB99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0886" y="1600200"/>
            <a:ext cx="3633227" cy="4525963"/>
          </a:xfrm>
        </p:spPr>
      </p:pic>
    </p:spTree>
    <p:extLst>
      <p:ext uri="{BB962C8B-B14F-4D97-AF65-F5344CB8AC3E}">
        <p14:creationId xmlns:p14="http://schemas.microsoft.com/office/powerpoint/2010/main" val="41511209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sz="3200" dirty="0"/>
              <a:t>163</a:t>
            </a:r>
            <a:r>
              <a:rPr lang="el-GR" sz="3200" baseline="30000" dirty="0"/>
              <a:t>α-β</a:t>
            </a:r>
            <a:r>
              <a:rPr lang="el-GR" sz="3200" dirty="0"/>
              <a:t>. Μαρμάρινη λυχνία από το ιερό της Μαλοφόρου στον Σελινούντα. 610-600 π.Χ. Παλέρμο.</a:t>
            </a:r>
            <a:r>
              <a:rPr lang="el-GR" sz="4000" dirty="0"/>
              <a:t> </a:t>
            </a:r>
          </a:p>
        </p:txBody>
      </p:sp>
      <p:pic>
        <p:nvPicPr>
          <p:cNvPr id="94211" name="Picture 4" descr="PalermoMalophoroslamp610600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209800"/>
            <a:ext cx="5100079" cy="3463636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AE35E32-85C2-41B6-B186-0A64F5626B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0" y="1600199"/>
            <a:ext cx="3657600" cy="4738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101371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86B509-C949-44EE-852D-C656C66666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191. Η μάχη για τον Τρίποδα. 192. Ηρακλής και Ανταίος</a:t>
            </a:r>
          </a:p>
        </p:txBody>
      </p:sp>
      <p:pic>
        <p:nvPicPr>
          <p:cNvPr id="5" name="Picture 6" descr="focedelselestruggle2">
            <a:extLst>
              <a:ext uri="{FF2B5EF4-FFF2-40B4-BE49-F238E27FC236}">
                <a16:creationId xmlns:a16="http://schemas.microsoft.com/office/drawing/2014/main" id="{37399491-D0F9-4114-996F-04AD0A19FF21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675782"/>
            <a:ext cx="4038600" cy="437479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" name="Content Placeholder 9" descr="focedelseleantaios">
            <a:extLst>
              <a:ext uri="{FF2B5EF4-FFF2-40B4-BE49-F238E27FC236}">
                <a16:creationId xmlns:a16="http://schemas.microsoft.com/office/drawing/2014/main" id="{1C1E7F1C-9FD4-4329-8A13-ADCEB4A62146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8200" y="1750650"/>
            <a:ext cx="4038600" cy="42250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1420115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FAFF91-ADC4-43C0-B3DB-CE080C364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193. Ηρακλής και Κέρκοπες.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9B0FC20D-18F5-4D7C-A241-181A1929471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489089"/>
            <a:ext cx="8686800" cy="5109882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3926AF-DDCD-4AD7-B638-94B9464DD4C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9095737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sz="4000" dirty="0"/>
              <a:t>194. Μήδεια και Πελίας. 195. Αίγισθος και Ορέστης. </a:t>
            </a:r>
          </a:p>
        </p:txBody>
      </p:sp>
      <p:pic>
        <p:nvPicPr>
          <p:cNvPr id="12" name="Content Placeholder 5">
            <a:extLst>
              <a:ext uri="{FF2B5EF4-FFF2-40B4-BE49-F238E27FC236}">
                <a16:creationId xmlns:a16="http://schemas.microsoft.com/office/drawing/2014/main" id="{8D8DB05F-3702-4AA2-8FEE-9A1F6748701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3" y="1524001"/>
            <a:ext cx="4040212" cy="4114800"/>
          </a:xfrm>
        </p:spPr>
      </p:pic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C1E8D25-9B88-4012-8C49-CDA2D20AC43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2209800"/>
            <a:ext cx="3581400" cy="3916363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14" name="Content Placeholder 4">
            <a:extLst>
              <a:ext uri="{FF2B5EF4-FFF2-40B4-BE49-F238E27FC236}">
                <a16:creationId xmlns:a16="http://schemas.microsoft.com/office/drawing/2014/main" id="{720443FB-85BA-4713-A39A-6402B0528E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8491" y="1676400"/>
            <a:ext cx="4836762" cy="373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342072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sz="3200" dirty="0"/>
              <a:t>196. Κλυταιμνήστρα και Ηλέκτρα. </a:t>
            </a:r>
            <a:endParaRPr lang="el-G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95AA9F-B5F2-4BEB-B567-359DA4AF4CD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C1DCFC18-0A7F-4CFD-AB73-5042D03DF15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417637"/>
            <a:ext cx="8229600" cy="5593675"/>
          </a:xfrm>
        </p:spPr>
      </p:pic>
    </p:spTree>
    <p:extLst>
      <p:ext uri="{BB962C8B-B14F-4D97-AF65-F5344CB8AC3E}">
        <p14:creationId xmlns:p14="http://schemas.microsoft.com/office/powerpoint/2010/main" val="212245409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sz="2400" dirty="0"/>
              <a:t>197.-198. Ο Τιτυός απαγάγει τη Λητώ καταδιωκόμενος από την Αρτέμιδα και τον Απόλλωνα. </a:t>
            </a:r>
            <a:r>
              <a:rPr lang="el-GR" dirty="0"/>
              <a:t>  </a:t>
            </a:r>
          </a:p>
        </p:txBody>
      </p:sp>
      <p:pic>
        <p:nvPicPr>
          <p:cNvPr id="107523" name="Picture 4" descr="foceldelseleletoides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091222"/>
            <a:ext cx="4038600" cy="354391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7524" name="Picture 6" descr="focedelseleTityos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9338" y="1918003"/>
            <a:ext cx="3836324" cy="3890356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2183100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sz="4000" dirty="0"/>
              <a:t>199. Ιξιών και Ερινύα. 200. Έκτορας και Πάτροκλος. </a:t>
            </a:r>
          </a:p>
        </p:txBody>
      </p:sp>
      <p:pic>
        <p:nvPicPr>
          <p:cNvPr id="108547" name="Picture 7" descr="focedelselepatroclos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0" y="1981200"/>
            <a:ext cx="4000500" cy="38211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639DE9D9-3D44-4B71-BDBE-2A88D50B645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016125"/>
            <a:ext cx="4038600" cy="3786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592456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B8D076-730E-4E2A-A7BF-8A48123896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201. Θρηνωδοί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1CBEFEFD-5060-49F4-969A-D63B4E064D8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" y="1442937"/>
            <a:ext cx="7696200" cy="5140425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45BC19A-27E1-4D1A-8EA7-8818E6D1BC6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1515671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sz="4000" dirty="0"/>
              <a:t>202. Ηρακλής. 203. Ηρακλής και Ευρυσθέας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71C9B31-ECD5-4348-B80F-EE2E741296B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417638"/>
            <a:ext cx="2999176" cy="4801215"/>
          </a:xfrm>
          <a:prstGeom prst="rect">
            <a:avLst/>
          </a:prstGeom>
        </p:spPr>
      </p:pic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8325FD4-70B6-4745-A5EF-CFEFE42BCF6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13" name="Picture 8" descr="focedelseleeurystheus">
            <a:extLst>
              <a:ext uri="{FF2B5EF4-FFF2-40B4-BE49-F238E27FC236}">
                <a16:creationId xmlns:a16="http://schemas.microsoft.com/office/drawing/2014/main" id="{6ECDF4B1-75ED-4F84-B7BF-E4D589C1A329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091773" y="1507510"/>
            <a:ext cx="4872674" cy="443609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4143005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A185ED-599F-43CD-8417-9BC0FEBB1D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204. Ηρακλής και Γϊγαντας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71FF95A-4C85-4A67-8AD6-7161CCFE08D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1454960"/>
            <a:ext cx="7848600" cy="5415174"/>
          </a:xfrm>
          <a:prstGeom prst="rect">
            <a:avLst/>
          </a:prstGeom>
        </p:spPr>
      </p:pic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E488D418-B16D-4F50-81F9-73E47814590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AFA72C33-4724-49B4-B4BF-26F50CA3FF2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6761353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C0818B-162B-4A7F-AF96-1A3E1740D9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205. Σίσυφος. 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23B0D148-78D5-46F9-8E91-FA9FF260F5E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1219200"/>
            <a:ext cx="6400800" cy="5553012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3BD9FC-64B2-4761-AADA-F5F74CED365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729859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2F54D3-8E39-48EC-9910-17A7A48DE0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Ναός Υ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60AAC4-483B-4296-9361-758F95573D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Ο πρωιμότερος γλυπτός διάκοσμος ανήκει στον ναό Υ και χρονολογείται περίπου στην περίοδο 550-530 π.Χ. </a:t>
            </a:r>
            <a:endParaRPr lang="en-US" dirty="0"/>
          </a:p>
          <a:p>
            <a:r>
              <a:rPr lang="el-GR" dirty="0"/>
              <a:t>Οι μετόπες είναι από τοπικό αμμόλιθο και έχουν ύψος περίπου 84 εκ. </a:t>
            </a:r>
            <a:endParaRPr lang="en-US" dirty="0"/>
          </a:p>
          <a:p>
            <a:r>
              <a:rPr lang="el-GR" dirty="0"/>
              <a:t>Σώζονται έξι σχεδόν ακέραιες μετόπες και αρκετά θραύσματα</a:t>
            </a:r>
          </a:p>
        </p:txBody>
      </p:sp>
    </p:spTree>
    <p:extLst>
      <p:ext uri="{BB962C8B-B14F-4D97-AF65-F5344CB8AC3E}">
        <p14:creationId xmlns:p14="http://schemas.microsoft.com/office/powerpoint/2010/main" val="303047233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DD3753-08A7-4A49-B35B-3E602C5B90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206. Αυτοκτονία του Αίαντα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173E0665-E361-40FA-A799-BD126983164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1600199"/>
            <a:ext cx="8229600" cy="4977015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EF4996-3548-4411-8167-49165B41891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3396830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630D59-E949-4A23-A625-070AAF7A8F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207. Άγαλμα κουροτρόφου από τα Μέγαρα Υβλαία. 208. Γυναικεία θεότητα από την Καπύη</a:t>
            </a:r>
            <a:endParaRPr lang="en-US" sz="2800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7CC15C63-DCB5-436B-A652-1582A521B05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1654175"/>
            <a:ext cx="3276600" cy="5021610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6B55D1C-A5F0-4645-BAFB-FCD5E810FE7B}"/>
              </a:ext>
            </a:extLst>
          </p:cNvPr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4F745A9-3155-4CAA-BAEA-6E7F57FB5137}"/>
              </a:ext>
            </a:extLst>
          </p:cNvPr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6" descr="MegaraHyblaeastatue">
            <a:extLst>
              <a:ext uri="{FF2B5EF4-FFF2-40B4-BE49-F238E27FC236}">
                <a16:creationId xmlns:a16="http://schemas.microsoft.com/office/drawing/2014/main" id="{EF92CBA0-CF6E-4735-A19E-39602D52EA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66192" y="1661795"/>
            <a:ext cx="3672409" cy="5066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1629841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043494-9E36-4D51-ADE5-EA8EF79967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209. Κολοσσικό κεφάλι θεάς από τις Συρακούσες. 580 π.Χ.</a:t>
            </a:r>
            <a:endParaRPr lang="en-US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5AB9B286-CEA2-4EAA-A2E2-392D255EF6A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1676400"/>
            <a:ext cx="3505200" cy="5257800"/>
          </a:xfrm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B25DD032-BB6F-4109-9858-E1E53B479AAC}"/>
              </a:ext>
            </a:extLst>
          </p:cNvPr>
          <p:cNvPicPr>
            <a:picLocks noGrp="1" noChangeAspect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1779618"/>
            <a:ext cx="3145911" cy="5149139"/>
          </a:xfr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C3D0916-375B-4DF7-AC80-40BB2D8EBB99}"/>
              </a:ext>
            </a:extLst>
          </p:cNvPr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323118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BE21B0-E384-4E11-8462-67AC87CDC8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210. Κόρη από τα Μέγαρα Υβλαία. 211. Κύβος του Διός Μειλιχίου από το Σελινούντα. </a:t>
            </a:r>
            <a:endParaRPr lang="en-US" sz="2800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5A8295A4-B851-4F60-933F-27AB3E0216B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616" y="1752599"/>
            <a:ext cx="3789784" cy="5053045"/>
          </a:xfrm>
        </p:spPr>
      </p:pic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4872D959-FC72-43A2-8D7C-3C02C2D2B87D}"/>
              </a:ext>
            </a:extLst>
          </p:cNvPr>
          <p:cNvPicPr>
            <a:picLocks noGrp="1" noChangeAspect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2209800"/>
            <a:ext cx="4000500" cy="4777067"/>
          </a:xfr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C98DE1-7F78-4952-B220-E5EDC85CAC77}"/>
              </a:ext>
            </a:extLst>
          </p:cNvPr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1094469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F04342-E614-40C3-BD83-22F1BD5340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212. Κούρος. 213. Κόρη. Συρακούσες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8AFB1265-4E9C-46BE-B1FC-40832E027C7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325" y="1606744"/>
            <a:ext cx="4986704" cy="4556125"/>
          </a:xfrm>
        </p:spPr>
      </p:pic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3618F541-1B6B-4963-8A86-2A99046D9082}"/>
              </a:ext>
            </a:extLst>
          </p:cNvPr>
          <p:cNvPicPr>
            <a:picLocks noGrp="1" noChangeAspect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1943100"/>
            <a:ext cx="3464075" cy="3657600"/>
          </a:xfr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FBCF103-7C62-40A4-A2CA-897A21AFDEDE}"/>
              </a:ext>
            </a:extLst>
          </p:cNvPr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8659036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214. Κούρος του Σαμβροτίδη από τα Μέγαρα Υβλαία. 215. Κούρος από τους Λεοντίνους</a:t>
            </a:r>
            <a:endParaRPr lang="en-US" sz="2800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Θέση περιεχομένου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48482" name="Picture 2" descr="C:\Users\mitsos\Pictures\katoitalia\sculpture\statues\MEgaraHyblaeakourosview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1550725"/>
            <a:ext cx="2808312" cy="4954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9" descr="Megarahyblaeakouros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844824"/>
            <a:ext cx="1715161" cy="5013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48483" name="Picture 3" descr="C:\Users\mitsos\Pictures\katoitalia\sculpture\statues\MegaraHyblaeakourosback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557474"/>
            <a:ext cx="2772821" cy="525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687911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l-GR" sz="2800" dirty="0"/>
              <a:t>216. Κεφαλή από το Σελινούντα. 217. Κεφαλή κούρου από τους Λεοντίνους. </a:t>
            </a:r>
          </a:p>
        </p:txBody>
      </p:sp>
      <p:pic>
        <p:nvPicPr>
          <p:cNvPr id="109573" name="Picture 11" descr="leontinoikouros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580159" y="1828800"/>
            <a:ext cx="3529551" cy="447139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51741C9-665D-43F4-8C16-0BDC367223D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981199"/>
            <a:ext cx="3352800" cy="4243209"/>
          </a:xfr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DB7E74-8554-4931-8CA8-594F3FFC5DEF}"/>
              </a:ext>
            </a:extLst>
          </p:cNvPr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005910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14"/>
          <p:cNvSpPr>
            <a:spLocks noGrp="1" noChangeArrowheads="1"/>
          </p:cNvSpPr>
          <p:nvPr>
            <p:ph type="title" sz="quarter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l-GR" dirty="0"/>
              <a:t>218α-δ. Ο έφηβος του Ακράγαντα. </a:t>
            </a:r>
          </a:p>
        </p:txBody>
      </p:sp>
      <p:pic>
        <p:nvPicPr>
          <p:cNvPr id="110595" name="Picture 4" descr="Agrigentoyouth1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1772816"/>
            <a:ext cx="1800200" cy="433492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0596" name="Picture 7" descr="agrigentoyouth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256" y="1700807"/>
            <a:ext cx="2160240" cy="445523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0597" name="Picture 10" descr="agrigentoyouth3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88024" y="1700807"/>
            <a:ext cx="1859533" cy="441928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0598" name="Picture 13" descr="agrigentoyouth4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288" y="1773238"/>
            <a:ext cx="1839912" cy="42481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5005251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sz="2000" dirty="0"/>
              <a:t>219. Ο πολεμιστής από τον Ακράγαντα. 220. Άτλας από τον Ακράγαντα. 480 π.Χ. 221. Νίκη από τις Συρακούσες. </a:t>
            </a:r>
          </a:p>
        </p:txBody>
      </p:sp>
      <p:pic>
        <p:nvPicPr>
          <p:cNvPr id="111619" name="Picture 4" descr="Agrigentowarrior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850" y="1700213"/>
            <a:ext cx="2493963" cy="43275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1620" name="Picture 6" descr="SyracuseNike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0463" y="1828800"/>
            <a:ext cx="2573985" cy="381162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1621" name="Picture 8" descr="agrigentoatlas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132138" y="1628775"/>
            <a:ext cx="2435225" cy="43910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8723297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629D30-7055-404F-968F-242DA05660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200" dirty="0"/>
              <a:t>222. Κεφαλή από το Μεταπόντιο. 540 π.Χ. 223. Ιωνίζων κούρος από το Μεταπόντιο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0F4F44DF-B293-45C2-A4F6-9AB88F680E8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576" y="1864567"/>
            <a:ext cx="3114498" cy="4038600"/>
          </a:xfrm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B6D53A0B-BDCB-425B-A2D3-3D2A842324F0}"/>
              </a:ext>
            </a:extLst>
          </p:cNvPr>
          <p:cNvPicPr>
            <a:picLocks noGrp="1" noChangeAspect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1616074"/>
            <a:ext cx="3161728" cy="5014057"/>
          </a:xfr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AD4444D-989E-4B9C-A8C8-DA4B1AD0EAD3}"/>
              </a:ext>
            </a:extLst>
          </p:cNvPr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868584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A4C8E5-409F-4AAD-896B-7835865069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996738-CC73-451D-9A98-185E327F1A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endParaRPr lang="en-US" dirty="0"/>
          </a:p>
          <a:p>
            <a:pPr marL="0" indent="0">
              <a:buNone/>
            </a:pPr>
            <a:r>
              <a:rPr lang="el-GR" dirty="0"/>
              <a:t>1. Δύο μετωπικά αποδομένες αγένειες μορφές σε τέθριππο, πιθανόν δύο θηλυκές θεότητες (Δήμητρα και Κόρη ;) ή ένα θεϊκό ζευγάρι (Απόλλων και Άρτεμις ;) </a:t>
            </a:r>
            <a:endParaRPr lang="en-US" dirty="0"/>
          </a:p>
          <a:p>
            <a:pPr marL="0" indent="0">
              <a:buNone/>
            </a:pPr>
            <a:r>
              <a:rPr lang="el-GR" dirty="0"/>
              <a:t>2. ο Ζεύς μεταμορφωμένος σε ταύρο απαγάγει την Ευρώπη. </a:t>
            </a:r>
            <a:endParaRPr lang="en-US" dirty="0"/>
          </a:p>
          <a:p>
            <a:pPr marL="0" indent="0">
              <a:buNone/>
            </a:pPr>
            <a:r>
              <a:rPr lang="el-GR" dirty="0"/>
              <a:t>3. Σφίγγα. </a:t>
            </a:r>
            <a:endParaRPr lang="en-US" dirty="0"/>
          </a:p>
          <a:p>
            <a:pPr marL="0" indent="0">
              <a:buNone/>
            </a:pPr>
            <a:r>
              <a:rPr lang="el-GR" dirty="0"/>
              <a:t>4. Ο Ηρακλής και ο κρητικός ταύρος. </a:t>
            </a:r>
            <a:endParaRPr lang="en-US" dirty="0"/>
          </a:p>
          <a:p>
            <a:pPr marL="0" indent="0">
              <a:buNone/>
            </a:pPr>
            <a:r>
              <a:rPr lang="el-GR" dirty="0"/>
              <a:t>5. Ο Απόλλωνας σε κατά μέτωπον στάση, με φτερωτά υποδήματα και τη λύρα, η Λητώ με ένα στεφάνι και η Άρτεμις με τόξο και βέλος (το τελευταίο δεν σώζεται). Δεν σώζονται οι κεφαλές των δύο θεών και ένα τμήμα του κορμού του θεού. </a:t>
            </a:r>
            <a:endParaRPr lang="en-US" dirty="0"/>
          </a:p>
          <a:p>
            <a:pPr marL="0" indent="0">
              <a:buNone/>
            </a:pPr>
            <a:r>
              <a:rPr lang="el-GR" dirty="0"/>
              <a:t>6. Τρείς θεές. Οι δύο θεές αριστερά, που κατευθύνονται προς την θεά στα δεξιά, έχουν στεφάνη ή πόλο. Η μία κρατά αδράχτι και η άλλη αντικείμενο που δεν σώζεται. Η τρίτη θεά, στραμμένη στα αριστερά, έχει λυτή κόμη και κρατά και αυτή αδράχτι.</a:t>
            </a:r>
          </a:p>
        </p:txBody>
      </p:sp>
    </p:spTree>
    <p:extLst>
      <p:ext uri="{BB962C8B-B14F-4D97-AF65-F5344CB8AC3E}">
        <p14:creationId xmlns:p14="http://schemas.microsoft.com/office/powerpoint/2010/main" val="94946373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sz="2400" dirty="0"/>
              <a:t>224. Λεπτομέρειες κούρου ιωνικής τεχνοτροπίας από το </a:t>
            </a:r>
            <a:r>
              <a:rPr lang="el-GR" sz="2400" dirty="0" err="1"/>
              <a:t>Μεταπόντιον</a:t>
            </a:r>
            <a:r>
              <a:rPr lang="el-GR" sz="2400" dirty="0"/>
              <a:t>. . </a:t>
            </a:r>
          </a:p>
        </p:txBody>
      </p:sp>
      <p:pic>
        <p:nvPicPr>
          <p:cNvPr id="112643" name="Picture 4" descr="reggiokourosionian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850" y="1700213"/>
            <a:ext cx="3011488" cy="44656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2644" name="Picture 6" descr="reggiokourosionian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635375" y="1989138"/>
            <a:ext cx="5194300" cy="40370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0229446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684633-D8DC-4D5E-BF0B-8E01520DE2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225-227. Κόρες από τον Τάραντα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7D7A2C95-EF99-43EA-BF60-8EE01EC3A02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600200"/>
            <a:ext cx="3048001" cy="4905432"/>
          </a:xfrm>
        </p:spPr>
      </p:pic>
      <p:pic>
        <p:nvPicPr>
          <p:cNvPr id="5" name="Content Placeholder 10">
            <a:extLst>
              <a:ext uri="{FF2B5EF4-FFF2-40B4-BE49-F238E27FC236}">
                <a16:creationId xmlns:a16="http://schemas.microsoft.com/office/drawing/2014/main" id="{694BA575-CDA0-48A1-9D5D-7342AF84995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0" y="1600200"/>
            <a:ext cx="2766302" cy="4800600"/>
          </a:xfr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A4AB8E2-F55E-4B79-9FE7-91C25AD9DF0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1800" y="1615751"/>
            <a:ext cx="1691146" cy="464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923599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BFE59B-3B2D-4F90-BDEB-56D27C1329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2800" dirty="0"/>
              <a:t>228. Ειδώλιο από τον Τάραντα. 229. Ακρωτήριο από τις Συρακούσες. 230. Κεφαλή ακρολίθου από την Ποσειδωνία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5AF90187-68B0-40CF-86F4-9A1450A2B97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524000"/>
            <a:ext cx="1981200" cy="5129010"/>
          </a:xfr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1B632CDF-8F91-4E4B-B11A-41BE8581ECA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2057399"/>
            <a:ext cx="2187088" cy="4525963"/>
          </a:xfr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1AB9AAE-7847-4470-A924-2A80EF35162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600" y="2297169"/>
            <a:ext cx="2565607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58531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sz="3200" dirty="0"/>
              <a:t>Μετόπες από τον ναό Υ: Σελινούς. 164. Δύο θεότητες σε τέθριππο. 165. Ευρώπη και Ταύρος.</a:t>
            </a:r>
            <a:r>
              <a:rPr lang="el-GR" sz="4000" dirty="0"/>
              <a:t>  </a:t>
            </a:r>
          </a:p>
        </p:txBody>
      </p:sp>
      <p:pic>
        <p:nvPicPr>
          <p:cNvPr id="95236" name="Picture 11" descr="selinusmetopechariot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288" y="1628775"/>
            <a:ext cx="3856037" cy="44656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5235" name="Picture 9" descr="selinusmetopeeurope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73625" y="1700213"/>
            <a:ext cx="3479800" cy="43211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52886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sz="4000" dirty="0"/>
              <a:t>166. Σφίγγα. 167. Ο Απόλλων, η Λητώ και η Άρτεμις</a:t>
            </a:r>
          </a:p>
        </p:txBody>
      </p:sp>
      <p:pic>
        <p:nvPicPr>
          <p:cNvPr id="96260" name="Picture 9" descr="selinusmetopeApollon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800" y="1700807"/>
            <a:ext cx="4032448" cy="470529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6259" name="Picture 6" descr="selinusmetopesphinx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9512" y="1700807"/>
            <a:ext cx="3600400" cy="48537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165838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sz="2800" dirty="0"/>
              <a:t>168</a:t>
            </a:r>
            <a:r>
              <a:rPr lang="fr-FR" sz="2800" dirty="0"/>
              <a:t>. </a:t>
            </a:r>
            <a:r>
              <a:rPr lang="el-GR" sz="2800" dirty="0"/>
              <a:t>Μετόπη από τον ναό Υ. Τρεις θεότητες. 169. Μετόπη από τον ναό </a:t>
            </a:r>
            <a:r>
              <a:rPr lang="fr-FR" sz="2800" dirty="0"/>
              <a:t>C </a:t>
            </a:r>
            <a:r>
              <a:rPr lang="el-GR" sz="2800" dirty="0"/>
              <a:t>του Σελινούντα. Περσέας. </a:t>
            </a:r>
          </a:p>
        </p:txBody>
      </p:sp>
      <p:pic>
        <p:nvPicPr>
          <p:cNvPr id="97283" name="Picture 4" descr="selinusmetopethreegoddesses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9750" y="1773238"/>
            <a:ext cx="3608388" cy="43195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" name="Picture 6" descr="selinusmetopePerseus">
            <a:extLst>
              <a:ext uri="{FF2B5EF4-FFF2-40B4-BE49-F238E27FC236}">
                <a16:creationId xmlns:a16="http://schemas.microsoft.com/office/drawing/2014/main" id="{F7F74C76-59CC-4B63-8C0D-9E89F5D5381D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9214" y="1739279"/>
            <a:ext cx="3736571" cy="424780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270533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3AC75A-B2C7-4FE2-AC08-4D4CDA69DB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Ναός </a:t>
            </a:r>
            <a:r>
              <a:rPr lang="en-US" dirty="0"/>
              <a:t>C</a:t>
            </a:r>
            <a:endParaRPr lang="el-G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5B2396-0DB1-4010-982C-4236E191E19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l-GR" dirty="0"/>
              <a:t>Μετόπες από τοπικό ασβεστόλιθο. </a:t>
            </a:r>
          </a:p>
          <a:p>
            <a:r>
              <a:rPr lang="el-GR" dirty="0"/>
              <a:t>Τρεις πλήρεις και αρκετά θραύσματα</a:t>
            </a:r>
          </a:p>
          <a:p>
            <a:endParaRPr lang="el-GR" dirty="0"/>
          </a:p>
          <a:p>
            <a:r>
              <a:rPr lang="el-GR" dirty="0"/>
              <a:t>Περσέας και Γοργώ, Αθηνά</a:t>
            </a:r>
          </a:p>
          <a:p>
            <a:r>
              <a:rPr lang="el-GR" dirty="0"/>
              <a:t>Ηρακλής και Κέρκοπες</a:t>
            </a:r>
          </a:p>
          <a:p>
            <a:r>
              <a:rPr lang="el-GR" dirty="0"/>
              <a:t>Δήλια τριάδα σε άρμα</a:t>
            </a:r>
          </a:p>
          <a:p>
            <a:endParaRPr lang="el-GR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579D43-4400-40C8-8493-05BD2997EA6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l-GR" dirty="0"/>
              <a:t>Μια τέταρτη μετόπη έχει αποκατασταθεί πρόσφατα: Ορέστης και Αίγισθος. </a:t>
            </a:r>
          </a:p>
          <a:p>
            <a:endParaRPr lang="el-GR" dirty="0"/>
          </a:p>
          <a:p>
            <a:r>
              <a:rPr lang="el-GR" dirty="0"/>
              <a:t>550 ή 525 π.Χ. </a:t>
            </a:r>
          </a:p>
        </p:txBody>
      </p:sp>
    </p:spTree>
    <p:extLst>
      <p:ext uri="{BB962C8B-B14F-4D97-AF65-F5344CB8AC3E}">
        <p14:creationId xmlns:p14="http://schemas.microsoft.com/office/powerpoint/2010/main" val="4194417143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467</TotalTime>
  <Words>947</Words>
  <Application>Microsoft Office PowerPoint</Application>
  <PresentationFormat>On-screen Show (4:3)</PresentationFormat>
  <Paragraphs>84</Paragraphs>
  <Slides>52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52</vt:i4>
      </vt:variant>
    </vt:vector>
  </HeadingPairs>
  <TitlesOfParts>
    <vt:vector size="55" baseType="lpstr">
      <vt:lpstr>Arial</vt:lpstr>
      <vt:lpstr>Calibri</vt:lpstr>
      <vt:lpstr>Θέμα του Office</vt:lpstr>
      <vt:lpstr>Αρχαϊκή Τέχνη </vt:lpstr>
      <vt:lpstr>161. Χάλκινο ειδώλιο αλόγου από το νεκροταφείο του Fusco. Συρακούσες. 162. Κεφαλή «φιλοσόφου» από ναυάγιο  στο Porticello. 430 π.Χ. </vt:lpstr>
      <vt:lpstr>163α-β. Μαρμάρινη λυχνία από το ιερό της Μαλοφόρου στον Σελινούντα. 610-600 π.Χ. Παλέρμο. </vt:lpstr>
      <vt:lpstr>Ναός Υ</vt:lpstr>
      <vt:lpstr>PowerPoint Presentation</vt:lpstr>
      <vt:lpstr>Μετόπες από τον ναό Υ: Σελινούς. 164. Δύο θεότητες σε τέθριππο. 165. Ευρώπη και Ταύρος.  </vt:lpstr>
      <vt:lpstr>166. Σφίγγα. 167. Ο Απόλλων, η Λητώ και η Άρτεμις</vt:lpstr>
      <vt:lpstr>168. Μετόπη από τον ναό Υ. Τρεις θεότητες. 169. Μετόπη από τον ναό C του Σελινούντα. Περσέας. </vt:lpstr>
      <vt:lpstr>Ναός C</vt:lpstr>
      <vt:lpstr>170. Μετόπες του ναού C</vt:lpstr>
      <vt:lpstr>171. Ηρακλής και Κέρκοπες. 172. Απόλλων, Άρτεμις και Λητώ σε άρμα (οι θεές δεν σώζονται)</vt:lpstr>
      <vt:lpstr>173. Θραύσματα μετοπών του ναού C</vt:lpstr>
      <vt:lpstr>174. Γραφική αποκατάσταση μετόπης ναού C </vt:lpstr>
      <vt:lpstr>Ναός F</vt:lpstr>
      <vt:lpstr>175. Ναός F. Αθηνά και Γίγαντας</vt:lpstr>
      <vt:lpstr>176. Σελινούς, ναός F. Απόσπασμα από μετόπη: θνήσκων γίγαντας. </vt:lpstr>
      <vt:lpstr>177. Μετόπες του ναού F. 490 π.Χ. Διόνυσος και γίγαντας </vt:lpstr>
      <vt:lpstr>178. Θραύσματα από το ναό F</vt:lpstr>
      <vt:lpstr>179. Ανάγλυφο με την αρπαγή της Περσεφόνης. Σελινούς, ναός Δήμητρας Μαλοφόρου. 500-480 π.Χ. </vt:lpstr>
      <vt:lpstr>180. Ποσειδωνία, Ιερό στο Foce del Sele</vt:lpstr>
      <vt:lpstr>PowerPoint Presentation</vt:lpstr>
      <vt:lpstr>PowerPoint Presentation</vt:lpstr>
      <vt:lpstr> </vt:lpstr>
      <vt:lpstr>182-183. Κένταυροι</vt:lpstr>
      <vt:lpstr>184. Φόλος. </vt:lpstr>
      <vt:lpstr>185-186. Σιληνομαχία. </vt:lpstr>
      <vt:lpstr>187. Οδυσσέας και χελώνα</vt:lpstr>
      <vt:lpstr>188. Μελανόμορφος σκύφος σικελικού εργαστηρίου: ο Οδυσσέας πάνω σε μια χελώνα. 500 π.Χ. Παλέρμο. </vt:lpstr>
      <vt:lpstr>189. Αρπαγή Λευκιππιδών από τους Διόσκουρους. 190. Το ίδιο θέμα, από τη διακόσμηση του 2ου ναού </vt:lpstr>
      <vt:lpstr>191. Η μάχη για τον Τρίποδα. 192. Ηρακλής και Ανταίος</vt:lpstr>
      <vt:lpstr>193. Ηρακλής και Κέρκοπες.</vt:lpstr>
      <vt:lpstr>194. Μήδεια και Πελίας. 195. Αίγισθος και Ορέστης. </vt:lpstr>
      <vt:lpstr>196. Κλυταιμνήστρα και Ηλέκτρα. </vt:lpstr>
      <vt:lpstr>197.-198. Ο Τιτυός απαγάγει τη Λητώ καταδιωκόμενος από την Αρτέμιδα και τον Απόλλωνα.   </vt:lpstr>
      <vt:lpstr>199. Ιξιών και Ερινύα. 200. Έκτορας και Πάτροκλος. </vt:lpstr>
      <vt:lpstr>201. Θρηνωδοί</vt:lpstr>
      <vt:lpstr>202. Ηρακλής. 203. Ηρακλής και Ευρυσθέας</vt:lpstr>
      <vt:lpstr>204. Ηρακλής και Γϊγαντας </vt:lpstr>
      <vt:lpstr>205. Σίσυφος. </vt:lpstr>
      <vt:lpstr>206. Αυτοκτονία του Αίαντα</vt:lpstr>
      <vt:lpstr>207. Άγαλμα κουροτρόφου από τα Μέγαρα Υβλαία. 208. Γυναικεία θεότητα από την Καπύη</vt:lpstr>
      <vt:lpstr>209. Κολοσσικό κεφάλι θεάς από τις Συρακούσες. 580 π.Χ.</vt:lpstr>
      <vt:lpstr>210. Κόρη από τα Μέγαρα Υβλαία. 211. Κύβος του Διός Μειλιχίου από το Σελινούντα. </vt:lpstr>
      <vt:lpstr>212. Κούρος. 213. Κόρη. Συρακούσες</vt:lpstr>
      <vt:lpstr>214. Κούρος του Σαμβροτίδη από τα Μέγαρα Υβλαία. 215. Κούρος από τους Λεοντίνους</vt:lpstr>
      <vt:lpstr>216. Κεφαλή από το Σελινούντα. 217. Κεφαλή κούρου από τους Λεοντίνους. </vt:lpstr>
      <vt:lpstr>218α-δ. Ο έφηβος του Ακράγαντα. </vt:lpstr>
      <vt:lpstr>219. Ο πολεμιστής από τον Ακράγαντα. 220. Άτλας από τον Ακράγαντα. 480 π.Χ. 221. Νίκη από τις Συρακούσες. </vt:lpstr>
      <vt:lpstr>222. Κεφαλή από το Μεταπόντιο. 540 π.Χ. 223. Ιωνίζων κούρος από το Μεταπόντιο</vt:lpstr>
      <vt:lpstr>224. Λεπτομέρειες κούρου ιωνικής τεχνοτροπίας από το Μεταπόντιον. . </vt:lpstr>
      <vt:lpstr>225-227. Κόρες από τον Τάραντα</vt:lpstr>
      <vt:lpstr>228. Ειδώλιο από τον Τάραντα. 229. Ακρωτήριο από τις Συρακούσες. 230. Κεφαλή ακρολίθου από την Ποσειδωνία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105. Χάλκινο ειδώλιο αλόγου από το νεκροταφείο του Fusco. Συρακούσες. 106. Κεφαλή  «φιλοσόφου» από ναυάγιο  στο Porticello. 430 π.Χ. </dc:title>
  <dc:creator>mitsos</dc:creator>
  <cp:lastModifiedBy>palaio</cp:lastModifiedBy>
  <cp:revision>46</cp:revision>
  <dcterms:created xsi:type="dcterms:W3CDTF">2013-12-18T12:57:10Z</dcterms:created>
  <dcterms:modified xsi:type="dcterms:W3CDTF">2023-04-03T05:10:48Z</dcterms:modified>
</cp:coreProperties>
</file>