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310" r:id="rId2"/>
    <p:sldId id="257" r:id="rId3"/>
    <p:sldId id="258" r:id="rId4"/>
    <p:sldId id="319" r:id="rId5"/>
    <p:sldId id="320" r:id="rId6"/>
    <p:sldId id="259" r:id="rId7"/>
    <p:sldId id="260" r:id="rId8"/>
    <p:sldId id="261" r:id="rId9"/>
    <p:sldId id="321" r:id="rId10"/>
    <p:sldId id="311" r:id="rId11"/>
    <p:sldId id="262" r:id="rId12"/>
    <p:sldId id="317" r:id="rId13"/>
    <p:sldId id="318" r:id="rId14"/>
    <p:sldId id="322" r:id="rId15"/>
    <p:sldId id="315" r:id="rId16"/>
    <p:sldId id="263" r:id="rId17"/>
    <p:sldId id="313" r:id="rId18"/>
    <p:sldId id="316" r:id="rId19"/>
    <p:sldId id="314" r:id="rId20"/>
    <p:sldId id="312" r:id="rId21"/>
    <p:sldId id="323" r:id="rId22"/>
    <p:sldId id="324" r:id="rId23"/>
    <p:sldId id="264" r:id="rId24"/>
    <p:sldId id="330" r:id="rId25"/>
    <p:sldId id="331" r:id="rId26"/>
    <p:sldId id="266" r:id="rId27"/>
    <p:sldId id="338" r:id="rId28"/>
    <p:sldId id="267" r:id="rId29"/>
    <p:sldId id="337" r:id="rId30"/>
    <p:sldId id="339" r:id="rId31"/>
    <p:sldId id="328" r:id="rId32"/>
    <p:sldId id="268" r:id="rId33"/>
    <p:sldId id="270" r:id="rId34"/>
    <p:sldId id="271" r:id="rId35"/>
    <p:sldId id="272" r:id="rId36"/>
    <p:sldId id="326" r:id="rId37"/>
    <p:sldId id="265" r:id="rId38"/>
    <p:sldId id="325" r:id="rId39"/>
    <p:sldId id="332" r:id="rId40"/>
    <p:sldId id="329" r:id="rId41"/>
    <p:sldId id="334" r:id="rId42"/>
    <p:sldId id="335" r:id="rId43"/>
    <p:sldId id="336" r:id="rId44"/>
    <p:sldId id="341" r:id="rId45"/>
    <p:sldId id="274" r:id="rId46"/>
    <p:sldId id="273" r:id="rId47"/>
    <p:sldId id="275" r:id="rId48"/>
    <p:sldId id="276" r:id="rId49"/>
    <p:sldId id="342" r:id="rId50"/>
    <p:sldId id="277" r:id="rId51"/>
    <p:sldId id="340" r:id="rId52"/>
    <p:sldId id="34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8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3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44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E58F3-3F76-47EF-8D35-125FCBC02C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621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88345-06F1-4854-AD99-1ECE66AC8F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37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7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9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8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5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8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2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3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AFAC7-3E7C-4FE8-AF9A-71F0414E014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4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Αρχαϊκή Τέχνη 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C535A-F65F-4313-A88D-523FE41B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170. Μετόπες του ναού </a:t>
            </a:r>
            <a:r>
              <a:rPr lang="en-US" dirty="0"/>
              <a:t>C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A9ED4F-21BA-4FA4-AF53-C2F2ABAE3D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133600"/>
            <a:ext cx="8933417" cy="4572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4FAED-0F73-4D4A-AEF0-738B5C27B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449762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519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dirty="0"/>
              <a:t>171. Ηρακλής και Κέρκοπες. 172. Απόλλων, Άρτεμις και Λητώ σε άρμα (οι θεές δεν σώζονται)</a:t>
            </a:r>
          </a:p>
        </p:txBody>
      </p:sp>
      <p:pic>
        <p:nvPicPr>
          <p:cNvPr id="98307" name="Picture 4" descr="selinustempleCchari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3965171" cy="41771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8" name="Picture 6" descr="selinustempleCkerko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16113"/>
            <a:ext cx="3348038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876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474A6-C6AC-4530-BCD6-F280D12E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173. Θραύσματα μετοπών του ναού </a:t>
            </a:r>
            <a:r>
              <a:rPr lang="en-US" dirty="0"/>
              <a:t>C</a:t>
            </a:r>
            <a:endParaRPr lang="el-G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95E4187-5A47-4DC6-9DDF-DE0F882652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5" y="2344737"/>
            <a:ext cx="2790825" cy="4238625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3849A-B4A0-4779-8494-221D9651E4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17638"/>
            <a:ext cx="3282243" cy="4525963"/>
          </a:xfrm>
        </p:spPr>
      </p:pic>
    </p:spTree>
    <p:extLst>
      <p:ext uri="{BB962C8B-B14F-4D97-AF65-F5344CB8AC3E}">
        <p14:creationId xmlns:p14="http://schemas.microsoft.com/office/powerpoint/2010/main" val="261719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3979-409F-40BD-A24B-644D0829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/>
              <a:t>174. Γραφική αποκατάσταση μετόπης ναού </a:t>
            </a:r>
            <a:r>
              <a:rPr lang="en-US" sz="3600" dirty="0"/>
              <a:t>C </a:t>
            </a:r>
            <a:endParaRPr lang="el-GR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E5C8A-AB9D-4682-BF34-5BAF9528E6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A60C69A-0A62-47E1-B322-B63395F88A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0"/>
            <a:ext cx="5410200" cy="5260672"/>
          </a:xfrm>
        </p:spPr>
      </p:pic>
    </p:spTree>
    <p:extLst>
      <p:ext uri="{BB962C8B-B14F-4D97-AF65-F5344CB8AC3E}">
        <p14:creationId xmlns:p14="http://schemas.microsoft.com/office/powerpoint/2010/main" val="328036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A690-C9E6-46E5-88B6-35F27153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Ναός </a:t>
            </a:r>
            <a:r>
              <a:rPr lang="en-US" dirty="0"/>
              <a:t>F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7A90C-FEAD-4424-A0B6-D98622F31E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Σώζονται 2 μετόπες και πολλά θραύσματα. </a:t>
            </a:r>
          </a:p>
          <a:p>
            <a:endParaRPr lang="el-GR" dirty="0"/>
          </a:p>
          <a:p>
            <a:r>
              <a:rPr lang="el-GR" dirty="0"/>
              <a:t>Διόνυσος και Γϊγαντας</a:t>
            </a:r>
          </a:p>
          <a:p>
            <a:r>
              <a:rPr lang="el-GR" dirty="0"/>
              <a:t>Αθηνά ή Άρτεμις και Γίγαντας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771FD-2A69-41A6-B209-C06B985CF1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500-490 π.Χ. </a:t>
            </a:r>
          </a:p>
          <a:p>
            <a:endParaRPr lang="el-GR" dirty="0"/>
          </a:p>
          <a:p>
            <a:r>
              <a:rPr lang="el-GR" dirty="0"/>
              <a:t>Αναλογίες με έργα στην Αθήνα και την Πάρο της ίδιας περιόδου </a:t>
            </a:r>
          </a:p>
          <a:p>
            <a:endParaRPr lang="el-GR" dirty="0"/>
          </a:p>
          <a:p>
            <a:r>
              <a:rPr lang="el-GR" dirty="0"/>
              <a:t>Πιθανόν ναός της Αθηνάς</a:t>
            </a:r>
          </a:p>
        </p:txBody>
      </p:sp>
    </p:spTree>
    <p:extLst>
      <p:ext uri="{BB962C8B-B14F-4D97-AF65-F5344CB8AC3E}">
        <p14:creationId xmlns:p14="http://schemas.microsoft.com/office/powerpoint/2010/main" val="4138336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5725-3FFC-4EFB-9A69-674C658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175. Ναός </a:t>
            </a:r>
            <a:r>
              <a:rPr lang="en-US" dirty="0"/>
              <a:t>F. </a:t>
            </a:r>
            <a:r>
              <a:rPr lang="el-GR" dirty="0"/>
              <a:t>Αθηνά και Γίγαντας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048D9-3AF3-49A5-B1CB-B1EDE1AC16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E89932-1731-48B2-B54C-DF9F626F3D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40532"/>
            <a:ext cx="7772400" cy="5536129"/>
          </a:xfrm>
        </p:spPr>
      </p:pic>
    </p:spTree>
    <p:extLst>
      <p:ext uri="{BB962C8B-B14F-4D97-AF65-F5344CB8AC3E}">
        <p14:creationId xmlns:p14="http://schemas.microsoft.com/office/powerpoint/2010/main" val="2705122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dirty="0"/>
              <a:t>176. Σελινούς, ναός </a:t>
            </a:r>
            <a:r>
              <a:rPr lang="fr-FR" sz="4000" dirty="0"/>
              <a:t>F. </a:t>
            </a:r>
            <a:r>
              <a:rPr lang="el-GR" sz="4000" dirty="0"/>
              <a:t>Απόσπασμα από μετόπη: </a:t>
            </a:r>
            <a:r>
              <a:rPr lang="el-GR" sz="4000" dirty="0" err="1"/>
              <a:t>θνήσκων</a:t>
            </a:r>
            <a:r>
              <a:rPr lang="el-GR" sz="4000" dirty="0"/>
              <a:t> γίγαντας. </a:t>
            </a:r>
          </a:p>
        </p:txBody>
      </p:sp>
      <p:pic>
        <p:nvPicPr>
          <p:cNvPr id="99331" name="Picture 4" descr="selinusdyinggia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43000" y="1600200"/>
            <a:ext cx="6858000" cy="4421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6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3383-5E08-40A2-857F-91E3BE04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177. Μετόπες του ναού </a:t>
            </a:r>
            <a:r>
              <a:rPr lang="en-US" dirty="0"/>
              <a:t>F</a:t>
            </a:r>
            <a:r>
              <a:rPr lang="el-GR" dirty="0"/>
              <a:t>. 490 π.Χ. Διόνυσος και γίγαντας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5E8429-69C6-43DF-862E-4B2157BC77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3" y="2306018"/>
            <a:ext cx="4264937" cy="4250907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8D48B7-F44D-4D7C-87B2-017C03A724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776476" cy="3352800"/>
          </a:xfrm>
        </p:spPr>
      </p:pic>
    </p:spTree>
    <p:extLst>
      <p:ext uri="{BB962C8B-B14F-4D97-AF65-F5344CB8AC3E}">
        <p14:creationId xmlns:p14="http://schemas.microsoft.com/office/powerpoint/2010/main" val="2411811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9C06-C465-499A-B9D2-C3DD52E9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178. Θραύσματα από το ναό </a:t>
            </a:r>
            <a:r>
              <a:rPr lang="en-US" dirty="0"/>
              <a:t>F</a:t>
            </a:r>
            <a:endParaRPr lang="el-G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83FD96-C0C7-4169-94B5-AD35792CC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5" y="4419600"/>
            <a:ext cx="2957911" cy="22856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CD71C-B37D-4916-AD08-69752E162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2514600" cy="1945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10130-171F-4D7D-BCA5-2CBC0679B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27" y="2604716"/>
            <a:ext cx="2964473" cy="3562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F0704-79AE-4CAE-A274-AADFD73B5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74" y="1560483"/>
            <a:ext cx="3059629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59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6C7F-3C2A-4F1F-9932-E95BDB2F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179. Ανάγλυφο με την αρπαγή της Περσεφόνης. Σελινούς, ναός Δήμητρας Μαλοφόρου. 500-480 π.Χ.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B5CAA6-4874-4FC9-8B93-89097D972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71600"/>
            <a:ext cx="4114800" cy="5173988"/>
          </a:xfrm>
        </p:spPr>
      </p:pic>
    </p:spTree>
    <p:extLst>
      <p:ext uri="{BB962C8B-B14F-4D97-AF65-F5344CB8AC3E}">
        <p14:creationId xmlns:p14="http://schemas.microsoft.com/office/powerpoint/2010/main" val="43347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/>
              <a:t>161. Χάλκινο ειδώλιο αλόγου από το νεκροταφείο του </a:t>
            </a:r>
            <a:r>
              <a:rPr lang="fr-FR" sz="2000" dirty="0"/>
              <a:t>Fusco. </a:t>
            </a:r>
            <a:r>
              <a:rPr lang="el-GR" sz="2000" dirty="0"/>
              <a:t>Συρακούσες. 162. Κεφαλή «φιλοσόφου» από ναυάγιο </a:t>
            </a:r>
            <a:br>
              <a:rPr lang="el-GR" sz="2000" dirty="0"/>
            </a:br>
            <a:r>
              <a:rPr lang="el-GR" sz="2000" dirty="0"/>
              <a:t>στο </a:t>
            </a:r>
            <a:r>
              <a:rPr lang="fr-FR" sz="2000" dirty="0" err="1"/>
              <a:t>Porticello</a:t>
            </a:r>
            <a:r>
              <a:rPr lang="fr-FR" sz="2000" dirty="0"/>
              <a:t>. 430 </a:t>
            </a:r>
            <a:r>
              <a:rPr lang="el-GR" sz="2000" dirty="0"/>
              <a:t>π.Χ. </a:t>
            </a:r>
          </a:p>
        </p:txBody>
      </p:sp>
      <p:pic>
        <p:nvPicPr>
          <p:cNvPr id="93187" name="Picture 4" descr="Fuscohor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060575"/>
            <a:ext cx="34036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8" name="Picture 6" descr="Porticelloshipwre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556792"/>
            <a:ext cx="3514122" cy="46807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428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259B-23E6-4E1E-886F-09167FFF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180. Ποσειδωνία, Ιερό στο </a:t>
            </a:r>
            <a:r>
              <a:rPr lang="en-US" dirty="0" err="1"/>
              <a:t>Foce</a:t>
            </a:r>
            <a:r>
              <a:rPr lang="en-US" dirty="0"/>
              <a:t> del </a:t>
            </a:r>
            <a:r>
              <a:rPr lang="en-US" dirty="0" err="1"/>
              <a:t>Sele</a:t>
            </a:r>
            <a:endParaRPr lang="el-G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8850DC-D8D7-4A04-9CF6-BA04E7DCD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222225" cy="3962400"/>
          </a:xfrm>
        </p:spPr>
      </p:pic>
    </p:spTree>
    <p:extLst>
      <p:ext uri="{BB962C8B-B14F-4D97-AF65-F5344CB8AC3E}">
        <p14:creationId xmlns:p14="http://schemas.microsoft.com/office/powerpoint/2010/main" val="1620902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6E86-1E0B-488A-ACD5-1AF9931D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7C0E6-8DCB-4238-848A-06D8192D9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Συνολικά σώζονται 35 πλήρεις ή σχεδόν πλήρεις μετόπες από τοπικό ασβεστόλιθο, συν θραύσματα από άλλες τρεις, καθώς και κάποιες πιθανές προσθήκες και αντικαταστάσεις που χρονολογούνται στα τέλη του 5</a:t>
            </a:r>
            <a:r>
              <a:rPr lang="el-GR" baseline="30000" dirty="0"/>
              <a:t>ου</a:t>
            </a:r>
            <a:r>
              <a:rPr lang="el-GR" dirty="0"/>
              <a:t> αι. </a:t>
            </a:r>
          </a:p>
          <a:p>
            <a:r>
              <a:rPr lang="el-GR" dirty="0"/>
              <a:t>Σύμφωνα με μια σχετικά πρόσφατη μελέτη, υπήρχαν 15 μετόπες σε κάθε μακρά και έξι σε κάθε στενή πλευρά του κτιρίου, 42 δηλαδή στο σύνολο</a:t>
            </a:r>
          </a:p>
        </p:txBody>
      </p:sp>
    </p:spTree>
    <p:extLst>
      <p:ext uri="{BB962C8B-B14F-4D97-AF65-F5344CB8AC3E}">
        <p14:creationId xmlns:p14="http://schemas.microsoft.com/office/powerpoint/2010/main" val="1818629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24FD-3387-450F-94AC-D60D582A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6056C-D093-4B8D-92FF-470430878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Τεχνικά, υπάρχουν ορισμένα ιδιαίτερα χαρακτηριστικά: λόγω και του μικρού τους μεγέθους (ύψος 79 εκ.), οι μετόπες συνανήκουν με τα γειτονικά τους τρίγλυφα στο ίδιο κομμάτι αμμόλιθου. </a:t>
            </a:r>
          </a:p>
          <a:p>
            <a:r>
              <a:rPr lang="el-GR" dirty="0"/>
              <a:t>Κάποιες ημίεργες</a:t>
            </a:r>
          </a:p>
          <a:p>
            <a:r>
              <a:rPr lang="el-GR" dirty="0"/>
              <a:t>Χρονολόγηση: β’ μισό 6</a:t>
            </a:r>
            <a:r>
              <a:rPr lang="el-GR" baseline="30000" dirty="0"/>
              <a:t>ου</a:t>
            </a:r>
            <a:r>
              <a:rPr lang="el-GR" dirty="0"/>
              <a:t> αι. </a:t>
            </a:r>
          </a:p>
          <a:p>
            <a:r>
              <a:rPr lang="el-GR" dirty="0"/>
              <a:t>Το μνημείο αντικαθίσταται το 500 π.Χ. </a:t>
            </a:r>
          </a:p>
        </p:txBody>
      </p:sp>
    </p:spTree>
    <p:extLst>
      <p:ext uri="{BB962C8B-B14F-4D97-AF65-F5344CB8AC3E}">
        <p14:creationId xmlns:p14="http://schemas.microsoft.com/office/powerpoint/2010/main" val="2582880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 </a:t>
            </a:r>
            <a:endParaRPr lang="el-GR"/>
          </a:p>
        </p:txBody>
      </p:sp>
      <p:pic>
        <p:nvPicPr>
          <p:cNvPr id="100355" name="Picture 4" descr="focedelse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6" name="Rectangle 6"/>
          <p:cNvSpPr>
            <a:spLocks noChangeArrowheads="1"/>
          </p:cNvSpPr>
          <p:nvPr/>
        </p:nvSpPr>
        <p:spPr bwMode="auto">
          <a:xfrm>
            <a:off x="1704975" y="3246438"/>
            <a:ext cx="5735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dirty="0">
                <a:solidFill>
                  <a:schemeClr val="tx2"/>
                </a:solidFill>
              </a:rPr>
              <a:t>181. Οι μετόπες του ναού της Ήρας στο </a:t>
            </a:r>
            <a:r>
              <a:rPr lang="fr-FR" dirty="0" err="1">
                <a:solidFill>
                  <a:schemeClr val="tx2"/>
                </a:solidFill>
              </a:rPr>
              <a:t>Foce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del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Sele</a:t>
            </a:r>
            <a:r>
              <a:rPr lang="fr-FR" dirty="0">
                <a:solidFill>
                  <a:schemeClr val="tx2"/>
                </a:solidFill>
              </a:rPr>
              <a:t>.</a:t>
            </a:r>
            <a:endParaRPr lang="el-G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56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543A0-FB81-4E9B-9471-EA136033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182-183. Κένταυροι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9A75D6-AD43-439B-B0D0-2067E9EB73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752600"/>
            <a:ext cx="4264677" cy="41148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58E207-4095-4F61-BB08-D28D7E2C72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52600"/>
            <a:ext cx="4170218" cy="4114800"/>
          </a:xfrm>
        </p:spPr>
      </p:pic>
    </p:spTree>
    <p:extLst>
      <p:ext uri="{BB962C8B-B14F-4D97-AF65-F5344CB8AC3E}">
        <p14:creationId xmlns:p14="http://schemas.microsoft.com/office/powerpoint/2010/main" val="2476273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AB407-8479-44C8-B43F-F789243A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184. Φόλος.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20A38-6CB0-4BBA-AAC5-46514296B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14528"/>
            <a:ext cx="5181600" cy="512908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ED4C-4FFF-484D-8C4D-051D1B5D64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0479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/>
              <a:t>185-186. </a:t>
            </a:r>
            <a:r>
              <a:rPr lang="el-GR" dirty="0" err="1"/>
              <a:t>Σιληνομαχία</a:t>
            </a:r>
            <a:r>
              <a:rPr lang="el-GR" dirty="0"/>
              <a:t>. </a:t>
            </a:r>
          </a:p>
        </p:txBody>
      </p:sp>
      <p:pic>
        <p:nvPicPr>
          <p:cNvPr id="102403" name="Picture 4" descr="FocedelSeleheraklesHe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4105275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4" name="Picture 6" descr="FocedelSeleSile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71" y="1839032"/>
            <a:ext cx="3956858" cy="40482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97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82985-7C8A-4A57-9F72-5964FA02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187. Οδυσσέας και χελώνα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2C166-4162-4841-A429-3BB1169DAF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9" descr="FocedelseleOdysseus">
            <a:extLst>
              <a:ext uri="{FF2B5EF4-FFF2-40B4-BE49-F238E27FC236}">
                <a16:creationId xmlns:a16="http://schemas.microsoft.com/office/drawing/2014/main" id="{62C3F5FC-E75F-4F99-83E6-04B1D38BD9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11" y="1676400"/>
            <a:ext cx="8891809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020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dirty="0"/>
              <a:t>188. Μελανόμορφος σκύφος σικελικού εργαστηρίου: ο Οδυσσέας πάνω σε μια χελώνα. 500 π.Χ. Παλέρμο. </a:t>
            </a:r>
          </a:p>
        </p:txBody>
      </p:sp>
      <p:pic>
        <p:nvPicPr>
          <p:cNvPr id="103427" name="Picture 3" descr="PalermoSicilianskyph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479488" cy="49685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107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FD36-8264-4905-9CCD-EE20D74A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189. Αρπαγή Λευκιππιδών από τους Διόσκουρους. 190. Το ίδιο θέμα, από τη διακόσμηση του 2</a:t>
            </a:r>
            <a:r>
              <a:rPr lang="el-GR" sz="2800" baseline="30000" dirty="0"/>
              <a:t>ου</a:t>
            </a:r>
            <a:r>
              <a:rPr lang="el-GR" sz="2800" dirty="0"/>
              <a:t> ναού </a:t>
            </a:r>
          </a:p>
        </p:txBody>
      </p:sp>
      <p:pic>
        <p:nvPicPr>
          <p:cNvPr id="5" name="Content Placeholder 4" descr="focedelseleLeukippidai">
            <a:extLst>
              <a:ext uri="{FF2B5EF4-FFF2-40B4-BE49-F238E27FC236}">
                <a16:creationId xmlns:a16="http://schemas.microsoft.com/office/drawing/2014/main" id="{432D463F-547B-48D8-8FD3-B90E88095EB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946722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1691831-A29A-42C4-9F10-A5AC3A5BB9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86" y="1600200"/>
            <a:ext cx="3633227" cy="4525963"/>
          </a:xfrm>
        </p:spPr>
      </p:pic>
    </p:spTree>
    <p:extLst>
      <p:ext uri="{BB962C8B-B14F-4D97-AF65-F5344CB8AC3E}">
        <p14:creationId xmlns:p14="http://schemas.microsoft.com/office/powerpoint/2010/main" val="415112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3200" dirty="0"/>
              <a:t>163</a:t>
            </a:r>
            <a:r>
              <a:rPr lang="el-GR" sz="3200" baseline="30000" dirty="0"/>
              <a:t>α-β</a:t>
            </a:r>
            <a:r>
              <a:rPr lang="el-GR" sz="3200" dirty="0"/>
              <a:t>. Μαρμάρινη λυχνία από το ιερό της Μαλοφόρου στον Σελινούντα. 610-600 π.Χ. Παλέρμο.</a:t>
            </a:r>
            <a:r>
              <a:rPr lang="el-GR" sz="4000" dirty="0"/>
              <a:t> </a:t>
            </a:r>
          </a:p>
        </p:txBody>
      </p:sp>
      <p:pic>
        <p:nvPicPr>
          <p:cNvPr id="94211" name="Picture 4" descr="PalermoMalophoroslamp610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9800"/>
            <a:ext cx="5100079" cy="34636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35E32-85C2-41B6-B186-0A64F5626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0199"/>
            <a:ext cx="3657600" cy="47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13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6B509-C949-44EE-852D-C656C666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191. Η μάχη για τον Τρίποδα. 192. Ηρακλής και Ανταίος</a:t>
            </a:r>
          </a:p>
        </p:txBody>
      </p:sp>
      <p:pic>
        <p:nvPicPr>
          <p:cNvPr id="5" name="Picture 6" descr="focedelselestruggle2">
            <a:extLst>
              <a:ext uri="{FF2B5EF4-FFF2-40B4-BE49-F238E27FC236}">
                <a16:creationId xmlns:a16="http://schemas.microsoft.com/office/drawing/2014/main" id="{37399491-D0F9-4114-996F-04AD0A19FF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5782"/>
            <a:ext cx="4038600" cy="4374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Content Placeholder 9" descr="focedelseleantaios">
            <a:extLst>
              <a:ext uri="{FF2B5EF4-FFF2-40B4-BE49-F238E27FC236}">
                <a16:creationId xmlns:a16="http://schemas.microsoft.com/office/drawing/2014/main" id="{1C1E7F1C-9FD4-4329-8A13-ADCEB4A621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0650"/>
            <a:ext cx="4038600" cy="4225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201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FF91-ADC4-43C0-B3DB-CE080C36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193. Ηρακλής και Κέρκοπες.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0FC20D-18F5-4D7C-A241-181A192947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89089"/>
            <a:ext cx="8686800" cy="510988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926AF-DDCD-4AD7-B638-94B9464DD4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0957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dirty="0"/>
              <a:t>194. Μήδεια και Πελίας. 195. Αίγισθος και Ορέστης. 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8D8DB05F-3702-4AA2-8FEE-9A1F674870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" y="1524001"/>
            <a:ext cx="4040212" cy="41148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1E8D25-9B88-4012-8C49-CDA2D20AC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3581400" cy="391636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20443FB-85BA-4713-A39A-6402B0528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91" y="1676400"/>
            <a:ext cx="4836762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20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dirty="0"/>
              <a:t>196. Κλυταιμνήστρα και Ηλέκτρα. 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5AA9F-B5F2-4BEB-B567-359DA4AF4C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DCFC18-0A7F-4CFD-AB73-5042D03DF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7637"/>
            <a:ext cx="8229600" cy="5593675"/>
          </a:xfrm>
        </p:spPr>
      </p:pic>
    </p:spTree>
    <p:extLst>
      <p:ext uri="{BB962C8B-B14F-4D97-AF65-F5344CB8AC3E}">
        <p14:creationId xmlns:p14="http://schemas.microsoft.com/office/powerpoint/2010/main" val="2122454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197.-198. Ο Τιτυός απαγάγει τη Λητώ καταδιωκόμενος από την Αρτέμιδα και τον Απόλλωνα. </a:t>
            </a:r>
            <a:r>
              <a:rPr lang="el-GR" dirty="0"/>
              <a:t>  </a:t>
            </a:r>
          </a:p>
        </p:txBody>
      </p:sp>
      <p:pic>
        <p:nvPicPr>
          <p:cNvPr id="107523" name="Picture 4" descr="foceldelseleletoid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1222"/>
            <a:ext cx="4038600" cy="35439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24" name="Picture 6" descr="focedelseleTity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38" y="1918003"/>
            <a:ext cx="3836324" cy="38903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831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dirty="0"/>
              <a:t>199. Ιξιών και Ερινύα. 200. Έκτορας και Πάτροκλος. </a:t>
            </a:r>
          </a:p>
        </p:txBody>
      </p:sp>
      <p:pic>
        <p:nvPicPr>
          <p:cNvPr id="108547" name="Picture 7" descr="focedelselepatroc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81200"/>
            <a:ext cx="4000500" cy="3821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9DE9D9-3D44-4B71-BDBE-2A88D50B64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16125"/>
            <a:ext cx="4038600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24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8D076-730E-4E2A-A7BF-8A481238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201. Θρηνωδοί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BEFEFD-5060-49F4-969A-D63B4E064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442937"/>
            <a:ext cx="7696200" cy="514042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BC19A-27E1-4D1A-8EA7-8818E6D1BC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5156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dirty="0"/>
              <a:t>202. Ηρακλής. 203. Ηρακλής και Ευρυσθέας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C9B31-ECD5-4348-B80F-EE2E74129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17638"/>
            <a:ext cx="2999176" cy="480121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325FD4-70B6-4745-A5EF-CFEFE42BCF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" name="Picture 8" descr="focedelseleeurystheus">
            <a:extLst>
              <a:ext uri="{FF2B5EF4-FFF2-40B4-BE49-F238E27FC236}">
                <a16:creationId xmlns:a16="http://schemas.microsoft.com/office/drawing/2014/main" id="{6ECDF4B1-75ED-4F84-B7BF-E4D589C1A3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1773" y="1507510"/>
            <a:ext cx="4872674" cy="4436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430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85ED-599F-43CD-8417-9BC0FEBB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204. Ηρακλής και Γϊγαντας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FF95A-4C85-4A67-8AD6-7161CCFE0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54960"/>
            <a:ext cx="7848600" cy="541517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488D418-B16D-4F50-81F9-73E4781459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FA72C33-4724-49B4-B4BF-26F50CA3FF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7613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818B-162B-4A7F-AF96-1A3E1740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205. Σίσυφος.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B0D148-78D5-46F9-8E91-FA9FF260F5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400800" cy="555301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BD9FC-64B2-4761-AADA-F5F74CED36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298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54D3-8E39-48EC-9910-17A7A48D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Ναός 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0AAC4-483B-4296-9361-758F95573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πρωιμότερος γλυπτός διάκοσμος ανήκει στον ναό Υ και χρονολογείται περίπου στην περίοδο 550-530 π.Χ. </a:t>
            </a:r>
            <a:endParaRPr lang="en-US" dirty="0"/>
          </a:p>
          <a:p>
            <a:r>
              <a:rPr lang="el-GR" dirty="0"/>
              <a:t>Οι μετόπες είναι από τοπικό αμμόλιθο και έχουν ύψος περίπου 84 εκ. </a:t>
            </a:r>
            <a:endParaRPr lang="en-US" dirty="0"/>
          </a:p>
          <a:p>
            <a:r>
              <a:rPr lang="el-GR" dirty="0"/>
              <a:t>Σώζονται έξι σχεδόν ακέραιες μετόπες και αρκετά θραύσματα</a:t>
            </a:r>
          </a:p>
        </p:txBody>
      </p:sp>
    </p:spTree>
    <p:extLst>
      <p:ext uri="{BB962C8B-B14F-4D97-AF65-F5344CB8AC3E}">
        <p14:creationId xmlns:p14="http://schemas.microsoft.com/office/powerpoint/2010/main" val="3030472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3753-08A7-4A49-B35B-3E602C5B9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206. Αυτοκτονία του Αίαντα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3E0665-E361-40FA-A799-BD12698316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199"/>
            <a:ext cx="8229600" cy="497701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F4996-3548-4411-8167-49165B4189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968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0D59-E949-4A23-A625-070AAF7A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207. Άγαλμα κουροτρόφου από τα Μέγαρα Υβλαία. 208. Γυναικεία θεότητα από την Καπύη</a:t>
            </a:r>
            <a:endParaRPr lang="en-US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C15C63-DCB5-436B-A652-1582A521B0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54175"/>
            <a:ext cx="3276600" cy="502161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55D1C-A5F0-4645-BAFB-FCD5E810FE7B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F745A9-3155-4CAA-BAEA-6E7F57FB513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6" descr="MegaraHyblaeastatue">
            <a:extLst>
              <a:ext uri="{FF2B5EF4-FFF2-40B4-BE49-F238E27FC236}">
                <a16:creationId xmlns:a16="http://schemas.microsoft.com/office/drawing/2014/main" id="{EF92CBA0-CF6E-4735-A19E-39602D52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192" y="1661795"/>
            <a:ext cx="3672409" cy="506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298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3494-9E36-4D51-ADE5-EA8EF799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209. Κολοσσικό κεφάλι θεάς από τις Συρακούσες. 580 π.Χ.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B9B286-CEA2-4EAA-A2E2-392D255EF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3505200" cy="52578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5DD032-BB6F-4109-9858-E1E53B479AA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79618"/>
            <a:ext cx="3145911" cy="514913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3D0916-375B-4DF7-AC80-40BB2D8EBB9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31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21B0-E384-4E11-8462-67AC87CD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210. Κόρη από τα Μέγαρα Υβλαία. 211. Κύβος του Διός Μειλιχίου από το Σελινούντα. </a:t>
            </a:r>
            <a:endParaRPr lang="en-US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8295A4-B851-4F60-933F-27AB3E0216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6" y="1752599"/>
            <a:ext cx="3789784" cy="505304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72D959-FC72-43A2-8D7C-3C02C2D2B87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9800"/>
            <a:ext cx="4000500" cy="477706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98DE1-7F78-4952-B220-E5EDC85CAC7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0944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4342-E614-40C3-BD83-22F1BD53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212. Κούρος. 213. Κόρη. Συρακούσες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FB1265-4E9C-46BE-B1FC-40832E027C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" y="1606744"/>
            <a:ext cx="4986704" cy="455612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618F541-1B6B-4963-8A86-2A99046D908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43100"/>
            <a:ext cx="3464075" cy="36576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BCF103-7C62-40A4-A2CA-897A21AFDEDE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6590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214. Κούρος του Σαμβροτίδη από τα Μέγαρα Υβλαία. 215. Κούρος από τους Λεοντίνους</a:t>
            </a:r>
            <a:endParaRPr lang="en-US" sz="28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 descr="C:\Users\mitsos\Pictures\katoitalia\sculpture\statues\MEgaraHyblaeakourosvie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0725"/>
            <a:ext cx="2808312" cy="49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Megarahyblaeakouro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171516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8483" name="Picture 3" descr="C:\Users\mitsos\Pictures\katoitalia\sculpture\statues\MegaraHyblaeakourosb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7474"/>
            <a:ext cx="277282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79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/>
              <a:t>216. Κεφαλή από το Σελινούντα. 217. Κεφαλή κούρου από τους Λεοντίνους. </a:t>
            </a:r>
          </a:p>
        </p:txBody>
      </p:sp>
      <p:pic>
        <p:nvPicPr>
          <p:cNvPr id="109573" name="Picture 11" descr="leontinoikour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59" y="1828800"/>
            <a:ext cx="3529551" cy="44713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741C9-665D-43F4-8C16-0BDC367223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199"/>
            <a:ext cx="3352800" cy="424320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B7E74-8554-4931-8CA8-594F3FFC5DEF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59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/>
              <a:t>218α-δ. Ο έφηβος του Ακράγαντα. </a:t>
            </a:r>
          </a:p>
        </p:txBody>
      </p:sp>
      <p:pic>
        <p:nvPicPr>
          <p:cNvPr id="110595" name="Picture 4" descr="Agrigentoyouth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72816"/>
            <a:ext cx="1800200" cy="43349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7" descr="agrigentoyouth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700807"/>
            <a:ext cx="2160240" cy="44552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7" name="Picture 10" descr="agrigentoyouth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1700807"/>
            <a:ext cx="1859533" cy="4419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8" name="Picture 13" descr="agrigentoyouth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183991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052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dirty="0"/>
              <a:t>219. Ο πολεμιστής από τον Ακράγαντα. 220. Άτλας από τον Ακράγαντα. 480 π.Χ. 221. Νίκη από τις Συρακούσες. </a:t>
            </a:r>
          </a:p>
        </p:txBody>
      </p:sp>
      <p:pic>
        <p:nvPicPr>
          <p:cNvPr id="111619" name="Picture 4" descr="Agrigentowarri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2493963" cy="432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6" descr="SyracuseNik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63" y="1828800"/>
            <a:ext cx="2573985" cy="3811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1" name="Picture 8" descr="agrigentoatl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628775"/>
            <a:ext cx="2435225" cy="439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232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9D30-7055-404F-968F-242DA056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222. Κεφαλή από το Μεταπόντιο. 540 π.Χ. 223. Ιωνίζων κούρος από το Μεταπόντιο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4F44DF-B293-45C2-A4F6-9AB88F680E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6" y="1864567"/>
            <a:ext cx="3114498" cy="403860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D53A0B-BDCB-425B-A2D3-3D2A842324F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16074"/>
            <a:ext cx="3161728" cy="5014057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D4444D-989E-4B9C-A8C8-DA4B1AD0EAD3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6858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C8E5-409F-4AAD-896B-78358650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96738-CC73-451D-9A98-185E327F1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l-GR" dirty="0"/>
              <a:t>1. Δύο μετωπικά αποδομένες αγένειες μορφές σε τέθριππο, πιθανόν δύο θηλυκές θεότητες (Δήμητρα και Κόρη ;) ή ένα θεϊκό ζευγάρι (Απόλλων και Άρτεμις ;)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2. ο Ζεύς μεταμορφωμένος σε ταύρο απαγάγει την Ευρώπη.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3. Σφίγγα.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4. Ο Ηρακλής και ο κρητικός ταύρος.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5. Ο Απόλλωνας σε κατά μέτωπον στάση, με φτερωτά υποδήματα και τη λύρα, η Λητώ με ένα στεφάνι και η Άρτεμις με τόξο και βέλος (το τελευταίο δεν σώζεται). Δεν σώζονται οι κεφαλές των δύο θεών και ένα τμήμα του κορμού του θεού.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6. Τρείς θεές. Οι δύο θεές αριστερά, που κατευθύνονται προς την θεά στα δεξιά, έχουν στεφάνη ή πόλο. Η μία κρατά αδράχτι και η άλλη αντικείμενο που δεν σώζεται. Η τρίτη θεά, στραμμένη στα αριστερά, έχει λυτή κόμη και κρατά και αυτή αδράχτι.</a:t>
            </a:r>
          </a:p>
        </p:txBody>
      </p:sp>
    </p:spTree>
    <p:extLst>
      <p:ext uri="{BB962C8B-B14F-4D97-AF65-F5344CB8AC3E}">
        <p14:creationId xmlns:p14="http://schemas.microsoft.com/office/powerpoint/2010/main" val="949463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224. Λεπτομέρειες κούρου ιωνικής τεχνοτροπίας από το </a:t>
            </a:r>
            <a:r>
              <a:rPr lang="el-GR" sz="2400" dirty="0" err="1"/>
              <a:t>Μεταπόντιον</a:t>
            </a:r>
            <a:r>
              <a:rPr lang="el-GR" sz="2400" dirty="0"/>
              <a:t>. . </a:t>
            </a:r>
          </a:p>
        </p:txBody>
      </p:sp>
      <p:pic>
        <p:nvPicPr>
          <p:cNvPr id="112643" name="Picture 4" descr="reggiokourosionia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3011488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44" name="Picture 6" descr="reggiokourosionia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989138"/>
            <a:ext cx="5194300" cy="4037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294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4633-D8DC-4D5E-BF0B-8E01520D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225-227. Κόρες από τον Τάραντα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7A2C95-EF99-43EA-BF60-8EE01EC3A0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3048001" cy="4905432"/>
          </a:xfr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694BA575-CDA0-48A1-9D5D-7342AF8499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00200"/>
            <a:ext cx="2766302" cy="48006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AB8E2-F55E-4B79-9FE7-91C25AD9D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615751"/>
            <a:ext cx="169114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35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FE59B-3B2D-4F90-BDEB-56D27C13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228. Ειδώλιο από τον Τάραντα. 229. Ακρωτήριο από τις Συρακούσες. 230. Κεφαλή ακρολίθου από την Ποσειδωνία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F90187-68B0-40CF-86F4-9A1450A2B9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1981200" cy="512901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632CDF-8F91-4E4B-B11A-41BE8581EC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57399"/>
            <a:ext cx="2187088" cy="452596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AB9AAE-7847-4470-A924-2A80EF351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97169"/>
            <a:ext cx="256560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53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3200" dirty="0"/>
              <a:t>Μετόπες από τον ναό Υ: Σελινούς. 164. Δύο θεότητες σε τέθριππο. 165. Ευρώπη και Ταύρος.</a:t>
            </a:r>
            <a:r>
              <a:rPr lang="el-GR" sz="4000" dirty="0"/>
              <a:t>  </a:t>
            </a:r>
          </a:p>
        </p:txBody>
      </p:sp>
      <p:pic>
        <p:nvPicPr>
          <p:cNvPr id="95236" name="Picture 11" descr="selinusmetopechario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28775"/>
            <a:ext cx="3856037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5" name="Picture 9" descr="selinusmetopeeurop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3625" y="1700213"/>
            <a:ext cx="347980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8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dirty="0"/>
              <a:t>166. Σφίγγα. 167. Ο Απόλλων, η Λητώ και η Άρτεμις</a:t>
            </a:r>
          </a:p>
        </p:txBody>
      </p:sp>
      <p:pic>
        <p:nvPicPr>
          <p:cNvPr id="96260" name="Picture 9" descr="selinusmetopeApoll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00807"/>
            <a:ext cx="4032448" cy="47052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59" name="Picture 6" descr="selinusmetopesphin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700807"/>
            <a:ext cx="3600400" cy="4853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8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dirty="0"/>
              <a:t>168</a:t>
            </a:r>
            <a:r>
              <a:rPr lang="fr-FR" sz="2800" dirty="0"/>
              <a:t>. </a:t>
            </a:r>
            <a:r>
              <a:rPr lang="el-GR" sz="2800" dirty="0"/>
              <a:t>Μετόπη από τον ναό Υ. Τρεις θεότητες. 169. Μετόπη από τον ναό </a:t>
            </a:r>
            <a:r>
              <a:rPr lang="fr-FR" sz="2800" dirty="0"/>
              <a:t>C </a:t>
            </a:r>
            <a:r>
              <a:rPr lang="el-GR" sz="2800" dirty="0"/>
              <a:t>του Σελινούντα. Περσέας. </a:t>
            </a:r>
          </a:p>
        </p:txBody>
      </p:sp>
      <p:pic>
        <p:nvPicPr>
          <p:cNvPr id="97283" name="Picture 4" descr="selinusmetopethreegoddess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3608388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 descr="selinusmetopePerseus">
            <a:extLst>
              <a:ext uri="{FF2B5EF4-FFF2-40B4-BE49-F238E27FC236}">
                <a16:creationId xmlns:a16="http://schemas.microsoft.com/office/drawing/2014/main" id="{F7F74C76-59CC-4B63-8C0D-9E89F5D538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14" y="1739279"/>
            <a:ext cx="3736571" cy="42478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05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AC75A-B2C7-4FE2-AC08-4D4CDA69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Ναός </a:t>
            </a:r>
            <a:r>
              <a:rPr lang="en-US" dirty="0"/>
              <a:t>C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B2396-0DB1-4010-982C-4236E191E1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Μετόπες από τοπικό ασβεστόλιθο. </a:t>
            </a:r>
          </a:p>
          <a:p>
            <a:r>
              <a:rPr lang="el-GR" dirty="0"/>
              <a:t>Τρεις πλήρεις και αρκετά θραύσματα</a:t>
            </a:r>
          </a:p>
          <a:p>
            <a:endParaRPr lang="el-GR" dirty="0"/>
          </a:p>
          <a:p>
            <a:r>
              <a:rPr lang="el-GR" dirty="0"/>
              <a:t>Περσέας και Γοργώ, Αθηνά</a:t>
            </a:r>
          </a:p>
          <a:p>
            <a:r>
              <a:rPr lang="el-GR" dirty="0"/>
              <a:t>Ηρακλής και Κέρκοπες</a:t>
            </a:r>
          </a:p>
          <a:p>
            <a:r>
              <a:rPr lang="el-GR" dirty="0"/>
              <a:t>Δήλια τριάδα σε άρμα</a:t>
            </a:r>
          </a:p>
          <a:p>
            <a:endParaRPr lang="el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79D43-4400-40C8-8493-05BD2997EA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Μια τέταρτη μετόπη έχει αποκατασταθεί πρόσφατα: Ορέστης και Αίγισθος. </a:t>
            </a:r>
          </a:p>
          <a:p>
            <a:endParaRPr lang="el-GR" dirty="0"/>
          </a:p>
          <a:p>
            <a:r>
              <a:rPr lang="el-GR" dirty="0"/>
              <a:t>550 ή 525 π.Χ. </a:t>
            </a:r>
          </a:p>
        </p:txBody>
      </p:sp>
    </p:spTree>
    <p:extLst>
      <p:ext uri="{BB962C8B-B14F-4D97-AF65-F5344CB8AC3E}">
        <p14:creationId xmlns:p14="http://schemas.microsoft.com/office/powerpoint/2010/main" val="419441714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947</Words>
  <Application>Microsoft Office PowerPoint</Application>
  <PresentationFormat>On-screen Show (4:3)</PresentationFormat>
  <Paragraphs>84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Θέμα του Office</vt:lpstr>
      <vt:lpstr>Αρχαϊκή Τέχνη </vt:lpstr>
      <vt:lpstr>161. Χάλκινο ειδώλιο αλόγου από το νεκροταφείο του Fusco. Συρακούσες. 162. Κεφαλή «φιλοσόφου» από ναυάγιο  στο Porticello. 430 π.Χ. </vt:lpstr>
      <vt:lpstr>163α-β. Μαρμάρινη λυχνία από το ιερό της Μαλοφόρου στον Σελινούντα. 610-600 π.Χ. Παλέρμο. </vt:lpstr>
      <vt:lpstr>Ναός Υ</vt:lpstr>
      <vt:lpstr>PowerPoint Presentation</vt:lpstr>
      <vt:lpstr>Μετόπες από τον ναό Υ: Σελινούς. 164. Δύο θεότητες σε τέθριππο. 165. Ευρώπη και Ταύρος.  </vt:lpstr>
      <vt:lpstr>166. Σφίγγα. 167. Ο Απόλλων, η Λητώ και η Άρτεμις</vt:lpstr>
      <vt:lpstr>168. Μετόπη από τον ναό Υ. Τρεις θεότητες. 169. Μετόπη από τον ναό C του Σελινούντα. Περσέας. </vt:lpstr>
      <vt:lpstr>Ναός C</vt:lpstr>
      <vt:lpstr>170. Μετόπες του ναού C</vt:lpstr>
      <vt:lpstr>171. Ηρακλής και Κέρκοπες. 172. Απόλλων, Άρτεμις και Λητώ σε άρμα (οι θεές δεν σώζονται)</vt:lpstr>
      <vt:lpstr>173. Θραύσματα μετοπών του ναού C</vt:lpstr>
      <vt:lpstr>174. Γραφική αποκατάσταση μετόπης ναού C </vt:lpstr>
      <vt:lpstr>Ναός F</vt:lpstr>
      <vt:lpstr>175. Ναός F. Αθηνά και Γίγαντας</vt:lpstr>
      <vt:lpstr>176. Σελινούς, ναός F. Απόσπασμα από μετόπη: θνήσκων γίγαντας. </vt:lpstr>
      <vt:lpstr>177. Μετόπες του ναού F. 490 π.Χ. Διόνυσος και γίγαντας </vt:lpstr>
      <vt:lpstr>178. Θραύσματα από το ναό F</vt:lpstr>
      <vt:lpstr>179. Ανάγλυφο με την αρπαγή της Περσεφόνης. Σελινούς, ναός Δήμητρας Μαλοφόρου. 500-480 π.Χ. </vt:lpstr>
      <vt:lpstr>180. Ποσειδωνία, Ιερό στο Foce del Sele</vt:lpstr>
      <vt:lpstr>PowerPoint Presentation</vt:lpstr>
      <vt:lpstr>PowerPoint Presentation</vt:lpstr>
      <vt:lpstr> </vt:lpstr>
      <vt:lpstr>182-183. Κένταυροι</vt:lpstr>
      <vt:lpstr>184. Φόλος. </vt:lpstr>
      <vt:lpstr>185-186. Σιληνομαχία. </vt:lpstr>
      <vt:lpstr>187. Οδυσσέας και χελώνα</vt:lpstr>
      <vt:lpstr>188. Μελανόμορφος σκύφος σικελικού εργαστηρίου: ο Οδυσσέας πάνω σε μια χελώνα. 500 π.Χ. Παλέρμο. </vt:lpstr>
      <vt:lpstr>189. Αρπαγή Λευκιππιδών από τους Διόσκουρους. 190. Το ίδιο θέμα, από τη διακόσμηση του 2ου ναού </vt:lpstr>
      <vt:lpstr>191. Η μάχη για τον Τρίποδα. 192. Ηρακλής και Ανταίος</vt:lpstr>
      <vt:lpstr>193. Ηρακλής και Κέρκοπες.</vt:lpstr>
      <vt:lpstr>194. Μήδεια και Πελίας. 195. Αίγισθος και Ορέστης. </vt:lpstr>
      <vt:lpstr>196. Κλυταιμνήστρα και Ηλέκτρα. </vt:lpstr>
      <vt:lpstr>197.-198. Ο Τιτυός απαγάγει τη Λητώ καταδιωκόμενος από την Αρτέμιδα και τον Απόλλωνα.   </vt:lpstr>
      <vt:lpstr>199. Ιξιών και Ερινύα. 200. Έκτορας και Πάτροκλος. </vt:lpstr>
      <vt:lpstr>201. Θρηνωδοί</vt:lpstr>
      <vt:lpstr>202. Ηρακλής. 203. Ηρακλής και Ευρυσθέας</vt:lpstr>
      <vt:lpstr>204. Ηρακλής και Γϊγαντας </vt:lpstr>
      <vt:lpstr>205. Σίσυφος. </vt:lpstr>
      <vt:lpstr>206. Αυτοκτονία του Αίαντα</vt:lpstr>
      <vt:lpstr>207. Άγαλμα κουροτρόφου από τα Μέγαρα Υβλαία. 208. Γυναικεία θεότητα από την Καπύη</vt:lpstr>
      <vt:lpstr>209. Κολοσσικό κεφάλι θεάς από τις Συρακούσες. 580 π.Χ.</vt:lpstr>
      <vt:lpstr>210. Κόρη από τα Μέγαρα Υβλαία. 211. Κύβος του Διός Μειλιχίου από το Σελινούντα. </vt:lpstr>
      <vt:lpstr>212. Κούρος. 213. Κόρη. Συρακούσες</vt:lpstr>
      <vt:lpstr>214. Κούρος του Σαμβροτίδη από τα Μέγαρα Υβλαία. 215. Κούρος από τους Λεοντίνους</vt:lpstr>
      <vt:lpstr>216. Κεφαλή από το Σελινούντα. 217. Κεφαλή κούρου από τους Λεοντίνους. </vt:lpstr>
      <vt:lpstr>218α-δ. Ο έφηβος του Ακράγαντα. </vt:lpstr>
      <vt:lpstr>219. Ο πολεμιστής από τον Ακράγαντα. 220. Άτλας από τον Ακράγαντα. 480 π.Χ. 221. Νίκη από τις Συρακούσες. </vt:lpstr>
      <vt:lpstr>222. Κεφαλή από το Μεταπόντιο. 540 π.Χ. 223. Ιωνίζων κούρος από το Μεταπόντιο</vt:lpstr>
      <vt:lpstr>224. Λεπτομέρειες κούρου ιωνικής τεχνοτροπίας από το Μεταπόντιον. . </vt:lpstr>
      <vt:lpstr>225-227. Κόρες από τον Τάραντα</vt:lpstr>
      <vt:lpstr>228. Ειδώλιο από τον Τάραντα. 229. Ακρωτήριο από τις Συρακούσες. 230. Κεφαλή ακρολίθου από την Ποσειδωνία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105. Χάλκινο ειδώλιο αλόγου από το νεκροταφείο του Fusco. Συρακούσες. 106. Κεφαλή  «φιλοσόφου» από ναυάγιο  στο Porticello. 430 π.Χ. </dc:title>
  <dc:creator>mitsos</dc:creator>
  <cp:lastModifiedBy>palaio</cp:lastModifiedBy>
  <cp:revision>46</cp:revision>
  <dcterms:created xsi:type="dcterms:W3CDTF">2013-12-18T12:57:10Z</dcterms:created>
  <dcterms:modified xsi:type="dcterms:W3CDTF">2023-04-03T05:10:48Z</dcterms:modified>
</cp:coreProperties>
</file>