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64"/>
  </p:notesMasterIdLst>
  <p:sldIdLst>
    <p:sldId id="256" r:id="rId2"/>
    <p:sldId id="505" r:id="rId3"/>
    <p:sldId id="498" r:id="rId4"/>
    <p:sldId id="513" r:id="rId5"/>
    <p:sldId id="514" r:id="rId6"/>
    <p:sldId id="511" r:id="rId7"/>
    <p:sldId id="512" r:id="rId8"/>
    <p:sldId id="494" r:id="rId9"/>
    <p:sldId id="480" r:id="rId10"/>
    <p:sldId id="476" r:id="rId11"/>
    <p:sldId id="484" r:id="rId12"/>
    <p:sldId id="402" r:id="rId13"/>
    <p:sldId id="495" r:id="rId14"/>
    <p:sldId id="358" r:id="rId15"/>
    <p:sldId id="257" r:id="rId16"/>
    <p:sldId id="400" r:id="rId17"/>
    <p:sldId id="412" r:id="rId18"/>
    <p:sldId id="264" r:id="rId19"/>
    <p:sldId id="263" r:id="rId20"/>
    <p:sldId id="407" r:id="rId21"/>
    <p:sldId id="515" r:id="rId22"/>
    <p:sldId id="459" r:id="rId23"/>
    <p:sldId id="314" r:id="rId24"/>
    <p:sldId id="436" r:id="rId25"/>
    <p:sldId id="501" r:id="rId26"/>
    <p:sldId id="445" r:id="rId27"/>
    <p:sldId id="496" r:id="rId28"/>
    <p:sldId id="503" r:id="rId29"/>
    <p:sldId id="451" r:id="rId30"/>
    <p:sldId id="443" r:id="rId31"/>
    <p:sldId id="326" r:id="rId32"/>
    <p:sldId id="321" r:id="rId33"/>
    <p:sldId id="347" r:id="rId34"/>
    <p:sldId id="324" r:id="rId35"/>
    <p:sldId id="332" r:id="rId36"/>
    <p:sldId id="333" r:id="rId37"/>
    <p:sldId id="339" r:id="rId38"/>
    <p:sldId id="341" r:id="rId39"/>
    <p:sldId id="342" r:id="rId40"/>
    <p:sldId id="300" r:id="rId41"/>
    <p:sldId id="499" r:id="rId42"/>
    <p:sldId id="500" r:id="rId43"/>
    <p:sldId id="502" r:id="rId44"/>
    <p:sldId id="420" r:id="rId45"/>
    <p:sldId id="262" r:id="rId46"/>
    <p:sldId id="423" r:id="rId47"/>
    <p:sldId id="504" r:id="rId48"/>
    <p:sldId id="305" r:id="rId49"/>
    <p:sldId id="315" r:id="rId50"/>
    <p:sldId id="447" r:id="rId51"/>
    <p:sldId id="490" r:id="rId52"/>
    <p:sldId id="450" r:id="rId53"/>
    <p:sldId id="482" r:id="rId54"/>
    <p:sldId id="497" r:id="rId55"/>
    <p:sldId id="508" r:id="rId56"/>
    <p:sldId id="509" r:id="rId57"/>
    <p:sldId id="446" r:id="rId58"/>
    <p:sldId id="456" r:id="rId59"/>
    <p:sldId id="516" r:id="rId60"/>
    <p:sldId id="438" r:id="rId61"/>
    <p:sldId id="386" r:id="rId62"/>
    <p:sldId id="462" r:id="rId63"/>
  </p:sldIdLst>
  <p:sldSz cx="12192000" cy="6858000"/>
  <p:notesSz cx="6886575"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ΣΠΥΡΟΥ ΓΕΩΡΓΙΟΣ" initials="ΣΓ" lastIdx="1" clrIdx="0">
    <p:extLst>
      <p:ext uri="{19B8F6BF-5375-455C-9EA6-DF929625EA0E}">
        <p15:presenceInfo xmlns:p15="http://schemas.microsoft.com/office/powerpoint/2012/main" userId="ΣΠΥΡΟΥ ΓΕΩΡΓΙΟΣ" providerId="None"/>
      </p:ext>
    </p:extLst>
  </p:cmAuthor>
  <p:cmAuthor id="2" name="Δώρα Σκαλή" initials="ΔΣ" lastIdx="2" clrIdx="1">
    <p:extLst>
      <p:ext uri="{19B8F6BF-5375-455C-9EA6-DF929625EA0E}">
        <p15:presenceInfo xmlns:p15="http://schemas.microsoft.com/office/powerpoint/2012/main" userId="d0711b4514aae3bc" providerId="Windows Live"/>
      </p:ext>
    </p:extLst>
  </p:cmAuthor>
  <p:cmAuthor id="3" name="Γεώργιος Σπύρου" initials="ΓΣ" lastIdx="1" clrIdx="2">
    <p:extLst>
      <p:ext uri="{19B8F6BF-5375-455C-9EA6-DF929625EA0E}">
        <p15:presenceInfo xmlns:p15="http://schemas.microsoft.com/office/powerpoint/2012/main" userId="Γεώργιος Σπύρου"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FF00"/>
    <a:srgbClr val="FF33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183" cy="502676"/>
          </a:xfrm>
          <a:prstGeom prst="rect">
            <a:avLst/>
          </a:prstGeom>
        </p:spPr>
        <p:txBody>
          <a:bodyPr vert="horz" lIns="96597" tIns="48299" rIns="96597" bIns="48299" rtlCol="0"/>
          <a:lstStyle>
            <a:lvl1pPr algn="l">
              <a:defRPr sz="1300"/>
            </a:lvl1pPr>
          </a:lstStyle>
          <a:p>
            <a:endParaRPr lang="el-GR"/>
          </a:p>
        </p:txBody>
      </p:sp>
      <p:sp>
        <p:nvSpPr>
          <p:cNvPr id="3" name="Θέση ημερομηνίας 2"/>
          <p:cNvSpPr>
            <a:spLocks noGrp="1"/>
          </p:cNvSpPr>
          <p:nvPr>
            <p:ph type="dt" idx="1"/>
          </p:nvPr>
        </p:nvSpPr>
        <p:spPr>
          <a:xfrm>
            <a:off x="3900799" y="0"/>
            <a:ext cx="2984183" cy="502676"/>
          </a:xfrm>
          <a:prstGeom prst="rect">
            <a:avLst/>
          </a:prstGeom>
        </p:spPr>
        <p:txBody>
          <a:bodyPr vert="horz" lIns="96597" tIns="48299" rIns="96597" bIns="48299" rtlCol="0"/>
          <a:lstStyle>
            <a:lvl1pPr algn="r">
              <a:defRPr sz="1300"/>
            </a:lvl1pPr>
          </a:lstStyle>
          <a:p>
            <a:fld id="{D3A85D4E-D211-4474-8638-DBB897AB8495}" type="datetimeFigureOut">
              <a:rPr lang="el-GR" smtClean="0"/>
              <a:t>28/10/2024</a:t>
            </a:fld>
            <a:endParaRPr lang="el-GR"/>
          </a:p>
        </p:txBody>
      </p:sp>
      <p:sp>
        <p:nvSpPr>
          <p:cNvPr id="4" name="Θέση εικόνας διαφάνειας 3"/>
          <p:cNvSpPr>
            <a:spLocks noGrp="1" noRot="1" noChangeAspect="1"/>
          </p:cNvSpPr>
          <p:nvPr>
            <p:ph type="sldImg" idx="2"/>
          </p:nvPr>
        </p:nvSpPr>
        <p:spPr>
          <a:xfrm>
            <a:off x="438150" y="1252538"/>
            <a:ext cx="6010275" cy="3381375"/>
          </a:xfrm>
          <a:prstGeom prst="rect">
            <a:avLst/>
          </a:prstGeom>
          <a:noFill/>
          <a:ln w="12700">
            <a:solidFill>
              <a:prstClr val="black"/>
            </a:solidFill>
          </a:ln>
        </p:spPr>
        <p:txBody>
          <a:bodyPr vert="horz" lIns="96597" tIns="48299" rIns="96597" bIns="48299" rtlCol="0" anchor="ctr"/>
          <a:lstStyle/>
          <a:p>
            <a:endParaRPr lang="el-GR"/>
          </a:p>
        </p:txBody>
      </p:sp>
      <p:sp>
        <p:nvSpPr>
          <p:cNvPr id="5" name="Θέση σημειώσεων 4"/>
          <p:cNvSpPr>
            <a:spLocks noGrp="1"/>
          </p:cNvSpPr>
          <p:nvPr>
            <p:ph type="body" sz="quarter" idx="3"/>
          </p:nvPr>
        </p:nvSpPr>
        <p:spPr>
          <a:xfrm>
            <a:off x="688658" y="4821506"/>
            <a:ext cx="5509260" cy="3944868"/>
          </a:xfrm>
          <a:prstGeom prst="rect">
            <a:avLst/>
          </a:prstGeom>
        </p:spPr>
        <p:txBody>
          <a:bodyPr vert="horz" lIns="96597" tIns="48299" rIns="96597" bIns="48299"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9516039"/>
            <a:ext cx="2984183" cy="502674"/>
          </a:xfrm>
          <a:prstGeom prst="rect">
            <a:avLst/>
          </a:prstGeom>
        </p:spPr>
        <p:txBody>
          <a:bodyPr vert="horz" lIns="96597" tIns="48299" rIns="96597" bIns="48299"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3900799" y="9516039"/>
            <a:ext cx="2984183" cy="502674"/>
          </a:xfrm>
          <a:prstGeom prst="rect">
            <a:avLst/>
          </a:prstGeom>
        </p:spPr>
        <p:txBody>
          <a:bodyPr vert="horz" lIns="96597" tIns="48299" rIns="96597" bIns="48299" rtlCol="0" anchor="b"/>
          <a:lstStyle>
            <a:lvl1pPr algn="r">
              <a:defRPr sz="1300"/>
            </a:lvl1pPr>
          </a:lstStyle>
          <a:p>
            <a:fld id="{CF59313C-69BC-4B5A-ABDA-CA0E273E529A}" type="slidenum">
              <a:rPr lang="el-GR" smtClean="0"/>
              <a:t>‹#›</a:t>
            </a:fld>
            <a:endParaRPr lang="el-GR"/>
          </a:p>
        </p:txBody>
      </p:sp>
    </p:spTree>
    <p:extLst>
      <p:ext uri="{BB962C8B-B14F-4D97-AF65-F5344CB8AC3E}">
        <p14:creationId xmlns:p14="http://schemas.microsoft.com/office/powerpoint/2010/main" val="2297164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86D00E8-B8F6-4AB9-9D46-3F4609D9B2C9}" type="slidenum">
              <a:rPr lang="el-GR" smtClean="0"/>
              <a:t>1</a:t>
            </a:fld>
            <a:endParaRPr lang="el-GR"/>
          </a:p>
        </p:txBody>
      </p:sp>
    </p:spTree>
    <p:extLst>
      <p:ext uri="{BB962C8B-B14F-4D97-AF65-F5344CB8AC3E}">
        <p14:creationId xmlns:p14="http://schemas.microsoft.com/office/powerpoint/2010/main" val="2996729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9F90D25F-FD9C-5824-3804-98D48152B6A4}"/>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9E26679-AF19-43CC-985E-4B9012032AD5}" type="slidenum">
              <a:t>38</a:t>
            </a:fld>
            <a:endParaRPr lang="el-GR" sz="1200" b="0" i="0" u="none" strike="noStrike" kern="1200" cap="none" spc="0" baseline="0">
              <a:solidFill>
                <a:srgbClr val="000000"/>
              </a:solidFill>
              <a:uFillTx/>
              <a:latin typeface="Calibri"/>
            </a:endParaRPr>
          </a:p>
        </p:txBody>
      </p:sp>
      <p:sp>
        <p:nvSpPr>
          <p:cNvPr id="3" name="Rectangle 2">
            <a:extLst>
              <a:ext uri="{FF2B5EF4-FFF2-40B4-BE49-F238E27FC236}">
                <a16:creationId xmlns:a16="http://schemas.microsoft.com/office/drawing/2014/main" id="{DBCB7909-4789-036B-7883-9B209A490A80}"/>
              </a:ext>
            </a:extLst>
          </p:cNvPr>
          <p:cNvSpPr>
            <a:spLocks noGrp="1" noRot="1" noChangeAspect="1"/>
          </p:cNvSpPr>
          <p:nvPr>
            <p:ph type="sldImg"/>
          </p:nvPr>
        </p:nvSpPr>
        <p:spPr/>
      </p:sp>
      <p:sp>
        <p:nvSpPr>
          <p:cNvPr id="4" name="Rectangle 3">
            <a:extLst>
              <a:ext uri="{FF2B5EF4-FFF2-40B4-BE49-F238E27FC236}">
                <a16:creationId xmlns:a16="http://schemas.microsoft.com/office/drawing/2014/main" id="{7DC1AC51-AA5F-C35F-D7A0-780257E29F51}"/>
              </a:ext>
            </a:extLst>
          </p:cNvPr>
          <p:cNvSpPr txBox="1">
            <a:spLocks noGrp="1"/>
          </p:cNvSpPr>
          <p:nvPr>
            <p:ph type="body" sz="quarter" idx="1"/>
          </p:nvPr>
        </p:nvSpPr>
        <p:spPr/>
        <p:txBody>
          <a:bodyPr/>
          <a:lstStyle/>
          <a:p>
            <a:pPr lvl="0"/>
            <a:r>
              <a:rPr lang="el-GR"/>
              <a:t>Παράδειγμα: στρατός, Θεσσαλονίκη, Άννα Καρένινα, αδέρφια - </a:t>
            </a:r>
            <a:r>
              <a:rPr lang="en-US"/>
              <a:t>Harvard</a:t>
            </a:r>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5DB5D425-F89E-4F43-B9E6-1FC92C21D4C5}" type="datetime1">
              <a:rPr lang="el-GR" smtClean="0"/>
              <a:t>28/10/2024</a:t>
            </a:fld>
            <a:endParaRPr lang="el-GR"/>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l-G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9A67EF4-6AD0-4895-A677-9D84EEBBB660}" type="slidenum">
              <a:rPr lang="el-GR" smtClean="0"/>
              <a:t>‹#›</a:t>
            </a:fld>
            <a:endParaRPr lang="el-GR"/>
          </a:p>
        </p:txBody>
      </p:sp>
    </p:spTree>
    <p:extLst>
      <p:ext uri="{BB962C8B-B14F-4D97-AF65-F5344CB8AC3E}">
        <p14:creationId xmlns:p14="http://schemas.microsoft.com/office/powerpoint/2010/main" val="40024068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E654CDB-84CF-4FF4-9255-44114D68E7A6}" type="datetime1">
              <a:rPr lang="el-GR" smtClean="0"/>
              <a:t>28/10/2024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052831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D8B0B09-C1EB-4652-A5FC-B559E7EFBD2E}" type="datetime1">
              <a:rPr lang="el-GR" smtClean="0"/>
              <a:t>28/10/2024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53042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F4C02C6-DAE3-4E19-811D-4191F086D690}" type="datetime1">
              <a:rPr lang="el-GR" smtClean="0"/>
              <a:t>28/10/2024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1843551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18C27C0B-5CBB-4412-B9B6-B55579AD2E4D}" type="datetime1">
              <a:rPr lang="el-GR" smtClean="0"/>
              <a:t>28/10/2024</a:t>
            </a:fld>
            <a:endParaRPr lang="el-GR"/>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l-GR"/>
          </a:p>
        </p:txBody>
      </p:sp>
      <p:sp>
        <p:nvSpPr>
          <p:cNvPr id="6" name="Slide Number Placeholder 5"/>
          <p:cNvSpPr>
            <a:spLocks noGrp="1"/>
          </p:cNvSpPr>
          <p:nvPr>
            <p:ph type="sldNum" sz="quarter" idx="12"/>
          </p:nvPr>
        </p:nvSpPr>
        <p:spPr>
          <a:xfrm>
            <a:off x="8604504" y="5212080"/>
            <a:ext cx="2112264" cy="228600"/>
          </a:xfrm>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20242652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32D10A6-2ADC-4A74-A0A6-1190F897C19A}" type="datetime1">
              <a:rPr lang="el-GR" smtClean="0"/>
              <a:t>28/10/2024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4032897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5184F65-1E6C-4F66-AE20-EDE0D12CE956}" type="datetime1">
              <a:rPr lang="el-GR" smtClean="0"/>
              <a:t>28/10/2024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32578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F2996104-A47B-422E-9CED-585313F01677}" type="datetime1">
              <a:rPr lang="el-GR" smtClean="0"/>
              <a:t>28/10/2024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1228080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73F5A-8B95-449C-89B6-8D20DBE935D5}" type="datetime1">
              <a:rPr lang="el-GR" smtClean="0"/>
              <a:t>28/10/2024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9A67EF4-6AD0-4895-A677-9D84EEBBB660}" type="slidenum">
              <a:rPr lang="el-GR" smtClean="0"/>
              <a:t>‹#›</a:t>
            </a:fld>
            <a:endParaRPr lang="el-GR"/>
          </a:p>
        </p:txBody>
      </p:sp>
    </p:spTree>
    <p:extLst>
      <p:ext uri="{BB962C8B-B14F-4D97-AF65-F5344CB8AC3E}">
        <p14:creationId xmlns:p14="http://schemas.microsoft.com/office/powerpoint/2010/main" val="2724599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C7F52478-F6F2-4A8A-AE53-1270DA78E845}" type="datetime1">
              <a:rPr lang="el-GR" smtClean="0"/>
              <a:t>28/10/2024</a:t>
            </a:fld>
            <a:endParaRPr lang="el-GR"/>
          </a:p>
        </p:txBody>
      </p:sp>
      <p:sp>
        <p:nvSpPr>
          <p:cNvPr id="9" name="Footer Placeholder 8"/>
          <p:cNvSpPr>
            <a:spLocks noGrp="1"/>
          </p:cNvSpPr>
          <p:nvPr>
            <p:ph type="ftr" sz="quarter" idx="11"/>
          </p:nvPr>
        </p:nvSpPr>
        <p:spPr/>
        <p:txBody>
          <a:bodyPr/>
          <a:lstStyle>
            <a:lvl1pPr algn="r">
              <a:defRPr/>
            </a:lvl1pPr>
          </a:lstStyle>
          <a:p>
            <a:endParaRPr lang="el-GR"/>
          </a:p>
        </p:txBody>
      </p:sp>
      <p:sp>
        <p:nvSpPr>
          <p:cNvPr id="11" name="Slide Number Placeholder 10"/>
          <p:cNvSpPr>
            <a:spLocks noGrp="1"/>
          </p:cNvSpPr>
          <p:nvPr>
            <p:ph type="sldNum" sz="quarter" idx="12"/>
          </p:nvPr>
        </p:nvSpPr>
        <p:spPr>
          <a:xfrm>
            <a:off x="10396728" y="6227064"/>
            <a:ext cx="1463040" cy="256032"/>
          </a:xfrm>
        </p:spPr>
        <p:txBody>
          <a:bodyPr/>
          <a:lstStyle/>
          <a:p>
            <a:fld id="{29A67EF4-6AD0-4895-A677-9D84EEBBB660}" type="slidenum">
              <a:rPr lang="el-GR" smtClean="0"/>
              <a:t>‹#›</a:t>
            </a:fld>
            <a:endParaRPr lang="el-GR"/>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38084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96D81FB-2E3B-4CB7-B5A3-23921BB7AF7B}" type="datetime1">
              <a:rPr lang="el-GR" smtClean="0"/>
              <a:t>28/10/2024</a:t>
            </a:fld>
            <a:endParaRPr lang="el-G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l-GR"/>
          </a:p>
        </p:txBody>
      </p:sp>
      <p:sp>
        <p:nvSpPr>
          <p:cNvPr id="7" name="Slide Number Placeholder 6"/>
          <p:cNvSpPr>
            <a:spLocks noGrp="1"/>
          </p:cNvSpPr>
          <p:nvPr>
            <p:ph type="sldNum" sz="quarter" idx="12"/>
          </p:nvPr>
        </p:nvSpPr>
        <p:spPr>
          <a:xfrm>
            <a:off x="10396728" y="6227064"/>
            <a:ext cx="1463040" cy="256032"/>
          </a:xfrm>
        </p:spPr>
        <p:txBody>
          <a:bodyPr/>
          <a:lstStyle/>
          <a:p>
            <a:fld id="{29A67EF4-6AD0-4895-A677-9D84EEBBB660}" type="slidenum">
              <a:rPr lang="el-GR" smtClean="0"/>
              <a:t>‹#›</a:t>
            </a:fld>
            <a:endParaRPr lang="el-GR"/>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02971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52B8742-F5C7-4153-830A-84F34D8FEB91}" type="datetime1">
              <a:rPr lang="el-GR" smtClean="0"/>
              <a:t>28/10/2024</a:t>
            </a:fld>
            <a:endParaRPr lang="el-GR"/>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l-GR"/>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9A67EF4-6AD0-4895-A677-9D84EEBBB660}" type="slidenum">
              <a:rPr lang="el-GR" smtClean="0"/>
              <a:t>‹#›</a:t>
            </a:fld>
            <a:endParaRPr lang="el-GR"/>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683325594"/>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ogle.com/search?q=%CE%BD%25" TargetMode="External"/><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pubmed.ncbi.nlm.nih.gov/1798553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en.wikipedia.org/wiki/Therapeutic_community"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www.google.com/url?sa=i&amp;url=https%3A%2F%2Fbionews.gr" TargetMode="External"/><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hyperlink" Target="https://ioaf.eu/eisagogiko-seminario/"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s://www.google.com/search?q=+%CE%25"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imgres?imgurl" TargetMode="External"/><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757909" y="1436255"/>
            <a:ext cx="8481390" cy="751383"/>
          </a:xfrm>
        </p:spPr>
        <p:txBody>
          <a:bodyPr>
            <a:noAutofit/>
          </a:bodyPr>
          <a:lstStyle/>
          <a:p>
            <a:pPr marL="0" marR="0" algn="ctr">
              <a:spcBef>
                <a:spcPts val="0"/>
              </a:spcBef>
              <a:spcAft>
                <a:spcPts val="0"/>
              </a:spcAft>
              <a:tabLst>
                <a:tab pos="6301105" algn="l"/>
              </a:tabLst>
            </a:pPr>
            <a:r>
              <a:rPr lang="en-US" sz="1200" b="1">
                <a:solidFill>
                  <a:schemeClr val="tx1"/>
                </a:solidFill>
              </a:rPr>
              <a:t> </a:t>
            </a:r>
            <a:r>
              <a:rPr lang="el-GR" sz="1000" b="1" spc="200">
                <a:ln w="9525" cap="flat" cmpd="sng" algn="ctr">
                  <a:solidFill>
                    <a:srgbClr val="BFBFBF">
                      <a:alpha val="50000"/>
                    </a:srgbClr>
                  </a:solidFill>
                  <a:prstDash val="solid"/>
                  <a:round/>
                </a:ln>
                <a:solidFill>
                  <a:schemeClr val="tx1"/>
                </a:solidFill>
                <a:effectLst>
                  <a:outerShdw dist="25400" dir="13500000" sx="0" sy="0">
                    <a:srgbClr val="000000">
                      <a:alpha val="50000"/>
                    </a:srgbClr>
                  </a:outerShdw>
                </a:effectLst>
                <a:ea typeface="Times New Roman" panose="02020603050405020304" pitchFamily="18" charset="0"/>
              </a:rPr>
              <a:t>ΣΧΟΛΗ ΑΝΘΡΩΠΙΣΤΙΚΩΝ &amp; ΚΟΙΝΩΝΙΚΩΝ ΕΠΙΣΤΗΜΩΝ</a:t>
            </a:r>
            <a:br>
              <a:rPr lang="el-GR" sz="1000">
                <a:solidFill>
                  <a:schemeClr val="tx1"/>
                </a:solidFill>
                <a:effectLst/>
                <a:ea typeface="Times New Roman" panose="02020603050405020304" pitchFamily="18" charset="0"/>
              </a:rPr>
            </a:br>
            <a:r>
              <a:rPr lang="el-GR" sz="1000" b="1" spc="200">
                <a:ln w="9525" cap="flat" cmpd="sng" algn="ctr">
                  <a:solidFill>
                    <a:srgbClr val="BFBFBF">
                      <a:alpha val="50000"/>
                    </a:srgbClr>
                  </a:solidFill>
                  <a:prstDash val="solid"/>
                  <a:round/>
                </a:ln>
                <a:solidFill>
                  <a:schemeClr val="tx1"/>
                </a:solidFill>
                <a:effectLst>
                  <a:outerShdw dist="25400" dir="13500000" sx="0" sy="0">
                    <a:srgbClr val="000000">
                      <a:alpha val="50000"/>
                    </a:srgbClr>
                  </a:outerShdw>
                </a:effectLst>
                <a:ea typeface="Times New Roman" panose="02020603050405020304" pitchFamily="18" charset="0"/>
              </a:rPr>
              <a:t>ΠΑΙΔΑΓΩΓΙΚΟ ΤΜΗΜΑ ΕΙΔΙΚΗΣ ΑΓΩΓΗΣ</a:t>
            </a:r>
            <a:br>
              <a:rPr lang="el-GR" sz="1000">
                <a:solidFill>
                  <a:schemeClr val="tx1"/>
                </a:solidFill>
                <a:effectLst/>
                <a:ea typeface="Times New Roman" panose="02020603050405020304" pitchFamily="18" charset="0"/>
              </a:rPr>
            </a:br>
            <a:r>
              <a:rPr lang="el-GR" sz="1200" b="1">
                <a:solidFill>
                  <a:srgbClr val="FF0000"/>
                </a:solidFill>
                <a:effectLst>
                  <a:outerShdw blurRad="50800" dist="38100" dir="2700000" algn="tl">
                    <a:srgbClr val="000000">
                      <a:alpha val="40000"/>
                    </a:srgbClr>
                  </a:outerShdw>
                </a:effectLst>
                <a:ea typeface="Times New Roman" panose="02020603050405020304" pitchFamily="18" charset="0"/>
              </a:rPr>
              <a:t>Πρόγραμμα Μεταπτυχιακών Σπουδών</a:t>
            </a:r>
            <a:br>
              <a:rPr lang="el-GR" sz="1200">
                <a:solidFill>
                  <a:srgbClr val="FF0000"/>
                </a:solidFill>
                <a:effectLst/>
                <a:ea typeface="Times New Roman" panose="02020603050405020304" pitchFamily="18" charset="0"/>
              </a:rPr>
            </a:br>
            <a:r>
              <a:rPr lang="el-GR" sz="1200" b="1">
                <a:solidFill>
                  <a:srgbClr val="FF0000"/>
                </a:solidFill>
                <a:effectLst>
                  <a:outerShdw blurRad="50800" dist="38100" dir="2700000" algn="tl">
                    <a:srgbClr val="000000">
                      <a:alpha val="40000"/>
                    </a:srgbClr>
                  </a:outerShdw>
                </a:effectLst>
                <a:ea typeface="Times New Roman" panose="02020603050405020304" pitchFamily="18" charset="0"/>
              </a:rPr>
              <a:t>Συμβουλευτική στην Ειδική Αγωγή, την Εκπαίδευση και την Υγεία</a:t>
            </a:r>
            <a:br>
              <a:rPr lang="el-GR" sz="1200">
                <a:solidFill>
                  <a:srgbClr val="FF0000"/>
                </a:solidFill>
                <a:effectLst/>
                <a:ea typeface="Times New Roman" panose="02020603050405020304" pitchFamily="18" charset="0"/>
              </a:rPr>
            </a:br>
            <a:r>
              <a:rPr lang="el-GR" sz="1200" b="1">
                <a:solidFill>
                  <a:schemeClr val="tx1"/>
                </a:solidFill>
              </a:rPr>
              <a:t>Ακαδ. ετος 2024-25</a:t>
            </a:r>
            <a:r>
              <a:rPr lang="en-US" sz="1200" b="1">
                <a:solidFill>
                  <a:schemeClr val="tx1"/>
                </a:solidFill>
              </a:rPr>
              <a:t> </a:t>
            </a:r>
            <a:r>
              <a:rPr lang="el-GR" sz="1200" b="1">
                <a:solidFill>
                  <a:schemeClr val="tx1"/>
                </a:solidFill>
              </a:rPr>
              <a:t> </a:t>
            </a:r>
            <a:r>
              <a:rPr lang="en-US" sz="1200" b="1">
                <a:solidFill>
                  <a:schemeClr val="tx1"/>
                </a:solidFill>
              </a:rPr>
              <a:t> </a:t>
            </a:r>
            <a:endParaRPr lang="el-GR" sz="1200" b="1" dirty="0">
              <a:solidFill>
                <a:schemeClr val="tx1"/>
              </a:solidFill>
            </a:endParaRPr>
          </a:p>
        </p:txBody>
      </p:sp>
      <p:sp>
        <p:nvSpPr>
          <p:cNvPr id="3" name="2 - Υπότιτλος"/>
          <p:cNvSpPr>
            <a:spLocks noGrp="1"/>
          </p:cNvSpPr>
          <p:nvPr>
            <p:ph type="subTitle" idx="1"/>
          </p:nvPr>
        </p:nvSpPr>
        <p:spPr>
          <a:xfrm>
            <a:off x="1254353" y="2232372"/>
            <a:ext cx="9524010" cy="4568244"/>
          </a:xfrm>
        </p:spPr>
        <p:txBody>
          <a:bodyPr>
            <a:normAutofit fontScale="70000" lnSpcReduction="20000"/>
          </a:bodyPr>
          <a:lstStyle/>
          <a:p>
            <a:pPr>
              <a:lnSpc>
                <a:spcPct val="120000"/>
              </a:lnSpc>
            </a:pPr>
            <a:r>
              <a:rPr lang="el-GR" sz="7400" b="1" i="0" dirty="0">
                <a:solidFill>
                  <a:schemeClr val="tx1"/>
                </a:solidFill>
                <a:effectLst/>
              </a:rPr>
              <a:t> </a:t>
            </a:r>
            <a:r>
              <a:rPr lang="el-GR" sz="5800" b="1" i="0" dirty="0">
                <a:solidFill>
                  <a:srgbClr val="FF6600"/>
                </a:solidFill>
                <a:effectLst/>
              </a:rPr>
              <a:t>Εισαγωγή στην Ομαδική Συμβουλευτική</a:t>
            </a:r>
          </a:p>
          <a:p>
            <a:pPr algn="r">
              <a:lnSpc>
                <a:spcPct val="120000"/>
              </a:lnSpc>
            </a:pPr>
            <a:r>
              <a:rPr lang="el-GR" sz="7000" b="1" i="0" dirty="0">
                <a:solidFill>
                  <a:srgbClr val="FF0000"/>
                </a:solidFill>
                <a:effectLst/>
              </a:rPr>
              <a:t>  </a:t>
            </a:r>
            <a:r>
              <a:rPr lang="el-GR" altLang="el-GR" sz="5500" b="1" dirty="0">
                <a:solidFill>
                  <a:schemeClr val="bg1"/>
                </a:solidFill>
              </a:rPr>
              <a:t>Δώρα </a:t>
            </a:r>
            <a:r>
              <a:rPr lang="el-GR" altLang="el-GR" sz="5500" b="1" dirty="0" err="1">
                <a:solidFill>
                  <a:schemeClr val="bg1"/>
                </a:solidFill>
              </a:rPr>
              <a:t>Σκαλή</a:t>
            </a:r>
            <a:r>
              <a:rPr lang="el-GR" altLang="el-GR" sz="4200" b="1" dirty="0" err="1">
                <a:solidFill>
                  <a:srgbClr val="002060"/>
                </a:solidFill>
              </a:rPr>
              <a:t>Δώρα</a:t>
            </a:r>
            <a:r>
              <a:rPr lang="el-GR" altLang="el-GR" sz="4200" b="1" dirty="0">
                <a:solidFill>
                  <a:srgbClr val="002060"/>
                </a:solidFill>
              </a:rPr>
              <a:t> Σκαλή </a:t>
            </a:r>
          </a:p>
          <a:p>
            <a:pPr algn="r"/>
            <a:r>
              <a:rPr lang="el-GR" altLang="el-GR" sz="3600" b="1" dirty="0">
                <a:solidFill>
                  <a:schemeClr val="tx1"/>
                </a:solidFill>
              </a:rPr>
              <a:t>ΕΔΙΠ Ψυχολογίας</a:t>
            </a:r>
            <a:r>
              <a:rPr lang="en-US" altLang="el-GR" sz="3600" b="1" dirty="0">
                <a:solidFill>
                  <a:schemeClr val="tx1"/>
                </a:solidFill>
              </a:rPr>
              <a:t>,</a:t>
            </a:r>
            <a:r>
              <a:rPr lang="en-US" altLang="el-GR" sz="3600" b="1" i="1" dirty="0">
                <a:solidFill>
                  <a:schemeClr val="tx1"/>
                </a:solidFill>
              </a:rPr>
              <a:t> MSc,</a:t>
            </a:r>
            <a:r>
              <a:rPr lang="el-GR" altLang="el-GR" sz="3600" b="1" i="1" dirty="0">
                <a:solidFill>
                  <a:schemeClr val="tx1"/>
                </a:solidFill>
              </a:rPr>
              <a:t> </a:t>
            </a:r>
            <a:r>
              <a:rPr lang="en-US" altLang="el-GR" sz="3600" b="1" i="1" dirty="0">
                <a:solidFill>
                  <a:schemeClr val="tx1"/>
                </a:solidFill>
              </a:rPr>
              <a:t>PhD</a:t>
            </a:r>
            <a:endParaRPr lang="el-GR" altLang="el-GR" sz="3600" b="1" dirty="0">
              <a:solidFill>
                <a:schemeClr val="tx1"/>
              </a:solidFill>
            </a:endParaRPr>
          </a:p>
          <a:p>
            <a:pPr algn="r"/>
            <a:r>
              <a:rPr lang="el-GR" altLang="el-GR" sz="3600" b="1" dirty="0">
                <a:solidFill>
                  <a:schemeClr val="tx1"/>
                </a:solidFill>
              </a:rPr>
              <a:t>Ιατρική Σχολή</a:t>
            </a:r>
          </a:p>
          <a:p>
            <a:pPr algn="r"/>
            <a:r>
              <a:rPr lang="el-GR" altLang="el-GR" sz="3600" b="1" dirty="0">
                <a:solidFill>
                  <a:schemeClr val="tx1"/>
                </a:solidFill>
              </a:rPr>
              <a:t>Α΄ Ψυχιατρική Κλινική ΕΚΠΑ</a:t>
            </a:r>
            <a:endParaRPr lang="en-US" altLang="el-GR" sz="3600" b="1" dirty="0">
              <a:solidFill>
                <a:schemeClr val="tx1"/>
              </a:solidFill>
            </a:endParaRPr>
          </a:p>
          <a:p>
            <a:pPr algn="r"/>
            <a:r>
              <a:rPr lang="el-GR" altLang="el-GR" sz="3600" b="1" dirty="0">
                <a:solidFill>
                  <a:schemeClr val="tx1"/>
                </a:solidFill>
              </a:rPr>
              <a:t> Συστημική&amp;</a:t>
            </a:r>
            <a:endParaRPr lang="en-US" altLang="el-GR" sz="3600" b="1" dirty="0">
              <a:solidFill>
                <a:schemeClr val="tx1"/>
              </a:solidFill>
            </a:endParaRPr>
          </a:p>
          <a:p>
            <a:pPr algn="r"/>
            <a:r>
              <a:rPr lang="el-GR" altLang="el-GR" sz="3600" b="1" dirty="0" err="1">
                <a:solidFill>
                  <a:schemeClr val="tx1"/>
                </a:solidFill>
              </a:rPr>
              <a:t>ΟμαδικήΨυχοθεραπεύτρια</a:t>
            </a:r>
            <a:r>
              <a:rPr lang="el-GR" altLang="el-GR" sz="3600" b="1" dirty="0">
                <a:solidFill>
                  <a:schemeClr val="tx1"/>
                </a:solidFill>
              </a:rPr>
              <a:t>, Ε</a:t>
            </a:r>
            <a:r>
              <a:rPr lang="en-US" altLang="el-GR" sz="3600" b="1" dirty="0">
                <a:solidFill>
                  <a:schemeClr val="tx1"/>
                </a:solidFill>
              </a:rPr>
              <a:t>CP, GCP</a:t>
            </a:r>
            <a:endParaRPr lang="el-GR" altLang="el-GR" sz="3600" b="1" dirty="0">
              <a:solidFill>
                <a:schemeClr val="tx1"/>
              </a:solidFill>
            </a:endParaRPr>
          </a:p>
          <a:p>
            <a:pPr algn="r"/>
            <a:r>
              <a:rPr lang="en-US" altLang="el-GR" sz="3600" b="1" dirty="0">
                <a:solidFill>
                  <a:schemeClr val="tx1"/>
                </a:solidFill>
              </a:rPr>
              <a:t>dskalis@yahoo.gr</a:t>
            </a:r>
            <a:endParaRPr lang="el-GR" altLang="el-GR" sz="3600" b="1" dirty="0">
              <a:solidFill>
                <a:schemeClr val="tx1"/>
              </a:solidFill>
            </a:endParaRPr>
          </a:p>
          <a:p>
            <a:pPr algn="r"/>
            <a:endParaRPr lang="el-GR" altLang="el-GR" sz="4200" b="1" dirty="0">
              <a:solidFill>
                <a:schemeClr val="tx1"/>
              </a:solidFill>
            </a:endParaRPr>
          </a:p>
          <a:p>
            <a:pPr algn="r"/>
            <a:r>
              <a:rPr lang="el-GR" altLang="el-GR" sz="6200" b="1" dirty="0"/>
              <a:t> </a:t>
            </a:r>
            <a:endParaRPr lang="el-GR" altLang="el-GR" sz="6200" b="1" i="1" dirty="0"/>
          </a:p>
          <a:p>
            <a:endParaRPr lang="el-GR" dirty="0"/>
          </a:p>
        </p:txBody>
      </p:sp>
      <p:sp>
        <p:nvSpPr>
          <p:cNvPr id="12" name="TextBox 11">
            <a:extLst>
              <a:ext uri="{FF2B5EF4-FFF2-40B4-BE49-F238E27FC236}">
                <a16:creationId xmlns:a16="http://schemas.microsoft.com/office/drawing/2014/main" id="{4C59A4ED-06F8-497E-823A-7CC1EBBCC8CA}"/>
              </a:ext>
            </a:extLst>
          </p:cNvPr>
          <p:cNvSpPr txBox="1"/>
          <p:nvPr/>
        </p:nvSpPr>
        <p:spPr>
          <a:xfrm>
            <a:off x="2076450" y="6523617"/>
            <a:ext cx="6096000" cy="276999"/>
          </a:xfrm>
          <a:prstGeom prst="rect">
            <a:avLst/>
          </a:prstGeom>
          <a:noFill/>
        </p:spPr>
        <p:txBody>
          <a:bodyPr wrap="square">
            <a:spAutoFit/>
          </a:bodyPr>
          <a:lstStyle/>
          <a:p>
            <a:r>
              <a:rPr lang="el-GR" sz="1200" b="1"/>
              <a:t> </a:t>
            </a:r>
            <a:endParaRPr lang="el-GR" sz="1200" b="1" dirty="0"/>
          </a:p>
        </p:txBody>
      </p:sp>
      <p:pic>
        <p:nvPicPr>
          <p:cNvPr id="2050" name="Picture 2">
            <a:extLst>
              <a:ext uri="{FF2B5EF4-FFF2-40B4-BE49-F238E27FC236}">
                <a16:creationId xmlns:a16="http://schemas.microsoft.com/office/drawing/2014/main" id="{BFEF737A-7A5A-2841-115D-63D40DAC32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
            <a:off x="142344" y="3324766"/>
            <a:ext cx="4843913" cy="24247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1655548-EEBB-B581-533B-055A489A5884}"/>
              </a:ext>
            </a:extLst>
          </p:cNvPr>
          <p:cNvSpPr txBox="1"/>
          <p:nvPr/>
        </p:nvSpPr>
        <p:spPr>
          <a:xfrm>
            <a:off x="797021" y="6478883"/>
            <a:ext cx="5474493" cy="246221"/>
          </a:xfrm>
          <a:prstGeom prst="rect">
            <a:avLst/>
          </a:prstGeom>
          <a:noFill/>
        </p:spPr>
        <p:txBody>
          <a:bodyPr wrap="square">
            <a:spAutoFit/>
          </a:bodyPr>
          <a:lstStyle/>
          <a:p>
            <a:r>
              <a:rPr lang="en-US" sz="1000" dirty="0"/>
              <a:t>https://www.google.com/search?sca_esv=e10bc32a205dabd2&amp;</a:t>
            </a:r>
            <a:endParaRPr lang="el-GR"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CFEF2777-4409-1DA0-C75F-AAD934834ED1}"/>
              </a:ext>
            </a:extLst>
          </p:cNvPr>
          <p:cNvSpPr>
            <a:spLocks noGrp="1"/>
          </p:cNvSpPr>
          <p:nvPr>
            <p:ph type="title"/>
          </p:nvPr>
        </p:nvSpPr>
        <p:spPr>
          <a:xfrm>
            <a:off x="1066800" y="642594"/>
            <a:ext cx="10058400" cy="795681"/>
          </a:xfrm>
        </p:spPr>
        <p:txBody>
          <a:bodyPr/>
          <a:lstStyle/>
          <a:p>
            <a:r>
              <a:rPr lang="el-GR" dirty="0"/>
              <a:t>Ώστε … </a:t>
            </a:r>
          </a:p>
        </p:txBody>
      </p:sp>
      <p:sp>
        <p:nvSpPr>
          <p:cNvPr id="2" name="Θέση περιεχομένου 2"/>
          <p:cNvSpPr txBox="1">
            <a:spLocks noGrp="1"/>
          </p:cNvSpPr>
          <p:nvPr>
            <p:ph idx="1"/>
          </p:nvPr>
        </p:nvSpPr>
        <p:spPr>
          <a:xfrm>
            <a:off x="895350" y="1463040"/>
            <a:ext cx="10591800" cy="4844628"/>
          </a:xfrm>
        </p:spPr>
        <p:txBody>
          <a:bodyPr>
            <a:normAutofit lnSpcReduction="10000"/>
          </a:bodyPr>
          <a:lstStyle/>
          <a:p>
            <a:pPr lvl="0"/>
            <a:r>
              <a:rPr lang="el-GR" sz="2400" dirty="0"/>
              <a:t>Να προσαρμόζεται - σύμφωνα με τον </a:t>
            </a:r>
            <a:r>
              <a:rPr lang="el-GR" sz="2400" dirty="0" err="1"/>
              <a:t>Winnicott</a:t>
            </a:r>
            <a:r>
              <a:rPr lang="el-GR" sz="2400" dirty="0"/>
              <a:t> (1962) - ως μια </a:t>
            </a:r>
            <a:r>
              <a:rPr lang="el-GR" sz="2400" b="1" dirty="0"/>
              <a:t>«αρκετά καλή μητέρα» </a:t>
            </a:r>
            <a:r>
              <a:rPr lang="el-GR" sz="2400" dirty="0"/>
              <a:t>-</a:t>
            </a:r>
            <a:r>
              <a:rPr lang="el-GR" sz="2400" b="1" dirty="0"/>
              <a:t> </a:t>
            </a:r>
            <a:r>
              <a:rPr lang="el-GR" sz="2400" dirty="0"/>
              <a:t>σχεδόν απόλυτα στις ανάγκες των μελών.</a:t>
            </a:r>
          </a:p>
          <a:p>
            <a:pPr lvl="1">
              <a:buFont typeface="Wingdings" panose="05000000000000000000" pitchFamily="2" charset="2"/>
              <a:buChar char="ü"/>
            </a:pPr>
            <a:r>
              <a:rPr lang="el-GR" sz="2200" dirty="0"/>
              <a:t>Καθώς προχωρά η ομάδα, χρειάζεται όλο και λιγότερο να προσαρμόζεται, γιατί αυξάνεται η ικανότητα των μελών για ψυχολογική σκέψη, κατανόηση και επεξεργασία. </a:t>
            </a:r>
          </a:p>
          <a:p>
            <a:pPr lvl="0"/>
            <a:r>
              <a:rPr lang="el-GR" sz="2400" dirty="0"/>
              <a:t>Να προσφέρει την </a:t>
            </a:r>
            <a:r>
              <a:rPr lang="el-GR" sz="2400" b="1" dirty="0"/>
              <a:t>«ευκαιρία της αυταπάτης»</a:t>
            </a:r>
          </a:p>
          <a:p>
            <a:pPr lvl="1">
              <a:buFont typeface="Wingdings" panose="05000000000000000000" pitchFamily="2" charset="2"/>
              <a:buChar char="ü"/>
            </a:pPr>
            <a:r>
              <a:rPr lang="el-GR" sz="2200" dirty="0"/>
              <a:t>Είσαι/είναι στον «έλεγχό τους», ενισχύοντας έτσι μια αίσθηση ελέγχου. </a:t>
            </a:r>
          </a:p>
          <a:p>
            <a:pPr lvl="0"/>
            <a:r>
              <a:rPr lang="el-GR" sz="2400" dirty="0"/>
              <a:t>Να λειτουργεί - η ομάδα και ο θεραπευτής - ως </a:t>
            </a:r>
            <a:r>
              <a:rPr lang="el-GR" sz="2400" b="1" dirty="0" err="1"/>
              <a:t>αλεξιδιεγερτική</a:t>
            </a:r>
            <a:r>
              <a:rPr lang="el-GR" sz="2400" b="1" dirty="0"/>
              <a:t> ασπίδα </a:t>
            </a:r>
            <a:r>
              <a:rPr lang="el-GR" sz="2400" dirty="0"/>
              <a:t>στην παρατεταμένη έκθεσή τους σε συνθήκες αποστέρησης πολλών «μητρικών» φροντίδων.</a:t>
            </a:r>
          </a:p>
          <a:p>
            <a:pPr lvl="0"/>
            <a:r>
              <a:rPr lang="el-GR" sz="2400" dirty="0"/>
              <a:t>Να – πιθανώς - </a:t>
            </a:r>
            <a:r>
              <a:rPr lang="el-GR" sz="2400" b="1" dirty="0"/>
              <a:t>προλαμβάνεται αναζωπύρωση  αγχών </a:t>
            </a:r>
            <a:r>
              <a:rPr lang="el-GR" sz="2400" dirty="0"/>
              <a:t>κατακερματισμού (αδιανόητο άγχος, διαμελισμός, πτώση στο διηνεκές, απουσία σχέσης με το σώμα, απουσία προσανατολισμού).</a:t>
            </a:r>
          </a:p>
          <a:p>
            <a:pPr marL="0" lvl="0" indent="0" algn="r">
              <a:buNone/>
            </a:pPr>
            <a:r>
              <a:rPr lang="en-US" sz="2400" dirty="0"/>
              <a:t>Winnicott, 1962</a:t>
            </a:r>
            <a:r>
              <a:rPr lang="el-GR" sz="2400" dirty="0"/>
              <a:t> </a:t>
            </a:r>
          </a:p>
        </p:txBody>
      </p:sp>
      <p:sp>
        <p:nvSpPr>
          <p:cNvPr id="3" name="Θέση αριθμού διαφάνειας 3"/>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95C754C-C2D3-437B-8F61-CCB9FF3A2F20}" type="slidenum">
              <a:rPr/>
              <a:t>10</a:t>
            </a:fld>
            <a:endParaRPr lang="el-GR" sz="1000" b="0" i="0" u="none" strike="noStrike" kern="1200" cap="none" spc="0" baseline="0">
              <a:solidFill>
                <a:srgbClr val="404040"/>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1000"/>
                                        <p:tgtEl>
                                          <p:spTgt spid="2">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1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arn(inVertical)">
                                      <p:cBhvr>
                                        <p:cTn id="15" dur="1000"/>
                                        <p:tgtEl>
                                          <p:spTgt spid="2">
                                            <p:txEl>
                                              <p:pRg st="2" end="2"/>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barn(inVertical)">
                                      <p:cBhvr>
                                        <p:cTn id="18" dur="10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barn(inVertical)">
                                      <p:cBhvr>
                                        <p:cTn id="23" dur="10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barn(inVertical)">
                                      <p:cBhvr>
                                        <p:cTn id="28"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2"/>
          <p:cNvSpPr txBox="1">
            <a:spLocks noGrp="1"/>
          </p:cNvSpPr>
          <p:nvPr>
            <p:ph idx="1"/>
          </p:nvPr>
        </p:nvSpPr>
        <p:spPr>
          <a:xfrm>
            <a:off x="876300" y="1293495"/>
            <a:ext cx="10058400" cy="4754880"/>
          </a:xfrm>
        </p:spPr>
        <p:txBody>
          <a:bodyPr/>
          <a:lstStyle/>
          <a:p>
            <a:pPr marL="0" lvl="0" indent="0">
              <a:buNone/>
            </a:pPr>
            <a:r>
              <a:rPr lang="el-GR" sz="2800" dirty="0"/>
              <a:t>Βοηθά η Ομάδα να επεξεργαστούν και να μεταβολίσουν τα κατά </a:t>
            </a:r>
            <a:r>
              <a:rPr lang="el-GR" sz="2800" dirty="0" err="1"/>
              <a:t>Bion</a:t>
            </a:r>
            <a:r>
              <a:rPr lang="el-GR" sz="2800" dirty="0"/>
              <a:t> </a:t>
            </a:r>
            <a:r>
              <a:rPr lang="el-GR" sz="2800" b="1" dirty="0"/>
              <a:t>στοιχεία-β</a:t>
            </a:r>
            <a:r>
              <a:rPr lang="en-US" sz="2800" dirty="0"/>
              <a:t> (</a:t>
            </a:r>
            <a:r>
              <a:rPr lang="el-GR" sz="2800" dirty="0"/>
              <a:t>πρωτογενή αισθητήρια δεδομένα) σε </a:t>
            </a:r>
            <a:r>
              <a:rPr lang="el-GR" sz="2800" b="1" dirty="0"/>
              <a:t>στοιχεία-α </a:t>
            </a:r>
            <a:r>
              <a:rPr lang="el-GR" sz="2800" dirty="0"/>
              <a:t>(νοητικές διεργασίες), προάγοντας την ψυχική υγεία (λειτουργία του ψυχισμού - σχέση «περιέχοντος-περιεχόμενου)</a:t>
            </a:r>
            <a:r>
              <a:rPr lang="en-US" sz="2800" dirty="0"/>
              <a:t>.</a:t>
            </a:r>
          </a:p>
          <a:p>
            <a:pPr marL="0" lvl="0" indent="0">
              <a:buNone/>
            </a:pPr>
            <a:endParaRPr lang="en-US" sz="2400" dirty="0"/>
          </a:p>
          <a:p>
            <a:pPr marL="0" lvl="0" indent="0" algn="r">
              <a:buNone/>
            </a:pPr>
            <a:r>
              <a:rPr lang="en-US" sz="2400" dirty="0" err="1"/>
              <a:t>Bion</a:t>
            </a:r>
            <a:r>
              <a:rPr lang="en-US" sz="2400" dirty="0"/>
              <a:t>, 1962</a:t>
            </a:r>
          </a:p>
          <a:p>
            <a:pPr lvl="0"/>
            <a:endParaRPr lang="el-GR" sz="2000" dirty="0"/>
          </a:p>
        </p:txBody>
      </p:sp>
      <p:sp>
        <p:nvSpPr>
          <p:cNvPr id="3" name="Θέση αριθμού διαφάνειας 3"/>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6FE742F-E707-4BFA-BA64-883A99D8C935}" type="slidenum">
              <a:rPr/>
              <a:t>11</a:t>
            </a:fld>
            <a:endParaRPr lang="el-GR" sz="1000" b="0" i="0" u="none" strike="noStrike" kern="1200" cap="none" spc="0" baseline="0">
              <a:solidFill>
                <a:srgbClr val="404040"/>
              </a:solidFill>
              <a:uFillTx/>
              <a:latin typeface="Century Gothic"/>
            </a:endParaRPr>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DB219D-F7A1-7FD1-F93C-8C5775609364}"/>
              </a:ext>
            </a:extLst>
          </p:cNvPr>
          <p:cNvSpPr txBox="1">
            <a:spLocks noGrp="1"/>
          </p:cNvSpPr>
          <p:nvPr>
            <p:ph type="title"/>
          </p:nvPr>
        </p:nvSpPr>
        <p:spPr>
          <a:xfrm>
            <a:off x="698665" y="412669"/>
            <a:ext cx="10058400" cy="746662"/>
          </a:xfrm>
        </p:spPr>
        <p:txBody>
          <a:bodyPr>
            <a:normAutofit fontScale="90000"/>
          </a:bodyPr>
          <a:lstStyle/>
          <a:p>
            <a:pPr lvl="0"/>
            <a:r>
              <a:rPr lang="el-GR" sz="3600" b="1" dirty="0"/>
              <a:t>Γιατί ομάδα?</a:t>
            </a:r>
            <a:br>
              <a:rPr lang="el-GR" sz="3600" b="1" dirty="0"/>
            </a:br>
            <a:r>
              <a:rPr lang="el-GR" sz="3600" b="1" dirty="0"/>
              <a:t>Ομάδα και άτομο </a:t>
            </a:r>
          </a:p>
        </p:txBody>
      </p:sp>
      <p:sp>
        <p:nvSpPr>
          <p:cNvPr id="3" name="Θέση περιεχομένου 2">
            <a:extLst>
              <a:ext uri="{FF2B5EF4-FFF2-40B4-BE49-F238E27FC236}">
                <a16:creationId xmlns:a16="http://schemas.microsoft.com/office/drawing/2014/main" id="{C81E17DE-7619-C030-D0F9-D89414BEEA2C}"/>
              </a:ext>
            </a:extLst>
          </p:cNvPr>
          <p:cNvSpPr txBox="1">
            <a:spLocks noGrp="1"/>
          </p:cNvSpPr>
          <p:nvPr>
            <p:ph idx="1"/>
          </p:nvPr>
        </p:nvSpPr>
        <p:spPr>
          <a:xfrm>
            <a:off x="1095375" y="1647645"/>
            <a:ext cx="10258428" cy="4900108"/>
          </a:xfrm>
        </p:spPr>
        <p:txBody>
          <a:bodyPr/>
          <a:lstStyle/>
          <a:p>
            <a:pPr lvl="0"/>
            <a:r>
              <a:rPr lang="el-GR" sz="2400" dirty="0"/>
              <a:t>Γεννιόμαστε σε ομάδα, με πρώτη ομάδα την ομάδα «μητέρα-παιδί» και παραμένουμε εκεί ένα μεγάλο χρονικό διάστημα, μέχρι να μεταπηδήσουμε σε άλλες ομάδες και </a:t>
            </a:r>
            <a:r>
              <a:rPr lang="el-GR" sz="2400" b="1" dirty="0"/>
              <a:t>παραμένουμε σε ομάδες ως τον θάνατό </a:t>
            </a:r>
            <a:r>
              <a:rPr lang="el-GR" sz="2400" dirty="0"/>
              <a:t>μας. </a:t>
            </a:r>
          </a:p>
          <a:p>
            <a:pPr lvl="0"/>
            <a:r>
              <a:rPr lang="el-GR" sz="2400" dirty="0"/>
              <a:t>Η ομαδοποίηση είναι βασική </a:t>
            </a:r>
            <a:r>
              <a:rPr lang="el-GR" sz="2400" b="1" dirty="0"/>
              <a:t>ενστικτώδης ανάγκη </a:t>
            </a:r>
            <a:r>
              <a:rPr lang="el-GR" sz="2400" dirty="0"/>
              <a:t>του ανθρώπου, γιατί </a:t>
            </a:r>
            <a:r>
              <a:rPr lang="el-GR" sz="2400" b="1" dirty="0"/>
              <a:t>ως είδος</a:t>
            </a:r>
            <a:r>
              <a:rPr lang="el-GR" sz="2400" dirty="0"/>
              <a:t> μόνο μέσα σε ομάδα επιβιώνουμε, με όρους ψυχικής υγείας. </a:t>
            </a:r>
          </a:p>
          <a:p>
            <a:pPr lvl="0"/>
            <a:endParaRPr lang="en-US" sz="2400" dirty="0"/>
          </a:p>
          <a:p>
            <a:pPr lvl="0"/>
            <a:r>
              <a:rPr lang="el-GR" sz="2400" dirty="0"/>
              <a:t>Κανένας άνθρωπος δεν υπάρχει εκτός ομάδας, εκτός και αν: </a:t>
            </a:r>
          </a:p>
          <a:p>
            <a:pPr lvl="1" algn="ctr"/>
            <a:endParaRPr lang="el-GR" sz="2400" dirty="0"/>
          </a:p>
          <a:p>
            <a:pPr marL="274320" lvl="1" indent="0" algn="ctr">
              <a:buNone/>
            </a:pPr>
            <a:r>
              <a:rPr lang="el-GR" sz="2400" dirty="0"/>
              <a:t> «ὁ </a:t>
            </a:r>
            <a:r>
              <a:rPr lang="el-GR" sz="2400" dirty="0" err="1"/>
              <a:t>δὲ</a:t>
            </a:r>
            <a:r>
              <a:rPr lang="el-GR" sz="2400" dirty="0"/>
              <a:t> </a:t>
            </a:r>
            <a:r>
              <a:rPr lang="el-GR" sz="2400" dirty="0" err="1"/>
              <a:t>μὴ</a:t>
            </a:r>
            <a:r>
              <a:rPr lang="el-GR" sz="2400" dirty="0"/>
              <a:t> δυνάμενος </a:t>
            </a:r>
            <a:r>
              <a:rPr lang="el-GR" sz="2400" dirty="0" err="1"/>
              <a:t>κοινωνεῖν</a:t>
            </a:r>
            <a:r>
              <a:rPr lang="el-GR" sz="2400" dirty="0"/>
              <a:t> ἢ </a:t>
            </a:r>
            <a:r>
              <a:rPr lang="el-GR" sz="2400" dirty="0" err="1"/>
              <a:t>μηδὲν</a:t>
            </a:r>
            <a:r>
              <a:rPr lang="el-GR" sz="2400" dirty="0"/>
              <a:t> δεόμενος δι' </a:t>
            </a:r>
            <a:r>
              <a:rPr lang="el-GR" sz="2400" dirty="0" err="1"/>
              <a:t>αὐτάρκειαν</a:t>
            </a:r>
            <a:r>
              <a:rPr lang="el-GR" sz="2400" dirty="0"/>
              <a:t> </a:t>
            </a:r>
            <a:r>
              <a:rPr lang="el-GR" sz="2400" dirty="0" err="1"/>
              <a:t>οὐθὲν</a:t>
            </a:r>
            <a:r>
              <a:rPr lang="el-GR" sz="2400" dirty="0"/>
              <a:t> μέρος πόλεως, </a:t>
            </a:r>
            <a:r>
              <a:rPr lang="el-GR" sz="2400" b="1" dirty="0" err="1"/>
              <a:t>ὥστε</a:t>
            </a:r>
            <a:r>
              <a:rPr lang="el-GR" sz="2400" b="1" dirty="0"/>
              <a:t> ἢ </a:t>
            </a:r>
            <a:r>
              <a:rPr lang="el-GR" sz="2400" b="1" dirty="0" err="1"/>
              <a:t>θηρίον</a:t>
            </a:r>
            <a:r>
              <a:rPr lang="el-GR" sz="2400" b="1" dirty="0"/>
              <a:t> ἢ θεός», </a:t>
            </a:r>
          </a:p>
          <a:p>
            <a:pPr marL="274320" lvl="1" indent="0" algn="ctr">
              <a:buNone/>
            </a:pPr>
            <a:r>
              <a:rPr lang="el-GR" sz="2400" i="1" dirty="0"/>
              <a:t>                                                                        Αριστοτέλους Πολιτικά </a:t>
            </a:r>
            <a:endParaRPr lang="el-GR" sz="2400" dirty="0"/>
          </a:p>
          <a:p>
            <a:pPr lvl="1"/>
            <a:endParaRPr lang="el-GR" sz="2400" dirty="0"/>
          </a:p>
          <a:p>
            <a:pPr lvl="0"/>
            <a:endParaRPr lang="el-GR" dirty="0"/>
          </a:p>
        </p:txBody>
      </p:sp>
      <p:sp>
        <p:nvSpPr>
          <p:cNvPr id="4" name="Θέση υποσέλιδου 3">
            <a:extLst>
              <a:ext uri="{FF2B5EF4-FFF2-40B4-BE49-F238E27FC236}">
                <a16:creationId xmlns:a16="http://schemas.microsoft.com/office/drawing/2014/main" id="{0F2620E3-6AE8-8495-AF5B-45B665A615E7}"/>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5">
            <a:extLst>
              <a:ext uri="{FF2B5EF4-FFF2-40B4-BE49-F238E27FC236}">
                <a16:creationId xmlns:a16="http://schemas.microsoft.com/office/drawing/2014/main" id="{C6DE3F5E-A993-4286-2735-F29C6190B2EE}"/>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F7DF4EA-EE4B-4CB5-A33A-58ED5A65B1B3}" type="slidenum">
              <a:rPr/>
              <a:t>12</a:t>
            </a:fld>
            <a:endParaRPr lang="el-GR" sz="1200" b="0" i="0" u="none" strike="noStrike" kern="1200" cap="none" spc="0" baseline="0">
              <a:solidFill>
                <a:srgbClr val="898989"/>
              </a:solidFill>
              <a:uFillTx/>
              <a:latin typeface="Calibri"/>
            </a:endParaRPr>
          </a:p>
        </p:txBody>
      </p:sp>
      <p:sp>
        <p:nvSpPr>
          <p:cNvPr id="6" name="Θέση αριθμού διαφάνειας 6">
            <a:extLst>
              <a:ext uri="{FF2B5EF4-FFF2-40B4-BE49-F238E27FC236}">
                <a16:creationId xmlns:a16="http://schemas.microsoft.com/office/drawing/2014/main" id="{A73CBEA1-2CA4-FAE5-70C9-DD8228C96AB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92C8E82-4348-440D-8FA6-56AAD0B70ED0}" type="slidenum">
              <a:rPr/>
              <a:t>12</a:t>
            </a:fld>
            <a:endParaRPr lang="el-GR" sz="1200" b="0" i="0" u="none" strike="noStrike" kern="1200" cap="none" spc="0" baseline="0">
              <a:solidFill>
                <a:srgbClr val="898989"/>
              </a:solidFill>
              <a:uFillTx/>
              <a:latin typeface="Calibri"/>
            </a:endParaRPr>
          </a:p>
        </p:txBody>
      </p:sp>
      <p:sp>
        <p:nvSpPr>
          <p:cNvPr id="7" name="Θέση αριθμού διαφάνειας 6">
            <a:extLst>
              <a:ext uri="{FF2B5EF4-FFF2-40B4-BE49-F238E27FC236}">
                <a16:creationId xmlns:a16="http://schemas.microsoft.com/office/drawing/2014/main" id="{6C1D2C0D-ACE3-B92C-0AD1-9A63723E9357}"/>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81E291E-D8BD-4FB2-ACEA-CA0DA4422985}" type="slidenum">
              <a:rPr/>
              <a:t>12</a:t>
            </a:fld>
            <a:endParaRPr lang="el-GR" sz="1200" b="0" i="0" u="none" strike="noStrike" kern="1200" cap="none" spc="0" baseline="0">
              <a:solidFill>
                <a:srgbClr val="898989"/>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txBox="1">
            <a:spLocks noGrp="1"/>
          </p:cNvSpPr>
          <p:nvPr>
            <p:ph type="title"/>
          </p:nvPr>
        </p:nvSpPr>
        <p:spPr>
          <a:xfrm>
            <a:off x="714150" y="643777"/>
            <a:ext cx="11370125" cy="864793"/>
          </a:xfrm>
        </p:spPr>
        <p:txBody>
          <a:bodyPr/>
          <a:lstStyle/>
          <a:p>
            <a:pPr lvl="0"/>
            <a:r>
              <a:rPr lang="el-GR" sz="3600" b="1" dirty="0"/>
              <a:t>Ομάδα και Κοινότητα (Ι)</a:t>
            </a:r>
          </a:p>
        </p:txBody>
      </p:sp>
      <p:sp>
        <p:nvSpPr>
          <p:cNvPr id="3" name="Θέση περιεχομένου 2"/>
          <p:cNvSpPr txBox="1">
            <a:spLocks noGrp="1"/>
          </p:cNvSpPr>
          <p:nvPr>
            <p:ph idx="1"/>
          </p:nvPr>
        </p:nvSpPr>
        <p:spPr>
          <a:xfrm>
            <a:off x="838197" y="1215667"/>
            <a:ext cx="10620378" cy="5366320"/>
          </a:xfrm>
        </p:spPr>
        <p:txBody>
          <a:bodyPr/>
          <a:lstStyle/>
          <a:p>
            <a:pPr marL="0" lvl="0" indent="0">
              <a:buNone/>
            </a:pPr>
            <a:endParaRPr lang="el-GR" sz="2600" b="1" i="1" dirty="0"/>
          </a:p>
          <a:p>
            <a:pPr marL="0" lvl="0" indent="0">
              <a:buNone/>
            </a:pPr>
            <a:r>
              <a:rPr lang="el-GR" sz="2800" b="1" i="1" dirty="0"/>
              <a:t>Αν σκεφτούμε τον εαυτό μας σαν υποκείμενο αλλά και σαν μέλος ενός συστήματος </a:t>
            </a:r>
            <a:r>
              <a:rPr lang="el-GR" sz="2800" i="1" dirty="0"/>
              <a:t>ταυτόχρονα, μπορεί να γίνουμε ενήμεροι για τις πολλές και διαφορετικές όψεις του κόσμου και </a:t>
            </a:r>
            <a:r>
              <a:rPr lang="el-GR" sz="2800" b="1" i="1" dirty="0"/>
              <a:t>να κατανοήσουμε </a:t>
            </a:r>
            <a:r>
              <a:rPr lang="en-US" sz="2800" b="1" i="1" dirty="0"/>
              <a:t>-</a:t>
            </a:r>
            <a:r>
              <a:rPr lang="el-GR" sz="2800" i="1" dirty="0"/>
              <a:t> </a:t>
            </a:r>
            <a:r>
              <a:rPr lang="el-GR" sz="2800" b="1" i="1" dirty="0"/>
              <a:t>ίσως</a:t>
            </a:r>
            <a:r>
              <a:rPr lang="en-US" sz="2800" b="1" i="1" dirty="0"/>
              <a:t> - </a:t>
            </a:r>
            <a:r>
              <a:rPr lang="el-GR" sz="2800" b="1" i="1" dirty="0"/>
              <a:t>πώς εμείς επηρεάζουμε τον κόσμο και πώς ο κόσμος εμάς</a:t>
            </a:r>
            <a:r>
              <a:rPr lang="el-GR" sz="2800" i="1" dirty="0"/>
              <a:t>. Έτσι, θα κατανοήσουμε ότι δεν υπάρχουμε μόνο ως υποκείμενα, ως </a:t>
            </a:r>
            <a:r>
              <a:rPr lang="el-GR" sz="2800" i="1" dirty="0" err="1"/>
              <a:t>ενδοψυχική</a:t>
            </a:r>
            <a:r>
              <a:rPr lang="el-GR" sz="2800" i="1" dirty="0"/>
              <a:t> οργάνωση, υπάρχουμε και ως μέρος μιας μικρής ομάδας, ότι αυτή η μικρή ομάδα αποτελεί μέρος μιας μεγαλύτερης, κ.λπ., </a:t>
            </a:r>
            <a:r>
              <a:rPr lang="el-GR" sz="2800" b="1" i="1" dirty="0">
                <a:solidFill>
                  <a:srgbClr val="FF0000"/>
                </a:solidFill>
              </a:rPr>
              <a:t>που μας επηρεάζει την ίδια στιγμή που την επηρεάζουμε!</a:t>
            </a:r>
          </a:p>
          <a:p>
            <a:pPr marL="0" lvl="0" indent="0">
              <a:buNone/>
            </a:pPr>
            <a:r>
              <a:rPr lang="el-GR" sz="2600" b="1" i="1" dirty="0"/>
              <a:t>                             </a:t>
            </a:r>
          </a:p>
          <a:p>
            <a:pPr marL="0" lvl="0" indent="0" algn="r">
              <a:buNone/>
            </a:pPr>
            <a:r>
              <a:rPr lang="en-US" sz="2200" dirty="0"/>
              <a:t>Yvonne Agazarian</a:t>
            </a:r>
            <a:endParaRPr lang="el-GR" sz="2200" dirty="0"/>
          </a:p>
          <a:p>
            <a:pPr marL="0" lvl="0" indent="0" algn="r">
              <a:buNone/>
            </a:pPr>
            <a:r>
              <a:rPr lang="en-US" sz="2200" dirty="0"/>
              <a:t>Systems Centered Theory</a:t>
            </a:r>
            <a:r>
              <a:rPr lang="el-GR" sz="2200" dirty="0"/>
              <a:t> </a:t>
            </a:r>
            <a:r>
              <a:rPr lang="en-US" sz="2200" dirty="0"/>
              <a:t>(SCT)</a:t>
            </a:r>
            <a:r>
              <a:rPr lang="el-GR" sz="2200" dirty="0"/>
              <a:t>, 2009</a:t>
            </a:r>
          </a:p>
          <a:p>
            <a:pPr lvl="0"/>
            <a:endParaRPr lang="el-GR" sz="1700" dirty="0"/>
          </a:p>
        </p:txBody>
      </p:sp>
      <p:sp>
        <p:nvSpPr>
          <p:cNvPr id="4" name="Θέση υποσέλιδου 3"/>
          <p:cNvSpPr txBox="1"/>
          <p:nvPr/>
        </p:nvSpPr>
        <p:spPr>
          <a:xfrm>
            <a:off x="3489963" y="6307668"/>
            <a:ext cx="5212080" cy="274320"/>
          </a:xfrm>
          <a:prstGeom prst="rect">
            <a:avLst/>
          </a:prstGeom>
          <a:noFill/>
          <a:ln>
            <a:noFill/>
          </a:ln>
        </p:spPr>
        <p:txBody>
          <a:bodyPr vert="horz" wrap="square" lIns="91440" tIns="45720" rIns="91440" bIns="45720" anchor="b" anchorCtr="1" compatLnSpc="1"/>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υποσέλιδου 7"/>
          <p:cNvSpPr txBox="1"/>
          <p:nvPr/>
        </p:nvSpPr>
        <p:spPr>
          <a:xfrm>
            <a:off x="2589215" y="6135806"/>
            <a:ext cx="7619996" cy="365129"/>
          </a:xfrm>
          <a:prstGeom prst="rect">
            <a:avLst/>
          </a:prstGeom>
          <a:noFill/>
          <a:ln>
            <a:noFill/>
          </a:ln>
        </p:spPr>
        <p:txBody>
          <a:bodyPr vert="horz" wrap="square" lIns="91440" tIns="45720" rIns="91440" bIns="45720" anchor="ctr" anchorCtr="0" compatLnSpc="1"/>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6" name="Θέση αριθμού διαφάνειας 8"/>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D19B7F9-C497-4B80-AC5A-7B43489A856C}" type="slidenum">
              <a:rPr/>
              <a:t>13</a:t>
            </a:fld>
            <a:endParaRPr lang="el-GR" sz="1200" b="0" i="0" u="none" strike="noStrike" kern="1200" cap="none" spc="0" baseline="0">
              <a:solidFill>
                <a:srgbClr val="898989"/>
              </a:solidFill>
              <a:uFillTx/>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5">
            <a:extLst>
              <a:ext uri="{FF2B5EF4-FFF2-40B4-BE49-F238E27FC236}">
                <a16:creationId xmlns:a16="http://schemas.microsoft.com/office/drawing/2014/main" id="{26F7D216-F64C-5D65-C1E9-B5A1D0FEC89F}"/>
              </a:ext>
            </a:extLst>
          </p:cNvPr>
          <p:cNvSpPr txBox="1">
            <a:spLocks noGrp="1"/>
          </p:cNvSpPr>
          <p:nvPr>
            <p:ph type="title"/>
          </p:nvPr>
        </p:nvSpPr>
        <p:spPr>
          <a:xfrm>
            <a:off x="531815" y="318211"/>
            <a:ext cx="10515600" cy="718599"/>
          </a:xfrm>
        </p:spPr>
        <p:txBody>
          <a:bodyPr>
            <a:normAutofit/>
          </a:bodyPr>
          <a:lstStyle/>
          <a:p>
            <a:pPr lvl="0"/>
            <a:r>
              <a:rPr lang="el-GR" sz="3600" b="1" dirty="0"/>
              <a:t>Ομάδα και Κοινότητα? (ΙΙ)</a:t>
            </a:r>
            <a:endParaRPr lang="el-GR" sz="3600" dirty="0"/>
          </a:p>
        </p:txBody>
      </p:sp>
      <p:sp>
        <p:nvSpPr>
          <p:cNvPr id="3" name="Θέση περιεχομένου 2">
            <a:extLst>
              <a:ext uri="{FF2B5EF4-FFF2-40B4-BE49-F238E27FC236}">
                <a16:creationId xmlns:a16="http://schemas.microsoft.com/office/drawing/2014/main" id="{03F85FB8-06DF-BA71-44C8-54481F5D0A26}"/>
              </a:ext>
            </a:extLst>
          </p:cNvPr>
          <p:cNvSpPr txBox="1">
            <a:spLocks noGrp="1"/>
          </p:cNvSpPr>
          <p:nvPr>
            <p:ph idx="1"/>
          </p:nvPr>
        </p:nvSpPr>
        <p:spPr>
          <a:xfrm>
            <a:off x="601885" y="936107"/>
            <a:ext cx="10988235" cy="6431752"/>
          </a:xfrm>
        </p:spPr>
        <p:txBody>
          <a:bodyPr/>
          <a:lstStyle/>
          <a:p>
            <a:pPr lvl="0">
              <a:spcBef>
                <a:spcPts val="0"/>
              </a:spcBef>
            </a:pPr>
            <a:r>
              <a:rPr lang="el-GR" sz="2400" i="1" dirty="0"/>
              <a:t>«…να επιχειρήσει </a:t>
            </a:r>
            <a:r>
              <a:rPr lang="el-GR" sz="2400" b="1" i="1" dirty="0"/>
              <a:t>να βρει ο καθένας τη φωνή του</a:t>
            </a:r>
            <a:r>
              <a:rPr lang="el-GR" sz="2400" i="1" dirty="0"/>
              <a:t>, μέσα σε μια  ευρύτερη, κοινοτική ή κοινωνική δυναμική σχέσεων, να ζήσει το ρίσκο  του μοιράσματος και της συνακόλουθης απόρριψης…»</a:t>
            </a:r>
          </a:p>
          <a:p>
            <a:pPr marL="0" lvl="0" indent="0">
              <a:spcBef>
                <a:spcPts val="0"/>
              </a:spcBef>
              <a:buNone/>
            </a:pPr>
            <a:r>
              <a:rPr lang="el-GR" sz="2400" i="1" dirty="0"/>
              <a:t>                                       </a:t>
            </a:r>
            <a:r>
              <a:rPr lang="en-US" sz="2400" i="1" dirty="0"/>
              <a:t> </a:t>
            </a:r>
            <a:endParaRPr lang="el-GR" sz="2400" i="1" dirty="0"/>
          </a:p>
          <a:p>
            <a:pPr marL="0" lvl="0" indent="0">
              <a:spcBef>
                <a:spcPts val="0"/>
              </a:spcBef>
              <a:buNone/>
            </a:pPr>
            <a:endParaRPr lang="el-GR" sz="2400" i="1" dirty="0"/>
          </a:p>
          <a:p>
            <a:pPr lvl="0">
              <a:spcBef>
                <a:spcPts val="0"/>
              </a:spcBef>
            </a:pPr>
            <a:r>
              <a:rPr lang="el-GR" sz="2400" i="1" dirty="0"/>
              <a:t>«Να βρει το άτομο την </a:t>
            </a:r>
            <a:r>
              <a:rPr lang="el-GR" sz="2400" b="1" i="1" dirty="0"/>
              <a:t>κοινωνική του ταυτότητα</a:t>
            </a:r>
            <a:r>
              <a:rPr lang="el-GR" sz="2400" i="1" dirty="0"/>
              <a:t>:  από τις συνειδητές ή ασυνείδητες κοινωνικές τους ταυτότητες τα άτομα  μετακινούνται στη δική τους θέση, φωνή και εξουσία»</a:t>
            </a:r>
            <a:r>
              <a:rPr lang="el-GR" sz="2400" dirty="0"/>
              <a:t>. </a:t>
            </a:r>
          </a:p>
          <a:p>
            <a:pPr marL="0" lvl="0" indent="0">
              <a:spcBef>
                <a:spcPts val="0"/>
              </a:spcBef>
              <a:buNone/>
            </a:pPr>
            <a:r>
              <a:rPr lang="el-GR" sz="2400" i="1" dirty="0"/>
              <a:t>                                                          </a:t>
            </a:r>
          </a:p>
          <a:p>
            <a:pPr marL="0" lvl="0" indent="0">
              <a:spcBef>
                <a:spcPts val="0"/>
              </a:spcBef>
              <a:buNone/>
            </a:pPr>
            <a:endParaRPr lang="el-GR" sz="2400" i="1" dirty="0"/>
          </a:p>
          <a:p>
            <a:pPr marL="0" lvl="0" indent="0" algn="r">
              <a:spcBef>
                <a:spcPts val="0"/>
              </a:spcBef>
              <a:buNone/>
            </a:pPr>
            <a:r>
              <a:rPr lang="el-GR" i="1" dirty="0"/>
              <a:t>                                                                               </a:t>
            </a:r>
            <a:r>
              <a:rPr lang="en-US" i="1" dirty="0"/>
              <a:t>Robbie Friedman</a:t>
            </a:r>
            <a:r>
              <a:rPr lang="el-GR" i="1" dirty="0"/>
              <a:t>, 2015</a:t>
            </a:r>
          </a:p>
          <a:p>
            <a:pPr marL="0" lvl="0" indent="0" algn="r">
              <a:spcBef>
                <a:spcPts val="0"/>
              </a:spcBef>
              <a:buNone/>
            </a:pPr>
            <a:r>
              <a:rPr lang="el-GR" i="1" dirty="0"/>
              <a:t>                                                                                  </a:t>
            </a:r>
            <a:r>
              <a:rPr lang="en-US" i="1" dirty="0"/>
              <a:t>Theodora Skali, 2016</a:t>
            </a:r>
            <a:endParaRPr lang="el-GR" i="1" dirty="0"/>
          </a:p>
          <a:p>
            <a:pPr marL="0" lvl="0" indent="0" algn="just">
              <a:spcBef>
                <a:spcPts val="0"/>
              </a:spcBef>
              <a:buNone/>
            </a:pPr>
            <a:endParaRPr lang="el-GR" sz="900" i="1" dirty="0"/>
          </a:p>
          <a:p>
            <a:pPr marL="0" lvl="0" indent="0">
              <a:spcBef>
                <a:spcPts val="0"/>
              </a:spcBef>
              <a:buNone/>
            </a:pPr>
            <a:endParaRPr lang="el-GR" sz="400" i="1" dirty="0"/>
          </a:p>
          <a:p>
            <a:pPr marL="0" lvl="0" indent="0">
              <a:spcBef>
                <a:spcPts val="0"/>
              </a:spcBef>
              <a:buNone/>
            </a:pPr>
            <a:endParaRPr lang="el-GR" sz="400" b="1" dirty="0"/>
          </a:p>
          <a:p>
            <a:pPr marL="0" lvl="0" indent="0" algn="r">
              <a:spcBef>
                <a:spcPts val="0"/>
              </a:spcBef>
              <a:buNone/>
            </a:pPr>
            <a:endParaRPr lang="el-GR" sz="1600" b="1" dirty="0"/>
          </a:p>
          <a:p>
            <a:pPr marL="0" lvl="0" indent="0" algn="r">
              <a:spcBef>
                <a:spcPts val="0"/>
              </a:spcBef>
              <a:buNone/>
            </a:pPr>
            <a:endParaRPr lang="el-GR" sz="1600" b="1" dirty="0"/>
          </a:p>
          <a:p>
            <a:pPr marL="0" lvl="0" indent="0" algn="r">
              <a:spcBef>
                <a:spcPts val="0"/>
              </a:spcBef>
              <a:buNone/>
            </a:pPr>
            <a:endParaRPr lang="el-GR" sz="1600" b="1" dirty="0"/>
          </a:p>
          <a:p>
            <a:pPr marL="0" lvl="0" indent="0" algn="r">
              <a:spcBef>
                <a:spcPts val="0"/>
              </a:spcBef>
              <a:buNone/>
            </a:pPr>
            <a:r>
              <a:rPr lang="en-US" sz="1600" b="1" dirty="0"/>
              <a:t>Skali, Th. </a:t>
            </a:r>
            <a:r>
              <a:rPr lang="en-US" sz="1600" dirty="0"/>
              <a:t>(2016). A Large Group in Athens. </a:t>
            </a:r>
            <a:r>
              <a:rPr lang="en-US" sz="1600" i="1" dirty="0"/>
              <a:t>Group Analytic Society International: Contexts </a:t>
            </a:r>
            <a:r>
              <a:rPr lang="en-US" sz="1600" dirty="0"/>
              <a:t>(June)</a:t>
            </a:r>
            <a:endParaRPr lang="el-GR" sz="1600" dirty="0"/>
          </a:p>
          <a:p>
            <a:pPr marL="0" lvl="0" indent="0" algn="r">
              <a:spcBef>
                <a:spcPts val="0"/>
              </a:spcBef>
              <a:buNone/>
            </a:pPr>
            <a:r>
              <a:rPr lang="en-US" sz="1600" b="1" dirty="0"/>
              <a:t>Friedman, R. </a:t>
            </a:r>
            <a:r>
              <a:rPr lang="en-US" sz="1600" dirty="0"/>
              <a:t>(2015). Towards a More User-Friendly Setting in the AGPA’s Large Group:  Developing an Internal and Social Dialogue. </a:t>
            </a:r>
            <a:r>
              <a:rPr lang="en-US" sz="1600" i="1" dirty="0"/>
              <a:t>The Group Circle: The Newsletter of the American Group Psychotherapy Association and the International   Board for Certification of Group Psychotherapists.</a:t>
            </a:r>
            <a:r>
              <a:rPr lang="en-US" sz="1600" dirty="0"/>
              <a:t> N.Y.: AGPA</a:t>
            </a:r>
            <a:endParaRPr lang="el-GR" sz="1600" dirty="0"/>
          </a:p>
          <a:p>
            <a:pPr marL="0" lvl="0" indent="0" algn="r">
              <a:spcBef>
                <a:spcPts val="0"/>
              </a:spcBef>
              <a:buNone/>
            </a:pPr>
            <a:r>
              <a:rPr lang="el-GR" sz="1600" dirty="0"/>
              <a:t> </a:t>
            </a:r>
          </a:p>
          <a:p>
            <a:pPr lvl="0">
              <a:lnSpc>
                <a:spcPct val="40000"/>
              </a:lnSpc>
            </a:pPr>
            <a:endParaRPr lang="el-GR" sz="200" dirty="0"/>
          </a:p>
        </p:txBody>
      </p:sp>
      <p:sp>
        <p:nvSpPr>
          <p:cNvPr id="4" name="Θέση αριθμού διαφάνειας 4">
            <a:extLst>
              <a:ext uri="{FF2B5EF4-FFF2-40B4-BE49-F238E27FC236}">
                <a16:creationId xmlns:a16="http://schemas.microsoft.com/office/drawing/2014/main" id="{A1FAC9BE-A783-DE66-05A4-13BF09C9707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A558E02-ED3C-4331-8ABD-DADCC8FD977F}" type="slidenum">
              <a:rPr/>
              <a:t>14</a:t>
            </a:fld>
            <a:endParaRPr lang="el-GR" sz="1200" b="0" i="0" u="none" strike="noStrike" kern="1200" cap="none" spc="0" baseline="0">
              <a:solidFill>
                <a:srgbClr val="898989"/>
              </a:solidFill>
              <a:uFillTx/>
              <a:latin typeface="Calibri"/>
            </a:endParaRPr>
          </a:p>
        </p:txBody>
      </p:sp>
      <p:sp>
        <p:nvSpPr>
          <p:cNvPr id="5" name="Θέση υποσέλιδου 2">
            <a:extLst>
              <a:ext uri="{FF2B5EF4-FFF2-40B4-BE49-F238E27FC236}">
                <a16:creationId xmlns:a16="http://schemas.microsoft.com/office/drawing/2014/main" id="{3F1CE1AF-C698-51C0-054C-8F953A809244}"/>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animEffect transition="in" filter="fade">
                                      <p:cBhvr>
                                        <p:cTn id="37" dur="500"/>
                                        <p:tgtEl>
                                          <p:spTgt spid="3">
                                            <p:txEl>
                                              <p:pRg st="14" end="1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5" end="15"/>
                                            </p:txEl>
                                          </p:spTgt>
                                        </p:tgtEl>
                                        <p:attrNameLst>
                                          <p:attrName>style.visibility</p:attrName>
                                        </p:attrNameLst>
                                      </p:cBhvr>
                                      <p:to>
                                        <p:strVal val="visible"/>
                                      </p:to>
                                    </p:set>
                                    <p:animEffect transition="in" filter="fade">
                                      <p:cBhvr>
                                        <p:cTn id="42" dur="500"/>
                                        <p:tgtEl>
                                          <p:spTgt spid="3">
                                            <p:txEl>
                                              <p:pRg st="15" end="1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6" end="16"/>
                                            </p:txEl>
                                          </p:spTgt>
                                        </p:tgtEl>
                                        <p:attrNameLst>
                                          <p:attrName>style.visibility</p:attrName>
                                        </p:attrNameLst>
                                      </p:cBhvr>
                                      <p:to>
                                        <p:strVal val="visible"/>
                                      </p:to>
                                    </p:set>
                                    <p:animEffect transition="in" filter="fade">
                                      <p:cBhvr>
                                        <p:cTn id="47"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339CCD-DBAC-70E9-FD83-D97E2A30A3D1}"/>
              </a:ext>
            </a:extLst>
          </p:cNvPr>
          <p:cNvSpPr txBox="1">
            <a:spLocks noGrp="1"/>
          </p:cNvSpPr>
          <p:nvPr>
            <p:ph type="title"/>
          </p:nvPr>
        </p:nvSpPr>
        <p:spPr>
          <a:xfrm>
            <a:off x="838203" y="238813"/>
            <a:ext cx="10515600" cy="681035"/>
          </a:xfrm>
        </p:spPr>
        <p:txBody>
          <a:bodyPr>
            <a:normAutofit/>
          </a:bodyPr>
          <a:lstStyle/>
          <a:p>
            <a:pPr lvl="0"/>
            <a:r>
              <a:rPr lang="el-GR" sz="3600" b="1" dirty="0"/>
              <a:t>Απαρχές ιστορίας ψυχοθεραπείας  </a:t>
            </a:r>
          </a:p>
        </p:txBody>
      </p:sp>
      <p:sp>
        <p:nvSpPr>
          <p:cNvPr id="3" name="Θέση περιεχομένου 2">
            <a:extLst>
              <a:ext uri="{FF2B5EF4-FFF2-40B4-BE49-F238E27FC236}">
                <a16:creationId xmlns:a16="http://schemas.microsoft.com/office/drawing/2014/main" id="{9A8FB14D-EEC1-ED65-53EC-96E16BF90DF8}"/>
              </a:ext>
            </a:extLst>
          </p:cNvPr>
          <p:cNvSpPr txBox="1">
            <a:spLocks noGrp="1"/>
          </p:cNvSpPr>
          <p:nvPr>
            <p:ph idx="1"/>
          </p:nvPr>
        </p:nvSpPr>
        <p:spPr>
          <a:xfrm>
            <a:off x="723903" y="1061243"/>
            <a:ext cx="10515601" cy="5406232"/>
          </a:xfrm>
        </p:spPr>
        <p:txBody>
          <a:bodyPr>
            <a:normAutofit/>
          </a:bodyPr>
          <a:lstStyle/>
          <a:p>
            <a:pPr lvl="0">
              <a:lnSpc>
                <a:spcPct val="80000"/>
              </a:lnSpc>
            </a:pPr>
            <a:r>
              <a:rPr lang="el-GR" sz="2400" b="1" dirty="0">
                <a:solidFill>
                  <a:srgbClr val="FF0000"/>
                </a:solidFill>
              </a:rPr>
              <a:t>Τέλη του 19</a:t>
            </a:r>
            <a:r>
              <a:rPr lang="el-GR" sz="2400" b="1" baseline="30000" dirty="0">
                <a:solidFill>
                  <a:srgbClr val="FF0000"/>
                </a:solidFill>
              </a:rPr>
              <a:t>ου</a:t>
            </a:r>
            <a:r>
              <a:rPr lang="el-GR" sz="2400" baseline="30000" dirty="0"/>
              <a:t>: </a:t>
            </a:r>
            <a:r>
              <a:rPr lang="el-GR" sz="2400" dirty="0"/>
              <a:t>Ο ψυχιατρικός ασθενής στην ψυχιατρική σκηνή: Κάτι </a:t>
            </a:r>
            <a:r>
              <a:rPr lang="el-GR" sz="2400" b="1" dirty="0"/>
              <a:t>περίεργο</a:t>
            </a:r>
            <a:r>
              <a:rPr lang="el-GR" sz="2400" dirty="0"/>
              <a:t> κοινωνικά ή/και οικογενειακή </a:t>
            </a:r>
            <a:r>
              <a:rPr lang="el-GR" sz="2400" b="1" dirty="0"/>
              <a:t>«ενόχληση». </a:t>
            </a:r>
          </a:p>
          <a:p>
            <a:pPr lvl="0">
              <a:lnSpc>
                <a:spcPct val="80000"/>
              </a:lnSpc>
            </a:pPr>
            <a:endParaRPr lang="el-GR" sz="2400" dirty="0"/>
          </a:p>
          <a:p>
            <a:pPr lvl="0">
              <a:lnSpc>
                <a:spcPct val="80000"/>
              </a:lnSpc>
            </a:pPr>
            <a:r>
              <a:rPr lang="en-US" sz="2400" b="1" dirty="0">
                <a:solidFill>
                  <a:srgbClr val="FF0000"/>
                </a:solidFill>
              </a:rPr>
              <a:t>S. Freud</a:t>
            </a:r>
            <a:r>
              <a:rPr lang="el-GR" sz="2400" dirty="0"/>
              <a:t>: Βγάζει τον ασθενή από το </a:t>
            </a:r>
            <a:r>
              <a:rPr lang="el-GR" sz="2400" b="1" dirty="0"/>
              <a:t>κοινωνικό του πλαίσιο</a:t>
            </a:r>
            <a:r>
              <a:rPr lang="el-GR" sz="2400" dirty="0"/>
              <a:t> και να τον τοποθετεί σε ένα </a:t>
            </a:r>
            <a:r>
              <a:rPr lang="el-GR" sz="2400" b="1" dirty="0"/>
              <a:t>θεραπευτικό πλαίσιο</a:t>
            </a:r>
            <a:r>
              <a:rPr lang="el-GR" sz="2400" dirty="0"/>
              <a:t>. Αυτή είναι η </a:t>
            </a:r>
            <a:r>
              <a:rPr lang="el-GR" sz="2400" b="1" dirty="0"/>
              <a:t>αναλυτική κατάσταση</a:t>
            </a:r>
            <a:r>
              <a:rPr lang="el-GR" sz="2400" dirty="0"/>
              <a:t>.  </a:t>
            </a:r>
          </a:p>
          <a:p>
            <a:pPr lvl="1">
              <a:lnSpc>
                <a:spcPct val="80000"/>
              </a:lnSpc>
              <a:buFont typeface="Wingdings" panose="05000000000000000000" pitchFamily="2" charset="2"/>
              <a:buChar char="ü"/>
            </a:pPr>
            <a:r>
              <a:rPr lang="el-GR" sz="2400" dirty="0"/>
              <a:t>Δημιουργεί μία συνθήκη, στην οποία </a:t>
            </a:r>
            <a:r>
              <a:rPr lang="el-GR" sz="2400" b="1" dirty="0"/>
              <a:t>ασθενής και αναλυτής εργάζονταν μαζί με σκοπό την κατανόηση της ασθένειας του ασθενούς,</a:t>
            </a:r>
            <a:r>
              <a:rPr lang="el-GR" sz="2400" dirty="0"/>
              <a:t> γεγονός το οποίο σταδιακά οδηγούσε στην ενσωμάτωση και αφομοίωση της ασθένειας από την προσωπικότητα του ασθενούς.</a:t>
            </a:r>
          </a:p>
          <a:p>
            <a:pPr lvl="0">
              <a:lnSpc>
                <a:spcPct val="80000"/>
              </a:lnSpc>
            </a:pPr>
            <a:endParaRPr lang="el-GR" sz="2400" b="1" dirty="0"/>
          </a:p>
          <a:p>
            <a:pPr lvl="0">
              <a:lnSpc>
                <a:spcPct val="80000"/>
              </a:lnSpc>
            </a:pPr>
            <a:r>
              <a:rPr lang="en-US" sz="2400" b="1" dirty="0">
                <a:solidFill>
                  <a:srgbClr val="FF0000"/>
                </a:solidFill>
              </a:rPr>
              <a:t>Klein, </a:t>
            </a:r>
            <a:r>
              <a:rPr lang="el-GR" sz="2400" b="1" dirty="0" err="1">
                <a:solidFill>
                  <a:srgbClr val="FF0000"/>
                </a:solidFill>
              </a:rPr>
              <a:t>Winnicott</a:t>
            </a:r>
            <a:r>
              <a:rPr lang="el-GR" sz="2400" b="1" dirty="0">
                <a:solidFill>
                  <a:srgbClr val="FF0000"/>
                </a:solidFill>
              </a:rPr>
              <a:t>, </a:t>
            </a:r>
            <a:r>
              <a:rPr lang="el-GR" sz="2400" b="1" dirty="0" err="1">
                <a:solidFill>
                  <a:srgbClr val="FF0000"/>
                </a:solidFill>
              </a:rPr>
              <a:t>Fairbairn</a:t>
            </a:r>
            <a:r>
              <a:rPr lang="el-GR" sz="2400" b="1" dirty="0">
                <a:solidFill>
                  <a:srgbClr val="FF0000"/>
                </a:solidFill>
              </a:rPr>
              <a:t>, </a:t>
            </a:r>
            <a:r>
              <a:rPr lang="en-US" sz="2400" b="1" dirty="0">
                <a:solidFill>
                  <a:srgbClr val="FF0000"/>
                </a:solidFill>
              </a:rPr>
              <a:t>Foulkes, </a:t>
            </a:r>
            <a:r>
              <a:rPr lang="el-GR" sz="2400" b="1" dirty="0" err="1">
                <a:solidFill>
                  <a:srgbClr val="FF0000"/>
                </a:solidFill>
              </a:rPr>
              <a:t>Balint</a:t>
            </a:r>
            <a:r>
              <a:rPr lang="en-US" sz="2400" b="1" dirty="0">
                <a:solidFill>
                  <a:srgbClr val="FF0000"/>
                </a:solidFill>
              </a:rPr>
              <a:t>, Klein, </a:t>
            </a:r>
            <a:r>
              <a:rPr lang="el-GR" sz="2400" b="1" dirty="0" err="1">
                <a:solidFill>
                  <a:srgbClr val="FF0000"/>
                </a:solidFill>
              </a:rPr>
              <a:t>Winnicott</a:t>
            </a:r>
            <a:r>
              <a:rPr lang="el-GR" sz="2400" b="1" dirty="0">
                <a:solidFill>
                  <a:srgbClr val="FF0000"/>
                </a:solidFill>
              </a:rPr>
              <a:t>, </a:t>
            </a:r>
            <a:r>
              <a:rPr lang="el-GR" sz="2400" b="1" dirty="0" err="1">
                <a:solidFill>
                  <a:srgbClr val="FF0000"/>
                </a:solidFill>
              </a:rPr>
              <a:t>Fairbairn</a:t>
            </a:r>
            <a:r>
              <a:rPr lang="el-GR" sz="2400" b="1" dirty="0">
                <a:solidFill>
                  <a:srgbClr val="FF0000"/>
                </a:solidFill>
              </a:rPr>
              <a:t>, </a:t>
            </a:r>
            <a:r>
              <a:rPr lang="en-US" sz="2400" b="1" dirty="0">
                <a:solidFill>
                  <a:srgbClr val="FF0000"/>
                </a:solidFill>
              </a:rPr>
              <a:t>Foulkes, </a:t>
            </a:r>
            <a:r>
              <a:rPr lang="el-GR" sz="2400" b="1" dirty="0" err="1">
                <a:solidFill>
                  <a:srgbClr val="FF0000"/>
                </a:solidFill>
              </a:rPr>
              <a:t>Balint</a:t>
            </a:r>
            <a:r>
              <a:rPr lang="en-US" sz="2400" b="1" dirty="0">
                <a:solidFill>
                  <a:srgbClr val="FF0000"/>
                </a:solidFill>
              </a:rPr>
              <a:t>, </a:t>
            </a:r>
            <a:r>
              <a:rPr lang="el-GR" sz="2400" b="1" dirty="0" err="1">
                <a:solidFill>
                  <a:srgbClr val="FF0000"/>
                </a:solidFill>
              </a:rPr>
              <a:t>κλπ</a:t>
            </a:r>
            <a:r>
              <a:rPr lang="el-GR" sz="2400" b="1" dirty="0">
                <a:solidFill>
                  <a:srgbClr val="FF0000"/>
                </a:solidFill>
              </a:rPr>
              <a:t>: </a:t>
            </a:r>
            <a:r>
              <a:rPr lang="el-GR" sz="2400" b="1" dirty="0"/>
              <a:t>Μετατόπιση* </a:t>
            </a:r>
            <a:r>
              <a:rPr lang="el-GR" sz="2400" dirty="0"/>
              <a:t>από το απόλυτο της </a:t>
            </a:r>
            <a:r>
              <a:rPr lang="el-GR" sz="2400" b="1" dirty="0" err="1"/>
              <a:t>ενόρμησης</a:t>
            </a:r>
            <a:r>
              <a:rPr lang="el-GR" sz="2400" b="1" dirty="0"/>
              <a:t>** </a:t>
            </a:r>
            <a:r>
              <a:rPr lang="el-GR" sz="2400" dirty="0"/>
              <a:t>στο </a:t>
            </a:r>
            <a:r>
              <a:rPr lang="el-GR" sz="2400" b="1" dirty="0"/>
              <a:t>έξωθεν περιβάλλον </a:t>
            </a:r>
            <a:r>
              <a:rPr lang="el-GR" sz="2400" dirty="0"/>
              <a:t>(άλλος, μητέρα, κοινωνία, κ.λπ.)</a:t>
            </a:r>
          </a:p>
          <a:p>
            <a:pPr marL="274320" lvl="1" indent="0">
              <a:lnSpc>
                <a:spcPct val="80000"/>
              </a:lnSpc>
              <a:buNone/>
            </a:pPr>
            <a:r>
              <a:rPr lang="el-GR" sz="2200" dirty="0"/>
              <a:t> ** εν – ορμή (ενστικτώδες/βιολογικό)</a:t>
            </a:r>
          </a:p>
        </p:txBody>
      </p:sp>
      <p:sp>
        <p:nvSpPr>
          <p:cNvPr id="4" name="Θέση αριθμού διαφάνειας 4">
            <a:extLst>
              <a:ext uri="{FF2B5EF4-FFF2-40B4-BE49-F238E27FC236}">
                <a16:creationId xmlns:a16="http://schemas.microsoft.com/office/drawing/2014/main" id="{81DBB219-3E24-8254-2FFC-BC045D8825D0}"/>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CE6F0F5-73F7-46D1-8138-EFAB8B8D5419}" type="slidenum">
              <a:rPr/>
              <a:t>15</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EEF07704-55B5-DD74-42EA-624752F823E5}"/>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71EF141-B1E8-4760-ACF6-26ABDF917B05}" type="slidenum">
              <a:rPr/>
              <a:t>15</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67C9637E-5BBA-72B0-5224-B3D4D636238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25A1C90-0B87-4AD8-9338-B2E2FB8B8CF9}" type="slidenum">
              <a:rPr/>
              <a:t>15</a:t>
            </a:fld>
            <a:endParaRPr lang="el-GR" sz="1200" b="0" i="0" u="none" strike="noStrike" kern="1200" cap="none" spc="0" baseline="0">
              <a:solidFill>
                <a:srgbClr val="898989"/>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40993C2-8D40-358C-0FFE-51B9649B01B9}"/>
              </a:ext>
            </a:extLst>
          </p:cNvPr>
          <p:cNvSpPr txBox="1">
            <a:spLocks noGrp="1"/>
          </p:cNvSpPr>
          <p:nvPr>
            <p:ph type="title"/>
          </p:nvPr>
        </p:nvSpPr>
        <p:spPr>
          <a:xfrm>
            <a:off x="616295" y="624941"/>
            <a:ext cx="11347365" cy="780888"/>
          </a:xfrm>
        </p:spPr>
        <p:txBody>
          <a:bodyPr>
            <a:normAutofit fontScale="90000"/>
          </a:bodyPr>
          <a:lstStyle/>
          <a:p>
            <a:pPr lvl="0"/>
            <a:r>
              <a:rPr lang="el-GR" sz="3600" b="1" dirty="0"/>
              <a:t>Στη μετατόπιση αυτή*  βοήθησαν π</a:t>
            </a:r>
            <a:r>
              <a:rPr lang="el-GR" sz="3100" b="1" dirty="0"/>
              <a:t>οικίλες διατυπώσεις </a:t>
            </a:r>
            <a:br>
              <a:rPr lang="el-GR" sz="3100" b="1" dirty="0"/>
            </a:br>
            <a:r>
              <a:rPr lang="el-GR" sz="3100" b="1" dirty="0"/>
              <a:t>(βάσει κοινωνικών και πολιτικών αλλαγών) </a:t>
            </a:r>
          </a:p>
        </p:txBody>
      </p:sp>
      <p:sp>
        <p:nvSpPr>
          <p:cNvPr id="3" name="Rectangle 3">
            <a:extLst>
              <a:ext uri="{FF2B5EF4-FFF2-40B4-BE49-F238E27FC236}">
                <a16:creationId xmlns:a16="http://schemas.microsoft.com/office/drawing/2014/main" id="{2F97DA36-0840-A382-6877-1CB227B3F6A3}"/>
              </a:ext>
            </a:extLst>
          </p:cNvPr>
          <p:cNvSpPr txBox="1">
            <a:spLocks noGrp="1"/>
          </p:cNvSpPr>
          <p:nvPr>
            <p:ph idx="1"/>
          </p:nvPr>
        </p:nvSpPr>
        <p:spPr>
          <a:xfrm>
            <a:off x="543198" y="1543050"/>
            <a:ext cx="10963002" cy="5038938"/>
          </a:xfrm>
        </p:spPr>
        <p:txBody>
          <a:bodyPr/>
          <a:lstStyle/>
          <a:p>
            <a:pPr lvl="0">
              <a:lnSpc>
                <a:spcPct val="70000"/>
              </a:lnSpc>
            </a:pPr>
            <a:r>
              <a:rPr lang="el-GR" sz="2400" b="1" dirty="0"/>
              <a:t>Εγώ ο άλλος:</a:t>
            </a:r>
            <a:r>
              <a:rPr lang="en-US" sz="2400" b="1" dirty="0"/>
              <a:t> </a:t>
            </a:r>
            <a:r>
              <a:rPr lang="el-GR" sz="2400" dirty="0"/>
              <a:t>«η ατομική ψυχολογία είναι, στο βαθμό που λαμβάνει υπόψη τη σχέση του ατόμου με τους άλλους, και ομαδική ψυχολογία» (</a:t>
            </a:r>
            <a:r>
              <a:rPr lang="en-US" sz="2400" dirty="0"/>
              <a:t>Freud</a:t>
            </a:r>
            <a:r>
              <a:rPr lang="el-GR" sz="2400" dirty="0"/>
              <a:t>, 1921)</a:t>
            </a:r>
          </a:p>
          <a:p>
            <a:pPr lvl="0">
              <a:lnSpc>
                <a:spcPct val="70000"/>
              </a:lnSpc>
            </a:pPr>
            <a:endParaRPr lang="el-GR" sz="2400" b="1" dirty="0"/>
          </a:p>
          <a:p>
            <a:pPr lvl="0">
              <a:lnSpc>
                <a:spcPct val="70000"/>
              </a:lnSpc>
            </a:pPr>
            <a:r>
              <a:rPr lang="el-GR" sz="2400" b="1" dirty="0"/>
              <a:t>Εγώ και ο άλλος:</a:t>
            </a:r>
            <a:r>
              <a:rPr lang="el-GR" sz="2400" dirty="0"/>
              <a:t> Τάση να συνδεόμαστε με ένα αντικείμενο.  Θεωρία </a:t>
            </a:r>
            <a:r>
              <a:rPr lang="el-GR" sz="2400" dirty="0" err="1"/>
              <a:t>αντικειμενοτρόπων</a:t>
            </a:r>
            <a:r>
              <a:rPr lang="el-GR" sz="2400" dirty="0"/>
              <a:t> σχέσεων (Μ. Κ</a:t>
            </a:r>
            <a:r>
              <a:rPr lang="en-US" sz="2400" dirty="0" err="1"/>
              <a:t>lein</a:t>
            </a:r>
            <a:r>
              <a:rPr lang="el-GR" sz="2400" dirty="0"/>
              <a:t>, 1932)</a:t>
            </a:r>
          </a:p>
          <a:p>
            <a:pPr lvl="0">
              <a:lnSpc>
                <a:spcPct val="70000"/>
              </a:lnSpc>
            </a:pPr>
            <a:r>
              <a:rPr lang="el-GR" sz="2400" b="1" dirty="0"/>
              <a:t>Εγώ ο άλλος:</a:t>
            </a:r>
            <a:r>
              <a:rPr lang="el-GR" sz="2400" dirty="0"/>
              <a:t> Πρώιμος ναρκισσισμός. Αρχικά: παιδί – μητέρα «ένα»: αναγκαίο.  (</a:t>
            </a:r>
            <a:r>
              <a:rPr lang="en-US" sz="2400" dirty="0"/>
              <a:t>Winnicott, 19</a:t>
            </a:r>
            <a:r>
              <a:rPr lang="el-GR" sz="2400" dirty="0"/>
              <a:t>47)</a:t>
            </a:r>
          </a:p>
          <a:p>
            <a:pPr lvl="0">
              <a:lnSpc>
                <a:spcPct val="70000"/>
              </a:lnSpc>
            </a:pPr>
            <a:endParaRPr lang="el-GR" sz="2400" dirty="0"/>
          </a:p>
          <a:p>
            <a:pPr lvl="0">
              <a:lnSpc>
                <a:spcPct val="70000"/>
              </a:lnSpc>
            </a:pPr>
            <a:r>
              <a:rPr lang="el-GR" sz="2400" b="1" dirty="0"/>
              <a:t>Εγώ και οι άλλοι (Κοινωνία):</a:t>
            </a:r>
            <a:r>
              <a:rPr lang="el-GR" sz="2400" dirty="0"/>
              <a:t> «… κάθε άτομο</a:t>
            </a:r>
            <a:r>
              <a:rPr lang="en-US" sz="2400" dirty="0"/>
              <a:t>…, </a:t>
            </a:r>
            <a:r>
              <a:rPr lang="el-GR" sz="2400" dirty="0"/>
              <a:t>προσδιορίζεται ουσιαστικά, από τον κόσμο στον οποίο ζει, από την κοινότητα και την ομάδα, της οποίας αποτελεί μέρος …» (</a:t>
            </a:r>
            <a:r>
              <a:rPr lang="en-US" sz="2400" dirty="0"/>
              <a:t>Foulkes, 1948</a:t>
            </a:r>
            <a:r>
              <a:rPr lang="el-GR" sz="2400" dirty="0"/>
              <a:t>)</a:t>
            </a:r>
          </a:p>
          <a:p>
            <a:pPr lvl="0">
              <a:lnSpc>
                <a:spcPct val="70000"/>
              </a:lnSpc>
            </a:pPr>
            <a:endParaRPr lang="el-GR" sz="2400" dirty="0"/>
          </a:p>
          <a:p>
            <a:pPr lvl="0">
              <a:lnSpc>
                <a:spcPct val="70000"/>
              </a:lnSpc>
            </a:pPr>
            <a:r>
              <a:rPr lang="el-GR" sz="2400" b="1" dirty="0"/>
              <a:t>Εγώ ως Όλον</a:t>
            </a:r>
            <a:r>
              <a:rPr lang="el-GR" sz="2400" dirty="0"/>
              <a:t>: Τα ανθρώπινα συστήματα επιβιώνουν, αναπτύσσονται, εξελίσσονται και μετασχηματίζονται από το απλό στο πολύπλοκο, μέσω μιας </a:t>
            </a:r>
            <a:r>
              <a:rPr lang="el-GR" sz="2400" b="1" dirty="0"/>
              <a:t>εξελικτικής  ικανότητας</a:t>
            </a:r>
            <a:r>
              <a:rPr lang="el-GR" sz="2400" dirty="0"/>
              <a:t>  να </a:t>
            </a:r>
            <a:r>
              <a:rPr lang="el-GR" sz="2400" b="1" dirty="0"/>
              <a:t>αναγνωρίζουν διαφορές και να τις συνθέτουν </a:t>
            </a:r>
            <a:r>
              <a:rPr lang="el-GR" sz="2400" b="1" dirty="0">
                <a:solidFill>
                  <a:srgbClr val="FF0000"/>
                </a:solidFill>
              </a:rPr>
              <a:t>εντός σχέσεων</a:t>
            </a:r>
            <a:r>
              <a:rPr lang="el-GR" sz="2400" dirty="0"/>
              <a:t> (</a:t>
            </a:r>
            <a:r>
              <a:rPr lang="en-US" sz="2400" dirty="0"/>
              <a:t>Agazarian, 2004</a:t>
            </a:r>
            <a:r>
              <a:rPr lang="el-GR" sz="2400" dirty="0"/>
              <a:t>)</a:t>
            </a:r>
          </a:p>
          <a:p>
            <a:pPr marL="0" lvl="0" indent="0">
              <a:lnSpc>
                <a:spcPct val="70000"/>
              </a:lnSpc>
              <a:buNone/>
            </a:pPr>
            <a:endParaRPr lang="el-GR" sz="2400" dirty="0"/>
          </a:p>
          <a:p>
            <a:pPr lvl="0">
              <a:lnSpc>
                <a:spcPct val="70000"/>
              </a:lnSpc>
            </a:pPr>
            <a:endParaRPr lang="el-GR" sz="2400" i="1" dirty="0"/>
          </a:p>
          <a:p>
            <a:pPr lvl="0">
              <a:lnSpc>
                <a:spcPct val="70000"/>
              </a:lnSpc>
            </a:pPr>
            <a:endParaRPr lang="el-GR" sz="2600" i="1" dirty="0"/>
          </a:p>
        </p:txBody>
      </p:sp>
      <p:sp>
        <p:nvSpPr>
          <p:cNvPr id="4" name="Θέση υποσέλιδου 4">
            <a:extLst>
              <a:ext uri="{FF2B5EF4-FFF2-40B4-BE49-F238E27FC236}">
                <a16:creationId xmlns:a16="http://schemas.microsoft.com/office/drawing/2014/main" id="{3360E967-29C9-14C1-25BC-47CCBA5A88D9}"/>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6">
            <a:extLst>
              <a:ext uri="{FF2B5EF4-FFF2-40B4-BE49-F238E27FC236}">
                <a16:creationId xmlns:a16="http://schemas.microsoft.com/office/drawing/2014/main" id="{7A3CC865-EF97-6E4F-8881-1BE8893F603E}"/>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B7475AB-F5E0-48A8-8B0E-DEC1E8E4B96B}" type="slidenum">
              <a:rPr/>
              <a:t>16</a:t>
            </a:fld>
            <a:endParaRPr lang="el-GR" sz="1200" b="0" i="0" u="none" strike="noStrike" kern="1200" cap="none" spc="0" baseline="0">
              <a:solidFill>
                <a:srgbClr val="898989"/>
              </a:solidFill>
              <a:uFillTx/>
              <a:latin typeface="Calibri"/>
            </a:endParaRPr>
          </a:p>
        </p:txBody>
      </p:sp>
      <p:sp>
        <p:nvSpPr>
          <p:cNvPr id="6" name="Θέση αριθμού διαφάνειας 6">
            <a:extLst>
              <a:ext uri="{FF2B5EF4-FFF2-40B4-BE49-F238E27FC236}">
                <a16:creationId xmlns:a16="http://schemas.microsoft.com/office/drawing/2014/main" id="{DC36C32A-1A85-2749-9C28-32F5B922CD7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16A3AA1-FB3C-48AC-9B34-9AB7B844AFE9}" type="slidenum">
              <a:rPr/>
              <a:t>16</a:t>
            </a:fld>
            <a:endParaRPr lang="el-GR" sz="1200" b="0" i="0" u="none" strike="noStrike" kern="1200" cap="none" spc="0" baseline="0">
              <a:solidFill>
                <a:srgbClr val="898989"/>
              </a:solidFill>
              <a:uFillTx/>
              <a:latin typeface="Calibri"/>
            </a:endParaRPr>
          </a:p>
        </p:txBody>
      </p:sp>
      <p:sp>
        <p:nvSpPr>
          <p:cNvPr id="7" name="Θέση αριθμού διαφάνειας 6">
            <a:extLst>
              <a:ext uri="{FF2B5EF4-FFF2-40B4-BE49-F238E27FC236}">
                <a16:creationId xmlns:a16="http://schemas.microsoft.com/office/drawing/2014/main" id="{325256C1-AABC-49BC-6F22-7767BA6A02A4}"/>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F93B75E-6639-4D2B-AC91-47E14904287D}" type="slidenum">
              <a:rPr/>
              <a:t>16</a:t>
            </a:fld>
            <a:endParaRPr lang="el-GR" sz="1200" b="0" i="0" u="none" strike="noStrike" kern="1200" cap="none" spc="0" baseline="0">
              <a:solidFill>
                <a:srgbClr val="898989"/>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ED675C-EB6C-BF05-09B1-BB477AD60B83}"/>
              </a:ext>
            </a:extLst>
          </p:cNvPr>
          <p:cNvSpPr txBox="1">
            <a:spLocks noGrp="1"/>
          </p:cNvSpPr>
          <p:nvPr>
            <p:ph type="title"/>
          </p:nvPr>
        </p:nvSpPr>
        <p:spPr>
          <a:xfrm>
            <a:off x="487137" y="359688"/>
            <a:ext cx="11704859" cy="1098029"/>
          </a:xfrm>
        </p:spPr>
        <p:txBody>
          <a:bodyPr>
            <a:noAutofit/>
          </a:bodyPr>
          <a:lstStyle/>
          <a:p>
            <a:pPr lvl="0"/>
            <a:r>
              <a:rPr lang="el-GR" sz="3200" dirty="0">
                <a:cs typeface="Calibri" pitchFamily="34"/>
              </a:rPr>
              <a:t>Η πρώτη άτυπη θεραπευτική ομάδα</a:t>
            </a:r>
            <a:r>
              <a:rPr lang="en-US" sz="3200" dirty="0">
                <a:cs typeface="Calibri" pitchFamily="34"/>
              </a:rPr>
              <a:t> </a:t>
            </a:r>
            <a:r>
              <a:rPr lang="el-GR" sz="3200" dirty="0">
                <a:cs typeface="Calibri" pitchFamily="34"/>
              </a:rPr>
              <a:t>με φυματικούς ασθενείς: γιατρός  </a:t>
            </a:r>
            <a:r>
              <a:rPr lang="en-US" sz="3200" b="1" dirty="0">
                <a:cs typeface="Calibri" pitchFamily="34"/>
              </a:rPr>
              <a:t>Josef</a:t>
            </a:r>
            <a:r>
              <a:rPr lang="el-GR" sz="3200" b="1" dirty="0">
                <a:cs typeface="Calibri" pitchFamily="34"/>
              </a:rPr>
              <a:t> </a:t>
            </a:r>
            <a:r>
              <a:rPr lang="el-GR" sz="3200" b="1" dirty="0" err="1">
                <a:cs typeface="Calibri" pitchFamily="34"/>
              </a:rPr>
              <a:t>Pratt</a:t>
            </a:r>
            <a:r>
              <a:rPr lang="el-GR" sz="3200" b="1" dirty="0">
                <a:cs typeface="Calibri" pitchFamily="34"/>
              </a:rPr>
              <a:t> </a:t>
            </a:r>
            <a:r>
              <a:rPr lang="el-GR" sz="2400" dirty="0"/>
              <a:t>(παθολόγος, 1906, ευαγγελιστής)</a:t>
            </a:r>
          </a:p>
        </p:txBody>
      </p:sp>
      <p:sp>
        <p:nvSpPr>
          <p:cNvPr id="3" name="Θέση περιεχομένου 2">
            <a:extLst>
              <a:ext uri="{FF2B5EF4-FFF2-40B4-BE49-F238E27FC236}">
                <a16:creationId xmlns:a16="http://schemas.microsoft.com/office/drawing/2014/main" id="{9880565D-D993-5F3C-A106-9EB1A72F27CD}"/>
              </a:ext>
            </a:extLst>
          </p:cNvPr>
          <p:cNvSpPr txBox="1">
            <a:spLocks noGrp="1"/>
          </p:cNvSpPr>
          <p:nvPr>
            <p:ph idx="1"/>
          </p:nvPr>
        </p:nvSpPr>
        <p:spPr>
          <a:xfrm>
            <a:off x="487137" y="1740624"/>
            <a:ext cx="10866665" cy="5117375"/>
          </a:xfrm>
        </p:spPr>
        <p:txBody>
          <a:bodyPr/>
          <a:lstStyle/>
          <a:p>
            <a:pPr lvl="0" algn="just">
              <a:lnSpc>
                <a:spcPct val="70000"/>
              </a:lnSpc>
            </a:pPr>
            <a:r>
              <a:rPr lang="el-GR" sz="2400" dirty="0"/>
              <a:t>Παθολόγος που τον διέκρινε μια ενορατική κατανόηση για την </a:t>
            </a:r>
            <a:r>
              <a:rPr lang="el-GR" sz="2400" b="1" dirty="0"/>
              <a:t>αλληλεπίδραση πνεύματος, σώματος και ψυχής</a:t>
            </a:r>
            <a:r>
              <a:rPr lang="el-GR" sz="2400" dirty="0"/>
              <a:t>. </a:t>
            </a:r>
          </a:p>
          <a:p>
            <a:pPr lvl="0" algn="just">
              <a:lnSpc>
                <a:spcPct val="70000"/>
              </a:lnSpc>
            </a:pPr>
            <a:endParaRPr lang="el-GR" sz="2400" dirty="0"/>
          </a:p>
          <a:p>
            <a:pPr lvl="0" algn="just">
              <a:lnSpc>
                <a:spcPct val="70000"/>
              </a:lnSpc>
            </a:pPr>
            <a:r>
              <a:rPr lang="el-GR" sz="2400" dirty="0"/>
              <a:t>Είχε παρατηρήσει ότι η διάθεση των ασθενών, όταν συνευρίσκονταν στην αναμονή των γιατρών και </a:t>
            </a:r>
            <a:r>
              <a:rPr lang="el-GR" sz="2400" b="1" dirty="0"/>
              <a:t>συζητούσαν μεταξύ τους, </a:t>
            </a:r>
            <a:r>
              <a:rPr lang="el-GR" sz="2400" dirty="0"/>
              <a:t>διακρινόταν από </a:t>
            </a:r>
            <a:r>
              <a:rPr lang="el-GR" sz="2400" b="1" dirty="0"/>
              <a:t>αίσθημα απόλαυσης της συζήτησης</a:t>
            </a:r>
            <a:r>
              <a:rPr lang="el-GR" sz="2400" dirty="0"/>
              <a:t>, η οποία γινόταν σε </a:t>
            </a:r>
            <a:r>
              <a:rPr lang="el-GR" sz="2400" b="1" dirty="0"/>
              <a:t>ζωηρό τόνο</a:t>
            </a:r>
            <a:r>
              <a:rPr lang="el-GR" sz="2400" dirty="0"/>
              <a:t>. Συνήθως, ελλείψει και των αντιβιοτικών την εποχή εκείνη, οι φυματικοί ασθενείς χαρακτηρίζονταν από καταθλιπτική διάθεση και απάθεια, μια και η μόνη αντιμετώπιση της φυματίωσης περιοριζόταν σε απομόνωση και ξεκούραση. </a:t>
            </a:r>
          </a:p>
          <a:p>
            <a:pPr lvl="0" algn="just">
              <a:lnSpc>
                <a:spcPct val="70000"/>
              </a:lnSpc>
            </a:pPr>
            <a:endParaRPr lang="el-GR" sz="2400" dirty="0"/>
          </a:p>
          <a:p>
            <a:pPr lvl="0" algn="just">
              <a:lnSpc>
                <a:spcPct val="70000"/>
              </a:lnSpc>
            </a:pPr>
            <a:r>
              <a:rPr lang="el-GR" sz="2400" dirty="0"/>
              <a:t>Αυτή η τυχαία παρατήρηση τον έκανε να σκεφθεί ότι θα μπορούσε να χρησιμοποιήσει αυτή την «συνεύρεση» ασθενών πιο οργανωμένα για θεραπευτικούς σκοπούς, το οποίο και έπραξε με επιτυχία στη συνέχεια.</a:t>
            </a:r>
          </a:p>
          <a:p>
            <a:pPr lvl="0">
              <a:lnSpc>
                <a:spcPct val="70000"/>
              </a:lnSpc>
            </a:pPr>
            <a:endParaRPr lang="el-GR" dirty="0"/>
          </a:p>
        </p:txBody>
      </p:sp>
      <p:sp>
        <p:nvSpPr>
          <p:cNvPr id="4" name="Θέση αριθμού διαφάνειας 4">
            <a:extLst>
              <a:ext uri="{FF2B5EF4-FFF2-40B4-BE49-F238E27FC236}">
                <a16:creationId xmlns:a16="http://schemas.microsoft.com/office/drawing/2014/main" id="{079B1CA0-5FF1-1E5A-4ACA-ABB7C00A4D9A}"/>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6CF13F9-BD1F-4249-B1BA-A28A4694686F}" type="slidenum">
              <a:rPr/>
              <a:t>17</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1A743051-D367-9BE1-93DA-B74BF074AF3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E335D80-F2E6-4086-9EED-8D3C59DD0BB7}" type="slidenum">
              <a:rPr/>
              <a:t>17</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002BD0BB-801C-6BC8-BAF6-1B9FAA381C6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964E1ED-6462-4D1B-91BC-E7BCB6C72DFA}" type="slidenum">
              <a:rPr/>
              <a:t>17</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F678C14-06A9-C69D-0BA2-AD8CAFC4F406}"/>
              </a:ext>
            </a:extLst>
          </p:cNvPr>
          <p:cNvSpPr txBox="1">
            <a:spLocks noGrp="1"/>
          </p:cNvSpPr>
          <p:nvPr>
            <p:ph type="title"/>
          </p:nvPr>
        </p:nvSpPr>
        <p:spPr>
          <a:xfrm>
            <a:off x="493541" y="807896"/>
            <a:ext cx="10656280" cy="729005"/>
          </a:xfrm>
        </p:spPr>
        <p:txBody>
          <a:bodyPr>
            <a:normAutofit fontScale="90000"/>
          </a:bodyPr>
          <a:lstStyle/>
          <a:p>
            <a:pPr lvl="0"/>
            <a:br>
              <a:rPr lang="el-GR" sz="1900" dirty="0"/>
            </a:br>
            <a:br>
              <a:rPr lang="el-GR" sz="1500" dirty="0"/>
            </a:br>
            <a:r>
              <a:rPr lang="en-US" sz="3600" b="1" dirty="0"/>
              <a:t>H </a:t>
            </a:r>
            <a:r>
              <a:rPr lang="el-GR" sz="3600" b="1" dirty="0"/>
              <a:t>πρώτη θεραπευτική αναλυτική ομάδα (Ι)</a:t>
            </a:r>
            <a:br>
              <a:rPr lang="el-GR" sz="3600" b="1" dirty="0"/>
            </a:br>
            <a:r>
              <a:rPr lang="en-US" sz="3600" b="1" dirty="0"/>
              <a:t>S</a:t>
            </a:r>
            <a:r>
              <a:rPr lang="el-GR" sz="3600" b="1" dirty="0" err="1"/>
              <a:t>iegmund</a:t>
            </a:r>
            <a:r>
              <a:rPr lang="el-GR" sz="3600" b="1" dirty="0"/>
              <a:t> </a:t>
            </a:r>
            <a:r>
              <a:rPr lang="el-GR" sz="3600" b="1" dirty="0" err="1"/>
              <a:t>Heinrich</a:t>
            </a:r>
            <a:r>
              <a:rPr lang="el-GR" sz="3600" b="1" dirty="0"/>
              <a:t> (</a:t>
            </a:r>
            <a:r>
              <a:rPr lang="el-GR" sz="3600" b="1" dirty="0" err="1"/>
              <a:t>Fuchs</a:t>
            </a:r>
            <a:r>
              <a:rPr lang="el-GR" sz="3600" b="1" dirty="0"/>
              <a:t>) </a:t>
            </a:r>
            <a:r>
              <a:rPr lang="en-US" sz="3200" b="1" dirty="0"/>
              <a:t>Foulkes </a:t>
            </a:r>
            <a:br>
              <a:rPr lang="en-US" sz="3200" b="1" dirty="0"/>
            </a:br>
            <a:r>
              <a:rPr lang="en-US" sz="3200" b="1" dirty="0"/>
              <a:t> </a:t>
            </a:r>
            <a:r>
              <a:rPr lang="en-US" sz="2300" dirty="0"/>
              <a:t>1898-1976, </a:t>
            </a:r>
            <a:r>
              <a:rPr lang="el-GR" sz="2300" dirty="0" err="1"/>
              <a:t>German</a:t>
            </a:r>
            <a:r>
              <a:rPr lang="el-GR" sz="2300" dirty="0"/>
              <a:t>-British </a:t>
            </a:r>
            <a:r>
              <a:rPr lang="el-GR" sz="2300" dirty="0" err="1"/>
              <a:t>psychiatrist</a:t>
            </a:r>
            <a:r>
              <a:rPr lang="el-GR" sz="2300" dirty="0"/>
              <a:t> and </a:t>
            </a:r>
            <a:r>
              <a:rPr lang="el-GR" sz="2300" dirty="0" err="1"/>
              <a:t>psychoanalyst</a:t>
            </a:r>
            <a:r>
              <a:rPr lang="el-GR" sz="2300" dirty="0"/>
              <a:t>                       </a:t>
            </a:r>
            <a:r>
              <a:rPr lang="en-US" sz="2300" dirty="0"/>
              <a:t> </a:t>
            </a:r>
            <a:br>
              <a:rPr lang="el-GR" sz="3200" dirty="0"/>
            </a:br>
            <a:br>
              <a:rPr lang="el-GR" sz="3200" dirty="0"/>
            </a:br>
            <a:r>
              <a:rPr lang="el-GR" sz="1900" dirty="0"/>
              <a:t> </a:t>
            </a:r>
          </a:p>
        </p:txBody>
      </p:sp>
      <p:sp>
        <p:nvSpPr>
          <p:cNvPr id="3" name="Rectangle 3">
            <a:extLst>
              <a:ext uri="{FF2B5EF4-FFF2-40B4-BE49-F238E27FC236}">
                <a16:creationId xmlns:a16="http://schemas.microsoft.com/office/drawing/2014/main" id="{E9A1080E-E969-1C32-F43F-A0F7E08F09F9}"/>
              </a:ext>
            </a:extLst>
          </p:cNvPr>
          <p:cNvSpPr txBox="1">
            <a:spLocks noGrp="1"/>
          </p:cNvSpPr>
          <p:nvPr>
            <p:ph idx="1"/>
          </p:nvPr>
        </p:nvSpPr>
        <p:spPr>
          <a:xfrm>
            <a:off x="697523" y="1948050"/>
            <a:ext cx="10656280" cy="4408302"/>
          </a:xfrm>
        </p:spPr>
        <p:txBody>
          <a:bodyPr>
            <a:normAutofit/>
          </a:bodyPr>
          <a:lstStyle/>
          <a:p>
            <a:pPr lvl="0" algn="just">
              <a:lnSpc>
                <a:spcPct val="80000"/>
              </a:lnSpc>
            </a:pPr>
            <a:r>
              <a:rPr lang="el-GR" sz="2400" dirty="0"/>
              <a:t>Παρά την κλασική ψυχαναλυτική του εκπαίδευση, έβαλε τους ατομικούς του ασθενείς μαζί, σε μια ομάδα, ούτως ώστε: </a:t>
            </a:r>
          </a:p>
          <a:p>
            <a:pPr lvl="1" algn="just">
              <a:lnSpc>
                <a:spcPct val="80000"/>
              </a:lnSpc>
            </a:pPr>
            <a:r>
              <a:rPr lang="el-GR" sz="2400" i="1" dirty="0"/>
              <a:t>«Να </a:t>
            </a:r>
            <a:r>
              <a:rPr lang="el-GR" sz="2400" b="1" i="1" dirty="0"/>
              <a:t>ακούσει </a:t>
            </a:r>
            <a:r>
              <a:rPr lang="el-GR" sz="2400" i="1" dirty="0"/>
              <a:t>τον</a:t>
            </a:r>
            <a:r>
              <a:rPr lang="el-GR" sz="2400" b="1" i="1" dirty="0"/>
              <a:t> τρόπο </a:t>
            </a:r>
            <a:r>
              <a:rPr lang="el-GR" sz="2400" i="1" dirty="0"/>
              <a:t>με τον οποίο</a:t>
            </a:r>
            <a:r>
              <a:rPr lang="el-GR" sz="2400" b="1" i="1" dirty="0"/>
              <a:t> </a:t>
            </a:r>
            <a:r>
              <a:rPr lang="el-GR" sz="2400" i="1" dirty="0"/>
              <a:t>αυτοί</a:t>
            </a:r>
            <a:r>
              <a:rPr lang="el-GR" sz="2400" b="1" i="1" dirty="0"/>
              <a:t> επικοινωνούσαν </a:t>
            </a:r>
            <a:r>
              <a:rPr lang="el-GR" sz="2400" i="1" dirty="0"/>
              <a:t>μεταξύ τους</a:t>
            </a:r>
            <a:r>
              <a:rPr lang="el-GR" sz="2400" b="1" i="1" dirty="0"/>
              <a:t> και </a:t>
            </a:r>
            <a:r>
              <a:rPr lang="el-GR" sz="2400" i="1" dirty="0"/>
              <a:t>να δει τον</a:t>
            </a:r>
            <a:r>
              <a:rPr lang="el-GR" sz="2400" b="1" i="1" dirty="0"/>
              <a:t> δικό του ρόλο </a:t>
            </a:r>
            <a:r>
              <a:rPr lang="el-GR" sz="2400" i="1" dirty="0"/>
              <a:t>σαν εκείνον</a:t>
            </a:r>
            <a:r>
              <a:rPr lang="el-GR" sz="2400" b="1" i="1" dirty="0"/>
              <a:t> </a:t>
            </a:r>
            <a:r>
              <a:rPr lang="el-GR" sz="2400" i="1" dirty="0"/>
              <a:t>που</a:t>
            </a:r>
            <a:r>
              <a:rPr lang="el-GR" sz="2400" b="1" i="1" dirty="0"/>
              <a:t> διευκολύνει την επικοινωνία </a:t>
            </a:r>
            <a:r>
              <a:rPr lang="el-GR" sz="2400" i="1" dirty="0"/>
              <a:t>και την</a:t>
            </a:r>
            <a:r>
              <a:rPr lang="el-GR" sz="2400" b="1" i="1" dirty="0"/>
              <a:t> επίγνωση </a:t>
            </a:r>
            <a:r>
              <a:rPr lang="el-GR" sz="2400" i="1" dirty="0"/>
              <a:t>μεταξύ των </a:t>
            </a:r>
            <a:r>
              <a:rPr lang="el-GR" sz="2400" b="1" i="1" dirty="0"/>
              <a:t>μελών </a:t>
            </a:r>
            <a:r>
              <a:rPr lang="el-GR" sz="2400" i="1" dirty="0"/>
              <a:t>της ομάδας»</a:t>
            </a:r>
            <a:r>
              <a:rPr lang="el-GR" sz="2400" dirty="0"/>
              <a:t> (</a:t>
            </a:r>
            <a:r>
              <a:rPr lang="en-US" sz="2400" dirty="0"/>
              <a:t>Pines</a:t>
            </a:r>
            <a:r>
              <a:rPr lang="el-GR" sz="2400" dirty="0"/>
              <a:t>,1</a:t>
            </a:r>
            <a:r>
              <a:rPr lang="en-US" sz="2400" dirty="0"/>
              <a:t>983</a:t>
            </a:r>
            <a:r>
              <a:rPr lang="el-GR" sz="2400" dirty="0"/>
              <a:t>)</a:t>
            </a:r>
          </a:p>
          <a:p>
            <a:pPr lvl="1" algn="just">
              <a:lnSpc>
                <a:spcPct val="80000"/>
              </a:lnSpc>
            </a:pPr>
            <a:r>
              <a:rPr lang="en-US" sz="2200" b="1" dirty="0">
                <a:solidFill>
                  <a:srgbClr val="FF0000"/>
                </a:solidFill>
              </a:rPr>
              <a:t>To </a:t>
            </a:r>
            <a:r>
              <a:rPr lang="el-GR" sz="2200" b="1" dirty="0">
                <a:solidFill>
                  <a:srgbClr val="FF0000"/>
                </a:solidFill>
              </a:rPr>
              <a:t>άτομο επηρεάζει την ομάδα και ταυτόχρονα η κοινωνία επηρεάζει το άτομο</a:t>
            </a:r>
            <a:r>
              <a:rPr lang="el-GR" sz="2200" dirty="0">
                <a:solidFill>
                  <a:srgbClr val="FF0000"/>
                </a:solidFill>
              </a:rPr>
              <a:t>!!!</a:t>
            </a:r>
            <a:r>
              <a:rPr lang="el-GR" sz="2200" dirty="0"/>
              <a:t>  </a:t>
            </a:r>
          </a:p>
          <a:p>
            <a:pPr marL="0" lvl="0" indent="0" algn="just">
              <a:lnSpc>
                <a:spcPct val="80000"/>
              </a:lnSpc>
              <a:buNone/>
            </a:pPr>
            <a:endParaRPr lang="el-GR" sz="2400" dirty="0"/>
          </a:p>
          <a:p>
            <a:pPr lvl="0" algn="just">
              <a:lnSpc>
                <a:spcPct val="80000"/>
              </a:lnSpc>
            </a:pPr>
            <a:r>
              <a:rPr lang="el-GR" sz="2400" dirty="0"/>
              <a:t>Δημιουργία της </a:t>
            </a:r>
            <a:r>
              <a:rPr lang="el-GR" sz="2400" b="1" dirty="0"/>
              <a:t>πρώτης θεραπευτικής </a:t>
            </a:r>
            <a:r>
              <a:rPr lang="el-GR" sz="2400" dirty="0"/>
              <a:t>αναλυτικής ομάδας στο </a:t>
            </a:r>
            <a:r>
              <a:rPr lang="en-US" sz="2400" dirty="0"/>
              <a:t>Exeter</a:t>
            </a:r>
            <a:r>
              <a:rPr lang="el-GR" sz="2400" dirty="0"/>
              <a:t> (</a:t>
            </a:r>
            <a:r>
              <a:rPr lang="en-US" sz="2400" dirty="0"/>
              <a:t>southwest England</a:t>
            </a:r>
            <a:r>
              <a:rPr lang="el-GR" sz="2400" dirty="0"/>
              <a:t>)</a:t>
            </a:r>
            <a:r>
              <a:rPr lang="en-US" sz="2400" dirty="0"/>
              <a:t> 1940</a:t>
            </a:r>
            <a:endParaRPr lang="el-GR" sz="2400" dirty="0"/>
          </a:p>
          <a:p>
            <a:pPr algn="just">
              <a:lnSpc>
                <a:spcPct val="80000"/>
              </a:lnSpc>
            </a:pPr>
            <a:r>
              <a:rPr lang="el-GR" sz="2400" dirty="0"/>
              <a:t>«Κληρονομιά» η δουλειά των: </a:t>
            </a:r>
            <a:endParaRPr lang="en-US" sz="2400" dirty="0"/>
          </a:p>
          <a:p>
            <a:pPr lvl="2" algn="just">
              <a:lnSpc>
                <a:spcPct val="80000"/>
              </a:lnSpc>
            </a:pPr>
            <a:r>
              <a:rPr lang="en-US" sz="2000" b="1" dirty="0"/>
              <a:t>Kurt Goldstein</a:t>
            </a:r>
          </a:p>
          <a:p>
            <a:pPr lvl="2" algn="just">
              <a:lnSpc>
                <a:spcPct val="80000"/>
              </a:lnSpc>
            </a:pPr>
            <a:r>
              <a:rPr lang="en-US" sz="2000" b="1" dirty="0"/>
              <a:t>Sigmund Freud</a:t>
            </a:r>
          </a:p>
          <a:p>
            <a:pPr lvl="2" algn="just">
              <a:lnSpc>
                <a:spcPct val="80000"/>
              </a:lnSpc>
            </a:pPr>
            <a:r>
              <a:rPr lang="en-US" sz="2000" b="1" dirty="0"/>
              <a:t>Norbert Elias</a:t>
            </a:r>
            <a:endParaRPr lang="el-GR" sz="2000" dirty="0"/>
          </a:p>
        </p:txBody>
      </p:sp>
      <p:sp>
        <p:nvSpPr>
          <p:cNvPr id="4" name="Θέση αριθμού διαφάνειας 5">
            <a:extLst>
              <a:ext uri="{FF2B5EF4-FFF2-40B4-BE49-F238E27FC236}">
                <a16:creationId xmlns:a16="http://schemas.microsoft.com/office/drawing/2014/main" id="{85A5CD9A-FB5F-CDD8-BF8A-3793D06DD44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2110013-A908-440A-8BED-F7273CFF00A3}" type="slidenum">
              <a:rPr/>
              <a:t>18</a:t>
            </a:fld>
            <a:endParaRPr lang="el-GR" sz="1200" b="0" i="0" u="none" strike="noStrike" kern="1200" cap="none" spc="0" baseline="0">
              <a:solidFill>
                <a:srgbClr val="898989"/>
              </a:solidFill>
              <a:uFillTx/>
              <a:latin typeface="Calibri"/>
            </a:endParaRPr>
          </a:p>
        </p:txBody>
      </p:sp>
      <p:sp>
        <p:nvSpPr>
          <p:cNvPr id="5" name="Θέση αριθμού διαφάνειας 5">
            <a:extLst>
              <a:ext uri="{FF2B5EF4-FFF2-40B4-BE49-F238E27FC236}">
                <a16:creationId xmlns:a16="http://schemas.microsoft.com/office/drawing/2014/main" id="{9B82BCA4-9A29-9466-756F-678A12C169B8}"/>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2E13DE1-F501-4025-A5B4-BA1390F5FA04}" type="slidenum">
              <a:rPr/>
              <a:t>18</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D48F368A-DEBD-4592-F9B5-70396F6E3E5A}"/>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E81510C-2942-4A84-AD79-2798B52CE0C0}" type="slidenum">
              <a:rPr/>
              <a:t>18</a:t>
            </a:fld>
            <a:endParaRPr lang="el-GR" sz="1200" b="0" i="0" u="none" strike="noStrike" kern="1200" cap="none" spc="0" baseline="0">
              <a:solidFill>
                <a:srgbClr val="898989"/>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500"/>
                                        <p:tgtEl>
                                          <p:spTgt spid="3">
                                            <p:txEl>
                                              <p:pRg st="7" end="7"/>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C73864-6256-1136-9D18-12C2196448F4}"/>
              </a:ext>
            </a:extLst>
          </p:cNvPr>
          <p:cNvSpPr txBox="1">
            <a:spLocks noGrp="1"/>
          </p:cNvSpPr>
          <p:nvPr>
            <p:ph type="title"/>
          </p:nvPr>
        </p:nvSpPr>
        <p:spPr>
          <a:xfrm>
            <a:off x="622298" y="580003"/>
            <a:ext cx="10515600" cy="473567"/>
          </a:xfrm>
        </p:spPr>
        <p:txBody>
          <a:bodyPr>
            <a:normAutofit fontScale="90000"/>
          </a:bodyPr>
          <a:lstStyle/>
          <a:p>
            <a:pPr lvl="0">
              <a:lnSpc>
                <a:spcPct val="80000"/>
              </a:lnSpc>
            </a:pPr>
            <a:br>
              <a:rPr lang="en-US" sz="1900" dirty="0">
                <a:latin typeface="Gill Sans MT"/>
              </a:rPr>
            </a:br>
            <a:br>
              <a:rPr lang="el-GR" sz="1900" b="1" dirty="0"/>
            </a:br>
            <a:r>
              <a:rPr lang="el-GR" sz="1900" dirty="0"/>
              <a:t>   </a:t>
            </a:r>
            <a:r>
              <a:rPr lang="en-US" sz="1900" dirty="0">
                <a:latin typeface="Gill Sans MT"/>
              </a:rPr>
              <a:t>                     </a:t>
            </a:r>
            <a:br>
              <a:rPr lang="en-US" sz="1900" dirty="0">
                <a:latin typeface="Gill Sans MT"/>
              </a:rPr>
            </a:br>
            <a:r>
              <a:rPr lang="en-US" sz="1900" dirty="0">
                <a:latin typeface="Gill Sans MT"/>
              </a:rPr>
              <a:t>                           </a:t>
            </a:r>
            <a:br>
              <a:rPr lang="el-GR" sz="1900" dirty="0"/>
            </a:br>
            <a:br>
              <a:rPr lang="el-GR" sz="1900" dirty="0"/>
            </a:br>
            <a:r>
              <a:rPr lang="en-US" sz="3600" b="1" dirty="0"/>
              <a:t>H </a:t>
            </a:r>
            <a:r>
              <a:rPr lang="el-GR" sz="3600" b="1" dirty="0"/>
              <a:t>πρώτη θεραπευτική αναλυτική ομάδα (ΙΙ)</a:t>
            </a:r>
            <a:br>
              <a:rPr lang="el-GR" sz="3600" dirty="0"/>
            </a:br>
            <a:br>
              <a:rPr lang="el-GR" sz="3600" dirty="0"/>
            </a:br>
            <a:br>
              <a:rPr lang="el-GR" sz="3600" dirty="0"/>
            </a:br>
            <a:br>
              <a:rPr lang="el-GR" sz="1900" dirty="0"/>
            </a:br>
            <a:br>
              <a:rPr lang="el-GR" sz="1900" dirty="0"/>
            </a:br>
            <a:r>
              <a:rPr lang="el-GR" sz="2300" dirty="0"/>
              <a:t> </a:t>
            </a:r>
            <a:endParaRPr lang="el-GR" sz="1900" dirty="0"/>
          </a:p>
        </p:txBody>
      </p:sp>
      <p:sp>
        <p:nvSpPr>
          <p:cNvPr id="3" name="Θέση περιεχομένου 2">
            <a:extLst>
              <a:ext uri="{FF2B5EF4-FFF2-40B4-BE49-F238E27FC236}">
                <a16:creationId xmlns:a16="http://schemas.microsoft.com/office/drawing/2014/main" id="{0F49034C-3401-7D44-88A8-7EDE2437C6D6}"/>
              </a:ext>
            </a:extLst>
          </p:cNvPr>
          <p:cNvSpPr txBox="1">
            <a:spLocks noGrp="1"/>
          </p:cNvSpPr>
          <p:nvPr>
            <p:ph idx="1"/>
          </p:nvPr>
        </p:nvSpPr>
        <p:spPr>
          <a:xfrm>
            <a:off x="495222" y="1273987"/>
            <a:ext cx="11201555" cy="4898213"/>
          </a:xfrm>
        </p:spPr>
        <p:txBody>
          <a:bodyPr/>
          <a:lstStyle/>
          <a:p>
            <a:pPr lvl="0" algn="just">
              <a:spcBef>
                <a:spcPts val="0"/>
              </a:spcBef>
            </a:pPr>
            <a:r>
              <a:rPr lang="el-GR" sz="2400" dirty="0"/>
              <a:t>Ο </a:t>
            </a:r>
            <a:r>
              <a:rPr lang="en-US" sz="2400" b="1" dirty="0"/>
              <a:t>Kurt Goldstein</a:t>
            </a:r>
            <a:r>
              <a:rPr lang="el-GR" sz="2400" b="1" dirty="0"/>
              <a:t>* </a:t>
            </a:r>
            <a:r>
              <a:rPr lang="en-US" sz="2400" b="1" dirty="0">
                <a:solidFill>
                  <a:srgbClr val="FF0000"/>
                </a:solidFill>
              </a:rPr>
              <a:t>“</a:t>
            </a:r>
            <a:r>
              <a:rPr lang="en-US" sz="2400" b="1" i="1" dirty="0">
                <a:solidFill>
                  <a:srgbClr val="FF0000"/>
                </a:solidFill>
              </a:rPr>
              <a:t>The Organism”</a:t>
            </a:r>
            <a:r>
              <a:rPr lang="el-GR" sz="2400" b="1" i="1" dirty="0">
                <a:solidFill>
                  <a:srgbClr val="FF0000"/>
                </a:solidFill>
              </a:rPr>
              <a:t> </a:t>
            </a:r>
            <a:r>
              <a:rPr lang="el-GR" sz="2400" dirty="0"/>
              <a:t>(1934): Μια </a:t>
            </a:r>
            <a:r>
              <a:rPr lang="el-GR" sz="2400" b="1" dirty="0"/>
              <a:t>ολιστική θεωρία </a:t>
            </a:r>
            <a:r>
              <a:rPr lang="el-GR" sz="2400" dirty="0"/>
              <a:t>για τον εγκέφαλο</a:t>
            </a:r>
            <a:r>
              <a:rPr lang="el-GR" sz="2400" b="1" dirty="0"/>
              <a:t>: «</a:t>
            </a:r>
            <a:r>
              <a:rPr lang="en-US" sz="2400" b="1" i="1" dirty="0"/>
              <a:t>O </a:t>
            </a:r>
            <a:r>
              <a:rPr lang="el-GR" sz="2400" b="1" i="1" dirty="0"/>
              <a:t> εγκέφαλος αποτελείται από ένα δίκτυο νευρώνων που δημιουργούν  ένα όλον»</a:t>
            </a:r>
          </a:p>
          <a:p>
            <a:pPr marL="0" lvl="0" indent="0" algn="just">
              <a:spcBef>
                <a:spcPts val="0"/>
              </a:spcBef>
              <a:buNone/>
            </a:pPr>
            <a:endParaRPr lang="el-GR" sz="2400" b="1" i="1" dirty="0"/>
          </a:p>
          <a:p>
            <a:pPr lvl="1" algn="just">
              <a:spcBef>
                <a:spcPts val="0"/>
              </a:spcBef>
              <a:buFont typeface="Wingdings" panose="05000000000000000000" pitchFamily="2" charset="2"/>
              <a:buChar char="ü"/>
            </a:pPr>
            <a:r>
              <a:rPr lang="en-US" sz="2400" dirty="0"/>
              <a:t>E</a:t>
            </a:r>
            <a:r>
              <a:rPr lang="el-GR" sz="2400" dirty="0" err="1"/>
              <a:t>ισάγει</a:t>
            </a:r>
            <a:r>
              <a:rPr lang="el-GR" sz="2400" dirty="0"/>
              <a:t> την έννοια του </a:t>
            </a:r>
            <a:r>
              <a:rPr lang="el-GR" sz="2400" b="1" dirty="0"/>
              <a:t>αλληλένδετου των μερών </a:t>
            </a:r>
            <a:r>
              <a:rPr lang="el-GR" sz="2400" dirty="0"/>
              <a:t>και </a:t>
            </a:r>
            <a:r>
              <a:rPr lang="el-GR" sz="2400" b="1" dirty="0"/>
              <a:t>του δικτύου των συνδέσεων </a:t>
            </a:r>
            <a:r>
              <a:rPr lang="el-GR" sz="2400" dirty="0"/>
              <a:t>και την  χρήση του </a:t>
            </a:r>
            <a:r>
              <a:rPr lang="el-GR" sz="2400" i="1" dirty="0"/>
              <a:t>όρου </a:t>
            </a:r>
            <a:r>
              <a:rPr lang="en-US" sz="2400" b="1" dirty="0"/>
              <a:t>matrix</a:t>
            </a:r>
            <a:r>
              <a:rPr lang="el-GR" sz="2400" b="1" dirty="0"/>
              <a:t> </a:t>
            </a:r>
            <a:r>
              <a:rPr lang="el-GR" sz="2400" dirty="0"/>
              <a:t>ως </a:t>
            </a:r>
            <a:r>
              <a:rPr lang="el-GR" sz="2400" b="1" dirty="0"/>
              <a:t>δικτύου.</a:t>
            </a:r>
          </a:p>
          <a:p>
            <a:pPr lvl="2" algn="just">
              <a:spcBef>
                <a:spcPts val="0"/>
              </a:spcBef>
              <a:buFont typeface="Wingdings" panose="05000000000000000000" pitchFamily="2" charset="2"/>
              <a:buChar char="§"/>
            </a:pPr>
            <a:r>
              <a:rPr lang="el-GR" sz="2200" dirty="0"/>
              <a:t>Αντίθετα με τις προϋπάρχουσες  απόψεις της εποχής που μιλούν για εγκέφαλο χωρισμένο σε τμήματα επιφορτισμένα αποκλειστικά με κάποιες λειτουργίες</a:t>
            </a:r>
            <a:r>
              <a:rPr lang="en-US" sz="2200" dirty="0"/>
              <a:t>.</a:t>
            </a:r>
            <a:endParaRPr lang="el-GR" sz="2200" b="1" dirty="0"/>
          </a:p>
          <a:p>
            <a:pPr lvl="0" algn="just">
              <a:spcBef>
                <a:spcPts val="0"/>
              </a:spcBef>
            </a:pPr>
            <a:endParaRPr lang="el-GR" sz="2400" b="1" dirty="0"/>
          </a:p>
          <a:p>
            <a:pPr marL="0" lvl="0" indent="0" algn="just">
              <a:spcBef>
                <a:spcPts val="0"/>
              </a:spcBef>
              <a:buNone/>
            </a:pPr>
            <a:endParaRPr lang="el-GR" sz="2400" dirty="0"/>
          </a:p>
          <a:p>
            <a:pPr lvl="0" algn="just">
              <a:spcBef>
                <a:spcPts val="0"/>
              </a:spcBef>
            </a:pPr>
            <a:endParaRPr lang="el-GR" sz="2400" b="1" dirty="0"/>
          </a:p>
          <a:p>
            <a:pPr marL="0" lvl="0" indent="0" algn="just">
              <a:spcBef>
                <a:spcPts val="0"/>
              </a:spcBef>
              <a:buNone/>
            </a:pPr>
            <a:endParaRPr lang="el-GR" sz="2400" b="1" dirty="0"/>
          </a:p>
          <a:p>
            <a:pPr marL="0" lvl="0" indent="0" algn="just">
              <a:spcBef>
                <a:spcPts val="0"/>
              </a:spcBef>
              <a:buNone/>
            </a:pPr>
            <a:endParaRPr lang="el-GR" sz="600" b="1" dirty="0"/>
          </a:p>
          <a:p>
            <a:pPr marL="0" lvl="0" indent="0" algn="just">
              <a:spcBef>
                <a:spcPts val="0"/>
              </a:spcBef>
              <a:buNone/>
            </a:pPr>
            <a:r>
              <a:rPr lang="el-GR" sz="600" b="1" dirty="0"/>
              <a:t> </a:t>
            </a:r>
          </a:p>
          <a:p>
            <a:pPr lvl="0" algn="just">
              <a:lnSpc>
                <a:spcPct val="40000"/>
              </a:lnSpc>
            </a:pPr>
            <a:endParaRPr lang="el-GR" sz="600" b="1" dirty="0"/>
          </a:p>
          <a:p>
            <a:pPr lvl="0">
              <a:lnSpc>
                <a:spcPct val="60000"/>
              </a:lnSpc>
            </a:pPr>
            <a:endParaRPr lang="el-GR" sz="600" dirty="0"/>
          </a:p>
        </p:txBody>
      </p:sp>
      <p:sp>
        <p:nvSpPr>
          <p:cNvPr id="4" name="Θέση αριθμού διαφάνειας 4">
            <a:extLst>
              <a:ext uri="{FF2B5EF4-FFF2-40B4-BE49-F238E27FC236}">
                <a16:creationId xmlns:a16="http://schemas.microsoft.com/office/drawing/2014/main" id="{738B72C7-EC94-DFB3-ADC7-E7D672D3794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6EB8CA1-0151-442C-B5C6-D231F336021C}" type="slidenum">
              <a:rPr/>
              <a:t>19</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FAD437EB-1D20-7FED-2A57-4E5E27D39AFC}"/>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6266306-4A84-4112-AEA2-B6423657EF9D}" type="slidenum">
              <a:rPr/>
              <a:t>19</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EB9165D9-DE21-216F-B9F0-C1223C28E2A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7A76204-19B9-4F26-A9F6-0CB23F32D328}" type="slidenum">
              <a:rPr/>
              <a:t>19</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7ECD7C7-0329-937D-F5B7-0251BAE9BEC9}"/>
              </a:ext>
            </a:extLst>
          </p:cNvPr>
          <p:cNvSpPr>
            <a:spLocks noGrp="1"/>
          </p:cNvSpPr>
          <p:nvPr>
            <p:ph sz="half" idx="1"/>
          </p:nvPr>
        </p:nvSpPr>
        <p:spPr>
          <a:xfrm>
            <a:off x="1057275" y="1371600"/>
            <a:ext cx="4754880" cy="4391023"/>
          </a:xfrm>
        </p:spPr>
        <p:txBody>
          <a:bodyPr>
            <a:normAutofit/>
          </a:bodyPr>
          <a:lstStyle/>
          <a:p>
            <a:pPr algn="ctr"/>
            <a:endParaRPr lang="el-GR" sz="3600" b="1" dirty="0"/>
          </a:p>
          <a:p>
            <a:pPr algn="ctr"/>
            <a:r>
              <a:rPr lang="el-GR" sz="2800" b="1" dirty="0"/>
              <a:t>Συστάσεις</a:t>
            </a:r>
          </a:p>
          <a:p>
            <a:pPr algn="ctr"/>
            <a:r>
              <a:rPr lang="el-GR" sz="2800" b="1" dirty="0"/>
              <a:t>Πώς έρχεστε?</a:t>
            </a:r>
          </a:p>
          <a:p>
            <a:pPr algn="ctr"/>
            <a:r>
              <a:rPr lang="el-GR" sz="2400" b="1" dirty="0"/>
              <a:t>Εμπειρία ομάδας? </a:t>
            </a:r>
          </a:p>
        </p:txBody>
      </p:sp>
      <p:sp>
        <p:nvSpPr>
          <p:cNvPr id="4" name="Θέση αριθμού διαφάνειας 3">
            <a:extLst>
              <a:ext uri="{FF2B5EF4-FFF2-40B4-BE49-F238E27FC236}">
                <a16:creationId xmlns:a16="http://schemas.microsoft.com/office/drawing/2014/main" id="{D9C86AA1-AF81-DCA9-E807-CF865C14DAE2}"/>
              </a:ext>
            </a:extLst>
          </p:cNvPr>
          <p:cNvSpPr>
            <a:spLocks noGrp="1"/>
          </p:cNvSpPr>
          <p:nvPr>
            <p:ph type="sldNum" sz="quarter" idx="12"/>
          </p:nvPr>
        </p:nvSpPr>
        <p:spPr/>
        <p:txBody>
          <a:bodyPr/>
          <a:lstStyle/>
          <a:p>
            <a:fld id="{29A67EF4-6AD0-4895-A677-9D84EEBBB660}" type="slidenum">
              <a:rPr lang="el-GR" smtClean="0"/>
              <a:t>2</a:t>
            </a:fld>
            <a:endParaRPr lang="el-GR"/>
          </a:p>
        </p:txBody>
      </p:sp>
      <p:pic>
        <p:nvPicPr>
          <p:cNvPr id="2050" name="Picture 2" descr="Παγκόσμιο συνδέοντας δίκτυο ανθρώπων Διανυσματική απεικόνιση - εικονογραφία  από teamwork: 42911019">
            <a:extLst>
              <a:ext uri="{FF2B5EF4-FFF2-40B4-BE49-F238E27FC236}">
                <a16:creationId xmlns:a16="http://schemas.microsoft.com/office/drawing/2014/main" id="{5E37B8B5-65A2-FDD6-15BC-7363BCA40110}"/>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677025" y="1371601"/>
            <a:ext cx="4667250" cy="439102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587F49D-FFB5-CA23-2BAD-08D628E5D4B3}"/>
              </a:ext>
            </a:extLst>
          </p:cNvPr>
          <p:cNvSpPr txBox="1"/>
          <p:nvPr/>
        </p:nvSpPr>
        <p:spPr>
          <a:xfrm>
            <a:off x="6543674" y="5824236"/>
            <a:ext cx="4867275" cy="461665"/>
          </a:xfrm>
          <a:prstGeom prst="rect">
            <a:avLst/>
          </a:prstGeom>
          <a:noFill/>
        </p:spPr>
        <p:txBody>
          <a:bodyPr wrap="square">
            <a:spAutoFit/>
          </a:bodyPr>
          <a:lstStyle/>
          <a:p>
            <a:r>
              <a:rPr lang="en-US" sz="1200" dirty="0"/>
              <a:t>https://www.google.com/search?q=++%CE%B4%CE%AF%CE%BA%CF%84%CF%85%CE%B1</a:t>
            </a:r>
            <a:endParaRPr lang="el-GR" sz="1200" dirty="0"/>
          </a:p>
        </p:txBody>
      </p:sp>
    </p:spTree>
    <p:extLst>
      <p:ext uri="{BB962C8B-B14F-4D97-AF65-F5344CB8AC3E}">
        <p14:creationId xmlns:p14="http://schemas.microsoft.com/office/powerpoint/2010/main" val="2620828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26E65B7-506E-36E0-210B-48D11533FC44}"/>
              </a:ext>
            </a:extLst>
          </p:cNvPr>
          <p:cNvSpPr txBox="1">
            <a:spLocks noGrp="1"/>
          </p:cNvSpPr>
          <p:nvPr>
            <p:ph type="title"/>
          </p:nvPr>
        </p:nvSpPr>
        <p:spPr/>
        <p:txBody>
          <a:bodyPr>
            <a:noAutofit/>
          </a:bodyPr>
          <a:lstStyle/>
          <a:p>
            <a:pPr lvl="0"/>
            <a:r>
              <a:rPr lang="el-GR" sz="2800" dirty="0">
                <a:latin typeface="+mn-lt"/>
              </a:rPr>
              <a:t>Ομάδα:</a:t>
            </a:r>
            <a:r>
              <a:rPr lang="en-US" sz="2800" dirty="0">
                <a:latin typeface="+mn-lt"/>
              </a:rPr>
              <a:t> …</a:t>
            </a:r>
            <a:r>
              <a:rPr lang="el-GR" sz="2800" dirty="0">
                <a:latin typeface="+mn-lt"/>
              </a:rPr>
              <a:t> </a:t>
            </a:r>
            <a:r>
              <a:rPr lang="el-GR" sz="2800" i="1" dirty="0">
                <a:latin typeface="+mn-lt"/>
              </a:rPr>
              <a:t>ένα κοινό μοιραζόμενο έδαφος</a:t>
            </a:r>
            <a:r>
              <a:rPr lang="en-US" sz="2800" i="1" dirty="0">
                <a:latin typeface="+mn-lt"/>
              </a:rPr>
              <a:t> </a:t>
            </a:r>
            <a:r>
              <a:rPr lang="el-GR" sz="2800" i="1" dirty="0">
                <a:latin typeface="+mn-lt"/>
              </a:rPr>
              <a:t>(</a:t>
            </a:r>
            <a:r>
              <a:rPr lang="en-US" sz="2800" i="1" dirty="0">
                <a:latin typeface="+mn-lt"/>
              </a:rPr>
              <a:t>common shared ground), </a:t>
            </a:r>
            <a:r>
              <a:rPr lang="el-GR" sz="2800" i="1" dirty="0">
                <a:latin typeface="+mn-lt"/>
              </a:rPr>
              <a:t>που συγκροτείται κάθε φορά στη βάση ενός υποθετικού ιστού</a:t>
            </a:r>
            <a:r>
              <a:rPr lang="en-US" sz="2800" i="1" dirty="0">
                <a:latin typeface="+mn-lt"/>
              </a:rPr>
              <a:t>…</a:t>
            </a:r>
            <a:r>
              <a:rPr lang="el-GR" sz="2800" i="1" dirty="0">
                <a:latin typeface="+mn-lt"/>
              </a:rPr>
              <a:t>, </a:t>
            </a:r>
            <a:r>
              <a:rPr lang="en-US" sz="2800" dirty="0">
                <a:latin typeface="+mn-lt"/>
              </a:rPr>
              <a:t>Foulkes, 1957</a:t>
            </a:r>
            <a:r>
              <a:rPr lang="el-GR" sz="2800" dirty="0">
                <a:latin typeface="+mn-lt"/>
              </a:rPr>
              <a:t>; Κουκής, 2004</a:t>
            </a:r>
          </a:p>
        </p:txBody>
      </p:sp>
      <p:sp>
        <p:nvSpPr>
          <p:cNvPr id="3" name="Line 3">
            <a:extLst>
              <a:ext uri="{FF2B5EF4-FFF2-40B4-BE49-F238E27FC236}">
                <a16:creationId xmlns:a16="http://schemas.microsoft.com/office/drawing/2014/main" id="{28C3A5B8-18C0-17DE-A804-8CC2CF8A5A32}"/>
              </a:ext>
            </a:extLst>
          </p:cNvPr>
          <p:cNvSpPr/>
          <p:nvPr/>
        </p:nvSpPr>
        <p:spPr>
          <a:xfrm flipV="1">
            <a:off x="3314992" y="2374888"/>
            <a:ext cx="863595" cy="66913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4" name="Line 4">
            <a:extLst>
              <a:ext uri="{FF2B5EF4-FFF2-40B4-BE49-F238E27FC236}">
                <a16:creationId xmlns:a16="http://schemas.microsoft.com/office/drawing/2014/main" id="{0EF8BC51-4F59-405F-5F7B-696171DA5E8A}"/>
              </a:ext>
            </a:extLst>
          </p:cNvPr>
          <p:cNvSpPr/>
          <p:nvPr/>
        </p:nvSpPr>
        <p:spPr>
          <a:xfrm flipH="1">
            <a:off x="4018577" y="2520159"/>
            <a:ext cx="288922" cy="230346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5" name="Line 5">
            <a:extLst>
              <a:ext uri="{FF2B5EF4-FFF2-40B4-BE49-F238E27FC236}">
                <a16:creationId xmlns:a16="http://schemas.microsoft.com/office/drawing/2014/main" id="{EDE06393-828E-2638-3891-A981321ECA14}"/>
              </a:ext>
            </a:extLst>
          </p:cNvPr>
          <p:cNvSpPr/>
          <p:nvPr/>
        </p:nvSpPr>
        <p:spPr>
          <a:xfrm>
            <a:off x="5905981" y="2667688"/>
            <a:ext cx="358773" cy="647696"/>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6" name="Line 6">
            <a:extLst>
              <a:ext uri="{FF2B5EF4-FFF2-40B4-BE49-F238E27FC236}">
                <a16:creationId xmlns:a16="http://schemas.microsoft.com/office/drawing/2014/main" id="{1465220C-C402-CB6B-B1C5-E7048595F02A}"/>
              </a:ext>
            </a:extLst>
          </p:cNvPr>
          <p:cNvSpPr/>
          <p:nvPr/>
        </p:nvSpPr>
        <p:spPr>
          <a:xfrm flipH="1">
            <a:off x="6309295" y="3802815"/>
            <a:ext cx="74038" cy="63266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7" name="Line 7">
            <a:extLst>
              <a:ext uri="{FF2B5EF4-FFF2-40B4-BE49-F238E27FC236}">
                <a16:creationId xmlns:a16="http://schemas.microsoft.com/office/drawing/2014/main" id="{92DDD3B2-CE9C-6DD0-B2DD-4D2291374D96}"/>
              </a:ext>
            </a:extLst>
          </p:cNvPr>
          <p:cNvSpPr/>
          <p:nvPr/>
        </p:nvSpPr>
        <p:spPr>
          <a:xfrm>
            <a:off x="3359148" y="3429000"/>
            <a:ext cx="2736854" cy="7144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8" name="Line 8">
            <a:extLst>
              <a:ext uri="{FF2B5EF4-FFF2-40B4-BE49-F238E27FC236}">
                <a16:creationId xmlns:a16="http://schemas.microsoft.com/office/drawing/2014/main" id="{B061D1E7-9E98-ED71-312D-E097C2137ABC}"/>
              </a:ext>
            </a:extLst>
          </p:cNvPr>
          <p:cNvSpPr/>
          <p:nvPr/>
        </p:nvSpPr>
        <p:spPr>
          <a:xfrm flipH="1" flipV="1">
            <a:off x="3398010" y="3149879"/>
            <a:ext cx="2735263" cy="28892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9" name="Line 9">
            <a:extLst>
              <a:ext uri="{FF2B5EF4-FFF2-40B4-BE49-F238E27FC236}">
                <a16:creationId xmlns:a16="http://schemas.microsoft.com/office/drawing/2014/main" id="{7E6116D9-D63C-009A-0283-C64540517469}"/>
              </a:ext>
            </a:extLst>
          </p:cNvPr>
          <p:cNvSpPr/>
          <p:nvPr/>
        </p:nvSpPr>
        <p:spPr>
          <a:xfrm>
            <a:off x="3398843" y="3302684"/>
            <a:ext cx="2736854" cy="865186"/>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0" name="Line 10">
            <a:extLst>
              <a:ext uri="{FF2B5EF4-FFF2-40B4-BE49-F238E27FC236}">
                <a16:creationId xmlns:a16="http://schemas.microsoft.com/office/drawing/2014/main" id="{DB954ABF-B1F7-8B93-26E0-AE30ADD1A6CB}"/>
              </a:ext>
            </a:extLst>
          </p:cNvPr>
          <p:cNvSpPr/>
          <p:nvPr/>
        </p:nvSpPr>
        <p:spPr>
          <a:xfrm flipH="1" flipV="1">
            <a:off x="3359148" y="3500442"/>
            <a:ext cx="2808286" cy="100806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1" name="Line 11">
            <a:extLst>
              <a:ext uri="{FF2B5EF4-FFF2-40B4-BE49-F238E27FC236}">
                <a16:creationId xmlns:a16="http://schemas.microsoft.com/office/drawing/2014/main" id="{E49E1A44-67B6-F449-3232-9E8DD4D33443}"/>
              </a:ext>
            </a:extLst>
          </p:cNvPr>
          <p:cNvSpPr/>
          <p:nvPr/>
        </p:nvSpPr>
        <p:spPr>
          <a:xfrm>
            <a:off x="3359148" y="3500442"/>
            <a:ext cx="649288" cy="172878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2" name="Line 12">
            <a:extLst>
              <a:ext uri="{FF2B5EF4-FFF2-40B4-BE49-F238E27FC236}">
                <a16:creationId xmlns:a16="http://schemas.microsoft.com/office/drawing/2014/main" id="{2CC57A2F-2DC4-4EC6-4350-88934AF5D862}"/>
              </a:ext>
            </a:extLst>
          </p:cNvPr>
          <p:cNvSpPr/>
          <p:nvPr/>
        </p:nvSpPr>
        <p:spPr>
          <a:xfrm>
            <a:off x="4605659" y="2329406"/>
            <a:ext cx="936309" cy="212177"/>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3" name="Line 13">
            <a:extLst>
              <a:ext uri="{FF2B5EF4-FFF2-40B4-BE49-F238E27FC236}">
                <a16:creationId xmlns:a16="http://schemas.microsoft.com/office/drawing/2014/main" id="{A27A6FC3-9F3C-DE5B-4E79-00379BAFEEE5}"/>
              </a:ext>
            </a:extLst>
          </p:cNvPr>
          <p:cNvSpPr/>
          <p:nvPr/>
        </p:nvSpPr>
        <p:spPr>
          <a:xfrm flipV="1">
            <a:off x="5519739" y="4652960"/>
            <a:ext cx="649288" cy="57626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4" name="Line 14">
            <a:extLst>
              <a:ext uri="{FF2B5EF4-FFF2-40B4-BE49-F238E27FC236}">
                <a16:creationId xmlns:a16="http://schemas.microsoft.com/office/drawing/2014/main" id="{3E250E6C-6FE6-EC21-D264-5C6E3E5470D7}"/>
              </a:ext>
            </a:extLst>
          </p:cNvPr>
          <p:cNvSpPr/>
          <p:nvPr/>
        </p:nvSpPr>
        <p:spPr>
          <a:xfrm flipH="1" flipV="1">
            <a:off x="6017620" y="2573478"/>
            <a:ext cx="464140" cy="73963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5" name="Line 15">
            <a:extLst>
              <a:ext uri="{FF2B5EF4-FFF2-40B4-BE49-F238E27FC236}">
                <a16:creationId xmlns:a16="http://schemas.microsoft.com/office/drawing/2014/main" id="{091D3FF1-70D0-5951-0D6E-1013A16154F0}"/>
              </a:ext>
            </a:extLst>
          </p:cNvPr>
          <p:cNvSpPr/>
          <p:nvPr/>
        </p:nvSpPr>
        <p:spPr>
          <a:xfrm flipV="1">
            <a:off x="4151311" y="2852735"/>
            <a:ext cx="1512883" cy="223202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6" name="Line 16">
            <a:extLst>
              <a:ext uri="{FF2B5EF4-FFF2-40B4-BE49-F238E27FC236}">
                <a16:creationId xmlns:a16="http://schemas.microsoft.com/office/drawing/2014/main" id="{B16F144B-040A-144A-B584-3A1CA6A00897}"/>
              </a:ext>
            </a:extLst>
          </p:cNvPr>
          <p:cNvSpPr/>
          <p:nvPr/>
        </p:nvSpPr>
        <p:spPr>
          <a:xfrm flipH="1">
            <a:off x="4113556" y="2900915"/>
            <a:ext cx="1512883" cy="223202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7" name="Line 17">
            <a:extLst>
              <a:ext uri="{FF2B5EF4-FFF2-40B4-BE49-F238E27FC236}">
                <a16:creationId xmlns:a16="http://schemas.microsoft.com/office/drawing/2014/main" id="{9FDF60E1-AF0A-567C-0644-09F110296929}"/>
              </a:ext>
            </a:extLst>
          </p:cNvPr>
          <p:cNvSpPr/>
          <p:nvPr/>
        </p:nvSpPr>
        <p:spPr>
          <a:xfrm flipH="1" flipV="1">
            <a:off x="4800600" y="3789365"/>
            <a:ext cx="574672" cy="129698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8" name="Line 18">
            <a:extLst>
              <a:ext uri="{FF2B5EF4-FFF2-40B4-BE49-F238E27FC236}">
                <a16:creationId xmlns:a16="http://schemas.microsoft.com/office/drawing/2014/main" id="{09498204-FE8F-EAEA-ADA5-3295604C8840}"/>
              </a:ext>
            </a:extLst>
          </p:cNvPr>
          <p:cNvSpPr/>
          <p:nvPr/>
        </p:nvSpPr>
        <p:spPr>
          <a:xfrm>
            <a:off x="3465511" y="3277648"/>
            <a:ext cx="1441451" cy="28734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19" name="Line 19">
            <a:extLst>
              <a:ext uri="{FF2B5EF4-FFF2-40B4-BE49-F238E27FC236}">
                <a16:creationId xmlns:a16="http://schemas.microsoft.com/office/drawing/2014/main" id="{0497159F-D83E-E8E7-1844-589774849751}"/>
              </a:ext>
            </a:extLst>
          </p:cNvPr>
          <p:cNvSpPr/>
          <p:nvPr/>
        </p:nvSpPr>
        <p:spPr>
          <a:xfrm flipH="1" flipV="1">
            <a:off x="5232397" y="3716341"/>
            <a:ext cx="935038" cy="792163"/>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20" name="Text Box 20">
            <a:extLst>
              <a:ext uri="{FF2B5EF4-FFF2-40B4-BE49-F238E27FC236}">
                <a16:creationId xmlns:a16="http://schemas.microsoft.com/office/drawing/2014/main" id="{B38E7520-FB94-9EDF-63EE-357FA8606046}"/>
              </a:ext>
            </a:extLst>
          </p:cNvPr>
          <p:cNvSpPr txBox="1"/>
          <p:nvPr/>
        </p:nvSpPr>
        <p:spPr>
          <a:xfrm>
            <a:off x="6148389" y="3305171"/>
            <a:ext cx="351376" cy="369335"/>
          </a:xfrm>
          <a:prstGeom prst="rect">
            <a:avLst/>
          </a:prstGeom>
          <a:noFill/>
          <a:ln cap="flat">
            <a:noFill/>
          </a:ln>
        </p:spPr>
        <p:txBody>
          <a:bodyPr vert="horz" wrap="non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1800" b="1" i="0" u="none" strike="noStrike" kern="1200" cap="none" spc="0" baseline="0">
                <a:solidFill>
                  <a:srgbClr val="000000"/>
                </a:solidFill>
                <a:uFillTx/>
                <a:latin typeface="Arial" pitchFamily="34"/>
              </a:rPr>
              <a:t>Δ</a:t>
            </a:r>
          </a:p>
        </p:txBody>
      </p:sp>
      <p:sp>
        <p:nvSpPr>
          <p:cNvPr id="21" name="Text Box 21">
            <a:extLst>
              <a:ext uri="{FF2B5EF4-FFF2-40B4-BE49-F238E27FC236}">
                <a16:creationId xmlns:a16="http://schemas.microsoft.com/office/drawing/2014/main" id="{579B2169-A683-FDCA-595E-A4155CF42802}"/>
              </a:ext>
            </a:extLst>
          </p:cNvPr>
          <p:cNvSpPr txBox="1"/>
          <p:nvPr/>
        </p:nvSpPr>
        <p:spPr>
          <a:xfrm>
            <a:off x="5303840" y="5084758"/>
            <a:ext cx="323853" cy="366710"/>
          </a:xfrm>
          <a:prstGeom prst="rect">
            <a:avLst/>
          </a:prstGeom>
          <a:noFill/>
          <a:ln cap="flat">
            <a:noFill/>
          </a:ln>
        </p:spPr>
        <p:txBody>
          <a:bodyPr vert="horz" wrap="non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1800" b="1" i="0" u="none" strike="noStrike" kern="1200" cap="none" spc="0" baseline="0">
                <a:solidFill>
                  <a:srgbClr val="000000"/>
                </a:solidFill>
                <a:uFillTx/>
                <a:latin typeface="Arial" pitchFamily="34"/>
              </a:rPr>
              <a:t>Ζ</a:t>
            </a:r>
          </a:p>
        </p:txBody>
      </p:sp>
      <p:sp>
        <p:nvSpPr>
          <p:cNvPr id="22" name="Text Box 22">
            <a:extLst>
              <a:ext uri="{FF2B5EF4-FFF2-40B4-BE49-F238E27FC236}">
                <a16:creationId xmlns:a16="http://schemas.microsoft.com/office/drawing/2014/main" id="{EC227F53-4747-BAF3-11C5-377B405A3A9A}"/>
              </a:ext>
            </a:extLst>
          </p:cNvPr>
          <p:cNvSpPr txBox="1"/>
          <p:nvPr/>
        </p:nvSpPr>
        <p:spPr>
          <a:xfrm>
            <a:off x="3935413" y="5157792"/>
            <a:ext cx="349245" cy="366710"/>
          </a:xfrm>
          <a:prstGeom prst="rect">
            <a:avLst/>
          </a:prstGeom>
          <a:noFill/>
          <a:ln cap="flat">
            <a:noFill/>
          </a:ln>
        </p:spPr>
        <p:txBody>
          <a:bodyPr vert="horz" wrap="non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1800" b="1" i="0" u="none" strike="noStrike" kern="1200" cap="none" spc="0" baseline="0">
                <a:solidFill>
                  <a:srgbClr val="000000"/>
                </a:solidFill>
                <a:uFillTx/>
                <a:latin typeface="Arial" pitchFamily="34"/>
              </a:rPr>
              <a:t>Η</a:t>
            </a:r>
          </a:p>
        </p:txBody>
      </p:sp>
      <p:sp>
        <p:nvSpPr>
          <p:cNvPr id="23" name="Oval 23">
            <a:extLst>
              <a:ext uri="{FF2B5EF4-FFF2-40B4-BE49-F238E27FC236}">
                <a16:creationId xmlns:a16="http://schemas.microsoft.com/office/drawing/2014/main" id="{ABAB480D-9550-AF68-AAE1-DF0382348D2F}"/>
              </a:ext>
            </a:extLst>
          </p:cNvPr>
          <p:cNvSpPr/>
          <p:nvPr/>
        </p:nvSpPr>
        <p:spPr>
          <a:xfrm>
            <a:off x="4151311" y="2142713"/>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Arial" pitchFamily="34"/>
            </a:endParaRPr>
          </a:p>
        </p:txBody>
      </p:sp>
      <p:sp>
        <p:nvSpPr>
          <p:cNvPr id="24" name="Oval 24">
            <a:extLst>
              <a:ext uri="{FF2B5EF4-FFF2-40B4-BE49-F238E27FC236}">
                <a16:creationId xmlns:a16="http://schemas.microsoft.com/office/drawing/2014/main" id="{C316F216-52C0-F553-1481-74E984722B05}"/>
              </a:ext>
            </a:extLst>
          </p:cNvPr>
          <p:cNvSpPr/>
          <p:nvPr/>
        </p:nvSpPr>
        <p:spPr>
          <a:xfrm>
            <a:off x="5600407" y="2420938"/>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Arial" pitchFamily="34"/>
            </a:endParaRPr>
          </a:p>
        </p:txBody>
      </p:sp>
      <p:sp>
        <p:nvSpPr>
          <p:cNvPr id="25" name="Oval 25">
            <a:extLst>
              <a:ext uri="{FF2B5EF4-FFF2-40B4-BE49-F238E27FC236}">
                <a16:creationId xmlns:a16="http://schemas.microsoft.com/office/drawing/2014/main" id="{1BE7CE59-3B85-9DE4-EFB9-AC5B69049605}"/>
              </a:ext>
            </a:extLst>
          </p:cNvPr>
          <p:cNvSpPr/>
          <p:nvPr/>
        </p:nvSpPr>
        <p:spPr>
          <a:xfrm>
            <a:off x="6167435" y="3357567"/>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Arial" pitchFamily="34"/>
            </a:endParaRPr>
          </a:p>
        </p:txBody>
      </p:sp>
      <p:sp>
        <p:nvSpPr>
          <p:cNvPr id="26" name="Oval 26">
            <a:extLst>
              <a:ext uri="{FF2B5EF4-FFF2-40B4-BE49-F238E27FC236}">
                <a16:creationId xmlns:a16="http://schemas.microsoft.com/office/drawing/2014/main" id="{B107C132-A517-5395-CB8C-A56CA7174705}"/>
              </a:ext>
            </a:extLst>
          </p:cNvPr>
          <p:cNvSpPr/>
          <p:nvPr/>
        </p:nvSpPr>
        <p:spPr>
          <a:xfrm>
            <a:off x="6167435" y="4508504"/>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Arial" pitchFamily="34"/>
            </a:endParaRPr>
          </a:p>
        </p:txBody>
      </p:sp>
      <p:sp>
        <p:nvSpPr>
          <p:cNvPr id="27" name="Oval 27">
            <a:extLst>
              <a:ext uri="{FF2B5EF4-FFF2-40B4-BE49-F238E27FC236}">
                <a16:creationId xmlns:a16="http://schemas.microsoft.com/office/drawing/2014/main" id="{7BFF8A4A-2E89-4E4D-60D1-946EAAE0E5E8}"/>
              </a:ext>
            </a:extLst>
          </p:cNvPr>
          <p:cNvSpPr/>
          <p:nvPr/>
        </p:nvSpPr>
        <p:spPr>
          <a:xfrm>
            <a:off x="3000375" y="3068634"/>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Arial" pitchFamily="34"/>
            </a:endParaRPr>
          </a:p>
        </p:txBody>
      </p:sp>
      <p:sp>
        <p:nvSpPr>
          <p:cNvPr id="28" name="Oval 28">
            <a:extLst>
              <a:ext uri="{FF2B5EF4-FFF2-40B4-BE49-F238E27FC236}">
                <a16:creationId xmlns:a16="http://schemas.microsoft.com/office/drawing/2014/main" id="{4BBC14DA-FC86-3E67-F280-4003ADCAEAFA}"/>
              </a:ext>
            </a:extLst>
          </p:cNvPr>
          <p:cNvSpPr/>
          <p:nvPr/>
        </p:nvSpPr>
        <p:spPr>
          <a:xfrm>
            <a:off x="3863980" y="5229225"/>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Arial" pitchFamily="34"/>
            </a:endParaRPr>
          </a:p>
        </p:txBody>
      </p:sp>
      <p:sp>
        <p:nvSpPr>
          <p:cNvPr id="29" name="Oval 29">
            <a:extLst>
              <a:ext uri="{FF2B5EF4-FFF2-40B4-BE49-F238E27FC236}">
                <a16:creationId xmlns:a16="http://schemas.microsoft.com/office/drawing/2014/main" id="{2079819A-6DBD-AD3C-5F1B-707E56AD1ABA}"/>
              </a:ext>
            </a:extLst>
          </p:cNvPr>
          <p:cNvSpPr/>
          <p:nvPr/>
        </p:nvSpPr>
        <p:spPr>
          <a:xfrm>
            <a:off x="5303840" y="5157792"/>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Arial" pitchFamily="34"/>
            </a:endParaRPr>
          </a:p>
        </p:txBody>
      </p:sp>
      <p:sp>
        <p:nvSpPr>
          <p:cNvPr id="30" name="Oval 30">
            <a:extLst>
              <a:ext uri="{FF2B5EF4-FFF2-40B4-BE49-F238E27FC236}">
                <a16:creationId xmlns:a16="http://schemas.microsoft.com/office/drawing/2014/main" id="{D538651A-CE55-DEB1-1FFC-B6EE619EAF9E}"/>
              </a:ext>
            </a:extLst>
          </p:cNvPr>
          <p:cNvSpPr/>
          <p:nvPr/>
        </p:nvSpPr>
        <p:spPr>
          <a:xfrm>
            <a:off x="2907609" y="4325870"/>
            <a:ext cx="358773" cy="28892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1CADE4"/>
          </a:solidFill>
          <a:ln w="9528" cap="flat">
            <a:solidFill>
              <a:srgbClr val="000000"/>
            </a:solidFill>
            <a:prstDash val="solid"/>
            <a:roun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Arial" pitchFamily="34"/>
            </a:endParaRPr>
          </a:p>
        </p:txBody>
      </p:sp>
      <p:sp>
        <p:nvSpPr>
          <p:cNvPr id="31" name="Line 31">
            <a:extLst>
              <a:ext uri="{FF2B5EF4-FFF2-40B4-BE49-F238E27FC236}">
                <a16:creationId xmlns:a16="http://schemas.microsoft.com/office/drawing/2014/main" id="{7E966B89-A990-6AAF-6E60-57F155A402C7}"/>
              </a:ext>
            </a:extLst>
          </p:cNvPr>
          <p:cNvSpPr/>
          <p:nvPr/>
        </p:nvSpPr>
        <p:spPr>
          <a:xfrm flipH="1">
            <a:off x="3124989" y="3350105"/>
            <a:ext cx="71442" cy="100806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Century Gothic"/>
            </a:endParaRPr>
          </a:p>
        </p:txBody>
      </p:sp>
      <p:sp>
        <p:nvSpPr>
          <p:cNvPr id="32" name="Line 32">
            <a:extLst>
              <a:ext uri="{FF2B5EF4-FFF2-40B4-BE49-F238E27FC236}">
                <a16:creationId xmlns:a16="http://schemas.microsoft.com/office/drawing/2014/main" id="{CB821203-833C-3F70-806D-459BC8715FBA}"/>
              </a:ext>
            </a:extLst>
          </p:cNvPr>
          <p:cNvSpPr/>
          <p:nvPr/>
        </p:nvSpPr>
        <p:spPr>
          <a:xfrm flipV="1">
            <a:off x="3216273" y="2708279"/>
            <a:ext cx="2447921" cy="172879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33" name="Line 33">
            <a:extLst>
              <a:ext uri="{FF2B5EF4-FFF2-40B4-BE49-F238E27FC236}">
                <a16:creationId xmlns:a16="http://schemas.microsoft.com/office/drawing/2014/main" id="{641600E4-2B6F-963F-A311-6E8616A38821}"/>
              </a:ext>
            </a:extLst>
          </p:cNvPr>
          <p:cNvSpPr/>
          <p:nvPr/>
        </p:nvSpPr>
        <p:spPr>
          <a:xfrm flipV="1">
            <a:off x="3359148" y="3716341"/>
            <a:ext cx="1439859" cy="719139"/>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34" name="Line 34">
            <a:extLst>
              <a:ext uri="{FF2B5EF4-FFF2-40B4-BE49-F238E27FC236}">
                <a16:creationId xmlns:a16="http://schemas.microsoft.com/office/drawing/2014/main" id="{8518D3A6-57C7-965B-D9DC-21C2187DF349}"/>
              </a:ext>
            </a:extLst>
          </p:cNvPr>
          <p:cNvSpPr/>
          <p:nvPr/>
        </p:nvSpPr>
        <p:spPr>
          <a:xfrm flipH="1" flipV="1">
            <a:off x="4449470" y="2447921"/>
            <a:ext cx="918871" cy="2632082"/>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35" name="Line 35">
            <a:extLst>
              <a:ext uri="{FF2B5EF4-FFF2-40B4-BE49-F238E27FC236}">
                <a16:creationId xmlns:a16="http://schemas.microsoft.com/office/drawing/2014/main" id="{B206E402-7B24-4A4B-D857-AA9BFE43ADDD}"/>
              </a:ext>
            </a:extLst>
          </p:cNvPr>
          <p:cNvSpPr/>
          <p:nvPr/>
        </p:nvSpPr>
        <p:spPr>
          <a:xfrm flipH="1">
            <a:off x="5456233" y="2720074"/>
            <a:ext cx="334963" cy="2412854"/>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36" name="Line 36">
            <a:extLst>
              <a:ext uri="{FF2B5EF4-FFF2-40B4-BE49-F238E27FC236}">
                <a16:creationId xmlns:a16="http://schemas.microsoft.com/office/drawing/2014/main" id="{E4E574BC-A7AC-4096-81E2-AECD9885FB43}"/>
              </a:ext>
            </a:extLst>
          </p:cNvPr>
          <p:cNvSpPr/>
          <p:nvPr/>
        </p:nvSpPr>
        <p:spPr>
          <a:xfrm>
            <a:off x="4378942" y="2490789"/>
            <a:ext cx="1784094" cy="191280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37" name="Line 37">
            <a:extLst>
              <a:ext uri="{FF2B5EF4-FFF2-40B4-BE49-F238E27FC236}">
                <a16:creationId xmlns:a16="http://schemas.microsoft.com/office/drawing/2014/main" id="{12D4161D-4C9D-310D-F306-F03AC19E4D0B}"/>
              </a:ext>
            </a:extLst>
          </p:cNvPr>
          <p:cNvSpPr/>
          <p:nvPr/>
        </p:nvSpPr>
        <p:spPr>
          <a:xfrm flipV="1">
            <a:off x="2351086" y="2060572"/>
            <a:ext cx="4824410"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Century Gothic"/>
            </a:endParaRPr>
          </a:p>
        </p:txBody>
      </p:sp>
      <p:sp>
        <p:nvSpPr>
          <p:cNvPr id="38" name="Line 38">
            <a:extLst>
              <a:ext uri="{FF2B5EF4-FFF2-40B4-BE49-F238E27FC236}">
                <a16:creationId xmlns:a16="http://schemas.microsoft.com/office/drawing/2014/main" id="{0776BFD2-B55E-361D-E85C-B2D7F27B502A}"/>
              </a:ext>
            </a:extLst>
          </p:cNvPr>
          <p:cNvSpPr/>
          <p:nvPr/>
        </p:nvSpPr>
        <p:spPr>
          <a:xfrm>
            <a:off x="7129778" y="2060572"/>
            <a:ext cx="45719" cy="3816348"/>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Century Gothic"/>
            </a:endParaRPr>
          </a:p>
        </p:txBody>
      </p:sp>
      <p:sp>
        <p:nvSpPr>
          <p:cNvPr id="39" name="Line 39">
            <a:extLst>
              <a:ext uri="{FF2B5EF4-FFF2-40B4-BE49-F238E27FC236}">
                <a16:creationId xmlns:a16="http://schemas.microsoft.com/office/drawing/2014/main" id="{03F33CCB-5EBA-301D-C94E-3283BFC14FD9}"/>
              </a:ext>
            </a:extLst>
          </p:cNvPr>
          <p:cNvSpPr/>
          <p:nvPr/>
        </p:nvSpPr>
        <p:spPr>
          <a:xfrm>
            <a:off x="2351086" y="2060572"/>
            <a:ext cx="0" cy="3816348"/>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Century Gothic"/>
            </a:endParaRPr>
          </a:p>
        </p:txBody>
      </p:sp>
      <p:sp>
        <p:nvSpPr>
          <p:cNvPr id="40" name="Line 40">
            <a:extLst>
              <a:ext uri="{FF2B5EF4-FFF2-40B4-BE49-F238E27FC236}">
                <a16:creationId xmlns:a16="http://schemas.microsoft.com/office/drawing/2014/main" id="{B9C7C6D0-AC2C-D3CF-2906-AE0B2BE824F6}"/>
              </a:ext>
            </a:extLst>
          </p:cNvPr>
          <p:cNvSpPr/>
          <p:nvPr/>
        </p:nvSpPr>
        <p:spPr>
          <a:xfrm>
            <a:off x="2351086" y="5876921"/>
            <a:ext cx="4824410"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0" i="0" u="none" strike="noStrike" kern="1200" cap="none" spc="0" baseline="0">
              <a:solidFill>
                <a:srgbClr val="000000"/>
              </a:solidFill>
              <a:uFillTx/>
              <a:latin typeface="Century Gothic"/>
            </a:endParaRPr>
          </a:p>
        </p:txBody>
      </p:sp>
      <p:sp>
        <p:nvSpPr>
          <p:cNvPr id="41" name="Line 12">
            <a:extLst>
              <a:ext uri="{FF2B5EF4-FFF2-40B4-BE49-F238E27FC236}">
                <a16:creationId xmlns:a16="http://schemas.microsoft.com/office/drawing/2014/main" id="{CCEA1F07-EF66-D5DA-D6F3-7D4A8E815592}"/>
              </a:ext>
            </a:extLst>
          </p:cNvPr>
          <p:cNvSpPr/>
          <p:nvPr/>
        </p:nvSpPr>
        <p:spPr>
          <a:xfrm>
            <a:off x="3173626" y="4638266"/>
            <a:ext cx="772905" cy="66239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sp>
        <p:nvSpPr>
          <p:cNvPr id="42" name="Line 12">
            <a:extLst>
              <a:ext uri="{FF2B5EF4-FFF2-40B4-BE49-F238E27FC236}">
                <a16:creationId xmlns:a16="http://schemas.microsoft.com/office/drawing/2014/main" id="{D69529E6-0109-09B3-9A54-9FA0A3D66BED}"/>
              </a:ext>
            </a:extLst>
          </p:cNvPr>
          <p:cNvSpPr/>
          <p:nvPr/>
        </p:nvSpPr>
        <p:spPr>
          <a:xfrm>
            <a:off x="4303715" y="5383209"/>
            <a:ext cx="1152528" cy="69851"/>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9528" cap="flat">
            <a:solidFill>
              <a:srgbClr val="000000"/>
            </a:solidFill>
            <a:prstDash val="solid"/>
            <a:round/>
            <a:tailEnd type="arrow"/>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800" b="1" i="0" u="none" strike="noStrike" kern="1200" cap="none" spc="0" baseline="0">
              <a:solidFill>
                <a:srgbClr val="000000"/>
              </a:solidFill>
              <a:uFillTx/>
              <a:latin typeface="Century Gothic"/>
            </a:endParaRPr>
          </a:p>
        </p:txBody>
      </p:sp>
      <p:cxnSp>
        <p:nvCxnSpPr>
          <p:cNvPr id="43" name="Ευθύγραμμο βέλος σύνδεσης 2">
            <a:extLst>
              <a:ext uri="{FF2B5EF4-FFF2-40B4-BE49-F238E27FC236}">
                <a16:creationId xmlns:a16="http://schemas.microsoft.com/office/drawing/2014/main" id="{64A84287-8B1D-613C-48E1-11FF1A2E8462}"/>
              </a:ext>
            </a:extLst>
          </p:cNvPr>
          <p:cNvCxnSpPr/>
          <p:nvPr/>
        </p:nvCxnSpPr>
        <p:spPr>
          <a:xfrm flipH="1">
            <a:off x="3247820" y="2300081"/>
            <a:ext cx="770757" cy="604839"/>
          </a:xfrm>
          <a:prstGeom prst="straightConnector1">
            <a:avLst/>
          </a:prstGeom>
          <a:noFill/>
          <a:ln w="6345" cap="flat">
            <a:solidFill>
              <a:srgbClr val="1CADE4"/>
            </a:solidFill>
            <a:prstDash val="solid"/>
            <a:miter/>
            <a:tailEnd type="arrow"/>
          </a:ln>
        </p:spPr>
      </p:cxnSp>
      <p:cxnSp>
        <p:nvCxnSpPr>
          <p:cNvPr id="44" name="Ευθύγραμμο βέλος σύνδεσης 5">
            <a:extLst>
              <a:ext uri="{FF2B5EF4-FFF2-40B4-BE49-F238E27FC236}">
                <a16:creationId xmlns:a16="http://schemas.microsoft.com/office/drawing/2014/main" id="{031E68FF-5E3C-0621-3C08-2F34EC4AA7F8}"/>
              </a:ext>
            </a:extLst>
          </p:cNvPr>
          <p:cNvCxnSpPr/>
          <p:nvPr/>
        </p:nvCxnSpPr>
        <p:spPr>
          <a:xfrm flipV="1">
            <a:off x="3000375" y="3464716"/>
            <a:ext cx="36722" cy="703155"/>
          </a:xfrm>
          <a:prstGeom prst="straightConnector1">
            <a:avLst/>
          </a:prstGeom>
          <a:noFill/>
          <a:ln w="6345" cap="flat">
            <a:solidFill>
              <a:srgbClr val="1CADE4"/>
            </a:solidFill>
            <a:prstDash val="solid"/>
            <a:miter/>
            <a:tailEnd type="arrow"/>
          </a:ln>
        </p:spPr>
      </p:cxnSp>
      <p:cxnSp>
        <p:nvCxnSpPr>
          <p:cNvPr id="45" name="Ευθύγραμμο βέλος σύνδεσης 10">
            <a:extLst>
              <a:ext uri="{FF2B5EF4-FFF2-40B4-BE49-F238E27FC236}">
                <a16:creationId xmlns:a16="http://schemas.microsoft.com/office/drawing/2014/main" id="{EB214908-58FB-2402-EE73-0448ACEE949C}"/>
              </a:ext>
            </a:extLst>
          </p:cNvPr>
          <p:cNvCxnSpPr/>
          <p:nvPr/>
        </p:nvCxnSpPr>
        <p:spPr>
          <a:xfrm flipH="1" flipV="1">
            <a:off x="3124989" y="4842671"/>
            <a:ext cx="620987" cy="544544"/>
          </a:xfrm>
          <a:prstGeom prst="straightConnector1">
            <a:avLst/>
          </a:prstGeom>
          <a:noFill/>
          <a:ln w="6345" cap="flat">
            <a:solidFill>
              <a:srgbClr val="1CADE4"/>
            </a:solidFill>
            <a:prstDash val="solid"/>
            <a:miter/>
            <a:tailEnd type="arrow"/>
          </a:ln>
        </p:spPr>
      </p:cxnSp>
      <p:cxnSp>
        <p:nvCxnSpPr>
          <p:cNvPr id="46" name="Ευθύγραμμο βέλος σύνδεσης 12">
            <a:extLst>
              <a:ext uri="{FF2B5EF4-FFF2-40B4-BE49-F238E27FC236}">
                <a16:creationId xmlns:a16="http://schemas.microsoft.com/office/drawing/2014/main" id="{8FCF0449-6BD4-46EF-3F6D-91622C4726F7}"/>
              </a:ext>
            </a:extLst>
          </p:cNvPr>
          <p:cNvCxnSpPr>
            <a:stCxn id="29" idx="3"/>
          </p:cNvCxnSpPr>
          <p:nvPr/>
        </p:nvCxnSpPr>
        <p:spPr>
          <a:xfrm flipH="1" flipV="1">
            <a:off x="4284658" y="5221443"/>
            <a:ext cx="1019182" cy="80805"/>
          </a:xfrm>
          <a:prstGeom prst="straightConnector1">
            <a:avLst/>
          </a:prstGeom>
          <a:noFill/>
          <a:ln w="6345" cap="flat">
            <a:solidFill>
              <a:srgbClr val="1CADE4"/>
            </a:solidFill>
            <a:prstDash val="solid"/>
            <a:miter/>
            <a:tailEnd type="arrow"/>
          </a:ln>
        </p:spPr>
      </p:cxnSp>
      <p:sp>
        <p:nvSpPr>
          <p:cNvPr id="47" name="Θέση αριθμού διαφάνειας 1">
            <a:extLst>
              <a:ext uri="{FF2B5EF4-FFF2-40B4-BE49-F238E27FC236}">
                <a16:creationId xmlns:a16="http://schemas.microsoft.com/office/drawing/2014/main" id="{8BA1338B-5507-843D-DCFB-AB8FBCDAE3C2}"/>
              </a:ext>
            </a:extLst>
          </p:cNvPr>
          <p:cNvSpPr txBox="1"/>
          <p:nvPr/>
        </p:nvSpPr>
        <p:spPr>
          <a:xfrm>
            <a:off x="10469880" y="6307668"/>
            <a:ext cx="1463040" cy="274320"/>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9D2B2E2-72FA-4ACC-A34A-6A9ADA9211CF}" type="slidenum">
              <a:rPr/>
              <a:t>20</a:t>
            </a:fld>
            <a:endParaRPr lang="en-US" sz="1000" b="0" i="0" u="none" strike="noStrike" kern="1200" cap="none" spc="0" baseline="0">
              <a:solidFill>
                <a:srgbClr val="404040"/>
              </a:solidFill>
              <a:uFillTx/>
              <a:latin typeface="Century Gothic"/>
            </a:endParaRPr>
          </a:p>
        </p:txBody>
      </p:sp>
      <p:cxnSp>
        <p:nvCxnSpPr>
          <p:cNvPr id="48" name="Ευθύγραμμο βέλος σύνδεσης 48">
            <a:extLst>
              <a:ext uri="{FF2B5EF4-FFF2-40B4-BE49-F238E27FC236}">
                <a16:creationId xmlns:a16="http://schemas.microsoft.com/office/drawing/2014/main" id="{522A6334-C12E-B9AC-81A4-8922EB5A3541}"/>
              </a:ext>
            </a:extLst>
          </p:cNvPr>
          <p:cNvCxnSpPr>
            <a:endCxn id="21" idx="0"/>
          </p:cNvCxnSpPr>
          <p:nvPr/>
        </p:nvCxnSpPr>
        <p:spPr>
          <a:xfrm flipV="1">
            <a:off x="5303840" y="5084758"/>
            <a:ext cx="161931" cy="73034"/>
          </a:xfrm>
          <a:prstGeom prst="straightConnector1">
            <a:avLst/>
          </a:prstGeom>
          <a:noFill/>
          <a:ln w="6345" cap="flat">
            <a:solidFill>
              <a:srgbClr val="DDDDDD"/>
            </a:solidFill>
            <a:prstDash val="solid"/>
            <a:miter/>
            <a:tailEnd type="arrow"/>
          </a:ln>
        </p:spPr>
      </p:cxnSp>
      <p:cxnSp>
        <p:nvCxnSpPr>
          <p:cNvPr id="49" name="Ευθύγραμμο βέλος σύνδεσης 51">
            <a:extLst>
              <a:ext uri="{FF2B5EF4-FFF2-40B4-BE49-F238E27FC236}">
                <a16:creationId xmlns:a16="http://schemas.microsoft.com/office/drawing/2014/main" id="{C4DB263D-7840-B844-C56A-DED2DF55A1A9}"/>
              </a:ext>
            </a:extLst>
          </p:cNvPr>
          <p:cNvCxnSpPr>
            <a:stCxn id="32" idx="4"/>
          </p:cNvCxnSpPr>
          <p:nvPr/>
        </p:nvCxnSpPr>
        <p:spPr>
          <a:xfrm>
            <a:off x="3216273" y="4437071"/>
            <a:ext cx="2016124" cy="695858"/>
          </a:xfrm>
          <a:prstGeom prst="straightConnector1">
            <a:avLst/>
          </a:prstGeom>
          <a:noFill/>
          <a:ln w="6345" cap="flat">
            <a:solidFill>
              <a:srgbClr val="DDDDDD"/>
            </a:solidFill>
            <a:prstDash val="solid"/>
            <a:miter/>
            <a:tailEnd type="arrow"/>
          </a:ln>
        </p:spPr>
      </p:cxnSp>
      <p:cxnSp>
        <p:nvCxnSpPr>
          <p:cNvPr id="50" name="Ευθύγραμμο βέλος σύνδεσης 53">
            <a:extLst>
              <a:ext uri="{FF2B5EF4-FFF2-40B4-BE49-F238E27FC236}">
                <a16:creationId xmlns:a16="http://schemas.microsoft.com/office/drawing/2014/main" id="{F253A5F0-CCD8-8AC7-C233-8B902FA59315}"/>
              </a:ext>
            </a:extLst>
          </p:cNvPr>
          <p:cNvCxnSpPr/>
          <p:nvPr/>
        </p:nvCxnSpPr>
        <p:spPr>
          <a:xfrm>
            <a:off x="3240103" y="4509473"/>
            <a:ext cx="1997232" cy="691606"/>
          </a:xfrm>
          <a:prstGeom prst="straightConnector1">
            <a:avLst/>
          </a:prstGeom>
          <a:noFill/>
          <a:ln w="6345" cap="flat">
            <a:solidFill>
              <a:srgbClr val="000000"/>
            </a:solidFill>
            <a:prstDash val="solid"/>
            <a:miter/>
            <a:tailEnd type="arrow"/>
          </a:ln>
        </p:spPr>
      </p:cxnSp>
      <p:cxnSp>
        <p:nvCxnSpPr>
          <p:cNvPr id="51" name="Ευθύγραμμο βέλος σύνδεσης 55">
            <a:extLst>
              <a:ext uri="{FF2B5EF4-FFF2-40B4-BE49-F238E27FC236}">
                <a16:creationId xmlns:a16="http://schemas.microsoft.com/office/drawing/2014/main" id="{12B7A878-851D-8F12-BE7A-579D5B4D0678}"/>
              </a:ext>
            </a:extLst>
          </p:cNvPr>
          <p:cNvCxnSpPr>
            <a:stCxn id="27" idx="1"/>
            <a:endCxn id="32" idx="5"/>
          </p:cNvCxnSpPr>
          <p:nvPr/>
        </p:nvCxnSpPr>
        <p:spPr>
          <a:xfrm flipV="1">
            <a:off x="3359148" y="2708279"/>
            <a:ext cx="2305046" cy="504816"/>
          </a:xfrm>
          <a:prstGeom prst="straightConnector1">
            <a:avLst/>
          </a:prstGeom>
          <a:noFill/>
          <a:ln w="6345" cap="flat">
            <a:solidFill>
              <a:srgbClr val="000000"/>
            </a:solidFill>
            <a:prstDash val="solid"/>
            <a:miter/>
            <a:tailEnd type="arrow"/>
          </a:ln>
        </p:spPr>
      </p:cxnSp>
      <p:cxnSp>
        <p:nvCxnSpPr>
          <p:cNvPr id="52" name="Ευθύγραμμο βέλος σύνδεσης 57">
            <a:extLst>
              <a:ext uri="{FF2B5EF4-FFF2-40B4-BE49-F238E27FC236}">
                <a16:creationId xmlns:a16="http://schemas.microsoft.com/office/drawing/2014/main" id="{2314CCCF-CA2E-DEEA-50A2-DF2A9622BB4A}"/>
              </a:ext>
            </a:extLst>
          </p:cNvPr>
          <p:cNvCxnSpPr/>
          <p:nvPr/>
        </p:nvCxnSpPr>
        <p:spPr>
          <a:xfrm flipH="1" flipV="1">
            <a:off x="4510085" y="2150202"/>
            <a:ext cx="1051094" cy="289060"/>
          </a:xfrm>
          <a:prstGeom prst="straightConnector1">
            <a:avLst/>
          </a:prstGeom>
          <a:noFill/>
          <a:ln w="6345" cap="flat">
            <a:solidFill>
              <a:srgbClr val="000000"/>
            </a:solidFill>
            <a:prstDash val="solid"/>
            <a:miter/>
            <a:tailEnd type="arrow"/>
          </a:ln>
        </p:spPr>
      </p:cxnSp>
      <p:cxnSp>
        <p:nvCxnSpPr>
          <p:cNvPr id="53" name="Ευθύγραμμο βέλος σύνδεσης 60">
            <a:extLst>
              <a:ext uri="{FF2B5EF4-FFF2-40B4-BE49-F238E27FC236}">
                <a16:creationId xmlns:a16="http://schemas.microsoft.com/office/drawing/2014/main" id="{B5B983C9-2FC8-3991-00A9-47560ED08D3C}"/>
              </a:ext>
            </a:extLst>
          </p:cNvPr>
          <p:cNvCxnSpPr/>
          <p:nvPr/>
        </p:nvCxnSpPr>
        <p:spPr>
          <a:xfrm flipV="1">
            <a:off x="6478258" y="3624672"/>
            <a:ext cx="3502" cy="891348"/>
          </a:xfrm>
          <a:prstGeom prst="straightConnector1">
            <a:avLst/>
          </a:prstGeom>
          <a:noFill/>
          <a:ln w="6345" cap="flat">
            <a:solidFill>
              <a:srgbClr val="000000"/>
            </a:solidFill>
            <a:prstDash val="solid"/>
            <a:miter/>
            <a:tailEnd type="arrow"/>
          </a:ln>
        </p:spPr>
      </p:cxnSp>
      <p:sp>
        <p:nvSpPr>
          <p:cNvPr id="54" name="Θέση αριθμού διαφάνειας 53">
            <a:extLst>
              <a:ext uri="{FF2B5EF4-FFF2-40B4-BE49-F238E27FC236}">
                <a16:creationId xmlns:a16="http://schemas.microsoft.com/office/drawing/2014/main" id="{C24D79D1-A7F6-F077-4C7E-F61E236B0F05}"/>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10B50DC-9B92-4E4C-AA81-D3C0ABF65A28}" type="slidenum">
              <a:rPr/>
              <a:t>20</a:t>
            </a:fld>
            <a:endParaRPr lang="el-GR" sz="1200" b="0" i="0" u="none" strike="noStrike" kern="1200" cap="none" spc="0" baseline="0">
              <a:solidFill>
                <a:srgbClr val="898989"/>
              </a:solidFill>
              <a:uFillTx/>
              <a:latin typeface="Calibri"/>
            </a:endParaRPr>
          </a:p>
        </p:txBody>
      </p:sp>
      <p:sp>
        <p:nvSpPr>
          <p:cNvPr id="55" name="Θέση αριθμού διαφάνειας 54">
            <a:extLst>
              <a:ext uri="{FF2B5EF4-FFF2-40B4-BE49-F238E27FC236}">
                <a16:creationId xmlns:a16="http://schemas.microsoft.com/office/drawing/2014/main" id="{8E1BFB23-A762-9FF6-5C6F-D485841BEDF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A9BC37C-7E7F-44A3-89F5-9CD8018BBEE9}" type="slidenum">
              <a:rPr/>
              <a:t>20</a:t>
            </a:fld>
            <a:endParaRPr lang="el-GR" sz="1200" b="0" i="0" u="none" strike="noStrike" kern="1200" cap="none" spc="0" baseline="0">
              <a:solidFill>
                <a:srgbClr val="898989"/>
              </a:solidFill>
              <a:uFillTx/>
              <a:latin typeface="Calibri"/>
            </a:endParaRPr>
          </a:p>
        </p:txBody>
      </p:sp>
      <p:sp>
        <p:nvSpPr>
          <p:cNvPr id="56" name="Θέση αριθμού διαφάνειας 55">
            <a:extLst>
              <a:ext uri="{FF2B5EF4-FFF2-40B4-BE49-F238E27FC236}">
                <a16:creationId xmlns:a16="http://schemas.microsoft.com/office/drawing/2014/main" id="{058F6829-17CF-28DC-CBB1-645ED997205C}"/>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E3AC796-062A-48F3-BA70-19B29BB34C4E}" type="slidenum">
              <a:rPr/>
              <a:t>20</a:t>
            </a:fld>
            <a:endParaRPr lang="el-GR" sz="1200" b="0" i="0" u="none" strike="noStrike" kern="1200" cap="none" spc="0" baseline="0">
              <a:solidFill>
                <a:srgbClr val="898989"/>
              </a:solidFill>
              <a:uFillTx/>
              <a:latin typeface="Calibri"/>
            </a:endParaRPr>
          </a:p>
        </p:txBody>
      </p:sp>
      <p:pic>
        <p:nvPicPr>
          <p:cNvPr id="1026" name="Picture 2" descr="Νευροπλαστικότητα – Τι είναι και με ποιο τρόπο λειτουργεί; - Healthaction">
            <a:extLst>
              <a:ext uri="{FF2B5EF4-FFF2-40B4-BE49-F238E27FC236}">
                <a16:creationId xmlns:a16="http://schemas.microsoft.com/office/drawing/2014/main" id="{CB8F7B82-88D0-2514-EF6A-775C28D38947}"/>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364933" y="2088637"/>
            <a:ext cx="4206042" cy="3788283"/>
          </a:xfrm>
          <a:prstGeom prst="rect">
            <a:avLst/>
          </a:prstGeom>
          <a:noFill/>
          <a:extLst>
            <a:ext uri="{909E8E84-426E-40DD-AFC4-6F175D3DCCD1}">
              <a14:hiddenFill xmlns:a14="http://schemas.microsoft.com/office/drawing/2010/main">
                <a:solidFill>
                  <a:srgbClr val="FFFFFF"/>
                </a:solidFill>
              </a14:hiddenFill>
            </a:ext>
          </a:extLst>
        </p:spPr>
      </p:pic>
      <p:sp>
        <p:nvSpPr>
          <p:cNvPr id="62" name="TextBox 61">
            <a:extLst>
              <a:ext uri="{FF2B5EF4-FFF2-40B4-BE49-F238E27FC236}">
                <a16:creationId xmlns:a16="http://schemas.microsoft.com/office/drawing/2014/main" id="{992C4249-B7DC-A253-87E2-F05353811B37}"/>
              </a:ext>
            </a:extLst>
          </p:cNvPr>
          <p:cNvSpPr txBox="1"/>
          <p:nvPr/>
        </p:nvSpPr>
        <p:spPr>
          <a:xfrm>
            <a:off x="7312650" y="5869960"/>
            <a:ext cx="4391680" cy="276999"/>
          </a:xfrm>
          <a:prstGeom prst="rect">
            <a:avLst/>
          </a:prstGeom>
          <a:noFill/>
        </p:spPr>
        <p:txBody>
          <a:bodyPr wrap="square">
            <a:spAutoFit/>
          </a:bodyPr>
          <a:lstStyle/>
          <a:p>
            <a:r>
              <a:rPr lang="en-US" sz="1200" dirty="0">
                <a:hlinkClick r:id="rId3"/>
              </a:rPr>
              <a:t>https://www.google.com/search?q=%CE%BD%</a:t>
            </a:r>
            <a:r>
              <a:rPr lang="el-GR" sz="1200" dirty="0"/>
              <a:t> </a:t>
            </a:r>
          </a:p>
        </p:txBody>
      </p:sp>
    </p:spTree>
    <p:extLst>
      <p:ext uri="{BB962C8B-B14F-4D97-AF65-F5344CB8AC3E}">
        <p14:creationId xmlns:p14="http://schemas.microsoft.com/office/powerpoint/2010/main" val="1219684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7DA8E10-8D20-4557-A01C-BE57BA68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l-GR"/>
          </a:p>
        </p:txBody>
      </p:sp>
      <p:sp>
        <p:nvSpPr>
          <p:cNvPr id="14" name="Rectangle 13">
            <a:extLst>
              <a:ext uri="{FF2B5EF4-FFF2-40B4-BE49-F238E27FC236}">
                <a16:creationId xmlns:a16="http://schemas.microsoft.com/office/drawing/2014/main" id="{A12898A6-467D-4DE5-8382-B8C194339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useBgFill="1">
        <p:nvSpPr>
          <p:cNvPr id="16" name="Rectangle 15">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5446" y="276008"/>
            <a:ext cx="6146615" cy="63059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961" y="438912"/>
            <a:ext cx="5815584" cy="5980176"/>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p:nvSpPr>
          <p:cNvPr id="7" name="Θέση περιεχομένου 6">
            <a:extLst>
              <a:ext uri="{FF2B5EF4-FFF2-40B4-BE49-F238E27FC236}">
                <a16:creationId xmlns:a16="http://schemas.microsoft.com/office/drawing/2014/main" id="{641C12B5-E05D-985B-0F93-7E34031FBCF2}"/>
              </a:ext>
            </a:extLst>
          </p:cNvPr>
          <p:cNvSpPr>
            <a:spLocks noGrp="1"/>
          </p:cNvSpPr>
          <p:nvPr>
            <p:ph idx="4294967295"/>
          </p:nvPr>
        </p:nvSpPr>
        <p:spPr>
          <a:xfrm>
            <a:off x="917832" y="936416"/>
            <a:ext cx="4870512" cy="4985169"/>
          </a:xfrm>
        </p:spPr>
        <p:txBody>
          <a:bodyPr vert="horz" lIns="91440" tIns="45720" rIns="91440" bIns="45720" rtlCol="0" anchor="ctr">
            <a:normAutofit/>
          </a:bodyPr>
          <a:lstStyle/>
          <a:p>
            <a:pPr algn="ctr"/>
            <a:r>
              <a:rPr lang="en-US" sz="2400"/>
              <a:t>Φτιάξε με τη συμμετοχή σου την ομάδα που θέλεις να συμμετέχεις!!!!</a:t>
            </a:r>
          </a:p>
          <a:p>
            <a:endParaRPr lang="en-US" dirty="0"/>
          </a:p>
          <a:p>
            <a:endParaRPr lang="en-US" dirty="0"/>
          </a:p>
          <a:p>
            <a:pPr marL="365760" lvl="2" indent="0" algn="ctr">
              <a:buNone/>
            </a:pPr>
            <a:r>
              <a:rPr lang="en-US" sz="2400"/>
              <a:t>Agazarian, 2008</a:t>
            </a:r>
            <a:endParaRPr lang="en-US" sz="2400" dirty="0"/>
          </a:p>
        </p:txBody>
      </p:sp>
      <p:sp>
        <p:nvSpPr>
          <p:cNvPr id="22" name="Rectangle 21">
            <a:extLst>
              <a:ext uri="{FF2B5EF4-FFF2-40B4-BE49-F238E27FC236}">
                <a16:creationId xmlns:a16="http://schemas.microsoft.com/office/drawing/2014/main" id="{C8089CB0-2F03-4E3C-ADBB-570A3BE7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2308" y="0"/>
            <a:ext cx="55107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1973" y="643464"/>
            <a:ext cx="4143830" cy="5566305"/>
          </a:xfrm>
          <a:prstGeom prst="rect">
            <a:avLst/>
          </a:prstGeom>
          <a:solidFill>
            <a:schemeClr val="bg1">
              <a:lumMod val="85000"/>
            </a:schemeClr>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26" name="Rectangle 25">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7364" y="806860"/>
            <a:ext cx="3813048" cy="5239512"/>
          </a:xfrm>
          <a:prstGeom prst="rect">
            <a:avLst/>
          </a:prstGeom>
          <a:solidFill>
            <a:schemeClr val="bg1"/>
          </a:solidFill>
          <a:ln w="9525" cap="sq" cmpd="sng" algn="ctr">
            <a:noFill/>
            <a:prstDash val="solid"/>
            <a:miter lim="800000"/>
          </a:ln>
          <a:effectLst/>
        </p:spPr>
        <p:txBody>
          <a:bodyPr/>
          <a:lstStyle/>
          <a:p>
            <a:endParaRPr lang="el-GR"/>
          </a:p>
        </p:txBody>
      </p:sp>
      <p:sp>
        <p:nvSpPr>
          <p:cNvPr id="5" name="Θέση αριθμού διαφάνειας 4">
            <a:extLst>
              <a:ext uri="{FF2B5EF4-FFF2-40B4-BE49-F238E27FC236}">
                <a16:creationId xmlns:a16="http://schemas.microsoft.com/office/drawing/2014/main" id="{A9DC8A12-85D7-7D4E-682E-6EE14D8555D8}"/>
              </a:ext>
            </a:extLst>
          </p:cNvPr>
          <p:cNvSpPr>
            <a:spLocks noGrp="1"/>
          </p:cNvSpPr>
          <p:nvPr>
            <p:ph type="sldNum" sz="quarter" idx="12"/>
          </p:nvPr>
        </p:nvSpPr>
        <p:spPr>
          <a:xfrm>
            <a:off x="10385869" y="5704581"/>
            <a:ext cx="822960" cy="274320"/>
          </a:xfrm>
        </p:spPr>
        <p:txBody>
          <a:bodyPr vert="horz" lIns="91440" tIns="45720" rIns="91440" bIns="45720" rtlCol="0" anchor="b">
            <a:normAutofit/>
          </a:bodyPr>
          <a:lstStyle/>
          <a:p>
            <a:pPr>
              <a:spcAft>
                <a:spcPts val="600"/>
              </a:spcAft>
            </a:pPr>
            <a:fld id="{29A67EF4-6AD0-4895-A677-9D84EEBBB660}" type="slidenum">
              <a:rPr lang="en-US" smtClean="0"/>
              <a:pPr>
                <a:spcAft>
                  <a:spcPts val="600"/>
                </a:spcAft>
              </a:pPr>
              <a:t>21</a:t>
            </a:fld>
            <a:endParaRPr lang="en-US"/>
          </a:p>
        </p:txBody>
      </p:sp>
      <p:pic>
        <p:nvPicPr>
          <p:cNvPr id="1026" name="Picture 2" descr="How We Perceive Group Membership. People inherently like to feel as if… |  by Theodore (Ted) Stark | Studio Quick Facts">
            <a:extLst>
              <a:ext uri="{FF2B5EF4-FFF2-40B4-BE49-F238E27FC236}">
                <a16:creationId xmlns:a16="http://schemas.microsoft.com/office/drawing/2014/main" id="{E5044F1D-1A75-82A6-3BCC-BA4120044E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7364" y="2290916"/>
            <a:ext cx="3813048" cy="203946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6F7D0C7-B90A-05B5-800C-B7EFB39FDA55}"/>
              </a:ext>
            </a:extLst>
          </p:cNvPr>
          <p:cNvSpPr txBox="1"/>
          <p:nvPr/>
        </p:nvSpPr>
        <p:spPr>
          <a:xfrm>
            <a:off x="7187661" y="6455733"/>
            <a:ext cx="5474493" cy="246221"/>
          </a:xfrm>
          <a:prstGeom prst="rect">
            <a:avLst/>
          </a:prstGeom>
          <a:noFill/>
        </p:spPr>
        <p:txBody>
          <a:bodyPr wrap="square">
            <a:spAutoFit/>
          </a:bodyPr>
          <a:lstStyle/>
          <a:p>
            <a:r>
              <a:rPr lang="en-US" sz="1000" dirty="0"/>
              <a:t>https://www.google.com/search?sca_esv=e10bc32a205dabd2&amp;</a:t>
            </a:r>
            <a:endParaRPr lang="el-GR" sz="1000" dirty="0"/>
          </a:p>
        </p:txBody>
      </p:sp>
    </p:spTree>
    <p:extLst>
      <p:ext uri="{BB962C8B-B14F-4D97-AF65-F5344CB8AC3E}">
        <p14:creationId xmlns:p14="http://schemas.microsoft.com/office/powerpoint/2010/main" val="515118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BEC353-67BF-E8D9-8E13-05D916BDF615}"/>
              </a:ext>
            </a:extLst>
          </p:cNvPr>
          <p:cNvSpPr txBox="1">
            <a:spLocks noGrp="1"/>
          </p:cNvSpPr>
          <p:nvPr>
            <p:ph type="title"/>
          </p:nvPr>
        </p:nvSpPr>
        <p:spPr>
          <a:xfrm>
            <a:off x="624443" y="320680"/>
            <a:ext cx="10515600" cy="645365"/>
          </a:xfrm>
        </p:spPr>
        <p:txBody>
          <a:bodyPr/>
          <a:lstStyle/>
          <a:p>
            <a:pPr lvl="0"/>
            <a:r>
              <a:rPr lang="en-US" sz="3600" b="1" dirty="0"/>
              <a:t>H </a:t>
            </a:r>
            <a:r>
              <a:rPr lang="el-GR" sz="3600" b="1" dirty="0"/>
              <a:t>πρώτη θεραπευτική αναλυτική ομάδα (ΙΙΙ)</a:t>
            </a:r>
            <a:endParaRPr lang="el-GR" sz="3600" dirty="0"/>
          </a:p>
        </p:txBody>
      </p:sp>
      <p:sp>
        <p:nvSpPr>
          <p:cNvPr id="3" name="Θέση περιεχομένου 2">
            <a:extLst>
              <a:ext uri="{FF2B5EF4-FFF2-40B4-BE49-F238E27FC236}">
                <a16:creationId xmlns:a16="http://schemas.microsoft.com/office/drawing/2014/main" id="{A5AE0012-4A85-1AAA-387B-DF57E3531843}"/>
              </a:ext>
            </a:extLst>
          </p:cNvPr>
          <p:cNvSpPr txBox="1">
            <a:spLocks noGrp="1"/>
          </p:cNvSpPr>
          <p:nvPr>
            <p:ph idx="1"/>
          </p:nvPr>
        </p:nvSpPr>
        <p:spPr>
          <a:xfrm>
            <a:off x="560115" y="1175488"/>
            <a:ext cx="10515600" cy="5111012"/>
          </a:xfrm>
        </p:spPr>
        <p:txBody>
          <a:bodyPr>
            <a:normAutofit fontScale="92500"/>
          </a:bodyPr>
          <a:lstStyle/>
          <a:p>
            <a:pPr lvl="0" algn="just"/>
            <a:r>
              <a:rPr lang="el-GR" sz="2400" b="1" dirty="0"/>
              <a:t>Ν</a:t>
            </a:r>
            <a:r>
              <a:rPr lang="en-US" sz="2400" b="1" dirty="0" err="1"/>
              <a:t>orbert</a:t>
            </a:r>
            <a:r>
              <a:rPr lang="en-US" sz="2400" b="1" dirty="0"/>
              <a:t> Elias</a:t>
            </a:r>
            <a:r>
              <a:rPr lang="el-GR" sz="2400" dirty="0"/>
              <a:t>:  Ξεκινάμε από το ατομικό, που αφενός προϋποθέτει αλλά έχει και ως κατάληξη το κοινωνικό (μέσω της ταυτόχρονης διαδικασίας κοινωνικοποίησης και εξατομίκευσης). Το κοινωνικό δεν βρίσκεται μόνο εκτός του ατόμου, για να το καθορίσει έξωθεν. </a:t>
            </a:r>
            <a:r>
              <a:rPr lang="el-GR" sz="2400" b="1" dirty="0"/>
              <a:t>Το κοινωνικό διαποτίζει το άτομο και το άτομο συν-διαμορφώνει το κοινωνικό</a:t>
            </a:r>
            <a:r>
              <a:rPr lang="el-GR" sz="2400" dirty="0"/>
              <a:t>.      </a:t>
            </a:r>
          </a:p>
          <a:p>
            <a:pPr marL="0" lvl="0" indent="0" algn="r">
              <a:buNone/>
            </a:pPr>
            <a:endParaRPr lang="en-US" sz="2400" b="1" i="1" dirty="0"/>
          </a:p>
          <a:p>
            <a:pPr marL="0" lvl="0" indent="0" algn="r">
              <a:buNone/>
            </a:pPr>
            <a:r>
              <a:rPr lang="en-US" sz="2400" b="1" i="1" dirty="0"/>
              <a:t>Elias, N. (1939). The Society of Individuals. Oxford: Blackwell, 1991</a:t>
            </a:r>
            <a:endParaRPr lang="el-GR" sz="2400" b="1" i="1" dirty="0"/>
          </a:p>
          <a:p>
            <a:pPr marL="0" lvl="0" indent="0">
              <a:buNone/>
            </a:pPr>
            <a:endParaRPr lang="el-GR" sz="2400" dirty="0"/>
          </a:p>
          <a:p>
            <a:pPr marL="0" lvl="0" indent="0">
              <a:buNone/>
            </a:pPr>
            <a:endParaRPr lang="el-GR" sz="2000" dirty="0"/>
          </a:p>
          <a:p>
            <a:pPr marL="0" lvl="0" indent="0">
              <a:buNone/>
            </a:pPr>
            <a:endParaRPr lang="el-GR" sz="2000" dirty="0"/>
          </a:p>
          <a:p>
            <a:pPr marL="0" lvl="0" indent="0">
              <a:buNone/>
            </a:pPr>
            <a:endParaRPr lang="el-GR" sz="2000" dirty="0"/>
          </a:p>
          <a:p>
            <a:pPr marL="0" lvl="0" indent="0">
              <a:buNone/>
            </a:pPr>
            <a:endParaRPr lang="el-GR" sz="2000" dirty="0"/>
          </a:p>
          <a:p>
            <a:pPr marL="0" lvl="0" indent="0">
              <a:buNone/>
            </a:pPr>
            <a:r>
              <a:rPr lang="en-US" sz="2000" dirty="0"/>
              <a:t>N. Elias, 22 June 1897 – 1 August 1990</a:t>
            </a:r>
            <a:r>
              <a:rPr lang="el-GR" sz="2000" dirty="0"/>
              <a:t>, </a:t>
            </a:r>
            <a:r>
              <a:rPr lang="en-US" sz="2000" dirty="0"/>
              <a:t>a German sociologist, who later became a British citizen. He is especially famous for his theory of civilizing/decivilizing processes.</a:t>
            </a:r>
            <a:endParaRPr lang="el-GR" sz="2000" dirty="0"/>
          </a:p>
          <a:p>
            <a:pPr lvl="0"/>
            <a:endParaRPr lang="el-GR" dirty="0"/>
          </a:p>
        </p:txBody>
      </p:sp>
      <p:sp>
        <p:nvSpPr>
          <p:cNvPr id="4" name="Θέση αριθμού διαφάνειας 3">
            <a:extLst>
              <a:ext uri="{FF2B5EF4-FFF2-40B4-BE49-F238E27FC236}">
                <a16:creationId xmlns:a16="http://schemas.microsoft.com/office/drawing/2014/main" id="{FB6892A7-2AE7-76D3-F9E1-68ABD7B8BBD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4E066DB-452E-42DF-A78C-EE0FE8229B73}" type="slidenum">
              <a:rPr/>
              <a:t>22</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D1D2C0C8-3269-4914-6B76-26F6F7A6711C}"/>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49C161C-DAB2-42DF-94F4-4A0F092E2A96}" type="slidenum">
              <a:rPr/>
              <a:t>22</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FCC588-D73A-F95B-2730-5BE1B3A20BFA}"/>
              </a:ext>
            </a:extLst>
          </p:cNvPr>
          <p:cNvSpPr txBox="1">
            <a:spLocks noGrp="1"/>
          </p:cNvSpPr>
          <p:nvPr>
            <p:ph type="title"/>
          </p:nvPr>
        </p:nvSpPr>
        <p:spPr>
          <a:xfrm>
            <a:off x="531815" y="297632"/>
            <a:ext cx="11011223" cy="859920"/>
          </a:xfrm>
        </p:spPr>
        <p:txBody>
          <a:bodyPr/>
          <a:lstStyle/>
          <a:p>
            <a:pPr lvl="0"/>
            <a:r>
              <a:rPr lang="el-GR" sz="4000" b="1" dirty="0"/>
              <a:t> </a:t>
            </a:r>
            <a:r>
              <a:rPr lang="el-GR" sz="3200" b="1" dirty="0"/>
              <a:t> </a:t>
            </a:r>
            <a:r>
              <a:rPr lang="el-GR" sz="3600" b="1" dirty="0"/>
              <a:t>Σύγχρονες ομαδικές θεωρίες (Ι)</a:t>
            </a:r>
          </a:p>
        </p:txBody>
      </p:sp>
      <p:sp>
        <p:nvSpPr>
          <p:cNvPr id="3" name="Θέση περιεχομένου 2">
            <a:extLst>
              <a:ext uri="{FF2B5EF4-FFF2-40B4-BE49-F238E27FC236}">
                <a16:creationId xmlns:a16="http://schemas.microsoft.com/office/drawing/2014/main" id="{6EDC5239-628E-00B1-964C-E6625346CADB}"/>
              </a:ext>
            </a:extLst>
          </p:cNvPr>
          <p:cNvSpPr txBox="1">
            <a:spLocks noGrp="1"/>
          </p:cNvSpPr>
          <p:nvPr>
            <p:ph idx="1"/>
          </p:nvPr>
        </p:nvSpPr>
        <p:spPr>
          <a:xfrm>
            <a:off x="638469" y="1327032"/>
            <a:ext cx="10904569" cy="4999783"/>
          </a:xfrm>
        </p:spPr>
        <p:txBody>
          <a:bodyPr>
            <a:noAutofit/>
          </a:bodyPr>
          <a:lstStyle/>
          <a:p>
            <a:pPr lvl="0"/>
            <a:r>
              <a:rPr lang="el-GR" sz="2400" b="1" dirty="0"/>
              <a:t>Ομαδικό ψυχικό όργανο: </a:t>
            </a:r>
            <a:r>
              <a:rPr lang="el-GR" sz="2400" dirty="0"/>
              <a:t>Μη αναγώγιμο στο ατομικό ψυχικό όργανο, του οποίου δεν συνιστά προέκταση. </a:t>
            </a:r>
          </a:p>
          <a:p>
            <a:pPr lvl="1">
              <a:buFont typeface="Wingdings" panose="05000000000000000000" pitchFamily="2" charset="2"/>
              <a:buChar char="ü"/>
            </a:pPr>
            <a:r>
              <a:rPr lang="el-GR" sz="2400" dirty="0"/>
              <a:t>Εκτελεί μια ιδιόμορφη ψυχική εργασία, εκείνη της </a:t>
            </a:r>
            <a:r>
              <a:rPr lang="el-GR" sz="2400" b="1" dirty="0"/>
              <a:t>παραγωγής και της επεξεργασίας της ψυχικής πραγματικότητας εντός της ομάδας</a:t>
            </a:r>
            <a:r>
              <a:rPr lang="el-GR" sz="2400" dirty="0"/>
              <a:t>. Η </a:t>
            </a:r>
            <a:r>
              <a:rPr lang="el-GR" sz="2400" b="1" dirty="0"/>
              <a:t>συγκεκριμένη συναρμογή και διευθέτηση των </a:t>
            </a:r>
            <a:r>
              <a:rPr lang="el-GR" sz="2400" b="1" dirty="0" err="1"/>
              <a:t>ψυχισμών</a:t>
            </a:r>
            <a:r>
              <a:rPr lang="el-GR" sz="2400" dirty="0"/>
              <a:t> ορίζει την ψυχική πραγματικότητα ή την «ψυχή» της ομάδας. </a:t>
            </a:r>
          </a:p>
          <a:p>
            <a:pPr lvl="1"/>
            <a:endParaRPr lang="el-GR" sz="2400" dirty="0"/>
          </a:p>
          <a:p>
            <a:pPr marL="457200" lvl="1" indent="0">
              <a:buNone/>
            </a:pPr>
            <a:r>
              <a:rPr lang="el-GR" sz="2400" i="1" dirty="0"/>
              <a:t>                                  </a:t>
            </a:r>
          </a:p>
          <a:p>
            <a:pPr marL="457200" lvl="1" indent="0" algn="r">
              <a:buNone/>
            </a:pPr>
            <a:r>
              <a:rPr lang="el-GR" sz="2400" i="1" dirty="0"/>
              <a:t> </a:t>
            </a:r>
            <a:r>
              <a:rPr lang="fr-FR" sz="2400" dirty="0"/>
              <a:t>René Kaës </a:t>
            </a:r>
            <a:r>
              <a:rPr lang="el-GR" sz="2400" dirty="0"/>
              <a:t>(2009), </a:t>
            </a:r>
            <a:r>
              <a:rPr lang="el-GR" sz="2400" i="1" dirty="0"/>
              <a:t>Ένας πληθυντικός ενικός</a:t>
            </a:r>
          </a:p>
          <a:p>
            <a:pPr marL="457200" lvl="1" indent="0">
              <a:buNone/>
            </a:pPr>
            <a:endParaRPr lang="el-GR" dirty="0"/>
          </a:p>
        </p:txBody>
      </p:sp>
      <p:sp>
        <p:nvSpPr>
          <p:cNvPr id="4" name="Θέση υποσέλιδου 3">
            <a:extLst>
              <a:ext uri="{FF2B5EF4-FFF2-40B4-BE49-F238E27FC236}">
                <a16:creationId xmlns:a16="http://schemas.microsoft.com/office/drawing/2014/main" id="{EE1EA791-3B82-A5BB-DB64-FBD0D2BF5053}"/>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7" name="Θέση υποσέλιδου 7">
            <a:extLst>
              <a:ext uri="{FF2B5EF4-FFF2-40B4-BE49-F238E27FC236}">
                <a16:creationId xmlns:a16="http://schemas.microsoft.com/office/drawing/2014/main" id="{7BB07E41-D466-7DD5-0635-C364E04D8932}"/>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9B6F4184-7B8B-7954-E2B3-F94CB53B05D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CC62F4B-2F4F-41A0-827D-2A41739CC529}" type="slidenum">
              <a:rPr/>
              <a:t>23</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73CA8-EF6B-0D7F-4AC2-30CA5F6AD366}"/>
              </a:ext>
            </a:extLst>
          </p:cNvPr>
          <p:cNvSpPr txBox="1">
            <a:spLocks noGrp="1"/>
          </p:cNvSpPr>
          <p:nvPr>
            <p:ph type="title"/>
          </p:nvPr>
        </p:nvSpPr>
        <p:spPr>
          <a:xfrm>
            <a:off x="1066800" y="356844"/>
            <a:ext cx="10058400" cy="1371600"/>
          </a:xfrm>
        </p:spPr>
        <p:txBody>
          <a:bodyPr>
            <a:normAutofit fontScale="90000"/>
          </a:bodyPr>
          <a:lstStyle/>
          <a:p>
            <a:pPr lvl="0"/>
            <a:r>
              <a:rPr lang="el-GR" sz="3600" b="1" dirty="0"/>
              <a:t>Σύγχρονες ομαδικές θεωρίες (ΙΙ)</a:t>
            </a:r>
            <a:br>
              <a:rPr lang="el-GR" sz="3600" b="1" dirty="0"/>
            </a:br>
            <a:r>
              <a:rPr lang="el-GR" sz="3600" b="1" dirty="0"/>
              <a:t> Ομαδικό δίκτυο επικοινωνίας</a:t>
            </a:r>
            <a:br>
              <a:rPr lang="el-GR" sz="3200" dirty="0"/>
            </a:br>
            <a:endParaRPr lang="el-GR" sz="3200" dirty="0"/>
          </a:p>
        </p:txBody>
      </p:sp>
      <p:sp>
        <p:nvSpPr>
          <p:cNvPr id="3" name="Θέση περιεχομένου 2">
            <a:extLst>
              <a:ext uri="{FF2B5EF4-FFF2-40B4-BE49-F238E27FC236}">
                <a16:creationId xmlns:a16="http://schemas.microsoft.com/office/drawing/2014/main" id="{01B9E162-B875-C7A9-A2A8-8E05CBF1BCA2}"/>
              </a:ext>
            </a:extLst>
          </p:cNvPr>
          <p:cNvSpPr txBox="1">
            <a:spLocks noGrp="1"/>
          </p:cNvSpPr>
          <p:nvPr>
            <p:ph idx="1"/>
          </p:nvPr>
        </p:nvSpPr>
        <p:spPr>
          <a:xfrm>
            <a:off x="723899" y="1576400"/>
            <a:ext cx="10401301" cy="4924756"/>
          </a:xfrm>
        </p:spPr>
        <p:txBody>
          <a:bodyPr>
            <a:normAutofit/>
          </a:bodyPr>
          <a:lstStyle/>
          <a:p>
            <a:pPr lvl="0"/>
            <a:r>
              <a:rPr lang="el-GR" sz="2400" dirty="0"/>
              <a:t>Μία </a:t>
            </a:r>
            <a:r>
              <a:rPr lang="el-GR" sz="2400" b="1" dirty="0"/>
              <a:t>ομάδα που αναπτύσσει το δίκτυο επικοινωνίας </a:t>
            </a:r>
            <a:r>
              <a:rPr lang="el-GR" sz="2400" dirty="0"/>
              <a:t>της δίνει τη δυνατότητα στα μέλη της να </a:t>
            </a:r>
            <a:r>
              <a:rPr lang="el-GR" sz="2400" b="1" dirty="0"/>
              <a:t>«διορθώσουν» </a:t>
            </a:r>
            <a:r>
              <a:rPr lang="el-GR" sz="2400" dirty="0"/>
              <a:t>τις αλλοιώσεις που έχουν συμβεί κατά την </a:t>
            </a:r>
            <a:r>
              <a:rPr lang="el-GR" sz="2400" b="1" dirty="0"/>
              <a:t>πορεία της εξέλιξης τους </a:t>
            </a:r>
            <a:r>
              <a:rPr lang="el-GR" sz="2400" dirty="0"/>
              <a:t>(η έννοια της συνήχησης ή αντήχησης*), να </a:t>
            </a:r>
            <a:r>
              <a:rPr lang="el-GR" sz="2400" b="1" dirty="0"/>
              <a:t>επαναπροσδιορίσουν</a:t>
            </a:r>
            <a:r>
              <a:rPr lang="el-GR" sz="2400" dirty="0"/>
              <a:t> τους εαυτούς τους και να </a:t>
            </a:r>
            <a:r>
              <a:rPr lang="el-GR" sz="2400" b="1" dirty="0"/>
              <a:t>συμφιλιώσουν την ατομική με την κοινωνική </a:t>
            </a:r>
            <a:r>
              <a:rPr lang="el-GR" sz="2400" dirty="0"/>
              <a:t>τους πλευρά. </a:t>
            </a:r>
          </a:p>
          <a:p>
            <a:pPr lvl="0"/>
            <a:endParaRPr lang="el-GR" sz="2400" dirty="0"/>
          </a:p>
          <a:p>
            <a:pPr lvl="1">
              <a:buFont typeface="Wingdings" panose="05000000000000000000" pitchFamily="2" charset="2"/>
              <a:buChar char="ü"/>
            </a:pPr>
            <a:r>
              <a:rPr lang="el-GR" sz="2200" dirty="0"/>
              <a:t>Έτσι το άτομο βοηθιέται  να αντιληφθεί τον εαυτό του μέσα από τα  δυναμικά της ομάδας και να εστιάσει τόσο στην </a:t>
            </a:r>
            <a:r>
              <a:rPr lang="el-GR" sz="2200" dirty="0" err="1"/>
              <a:t>ενδοατομική</a:t>
            </a:r>
            <a:r>
              <a:rPr lang="el-GR" sz="2200" dirty="0"/>
              <a:t> συγκρότησή του όσο και στην κοινωνική </a:t>
            </a:r>
            <a:r>
              <a:rPr lang="el-GR" sz="2200" dirty="0" err="1"/>
              <a:t>διάδραση</a:t>
            </a:r>
            <a:r>
              <a:rPr lang="el-GR" sz="2200" dirty="0"/>
              <a:t> και αλληλεπίδραση</a:t>
            </a:r>
            <a:r>
              <a:rPr lang="en-US" sz="2200" dirty="0"/>
              <a:t>.</a:t>
            </a:r>
            <a:r>
              <a:rPr lang="el-GR" sz="2200" dirty="0"/>
              <a:t> </a:t>
            </a:r>
            <a:endParaRPr lang="en-US" sz="2200" dirty="0"/>
          </a:p>
          <a:p>
            <a:pPr marL="0" lvl="0" indent="0" algn="r">
              <a:buNone/>
            </a:pPr>
            <a:r>
              <a:rPr lang="en-US" sz="2400" dirty="0"/>
              <a:t>Gantt</a:t>
            </a:r>
            <a:r>
              <a:rPr lang="el-GR" sz="2400" dirty="0"/>
              <a:t> &amp; </a:t>
            </a:r>
            <a:r>
              <a:rPr lang="en-US" sz="2400" dirty="0"/>
              <a:t>Badenoch</a:t>
            </a:r>
            <a:r>
              <a:rPr lang="el-GR" sz="2400" dirty="0"/>
              <a:t>, 2013</a:t>
            </a:r>
            <a:endParaRPr lang="en-US" sz="2400" dirty="0"/>
          </a:p>
          <a:p>
            <a:pPr marL="0" lvl="0" indent="0">
              <a:buNone/>
            </a:pPr>
            <a:endParaRPr lang="el-GR" sz="2400" i="1" dirty="0"/>
          </a:p>
          <a:p>
            <a:pPr lvl="0"/>
            <a:endParaRPr lang="el-GR" dirty="0"/>
          </a:p>
        </p:txBody>
      </p:sp>
      <p:sp>
        <p:nvSpPr>
          <p:cNvPr id="4" name="Θέση αριθμού διαφάνειας 3">
            <a:extLst>
              <a:ext uri="{FF2B5EF4-FFF2-40B4-BE49-F238E27FC236}">
                <a16:creationId xmlns:a16="http://schemas.microsoft.com/office/drawing/2014/main" id="{5074C1E2-6D07-EEF5-DA26-A65F52272447}"/>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6392AE8-0CF5-4822-B96B-922725C244EF}" type="slidenum">
              <a:rPr/>
              <a:t>24</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88905C77-22E1-1CA6-3636-D4F6AFDB21B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3F5C1EB-C75B-4E0A-BD8D-3091DA93BEA5}" type="slidenum">
              <a:rPr/>
              <a:t>24</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96E7937D-D966-EC25-B22C-308E468AB977}"/>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EFA20F3-0E64-4E06-AB9D-B83435958CBB}" type="slidenum">
              <a:rPr/>
              <a:t>24</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2ECA88-1245-655C-D3D2-C598CA71B9A1}"/>
              </a:ext>
            </a:extLst>
          </p:cNvPr>
          <p:cNvSpPr>
            <a:spLocks noGrp="1"/>
          </p:cNvSpPr>
          <p:nvPr>
            <p:ph type="title"/>
          </p:nvPr>
        </p:nvSpPr>
        <p:spPr>
          <a:xfrm>
            <a:off x="1066800" y="642594"/>
            <a:ext cx="10058400" cy="709956"/>
          </a:xfrm>
        </p:spPr>
        <p:txBody>
          <a:bodyPr>
            <a:normAutofit/>
          </a:bodyPr>
          <a:lstStyle/>
          <a:p>
            <a:r>
              <a:rPr lang="el-GR" sz="3600" b="1" dirty="0"/>
              <a:t>*Συνήχηση – Ενσυναίσθηση/Αντήχηση</a:t>
            </a:r>
          </a:p>
        </p:txBody>
      </p:sp>
      <p:sp>
        <p:nvSpPr>
          <p:cNvPr id="3" name="Θέση περιεχομένου 2">
            <a:extLst>
              <a:ext uri="{FF2B5EF4-FFF2-40B4-BE49-F238E27FC236}">
                <a16:creationId xmlns:a16="http://schemas.microsoft.com/office/drawing/2014/main" id="{4482A832-FDA5-5C97-AB87-73AC3F25C051}"/>
              </a:ext>
            </a:extLst>
          </p:cNvPr>
          <p:cNvSpPr>
            <a:spLocks noGrp="1"/>
          </p:cNvSpPr>
          <p:nvPr>
            <p:ph idx="1"/>
          </p:nvPr>
        </p:nvSpPr>
        <p:spPr>
          <a:xfrm>
            <a:off x="1021655" y="1607820"/>
            <a:ext cx="10058400" cy="4792980"/>
          </a:xfrm>
        </p:spPr>
        <p:txBody>
          <a:bodyPr>
            <a:normAutofit lnSpcReduction="10000"/>
          </a:bodyPr>
          <a:lstStyle/>
          <a:p>
            <a:r>
              <a:rPr lang="el-GR" sz="2400" b="1" dirty="0">
                <a:solidFill>
                  <a:srgbClr val="1C0B19"/>
                </a:solidFill>
                <a:effectLst/>
              </a:rPr>
              <a:t>Συνήχηση.</a:t>
            </a:r>
            <a:r>
              <a:rPr lang="el-GR" sz="2400" b="0" i="1" dirty="0">
                <a:solidFill>
                  <a:srgbClr val="1C0B19"/>
                </a:solidFill>
                <a:effectLst/>
              </a:rPr>
              <a:t> «το άτομο συνηχεί σ’ ένα «μουσικό τόνο», στον οποίο είναι «κουρδισμένο»</a:t>
            </a:r>
            <a:r>
              <a:rPr lang="en-US" sz="2400" b="0" i="1" dirty="0">
                <a:solidFill>
                  <a:srgbClr val="1C0B19"/>
                </a:solidFill>
                <a:effectLst/>
              </a:rPr>
              <a:t>  </a:t>
            </a:r>
            <a:r>
              <a:rPr lang="el-GR" sz="2400" b="0" i="1" dirty="0">
                <a:solidFill>
                  <a:srgbClr val="1C0B19"/>
                </a:solidFill>
                <a:effectLst/>
              </a:rPr>
              <a:t>η δομή προσωπικότητ</a:t>
            </a:r>
            <a:r>
              <a:rPr lang="el-GR" sz="2400" i="1" dirty="0">
                <a:solidFill>
                  <a:srgbClr val="1C0B19"/>
                </a:solidFill>
              </a:rPr>
              <a:t>άς του</a:t>
            </a:r>
            <a:r>
              <a:rPr lang="el-GR" sz="2400" b="0" i="1" dirty="0">
                <a:solidFill>
                  <a:srgbClr val="1C0B19"/>
                </a:solidFill>
                <a:effectLst/>
              </a:rPr>
              <a:t>», </a:t>
            </a:r>
            <a:r>
              <a:rPr lang="el-GR" sz="2400" b="0" i="0" dirty="0" err="1">
                <a:solidFill>
                  <a:srgbClr val="1C0B19"/>
                </a:solidFill>
                <a:effectLst/>
              </a:rPr>
              <a:t>Foulkes</a:t>
            </a:r>
            <a:r>
              <a:rPr lang="el-GR" sz="2400" b="0" i="0" dirty="0">
                <a:solidFill>
                  <a:srgbClr val="1C0B19"/>
                </a:solidFill>
                <a:effectLst/>
              </a:rPr>
              <a:t>, Ε</a:t>
            </a:r>
            <a:r>
              <a:rPr lang="en-US" sz="2400" b="0" i="0" dirty="0" err="1">
                <a:solidFill>
                  <a:srgbClr val="1C0B19"/>
                </a:solidFill>
                <a:effectLst/>
              </a:rPr>
              <a:t>lkaim</a:t>
            </a:r>
            <a:r>
              <a:rPr lang="el-GR" sz="2400" b="0" i="0" dirty="0">
                <a:solidFill>
                  <a:srgbClr val="1C0B19"/>
                </a:solidFill>
                <a:effectLst/>
              </a:rPr>
              <a:t> </a:t>
            </a:r>
            <a:endParaRPr lang="el-GR" sz="2400" i="1" dirty="0"/>
          </a:p>
          <a:p>
            <a:r>
              <a:rPr lang="el-GR" sz="2400" b="1" dirty="0">
                <a:solidFill>
                  <a:srgbClr val="222222"/>
                </a:solidFill>
              </a:rPr>
              <a:t>Ε</a:t>
            </a:r>
            <a:r>
              <a:rPr lang="el-GR" sz="2400" b="1" i="0" dirty="0">
                <a:solidFill>
                  <a:srgbClr val="222222"/>
                </a:solidFill>
                <a:effectLst/>
              </a:rPr>
              <a:t>νσυναίσθηση/(</a:t>
            </a:r>
            <a:r>
              <a:rPr lang="el-GR" sz="2400" b="1" i="0" dirty="0" err="1">
                <a:solidFill>
                  <a:srgbClr val="222222"/>
                </a:solidFill>
                <a:effectLst/>
              </a:rPr>
              <a:t>ενσυναισθητική</a:t>
            </a:r>
            <a:r>
              <a:rPr lang="el-GR" sz="2400" b="1" i="0" dirty="0">
                <a:solidFill>
                  <a:srgbClr val="222222"/>
                </a:solidFill>
                <a:effectLst/>
              </a:rPr>
              <a:t>) αντήχηση</a:t>
            </a:r>
            <a:r>
              <a:rPr lang="el-GR" sz="2400" b="0" i="0" dirty="0">
                <a:solidFill>
                  <a:srgbClr val="222222"/>
                </a:solidFill>
                <a:effectLst/>
              </a:rPr>
              <a:t>. Δεν είναι ταύτιση</a:t>
            </a:r>
            <a:r>
              <a:rPr lang="en-US" sz="2400" b="0" i="0" dirty="0">
                <a:solidFill>
                  <a:srgbClr val="222222"/>
                </a:solidFill>
                <a:effectLst/>
              </a:rPr>
              <a:t>, </a:t>
            </a:r>
            <a:r>
              <a:rPr lang="el-GR" sz="2400" b="0" i="0" dirty="0">
                <a:solidFill>
                  <a:srgbClr val="222222"/>
                </a:solidFill>
                <a:effectLst/>
              </a:rPr>
              <a:t>δηλαδή απομάκρυνση από το </a:t>
            </a:r>
            <a:r>
              <a:rPr lang="el-GR" sz="2400" b="0" i="1" dirty="0">
                <a:solidFill>
                  <a:srgbClr val="222222"/>
                </a:solidFill>
                <a:effectLst/>
              </a:rPr>
              <a:t>ΕΓΩ</a:t>
            </a:r>
            <a:r>
              <a:rPr lang="el-GR" sz="2400" b="0" i="0" dirty="0">
                <a:solidFill>
                  <a:srgbClr val="222222"/>
                </a:solidFill>
                <a:effectLst/>
              </a:rPr>
              <a:t> για να βάλεις τον εαυτό σου «στα παπούτσια του άλλου» ατόμου. </a:t>
            </a:r>
          </a:p>
          <a:p>
            <a:pPr marL="274320" lvl="1" indent="0" algn="ctr">
              <a:buNone/>
            </a:pPr>
            <a:r>
              <a:rPr lang="el-GR" sz="2200" b="1" i="0" dirty="0">
                <a:solidFill>
                  <a:srgbClr val="222222"/>
                </a:solidFill>
                <a:effectLst/>
              </a:rPr>
              <a:t>Χρησιμοποιώντας το </a:t>
            </a:r>
            <a:r>
              <a:rPr lang="el-GR" sz="2200" b="1" i="1" dirty="0">
                <a:solidFill>
                  <a:srgbClr val="222222"/>
                </a:solidFill>
                <a:effectLst/>
              </a:rPr>
              <a:t>ΕΓΩ</a:t>
            </a:r>
            <a:r>
              <a:rPr lang="el-GR" sz="2200" b="1" i="0" dirty="0">
                <a:solidFill>
                  <a:srgbClr val="222222"/>
                </a:solidFill>
                <a:effectLst/>
              </a:rPr>
              <a:t> συνδέεσαι με το άλλο άτομο- νιώθεις/υποδέχεσαι την εμπειρία, τα συναισθήματα και τις ιδέες του - ΧΩΡΙΣ να χάσεις τη θέση «τι νιώθω εγώ – τι ο άλλος» (</a:t>
            </a:r>
            <a:r>
              <a:rPr lang="en-US" sz="2200" i="0" dirty="0">
                <a:solidFill>
                  <a:srgbClr val="222222"/>
                </a:solidFill>
                <a:effectLst/>
              </a:rPr>
              <a:t>C. Rogers</a:t>
            </a:r>
            <a:r>
              <a:rPr lang="el-GR" sz="2200" i="0" dirty="0">
                <a:solidFill>
                  <a:srgbClr val="222222"/>
                </a:solidFill>
                <a:effectLst/>
              </a:rPr>
              <a:t>)</a:t>
            </a:r>
            <a:endParaRPr lang="en-US" sz="2200" dirty="0">
              <a:solidFill>
                <a:srgbClr val="222222"/>
              </a:solidFill>
            </a:endParaRPr>
          </a:p>
          <a:p>
            <a:pPr marL="0" indent="0">
              <a:buNone/>
            </a:pPr>
            <a:endParaRPr lang="en-US" sz="2400" b="0" i="0" dirty="0">
              <a:solidFill>
                <a:srgbClr val="222222"/>
              </a:solidFill>
              <a:effectLst/>
            </a:endParaRPr>
          </a:p>
          <a:p>
            <a:pPr marL="0" indent="0">
              <a:buNone/>
            </a:pPr>
            <a:endParaRPr lang="en-US" sz="2400" b="0" i="0" dirty="0">
              <a:solidFill>
                <a:srgbClr val="222222"/>
              </a:solidFill>
              <a:effectLst/>
            </a:endParaRPr>
          </a:p>
          <a:p>
            <a:pPr marL="0" indent="0" algn="r">
              <a:buNone/>
            </a:pPr>
            <a:r>
              <a:rPr lang="en-US" sz="2200" b="0" i="1" dirty="0" err="1">
                <a:solidFill>
                  <a:srgbClr val="222222"/>
                </a:solidFill>
                <a:effectLst/>
              </a:rPr>
              <a:t>Vanaerschot</a:t>
            </a:r>
            <a:r>
              <a:rPr lang="en-US" sz="2200" b="0" i="1" dirty="0">
                <a:solidFill>
                  <a:srgbClr val="222222"/>
                </a:solidFill>
                <a:effectLst/>
              </a:rPr>
              <a:t>, G. (2007). Empathic resonance and differential </a:t>
            </a:r>
            <a:r>
              <a:rPr lang="en-US" sz="2200" i="1" dirty="0">
                <a:solidFill>
                  <a:srgbClr val="222222"/>
                </a:solidFill>
              </a:rPr>
              <a:t>e</a:t>
            </a:r>
            <a:r>
              <a:rPr lang="en-US" sz="2200" b="0" i="1" dirty="0">
                <a:solidFill>
                  <a:srgbClr val="222222"/>
                </a:solidFill>
                <a:effectLst/>
              </a:rPr>
              <a:t>xperiential </a:t>
            </a:r>
            <a:r>
              <a:rPr lang="en-US" sz="2200" i="1" dirty="0">
                <a:solidFill>
                  <a:srgbClr val="222222"/>
                </a:solidFill>
              </a:rPr>
              <a:t>p</a:t>
            </a:r>
            <a:r>
              <a:rPr lang="en-US" sz="2200" b="0" i="1" dirty="0">
                <a:solidFill>
                  <a:srgbClr val="222222"/>
                </a:solidFill>
                <a:effectLst/>
              </a:rPr>
              <a:t>rocessing: an </a:t>
            </a:r>
            <a:r>
              <a:rPr lang="en-US" sz="2200" i="1" dirty="0">
                <a:solidFill>
                  <a:srgbClr val="222222"/>
                </a:solidFill>
              </a:rPr>
              <a:t>e</a:t>
            </a:r>
            <a:r>
              <a:rPr lang="en-US" sz="2200" b="0" i="1" dirty="0">
                <a:solidFill>
                  <a:srgbClr val="222222"/>
                </a:solidFill>
                <a:effectLst/>
              </a:rPr>
              <a:t>xperiential </a:t>
            </a:r>
            <a:r>
              <a:rPr lang="en-US" sz="2200" i="1" dirty="0">
                <a:solidFill>
                  <a:srgbClr val="222222"/>
                </a:solidFill>
              </a:rPr>
              <a:t>p</a:t>
            </a:r>
            <a:r>
              <a:rPr lang="en-US" sz="2200" b="0" i="1" dirty="0">
                <a:solidFill>
                  <a:srgbClr val="222222"/>
                </a:solidFill>
                <a:effectLst/>
              </a:rPr>
              <a:t>rocess-directive approach. </a:t>
            </a:r>
            <a:r>
              <a:rPr lang="en-US" sz="2200" b="0" i="1" u="none" strike="noStrike" dirty="0">
                <a:solidFill>
                  <a:srgbClr val="4DB2EC"/>
                </a:solidFill>
                <a:effectLst/>
                <a:hlinkClick r:id="rId2"/>
              </a:rPr>
              <a:t>American Journal of Psychotherapy</a:t>
            </a:r>
            <a:r>
              <a:rPr lang="en-US" sz="2200" b="0" i="1" dirty="0">
                <a:solidFill>
                  <a:srgbClr val="222222"/>
                </a:solidFill>
                <a:effectLst/>
              </a:rPr>
              <a:t>; 61 (3): 313-331.</a:t>
            </a:r>
            <a:r>
              <a:rPr lang="el-GR" sz="2400" b="0" i="0" dirty="0">
                <a:solidFill>
                  <a:srgbClr val="222222"/>
                </a:solidFill>
                <a:effectLst/>
              </a:rPr>
              <a:t> </a:t>
            </a:r>
            <a:endParaRPr lang="el-GR" sz="2400" dirty="0"/>
          </a:p>
        </p:txBody>
      </p:sp>
      <p:sp>
        <p:nvSpPr>
          <p:cNvPr id="4" name="Θέση αριθμού διαφάνειας 3">
            <a:extLst>
              <a:ext uri="{FF2B5EF4-FFF2-40B4-BE49-F238E27FC236}">
                <a16:creationId xmlns:a16="http://schemas.microsoft.com/office/drawing/2014/main" id="{60F9C880-8A92-410F-9487-3022BCC6DA5B}"/>
              </a:ext>
            </a:extLst>
          </p:cNvPr>
          <p:cNvSpPr>
            <a:spLocks noGrp="1"/>
          </p:cNvSpPr>
          <p:nvPr>
            <p:ph type="sldNum" sz="quarter" idx="12"/>
          </p:nvPr>
        </p:nvSpPr>
        <p:spPr/>
        <p:txBody>
          <a:bodyPr/>
          <a:lstStyle/>
          <a:p>
            <a:fld id="{29A67EF4-6AD0-4895-A677-9D84EEBBB660}" type="slidenum">
              <a:rPr lang="el-GR" smtClean="0"/>
              <a:t>25</a:t>
            </a:fld>
            <a:endParaRPr lang="el-GR"/>
          </a:p>
        </p:txBody>
      </p:sp>
    </p:spTree>
    <p:extLst>
      <p:ext uri="{BB962C8B-B14F-4D97-AF65-F5344CB8AC3E}">
        <p14:creationId xmlns:p14="http://schemas.microsoft.com/office/powerpoint/2010/main" val="1150445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70373F-9508-F1A7-2145-B109D3056BFF}"/>
              </a:ext>
            </a:extLst>
          </p:cNvPr>
          <p:cNvSpPr txBox="1">
            <a:spLocks noGrp="1"/>
          </p:cNvSpPr>
          <p:nvPr>
            <p:ph type="title"/>
          </p:nvPr>
        </p:nvSpPr>
        <p:spPr>
          <a:xfrm>
            <a:off x="638171" y="554038"/>
            <a:ext cx="10515600" cy="739777"/>
          </a:xfrm>
        </p:spPr>
        <p:txBody>
          <a:bodyPr>
            <a:noAutofit/>
          </a:bodyPr>
          <a:lstStyle/>
          <a:p>
            <a:pPr lvl="0"/>
            <a:r>
              <a:rPr lang="el-GR" sz="3600" b="1" dirty="0"/>
              <a:t>Σύγχρονα ερευνητικά δεδομένα</a:t>
            </a:r>
            <a:r>
              <a:rPr lang="en-US" sz="3600" b="1" dirty="0"/>
              <a:t>. </a:t>
            </a:r>
            <a:br>
              <a:rPr lang="el-GR" sz="3600" b="1" dirty="0"/>
            </a:br>
            <a:r>
              <a:rPr lang="el-GR" sz="3600" b="1" dirty="0"/>
              <a:t>Νευροβιολογία και (ομαδική) ψυχοθεραπεία</a:t>
            </a:r>
          </a:p>
        </p:txBody>
      </p:sp>
      <p:sp>
        <p:nvSpPr>
          <p:cNvPr id="3" name="Θέση περιεχομένου 2">
            <a:extLst>
              <a:ext uri="{FF2B5EF4-FFF2-40B4-BE49-F238E27FC236}">
                <a16:creationId xmlns:a16="http://schemas.microsoft.com/office/drawing/2014/main" id="{7F349ACC-6F3C-6C5A-9BC2-1868F8383F94}"/>
              </a:ext>
            </a:extLst>
          </p:cNvPr>
          <p:cNvSpPr txBox="1">
            <a:spLocks noGrp="1"/>
          </p:cNvSpPr>
          <p:nvPr>
            <p:ph idx="1"/>
          </p:nvPr>
        </p:nvSpPr>
        <p:spPr>
          <a:xfrm>
            <a:off x="406395" y="1460497"/>
            <a:ext cx="10747375" cy="5260972"/>
          </a:xfrm>
        </p:spPr>
        <p:txBody>
          <a:bodyPr>
            <a:normAutofit lnSpcReduction="10000"/>
          </a:bodyPr>
          <a:lstStyle/>
          <a:p>
            <a:pPr marL="0" lvl="0" indent="0" algn="just">
              <a:lnSpc>
                <a:spcPct val="60000"/>
              </a:lnSpc>
              <a:buNone/>
            </a:pPr>
            <a:r>
              <a:rPr lang="el-GR" sz="3100" dirty="0"/>
              <a:t> </a:t>
            </a:r>
          </a:p>
          <a:p>
            <a:pPr marL="0" lvl="0" algn="just">
              <a:spcBef>
                <a:spcPts val="0"/>
              </a:spcBef>
            </a:pPr>
            <a:r>
              <a:rPr lang="el-GR" sz="2400" dirty="0"/>
              <a:t>Η ανακάλυψη του </a:t>
            </a:r>
            <a:r>
              <a:rPr lang="el-GR" sz="2400" dirty="0" err="1"/>
              <a:t>νευρωνικού</a:t>
            </a:r>
            <a:r>
              <a:rPr lang="el-GR" sz="2400" dirty="0"/>
              <a:t> κατοπτρικού συστήματος στον προκινητικό φλοιό και άλλες εγκεφαλικές περιοχής υπογράμμισε τη </a:t>
            </a:r>
            <a:r>
              <a:rPr lang="el-GR" sz="2400" b="1" dirty="0" err="1"/>
              <a:t>διυποκειμενική</a:t>
            </a:r>
            <a:r>
              <a:rPr lang="el-GR" sz="2400" b="1" dirty="0"/>
              <a:t>, την «κοινωνική» φύση </a:t>
            </a:r>
            <a:r>
              <a:rPr lang="el-GR" sz="2400" dirty="0"/>
              <a:t>του </a:t>
            </a:r>
            <a:r>
              <a:rPr lang="el-GR" sz="2400" b="1" dirty="0"/>
              <a:t>εγκεφάλου</a:t>
            </a:r>
            <a:r>
              <a:rPr lang="el-GR" sz="2400" dirty="0"/>
              <a:t>. </a:t>
            </a:r>
          </a:p>
          <a:p>
            <a:pPr marL="0" lvl="0" indent="0" algn="r">
              <a:spcBef>
                <a:spcPts val="0"/>
              </a:spcBef>
              <a:buNone/>
            </a:pPr>
            <a:r>
              <a:rPr lang="en-US" sz="2400" dirty="0" err="1"/>
              <a:t>Cosolino</a:t>
            </a:r>
            <a:r>
              <a:rPr lang="el-GR" sz="2400" dirty="0"/>
              <a:t>, 2017</a:t>
            </a:r>
          </a:p>
          <a:p>
            <a:pPr marL="0" lvl="0" indent="0" algn="r">
              <a:spcBef>
                <a:spcPts val="0"/>
              </a:spcBef>
              <a:buNone/>
            </a:pPr>
            <a:r>
              <a:rPr lang="en-US" sz="2400" dirty="0"/>
              <a:t>Gantt</a:t>
            </a:r>
            <a:r>
              <a:rPr lang="el-GR" sz="2400" dirty="0"/>
              <a:t> &amp; </a:t>
            </a:r>
            <a:r>
              <a:rPr lang="en-US" sz="2400" dirty="0"/>
              <a:t>Badenoch</a:t>
            </a:r>
            <a:r>
              <a:rPr lang="el-GR" sz="2400" dirty="0"/>
              <a:t>, 2013</a:t>
            </a:r>
          </a:p>
          <a:p>
            <a:pPr marL="0" lvl="0" indent="0" algn="just">
              <a:spcBef>
                <a:spcPts val="0"/>
              </a:spcBef>
              <a:buNone/>
            </a:pPr>
            <a:endParaRPr lang="el-GR" sz="2400" dirty="0"/>
          </a:p>
          <a:p>
            <a:pPr marL="434340" lvl="1" indent="-342900" algn="just">
              <a:spcBef>
                <a:spcPts val="0"/>
              </a:spcBef>
              <a:buFont typeface="Wingdings" panose="05000000000000000000" pitchFamily="2" charset="2"/>
              <a:buChar char="ü"/>
            </a:pPr>
            <a:r>
              <a:rPr lang="el-GR" sz="2200" dirty="0"/>
              <a:t>Το εύρημα της ικανότητας των </a:t>
            </a:r>
            <a:r>
              <a:rPr lang="el-GR" sz="2200" dirty="0" err="1"/>
              <a:t>καθρεπτικών</a:t>
            </a:r>
            <a:r>
              <a:rPr lang="el-GR" sz="2200" dirty="0"/>
              <a:t> νευρώνων να εκφορτίζονται, τόσο όταν  το άτομο εκτελεί μια ενέργεια όσο και όταν απλώς παρατηρεί ένα άλλο άτομο να εκτελεί μια παρόμοια ενέργεια, οδήγησε στον </a:t>
            </a:r>
            <a:r>
              <a:rPr lang="el-GR" sz="2200" b="1" dirty="0" err="1"/>
              <a:t>νευροβιολογικό</a:t>
            </a:r>
            <a:r>
              <a:rPr lang="el-GR" sz="2200" b="1" dirty="0"/>
              <a:t> συσχετισμό </a:t>
            </a:r>
            <a:r>
              <a:rPr lang="el-GR" sz="2200" dirty="0"/>
              <a:t>της κατανόησης της </a:t>
            </a:r>
            <a:r>
              <a:rPr lang="el-GR" sz="2200" b="1" dirty="0"/>
              <a:t>δράσης</a:t>
            </a:r>
            <a:r>
              <a:rPr lang="el-GR" sz="2200" dirty="0"/>
              <a:t>, της </a:t>
            </a:r>
            <a:r>
              <a:rPr lang="el-GR" sz="2200" b="1" dirty="0"/>
              <a:t>μη λεκτικής επικοινωνίας </a:t>
            </a:r>
            <a:r>
              <a:rPr lang="el-GR" sz="2200" dirty="0"/>
              <a:t>και της </a:t>
            </a:r>
            <a:r>
              <a:rPr lang="el-GR" sz="2200" b="1" dirty="0"/>
              <a:t>ενσυναίσθησης</a:t>
            </a:r>
            <a:r>
              <a:rPr lang="el-GR" sz="2200" dirty="0"/>
              <a:t> και ως εκ τούτου στην τεκμηρίωση των αλλαγών που επιφέρει </a:t>
            </a:r>
            <a:r>
              <a:rPr lang="el-GR" sz="2200" dirty="0" err="1"/>
              <a:t>νευροβιολογικά</a:t>
            </a:r>
            <a:r>
              <a:rPr lang="el-GR" sz="2200" dirty="0"/>
              <a:t> μια ψυχοθεραπευτική συνθήκη.</a:t>
            </a:r>
          </a:p>
          <a:p>
            <a:pPr marL="0" lvl="0" indent="0" algn="just">
              <a:spcBef>
                <a:spcPts val="0"/>
              </a:spcBef>
              <a:buNone/>
            </a:pPr>
            <a:endParaRPr lang="el-GR" sz="2400" dirty="0"/>
          </a:p>
          <a:p>
            <a:pPr marL="0" lvl="0" indent="0" algn="r">
              <a:spcBef>
                <a:spcPts val="0"/>
              </a:spcBef>
              <a:buNone/>
            </a:pPr>
            <a:r>
              <a:rPr lang="el-GR" sz="2400" dirty="0"/>
              <a:t> </a:t>
            </a:r>
          </a:p>
          <a:p>
            <a:pPr marL="0" lvl="0" indent="0" algn="r">
              <a:spcBef>
                <a:spcPts val="0"/>
              </a:spcBef>
              <a:buNone/>
            </a:pPr>
            <a:r>
              <a:rPr lang="en-US" sz="2400" dirty="0" err="1"/>
              <a:t>Cozolino</a:t>
            </a:r>
            <a:r>
              <a:rPr lang="el-GR" sz="2400" dirty="0"/>
              <a:t>, 2017 </a:t>
            </a:r>
          </a:p>
          <a:p>
            <a:pPr lvl="0">
              <a:lnSpc>
                <a:spcPct val="60000"/>
              </a:lnSpc>
            </a:pPr>
            <a:endParaRPr lang="el-GR" sz="1300" dirty="0"/>
          </a:p>
        </p:txBody>
      </p:sp>
      <p:sp>
        <p:nvSpPr>
          <p:cNvPr id="4" name="Θέση αριθμού διαφάνειας 4">
            <a:extLst>
              <a:ext uri="{FF2B5EF4-FFF2-40B4-BE49-F238E27FC236}">
                <a16:creationId xmlns:a16="http://schemas.microsoft.com/office/drawing/2014/main" id="{945A597E-B1BB-172D-4E5E-472F0187278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F6A545E-AC1C-4936-84BF-045E03B1C824}" type="slidenum">
              <a:rPr/>
              <a:t>26</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CBB44B1F-819C-9E35-4862-3F8C08519EF4}"/>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3530931-54E4-4052-8AFC-5DFCC387017E}" type="slidenum">
              <a:rPr/>
              <a:t>26</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C02EF29C-8186-E07D-EABA-CE0A50A5BDBA}"/>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E0676DD-3603-46B7-A8F7-B1677DD92D79}" type="slidenum">
              <a:rPr/>
              <a:t>26</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801BDB33-88A5-6E4E-C981-97E5A4F205FF}"/>
              </a:ext>
            </a:extLst>
          </p:cNvPr>
          <p:cNvSpPr>
            <a:spLocks noGrp="1"/>
          </p:cNvSpPr>
          <p:nvPr>
            <p:ph type="sldNum" sz="quarter" idx="12"/>
          </p:nvPr>
        </p:nvSpPr>
        <p:spPr/>
        <p:txBody>
          <a:bodyPr/>
          <a:lstStyle/>
          <a:p>
            <a:fld id="{29A67EF4-6AD0-4895-A677-9D84EEBBB660}" type="slidenum">
              <a:rPr lang="el-GR" smtClean="0"/>
              <a:t>27</a:t>
            </a:fld>
            <a:endParaRPr lang="el-GR"/>
          </a:p>
        </p:txBody>
      </p:sp>
      <p:pic>
        <p:nvPicPr>
          <p:cNvPr id="7172" name="Picture 4" descr="Οµαδική Ψυχοθεραπεία και ∆ιαπροσωπική Νευροβιολογία">
            <a:extLst>
              <a:ext uri="{FF2B5EF4-FFF2-40B4-BE49-F238E27FC236}">
                <a16:creationId xmlns:a16="http://schemas.microsoft.com/office/drawing/2014/main" id="{7CD44A1B-F387-B2E0-9CA7-94805C86604F}"/>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2376028" y="377053"/>
            <a:ext cx="6653837" cy="6093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6814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5E31E648-73A2-9F56-7986-9779FB1C22B4}"/>
              </a:ext>
            </a:extLst>
          </p:cNvPr>
          <p:cNvSpPr>
            <a:spLocks noGrp="1"/>
          </p:cNvSpPr>
          <p:nvPr>
            <p:ph type="sldNum" sz="quarter" idx="12"/>
          </p:nvPr>
        </p:nvSpPr>
        <p:spPr/>
        <p:txBody>
          <a:bodyPr/>
          <a:lstStyle/>
          <a:p>
            <a:fld id="{29A67EF4-6AD0-4895-A677-9D84EEBBB660}" type="slidenum">
              <a:rPr lang="el-GR" smtClean="0"/>
              <a:t>28</a:t>
            </a:fld>
            <a:endParaRPr lang="el-GR"/>
          </a:p>
        </p:txBody>
      </p:sp>
      <p:sp>
        <p:nvSpPr>
          <p:cNvPr id="4" name="Θέση περιεχομένου 3">
            <a:extLst>
              <a:ext uri="{FF2B5EF4-FFF2-40B4-BE49-F238E27FC236}">
                <a16:creationId xmlns:a16="http://schemas.microsoft.com/office/drawing/2014/main" id="{E36B4DCB-35F2-18A5-8537-A9D834217675}"/>
              </a:ext>
            </a:extLst>
          </p:cNvPr>
          <p:cNvSpPr>
            <a:spLocks noGrp="1"/>
          </p:cNvSpPr>
          <p:nvPr>
            <p:ph idx="4294967295"/>
          </p:nvPr>
        </p:nvSpPr>
        <p:spPr>
          <a:xfrm>
            <a:off x="1021655" y="1217613"/>
            <a:ext cx="10058400" cy="3932237"/>
          </a:xfrm>
        </p:spPr>
        <p:txBody>
          <a:bodyPr/>
          <a:lstStyle/>
          <a:p>
            <a:pPr algn="ctr"/>
            <a:endParaRPr lang="el-GR" sz="3600" b="1" dirty="0"/>
          </a:p>
          <a:p>
            <a:pPr algn="ctr"/>
            <a:endParaRPr lang="el-GR" sz="3600" b="1" dirty="0"/>
          </a:p>
          <a:p>
            <a:pPr algn="ctr"/>
            <a:r>
              <a:rPr lang="el-GR" sz="3600" b="1" dirty="0"/>
              <a:t>Χαρακτηριστικά ομάδας</a:t>
            </a:r>
          </a:p>
          <a:p>
            <a:endParaRPr lang="el-GR" dirty="0"/>
          </a:p>
        </p:txBody>
      </p:sp>
    </p:spTree>
    <p:extLst>
      <p:ext uri="{BB962C8B-B14F-4D97-AF65-F5344CB8AC3E}">
        <p14:creationId xmlns:p14="http://schemas.microsoft.com/office/powerpoint/2010/main" val="825130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DA27A6-8250-6D7C-DD53-FAAD92DCDCF4}"/>
              </a:ext>
            </a:extLst>
          </p:cNvPr>
          <p:cNvSpPr txBox="1">
            <a:spLocks noGrp="1"/>
          </p:cNvSpPr>
          <p:nvPr>
            <p:ph type="title"/>
          </p:nvPr>
        </p:nvSpPr>
        <p:spPr>
          <a:xfrm>
            <a:off x="661905" y="571463"/>
            <a:ext cx="11044480" cy="628265"/>
          </a:xfrm>
        </p:spPr>
        <p:txBody>
          <a:bodyPr>
            <a:noAutofit/>
          </a:bodyPr>
          <a:lstStyle/>
          <a:p>
            <a:pPr lvl="0"/>
            <a:r>
              <a:rPr lang="el-GR" sz="3200" b="1" dirty="0"/>
              <a:t>Είδη Ομάδων  </a:t>
            </a:r>
            <a:br>
              <a:rPr lang="en-US" sz="3200" b="1" dirty="0"/>
            </a:br>
            <a:endParaRPr lang="el-GR" sz="3200" dirty="0"/>
          </a:p>
        </p:txBody>
      </p:sp>
      <p:sp>
        <p:nvSpPr>
          <p:cNvPr id="3" name="Θέση περιεχομένου 2">
            <a:extLst>
              <a:ext uri="{FF2B5EF4-FFF2-40B4-BE49-F238E27FC236}">
                <a16:creationId xmlns:a16="http://schemas.microsoft.com/office/drawing/2014/main" id="{329043EC-F6D5-F98E-6A51-D11D94FE1053}"/>
              </a:ext>
            </a:extLst>
          </p:cNvPr>
          <p:cNvSpPr txBox="1">
            <a:spLocks noGrp="1"/>
          </p:cNvSpPr>
          <p:nvPr>
            <p:ph idx="1"/>
          </p:nvPr>
        </p:nvSpPr>
        <p:spPr>
          <a:xfrm>
            <a:off x="661905" y="1123721"/>
            <a:ext cx="11044480" cy="5343753"/>
          </a:xfrm>
        </p:spPr>
        <p:txBody>
          <a:bodyPr>
            <a:normAutofit/>
          </a:bodyPr>
          <a:lstStyle/>
          <a:p>
            <a:pPr lvl="0">
              <a:lnSpc>
                <a:spcPct val="80000"/>
              </a:lnSpc>
            </a:pPr>
            <a:r>
              <a:rPr lang="el-GR" sz="2400" b="1" dirty="0"/>
              <a:t>Με βάση τον αριθμό μελών: </a:t>
            </a:r>
            <a:r>
              <a:rPr lang="en-US" sz="2400" dirty="0"/>
              <a:t>Small- Median- Large Group</a:t>
            </a:r>
            <a:br>
              <a:rPr lang="el-GR" sz="2400" dirty="0">
                <a:cs typeface="Times New Roman" pitchFamily="18"/>
              </a:rPr>
            </a:br>
            <a:endParaRPr lang="el-GR" sz="2400" b="1" dirty="0"/>
          </a:p>
          <a:p>
            <a:pPr lvl="0">
              <a:lnSpc>
                <a:spcPct val="80000"/>
              </a:lnSpc>
            </a:pPr>
            <a:r>
              <a:rPr lang="el-GR" sz="2400" b="1" dirty="0"/>
              <a:t>Με βάση τη θεωρητική προσέγγιση</a:t>
            </a:r>
          </a:p>
          <a:p>
            <a:pPr marL="274320" lvl="1" indent="0" algn="just">
              <a:lnSpc>
                <a:spcPct val="87000"/>
              </a:lnSpc>
              <a:buNone/>
            </a:pPr>
            <a:r>
              <a:rPr lang="el-GR" sz="2200" dirty="0"/>
              <a:t>1.Ομαδικές ψυχοθεραπείες </a:t>
            </a:r>
            <a:r>
              <a:rPr lang="el-GR" sz="2200" b="1" dirty="0"/>
              <a:t>αναλυτικού τύπου</a:t>
            </a:r>
            <a:r>
              <a:rPr lang="el-GR" sz="2200" dirty="0"/>
              <a:t> (Ομάδα και Ψυχανάλυση, </a:t>
            </a:r>
            <a:r>
              <a:rPr lang="en-US" sz="2200" dirty="0"/>
              <a:t>Rene  </a:t>
            </a:r>
            <a:r>
              <a:rPr lang="en-US" sz="2200" dirty="0" err="1"/>
              <a:t>Caes</a:t>
            </a:r>
            <a:r>
              <a:rPr lang="el-GR" sz="2200" dirty="0"/>
              <a:t>, </a:t>
            </a:r>
            <a:endParaRPr lang="en-US" sz="2200" dirty="0"/>
          </a:p>
          <a:p>
            <a:pPr marL="274320" lvl="1" indent="0" algn="just">
              <a:lnSpc>
                <a:spcPct val="87000"/>
              </a:lnSpc>
              <a:buNone/>
            </a:pPr>
            <a:r>
              <a:rPr lang="en-US" sz="2200" dirty="0"/>
              <a:t>   </a:t>
            </a:r>
            <a:r>
              <a:rPr lang="el-GR" sz="2200" dirty="0"/>
              <a:t>Μοντέλο του </a:t>
            </a:r>
            <a:r>
              <a:rPr lang="el-GR" sz="2200" dirty="0" err="1"/>
              <a:t>Foulkes</a:t>
            </a:r>
            <a:r>
              <a:rPr lang="el-GR" sz="2200" dirty="0"/>
              <a:t>, Μοντέλο του </a:t>
            </a:r>
            <a:r>
              <a:rPr lang="el-GR" sz="2200" dirty="0" err="1"/>
              <a:t>Bion</a:t>
            </a:r>
            <a:r>
              <a:rPr lang="el-GR" sz="2200" dirty="0"/>
              <a:t>, Μοντέλο του </a:t>
            </a:r>
            <a:r>
              <a:rPr lang="el-GR" sz="2200" dirty="0" err="1"/>
              <a:t>Slavson</a:t>
            </a:r>
            <a:r>
              <a:rPr lang="el-GR" sz="2200" dirty="0"/>
              <a:t> κ.λπ.).</a:t>
            </a:r>
          </a:p>
          <a:p>
            <a:pPr marL="274320" lvl="1" indent="0" algn="just">
              <a:lnSpc>
                <a:spcPct val="87000"/>
              </a:lnSpc>
              <a:buNone/>
            </a:pPr>
            <a:r>
              <a:rPr lang="el-GR" sz="2200" dirty="0"/>
              <a:t>2.Ομαδικές ψυχοθεραπείες άλλου </a:t>
            </a:r>
            <a:r>
              <a:rPr lang="el-GR" sz="2200" b="1" dirty="0"/>
              <a:t>μη αναλυτικού τύπου </a:t>
            </a:r>
            <a:r>
              <a:rPr lang="el-GR" sz="2200" dirty="0"/>
              <a:t>(Συστημικό ομαδικό μοντέλο, Υπαρξιακό μοντέλο, μοντέλο </a:t>
            </a:r>
            <a:r>
              <a:rPr lang="el-GR" sz="2200" dirty="0" err="1"/>
              <a:t>Gestalt</a:t>
            </a:r>
            <a:r>
              <a:rPr lang="el-GR" sz="2200" dirty="0"/>
              <a:t>, </a:t>
            </a:r>
            <a:r>
              <a:rPr lang="el-GR" sz="2200" dirty="0" err="1"/>
              <a:t>Συμπεριφορικό</a:t>
            </a:r>
            <a:r>
              <a:rPr lang="el-GR" sz="2200" dirty="0"/>
              <a:t> μοντέλο</a:t>
            </a:r>
            <a:r>
              <a:rPr lang="en-US" sz="2200" dirty="0"/>
              <a:t>,</a:t>
            </a:r>
            <a:r>
              <a:rPr lang="el-GR" sz="2200" dirty="0"/>
              <a:t> κ</a:t>
            </a:r>
            <a:r>
              <a:rPr lang="en-US" sz="2200" dirty="0"/>
              <a:t>.</a:t>
            </a:r>
            <a:r>
              <a:rPr lang="el-GR" sz="2200" dirty="0" err="1"/>
              <a:t>λπ</a:t>
            </a:r>
            <a:r>
              <a:rPr lang="el-GR" sz="2200" dirty="0"/>
              <a:t>.).</a:t>
            </a:r>
          </a:p>
          <a:p>
            <a:pPr lvl="0" algn="just">
              <a:lnSpc>
                <a:spcPct val="87000"/>
              </a:lnSpc>
            </a:pPr>
            <a:r>
              <a:rPr lang="el-GR" sz="2400" b="1" dirty="0"/>
              <a:t>Με βάση την διάρκεια της θεραπείας</a:t>
            </a:r>
          </a:p>
          <a:p>
            <a:pPr marL="274320" lvl="1" indent="0" algn="just">
              <a:lnSpc>
                <a:spcPct val="87000"/>
              </a:lnSpc>
              <a:buNone/>
            </a:pPr>
            <a:r>
              <a:rPr lang="el-GR" sz="2200" dirty="0"/>
              <a:t>1. </a:t>
            </a:r>
            <a:r>
              <a:rPr lang="el-GR" sz="2200" b="1" dirty="0"/>
              <a:t>Μακράς</a:t>
            </a:r>
            <a:r>
              <a:rPr lang="el-GR" sz="2200" dirty="0"/>
              <a:t> διάρκειας (</a:t>
            </a:r>
            <a:r>
              <a:rPr lang="el-GR" sz="2200" dirty="0" err="1"/>
              <a:t>long-term</a:t>
            </a:r>
            <a:r>
              <a:rPr lang="el-GR" sz="2200" dirty="0"/>
              <a:t>) ομαδικές ψυχοθεραπείες.</a:t>
            </a:r>
          </a:p>
          <a:p>
            <a:pPr marL="274320" lvl="1" indent="0" algn="just">
              <a:lnSpc>
                <a:spcPct val="87000"/>
              </a:lnSpc>
              <a:buNone/>
            </a:pPr>
            <a:r>
              <a:rPr lang="el-GR" sz="2200" dirty="0"/>
              <a:t>2. </a:t>
            </a:r>
            <a:r>
              <a:rPr lang="el-GR" sz="2200" b="1" dirty="0"/>
              <a:t>Βραχείες</a:t>
            </a:r>
            <a:r>
              <a:rPr lang="el-GR" sz="2200" dirty="0"/>
              <a:t> (</a:t>
            </a:r>
            <a:r>
              <a:rPr lang="el-GR" sz="2200" dirty="0" err="1"/>
              <a:t>brief</a:t>
            </a:r>
            <a:r>
              <a:rPr lang="el-GR" sz="2200" dirty="0"/>
              <a:t>) ομαδικές ψυχοθεραπείες.</a:t>
            </a:r>
          </a:p>
          <a:p>
            <a:pPr lvl="0" algn="just">
              <a:lnSpc>
                <a:spcPct val="87000"/>
              </a:lnSpc>
            </a:pPr>
            <a:r>
              <a:rPr lang="el-GR" sz="2400" b="1" dirty="0"/>
              <a:t>Με βάση τον σταθερότητα των μελών</a:t>
            </a:r>
          </a:p>
          <a:p>
            <a:pPr marL="274320" lvl="1" indent="0" algn="just">
              <a:lnSpc>
                <a:spcPct val="87000"/>
              </a:lnSpc>
              <a:buNone/>
            </a:pPr>
            <a:r>
              <a:rPr lang="el-GR" sz="2200" dirty="0"/>
              <a:t>1. </a:t>
            </a:r>
            <a:r>
              <a:rPr lang="el-GR" sz="2200" b="1" dirty="0"/>
              <a:t>Ανοιχτού τύπου</a:t>
            </a:r>
            <a:r>
              <a:rPr lang="el-GR" sz="2200" dirty="0"/>
              <a:t>: Εισέρχονται νέα μέλη σε συγκεκριμένα χρονικά διαστήματα και </a:t>
            </a:r>
          </a:p>
          <a:p>
            <a:pPr marL="274320" lvl="1" indent="0" algn="just">
              <a:lnSpc>
                <a:spcPct val="87000"/>
              </a:lnSpc>
              <a:buNone/>
            </a:pPr>
            <a:r>
              <a:rPr lang="el-GR" sz="2200" dirty="0"/>
              <a:t>      βάσει της εξελικτικής φάσης της ομάδας. </a:t>
            </a:r>
          </a:p>
          <a:p>
            <a:pPr marL="274320" lvl="1" indent="0" algn="just">
              <a:lnSpc>
                <a:spcPct val="87000"/>
              </a:lnSpc>
              <a:buNone/>
            </a:pPr>
            <a:r>
              <a:rPr lang="el-GR" sz="2200" dirty="0"/>
              <a:t>2. </a:t>
            </a:r>
            <a:r>
              <a:rPr lang="el-GR" sz="2200" b="1" dirty="0"/>
              <a:t>Κλειστού τύπου</a:t>
            </a:r>
            <a:r>
              <a:rPr lang="el-GR" sz="2200" dirty="0"/>
              <a:t>: Τα ίδια μέλη καθόλη τη διάρκεια της ψυχοθεραπευτικής διαδικασίας</a:t>
            </a:r>
            <a:r>
              <a:rPr lang="el-GR" sz="2000" dirty="0"/>
              <a:t>. </a:t>
            </a:r>
            <a:endParaRPr lang="el-GR" sz="2000" dirty="0">
              <a:latin typeface="Calibri" pitchFamily="34"/>
              <a:cs typeface="Times New Roman" pitchFamily="18"/>
            </a:endParaRPr>
          </a:p>
          <a:p>
            <a:pPr lvl="0" algn="just">
              <a:lnSpc>
                <a:spcPct val="87000"/>
              </a:lnSpc>
            </a:pPr>
            <a:endParaRPr lang="el-GR" sz="1700" b="1" dirty="0">
              <a:latin typeface="Calibri" pitchFamily="34"/>
              <a:cs typeface="Times New Roman" pitchFamily="18"/>
            </a:endParaRPr>
          </a:p>
          <a:p>
            <a:pPr lvl="0" algn="just">
              <a:lnSpc>
                <a:spcPct val="87000"/>
              </a:lnSpc>
            </a:pPr>
            <a:endParaRPr lang="el-GR" sz="1700" dirty="0"/>
          </a:p>
          <a:p>
            <a:pPr lvl="0" algn="just">
              <a:lnSpc>
                <a:spcPct val="87000"/>
              </a:lnSpc>
            </a:pPr>
            <a:endParaRPr lang="el-GR" sz="1700" b="1" dirty="0">
              <a:latin typeface="Calibri" pitchFamily="34"/>
              <a:cs typeface="Times New Roman" pitchFamily="18"/>
            </a:endParaRPr>
          </a:p>
          <a:p>
            <a:pPr lvl="0" algn="just">
              <a:lnSpc>
                <a:spcPct val="87000"/>
              </a:lnSpc>
            </a:pPr>
            <a:endParaRPr lang="el-GR" sz="1700" dirty="0"/>
          </a:p>
          <a:p>
            <a:pPr marL="342900" lvl="0" indent="-342900" algn="just">
              <a:lnSpc>
                <a:spcPct val="87000"/>
              </a:lnSpc>
              <a:buFont typeface="Gill Sans MT"/>
              <a:buAutoNum type="arabicPeriod"/>
            </a:pPr>
            <a:endParaRPr lang="el-GR" sz="1700" dirty="0"/>
          </a:p>
          <a:p>
            <a:pPr marL="0" lvl="0" indent="0">
              <a:lnSpc>
                <a:spcPct val="80000"/>
              </a:lnSpc>
              <a:buNone/>
            </a:pPr>
            <a:endParaRPr lang="el-GR" sz="1700" dirty="0">
              <a:latin typeface="Calibri" pitchFamily="34"/>
              <a:cs typeface="Times New Roman" pitchFamily="18"/>
            </a:endParaRPr>
          </a:p>
          <a:p>
            <a:pPr marL="342900" lvl="0" indent="-342900">
              <a:lnSpc>
                <a:spcPct val="80000"/>
              </a:lnSpc>
              <a:buFont typeface="Gill Sans MT"/>
              <a:buAutoNum type="arabicPeriod"/>
            </a:pPr>
            <a:endParaRPr lang="el-GR" sz="1700" dirty="0"/>
          </a:p>
        </p:txBody>
      </p:sp>
      <p:sp>
        <p:nvSpPr>
          <p:cNvPr id="4" name="Θέση αριθμού διαφάνειας 4">
            <a:extLst>
              <a:ext uri="{FF2B5EF4-FFF2-40B4-BE49-F238E27FC236}">
                <a16:creationId xmlns:a16="http://schemas.microsoft.com/office/drawing/2014/main" id="{2989B40B-055B-19EF-4F37-0D3FB088157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44C1269-4239-4059-9007-49D922182055}" type="slidenum">
              <a:rPr/>
              <a:t>29</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6366DC8D-1DBF-08E3-A360-B479ABA8D2B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A7BAF8F-6F59-4DFA-9319-1A79FAD6DF06}" type="slidenum">
              <a:rPr/>
              <a:t>29</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C697007C-4A12-E02B-0D17-7594FFF0C89C}"/>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BAA672A-150B-4AE2-958D-19D2168CF8DB}" type="slidenum">
              <a:rPr/>
              <a:t>29</a:t>
            </a:fld>
            <a:endParaRPr lang="el-GR" sz="1200" b="0" i="0" u="none" strike="noStrike" kern="1200" cap="none" spc="0" baseline="0">
              <a:solidFill>
                <a:srgbClr val="898989"/>
              </a:solidFill>
              <a:uFillTx/>
              <a:latin typeface="Calibri"/>
            </a:endParaRPr>
          </a:p>
        </p:txBody>
      </p:sp>
    </p:spTree>
    <p:extLst>
      <p:ext uri="{BB962C8B-B14F-4D97-AF65-F5344CB8AC3E}">
        <p14:creationId xmlns:p14="http://schemas.microsoft.com/office/powerpoint/2010/main" val="1745950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59E62B-8E4E-E5A6-8F92-606392125609}"/>
              </a:ext>
            </a:extLst>
          </p:cNvPr>
          <p:cNvSpPr>
            <a:spLocks noGrp="1"/>
          </p:cNvSpPr>
          <p:nvPr>
            <p:ph type="title"/>
          </p:nvPr>
        </p:nvSpPr>
        <p:spPr>
          <a:xfrm>
            <a:off x="480875" y="642594"/>
            <a:ext cx="5081150" cy="813344"/>
          </a:xfrm>
        </p:spPr>
        <p:txBody>
          <a:bodyPr>
            <a:normAutofit fontScale="90000"/>
          </a:bodyPr>
          <a:lstStyle/>
          <a:p>
            <a:r>
              <a:rPr lang="el-GR" sz="3600" b="1" dirty="0"/>
              <a:t>Δομή χρόνου και μαθήματος </a:t>
            </a:r>
          </a:p>
        </p:txBody>
      </p:sp>
      <p:sp>
        <p:nvSpPr>
          <p:cNvPr id="5" name="Θέση περιεχομένου 4">
            <a:extLst>
              <a:ext uri="{FF2B5EF4-FFF2-40B4-BE49-F238E27FC236}">
                <a16:creationId xmlns:a16="http://schemas.microsoft.com/office/drawing/2014/main" id="{3A9B980A-3144-8C87-B68B-150EC7DADCA0}"/>
              </a:ext>
            </a:extLst>
          </p:cNvPr>
          <p:cNvSpPr>
            <a:spLocks noGrp="1"/>
          </p:cNvSpPr>
          <p:nvPr>
            <p:ph sz="half" idx="1"/>
          </p:nvPr>
        </p:nvSpPr>
        <p:spPr>
          <a:xfrm>
            <a:off x="480874" y="2094242"/>
            <a:ext cx="4754880" cy="3749040"/>
          </a:xfrm>
        </p:spPr>
        <p:txBody>
          <a:bodyPr>
            <a:normAutofit fontScale="92500" lnSpcReduction="10000"/>
          </a:bodyPr>
          <a:lstStyle/>
          <a:p>
            <a:pPr indent="90170" algn="ctr"/>
            <a:r>
              <a:rPr lang="el-GR" sz="2400" b="1" i="0" dirty="0">
                <a:solidFill>
                  <a:srgbClr val="000000"/>
                </a:solidFill>
                <a:effectLst/>
              </a:rPr>
              <a:t>15:30 – 17.00</a:t>
            </a:r>
          </a:p>
          <a:p>
            <a:pPr indent="90170" algn="ctr"/>
            <a:r>
              <a:rPr lang="el-GR" sz="2400" b="1" i="0" dirty="0">
                <a:solidFill>
                  <a:srgbClr val="FF0000"/>
                </a:solidFill>
                <a:effectLst/>
              </a:rPr>
              <a:t>Διάλειμμα: 17:00-17:15</a:t>
            </a:r>
          </a:p>
          <a:p>
            <a:pPr indent="90170" algn="ctr"/>
            <a:endParaRPr lang="el-GR" sz="2400" b="1" i="0" dirty="0">
              <a:solidFill>
                <a:srgbClr val="000000"/>
              </a:solidFill>
              <a:effectLst/>
            </a:endParaRPr>
          </a:p>
          <a:p>
            <a:pPr indent="90170" algn="ctr"/>
            <a:r>
              <a:rPr lang="el-GR" sz="2400" b="1" i="0" dirty="0">
                <a:solidFill>
                  <a:srgbClr val="000000"/>
                </a:solidFill>
                <a:effectLst/>
              </a:rPr>
              <a:t>17.15-18.45</a:t>
            </a:r>
          </a:p>
          <a:p>
            <a:pPr indent="90170" algn="ctr"/>
            <a:r>
              <a:rPr lang="el-GR" sz="2400" b="1" i="0" dirty="0">
                <a:solidFill>
                  <a:srgbClr val="FF0000"/>
                </a:solidFill>
                <a:effectLst/>
              </a:rPr>
              <a:t>Διάλειμμα: 18:45-19:00</a:t>
            </a:r>
          </a:p>
          <a:p>
            <a:pPr indent="90170" algn="ctr"/>
            <a:r>
              <a:rPr lang="el-GR" sz="2400" b="1" i="0" dirty="0">
                <a:solidFill>
                  <a:srgbClr val="000000"/>
                </a:solidFill>
                <a:effectLst/>
              </a:rPr>
              <a:t>19.00-20:30</a:t>
            </a:r>
          </a:p>
          <a:p>
            <a:endParaRPr lang="el-GR" dirty="0"/>
          </a:p>
        </p:txBody>
      </p:sp>
      <p:sp>
        <p:nvSpPr>
          <p:cNvPr id="6" name="Θέση περιεχομένου 5">
            <a:extLst>
              <a:ext uri="{FF2B5EF4-FFF2-40B4-BE49-F238E27FC236}">
                <a16:creationId xmlns:a16="http://schemas.microsoft.com/office/drawing/2014/main" id="{911FD1E5-980E-78B9-DA9C-A80227FD4096}"/>
              </a:ext>
            </a:extLst>
          </p:cNvPr>
          <p:cNvSpPr>
            <a:spLocks noGrp="1"/>
          </p:cNvSpPr>
          <p:nvPr>
            <p:ph sz="half" idx="2"/>
          </p:nvPr>
        </p:nvSpPr>
        <p:spPr>
          <a:xfrm>
            <a:off x="5983273" y="515013"/>
            <a:ext cx="6208727" cy="5827973"/>
          </a:xfrm>
        </p:spPr>
        <p:txBody>
          <a:bodyPr>
            <a:normAutofit fontScale="92500" lnSpcReduction="10000"/>
          </a:bodyPr>
          <a:lstStyle/>
          <a:p>
            <a:pPr marL="342900" marR="0" lvl="0" indent="-342900">
              <a:spcBef>
                <a:spcPts val="0"/>
              </a:spcBef>
              <a:spcAft>
                <a:spcPts val="0"/>
              </a:spcAft>
              <a:buFont typeface="Wingdings" panose="05000000000000000000" pitchFamily="2" charset="2"/>
              <a:buChar char=""/>
            </a:pPr>
            <a:r>
              <a:rPr lang="el-GR" sz="2400" dirty="0">
                <a:solidFill>
                  <a:srgbClr val="000000"/>
                </a:solidFill>
                <a:effectLst/>
                <a:ea typeface="Calibri" panose="020F0502020204030204" pitchFamily="34" charset="0"/>
              </a:rPr>
              <a:t>Δυναμική ομάδων</a:t>
            </a:r>
          </a:p>
          <a:p>
            <a:pPr marL="742950" marR="0" lvl="1" indent="-285750">
              <a:spcBef>
                <a:spcPts val="0"/>
              </a:spcBef>
              <a:spcAft>
                <a:spcPts val="0"/>
              </a:spcAft>
              <a:buFont typeface="Courier New" panose="02070309020205020404" pitchFamily="49" charset="0"/>
              <a:buChar char="o"/>
            </a:pPr>
            <a:r>
              <a:rPr lang="el-GR" sz="2400" dirty="0">
                <a:solidFill>
                  <a:srgbClr val="000000"/>
                </a:solidFill>
                <a:effectLst/>
                <a:ea typeface="Calibri" panose="020F0502020204030204" pitchFamily="34" charset="0"/>
              </a:rPr>
              <a:t>Διεργασία ομάδας</a:t>
            </a:r>
          </a:p>
          <a:p>
            <a:pPr marL="640080" indent="-457200">
              <a:spcBef>
                <a:spcPts val="0"/>
              </a:spcBef>
              <a:buFont typeface="Wingdings" panose="05000000000000000000" pitchFamily="2" charset="2"/>
              <a:buChar char="§"/>
            </a:pPr>
            <a:r>
              <a:rPr lang="el-GR" sz="2600" dirty="0">
                <a:solidFill>
                  <a:srgbClr val="000000"/>
                </a:solidFill>
                <a:ea typeface="Calibri" panose="020F0502020204030204" pitchFamily="34" charset="0"/>
              </a:rPr>
              <a:t>Γιατί ομάδα?</a:t>
            </a:r>
          </a:p>
          <a:p>
            <a:pPr marL="914400" lvl="1" indent="-457200">
              <a:spcBef>
                <a:spcPts val="0"/>
              </a:spcBef>
              <a:buFont typeface="Wingdings" panose="05000000000000000000" pitchFamily="2" charset="2"/>
              <a:buChar char="ü"/>
            </a:pPr>
            <a:r>
              <a:rPr lang="el-GR" sz="2400" dirty="0">
                <a:solidFill>
                  <a:srgbClr val="000000"/>
                </a:solidFill>
                <a:ea typeface="Calibri" panose="020F0502020204030204" pitchFamily="34" charset="0"/>
              </a:rPr>
              <a:t>Τι είναι ομάδα? Τι δεν είναι ομάδα?</a:t>
            </a:r>
          </a:p>
          <a:p>
            <a:pPr marL="640080" indent="-457200">
              <a:spcBef>
                <a:spcPts val="0"/>
              </a:spcBef>
              <a:buFont typeface="Wingdings" panose="05000000000000000000" pitchFamily="2" charset="2"/>
              <a:buChar char="§"/>
            </a:pPr>
            <a:r>
              <a:rPr lang="el-GR" sz="2600" dirty="0">
                <a:solidFill>
                  <a:srgbClr val="000000"/>
                </a:solidFill>
                <a:ea typeface="Calibri" panose="020F0502020204030204" pitchFamily="34" charset="0"/>
              </a:rPr>
              <a:t>Ιστορική αναδρομή (σύντομη)</a:t>
            </a:r>
          </a:p>
          <a:p>
            <a:pPr marL="640080" indent="-457200">
              <a:spcBef>
                <a:spcPts val="0"/>
              </a:spcBef>
              <a:buFont typeface="Wingdings" panose="05000000000000000000" pitchFamily="2" charset="2"/>
              <a:buChar char="§"/>
            </a:pPr>
            <a:r>
              <a:rPr lang="el-GR" sz="2800" dirty="0">
                <a:solidFill>
                  <a:srgbClr val="000000"/>
                </a:solidFill>
                <a:effectLst/>
                <a:ea typeface="Calibri" panose="020F0502020204030204" pitchFamily="34" charset="0"/>
              </a:rPr>
              <a:t>Σύγχρονες ομαδικές θεωρίες</a:t>
            </a:r>
          </a:p>
          <a:p>
            <a:pPr marL="342900" marR="0" lvl="0" indent="-342900">
              <a:spcBef>
                <a:spcPts val="0"/>
              </a:spcBef>
              <a:spcAft>
                <a:spcPts val="0"/>
              </a:spcAft>
              <a:buFont typeface="Wingdings" panose="05000000000000000000" pitchFamily="2" charset="2"/>
              <a:buChar char=""/>
            </a:pPr>
            <a:r>
              <a:rPr lang="el-GR" sz="2400" dirty="0">
                <a:solidFill>
                  <a:srgbClr val="000000"/>
                </a:solidFill>
                <a:effectLst/>
                <a:ea typeface="Calibri" panose="020F0502020204030204" pitchFamily="34" charset="0"/>
              </a:rPr>
              <a:t>Χαρακτηριστικά Ομάδας (είδη/μέγεθος/προσέγγιση/)</a:t>
            </a:r>
          </a:p>
          <a:p>
            <a:pPr marL="800100" marR="0" lvl="1" indent="-342900">
              <a:spcBef>
                <a:spcPts val="0"/>
              </a:spcBef>
              <a:spcAft>
                <a:spcPts val="0"/>
              </a:spcAft>
              <a:buFont typeface="Wingdings" panose="05000000000000000000" pitchFamily="2" charset="2"/>
              <a:buChar char="ü"/>
            </a:pPr>
            <a:r>
              <a:rPr lang="el-GR" sz="2400" dirty="0">
                <a:solidFill>
                  <a:srgbClr val="000000"/>
                </a:solidFill>
                <a:effectLst/>
                <a:ea typeface="Calibri" panose="020F0502020204030204" pitchFamily="34" charset="0"/>
              </a:rPr>
              <a:t>Η Μεγάλη Ομάδα-</a:t>
            </a:r>
            <a:r>
              <a:rPr lang="en-US" sz="2400" dirty="0">
                <a:solidFill>
                  <a:srgbClr val="000000"/>
                </a:solidFill>
                <a:effectLst/>
                <a:ea typeface="Calibri" panose="020F0502020204030204" pitchFamily="34" charset="0"/>
              </a:rPr>
              <a:t>Large Group</a:t>
            </a:r>
            <a:endParaRPr lang="el-GR" sz="2400" dirty="0">
              <a:solidFill>
                <a:srgbClr val="000000"/>
              </a:solidFill>
              <a:effectLst/>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l-GR" sz="2400" dirty="0">
                <a:solidFill>
                  <a:srgbClr val="000000"/>
                </a:solidFill>
                <a:effectLst/>
                <a:ea typeface="Calibri" panose="020F0502020204030204" pitchFamily="34" charset="0"/>
              </a:rPr>
              <a:t>Ο ρόλος του ομαδικού θεραπευτή /συντονιστή</a:t>
            </a:r>
          </a:p>
          <a:p>
            <a:pPr marL="342900" marR="0" lvl="0" indent="-342900">
              <a:spcBef>
                <a:spcPts val="0"/>
              </a:spcBef>
              <a:spcAft>
                <a:spcPts val="0"/>
              </a:spcAft>
              <a:buFont typeface="Wingdings" panose="05000000000000000000" pitchFamily="2" charset="2"/>
              <a:buChar char=""/>
            </a:pPr>
            <a:r>
              <a:rPr lang="el-GR" sz="2400" dirty="0">
                <a:solidFill>
                  <a:srgbClr val="000000"/>
                </a:solidFill>
                <a:ea typeface="Calibri" panose="020F0502020204030204" pitchFamily="34" charset="0"/>
              </a:rPr>
              <a:t>Ομάδα-περιβάλλον </a:t>
            </a:r>
          </a:p>
          <a:p>
            <a:pPr lvl="1">
              <a:spcBef>
                <a:spcPts val="0"/>
              </a:spcBef>
              <a:buFont typeface="Wingdings" panose="05000000000000000000" pitchFamily="2" charset="2"/>
              <a:buChar char="ü"/>
            </a:pPr>
            <a:r>
              <a:rPr lang="el-GR" sz="2200" dirty="0">
                <a:solidFill>
                  <a:srgbClr val="000000"/>
                </a:solidFill>
                <a:ea typeface="Calibri" panose="020F0502020204030204" pitchFamily="34" charset="0"/>
              </a:rPr>
              <a:t>Οι ρόλοι/φωνές/εαυτοί</a:t>
            </a:r>
          </a:p>
          <a:p>
            <a:pPr lvl="1">
              <a:spcBef>
                <a:spcPts val="0"/>
              </a:spcBef>
              <a:buFont typeface="Wingdings" panose="05000000000000000000" pitchFamily="2" charset="2"/>
              <a:buChar char="ü"/>
            </a:pPr>
            <a:r>
              <a:rPr lang="el-GR" sz="2200" dirty="0">
                <a:solidFill>
                  <a:srgbClr val="000000"/>
                </a:solidFill>
                <a:ea typeface="Calibri" panose="020F0502020204030204" pitchFamily="34" charset="0"/>
              </a:rPr>
              <a:t>Το νόημα</a:t>
            </a:r>
          </a:p>
          <a:p>
            <a:pPr marL="342900" indent="-342900">
              <a:spcBef>
                <a:spcPts val="0"/>
              </a:spcBef>
              <a:buFont typeface="Wingdings" panose="05000000000000000000" pitchFamily="2" charset="2"/>
              <a:buChar char=""/>
            </a:pPr>
            <a:r>
              <a:rPr lang="el-GR" sz="2400" dirty="0">
                <a:solidFill>
                  <a:srgbClr val="000000"/>
                </a:solidFill>
                <a:effectLst/>
                <a:ea typeface="Calibri" panose="020F0502020204030204" pitchFamily="34" charset="0"/>
              </a:rPr>
              <a:t>Θεραπευτικοί παράγοντες στη συμβουλευτική ομάδων </a:t>
            </a:r>
          </a:p>
          <a:p>
            <a:pPr marL="342900" indent="-342900">
              <a:spcBef>
                <a:spcPts val="0"/>
              </a:spcBef>
              <a:buFont typeface="Wingdings" panose="05000000000000000000" pitchFamily="2" charset="2"/>
              <a:buChar char=""/>
            </a:pPr>
            <a:r>
              <a:rPr lang="el-GR" sz="2400" dirty="0">
                <a:solidFill>
                  <a:srgbClr val="000000"/>
                </a:solidFill>
                <a:effectLst/>
                <a:ea typeface="Calibri" panose="020F0502020204030204" pitchFamily="34" charset="0"/>
              </a:rPr>
              <a:t>Η θεραπευτική σχέση</a:t>
            </a:r>
          </a:p>
          <a:p>
            <a:pPr marL="342900" marR="0" lvl="0" indent="-342900">
              <a:spcBef>
                <a:spcPts val="0"/>
              </a:spcBef>
              <a:spcAft>
                <a:spcPts val="0"/>
              </a:spcAft>
              <a:buFont typeface="Wingdings" panose="05000000000000000000" pitchFamily="2" charset="2"/>
              <a:buChar char=""/>
            </a:pPr>
            <a:r>
              <a:rPr lang="el-GR" sz="2400" dirty="0">
                <a:solidFill>
                  <a:srgbClr val="000000"/>
                </a:solidFill>
                <a:ea typeface="Calibri" panose="020F0502020204030204" pitchFamily="34" charset="0"/>
              </a:rPr>
              <a:t>Αποτελεσματικότητα ομαδικής διεργασίας</a:t>
            </a:r>
          </a:p>
          <a:p>
            <a:pPr marL="342900" marR="0" lvl="0" indent="-342900">
              <a:spcBef>
                <a:spcPts val="0"/>
              </a:spcBef>
              <a:spcAft>
                <a:spcPts val="0"/>
              </a:spcAft>
              <a:buFont typeface="Wingdings" panose="05000000000000000000" pitchFamily="2" charset="2"/>
              <a:buChar char=""/>
            </a:pPr>
            <a:r>
              <a:rPr lang="el-GR" sz="2400" dirty="0">
                <a:solidFill>
                  <a:srgbClr val="000000"/>
                </a:solidFill>
                <a:effectLst/>
                <a:ea typeface="Calibri" panose="020F0502020204030204" pitchFamily="34" charset="0"/>
              </a:rPr>
              <a:t>Μελέτη περίπτωσης </a:t>
            </a:r>
          </a:p>
          <a:p>
            <a:pPr marL="342900" marR="0" lvl="0" indent="-342900">
              <a:spcBef>
                <a:spcPts val="0"/>
              </a:spcBef>
              <a:spcAft>
                <a:spcPts val="0"/>
              </a:spcAft>
              <a:buFont typeface="Wingdings" panose="05000000000000000000" pitchFamily="2" charset="2"/>
              <a:buChar char=""/>
            </a:pPr>
            <a:endParaRPr lang="el-GR" sz="2400" dirty="0">
              <a:solidFill>
                <a:srgbClr val="000000"/>
              </a:solidFill>
              <a:effectLst/>
              <a:ea typeface="Calibri" panose="020F0502020204030204" pitchFamily="34" charset="0"/>
            </a:endParaRPr>
          </a:p>
          <a:p>
            <a:endParaRPr lang="el-GR" dirty="0"/>
          </a:p>
        </p:txBody>
      </p:sp>
      <p:sp>
        <p:nvSpPr>
          <p:cNvPr id="4" name="Θέση αριθμού διαφάνειας 3">
            <a:extLst>
              <a:ext uri="{FF2B5EF4-FFF2-40B4-BE49-F238E27FC236}">
                <a16:creationId xmlns:a16="http://schemas.microsoft.com/office/drawing/2014/main" id="{D160B577-DA02-8C23-59CB-CE8629D1D108}"/>
              </a:ext>
            </a:extLst>
          </p:cNvPr>
          <p:cNvSpPr>
            <a:spLocks noGrp="1"/>
          </p:cNvSpPr>
          <p:nvPr>
            <p:ph type="sldNum" sz="quarter" idx="12"/>
          </p:nvPr>
        </p:nvSpPr>
        <p:spPr/>
        <p:txBody>
          <a:bodyPr/>
          <a:lstStyle/>
          <a:p>
            <a:fld id="{29A67EF4-6AD0-4895-A677-9D84EEBBB660}" type="slidenum">
              <a:rPr lang="el-GR" smtClean="0"/>
              <a:t>3</a:t>
            </a:fld>
            <a:endParaRPr lang="el-GR"/>
          </a:p>
        </p:txBody>
      </p:sp>
    </p:spTree>
    <p:extLst>
      <p:ext uri="{BB962C8B-B14F-4D97-AF65-F5344CB8AC3E}">
        <p14:creationId xmlns:p14="http://schemas.microsoft.com/office/powerpoint/2010/main" val="4121220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DFAF84-8F6F-0A93-AC31-2B3E16D99368}"/>
              </a:ext>
            </a:extLst>
          </p:cNvPr>
          <p:cNvSpPr txBox="1">
            <a:spLocks noGrp="1"/>
          </p:cNvSpPr>
          <p:nvPr>
            <p:ph type="title"/>
          </p:nvPr>
        </p:nvSpPr>
        <p:spPr>
          <a:xfrm>
            <a:off x="609600" y="489686"/>
            <a:ext cx="12163421" cy="672362"/>
          </a:xfrm>
        </p:spPr>
        <p:txBody>
          <a:bodyPr>
            <a:noAutofit/>
          </a:bodyPr>
          <a:lstStyle/>
          <a:p>
            <a:pPr lvl="0"/>
            <a:br>
              <a:rPr lang="en-US" sz="3200" b="1" dirty="0"/>
            </a:br>
            <a:r>
              <a:rPr lang="el-GR" sz="3600" b="1" dirty="0"/>
              <a:t>Μέγεθος, «Τρόπος» θεραπευτή </a:t>
            </a:r>
            <a:br>
              <a:rPr lang="el-GR" sz="3200" dirty="0"/>
            </a:br>
            <a:r>
              <a:rPr lang="el-GR" sz="3200" dirty="0"/>
              <a:t> </a:t>
            </a:r>
          </a:p>
        </p:txBody>
      </p:sp>
      <p:sp>
        <p:nvSpPr>
          <p:cNvPr id="3" name="Θέση περιεχομένου 2">
            <a:extLst>
              <a:ext uri="{FF2B5EF4-FFF2-40B4-BE49-F238E27FC236}">
                <a16:creationId xmlns:a16="http://schemas.microsoft.com/office/drawing/2014/main" id="{50CF3DF1-A18B-1277-5A1C-3B0380A4BAAE}"/>
              </a:ext>
            </a:extLst>
          </p:cNvPr>
          <p:cNvSpPr txBox="1">
            <a:spLocks noGrp="1"/>
          </p:cNvSpPr>
          <p:nvPr>
            <p:ph idx="1"/>
          </p:nvPr>
        </p:nvSpPr>
        <p:spPr>
          <a:xfrm>
            <a:off x="609600" y="1495425"/>
            <a:ext cx="10477500" cy="4860925"/>
          </a:xfrm>
        </p:spPr>
        <p:txBody>
          <a:bodyPr>
            <a:normAutofit/>
          </a:bodyPr>
          <a:lstStyle/>
          <a:p>
            <a:pPr lvl="0">
              <a:lnSpc>
                <a:spcPct val="80000"/>
              </a:lnSpc>
            </a:pPr>
            <a:r>
              <a:rPr lang="el-GR" sz="2400" dirty="0"/>
              <a:t>Με βάση τον </a:t>
            </a:r>
            <a:r>
              <a:rPr lang="el-GR" sz="2400" b="1" dirty="0"/>
              <a:t>αριθμό</a:t>
            </a:r>
            <a:r>
              <a:rPr lang="el-GR" sz="2400" dirty="0"/>
              <a:t> των μελών</a:t>
            </a:r>
          </a:p>
          <a:p>
            <a:pPr lvl="1">
              <a:lnSpc>
                <a:spcPct val="80000"/>
              </a:lnSpc>
              <a:buFont typeface="Wingdings" panose="05000000000000000000" pitchFamily="2" charset="2"/>
              <a:buChar char="ü"/>
            </a:pPr>
            <a:r>
              <a:rPr lang="en-US" sz="2400" b="1" dirty="0"/>
              <a:t>Small</a:t>
            </a:r>
            <a:r>
              <a:rPr lang="el-GR" sz="2400" b="1" dirty="0"/>
              <a:t>*</a:t>
            </a:r>
            <a:r>
              <a:rPr lang="en-US" sz="2400" b="1" dirty="0"/>
              <a:t> </a:t>
            </a:r>
            <a:r>
              <a:rPr lang="en-US" sz="2400" dirty="0"/>
              <a:t>(8-10 Y)</a:t>
            </a:r>
            <a:r>
              <a:rPr lang="el-GR" sz="2400" dirty="0"/>
              <a:t>, </a:t>
            </a:r>
            <a:r>
              <a:rPr lang="en-US" sz="2400" b="1" dirty="0"/>
              <a:t>Median </a:t>
            </a:r>
            <a:r>
              <a:rPr lang="en-US" sz="2400" dirty="0"/>
              <a:t>(</a:t>
            </a:r>
            <a:r>
              <a:rPr lang="el-GR" sz="2400" dirty="0"/>
              <a:t>έως 25-30 Υ) </a:t>
            </a:r>
            <a:r>
              <a:rPr lang="el-GR" sz="2400" b="1" dirty="0"/>
              <a:t>ή </a:t>
            </a:r>
            <a:r>
              <a:rPr lang="en-US" sz="2400" b="1" dirty="0"/>
              <a:t>Large Group </a:t>
            </a:r>
            <a:r>
              <a:rPr lang="en-US" sz="2400" dirty="0"/>
              <a:t>(</a:t>
            </a:r>
            <a:r>
              <a:rPr lang="el-GR" sz="2400" dirty="0"/>
              <a:t>άνω των 25-30 Υ</a:t>
            </a:r>
            <a:r>
              <a:rPr lang="en-US" sz="2400" dirty="0"/>
              <a:t>- </a:t>
            </a:r>
            <a:r>
              <a:rPr lang="el-GR" sz="2400" dirty="0"/>
              <a:t>έως 500??? Υ) </a:t>
            </a:r>
          </a:p>
          <a:p>
            <a:pPr lvl="0">
              <a:lnSpc>
                <a:spcPct val="80000"/>
              </a:lnSpc>
            </a:pPr>
            <a:r>
              <a:rPr lang="el-GR" sz="2400" dirty="0"/>
              <a:t>Ο </a:t>
            </a:r>
            <a:r>
              <a:rPr lang="el-GR" sz="2400" b="1" dirty="0"/>
              <a:t>θεραπευτής</a:t>
            </a:r>
          </a:p>
          <a:p>
            <a:pPr lvl="1">
              <a:lnSpc>
                <a:spcPct val="80000"/>
              </a:lnSpc>
              <a:buFont typeface="Wingdings" panose="05000000000000000000" pitchFamily="2" charset="2"/>
              <a:buChar char="ü"/>
            </a:pPr>
            <a:r>
              <a:rPr lang="el-GR" sz="2400" dirty="0"/>
              <a:t>Πολύ ενεργός</a:t>
            </a:r>
          </a:p>
          <a:p>
            <a:pPr lvl="1">
              <a:lnSpc>
                <a:spcPct val="80000"/>
              </a:lnSpc>
              <a:buFont typeface="Wingdings" panose="05000000000000000000" pitchFamily="2" charset="2"/>
              <a:buChar char="ü"/>
            </a:pPr>
            <a:r>
              <a:rPr lang="el-GR" sz="2400" dirty="0"/>
              <a:t>Απλός συντονιστής (αναδεικνύει τα δυναμικά ή υπογραμμίζει κάτι)</a:t>
            </a:r>
          </a:p>
          <a:p>
            <a:pPr lvl="1">
              <a:lnSpc>
                <a:spcPct val="80000"/>
              </a:lnSpc>
              <a:buFont typeface="Wingdings" panose="05000000000000000000" pitchFamily="2" charset="2"/>
              <a:buChar char="ü"/>
            </a:pPr>
            <a:r>
              <a:rPr lang="el-GR" sz="2400" dirty="0"/>
              <a:t>Ένας ή δύο</a:t>
            </a:r>
          </a:p>
          <a:p>
            <a:pPr marL="0" lvl="0" indent="0">
              <a:lnSpc>
                <a:spcPct val="80000"/>
              </a:lnSpc>
              <a:buNone/>
            </a:pPr>
            <a:endParaRPr lang="el-GR" sz="2400" dirty="0"/>
          </a:p>
          <a:p>
            <a:pPr lvl="0">
              <a:lnSpc>
                <a:spcPct val="80000"/>
              </a:lnSpc>
            </a:pPr>
            <a:r>
              <a:rPr lang="el-GR" sz="2400" dirty="0"/>
              <a:t>Η </a:t>
            </a:r>
            <a:r>
              <a:rPr lang="el-GR" sz="2400" b="1" dirty="0"/>
              <a:t>σύγχρονη τάση </a:t>
            </a:r>
            <a:r>
              <a:rPr lang="el-GR" sz="2400" dirty="0"/>
              <a:t>βαίνει προς ένα </a:t>
            </a:r>
            <a:r>
              <a:rPr lang="el-GR" sz="2400" b="1" dirty="0"/>
              <a:t>συνδυαστικό μοντέλο </a:t>
            </a:r>
            <a:r>
              <a:rPr lang="el-GR" sz="2400" dirty="0"/>
              <a:t>ανάλογα με τον στόχο και την ιδιαίτερη προβληματική  των μελών της ομάδας.</a:t>
            </a:r>
          </a:p>
          <a:p>
            <a:pPr marL="548640" lvl="2" indent="0">
              <a:lnSpc>
                <a:spcPct val="80000"/>
              </a:lnSpc>
              <a:buNone/>
            </a:pPr>
            <a:endParaRPr lang="el-GR" sz="2000" dirty="0"/>
          </a:p>
          <a:p>
            <a:pPr marL="548640" lvl="2" indent="0">
              <a:lnSpc>
                <a:spcPct val="80000"/>
              </a:lnSpc>
              <a:buNone/>
            </a:pPr>
            <a:r>
              <a:rPr lang="el-GR" sz="2000" dirty="0"/>
              <a:t>*Μικρή ψυχοθεραπευτική ομάδα: Αυστηρά 8-10 μέλη. Σχέση με  τη δυνατότητα </a:t>
            </a:r>
            <a:r>
              <a:rPr lang="el-GR" sz="2000" b="1" dirty="0"/>
              <a:t>οπτικής και λεκτικής επικοινωνίας </a:t>
            </a:r>
            <a:r>
              <a:rPr lang="el-GR" sz="2000" dirty="0"/>
              <a:t>ανάμεσα στα μέλη, την ανάπτυξη </a:t>
            </a:r>
            <a:r>
              <a:rPr lang="el-GR" sz="2000" b="1" dirty="0"/>
              <a:t>συνοχής</a:t>
            </a:r>
            <a:r>
              <a:rPr lang="el-GR" sz="2000" dirty="0"/>
              <a:t>, τη δυνατότητα ύπαρξης αρκετού </a:t>
            </a:r>
            <a:r>
              <a:rPr lang="el-GR" sz="2000" b="1" dirty="0"/>
              <a:t>χρόνου έκφρασης </a:t>
            </a:r>
            <a:r>
              <a:rPr lang="el-GR" sz="2000" dirty="0"/>
              <a:t>και την ανάπτυξη </a:t>
            </a:r>
            <a:r>
              <a:rPr lang="el-GR" sz="2000" b="1" dirty="0"/>
              <a:t>επαρκών αλληλεπιδράσεων </a:t>
            </a:r>
            <a:r>
              <a:rPr lang="el-GR" sz="2000" dirty="0"/>
              <a:t>μεταξύ των μελών.</a:t>
            </a:r>
          </a:p>
          <a:p>
            <a:pPr lvl="0">
              <a:lnSpc>
                <a:spcPct val="80000"/>
              </a:lnSpc>
            </a:pPr>
            <a:endParaRPr lang="el-GR" sz="2600" dirty="0"/>
          </a:p>
        </p:txBody>
      </p:sp>
      <p:sp>
        <p:nvSpPr>
          <p:cNvPr id="4" name="Θέση αριθμού διαφάνειας 4">
            <a:extLst>
              <a:ext uri="{FF2B5EF4-FFF2-40B4-BE49-F238E27FC236}">
                <a16:creationId xmlns:a16="http://schemas.microsoft.com/office/drawing/2014/main" id="{1AB345DC-E767-3FF0-8229-C9286E8FEBE6}"/>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2D67450-AAF6-465F-930C-74A6209BD001}" type="slidenum">
              <a:rPr/>
              <a:t>30</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F2DBBDBF-6B6A-32C0-18A6-4AF8D2318CA5}"/>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045762F-14E1-45E6-A8B9-807705B397F7}" type="slidenum">
              <a:rPr/>
              <a:t>30</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BB26F539-DB0F-DA3C-D8FE-88AEB23AEE19}"/>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F475494-F94E-4FC7-87BC-DB3B6FC88878}" type="slidenum">
              <a:rPr/>
              <a:t>30</a:t>
            </a:fld>
            <a:endParaRPr lang="el-GR" sz="1200" b="0" i="0" u="none" strike="noStrike" kern="1200" cap="none" spc="0" baseline="0">
              <a:solidFill>
                <a:srgbClr val="898989"/>
              </a:solidFill>
              <a:uFillTx/>
              <a:latin typeface="Calibri"/>
            </a:endParaRPr>
          </a:p>
        </p:txBody>
      </p:sp>
    </p:spTree>
    <p:extLst>
      <p:ext uri="{BB962C8B-B14F-4D97-AF65-F5344CB8AC3E}">
        <p14:creationId xmlns:p14="http://schemas.microsoft.com/office/powerpoint/2010/main" val="24888841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2F4CCB-968F-4610-0642-A09C8028E386}"/>
              </a:ext>
            </a:extLst>
          </p:cNvPr>
          <p:cNvSpPr txBox="1">
            <a:spLocks noGrp="1"/>
          </p:cNvSpPr>
          <p:nvPr>
            <p:ph type="title"/>
          </p:nvPr>
        </p:nvSpPr>
        <p:spPr>
          <a:xfrm>
            <a:off x="701039" y="147336"/>
            <a:ext cx="9797662" cy="1142205"/>
          </a:xfrm>
        </p:spPr>
        <p:txBody>
          <a:bodyPr/>
          <a:lstStyle/>
          <a:p>
            <a:pPr lvl="0"/>
            <a:r>
              <a:rPr lang="el-GR" sz="3200" b="1" dirty="0"/>
              <a:t>Ποια ομάδα χαρακτηρίζεται </a:t>
            </a:r>
            <a:r>
              <a:rPr lang="en-US" sz="3200" b="1" dirty="0"/>
              <a:t>Large Group</a:t>
            </a:r>
            <a:r>
              <a:rPr lang="el-GR" sz="3200" b="1" dirty="0"/>
              <a:t>;</a:t>
            </a:r>
          </a:p>
        </p:txBody>
      </p:sp>
      <p:sp>
        <p:nvSpPr>
          <p:cNvPr id="3" name="Θέση περιεχομένου 2">
            <a:extLst>
              <a:ext uri="{FF2B5EF4-FFF2-40B4-BE49-F238E27FC236}">
                <a16:creationId xmlns:a16="http://schemas.microsoft.com/office/drawing/2014/main" id="{7578DDF6-B909-EB7F-A0E9-591160A87D71}"/>
              </a:ext>
            </a:extLst>
          </p:cNvPr>
          <p:cNvSpPr txBox="1">
            <a:spLocks noGrp="1"/>
          </p:cNvSpPr>
          <p:nvPr>
            <p:ph idx="1"/>
          </p:nvPr>
        </p:nvSpPr>
        <p:spPr>
          <a:xfrm>
            <a:off x="701039" y="1289542"/>
            <a:ext cx="10591801" cy="4780675"/>
          </a:xfrm>
        </p:spPr>
        <p:txBody>
          <a:bodyPr/>
          <a:lstStyle/>
          <a:p>
            <a:pPr lvl="0"/>
            <a:r>
              <a:rPr lang="en-US" sz="2400" dirty="0"/>
              <a:t>To</a:t>
            </a:r>
            <a:r>
              <a:rPr lang="el-GR" sz="2400" dirty="0"/>
              <a:t> όνομά της το αντλεί από το μέγεθός της: άνω των 30+ ατόμων.</a:t>
            </a:r>
          </a:p>
          <a:p>
            <a:pPr marL="0" lvl="0" indent="0">
              <a:buNone/>
            </a:pPr>
            <a:endParaRPr lang="el-GR" sz="2400" dirty="0"/>
          </a:p>
          <a:p>
            <a:pPr lvl="1">
              <a:buFont typeface="Wingdings" panose="05000000000000000000" pitchFamily="2" charset="2"/>
              <a:buChar char="ü"/>
            </a:pPr>
            <a:r>
              <a:rPr lang="en-US" sz="2200" dirty="0"/>
              <a:t>H </a:t>
            </a:r>
            <a:r>
              <a:rPr lang="el-GR" sz="2200" b="1" dirty="0"/>
              <a:t>μεταβολή στην ποσότητα προκαλεί μεταβολή ποιότητας* </a:t>
            </a:r>
            <a:r>
              <a:rPr lang="el-GR" sz="2200" dirty="0"/>
              <a:t>και η ομάδα γίνεται κάτι άλλο από αυτό που ήταν πριν: από «μικρή» γίνεται ξαφνικά «μεγάλη». </a:t>
            </a:r>
          </a:p>
          <a:p>
            <a:pPr marL="822960" lvl="3" indent="0">
              <a:buNone/>
            </a:pPr>
            <a:r>
              <a:rPr lang="el-GR" sz="2200" b="1" dirty="0"/>
              <a:t>*</a:t>
            </a:r>
            <a:r>
              <a:rPr lang="el-GR" sz="2200" dirty="0"/>
              <a:t>Στον στόχο, στον ρόλο, στην αίσθηση του εαυτού, στις αγωνίες, στους φόβους, κ.λπ.  </a:t>
            </a:r>
          </a:p>
          <a:p>
            <a:pPr lvl="0"/>
            <a:endParaRPr lang="el-GR" sz="2800" dirty="0"/>
          </a:p>
          <a:p>
            <a:pPr lvl="0"/>
            <a:endParaRPr lang="el-GR" sz="2800" dirty="0"/>
          </a:p>
        </p:txBody>
      </p:sp>
      <p:sp>
        <p:nvSpPr>
          <p:cNvPr id="4" name="Θέση αριθμού διαφάνειας 5">
            <a:extLst>
              <a:ext uri="{FF2B5EF4-FFF2-40B4-BE49-F238E27FC236}">
                <a16:creationId xmlns:a16="http://schemas.microsoft.com/office/drawing/2014/main" id="{8860DAA6-14A1-C4E9-7DFA-9763A80B0EF4}"/>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000" b="0" i="0" u="none" strike="noStrike" kern="1200" cap="none" spc="0" baseline="0" dirty="0">
                <a:solidFill>
                  <a:srgbClr val="FEFFFF"/>
                </a:solidFill>
                <a:uFillTx/>
                <a:latin typeface="Century Gothic"/>
              </a:rPr>
              <a:t> </a:t>
            </a:r>
          </a:p>
        </p:txBody>
      </p:sp>
      <p:sp>
        <p:nvSpPr>
          <p:cNvPr id="6" name="Θέση υποσέλιδου 5">
            <a:extLst>
              <a:ext uri="{FF2B5EF4-FFF2-40B4-BE49-F238E27FC236}">
                <a16:creationId xmlns:a16="http://schemas.microsoft.com/office/drawing/2014/main" id="{45F76318-86BA-D668-E1A2-193E6502C852}"/>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8" name="Θέση αριθμού διαφάνειας 7">
            <a:extLst>
              <a:ext uri="{FF2B5EF4-FFF2-40B4-BE49-F238E27FC236}">
                <a16:creationId xmlns:a16="http://schemas.microsoft.com/office/drawing/2014/main" id="{EB8B8A47-C8F8-50C1-FD54-0AEA716E7935}"/>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E2AF0C0E-60CD-40E8-89C7-8B7FADA1A7B3}" type="slidenum">
              <a:rPr/>
              <a:t>31</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3D8E9E-0B33-995C-D4C9-CE4285F4D176}"/>
              </a:ext>
            </a:extLst>
          </p:cNvPr>
          <p:cNvSpPr txBox="1">
            <a:spLocks noGrp="1"/>
          </p:cNvSpPr>
          <p:nvPr>
            <p:ph type="title"/>
          </p:nvPr>
        </p:nvSpPr>
        <p:spPr>
          <a:xfrm>
            <a:off x="774473" y="369183"/>
            <a:ext cx="8471088" cy="988731"/>
          </a:xfrm>
        </p:spPr>
        <p:txBody>
          <a:bodyPr/>
          <a:lstStyle/>
          <a:p>
            <a:pPr lvl="0"/>
            <a:r>
              <a:rPr lang="el-GR" sz="3200" b="1" i="1" dirty="0"/>
              <a:t>Τ</a:t>
            </a:r>
            <a:r>
              <a:rPr lang="en-US" sz="3200" b="1" i="1" dirty="0"/>
              <a:t>he </a:t>
            </a:r>
            <a:r>
              <a:rPr lang="en-US" sz="3200" b="1" i="1" dirty="0" err="1"/>
              <a:t>FaceLOOK</a:t>
            </a:r>
            <a:r>
              <a:rPr lang="el-GR" sz="3200" b="1" i="1" dirty="0"/>
              <a:t> </a:t>
            </a:r>
            <a:r>
              <a:rPr lang="en-US" sz="3200" b="1" i="1" dirty="0"/>
              <a:t>vs Facebook</a:t>
            </a:r>
            <a:endParaRPr lang="el-GR" sz="3200" dirty="0"/>
          </a:p>
        </p:txBody>
      </p:sp>
      <p:sp>
        <p:nvSpPr>
          <p:cNvPr id="3" name="Θέση περιεχομένου 2">
            <a:extLst>
              <a:ext uri="{FF2B5EF4-FFF2-40B4-BE49-F238E27FC236}">
                <a16:creationId xmlns:a16="http://schemas.microsoft.com/office/drawing/2014/main" id="{4EBA23DB-2F89-2368-EDAE-665B251910CC}"/>
              </a:ext>
            </a:extLst>
          </p:cNvPr>
          <p:cNvSpPr txBox="1">
            <a:spLocks noGrp="1"/>
          </p:cNvSpPr>
          <p:nvPr>
            <p:ph idx="1"/>
          </p:nvPr>
        </p:nvSpPr>
        <p:spPr>
          <a:xfrm>
            <a:off x="653144" y="1478968"/>
            <a:ext cx="10639696" cy="5009849"/>
          </a:xfrm>
        </p:spPr>
        <p:txBody>
          <a:bodyPr/>
          <a:lstStyle/>
          <a:p>
            <a:pPr lvl="0">
              <a:lnSpc>
                <a:spcPct val="90000"/>
              </a:lnSpc>
            </a:pPr>
            <a:r>
              <a:rPr lang="el-GR" sz="2800" dirty="0"/>
              <a:t>Το </a:t>
            </a:r>
            <a:r>
              <a:rPr lang="en-US" sz="2800" dirty="0"/>
              <a:t>Large Group </a:t>
            </a:r>
            <a:r>
              <a:rPr lang="el-GR" sz="2800" dirty="0"/>
              <a:t>αποτελεί μια μοναδική </a:t>
            </a:r>
            <a:r>
              <a:rPr lang="el-GR" sz="2800" b="1" dirty="0"/>
              <a:t>πραγματική</a:t>
            </a:r>
            <a:r>
              <a:rPr lang="el-GR" sz="2800" dirty="0"/>
              <a:t> (και όχι εικονική) δυνατότητα να συναντήσεις </a:t>
            </a:r>
            <a:r>
              <a:rPr lang="el-GR" sz="2800" b="1" dirty="0"/>
              <a:t>τόσους πολλούς ανθρώπους/</a:t>
            </a:r>
            <a:r>
              <a:rPr lang="el-GR" sz="2800" dirty="0"/>
              <a:t>τόσους </a:t>
            </a:r>
            <a:r>
              <a:rPr lang="el-GR" sz="2800" b="1" dirty="0"/>
              <a:t>Άλλους</a:t>
            </a:r>
            <a:r>
              <a:rPr lang="el-GR" sz="2800" dirty="0"/>
              <a:t> και να ακούσεις πολλές και διαφορετικές φωνές.</a:t>
            </a:r>
          </a:p>
          <a:p>
            <a:pPr marL="0" lvl="0" indent="0">
              <a:lnSpc>
                <a:spcPct val="90000"/>
              </a:lnSpc>
              <a:buNone/>
            </a:pPr>
            <a:r>
              <a:rPr lang="el-GR" sz="2800" dirty="0"/>
              <a:t> </a:t>
            </a:r>
            <a:endParaRPr lang="el-GR" sz="2800" b="1" dirty="0"/>
          </a:p>
          <a:p>
            <a:pPr lvl="0">
              <a:lnSpc>
                <a:spcPct val="90000"/>
              </a:lnSpc>
            </a:pPr>
            <a:r>
              <a:rPr lang="el-GR" sz="2800" dirty="0"/>
              <a:t>Σε αντίθεση με το </a:t>
            </a:r>
            <a:r>
              <a:rPr lang="en-US" sz="2800" dirty="0"/>
              <a:t>Facebook, </a:t>
            </a:r>
            <a:r>
              <a:rPr lang="el-GR" sz="2800" dirty="0"/>
              <a:t>οι συμμετέχοντες μπορούν να αισθάνονται</a:t>
            </a:r>
            <a:r>
              <a:rPr lang="en-US" sz="2800" dirty="0"/>
              <a:t> </a:t>
            </a:r>
            <a:r>
              <a:rPr lang="el-GR" sz="2800" b="1" dirty="0"/>
              <a:t>μαζί</a:t>
            </a:r>
            <a:r>
              <a:rPr lang="el-GR" sz="2800" dirty="0"/>
              <a:t>, να ανασαίνουν μαζί και να κοιτάζουν πολλούς ανθρώπους ταυτόχρονα, που δεν μπορεί να συμβεί σε καμία άλλη  ομαδική συνθήκη.</a:t>
            </a:r>
            <a:endParaRPr lang="en-US" sz="2800" dirty="0"/>
          </a:p>
          <a:p>
            <a:pPr marL="0" lvl="0" indent="0" algn="r">
              <a:lnSpc>
                <a:spcPct val="90000"/>
              </a:lnSpc>
              <a:buNone/>
            </a:pPr>
            <a:r>
              <a:rPr lang="el-GR" sz="2800" dirty="0"/>
              <a:t>       </a:t>
            </a:r>
            <a:r>
              <a:rPr lang="en-US" sz="2800" dirty="0"/>
              <a:t>                                                   </a:t>
            </a:r>
            <a:endParaRPr lang="el-GR" sz="2800" dirty="0"/>
          </a:p>
          <a:p>
            <a:pPr marL="0" lvl="0" indent="0" algn="r">
              <a:lnSpc>
                <a:spcPct val="90000"/>
              </a:lnSpc>
              <a:buNone/>
            </a:pPr>
            <a:r>
              <a:rPr lang="en-US" sz="2800" b="1" i="1" dirty="0"/>
              <a:t>Friedman, 2015</a:t>
            </a:r>
            <a:endParaRPr lang="el-GR" sz="2800" b="1" i="1" dirty="0"/>
          </a:p>
          <a:p>
            <a:pPr lvl="0">
              <a:lnSpc>
                <a:spcPct val="90000"/>
              </a:lnSpc>
            </a:pPr>
            <a:endParaRPr lang="el-GR" sz="2400" dirty="0"/>
          </a:p>
        </p:txBody>
      </p:sp>
      <p:sp>
        <p:nvSpPr>
          <p:cNvPr id="4" name="Θέση αριθμού διαφάνειας 5">
            <a:extLst>
              <a:ext uri="{FF2B5EF4-FFF2-40B4-BE49-F238E27FC236}">
                <a16:creationId xmlns:a16="http://schemas.microsoft.com/office/drawing/2014/main" id="{83C69BFF-DD38-718E-DF8A-1EFB3145D50D}"/>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000" b="0" i="0" u="none" strike="noStrike" kern="1200" cap="none" spc="0" baseline="0" dirty="0">
                <a:solidFill>
                  <a:srgbClr val="FEFFFF"/>
                </a:solidFill>
                <a:uFillTx/>
                <a:latin typeface="Century Gothic"/>
              </a:rPr>
              <a:t> </a:t>
            </a:r>
          </a:p>
        </p:txBody>
      </p:sp>
      <p:sp>
        <p:nvSpPr>
          <p:cNvPr id="6" name="Θέση υποσέλιδου 5">
            <a:extLst>
              <a:ext uri="{FF2B5EF4-FFF2-40B4-BE49-F238E27FC236}">
                <a16:creationId xmlns:a16="http://schemas.microsoft.com/office/drawing/2014/main" id="{2A407C99-8D58-5E18-B32A-FACED2406EA7}"/>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8" name="Θέση αριθμού διαφάνειας 7">
            <a:extLst>
              <a:ext uri="{FF2B5EF4-FFF2-40B4-BE49-F238E27FC236}">
                <a16:creationId xmlns:a16="http://schemas.microsoft.com/office/drawing/2014/main" id="{615556FB-3FAF-9F7A-17C0-D6B0E55A4048}"/>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969B4A64-689D-4BD5-949D-2D1D98DA5A61}" type="slidenum">
              <a:rPr/>
              <a:t>32</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C7AE40-B4C3-DA5F-2944-0735CE673239}"/>
              </a:ext>
            </a:extLst>
          </p:cNvPr>
          <p:cNvSpPr txBox="1">
            <a:spLocks noGrp="1"/>
          </p:cNvSpPr>
          <p:nvPr>
            <p:ph type="title"/>
          </p:nvPr>
        </p:nvSpPr>
        <p:spPr>
          <a:xfrm>
            <a:off x="742950" y="101480"/>
            <a:ext cx="10348602" cy="1051431"/>
          </a:xfrm>
        </p:spPr>
        <p:txBody>
          <a:bodyPr>
            <a:normAutofit/>
          </a:bodyPr>
          <a:lstStyle/>
          <a:p>
            <a:pPr lvl="0"/>
            <a:r>
              <a:rPr lang="en-US" sz="3600" b="1" dirty="0"/>
              <a:t>H </a:t>
            </a:r>
            <a:r>
              <a:rPr lang="el-GR" sz="3600" b="1" dirty="0"/>
              <a:t>θεωρία των Μεγάλων Ομάδων: Πώς ξεκίνησε; </a:t>
            </a:r>
          </a:p>
        </p:txBody>
      </p:sp>
      <p:sp>
        <p:nvSpPr>
          <p:cNvPr id="3" name="Θέση περιεχομένου 2">
            <a:extLst>
              <a:ext uri="{FF2B5EF4-FFF2-40B4-BE49-F238E27FC236}">
                <a16:creationId xmlns:a16="http://schemas.microsoft.com/office/drawing/2014/main" id="{EC835F07-E0CE-4D55-8613-273ECCCE5A44}"/>
              </a:ext>
            </a:extLst>
          </p:cNvPr>
          <p:cNvSpPr txBox="1">
            <a:spLocks noGrp="1"/>
          </p:cNvSpPr>
          <p:nvPr>
            <p:ph idx="1"/>
          </p:nvPr>
        </p:nvSpPr>
        <p:spPr>
          <a:xfrm>
            <a:off x="531815" y="1256989"/>
            <a:ext cx="10642866" cy="5601010"/>
          </a:xfrm>
        </p:spPr>
        <p:txBody>
          <a:bodyPr>
            <a:noAutofit/>
          </a:bodyPr>
          <a:lstStyle/>
          <a:p>
            <a:pPr lvl="0"/>
            <a:r>
              <a:rPr lang="el-GR" sz="2400" dirty="0"/>
              <a:t>Βασίστηκε στις </a:t>
            </a:r>
            <a:r>
              <a:rPr lang="el-GR" sz="2400" b="1" dirty="0"/>
              <a:t>παρατηρήσεις</a:t>
            </a:r>
            <a:r>
              <a:rPr lang="el-GR" sz="2400" dirty="0"/>
              <a:t> σε δομημένες ομάδες  εκκλησίας, στρατού, σε ομάδες συνελεύσεων, σε συγκεντρώσεις πλήθους. κ.λπ., ότι η </a:t>
            </a:r>
            <a:r>
              <a:rPr lang="el-GR" sz="2400" b="1" dirty="0"/>
              <a:t>μάζα</a:t>
            </a:r>
            <a:r>
              <a:rPr lang="el-GR" sz="2400" dirty="0"/>
              <a:t>:</a:t>
            </a:r>
          </a:p>
          <a:p>
            <a:pPr lvl="1">
              <a:buFont typeface="Wingdings" panose="05000000000000000000" pitchFamily="2" charset="2"/>
              <a:buChar char="ü"/>
            </a:pPr>
            <a:r>
              <a:rPr lang="el-GR" sz="2400" dirty="0"/>
              <a:t>Στερείται ικανότητας λογικής σκέψης και κριτικής.</a:t>
            </a:r>
          </a:p>
          <a:p>
            <a:pPr lvl="1">
              <a:buFont typeface="Wingdings" panose="05000000000000000000" pitchFamily="2" charset="2"/>
              <a:buChar char="ü"/>
            </a:pPr>
            <a:r>
              <a:rPr lang="el-GR" sz="2400" dirty="0"/>
              <a:t>Χειραγωγείται εύκολα, παρασύρεται, </a:t>
            </a:r>
            <a:r>
              <a:rPr lang="el-GR" sz="2400" dirty="0" err="1"/>
              <a:t>παραπλανάται</a:t>
            </a:r>
            <a:r>
              <a:rPr lang="el-GR" sz="2400" dirty="0"/>
              <a:t>.</a:t>
            </a:r>
          </a:p>
          <a:p>
            <a:pPr lvl="1">
              <a:buFont typeface="Wingdings" panose="05000000000000000000" pitchFamily="2" charset="2"/>
              <a:buChar char="ü"/>
            </a:pPr>
            <a:r>
              <a:rPr lang="el-GR" sz="2400" dirty="0"/>
              <a:t>Είναι ευμετάβλητη, παρορμητική, οξύθυμη, υποχωρεί και ενδίδει.</a:t>
            </a:r>
          </a:p>
          <a:p>
            <a:pPr lvl="1">
              <a:buFont typeface="Wingdings" panose="05000000000000000000" pitchFamily="2" charset="2"/>
              <a:buChar char="ü"/>
            </a:pPr>
            <a:r>
              <a:rPr lang="el-GR" sz="2400" b="1" dirty="0"/>
              <a:t>Το άτομο δεν είναι πλέον ο εαυτός του, χάνει την ικανότητα του να σκέφτεται και παύει να οδηγείται από τη βούλησή του.</a:t>
            </a:r>
            <a:r>
              <a:rPr lang="en-US" sz="2400" b="1" dirty="0"/>
              <a:t> </a:t>
            </a:r>
            <a:endParaRPr lang="el-GR" sz="2400" b="1" dirty="0"/>
          </a:p>
          <a:p>
            <a:pPr lvl="1" indent="0">
              <a:spcBef>
                <a:spcPts val="0"/>
              </a:spcBef>
              <a:buNone/>
            </a:pPr>
            <a:r>
              <a:rPr lang="el-GR" sz="2000" b="1" dirty="0"/>
              <a:t>         </a:t>
            </a:r>
            <a:endParaRPr lang="en-US" sz="2000" b="1" dirty="0"/>
          </a:p>
          <a:p>
            <a:pPr lvl="1" indent="0">
              <a:spcBef>
                <a:spcPts val="0"/>
              </a:spcBef>
              <a:buNone/>
            </a:pPr>
            <a:endParaRPr lang="el-GR" sz="1800" b="1" dirty="0"/>
          </a:p>
          <a:p>
            <a:pPr lvl="1" indent="0" algn="r">
              <a:spcBef>
                <a:spcPts val="0"/>
              </a:spcBef>
              <a:buNone/>
            </a:pPr>
            <a:r>
              <a:rPr lang="el-GR" sz="1800" b="1" dirty="0" err="1"/>
              <a:t>Γκυστάβ</a:t>
            </a:r>
            <a:r>
              <a:rPr lang="el-GR" sz="1800" b="1" dirty="0"/>
              <a:t> </a:t>
            </a:r>
            <a:r>
              <a:rPr lang="el-GR" sz="1800" b="1" dirty="0" err="1"/>
              <a:t>Λε</a:t>
            </a:r>
            <a:r>
              <a:rPr lang="el-GR" sz="1800" b="1" dirty="0"/>
              <a:t> </a:t>
            </a:r>
            <a:r>
              <a:rPr lang="el-GR" sz="1800" b="1" dirty="0" err="1"/>
              <a:t>Μπον</a:t>
            </a:r>
            <a:r>
              <a:rPr lang="el-GR" sz="1800" b="1" dirty="0"/>
              <a:t>*(</a:t>
            </a:r>
            <a:r>
              <a:rPr lang="en-US" sz="1800" b="1" i="1" dirty="0"/>
              <a:t>Gustave</a:t>
            </a:r>
            <a:r>
              <a:rPr lang="en-US" sz="1800" i="1" dirty="0"/>
              <a:t> </a:t>
            </a:r>
            <a:r>
              <a:rPr lang="en-US" sz="1800" b="1" i="1" dirty="0"/>
              <a:t>Le Bon</a:t>
            </a:r>
            <a:r>
              <a:rPr lang="el-GR" sz="1800" b="1" i="1" dirty="0"/>
              <a:t>) </a:t>
            </a:r>
            <a:r>
              <a:rPr lang="el-GR" sz="1800" i="1" dirty="0"/>
              <a:t>(2010). </a:t>
            </a:r>
            <a:r>
              <a:rPr lang="el-GR" sz="1800" b="1" i="1" dirty="0"/>
              <a:t>Ψυχολογία των Μαζών</a:t>
            </a:r>
            <a:r>
              <a:rPr lang="el-GR" sz="1800" i="1" dirty="0"/>
              <a:t> </a:t>
            </a:r>
            <a:r>
              <a:rPr lang="en-US" sz="1800" i="1" dirty="0"/>
              <a:t>(1t ed.1895)</a:t>
            </a:r>
            <a:endParaRPr lang="el-GR" sz="1800" i="1" dirty="0"/>
          </a:p>
          <a:p>
            <a:pPr lvl="2" indent="0" algn="r">
              <a:spcBef>
                <a:spcPts val="0"/>
              </a:spcBef>
              <a:buNone/>
            </a:pPr>
            <a:r>
              <a:rPr lang="el-GR" sz="1600" i="1" dirty="0"/>
              <a:t>*</a:t>
            </a:r>
            <a:r>
              <a:rPr lang="el-GR" sz="1600" dirty="0" err="1"/>
              <a:t>γάλλος</a:t>
            </a:r>
            <a:r>
              <a:rPr lang="el-GR" sz="1600" dirty="0"/>
              <a:t>, γιατρός και συγγραφέας που ασχολήθηκε συστηματικά με την ανθρωπολογία, ψυχολογία, κοινωνιολογία και την αρχαιολογία</a:t>
            </a:r>
            <a:r>
              <a:rPr lang="el-GR" sz="1600" i="1" dirty="0"/>
              <a:t>          </a:t>
            </a:r>
          </a:p>
        </p:txBody>
      </p:sp>
      <p:sp>
        <p:nvSpPr>
          <p:cNvPr id="4" name="Θέση υποσέλιδου 3">
            <a:extLst>
              <a:ext uri="{FF2B5EF4-FFF2-40B4-BE49-F238E27FC236}">
                <a16:creationId xmlns:a16="http://schemas.microsoft.com/office/drawing/2014/main" id="{14E5CAFE-1899-230B-597A-31E9BF3D9919}"/>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5">
            <a:extLst>
              <a:ext uri="{FF2B5EF4-FFF2-40B4-BE49-F238E27FC236}">
                <a16:creationId xmlns:a16="http://schemas.microsoft.com/office/drawing/2014/main" id="{162316CD-3632-B1C2-0FC8-8E1E460B8956}"/>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000" b="0" i="0" u="none" strike="noStrike" kern="1200" cap="none" spc="0" baseline="0" dirty="0">
                <a:solidFill>
                  <a:srgbClr val="FEFFFF"/>
                </a:solidFill>
                <a:uFillTx/>
                <a:latin typeface="Century Gothic"/>
              </a:rPr>
              <a:t> </a:t>
            </a:r>
          </a:p>
        </p:txBody>
      </p:sp>
      <p:sp>
        <p:nvSpPr>
          <p:cNvPr id="6" name="Ορθογώνιο 8">
            <a:extLst>
              <a:ext uri="{FF2B5EF4-FFF2-40B4-BE49-F238E27FC236}">
                <a16:creationId xmlns:a16="http://schemas.microsoft.com/office/drawing/2014/main" id="{4B15BA4F-7CA1-36FF-496A-F9BFA8298452}"/>
              </a:ext>
            </a:extLst>
          </p:cNvPr>
          <p:cNvSpPr/>
          <p:nvPr/>
        </p:nvSpPr>
        <p:spPr>
          <a:xfrm>
            <a:off x="4373876" y="5455776"/>
            <a:ext cx="6096003" cy="369335"/>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1800" b="1" i="0" u="none" strike="noStrike" kern="1200" cap="none" spc="0" baseline="0">
                <a:solidFill>
                  <a:srgbClr val="000000"/>
                </a:solidFill>
                <a:uFillTx/>
                <a:latin typeface="Calibri"/>
              </a:rPr>
              <a:t> </a:t>
            </a:r>
            <a:endParaRPr lang="el-GR" sz="1800" b="0" i="0" u="none" strike="noStrike" kern="1200" cap="none" spc="0" baseline="0">
              <a:solidFill>
                <a:srgbClr val="000000"/>
              </a:solidFill>
              <a:uFillTx/>
              <a:latin typeface="Calibri"/>
            </a:endParaRPr>
          </a:p>
        </p:txBody>
      </p:sp>
      <p:sp>
        <p:nvSpPr>
          <p:cNvPr id="7" name="Θέση υποσέλιδου 7">
            <a:extLst>
              <a:ext uri="{FF2B5EF4-FFF2-40B4-BE49-F238E27FC236}">
                <a16:creationId xmlns:a16="http://schemas.microsoft.com/office/drawing/2014/main" id="{AEAA62FA-62E0-05C7-3E26-EBBFBAFB5B2C}"/>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2C3260D6-A30B-B775-811F-92459CB19CD2}"/>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E1302692-ABDB-4062-BDD5-6E955D217457}" type="slidenum">
              <a:rPr/>
              <a:t>33</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25A971-2E3E-5F5B-20B9-BDBDACB83F90}"/>
              </a:ext>
            </a:extLst>
          </p:cNvPr>
          <p:cNvSpPr txBox="1">
            <a:spLocks noGrp="1"/>
          </p:cNvSpPr>
          <p:nvPr>
            <p:ph type="title"/>
          </p:nvPr>
        </p:nvSpPr>
        <p:spPr>
          <a:xfrm>
            <a:off x="590403" y="707798"/>
            <a:ext cx="10287393" cy="664323"/>
          </a:xfrm>
        </p:spPr>
        <p:txBody>
          <a:bodyPr>
            <a:normAutofit fontScale="90000"/>
          </a:bodyPr>
          <a:lstStyle/>
          <a:p>
            <a:pPr lvl="0"/>
            <a:r>
              <a:rPr lang="el-GR" sz="4000" b="1" dirty="0"/>
              <a:t>Ομάδες κοινωνικού προσανατολισμού </a:t>
            </a:r>
            <a:br>
              <a:rPr lang="el-GR" sz="2900" b="1" dirty="0"/>
            </a:br>
            <a:br>
              <a:rPr lang="el-GR" sz="2900" b="1" dirty="0"/>
            </a:br>
            <a:r>
              <a:rPr lang="el-GR" sz="2900" b="1" dirty="0"/>
              <a:t> </a:t>
            </a:r>
            <a:r>
              <a:rPr lang="el-GR" sz="2600" b="1" dirty="0"/>
              <a:t>                                                                          </a:t>
            </a:r>
          </a:p>
        </p:txBody>
      </p:sp>
      <p:sp>
        <p:nvSpPr>
          <p:cNvPr id="3" name="Θέση περιεχομένου 2">
            <a:extLst>
              <a:ext uri="{FF2B5EF4-FFF2-40B4-BE49-F238E27FC236}">
                <a16:creationId xmlns:a16="http://schemas.microsoft.com/office/drawing/2014/main" id="{A0AB8C4B-3FD2-537F-F462-B7AB0CF21A67}"/>
              </a:ext>
            </a:extLst>
          </p:cNvPr>
          <p:cNvSpPr txBox="1">
            <a:spLocks noGrp="1"/>
          </p:cNvSpPr>
          <p:nvPr>
            <p:ph idx="1"/>
          </p:nvPr>
        </p:nvSpPr>
        <p:spPr>
          <a:xfrm>
            <a:off x="590403" y="1372121"/>
            <a:ext cx="10482641" cy="5128814"/>
          </a:xfrm>
        </p:spPr>
        <p:txBody>
          <a:bodyPr/>
          <a:lstStyle/>
          <a:p>
            <a:pPr lvl="0">
              <a:lnSpc>
                <a:spcPct val="90000"/>
              </a:lnSpc>
            </a:pPr>
            <a:r>
              <a:rPr lang="el-GR" sz="2400" dirty="0"/>
              <a:t>«</a:t>
            </a:r>
            <a:r>
              <a:rPr lang="en-US" sz="2400" dirty="0"/>
              <a:t>T</a:t>
            </a:r>
            <a:r>
              <a:rPr lang="el-GR" sz="2400" i="1" dirty="0"/>
              <a:t>ο πιο καίριο συστατικό του κοινωνικού ασυνειδήτου είναι η </a:t>
            </a:r>
            <a:r>
              <a:rPr lang="el-GR" sz="2400" b="1" i="1" dirty="0"/>
              <a:t>εσωτερίκευση της κοινωνικής εξουσίας</a:t>
            </a:r>
            <a:r>
              <a:rPr lang="el-GR" sz="2400" i="1" dirty="0"/>
              <a:t>, ο τρόπος που αυτή </a:t>
            </a:r>
            <a:r>
              <a:rPr lang="el-GR" sz="2400" b="1" i="1" dirty="0"/>
              <a:t>οργανώνει τις σκέψεις και τα συναισθήματά </a:t>
            </a:r>
            <a:r>
              <a:rPr lang="el-GR" sz="2400" i="1" dirty="0"/>
              <a:t>μας, καθώς και τις αμοιβαίες </a:t>
            </a:r>
            <a:r>
              <a:rPr lang="el-GR" sz="2400" b="1" i="1" dirty="0"/>
              <a:t>συναλλαγές </a:t>
            </a:r>
            <a:r>
              <a:rPr lang="el-GR" sz="2400" i="1" dirty="0"/>
              <a:t>μας</a:t>
            </a:r>
            <a:r>
              <a:rPr lang="en-US" sz="2400" i="1" dirty="0"/>
              <a:t>…</a:t>
            </a:r>
            <a:r>
              <a:rPr lang="el-GR" sz="2400" i="1" dirty="0"/>
              <a:t>»</a:t>
            </a:r>
            <a:endParaRPr lang="en-US" sz="2400" i="1" dirty="0"/>
          </a:p>
          <a:p>
            <a:pPr lvl="0">
              <a:lnSpc>
                <a:spcPct val="90000"/>
              </a:lnSpc>
            </a:pPr>
            <a:endParaRPr lang="el-GR" sz="2400" dirty="0"/>
          </a:p>
          <a:p>
            <a:pPr lvl="1">
              <a:buFont typeface="Wingdings" panose="05000000000000000000" pitchFamily="2" charset="2"/>
              <a:buChar char="ü"/>
            </a:pPr>
            <a:r>
              <a:rPr lang="en-US" sz="2200" dirty="0"/>
              <a:t> </a:t>
            </a:r>
            <a:r>
              <a:rPr lang="el-GR" sz="2200" b="1" dirty="0"/>
              <a:t>Κοινωνία</a:t>
            </a:r>
            <a:r>
              <a:rPr lang="el-GR" sz="2200" dirty="0"/>
              <a:t>: </a:t>
            </a:r>
            <a:r>
              <a:rPr lang="el-GR" sz="2200" b="1" dirty="0"/>
              <a:t>ως δίκτυα αλληλεξάρτησης </a:t>
            </a:r>
            <a:r>
              <a:rPr lang="el-GR" sz="2200" dirty="0"/>
              <a:t>που σχηματίζουν  άτομα.</a:t>
            </a:r>
            <a:r>
              <a:rPr lang="el-GR" sz="2200" b="1" i="1" dirty="0"/>
              <a:t> </a:t>
            </a:r>
          </a:p>
          <a:p>
            <a:pPr marL="0" lvl="0" indent="0" algn="r">
              <a:lnSpc>
                <a:spcPct val="90000"/>
              </a:lnSpc>
              <a:buNone/>
            </a:pPr>
            <a:r>
              <a:rPr lang="en-US" sz="2600" dirty="0"/>
              <a:t>Farad </a:t>
            </a:r>
            <a:r>
              <a:rPr lang="en-US" sz="2600" dirty="0" err="1"/>
              <a:t>Dalal</a:t>
            </a:r>
            <a:r>
              <a:rPr lang="en-US" sz="2600" dirty="0"/>
              <a:t>, 2007</a:t>
            </a:r>
            <a:endParaRPr lang="el-GR" sz="2600" dirty="0"/>
          </a:p>
        </p:txBody>
      </p:sp>
      <p:sp>
        <p:nvSpPr>
          <p:cNvPr id="4" name="Θέση υποσέλιδου 3">
            <a:extLst>
              <a:ext uri="{FF2B5EF4-FFF2-40B4-BE49-F238E27FC236}">
                <a16:creationId xmlns:a16="http://schemas.microsoft.com/office/drawing/2014/main" id="{AB352499-8E0B-6809-8896-DB57A4F793AA}"/>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C4FE3E8F-14FD-11AB-5610-004F5C12311D}"/>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l-GR" sz="2000" b="0" i="0" u="none" strike="noStrike" kern="1200" cap="none" spc="0" baseline="0" dirty="0">
                <a:solidFill>
                  <a:srgbClr val="FEFFFF"/>
                </a:solidFill>
                <a:uFillTx/>
                <a:latin typeface="Century Gothic"/>
              </a:rPr>
              <a:t> </a:t>
            </a:r>
          </a:p>
        </p:txBody>
      </p:sp>
      <p:sp>
        <p:nvSpPr>
          <p:cNvPr id="7" name="Θέση υποσέλιδου 6">
            <a:extLst>
              <a:ext uri="{FF2B5EF4-FFF2-40B4-BE49-F238E27FC236}">
                <a16:creationId xmlns:a16="http://schemas.microsoft.com/office/drawing/2014/main" id="{8605F246-59FB-7F1A-4129-7D5A27823279}"/>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AAAB4465-F149-0E55-5AC6-A90C2C06FFE5}"/>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798CD52C-1D9A-44B8-8A3E-065ACE8FE051}" type="slidenum">
              <a:rPr/>
              <a:t>34</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6A942AD-3849-BC30-E97C-7747B6C9A994}"/>
              </a:ext>
            </a:extLst>
          </p:cNvPr>
          <p:cNvSpPr txBox="1">
            <a:spLocks noGrp="1"/>
          </p:cNvSpPr>
          <p:nvPr>
            <p:ph type="title"/>
          </p:nvPr>
        </p:nvSpPr>
        <p:spPr>
          <a:xfrm>
            <a:off x="822607" y="227703"/>
            <a:ext cx="10837578" cy="1199409"/>
          </a:xfrm>
        </p:spPr>
        <p:txBody>
          <a:bodyPr/>
          <a:lstStyle/>
          <a:p>
            <a:pPr lvl="0"/>
            <a:r>
              <a:rPr lang="el-GR" sz="3200" b="1" dirty="0"/>
              <a:t>Ρόλος της Μεγάλης Ομάδας </a:t>
            </a:r>
            <a:br>
              <a:rPr lang="en-US" sz="3200" b="1" dirty="0"/>
            </a:br>
            <a:r>
              <a:rPr lang="el-GR" sz="3200" b="1" dirty="0"/>
              <a:t>Εκπαιδευτικός:</a:t>
            </a:r>
            <a:r>
              <a:rPr lang="en-US" sz="3200" b="1" dirty="0"/>
              <a:t> M</a:t>
            </a:r>
            <a:r>
              <a:rPr lang="el-GR" sz="3200" b="1" dirty="0" err="1"/>
              <a:t>ελέτη</a:t>
            </a:r>
            <a:r>
              <a:rPr lang="el-GR" sz="3200" b="1" dirty="0"/>
              <a:t> του ατόμου (Ι)</a:t>
            </a:r>
          </a:p>
        </p:txBody>
      </p:sp>
      <p:sp>
        <p:nvSpPr>
          <p:cNvPr id="3" name="Rectangle 3">
            <a:extLst>
              <a:ext uri="{FF2B5EF4-FFF2-40B4-BE49-F238E27FC236}">
                <a16:creationId xmlns:a16="http://schemas.microsoft.com/office/drawing/2014/main" id="{942F6D31-870C-4F12-7598-4FF824F750C4}"/>
              </a:ext>
            </a:extLst>
          </p:cNvPr>
          <p:cNvSpPr txBox="1">
            <a:spLocks noGrp="1"/>
          </p:cNvSpPr>
          <p:nvPr>
            <p:ph idx="1"/>
          </p:nvPr>
        </p:nvSpPr>
        <p:spPr>
          <a:xfrm>
            <a:off x="164473" y="1508165"/>
            <a:ext cx="11768446" cy="5248893"/>
          </a:xfrm>
        </p:spPr>
        <p:txBody>
          <a:bodyPr/>
          <a:lstStyle/>
          <a:p>
            <a:pPr lvl="1">
              <a:lnSpc>
                <a:spcPct val="80000"/>
              </a:lnSpc>
              <a:spcBef>
                <a:spcPts val="0"/>
              </a:spcBef>
            </a:pPr>
            <a:r>
              <a:rPr lang="en-US" sz="2400" b="1" dirty="0"/>
              <a:t>Tom Main*</a:t>
            </a:r>
            <a:r>
              <a:rPr lang="el-GR" sz="2400" dirty="0"/>
              <a:t>: Τα μέλη, χρησιμοποιούν τις άμυνες της προβολής και της </a:t>
            </a:r>
            <a:r>
              <a:rPr lang="el-GR" sz="2400" dirty="0" err="1"/>
              <a:t>προβλητικής</a:t>
            </a:r>
            <a:r>
              <a:rPr lang="el-GR" sz="2400" dirty="0"/>
              <a:t> ταύτισης. Γίνονται δοχεία προβολών των άλλων. </a:t>
            </a:r>
            <a:r>
              <a:rPr lang="el-GR" sz="2400" b="1" dirty="0"/>
              <a:t>Συνεχής προσπάθεια να διατηρήσουν την ικανότητά τους για σκέψη, την αίσθηση του ξεχωριστού </a:t>
            </a:r>
            <a:r>
              <a:rPr lang="el-GR" sz="2400" dirty="0"/>
              <a:t>εαυτού και να διορθώσουν τις διαστρεβλωμένες προβολές τους και τις προβολές των άλλων πάνω τους.</a:t>
            </a:r>
          </a:p>
          <a:p>
            <a:pPr lvl="1">
              <a:lnSpc>
                <a:spcPct val="80000"/>
              </a:lnSpc>
              <a:spcBef>
                <a:spcPts val="0"/>
              </a:spcBef>
            </a:pPr>
            <a:endParaRPr lang="en-US" sz="2400" b="1" dirty="0"/>
          </a:p>
          <a:p>
            <a:pPr lvl="1">
              <a:lnSpc>
                <a:spcPct val="80000"/>
              </a:lnSpc>
              <a:spcBef>
                <a:spcPts val="0"/>
              </a:spcBef>
            </a:pPr>
            <a:r>
              <a:rPr lang="en-US" sz="2400" b="1" dirty="0"/>
              <a:t>Pierre </a:t>
            </a:r>
            <a:r>
              <a:rPr lang="en-US" sz="2400" b="1" dirty="0" err="1"/>
              <a:t>Turquet</a:t>
            </a:r>
            <a:r>
              <a:rPr lang="el-GR" sz="2400" b="1" dirty="0"/>
              <a:t>*: </a:t>
            </a:r>
            <a:r>
              <a:rPr lang="el-GR" sz="2400" dirty="0"/>
              <a:t>Το άτομο δεν μπορεί να αναπνεύσει πνευματικά και απειλείται η ταυτότητά του.</a:t>
            </a:r>
            <a:r>
              <a:rPr lang="el-GR" sz="2400" b="1" dirty="0"/>
              <a:t> </a:t>
            </a:r>
            <a:r>
              <a:rPr lang="el-GR" sz="2400" dirty="0"/>
              <a:t>Τρείς κατηγορίες προσαρμοστικών ρόλων</a:t>
            </a:r>
            <a:r>
              <a:rPr lang="en-US" sz="2400" dirty="0"/>
              <a:t>,</a:t>
            </a:r>
            <a:r>
              <a:rPr lang="el-GR" sz="2400" dirty="0"/>
              <a:t> όταν η ταυτότητα απειλείται: </a:t>
            </a:r>
            <a:endParaRPr lang="en-US" sz="2400" dirty="0"/>
          </a:p>
          <a:p>
            <a:pPr lvl="2">
              <a:lnSpc>
                <a:spcPct val="80000"/>
              </a:lnSpc>
              <a:spcBef>
                <a:spcPts val="0"/>
              </a:spcBef>
            </a:pPr>
            <a:endParaRPr lang="en-US" sz="2400" i="1" dirty="0"/>
          </a:p>
          <a:p>
            <a:pPr lvl="2">
              <a:lnSpc>
                <a:spcPct val="80000"/>
              </a:lnSpc>
              <a:spcBef>
                <a:spcPts val="0"/>
              </a:spcBef>
            </a:pPr>
            <a:r>
              <a:rPr lang="en-US" sz="2400" i="1" dirty="0"/>
              <a:t>Singleton</a:t>
            </a:r>
            <a:r>
              <a:rPr lang="el-GR" sz="2400" i="1" dirty="0"/>
              <a:t> (Μονάδα</a:t>
            </a:r>
            <a:r>
              <a:rPr lang="el-GR" sz="2400" dirty="0"/>
              <a:t>), α-συνέχεια της αίσθησης του εαυτού</a:t>
            </a:r>
            <a:endParaRPr lang="en-US" sz="2400" dirty="0"/>
          </a:p>
          <a:p>
            <a:pPr lvl="2">
              <a:lnSpc>
                <a:spcPct val="80000"/>
              </a:lnSpc>
              <a:spcBef>
                <a:spcPts val="0"/>
              </a:spcBef>
            </a:pPr>
            <a:r>
              <a:rPr lang="en-US" sz="2400" i="1" dirty="0"/>
              <a:t>Member</a:t>
            </a:r>
            <a:r>
              <a:rPr lang="el-GR" sz="2400" i="1" dirty="0"/>
              <a:t>-</a:t>
            </a:r>
            <a:r>
              <a:rPr lang="en-US" sz="2400" i="1" dirty="0"/>
              <a:t>Individual</a:t>
            </a:r>
            <a:r>
              <a:rPr lang="en-US" sz="2400" dirty="0"/>
              <a:t> </a:t>
            </a:r>
            <a:r>
              <a:rPr lang="el-GR" sz="2400" dirty="0"/>
              <a:t>(Μέλος - Άτομο), έρμαιο του συντονιστή </a:t>
            </a:r>
            <a:endParaRPr lang="en-US" sz="2400" dirty="0"/>
          </a:p>
          <a:p>
            <a:pPr lvl="2">
              <a:lnSpc>
                <a:spcPct val="80000"/>
              </a:lnSpc>
              <a:spcBef>
                <a:spcPts val="0"/>
              </a:spcBef>
            </a:pPr>
            <a:r>
              <a:rPr lang="en-US" sz="2400" dirty="0"/>
              <a:t>Individual</a:t>
            </a:r>
            <a:r>
              <a:rPr lang="el-GR" sz="2400" dirty="0"/>
              <a:t> - </a:t>
            </a:r>
            <a:r>
              <a:rPr lang="en-US" sz="2400" dirty="0"/>
              <a:t>Member</a:t>
            </a:r>
            <a:r>
              <a:rPr lang="el-GR" sz="2400" dirty="0"/>
              <a:t> (Πρόσωπο-Μέλος)</a:t>
            </a:r>
          </a:p>
          <a:p>
            <a:pPr marL="548640" lvl="2" indent="0">
              <a:lnSpc>
                <a:spcPct val="80000"/>
              </a:lnSpc>
              <a:spcBef>
                <a:spcPts val="0"/>
              </a:spcBef>
              <a:buNone/>
            </a:pPr>
            <a:endParaRPr lang="el-GR" sz="2400" dirty="0"/>
          </a:p>
          <a:p>
            <a:pPr marL="548640" lvl="2" indent="0" algn="r">
              <a:lnSpc>
                <a:spcPct val="80000"/>
              </a:lnSpc>
              <a:spcBef>
                <a:spcPts val="0"/>
              </a:spcBef>
              <a:buNone/>
            </a:pPr>
            <a:r>
              <a:rPr lang="el-GR" sz="1600" dirty="0"/>
              <a:t>*</a:t>
            </a:r>
            <a:r>
              <a:rPr lang="en-US" sz="1600" b="1" dirty="0"/>
              <a:t> </a:t>
            </a:r>
          </a:p>
          <a:p>
            <a:pPr marL="548640" lvl="2" indent="0" algn="r">
              <a:lnSpc>
                <a:spcPct val="80000"/>
              </a:lnSpc>
              <a:spcBef>
                <a:spcPts val="0"/>
              </a:spcBef>
              <a:buNone/>
            </a:pPr>
            <a:r>
              <a:rPr lang="en-US" sz="2000" b="1" i="0" dirty="0">
                <a:solidFill>
                  <a:srgbClr val="202122"/>
                </a:solidFill>
                <a:effectLst/>
                <a:latin typeface="Arial" panose="020B0604020202020204" pitchFamily="34" charset="0"/>
              </a:rPr>
              <a:t>*</a:t>
            </a:r>
            <a:r>
              <a:rPr lang="en-US" sz="1600" b="1" i="0" dirty="0">
                <a:effectLst/>
              </a:rPr>
              <a:t>Thomas Forrest Main</a:t>
            </a:r>
            <a:r>
              <a:rPr lang="en-US" sz="1600" b="0" i="0" dirty="0">
                <a:effectLst/>
              </a:rPr>
              <a:t> (1911–1990) was a psychiatrist and psychoanalyst who coined the term </a:t>
            </a:r>
            <a:r>
              <a:rPr lang="en-US" sz="1600" b="0" i="0" dirty="0">
                <a:effectLst/>
                <a:hlinkClick r:id="rId2" tooltip="Therapeutic community">
                  <a:extLst>
                    <a:ext uri="{A12FA001-AC4F-418D-AE19-62706E023703}">
                      <ahyp:hlinkClr xmlns:ahyp="http://schemas.microsoft.com/office/drawing/2018/hyperlinkcolor" val="tx"/>
                    </a:ext>
                  </a:extLst>
                </a:hlinkClick>
              </a:rPr>
              <a:t>“</a:t>
            </a:r>
            <a:r>
              <a:rPr lang="en-US" sz="1600" b="0" i="0" u="none" strike="noStrike" dirty="0">
                <a:effectLst/>
                <a:hlinkClick r:id="rId2" tooltip="Therapeutic community">
                  <a:extLst>
                    <a:ext uri="{A12FA001-AC4F-418D-AE19-62706E023703}">
                      <ahyp:hlinkClr xmlns:ahyp="http://schemas.microsoft.com/office/drawing/2018/hyperlinkcolor" val="tx"/>
                    </a:ext>
                  </a:extLst>
                </a:hlinkClick>
              </a:rPr>
              <a:t>therapeutic community</a:t>
            </a:r>
            <a:r>
              <a:rPr lang="en-US" sz="1600" b="0" i="0" u="none" strike="noStrike" dirty="0">
                <a:effectLst/>
              </a:rPr>
              <a:t>”</a:t>
            </a:r>
            <a:r>
              <a:rPr lang="en-US" sz="1600" b="0" i="0" dirty="0">
                <a:effectLst/>
              </a:rPr>
              <a:t>.</a:t>
            </a:r>
            <a:endParaRPr lang="en-US" sz="1600" b="1" dirty="0"/>
          </a:p>
          <a:p>
            <a:pPr marL="548640" lvl="2" indent="0" algn="r">
              <a:lnSpc>
                <a:spcPct val="80000"/>
              </a:lnSpc>
              <a:spcBef>
                <a:spcPts val="0"/>
              </a:spcBef>
              <a:buNone/>
            </a:pPr>
            <a:r>
              <a:rPr lang="en-US" sz="1600" b="1" dirty="0"/>
              <a:t>*Pierre Maurice </a:t>
            </a:r>
            <a:r>
              <a:rPr lang="en-US" sz="1600" b="1" dirty="0" err="1"/>
              <a:t>Turquet</a:t>
            </a:r>
            <a:r>
              <a:rPr lang="en-US" sz="1600" dirty="0"/>
              <a:t> (1913 –</a:t>
            </a:r>
            <a:r>
              <a:rPr lang="el-GR" sz="1600" dirty="0"/>
              <a:t>197</a:t>
            </a:r>
            <a:r>
              <a:rPr lang="en-US" sz="1600" dirty="0"/>
              <a:t>5)</a:t>
            </a:r>
            <a:r>
              <a:rPr lang="el-GR" sz="1600" dirty="0"/>
              <a:t>, </a:t>
            </a:r>
            <a:r>
              <a:rPr lang="en-US" sz="1600" dirty="0"/>
              <a:t>English psychiatrist and psychoanalyst at the </a:t>
            </a:r>
            <a:r>
              <a:rPr lang="el-GR" sz="1600" dirty="0"/>
              <a:t>Τ</a:t>
            </a:r>
            <a:r>
              <a:rPr lang="en-US" sz="1600" dirty="0" err="1"/>
              <a:t>avistock</a:t>
            </a:r>
            <a:r>
              <a:rPr lang="en-US" sz="1600" dirty="0"/>
              <a:t> Clinic with a special interest in group relations. He was also a British Olympic fencer, who competed in the team foil event at the 1948 Summer Olympics.</a:t>
            </a:r>
          </a:p>
          <a:p>
            <a:pPr marL="548640" lvl="2" indent="0">
              <a:lnSpc>
                <a:spcPct val="80000"/>
              </a:lnSpc>
              <a:spcBef>
                <a:spcPts val="0"/>
              </a:spcBef>
              <a:buNone/>
            </a:pPr>
            <a:endParaRPr lang="el-GR" sz="2000" dirty="0"/>
          </a:p>
        </p:txBody>
      </p:sp>
      <p:sp>
        <p:nvSpPr>
          <p:cNvPr id="4" name="Θέση υποσέλιδου 3">
            <a:extLst>
              <a:ext uri="{FF2B5EF4-FFF2-40B4-BE49-F238E27FC236}">
                <a16:creationId xmlns:a16="http://schemas.microsoft.com/office/drawing/2014/main" id="{59687280-83F6-24B9-554C-1B7AABB0579D}"/>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6C5A6775-E1AD-5583-8596-8CCF8D47A68A}"/>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55F85B86-0104-2AEC-44B2-ABB2C9EA75E0}"/>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A04BA776-2762-6686-539C-BE54B574C2F8}"/>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DB1585E9-B62C-45CB-8D91-8913024FFE09}" type="slidenum">
              <a:rPr/>
              <a:t>35</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4B1CC35-33CA-2921-D365-70B624E8ACBD}"/>
              </a:ext>
            </a:extLst>
          </p:cNvPr>
          <p:cNvSpPr txBox="1">
            <a:spLocks noGrp="1"/>
          </p:cNvSpPr>
          <p:nvPr>
            <p:ph type="title"/>
          </p:nvPr>
        </p:nvSpPr>
        <p:spPr>
          <a:xfrm>
            <a:off x="531815" y="274457"/>
            <a:ext cx="10697693" cy="1031827"/>
          </a:xfrm>
        </p:spPr>
        <p:txBody>
          <a:bodyPr/>
          <a:lstStyle/>
          <a:p>
            <a:pPr lvl="0"/>
            <a:r>
              <a:rPr lang="el-GR" sz="3200" b="1" dirty="0"/>
              <a:t>Ρόλος της Μεγάλης Ομάδας </a:t>
            </a:r>
            <a:br>
              <a:rPr lang="en-US" sz="3200" b="1" dirty="0"/>
            </a:br>
            <a:r>
              <a:rPr lang="el-GR" sz="3200" b="1" dirty="0"/>
              <a:t>Εκπαιδευτικός:</a:t>
            </a:r>
            <a:r>
              <a:rPr lang="en-US" sz="3200" b="1" dirty="0"/>
              <a:t> M</a:t>
            </a:r>
            <a:r>
              <a:rPr lang="el-GR" sz="3200" b="1" dirty="0" err="1"/>
              <a:t>ελέτη</a:t>
            </a:r>
            <a:r>
              <a:rPr lang="el-GR" sz="3200" b="1" dirty="0"/>
              <a:t> του ατόμου (ΙΙ)</a:t>
            </a:r>
          </a:p>
        </p:txBody>
      </p:sp>
      <p:sp>
        <p:nvSpPr>
          <p:cNvPr id="3" name="Rectangle 3">
            <a:extLst>
              <a:ext uri="{FF2B5EF4-FFF2-40B4-BE49-F238E27FC236}">
                <a16:creationId xmlns:a16="http://schemas.microsoft.com/office/drawing/2014/main" id="{C4C82D12-34D9-C28C-BC94-A74D17CE0772}"/>
              </a:ext>
            </a:extLst>
          </p:cNvPr>
          <p:cNvSpPr txBox="1">
            <a:spLocks noGrp="1"/>
          </p:cNvSpPr>
          <p:nvPr>
            <p:ph idx="1"/>
          </p:nvPr>
        </p:nvSpPr>
        <p:spPr>
          <a:xfrm>
            <a:off x="531815" y="1646057"/>
            <a:ext cx="10697693" cy="4935931"/>
          </a:xfrm>
        </p:spPr>
        <p:txBody>
          <a:bodyPr/>
          <a:lstStyle/>
          <a:p>
            <a:pPr lvl="0">
              <a:lnSpc>
                <a:spcPct val="80000"/>
              </a:lnSpc>
            </a:pPr>
            <a:r>
              <a:rPr lang="en-US" sz="2400" b="1" dirty="0"/>
              <a:t>Foulkes</a:t>
            </a:r>
            <a:r>
              <a:rPr lang="el-GR" sz="2400" dirty="0"/>
              <a:t>:</a:t>
            </a:r>
            <a:r>
              <a:rPr lang="el-GR" sz="2400" b="1" dirty="0"/>
              <a:t> </a:t>
            </a:r>
            <a:r>
              <a:rPr lang="el-GR" sz="2400" i="1" dirty="0"/>
              <a:t>Η ομάδα δίνει την δυνατότητα γρήγορης παλινδρόμησης του Εγώ σε πρώιμα στάδια ανάπτυξης. </a:t>
            </a:r>
            <a:r>
              <a:rPr lang="el-GR" sz="2400" dirty="0"/>
              <a:t>Η συμμετοχή</a:t>
            </a:r>
            <a:r>
              <a:rPr lang="el-GR" sz="2400" b="1" dirty="0"/>
              <a:t> </a:t>
            </a:r>
            <a:r>
              <a:rPr lang="el-GR" sz="2400" dirty="0"/>
              <a:t>στην μεγάλη ομάδα αποσκοπεί στην </a:t>
            </a:r>
            <a:r>
              <a:rPr lang="el-GR" sz="2400" b="1" dirty="0"/>
              <a:t>εκπαίδευση του εγώ εν δράσει (</a:t>
            </a:r>
            <a:r>
              <a:rPr lang="en-US" sz="2400" b="1" dirty="0"/>
              <a:t>ego training in action</a:t>
            </a:r>
            <a:r>
              <a:rPr lang="el-GR" sz="2400" b="1" dirty="0"/>
              <a:t>). </a:t>
            </a:r>
          </a:p>
          <a:p>
            <a:pPr lvl="1">
              <a:lnSpc>
                <a:spcPct val="80000"/>
              </a:lnSpc>
            </a:pPr>
            <a:endParaRPr lang="el-GR" sz="2400" b="1" dirty="0"/>
          </a:p>
          <a:p>
            <a:pPr lvl="2">
              <a:lnSpc>
                <a:spcPct val="80000"/>
              </a:lnSpc>
              <a:buFont typeface="Wingdings" panose="05000000000000000000" pitchFamily="2" charset="2"/>
              <a:buChar char="ü"/>
            </a:pPr>
            <a:r>
              <a:rPr lang="el-GR" sz="2400" dirty="0"/>
              <a:t>Στόχος είναι </a:t>
            </a:r>
            <a:r>
              <a:rPr lang="el-GR" sz="2400" b="1" dirty="0">
                <a:highlight>
                  <a:srgbClr val="FFFF00"/>
                </a:highlight>
              </a:rPr>
              <a:t>η διερεύνηση του εαυτού</a:t>
            </a:r>
            <a:r>
              <a:rPr lang="en-US" sz="2400" b="1" dirty="0">
                <a:highlight>
                  <a:srgbClr val="FFFF00"/>
                </a:highlight>
              </a:rPr>
              <a:t> </a:t>
            </a:r>
            <a:r>
              <a:rPr lang="el-GR" sz="2400" dirty="0"/>
              <a:t>και όχι των ομαδικών δυναμικών.</a:t>
            </a:r>
          </a:p>
          <a:p>
            <a:pPr lvl="0">
              <a:lnSpc>
                <a:spcPct val="80000"/>
              </a:lnSpc>
            </a:pPr>
            <a:endParaRPr lang="en-US" sz="2800" b="1" dirty="0"/>
          </a:p>
          <a:p>
            <a:pPr marL="0" lvl="0" indent="0">
              <a:lnSpc>
                <a:spcPct val="80000"/>
              </a:lnSpc>
              <a:buNone/>
            </a:pPr>
            <a:endParaRPr lang="el-GR" sz="2200" dirty="0"/>
          </a:p>
        </p:txBody>
      </p:sp>
      <p:sp>
        <p:nvSpPr>
          <p:cNvPr id="4" name="Θέση υποσέλιδου 3">
            <a:extLst>
              <a:ext uri="{FF2B5EF4-FFF2-40B4-BE49-F238E27FC236}">
                <a16:creationId xmlns:a16="http://schemas.microsoft.com/office/drawing/2014/main" id="{8A17D648-1202-9BF3-E3AC-835981E51EA8}"/>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EF993603-41AD-F2D7-B3F1-CEECE3328491}"/>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18C72ED6-166A-C587-074B-81F1CC7CBF05}"/>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C16510E6-3BFD-3B4D-8C12-C613C42FFEBD}"/>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142425B8-C73C-403D-832E-15B2A2109C1B}" type="slidenum">
              <a:rPr/>
              <a:t>36</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D98A2B1-9D4C-BA6D-F900-06A8663B7510}"/>
              </a:ext>
            </a:extLst>
          </p:cNvPr>
          <p:cNvSpPr txBox="1">
            <a:spLocks noGrp="1"/>
          </p:cNvSpPr>
          <p:nvPr>
            <p:ph type="title"/>
          </p:nvPr>
        </p:nvSpPr>
        <p:spPr>
          <a:xfrm>
            <a:off x="991218" y="380336"/>
            <a:ext cx="10448309" cy="937826"/>
          </a:xfrm>
        </p:spPr>
        <p:txBody>
          <a:bodyPr/>
          <a:lstStyle/>
          <a:p>
            <a:pPr lvl="0"/>
            <a:r>
              <a:rPr lang="el-GR" sz="3200" b="1" dirty="0"/>
              <a:t>Ρόλος της Μεγάλης Ομάδας: Θεραπευτικός (Ι)</a:t>
            </a:r>
          </a:p>
        </p:txBody>
      </p:sp>
      <p:sp>
        <p:nvSpPr>
          <p:cNvPr id="3" name="Rectangle 3">
            <a:extLst>
              <a:ext uri="{FF2B5EF4-FFF2-40B4-BE49-F238E27FC236}">
                <a16:creationId xmlns:a16="http://schemas.microsoft.com/office/drawing/2014/main" id="{10E7499B-F3D8-0743-58DF-2330FF7719EF}"/>
              </a:ext>
            </a:extLst>
          </p:cNvPr>
          <p:cNvSpPr txBox="1">
            <a:spLocks noGrp="1"/>
          </p:cNvSpPr>
          <p:nvPr>
            <p:ph idx="1"/>
          </p:nvPr>
        </p:nvSpPr>
        <p:spPr>
          <a:xfrm>
            <a:off x="752473" y="1318162"/>
            <a:ext cx="10170848" cy="4989506"/>
          </a:xfrm>
        </p:spPr>
        <p:txBody>
          <a:bodyPr/>
          <a:lstStyle/>
          <a:p>
            <a:pPr lvl="0">
              <a:lnSpc>
                <a:spcPct val="80000"/>
              </a:lnSpc>
            </a:pPr>
            <a:r>
              <a:rPr lang="en-US" sz="2400" b="1" dirty="0"/>
              <a:t>Foulkes</a:t>
            </a:r>
            <a:r>
              <a:rPr lang="el-GR" sz="2400" dirty="0"/>
              <a:t>: «Αυτό που μπορούμε να οραματιστούμε για το μέλλον είναι ότι η μεγάλη ομάδα βοηθάει στην περισσότερη ελευθερία έκφρασης, στην αυτονομία και στην καλύτερη προσαρμογή στην κοινότητα». </a:t>
            </a:r>
            <a:endParaRPr lang="en-US" sz="2400" dirty="0"/>
          </a:p>
          <a:p>
            <a:pPr lvl="0">
              <a:lnSpc>
                <a:spcPct val="80000"/>
              </a:lnSpc>
              <a:buNone/>
            </a:pPr>
            <a:r>
              <a:rPr lang="el-GR" sz="2400" dirty="0"/>
              <a:t> </a:t>
            </a:r>
            <a:endParaRPr lang="el-GR" sz="2400" b="1" dirty="0"/>
          </a:p>
          <a:p>
            <a:pPr lvl="0">
              <a:lnSpc>
                <a:spcPct val="80000"/>
              </a:lnSpc>
            </a:pPr>
            <a:r>
              <a:rPr lang="en-US" sz="2400" b="1" dirty="0"/>
              <a:t>Patrick de Mare</a:t>
            </a:r>
            <a:r>
              <a:rPr lang="el-GR" sz="2400" dirty="0"/>
              <a:t>: </a:t>
            </a:r>
            <a:r>
              <a:rPr lang="el-GR" sz="2400" i="1" dirty="0"/>
              <a:t>«Η μεγάλη ομάδα μπορεί να θεωρηθεί ως αυτόνομο θεραπευτικό εργαλείο, με το δικό της πλαίσιο, στόχους και λειτουργία, σαν ένα εξελισσόμενο και </a:t>
            </a:r>
            <a:r>
              <a:rPr lang="el-GR" sz="2400" i="1" dirty="0" err="1"/>
              <a:t>αυτοκανονιζόμενο</a:t>
            </a:r>
            <a:r>
              <a:rPr lang="el-GR" sz="2400" i="1" dirty="0"/>
              <a:t> σύστημα». </a:t>
            </a:r>
          </a:p>
          <a:p>
            <a:pPr lvl="1">
              <a:lnSpc>
                <a:spcPct val="80000"/>
              </a:lnSpc>
            </a:pPr>
            <a:endParaRPr lang="el-GR" sz="2400" dirty="0"/>
          </a:p>
          <a:p>
            <a:pPr lvl="1">
              <a:lnSpc>
                <a:spcPct val="80000"/>
              </a:lnSpc>
              <a:buFont typeface="Wingdings" panose="05000000000000000000" pitchFamily="2" charset="2"/>
              <a:buChar char="ü"/>
            </a:pPr>
            <a:r>
              <a:rPr lang="el-GR" sz="2000" dirty="0"/>
              <a:t>Προτείνει την </a:t>
            </a:r>
            <a:r>
              <a:rPr lang="el-GR" sz="2000" b="1" dirty="0"/>
              <a:t>κοινωνική θεραπεία</a:t>
            </a:r>
            <a:r>
              <a:rPr lang="el-GR" sz="2000" dirty="0"/>
              <a:t> και επίσης, στη μεγάλη ομάδα μπορούν να θεραπευτούν άτομα που πάσχουν από πανικό και φοβίες.</a:t>
            </a:r>
          </a:p>
          <a:p>
            <a:pPr lvl="1">
              <a:lnSpc>
                <a:spcPct val="80000"/>
              </a:lnSpc>
              <a:buFont typeface="Wingdings" panose="05000000000000000000" pitchFamily="2" charset="2"/>
              <a:buChar char="ü"/>
            </a:pPr>
            <a:r>
              <a:rPr lang="el-GR" sz="2000" dirty="0"/>
              <a:t>Στόχος του θεραπευτή και της ομάδας, </a:t>
            </a:r>
            <a:r>
              <a:rPr lang="el-GR" sz="2000" b="1" dirty="0">
                <a:solidFill>
                  <a:srgbClr val="FF0000"/>
                </a:solidFill>
              </a:rPr>
              <a:t>τη θέση του χάους να την αναλάβει η </a:t>
            </a:r>
            <a:r>
              <a:rPr lang="en-US" sz="2000" b="1" dirty="0">
                <a:solidFill>
                  <a:srgbClr val="FF0000"/>
                </a:solidFill>
              </a:rPr>
              <a:t>matrix</a:t>
            </a:r>
            <a:r>
              <a:rPr lang="el-GR" sz="2400" b="1" dirty="0">
                <a:solidFill>
                  <a:srgbClr val="FF0000"/>
                </a:solidFill>
              </a:rPr>
              <a:t>.</a:t>
            </a:r>
          </a:p>
          <a:p>
            <a:pPr lvl="0">
              <a:lnSpc>
                <a:spcPct val="80000"/>
              </a:lnSpc>
            </a:pPr>
            <a:endParaRPr lang="el-GR" sz="2400" dirty="0"/>
          </a:p>
          <a:p>
            <a:pPr lvl="0">
              <a:lnSpc>
                <a:spcPct val="80000"/>
              </a:lnSpc>
            </a:pPr>
            <a:endParaRPr lang="en-US" sz="2400" b="1" dirty="0"/>
          </a:p>
          <a:p>
            <a:pPr lvl="0">
              <a:lnSpc>
                <a:spcPct val="80000"/>
              </a:lnSpc>
            </a:pPr>
            <a:endParaRPr lang="el-GR" dirty="0"/>
          </a:p>
        </p:txBody>
      </p:sp>
      <p:sp>
        <p:nvSpPr>
          <p:cNvPr id="4" name="Θέση υποσέλιδου 3">
            <a:extLst>
              <a:ext uri="{FF2B5EF4-FFF2-40B4-BE49-F238E27FC236}">
                <a16:creationId xmlns:a16="http://schemas.microsoft.com/office/drawing/2014/main" id="{AD6BBD43-9CAD-9D0D-ACF1-D2AE997E8DC1}"/>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473B6112-8932-9996-32B7-E053BB039089}"/>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157C3F43-AD13-802E-1BAE-EA0DF32E29B0}"/>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E0B66B25-F244-EE00-7BED-683D3C8D943E}"/>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BD007EDE-3C84-4F0A-B22D-576DCC3020A7}" type="slidenum">
              <a:rPr/>
              <a:t>37</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5D32375-5831-E7C8-BB26-592D67348D5B}"/>
              </a:ext>
            </a:extLst>
          </p:cNvPr>
          <p:cNvSpPr txBox="1">
            <a:spLocks noGrp="1"/>
          </p:cNvSpPr>
          <p:nvPr>
            <p:ph type="title"/>
          </p:nvPr>
        </p:nvSpPr>
        <p:spPr>
          <a:xfrm>
            <a:off x="821498" y="531897"/>
            <a:ext cx="10549003" cy="876900"/>
          </a:xfrm>
        </p:spPr>
        <p:txBody>
          <a:bodyPr/>
          <a:lstStyle/>
          <a:p>
            <a:pPr lvl="0"/>
            <a:r>
              <a:rPr lang="el-GR" sz="3200" b="1" dirty="0"/>
              <a:t>Ρόλος της Μεγάλης Ομάδας: Θεραπευτικός (ΙΙ)</a:t>
            </a:r>
          </a:p>
        </p:txBody>
      </p:sp>
      <p:sp>
        <p:nvSpPr>
          <p:cNvPr id="3" name="Rectangle 3">
            <a:extLst>
              <a:ext uri="{FF2B5EF4-FFF2-40B4-BE49-F238E27FC236}">
                <a16:creationId xmlns:a16="http://schemas.microsoft.com/office/drawing/2014/main" id="{2F29343A-E744-ABC1-E0B9-8D10A21EEB56}"/>
              </a:ext>
            </a:extLst>
          </p:cNvPr>
          <p:cNvSpPr txBox="1">
            <a:spLocks noGrp="1"/>
          </p:cNvSpPr>
          <p:nvPr>
            <p:ph idx="1"/>
          </p:nvPr>
        </p:nvSpPr>
        <p:spPr>
          <a:xfrm>
            <a:off x="531814" y="1796201"/>
            <a:ext cx="10549003" cy="4319589"/>
          </a:xfrm>
        </p:spPr>
        <p:txBody>
          <a:bodyPr/>
          <a:lstStyle/>
          <a:p>
            <a:pPr marL="914400" lvl="1" indent="-457200">
              <a:buClr>
                <a:srgbClr val="F49100"/>
              </a:buClr>
              <a:buFont typeface="Courier New" panose="02070309020205020404" pitchFamily="49" charset="0"/>
              <a:buChar char="o"/>
            </a:pPr>
            <a:r>
              <a:rPr lang="el-GR" sz="2400" dirty="0"/>
              <a:t>Η μεγάλη ομάδα συμβολίζει την κοινωνία, με κεντρικό θέμα το πολιτισμικό πλαίσιο.</a:t>
            </a:r>
            <a:endParaRPr lang="en-US" sz="2400" dirty="0"/>
          </a:p>
          <a:p>
            <a:pPr lvl="1" indent="0">
              <a:buNone/>
            </a:pPr>
            <a:endParaRPr lang="en-US" sz="2400" dirty="0"/>
          </a:p>
          <a:p>
            <a:pPr marL="1188720" lvl="2" indent="-457200">
              <a:buClr>
                <a:srgbClr val="F49100"/>
              </a:buClr>
              <a:buFont typeface="Wingdings" panose="05000000000000000000" pitchFamily="2" charset="2"/>
              <a:buChar char="ü"/>
            </a:pPr>
            <a:r>
              <a:rPr lang="el-GR" sz="2200" dirty="0"/>
              <a:t>Στη μεγάλη ομάδα προκύπτουν χαρακτηριστικά, τα οποία εν πολλοίς </a:t>
            </a:r>
            <a:r>
              <a:rPr lang="el-GR" sz="2200" b="1" dirty="0"/>
              <a:t>εξαφανίζονται στην μικρή ομάδα</a:t>
            </a:r>
            <a:r>
              <a:rPr lang="el-GR" sz="2200" dirty="0"/>
              <a:t> (κλίμα, ατμόσφαιρα, ήθος, ιδεολογία κ.λπ.). Αυτά παίζουν </a:t>
            </a:r>
            <a:r>
              <a:rPr lang="el-GR" sz="2200" b="1" dirty="0"/>
              <a:t>καθοριστικό ρόλο</a:t>
            </a:r>
            <a:r>
              <a:rPr lang="el-GR" sz="2200" dirty="0"/>
              <a:t> στη ροή των πληροφοριών. </a:t>
            </a:r>
          </a:p>
          <a:p>
            <a:pPr marL="990596" lvl="1" indent="-533396">
              <a:buClr>
                <a:srgbClr val="F49100"/>
              </a:buClr>
            </a:pPr>
            <a:endParaRPr lang="el-GR" dirty="0"/>
          </a:p>
        </p:txBody>
      </p:sp>
      <p:sp>
        <p:nvSpPr>
          <p:cNvPr id="4" name="Θέση υποσέλιδου 3">
            <a:extLst>
              <a:ext uri="{FF2B5EF4-FFF2-40B4-BE49-F238E27FC236}">
                <a16:creationId xmlns:a16="http://schemas.microsoft.com/office/drawing/2014/main" id="{767E8FBA-FD8F-BCA8-F97A-9A4CD35EE248}"/>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67E45F5B-7251-15C8-C4FC-66CDDD8E9E53}"/>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3925260E-8590-4FED-EF01-2CFFBF467014}"/>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755FD8C1-CC6C-E713-4801-C2291BC46E0F}"/>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186B6E3D-F7B7-4B7D-98A9-803FCDDB856E}" type="slidenum">
              <a:rPr/>
              <a:t>38</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69479C1-60F1-9015-460E-448CDA8DFBAA}"/>
              </a:ext>
            </a:extLst>
          </p:cNvPr>
          <p:cNvSpPr txBox="1">
            <a:spLocks noGrp="1"/>
          </p:cNvSpPr>
          <p:nvPr>
            <p:ph type="title"/>
          </p:nvPr>
        </p:nvSpPr>
        <p:spPr>
          <a:xfrm>
            <a:off x="901900" y="588014"/>
            <a:ext cx="10698598" cy="663689"/>
          </a:xfrm>
        </p:spPr>
        <p:txBody>
          <a:bodyPr/>
          <a:lstStyle/>
          <a:p>
            <a:pPr lvl="0"/>
            <a:r>
              <a:rPr lang="el-GR" sz="3200" b="1" dirty="0"/>
              <a:t> Ρόλος της Μεγάλης Ομάδας: Θεραπευτικός (ΙΙΙ)</a:t>
            </a:r>
          </a:p>
        </p:txBody>
      </p:sp>
      <p:sp>
        <p:nvSpPr>
          <p:cNvPr id="3" name="Rectangle 3">
            <a:extLst>
              <a:ext uri="{FF2B5EF4-FFF2-40B4-BE49-F238E27FC236}">
                <a16:creationId xmlns:a16="http://schemas.microsoft.com/office/drawing/2014/main" id="{F6E5CDCC-E64D-FDE3-82E3-2154DC331E7B}"/>
              </a:ext>
            </a:extLst>
          </p:cNvPr>
          <p:cNvSpPr txBox="1">
            <a:spLocks noGrp="1"/>
          </p:cNvSpPr>
          <p:nvPr>
            <p:ph idx="1"/>
          </p:nvPr>
        </p:nvSpPr>
        <p:spPr>
          <a:xfrm>
            <a:off x="384861" y="1352681"/>
            <a:ext cx="10338563" cy="4997452"/>
          </a:xfrm>
        </p:spPr>
        <p:txBody>
          <a:bodyPr/>
          <a:lstStyle/>
          <a:p>
            <a:pPr marL="838203" lvl="1" indent="-381003">
              <a:buClr>
                <a:srgbClr val="000000"/>
              </a:buClr>
              <a:buAutoNum type="arabicPeriod" startAt="2"/>
            </a:pPr>
            <a:endParaRPr lang="el-GR" dirty="0"/>
          </a:p>
          <a:p>
            <a:pPr marL="838203" lvl="1" indent="-381003">
              <a:buClr>
                <a:srgbClr val="000000"/>
              </a:buClr>
            </a:pPr>
            <a:r>
              <a:rPr lang="el-GR" sz="2400" dirty="0"/>
              <a:t>Μέσον επικοινωνίας (ροή πληροφοριών) είναι ο </a:t>
            </a:r>
            <a:r>
              <a:rPr lang="el-GR" sz="2400" b="1" dirty="0"/>
              <a:t>ομαδικός αυθόρμητος διάλογος</a:t>
            </a:r>
            <a:r>
              <a:rPr lang="en-US" sz="2400" b="1" dirty="0"/>
              <a:t>.  </a:t>
            </a:r>
            <a:endParaRPr lang="el-GR" sz="2400" dirty="0"/>
          </a:p>
          <a:p>
            <a:pPr marL="838203" lvl="1" indent="-381003">
              <a:buClr>
                <a:srgbClr val="000000"/>
              </a:buClr>
            </a:pPr>
            <a:endParaRPr lang="el-GR" sz="2400" dirty="0"/>
          </a:p>
          <a:p>
            <a:pPr marL="1112523" lvl="2" indent="-381003">
              <a:buClr>
                <a:srgbClr val="000000"/>
              </a:buClr>
              <a:buFont typeface="Wingdings" panose="05000000000000000000" pitchFamily="2" charset="2"/>
              <a:buChar char="ü"/>
            </a:pPr>
            <a:r>
              <a:rPr lang="el-GR" sz="2400" dirty="0"/>
              <a:t>Το άτομο προσπαθεί </a:t>
            </a:r>
            <a:r>
              <a:rPr lang="el-GR" sz="2400" dirty="0">
                <a:highlight>
                  <a:srgbClr val="FFFF00"/>
                </a:highlight>
              </a:rPr>
              <a:t>να </a:t>
            </a:r>
            <a:r>
              <a:rPr lang="el-GR" sz="2400" b="1" i="1" dirty="0">
                <a:highlight>
                  <a:srgbClr val="FFFF00"/>
                </a:highlight>
              </a:rPr>
              <a:t>σκεφτεί </a:t>
            </a:r>
            <a:r>
              <a:rPr lang="el-GR" sz="2400" b="1" i="1" dirty="0"/>
              <a:t>αυθόρμητα</a:t>
            </a:r>
            <a:r>
              <a:rPr lang="el-GR" sz="2400" b="1" dirty="0"/>
              <a:t> </a:t>
            </a:r>
            <a:r>
              <a:rPr lang="el-GR" sz="2400" dirty="0"/>
              <a:t>και όχι να </a:t>
            </a:r>
            <a:r>
              <a:rPr lang="el-GR" sz="2400" b="1" i="1" dirty="0"/>
              <a:t>αισθανθεί</a:t>
            </a:r>
            <a:r>
              <a:rPr lang="el-GR" sz="2400" b="1" dirty="0"/>
              <a:t> </a:t>
            </a:r>
            <a:r>
              <a:rPr lang="el-GR" sz="2400" dirty="0"/>
              <a:t>αυθόρμητα, όπως στη μικρή ομάδα.</a:t>
            </a:r>
          </a:p>
        </p:txBody>
      </p:sp>
      <p:sp>
        <p:nvSpPr>
          <p:cNvPr id="4" name="Θέση υποσέλιδου 3">
            <a:extLst>
              <a:ext uri="{FF2B5EF4-FFF2-40B4-BE49-F238E27FC236}">
                <a16:creationId xmlns:a16="http://schemas.microsoft.com/office/drawing/2014/main" id="{C22724E1-D123-41BA-0146-21716B6CAFE3}"/>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070759E6-8ED0-520A-7821-23620EB9380E}"/>
              </a:ext>
            </a:extLst>
          </p:cNvPr>
          <p:cNvSpPr txBox="1"/>
          <p:nvPr/>
        </p:nvSpPr>
        <p:spPr>
          <a:xfrm>
            <a:off x="384861" y="779411"/>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FFA69B4C-3860-C4C1-2F6D-8B0E2BF14F29}"/>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B75D76B7-6B90-83ED-5BE2-0D18A6CF126E}"/>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8202F881-75FA-456F-912F-0BEB6C3A6DBD}" type="slidenum">
              <a:rPr/>
              <a:t>39</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F5F6C2F6-429A-FE22-C30E-8E84F3D3B0A0}"/>
              </a:ext>
            </a:extLst>
          </p:cNvPr>
          <p:cNvSpPr>
            <a:spLocks noGrp="1"/>
          </p:cNvSpPr>
          <p:nvPr>
            <p:ph type="title"/>
          </p:nvPr>
        </p:nvSpPr>
        <p:spPr/>
        <p:txBody>
          <a:bodyPr/>
          <a:lstStyle/>
          <a:p>
            <a:r>
              <a:rPr lang="el-GR" dirty="0"/>
              <a:t>Θεμελιώδεις αρχές</a:t>
            </a:r>
          </a:p>
        </p:txBody>
      </p:sp>
      <p:sp>
        <p:nvSpPr>
          <p:cNvPr id="8" name="Θέση περιεχομένου 7">
            <a:extLst>
              <a:ext uri="{FF2B5EF4-FFF2-40B4-BE49-F238E27FC236}">
                <a16:creationId xmlns:a16="http://schemas.microsoft.com/office/drawing/2014/main" id="{C956BB54-6989-09D9-28EA-CF94C8BE5957}"/>
              </a:ext>
            </a:extLst>
          </p:cNvPr>
          <p:cNvSpPr>
            <a:spLocks noGrp="1"/>
          </p:cNvSpPr>
          <p:nvPr>
            <p:ph sz="half" idx="1"/>
          </p:nvPr>
        </p:nvSpPr>
        <p:spPr/>
        <p:txBody>
          <a:bodyPr/>
          <a:lstStyle/>
          <a:p>
            <a:r>
              <a:rPr lang="el-GR" sz="2400" dirty="0"/>
              <a:t>Η ομάδα «</a:t>
            </a:r>
            <a:r>
              <a:rPr lang="el-GR" sz="2400" dirty="0" err="1"/>
              <a:t>σπουδάζεται</a:t>
            </a:r>
            <a:r>
              <a:rPr lang="el-GR" sz="2400" dirty="0"/>
              <a:t>»</a:t>
            </a:r>
          </a:p>
          <a:p>
            <a:r>
              <a:rPr lang="el-GR" sz="2400" dirty="0"/>
              <a:t>Πλήρης 4ετής εκπαίδευση τουλάχιστον</a:t>
            </a:r>
          </a:p>
          <a:p>
            <a:r>
              <a:rPr lang="el-GR" sz="2400" dirty="0"/>
              <a:t>Εποπτεία</a:t>
            </a:r>
          </a:p>
          <a:p>
            <a:r>
              <a:rPr lang="el-GR" sz="2400" dirty="0"/>
              <a:t>Θεραπεία, κ.λπ. </a:t>
            </a:r>
          </a:p>
          <a:p>
            <a:endParaRPr lang="el-GR" dirty="0"/>
          </a:p>
        </p:txBody>
      </p:sp>
      <p:sp>
        <p:nvSpPr>
          <p:cNvPr id="11" name="Θέση περιεχομένου 10">
            <a:extLst>
              <a:ext uri="{FF2B5EF4-FFF2-40B4-BE49-F238E27FC236}">
                <a16:creationId xmlns:a16="http://schemas.microsoft.com/office/drawing/2014/main" id="{4F7C1027-911A-9F7B-87E5-B00B3C249C13}"/>
              </a:ext>
            </a:extLst>
          </p:cNvPr>
          <p:cNvSpPr>
            <a:spLocks noGrp="1"/>
          </p:cNvSpPr>
          <p:nvPr>
            <p:ph sz="half" idx="2"/>
          </p:nvPr>
        </p:nvSpPr>
        <p:spPr/>
        <p:txBody>
          <a:bodyPr>
            <a:normAutofit/>
          </a:bodyPr>
          <a:lstStyle/>
          <a:p>
            <a:r>
              <a:rPr lang="el-GR" sz="2400" dirty="0"/>
              <a:t>Τι εξετάζει? Τι εμπλέκει?</a:t>
            </a:r>
          </a:p>
          <a:p>
            <a:pPr lvl="1">
              <a:buFont typeface="Wingdings" panose="05000000000000000000" pitchFamily="2" charset="2"/>
              <a:buChar char="ü"/>
            </a:pPr>
            <a:r>
              <a:rPr lang="el-GR" sz="2200" dirty="0"/>
              <a:t>Το άτομο στις σχέσεις του!</a:t>
            </a:r>
          </a:p>
          <a:p>
            <a:pPr lvl="1">
              <a:buFont typeface="Wingdings" panose="05000000000000000000" pitchFamily="2" charset="2"/>
              <a:buChar char="ü"/>
            </a:pPr>
            <a:r>
              <a:rPr lang="el-GR" sz="2200" dirty="0"/>
              <a:t>Τα </a:t>
            </a:r>
            <a:r>
              <a:rPr lang="en-US" sz="2200" dirty="0"/>
              <a:t>pattern </a:t>
            </a:r>
            <a:r>
              <a:rPr lang="el-GR" sz="2200" dirty="0"/>
              <a:t>συμπεριφοράς-νοήματος</a:t>
            </a:r>
          </a:p>
          <a:p>
            <a:pPr lvl="1">
              <a:buFont typeface="Wingdings" panose="05000000000000000000" pitchFamily="2" charset="2"/>
              <a:buChar char="ü"/>
            </a:pPr>
            <a:r>
              <a:rPr lang="el-GR" sz="2200" dirty="0"/>
              <a:t>Τα </a:t>
            </a:r>
            <a:r>
              <a:rPr lang="en-US" sz="2200" dirty="0"/>
              <a:t>pattern </a:t>
            </a:r>
            <a:r>
              <a:rPr lang="el-GR" sz="2200" dirty="0"/>
              <a:t>σχετίζεσθαι</a:t>
            </a:r>
          </a:p>
          <a:p>
            <a:pPr lvl="1">
              <a:buFont typeface="Wingdings" panose="05000000000000000000" pitchFamily="2" charset="2"/>
              <a:buChar char="ü"/>
            </a:pPr>
            <a:r>
              <a:rPr lang="el-GR" sz="2200" dirty="0"/>
              <a:t>Το «εκεί και τότε» στο «εδώ και τώρα»!, κ.λπ.</a:t>
            </a:r>
          </a:p>
          <a:p>
            <a:pPr lvl="1">
              <a:buFont typeface="Wingdings" panose="05000000000000000000" pitchFamily="2" charset="2"/>
              <a:buChar char="ü"/>
            </a:pPr>
            <a:endParaRPr lang="el-GR" sz="2200" dirty="0"/>
          </a:p>
        </p:txBody>
      </p:sp>
      <p:sp>
        <p:nvSpPr>
          <p:cNvPr id="5" name="Θέση αριθμού διαφάνειας 4">
            <a:extLst>
              <a:ext uri="{FF2B5EF4-FFF2-40B4-BE49-F238E27FC236}">
                <a16:creationId xmlns:a16="http://schemas.microsoft.com/office/drawing/2014/main" id="{CDCEBD24-FD5C-72E5-A2DA-0A915560378A}"/>
              </a:ext>
            </a:extLst>
          </p:cNvPr>
          <p:cNvSpPr>
            <a:spLocks noGrp="1"/>
          </p:cNvSpPr>
          <p:nvPr>
            <p:ph type="sldNum" sz="quarter" idx="12"/>
          </p:nvPr>
        </p:nvSpPr>
        <p:spPr/>
        <p:txBody>
          <a:bodyPr/>
          <a:lstStyle/>
          <a:p>
            <a:fld id="{29A67EF4-6AD0-4895-A677-9D84EEBBB660}" type="slidenum">
              <a:rPr lang="el-GR" smtClean="0"/>
              <a:t>4</a:t>
            </a:fld>
            <a:endParaRPr lang="el-GR"/>
          </a:p>
        </p:txBody>
      </p:sp>
    </p:spTree>
    <p:extLst>
      <p:ext uri="{BB962C8B-B14F-4D97-AF65-F5344CB8AC3E}">
        <p14:creationId xmlns:p14="http://schemas.microsoft.com/office/powerpoint/2010/main" val="30242954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BDF28CB-AA80-991F-6D7E-859ECDF4CD45}"/>
              </a:ext>
            </a:extLst>
          </p:cNvPr>
          <p:cNvSpPr txBox="1">
            <a:spLocks noGrp="1"/>
          </p:cNvSpPr>
          <p:nvPr>
            <p:ph type="title"/>
          </p:nvPr>
        </p:nvSpPr>
        <p:spPr>
          <a:xfrm>
            <a:off x="742950" y="545705"/>
            <a:ext cx="10239252" cy="699314"/>
          </a:xfrm>
        </p:spPr>
        <p:txBody>
          <a:bodyPr>
            <a:noAutofit/>
          </a:bodyPr>
          <a:lstStyle/>
          <a:p>
            <a:pPr lvl="0"/>
            <a:r>
              <a:rPr lang="el-GR" sz="3200" b="1" dirty="0"/>
              <a:t> Ρόλος της Μεγάλης Ομάδας: Θεραπευτικός (Ι</a:t>
            </a:r>
            <a:r>
              <a:rPr lang="en-US" sz="3200" b="1" dirty="0"/>
              <a:t>V</a:t>
            </a:r>
            <a:r>
              <a:rPr lang="el-GR" sz="3200" b="1" dirty="0"/>
              <a:t>)</a:t>
            </a:r>
          </a:p>
        </p:txBody>
      </p:sp>
      <p:sp>
        <p:nvSpPr>
          <p:cNvPr id="3" name="Rectangle 3">
            <a:extLst>
              <a:ext uri="{FF2B5EF4-FFF2-40B4-BE49-F238E27FC236}">
                <a16:creationId xmlns:a16="http://schemas.microsoft.com/office/drawing/2014/main" id="{5A024B5C-A284-4EF6-6F2E-E3F99B3A6D53}"/>
              </a:ext>
            </a:extLst>
          </p:cNvPr>
          <p:cNvSpPr txBox="1">
            <a:spLocks noGrp="1"/>
          </p:cNvSpPr>
          <p:nvPr>
            <p:ph idx="1"/>
          </p:nvPr>
        </p:nvSpPr>
        <p:spPr>
          <a:xfrm>
            <a:off x="742950" y="1245805"/>
            <a:ext cx="10431730" cy="4888428"/>
          </a:xfrm>
        </p:spPr>
        <p:txBody>
          <a:bodyPr/>
          <a:lstStyle/>
          <a:p>
            <a:pPr marL="0" lvl="0" indent="0">
              <a:lnSpc>
                <a:spcPct val="80000"/>
              </a:lnSpc>
              <a:buNone/>
            </a:pPr>
            <a:endParaRPr lang="el-GR" sz="2800" dirty="0"/>
          </a:p>
          <a:p>
            <a:pPr lvl="0">
              <a:lnSpc>
                <a:spcPct val="80000"/>
              </a:lnSpc>
            </a:pPr>
            <a:r>
              <a:rPr lang="el-GR" sz="2400" dirty="0"/>
              <a:t>Η μεγάλη ομάδα </a:t>
            </a:r>
            <a:r>
              <a:rPr lang="el-GR" sz="2400" b="1" dirty="0"/>
              <a:t>επιβάλλει</a:t>
            </a:r>
            <a:r>
              <a:rPr lang="el-GR" sz="2400" dirty="0"/>
              <a:t> την </a:t>
            </a:r>
            <a:r>
              <a:rPr lang="el-GR" sz="2400" b="1" dirty="0"/>
              <a:t>αμφισβήτηση</a:t>
            </a:r>
            <a:r>
              <a:rPr lang="el-GR" sz="2400" dirty="0"/>
              <a:t> των αυτονόητων</a:t>
            </a:r>
            <a:r>
              <a:rPr lang="en-US" sz="2400" dirty="0"/>
              <a:t> </a:t>
            </a:r>
            <a:r>
              <a:rPr lang="el-GR" sz="2400" dirty="0"/>
              <a:t>ασυνείδητων κοινωνικών σταθερών.</a:t>
            </a:r>
            <a:endParaRPr lang="en-US" sz="2400" dirty="0"/>
          </a:p>
          <a:p>
            <a:pPr lvl="1">
              <a:lnSpc>
                <a:spcPct val="80000"/>
              </a:lnSpc>
              <a:buFont typeface="Wingdings" panose="05000000000000000000" pitchFamily="2" charset="2"/>
              <a:buChar char="ü"/>
            </a:pPr>
            <a:r>
              <a:rPr lang="el-GR" sz="2200" dirty="0"/>
              <a:t>Το πολιτισμικό στοιχείο δεν είναι απαραίτητα προς αλλαγή, αλλά </a:t>
            </a:r>
            <a:r>
              <a:rPr lang="el-GR" sz="2200" b="1" dirty="0">
                <a:highlight>
                  <a:srgbClr val="FFFF00"/>
                </a:highlight>
              </a:rPr>
              <a:t>προς συνειδητοποίηση</a:t>
            </a:r>
            <a:r>
              <a:rPr lang="el-GR" sz="2200" dirty="0"/>
              <a:t>.</a:t>
            </a:r>
          </a:p>
          <a:p>
            <a:pPr lvl="0">
              <a:lnSpc>
                <a:spcPct val="80000"/>
              </a:lnSpc>
            </a:pPr>
            <a:endParaRPr lang="el-GR" sz="2800" dirty="0"/>
          </a:p>
        </p:txBody>
      </p:sp>
      <p:sp>
        <p:nvSpPr>
          <p:cNvPr id="4" name="Θέση υποσέλιδου 3">
            <a:extLst>
              <a:ext uri="{FF2B5EF4-FFF2-40B4-BE49-F238E27FC236}">
                <a16:creationId xmlns:a16="http://schemas.microsoft.com/office/drawing/2014/main" id="{CE940F02-9AC6-FD72-A3D4-5C3429891D2F}"/>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5" name="Θέση αριθμού διαφάνειας 7">
            <a:extLst>
              <a:ext uri="{FF2B5EF4-FFF2-40B4-BE49-F238E27FC236}">
                <a16:creationId xmlns:a16="http://schemas.microsoft.com/office/drawing/2014/main" id="{9723F4F8-6956-2EEF-60AD-61E09FA1D872}"/>
              </a:ext>
            </a:extLst>
          </p:cNvPr>
          <p:cNvSpPr txBox="1"/>
          <p:nvPr/>
        </p:nvSpPr>
        <p:spPr>
          <a:xfrm>
            <a:off x="531815" y="787783"/>
            <a:ext cx="779763" cy="365129"/>
          </a:xfrm>
          <a:prstGeom prst="rect">
            <a:avLst/>
          </a:prstGeom>
          <a:noFill/>
          <a:ln cap="flat">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0" i="0" u="none" strike="noStrike" kern="1200" cap="none" spc="0" baseline="0" dirty="0">
                <a:solidFill>
                  <a:srgbClr val="FEFFFF"/>
                </a:solidFill>
                <a:uFillTx/>
                <a:latin typeface="Century Gothic"/>
              </a:rPr>
              <a:t> </a:t>
            </a:r>
            <a:endParaRPr lang="el-GR" sz="2000" b="0" i="0" u="none" strike="noStrike" kern="1200" cap="none" spc="0" baseline="0" dirty="0">
              <a:solidFill>
                <a:srgbClr val="FEFFFF"/>
              </a:solidFill>
              <a:uFillTx/>
              <a:latin typeface="Century Gothic"/>
            </a:endParaRPr>
          </a:p>
        </p:txBody>
      </p:sp>
      <p:sp>
        <p:nvSpPr>
          <p:cNvPr id="7" name="Θέση υποσέλιδου 7">
            <a:extLst>
              <a:ext uri="{FF2B5EF4-FFF2-40B4-BE49-F238E27FC236}">
                <a16:creationId xmlns:a16="http://schemas.microsoft.com/office/drawing/2014/main" id="{E071ECFF-4077-C1A8-115E-248BF853B13B}"/>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2F9B86AB-ECEC-9244-26B4-81A49AC4FF59}"/>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B20B8FAC-AA5E-45CC-B57B-C5CF6718945F}" type="slidenum">
              <a:rPr/>
              <a:t>40</a:t>
            </a:fld>
            <a:endParaRPr lang="el-GR" sz="3600" b="0" i="0" u="none" strike="noStrike" kern="1200" cap="none" spc="0" baseline="0">
              <a:solidFill>
                <a:srgbClr val="8E8E94"/>
              </a:solidFill>
              <a:uFillTx/>
              <a:latin typeface="Century Schoolbook"/>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E4B30FEE-0CA2-B57B-6E0D-843EC41C4C79}"/>
              </a:ext>
            </a:extLst>
          </p:cNvPr>
          <p:cNvSpPr>
            <a:spLocks noGrp="1"/>
          </p:cNvSpPr>
          <p:nvPr>
            <p:ph type="title"/>
          </p:nvPr>
        </p:nvSpPr>
        <p:spPr>
          <a:xfrm>
            <a:off x="639192" y="642594"/>
            <a:ext cx="10486008" cy="635790"/>
          </a:xfrm>
        </p:spPr>
        <p:txBody>
          <a:bodyPr>
            <a:normAutofit fontScale="90000"/>
          </a:bodyPr>
          <a:lstStyle/>
          <a:p>
            <a:r>
              <a:rPr lang="el-GR" sz="4000" b="1" dirty="0">
                <a:solidFill>
                  <a:srgbClr val="000000"/>
                </a:solidFill>
                <a:effectLst/>
                <a:ea typeface="Calibri" panose="020F0502020204030204" pitchFamily="34" charset="0"/>
              </a:rPr>
              <a:t>Ο ρόλος του ομαδικού θεραπευτή /συντονιστή </a:t>
            </a:r>
            <a:r>
              <a:rPr lang="en-US" sz="4000" b="1" dirty="0">
                <a:solidFill>
                  <a:srgbClr val="000000"/>
                </a:solidFill>
                <a:effectLst/>
                <a:ea typeface="Calibri" panose="020F0502020204030204" pitchFamily="34" charset="0"/>
              </a:rPr>
              <a:t>(</a:t>
            </a:r>
            <a:r>
              <a:rPr lang="el-GR" sz="4000" b="1" dirty="0">
                <a:solidFill>
                  <a:srgbClr val="000000"/>
                </a:solidFill>
                <a:effectLst/>
                <a:ea typeface="Calibri" panose="020F0502020204030204" pitchFamily="34" charset="0"/>
              </a:rPr>
              <a:t>Ι</a:t>
            </a:r>
            <a:r>
              <a:rPr lang="en-US" sz="4000" b="1" dirty="0">
                <a:solidFill>
                  <a:srgbClr val="000000"/>
                </a:solidFill>
                <a:effectLst/>
                <a:ea typeface="Calibri" panose="020F0502020204030204" pitchFamily="34" charset="0"/>
              </a:rPr>
              <a:t>)</a:t>
            </a:r>
            <a:br>
              <a:rPr lang="el-GR" sz="4800" dirty="0">
                <a:solidFill>
                  <a:srgbClr val="000000"/>
                </a:solidFill>
                <a:effectLst/>
                <a:ea typeface="Calibri" panose="020F0502020204030204" pitchFamily="34" charset="0"/>
              </a:rPr>
            </a:br>
            <a:endParaRPr lang="el-GR" dirty="0"/>
          </a:p>
        </p:txBody>
      </p:sp>
      <p:sp>
        <p:nvSpPr>
          <p:cNvPr id="4" name="Θέση περιεχομένου 3">
            <a:extLst>
              <a:ext uri="{FF2B5EF4-FFF2-40B4-BE49-F238E27FC236}">
                <a16:creationId xmlns:a16="http://schemas.microsoft.com/office/drawing/2014/main" id="{C3B8ABDB-7FA0-5360-105E-E5DFEAEB6467}"/>
              </a:ext>
            </a:extLst>
          </p:cNvPr>
          <p:cNvSpPr>
            <a:spLocks noGrp="1"/>
          </p:cNvSpPr>
          <p:nvPr>
            <p:ph idx="1"/>
          </p:nvPr>
        </p:nvSpPr>
        <p:spPr>
          <a:xfrm>
            <a:off x="773837" y="1278384"/>
            <a:ext cx="10058400" cy="5122416"/>
          </a:xfrm>
        </p:spPr>
        <p:txBody>
          <a:bodyPr>
            <a:normAutofit fontScale="92500"/>
          </a:bodyPr>
          <a:lstStyle/>
          <a:p>
            <a:pPr algn="just"/>
            <a:r>
              <a:rPr lang="el-GR" sz="2400" b="0" i="0" dirty="0">
                <a:solidFill>
                  <a:srgbClr val="000000"/>
                </a:solidFill>
                <a:effectLst/>
              </a:rPr>
              <a:t>Στην ατομική θεραπεία – διαμεσολαβεί άμεσα στην αλλαγή του θεραπευόμενου. </a:t>
            </a:r>
          </a:p>
          <a:p>
            <a:pPr algn="just"/>
            <a:r>
              <a:rPr lang="el-GR" sz="2400" b="0" i="0" dirty="0">
                <a:solidFill>
                  <a:srgbClr val="000000"/>
                </a:solidFill>
                <a:effectLst/>
              </a:rPr>
              <a:t>Στην ομαδική θεραπεία – έμμεσος ρόλος – τη διαμεσολάβηση κυρίως την έχει η ομάδα.  </a:t>
            </a:r>
          </a:p>
          <a:p>
            <a:pPr marL="0" indent="0" algn="just">
              <a:buNone/>
            </a:pPr>
            <a:endParaRPr lang="el-GR" sz="2400" b="0" i="0" dirty="0">
              <a:solidFill>
                <a:srgbClr val="000000"/>
              </a:solidFill>
              <a:effectLst/>
            </a:endParaRPr>
          </a:p>
          <a:p>
            <a:pPr algn="just"/>
            <a:r>
              <a:rPr lang="el-GR" sz="2400" dirty="0">
                <a:solidFill>
                  <a:srgbClr val="000000"/>
                </a:solidFill>
              </a:rPr>
              <a:t>Αποφασίζει ποιος μπαίνει στην Ομάδα! Ποιος φεύγει! </a:t>
            </a:r>
          </a:p>
          <a:p>
            <a:pPr algn="just"/>
            <a:r>
              <a:rPr lang="el-GR" sz="2400" b="0" i="0" dirty="0">
                <a:solidFill>
                  <a:srgbClr val="000000"/>
                </a:solidFill>
                <a:effectLst/>
              </a:rPr>
              <a:t>Ενημερώνει για τα διαδικαστικά θέματα - κανόνες λειτουργίας της ομάδας (χρόνος, χρήματα, διακοπές, εμπιστευτικότητα, ελευθερία έκφρασης κ.λπ. )</a:t>
            </a:r>
          </a:p>
          <a:p>
            <a:pPr algn="just"/>
            <a:r>
              <a:rPr lang="el-GR" sz="2400" dirty="0">
                <a:solidFill>
                  <a:srgbClr val="000000"/>
                </a:solidFill>
              </a:rPr>
              <a:t>Εγγυάται την </a:t>
            </a:r>
            <a:r>
              <a:rPr lang="el-GR" sz="2400" b="1" dirty="0">
                <a:solidFill>
                  <a:srgbClr val="000000"/>
                </a:solidFill>
              </a:rPr>
              <a:t>ομιλία</a:t>
            </a:r>
            <a:r>
              <a:rPr lang="el-GR" sz="2400" dirty="0">
                <a:solidFill>
                  <a:srgbClr val="000000"/>
                </a:solidFill>
              </a:rPr>
              <a:t> με κάθε τρόπο- </a:t>
            </a:r>
            <a:r>
              <a:rPr lang="el-GR" sz="2400" b="1" i="1" dirty="0">
                <a:solidFill>
                  <a:srgbClr val="000000"/>
                </a:solidFill>
              </a:rPr>
              <a:t>ΟΜΙΛΟΥΣΑ ΘΕΡΑΠΕΙΑ</a:t>
            </a:r>
            <a:r>
              <a:rPr lang="el-GR" sz="2400" dirty="0">
                <a:solidFill>
                  <a:srgbClr val="000000"/>
                </a:solidFill>
              </a:rPr>
              <a:t>:</a:t>
            </a:r>
          </a:p>
          <a:p>
            <a:pPr lvl="1" algn="just"/>
            <a:r>
              <a:rPr lang="el-GR" sz="2400" b="0" i="0" dirty="0">
                <a:solidFill>
                  <a:srgbClr val="000000"/>
                </a:solidFill>
                <a:effectLst/>
              </a:rPr>
              <a:t>Αναδεικνύει τα ομαδικά φαινόμενα</a:t>
            </a:r>
          </a:p>
          <a:p>
            <a:pPr lvl="1" algn="just"/>
            <a:r>
              <a:rPr lang="el-GR" sz="2400" b="0" i="0" dirty="0">
                <a:solidFill>
                  <a:srgbClr val="000000"/>
                </a:solidFill>
                <a:effectLst/>
              </a:rPr>
              <a:t>Αναδεικνύει συμπεριφορές «κλεισίματος», συναισθήματα που σιωπώνται, κ.λπ.  </a:t>
            </a:r>
          </a:p>
          <a:p>
            <a:pPr lvl="1" algn="just"/>
            <a:r>
              <a:rPr lang="el-GR" sz="2400" dirty="0">
                <a:solidFill>
                  <a:srgbClr val="000000"/>
                </a:solidFill>
              </a:rPr>
              <a:t>Αναδεικνύει τα δυναμικά/τη διεργασία/ τις σχέσεις που αναπτύσσονται, κ.λπ. </a:t>
            </a:r>
          </a:p>
          <a:p>
            <a:pPr lvl="1" algn="just"/>
            <a:r>
              <a:rPr lang="el-GR" sz="2400" b="0" i="0" dirty="0">
                <a:solidFill>
                  <a:srgbClr val="000000"/>
                </a:solidFill>
                <a:effectLst/>
              </a:rPr>
              <a:t>Κάθε είδους δυσλειτουργία – σε ατομικό και ομαδικό επίπεδο - </a:t>
            </a:r>
            <a:r>
              <a:rPr lang="el-GR" sz="2400" b="1" i="1" dirty="0">
                <a:solidFill>
                  <a:srgbClr val="000000"/>
                </a:solidFill>
                <a:effectLst/>
              </a:rPr>
              <a:t>σε σχέση με τους στόχους της ομαδικής εργασίας.</a:t>
            </a:r>
          </a:p>
          <a:p>
            <a:pPr marL="274320" lvl="1" indent="0" algn="just">
              <a:buNone/>
            </a:pPr>
            <a:endParaRPr lang="el-GR" b="0" i="0" dirty="0">
              <a:solidFill>
                <a:srgbClr val="000000"/>
              </a:solidFill>
              <a:effectLst/>
            </a:endParaRPr>
          </a:p>
          <a:p>
            <a:endParaRPr lang="el-GR" dirty="0"/>
          </a:p>
        </p:txBody>
      </p:sp>
      <p:sp>
        <p:nvSpPr>
          <p:cNvPr id="2" name="Θέση αριθμού διαφάνειας 1">
            <a:extLst>
              <a:ext uri="{FF2B5EF4-FFF2-40B4-BE49-F238E27FC236}">
                <a16:creationId xmlns:a16="http://schemas.microsoft.com/office/drawing/2014/main" id="{2122D41C-85B1-9761-E37F-B3113FC3E883}"/>
              </a:ext>
            </a:extLst>
          </p:cNvPr>
          <p:cNvSpPr>
            <a:spLocks noGrp="1"/>
          </p:cNvSpPr>
          <p:nvPr>
            <p:ph type="sldNum" sz="quarter" idx="12"/>
          </p:nvPr>
        </p:nvSpPr>
        <p:spPr/>
        <p:txBody>
          <a:bodyPr/>
          <a:lstStyle/>
          <a:p>
            <a:fld id="{29A67EF4-6AD0-4895-A677-9D84EEBBB660}" type="slidenum">
              <a:rPr lang="el-GR" smtClean="0"/>
              <a:t>41</a:t>
            </a:fld>
            <a:endParaRPr lang="el-GR"/>
          </a:p>
        </p:txBody>
      </p:sp>
    </p:spTree>
    <p:extLst>
      <p:ext uri="{BB962C8B-B14F-4D97-AF65-F5344CB8AC3E}">
        <p14:creationId xmlns:p14="http://schemas.microsoft.com/office/powerpoint/2010/main" val="22323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E4B30FEE-0CA2-B57B-6E0D-843EC41C4C79}"/>
              </a:ext>
            </a:extLst>
          </p:cNvPr>
          <p:cNvSpPr>
            <a:spLocks noGrp="1"/>
          </p:cNvSpPr>
          <p:nvPr>
            <p:ph type="title"/>
          </p:nvPr>
        </p:nvSpPr>
        <p:spPr>
          <a:xfrm>
            <a:off x="470517" y="770610"/>
            <a:ext cx="10654683" cy="256032"/>
          </a:xfrm>
        </p:spPr>
        <p:txBody>
          <a:bodyPr>
            <a:noAutofit/>
          </a:bodyPr>
          <a:lstStyle/>
          <a:p>
            <a:r>
              <a:rPr lang="el-GR" sz="3600" b="1" dirty="0">
                <a:solidFill>
                  <a:srgbClr val="000000"/>
                </a:solidFill>
                <a:effectLst/>
                <a:ea typeface="Calibri" panose="020F0502020204030204" pitchFamily="34" charset="0"/>
              </a:rPr>
              <a:t>Ο ρόλος του ομαδικού θεραπευτή /συντονιστή </a:t>
            </a:r>
            <a:r>
              <a:rPr lang="en-US" sz="3600" b="1" dirty="0">
                <a:solidFill>
                  <a:srgbClr val="000000"/>
                </a:solidFill>
                <a:effectLst/>
                <a:ea typeface="Calibri" panose="020F0502020204030204" pitchFamily="34" charset="0"/>
              </a:rPr>
              <a:t>(</a:t>
            </a:r>
            <a:r>
              <a:rPr lang="el-GR" sz="3600" b="1" dirty="0">
                <a:solidFill>
                  <a:srgbClr val="000000"/>
                </a:solidFill>
                <a:effectLst/>
                <a:ea typeface="Calibri" panose="020F0502020204030204" pitchFamily="34" charset="0"/>
              </a:rPr>
              <a:t>ΙΙ</a:t>
            </a:r>
            <a:r>
              <a:rPr lang="en-US" sz="3600" b="1" dirty="0">
                <a:solidFill>
                  <a:srgbClr val="000000"/>
                </a:solidFill>
                <a:effectLst/>
                <a:ea typeface="Calibri" panose="020F0502020204030204" pitchFamily="34" charset="0"/>
              </a:rPr>
              <a:t>) </a:t>
            </a:r>
            <a:br>
              <a:rPr lang="el-GR" sz="3600" b="1" dirty="0">
                <a:solidFill>
                  <a:srgbClr val="000000"/>
                </a:solidFill>
                <a:effectLst/>
                <a:ea typeface="Calibri" panose="020F0502020204030204" pitchFamily="34" charset="0"/>
              </a:rPr>
            </a:br>
            <a:endParaRPr lang="el-GR" sz="3600" b="1" dirty="0"/>
          </a:p>
        </p:txBody>
      </p:sp>
      <p:sp>
        <p:nvSpPr>
          <p:cNvPr id="4" name="Θέση περιεχομένου 3">
            <a:extLst>
              <a:ext uri="{FF2B5EF4-FFF2-40B4-BE49-F238E27FC236}">
                <a16:creationId xmlns:a16="http://schemas.microsoft.com/office/drawing/2014/main" id="{C3B8ABDB-7FA0-5360-105E-E5DFEAEB6467}"/>
              </a:ext>
            </a:extLst>
          </p:cNvPr>
          <p:cNvSpPr>
            <a:spLocks noGrp="1"/>
          </p:cNvSpPr>
          <p:nvPr>
            <p:ph idx="1"/>
          </p:nvPr>
        </p:nvSpPr>
        <p:spPr>
          <a:xfrm>
            <a:off x="470517" y="1278384"/>
            <a:ext cx="11445258" cy="5069150"/>
          </a:xfrm>
        </p:spPr>
        <p:txBody>
          <a:bodyPr>
            <a:normAutofit/>
          </a:bodyPr>
          <a:lstStyle/>
          <a:p>
            <a:pPr marL="0" indent="0" algn="just">
              <a:buNone/>
            </a:pPr>
            <a:endParaRPr lang="en-US" sz="2400" b="1" dirty="0">
              <a:solidFill>
                <a:srgbClr val="FF0000"/>
              </a:solidFill>
            </a:endParaRPr>
          </a:p>
          <a:p>
            <a:pPr lvl="1" algn="just">
              <a:buFont typeface="Courier New" panose="02070309020205020404" pitchFamily="49" charset="0"/>
              <a:buChar char="o"/>
            </a:pPr>
            <a:r>
              <a:rPr lang="en-US" sz="2400" b="1" i="0" dirty="0">
                <a:solidFill>
                  <a:srgbClr val="000000"/>
                </a:solidFill>
                <a:effectLst/>
              </a:rPr>
              <a:t> </a:t>
            </a:r>
            <a:r>
              <a:rPr lang="el-GR" sz="2400" b="1" i="0" dirty="0">
                <a:solidFill>
                  <a:srgbClr val="000000"/>
                </a:solidFill>
                <a:effectLst/>
              </a:rPr>
              <a:t>Διερευνά</a:t>
            </a:r>
            <a:r>
              <a:rPr lang="el-GR" sz="2400" b="0" i="0" dirty="0">
                <a:solidFill>
                  <a:srgbClr val="000000"/>
                </a:solidFill>
                <a:effectLst/>
              </a:rPr>
              <a:t> τις ανάγκες, επιθυμίες και τους στόχους των συμμετεχόντων.</a:t>
            </a:r>
            <a:endParaRPr lang="en-US" sz="2400" b="0" i="0" dirty="0">
              <a:solidFill>
                <a:srgbClr val="000000"/>
              </a:solidFill>
              <a:effectLst/>
            </a:endParaRPr>
          </a:p>
          <a:p>
            <a:pPr lvl="1" algn="just">
              <a:buFont typeface="Courier New" panose="02070309020205020404" pitchFamily="49" charset="0"/>
              <a:buChar char="o"/>
            </a:pPr>
            <a:r>
              <a:rPr lang="en-US" sz="2400" b="1" i="0" dirty="0">
                <a:solidFill>
                  <a:srgbClr val="000000"/>
                </a:solidFill>
                <a:effectLst/>
              </a:rPr>
              <a:t> </a:t>
            </a:r>
            <a:r>
              <a:rPr lang="el-GR" sz="2400" b="1" i="0" dirty="0">
                <a:solidFill>
                  <a:srgbClr val="000000"/>
                </a:solidFill>
                <a:effectLst/>
              </a:rPr>
              <a:t>Ενθαρρύνει</a:t>
            </a:r>
            <a:r>
              <a:rPr lang="el-GR" sz="2400" b="0" i="0" dirty="0">
                <a:solidFill>
                  <a:srgbClr val="000000"/>
                </a:solidFill>
                <a:effectLst/>
              </a:rPr>
              <a:t> τα σιωπηλά μέλη να εμπλακούν στη διεργασία (λεκτικά, νοητικά, συναισθηματικά, </a:t>
            </a:r>
            <a:r>
              <a:rPr lang="el-GR" sz="2400" b="0" i="0" dirty="0" err="1">
                <a:solidFill>
                  <a:srgbClr val="000000"/>
                </a:solidFill>
                <a:effectLst/>
              </a:rPr>
              <a:t>εξωλεκτικά</a:t>
            </a:r>
            <a:r>
              <a:rPr lang="el-GR" sz="2400" b="0" i="0" dirty="0">
                <a:solidFill>
                  <a:srgbClr val="000000"/>
                </a:solidFill>
                <a:effectLst/>
              </a:rPr>
              <a:t>). </a:t>
            </a:r>
            <a:endParaRPr lang="en-US" sz="2400" dirty="0">
              <a:solidFill>
                <a:srgbClr val="000000"/>
              </a:solidFill>
            </a:endParaRPr>
          </a:p>
          <a:p>
            <a:pPr lvl="1" algn="just">
              <a:buFont typeface="Courier New" panose="02070309020205020404" pitchFamily="49" charset="0"/>
              <a:buChar char="o"/>
            </a:pPr>
            <a:r>
              <a:rPr lang="en-US" sz="2400" b="1" i="0" dirty="0">
                <a:solidFill>
                  <a:srgbClr val="000000"/>
                </a:solidFill>
                <a:effectLst/>
              </a:rPr>
              <a:t> </a:t>
            </a:r>
            <a:r>
              <a:rPr lang="el-GR" sz="2400" b="1" i="0" dirty="0">
                <a:solidFill>
                  <a:srgbClr val="000000"/>
                </a:solidFill>
                <a:effectLst/>
              </a:rPr>
              <a:t>Αναδεικνύει «σιωπηλά» συναισθήματα/φάσεις της ομαδικής διεργασίας,  τα αναλύει/ </a:t>
            </a:r>
            <a:r>
              <a:rPr lang="el-GR" sz="2400" b="1" i="0" dirty="0" err="1">
                <a:solidFill>
                  <a:srgbClr val="000000"/>
                </a:solidFill>
                <a:effectLst/>
              </a:rPr>
              <a:t>απαρτιώνει</a:t>
            </a:r>
            <a:r>
              <a:rPr lang="el-GR" sz="2400" b="1" i="0" dirty="0">
                <a:solidFill>
                  <a:srgbClr val="000000"/>
                </a:solidFill>
                <a:effectLst/>
              </a:rPr>
              <a:t>/υπογραμμίζει </a:t>
            </a:r>
            <a:r>
              <a:rPr lang="el-GR" sz="2400" b="0" i="0" dirty="0">
                <a:solidFill>
                  <a:srgbClr val="000000"/>
                </a:solidFill>
                <a:effectLst/>
              </a:rPr>
              <a:t> ώστε να μιληθούν με τρόπο ωφέλιμο/λειτουργικό  στην ομάδα.</a:t>
            </a:r>
            <a:endParaRPr lang="en-US" sz="2400" b="0" i="0" dirty="0">
              <a:solidFill>
                <a:srgbClr val="000000"/>
              </a:solidFill>
              <a:effectLst/>
            </a:endParaRPr>
          </a:p>
          <a:p>
            <a:pPr lvl="1" algn="just">
              <a:buFont typeface="Courier New" panose="02070309020205020404" pitchFamily="49" charset="0"/>
              <a:buChar char="o"/>
            </a:pPr>
            <a:r>
              <a:rPr lang="en-US" sz="2400" b="1" dirty="0">
                <a:solidFill>
                  <a:srgbClr val="000000"/>
                </a:solidFill>
              </a:rPr>
              <a:t> </a:t>
            </a:r>
            <a:r>
              <a:rPr lang="el-GR" sz="2400" b="1" dirty="0">
                <a:solidFill>
                  <a:srgbClr val="000000"/>
                </a:solidFill>
              </a:rPr>
              <a:t>Αναδεικνύει </a:t>
            </a:r>
            <a:r>
              <a:rPr lang="el-GR" sz="2400" b="0" i="0" dirty="0">
                <a:solidFill>
                  <a:srgbClr val="000000"/>
                </a:solidFill>
                <a:effectLst/>
              </a:rPr>
              <a:t>παγιωμένες σκέψεις/ιδέες ή μορφές συμπεριφοράς που εμποδίζουν την ροή στην ομάδα.</a:t>
            </a:r>
          </a:p>
          <a:p>
            <a:pPr marL="274320" lvl="1" indent="0">
              <a:buNone/>
            </a:pPr>
            <a:endParaRPr lang="el-GR" sz="2400" b="0" i="0" dirty="0">
              <a:solidFill>
                <a:srgbClr val="000000"/>
              </a:solidFill>
              <a:effectLst/>
            </a:endParaRPr>
          </a:p>
          <a:p>
            <a:endParaRPr lang="el-GR" dirty="0"/>
          </a:p>
        </p:txBody>
      </p:sp>
      <p:sp>
        <p:nvSpPr>
          <p:cNvPr id="2" name="Θέση αριθμού διαφάνειας 1">
            <a:extLst>
              <a:ext uri="{FF2B5EF4-FFF2-40B4-BE49-F238E27FC236}">
                <a16:creationId xmlns:a16="http://schemas.microsoft.com/office/drawing/2014/main" id="{2122D41C-85B1-9761-E37F-B3113FC3E883}"/>
              </a:ext>
            </a:extLst>
          </p:cNvPr>
          <p:cNvSpPr>
            <a:spLocks noGrp="1"/>
          </p:cNvSpPr>
          <p:nvPr>
            <p:ph type="sldNum" sz="quarter" idx="12"/>
          </p:nvPr>
        </p:nvSpPr>
        <p:spPr/>
        <p:txBody>
          <a:bodyPr/>
          <a:lstStyle/>
          <a:p>
            <a:fld id="{29A67EF4-6AD0-4895-A677-9D84EEBBB660}" type="slidenum">
              <a:rPr lang="el-GR" smtClean="0"/>
              <a:t>42</a:t>
            </a:fld>
            <a:endParaRPr lang="el-GR"/>
          </a:p>
        </p:txBody>
      </p:sp>
    </p:spTree>
    <p:extLst>
      <p:ext uri="{BB962C8B-B14F-4D97-AF65-F5344CB8AC3E}">
        <p14:creationId xmlns:p14="http://schemas.microsoft.com/office/powerpoint/2010/main" val="8492525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E4B30FEE-0CA2-B57B-6E0D-843EC41C4C79}"/>
              </a:ext>
            </a:extLst>
          </p:cNvPr>
          <p:cNvSpPr>
            <a:spLocks noGrp="1"/>
          </p:cNvSpPr>
          <p:nvPr>
            <p:ph type="title"/>
          </p:nvPr>
        </p:nvSpPr>
        <p:spPr>
          <a:xfrm>
            <a:off x="470517" y="770610"/>
            <a:ext cx="10654683" cy="256032"/>
          </a:xfrm>
        </p:spPr>
        <p:txBody>
          <a:bodyPr>
            <a:noAutofit/>
          </a:bodyPr>
          <a:lstStyle/>
          <a:p>
            <a:r>
              <a:rPr lang="el-GR" sz="3600" b="1" dirty="0">
                <a:solidFill>
                  <a:srgbClr val="000000"/>
                </a:solidFill>
                <a:effectLst/>
                <a:ea typeface="Calibri" panose="020F0502020204030204" pitchFamily="34" charset="0"/>
              </a:rPr>
              <a:t>Ο ρόλος του ομαδικού θεραπευτή /συντονιστή </a:t>
            </a:r>
            <a:r>
              <a:rPr lang="en-US" sz="3600" b="1" dirty="0">
                <a:solidFill>
                  <a:srgbClr val="000000"/>
                </a:solidFill>
                <a:effectLst/>
                <a:ea typeface="Calibri" panose="020F0502020204030204" pitchFamily="34" charset="0"/>
              </a:rPr>
              <a:t>(</a:t>
            </a:r>
            <a:r>
              <a:rPr lang="el-GR" sz="3600" b="1" dirty="0">
                <a:solidFill>
                  <a:srgbClr val="000000"/>
                </a:solidFill>
                <a:effectLst/>
                <a:ea typeface="Calibri" panose="020F0502020204030204" pitchFamily="34" charset="0"/>
              </a:rPr>
              <a:t>ΙΙΙ</a:t>
            </a:r>
            <a:r>
              <a:rPr lang="en-US" sz="3600" b="1" dirty="0">
                <a:solidFill>
                  <a:srgbClr val="000000"/>
                </a:solidFill>
                <a:effectLst/>
                <a:ea typeface="Calibri" panose="020F0502020204030204" pitchFamily="34" charset="0"/>
              </a:rPr>
              <a:t>) </a:t>
            </a:r>
            <a:br>
              <a:rPr lang="el-GR" sz="3600" b="1" dirty="0">
                <a:solidFill>
                  <a:srgbClr val="000000"/>
                </a:solidFill>
                <a:effectLst/>
                <a:ea typeface="Calibri" panose="020F0502020204030204" pitchFamily="34" charset="0"/>
              </a:rPr>
            </a:br>
            <a:endParaRPr lang="el-GR" sz="3600" b="1" dirty="0"/>
          </a:p>
        </p:txBody>
      </p:sp>
      <p:sp>
        <p:nvSpPr>
          <p:cNvPr id="4" name="Θέση περιεχομένου 3">
            <a:extLst>
              <a:ext uri="{FF2B5EF4-FFF2-40B4-BE49-F238E27FC236}">
                <a16:creationId xmlns:a16="http://schemas.microsoft.com/office/drawing/2014/main" id="{C3B8ABDB-7FA0-5360-105E-E5DFEAEB6467}"/>
              </a:ext>
            </a:extLst>
          </p:cNvPr>
          <p:cNvSpPr>
            <a:spLocks noGrp="1"/>
          </p:cNvSpPr>
          <p:nvPr>
            <p:ph idx="1"/>
          </p:nvPr>
        </p:nvSpPr>
        <p:spPr>
          <a:xfrm>
            <a:off x="470517" y="1278384"/>
            <a:ext cx="11445258" cy="5069150"/>
          </a:xfrm>
        </p:spPr>
        <p:txBody>
          <a:bodyPr>
            <a:normAutofit/>
          </a:bodyPr>
          <a:lstStyle/>
          <a:p>
            <a:pPr marL="0" indent="0" algn="just">
              <a:buNone/>
            </a:pPr>
            <a:endParaRPr lang="el-GR" sz="2000" b="0" i="0" dirty="0">
              <a:solidFill>
                <a:srgbClr val="000000"/>
              </a:solidFill>
              <a:effectLst/>
            </a:endParaRPr>
          </a:p>
          <a:p>
            <a:pPr lvl="1">
              <a:buFont typeface="Courier New" panose="02070309020205020404" pitchFamily="49" charset="0"/>
              <a:buChar char="o"/>
            </a:pPr>
            <a:r>
              <a:rPr lang="el-GR" sz="2400" b="1" dirty="0">
                <a:solidFill>
                  <a:srgbClr val="000000"/>
                </a:solidFill>
              </a:rPr>
              <a:t> </a:t>
            </a:r>
            <a:r>
              <a:rPr lang="el-GR" sz="2400" b="1" i="0" dirty="0">
                <a:solidFill>
                  <a:srgbClr val="000000"/>
                </a:solidFill>
                <a:effectLst/>
              </a:rPr>
              <a:t>Εκπαιδεύει</a:t>
            </a:r>
            <a:r>
              <a:rPr lang="el-GR" sz="2400" b="0" i="0" dirty="0">
                <a:solidFill>
                  <a:srgbClr val="000000"/>
                </a:solidFill>
                <a:effectLst/>
              </a:rPr>
              <a:t>, με το να είναι ο ίδιος πρότυπο στην ομάδα, δηλ</a:t>
            </a:r>
            <a:r>
              <a:rPr lang="el-GR" sz="2400" dirty="0">
                <a:solidFill>
                  <a:srgbClr val="000000"/>
                </a:solidFill>
              </a:rPr>
              <a:t>αδή </a:t>
            </a:r>
            <a:r>
              <a:rPr lang="el-GR" sz="2400" b="0" i="0" dirty="0">
                <a:solidFill>
                  <a:srgbClr val="000000"/>
                </a:solidFill>
                <a:effectLst/>
              </a:rPr>
              <a:t>αυθεντικός, στο «εδώ και τώρα», ν</a:t>
            </a:r>
            <a:r>
              <a:rPr lang="el-GR" sz="2400" dirty="0">
                <a:solidFill>
                  <a:srgbClr val="000000"/>
                </a:solidFill>
              </a:rPr>
              <a:t>α </a:t>
            </a:r>
            <a:r>
              <a:rPr lang="el-GR" sz="2400" b="0" i="0" dirty="0">
                <a:solidFill>
                  <a:srgbClr val="000000"/>
                </a:solidFill>
                <a:effectLst/>
              </a:rPr>
              <a:t>ακούει ενεργητικά κ.λπ.</a:t>
            </a:r>
          </a:p>
          <a:p>
            <a:pPr lvl="1">
              <a:buFont typeface="Courier New" panose="02070309020205020404" pitchFamily="49" charset="0"/>
              <a:buChar char="o"/>
            </a:pPr>
            <a:r>
              <a:rPr lang="el-GR" sz="2400" dirty="0">
                <a:solidFill>
                  <a:srgbClr val="000000"/>
                </a:solidFill>
              </a:rPr>
              <a:t> </a:t>
            </a:r>
            <a:r>
              <a:rPr lang="el-GR" sz="2400" b="1" i="0" dirty="0">
                <a:solidFill>
                  <a:srgbClr val="000000"/>
                </a:solidFill>
                <a:effectLst/>
              </a:rPr>
              <a:t>Διευκολύνει</a:t>
            </a:r>
            <a:r>
              <a:rPr lang="el-GR" sz="2400" b="0" i="0" dirty="0">
                <a:solidFill>
                  <a:srgbClr val="000000"/>
                </a:solidFill>
                <a:effectLst/>
              </a:rPr>
              <a:t> την έκφραση συναισθημάτων και την εκτόνωση της επιθετικότητας μέσα από συγκεκριμένες τεχνικές. Ο ίδιος έχει την </a:t>
            </a:r>
            <a:r>
              <a:rPr lang="el-GR" sz="2400" b="1" i="0" dirty="0">
                <a:solidFill>
                  <a:srgbClr val="000000"/>
                </a:solidFill>
                <a:effectLst/>
              </a:rPr>
              <a:t>ικανότητα να εμπεριέχει</a:t>
            </a:r>
            <a:r>
              <a:rPr lang="el-GR" sz="2400" b="0" i="0" dirty="0">
                <a:solidFill>
                  <a:srgbClr val="000000"/>
                </a:solidFill>
                <a:effectLst/>
              </a:rPr>
              <a:t> τα «απαγορευμένα» συναισθήματα της ομάδας, για παράδειγμα,  φόβο, θλίψη, θυμό χωρίς να αισθάνεται ότι απειλείται ή ότι πρέπει ν’ αμυνθεί από αυτά.</a:t>
            </a:r>
          </a:p>
          <a:p>
            <a:pPr lvl="1">
              <a:buFont typeface="Courier New" panose="02070309020205020404" pitchFamily="49" charset="0"/>
              <a:buChar char="o"/>
            </a:pPr>
            <a:r>
              <a:rPr lang="el-GR" sz="2400" dirty="0">
                <a:solidFill>
                  <a:srgbClr val="000000"/>
                </a:solidFill>
              </a:rPr>
              <a:t> </a:t>
            </a:r>
            <a:r>
              <a:rPr lang="el-GR" sz="2400" b="1" i="0" dirty="0">
                <a:solidFill>
                  <a:srgbClr val="000000"/>
                </a:solidFill>
                <a:effectLst/>
              </a:rPr>
              <a:t>Αξιοποιεί</a:t>
            </a:r>
            <a:r>
              <a:rPr lang="el-GR" sz="2400" b="0" i="0" dirty="0">
                <a:solidFill>
                  <a:srgbClr val="000000"/>
                </a:solidFill>
                <a:effectLst/>
              </a:rPr>
              <a:t> τη δεξιότητα της ενσυναίσθησης. Εμπλέκεται δηλαδή ενεργά κατανοώντας πλήρως στην εμπειρία του άλλου χωρίς να χάνει την επαφή με τον εαυτό του. Γνωρίζει πώς να κινείται ανάμεσα στο ρόλο του παρατηρητή και του συμμετέχοντα.</a:t>
            </a:r>
          </a:p>
          <a:p>
            <a:endParaRPr lang="el-GR" dirty="0"/>
          </a:p>
        </p:txBody>
      </p:sp>
      <p:sp>
        <p:nvSpPr>
          <p:cNvPr id="2" name="Θέση αριθμού διαφάνειας 1">
            <a:extLst>
              <a:ext uri="{FF2B5EF4-FFF2-40B4-BE49-F238E27FC236}">
                <a16:creationId xmlns:a16="http://schemas.microsoft.com/office/drawing/2014/main" id="{2122D41C-85B1-9761-E37F-B3113FC3E883}"/>
              </a:ext>
            </a:extLst>
          </p:cNvPr>
          <p:cNvSpPr>
            <a:spLocks noGrp="1"/>
          </p:cNvSpPr>
          <p:nvPr>
            <p:ph type="sldNum" sz="quarter" idx="12"/>
          </p:nvPr>
        </p:nvSpPr>
        <p:spPr/>
        <p:txBody>
          <a:bodyPr/>
          <a:lstStyle/>
          <a:p>
            <a:fld id="{29A67EF4-6AD0-4895-A677-9D84EEBBB660}" type="slidenum">
              <a:rPr lang="el-GR" smtClean="0"/>
              <a:t>43</a:t>
            </a:fld>
            <a:endParaRPr lang="el-GR"/>
          </a:p>
        </p:txBody>
      </p:sp>
    </p:spTree>
    <p:extLst>
      <p:ext uri="{BB962C8B-B14F-4D97-AF65-F5344CB8AC3E}">
        <p14:creationId xmlns:p14="http://schemas.microsoft.com/office/powerpoint/2010/main" val="34378813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D11E5A-E103-6C3C-1D54-69F2E9BD8CB1}"/>
              </a:ext>
            </a:extLst>
          </p:cNvPr>
          <p:cNvSpPr txBox="1">
            <a:spLocks noGrp="1"/>
          </p:cNvSpPr>
          <p:nvPr>
            <p:ph type="title"/>
          </p:nvPr>
        </p:nvSpPr>
        <p:spPr>
          <a:xfrm>
            <a:off x="838197" y="410364"/>
            <a:ext cx="11060881" cy="765288"/>
          </a:xfrm>
        </p:spPr>
        <p:txBody>
          <a:bodyPr/>
          <a:lstStyle/>
          <a:p>
            <a:pPr lvl="0"/>
            <a:r>
              <a:rPr lang="el-GR" sz="4000" b="1" dirty="0"/>
              <a:t> </a:t>
            </a:r>
            <a:r>
              <a:rPr lang="el-GR" sz="3600" b="1" dirty="0"/>
              <a:t>Συνολικά, ως θεραπευτής/συντονιστής</a:t>
            </a:r>
          </a:p>
        </p:txBody>
      </p:sp>
      <p:sp>
        <p:nvSpPr>
          <p:cNvPr id="3" name="Θέση περιεχομένου 2">
            <a:extLst>
              <a:ext uri="{FF2B5EF4-FFF2-40B4-BE49-F238E27FC236}">
                <a16:creationId xmlns:a16="http://schemas.microsoft.com/office/drawing/2014/main" id="{C3FD6177-A87B-1E4C-D76D-A78CE433BBE1}"/>
              </a:ext>
            </a:extLst>
          </p:cNvPr>
          <p:cNvSpPr txBox="1">
            <a:spLocks noGrp="1"/>
          </p:cNvSpPr>
          <p:nvPr>
            <p:ph idx="1"/>
          </p:nvPr>
        </p:nvSpPr>
        <p:spPr>
          <a:xfrm>
            <a:off x="838197" y="1402616"/>
            <a:ext cx="10515606" cy="5318854"/>
          </a:xfrm>
        </p:spPr>
        <p:txBody>
          <a:bodyPr/>
          <a:lstStyle/>
          <a:p>
            <a:pPr lvl="0" algn="just"/>
            <a:r>
              <a:rPr lang="el-GR" sz="2400" b="1" dirty="0"/>
              <a:t>Παρατηρείς και προσπαθείς να καταλάβεις </a:t>
            </a:r>
            <a:r>
              <a:rPr lang="el-GR" sz="2400" dirty="0"/>
              <a:t>τις </a:t>
            </a:r>
            <a:r>
              <a:rPr lang="el-GR" sz="2400" b="1" dirty="0"/>
              <a:t>διαδικασίες επικοινωνίας, </a:t>
            </a:r>
            <a:r>
              <a:rPr lang="el-GR" sz="2400" dirty="0"/>
              <a:t>δηλαδή τη διαδικασία ανταλλαγής πληροφορίας μεταξύ δύο ή περισσοτέρων μερών, για τα οποία η πληροφορία έχει νόημα, οπότε αποκτά </a:t>
            </a:r>
            <a:r>
              <a:rPr lang="el-GR" sz="2400" b="1" dirty="0"/>
              <a:t>νόημα και η ανταλλαγή ως πράξη </a:t>
            </a:r>
            <a:r>
              <a:rPr lang="el-GR" sz="2400" dirty="0"/>
              <a:t>και </a:t>
            </a:r>
            <a:r>
              <a:rPr lang="el-GR" sz="2400" b="1" dirty="0"/>
              <a:t>ο τρόπος </a:t>
            </a:r>
            <a:r>
              <a:rPr lang="el-GR" sz="2400" dirty="0"/>
              <a:t>με τον οποίο τα άτομα </a:t>
            </a:r>
            <a:r>
              <a:rPr lang="el-GR" sz="2400" b="1" dirty="0"/>
              <a:t>εκδηλώνουν την προσωπικότητά τους, συνδεόμενα μεταξύ τους και με την ομάδα</a:t>
            </a:r>
            <a:r>
              <a:rPr lang="el-GR" sz="2400" dirty="0"/>
              <a:t>.</a:t>
            </a:r>
          </a:p>
          <a:p>
            <a:pPr lvl="0"/>
            <a:endParaRPr lang="el-GR" dirty="0"/>
          </a:p>
        </p:txBody>
      </p:sp>
      <p:sp>
        <p:nvSpPr>
          <p:cNvPr id="4" name="Θέση αριθμού διαφάνειας 4">
            <a:extLst>
              <a:ext uri="{FF2B5EF4-FFF2-40B4-BE49-F238E27FC236}">
                <a16:creationId xmlns:a16="http://schemas.microsoft.com/office/drawing/2014/main" id="{7C7248DA-D68D-5EC9-19DB-D4C93E0FD697}"/>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0B29631-4653-442B-92C3-F5FFEDDC6484}" type="slidenum">
              <a:rPr/>
              <a:t>44</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11A733E1-EEF7-1AD8-392E-81F8CC5A1FD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8CB7530-0E04-463D-99DC-A869FD48EA87}" type="slidenum">
              <a:rPr/>
              <a:t>44</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8298C423-ED47-1F0A-8C07-AB2B44764BE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BBF4CC2-CFF1-4AB8-8668-EA42088628D5}" type="slidenum">
              <a:rPr/>
              <a:t>44</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C9AC00-A575-9801-D1D8-03BAAFB5FE2E}"/>
              </a:ext>
            </a:extLst>
          </p:cNvPr>
          <p:cNvSpPr txBox="1">
            <a:spLocks noGrp="1"/>
          </p:cNvSpPr>
          <p:nvPr>
            <p:ph type="title"/>
          </p:nvPr>
        </p:nvSpPr>
        <p:spPr>
          <a:xfrm>
            <a:off x="604669" y="412744"/>
            <a:ext cx="10515600" cy="727076"/>
          </a:xfrm>
        </p:spPr>
        <p:txBody>
          <a:bodyPr>
            <a:normAutofit/>
          </a:bodyPr>
          <a:lstStyle/>
          <a:p>
            <a:pPr lvl="0"/>
            <a:r>
              <a:rPr lang="el-GR" sz="3600" b="1" dirty="0"/>
              <a:t>Ομάδα- περιβάλλον</a:t>
            </a:r>
          </a:p>
        </p:txBody>
      </p:sp>
      <p:sp>
        <p:nvSpPr>
          <p:cNvPr id="3" name="Θέση περιεχομένου 2">
            <a:extLst>
              <a:ext uri="{FF2B5EF4-FFF2-40B4-BE49-F238E27FC236}">
                <a16:creationId xmlns:a16="http://schemas.microsoft.com/office/drawing/2014/main" id="{6E389AB5-1EB7-2B10-245F-F09FD8CA2168}"/>
              </a:ext>
            </a:extLst>
          </p:cNvPr>
          <p:cNvSpPr txBox="1">
            <a:spLocks noGrp="1"/>
          </p:cNvSpPr>
          <p:nvPr>
            <p:ph idx="1"/>
          </p:nvPr>
        </p:nvSpPr>
        <p:spPr>
          <a:xfrm>
            <a:off x="604669" y="1364461"/>
            <a:ext cx="10735011" cy="5357019"/>
          </a:xfrm>
        </p:spPr>
        <p:txBody>
          <a:bodyPr>
            <a:normAutofit/>
          </a:bodyPr>
          <a:lstStyle/>
          <a:p>
            <a:pPr lvl="0"/>
            <a:r>
              <a:rPr lang="en-US" sz="2400" dirty="0"/>
              <a:t>T</a:t>
            </a:r>
            <a:r>
              <a:rPr lang="el-GR" sz="2400" dirty="0"/>
              <a:t>ο </a:t>
            </a:r>
            <a:r>
              <a:rPr lang="el-GR" sz="2400" b="1" dirty="0"/>
              <a:t>περιβάλλον</a:t>
            </a:r>
            <a:r>
              <a:rPr lang="en-US" sz="2400" b="1" dirty="0"/>
              <a:t>/ O </a:t>
            </a:r>
            <a:r>
              <a:rPr lang="el-GR" sz="2400" b="1" dirty="0"/>
              <a:t>«χώρος»</a:t>
            </a:r>
            <a:r>
              <a:rPr lang="el-GR" sz="2400" dirty="0"/>
              <a:t> είναι πρωταρχικής σημασίας. </a:t>
            </a:r>
            <a:endParaRPr lang="en-US" sz="2400" dirty="0"/>
          </a:p>
          <a:p>
            <a:pPr lvl="1"/>
            <a:endParaRPr lang="el-GR" sz="2400" dirty="0"/>
          </a:p>
          <a:p>
            <a:pPr lvl="1">
              <a:buFont typeface="Wingdings" panose="05000000000000000000" pitchFamily="2" charset="2"/>
              <a:buChar char="ü"/>
            </a:pPr>
            <a:r>
              <a:rPr lang="el-GR" sz="2400" dirty="0"/>
              <a:t>Ένας χώρος που σε βοηθά να αναπτύξεις την ικανότητα να μιλάς, να μένεις σιωπηλός, να μένεις μόνος (η </a:t>
            </a:r>
            <a:r>
              <a:rPr lang="el-GR" sz="2400" b="1" dirty="0"/>
              <a:t>μητέρα-περιβάλλον</a:t>
            </a:r>
            <a:r>
              <a:rPr lang="el-GR" sz="2400" dirty="0"/>
              <a:t> (</a:t>
            </a:r>
            <a:r>
              <a:rPr lang="el-GR" sz="2400" b="1" dirty="0"/>
              <a:t>το πλαίσιο</a:t>
            </a:r>
            <a:r>
              <a:rPr lang="el-GR" sz="2400" dirty="0"/>
              <a:t>), με την οποία το παιδί μπορεί να αναπτύξει την ικανότητά του </a:t>
            </a:r>
            <a:r>
              <a:rPr lang="el-GR" sz="2400" b="1" dirty="0"/>
              <a:t>να είναι μόνο του</a:t>
            </a:r>
            <a:r>
              <a:rPr lang="en-US" sz="2400" b="1" dirty="0"/>
              <a:t>,</a:t>
            </a:r>
            <a:r>
              <a:rPr lang="el-GR" sz="2400" b="1" dirty="0"/>
              <a:t> ενώ εκείνη είναι παρούσα, </a:t>
            </a:r>
            <a:r>
              <a:rPr lang="en-US" sz="2400" dirty="0"/>
              <a:t>Winnicott, </a:t>
            </a:r>
            <a:r>
              <a:rPr lang="el-GR" sz="2400" dirty="0"/>
              <a:t> </a:t>
            </a:r>
            <a:r>
              <a:rPr lang="en-US" sz="2400" dirty="0"/>
              <a:t>1947)</a:t>
            </a:r>
            <a:r>
              <a:rPr lang="el-GR" sz="2400" dirty="0"/>
              <a:t>, στην παρουσία άλλων, ενώ ταυτόχρονα σκέφτεσαι ή/και δεν σκέφτεσαι </a:t>
            </a:r>
            <a:endParaRPr lang="en-US" sz="2400" dirty="0"/>
          </a:p>
          <a:p>
            <a:pPr lvl="2">
              <a:buFont typeface="Wingdings" panose="05000000000000000000" pitchFamily="2" charset="2"/>
              <a:buChar char="§"/>
            </a:pPr>
            <a:r>
              <a:rPr lang="en-US" sz="2200" dirty="0"/>
              <a:t>“</a:t>
            </a:r>
            <a:r>
              <a:rPr lang="el-GR" sz="2200" dirty="0" err="1"/>
              <a:t>basic</a:t>
            </a:r>
            <a:r>
              <a:rPr lang="el-GR" sz="2200" dirty="0"/>
              <a:t> </a:t>
            </a:r>
            <a:r>
              <a:rPr lang="el-GR" sz="2200" dirty="0" err="1"/>
              <a:t>ego</a:t>
            </a:r>
            <a:r>
              <a:rPr lang="el-GR" sz="2200" dirty="0"/>
              <a:t> </a:t>
            </a:r>
            <a:r>
              <a:rPr lang="el-GR" sz="2200" dirty="0" err="1"/>
              <a:t>relatedness</a:t>
            </a:r>
            <a:r>
              <a:rPr lang="en-US" sz="2200" dirty="0"/>
              <a:t>” (</a:t>
            </a:r>
            <a:r>
              <a:rPr lang="el-GR" sz="2200" b="1" dirty="0"/>
              <a:t>βασικό σχετίζεσθαι του Εγώ</a:t>
            </a:r>
            <a:r>
              <a:rPr lang="en-US" sz="2200" b="1" dirty="0"/>
              <a:t>), </a:t>
            </a:r>
            <a:r>
              <a:rPr lang="el-GR" sz="2200" dirty="0" err="1"/>
              <a:t>Winnicott</a:t>
            </a:r>
            <a:endParaRPr lang="en-US" sz="2200" dirty="0"/>
          </a:p>
          <a:p>
            <a:pPr lvl="2">
              <a:buFont typeface="Wingdings" panose="05000000000000000000" pitchFamily="2" charset="2"/>
              <a:buChar char="§"/>
            </a:pPr>
            <a:r>
              <a:rPr lang="en-US" sz="2200" dirty="0"/>
              <a:t>“</a:t>
            </a:r>
            <a:r>
              <a:rPr lang="el-GR" sz="2200" dirty="0"/>
              <a:t>Ε</a:t>
            </a:r>
            <a:r>
              <a:rPr lang="en-US" sz="2200" dirty="0"/>
              <a:t>go training in action”, Foulkes</a:t>
            </a:r>
            <a:r>
              <a:rPr lang="el-GR" sz="2200" dirty="0"/>
              <a:t> </a:t>
            </a:r>
          </a:p>
          <a:p>
            <a:pPr lvl="2" indent="0">
              <a:buNone/>
            </a:pPr>
            <a:r>
              <a:rPr lang="el-GR" sz="2200" dirty="0"/>
              <a:t> </a:t>
            </a:r>
          </a:p>
          <a:p>
            <a:pPr lvl="0"/>
            <a:r>
              <a:rPr lang="el-GR" sz="2400" dirty="0"/>
              <a:t>Ένας </a:t>
            </a:r>
            <a:r>
              <a:rPr lang="el-GR" sz="2400" b="1" dirty="0"/>
              <a:t>χώρος</a:t>
            </a:r>
            <a:r>
              <a:rPr lang="el-GR" sz="2400" dirty="0"/>
              <a:t>, ο οποίος καθιστά το άτομο ικανό </a:t>
            </a:r>
            <a:r>
              <a:rPr lang="el-GR" sz="2400" b="1" dirty="0"/>
              <a:t>να μεταβεί από τη </a:t>
            </a:r>
            <a:r>
              <a:rPr lang="el-GR" sz="2400" b="1" dirty="0">
                <a:solidFill>
                  <a:srgbClr val="FF0000"/>
                </a:solidFill>
              </a:rPr>
              <a:t>συμβίωση</a:t>
            </a:r>
            <a:r>
              <a:rPr lang="el-GR" sz="2400" b="1" dirty="0"/>
              <a:t> στην </a:t>
            </a:r>
            <a:r>
              <a:rPr lang="el-GR" sz="2400" b="1" dirty="0">
                <a:solidFill>
                  <a:srgbClr val="FF0000"/>
                </a:solidFill>
              </a:rPr>
              <a:t>εξάρτηση</a:t>
            </a:r>
            <a:r>
              <a:rPr lang="el-GR" sz="2400" b="1" dirty="0"/>
              <a:t> και </a:t>
            </a:r>
            <a:r>
              <a:rPr lang="el-GR" sz="2400" dirty="0"/>
              <a:t>στη συνέχεια </a:t>
            </a:r>
            <a:r>
              <a:rPr lang="el-GR" sz="2400" b="1" dirty="0"/>
              <a:t>στον κόσμο των </a:t>
            </a:r>
            <a:r>
              <a:rPr lang="el-GR" sz="2400" b="1" dirty="0">
                <a:solidFill>
                  <a:srgbClr val="FF0000"/>
                </a:solidFill>
              </a:rPr>
              <a:t>ενήλικων σχέσεων</a:t>
            </a:r>
            <a:r>
              <a:rPr lang="en-US" sz="2400" b="1" dirty="0">
                <a:solidFill>
                  <a:srgbClr val="FF0000"/>
                </a:solidFill>
              </a:rPr>
              <a:t>- </a:t>
            </a:r>
            <a:r>
              <a:rPr lang="en-US" sz="2400" b="1" i="1" dirty="0">
                <a:solidFill>
                  <a:srgbClr val="FF0000"/>
                </a:solidFill>
              </a:rPr>
              <a:t>“I position”</a:t>
            </a:r>
            <a:r>
              <a:rPr lang="el-GR" sz="2400" b="1" dirty="0"/>
              <a:t>.</a:t>
            </a:r>
            <a:endParaRPr lang="el-GR" sz="2400" dirty="0"/>
          </a:p>
        </p:txBody>
      </p:sp>
      <p:sp>
        <p:nvSpPr>
          <p:cNvPr id="4" name="Θέση αριθμού διαφάνειας 4">
            <a:extLst>
              <a:ext uri="{FF2B5EF4-FFF2-40B4-BE49-F238E27FC236}">
                <a16:creationId xmlns:a16="http://schemas.microsoft.com/office/drawing/2014/main" id="{6997A015-DC4C-D5AD-79E3-EDD56CB8FC3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D8E2BAB-42DA-4F7A-868A-E424166CDD24}" type="slidenum">
              <a:rPr/>
              <a:t>45</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C8589462-5402-D290-8B3F-0C9EB367CF56}"/>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8BEC175-DF24-48D5-81F0-C54A4021A9CD}" type="slidenum">
              <a:rPr/>
              <a:t>45</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67017447-CCBB-0E3C-364F-BF671215355B}"/>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0EEE240-727B-49E2-8DC0-D97D11836EAF}" type="slidenum">
              <a:rPr/>
              <a:t>45</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EB5A08-9A82-9790-15A1-1A47CAB2B00E}"/>
              </a:ext>
            </a:extLst>
          </p:cNvPr>
          <p:cNvSpPr txBox="1">
            <a:spLocks noGrp="1"/>
          </p:cNvSpPr>
          <p:nvPr>
            <p:ph type="title"/>
          </p:nvPr>
        </p:nvSpPr>
        <p:spPr>
          <a:xfrm>
            <a:off x="781049" y="474162"/>
            <a:ext cx="10348605" cy="687345"/>
          </a:xfrm>
        </p:spPr>
        <p:txBody>
          <a:bodyPr>
            <a:normAutofit/>
          </a:bodyPr>
          <a:lstStyle/>
          <a:p>
            <a:pPr lvl="0"/>
            <a:r>
              <a:rPr lang="el-GR" sz="3600" b="1" dirty="0"/>
              <a:t>Το νόημα </a:t>
            </a:r>
          </a:p>
        </p:txBody>
      </p:sp>
      <p:sp>
        <p:nvSpPr>
          <p:cNvPr id="3" name="Θέση περιεχομένου 2">
            <a:extLst>
              <a:ext uri="{FF2B5EF4-FFF2-40B4-BE49-F238E27FC236}">
                <a16:creationId xmlns:a16="http://schemas.microsoft.com/office/drawing/2014/main" id="{DA2D9072-B914-1E81-92A6-679B46ABE3B4}"/>
              </a:ext>
            </a:extLst>
          </p:cNvPr>
          <p:cNvSpPr txBox="1">
            <a:spLocks noGrp="1"/>
          </p:cNvSpPr>
          <p:nvPr>
            <p:ph idx="1"/>
          </p:nvPr>
        </p:nvSpPr>
        <p:spPr>
          <a:xfrm>
            <a:off x="614055" y="1161507"/>
            <a:ext cx="10675419" cy="5441173"/>
          </a:xfrm>
        </p:spPr>
        <p:txBody>
          <a:bodyPr/>
          <a:lstStyle/>
          <a:p>
            <a:pPr lvl="0"/>
            <a:r>
              <a:rPr lang="el-GR" sz="2400" dirty="0"/>
              <a:t>Η απόδοση ενός νοήματος στις επικοινωνίες που παρατηρούνται σε μία ομάδα είναι το χαρακτηριστικό που </a:t>
            </a:r>
            <a:r>
              <a:rPr lang="el-GR" sz="2400" b="1" dirty="0"/>
              <a:t>διαφοροποιεί </a:t>
            </a:r>
            <a:r>
              <a:rPr lang="el-GR" sz="2400" dirty="0"/>
              <a:t>μία</a:t>
            </a:r>
            <a:r>
              <a:rPr lang="el-GR" sz="2400" b="1" dirty="0"/>
              <a:t> κοινωνική </a:t>
            </a:r>
            <a:r>
              <a:rPr lang="el-GR" sz="2400" dirty="0"/>
              <a:t>από μία </a:t>
            </a:r>
            <a:r>
              <a:rPr lang="el-GR" sz="2400" b="1" dirty="0"/>
              <a:t>θεραπευτική-αναλυτική ομάδα</a:t>
            </a:r>
            <a:r>
              <a:rPr lang="el-GR" sz="2400" dirty="0"/>
              <a:t>. </a:t>
            </a:r>
          </a:p>
          <a:p>
            <a:pPr lvl="1">
              <a:buFont typeface="Wingdings" panose="05000000000000000000" pitchFamily="2" charset="2"/>
              <a:buChar char="ü"/>
            </a:pPr>
            <a:r>
              <a:rPr lang="el-GR" sz="2400" b="1" i="1" dirty="0">
                <a:solidFill>
                  <a:srgbClr val="FF0000"/>
                </a:solidFill>
              </a:rPr>
              <a:t>«Τι συζητάμε τώρα;», «Πού με αφορά?»</a:t>
            </a:r>
          </a:p>
          <a:p>
            <a:pPr lvl="2">
              <a:buFont typeface="Wingdings" panose="05000000000000000000" pitchFamily="2" charset="2"/>
              <a:buChar char="§"/>
            </a:pPr>
            <a:r>
              <a:rPr lang="el-GR" sz="2200" b="1" i="1" dirty="0">
                <a:solidFill>
                  <a:srgbClr val="FF0000"/>
                </a:solidFill>
              </a:rPr>
              <a:t>Σε σχέση με την ομάδα </a:t>
            </a:r>
          </a:p>
          <a:p>
            <a:pPr lvl="2">
              <a:buFont typeface="Wingdings" panose="05000000000000000000" pitchFamily="2" charset="2"/>
              <a:buChar char="§"/>
            </a:pPr>
            <a:r>
              <a:rPr lang="el-GR" sz="2200" b="1" i="1" dirty="0">
                <a:solidFill>
                  <a:srgbClr val="FF0000"/>
                </a:solidFill>
              </a:rPr>
              <a:t>Σε σχέση με τον στόχο</a:t>
            </a:r>
          </a:p>
          <a:p>
            <a:pPr lvl="2">
              <a:buFont typeface="Wingdings" panose="05000000000000000000" pitchFamily="2" charset="2"/>
              <a:buChar char="§"/>
            </a:pPr>
            <a:r>
              <a:rPr lang="el-GR" sz="2200" b="1" i="1" dirty="0">
                <a:solidFill>
                  <a:srgbClr val="FF0000"/>
                </a:solidFill>
              </a:rPr>
              <a:t>Σε σχέση με τον ρόλο μου (π.χ., στα διάφορα πλαίσια της ζωής μου), κλπ.</a:t>
            </a:r>
          </a:p>
          <a:p>
            <a:pPr lvl="0"/>
            <a:endParaRPr lang="el-GR" sz="2400" b="1" dirty="0">
              <a:solidFill>
                <a:srgbClr val="FF0000"/>
              </a:solidFill>
            </a:endParaRPr>
          </a:p>
          <a:p>
            <a:pPr marL="0" lvl="0" indent="0">
              <a:buNone/>
            </a:pPr>
            <a:endParaRPr lang="el-GR" sz="2400" dirty="0"/>
          </a:p>
          <a:p>
            <a:pPr lvl="1"/>
            <a:endParaRPr lang="el-GR" sz="2800" dirty="0"/>
          </a:p>
        </p:txBody>
      </p:sp>
      <p:sp>
        <p:nvSpPr>
          <p:cNvPr id="4" name="Θέση αριθμού διαφάνειας 3">
            <a:extLst>
              <a:ext uri="{FF2B5EF4-FFF2-40B4-BE49-F238E27FC236}">
                <a16:creationId xmlns:a16="http://schemas.microsoft.com/office/drawing/2014/main" id="{AEEE104D-1E28-51BD-BA1C-F2CF8A206BF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5542B7E-A7D1-4EA7-8D3D-5149E68EE1E8}" type="slidenum">
              <a:rPr/>
              <a:t>46</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21AA71AF-5F4E-0E8B-1841-3A552AED7D6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32D7DA9-33C2-49A0-82A8-C3CCC8BC54EE}" type="slidenum">
              <a:rPr/>
              <a:t>46</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658D71AD-811C-B67B-D207-77D9CDEEEA5A}"/>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1CE18F7-3076-4AD0-909A-48338249C708}" type="slidenum">
              <a:rPr/>
              <a:t>46</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304B58AE-C1FC-1D60-AA8D-0832618BC216}"/>
              </a:ext>
            </a:extLst>
          </p:cNvPr>
          <p:cNvSpPr>
            <a:spLocks noGrp="1"/>
          </p:cNvSpPr>
          <p:nvPr>
            <p:ph type="sldNum" sz="quarter" idx="12"/>
          </p:nvPr>
        </p:nvSpPr>
        <p:spPr/>
        <p:txBody>
          <a:bodyPr/>
          <a:lstStyle/>
          <a:p>
            <a:fld id="{29A67EF4-6AD0-4895-A677-9D84EEBBB660}" type="slidenum">
              <a:rPr lang="el-GR" smtClean="0"/>
              <a:t>47</a:t>
            </a:fld>
            <a:endParaRPr lang="el-GR"/>
          </a:p>
        </p:txBody>
      </p:sp>
      <p:sp>
        <p:nvSpPr>
          <p:cNvPr id="3" name="Θέση περιεχομένου 2">
            <a:extLst>
              <a:ext uri="{FF2B5EF4-FFF2-40B4-BE49-F238E27FC236}">
                <a16:creationId xmlns:a16="http://schemas.microsoft.com/office/drawing/2014/main" id="{1425F639-A223-91C9-9CEB-D74D610181AA}"/>
              </a:ext>
            </a:extLst>
          </p:cNvPr>
          <p:cNvSpPr>
            <a:spLocks noGrp="1"/>
          </p:cNvSpPr>
          <p:nvPr>
            <p:ph idx="4294967295"/>
          </p:nvPr>
        </p:nvSpPr>
        <p:spPr>
          <a:xfrm>
            <a:off x="1638299" y="1770063"/>
            <a:ext cx="8639175" cy="3932237"/>
          </a:xfrm>
        </p:spPr>
        <p:txBody>
          <a:bodyPr/>
          <a:lstStyle/>
          <a:p>
            <a:pPr algn="ctr"/>
            <a:endParaRPr lang="el-GR" dirty="0"/>
          </a:p>
          <a:p>
            <a:pPr algn="ctr"/>
            <a:endParaRPr lang="el-GR" dirty="0"/>
          </a:p>
          <a:p>
            <a:pPr algn="ctr"/>
            <a:r>
              <a:rPr lang="el-GR" sz="3600" b="1" dirty="0"/>
              <a:t>Οι ρόλοι στο ομαδικό σχετίζεσθαι </a:t>
            </a:r>
          </a:p>
        </p:txBody>
      </p:sp>
    </p:spTree>
    <p:extLst>
      <p:ext uri="{BB962C8B-B14F-4D97-AF65-F5344CB8AC3E}">
        <p14:creationId xmlns:p14="http://schemas.microsoft.com/office/powerpoint/2010/main" val="468663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F7C511F-CCC6-382C-1FD3-EFFF769EAC0E}"/>
              </a:ext>
            </a:extLst>
          </p:cNvPr>
          <p:cNvSpPr txBox="1">
            <a:spLocks noGrp="1"/>
          </p:cNvSpPr>
          <p:nvPr>
            <p:ph type="title"/>
          </p:nvPr>
        </p:nvSpPr>
        <p:spPr>
          <a:xfrm>
            <a:off x="733425" y="593920"/>
            <a:ext cx="10477500" cy="647358"/>
          </a:xfrm>
        </p:spPr>
        <p:txBody>
          <a:bodyPr>
            <a:normAutofit fontScale="90000"/>
          </a:bodyPr>
          <a:lstStyle/>
          <a:p>
            <a:pPr lvl="0"/>
            <a:r>
              <a:rPr lang="en-US" sz="4000" b="1" dirty="0"/>
              <a:t>Systems Centered Theory</a:t>
            </a:r>
            <a:r>
              <a:rPr lang="el-GR" sz="4000" b="1" dirty="0"/>
              <a:t> (</a:t>
            </a:r>
            <a:r>
              <a:rPr lang="en-US" sz="4000" b="1" dirty="0"/>
              <a:t>SCT)</a:t>
            </a:r>
            <a:br>
              <a:rPr lang="el-GR" sz="4000" b="1" dirty="0"/>
            </a:br>
            <a:r>
              <a:rPr lang="el-GR" sz="4000" b="1" dirty="0"/>
              <a:t> </a:t>
            </a:r>
            <a:r>
              <a:rPr lang="en-US" sz="4000" dirty="0"/>
              <a:t>Yvonne Agazarian</a:t>
            </a:r>
            <a:endParaRPr lang="el-GR" sz="4000" dirty="0"/>
          </a:p>
        </p:txBody>
      </p:sp>
      <p:sp>
        <p:nvSpPr>
          <p:cNvPr id="3" name="Rectangle 3">
            <a:extLst>
              <a:ext uri="{FF2B5EF4-FFF2-40B4-BE49-F238E27FC236}">
                <a16:creationId xmlns:a16="http://schemas.microsoft.com/office/drawing/2014/main" id="{40A5B8A2-DBC8-3023-7DB7-0BBAD0384FC8}"/>
              </a:ext>
            </a:extLst>
          </p:cNvPr>
          <p:cNvSpPr txBox="1">
            <a:spLocks noGrp="1"/>
          </p:cNvSpPr>
          <p:nvPr>
            <p:ph idx="1"/>
          </p:nvPr>
        </p:nvSpPr>
        <p:spPr>
          <a:xfrm>
            <a:off x="615500" y="1535835"/>
            <a:ext cx="11451314" cy="4525959"/>
          </a:xfrm>
        </p:spPr>
        <p:txBody>
          <a:bodyPr>
            <a:normAutofit/>
          </a:bodyPr>
          <a:lstStyle/>
          <a:p>
            <a:pPr lvl="0">
              <a:buFont typeface="Courier New" panose="02070309020205020404" pitchFamily="49" charset="0"/>
              <a:buChar char="o"/>
            </a:pPr>
            <a:r>
              <a:rPr lang="el-GR" sz="2400" b="1" dirty="0"/>
              <a:t>Τα επίπεδα σε κάθε είδους ομαδικής εργασίας είναι:</a:t>
            </a:r>
          </a:p>
          <a:p>
            <a:pPr marL="0" lvl="0" indent="0">
              <a:buNone/>
            </a:pPr>
            <a:endParaRPr lang="el-GR" sz="2400" b="1" dirty="0"/>
          </a:p>
          <a:p>
            <a:pPr lvl="1">
              <a:buFont typeface="Wingdings" panose="05000000000000000000" pitchFamily="2" charset="2"/>
              <a:buChar char="ü"/>
            </a:pPr>
            <a:r>
              <a:rPr lang="el-GR" sz="2400" dirty="0"/>
              <a:t>Άτομο </a:t>
            </a:r>
            <a:r>
              <a:rPr lang="el-GR" sz="2400" b="1" dirty="0"/>
              <a:t>ως πρόσωπο</a:t>
            </a:r>
            <a:r>
              <a:rPr lang="el-GR" sz="2400" dirty="0"/>
              <a:t> (προσωπικό σύστημα ανθρώπου/ </a:t>
            </a:r>
            <a:r>
              <a:rPr lang="en-US" sz="2400" dirty="0"/>
              <a:t>Personalizing the world</a:t>
            </a:r>
            <a:r>
              <a:rPr lang="el-GR" sz="2400" dirty="0"/>
              <a:t> = </a:t>
            </a:r>
            <a:r>
              <a:rPr lang="en-US" sz="2400" dirty="0"/>
              <a:t>De</a:t>
            </a:r>
            <a:r>
              <a:rPr lang="el-GR" sz="2400" dirty="0"/>
              <a:t>-</a:t>
            </a:r>
            <a:r>
              <a:rPr lang="en-US" sz="2400" dirty="0"/>
              <a:t>humanizing the world</a:t>
            </a:r>
            <a:r>
              <a:rPr lang="el-GR" sz="2400" dirty="0"/>
              <a:t>)</a:t>
            </a:r>
          </a:p>
          <a:p>
            <a:pPr lvl="1">
              <a:buFont typeface="Wingdings" panose="05000000000000000000" pitchFamily="2" charset="2"/>
              <a:buChar char="ü"/>
            </a:pPr>
            <a:r>
              <a:rPr lang="el-GR" sz="2400" dirty="0"/>
              <a:t>Άτομο </a:t>
            </a:r>
            <a:r>
              <a:rPr lang="el-GR" sz="2400" b="1" dirty="0"/>
              <a:t>ως μέλος</a:t>
            </a:r>
            <a:r>
              <a:rPr lang="el-GR" sz="2400" dirty="0"/>
              <a:t> </a:t>
            </a:r>
            <a:r>
              <a:rPr lang="el-GR" sz="2400" b="1" dirty="0"/>
              <a:t>της ομάδας</a:t>
            </a:r>
            <a:r>
              <a:rPr lang="el-GR" sz="2400" dirty="0"/>
              <a:t> (</a:t>
            </a:r>
            <a:r>
              <a:rPr lang="en-US" sz="2400" dirty="0"/>
              <a:t>membership</a:t>
            </a:r>
            <a:r>
              <a:rPr lang="el-GR" sz="2400" dirty="0"/>
              <a:t>)</a:t>
            </a:r>
          </a:p>
          <a:p>
            <a:pPr lvl="1">
              <a:buFont typeface="Wingdings" panose="05000000000000000000" pitchFamily="2" charset="2"/>
              <a:buChar char="ü"/>
            </a:pPr>
            <a:r>
              <a:rPr lang="el-GR" sz="2400" dirty="0"/>
              <a:t>Άτομο ως </a:t>
            </a:r>
            <a:r>
              <a:rPr lang="el-GR" sz="2400" b="1" dirty="0"/>
              <a:t>μέλος υποομάδας</a:t>
            </a:r>
            <a:r>
              <a:rPr lang="el-GR" sz="2400" dirty="0"/>
              <a:t> (</a:t>
            </a:r>
            <a:r>
              <a:rPr lang="en-US" sz="2400" dirty="0"/>
              <a:t>subgroup</a:t>
            </a:r>
            <a:r>
              <a:rPr lang="el-GR" sz="2400" dirty="0"/>
              <a:t>)</a:t>
            </a:r>
          </a:p>
          <a:p>
            <a:pPr lvl="1">
              <a:buFont typeface="Wingdings" panose="05000000000000000000" pitchFamily="2" charset="2"/>
              <a:buChar char="ü"/>
            </a:pPr>
            <a:r>
              <a:rPr lang="el-GR" sz="2400" b="1" dirty="0"/>
              <a:t>Η</a:t>
            </a:r>
            <a:r>
              <a:rPr lang="en-GB" sz="2400" b="1" dirty="0"/>
              <a:t> </a:t>
            </a:r>
            <a:r>
              <a:rPr lang="el-GR" sz="2400" b="1" dirty="0"/>
              <a:t>ομάδα</a:t>
            </a:r>
            <a:r>
              <a:rPr lang="en-GB" sz="2400" b="1" dirty="0"/>
              <a:t> </a:t>
            </a:r>
            <a:r>
              <a:rPr lang="el-GR" sz="2400" b="1" dirty="0"/>
              <a:t>ως</a:t>
            </a:r>
            <a:r>
              <a:rPr lang="en-GB" sz="2400" b="1" dirty="0"/>
              <a:t> </a:t>
            </a:r>
            <a:r>
              <a:rPr lang="el-GR" sz="2400" b="1" dirty="0"/>
              <a:t>όλον</a:t>
            </a:r>
            <a:r>
              <a:rPr lang="en-GB" sz="2400" dirty="0"/>
              <a:t>  (the group</a:t>
            </a:r>
            <a:r>
              <a:rPr lang="el-GR" sz="2400" dirty="0"/>
              <a:t> </a:t>
            </a:r>
            <a:r>
              <a:rPr lang="en-GB" sz="2400" dirty="0"/>
              <a:t>as</a:t>
            </a:r>
            <a:r>
              <a:rPr lang="el-GR" sz="2400" dirty="0"/>
              <a:t> </a:t>
            </a:r>
            <a:r>
              <a:rPr lang="en-GB" sz="2400" dirty="0"/>
              <a:t>a</a:t>
            </a:r>
            <a:r>
              <a:rPr lang="el-GR" sz="2400" dirty="0"/>
              <a:t> </a:t>
            </a:r>
            <a:r>
              <a:rPr lang="en-GB" sz="2400" dirty="0"/>
              <a:t>whole)  </a:t>
            </a:r>
            <a:endParaRPr lang="el-GR" sz="2400" dirty="0"/>
          </a:p>
          <a:p>
            <a:pPr lvl="1">
              <a:buFont typeface="Wingdings" panose="05000000000000000000" pitchFamily="2" charset="2"/>
              <a:buChar char="ü"/>
            </a:pPr>
            <a:r>
              <a:rPr lang="el-GR" sz="2400" dirty="0"/>
              <a:t>Το </a:t>
            </a:r>
            <a:r>
              <a:rPr lang="el-GR" sz="2400" b="1" dirty="0"/>
              <a:t>ευρύτερο σύστημα</a:t>
            </a:r>
            <a:r>
              <a:rPr lang="el-GR" sz="2400" dirty="0"/>
              <a:t> (κοινότητα, κοινωνία, επαγγελματικός οργανισμός, κ.λπ.) που είναι ενταγμένη η ομάδα και ανήκει και το Άτομο</a:t>
            </a:r>
          </a:p>
        </p:txBody>
      </p:sp>
      <p:sp>
        <p:nvSpPr>
          <p:cNvPr id="4" name="Θέση αριθμού διαφάνειας 5">
            <a:extLst>
              <a:ext uri="{FF2B5EF4-FFF2-40B4-BE49-F238E27FC236}">
                <a16:creationId xmlns:a16="http://schemas.microsoft.com/office/drawing/2014/main" id="{D6797E21-D75F-0762-71B5-9A0002530CDB}"/>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73F93E5-75A1-4657-BBDA-125DB5F23E1C}" type="slidenum">
              <a:rPr/>
              <a:t>48</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29E881-EA82-7B61-1DAD-68154A6B9F4F}"/>
              </a:ext>
            </a:extLst>
          </p:cNvPr>
          <p:cNvSpPr txBox="1">
            <a:spLocks noGrp="1"/>
          </p:cNvSpPr>
          <p:nvPr>
            <p:ph type="title"/>
          </p:nvPr>
        </p:nvSpPr>
        <p:spPr>
          <a:xfrm>
            <a:off x="1053196" y="397663"/>
            <a:ext cx="10058400" cy="614705"/>
          </a:xfrm>
        </p:spPr>
        <p:txBody>
          <a:bodyPr>
            <a:normAutofit/>
          </a:bodyPr>
          <a:lstStyle/>
          <a:p>
            <a:pPr lvl="0"/>
            <a:r>
              <a:rPr lang="el-GR" sz="3600" b="1" dirty="0">
                <a:highlight>
                  <a:srgbClr val="FFFF00"/>
                </a:highlight>
              </a:rPr>
              <a:t>Ρόλοι – Φωνές - Εαυτοί </a:t>
            </a:r>
            <a:r>
              <a:rPr lang="el-GR" sz="3600" b="1" dirty="0"/>
              <a:t>σε κάθε ομαδική διεργασία</a:t>
            </a:r>
          </a:p>
        </p:txBody>
      </p:sp>
      <p:sp>
        <p:nvSpPr>
          <p:cNvPr id="3" name="Θέση περιεχομένου 2">
            <a:extLst>
              <a:ext uri="{FF2B5EF4-FFF2-40B4-BE49-F238E27FC236}">
                <a16:creationId xmlns:a16="http://schemas.microsoft.com/office/drawing/2014/main" id="{70A17E33-421E-21D7-D71C-33EA93358232}"/>
              </a:ext>
            </a:extLst>
          </p:cNvPr>
          <p:cNvSpPr txBox="1">
            <a:spLocks noGrp="1"/>
          </p:cNvSpPr>
          <p:nvPr>
            <p:ph idx="1"/>
          </p:nvPr>
        </p:nvSpPr>
        <p:spPr>
          <a:xfrm>
            <a:off x="781050" y="1288595"/>
            <a:ext cx="10330546" cy="5019074"/>
          </a:xfrm>
        </p:spPr>
        <p:txBody>
          <a:bodyPr/>
          <a:lstStyle/>
          <a:p>
            <a:pPr lvl="0"/>
            <a:r>
              <a:rPr lang="el-GR" sz="2400" dirty="0"/>
              <a:t>Η ομάδα γίνεται </a:t>
            </a:r>
            <a:r>
              <a:rPr lang="el-GR" sz="2400" b="1" dirty="0"/>
              <a:t>χώρος διαμεσολάβησης και συναλλαγής </a:t>
            </a:r>
            <a:r>
              <a:rPr lang="el-GR" sz="2400" dirty="0"/>
              <a:t> όπου:</a:t>
            </a:r>
          </a:p>
          <a:p>
            <a:pPr lvl="1">
              <a:buFont typeface="Wingdings" panose="05000000000000000000" pitchFamily="2" charset="2"/>
              <a:buChar char="ü"/>
            </a:pPr>
            <a:r>
              <a:rPr lang="el-GR" sz="2200" dirty="0"/>
              <a:t>Λειτουργεί μια </a:t>
            </a:r>
            <a:r>
              <a:rPr lang="el-GR" sz="2200" b="1" dirty="0"/>
              <a:t>ομαδική συνειρμική διαδικασία </a:t>
            </a:r>
            <a:r>
              <a:rPr lang="el-GR" sz="2200" dirty="0"/>
              <a:t>και πλήθος μεταβιβαστικών και </a:t>
            </a:r>
            <a:r>
              <a:rPr lang="el-GR" sz="2200" dirty="0" err="1"/>
              <a:t>αντιμεταβιβαστικών</a:t>
            </a:r>
            <a:r>
              <a:rPr lang="el-GR" sz="2200" dirty="0"/>
              <a:t> φαινομένων/συνηχήσεων και ενσυναίσθησης. </a:t>
            </a:r>
          </a:p>
          <a:p>
            <a:pPr lvl="1">
              <a:buFont typeface="Wingdings" panose="05000000000000000000" pitchFamily="2" charset="2"/>
              <a:buChar char="ü"/>
            </a:pPr>
            <a:r>
              <a:rPr lang="el-GR" sz="2200" dirty="0"/>
              <a:t>Το </a:t>
            </a:r>
            <a:r>
              <a:rPr lang="el-GR" sz="2200" b="1" dirty="0">
                <a:solidFill>
                  <a:srgbClr val="FF0000"/>
                </a:solidFill>
              </a:rPr>
              <a:t>σημείο συνάντησης («πού, πώς με αφορά?» και «τι θέλω να κάνω?») </a:t>
            </a:r>
            <a:r>
              <a:rPr lang="el-GR" sz="2200" dirty="0"/>
              <a:t>των συνειρμών, ονείρων, σκέψεων και επιθυμιών του κάθε μέλους της ομάδας είναι η </a:t>
            </a:r>
            <a:r>
              <a:rPr lang="el-GR" sz="2200" b="1" dirty="0"/>
              <a:t>εργασία</a:t>
            </a:r>
            <a:r>
              <a:rPr lang="el-GR" sz="2200" dirty="0"/>
              <a:t> μιας ομαδικής τέτοιας διεργασίας.</a:t>
            </a:r>
          </a:p>
          <a:p>
            <a:pPr lvl="1">
              <a:buFont typeface="Wingdings" panose="05000000000000000000" pitchFamily="2" charset="2"/>
              <a:buChar char="ü"/>
            </a:pPr>
            <a:r>
              <a:rPr lang="el-GR" sz="2200" dirty="0"/>
              <a:t>Το </a:t>
            </a:r>
            <a:r>
              <a:rPr lang="el-GR" sz="2200" b="1" dirty="0"/>
              <a:t>κάθε μέλος αποτελεί «φωνή» της ομάδας και επιτελεί και έναν ρόλο για αυτήν σε κάθε χρονική στιγμή της ζωής της </a:t>
            </a:r>
            <a:r>
              <a:rPr lang="el-GR" sz="2200" dirty="0"/>
              <a:t>κάθε ομάδας, και το ασυνείδητο εδώ, θα μπορούσαμε να πούμε, κατανοείται από τις ασυνείδητες αναπαραστάσεις και μάλιστα αλληλεπιδραστικά </a:t>
            </a:r>
          </a:p>
          <a:p>
            <a:pPr marL="274320" lvl="1" indent="0" algn="r">
              <a:buNone/>
            </a:pPr>
            <a:r>
              <a:rPr lang="el-GR" sz="2200" dirty="0"/>
              <a:t>Α</a:t>
            </a:r>
            <a:r>
              <a:rPr lang="en-US" sz="2200" dirty="0" err="1"/>
              <a:t>gazarian</a:t>
            </a:r>
            <a:r>
              <a:rPr lang="en-US" sz="2200" dirty="0"/>
              <a:t>, 2016</a:t>
            </a:r>
            <a:endParaRPr lang="el-GR" sz="2200" dirty="0"/>
          </a:p>
          <a:p>
            <a:pPr marL="274320" lvl="1" indent="0" algn="r">
              <a:buNone/>
            </a:pPr>
            <a:r>
              <a:rPr lang="el-GR" sz="2200" dirty="0" err="1"/>
              <a:t>Ναυρίδης</a:t>
            </a:r>
            <a:r>
              <a:rPr lang="el-GR" sz="2200" dirty="0"/>
              <a:t>, 2011</a:t>
            </a:r>
          </a:p>
          <a:p>
            <a:pPr lvl="0"/>
            <a:endParaRPr lang="el-GR" dirty="0"/>
          </a:p>
        </p:txBody>
      </p:sp>
      <p:sp>
        <p:nvSpPr>
          <p:cNvPr id="4" name="Θέση υποσέλιδου 3">
            <a:extLst>
              <a:ext uri="{FF2B5EF4-FFF2-40B4-BE49-F238E27FC236}">
                <a16:creationId xmlns:a16="http://schemas.microsoft.com/office/drawing/2014/main" id="{47EAAD21-6F61-719C-C6B2-5F037033B89E}"/>
              </a:ext>
            </a:extLst>
          </p:cNvPr>
          <p:cNvSpPr txBox="1"/>
          <p:nvPr/>
        </p:nvSpPr>
        <p:spPr>
          <a:xfrm>
            <a:off x="3489963" y="6307668"/>
            <a:ext cx="5212080" cy="274320"/>
          </a:xfrm>
          <a:prstGeom prst="rect">
            <a:avLst/>
          </a:prstGeom>
          <a:noFill/>
          <a:ln cap="flat">
            <a:noFill/>
          </a:ln>
        </p:spPr>
        <p:txBody>
          <a:bodyPr vert="horz" wrap="square" lIns="91440" tIns="45720" rIns="91440" bIns="45720" anchor="b"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1000" b="0" i="0" u="none" strike="noStrike" kern="1200" cap="none" spc="0" baseline="0">
              <a:solidFill>
                <a:srgbClr val="404040"/>
              </a:solidFill>
              <a:uFillTx/>
              <a:latin typeface="Century Gothic"/>
            </a:endParaRPr>
          </a:p>
        </p:txBody>
      </p:sp>
      <p:sp>
        <p:nvSpPr>
          <p:cNvPr id="7" name="Θέση υποσέλιδου 7">
            <a:extLst>
              <a:ext uri="{FF2B5EF4-FFF2-40B4-BE49-F238E27FC236}">
                <a16:creationId xmlns:a16="http://schemas.microsoft.com/office/drawing/2014/main" id="{AECC2765-ECE6-25E9-7318-62DAD90665F8}"/>
              </a:ext>
            </a:extLst>
          </p:cNvPr>
          <p:cNvSpPr txBox="1"/>
          <p:nvPr/>
        </p:nvSpPr>
        <p:spPr>
          <a:xfrm>
            <a:off x="2589215" y="6135806"/>
            <a:ext cx="7619996" cy="365129"/>
          </a:xfrm>
          <a:prstGeom prst="rect">
            <a:avLst/>
          </a:prstGeom>
          <a:noFill/>
          <a:ln cap="flat">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l-GR" sz="900" b="0" i="0" u="none" strike="noStrike" kern="1200" cap="none" spc="0" baseline="0">
              <a:solidFill>
                <a:srgbClr val="898989"/>
              </a:solidFill>
              <a:uFillTx/>
              <a:latin typeface="Century Gothic"/>
            </a:endParaRPr>
          </a:p>
        </p:txBody>
      </p:sp>
      <p:sp>
        <p:nvSpPr>
          <p:cNvPr id="9" name="Θέση αριθμού διαφάνειας 8">
            <a:extLst>
              <a:ext uri="{FF2B5EF4-FFF2-40B4-BE49-F238E27FC236}">
                <a16:creationId xmlns:a16="http://schemas.microsoft.com/office/drawing/2014/main" id="{4F5A2A2F-7D62-7C77-158A-F95C2582A5BB}"/>
              </a:ext>
            </a:extLst>
          </p:cNvPr>
          <p:cNvSpPr txBox="1"/>
          <p:nvPr/>
        </p:nvSpPr>
        <p:spPr>
          <a:xfrm>
            <a:off x="11292840" y="6172200"/>
            <a:ext cx="914400" cy="593729"/>
          </a:xfrm>
          <a:prstGeom prst="rect">
            <a:avLst/>
          </a:prstGeom>
          <a:noFill/>
          <a:ln cap="flat">
            <a:noFill/>
          </a:ln>
        </p:spPr>
        <p:txBody>
          <a:bodyPr vert="horz" wrap="square" lIns="45720" tIns="45720" rIns="45720" bIns="45720" anchor="ctr" anchorCtr="1" compatLnSpc="1">
            <a:normAutofit/>
          </a:bodyPr>
          <a:lstStyle/>
          <a:p>
            <a:pPr marL="0" marR="0" lvl="0" indent="0" algn="ctr" defTabSz="457200" rtl="0" fontAlgn="auto" hangingPunct="1">
              <a:lnSpc>
                <a:spcPct val="90000"/>
              </a:lnSpc>
              <a:spcBef>
                <a:spcPts val="0"/>
              </a:spcBef>
              <a:spcAft>
                <a:spcPts val="0"/>
              </a:spcAft>
              <a:buNone/>
              <a:tabLst/>
              <a:defRPr sz="1800" b="0" i="0" u="none" strike="noStrike" kern="0" cap="none" spc="0" baseline="0">
                <a:solidFill>
                  <a:srgbClr val="000000"/>
                </a:solidFill>
                <a:uFillTx/>
              </a:defRPr>
            </a:pPr>
            <a:fld id="{8FCB5BCC-D610-416F-8D46-479C071630C2}" type="slidenum">
              <a:rPr/>
              <a:t>49</a:t>
            </a:fld>
            <a:endParaRPr lang="el-GR" sz="3600" b="0" i="0" u="none" strike="noStrike" kern="1200" cap="none" spc="0" baseline="0">
              <a:solidFill>
                <a:srgbClr val="8E8E94"/>
              </a:solidFill>
              <a:uFillTx/>
              <a:latin typeface="Century Schoolbook"/>
            </a:endParaRPr>
          </a:p>
        </p:txBody>
      </p:sp>
    </p:spTree>
    <p:extLst>
      <p:ext uri="{BB962C8B-B14F-4D97-AF65-F5344CB8AC3E}">
        <p14:creationId xmlns:p14="http://schemas.microsoft.com/office/powerpoint/2010/main" val="2647391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1BAD36-B8B9-B878-33FC-CA29A67603FE}"/>
              </a:ext>
            </a:extLst>
          </p:cNvPr>
          <p:cNvSpPr>
            <a:spLocks noGrp="1"/>
          </p:cNvSpPr>
          <p:nvPr>
            <p:ph type="title"/>
          </p:nvPr>
        </p:nvSpPr>
        <p:spPr>
          <a:xfrm>
            <a:off x="1066800" y="642594"/>
            <a:ext cx="10058400" cy="738531"/>
          </a:xfrm>
        </p:spPr>
        <p:txBody>
          <a:bodyPr>
            <a:normAutofit/>
          </a:bodyPr>
          <a:lstStyle/>
          <a:p>
            <a:r>
              <a:rPr lang="el-GR" sz="3600" dirty="0"/>
              <a:t>Συμβουλευτική ομάδας. Δηλαδή?</a:t>
            </a:r>
          </a:p>
        </p:txBody>
      </p:sp>
      <p:sp>
        <p:nvSpPr>
          <p:cNvPr id="3" name="Θέση περιεχομένου 2">
            <a:extLst>
              <a:ext uri="{FF2B5EF4-FFF2-40B4-BE49-F238E27FC236}">
                <a16:creationId xmlns:a16="http://schemas.microsoft.com/office/drawing/2014/main" id="{DD0174D3-C154-9E6F-3258-9E1D66886163}"/>
              </a:ext>
            </a:extLst>
          </p:cNvPr>
          <p:cNvSpPr>
            <a:spLocks noGrp="1"/>
          </p:cNvSpPr>
          <p:nvPr>
            <p:ph idx="1"/>
          </p:nvPr>
        </p:nvSpPr>
        <p:spPr>
          <a:xfrm>
            <a:off x="1066800" y="1512569"/>
            <a:ext cx="10058400" cy="4211955"/>
          </a:xfrm>
        </p:spPr>
        <p:txBody>
          <a:bodyPr>
            <a:normAutofit fontScale="92500" lnSpcReduction="20000"/>
          </a:bodyPr>
          <a:lstStyle/>
          <a:p>
            <a:r>
              <a:rPr lang="el-GR" sz="2400" dirty="0"/>
              <a:t>Πού θα κληθώ να «συμβουλέψω»?</a:t>
            </a:r>
          </a:p>
          <a:p>
            <a:r>
              <a:rPr lang="el-GR" sz="2400" dirty="0"/>
              <a:t>Ποιος θα είναι ο στόχος (δικός μου ή/και του πλαισίου)?</a:t>
            </a:r>
          </a:p>
          <a:p>
            <a:r>
              <a:rPr lang="el-GR" sz="2400" dirty="0"/>
              <a:t>Ποιοι οι συμμετέχοντες?</a:t>
            </a:r>
          </a:p>
          <a:p>
            <a:pPr lvl="1">
              <a:buFont typeface="Wingdings" panose="05000000000000000000" pitchFamily="2" charset="2"/>
              <a:buChar char="ü"/>
            </a:pPr>
            <a:r>
              <a:rPr lang="el-GR" sz="2200" dirty="0"/>
              <a:t>Εργαζόμενοι σε επιχείρηση?</a:t>
            </a:r>
          </a:p>
          <a:p>
            <a:pPr lvl="1">
              <a:buFont typeface="Wingdings" panose="05000000000000000000" pitchFamily="2" charset="2"/>
              <a:buChar char="ü"/>
            </a:pPr>
            <a:r>
              <a:rPr lang="el-GR" sz="2200" dirty="0"/>
              <a:t>Ομάδα εκπαιδευτικών σε ένα σχολείο?</a:t>
            </a:r>
          </a:p>
          <a:p>
            <a:pPr lvl="1">
              <a:buFont typeface="Wingdings" panose="05000000000000000000" pitchFamily="2" charset="2"/>
              <a:buChar char="ü"/>
            </a:pPr>
            <a:r>
              <a:rPr lang="el-GR" sz="2200" dirty="0"/>
              <a:t>Ομάδα εργαζόμενων σε επιχείρηση?</a:t>
            </a:r>
          </a:p>
          <a:p>
            <a:pPr lvl="1">
              <a:buFont typeface="Wingdings" panose="05000000000000000000" pitchFamily="2" charset="2"/>
              <a:buChar char="ü"/>
            </a:pPr>
            <a:r>
              <a:rPr lang="el-GR" sz="2200" dirty="0"/>
              <a:t>Ομάδα στελεχών?, κ.λπ. </a:t>
            </a:r>
          </a:p>
          <a:p>
            <a:pPr>
              <a:buFont typeface="Wingdings" panose="05000000000000000000" pitchFamily="2" charset="2"/>
              <a:buChar char="ü"/>
            </a:pPr>
            <a:r>
              <a:rPr lang="el-GR" sz="2400" dirty="0"/>
              <a:t>Τι θα πρέπει να έχω στον νου μου?</a:t>
            </a:r>
          </a:p>
          <a:p>
            <a:pPr lvl="1">
              <a:buFont typeface="Wingdings" panose="05000000000000000000" pitchFamily="2" charset="2"/>
              <a:buChar char="ü"/>
            </a:pPr>
            <a:r>
              <a:rPr lang="el-GR" sz="2200" dirty="0"/>
              <a:t>Το περιεχόμενο? Αυτά που λέγονται?</a:t>
            </a:r>
          </a:p>
          <a:p>
            <a:pPr lvl="1">
              <a:buFont typeface="Wingdings" panose="05000000000000000000" pitchFamily="2" charset="2"/>
              <a:buChar char="ü"/>
            </a:pPr>
            <a:r>
              <a:rPr lang="el-GR" sz="2200" dirty="0"/>
              <a:t>Κάτι άλλο? Τι?</a:t>
            </a:r>
          </a:p>
          <a:p>
            <a:pPr lvl="1">
              <a:buFont typeface="Wingdings" panose="05000000000000000000" pitchFamily="2" charset="2"/>
              <a:buChar char="ü"/>
            </a:pPr>
            <a:r>
              <a:rPr lang="el-GR" sz="2200" dirty="0"/>
              <a:t>Πώς αντιλαμβάνομαι τα προβλήματα σε μια ομάδα? Είναι του ατόμου? Είναι του πλαισίου? Και πώς εμπλέκονται τα άτομα?</a:t>
            </a:r>
          </a:p>
          <a:p>
            <a:endParaRPr lang="el-GR" dirty="0"/>
          </a:p>
        </p:txBody>
      </p:sp>
      <p:sp>
        <p:nvSpPr>
          <p:cNvPr id="4" name="Θέση αριθμού διαφάνειας 3">
            <a:extLst>
              <a:ext uri="{FF2B5EF4-FFF2-40B4-BE49-F238E27FC236}">
                <a16:creationId xmlns:a16="http://schemas.microsoft.com/office/drawing/2014/main" id="{824B622F-05AD-FEBD-87BE-43CDD6B8899D}"/>
              </a:ext>
            </a:extLst>
          </p:cNvPr>
          <p:cNvSpPr>
            <a:spLocks noGrp="1"/>
          </p:cNvSpPr>
          <p:nvPr>
            <p:ph type="sldNum" sz="quarter" idx="12"/>
          </p:nvPr>
        </p:nvSpPr>
        <p:spPr/>
        <p:txBody>
          <a:bodyPr/>
          <a:lstStyle/>
          <a:p>
            <a:fld id="{29A67EF4-6AD0-4895-A677-9D84EEBBB660}" type="slidenum">
              <a:rPr lang="el-GR" smtClean="0"/>
              <a:t>5</a:t>
            </a:fld>
            <a:endParaRPr lang="el-GR"/>
          </a:p>
        </p:txBody>
      </p:sp>
    </p:spTree>
    <p:extLst>
      <p:ext uri="{BB962C8B-B14F-4D97-AF65-F5344CB8AC3E}">
        <p14:creationId xmlns:p14="http://schemas.microsoft.com/office/powerpoint/2010/main" val="11930452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233E88-CA5C-D256-2180-F06DA82C8769}"/>
              </a:ext>
            </a:extLst>
          </p:cNvPr>
          <p:cNvSpPr txBox="1">
            <a:spLocks noGrp="1"/>
          </p:cNvSpPr>
          <p:nvPr>
            <p:ph type="title"/>
          </p:nvPr>
        </p:nvSpPr>
        <p:spPr>
          <a:xfrm>
            <a:off x="757084" y="388592"/>
            <a:ext cx="11111315" cy="521189"/>
          </a:xfrm>
        </p:spPr>
        <p:txBody>
          <a:bodyPr>
            <a:noAutofit/>
          </a:bodyPr>
          <a:lstStyle/>
          <a:p>
            <a:pPr lvl="0"/>
            <a:r>
              <a:rPr lang="el-GR" sz="3600" b="1" dirty="0"/>
              <a:t>Θεραπευτικοί παράγοντες - Παράγοντες αλλαγής</a:t>
            </a:r>
            <a:endParaRPr lang="el-GR" sz="3600" dirty="0"/>
          </a:p>
        </p:txBody>
      </p:sp>
      <p:sp>
        <p:nvSpPr>
          <p:cNvPr id="3" name="Θέση περιεχομένου 2">
            <a:extLst>
              <a:ext uri="{FF2B5EF4-FFF2-40B4-BE49-F238E27FC236}">
                <a16:creationId xmlns:a16="http://schemas.microsoft.com/office/drawing/2014/main" id="{451FFB46-0DFA-7E1D-CF1E-A6F5AF1E57D3}"/>
              </a:ext>
            </a:extLst>
          </p:cNvPr>
          <p:cNvSpPr txBox="1">
            <a:spLocks noGrp="1"/>
          </p:cNvSpPr>
          <p:nvPr>
            <p:ph idx="1"/>
          </p:nvPr>
        </p:nvSpPr>
        <p:spPr>
          <a:xfrm>
            <a:off x="601650" y="1116099"/>
            <a:ext cx="10489137" cy="5741901"/>
          </a:xfrm>
        </p:spPr>
        <p:txBody>
          <a:bodyPr/>
          <a:lstStyle/>
          <a:p>
            <a:pPr lvl="0"/>
            <a:r>
              <a:rPr lang="el-GR" sz="2400" dirty="0"/>
              <a:t>Ποικίλα ερευνητικά δεδομένα ευθυγραμμίζονται με την κλασική πλέον κατηγοριοποίηση των θεραπευτικών παραγόντων του </a:t>
            </a:r>
            <a:r>
              <a:rPr lang="en-US" sz="2400" dirty="0"/>
              <a:t>Yalom</a:t>
            </a:r>
            <a:r>
              <a:rPr lang="el-GR" sz="2400" dirty="0"/>
              <a:t> (2005). </a:t>
            </a:r>
          </a:p>
          <a:p>
            <a:pPr lvl="0"/>
            <a:r>
              <a:rPr lang="el-GR" sz="2400" dirty="0"/>
              <a:t>Οι θεραπευτικοί παράγοντες είναι </a:t>
            </a:r>
            <a:r>
              <a:rPr lang="el-GR" sz="2400" b="1" dirty="0"/>
              <a:t>αλληλεξαρτώμενοι και αλληλοσυμπληρούμενοι </a:t>
            </a:r>
            <a:r>
              <a:rPr lang="el-GR" sz="2400" dirty="0"/>
              <a:t>και με </a:t>
            </a:r>
            <a:r>
              <a:rPr lang="el-GR" sz="2400" b="1" dirty="0"/>
              <a:t>ποικίλη σημασία</a:t>
            </a:r>
            <a:r>
              <a:rPr lang="el-GR" sz="2400" dirty="0"/>
              <a:t> από ομάδα σε ομάδα και από άτομο σε άτομο. </a:t>
            </a:r>
          </a:p>
          <a:p>
            <a:pPr lvl="0"/>
            <a:endParaRPr lang="en-US" sz="2400" dirty="0"/>
          </a:p>
          <a:p>
            <a:pPr lvl="0"/>
            <a:r>
              <a:rPr lang="el-GR" sz="2400" dirty="0"/>
              <a:t>Συνολικά, το καθοριστικό σε μια θεραπευτική ομαδική διαδικασία, όπου εγκαθίσταται </a:t>
            </a:r>
            <a:r>
              <a:rPr lang="el-GR" sz="2400" b="1" dirty="0"/>
              <a:t>κλίμα εμπιστοσύνης και υποστήριξης</a:t>
            </a:r>
            <a:r>
              <a:rPr lang="el-GR" sz="2400" dirty="0"/>
              <a:t>, είναι:</a:t>
            </a:r>
          </a:p>
          <a:p>
            <a:pPr lvl="1">
              <a:buFont typeface="Wingdings" panose="05000000000000000000" pitchFamily="2" charset="2"/>
              <a:buChar char="ü"/>
            </a:pPr>
            <a:r>
              <a:rPr lang="el-GR" sz="2400" dirty="0"/>
              <a:t>Η </a:t>
            </a:r>
            <a:r>
              <a:rPr lang="el-GR" sz="2400" b="1" dirty="0"/>
              <a:t>διαπροσωπική αλληλεπίδραση</a:t>
            </a:r>
            <a:r>
              <a:rPr lang="el-GR" sz="2400" dirty="0"/>
              <a:t>, </a:t>
            </a:r>
            <a:r>
              <a:rPr lang="el-GR" sz="2400" b="1" dirty="0"/>
              <a:t>συναισθηματικά επενδυμένη</a:t>
            </a:r>
            <a:r>
              <a:rPr lang="el-GR" sz="2400" dirty="0"/>
              <a:t> </a:t>
            </a:r>
            <a:r>
              <a:rPr lang="el-GR" sz="2400" b="1" dirty="0"/>
              <a:t>και νοητικά επεξεργασμένη</a:t>
            </a:r>
            <a:r>
              <a:rPr lang="el-GR" sz="2400" dirty="0"/>
              <a:t>. </a:t>
            </a:r>
          </a:p>
          <a:p>
            <a:pPr lvl="1">
              <a:buFont typeface="Wingdings" panose="05000000000000000000" pitchFamily="2" charset="2"/>
              <a:buChar char="ü"/>
            </a:pPr>
            <a:r>
              <a:rPr lang="el-GR" sz="2400" b="1" dirty="0"/>
              <a:t>Στο «εδώ και τώρα» </a:t>
            </a:r>
            <a:r>
              <a:rPr lang="el-GR" sz="2400" dirty="0"/>
              <a:t>μιας θεραπευτικής ομαδικής διεργασίας.</a:t>
            </a:r>
          </a:p>
          <a:p>
            <a:pPr marL="0" lvl="0" indent="0">
              <a:buNone/>
            </a:pPr>
            <a:endParaRPr lang="el-GR" dirty="0"/>
          </a:p>
        </p:txBody>
      </p:sp>
      <p:sp>
        <p:nvSpPr>
          <p:cNvPr id="4" name="Θέση αριθμού διαφάνειας 4">
            <a:extLst>
              <a:ext uri="{FF2B5EF4-FFF2-40B4-BE49-F238E27FC236}">
                <a16:creationId xmlns:a16="http://schemas.microsoft.com/office/drawing/2014/main" id="{3385442C-F409-7EA7-478A-8AD20E1EEB0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AC327DD-BC77-42D5-A897-E5B6B8E9265D}" type="slidenum">
              <a:rPr/>
              <a:t>50</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2082F2BE-2505-0F81-DBF0-2B65A59CD227}"/>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DA4FAB2-B4ED-4B4B-A719-4EFAAF921013}" type="slidenum">
              <a:rPr/>
              <a:t>50</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A5741340-EB4F-4AD2-D9BD-CF1003F3429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8D8FB83-592D-4B5E-A278-E2B5394C3C4A}" type="slidenum">
              <a:rPr/>
              <a:t>50</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C4A1D2-D0F3-2CBE-1461-D69146623380}"/>
              </a:ext>
            </a:extLst>
          </p:cNvPr>
          <p:cNvSpPr txBox="1">
            <a:spLocks noGrp="1"/>
          </p:cNvSpPr>
          <p:nvPr>
            <p:ph type="title"/>
          </p:nvPr>
        </p:nvSpPr>
        <p:spPr>
          <a:xfrm>
            <a:off x="911921" y="416966"/>
            <a:ext cx="10654140" cy="580561"/>
          </a:xfrm>
        </p:spPr>
        <p:txBody>
          <a:bodyPr>
            <a:noAutofit/>
          </a:bodyPr>
          <a:lstStyle/>
          <a:p>
            <a:pPr lvl="0"/>
            <a:r>
              <a:rPr lang="el-GR" sz="3600" b="1" dirty="0"/>
              <a:t>Θεραπευτικοί παράγοντες </a:t>
            </a:r>
            <a:r>
              <a:rPr lang="el-GR" sz="3600" dirty="0"/>
              <a:t>(Υ</a:t>
            </a:r>
            <a:r>
              <a:rPr lang="en-US" sz="3600" dirty="0" err="1"/>
              <a:t>alom</a:t>
            </a:r>
            <a:r>
              <a:rPr lang="el-GR" sz="3600" dirty="0"/>
              <a:t>, 2005) (Ι)</a:t>
            </a:r>
          </a:p>
        </p:txBody>
      </p:sp>
      <p:sp>
        <p:nvSpPr>
          <p:cNvPr id="3" name="Θέση περιεχομένου 2">
            <a:extLst>
              <a:ext uri="{FF2B5EF4-FFF2-40B4-BE49-F238E27FC236}">
                <a16:creationId xmlns:a16="http://schemas.microsoft.com/office/drawing/2014/main" id="{93956B9D-CF68-B65C-4C83-527B647DA8A4}"/>
              </a:ext>
            </a:extLst>
          </p:cNvPr>
          <p:cNvSpPr txBox="1">
            <a:spLocks noGrp="1"/>
          </p:cNvSpPr>
          <p:nvPr>
            <p:ph idx="1"/>
          </p:nvPr>
        </p:nvSpPr>
        <p:spPr>
          <a:xfrm>
            <a:off x="768928" y="1283726"/>
            <a:ext cx="10940137" cy="5437708"/>
          </a:xfrm>
        </p:spPr>
        <p:txBody>
          <a:bodyPr/>
          <a:lstStyle/>
          <a:p>
            <a:pPr marL="0" lvl="0" indent="0">
              <a:buNone/>
            </a:pPr>
            <a:r>
              <a:rPr lang="el-GR" sz="2200" b="1"/>
              <a:t>1.Ενστάλαξη ελπίδας: </a:t>
            </a:r>
            <a:r>
              <a:rPr lang="el-GR" sz="2200"/>
              <a:t>«θα βοηθηθώ» και «η ψυχοθεραπεία βοηθάει»(«p</a:t>
            </a:r>
            <a:r>
              <a:rPr lang="en-US" sz="2200">
                <a:latin typeface="Gill Sans MT"/>
              </a:rPr>
              <a:t>lacebo effect</a:t>
            </a:r>
            <a:r>
              <a:rPr lang="el-GR" sz="2200"/>
              <a:t>»)</a:t>
            </a:r>
          </a:p>
          <a:p>
            <a:pPr marL="0" lvl="0" indent="0">
              <a:buNone/>
            </a:pPr>
            <a:r>
              <a:rPr lang="el-GR" sz="2200" b="1"/>
              <a:t>2.Καθολικότητα: </a:t>
            </a:r>
            <a:r>
              <a:rPr lang="el-GR" sz="2200"/>
              <a:t>Διάψευση των αισθημάτων μοναδικότητας της εμπειρίας </a:t>
            </a:r>
          </a:p>
          <a:p>
            <a:pPr marL="0" lvl="0" indent="0">
              <a:buNone/>
            </a:pPr>
            <a:r>
              <a:rPr lang="el-GR" sz="2200" b="1"/>
              <a:t>3.Μετάδοση πληροφοριών: </a:t>
            </a:r>
            <a:r>
              <a:rPr lang="el-GR" sz="2200"/>
              <a:t>Διδακτική καθοδήγηση τόσο από τον θεραπευτή όσο και μεταξύ μελών </a:t>
            </a:r>
          </a:p>
          <a:p>
            <a:pPr marL="0" lvl="0" indent="0">
              <a:buNone/>
            </a:pPr>
            <a:r>
              <a:rPr lang="el-GR" sz="2200" b="1"/>
              <a:t>4.Αλτρουισμός: </a:t>
            </a:r>
            <a:r>
              <a:rPr lang="el-GR" sz="2200"/>
              <a:t>Επιτρέπει στο άτομο να αποκτήσει μία αίσθηση αξίας και σπουδαιότητας μέσα από την προσφορά βοήθειας στα υπόλοιπα μέλη της ομάδας. </a:t>
            </a:r>
          </a:p>
          <a:p>
            <a:pPr marL="0" lvl="0" indent="0">
              <a:buNone/>
            </a:pPr>
            <a:r>
              <a:rPr lang="el-GR" sz="2000" b="1"/>
              <a:t>5. Διορθωτική αναβίωση της αρχικής ομάδας της οικογένειας</a:t>
            </a:r>
            <a:r>
              <a:rPr lang="el-GR" sz="2000"/>
              <a:t>:  στο «εδώ και τώρα»</a:t>
            </a:r>
            <a:r>
              <a:rPr lang="el-GR" sz="2000" b="1"/>
              <a:t> </a:t>
            </a:r>
            <a:endParaRPr lang="el-GR" sz="2000"/>
          </a:p>
          <a:p>
            <a:pPr marL="0" lvl="0" indent="0">
              <a:buNone/>
            </a:pPr>
            <a:r>
              <a:rPr lang="el-GR" sz="2000" b="1"/>
              <a:t>6. Τεχνικές κοινωνικοποίησης: </a:t>
            </a:r>
            <a:r>
              <a:rPr lang="el-GR" sz="2000"/>
              <a:t> Προωθούν την κοινωνική ανάπτυξη, την ανεκτικότητα, την ενσυναίσθηση και την καλλιέργεια διαπροσωπικών δεξιοτήτων.  </a:t>
            </a:r>
          </a:p>
          <a:p>
            <a:pPr marL="0" lvl="0" indent="0">
              <a:buNone/>
            </a:pPr>
            <a:r>
              <a:rPr lang="el-GR" sz="2000" b="1"/>
              <a:t>7. Μιμητική συμπεριφορά: </a:t>
            </a:r>
            <a:r>
              <a:rPr lang="el-GR" sz="2000"/>
              <a:t>Φαινόμενο της θεραπείας δι’ αντιπροσώπου (</a:t>
            </a:r>
            <a:r>
              <a:rPr lang="en-GB" sz="2000">
                <a:latin typeface="Gill Sans MT"/>
              </a:rPr>
              <a:t>vicarious learning</a:t>
            </a:r>
            <a:r>
              <a:rPr lang="el-GR" sz="2000"/>
              <a:t>) ή της θεραπείας του θεατή (</a:t>
            </a:r>
            <a:r>
              <a:rPr lang="en-GB" sz="2000">
                <a:latin typeface="Gill Sans MT"/>
              </a:rPr>
              <a:t>spectator therapy</a:t>
            </a:r>
            <a:r>
              <a:rPr lang="el-GR" sz="2000"/>
              <a:t>)</a:t>
            </a:r>
          </a:p>
          <a:p>
            <a:pPr lvl="0"/>
            <a:r>
              <a:rPr lang="el-GR" sz="2000"/>
              <a:t>Μάθηση μέσω μίμησης και ταύτισης: Το κάθε μέλος βλέπει  τους τρόπους που αντιμετωπίζουν τα διάφορα προβλήματά τους τα υπόλοιπα μέλη της ομάδας και ταυτιζόμενο επιλέγει.</a:t>
            </a:r>
          </a:p>
          <a:p>
            <a:pPr marL="457200" lvl="0" indent="-457200">
              <a:buFont typeface="Gill Sans MT"/>
              <a:buAutoNum type="arabicPeriod"/>
            </a:pPr>
            <a:endParaRPr lang="el-GR" sz="2200"/>
          </a:p>
          <a:p>
            <a:pPr marL="0" lvl="0" indent="0">
              <a:buNone/>
            </a:pPr>
            <a:endParaRPr lang="el-GR" sz="1700"/>
          </a:p>
        </p:txBody>
      </p:sp>
      <p:sp>
        <p:nvSpPr>
          <p:cNvPr id="4" name="Θέση αριθμού διαφάνειας 4">
            <a:extLst>
              <a:ext uri="{FF2B5EF4-FFF2-40B4-BE49-F238E27FC236}">
                <a16:creationId xmlns:a16="http://schemas.microsoft.com/office/drawing/2014/main" id="{FA6E7E4F-EBFC-F123-C9BB-29056FAB1638}"/>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F9AF20F-4638-4E21-AAB1-D10F7648598D}" type="slidenum">
              <a:rPr/>
              <a:t>51</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25D35246-A83D-0B40-E32F-53F7EDF6FAE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D83D619-F2D8-4EDD-860E-AFD5CD2DD7EC}" type="slidenum">
              <a:rPr/>
              <a:t>51</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0850A8FF-C6D8-BDD0-9444-1243791402E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D8FF784-E615-4484-8F67-8C0D74B4381E}" type="slidenum">
              <a:rPr/>
              <a:t>51</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D4208C-A634-BA08-B28F-A7D36E0D2E1E}"/>
              </a:ext>
            </a:extLst>
          </p:cNvPr>
          <p:cNvSpPr txBox="1">
            <a:spLocks noGrp="1"/>
          </p:cNvSpPr>
          <p:nvPr>
            <p:ph type="title"/>
          </p:nvPr>
        </p:nvSpPr>
        <p:spPr>
          <a:xfrm>
            <a:off x="911821" y="301633"/>
            <a:ext cx="10727402" cy="721260"/>
          </a:xfrm>
        </p:spPr>
        <p:txBody>
          <a:bodyPr>
            <a:normAutofit/>
          </a:bodyPr>
          <a:lstStyle/>
          <a:p>
            <a:pPr lvl="0"/>
            <a:r>
              <a:rPr lang="el-GR" sz="3600" b="1" dirty="0"/>
              <a:t>Θεραπευτικοί παράγοντες </a:t>
            </a:r>
            <a:r>
              <a:rPr lang="el-GR" sz="3600" dirty="0"/>
              <a:t>(Υ</a:t>
            </a:r>
            <a:r>
              <a:rPr lang="en-US" sz="3600" dirty="0" err="1"/>
              <a:t>alom</a:t>
            </a:r>
            <a:r>
              <a:rPr lang="el-GR" sz="3600" dirty="0"/>
              <a:t>, 2005) (ΙΙ)</a:t>
            </a:r>
          </a:p>
        </p:txBody>
      </p:sp>
      <p:sp>
        <p:nvSpPr>
          <p:cNvPr id="3" name="Θέση περιεχομένου 2">
            <a:extLst>
              <a:ext uri="{FF2B5EF4-FFF2-40B4-BE49-F238E27FC236}">
                <a16:creationId xmlns:a16="http://schemas.microsoft.com/office/drawing/2014/main" id="{54E2CDCF-EA0C-0D25-09F1-B421CF825BF4}"/>
              </a:ext>
            </a:extLst>
          </p:cNvPr>
          <p:cNvSpPr txBox="1">
            <a:spLocks noGrp="1"/>
          </p:cNvSpPr>
          <p:nvPr>
            <p:ph idx="1"/>
          </p:nvPr>
        </p:nvSpPr>
        <p:spPr>
          <a:xfrm>
            <a:off x="552773" y="1022884"/>
            <a:ext cx="11334426" cy="5424403"/>
          </a:xfrm>
        </p:spPr>
        <p:txBody>
          <a:bodyPr/>
          <a:lstStyle/>
          <a:p>
            <a:pPr marL="0" lvl="0" indent="0">
              <a:buNone/>
            </a:pPr>
            <a:r>
              <a:rPr lang="el-GR" sz="2400" b="1" dirty="0"/>
              <a:t>8. Διαπροσωπική μάθηση: </a:t>
            </a:r>
            <a:r>
              <a:rPr lang="el-GR" sz="2400" dirty="0"/>
              <a:t> Πώς να αναπτύσσει υποστηρικτικές διαπροσωπικές σχέσεις </a:t>
            </a:r>
          </a:p>
          <a:p>
            <a:pPr marL="0" lvl="0" indent="0">
              <a:buNone/>
            </a:pPr>
            <a:r>
              <a:rPr lang="el-GR" sz="2400" b="1" dirty="0"/>
              <a:t>9. Η συνεκτικότητα της ομάδας: </a:t>
            </a:r>
            <a:r>
              <a:rPr lang="el-GR" sz="2400" dirty="0"/>
              <a:t> Καλλιεργεί στα μέλη της ομάδας το αίσθημα του </a:t>
            </a:r>
            <a:r>
              <a:rPr lang="el-GR" sz="2400" dirty="0" err="1"/>
              <a:t>ανήκειν</a:t>
            </a:r>
            <a:r>
              <a:rPr lang="el-GR" sz="2400" dirty="0"/>
              <a:t>, την έννοια της αποδοχής, της αξίας του εαυτού και της ασφάλειας.</a:t>
            </a:r>
          </a:p>
          <a:p>
            <a:pPr marL="0" lvl="0" indent="0">
              <a:buNone/>
            </a:pPr>
            <a:r>
              <a:rPr lang="el-GR" sz="2400" b="1" dirty="0"/>
              <a:t>10. Κάθαρση: </a:t>
            </a:r>
            <a:r>
              <a:rPr lang="el-GR" sz="2400" dirty="0"/>
              <a:t>Αποκάλυψη καταπιεσμένων συναισθημάτων και  ενδόμυχων σκέψεων και πληροφοριών.</a:t>
            </a:r>
          </a:p>
          <a:p>
            <a:pPr marL="0" lvl="0" indent="0">
              <a:buNone/>
            </a:pPr>
            <a:r>
              <a:rPr lang="el-GR" sz="2400" b="1" dirty="0"/>
              <a:t>11. Υπαρξιακοί παράγοντες: </a:t>
            </a:r>
            <a:r>
              <a:rPr lang="el-GR" sz="2400" dirty="0"/>
              <a:t>Η ομάδα συζητά  βασικά ζητήματα ανθρώπινης  ύπαρξης: θάνατος, μοναξιά, ματαιότητα ζωής, κλπ. Το άτομο μαθαίνει να υπάρχει απλώς και μόνο ως μέρος ενός ευρύτερου συνόλου που ξεπερνά τα όρια του εαυτού, ότι είναι φυσικό να περνά μέσα τα στάδια του πόνου, του θανάτου, της θλίψης και της χαράς, </a:t>
            </a:r>
            <a:r>
              <a:rPr lang="el-GR" sz="2400" dirty="0" err="1"/>
              <a:t>κλπ</a:t>
            </a:r>
            <a:endParaRPr lang="el-GR" sz="2400" dirty="0"/>
          </a:p>
          <a:p>
            <a:pPr lvl="0"/>
            <a:endParaRPr lang="el-GR" dirty="0"/>
          </a:p>
        </p:txBody>
      </p:sp>
      <p:sp>
        <p:nvSpPr>
          <p:cNvPr id="4" name="Θέση αριθμού διαφάνειας 4">
            <a:extLst>
              <a:ext uri="{FF2B5EF4-FFF2-40B4-BE49-F238E27FC236}">
                <a16:creationId xmlns:a16="http://schemas.microsoft.com/office/drawing/2014/main" id="{D40D3BF3-985A-DA41-AC22-B2332F516F7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71629BC-8C22-41E9-B53F-EDF2DB12CBD3}" type="slidenum">
              <a:rPr/>
              <a:t>52</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31D5FA5D-4C92-3D13-2085-84613FAC1E90}"/>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3919F6B-9EF1-430C-A09A-22602793C3A2}" type="slidenum">
              <a:rPr/>
              <a:t>52</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F5AA97AA-CF7F-88E6-0E01-18C1D65B19C5}"/>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E4AA387-9DB3-40AC-833E-6109F167A231}" type="slidenum">
              <a:rPr/>
              <a:t>52</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θεραπευόμενος Archives | Εύη Μεσσαριτάκη - Ψυχολόγος Ψυχοθεραπεύτρια |  Παλαιό Φάληρο"/>
          <p:cNvPicPr>
            <a:picLocks noGrp="1" noChangeAspect="1"/>
          </p:cNvPicPr>
          <p:nvPr>
            <p:ph idx="1"/>
          </p:nvPr>
        </p:nvPicPr>
        <p:blipFill>
          <a:blip r:embed="rId2"/>
          <a:stretch>
            <a:fillRect/>
          </a:stretch>
        </p:blipFill>
        <p:spPr>
          <a:xfrm>
            <a:off x="1237079" y="848557"/>
            <a:ext cx="5010537" cy="4822627"/>
          </a:xfrm>
        </p:spPr>
      </p:pic>
      <p:sp>
        <p:nvSpPr>
          <p:cNvPr id="3" name="Θέση περιεχομένου 4"/>
          <p:cNvSpPr txBox="1">
            <a:spLocks noGrp="1"/>
          </p:cNvSpPr>
          <p:nvPr>
            <p:ph idx="2"/>
          </p:nvPr>
        </p:nvSpPr>
        <p:spPr>
          <a:xfrm>
            <a:off x="6360986" y="428625"/>
            <a:ext cx="5240463" cy="5991225"/>
          </a:xfrm>
        </p:spPr>
        <p:txBody>
          <a:bodyPr anchorCtr="1"/>
          <a:lstStyle/>
          <a:p>
            <a:pPr marL="0" lvl="0" indent="0" algn="ctr">
              <a:buNone/>
            </a:pPr>
            <a:r>
              <a:rPr lang="el-GR" sz="3600" b="1" dirty="0">
                <a:solidFill>
                  <a:srgbClr val="FF0000"/>
                </a:solidFill>
              </a:rPr>
              <a:t>Θεραπευτικοί παράγοντες</a:t>
            </a:r>
          </a:p>
          <a:p>
            <a:pPr marL="0" lvl="0" indent="0" algn="ctr">
              <a:buNone/>
            </a:pPr>
            <a:endParaRPr lang="el-GR" sz="2400" b="1" dirty="0"/>
          </a:p>
          <a:p>
            <a:pPr lvl="0" algn="ctr"/>
            <a:r>
              <a:rPr lang="el-GR" sz="2400" b="1" dirty="0"/>
              <a:t>Μαζί!!!</a:t>
            </a:r>
          </a:p>
          <a:p>
            <a:pPr lvl="0" algn="ctr"/>
            <a:r>
              <a:rPr lang="el-GR" sz="2400" b="1" dirty="0"/>
              <a:t>Στο «εδώ και τώρα»!</a:t>
            </a:r>
          </a:p>
          <a:p>
            <a:pPr lvl="0" algn="ctr"/>
            <a:r>
              <a:rPr lang="en-US" sz="2400" b="1" dirty="0"/>
              <a:t>Modeling </a:t>
            </a:r>
          </a:p>
          <a:p>
            <a:pPr lvl="0" algn="ctr"/>
            <a:r>
              <a:rPr lang="en-US" sz="2400" b="1" dirty="0"/>
              <a:t>H </a:t>
            </a:r>
            <a:r>
              <a:rPr lang="el-GR" sz="2400" b="1" dirty="0"/>
              <a:t>σχέση</a:t>
            </a:r>
          </a:p>
          <a:p>
            <a:pPr lvl="0" algn="ctr"/>
            <a:endParaRPr lang="el-GR" sz="2400" b="1" dirty="0"/>
          </a:p>
          <a:p>
            <a:pPr marL="0" lvl="0" indent="0" algn="ctr">
              <a:buNone/>
            </a:pPr>
            <a:endParaRPr lang="el-GR" sz="2400" b="1" dirty="0"/>
          </a:p>
          <a:p>
            <a:pPr lvl="0" algn="ctr"/>
            <a:r>
              <a:rPr lang="el-GR" sz="2400" b="1" dirty="0"/>
              <a:t>Παρουσία </a:t>
            </a:r>
          </a:p>
          <a:p>
            <a:pPr lvl="0" algn="ctr"/>
            <a:r>
              <a:rPr lang="el-GR" sz="2400" b="1" dirty="0"/>
              <a:t>Σταθερότητα </a:t>
            </a:r>
          </a:p>
          <a:p>
            <a:pPr lvl="0" algn="ctr"/>
            <a:r>
              <a:rPr lang="el-GR" sz="2400" b="1" dirty="0"/>
              <a:t>Μοίρασμα!</a:t>
            </a:r>
          </a:p>
        </p:txBody>
      </p:sp>
      <p:sp>
        <p:nvSpPr>
          <p:cNvPr id="4" name="Θέση αριθμού διαφάνειας 3"/>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45D431E-E61C-43D5-8E97-90AA483A9B4D}" type="slidenum">
              <a:rPr/>
              <a:t>53</a:t>
            </a:fld>
            <a:endParaRPr lang="el-GR" sz="1000" b="0" i="0" u="none" strike="noStrike" kern="1200" cap="none" spc="0" baseline="0">
              <a:solidFill>
                <a:srgbClr val="404040"/>
              </a:solidFill>
              <a:uFillTx/>
              <a:latin typeface="Century Gothic"/>
            </a:endParaRPr>
          </a:p>
        </p:txBody>
      </p:sp>
      <p:sp>
        <p:nvSpPr>
          <p:cNvPr id="6" name="TextBox 5">
            <a:extLst>
              <a:ext uri="{FF2B5EF4-FFF2-40B4-BE49-F238E27FC236}">
                <a16:creationId xmlns:a16="http://schemas.microsoft.com/office/drawing/2014/main" id="{A01DB54A-9F76-C77C-635E-EAF5A8867A2A}"/>
              </a:ext>
            </a:extLst>
          </p:cNvPr>
          <p:cNvSpPr txBox="1"/>
          <p:nvPr/>
        </p:nvSpPr>
        <p:spPr>
          <a:xfrm>
            <a:off x="1095375" y="5873444"/>
            <a:ext cx="5457825" cy="271998"/>
          </a:xfrm>
          <a:prstGeom prst="rect">
            <a:avLst/>
          </a:prstGeom>
          <a:noFill/>
        </p:spPr>
        <p:txBody>
          <a:bodyPr wrap="square">
            <a:spAutoFit/>
          </a:bodyPr>
          <a:lstStyle/>
          <a:p>
            <a:pPr lvl="0">
              <a:lnSpc>
                <a:spcPct val="80000"/>
              </a:lnSpc>
            </a:pPr>
            <a:r>
              <a:rPr lang="en-US" sz="1400" dirty="0">
                <a:solidFill>
                  <a:srgbClr val="F7A115"/>
                </a:solidFill>
                <a:hlinkClick r:id="rId3">
                  <a:extLst>
                    <a:ext uri="{A12FA001-AC4F-418D-AE19-62706E023703}">
                      <ahyp:hlinkClr xmlns:ahyp="http://schemas.microsoft.com/office/drawing/2018/hyperlinkcolor" val="tx"/>
                    </a:ext>
                  </a:extLst>
                </a:hlinkClick>
              </a:rPr>
              <a:t>https</a:t>
            </a:r>
            <a:r>
              <a:rPr lang="en-US" sz="1400" dirty="0">
                <a:hlinkClick r:id="rId3">
                  <a:extLst>
                    <a:ext uri="{A12FA001-AC4F-418D-AE19-62706E023703}">
                      <ahyp:hlinkClr xmlns:ahyp="http://schemas.microsoft.com/office/drawing/2018/hyperlinkcolor" val="tx"/>
                    </a:ext>
                  </a:extLst>
                </a:hlinkClick>
              </a:rPr>
              <a:t>://www.google.com/url?sa=i&amp;url=https%3A%2F%2Fbionews.gr</a:t>
            </a:r>
            <a:r>
              <a:rPr lang="en-US" sz="1400" dirty="0"/>
              <a:t> </a:t>
            </a:r>
            <a:endParaRPr lang="el-GR" sz="1400" dirty="0"/>
          </a:p>
        </p:txBody>
      </p:sp>
    </p:spTree>
    <p:extLst>
      <p:ext uri="{BB962C8B-B14F-4D97-AF65-F5344CB8AC3E}">
        <p14:creationId xmlns:p14="http://schemas.microsoft.com/office/powerpoint/2010/main" val="10330833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1000" fill="hold"/>
                                        <p:tgtEl>
                                          <p:spTgt spid="3">
                                            <p:txEl>
                                              <p:pRg st="2" end="2"/>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1000" fill="hold"/>
                                        <p:tgtEl>
                                          <p:spTgt spid="3">
                                            <p:txEl>
                                              <p:pRg st="0" end="0"/>
                                            </p:txEl>
                                          </p:spTgt>
                                        </p:tgtEl>
                                      </p:cBhvr>
                                      <p:by x="150000" y="150000"/>
                                    </p:animScale>
                                  </p:childTnLst>
                                </p:cTn>
                              </p:par>
                              <p:par>
                                <p:cTn id="11" presetID="6" presetClass="emph" presetSubtype="0" fill="hold" nodeType="withEffect">
                                  <p:stCondLst>
                                    <p:cond delay="0"/>
                                  </p:stCondLst>
                                  <p:childTnLst>
                                    <p:animScale>
                                      <p:cBhvr>
                                        <p:cTn id="12" dur="1000" fill="hold"/>
                                        <p:tgtEl>
                                          <p:spTgt spid="3">
                                            <p:txEl>
                                              <p:pRg st="3" end="3"/>
                                            </p:txEl>
                                          </p:spTgt>
                                        </p:tgtEl>
                                      </p:cBhvr>
                                      <p:by x="150000" y="150000"/>
                                    </p:animScale>
                                  </p:childTnLst>
                                </p:cTn>
                              </p:par>
                              <p:par>
                                <p:cTn id="13" presetID="6" presetClass="emph" presetSubtype="0" fill="hold" nodeType="withEffect">
                                  <p:stCondLst>
                                    <p:cond delay="0"/>
                                  </p:stCondLst>
                                  <p:childTnLst>
                                    <p:animScale>
                                      <p:cBhvr>
                                        <p:cTn id="14" dur="1000" fill="hold"/>
                                        <p:tgtEl>
                                          <p:spTgt spid="3">
                                            <p:txEl>
                                              <p:pRg st="4" end="4"/>
                                            </p:txEl>
                                          </p:spTgt>
                                        </p:tgtEl>
                                      </p:cBhvr>
                                      <p:by x="150000" y="150000"/>
                                    </p:animScale>
                                  </p:childTnLst>
                                </p:cTn>
                              </p:par>
                              <p:par>
                                <p:cTn id="15" presetID="6" presetClass="emph" presetSubtype="0" fill="hold" nodeType="withEffect">
                                  <p:stCondLst>
                                    <p:cond delay="0"/>
                                  </p:stCondLst>
                                  <p:childTnLst>
                                    <p:animScale>
                                      <p:cBhvr>
                                        <p:cTn id="16" dur="1000" fill="hold"/>
                                        <p:tgtEl>
                                          <p:spTgt spid="3">
                                            <p:txEl>
                                              <p:pRg st="5" end="5"/>
                                            </p:txEl>
                                          </p:spTgt>
                                        </p:tgtEl>
                                      </p:cBhvr>
                                      <p:by x="150000" y="150000"/>
                                    </p:animScale>
                                  </p:childTnLst>
                                </p:cTn>
                              </p:par>
                              <p:par>
                                <p:cTn id="17" presetID="6" presetClass="emph" presetSubtype="0" fill="hold" nodeType="withEffect">
                                  <p:stCondLst>
                                    <p:cond delay="0"/>
                                  </p:stCondLst>
                                  <p:childTnLst>
                                    <p:animScale>
                                      <p:cBhvr>
                                        <p:cTn id="18" dur="1000" fill="hold"/>
                                        <p:tgtEl>
                                          <p:spTgt spid="3">
                                            <p:txEl>
                                              <p:pRg st="8" end="8"/>
                                            </p:txEl>
                                          </p:spTgt>
                                        </p:tgtEl>
                                      </p:cBhvr>
                                      <p:by x="150000" y="150000"/>
                                    </p:animScale>
                                  </p:childTnLst>
                                </p:cTn>
                              </p:par>
                              <p:par>
                                <p:cTn id="19" presetID="6" presetClass="emph" presetSubtype="0" fill="hold" nodeType="withEffect">
                                  <p:stCondLst>
                                    <p:cond delay="0"/>
                                  </p:stCondLst>
                                  <p:childTnLst>
                                    <p:animScale>
                                      <p:cBhvr>
                                        <p:cTn id="20" dur="1000" fill="hold"/>
                                        <p:tgtEl>
                                          <p:spTgt spid="3">
                                            <p:txEl>
                                              <p:pRg st="9" end="9"/>
                                            </p:txEl>
                                          </p:spTgt>
                                        </p:tgtEl>
                                      </p:cBhvr>
                                      <p:by x="150000" y="150000"/>
                                    </p:animScale>
                                  </p:childTnLst>
                                </p:cTn>
                              </p:par>
                              <p:par>
                                <p:cTn id="21" presetID="6" presetClass="emph" presetSubtype="0" fill="hold" nodeType="withEffect">
                                  <p:stCondLst>
                                    <p:cond delay="0"/>
                                  </p:stCondLst>
                                  <p:childTnLst>
                                    <p:animScale>
                                      <p:cBhvr>
                                        <p:cTn id="22" dur="1000" fill="hold"/>
                                        <p:tgtEl>
                                          <p:spTgt spid="3">
                                            <p:txEl>
                                              <p:pRg st="10" end="1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376DF0A5-C3D3-A049-E0F7-F20A8F781306}"/>
              </a:ext>
            </a:extLst>
          </p:cNvPr>
          <p:cNvSpPr>
            <a:spLocks noGrp="1"/>
          </p:cNvSpPr>
          <p:nvPr>
            <p:ph type="title"/>
          </p:nvPr>
        </p:nvSpPr>
        <p:spPr>
          <a:xfrm>
            <a:off x="1066800" y="480669"/>
            <a:ext cx="10058400" cy="1371600"/>
          </a:xfrm>
        </p:spPr>
        <p:txBody>
          <a:bodyPr>
            <a:normAutofit/>
          </a:bodyPr>
          <a:lstStyle/>
          <a:p>
            <a:r>
              <a:rPr lang="el-GR" sz="3600" b="1" dirty="0"/>
              <a:t>Συνδεδεμένοι, Ν.Α. Χρηστάκης, </a:t>
            </a:r>
            <a:r>
              <a:rPr lang="en-US" sz="3600" b="1" dirty="0"/>
              <a:t>Fowler H. James </a:t>
            </a:r>
            <a:endParaRPr lang="el-GR" sz="3600" b="1" dirty="0">
              <a:solidFill>
                <a:schemeClr val="tx1"/>
              </a:solidFill>
            </a:endParaRPr>
          </a:p>
        </p:txBody>
      </p:sp>
      <p:pic>
        <p:nvPicPr>
          <p:cNvPr id="6" name="Θέση περιεχομένου 5">
            <a:extLst>
              <a:ext uri="{FF2B5EF4-FFF2-40B4-BE49-F238E27FC236}">
                <a16:creationId xmlns:a16="http://schemas.microsoft.com/office/drawing/2014/main" id="{8C64C9A0-B148-DA28-5A4D-70E4AC75368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238250" y="1933575"/>
            <a:ext cx="3522049" cy="4714875"/>
          </a:xfrm>
        </p:spPr>
      </p:pic>
      <p:sp>
        <p:nvSpPr>
          <p:cNvPr id="5" name="Θέση περιεχομένου 4">
            <a:extLst>
              <a:ext uri="{FF2B5EF4-FFF2-40B4-BE49-F238E27FC236}">
                <a16:creationId xmlns:a16="http://schemas.microsoft.com/office/drawing/2014/main" id="{B09E60CC-38C3-EF00-3213-BDCA9C823939}"/>
              </a:ext>
            </a:extLst>
          </p:cNvPr>
          <p:cNvSpPr>
            <a:spLocks noGrp="1"/>
          </p:cNvSpPr>
          <p:nvPr>
            <p:ph sz="half" idx="2"/>
          </p:nvPr>
        </p:nvSpPr>
        <p:spPr>
          <a:xfrm>
            <a:off x="5991225" y="2103119"/>
            <a:ext cx="5133975" cy="4274211"/>
          </a:xfrm>
        </p:spPr>
        <p:txBody>
          <a:bodyPr>
            <a:normAutofit/>
          </a:bodyPr>
          <a:lstStyle/>
          <a:p>
            <a:r>
              <a:rPr lang="el-GR" sz="2400" b="0" i="0" dirty="0">
                <a:solidFill>
                  <a:srgbClr val="000000"/>
                </a:solidFill>
                <a:effectLst/>
              </a:rPr>
              <a:t>Αφορά </a:t>
            </a:r>
            <a:r>
              <a:rPr lang="el-GR" sz="2400" b="0" i="0" dirty="0">
                <a:effectLst/>
              </a:rPr>
              <a:t>στον κόσμο των </a:t>
            </a:r>
            <a:r>
              <a:rPr lang="el-GR" sz="2400" b="1" i="0" dirty="0">
                <a:effectLst/>
              </a:rPr>
              <a:t>κοινωνικών δικτύων </a:t>
            </a:r>
            <a:r>
              <a:rPr lang="el-GR" sz="2400" dirty="0"/>
              <a:t>κ</a:t>
            </a:r>
            <a:r>
              <a:rPr lang="el-GR" sz="2400" b="0" i="0" dirty="0">
                <a:effectLst/>
              </a:rPr>
              <a:t>αι της σημασίας τους για την ζωή μας: </a:t>
            </a:r>
          </a:p>
          <a:p>
            <a:pPr marL="0" indent="0">
              <a:buNone/>
            </a:pPr>
            <a:endParaRPr lang="el-GR" sz="2400" dirty="0"/>
          </a:p>
          <a:p>
            <a:pPr lvl="1">
              <a:buFont typeface="Wingdings" panose="05000000000000000000" pitchFamily="2" charset="2"/>
              <a:buChar char="ü"/>
            </a:pPr>
            <a:r>
              <a:rPr lang="el-GR" sz="2200" b="0" i="0" dirty="0">
                <a:effectLst/>
              </a:rPr>
              <a:t>Προσωπική, επαγγελματική</a:t>
            </a:r>
          </a:p>
          <a:p>
            <a:pPr lvl="1">
              <a:buFont typeface="Wingdings" panose="05000000000000000000" pitchFamily="2" charset="2"/>
              <a:buChar char="ü"/>
            </a:pPr>
            <a:r>
              <a:rPr lang="el-GR" sz="2200" dirty="0"/>
              <a:t>Κ</a:t>
            </a:r>
            <a:r>
              <a:rPr lang="el-GR" sz="2200" b="0" i="0" dirty="0">
                <a:effectLst/>
              </a:rPr>
              <a:t>αι γενικότερα για την πορεία μας στη ζωή, την κατανόηση της ύπαρξής μας μέσα στην κοινωνία και ως εκ τούτου την επιλογή της αλλαγής.  </a:t>
            </a:r>
            <a:endParaRPr lang="el-GR" sz="2200" dirty="0"/>
          </a:p>
        </p:txBody>
      </p:sp>
      <p:sp>
        <p:nvSpPr>
          <p:cNvPr id="4" name="Θέση αριθμού διαφάνειας 3">
            <a:extLst>
              <a:ext uri="{FF2B5EF4-FFF2-40B4-BE49-F238E27FC236}">
                <a16:creationId xmlns:a16="http://schemas.microsoft.com/office/drawing/2014/main" id="{D1416CB2-9AB4-BC37-DDF6-4B40F25C9A7A}"/>
              </a:ext>
            </a:extLst>
          </p:cNvPr>
          <p:cNvSpPr>
            <a:spLocks noGrp="1"/>
          </p:cNvSpPr>
          <p:nvPr>
            <p:ph type="sldNum" sz="quarter" idx="12"/>
          </p:nvPr>
        </p:nvSpPr>
        <p:spPr/>
        <p:txBody>
          <a:bodyPr/>
          <a:lstStyle/>
          <a:p>
            <a:fld id="{29A67EF4-6AD0-4895-A677-9D84EEBBB660}" type="slidenum">
              <a:rPr lang="el-GR" smtClean="0"/>
              <a:t>54</a:t>
            </a:fld>
            <a:endParaRPr lang="el-GR"/>
          </a:p>
        </p:txBody>
      </p:sp>
    </p:spTree>
    <p:extLst>
      <p:ext uri="{BB962C8B-B14F-4D97-AF65-F5344CB8AC3E}">
        <p14:creationId xmlns:p14="http://schemas.microsoft.com/office/powerpoint/2010/main" val="186735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B7E4AF-D9CA-0283-9365-25BF16866490}"/>
              </a:ext>
            </a:extLst>
          </p:cNvPr>
          <p:cNvSpPr>
            <a:spLocks noGrp="1"/>
          </p:cNvSpPr>
          <p:nvPr>
            <p:ph type="title"/>
          </p:nvPr>
        </p:nvSpPr>
        <p:spPr>
          <a:xfrm>
            <a:off x="866775" y="514349"/>
            <a:ext cx="10058400" cy="1090269"/>
          </a:xfrm>
        </p:spPr>
        <p:txBody>
          <a:bodyPr>
            <a:normAutofit/>
          </a:bodyPr>
          <a:lstStyle/>
          <a:p>
            <a:r>
              <a:rPr lang="el-GR" sz="3600" b="1" dirty="0"/>
              <a:t>Η θεραπευτική σχέση</a:t>
            </a:r>
          </a:p>
        </p:txBody>
      </p:sp>
      <p:sp>
        <p:nvSpPr>
          <p:cNvPr id="6" name="Θέση περιεχομένου 5">
            <a:extLst>
              <a:ext uri="{FF2B5EF4-FFF2-40B4-BE49-F238E27FC236}">
                <a16:creationId xmlns:a16="http://schemas.microsoft.com/office/drawing/2014/main" id="{FB3D962A-4995-5B95-7919-DD8E9F7CC780}"/>
              </a:ext>
            </a:extLst>
          </p:cNvPr>
          <p:cNvSpPr>
            <a:spLocks noGrp="1"/>
          </p:cNvSpPr>
          <p:nvPr>
            <p:ph idx="1"/>
          </p:nvPr>
        </p:nvSpPr>
        <p:spPr>
          <a:xfrm>
            <a:off x="748788" y="1348586"/>
            <a:ext cx="10058400" cy="4865949"/>
          </a:xfrm>
        </p:spPr>
        <p:txBody>
          <a:bodyPr>
            <a:normAutofit fontScale="85000" lnSpcReduction="10000"/>
          </a:bodyPr>
          <a:lstStyle/>
          <a:p>
            <a:pPr marL="0" marR="0" algn="just">
              <a:lnSpc>
                <a:spcPct val="150000"/>
              </a:lnSpc>
              <a:spcBef>
                <a:spcPts val="0"/>
              </a:spcBef>
              <a:spcAft>
                <a:spcPts val="0"/>
              </a:spcAft>
            </a:pPr>
            <a:r>
              <a:rPr lang="el-GR" sz="2600" dirty="0">
                <a:ea typeface="Times New Roman" panose="02020603050405020304" pitchFamily="18" charset="0"/>
                <a:cs typeface="Times New Roman" panose="02020603050405020304" pitchFamily="18" charset="0"/>
              </a:rPr>
              <a:t>Π</a:t>
            </a:r>
            <a:r>
              <a:rPr lang="el-GR" sz="2600" dirty="0">
                <a:effectLst/>
                <a:ea typeface="Times New Roman" panose="02020603050405020304" pitchFamily="18" charset="0"/>
                <a:cs typeface="Times New Roman" panose="02020603050405020304" pitchFamily="18" charset="0"/>
              </a:rPr>
              <a:t>εριλαμβάνει,  τρεις παράγοντες: </a:t>
            </a:r>
          </a:p>
          <a:p>
            <a:pPr marL="708660" lvl="2" indent="-342900" algn="just">
              <a:lnSpc>
                <a:spcPct val="150000"/>
              </a:lnSpc>
              <a:spcBef>
                <a:spcPts val="0"/>
              </a:spcBef>
              <a:buFont typeface="Wingdings" panose="05000000000000000000" pitchFamily="2" charset="2"/>
              <a:buChar char="ü"/>
            </a:pPr>
            <a:r>
              <a:rPr lang="el-GR" sz="2600" dirty="0">
                <a:ea typeface="Times New Roman" panose="02020603050405020304" pitchFamily="18" charset="0"/>
                <a:cs typeface="Times New Roman" panose="02020603050405020304" pitchFamily="18" charset="0"/>
              </a:rPr>
              <a:t>Τ</a:t>
            </a:r>
            <a:r>
              <a:rPr lang="el-GR" sz="2600" dirty="0">
                <a:effectLst/>
                <a:ea typeface="Times New Roman" panose="02020603050405020304" pitchFamily="18" charset="0"/>
                <a:cs typeface="Times New Roman" panose="02020603050405020304" pitchFamily="18" charset="0"/>
              </a:rPr>
              <a:t>η συμφωνία ως προς τους θεραπευτικούς στόχους, το πλαίσιο, τους κανόνες, κ.λπ.</a:t>
            </a:r>
          </a:p>
          <a:p>
            <a:pPr marL="708660" lvl="2" indent="-342900" algn="just">
              <a:lnSpc>
                <a:spcPct val="150000"/>
              </a:lnSpc>
              <a:spcBef>
                <a:spcPts val="0"/>
              </a:spcBef>
              <a:buFont typeface="Wingdings" panose="05000000000000000000" pitchFamily="2" charset="2"/>
              <a:buChar char="ü"/>
            </a:pPr>
            <a:r>
              <a:rPr lang="el-GR" sz="2600" dirty="0">
                <a:ea typeface="Times New Roman" panose="02020603050405020304" pitchFamily="18" charset="0"/>
                <a:cs typeface="Times New Roman" panose="02020603050405020304" pitchFamily="18" charset="0"/>
              </a:rPr>
              <a:t>Το </a:t>
            </a:r>
            <a:r>
              <a:rPr lang="en-US" sz="2600" dirty="0">
                <a:ea typeface="Times New Roman" panose="02020603050405020304" pitchFamily="18" charset="0"/>
                <a:cs typeface="Times New Roman" panose="02020603050405020304" pitchFamily="18" charset="0"/>
              </a:rPr>
              <a:t>join! (</a:t>
            </a:r>
            <a:r>
              <a:rPr lang="el-GR" sz="2600" dirty="0">
                <a:ea typeface="Times New Roman" panose="02020603050405020304" pitchFamily="18" charset="0"/>
                <a:cs typeface="Times New Roman" panose="02020603050405020304" pitchFamily="18" charset="0"/>
              </a:rPr>
              <a:t>ακόμη και από το τηλέφωνο) - σύνδεση. </a:t>
            </a:r>
          </a:p>
          <a:p>
            <a:pPr marL="708660" lvl="2" indent="-342900" algn="just">
              <a:lnSpc>
                <a:spcPct val="150000"/>
              </a:lnSpc>
              <a:spcBef>
                <a:spcPts val="0"/>
              </a:spcBef>
              <a:buFont typeface="Wingdings" panose="05000000000000000000" pitchFamily="2" charset="2"/>
              <a:buChar char="ü"/>
            </a:pPr>
            <a:r>
              <a:rPr lang="el-GR" sz="2600" dirty="0">
                <a:effectLst/>
                <a:ea typeface="Times New Roman" panose="02020603050405020304" pitchFamily="18" charset="0"/>
                <a:cs typeface="Times New Roman" panose="02020603050405020304" pitchFamily="18" charset="0"/>
              </a:rPr>
              <a:t>Τι ονειρεύτηκες για αυτόν/</a:t>
            </a:r>
            <a:r>
              <a:rPr lang="el-GR" sz="2600" dirty="0" err="1">
                <a:effectLst/>
                <a:ea typeface="Times New Roman" panose="02020603050405020304" pitchFamily="18" charset="0"/>
                <a:cs typeface="Times New Roman" panose="02020603050405020304" pitchFamily="18" charset="0"/>
              </a:rPr>
              <a:t>ήν</a:t>
            </a:r>
            <a:r>
              <a:rPr lang="el-GR" sz="2600" dirty="0">
                <a:effectLst/>
                <a:ea typeface="Times New Roman" panose="02020603050405020304" pitchFamily="18" charset="0"/>
                <a:cs typeface="Times New Roman" panose="02020603050405020304" pitchFamily="18" charset="0"/>
              </a:rPr>
              <a:t>/την οικογένεια?</a:t>
            </a:r>
          </a:p>
          <a:p>
            <a:pPr marL="708660" lvl="2" indent="-342900" algn="just">
              <a:lnSpc>
                <a:spcPct val="150000"/>
              </a:lnSpc>
              <a:spcBef>
                <a:spcPts val="0"/>
              </a:spcBef>
              <a:buFont typeface="Wingdings" panose="05000000000000000000" pitchFamily="2" charset="2"/>
              <a:buChar char="ü"/>
            </a:pPr>
            <a:endParaRPr lang="el-GR" sz="2600" dirty="0">
              <a:ea typeface="Times New Roman" panose="02020603050405020304" pitchFamily="18" charset="0"/>
              <a:cs typeface="Times New Roman" panose="02020603050405020304" pitchFamily="18" charset="0"/>
            </a:endParaRPr>
          </a:p>
          <a:p>
            <a:pPr marL="708660" lvl="2" indent="-342900" algn="just">
              <a:lnSpc>
                <a:spcPct val="150000"/>
              </a:lnSpc>
              <a:spcBef>
                <a:spcPts val="0"/>
              </a:spcBef>
              <a:buFont typeface="Wingdings" panose="05000000000000000000" pitchFamily="2" charset="2"/>
              <a:buChar char="ü"/>
            </a:pPr>
            <a:r>
              <a:rPr lang="el-GR" sz="2600" dirty="0">
                <a:ea typeface="Times New Roman" panose="02020603050405020304" pitchFamily="18" charset="0"/>
                <a:cs typeface="Times New Roman" panose="02020603050405020304" pitchFamily="18" charset="0"/>
              </a:rPr>
              <a:t>Τ</a:t>
            </a:r>
            <a:r>
              <a:rPr lang="el-GR" sz="2600" dirty="0">
                <a:effectLst/>
                <a:ea typeface="Times New Roman" panose="02020603050405020304" pitchFamily="18" charset="0"/>
                <a:cs typeface="Times New Roman" panose="02020603050405020304" pitchFamily="18" charset="0"/>
              </a:rPr>
              <a:t>ην ανάπτυξη θεραπευτικού δεσμού, ο οποίος περιλαμβάνει ένα δίκτυο από θετικές προσωπικές προσκολλήσεις μεταξύ θεραπευτή και θεραπευόμενου και περικλείει θέματα όπως είναι, η αμοιβαία εμπιστοσύνη, η αποδοχή και η εχεμύθεια. </a:t>
            </a:r>
            <a:endParaRPr lang="el-GR" sz="26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l-GR" sz="2600" dirty="0">
                <a:effectLst/>
                <a:ea typeface="Calibri" panose="020F0502020204030204" pitchFamily="34" charset="0"/>
                <a:cs typeface="Times New Roman" panose="02020603050405020304" pitchFamily="18" charset="0"/>
              </a:rPr>
              <a:t> </a:t>
            </a:r>
          </a:p>
          <a:p>
            <a:endParaRPr lang="el-GR" dirty="0"/>
          </a:p>
        </p:txBody>
      </p:sp>
      <p:sp>
        <p:nvSpPr>
          <p:cNvPr id="5" name="Θέση αριθμού διαφάνειας 4">
            <a:extLst>
              <a:ext uri="{FF2B5EF4-FFF2-40B4-BE49-F238E27FC236}">
                <a16:creationId xmlns:a16="http://schemas.microsoft.com/office/drawing/2014/main" id="{1F19DACB-22FB-BD47-E10F-DFED8CF5CC0D}"/>
              </a:ext>
            </a:extLst>
          </p:cNvPr>
          <p:cNvSpPr>
            <a:spLocks noGrp="1"/>
          </p:cNvSpPr>
          <p:nvPr>
            <p:ph type="sldNum" sz="quarter" idx="12"/>
          </p:nvPr>
        </p:nvSpPr>
        <p:spPr/>
        <p:txBody>
          <a:bodyPr/>
          <a:lstStyle/>
          <a:p>
            <a:fld id="{29A67EF4-6AD0-4895-A677-9D84EEBBB660}" type="slidenum">
              <a:rPr lang="el-GR" smtClean="0"/>
              <a:t>55</a:t>
            </a:fld>
            <a:endParaRPr lang="el-GR"/>
          </a:p>
        </p:txBody>
      </p:sp>
    </p:spTree>
    <p:extLst>
      <p:ext uri="{BB962C8B-B14F-4D97-AF65-F5344CB8AC3E}">
        <p14:creationId xmlns:p14="http://schemas.microsoft.com/office/powerpoint/2010/main" val="25009899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182566-2A1A-D45C-ED8F-C25B807DBA2B}"/>
              </a:ext>
            </a:extLst>
          </p:cNvPr>
          <p:cNvSpPr>
            <a:spLocks noGrp="1"/>
          </p:cNvSpPr>
          <p:nvPr>
            <p:ph type="title"/>
          </p:nvPr>
        </p:nvSpPr>
        <p:spPr/>
        <p:txBody>
          <a:bodyPr>
            <a:normAutofit fontScale="90000"/>
          </a:bodyPr>
          <a:lstStyle/>
          <a:p>
            <a:r>
              <a:rPr lang="el-GR" sz="3600" b="1" i="0" dirty="0">
                <a:solidFill>
                  <a:srgbClr val="444444"/>
                </a:solidFill>
                <a:effectLst/>
                <a:latin typeface="+mn-lt"/>
              </a:rPr>
              <a:t>Παράγοντες που ενδέχεται να επηρεάσουν τη δημιουργία μιας καλής θεραπευτικής σχέσης</a:t>
            </a:r>
            <a:br>
              <a:rPr lang="el-GR" b="1" i="0" dirty="0">
                <a:solidFill>
                  <a:srgbClr val="444444"/>
                </a:solidFill>
                <a:effectLst/>
                <a:latin typeface="Open Sans" panose="020B0606030504020204" pitchFamily="34" charset="0"/>
              </a:rPr>
            </a:br>
            <a:endParaRPr lang="el-GR" dirty="0"/>
          </a:p>
        </p:txBody>
      </p:sp>
      <p:sp>
        <p:nvSpPr>
          <p:cNvPr id="3" name="Θέση περιεχομένου 2">
            <a:extLst>
              <a:ext uri="{FF2B5EF4-FFF2-40B4-BE49-F238E27FC236}">
                <a16:creationId xmlns:a16="http://schemas.microsoft.com/office/drawing/2014/main" id="{B67AB5D2-9439-97CF-4A1B-54E03A554F6B}"/>
              </a:ext>
            </a:extLst>
          </p:cNvPr>
          <p:cNvSpPr>
            <a:spLocks noGrp="1"/>
          </p:cNvSpPr>
          <p:nvPr>
            <p:ph idx="1"/>
          </p:nvPr>
        </p:nvSpPr>
        <p:spPr>
          <a:xfrm>
            <a:off x="895350" y="1684019"/>
            <a:ext cx="10058400" cy="4786548"/>
          </a:xfrm>
        </p:spPr>
        <p:txBody>
          <a:bodyPr>
            <a:normAutofit fontScale="92500" lnSpcReduction="10000"/>
          </a:bodyPr>
          <a:lstStyle/>
          <a:p>
            <a:pPr algn="l">
              <a:buFont typeface="Courier New" panose="02070309020205020404" pitchFamily="49" charset="0"/>
              <a:buChar char="o"/>
            </a:pPr>
            <a:r>
              <a:rPr lang="el-GR" sz="2400" b="1" i="0" dirty="0">
                <a:solidFill>
                  <a:srgbClr val="444444"/>
                </a:solidFill>
                <a:effectLst/>
              </a:rPr>
              <a:t>Τα χαρακτηριστικά της προσωπικότητας του θεραπευτή</a:t>
            </a:r>
            <a:r>
              <a:rPr lang="el-GR" sz="2400" dirty="0">
                <a:solidFill>
                  <a:srgbClr val="444444"/>
                </a:solidFill>
              </a:rPr>
              <a:t>.</a:t>
            </a:r>
          </a:p>
          <a:p>
            <a:pPr lvl="1">
              <a:buFont typeface="Wingdings" panose="05000000000000000000" pitchFamily="2" charset="2"/>
              <a:buChar char="ü"/>
            </a:pPr>
            <a:r>
              <a:rPr lang="el-GR" sz="2200" dirty="0">
                <a:solidFill>
                  <a:srgbClr val="444444"/>
                </a:solidFill>
              </a:rPr>
              <a:t>Ζ</a:t>
            </a:r>
            <a:r>
              <a:rPr lang="el-GR" sz="2200" b="0" i="0" dirty="0">
                <a:solidFill>
                  <a:srgbClr val="444444"/>
                </a:solidFill>
                <a:effectLst/>
              </a:rPr>
              <a:t>εστασιά, η γνησιότητα, η αμεσότητα, η ενσυναίσθηση και η άνευ όρων αποδοχή του θεραπευόμενου (Ευσταθίου, κ.α. 2014). </a:t>
            </a:r>
          </a:p>
          <a:p>
            <a:pPr lvl="1">
              <a:buFont typeface="Wingdings" panose="05000000000000000000" pitchFamily="2" charset="2"/>
              <a:buChar char="ü"/>
            </a:pPr>
            <a:r>
              <a:rPr lang="el-GR" sz="2200" b="0" i="0" dirty="0">
                <a:solidFill>
                  <a:srgbClr val="444444"/>
                </a:solidFill>
                <a:effectLst/>
              </a:rPr>
              <a:t>Η χρήση χιούμορ μπορεί να βοηθήσει με σκοπό να μειωθεί η αμηχανία που μπορεί να υπάρχει κατά τη διάρκεια της συνεδρίας- </a:t>
            </a:r>
            <a:r>
              <a:rPr lang="el-GR" sz="2200" b="1" i="0" dirty="0">
                <a:solidFill>
                  <a:srgbClr val="444444"/>
                </a:solidFill>
                <a:effectLst/>
              </a:rPr>
              <a:t>με κριτήριο όχι την αμηχανία του θεραπευτή</a:t>
            </a:r>
          </a:p>
          <a:p>
            <a:pPr lvl="2">
              <a:buFont typeface="Wingdings" panose="05000000000000000000" pitchFamily="2" charset="2"/>
              <a:buChar char="§"/>
            </a:pPr>
            <a:r>
              <a:rPr lang="el-GR" sz="2000" b="1" dirty="0">
                <a:solidFill>
                  <a:srgbClr val="444444"/>
                </a:solidFill>
              </a:rPr>
              <a:t>Μη θεραπευτικό</a:t>
            </a:r>
            <a:r>
              <a:rPr lang="el-GR" sz="2000" b="0" i="0" dirty="0">
                <a:solidFill>
                  <a:srgbClr val="444444"/>
                </a:solidFill>
                <a:effectLst/>
              </a:rPr>
              <a:t>: Η κριτική, η μη αποδοχή, η έλλειψη επικοινωνιακών δεξιοτήτων, η μη θεραπεία του συντονιστή/θεραπευτή</a:t>
            </a:r>
          </a:p>
          <a:p>
            <a:pPr algn="l">
              <a:buFont typeface="Courier New" panose="02070309020205020404" pitchFamily="49" charset="0"/>
              <a:buChar char="o"/>
            </a:pPr>
            <a:r>
              <a:rPr lang="el-GR" sz="2400" b="1" i="0" dirty="0">
                <a:solidFill>
                  <a:srgbClr val="444444"/>
                </a:solidFill>
                <a:effectLst/>
              </a:rPr>
              <a:t>Τα χαρακτηριστικά της προσωπικότητας του θεραπευόμενου.</a:t>
            </a:r>
          </a:p>
          <a:p>
            <a:pPr lvl="1">
              <a:buFont typeface="Wingdings" panose="05000000000000000000" pitchFamily="2" charset="2"/>
              <a:buChar char="ü"/>
            </a:pPr>
            <a:r>
              <a:rPr lang="el-GR" sz="2200" dirty="0">
                <a:solidFill>
                  <a:srgbClr val="444444"/>
                </a:solidFill>
              </a:rPr>
              <a:t>Θ</a:t>
            </a:r>
            <a:r>
              <a:rPr lang="el-GR" sz="2200" b="0" i="0" dirty="0">
                <a:solidFill>
                  <a:srgbClr val="444444"/>
                </a:solidFill>
                <a:effectLst/>
              </a:rPr>
              <a:t>εραπευόμενοι, οι οποίοι δυσκολεύονται να ανοιχτούν και να εξωτερικεύσουν τα προβλήματα που αντιμετωπίζουν. </a:t>
            </a:r>
          </a:p>
          <a:p>
            <a:pPr lvl="2">
              <a:buFont typeface="Wingdings" panose="05000000000000000000" pitchFamily="2" charset="2"/>
              <a:buChar char="§"/>
            </a:pPr>
            <a:r>
              <a:rPr lang="el-GR" sz="2000" b="0" i="0" dirty="0">
                <a:solidFill>
                  <a:srgbClr val="444444"/>
                </a:solidFill>
                <a:effectLst/>
              </a:rPr>
              <a:t>Πρόκληση ή αρνητικό?  </a:t>
            </a:r>
          </a:p>
          <a:p>
            <a:pPr lvl="1">
              <a:buFont typeface="Wingdings" panose="05000000000000000000" pitchFamily="2" charset="2"/>
              <a:buChar char="ü"/>
            </a:pPr>
            <a:r>
              <a:rPr lang="el-GR" sz="2200" b="0" i="0" dirty="0">
                <a:solidFill>
                  <a:srgbClr val="444444"/>
                </a:solidFill>
                <a:effectLst/>
              </a:rPr>
              <a:t>«απροθυμία»/μη ενεργητική συμμετοχή</a:t>
            </a:r>
          </a:p>
          <a:p>
            <a:pPr lvl="1">
              <a:buFont typeface="Wingdings" panose="05000000000000000000" pitchFamily="2" charset="2"/>
              <a:buChar char="ü"/>
            </a:pPr>
            <a:r>
              <a:rPr lang="el-GR" sz="2000" dirty="0">
                <a:solidFill>
                  <a:srgbClr val="444444"/>
                </a:solidFill>
              </a:rPr>
              <a:t>Η σιωπή? </a:t>
            </a:r>
            <a:r>
              <a:rPr lang="el-GR" sz="2000" b="0" i="0" dirty="0">
                <a:solidFill>
                  <a:srgbClr val="444444"/>
                </a:solidFill>
                <a:effectLst/>
              </a:rPr>
              <a:t> </a:t>
            </a:r>
          </a:p>
          <a:p>
            <a:pPr lvl="1">
              <a:buFont typeface="Courier New" panose="02070309020205020404" pitchFamily="49" charset="0"/>
              <a:buChar char="o"/>
            </a:pPr>
            <a:r>
              <a:rPr lang="el-GR" sz="2200" b="1" dirty="0">
                <a:solidFill>
                  <a:srgbClr val="FF0000"/>
                </a:solidFill>
              </a:rPr>
              <a:t>«βοήθησέ με να αλλάξω χωρίς να αλλάξω τίποτα»!</a:t>
            </a:r>
            <a:endParaRPr lang="el-GR" sz="2200" b="1" i="0" dirty="0">
              <a:solidFill>
                <a:srgbClr val="FF0000"/>
              </a:solidFill>
              <a:effectLst/>
            </a:endParaRPr>
          </a:p>
          <a:p>
            <a:endParaRPr lang="el-GR" dirty="0"/>
          </a:p>
        </p:txBody>
      </p:sp>
      <p:sp>
        <p:nvSpPr>
          <p:cNvPr id="4" name="Θέση αριθμού διαφάνειας 3">
            <a:extLst>
              <a:ext uri="{FF2B5EF4-FFF2-40B4-BE49-F238E27FC236}">
                <a16:creationId xmlns:a16="http://schemas.microsoft.com/office/drawing/2014/main" id="{7B22A745-8ED4-5956-6132-1D1EB8451B89}"/>
              </a:ext>
            </a:extLst>
          </p:cNvPr>
          <p:cNvSpPr>
            <a:spLocks noGrp="1"/>
          </p:cNvSpPr>
          <p:nvPr>
            <p:ph type="sldNum" sz="quarter" idx="12"/>
          </p:nvPr>
        </p:nvSpPr>
        <p:spPr/>
        <p:txBody>
          <a:bodyPr/>
          <a:lstStyle/>
          <a:p>
            <a:fld id="{29A67EF4-6AD0-4895-A677-9D84EEBBB660}" type="slidenum">
              <a:rPr lang="el-GR" smtClean="0"/>
              <a:t>56</a:t>
            </a:fld>
            <a:endParaRPr lang="el-GR"/>
          </a:p>
        </p:txBody>
      </p:sp>
    </p:spTree>
    <p:extLst>
      <p:ext uri="{BB962C8B-B14F-4D97-AF65-F5344CB8AC3E}">
        <p14:creationId xmlns:p14="http://schemas.microsoft.com/office/powerpoint/2010/main" val="27385535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757E1-A1B1-5CAF-1636-AD865CAAD026}"/>
              </a:ext>
            </a:extLst>
          </p:cNvPr>
          <p:cNvSpPr txBox="1">
            <a:spLocks noGrp="1"/>
          </p:cNvSpPr>
          <p:nvPr>
            <p:ph type="title"/>
          </p:nvPr>
        </p:nvSpPr>
        <p:spPr>
          <a:xfrm>
            <a:off x="446318" y="311481"/>
            <a:ext cx="10515600" cy="786777"/>
          </a:xfrm>
        </p:spPr>
        <p:txBody>
          <a:bodyPr>
            <a:normAutofit/>
          </a:bodyPr>
          <a:lstStyle/>
          <a:p>
            <a:pPr lvl="0"/>
            <a:r>
              <a:rPr lang="el-GR" sz="3600" b="1" dirty="0"/>
              <a:t>Ερευνητικά δεδομένα αποτελεσματικότητας </a:t>
            </a:r>
          </a:p>
        </p:txBody>
      </p:sp>
      <p:sp>
        <p:nvSpPr>
          <p:cNvPr id="3" name="Θέση περιεχομένου 2">
            <a:extLst>
              <a:ext uri="{FF2B5EF4-FFF2-40B4-BE49-F238E27FC236}">
                <a16:creationId xmlns:a16="http://schemas.microsoft.com/office/drawing/2014/main" id="{FF462340-C4E7-1E85-322B-97C769D1D044}"/>
              </a:ext>
            </a:extLst>
          </p:cNvPr>
          <p:cNvSpPr txBox="1">
            <a:spLocks noGrp="1"/>
          </p:cNvSpPr>
          <p:nvPr>
            <p:ph idx="1"/>
          </p:nvPr>
        </p:nvSpPr>
        <p:spPr>
          <a:xfrm>
            <a:off x="676275" y="1460497"/>
            <a:ext cx="10753725" cy="4895853"/>
          </a:xfrm>
        </p:spPr>
        <p:txBody>
          <a:bodyPr>
            <a:normAutofit/>
          </a:bodyPr>
          <a:lstStyle/>
          <a:p>
            <a:pPr lvl="0"/>
            <a:r>
              <a:rPr lang="el-GR" sz="2400" dirty="0"/>
              <a:t>Ποικίλα ερευνητικά δεδομένα υποδεικνύουν σαφώς πια ότι η ομαδική διεργασία/θεραπεία είναι μια αποτελεσματική μορφή σχετίζεσθαι/ψυχοθεραπείας,  σε ό,τι αφορά το ουσιαστικό όφελος του ατόμου/ασθενούς, βάσει τόσο:</a:t>
            </a:r>
          </a:p>
          <a:p>
            <a:pPr lvl="1">
              <a:buFont typeface="Wingdings" panose="05000000000000000000" pitchFamily="2" charset="2"/>
              <a:buChar char="ü"/>
            </a:pPr>
            <a:r>
              <a:rPr lang="el-GR" sz="2400" dirty="0"/>
              <a:t>Των </a:t>
            </a:r>
            <a:r>
              <a:rPr lang="el-GR" sz="2400" b="1" dirty="0"/>
              <a:t>απόψεων των θεραπ</a:t>
            </a:r>
            <a:r>
              <a:rPr lang="el-GR" sz="2400" dirty="0"/>
              <a:t>ευτών και των αξιολογήσεων των ασθενών, όσο και</a:t>
            </a:r>
          </a:p>
          <a:p>
            <a:pPr lvl="1">
              <a:buFont typeface="Wingdings" panose="05000000000000000000" pitchFamily="2" charset="2"/>
              <a:buChar char="ü"/>
            </a:pPr>
            <a:r>
              <a:rPr lang="el-GR" sz="2400" dirty="0"/>
              <a:t>Βάσει της </a:t>
            </a:r>
            <a:r>
              <a:rPr lang="el-GR" sz="2400" b="1" dirty="0"/>
              <a:t>ερευνητικής μεθόδου συσχέτισης </a:t>
            </a:r>
            <a:r>
              <a:rPr lang="el-GR" sz="2400" b="1" dirty="0" err="1"/>
              <a:t>ενδοθεραπευτικών</a:t>
            </a:r>
            <a:r>
              <a:rPr lang="el-GR" sz="2400" b="1" dirty="0"/>
              <a:t> μεταβλητών </a:t>
            </a:r>
            <a:r>
              <a:rPr lang="el-GR" sz="2400" dirty="0"/>
              <a:t>αναφορικά με το θεραπευτικό αποτέλεσμα (</a:t>
            </a:r>
            <a:r>
              <a:rPr lang="el-GR" sz="2400" dirty="0" err="1"/>
              <a:t>Siegel</a:t>
            </a:r>
            <a:r>
              <a:rPr lang="el-GR" sz="2400" dirty="0"/>
              <a:t>, 2012. </a:t>
            </a:r>
            <a:r>
              <a:rPr lang="el-GR" sz="2400" dirty="0" err="1"/>
              <a:t>Schore</a:t>
            </a:r>
            <a:r>
              <a:rPr lang="el-GR" sz="2400" dirty="0"/>
              <a:t>, 2012. </a:t>
            </a:r>
            <a:r>
              <a:rPr lang="en-US" sz="2400" dirty="0"/>
              <a:t>C</a:t>
            </a:r>
            <a:r>
              <a:rPr lang="el-GR" sz="2400" dirty="0" err="1"/>
              <a:t>ozolino</a:t>
            </a:r>
            <a:r>
              <a:rPr lang="el-GR" sz="2400" dirty="0"/>
              <a:t>, 2017).  </a:t>
            </a:r>
          </a:p>
        </p:txBody>
      </p:sp>
      <p:sp>
        <p:nvSpPr>
          <p:cNvPr id="4" name="Θέση αριθμού διαφάνειας 4">
            <a:extLst>
              <a:ext uri="{FF2B5EF4-FFF2-40B4-BE49-F238E27FC236}">
                <a16:creationId xmlns:a16="http://schemas.microsoft.com/office/drawing/2014/main" id="{ECF10EB3-22E4-8BCA-B85F-2790DE0D9F13}"/>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B63999D-83D4-4697-8E4E-F8B4F7C9E327}" type="slidenum">
              <a:rPr/>
              <a:t>57</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E51A8971-3945-30B4-A8F7-DF41493A59C9}"/>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DF5C5FD-4B55-43F3-965C-9ABC91D81339}" type="slidenum">
              <a:rPr/>
              <a:t>57</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EAB3CBEC-4F14-B4EA-8323-AD935D13CA4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24708C8-F3EA-4814-8F14-6C7B78D0324F}" type="slidenum">
              <a:rPr/>
              <a:t>57</a:t>
            </a:fld>
            <a:endParaRPr lang="el-GR" sz="1200" b="0" i="0" u="none" strike="noStrike" kern="1200" cap="none" spc="0" baseline="0">
              <a:solidFill>
                <a:srgbClr val="898989"/>
              </a:solidFill>
              <a:uFillTx/>
              <a:latin typeface="Calibri"/>
            </a:endParaRPr>
          </a:p>
        </p:txBody>
      </p:sp>
    </p:spTree>
    <p:extLst>
      <p:ext uri="{BB962C8B-B14F-4D97-AF65-F5344CB8AC3E}">
        <p14:creationId xmlns:p14="http://schemas.microsoft.com/office/powerpoint/2010/main" val="1560937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1A6B66-68AF-C710-228E-D137679BEBFF}"/>
              </a:ext>
            </a:extLst>
          </p:cNvPr>
          <p:cNvSpPr txBox="1">
            <a:spLocks noGrp="1"/>
          </p:cNvSpPr>
          <p:nvPr>
            <p:ph type="title"/>
          </p:nvPr>
        </p:nvSpPr>
        <p:spPr>
          <a:xfrm>
            <a:off x="1066800" y="642594"/>
            <a:ext cx="10058400" cy="862356"/>
          </a:xfrm>
        </p:spPr>
        <p:txBody>
          <a:bodyPr>
            <a:normAutofit/>
          </a:bodyPr>
          <a:lstStyle/>
          <a:p>
            <a:pPr lvl="0"/>
            <a:r>
              <a:rPr lang="el-GR" sz="3600" b="1" dirty="0"/>
              <a:t>Ο θεραπευτής</a:t>
            </a:r>
          </a:p>
        </p:txBody>
      </p:sp>
      <p:sp>
        <p:nvSpPr>
          <p:cNvPr id="3" name="Θέση περιεχομένου 2">
            <a:extLst>
              <a:ext uri="{FF2B5EF4-FFF2-40B4-BE49-F238E27FC236}">
                <a16:creationId xmlns:a16="http://schemas.microsoft.com/office/drawing/2014/main" id="{1FE7DB44-A94E-C123-099B-B9C0DD248566}"/>
              </a:ext>
            </a:extLst>
          </p:cNvPr>
          <p:cNvSpPr txBox="1">
            <a:spLocks noGrp="1"/>
          </p:cNvSpPr>
          <p:nvPr>
            <p:ph idx="1"/>
          </p:nvPr>
        </p:nvSpPr>
        <p:spPr>
          <a:xfrm>
            <a:off x="838203" y="1825627"/>
            <a:ext cx="11144003" cy="4351336"/>
          </a:xfrm>
        </p:spPr>
        <p:txBody>
          <a:bodyPr/>
          <a:lstStyle/>
          <a:p>
            <a:pPr lvl="0"/>
            <a:r>
              <a:rPr lang="el-GR" sz="2400" b="1" dirty="0"/>
              <a:t>Κρίσιμο/Απαραίτητο</a:t>
            </a:r>
          </a:p>
          <a:p>
            <a:pPr lvl="1" indent="0">
              <a:buNone/>
            </a:pPr>
            <a:r>
              <a:rPr lang="el-GR" sz="2400" dirty="0"/>
              <a:t>Ι. Η θεραπεία- </a:t>
            </a:r>
            <a:r>
              <a:rPr lang="el-GR" sz="2400" b="1" i="1" dirty="0"/>
              <a:t>δουλειά με τον εαυτό του </a:t>
            </a:r>
          </a:p>
          <a:p>
            <a:pPr lvl="1" indent="0">
              <a:buNone/>
            </a:pPr>
            <a:r>
              <a:rPr lang="el-GR" sz="2400" dirty="0"/>
              <a:t>ΙΙ. Η εποπτεία (ατομική, ομαδική ή </a:t>
            </a:r>
            <a:r>
              <a:rPr lang="en-US" sz="2400" dirty="0"/>
              <a:t>peer)</a:t>
            </a:r>
            <a:endParaRPr lang="el-GR" sz="2400" dirty="0"/>
          </a:p>
          <a:p>
            <a:pPr marL="514350" lvl="0" indent="-514350">
              <a:buFont typeface="Calibri Light"/>
              <a:buAutoNum type="arabicPeriod"/>
            </a:pPr>
            <a:endParaRPr lang="el-GR" sz="2400" dirty="0"/>
          </a:p>
          <a:p>
            <a:pPr lvl="1"/>
            <a:r>
              <a:rPr lang="el-GR" sz="2400" dirty="0"/>
              <a:t>Η γνώση του εαυτού του έχει θεμελιώδη ρόλο</a:t>
            </a:r>
          </a:p>
          <a:p>
            <a:pPr lvl="1"/>
            <a:r>
              <a:rPr lang="el-GR" sz="2400" dirty="0"/>
              <a:t>Η επίγνωση των κινήτρων του </a:t>
            </a:r>
            <a:endParaRPr lang="en-US" sz="2400" dirty="0"/>
          </a:p>
          <a:p>
            <a:pPr lvl="1"/>
            <a:endParaRPr lang="en-US" sz="2400" dirty="0"/>
          </a:p>
          <a:p>
            <a:pPr lvl="0"/>
            <a:r>
              <a:rPr lang="el-GR" sz="2400" dirty="0"/>
              <a:t>Κρίσιμο: Η </a:t>
            </a:r>
            <a:r>
              <a:rPr lang="el-GR" sz="2400" b="1" dirty="0"/>
              <a:t>διαρκής εξέλιξή του</a:t>
            </a:r>
            <a:r>
              <a:rPr lang="el-GR" sz="2400" dirty="0"/>
              <a:t>,  ως ατόμου και ως επαγγελματία</a:t>
            </a:r>
            <a:endParaRPr lang="en-US" sz="2400" dirty="0"/>
          </a:p>
        </p:txBody>
      </p:sp>
      <p:sp>
        <p:nvSpPr>
          <p:cNvPr id="4" name="Θέση αριθμού διαφάνειας 3">
            <a:extLst>
              <a:ext uri="{FF2B5EF4-FFF2-40B4-BE49-F238E27FC236}">
                <a16:creationId xmlns:a16="http://schemas.microsoft.com/office/drawing/2014/main" id="{61627D36-1107-DBEC-8EFF-4364EE49FD1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84039D5-1504-47B4-A82D-A2046E0FC657}" type="slidenum">
              <a:rPr/>
              <a:t>58</a:t>
            </a:fld>
            <a:endParaRPr lang="el-GR" sz="1200" b="0" i="0" u="none" strike="noStrike" kern="1200" cap="none" spc="0" baseline="0">
              <a:solidFill>
                <a:srgbClr val="898989"/>
              </a:solidFill>
              <a:uFillTx/>
              <a:latin typeface="Calibri"/>
            </a:endParaRPr>
          </a:p>
        </p:txBody>
      </p:sp>
      <p:sp>
        <p:nvSpPr>
          <p:cNvPr id="5" name="Θέση αριθμού διαφάνειας 4">
            <a:extLst>
              <a:ext uri="{FF2B5EF4-FFF2-40B4-BE49-F238E27FC236}">
                <a16:creationId xmlns:a16="http://schemas.microsoft.com/office/drawing/2014/main" id="{F4D19CE3-50BB-B5BE-077E-C8451193CF84}"/>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A73939E-1C59-463E-8920-2C2911F7977B}" type="slidenum">
              <a:rPr/>
              <a:t>58</a:t>
            </a:fld>
            <a:endParaRPr lang="el-GR" sz="1200" b="0" i="0" u="none" strike="noStrike" kern="1200" cap="none" spc="0" baseline="0">
              <a:solidFill>
                <a:srgbClr val="898989"/>
              </a:solidFill>
              <a:uFillTx/>
              <a:latin typeface="Calibri"/>
            </a:endParaRPr>
          </a:p>
        </p:txBody>
      </p:sp>
      <p:sp>
        <p:nvSpPr>
          <p:cNvPr id="6" name="Θέση αριθμού διαφάνειας 5">
            <a:extLst>
              <a:ext uri="{FF2B5EF4-FFF2-40B4-BE49-F238E27FC236}">
                <a16:creationId xmlns:a16="http://schemas.microsoft.com/office/drawing/2014/main" id="{A98A436E-9E4D-0AE1-F533-313FB11EA3EE}"/>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A8CAEFF-20B4-4DAA-A0DB-CC35661F33E6}" type="slidenum">
              <a:rPr/>
              <a:t>58</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BB6B01-5B73-410C-B70E-8CF2FA470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13" name="Rectangle 12">
            <a:extLst>
              <a:ext uri="{FF2B5EF4-FFF2-40B4-BE49-F238E27FC236}">
                <a16:creationId xmlns:a16="http://schemas.microsoft.com/office/drawing/2014/main" id="{8712F587-12D0-435C-8E3F-F44C36EE7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5217" y="892220"/>
            <a:ext cx="5054517" cy="5097085"/>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pic>
        <p:nvPicPr>
          <p:cNvPr id="8" name="Graphic 7" descr="Joker Hat">
            <a:extLst>
              <a:ext uri="{FF2B5EF4-FFF2-40B4-BE49-F238E27FC236}">
                <a16:creationId xmlns:a16="http://schemas.microsoft.com/office/drawing/2014/main" id="{7C978F4F-B2F9-4004-34B8-08D22A2BE45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05256" y="1230863"/>
            <a:ext cx="4414438" cy="4414438"/>
          </a:xfrm>
          <a:prstGeom prst="rect">
            <a:avLst/>
          </a:prstGeom>
        </p:spPr>
      </p:pic>
      <p:sp>
        <p:nvSpPr>
          <p:cNvPr id="3" name="Θέση περιεχομένου 2">
            <a:extLst>
              <a:ext uri="{FF2B5EF4-FFF2-40B4-BE49-F238E27FC236}">
                <a16:creationId xmlns:a16="http://schemas.microsoft.com/office/drawing/2014/main" id="{1E3D7C63-148E-DBD4-0A28-F0DC5A252CDF}"/>
              </a:ext>
            </a:extLst>
          </p:cNvPr>
          <p:cNvSpPr>
            <a:spLocks noGrp="1"/>
          </p:cNvSpPr>
          <p:nvPr>
            <p:ph idx="1"/>
          </p:nvPr>
        </p:nvSpPr>
        <p:spPr>
          <a:xfrm>
            <a:off x="6579450" y="2538919"/>
            <a:ext cx="4957554" cy="3496120"/>
          </a:xfrm>
        </p:spPr>
        <p:txBody>
          <a:bodyPr>
            <a:normAutofit/>
          </a:bodyPr>
          <a:lstStyle/>
          <a:p>
            <a:pPr marL="0" indent="0" algn="ctr">
              <a:buNone/>
            </a:pPr>
            <a:r>
              <a:rPr lang="el-GR" sz="3600" b="1" dirty="0">
                <a:latin typeface="Comic Sans MS" panose="030F0702030302020204" pitchFamily="66" charset="0"/>
              </a:rPr>
              <a:t>Β</a:t>
            </a:r>
            <a:r>
              <a:rPr lang="en-US" sz="3600" b="1" dirty="0">
                <a:latin typeface="Comic Sans MS" panose="030F0702030302020204" pitchFamily="66" charset="0"/>
              </a:rPr>
              <a:t>e part of the story!”</a:t>
            </a:r>
            <a:endParaRPr lang="el-GR" sz="3600" b="1" dirty="0">
              <a:latin typeface="Comic Sans MS" panose="030F0702030302020204" pitchFamily="66" charset="0"/>
            </a:endParaRPr>
          </a:p>
          <a:p>
            <a:pPr marL="0" indent="0" algn="ctr">
              <a:buNone/>
            </a:pPr>
            <a:endParaRPr lang="el-GR" sz="3600" b="1" dirty="0">
              <a:latin typeface="Comic Sans MS" panose="030F0702030302020204" pitchFamily="66" charset="0"/>
            </a:endParaRPr>
          </a:p>
          <a:p>
            <a:pPr marL="0" indent="0" algn="r">
              <a:buNone/>
            </a:pPr>
            <a:r>
              <a:rPr lang="el-GR" sz="3200" dirty="0">
                <a:latin typeface="Comic Sans MS" panose="030F0702030302020204" pitchFamily="66" charset="0"/>
              </a:rPr>
              <a:t>Ε</a:t>
            </a:r>
            <a:r>
              <a:rPr lang="en-US" sz="3200" dirty="0">
                <a:latin typeface="Comic Sans MS" panose="030F0702030302020204" pitchFamily="66" charset="0"/>
              </a:rPr>
              <a:t>.</a:t>
            </a:r>
            <a:r>
              <a:rPr lang="el-GR" sz="3200" dirty="0">
                <a:latin typeface="Comic Sans MS" panose="030F0702030302020204" pitchFamily="66" charset="0"/>
              </a:rPr>
              <a:t> </a:t>
            </a:r>
            <a:r>
              <a:rPr lang="el-GR" sz="2800" i="1" dirty="0">
                <a:latin typeface="Comic Sans MS" panose="030F0702030302020204" pitchFamily="66" charset="0"/>
              </a:rPr>
              <a:t>(ασθενής)</a:t>
            </a:r>
            <a:r>
              <a:rPr lang="en-US" sz="3200" dirty="0">
                <a:latin typeface="Comic Sans MS" panose="030F0702030302020204" pitchFamily="66" charset="0"/>
              </a:rPr>
              <a:t>, 2024</a:t>
            </a:r>
          </a:p>
          <a:p>
            <a:pPr marL="0" indent="0">
              <a:buNone/>
            </a:pPr>
            <a:endParaRPr lang="en-US" b="1" dirty="0">
              <a:latin typeface="Comic Sans MS" panose="030F0702030302020204" pitchFamily="66" charset="0"/>
            </a:endParaRPr>
          </a:p>
          <a:p>
            <a:endParaRPr lang="el-GR" dirty="0"/>
          </a:p>
        </p:txBody>
      </p:sp>
      <p:sp>
        <p:nvSpPr>
          <p:cNvPr id="4" name="Θέση αριθμού διαφάνειας 3">
            <a:extLst>
              <a:ext uri="{FF2B5EF4-FFF2-40B4-BE49-F238E27FC236}">
                <a16:creationId xmlns:a16="http://schemas.microsoft.com/office/drawing/2014/main" id="{1D501E32-9F83-1547-AFDC-C870F67099C7}"/>
              </a:ext>
            </a:extLst>
          </p:cNvPr>
          <p:cNvSpPr>
            <a:spLocks noGrp="1"/>
          </p:cNvSpPr>
          <p:nvPr>
            <p:ph type="sldNum" sz="quarter" idx="12"/>
          </p:nvPr>
        </p:nvSpPr>
        <p:spPr>
          <a:xfrm>
            <a:off x="10348535" y="6214535"/>
            <a:ext cx="1463040" cy="256032"/>
          </a:xfrm>
        </p:spPr>
        <p:txBody>
          <a:bodyPr>
            <a:normAutofit/>
          </a:bodyPr>
          <a:lstStyle/>
          <a:p>
            <a:pPr>
              <a:spcAft>
                <a:spcPts val="600"/>
              </a:spcAft>
            </a:pPr>
            <a:fld id="{29A67EF4-6AD0-4895-A677-9D84EEBBB660}" type="slidenum">
              <a:rPr lang="el-GR" smtClean="0"/>
              <a:pPr>
                <a:spcAft>
                  <a:spcPts val="600"/>
                </a:spcAft>
              </a:pPr>
              <a:t>59</a:t>
            </a:fld>
            <a:endParaRPr lang="el-GR"/>
          </a:p>
        </p:txBody>
      </p:sp>
    </p:spTree>
    <p:extLst>
      <p:ext uri="{BB962C8B-B14F-4D97-AF65-F5344CB8AC3E}">
        <p14:creationId xmlns:p14="http://schemas.microsoft.com/office/powerpoint/2010/main" val="1658616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323631-DAD5-2526-5A34-1D717ED00692}"/>
              </a:ext>
            </a:extLst>
          </p:cNvPr>
          <p:cNvSpPr>
            <a:spLocks noGrp="1"/>
          </p:cNvSpPr>
          <p:nvPr>
            <p:ph type="title"/>
          </p:nvPr>
        </p:nvSpPr>
        <p:spPr>
          <a:xfrm>
            <a:off x="1066800" y="642594"/>
            <a:ext cx="10058400" cy="929031"/>
          </a:xfrm>
        </p:spPr>
        <p:txBody>
          <a:bodyPr>
            <a:normAutofit/>
          </a:bodyPr>
          <a:lstStyle/>
          <a:p>
            <a:r>
              <a:rPr lang="el-GR" sz="3600" dirty="0"/>
              <a:t>Άσκηση: </a:t>
            </a:r>
            <a:r>
              <a:rPr lang="el-GR" sz="3600" b="1" dirty="0"/>
              <a:t>Τι είναι ομάδα? (10΄)</a:t>
            </a:r>
            <a:endParaRPr lang="el-GR" sz="3600" dirty="0"/>
          </a:p>
        </p:txBody>
      </p:sp>
      <p:sp>
        <p:nvSpPr>
          <p:cNvPr id="3" name="Θέση περιεχομένου 2">
            <a:extLst>
              <a:ext uri="{FF2B5EF4-FFF2-40B4-BE49-F238E27FC236}">
                <a16:creationId xmlns:a16="http://schemas.microsoft.com/office/drawing/2014/main" id="{DBA3A3E4-60E0-FFAB-2D8A-A89A4776AFDA}"/>
              </a:ext>
            </a:extLst>
          </p:cNvPr>
          <p:cNvSpPr>
            <a:spLocks noGrp="1"/>
          </p:cNvSpPr>
          <p:nvPr>
            <p:ph sz="half" idx="1"/>
          </p:nvPr>
        </p:nvSpPr>
        <p:spPr>
          <a:xfrm>
            <a:off x="1152525" y="1703070"/>
            <a:ext cx="4754880" cy="3749040"/>
          </a:xfrm>
        </p:spPr>
        <p:txBody>
          <a:bodyPr>
            <a:normAutofit/>
          </a:bodyPr>
          <a:lstStyle/>
          <a:p>
            <a:r>
              <a:rPr lang="el-GR" sz="2400" b="1" dirty="0"/>
              <a:t>Σε ένα χαρτί γράψτε:</a:t>
            </a:r>
          </a:p>
        </p:txBody>
      </p:sp>
      <p:sp>
        <p:nvSpPr>
          <p:cNvPr id="4" name="Θέση περιεχομένου 3">
            <a:extLst>
              <a:ext uri="{FF2B5EF4-FFF2-40B4-BE49-F238E27FC236}">
                <a16:creationId xmlns:a16="http://schemas.microsoft.com/office/drawing/2014/main" id="{79F4D4C3-8CC5-2F2F-7EBA-6B89C32CDCFC}"/>
              </a:ext>
            </a:extLst>
          </p:cNvPr>
          <p:cNvSpPr>
            <a:spLocks noGrp="1"/>
          </p:cNvSpPr>
          <p:nvPr>
            <p:ph sz="half" idx="2"/>
          </p:nvPr>
        </p:nvSpPr>
        <p:spPr/>
        <p:txBody>
          <a:bodyPr>
            <a:normAutofit/>
          </a:bodyPr>
          <a:lstStyle/>
          <a:p>
            <a:r>
              <a:rPr lang="el-GR" sz="2400" dirty="0"/>
              <a:t>Τι απαντάει στο ερώτημα κατά τη γνώμη σας!</a:t>
            </a:r>
          </a:p>
          <a:p>
            <a:r>
              <a:rPr lang="el-GR" sz="2400" dirty="0"/>
              <a:t>Τι συνιστά ομάδα? </a:t>
            </a:r>
          </a:p>
        </p:txBody>
      </p:sp>
      <p:sp>
        <p:nvSpPr>
          <p:cNvPr id="5" name="Θέση αριθμού διαφάνειας 4">
            <a:extLst>
              <a:ext uri="{FF2B5EF4-FFF2-40B4-BE49-F238E27FC236}">
                <a16:creationId xmlns:a16="http://schemas.microsoft.com/office/drawing/2014/main" id="{04B3EB8C-F5A9-867B-0848-D9C493AFAA86}"/>
              </a:ext>
            </a:extLst>
          </p:cNvPr>
          <p:cNvSpPr>
            <a:spLocks noGrp="1"/>
          </p:cNvSpPr>
          <p:nvPr>
            <p:ph type="sldNum" sz="quarter" idx="12"/>
          </p:nvPr>
        </p:nvSpPr>
        <p:spPr/>
        <p:txBody>
          <a:bodyPr/>
          <a:lstStyle/>
          <a:p>
            <a:fld id="{29A67EF4-6AD0-4895-A677-9D84EEBBB660}" type="slidenum">
              <a:rPr lang="el-GR" smtClean="0"/>
              <a:t>6</a:t>
            </a:fld>
            <a:endParaRPr lang="el-GR"/>
          </a:p>
        </p:txBody>
      </p:sp>
    </p:spTree>
    <p:extLst>
      <p:ext uri="{BB962C8B-B14F-4D97-AF65-F5344CB8AC3E}">
        <p14:creationId xmlns:p14="http://schemas.microsoft.com/office/powerpoint/2010/main" val="22921614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txBox="1">
            <a:spLocks noGrp="1"/>
          </p:cNvSpPr>
          <p:nvPr>
            <p:ph type="title"/>
          </p:nvPr>
        </p:nvSpPr>
        <p:spPr>
          <a:xfrm>
            <a:off x="1066803" y="491060"/>
            <a:ext cx="10058400" cy="449848"/>
          </a:xfrm>
        </p:spPr>
        <p:txBody>
          <a:bodyPr>
            <a:normAutofit fontScale="90000"/>
          </a:bodyPr>
          <a:lstStyle/>
          <a:p>
            <a:pPr lvl="0"/>
            <a:r>
              <a:rPr lang="el-GR" sz="3200" b="1"/>
              <a:t>Βιβλιογραφία  </a:t>
            </a:r>
          </a:p>
        </p:txBody>
      </p:sp>
      <p:sp>
        <p:nvSpPr>
          <p:cNvPr id="3" name="Θέση περιεχομένου 2"/>
          <p:cNvSpPr txBox="1">
            <a:spLocks noGrp="1"/>
          </p:cNvSpPr>
          <p:nvPr>
            <p:ph idx="1"/>
          </p:nvPr>
        </p:nvSpPr>
        <p:spPr>
          <a:xfrm>
            <a:off x="496958" y="1007595"/>
            <a:ext cx="11270976" cy="5850404"/>
          </a:xfrm>
        </p:spPr>
        <p:txBody>
          <a:bodyPr/>
          <a:lstStyle/>
          <a:p>
            <a:pPr marL="0" lvl="0" indent="0">
              <a:lnSpc>
                <a:spcPct val="60000"/>
              </a:lnSpc>
              <a:buNone/>
            </a:pPr>
            <a:endParaRPr lang="en-US" sz="2200" dirty="0">
              <a:latin typeface="Gill Sans MT"/>
            </a:endParaRPr>
          </a:p>
          <a:p>
            <a:pPr lvl="0">
              <a:lnSpc>
                <a:spcPct val="60000"/>
              </a:lnSpc>
            </a:pPr>
            <a:r>
              <a:rPr lang="en-US" sz="2400" dirty="0"/>
              <a:t>Dalal</a:t>
            </a:r>
            <a:r>
              <a:rPr lang="el-GR" sz="2400" dirty="0"/>
              <a:t>, </a:t>
            </a:r>
            <a:r>
              <a:rPr lang="en-US" sz="2400" dirty="0"/>
              <a:t>F</a:t>
            </a:r>
            <a:r>
              <a:rPr lang="el-GR" sz="2400" dirty="0"/>
              <a:t>. (2007). Η Ομαδική Ανάλυση μετά τον </a:t>
            </a:r>
            <a:r>
              <a:rPr lang="en-US" sz="2400" dirty="0"/>
              <a:t>S</a:t>
            </a:r>
            <a:r>
              <a:rPr lang="el-GR" sz="2400" dirty="0"/>
              <a:t>.</a:t>
            </a:r>
            <a:r>
              <a:rPr lang="en-US" sz="2400" dirty="0"/>
              <a:t>H</a:t>
            </a:r>
            <a:r>
              <a:rPr lang="el-GR" sz="2400" dirty="0"/>
              <a:t>. </a:t>
            </a:r>
            <a:r>
              <a:rPr lang="en-US" sz="2400" dirty="0"/>
              <a:t>Foulkes</a:t>
            </a:r>
            <a:r>
              <a:rPr lang="el-GR" sz="2400" dirty="0"/>
              <a:t>. Ας (</a:t>
            </a:r>
            <a:r>
              <a:rPr lang="el-GR" sz="2400" dirty="0" err="1"/>
              <a:t>ξανα</a:t>
            </a:r>
            <a:r>
              <a:rPr lang="el-GR" sz="2400" dirty="0"/>
              <a:t>)μιλήσουμε σοβαρά για την Ομάδα. Αθήνα: Κανάκη</a:t>
            </a:r>
          </a:p>
          <a:p>
            <a:pPr lvl="0">
              <a:lnSpc>
                <a:spcPct val="60000"/>
              </a:lnSpc>
            </a:pPr>
            <a:r>
              <a:rPr lang="en-US" sz="2400" dirty="0"/>
              <a:t>Elias, N. (1939). The Society of Individuals. Oxford: Blackwell, 1991</a:t>
            </a:r>
          </a:p>
          <a:p>
            <a:pPr lvl="0">
              <a:lnSpc>
                <a:spcPct val="60000"/>
              </a:lnSpc>
            </a:pPr>
            <a:r>
              <a:rPr lang="en-GB" altLang="el-GR" sz="2400" b="1" dirty="0"/>
              <a:t>Elkaim</a:t>
            </a:r>
            <a:r>
              <a:rPr lang="el-GR" altLang="el-GR" sz="2400" b="1" dirty="0"/>
              <a:t>, </a:t>
            </a:r>
            <a:r>
              <a:rPr lang="en-GB" altLang="el-GR" sz="2400" b="1" dirty="0"/>
              <a:t>M</a:t>
            </a:r>
            <a:r>
              <a:rPr lang="el-GR" altLang="el-GR" sz="2400" b="1" dirty="0"/>
              <a:t>. </a:t>
            </a:r>
            <a:r>
              <a:rPr lang="el-GR" altLang="el-GR" sz="2400" dirty="0"/>
              <a:t>(1991). </a:t>
            </a:r>
            <a:r>
              <a:rPr lang="en-GB" altLang="el-GR" sz="2400" dirty="0"/>
              <a:t>A</a:t>
            </a:r>
            <a:r>
              <a:rPr lang="el-GR" altLang="el-GR" sz="2400" dirty="0"/>
              <a:t>ν μ’ αγαπάς, μη μ’ </a:t>
            </a:r>
            <a:r>
              <a:rPr lang="el-GR" altLang="el-GR" sz="2400" dirty="0" err="1"/>
              <a:t>αγαπάς.Αθήνα</a:t>
            </a:r>
            <a:r>
              <a:rPr lang="el-GR" altLang="el-GR" sz="2400" dirty="0"/>
              <a:t>:</a:t>
            </a:r>
            <a:r>
              <a:rPr lang="en-US" altLang="el-GR" sz="2400" dirty="0"/>
              <a:t> </a:t>
            </a:r>
            <a:r>
              <a:rPr lang="el-GR" altLang="el-GR" sz="2400" dirty="0"/>
              <a:t>Κέδρος.</a:t>
            </a:r>
          </a:p>
          <a:p>
            <a:pPr lvl="0">
              <a:spcBef>
                <a:spcPts val="0"/>
              </a:spcBef>
            </a:pPr>
            <a:r>
              <a:rPr lang="el-GR" sz="2400" dirty="0" err="1"/>
              <a:t>Hinshelwood</a:t>
            </a:r>
            <a:r>
              <a:rPr lang="el-GR" sz="2400" dirty="0"/>
              <a:t>, </a:t>
            </a:r>
            <a:r>
              <a:rPr lang="en-US" sz="2400" dirty="0"/>
              <a:t>R. </a:t>
            </a:r>
            <a:r>
              <a:rPr lang="el-GR" sz="2400" dirty="0"/>
              <a:t>Η Ομάδα ως σύνολο ψυχικών λειτουργιών. </a:t>
            </a:r>
            <a:r>
              <a:rPr lang="el-GR" sz="2400" i="1" dirty="0"/>
              <a:t>Διάλογοι για την Ψυχανάλυση. </a:t>
            </a:r>
          </a:p>
          <a:p>
            <a:pPr marL="0" lvl="0" indent="0">
              <a:spcBef>
                <a:spcPts val="0"/>
              </a:spcBef>
              <a:buNone/>
            </a:pPr>
            <a:r>
              <a:rPr lang="el-GR" sz="2400" i="1" dirty="0"/>
              <a:t>   </a:t>
            </a:r>
            <a:r>
              <a:rPr lang="el-GR" sz="2400" dirty="0"/>
              <a:t>Ελληνική Εταιρεία Ψυχαναλυτικής Ψυχοθεραπείας. 2014: Περίοδος Α’ (6).</a:t>
            </a:r>
          </a:p>
          <a:p>
            <a:pPr lvl="0">
              <a:spcBef>
                <a:spcPts val="0"/>
              </a:spcBef>
            </a:pPr>
            <a:r>
              <a:rPr lang="el-GR" sz="2400" b="1" dirty="0"/>
              <a:t>Σκαλή, Θ., </a:t>
            </a:r>
            <a:r>
              <a:rPr lang="el-GR" sz="2400" b="1" dirty="0" err="1"/>
              <a:t>Μωρόγιαννης</a:t>
            </a:r>
            <a:r>
              <a:rPr lang="el-GR" sz="2400" b="1" dirty="0"/>
              <a:t>, Κ. </a:t>
            </a:r>
            <a:r>
              <a:rPr lang="el-GR" sz="2400" dirty="0"/>
              <a:t>(2021), </a:t>
            </a:r>
            <a:r>
              <a:rPr lang="el-GR" sz="2400" dirty="0" err="1"/>
              <a:t>επιμ</a:t>
            </a:r>
            <a:r>
              <a:rPr lang="el-GR" sz="2400" dirty="0"/>
              <a:t>. Ομαδική Ψυχοθεραπεία και Διαπροσωπική Νευροβιολογία  Αθήνα: Τόπος  </a:t>
            </a:r>
          </a:p>
          <a:p>
            <a:pPr lvl="0">
              <a:spcBef>
                <a:spcPts val="0"/>
              </a:spcBef>
            </a:pPr>
            <a:r>
              <a:rPr lang="el-GR" sz="2400" b="1" dirty="0" err="1">
                <a:solidFill>
                  <a:srgbClr val="000000"/>
                </a:solidFill>
                <a:ea typeface="Times New Roman" panose="02020603050405020304" pitchFamily="18" charset="0"/>
                <a:cs typeface="Calibri" panose="020F0502020204030204" pitchFamily="34" charset="0"/>
              </a:rPr>
              <a:t>Τελειώνη</a:t>
            </a:r>
            <a:r>
              <a:rPr lang="el-GR" sz="2400" b="1" dirty="0">
                <a:solidFill>
                  <a:srgbClr val="000000"/>
                </a:solidFill>
                <a:ea typeface="Times New Roman" panose="02020603050405020304" pitchFamily="18" charset="0"/>
                <a:cs typeface="Calibri" panose="020F0502020204030204" pitchFamily="34" charset="0"/>
              </a:rPr>
              <a:t>, Λ</a:t>
            </a:r>
            <a:r>
              <a:rPr lang="el-GR" sz="2400" dirty="0">
                <a:solidFill>
                  <a:srgbClr val="000000"/>
                </a:solidFill>
                <a:ea typeface="Times New Roman" panose="02020603050405020304" pitchFamily="18" charset="0"/>
                <a:cs typeface="Calibri" panose="020F0502020204030204" pitchFamily="34" charset="0"/>
              </a:rPr>
              <a:t>. (2018). </a:t>
            </a:r>
            <a:r>
              <a:rPr lang="el-GR" sz="2400" dirty="0">
                <a:solidFill>
                  <a:srgbClr val="000000"/>
                </a:solidFill>
                <a:effectLst/>
                <a:ea typeface="Times New Roman" panose="02020603050405020304" pitchFamily="18" charset="0"/>
                <a:cs typeface="Calibri" panose="020F0502020204030204" pitchFamily="34" charset="0"/>
              </a:rPr>
              <a:t>Γιατί η ομάδα;  </a:t>
            </a:r>
            <a:r>
              <a:rPr lang="el-GR" sz="2400" i="1" dirty="0">
                <a:solidFill>
                  <a:srgbClr val="000000"/>
                </a:solidFill>
                <a:effectLst/>
                <a:ea typeface="Times New Roman" panose="02020603050405020304" pitchFamily="18" charset="0"/>
                <a:cs typeface="Calibri" panose="020F0502020204030204" pitchFamily="34" charset="0"/>
              </a:rPr>
              <a:t> </a:t>
            </a:r>
            <a:r>
              <a:rPr lang="el-GR" sz="2400" b="1" u="sng" kern="1200" dirty="0">
                <a:solidFill>
                  <a:srgbClr val="0070C0"/>
                </a:solidFill>
                <a:effectLst/>
                <a:ea typeface="Times New Roman" panose="020206030504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https://ioaf.eu/eisagogiko-seminario/</a:t>
            </a:r>
            <a:endParaRPr lang="el-GR" sz="2400" b="1" dirty="0">
              <a:solidFill>
                <a:srgbClr val="0070C0"/>
              </a:solidFill>
              <a:effectLst/>
              <a:ea typeface="Calibri" panose="020F0502020204030204" pitchFamily="34" charset="0"/>
              <a:cs typeface="Arial" panose="020B0604020202020204" pitchFamily="34" charset="0"/>
            </a:endParaRPr>
          </a:p>
          <a:p>
            <a:pPr lvl="0">
              <a:spcBef>
                <a:spcPts val="0"/>
              </a:spcBef>
            </a:pPr>
            <a:r>
              <a:rPr lang="en-US" sz="2400" b="1" dirty="0"/>
              <a:t>Yalom, I.D., </a:t>
            </a:r>
            <a:r>
              <a:rPr lang="en-US" sz="2400" b="1" dirty="0" err="1"/>
              <a:t>Leszcz</a:t>
            </a:r>
            <a:r>
              <a:rPr lang="en-US" sz="2400" b="1" dirty="0"/>
              <a:t>, M. </a:t>
            </a:r>
            <a:r>
              <a:rPr lang="en-US" sz="2400" dirty="0"/>
              <a:t>(2006). </a:t>
            </a:r>
            <a:r>
              <a:rPr lang="el-GR" sz="2400" dirty="0"/>
              <a:t>Θεωρία και πράξη της ομαδικής ψυχοθεραπείας, </a:t>
            </a:r>
            <a:r>
              <a:rPr lang="el-GR" sz="2400" dirty="0" err="1"/>
              <a:t>επιμ</a:t>
            </a:r>
            <a:r>
              <a:rPr lang="el-GR" sz="2400" dirty="0"/>
              <a:t>. Γ. Ζέρβας. Αθήνα: Άγρα. </a:t>
            </a:r>
            <a:endParaRPr lang="en-US" sz="2400" dirty="0"/>
          </a:p>
          <a:p>
            <a:pPr lvl="0">
              <a:spcBef>
                <a:spcPts val="0"/>
              </a:spcBef>
            </a:pPr>
            <a:r>
              <a:rPr lang="en-US" sz="2400" b="1" dirty="0"/>
              <a:t>X</a:t>
            </a:r>
            <a:r>
              <a:rPr lang="el-GR" sz="2400" b="1" dirty="0" err="1"/>
              <a:t>ρηστάκης</a:t>
            </a:r>
            <a:r>
              <a:rPr lang="el-GR" sz="2400" b="1" dirty="0"/>
              <a:t>, </a:t>
            </a:r>
            <a:r>
              <a:rPr lang="el-GR" sz="2400" dirty="0"/>
              <a:t>Α,Ν., </a:t>
            </a:r>
            <a:r>
              <a:rPr lang="en-US" sz="2400" dirty="0"/>
              <a:t>Fowler, </a:t>
            </a:r>
            <a:r>
              <a:rPr lang="el-GR" sz="2400" dirty="0"/>
              <a:t>Η. </a:t>
            </a:r>
            <a:r>
              <a:rPr lang="en-US" sz="2400" dirty="0"/>
              <a:t>J. (20</a:t>
            </a:r>
            <a:r>
              <a:rPr lang="el-GR" sz="2400" dirty="0"/>
              <a:t>10</a:t>
            </a:r>
            <a:r>
              <a:rPr lang="en-US" sz="2400" dirty="0"/>
              <a:t>). </a:t>
            </a:r>
            <a:r>
              <a:rPr lang="el-GR" sz="2400" dirty="0"/>
              <a:t>Συνδεδεμένοι. Αθήνα: Κάτοπτρο.</a:t>
            </a:r>
            <a:endParaRPr lang="en-US" sz="2400" dirty="0"/>
          </a:p>
          <a:p>
            <a:pPr>
              <a:spcBef>
                <a:spcPts val="0"/>
              </a:spcBef>
            </a:pPr>
            <a:r>
              <a:rPr lang="en-US" sz="2400" dirty="0"/>
              <a:t> </a:t>
            </a:r>
            <a:r>
              <a:rPr lang="en-US" altLang="el-GR" sz="2400" b="1" dirty="0"/>
              <a:t>Watzlawick</a:t>
            </a:r>
            <a:r>
              <a:rPr lang="el-GR" altLang="el-GR" sz="2400" b="1" dirty="0"/>
              <a:t>, </a:t>
            </a:r>
            <a:r>
              <a:rPr lang="en-US" altLang="el-GR" sz="2400" b="1" dirty="0"/>
              <a:t>P</a:t>
            </a:r>
            <a:r>
              <a:rPr lang="el-GR" altLang="el-GR" sz="2400" b="1" dirty="0"/>
              <a:t>.</a:t>
            </a:r>
            <a:r>
              <a:rPr lang="el-GR" altLang="el-GR" sz="2400" dirty="0"/>
              <a:t> (1986). Η Γλώσσα της Αλλαγής. Αθήνα: Κέδρος.</a:t>
            </a:r>
          </a:p>
          <a:p>
            <a:pPr lvl="0">
              <a:spcBef>
                <a:spcPts val="0"/>
              </a:spcBef>
            </a:pPr>
            <a:endParaRPr lang="el-GR" sz="1600" dirty="0"/>
          </a:p>
          <a:p>
            <a:pPr lvl="0">
              <a:lnSpc>
                <a:spcPct val="60000"/>
              </a:lnSpc>
            </a:pPr>
            <a:endParaRPr lang="el-GR" sz="1500" dirty="0"/>
          </a:p>
          <a:p>
            <a:pPr marL="0" lvl="0" indent="0">
              <a:lnSpc>
                <a:spcPct val="60000"/>
              </a:lnSpc>
              <a:buNone/>
            </a:pPr>
            <a:r>
              <a:rPr lang="el-GR" sz="1900" dirty="0"/>
              <a:t> </a:t>
            </a:r>
            <a:endParaRPr lang="en-US" sz="1900" dirty="0"/>
          </a:p>
          <a:p>
            <a:pPr lvl="0">
              <a:lnSpc>
                <a:spcPct val="60000"/>
              </a:lnSpc>
            </a:pPr>
            <a:endParaRPr lang="el-GR" sz="2200" dirty="0"/>
          </a:p>
          <a:p>
            <a:pPr lvl="0">
              <a:lnSpc>
                <a:spcPct val="60000"/>
              </a:lnSpc>
            </a:pPr>
            <a:endParaRPr lang="el-GR" sz="800" dirty="0"/>
          </a:p>
        </p:txBody>
      </p:sp>
      <p:sp>
        <p:nvSpPr>
          <p:cNvPr id="4" name="Θέση αριθμού διαφάνειας 7"/>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1F4480B-2244-4638-B055-7DC1F21E0257}" type="slidenum">
              <a:rPr/>
              <a:t>60</a:t>
            </a:fld>
            <a:endParaRPr lang="el-GR" sz="1000" b="0" i="0" u="none" strike="noStrike" kern="1200" cap="none" spc="0" baseline="0">
              <a:solidFill>
                <a:srgbClr val="404040"/>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D8F2D6-5EBA-7F26-D1F8-205370022633}"/>
              </a:ext>
            </a:extLst>
          </p:cNvPr>
          <p:cNvSpPr txBox="1">
            <a:spLocks noGrp="1"/>
          </p:cNvSpPr>
          <p:nvPr>
            <p:ph type="title"/>
          </p:nvPr>
        </p:nvSpPr>
        <p:spPr>
          <a:xfrm>
            <a:off x="1066803" y="642594"/>
            <a:ext cx="10058400" cy="461808"/>
          </a:xfrm>
        </p:spPr>
        <p:txBody>
          <a:bodyPr>
            <a:noAutofit/>
          </a:bodyPr>
          <a:lstStyle/>
          <a:p>
            <a:pPr lvl="0"/>
            <a:r>
              <a:rPr lang="el-GR" sz="3600" b="1" dirty="0"/>
              <a:t>Περιοδικά</a:t>
            </a:r>
          </a:p>
        </p:txBody>
      </p:sp>
      <p:sp>
        <p:nvSpPr>
          <p:cNvPr id="3" name="Rectangle 2">
            <a:extLst>
              <a:ext uri="{FF2B5EF4-FFF2-40B4-BE49-F238E27FC236}">
                <a16:creationId xmlns:a16="http://schemas.microsoft.com/office/drawing/2014/main" id="{C2FF9EDF-C47A-4AAF-0F2F-33F5384893A6}"/>
              </a:ext>
            </a:extLst>
          </p:cNvPr>
          <p:cNvSpPr txBox="1">
            <a:spLocks noGrp="1"/>
          </p:cNvSpPr>
          <p:nvPr>
            <p:ph idx="1"/>
          </p:nvPr>
        </p:nvSpPr>
        <p:spPr>
          <a:xfrm>
            <a:off x="1066803" y="1104403"/>
            <a:ext cx="10058400" cy="5111002"/>
          </a:xfrm>
        </p:spPr>
        <p:txBody>
          <a:bodyPr/>
          <a:lstStyle/>
          <a:p>
            <a:pPr marL="609603" lvl="0" indent="-609603">
              <a:lnSpc>
                <a:spcPct val="80000"/>
              </a:lnSpc>
              <a:buAutoNum type="arabicPeriod"/>
            </a:pPr>
            <a:endParaRPr lang="en-US" sz="800" b="1" dirty="0">
              <a:latin typeface="Gill Sans MT"/>
            </a:endParaRPr>
          </a:p>
          <a:p>
            <a:pPr lvl="0">
              <a:lnSpc>
                <a:spcPct val="80000"/>
              </a:lnSpc>
            </a:pPr>
            <a:r>
              <a:rPr lang="en-US" sz="2000" dirty="0"/>
              <a:t>e-Journal</a:t>
            </a:r>
            <a:r>
              <a:rPr lang="el-GR" sz="2000" dirty="0"/>
              <a:t>: </a:t>
            </a:r>
            <a:r>
              <a:rPr lang="el-GR" sz="2000" i="1" dirty="0"/>
              <a:t>Συστημική Σκέψη &amp; Ψυχοθεραπεία</a:t>
            </a:r>
            <a:r>
              <a:rPr lang="en-US" sz="2000" i="1" dirty="0"/>
              <a:t>. </a:t>
            </a:r>
            <a:r>
              <a:rPr lang="el-GR" sz="2000" dirty="0"/>
              <a:t>ΕΕΣΣΚΕΨΟ.</a:t>
            </a:r>
            <a:endParaRPr lang="en-US" sz="2000" dirty="0"/>
          </a:p>
          <a:p>
            <a:pPr lvl="0">
              <a:lnSpc>
                <a:spcPct val="80000"/>
              </a:lnSpc>
            </a:pPr>
            <a:r>
              <a:rPr lang="el-GR" sz="2000" dirty="0"/>
              <a:t>«</a:t>
            </a:r>
            <a:r>
              <a:rPr lang="el-GR" sz="2000" dirty="0" err="1"/>
              <a:t>μεταλογος</a:t>
            </a:r>
            <a:r>
              <a:rPr lang="el-GR" sz="2000" dirty="0"/>
              <a:t>». Συστημικές Προσεγγίσεις και Ψυχοθεραπεία. Συστημική Εταιρεία Βορείου Ελλάδος (ΜΕΤΑΛΟΓΟΣ, Τ.Θ. 50507, 54013 </a:t>
            </a:r>
            <a:r>
              <a:rPr lang="el-GR" sz="2000" dirty="0" err="1"/>
              <a:t>Θεσ</a:t>
            </a:r>
            <a:r>
              <a:rPr lang="el-GR" sz="2000" dirty="0"/>
              <a:t>/νίκη, υπεύθυνη </a:t>
            </a:r>
            <a:r>
              <a:rPr lang="el-GR" sz="2000" dirty="0" err="1"/>
              <a:t>Φ.Μουρελή</a:t>
            </a:r>
            <a:r>
              <a:rPr lang="el-GR" sz="2000" dirty="0"/>
              <a:t>, 2310 501284 / 211611). </a:t>
            </a:r>
            <a:endParaRPr lang="en-US" sz="2000" dirty="0"/>
          </a:p>
          <a:p>
            <a:pPr lvl="0">
              <a:lnSpc>
                <a:spcPct val="80000"/>
              </a:lnSpc>
            </a:pPr>
            <a:r>
              <a:rPr lang="en-US" sz="2000" dirty="0"/>
              <a:t>Family Process Journal</a:t>
            </a:r>
          </a:p>
          <a:p>
            <a:pPr lvl="0">
              <a:lnSpc>
                <a:spcPct val="80000"/>
              </a:lnSpc>
            </a:pPr>
            <a:r>
              <a:rPr lang="el-GR" sz="2000" dirty="0"/>
              <a:t>International Journal of Group </a:t>
            </a:r>
            <a:r>
              <a:rPr lang="el-GR" sz="2000" dirty="0" err="1"/>
              <a:t>Psychotherapy</a:t>
            </a:r>
            <a:r>
              <a:rPr lang="el-GR" sz="2000" dirty="0"/>
              <a:t> </a:t>
            </a:r>
            <a:r>
              <a:rPr lang="el-GR" sz="2000" dirty="0" err="1"/>
              <a:t>Vol</a:t>
            </a:r>
            <a:r>
              <a:rPr lang="el-GR" sz="2000" dirty="0"/>
              <a:t>. 60, Number </a:t>
            </a:r>
            <a:r>
              <a:rPr lang="en-US" sz="2000" dirty="0"/>
              <a:t>4</a:t>
            </a:r>
            <a:r>
              <a:rPr lang="el-GR" sz="2000" dirty="0"/>
              <a:t>, </a:t>
            </a:r>
            <a:r>
              <a:rPr lang="en-US" sz="2000" dirty="0"/>
              <a:t>October</a:t>
            </a:r>
            <a:r>
              <a:rPr lang="el-GR" sz="2000" dirty="0"/>
              <a:t> 2010</a:t>
            </a:r>
            <a:r>
              <a:rPr lang="en-US" sz="2000" dirty="0"/>
              <a:t>, Special Issue</a:t>
            </a:r>
          </a:p>
          <a:p>
            <a:pPr lvl="0">
              <a:lnSpc>
                <a:spcPct val="80000"/>
              </a:lnSpc>
            </a:pPr>
            <a:r>
              <a:rPr lang="en-US" sz="2000" dirty="0" err="1"/>
              <a:t>Psychoterapy</a:t>
            </a:r>
            <a:r>
              <a:rPr lang="en-US" sz="2000" dirty="0"/>
              <a:t> Networker Journal</a:t>
            </a:r>
            <a:r>
              <a:rPr lang="el-GR" sz="2000" dirty="0"/>
              <a:t> </a:t>
            </a:r>
            <a:endParaRPr lang="en-US" sz="2000" dirty="0"/>
          </a:p>
          <a:p>
            <a:pPr marL="0" lvl="0" indent="0">
              <a:lnSpc>
                <a:spcPct val="80000"/>
              </a:lnSpc>
              <a:buNone/>
            </a:pPr>
            <a:endParaRPr lang="el-GR" sz="2000" dirty="0"/>
          </a:p>
          <a:p>
            <a:pPr marL="0" lvl="0" indent="0">
              <a:lnSpc>
                <a:spcPct val="80000"/>
              </a:lnSpc>
              <a:buNone/>
            </a:pPr>
            <a:r>
              <a:rPr lang="en-US" sz="2000" b="1" dirty="0"/>
              <a:t>Link </a:t>
            </a:r>
            <a:r>
              <a:rPr lang="el-GR" sz="2000" b="1" dirty="0" err="1"/>
              <a:t>φωτο</a:t>
            </a:r>
            <a:endParaRPr lang="el-GR" sz="2000" b="1" dirty="0"/>
          </a:p>
          <a:p>
            <a:pPr marL="0" indent="0">
              <a:lnSpc>
                <a:spcPct val="80000"/>
              </a:lnSpc>
              <a:buNone/>
            </a:pPr>
            <a:r>
              <a:rPr lang="en-US" sz="2000" dirty="0">
                <a:hlinkClick r:id="rId2">
                  <a:extLst>
                    <a:ext uri="{A12FA001-AC4F-418D-AE19-62706E023703}">
                      <ahyp:hlinkClr xmlns:ahyp="http://schemas.microsoft.com/office/drawing/2018/hyperlinkcolor" val="tx"/>
                    </a:ext>
                  </a:extLst>
                </a:hlinkClick>
              </a:rPr>
              <a:t>https://www.google.com/search?q=+%CE%</a:t>
            </a:r>
            <a:r>
              <a:rPr lang="en-US" sz="2000" dirty="0"/>
              <a:t> </a:t>
            </a:r>
            <a:endParaRPr lang="el-GR" sz="2000" dirty="0"/>
          </a:p>
          <a:p>
            <a:pPr lvl="0">
              <a:lnSpc>
                <a:spcPct val="80000"/>
              </a:lnSpc>
            </a:pPr>
            <a:endParaRPr lang="el-GR" sz="2400" dirty="0"/>
          </a:p>
          <a:p>
            <a:pPr marL="609603" lvl="0" indent="-609603">
              <a:lnSpc>
                <a:spcPct val="80000"/>
              </a:lnSpc>
              <a:buNone/>
            </a:pPr>
            <a:endParaRPr lang="el-GR" sz="1900" b="1" dirty="0">
              <a:latin typeface="Times New Roman" pitchFamily="18"/>
            </a:endParaRPr>
          </a:p>
        </p:txBody>
      </p:sp>
      <p:sp>
        <p:nvSpPr>
          <p:cNvPr id="4" name="Θέση αριθμού διαφάνειας 6">
            <a:extLst>
              <a:ext uri="{FF2B5EF4-FFF2-40B4-BE49-F238E27FC236}">
                <a16:creationId xmlns:a16="http://schemas.microsoft.com/office/drawing/2014/main" id="{F2901CC3-D956-E867-FC2B-D8400CFC99A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FDDF261-4972-4690-AC49-7CC052EE3E7D}" type="slidenum">
              <a:rPr/>
              <a:t>61</a:t>
            </a:fld>
            <a:endParaRPr lang="el-GR" sz="1200" b="0" i="0" u="none" strike="noStrike" kern="1200" cap="none" spc="0" baseline="0">
              <a:solidFill>
                <a:srgbClr val="898989"/>
              </a:solidFill>
              <a:uFillTx/>
              <a:latin typeface="Calibri"/>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txBox="1">
            <a:spLocks noGrp="1"/>
          </p:cNvSpPr>
          <p:nvPr>
            <p:ph idx="1"/>
          </p:nvPr>
        </p:nvSpPr>
        <p:spPr>
          <a:xfrm>
            <a:off x="8286750" y="542925"/>
            <a:ext cx="3762376" cy="5334000"/>
          </a:xfrm>
        </p:spPr>
        <p:txBody>
          <a:bodyPr anchorCtr="1"/>
          <a:lstStyle/>
          <a:p>
            <a:pPr marL="0" lvl="0" indent="0" algn="ctr">
              <a:buNone/>
            </a:pPr>
            <a:endParaRPr lang="en-US" sz="4000" b="1" dirty="0"/>
          </a:p>
          <a:p>
            <a:pPr lvl="1" algn="ctr"/>
            <a:r>
              <a:rPr lang="en-US" sz="2800" b="1" dirty="0"/>
              <a:t>Unfinished business?</a:t>
            </a:r>
            <a:endParaRPr lang="el-GR" sz="2800" b="1" dirty="0"/>
          </a:p>
          <a:p>
            <a:pPr lvl="1" algn="ctr"/>
            <a:r>
              <a:rPr lang="en-US" sz="2800" b="1" dirty="0" err="1"/>
              <a:t>Surprisings</a:t>
            </a:r>
            <a:r>
              <a:rPr lang="en-US" sz="2800" b="1" dirty="0"/>
              <a:t> and learnings?</a:t>
            </a:r>
            <a:endParaRPr lang="el-GR" sz="2800" b="1" dirty="0"/>
          </a:p>
          <a:p>
            <a:pPr lvl="1" algn="ctr"/>
            <a:r>
              <a:rPr lang="en-US" sz="2800" b="1" dirty="0"/>
              <a:t>Generalization</a:t>
            </a:r>
            <a:r>
              <a:rPr lang="el-GR" sz="2800" b="1" dirty="0"/>
              <a:t>?</a:t>
            </a:r>
            <a:endParaRPr lang="en-US" sz="2800" b="1" dirty="0"/>
          </a:p>
          <a:p>
            <a:pPr lvl="1" algn="ctr"/>
            <a:r>
              <a:rPr lang="en-US" sz="2800" b="1" dirty="0"/>
              <a:t>Emotions? </a:t>
            </a:r>
            <a:endParaRPr lang="el-GR" sz="2800" b="1" dirty="0"/>
          </a:p>
          <a:p>
            <a:pPr lvl="1" algn="ctr"/>
            <a:endParaRPr lang="en-US" sz="2800" b="1" dirty="0"/>
          </a:p>
          <a:p>
            <a:pPr lvl="1" algn="ctr"/>
            <a:r>
              <a:rPr lang="el-GR" sz="2800" b="1" dirty="0"/>
              <a:t>Τι παίρνεις μαζί σου</a:t>
            </a:r>
            <a:r>
              <a:rPr lang="en-US" sz="2800" b="1" dirty="0"/>
              <a:t>?</a:t>
            </a:r>
            <a:endParaRPr lang="el-GR" sz="2800" b="1" dirty="0"/>
          </a:p>
          <a:p>
            <a:pPr lvl="0" algn="ctr"/>
            <a:endParaRPr lang="el-GR" sz="4000" b="1" dirty="0"/>
          </a:p>
          <a:p>
            <a:pPr marL="0" lvl="0" indent="0" algn="ctr">
              <a:buNone/>
            </a:pPr>
            <a:endParaRPr lang="el-GR" sz="4000" dirty="0"/>
          </a:p>
          <a:p>
            <a:pPr marL="0" lvl="0" indent="0" algn="ctr">
              <a:buNone/>
            </a:pPr>
            <a:endParaRPr lang="el-GR" sz="4000" dirty="0"/>
          </a:p>
        </p:txBody>
      </p:sp>
      <p:sp>
        <p:nvSpPr>
          <p:cNvPr id="10" name="Θέση κειμένου 9">
            <a:extLst>
              <a:ext uri="{FF2B5EF4-FFF2-40B4-BE49-F238E27FC236}">
                <a16:creationId xmlns:a16="http://schemas.microsoft.com/office/drawing/2014/main" id="{AF6C2A67-EB01-2E52-B070-3A3DE2AA80C3}"/>
              </a:ext>
            </a:extLst>
          </p:cNvPr>
          <p:cNvSpPr>
            <a:spLocks noGrp="1"/>
          </p:cNvSpPr>
          <p:nvPr>
            <p:ph type="body" sz="half" idx="2"/>
          </p:nvPr>
        </p:nvSpPr>
        <p:spPr>
          <a:xfrm>
            <a:off x="1506694" y="2892122"/>
            <a:ext cx="4149403" cy="4591050"/>
          </a:xfrm>
        </p:spPr>
        <p:txBody>
          <a:bodyPr/>
          <a:lstStyle/>
          <a:p>
            <a:pPr marL="0" indent="0" algn="ctr">
              <a:buNone/>
            </a:pPr>
            <a:r>
              <a:rPr lang="el-GR" sz="2400" b="1" dirty="0">
                <a:latin typeface="Comic Sans MS" panose="030F0702030302020204" pitchFamily="66" charset="0"/>
              </a:rPr>
              <a:t>Σας ευχαριστώ πολύ!!!</a:t>
            </a:r>
          </a:p>
          <a:p>
            <a:pPr marL="0" indent="0" algn="ctr">
              <a:buNone/>
            </a:pPr>
            <a:endParaRPr lang="en-US" sz="2400" dirty="0">
              <a:latin typeface="Comic Sans MS" panose="030F0702030302020204" pitchFamily="66" charset="0"/>
            </a:endParaRPr>
          </a:p>
          <a:p>
            <a:pPr marL="0" indent="0" algn="ctr">
              <a:buNone/>
            </a:pPr>
            <a:r>
              <a:rPr lang="el-GR" sz="2400" dirty="0">
                <a:latin typeface="Comic Sans MS" panose="030F0702030302020204" pitchFamily="66" charset="0"/>
              </a:rPr>
              <a:t>Δώρα Σκαλή</a:t>
            </a:r>
          </a:p>
          <a:p>
            <a:pPr marL="0" indent="0" algn="ctr">
              <a:buNone/>
            </a:pPr>
            <a:r>
              <a:rPr lang="en-US" sz="2400" dirty="0">
                <a:latin typeface="Comic Sans MS" panose="030F0702030302020204" pitchFamily="66" charset="0"/>
              </a:rPr>
              <a:t>dskalis@yahoo.gr</a:t>
            </a:r>
            <a:endParaRPr lang="el-GR" sz="2400" dirty="0">
              <a:latin typeface="Comic Sans MS" panose="030F0702030302020204" pitchFamily="66" charset="0"/>
            </a:endParaRPr>
          </a:p>
          <a:p>
            <a:pPr algn="ctr"/>
            <a:endParaRPr lang="el-GR" dirty="0"/>
          </a:p>
        </p:txBody>
      </p:sp>
      <p:sp>
        <p:nvSpPr>
          <p:cNvPr id="4" name="Θέση αριθμού διαφάνειας 3"/>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169F12C-833B-408D-8CCA-79D6BE8590F5}" type="slidenum">
              <a:rPr/>
              <a:t>62</a:t>
            </a:fld>
            <a:endParaRPr lang="el-GR" sz="1200" b="0" i="0" u="none" strike="noStrike" kern="1200" cap="none" spc="0" baseline="0">
              <a:solidFill>
                <a:srgbClr val="898989"/>
              </a:solidFill>
              <a:uFillTx/>
              <a:latin typeface="Calibri"/>
            </a:endParaRPr>
          </a:p>
        </p:txBody>
      </p:sp>
      <p:sp>
        <p:nvSpPr>
          <p:cNvPr id="5" name="Θέση αριθμού διαφάνειας 4"/>
          <p:cNvSpPr txBox="1"/>
          <p:nvPr/>
        </p:nvSpPr>
        <p:spPr>
          <a:xfrm>
            <a:off x="8610603" y="6356351"/>
            <a:ext cx="2743200" cy="365129"/>
          </a:xfrm>
          <a:prstGeom prst="rect">
            <a:avLst/>
          </a:prstGeom>
          <a:noFill/>
          <a:ln>
            <a:noFill/>
          </a:ln>
        </p:spPr>
        <p:txBody>
          <a:bodyPr vert="horz" wrap="square" lIns="91440" tIns="45720" rIns="91440" bIns="45720" anchor="ctr"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A7C0733-833F-4B78-8EA7-022C3CD37980}" type="slidenum">
              <a:rPr/>
              <a:t>62</a:t>
            </a:fld>
            <a:endParaRPr lang="el-GR" sz="1200" b="0" i="0" u="none" strike="noStrike" kern="1200" cap="none" spc="0" baseline="0">
              <a:solidFill>
                <a:srgbClr val="898989"/>
              </a:solidFill>
              <a:uFillTx/>
              <a:latin typeface="Calibri"/>
            </a:endParaRPr>
          </a:p>
        </p:txBody>
      </p:sp>
      <p:pic>
        <p:nvPicPr>
          <p:cNvPr id="3074" name="Picture 2" descr="Group Text Effect and Logo Design Word">
            <a:extLst>
              <a:ext uri="{FF2B5EF4-FFF2-40B4-BE49-F238E27FC236}">
                <a16:creationId xmlns:a16="http://schemas.microsoft.com/office/drawing/2014/main" id="{AD88F7B5-1079-9912-48C7-D718D6F336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8" y="542925"/>
            <a:ext cx="5147860" cy="224083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255E251-CF2E-E20B-80A6-C18A95A9AA8C}"/>
              </a:ext>
            </a:extLst>
          </p:cNvPr>
          <p:cNvSpPr txBox="1"/>
          <p:nvPr/>
        </p:nvSpPr>
        <p:spPr>
          <a:xfrm>
            <a:off x="838197" y="6538915"/>
            <a:ext cx="5474493" cy="246221"/>
          </a:xfrm>
          <a:prstGeom prst="rect">
            <a:avLst/>
          </a:prstGeom>
          <a:noFill/>
        </p:spPr>
        <p:txBody>
          <a:bodyPr wrap="square">
            <a:spAutoFit/>
          </a:bodyPr>
          <a:lstStyle/>
          <a:p>
            <a:r>
              <a:rPr lang="en-US" sz="1000" dirty="0"/>
              <a:t>https://www.google.com/search?sca_esv=e10bc32a205dabd2&amp;</a:t>
            </a:r>
            <a:endParaRPr lang="el-GR" sz="1000" dirty="0"/>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10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323631-DAD5-2526-5A34-1D717ED00692}"/>
              </a:ext>
            </a:extLst>
          </p:cNvPr>
          <p:cNvSpPr>
            <a:spLocks noGrp="1"/>
          </p:cNvSpPr>
          <p:nvPr>
            <p:ph type="title"/>
          </p:nvPr>
        </p:nvSpPr>
        <p:spPr/>
        <p:txBody>
          <a:bodyPr>
            <a:normAutofit/>
          </a:bodyPr>
          <a:lstStyle/>
          <a:p>
            <a:r>
              <a:rPr lang="el-GR" sz="3600" dirty="0"/>
              <a:t>Άσκηση: </a:t>
            </a:r>
            <a:r>
              <a:rPr lang="el-GR" sz="3600" b="1" dirty="0"/>
              <a:t>Τι ΔΕΝ είναι ομάδα? (10΄)</a:t>
            </a:r>
            <a:endParaRPr lang="el-GR" sz="3600" dirty="0"/>
          </a:p>
        </p:txBody>
      </p:sp>
      <p:sp>
        <p:nvSpPr>
          <p:cNvPr id="3" name="Θέση περιεχομένου 2">
            <a:extLst>
              <a:ext uri="{FF2B5EF4-FFF2-40B4-BE49-F238E27FC236}">
                <a16:creationId xmlns:a16="http://schemas.microsoft.com/office/drawing/2014/main" id="{DBA3A3E4-60E0-FFAB-2D8A-A89A4776AFDA}"/>
              </a:ext>
            </a:extLst>
          </p:cNvPr>
          <p:cNvSpPr>
            <a:spLocks noGrp="1"/>
          </p:cNvSpPr>
          <p:nvPr>
            <p:ph sz="half" idx="1"/>
          </p:nvPr>
        </p:nvSpPr>
        <p:spPr/>
        <p:txBody>
          <a:bodyPr>
            <a:normAutofit/>
          </a:bodyPr>
          <a:lstStyle/>
          <a:p>
            <a:r>
              <a:rPr lang="el-GR" sz="2400" b="1" dirty="0"/>
              <a:t>Σε ένα χαρτί γράψτε:</a:t>
            </a:r>
          </a:p>
        </p:txBody>
      </p:sp>
      <p:sp>
        <p:nvSpPr>
          <p:cNvPr id="4" name="Θέση περιεχομένου 3">
            <a:extLst>
              <a:ext uri="{FF2B5EF4-FFF2-40B4-BE49-F238E27FC236}">
                <a16:creationId xmlns:a16="http://schemas.microsoft.com/office/drawing/2014/main" id="{79F4D4C3-8CC5-2F2F-7EBA-6B89C32CDCFC}"/>
              </a:ext>
            </a:extLst>
          </p:cNvPr>
          <p:cNvSpPr>
            <a:spLocks noGrp="1"/>
          </p:cNvSpPr>
          <p:nvPr>
            <p:ph sz="half" idx="2"/>
          </p:nvPr>
        </p:nvSpPr>
        <p:spPr/>
        <p:txBody>
          <a:bodyPr>
            <a:normAutofit/>
          </a:bodyPr>
          <a:lstStyle/>
          <a:p>
            <a:r>
              <a:rPr lang="el-GR" sz="2400" dirty="0"/>
              <a:t>Τι απαντάει στο ερώτημα κατά τη γνώμη σας!</a:t>
            </a:r>
          </a:p>
        </p:txBody>
      </p:sp>
      <p:sp>
        <p:nvSpPr>
          <p:cNvPr id="5" name="Θέση αριθμού διαφάνειας 4">
            <a:extLst>
              <a:ext uri="{FF2B5EF4-FFF2-40B4-BE49-F238E27FC236}">
                <a16:creationId xmlns:a16="http://schemas.microsoft.com/office/drawing/2014/main" id="{04B3EB8C-F5A9-867B-0848-D9C493AFAA86}"/>
              </a:ext>
            </a:extLst>
          </p:cNvPr>
          <p:cNvSpPr>
            <a:spLocks noGrp="1"/>
          </p:cNvSpPr>
          <p:nvPr>
            <p:ph type="sldNum" sz="quarter" idx="12"/>
          </p:nvPr>
        </p:nvSpPr>
        <p:spPr/>
        <p:txBody>
          <a:bodyPr/>
          <a:lstStyle/>
          <a:p>
            <a:fld id="{29A67EF4-6AD0-4895-A677-9D84EEBBB660}" type="slidenum">
              <a:rPr lang="el-GR" smtClean="0"/>
              <a:t>7</a:t>
            </a:fld>
            <a:endParaRPr lang="el-GR"/>
          </a:p>
        </p:txBody>
      </p:sp>
    </p:spTree>
    <p:extLst>
      <p:ext uri="{BB962C8B-B14F-4D97-AF65-F5344CB8AC3E}">
        <p14:creationId xmlns:p14="http://schemas.microsoft.com/office/powerpoint/2010/main" val="2316383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A30580-C495-4613-63F9-D79C6063EC6F}"/>
              </a:ext>
            </a:extLst>
          </p:cNvPr>
          <p:cNvSpPr>
            <a:spLocks noGrp="1"/>
          </p:cNvSpPr>
          <p:nvPr>
            <p:ph type="title"/>
          </p:nvPr>
        </p:nvSpPr>
        <p:spPr/>
        <p:txBody>
          <a:bodyPr>
            <a:normAutofit/>
          </a:bodyPr>
          <a:lstStyle/>
          <a:p>
            <a:r>
              <a:rPr lang="el-GR" sz="3600" b="1" dirty="0"/>
              <a:t>Δυναμική-Διεργασία-</a:t>
            </a:r>
            <a:r>
              <a:rPr lang="en-US" sz="3600" b="1" dirty="0"/>
              <a:t>Process </a:t>
            </a:r>
            <a:r>
              <a:rPr lang="el-GR" sz="3600" b="1" dirty="0"/>
              <a:t>Ομάδας</a:t>
            </a:r>
          </a:p>
        </p:txBody>
      </p:sp>
      <p:pic>
        <p:nvPicPr>
          <p:cNvPr id="5" name="Picture 2" descr="1o Παγκόσμιο Συνέδριο στην Έρευνα &amp; την Ομαδική Ψυχοθεραπεία και τις  Ομαδικές Διαδικασίες">
            <a:extLst>
              <a:ext uri="{FF2B5EF4-FFF2-40B4-BE49-F238E27FC236}">
                <a16:creationId xmlns:a16="http://schemas.microsoft.com/office/drawing/2014/main" id="{278B2875-6B08-F856-5F16-9621494DA85B}"/>
              </a:ext>
            </a:extLst>
          </p:cNvPr>
          <p:cNvPicPr>
            <a:picLocks noGrp="1" noChangeAspect="1"/>
          </p:cNvPicPr>
          <p:nvPr>
            <p:ph sz="half" idx="1"/>
          </p:nvPr>
        </p:nvPicPr>
        <p:blipFill>
          <a:blip r:embed="rId2"/>
          <a:stretch>
            <a:fillRect/>
          </a:stretch>
        </p:blipFill>
        <p:spPr>
          <a:xfrm>
            <a:off x="1220787" y="2014194"/>
            <a:ext cx="3494088" cy="3348381"/>
          </a:xfrm>
        </p:spPr>
      </p:pic>
      <p:sp>
        <p:nvSpPr>
          <p:cNvPr id="3" name="Θέση περιεχομένου 2">
            <a:extLst>
              <a:ext uri="{FF2B5EF4-FFF2-40B4-BE49-F238E27FC236}">
                <a16:creationId xmlns:a16="http://schemas.microsoft.com/office/drawing/2014/main" id="{DC1782B0-7039-212F-87CD-95D3C72CFDEA}"/>
              </a:ext>
            </a:extLst>
          </p:cNvPr>
          <p:cNvSpPr>
            <a:spLocks noGrp="1"/>
          </p:cNvSpPr>
          <p:nvPr>
            <p:ph sz="half" idx="2"/>
          </p:nvPr>
        </p:nvSpPr>
        <p:spPr>
          <a:xfrm>
            <a:off x="5780088" y="1781175"/>
            <a:ext cx="6096000" cy="4618026"/>
          </a:xfrm>
        </p:spPr>
        <p:txBody>
          <a:bodyPr>
            <a:normAutofit/>
          </a:bodyPr>
          <a:lstStyle/>
          <a:p>
            <a:r>
              <a:rPr lang="el-GR" sz="2400" dirty="0"/>
              <a:t>Το </a:t>
            </a:r>
            <a:r>
              <a:rPr lang="el-GR" sz="2400" b="0" i="0" dirty="0">
                <a:effectLst/>
              </a:rPr>
              <a:t>σύνολο των πράξεων, αντιδράσεων και συμπεριφορών</a:t>
            </a:r>
            <a:r>
              <a:rPr lang="en-US" sz="2400" b="0" i="0" dirty="0">
                <a:effectLst/>
              </a:rPr>
              <a:t> </a:t>
            </a:r>
            <a:r>
              <a:rPr lang="el-GR" sz="2400" b="0" i="0" dirty="0">
                <a:effectLst/>
              </a:rPr>
              <a:t>σε ένα </a:t>
            </a:r>
            <a:r>
              <a:rPr lang="el-GR" sz="2400" b="1" i="0" dirty="0">
                <a:effectLst/>
              </a:rPr>
              <a:t>ομαδικό σχετίζεσθαι</a:t>
            </a:r>
            <a:r>
              <a:rPr lang="el-GR" sz="2400" b="0" i="0" dirty="0">
                <a:effectLst/>
              </a:rPr>
              <a:t>.</a:t>
            </a:r>
          </a:p>
          <a:p>
            <a:pPr lvl="1">
              <a:buFont typeface="Wingdings" panose="05000000000000000000" pitchFamily="2" charset="2"/>
              <a:buChar char="ü"/>
            </a:pPr>
            <a:r>
              <a:rPr lang="el-GR" sz="2000" dirty="0"/>
              <a:t>Ρόλοι</a:t>
            </a:r>
          </a:p>
          <a:p>
            <a:pPr lvl="1">
              <a:buFont typeface="Wingdings" panose="05000000000000000000" pitchFamily="2" charset="2"/>
              <a:buChar char="ü"/>
            </a:pPr>
            <a:r>
              <a:rPr lang="el-GR" sz="2000" b="0" i="0" dirty="0">
                <a:effectLst/>
              </a:rPr>
              <a:t>Ιδέες</a:t>
            </a:r>
          </a:p>
          <a:p>
            <a:pPr lvl="1">
              <a:buFont typeface="Wingdings" panose="05000000000000000000" pitchFamily="2" charset="2"/>
              <a:buChar char="ü"/>
            </a:pPr>
            <a:r>
              <a:rPr lang="el-GR" sz="2000" dirty="0"/>
              <a:t>Άτομα</a:t>
            </a:r>
          </a:p>
          <a:p>
            <a:pPr lvl="1">
              <a:buFont typeface="Wingdings" panose="05000000000000000000" pitchFamily="2" charset="2"/>
              <a:buChar char="ü"/>
            </a:pPr>
            <a:r>
              <a:rPr lang="el-GR" sz="2000" b="0" i="0" dirty="0">
                <a:effectLst/>
              </a:rPr>
              <a:t>Υποομάδες</a:t>
            </a:r>
          </a:p>
          <a:p>
            <a:pPr lvl="1">
              <a:buFont typeface="Wingdings" panose="05000000000000000000" pitchFamily="2" charset="2"/>
              <a:buChar char="ü"/>
            </a:pPr>
            <a:r>
              <a:rPr lang="el-GR" sz="2000" dirty="0"/>
              <a:t>ΣΥΝΑΙΣΘΗΜΑΤΑ</a:t>
            </a:r>
            <a:endParaRPr lang="el-GR" sz="2000" b="0" i="0" dirty="0">
              <a:effectLst/>
            </a:endParaRPr>
          </a:p>
          <a:p>
            <a:pPr marL="0" indent="0">
              <a:buNone/>
            </a:pPr>
            <a:endParaRPr lang="el-GR" sz="2400" b="0" i="0" dirty="0">
              <a:effectLst/>
            </a:endParaRPr>
          </a:p>
          <a:p>
            <a:r>
              <a:rPr lang="el-GR" sz="2400" dirty="0"/>
              <a:t>Λεκτική και </a:t>
            </a:r>
            <a:r>
              <a:rPr lang="el-GR" sz="2400" dirty="0" err="1"/>
              <a:t>εξωλεκτική</a:t>
            </a:r>
            <a:r>
              <a:rPr lang="el-GR" sz="2400" dirty="0"/>
              <a:t> επικοινωνία</a:t>
            </a:r>
          </a:p>
          <a:p>
            <a:r>
              <a:rPr lang="el-GR" sz="2400" dirty="0"/>
              <a:t>Χρόνος: «Εδώ και τώρα»- «Εκεί και τότε»</a:t>
            </a:r>
          </a:p>
        </p:txBody>
      </p:sp>
      <p:sp>
        <p:nvSpPr>
          <p:cNvPr id="4" name="Θέση αριθμού διαφάνειας 3">
            <a:extLst>
              <a:ext uri="{FF2B5EF4-FFF2-40B4-BE49-F238E27FC236}">
                <a16:creationId xmlns:a16="http://schemas.microsoft.com/office/drawing/2014/main" id="{D49E5672-F6D7-1762-1245-31A2C1AA3E60}"/>
              </a:ext>
            </a:extLst>
          </p:cNvPr>
          <p:cNvSpPr>
            <a:spLocks noGrp="1"/>
          </p:cNvSpPr>
          <p:nvPr>
            <p:ph type="sldNum" sz="quarter" idx="12"/>
          </p:nvPr>
        </p:nvSpPr>
        <p:spPr/>
        <p:txBody>
          <a:bodyPr/>
          <a:lstStyle/>
          <a:p>
            <a:fld id="{29A67EF4-6AD0-4895-A677-9D84EEBBB660}" type="slidenum">
              <a:rPr lang="el-GR" smtClean="0"/>
              <a:t>8</a:t>
            </a:fld>
            <a:endParaRPr lang="el-GR"/>
          </a:p>
        </p:txBody>
      </p:sp>
      <p:sp>
        <p:nvSpPr>
          <p:cNvPr id="7" name="TextBox 6">
            <a:extLst>
              <a:ext uri="{FF2B5EF4-FFF2-40B4-BE49-F238E27FC236}">
                <a16:creationId xmlns:a16="http://schemas.microsoft.com/office/drawing/2014/main" id="{AB46FD4E-5B15-1E86-A005-D263820B4BDC}"/>
              </a:ext>
            </a:extLst>
          </p:cNvPr>
          <p:cNvSpPr txBox="1"/>
          <p:nvPr/>
        </p:nvSpPr>
        <p:spPr>
          <a:xfrm>
            <a:off x="315912" y="6029869"/>
            <a:ext cx="6096000" cy="369332"/>
          </a:xfrm>
          <a:prstGeom prst="rect">
            <a:avLst/>
          </a:prstGeom>
          <a:noFill/>
        </p:spPr>
        <p:txBody>
          <a:bodyPr wrap="square">
            <a:spAutoFit/>
          </a:bodyPr>
          <a:lstStyle/>
          <a:p>
            <a:r>
              <a:rPr lang="en-US" sz="1800" dirty="0">
                <a:hlinkClick r:id="rId3"/>
              </a:rPr>
              <a:t>https://www.google.com/imgres?imgurl</a:t>
            </a:r>
            <a:endParaRPr lang="el-GR" dirty="0"/>
          </a:p>
        </p:txBody>
      </p:sp>
    </p:spTree>
    <p:extLst>
      <p:ext uri="{BB962C8B-B14F-4D97-AF65-F5344CB8AC3E}">
        <p14:creationId xmlns:p14="http://schemas.microsoft.com/office/powerpoint/2010/main" val="1736207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txBox="1">
            <a:spLocks noGrp="1"/>
          </p:cNvSpPr>
          <p:nvPr>
            <p:ph type="title"/>
          </p:nvPr>
        </p:nvSpPr>
        <p:spPr>
          <a:xfrm>
            <a:off x="1143000" y="709224"/>
            <a:ext cx="10531153" cy="495540"/>
          </a:xfrm>
        </p:spPr>
        <p:txBody>
          <a:bodyPr>
            <a:normAutofit fontScale="90000"/>
          </a:bodyPr>
          <a:lstStyle/>
          <a:p>
            <a:pPr lvl="0"/>
            <a:r>
              <a:rPr lang="el-GR" sz="3600" b="1" dirty="0"/>
              <a:t>Ομαδική διεργασία: Τι </a:t>
            </a:r>
            <a:r>
              <a:rPr lang="el-GR" sz="3600" b="1" dirty="0" err="1"/>
              <a:t>πρ</a:t>
            </a:r>
            <a:r>
              <a:rPr lang="en-US" sz="3600" b="1" dirty="0"/>
              <a:t>o</a:t>
            </a:r>
            <a:r>
              <a:rPr lang="el-GR" sz="3600" b="1" dirty="0" err="1"/>
              <a:t>σφέρει</a:t>
            </a:r>
            <a:r>
              <a:rPr lang="el-GR" sz="3600" b="1" dirty="0"/>
              <a:t>;</a:t>
            </a:r>
            <a:r>
              <a:rPr lang="en-US" sz="3600" b="1" dirty="0"/>
              <a:t> </a:t>
            </a:r>
            <a:endParaRPr lang="el-GR" sz="3600" b="1" dirty="0"/>
          </a:p>
        </p:txBody>
      </p:sp>
      <p:sp>
        <p:nvSpPr>
          <p:cNvPr id="3" name="Θέση περιεχομένου 2"/>
          <p:cNvSpPr txBox="1">
            <a:spLocks noGrp="1"/>
          </p:cNvSpPr>
          <p:nvPr>
            <p:ph idx="1"/>
          </p:nvPr>
        </p:nvSpPr>
        <p:spPr>
          <a:xfrm>
            <a:off x="1143000" y="1516782"/>
            <a:ext cx="10058400" cy="4478868"/>
          </a:xfrm>
        </p:spPr>
        <p:txBody>
          <a:bodyPr/>
          <a:lstStyle/>
          <a:p>
            <a:pPr marL="0" lvl="0" indent="0">
              <a:buNone/>
            </a:pPr>
            <a:r>
              <a:rPr lang="el-GR" sz="2800" dirty="0"/>
              <a:t>Όταν δεν συνηχεί με τις κατά </a:t>
            </a:r>
            <a:r>
              <a:rPr lang="el-GR" sz="2800" dirty="0" err="1"/>
              <a:t>Balint</a:t>
            </a:r>
            <a:r>
              <a:rPr lang="el-GR" sz="2800" dirty="0"/>
              <a:t> (1969) </a:t>
            </a:r>
            <a:r>
              <a:rPr lang="el-GR" sz="2800" b="1" i="1" dirty="0"/>
              <a:t>«παρεξηγήσεις»* </a:t>
            </a:r>
            <a:r>
              <a:rPr lang="el-GR" sz="2800" i="1" dirty="0"/>
              <a:t>στη σχέση μητέρας παιδιού κατά την </a:t>
            </a:r>
            <a:r>
              <a:rPr lang="el-GR" sz="2800" i="1" dirty="0" err="1"/>
              <a:t>προοιδιπόδεια</a:t>
            </a:r>
            <a:r>
              <a:rPr lang="el-GR" sz="2800" i="1" dirty="0"/>
              <a:t> φάση, δηλαδή το θεμελιώδες τραύμα</a:t>
            </a:r>
            <a:r>
              <a:rPr lang="el-GR" sz="2800" dirty="0"/>
              <a:t>»  (παλαιότερη αναφορά ως «αλλοιώσεις του Εγώ»),  </a:t>
            </a:r>
            <a:r>
              <a:rPr lang="el-GR" sz="2800" b="1" dirty="0"/>
              <a:t>κατανόηση των αναγκών του εαυτού/μέλους ομάδας </a:t>
            </a:r>
            <a:r>
              <a:rPr lang="el-GR" sz="2800" dirty="0"/>
              <a:t>στο «εδώ και τώρα» της ομάδας!</a:t>
            </a:r>
          </a:p>
          <a:p>
            <a:pPr marL="0" lvl="0" indent="0">
              <a:buNone/>
            </a:pPr>
            <a:endParaRPr lang="en-US" sz="2400" b="1" dirty="0">
              <a:solidFill>
                <a:srgbClr val="FF0000"/>
              </a:solidFill>
            </a:endParaRPr>
          </a:p>
          <a:p>
            <a:pPr marL="274320" lvl="1" indent="0">
              <a:buNone/>
            </a:pPr>
            <a:r>
              <a:rPr lang="el-GR" sz="2200" b="1" dirty="0">
                <a:solidFill>
                  <a:srgbClr val="FF0000"/>
                </a:solidFill>
              </a:rPr>
              <a:t>*</a:t>
            </a:r>
            <a:r>
              <a:rPr lang="en-US" sz="2200" b="1" dirty="0">
                <a:solidFill>
                  <a:srgbClr val="FF0000"/>
                </a:solidFill>
              </a:rPr>
              <a:t>misuse of a group</a:t>
            </a:r>
            <a:endParaRPr lang="el-GR" sz="2200" b="1" dirty="0">
              <a:solidFill>
                <a:srgbClr val="FF0000"/>
              </a:solidFill>
            </a:endParaRPr>
          </a:p>
        </p:txBody>
      </p:sp>
      <p:sp>
        <p:nvSpPr>
          <p:cNvPr id="4" name="Θέση αριθμού διαφάνειας 3"/>
          <p:cNvSpPr txBox="1"/>
          <p:nvPr/>
        </p:nvSpPr>
        <p:spPr>
          <a:xfrm>
            <a:off x="10469880" y="6307668"/>
            <a:ext cx="1463040" cy="274320"/>
          </a:xfrm>
          <a:prstGeom prst="rect">
            <a:avLst/>
          </a:prstGeom>
          <a:noFill/>
          <a:ln>
            <a:noFill/>
          </a:ln>
        </p:spPr>
        <p:txBody>
          <a:bodyPr vert="horz" wrap="square" lIns="91440" tIns="45720" rIns="91440" bIns="45720" anchor="b" anchorCtr="0" compatLnSpc="1"/>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3936102-13E5-4A6C-9523-E3C8D3573BF1}" type="slidenum">
              <a:rPr/>
              <a:t>9</a:t>
            </a:fld>
            <a:endParaRPr lang="el-GR" sz="1000" b="0" i="0" u="none" strike="noStrike" kern="1200" cap="none" spc="0" baseline="0">
              <a:solidFill>
                <a:srgbClr val="404040"/>
              </a:solidFill>
              <a:uFillTx/>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Σαπούνι</Template>
  <TotalTime>6975</TotalTime>
  <Words>5561</Words>
  <Application>Microsoft Office PowerPoint</Application>
  <PresentationFormat>Ευρεία οθόνη</PresentationFormat>
  <Paragraphs>600</Paragraphs>
  <Slides>62</Slides>
  <Notes>2</Notes>
  <HiddenSlides>0</HiddenSlides>
  <MMClips>0</MMClips>
  <ScaleCrop>false</ScaleCrop>
  <HeadingPairs>
    <vt:vector size="6" baseType="variant">
      <vt:variant>
        <vt:lpstr>Γραμματοσειρές που χρησιμοποιούνται</vt:lpstr>
      </vt:variant>
      <vt:variant>
        <vt:i4>12</vt:i4>
      </vt:variant>
      <vt:variant>
        <vt:lpstr>Θέμα</vt:lpstr>
      </vt:variant>
      <vt:variant>
        <vt:i4>1</vt:i4>
      </vt:variant>
      <vt:variant>
        <vt:lpstr>Τίτλοι διαφανειών</vt:lpstr>
      </vt:variant>
      <vt:variant>
        <vt:i4>62</vt:i4>
      </vt:variant>
    </vt:vector>
  </HeadingPairs>
  <TitlesOfParts>
    <vt:vector size="75" baseType="lpstr">
      <vt:lpstr>Arial</vt:lpstr>
      <vt:lpstr>Calibri</vt:lpstr>
      <vt:lpstr>Calibri Light</vt:lpstr>
      <vt:lpstr>Century Gothic</vt:lpstr>
      <vt:lpstr>Century Schoolbook</vt:lpstr>
      <vt:lpstr>Comic Sans MS</vt:lpstr>
      <vt:lpstr>Courier New</vt:lpstr>
      <vt:lpstr>Garamond</vt:lpstr>
      <vt:lpstr>Gill Sans MT</vt:lpstr>
      <vt:lpstr>Open Sans</vt:lpstr>
      <vt:lpstr>Times New Roman</vt:lpstr>
      <vt:lpstr>Wingdings</vt:lpstr>
      <vt:lpstr>Σαπούνι</vt:lpstr>
      <vt:lpstr> ΣΧΟΛΗ ΑΝΘΡΩΠΙΣΤΙΚΩΝ &amp; ΚΟΙΝΩΝΙΚΩΝ ΕΠΙΣΤΗΜΩΝ ΠΑΙΔΑΓΩΓΙΚΟ ΤΜΗΜΑ ΕΙΔΙΚΗΣ ΑΓΩΓΗΣ Πρόγραμμα Μεταπτυχιακών Σπουδών Συμβουλευτική στην Ειδική Αγωγή, την Εκπαίδευση και την Υγεία Ακαδ. ετος 2024-25   </vt:lpstr>
      <vt:lpstr>Παρουσίαση του PowerPoint</vt:lpstr>
      <vt:lpstr>Δομή χρόνου και μαθήματος </vt:lpstr>
      <vt:lpstr>Θεμελιώδεις αρχές</vt:lpstr>
      <vt:lpstr>Συμβουλευτική ομάδας. Δηλαδή?</vt:lpstr>
      <vt:lpstr>Άσκηση: Τι είναι ομάδα? (10΄)</vt:lpstr>
      <vt:lpstr>Άσκηση: Τι ΔΕΝ είναι ομάδα? (10΄)</vt:lpstr>
      <vt:lpstr>Δυναμική-Διεργασία-Process Ομάδας</vt:lpstr>
      <vt:lpstr>Ομαδική διεργασία: Τι πρoσφέρει; </vt:lpstr>
      <vt:lpstr>Ώστε … </vt:lpstr>
      <vt:lpstr>Παρουσίαση του PowerPoint</vt:lpstr>
      <vt:lpstr>Γιατί ομάδα? Ομάδα και άτομο </vt:lpstr>
      <vt:lpstr>Ομάδα και Κοινότητα (Ι)</vt:lpstr>
      <vt:lpstr>Ομάδα και Κοινότητα? (ΙΙ)</vt:lpstr>
      <vt:lpstr>Απαρχές ιστορίας ψυχοθεραπείας  </vt:lpstr>
      <vt:lpstr>Στη μετατόπιση αυτή*  βοήθησαν ποικίλες διατυπώσεις  (βάσει κοινωνικών και πολιτικών αλλαγών) </vt:lpstr>
      <vt:lpstr>Η πρώτη άτυπη θεραπευτική ομάδα με φυματικούς ασθενείς: γιατρός  Josef Pratt (παθολόγος, 1906, ευαγγελιστής)</vt:lpstr>
      <vt:lpstr>  H πρώτη θεραπευτική αναλυτική ομάδα (Ι) Siegmund Heinrich (Fuchs) Foulkes   1898-1976, German-British psychiatrist and psychoanalyst                           </vt:lpstr>
      <vt:lpstr>                                                        H πρώτη θεραπευτική αναλυτική ομάδα (ΙΙ)      </vt:lpstr>
      <vt:lpstr>Ομάδα: … ένα κοινό μοιραζόμενο έδαφος (common shared ground), που συγκροτείται κάθε φορά στη βάση ενός υποθετικού ιστού…, Foulkes, 1957; Κουκής, 2004</vt:lpstr>
      <vt:lpstr>Παρουσίαση του PowerPoint</vt:lpstr>
      <vt:lpstr>H πρώτη θεραπευτική αναλυτική ομάδα (ΙΙΙ)</vt:lpstr>
      <vt:lpstr>  Σύγχρονες ομαδικές θεωρίες (Ι)</vt:lpstr>
      <vt:lpstr>Σύγχρονες ομαδικές θεωρίες (ΙΙ)  Ομαδικό δίκτυο επικοινωνίας </vt:lpstr>
      <vt:lpstr>*Συνήχηση – Ενσυναίσθηση/Αντήχηση</vt:lpstr>
      <vt:lpstr>Σύγχρονα ερευνητικά δεδομένα.  Νευροβιολογία και (ομαδική) ψυχοθεραπεία</vt:lpstr>
      <vt:lpstr>Παρουσίαση του PowerPoint</vt:lpstr>
      <vt:lpstr>Παρουσίαση του PowerPoint</vt:lpstr>
      <vt:lpstr>Είδη Ομάδων   </vt:lpstr>
      <vt:lpstr> Μέγεθος, «Τρόπος» θεραπευτή   </vt:lpstr>
      <vt:lpstr>Ποια ομάδα χαρακτηρίζεται Large Group;</vt:lpstr>
      <vt:lpstr>Τhe FaceLOOK vs Facebook</vt:lpstr>
      <vt:lpstr>H θεωρία των Μεγάλων Ομάδων: Πώς ξεκίνησε; </vt:lpstr>
      <vt:lpstr>Ομάδες κοινωνικού προσανατολισμού                                                                              </vt:lpstr>
      <vt:lpstr>Ρόλος της Μεγάλης Ομάδας  Εκπαιδευτικός: Mελέτη του ατόμου (Ι)</vt:lpstr>
      <vt:lpstr>Ρόλος της Μεγάλης Ομάδας  Εκπαιδευτικός: Mελέτη του ατόμου (ΙΙ)</vt:lpstr>
      <vt:lpstr>Ρόλος της Μεγάλης Ομάδας: Θεραπευτικός (Ι)</vt:lpstr>
      <vt:lpstr>Ρόλος της Μεγάλης Ομάδας: Θεραπευτικός (ΙΙ)</vt:lpstr>
      <vt:lpstr> Ρόλος της Μεγάλης Ομάδας: Θεραπευτικός (ΙΙΙ)</vt:lpstr>
      <vt:lpstr> Ρόλος της Μεγάλης Ομάδας: Θεραπευτικός (ΙV)</vt:lpstr>
      <vt:lpstr>Ο ρόλος του ομαδικού θεραπευτή /συντονιστή (Ι) </vt:lpstr>
      <vt:lpstr>Ο ρόλος του ομαδικού θεραπευτή /συντονιστή (ΙΙ)  </vt:lpstr>
      <vt:lpstr>Ο ρόλος του ομαδικού θεραπευτή /συντονιστή (ΙΙΙ)  </vt:lpstr>
      <vt:lpstr> Συνολικά, ως θεραπευτής/συντονιστής</vt:lpstr>
      <vt:lpstr>Ομάδα- περιβάλλον</vt:lpstr>
      <vt:lpstr>Το νόημα </vt:lpstr>
      <vt:lpstr>Παρουσίαση του PowerPoint</vt:lpstr>
      <vt:lpstr>Systems Centered Theory (SCT)  Yvonne Agazarian</vt:lpstr>
      <vt:lpstr>Ρόλοι – Φωνές - Εαυτοί σε κάθε ομαδική διεργασία</vt:lpstr>
      <vt:lpstr>Θεραπευτικοί παράγοντες - Παράγοντες αλλαγής</vt:lpstr>
      <vt:lpstr>Θεραπευτικοί παράγοντες (Υalom, 2005) (Ι)</vt:lpstr>
      <vt:lpstr>Θεραπευτικοί παράγοντες (Υalom, 2005) (ΙΙ)</vt:lpstr>
      <vt:lpstr>Παρουσίαση του PowerPoint</vt:lpstr>
      <vt:lpstr>Συνδεδεμένοι, Ν.Α. Χρηστάκης, Fowler H. James </vt:lpstr>
      <vt:lpstr>Η θεραπευτική σχέση</vt:lpstr>
      <vt:lpstr>Παράγοντες που ενδέχεται να επηρεάσουν τη δημιουργία μιας καλής θεραπευτικής σχέσης </vt:lpstr>
      <vt:lpstr>Ερευνητικά δεδομένα αποτελεσματικότητας </vt:lpstr>
      <vt:lpstr>Ο θεραπευτής</vt:lpstr>
      <vt:lpstr>Παρουσίαση του PowerPoint</vt:lpstr>
      <vt:lpstr>Βιβλιογραφία  </vt:lpstr>
      <vt:lpstr>Περιοδικά</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ιατρικη σχολη, εκπα, 12ο εξαμηνο, Ακαδ. ετος 2019-20</dc:title>
  <dc:creator>Δώρα Σκαλή</dc:creator>
  <cp:lastModifiedBy>Theodora Skali</cp:lastModifiedBy>
  <cp:revision>330</cp:revision>
  <cp:lastPrinted>2022-09-30T08:27:34Z</cp:lastPrinted>
  <dcterms:created xsi:type="dcterms:W3CDTF">2020-03-30T09:53:51Z</dcterms:created>
  <dcterms:modified xsi:type="dcterms:W3CDTF">2024-10-28T16:30:13Z</dcterms:modified>
</cp:coreProperties>
</file>