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8" r:id="rId4"/>
    <p:sldId id="259" r:id="rId5"/>
    <p:sldId id="260" r:id="rId6"/>
    <p:sldId id="261" r:id="rId7"/>
    <p:sldId id="276" r:id="rId8"/>
    <p:sldId id="273" r:id="rId9"/>
    <p:sldId id="263" r:id="rId10"/>
    <p:sldId id="272" r:id="rId11"/>
    <p:sldId id="274" r:id="rId12"/>
    <p:sldId id="265"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DDF3CD38-1997-407B-8656-3793EEA2C7AA}" type="datetimeFigureOut">
              <a:rPr lang="el-GR" smtClean="0"/>
              <a:t>25/1/2022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3191134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DF3CD38-1997-407B-8656-3793EEA2C7AA}" type="datetimeFigureOut">
              <a:rPr lang="el-GR" smtClean="0"/>
              <a:t>25/1/2022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145614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DF3CD38-1997-407B-8656-3793EEA2C7AA}" type="datetimeFigureOut">
              <a:rPr lang="el-GR" smtClean="0"/>
              <a:t>25/1/2022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3166749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Τίτλος, Αντικείμενο και 2 Αντικεί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711200" y="473075"/>
            <a:ext cx="10871200" cy="1143000"/>
          </a:xfrm>
        </p:spPr>
        <p:txBody>
          <a:bodyPr/>
          <a:lstStyle/>
          <a:p>
            <a:r>
              <a:rPr lang="el-GR" smtClean="0"/>
              <a:t>Στυλ κύριου τίτλου</a:t>
            </a:r>
            <a:endParaRPr lang="en-US"/>
          </a:p>
        </p:txBody>
      </p:sp>
      <p:sp>
        <p:nvSpPr>
          <p:cNvPr id="3" name="Θέση περιεχομένου 2"/>
          <p:cNvSpPr>
            <a:spLocks noGrp="1"/>
          </p:cNvSpPr>
          <p:nvPr>
            <p:ph sz="half" idx="1"/>
          </p:nvPr>
        </p:nvSpPr>
        <p:spPr>
          <a:xfrm>
            <a:off x="711200" y="1828800"/>
            <a:ext cx="5334000" cy="40386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Θέση περιεχομένου 3"/>
          <p:cNvSpPr>
            <a:spLocks noGrp="1"/>
          </p:cNvSpPr>
          <p:nvPr>
            <p:ph sz="quarter" idx="2"/>
          </p:nvPr>
        </p:nvSpPr>
        <p:spPr>
          <a:xfrm>
            <a:off x="6248400" y="1828800"/>
            <a:ext cx="5334000" cy="19431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Θέση περιεχομένου 4"/>
          <p:cNvSpPr>
            <a:spLocks noGrp="1"/>
          </p:cNvSpPr>
          <p:nvPr>
            <p:ph sz="quarter" idx="3"/>
          </p:nvPr>
        </p:nvSpPr>
        <p:spPr>
          <a:xfrm>
            <a:off x="6248400" y="3924300"/>
            <a:ext cx="5334000" cy="19431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Rectangle 8"/>
          <p:cNvSpPr>
            <a:spLocks noGrp="1" noChangeArrowheads="1"/>
          </p:cNvSpPr>
          <p:nvPr>
            <p:ph type="dt" sz="half" idx="10"/>
          </p:nvPr>
        </p:nvSpPr>
        <p:spPr>
          <a:ln/>
        </p:spPr>
        <p:txBody>
          <a:bodyPr/>
          <a:lstStyle>
            <a:lvl1pPr>
              <a:defRPr/>
            </a:lvl1pPr>
          </a:lstStyle>
          <a:p>
            <a:pPr>
              <a:defRPr/>
            </a:pPr>
            <a:endParaRPr lang="el-GR"/>
          </a:p>
        </p:txBody>
      </p:sp>
      <p:sp>
        <p:nvSpPr>
          <p:cNvPr id="7" name="Rectangle 9"/>
          <p:cNvSpPr>
            <a:spLocks noGrp="1" noChangeArrowheads="1"/>
          </p:cNvSpPr>
          <p:nvPr>
            <p:ph type="ftr" sz="quarter" idx="11"/>
          </p:nvPr>
        </p:nvSpPr>
        <p:spPr>
          <a:ln/>
        </p:spPr>
        <p:txBody>
          <a:bodyPr/>
          <a:lstStyle>
            <a:lvl1pPr>
              <a:defRPr/>
            </a:lvl1pPr>
          </a:lstStyle>
          <a:p>
            <a:pPr>
              <a:defRPr/>
            </a:pPr>
            <a:endParaRPr lang="el-GR"/>
          </a:p>
        </p:txBody>
      </p:sp>
      <p:sp>
        <p:nvSpPr>
          <p:cNvPr id="8" name="Rectangle 10"/>
          <p:cNvSpPr>
            <a:spLocks noGrp="1" noChangeArrowheads="1"/>
          </p:cNvSpPr>
          <p:nvPr>
            <p:ph type="sldNum" sz="quarter" idx="12"/>
          </p:nvPr>
        </p:nvSpPr>
        <p:spPr>
          <a:ln/>
        </p:spPr>
        <p:txBody>
          <a:bodyPr/>
          <a:lstStyle>
            <a:lvl1pPr>
              <a:defRPr/>
            </a:lvl1pPr>
          </a:lstStyle>
          <a:p>
            <a:fld id="{A7FAEDBB-5F95-4D62-A114-19F0106474A0}" type="slidenum">
              <a:rPr lang="el-GR" altLang="el-GR"/>
              <a:pPr/>
              <a:t>‹#›</a:t>
            </a:fld>
            <a:endParaRPr lang="el-GR" altLang="el-GR"/>
          </a:p>
        </p:txBody>
      </p:sp>
    </p:spTree>
    <p:extLst>
      <p:ext uri="{BB962C8B-B14F-4D97-AF65-F5344CB8AC3E}">
        <p14:creationId xmlns:p14="http://schemas.microsoft.com/office/powerpoint/2010/main" val="226844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DF3CD38-1997-407B-8656-3793EEA2C7AA}" type="datetimeFigureOut">
              <a:rPr lang="el-GR" smtClean="0"/>
              <a:t>25/1/2022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333767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F3CD38-1997-407B-8656-3793EEA2C7AA}" type="datetimeFigureOut">
              <a:rPr lang="el-GR" smtClean="0"/>
              <a:t>25/1/2022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363522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DDF3CD38-1997-407B-8656-3793EEA2C7AA}" type="datetimeFigureOut">
              <a:rPr lang="el-GR" smtClean="0"/>
              <a:t>25/1/2022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2780883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DDF3CD38-1997-407B-8656-3793EEA2C7AA}" type="datetimeFigureOut">
              <a:rPr lang="el-GR" smtClean="0"/>
              <a:t>25/1/2022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2977043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DDF3CD38-1997-407B-8656-3793EEA2C7AA}" type="datetimeFigureOut">
              <a:rPr lang="el-GR" smtClean="0"/>
              <a:t>25/1/2022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1974376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3CD38-1997-407B-8656-3793EEA2C7AA}" type="datetimeFigureOut">
              <a:rPr lang="el-GR" smtClean="0"/>
              <a:t>25/1/2022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1218723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F3CD38-1997-407B-8656-3793EEA2C7AA}" type="datetimeFigureOut">
              <a:rPr lang="el-GR" smtClean="0"/>
              <a:t>25/1/2022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2214904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F3CD38-1997-407B-8656-3793EEA2C7AA}" type="datetimeFigureOut">
              <a:rPr lang="el-GR" smtClean="0"/>
              <a:t>25/1/2022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C8492D4-A55B-4505-B4AE-845C0B6BDD0C}" type="slidenum">
              <a:rPr lang="el-GR" smtClean="0"/>
              <a:t>‹#›</a:t>
            </a:fld>
            <a:endParaRPr lang="el-GR"/>
          </a:p>
        </p:txBody>
      </p:sp>
    </p:spTree>
    <p:extLst>
      <p:ext uri="{BB962C8B-B14F-4D97-AF65-F5344CB8AC3E}">
        <p14:creationId xmlns:p14="http://schemas.microsoft.com/office/powerpoint/2010/main" val="140847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3CD38-1997-407B-8656-3793EEA2C7AA}" type="datetimeFigureOut">
              <a:rPr lang="el-GR" smtClean="0"/>
              <a:t>25/1/2022</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492D4-A55B-4505-B4AE-845C0B6BDD0C}" type="slidenum">
              <a:rPr lang="el-GR" smtClean="0"/>
              <a:t>‹#›</a:t>
            </a:fld>
            <a:endParaRPr lang="el-GR"/>
          </a:p>
        </p:txBody>
      </p:sp>
    </p:spTree>
    <p:extLst>
      <p:ext uri="{BB962C8B-B14F-4D97-AF65-F5344CB8AC3E}">
        <p14:creationId xmlns:p14="http://schemas.microsoft.com/office/powerpoint/2010/main" val="1370054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Εισαγωγή στην Εικονογραφία του Μύθου</a:t>
            </a:r>
            <a:endParaRPr lang="el-GR" dirty="0"/>
          </a:p>
        </p:txBody>
      </p:sp>
      <p:sp>
        <p:nvSpPr>
          <p:cNvPr id="3" name="Subtitle 2"/>
          <p:cNvSpPr>
            <a:spLocks noGrp="1"/>
          </p:cNvSpPr>
          <p:nvPr>
            <p:ph type="subTitle" idx="1"/>
          </p:nvPr>
        </p:nvSpPr>
        <p:spPr/>
        <p:txBody>
          <a:bodyPr/>
          <a:lstStyle/>
          <a:p>
            <a:r>
              <a:rPr lang="el-GR" dirty="0" smtClean="0"/>
              <a:t>Χειμερινό Εξάμηνο, 2021-2022</a:t>
            </a:r>
          </a:p>
          <a:p>
            <a:r>
              <a:rPr lang="el-GR" dirty="0" smtClean="0"/>
              <a:t>Καταστατικό Μάθημα Κατεύθυνσης Αρχαιολογίας</a:t>
            </a:r>
          </a:p>
          <a:p>
            <a:r>
              <a:rPr lang="el-GR" dirty="0" smtClean="0"/>
              <a:t>Δ. Παλαιοθόδωρος </a:t>
            </a:r>
            <a:endParaRPr lang="el-GR" dirty="0"/>
          </a:p>
        </p:txBody>
      </p:sp>
    </p:spTree>
    <p:extLst>
      <p:ext uri="{BB962C8B-B14F-4D97-AF65-F5344CB8AC3E}">
        <p14:creationId xmlns:p14="http://schemas.microsoft.com/office/powerpoint/2010/main" val="3876448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smtClean="0"/>
              <a:t>Βατικανό. Αμφορέας του Εξηκία</a:t>
            </a:r>
            <a:endParaRPr lang="el-GR" dirty="0"/>
          </a:p>
        </p:txBody>
      </p:sp>
      <p:sp>
        <p:nvSpPr>
          <p:cNvPr id="3" name="Content Placeholder 2"/>
          <p:cNvSpPr>
            <a:spLocks noGrp="1"/>
          </p:cNvSpPr>
          <p:nvPr>
            <p:ph sz="half" idx="1"/>
          </p:nvPr>
        </p:nvSpPr>
        <p:spPr/>
        <p:txBody>
          <a:bodyPr/>
          <a:lstStyle/>
          <a:p>
            <a:pPr marL="0" indent="0">
              <a:buNone/>
            </a:pPr>
            <a:endParaRPr lang="el-GR" dirty="0" smtClean="0"/>
          </a:p>
          <a:p>
            <a:pPr marL="0" indent="0">
              <a:buNone/>
            </a:pPr>
            <a:r>
              <a:rPr lang="el-GR" dirty="0" smtClean="0"/>
              <a:t>Μυθολογικό επεισόδιο για το οποίο δεν έχουμε κάποιο κείμενο</a:t>
            </a:r>
            <a:endParaRPr lang="el-GR" dirty="0"/>
          </a:p>
        </p:txBody>
      </p:sp>
      <p:pic>
        <p:nvPicPr>
          <p:cNvPr id="5" name="Θέση περιεχομένου 3"/>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8569235" y="1456906"/>
            <a:ext cx="3145278" cy="4969051"/>
          </a:xfrm>
        </p:spPr>
      </p:pic>
    </p:spTree>
    <p:extLst>
      <p:ext uri="{BB962C8B-B14F-4D97-AF65-F5344CB8AC3E}">
        <p14:creationId xmlns:p14="http://schemas.microsoft.com/office/powerpoint/2010/main" val="641606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smtClean="0"/>
              <a:t>Βατικανό, λακωνική κύλικα του Ζ. του Αρκεσίλα. 570 π.Χ. </a:t>
            </a:r>
            <a:endParaRPr lang="el-GR" dirty="0"/>
          </a:p>
        </p:txBody>
      </p:sp>
      <p:sp>
        <p:nvSpPr>
          <p:cNvPr id="3" name="Content Placeholder 2"/>
          <p:cNvSpPr>
            <a:spLocks noGrp="1"/>
          </p:cNvSpPr>
          <p:nvPr>
            <p:ph sz="half" idx="1"/>
          </p:nvPr>
        </p:nvSpPr>
        <p:spPr/>
        <p:txBody>
          <a:bodyPr/>
          <a:lstStyle/>
          <a:p>
            <a:r>
              <a:rPr lang="el-GR" dirty="0" smtClean="0"/>
              <a:t>Μυθολογικό περιεχόμενο, αλλά όχι μυθολογική αφήγηση. Συνδυασμός δύο μύθων του Ηρακλή, η σωτηρία του Προμηθέα και η συλλογή των μήλων των Εσπερίδων. </a:t>
            </a:r>
          </a:p>
          <a:p>
            <a:r>
              <a:rPr lang="el-GR" dirty="0" smtClean="0"/>
              <a:t>Κοινό χαρακτηριστικό των δύο ηρώων: Τιτάνες (αδέλφια)</a:t>
            </a:r>
            <a:endParaRPr lang="el-GR" dirty="0"/>
          </a:p>
        </p:txBody>
      </p:sp>
      <p:pic>
        <p:nvPicPr>
          <p:cNvPr id="5" name="Picture 2" descr="C:\Users\mitsos\Pictures\neoteraearlier\neaearly\laconianBF\vaticanArkesilas.jpg"/>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6743007" y="1981301"/>
            <a:ext cx="4039985" cy="4039985"/>
          </a:xfr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85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l-GR" altLang="el-GR" sz="4000"/>
              <a:t>Που απευθύνονται οι μυθολογικές παραστάσεις ; </a:t>
            </a:r>
          </a:p>
        </p:txBody>
      </p:sp>
      <p:sp>
        <p:nvSpPr>
          <p:cNvPr id="17411" name="Rectangle 3"/>
          <p:cNvSpPr>
            <a:spLocks noGrp="1" noChangeArrowheads="1"/>
          </p:cNvSpPr>
          <p:nvPr>
            <p:ph type="body" idx="1"/>
          </p:nvPr>
        </p:nvSpPr>
        <p:spPr/>
        <p:txBody>
          <a:bodyPr/>
          <a:lstStyle/>
          <a:p>
            <a:pPr eaLnBrk="1" hangingPunct="1">
              <a:lnSpc>
                <a:spcPct val="90000"/>
              </a:lnSpc>
            </a:pPr>
            <a:r>
              <a:rPr lang="el-GR" altLang="el-GR" sz="2200" dirty="0"/>
              <a:t>Στην αρχαία ελληνική κοινωνία, οι μυθολογικές παραστάσεις, που εμφανίζονται κατά την ύστερη γεωμετρική περίοδο απευθύνονται σε μέλη μιας κοινωνίας σύνθετης και εξελιγμένης ως προς τις κοινωνικές σχέσεις και δομές της. </a:t>
            </a:r>
          </a:p>
          <a:p>
            <a:pPr eaLnBrk="1" hangingPunct="1">
              <a:lnSpc>
                <a:spcPct val="90000"/>
              </a:lnSpc>
            </a:pPr>
            <a:endParaRPr lang="el-GR" altLang="el-GR" sz="2200" dirty="0"/>
          </a:p>
          <a:p>
            <a:pPr eaLnBrk="1" hangingPunct="1">
              <a:lnSpc>
                <a:spcPct val="90000"/>
              </a:lnSpc>
            </a:pPr>
            <a:r>
              <a:rPr lang="el-GR" altLang="el-GR" sz="2200" dirty="0"/>
              <a:t>Οι μυθικές αφηγήσεις όμως ίσως να απηχούν σχέσεις μιας παλαιότερης κοινωνικής δομής: π.Χ. η βασιλεία ως έπαθλο στον Οιδίποδα τύραννο, το δικαίωμα στην παλλακεία στον Αγαμέμνονα. </a:t>
            </a:r>
          </a:p>
          <a:p>
            <a:pPr eaLnBrk="1" hangingPunct="1">
              <a:lnSpc>
                <a:spcPct val="90000"/>
              </a:lnSpc>
            </a:pPr>
            <a:endParaRPr lang="el-GR" altLang="el-GR" sz="2200" dirty="0"/>
          </a:p>
          <a:p>
            <a:pPr eaLnBrk="1" hangingPunct="1">
              <a:lnSpc>
                <a:spcPct val="90000"/>
              </a:lnSpc>
            </a:pPr>
            <a:r>
              <a:rPr lang="el-GR" altLang="el-GR" sz="2200" dirty="0"/>
              <a:t>Χρήση των αγγείων, και άρα των εικόνων τους, κάνει ένα ευρύ στρώμα του κοινωνικού συνόλου των Ελληνικών πόλεων. </a:t>
            </a:r>
            <a:r>
              <a:rPr lang="el-GR" altLang="el-GR" sz="2200" dirty="0" smtClean="0"/>
              <a:t>Η γλυπτική είναι ορατή από όλους. Το ίδιο ισχύει, σε γενικές γραμμές και με τις άλλες κατηγορίες τέχνης, ακόμη και τις πολυτελείς, αφού τα έργα αυτά προσφέρονται στους θεούς και εκτίθενται στα ιερά. </a:t>
            </a:r>
            <a:endParaRPr lang="el-GR" altLang="el-GR" sz="2200" dirty="0"/>
          </a:p>
        </p:txBody>
      </p:sp>
    </p:spTree>
    <p:extLst>
      <p:ext uri="{BB962C8B-B14F-4D97-AF65-F5344CB8AC3E}">
        <p14:creationId xmlns:p14="http://schemas.microsoft.com/office/powerpoint/2010/main" val="2262261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pPr algn="ctr" eaLnBrk="1" hangingPunct="1"/>
            <a:r>
              <a:rPr lang="el-GR" altLang="el-GR" sz="3200" dirty="0"/>
              <a:t>Ζητούμενο: </a:t>
            </a:r>
            <a:r>
              <a:rPr lang="el-GR" altLang="el-GR" sz="3200" dirty="0" smtClean="0"/>
              <a:t>επαφή με τα μνημεία που απεικονίζουν το μύθο, κατανόηση της παραγωγής τους, ερμηνεία της χρήσης τους</a:t>
            </a:r>
            <a:endParaRPr lang="el-GR" altLang="el-GR" sz="3200" dirty="0"/>
          </a:p>
        </p:txBody>
      </p:sp>
      <p:sp>
        <p:nvSpPr>
          <p:cNvPr id="9219" name="Rectangle 3"/>
          <p:cNvSpPr>
            <a:spLocks noGrp="1" noChangeArrowheads="1"/>
          </p:cNvSpPr>
          <p:nvPr>
            <p:ph type="body" idx="1"/>
          </p:nvPr>
        </p:nvSpPr>
        <p:spPr/>
        <p:txBody>
          <a:bodyPr>
            <a:normAutofit lnSpcReduction="10000"/>
          </a:bodyPr>
          <a:lstStyle/>
          <a:p>
            <a:pPr eaLnBrk="1" hangingPunct="1">
              <a:lnSpc>
                <a:spcPct val="90000"/>
              </a:lnSpc>
            </a:pPr>
            <a:r>
              <a:rPr lang="el-GR" altLang="el-GR" sz="2200" dirty="0"/>
              <a:t>Ιστορική προσέγγιση: από την γεωμετρική ως την ύστερη κλασική περίοδο, σε διάφορες </a:t>
            </a:r>
            <a:r>
              <a:rPr lang="el-GR" altLang="el-GR" sz="2200" dirty="0" smtClean="0"/>
              <a:t>περιοχές. Σε ορισμένες περιπτώσεις θα δούμε τέχνη της ελληνιστικής και της ρωμαϊκής περιόδου. </a:t>
            </a:r>
          </a:p>
          <a:p>
            <a:pPr eaLnBrk="1" hangingPunct="1">
              <a:lnSpc>
                <a:spcPct val="90000"/>
              </a:lnSpc>
            </a:pPr>
            <a:r>
              <a:rPr lang="el-GR" altLang="el-GR" sz="2200" dirty="0" smtClean="0"/>
              <a:t>Καλλιτεχνική προσέγγιση: θα αναλυθούν μεγάλα εικονογραφικά σύνολα, κατά βάση γραπτών αγγείων της αρχαϊκής και κλασικής περιόδου, καθώς επίσης και άλλα μνημεία δημόσιου (γλυπτά, νομίσματα) και ιδιωτικού (σφραγιδόλιθοι, χάλκινα ειδώλια) χαρακτήρα. </a:t>
            </a:r>
            <a:endParaRPr lang="el-GR" altLang="el-GR" sz="2200" dirty="0"/>
          </a:p>
          <a:p>
            <a:pPr eaLnBrk="1" hangingPunct="1">
              <a:lnSpc>
                <a:spcPct val="90000"/>
              </a:lnSpc>
            </a:pPr>
            <a:r>
              <a:rPr lang="el-GR" altLang="el-GR" sz="2200" dirty="0" smtClean="0"/>
              <a:t>Αναλυτική </a:t>
            </a:r>
            <a:r>
              <a:rPr lang="el-GR" altLang="el-GR" sz="2200" dirty="0"/>
              <a:t>προσέγγιση: θα αναλυθούν, στο μάθημα και στις εργασίες, οι σημαντικότεροι μυθολογικοί </a:t>
            </a:r>
            <a:r>
              <a:rPr lang="el-GR" altLang="el-GR" sz="2200" dirty="0" smtClean="0"/>
              <a:t>κύκλοι (θεοί, ήρωες, τρωικός – θηβαϊκός κύκλος). </a:t>
            </a:r>
            <a:endParaRPr lang="el-GR" altLang="el-GR" sz="2200" dirty="0"/>
          </a:p>
          <a:p>
            <a:pPr eaLnBrk="1" hangingPunct="1">
              <a:lnSpc>
                <a:spcPct val="90000"/>
              </a:lnSpc>
            </a:pPr>
            <a:r>
              <a:rPr lang="el-GR" altLang="el-GR" sz="2200" dirty="0"/>
              <a:t>Συστηματική προσέγγιση: σχέση έπους, τραγωδίας, ποίησης και προφορικής μυθολογικής αφήγησης με την εικόνα</a:t>
            </a:r>
          </a:p>
          <a:p>
            <a:pPr eaLnBrk="1" hangingPunct="1">
              <a:lnSpc>
                <a:spcPct val="90000"/>
              </a:lnSpc>
            </a:pPr>
            <a:r>
              <a:rPr lang="el-GR" altLang="el-GR" sz="2200" dirty="0"/>
              <a:t>Ποιοτική προσέγγιση: νόημα των μύθων στην εικονογραφία, με βάση το δεδομένο ότι τα </a:t>
            </a:r>
            <a:r>
              <a:rPr lang="el-GR" altLang="el-GR" sz="2200" dirty="0" smtClean="0"/>
              <a:t>αγγεία, τα γλυπτά, τα νομίσματα και τα ανάγλυφα </a:t>
            </a:r>
            <a:r>
              <a:rPr lang="el-GR" altLang="el-GR" sz="2200" dirty="0"/>
              <a:t>έχουν συγκεκριμένες χρήσεις</a:t>
            </a:r>
          </a:p>
          <a:p>
            <a:pPr eaLnBrk="1" hangingPunct="1">
              <a:lnSpc>
                <a:spcPct val="90000"/>
              </a:lnSpc>
            </a:pPr>
            <a:endParaRPr lang="el-GR" altLang="el-GR" sz="2200" dirty="0"/>
          </a:p>
          <a:p>
            <a:pPr eaLnBrk="1" hangingPunct="1">
              <a:lnSpc>
                <a:spcPct val="90000"/>
              </a:lnSpc>
            </a:pPr>
            <a:endParaRPr lang="el-GR" altLang="el-GR" sz="2200" dirty="0"/>
          </a:p>
        </p:txBody>
      </p:sp>
    </p:spTree>
    <p:extLst>
      <p:ext uri="{BB962C8B-B14F-4D97-AF65-F5344CB8AC3E}">
        <p14:creationId xmlns:p14="http://schemas.microsoft.com/office/powerpoint/2010/main" val="4208253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l-GR" altLang="el-GR" smtClean="0"/>
              <a:t>Ο μύθος</a:t>
            </a:r>
          </a:p>
        </p:txBody>
      </p:sp>
      <p:sp>
        <p:nvSpPr>
          <p:cNvPr id="11267" name="Rectangle 3"/>
          <p:cNvSpPr>
            <a:spLocks noGrp="1" noChangeArrowheads="1"/>
          </p:cNvSpPr>
          <p:nvPr>
            <p:ph type="body" idx="1"/>
          </p:nvPr>
        </p:nvSpPr>
        <p:spPr/>
        <p:txBody>
          <a:bodyPr/>
          <a:lstStyle/>
          <a:p>
            <a:pPr marL="457200" indent="-457200">
              <a:lnSpc>
                <a:spcPct val="80000"/>
              </a:lnSpc>
              <a:buFont typeface="Wingdings" panose="05000000000000000000" pitchFamily="2" charset="2"/>
              <a:buAutoNum type="arabicPeriod"/>
              <a:defRPr/>
            </a:pPr>
            <a:r>
              <a:rPr lang="el-GR" sz="2000" dirty="0"/>
              <a:t>Είναι μια παραδοσιακή ιστορία που αφηγείται επεισόδια από μια εποχή αρκετά μακρινή. Επιπροσθέτως η εγκυρότητά της αναγνωρίζεται καθολικά ή σχεδόν, σε μια δοσμένη κοινωνία, για ένα μεγάλο χρονικό διάστημα. </a:t>
            </a:r>
          </a:p>
          <a:p>
            <a:pPr marL="457200" indent="-457200">
              <a:lnSpc>
                <a:spcPct val="80000"/>
              </a:lnSpc>
              <a:buFont typeface="Wingdings" panose="05000000000000000000" pitchFamily="2" charset="2"/>
              <a:buAutoNum type="arabicPeriod"/>
              <a:defRPr/>
            </a:pPr>
            <a:endParaRPr lang="el-GR" sz="2000" dirty="0"/>
          </a:p>
          <a:p>
            <a:pPr eaLnBrk="1" hangingPunct="1">
              <a:lnSpc>
                <a:spcPct val="80000"/>
              </a:lnSpc>
              <a:buFont typeface="Wingdings" panose="05000000000000000000" pitchFamily="2" charset="2"/>
              <a:buNone/>
              <a:defRPr/>
            </a:pPr>
            <a:r>
              <a:rPr lang="el-GR" sz="2000" dirty="0"/>
              <a:t>2. Η συντηρητικότητα της μυθολογικής αφήγησης δεν συμβαδίζει με την εξέλιξη της κοινωνίας. Κατά συνέπεια, οι μύθοι ανήκουν στα αρχαϊκά και στατικά τμήματα της παράδοσης. </a:t>
            </a:r>
          </a:p>
          <a:p>
            <a:pPr eaLnBrk="1" hangingPunct="1">
              <a:lnSpc>
                <a:spcPct val="80000"/>
              </a:lnSpc>
              <a:buFont typeface="Wingdings" panose="05000000000000000000" pitchFamily="2" charset="2"/>
              <a:buNone/>
              <a:defRPr/>
            </a:pPr>
            <a:endParaRPr lang="el-GR" sz="2000" dirty="0"/>
          </a:p>
          <a:p>
            <a:pPr eaLnBrk="1" hangingPunct="1">
              <a:lnSpc>
                <a:spcPct val="80000"/>
              </a:lnSpc>
              <a:buFont typeface="Wingdings" panose="05000000000000000000" pitchFamily="2" charset="2"/>
              <a:buNone/>
              <a:defRPr/>
            </a:pPr>
            <a:r>
              <a:rPr lang="el-GR" sz="2000" dirty="0"/>
              <a:t>3. Το σώμα των μυθολογικών αφηγήσεων διαφέρει από εποχή σε εποχή, από περιοχή σε περιοχή και από κοινωνία σε κοινωνία. Μιλάμε για την μυθολογία της αρχαίας Ελλάδας μόνο ως αφαιρετικό σχήμα, αποτελούμενο από το άθροισμα των διαφορετικών τοπικών και χρονικών εκδοχών μιας σειράς μυθολογικών αφηγήσεων, </a:t>
            </a:r>
            <a:r>
              <a:rPr lang="el-GR" sz="2000" dirty="0" smtClean="0"/>
              <a:t>που αναγονται πιθανόν στη μυκηναϊκή περίοδο και για τις όποίες υπάρχουν μαρτυρίες στα κείμενα από τον Όμηρο ως τα λεξικά της βυζαντινής περιόδου</a:t>
            </a:r>
            <a:endParaRPr lang="el-GR" sz="2000" dirty="0"/>
          </a:p>
        </p:txBody>
      </p:sp>
    </p:spTree>
    <p:extLst>
      <p:ext uri="{BB962C8B-B14F-4D97-AF65-F5344CB8AC3E}">
        <p14:creationId xmlns:p14="http://schemas.microsoft.com/office/powerpoint/2010/main" val="2442664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l-GR" altLang="el-GR" sz="4000"/>
              <a:t>Ο χαρακτήρας των μυθολογικών παραστάσεων </a:t>
            </a:r>
          </a:p>
        </p:txBody>
      </p:sp>
      <p:sp>
        <p:nvSpPr>
          <p:cNvPr id="11267" name="Rectangle 3"/>
          <p:cNvSpPr>
            <a:spLocks noGrp="1" noChangeArrowheads="1"/>
          </p:cNvSpPr>
          <p:nvPr>
            <p:ph type="body" idx="1"/>
          </p:nvPr>
        </p:nvSpPr>
        <p:spPr/>
        <p:txBody>
          <a:bodyPr/>
          <a:lstStyle/>
          <a:p>
            <a:pPr marL="419100" indent="-419100">
              <a:lnSpc>
                <a:spcPct val="80000"/>
              </a:lnSpc>
              <a:buNone/>
            </a:pPr>
            <a:r>
              <a:rPr lang="el-GR" altLang="el-GR" sz="2200" dirty="0"/>
              <a:t>		</a:t>
            </a:r>
          </a:p>
          <a:p>
            <a:pPr marL="419100" indent="-419100">
              <a:lnSpc>
                <a:spcPct val="80000"/>
              </a:lnSpc>
              <a:buNone/>
            </a:pPr>
            <a:r>
              <a:rPr lang="el-GR" altLang="el-GR" sz="2200" dirty="0"/>
              <a:t>Οι κοινωνίες της αρχαιότητας παρουσίαζαν έναν σχετικά μικρό βαθμό αλφαβητισμού, και βασίζονταν κυρίως σε δύο τύπους διάδοσης της γνώσης: </a:t>
            </a:r>
            <a:endParaRPr lang="el-GR" altLang="el-GR" sz="2200" dirty="0" smtClean="0"/>
          </a:p>
          <a:p>
            <a:pPr marL="419100" indent="-419100">
              <a:lnSpc>
                <a:spcPct val="80000"/>
              </a:lnSpc>
              <a:buNone/>
            </a:pPr>
            <a:endParaRPr lang="el-GR" altLang="el-GR" sz="2200" dirty="0"/>
          </a:p>
          <a:p>
            <a:pPr marL="457200" indent="-457200">
              <a:lnSpc>
                <a:spcPct val="80000"/>
              </a:lnSpc>
              <a:buAutoNum type="arabicPeriod"/>
            </a:pPr>
            <a:r>
              <a:rPr lang="el-GR" altLang="el-GR" sz="2200" dirty="0" smtClean="0"/>
              <a:t>την </a:t>
            </a:r>
            <a:r>
              <a:rPr lang="el-GR" altLang="el-GR" sz="2200" dirty="0"/>
              <a:t>προφορική παράδοση, μέσω παραδοσιακών αφηγήσεων (παραμύθια για παιδιά και ιστορίες του συμποσίου για τους άνδρες, ενώ άγνωστος είναι ο τρόπος που το πλούσιο μυθολογικό υλικό διασώζεται και μεταφέρεται από τις γυναίκες, τους κύριους εκφραστές της προφορικής παράδοσης) </a:t>
            </a:r>
            <a:endParaRPr lang="el-GR" altLang="el-GR" sz="2200" dirty="0" smtClean="0"/>
          </a:p>
          <a:p>
            <a:pPr marL="457200" indent="-457200">
              <a:lnSpc>
                <a:spcPct val="80000"/>
              </a:lnSpc>
              <a:buAutoNum type="arabicPeriod"/>
            </a:pPr>
            <a:endParaRPr lang="el-GR" altLang="el-GR" sz="2200" dirty="0"/>
          </a:p>
          <a:p>
            <a:pPr marL="419100" indent="-419100">
              <a:lnSpc>
                <a:spcPct val="80000"/>
              </a:lnSpc>
              <a:buNone/>
            </a:pPr>
            <a:r>
              <a:rPr lang="el-GR" altLang="el-GR" sz="2200" b="1" dirty="0"/>
              <a:t>2. </a:t>
            </a:r>
            <a:r>
              <a:rPr lang="el-GR" altLang="el-GR" sz="2200" dirty="0"/>
              <a:t>τις εικαστικές τέχνες. Μετά το 510 π.Χ. περίπου, ανιχνεύεται και μια περαιτέρω πηγή έμπνευσης, που σχετίζεται με την παρουσίαση των μύθων στο θέατρο. </a:t>
            </a:r>
          </a:p>
        </p:txBody>
      </p:sp>
    </p:spTree>
    <p:extLst>
      <p:ext uri="{BB962C8B-B14F-4D97-AF65-F5344CB8AC3E}">
        <p14:creationId xmlns:p14="http://schemas.microsoft.com/office/powerpoint/2010/main" val="2141925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p:cNvSpPr>
            <a:spLocks noGrp="1"/>
          </p:cNvSpPr>
          <p:nvPr>
            <p:ph type="title"/>
          </p:nvPr>
        </p:nvSpPr>
        <p:spPr/>
        <p:txBody>
          <a:bodyPr/>
          <a:lstStyle/>
          <a:p>
            <a:r>
              <a:rPr lang="el-GR" altLang="el-GR" smtClean="0"/>
              <a:t>Βασικές παραδοχές. </a:t>
            </a:r>
            <a:endParaRPr lang="en-US" altLang="el-GR" smtClean="0"/>
          </a:p>
        </p:txBody>
      </p:sp>
      <p:sp>
        <p:nvSpPr>
          <p:cNvPr id="12291" name="Θέση περιεχομένου 2"/>
          <p:cNvSpPr>
            <a:spLocks noGrp="1"/>
          </p:cNvSpPr>
          <p:nvPr>
            <p:ph idx="1"/>
          </p:nvPr>
        </p:nvSpPr>
        <p:spPr/>
        <p:txBody>
          <a:bodyPr>
            <a:normAutofit lnSpcReduction="10000"/>
          </a:bodyPr>
          <a:lstStyle/>
          <a:p>
            <a:r>
              <a:rPr lang="el-GR" altLang="el-GR" sz="2000" dirty="0"/>
              <a:t>Ο ποιητής και ο </a:t>
            </a:r>
            <a:r>
              <a:rPr lang="el-GR" altLang="el-GR" sz="2000" dirty="0" smtClean="0"/>
              <a:t>εικονογράφος </a:t>
            </a:r>
            <a:r>
              <a:rPr lang="el-GR" altLang="el-GR" sz="2000" dirty="0"/>
              <a:t>αντλούν από το ίδιο υλικό μύθων </a:t>
            </a:r>
            <a:endParaRPr lang="el-GR" altLang="el-GR" sz="2000" dirty="0" smtClean="0"/>
          </a:p>
          <a:p>
            <a:endParaRPr lang="el-GR" altLang="el-GR" sz="2000" dirty="0"/>
          </a:p>
          <a:p>
            <a:r>
              <a:rPr lang="el-GR" altLang="el-GR" sz="2000" dirty="0"/>
              <a:t>Η διαχείριση του υλικού είναι διαφορετική, επειδή τα εκφραστικά μέσα είναι </a:t>
            </a:r>
            <a:r>
              <a:rPr lang="el-GR" altLang="el-GR" sz="2000" dirty="0" smtClean="0"/>
              <a:t>διαφορετικά</a:t>
            </a:r>
          </a:p>
          <a:p>
            <a:endParaRPr lang="el-GR" altLang="el-GR" sz="2000" dirty="0"/>
          </a:p>
          <a:p>
            <a:r>
              <a:rPr lang="el-GR" altLang="el-GR" sz="2000" dirty="0"/>
              <a:t>Η εικόνα δε λειτουργεί ως φωτογραφική αποτύπωση ενός στιγμιότυπου, αλλά επιχειρεί να συγκεράσει διάφορα </a:t>
            </a:r>
            <a:r>
              <a:rPr lang="el-GR" altLang="el-GR" sz="2000" dirty="0" smtClean="0"/>
              <a:t>στοιχεία</a:t>
            </a:r>
          </a:p>
          <a:p>
            <a:endParaRPr lang="el-GR" altLang="el-GR" sz="2000" dirty="0"/>
          </a:p>
          <a:p>
            <a:r>
              <a:rPr lang="el-GR" altLang="el-GR" sz="2000" dirty="0"/>
              <a:t>Ο αγγειογράφος επηρεάζεται, εκτός από την προφορική γνώση του μύθου, από άλλες εικόνες, από κείμενα, παραστάσεις θεάτρου και θρησκευτικές αφηγήσεις και </a:t>
            </a:r>
            <a:r>
              <a:rPr lang="el-GR" altLang="el-GR" sz="2000" dirty="0" smtClean="0"/>
              <a:t>δρώμενα</a:t>
            </a:r>
          </a:p>
          <a:p>
            <a:endParaRPr lang="el-GR" altLang="el-GR" sz="2000" dirty="0"/>
          </a:p>
          <a:p>
            <a:r>
              <a:rPr lang="el-GR" altLang="el-GR" sz="2000" dirty="0"/>
              <a:t>Εκτός από την παράδοση, υπάρχει πεδίο πειραματισμού, νεωτερισμού και προσωπικής ματιάς πάνω στο παραδοσιακό υλικό</a:t>
            </a:r>
          </a:p>
          <a:p>
            <a:endParaRPr lang="en-US" altLang="el-GR" dirty="0" smtClean="0"/>
          </a:p>
        </p:txBody>
      </p:sp>
    </p:spTree>
    <p:extLst>
      <p:ext uri="{BB962C8B-B14F-4D97-AF65-F5344CB8AC3E}">
        <p14:creationId xmlns:p14="http://schemas.microsoft.com/office/powerpoint/2010/main" val="1335043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altLang="el-GR" sz="2400"/>
              <a:t>Πελίκη Βοστώνης 34.79</a:t>
            </a:r>
            <a:br>
              <a:rPr lang="el-GR" altLang="el-GR" sz="2400"/>
            </a:br>
            <a:r>
              <a:rPr lang="el-GR" altLang="el-GR" sz="2400"/>
              <a:t> του Ζωγράφου του Λυκάονα</a:t>
            </a:r>
          </a:p>
        </p:txBody>
      </p:sp>
      <p:pic>
        <p:nvPicPr>
          <p:cNvPr id="13315" name="Picture 4" descr="BostonLykaonPpelike"/>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a:xfrm>
            <a:off x="6088064" y="260351"/>
            <a:ext cx="4225925" cy="583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16" name="Rectangle 6"/>
          <p:cNvSpPr>
            <a:spLocks noChangeArrowheads="1"/>
          </p:cNvSpPr>
          <p:nvPr/>
        </p:nvSpPr>
        <p:spPr bwMode="auto">
          <a:xfrm>
            <a:off x="2063750" y="2852739"/>
            <a:ext cx="3024188"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l-GR" altLang="el-GR" sz="2400">
                <a:solidFill>
                  <a:schemeClr val="tx2"/>
                </a:solidFill>
              </a:rPr>
              <a:t>Μυθολογική παράσταση που εμπνέεται από το κείμενο της Οδύσσειας: Ο Οδυσσέας στον Κάτω Κόσμο με τον Ελπήνορα</a:t>
            </a:r>
            <a:r>
              <a:rPr lang="el-GR" altLang="el-GR" sz="2800">
                <a:solidFill>
                  <a:schemeClr val="tx2"/>
                </a:solidFill>
              </a:rPr>
              <a:t>.</a:t>
            </a:r>
          </a:p>
        </p:txBody>
      </p:sp>
    </p:spTree>
    <p:extLst>
      <p:ext uri="{BB962C8B-B14F-4D97-AF65-F5344CB8AC3E}">
        <p14:creationId xmlns:p14="http://schemas.microsoft.com/office/powerpoint/2010/main" val="2139658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Πελίκη Λονδίνου, από τάφο της Ρόδου</a:t>
            </a:r>
            <a:endParaRPr lang="el-GR" dirty="0"/>
          </a:p>
        </p:txBody>
      </p:sp>
      <p:sp>
        <p:nvSpPr>
          <p:cNvPr id="3" name="Content Placeholder 2"/>
          <p:cNvSpPr>
            <a:spLocks noGrp="1"/>
          </p:cNvSpPr>
          <p:nvPr>
            <p:ph sz="half" idx="1"/>
          </p:nvPr>
        </p:nvSpPr>
        <p:spPr/>
        <p:txBody>
          <a:bodyPr/>
          <a:lstStyle/>
          <a:p>
            <a:r>
              <a:rPr lang="el-GR" smtClean="0"/>
              <a:t>Απεικόνιση που παρεκκλίνει από το κείμενο της Ιλιάδας: η Θέτις και η Νηρηίδα φέρνουν τα όπλα του Ηφαίστου στον Αχιλλέα. </a:t>
            </a:r>
            <a:endParaRPr lang="el-GR" dirty="0"/>
          </a:p>
        </p:txBody>
      </p:sp>
      <p:pic>
        <p:nvPicPr>
          <p:cNvPr id="5" name="Picture 2" descr="C:\Users\Dimitris\Pictures\Saved Pictures\Pictures\ERYTHROMORFA\earlyCLrf\pelike\AN00481005_001_l c.jpg"/>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7078675" y="1529533"/>
            <a:ext cx="3624159" cy="5251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607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a:t>ΜΚ κοτύλη του Ζωγράφου της Σάμου. </a:t>
            </a:r>
            <a:r>
              <a:rPr lang="el-GR" altLang="el-GR" dirty="0" smtClean="0"/>
              <a:t>Λούβρο. 580 π.Χ. </a:t>
            </a:r>
            <a:endParaRPr lang="el-GR" dirty="0"/>
          </a:p>
        </p:txBody>
      </p:sp>
      <p:sp>
        <p:nvSpPr>
          <p:cNvPr id="3" name="Content Placeholder 2"/>
          <p:cNvSpPr>
            <a:spLocks noGrp="1"/>
          </p:cNvSpPr>
          <p:nvPr>
            <p:ph sz="half" idx="1"/>
          </p:nvPr>
        </p:nvSpPr>
        <p:spPr/>
        <p:txBody>
          <a:bodyPr/>
          <a:lstStyle/>
          <a:p>
            <a:r>
              <a:rPr lang="el-GR" dirty="0" smtClean="0"/>
              <a:t>Έμπνευση από το.  μύθο του Ηρακλή. Λεπτομέρεια που εμφανίζεται μόνο στα κορινθιακά αγγεία: η Αθηνά με ένα αγγείο περιμένει να συλλέξει το δηλητηριώδες αίμα της Ύδρας με το οποίο ποτίζει τα βέλη του ο Ηρακλής. </a:t>
            </a:r>
            <a:endParaRPr lang="el-GR" dirty="0"/>
          </a:p>
        </p:txBody>
      </p:sp>
      <p:pic>
        <p:nvPicPr>
          <p:cNvPr id="5" name="Picture 3" descr="LouvreSamosPMCcotyle"/>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6172200" y="2869244"/>
            <a:ext cx="5181600" cy="2264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843580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hangingPunct="1"/>
            <a:r>
              <a:rPr lang="el-GR" altLang="el-GR" sz="2800" dirty="0"/>
              <a:t>Συρακούσες. </a:t>
            </a:r>
            <a:r>
              <a:rPr lang="el-GR" altLang="el-GR" sz="2800" dirty="0" smtClean="0"/>
              <a:t>Σικελικός ερυθρόμορφος κρατήρας, Ομάδα </a:t>
            </a:r>
            <a:r>
              <a:rPr lang="fr-FR" altLang="el-GR" sz="2800" dirty="0" err="1"/>
              <a:t>Gibil</a:t>
            </a:r>
            <a:r>
              <a:rPr lang="fr-FR" altLang="el-GR" sz="2800" dirty="0"/>
              <a:t> </a:t>
            </a:r>
            <a:r>
              <a:rPr lang="fr-FR" altLang="el-GR" sz="2800" dirty="0" err="1"/>
              <a:t>Gabib</a:t>
            </a:r>
            <a:r>
              <a:rPr lang="fr-FR" altLang="el-GR" sz="2800" dirty="0"/>
              <a:t>. </a:t>
            </a:r>
            <a:r>
              <a:rPr lang="el-GR" altLang="el-GR" sz="2800" dirty="0"/>
              <a:t>330 π.Χ. </a:t>
            </a:r>
            <a:br>
              <a:rPr lang="el-GR" altLang="el-GR" sz="2800" dirty="0"/>
            </a:br>
            <a:r>
              <a:rPr lang="el-GR" altLang="el-GR" sz="2800" dirty="0"/>
              <a:t>Τραγωδία: Οιδίπους Τύραννος. </a:t>
            </a:r>
          </a:p>
        </p:txBody>
      </p:sp>
      <p:pic>
        <p:nvPicPr>
          <p:cNvPr id="15363" name="Picture 3" descr="syracusesiciliantragicvase3"/>
          <p:cNvPicPr>
            <a:picLocks noGrp="1" noChangeAspect="1" noChangeArrowheads="1"/>
          </p:cNvPicPr>
          <p:nvPr>
            <p:ph sz="quarter" idx="3"/>
          </p:nvPr>
        </p:nvPicPr>
        <p:blipFill>
          <a:blip r:embed="rId2" cstate="email">
            <a:extLst>
              <a:ext uri="{28A0092B-C50C-407E-A947-70E740481C1C}">
                <a14:useLocalDpi xmlns:a14="http://schemas.microsoft.com/office/drawing/2010/main"/>
              </a:ext>
            </a:extLst>
          </a:blip>
          <a:srcRect/>
          <a:stretch>
            <a:fillRect/>
          </a:stretch>
        </p:blipFill>
        <p:spPr>
          <a:xfrm>
            <a:off x="6024563" y="1844676"/>
            <a:ext cx="4291012" cy="4049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364" name="Picture 4" descr="syracusesiciliantragicvase2"/>
          <p:cNvPicPr>
            <a:picLocks noGrp="1" noChangeAspect="1" noChangeArrowheads="1"/>
          </p:cNvPicPr>
          <p:nvPr>
            <p:ph sz="quarter" idx="2"/>
          </p:nvPr>
        </p:nvPicPr>
        <p:blipFill>
          <a:blip r:embed="rId3" cstate="email">
            <a:extLst>
              <a:ext uri="{28A0092B-C50C-407E-A947-70E740481C1C}">
                <a14:useLocalDpi xmlns:a14="http://schemas.microsoft.com/office/drawing/2010/main"/>
              </a:ext>
            </a:extLst>
          </a:blip>
          <a:srcRect/>
          <a:stretch>
            <a:fillRect/>
          </a:stretch>
        </p:blipFill>
        <p:spPr>
          <a:xfrm>
            <a:off x="1919288" y="1773239"/>
            <a:ext cx="4062412"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830874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709</Words>
  <Application>Microsoft Office PowerPoint</Application>
  <PresentationFormat>Widescreen</PresentationFormat>
  <Paragraphs>52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Εισαγωγή στην Εικονογραφία του Μύθου</vt:lpstr>
      <vt:lpstr>Ζητούμενο: επαφή με τα μνημεία που απεικονίζουν το μύθο, κατανόηση της παραγωγής τους, ερμηνεία της χρήσης τους</vt:lpstr>
      <vt:lpstr>Ο μύθος</vt:lpstr>
      <vt:lpstr>Ο χαρακτήρας των μυθολογικών παραστάσεων </vt:lpstr>
      <vt:lpstr>Βασικές παραδοχές. </vt:lpstr>
      <vt:lpstr>Πελίκη Βοστώνης 34.79  του Ζωγράφου του Λυκάονα</vt:lpstr>
      <vt:lpstr>Πελίκη Λονδίνου, από τάφο της Ρόδου</vt:lpstr>
      <vt:lpstr>ΜΚ κοτύλη του Ζωγράφου της Σάμου. Λούβρο. 580 π.Χ. </vt:lpstr>
      <vt:lpstr>Συρακούσες. Σικελικός ερυθρόμορφος κρατήρας, Ομάδα Gibil Gabib. 330 π.Χ.  Τραγωδία: Οιδίπους Τύραννος. </vt:lpstr>
      <vt:lpstr>Βατικανό. Αμφορέας του Εξηκία</vt:lpstr>
      <vt:lpstr>Βατικανό, λακωνική κύλικα του Ζ. του Αρκεσίλα. 570 π.Χ. </vt:lpstr>
      <vt:lpstr>Που απευθύνονται οι μυθολογικές παραστάσεις ;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Εικονογραφία του Μύθου</dc:title>
  <dc:creator>User</dc:creator>
  <cp:lastModifiedBy>User</cp:lastModifiedBy>
  <cp:revision>5</cp:revision>
  <dcterms:created xsi:type="dcterms:W3CDTF">2021-10-10T17:27:12Z</dcterms:created>
  <dcterms:modified xsi:type="dcterms:W3CDTF">2022-01-25T10:13:20Z</dcterms:modified>
</cp:coreProperties>
</file>