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7" r:id="rId3"/>
    <p:sldId id="318" r:id="rId4"/>
    <p:sldId id="315" r:id="rId5"/>
    <p:sldId id="316" r:id="rId6"/>
    <p:sldId id="317" r:id="rId7"/>
    <p:sldId id="326" r:id="rId8"/>
    <p:sldId id="319" r:id="rId9"/>
    <p:sldId id="320" r:id="rId10"/>
    <p:sldId id="322" r:id="rId11"/>
    <p:sldId id="323" r:id="rId12"/>
    <p:sldId id="327" r:id="rId13"/>
    <p:sldId id="324" r:id="rId14"/>
    <p:sldId id="325" r:id="rId15"/>
    <p:sldId id="328" r:id="rId16"/>
    <p:sldId id="329" r:id="rId17"/>
    <p:sldId id="330" r:id="rId18"/>
    <p:sldId id="340" r:id="rId19"/>
    <p:sldId id="341" r:id="rId20"/>
    <p:sldId id="342" r:id="rId21"/>
    <p:sldId id="343" r:id="rId22"/>
    <p:sldId id="344" r:id="rId23"/>
    <p:sldId id="345" r:id="rId24"/>
    <p:sldId id="347" r:id="rId25"/>
    <p:sldId id="331" r:id="rId26"/>
    <p:sldId id="346" r:id="rId27"/>
    <p:sldId id="332" r:id="rId28"/>
    <p:sldId id="333" r:id="rId29"/>
    <p:sldId id="334" r:id="rId30"/>
    <p:sldId id="335" r:id="rId31"/>
    <p:sldId id="336" r:id="rId32"/>
    <p:sldId id="274" r:id="rId33"/>
    <p:sldId id="337" r:id="rId34"/>
    <p:sldId id="338" r:id="rId35"/>
    <p:sldId id="339" r:id="rId36"/>
    <p:sldId id="348" r:id="rId37"/>
    <p:sldId id="349" r:id="rId38"/>
    <p:sldId id="258" r:id="rId39"/>
    <p:sldId id="350" r:id="rId40"/>
    <p:sldId id="351" r:id="rId41"/>
    <p:sldId id="352" r:id="rId42"/>
    <p:sldId id="353" r:id="rId43"/>
    <p:sldId id="354" r:id="rId44"/>
    <p:sldId id="355" r:id="rId45"/>
    <p:sldId id="357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BE8A-FEC7-ECCB-80AC-671BB891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F84C-A30D-C6C1-65E5-5045BAEBF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5C50-F121-8BAA-B529-45CD45CF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BA1B-836E-6522-2D02-8A417C0D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5AC53-E252-7052-7804-306C737B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0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0127-9595-B7EB-0A45-9926192B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BF3CD-1297-38DA-991C-9D52FC9C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B2AD1-F5BD-95E0-1B5C-C5C560BE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D114-8CE6-094B-EB4E-D84697DF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0E09-46C4-4617-E52C-78788E2D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44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387D0-099C-519D-1C28-5A79D5283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5EF97-3761-0AD1-C0C8-0EBE8D96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6A2FC-18E0-8A4D-D3CE-D66DDC74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C2580-6331-AF14-57BF-EF60EEFB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1A3A-0018-D43B-C7B4-0C3E63D7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92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5E6D-365F-FB10-A8B2-67E5249C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9353-C148-CE4B-FE3A-EFE624C7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1F19E-8459-E244-A5AA-6988DA10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E8A0D-CC4F-A736-CB53-B40A67A0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7361-E153-A51C-D50F-920CA59D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4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CBF7-1F29-F9B6-0B60-BA226081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5E9E6-9605-0C0D-BE30-4D1BAF225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3666-94F8-58CE-E38A-247283CE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CF7F8-04BD-6F38-6D3E-071C1AB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6236-3BF4-6C80-974D-2BC440F7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5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450-FE7E-FDD4-D4CB-C1E8D263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8796-B43C-D5CA-16B4-18DC1C7BC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02AD7-60A9-82CE-ADBB-1074D1C04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4D4F1-A5A8-443C-33E1-147CAF0B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750D2-BC71-741B-C6CC-82E692EC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29F21-21BA-8DD2-E218-870BD6F8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07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CF75-02A9-B21E-B22C-F2C3F5A3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212D9-52FB-BA64-F18A-59E0E18FC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1E84F-7AAA-6C28-9C95-2B294504C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4EACB-069A-673A-811A-1A20A7230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23317-65D4-A9EC-89B8-57F410E75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EC6B4-6488-B16B-52F3-EF208905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9059F-4242-FD10-E113-EEA47FC8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824D8-6858-96A7-0D88-BD02F6E0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4023-8DE8-7466-A3F7-EEC39C76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19BD7-1001-423F-4EFD-F1BA2AC7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DB84D-6EB3-9C60-C7D5-035BB5EE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EE4F4-6E23-B195-2A1D-99CF8467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7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3220B-E2F0-C7CB-7E63-2C3B4073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2C656-0268-256D-0769-1F885FE0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E1B8-EF3B-4945-6ADA-274ACC19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1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D3E5-B5B0-19FE-88F8-D37BF86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88BC-82D4-638A-A969-A680C47F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22637-D243-E682-53A5-A87CEC53B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1503C-AA15-3D1F-333E-D8511469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8F875-896A-03A9-00B7-CFB68F49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AACE4-1C9D-AEE6-AB33-271A88B0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89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698C-C77F-823D-117A-E1BE9C98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9B368-F052-1FAF-2D0C-9E099DEFE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F7D92-425D-EDEA-AA80-4F636BF66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EA797-9AC8-F14C-0A36-EA859F0B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A35C5-4DD4-85C6-7953-15BC7C81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E2C1-E021-FEA9-A992-1B0F60AC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88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4B6EA-7FA9-2FB5-33F8-8A19C2DA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9B8AD-81F0-24A2-C8BD-445BABF9F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0777-8209-1AB4-2B07-14CE6991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18835-8EB7-4F39-96C4-1BC1378A728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813F-0F70-E152-77B6-842519F5E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EF46-931B-6F93-D7C9-380221DC8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7BA79-9A7C-44AC-BC62-8B49BF848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1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4217-0ADC-4E8C-1CA8-1FB71AF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Τραύμα στην κοιλιακή χώρα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DA6-4279-E32E-1209-B1D70D933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Χαράλαμπος Κωστάκης </a:t>
            </a:r>
            <a:r>
              <a:rPr lang="en-US" dirty="0"/>
              <a:t>DVM, PhD </a:t>
            </a:r>
            <a:r>
              <a:rPr lang="el-GR" dirty="0"/>
              <a:t>ΑΠΘ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88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trasound of a fetus&#10;&#10;Description automatically generated">
            <a:extLst>
              <a:ext uri="{FF2B5EF4-FFF2-40B4-BE49-F238E27FC236}">
                <a16:creationId xmlns:a16="http://schemas.microsoft.com/office/drawing/2014/main" id="{0F913C8B-F260-30A0-977F-3D5340D2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712"/>
            <a:ext cx="3031133" cy="2238375"/>
          </a:xfrm>
          <a:prstGeom prst="rect">
            <a:avLst/>
          </a:prstGeom>
        </p:spPr>
      </p:pic>
      <p:pic>
        <p:nvPicPr>
          <p:cNvPr id="7" name="Picture 6" descr="Ultrasound of a fetus&#10;&#10;Description automatically generated">
            <a:extLst>
              <a:ext uri="{FF2B5EF4-FFF2-40B4-BE49-F238E27FC236}">
                <a16:creationId xmlns:a16="http://schemas.microsoft.com/office/drawing/2014/main" id="{8AA79613-A32E-3420-7E93-7DA7B5235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" y="3984937"/>
            <a:ext cx="3030737" cy="2178053"/>
          </a:xfrm>
          <a:prstGeom prst="rect">
            <a:avLst/>
          </a:prstGeom>
        </p:spPr>
      </p:pic>
      <p:pic>
        <p:nvPicPr>
          <p:cNvPr id="9" name="Picture 8" descr="A ultrasound of a fetus&#10;&#10;Description automatically generated">
            <a:extLst>
              <a:ext uri="{FF2B5EF4-FFF2-40B4-BE49-F238E27FC236}">
                <a16:creationId xmlns:a16="http://schemas.microsoft.com/office/drawing/2014/main" id="{EE6B2EE5-F61C-F5C8-DCF1-5C1BE1979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37" y="851712"/>
            <a:ext cx="3049786" cy="2238375"/>
          </a:xfrm>
          <a:prstGeom prst="rect">
            <a:avLst/>
          </a:prstGeom>
        </p:spPr>
      </p:pic>
      <p:pic>
        <p:nvPicPr>
          <p:cNvPr id="11" name="Picture 10" descr="A ultrasound of a fetus&#10;&#10;Description automatically generated">
            <a:extLst>
              <a:ext uri="{FF2B5EF4-FFF2-40B4-BE49-F238E27FC236}">
                <a16:creationId xmlns:a16="http://schemas.microsoft.com/office/drawing/2014/main" id="{B8705CC4-6415-D0DC-5E84-F90A4227D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6" y="3984937"/>
            <a:ext cx="2965848" cy="2183446"/>
          </a:xfrm>
          <a:prstGeom prst="rect">
            <a:avLst/>
          </a:prstGeom>
        </p:spPr>
      </p:pic>
      <p:pic>
        <p:nvPicPr>
          <p:cNvPr id="13" name="Picture 12" descr="Ultrasound of a baby&#10;&#10;Description automatically generated">
            <a:extLst>
              <a:ext uri="{FF2B5EF4-FFF2-40B4-BE49-F238E27FC236}">
                <a16:creationId xmlns:a16="http://schemas.microsoft.com/office/drawing/2014/main" id="{D9ED7281-9B27-BC09-86BB-43944C659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9" y="838057"/>
            <a:ext cx="3052961" cy="2252030"/>
          </a:xfrm>
          <a:prstGeom prst="rect">
            <a:avLst/>
          </a:prstGeom>
        </p:spPr>
      </p:pic>
      <p:pic>
        <p:nvPicPr>
          <p:cNvPr id="15" name="Picture 14" descr="Ultrasound of a baby&#10;&#10;Description automatically generated">
            <a:extLst>
              <a:ext uri="{FF2B5EF4-FFF2-40B4-BE49-F238E27FC236}">
                <a16:creationId xmlns:a16="http://schemas.microsoft.com/office/drawing/2014/main" id="{3A90A857-1FF5-7F44-1CB8-9DD2A9AC5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3990330"/>
            <a:ext cx="2940372" cy="2178053"/>
          </a:xfrm>
          <a:prstGeom prst="rect">
            <a:avLst/>
          </a:prstGeom>
        </p:spPr>
      </p:pic>
      <p:pic>
        <p:nvPicPr>
          <p:cNvPr id="17" name="Picture 16" descr="An ultrasound of a baby&#10;&#10;Description automatically generated">
            <a:extLst>
              <a:ext uri="{FF2B5EF4-FFF2-40B4-BE49-F238E27FC236}">
                <a16:creationId xmlns:a16="http://schemas.microsoft.com/office/drawing/2014/main" id="{DA1FD001-5A08-7B86-062A-2F570ED38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18" y="838058"/>
            <a:ext cx="3053182" cy="2238376"/>
          </a:xfrm>
          <a:prstGeom prst="rect">
            <a:avLst/>
          </a:prstGeom>
        </p:spPr>
      </p:pic>
      <p:pic>
        <p:nvPicPr>
          <p:cNvPr id="19" name="Picture 18" descr="A ultrasound of a baby&#10;&#10;Description automatically generated">
            <a:extLst>
              <a:ext uri="{FF2B5EF4-FFF2-40B4-BE49-F238E27FC236}">
                <a16:creationId xmlns:a16="http://schemas.microsoft.com/office/drawing/2014/main" id="{0538B3E5-0157-8AB4-FE85-BEAF7BC8D2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28" y="3984937"/>
            <a:ext cx="2940372" cy="21780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16ECD0-2084-1465-49E0-05B0DA09CDF9}"/>
              </a:ext>
            </a:extLst>
          </p:cNvPr>
          <p:cNvSpPr txBox="1"/>
          <p:nvPr/>
        </p:nvSpPr>
        <p:spPr>
          <a:xfrm>
            <a:off x="1123506" y="339789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</a:t>
            </a:r>
            <a:endParaRPr lang="el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07D1E-15E3-07AE-8996-69A4BE72C87C}"/>
              </a:ext>
            </a:extLst>
          </p:cNvPr>
          <p:cNvSpPr txBox="1"/>
          <p:nvPr/>
        </p:nvSpPr>
        <p:spPr>
          <a:xfrm>
            <a:off x="4246711" y="33978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</a:t>
            </a:r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D8C33-E862-018D-4564-6B44B3A491EF}"/>
              </a:ext>
            </a:extLst>
          </p:cNvPr>
          <p:cNvSpPr txBox="1"/>
          <p:nvPr/>
        </p:nvSpPr>
        <p:spPr>
          <a:xfrm>
            <a:off x="7313810" y="34290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42F46-4471-D83A-4DC6-4AED88596BE0}"/>
              </a:ext>
            </a:extLst>
          </p:cNvPr>
          <p:cNvSpPr txBox="1"/>
          <p:nvPr/>
        </p:nvSpPr>
        <p:spPr>
          <a:xfrm>
            <a:off x="10396939" y="3429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4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7C93-8AF9-63DE-EFE7-8CE9462D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Παρακέντηση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37AC-9A92-A9E8-AB6C-C3393AB49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Τυφλά (5-6 </a:t>
            </a:r>
            <a:r>
              <a:rPr lang="en-US" dirty="0"/>
              <a:t>ml/kg)</a:t>
            </a:r>
            <a:r>
              <a:rPr lang="el-GR" dirty="0"/>
              <a:t> ή με καθοδήγηση </a:t>
            </a:r>
            <a:r>
              <a:rPr lang="en-US" dirty="0"/>
              <a:t>u</a:t>
            </a:r>
            <a:r>
              <a:rPr lang="el-GR" dirty="0"/>
              <a:t>/</a:t>
            </a:r>
            <a:r>
              <a:rPr lang="en-US" dirty="0"/>
              <a:t>s</a:t>
            </a:r>
            <a:endParaRPr lang="el-GR" dirty="0"/>
          </a:p>
          <a:p>
            <a:r>
              <a:rPr lang="el-GR" dirty="0"/>
              <a:t>Όρθιο, στερνική ή αριστερή πλάγια κατάκλιση (στη δεξιά πιθανότητα τρώσης σπλήνα)</a:t>
            </a:r>
          </a:p>
          <a:p>
            <a:r>
              <a:rPr lang="el-GR" dirty="0"/>
              <a:t>Κένωση κύστης</a:t>
            </a:r>
          </a:p>
          <a:p>
            <a:r>
              <a:rPr lang="el-GR" dirty="0"/>
              <a:t>Άσηπτη τεχνική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Πεταλούδα 18 – 22</a:t>
            </a:r>
            <a:r>
              <a:rPr lang="en-US" dirty="0"/>
              <a:t>G</a:t>
            </a:r>
            <a:r>
              <a:rPr lang="el-GR" dirty="0"/>
              <a:t>, </a:t>
            </a:r>
            <a:r>
              <a:rPr lang="en-US" dirty="0"/>
              <a:t>3-way, </a:t>
            </a:r>
            <a:r>
              <a:rPr lang="el-GR" dirty="0"/>
              <a:t>σύριγγα </a:t>
            </a:r>
            <a:r>
              <a:rPr lang="en-US" dirty="0"/>
              <a:t>60ml</a:t>
            </a:r>
          </a:p>
          <a:p>
            <a:r>
              <a:rPr lang="el-GR" dirty="0"/>
              <a:t>1 – 2 </a:t>
            </a:r>
            <a:r>
              <a:rPr lang="en-US" dirty="0"/>
              <a:t>cm </a:t>
            </a:r>
            <a:r>
              <a:rPr lang="el-GR" dirty="0"/>
              <a:t>αριστερά/δεξιά και προσθίως/οπισθίως ομφαλού (ή </a:t>
            </a:r>
            <a:r>
              <a:rPr lang="en-US" dirty="0"/>
              <a:t>u/s)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160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syringe&#10;&#10;Description automatically generated">
            <a:extLst>
              <a:ext uri="{FF2B5EF4-FFF2-40B4-BE49-F238E27FC236}">
                <a16:creationId xmlns:a16="http://schemas.microsoft.com/office/drawing/2014/main" id="{8F26353B-E046-A65E-B0B9-CE087CE29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66" y="365125"/>
            <a:ext cx="5890034" cy="3662865"/>
          </a:xfrm>
        </p:spPr>
      </p:pic>
      <p:pic>
        <p:nvPicPr>
          <p:cNvPr id="7" name="Picture 6" descr="A close-up of a dog's stomach&#10;&#10;Description automatically generated">
            <a:extLst>
              <a:ext uri="{FF2B5EF4-FFF2-40B4-BE49-F238E27FC236}">
                <a16:creationId xmlns:a16="http://schemas.microsoft.com/office/drawing/2014/main" id="{2EBC19E9-B80F-C768-E47E-FD907878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878"/>
            <a:ext cx="5463766" cy="44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BACC-6FE2-A988-C2D6-8D4B26C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Παρακέντηση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FFFC-CC9A-79BA-230D-FD82B5AC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Αντενδείξεις : διαταραχή πήξης, </a:t>
            </a:r>
            <a:r>
              <a:rPr lang="el-GR" dirty="0" err="1"/>
              <a:t>οργανομεγαλία</a:t>
            </a:r>
            <a:r>
              <a:rPr lang="el-GR" dirty="0"/>
              <a:t> </a:t>
            </a:r>
          </a:p>
          <a:p>
            <a:r>
              <a:rPr lang="el-GR" dirty="0"/>
              <a:t>Επιπλοκές : τρώση σπλάχνου, τρώση αγγείου, ενοφθαλμισμός μικροοργανισμών, εισαγωγή αέρα (ανοιχτή τεχνική)</a:t>
            </a:r>
          </a:p>
          <a:p>
            <a:r>
              <a:rPr lang="el-GR" dirty="0"/>
              <a:t>Σε έξοδο αίματος συλλογή σε φιαλίδιο χωρίς αντιπηκτικό και παρατήρηση για σχηματισμό θρόμβων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67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6DB5-2CC8-AAE6-8429-6E855486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περιτοναϊκή πλύση (</a:t>
            </a:r>
            <a:r>
              <a:rPr lang="en-US" dirty="0"/>
              <a:t>DPL)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FEAB6-A68C-BFCF-C11C-3F8292FCD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Εισάγεται καθετήρας με πολλές εγκοπές από το ομφαλό ή 2-3</a:t>
                </a:r>
                <a:r>
                  <a:rPr lang="en-US" dirty="0"/>
                  <a:t>cm </a:t>
                </a:r>
                <a:r>
                  <a:rPr lang="el-GR" dirty="0"/>
                  <a:t>περιμετρικά</a:t>
                </a:r>
              </a:p>
              <a:p>
                <a:r>
                  <a:rPr lang="el-GR" dirty="0"/>
                  <a:t>Έγχυση στείρου θερμού </a:t>
                </a:r>
                <a:r>
                  <a:rPr lang="en-US" dirty="0"/>
                  <a:t>NS 0.9% 22ml/kg, </a:t>
                </a:r>
                <a:r>
                  <a:rPr lang="el-GR" dirty="0"/>
                  <a:t>μαλάξεις ή περιστροφή του ζώου και συλλογή δείγματος (</a:t>
                </a:r>
                <a:r>
                  <a:rPr lang="en-US" dirty="0"/>
                  <a:t>EDTA)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χ = όγκος αίματος στην κοιλιά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L = HCT </a:t>
                </a:r>
                <a:r>
                  <a:rPr lang="el-GR" dirty="0" err="1">
                    <a:solidFill>
                      <a:schemeClr val="bg1">
                        <a:lumMod val="50000"/>
                      </a:schemeClr>
                    </a:solidFill>
                  </a:rPr>
                  <a:t>εκπλύματος</a:t>
                </a:r>
                <a:endParaRPr lang="el-GR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V = </a:t>
                </a:r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όγκος που εγχύθηκε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P = HCT </a:t>
                </a:r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αίματος</a:t>
                </a:r>
              </a:p>
              <a:p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Ή, σε πλύση με 500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ml, 1%HCT </a:t>
                </a:r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αντιστοιχεί σε 10-20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ml </a:t>
                </a:r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αίμα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FEAB6-A68C-BFCF-C11C-3F8292FCD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69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8D62-4C6C-D2F5-028B-D65F28F7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Αιμοπεριτόναιο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C6A03-5513-F387-070A-5D2CF0DB7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Μετατραυματικό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12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79C9-3F4F-6F55-C7DE-118E08F3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B743-CDCF-3307-1969-BA43309E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Εξαρτάται άμεσα από τη σοβαρότητα </a:t>
            </a:r>
            <a:r>
              <a:rPr lang="el-GR" u="sng" dirty="0"/>
              <a:t>και</a:t>
            </a:r>
            <a:r>
              <a:rPr lang="el-GR" dirty="0"/>
              <a:t> την ταχύτητα της απώλειας αίματος</a:t>
            </a:r>
          </a:p>
          <a:p>
            <a:r>
              <a:rPr lang="el-GR" dirty="0"/>
              <a:t>Αιμορραγικό (</a:t>
            </a:r>
            <a:r>
              <a:rPr lang="el-GR" dirty="0" err="1"/>
              <a:t>υποογκαιμικό</a:t>
            </a:r>
            <a:r>
              <a:rPr lang="el-GR" dirty="0"/>
              <a:t>) σοκ : λήθαργος/κώμα, ασθενής σφυγμός, ωχροί βλεννογόνοι, &gt;ΧΑΤ, υποθερμία, βραδυκαρδία/ταχυκαρδία</a:t>
            </a:r>
          </a:p>
          <a:p>
            <a:r>
              <a:rPr lang="el-GR" dirty="0"/>
              <a:t>Αντισταθμιζόμενο σοκ : </a:t>
            </a:r>
            <a:r>
              <a:rPr lang="el-GR" dirty="0" err="1"/>
              <a:t>συμφορημένοι</a:t>
            </a:r>
            <a:r>
              <a:rPr lang="el-GR" dirty="0"/>
              <a:t> βλεννογόνοι, &lt;ΧΑΤ, ισχυρός σφυγμός, ταχυκαρδία</a:t>
            </a:r>
          </a:p>
        </p:txBody>
      </p:sp>
    </p:spTree>
    <p:extLst>
      <p:ext uri="{BB962C8B-B14F-4D97-AF65-F5344CB8AC3E}">
        <p14:creationId xmlns:p14="http://schemas.microsoft.com/office/powerpoint/2010/main" val="126066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E942-0861-295E-02EA-643E02DC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56DC-F071-5C35-E775-3E75BA6BF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Κλινική εικόνα : αναιμία (βλεννογόνοι), οξεία κοιλία, διάταση κοιλιακών τοιχωμάτων, </a:t>
            </a:r>
            <a:r>
              <a:rPr lang="el-GR" dirty="0" err="1"/>
              <a:t>αντιτυπία</a:t>
            </a:r>
            <a:r>
              <a:rPr lang="el-GR" dirty="0"/>
              <a:t> (&gt;40</a:t>
            </a:r>
            <a:r>
              <a:rPr lang="en-US" dirty="0"/>
              <a:t>ml/kg), </a:t>
            </a:r>
            <a:r>
              <a:rPr lang="el-GR" dirty="0" err="1"/>
              <a:t>περιομφαλική</a:t>
            </a:r>
            <a:r>
              <a:rPr lang="el-GR" dirty="0"/>
              <a:t> εκχύμωση</a:t>
            </a:r>
          </a:p>
          <a:p>
            <a:endParaRPr lang="el-GR" dirty="0"/>
          </a:p>
          <a:p>
            <a:r>
              <a:rPr lang="el-GR" dirty="0"/>
              <a:t>ΓΕΑ, </a:t>
            </a:r>
            <a:r>
              <a:rPr lang="en-US" dirty="0" err="1"/>
              <a:t>tp</a:t>
            </a:r>
            <a:endParaRPr lang="el-GR" dirty="0"/>
          </a:p>
          <a:p>
            <a:endParaRPr lang="el-GR" dirty="0"/>
          </a:p>
          <a:p>
            <a:r>
              <a:rPr lang="el-GR" dirty="0"/>
              <a:t>Απεικονιστικές μέθοδοι (α/α, </a:t>
            </a:r>
            <a:r>
              <a:rPr lang="en-US" dirty="0"/>
              <a:t>u/s, CT)</a:t>
            </a:r>
          </a:p>
          <a:p>
            <a:endParaRPr lang="el-GR" dirty="0"/>
          </a:p>
          <a:p>
            <a:r>
              <a:rPr lang="el-GR" dirty="0"/>
              <a:t>Διαγνωστική παρακέντηση/περιτοναϊκή πλύση</a:t>
            </a:r>
          </a:p>
          <a:p>
            <a:r>
              <a:rPr lang="el-GR" dirty="0"/>
              <a:t>Ενδοκοιλιακή πίεση</a:t>
            </a:r>
            <a:r>
              <a:rPr lang="en-US" dirty="0"/>
              <a:t> &gt; 5cm H</a:t>
            </a:r>
            <a:r>
              <a:rPr lang="en-US" baseline="-25000" dirty="0"/>
              <a:t>2</a:t>
            </a:r>
            <a:r>
              <a:rPr lang="en-US" dirty="0"/>
              <a:t>0 (</a:t>
            </a:r>
            <a:r>
              <a:rPr lang="el-GR" dirty="0"/>
              <a:t>Σ), &gt;8 (Γ</a:t>
            </a:r>
            <a:r>
              <a:rPr lang="en-US" dirty="0"/>
              <a:t>sed</a:t>
            </a:r>
            <a:r>
              <a:rPr lang="el-GR" dirty="0"/>
              <a:t>), &gt;11 (Γ) </a:t>
            </a:r>
            <a:endParaRPr lang="en-US" dirty="0"/>
          </a:p>
          <a:p>
            <a:endParaRPr lang="el-GR" dirty="0"/>
          </a:p>
        </p:txBody>
      </p:sp>
      <p:pic>
        <p:nvPicPr>
          <p:cNvPr id="5" name="Picture 4" descr="A close-up of a skin injury&#10;&#10;Description automatically generated">
            <a:extLst>
              <a:ext uri="{FF2B5EF4-FFF2-40B4-BE49-F238E27FC236}">
                <a16:creationId xmlns:a16="http://schemas.microsoft.com/office/drawing/2014/main" id="{AC60FDDF-F756-1402-F9CC-3F5D8C41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74" y="2744713"/>
            <a:ext cx="3695026" cy="25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00B2-C699-3525-C98E-8FD6395CA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ΜΕΤΡΗΣΗ ΕΝΔΟΚΟΙΛΙΑΚΗΣ ΠΙΕΣΗΣ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5A061-8B3A-3923-5554-6666FD810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26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FAA-E012-5747-9FB5-5A11F7A0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7AB88-A9E1-1BC7-CF89-7E4E2317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Ουροκαθετήρας</a:t>
            </a:r>
            <a:endParaRPr lang="el-GR" dirty="0"/>
          </a:p>
          <a:p>
            <a:r>
              <a:rPr lang="el-GR" dirty="0"/>
              <a:t>Στήλη νερού διαβαθμισμένη σε </a:t>
            </a:r>
            <a:r>
              <a:rPr lang="en-US" dirty="0"/>
              <a:t>cm</a:t>
            </a:r>
          </a:p>
          <a:p>
            <a:r>
              <a:rPr lang="el-GR" dirty="0"/>
              <a:t>2 </a:t>
            </a:r>
            <a:r>
              <a:rPr lang="en-US" dirty="0"/>
              <a:t>3way</a:t>
            </a:r>
          </a:p>
          <a:p>
            <a:r>
              <a:rPr lang="el-GR" dirty="0"/>
              <a:t>Συνδετικά (</a:t>
            </a:r>
            <a:r>
              <a:rPr lang="en-US" dirty="0"/>
              <a:t>extension </a:t>
            </a:r>
            <a:r>
              <a:rPr lang="el-GR" dirty="0"/>
              <a:t>ορού, συσκευή χορήγησης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r>
              <a:rPr lang="el-GR" dirty="0"/>
              <a:t>Σύριγγα 20 ή 60</a:t>
            </a:r>
            <a:r>
              <a:rPr lang="en-US" dirty="0"/>
              <a:t>ml</a:t>
            </a:r>
            <a:endParaRPr lang="el-GR" dirty="0"/>
          </a:p>
          <a:p>
            <a:r>
              <a:rPr lang="en-US" dirty="0"/>
              <a:t>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56DB-EAFC-B909-834E-1224C646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Ταξινόμηση/αιτιολογία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2A21-62CD-A5C8-6AD8-674D6384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Ανάλογα με το αν το τραύμα εκτείνεται μέχρι την περιτοναϊκή κοιλότητα, αν υπάρχει δηλαδή ρήξη του κοιλιακού τοιχώματος και επικοινωνία με το περιβάλλον, τα τραύματα διακρίνονται σε κλειστά ή θλαστικά τραύματα</a:t>
            </a:r>
            <a:r>
              <a:rPr lang="en-US" dirty="0"/>
              <a:t> (blunt)</a:t>
            </a:r>
            <a:r>
              <a:rPr lang="el-GR" dirty="0"/>
              <a:t> και ανοικτά ή </a:t>
            </a:r>
            <a:r>
              <a:rPr lang="el-GR" dirty="0" err="1"/>
              <a:t>διατιτραίνοντα</a:t>
            </a:r>
            <a:r>
              <a:rPr lang="en-US" dirty="0"/>
              <a:t> (penetrating)</a:t>
            </a:r>
            <a:endParaRPr lang="el-GR" dirty="0"/>
          </a:p>
          <a:p>
            <a:r>
              <a:rPr lang="el-GR" dirty="0"/>
              <a:t>Κλειστά τραύματα προκαλούνται από τροχαίο ατύχημα, πτώση από ύψος, κακοποίηση και δάγκωμα (μεγαλόσωμα ζώα)</a:t>
            </a:r>
          </a:p>
          <a:p>
            <a:r>
              <a:rPr lang="el-GR" dirty="0"/>
              <a:t>Ανοικτά τραύματα προκαλούνται από δάγκωμα (μικρόσωμα ζώα), πυροβολισμό, ανασκολοπισμό και Σεπτέμβρη – Φλεβάρη Τετάρτη, Σάββατο και Κυριακή</a:t>
            </a:r>
          </a:p>
        </p:txBody>
      </p:sp>
    </p:spTree>
    <p:extLst>
      <p:ext uri="{BB962C8B-B14F-4D97-AF65-F5344CB8AC3E}">
        <p14:creationId xmlns:p14="http://schemas.microsoft.com/office/powerpoint/2010/main" val="3841871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7ED4-AC7E-7649-6DDC-292C7078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7E5E-0715-81DB-5EDC-E8A1AFF2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Τοποθετούμε </a:t>
            </a:r>
            <a:r>
              <a:rPr lang="el-GR" dirty="0" err="1"/>
              <a:t>ουροκαθετήρα</a:t>
            </a:r>
            <a:r>
              <a:rPr lang="en-US" dirty="0"/>
              <a:t> (foley)</a:t>
            </a:r>
            <a:endParaRPr lang="el-GR" dirty="0"/>
          </a:p>
          <a:p>
            <a:r>
              <a:rPr lang="el-GR" dirty="0"/>
              <a:t>Κένωση κύστης</a:t>
            </a:r>
          </a:p>
          <a:p>
            <a:r>
              <a:rPr lang="el-GR" dirty="0"/>
              <a:t>Το ζώο σε πλάγια ή στερνική κατάκλιση (αρκεί να είναι στην ίδια σε όλες τις μετρήσεις)</a:t>
            </a:r>
          </a:p>
          <a:p>
            <a:r>
              <a:rPr lang="el-GR" dirty="0"/>
              <a:t>Σύνδεση: </a:t>
            </a:r>
            <a:r>
              <a:rPr lang="el-GR" dirty="0" err="1"/>
              <a:t>ουροκαθετήρας</a:t>
            </a:r>
            <a:r>
              <a:rPr lang="el-GR" dirty="0"/>
              <a:t> → 3</a:t>
            </a:r>
            <a:r>
              <a:rPr lang="en-US" dirty="0"/>
              <a:t>way </a:t>
            </a:r>
            <a:r>
              <a:rPr lang="el-GR" dirty="0"/>
              <a:t>με στήλη νερού → 3</a:t>
            </a:r>
            <a:r>
              <a:rPr lang="en-US" dirty="0"/>
              <a:t>way </a:t>
            </a:r>
            <a:r>
              <a:rPr lang="el-GR" dirty="0"/>
              <a:t>με σύριγγα και ορό</a:t>
            </a:r>
            <a:endParaRPr lang="en-US" dirty="0"/>
          </a:p>
          <a:p>
            <a:r>
              <a:rPr lang="el-GR" dirty="0"/>
              <a:t>Τοποθετούμε το 0 στη στήλη νερού στο ύψος της ηβικής σύμφυσης του ζώου</a:t>
            </a:r>
          </a:p>
        </p:txBody>
      </p:sp>
    </p:spTree>
    <p:extLst>
      <p:ext uri="{BB962C8B-B14F-4D97-AF65-F5344CB8AC3E}">
        <p14:creationId xmlns:p14="http://schemas.microsoft.com/office/powerpoint/2010/main" val="151206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 of a diagram of a catheter&#10;&#10;Description automatically generated">
            <a:extLst>
              <a:ext uri="{FF2B5EF4-FFF2-40B4-BE49-F238E27FC236}">
                <a16:creationId xmlns:a16="http://schemas.microsoft.com/office/drawing/2014/main" id="{3D0EC89F-9C3F-5138-90A2-5BD248044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784889" cy="3250683"/>
          </a:xfrm>
        </p:spPr>
      </p:pic>
      <p:pic>
        <p:nvPicPr>
          <p:cNvPr id="7" name="Picture 6" descr="A diagram of a cat lying down&#10;&#10;Description automatically generated">
            <a:extLst>
              <a:ext uri="{FF2B5EF4-FFF2-40B4-BE49-F238E27FC236}">
                <a16:creationId xmlns:a16="http://schemas.microsoft.com/office/drawing/2014/main" id="{407D7789-E231-C35D-847B-4DE4DBC3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89" y="485775"/>
            <a:ext cx="60769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1106-94ED-725D-C835-BFE650C2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C8A95-02A4-489C-F979-3C6F2168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Εγχύουμε</a:t>
            </a:r>
            <a:r>
              <a:rPr lang="el-GR" dirty="0"/>
              <a:t> στην κύστη 1</a:t>
            </a:r>
            <a:r>
              <a:rPr lang="en-US" dirty="0"/>
              <a:t>ml/kg (max 25ml)</a:t>
            </a:r>
          </a:p>
          <a:p>
            <a:r>
              <a:rPr lang="el-GR" dirty="0"/>
              <a:t>Γεμίζουμε τη στήλη νερού</a:t>
            </a:r>
          </a:p>
          <a:p>
            <a:r>
              <a:rPr lang="el-GR" dirty="0"/>
              <a:t>Συνδέουμε στήλη-κύστη και περιμένουμε να ισορροπήσει η στάθμη</a:t>
            </a:r>
          </a:p>
          <a:p>
            <a:r>
              <a:rPr lang="el-GR" dirty="0"/>
              <a:t>Μέτρηση στο τέλος της εκπνοής</a:t>
            </a:r>
          </a:p>
        </p:txBody>
      </p:sp>
    </p:spTree>
    <p:extLst>
      <p:ext uri="{BB962C8B-B14F-4D97-AF65-F5344CB8AC3E}">
        <p14:creationId xmlns:p14="http://schemas.microsoft.com/office/powerpoint/2010/main" val="171045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at lying on a bed&#10;&#10;Description automatically generated">
            <a:extLst>
              <a:ext uri="{FF2B5EF4-FFF2-40B4-BE49-F238E27FC236}">
                <a16:creationId xmlns:a16="http://schemas.microsoft.com/office/drawing/2014/main" id="{3A8EA062-3DEA-B035-DCCC-6FD9E0082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2" y="1132125"/>
            <a:ext cx="6921455" cy="4593750"/>
          </a:xfrm>
        </p:spPr>
      </p:pic>
    </p:spTree>
    <p:extLst>
      <p:ext uri="{BB962C8B-B14F-4D97-AF65-F5344CB8AC3E}">
        <p14:creationId xmlns:p14="http://schemas.microsoft.com/office/powerpoint/2010/main" val="1054430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31CD-573A-EF49-8766-D4BC1AA7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Υγρού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F585-FDAE-8708-F80D-6E36E1F7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n-US" dirty="0"/>
              <a:t>HCT </a:t>
            </a:r>
            <a:r>
              <a:rPr lang="el-GR" dirty="0"/>
              <a:t>υγρού &gt;</a:t>
            </a:r>
            <a:r>
              <a:rPr lang="en-US" dirty="0"/>
              <a:t>3-</a:t>
            </a:r>
            <a:r>
              <a:rPr lang="el-GR" dirty="0"/>
              <a:t>5% ενδεικτικό για αιμορραγία</a:t>
            </a:r>
            <a:endParaRPr lang="en-US" dirty="0"/>
          </a:p>
          <a:p>
            <a:r>
              <a:rPr lang="en-US" dirty="0"/>
              <a:t>HCT </a:t>
            </a:r>
            <a:r>
              <a:rPr lang="el-GR" dirty="0"/>
              <a:t>υγρού &gt;25% </a:t>
            </a:r>
            <a:r>
              <a:rPr lang="en-US" dirty="0"/>
              <a:t>HCT </a:t>
            </a:r>
            <a:r>
              <a:rPr lang="el-GR" dirty="0"/>
              <a:t>αίματος για αιμορραγική συλλογή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Σε κυτταρολογική εξέταση ερυθρά αιμοσφαίρια και φαγοκυτταρώσεις ερυθρών αιμοσφαιρίων και κοκκία «αιμοχρωστικών» (&gt;72</a:t>
            </a:r>
            <a:r>
              <a:rPr lang="en-US" dirty="0"/>
              <a:t>h)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3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9A0F-BF92-769F-4711-E12D6C3B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α/α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E327-91FE-44CA-E758-DAA9C4CD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Όλες οι υγρές περιτοναϊκές συλλογές απεικονίζονται με υφή μαλακών μορίων και προκαλούν ↑ ακτινολογική πυκνότητα και ασάφεια στην απεικόνιση των ορίων των </a:t>
            </a:r>
            <a:r>
              <a:rPr lang="el-GR" dirty="0" err="1"/>
              <a:t>ενδοπεριτοναϊκών</a:t>
            </a:r>
            <a:r>
              <a:rPr lang="el-GR" dirty="0"/>
              <a:t> οργάνων</a:t>
            </a:r>
            <a:r>
              <a:rPr lang="en-US" dirty="0"/>
              <a:t> </a:t>
            </a:r>
            <a:r>
              <a:rPr lang="el-GR" dirty="0"/>
              <a:t>και μετατόπιση προσθίως του διαφράγματος</a:t>
            </a:r>
          </a:p>
          <a:p>
            <a:r>
              <a:rPr lang="el-GR" dirty="0"/>
              <a:t>Η ασάφεια εξαρτάται άμεσα από την ποσότητα του υγρού σε σχέση με την ποσότητα </a:t>
            </a:r>
            <a:r>
              <a:rPr lang="el-GR" dirty="0" err="1"/>
              <a:t>ενδοπεριτοναϊκού</a:t>
            </a:r>
            <a:r>
              <a:rPr lang="el-GR" dirty="0"/>
              <a:t> λίπους (↑λίπους →↑υγρό) και τη βαρύτητα</a:t>
            </a:r>
          </a:p>
          <a:p>
            <a:r>
              <a:rPr lang="el-GR" dirty="0"/>
              <a:t>ΔΔ περιτονίτιδα, έλλειψη </a:t>
            </a:r>
            <a:r>
              <a:rPr lang="el-GR" dirty="0" err="1"/>
              <a:t>ενδοκοιλιακού</a:t>
            </a:r>
            <a:r>
              <a:rPr lang="el-GR" dirty="0"/>
              <a:t> λίπους, νεοπλασία, υγρό τρίχωμα, πρόσφατο τραύμα (χειρουργικό ή θλαστικό)</a:t>
            </a:r>
          </a:p>
          <a:p>
            <a:r>
              <a:rPr lang="el-GR" dirty="0"/>
              <a:t>Σε απουσία </a:t>
            </a:r>
            <a:r>
              <a:rPr lang="el-GR" dirty="0" err="1"/>
              <a:t>οπισθοπεριτοναϊκής</a:t>
            </a:r>
            <a:r>
              <a:rPr lang="el-GR" dirty="0"/>
              <a:t> συλλογής βοηθάει η διαφορά στην ευκρίνεια </a:t>
            </a:r>
            <a:r>
              <a:rPr lang="el-GR" dirty="0" err="1"/>
              <a:t>περιτοναϊκού↔οπισθοπεριτοναϊκού</a:t>
            </a:r>
            <a:r>
              <a:rPr lang="el-GR" dirty="0"/>
              <a:t> χώρου</a:t>
            </a:r>
          </a:p>
          <a:p>
            <a:r>
              <a:rPr lang="el-GR" dirty="0"/>
              <a:t>Αξιόπιστη μέθοδος μόνο σε πολύ μεγάλες συλλογές</a:t>
            </a:r>
          </a:p>
        </p:txBody>
      </p:sp>
    </p:spTree>
    <p:extLst>
      <p:ext uri="{BB962C8B-B14F-4D97-AF65-F5344CB8AC3E}">
        <p14:creationId xmlns:p14="http://schemas.microsoft.com/office/powerpoint/2010/main" val="203898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X-ray of a dog's body&#10;&#10;Description automatically generated">
            <a:extLst>
              <a:ext uri="{FF2B5EF4-FFF2-40B4-BE49-F238E27FC236}">
                <a16:creationId xmlns:a16="http://schemas.microsoft.com/office/drawing/2014/main" id="{D736743D-B4DA-AF84-E4A1-A38D493F6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88" y="687519"/>
            <a:ext cx="9049424" cy="5482961"/>
          </a:xfrm>
        </p:spPr>
      </p:pic>
    </p:spTree>
    <p:extLst>
      <p:ext uri="{BB962C8B-B14F-4D97-AF65-F5344CB8AC3E}">
        <p14:creationId xmlns:p14="http://schemas.microsoft.com/office/powerpoint/2010/main" val="3919004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-up of an x-ray of a human body&#10;&#10;Description automatically generated">
            <a:extLst>
              <a:ext uri="{FF2B5EF4-FFF2-40B4-BE49-F238E27FC236}">
                <a16:creationId xmlns:a16="http://schemas.microsoft.com/office/drawing/2014/main" id="{C91D40BA-573F-0963-B1FB-15A341F3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19869"/>
            <a:ext cx="4976255" cy="3187914"/>
          </a:xfrm>
        </p:spPr>
      </p:pic>
      <p:pic>
        <p:nvPicPr>
          <p:cNvPr id="13" name="Picture 12" descr="An x-ray of a baby&#10;&#10;Description automatically generated">
            <a:extLst>
              <a:ext uri="{FF2B5EF4-FFF2-40B4-BE49-F238E27FC236}">
                <a16:creationId xmlns:a16="http://schemas.microsoft.com/office/drawing/2014/main" id="{CE99761B-09A0-E814-61F6-C4C9E292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" y="3413174"/>
            <a:ext cx="3934999" cy="3444826"/>
          </a:xfrm>
          <a:prstGeom prst="rect">
            <a:avLst/>
          </a:prstGeom>
        </p:spPr>
      </p:pic>
      <p:pic>
        <p:nvPicPr>
          <p:cNvPr id="18" name="Picture 17" descr="A close-up of an x-ray&#10;&#10;Description automatically generated">
            <a:extLst>
              <a:ext uri="{FF2B5EF4-FFF2-40B4-BE49-F238E27FC236}">
                <a16:creationId xmlns:a16="http://schemas.microsoft.com/office/drawing/2014/main" id="{79EE5741-DC4A-282F-E050-626DF1E2F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81" y="1440204"/>
            <a:ext cx="5994400" cy="39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1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417D-638A-64AB-9540-07D2851F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ΣΤΑΘΕΡΟΠΟΙΗΣΗ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7F17-AF47-7ABA-07EF-3E0305FEC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πρόβλημα δεν είναι το αίμα που βρίσκεται στην κοιλιά αλλά </a:t>
            </a:r>
            <a:r>
              <a:rPr lang="el-GR" b="1" dirty="0"/>
              <a:t>το αίμα που λείπει από τα αγγεία</a:t>
            </a:r>
          </a:p>
          <a:p>
            <a:r>
              <a:rPr lang="el-GR" dirty="0"/>
              <a:t>Η αρχική σταθεροποίηση αφορά στο κυκλοφορικό σύστημα, συγκεκριμένα στον ενδοαγγειακό όγκο και τη δυνατότητα μεταφοράς Ο</a:t>
            </a:r>
            <a:r>
              <a:rPr lang="el-GR" baseline="-25000" dirty="0"/>
              <a:t>2</a:t>
            </a:r>
            <a:r>
              <a:rPr lang="el-GR" dirty="0"/>
              <a:t> στους ιστούς</a:t>
            </a:r>
          </a:p>
          <a:p>
            <a:r>
              <a:rPr lang="el-GR" dirty="0"/>
              <a:t>Δεν συστήνεται επιθετική χορήγηση υγρών ενδοφλεβίως (πλην σοβαρού σοκ) γιατί μπορεί να επιδεινώσει τυχών αιμορραγία λόγω ↑υδροστατικής πίεσης στα αγγεία και αραίωσης των παραγόντων πήξης</a:t>
            </a:r>
          </a:p>
        </p:txBody>
      </p:sp>
    </p:spTree>
    <p:extLst>
      <p:ext uri="{BB962C8B-B14F-4D97-AF65-F5344CB8AC3E}">
        <p14:creationId xmlns:p14="http://schemas.microsoft.com/office/powerpoint/2010/main" val="397220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A6A-BC75-2E00-886D-DC1E190E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ΣΤΑΘΕΡΟΠΟΙΗΣΗ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77DF-8E75-ECEA-5476-15327BC8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Συστήνεται «αποκατάσταση με μικρούς όγκους υγρών» (</a:t>
            </a:r>
            <a:r>
              <a:rPr lang="en-US" dirty="0"/>
              <a:t>Low Volume Fluid Resuscitation)</a:t>
            </a:r>
            <a:r>
              <a:rPr lang="el-GR" dirty="0"/>
              <a:t> ή «υποτασική αποκατάσταση» (</a:t>
            </a:r>
            <a:r>
              <a:rPr lang="en-US" dirty="0"/>
              <a:t>hypotensive resuscitation) </a:t>
            </a:r>
            <a:r>
              <a:rPr lang="el-GR" dirty="0"/>
              <a:t> με τακτικά </a:t>
            </a:r>
            <a:r>
              <a:rPr lang="en-US" dirty="0"/>
              <a:t>bolus </a:t>
            </a:r>
            <a:r>
              <a:rPr lang="el-GR" dirty="0"/>
              <a:t>κρυσταλλοειδών, 10-20 </a:t>
            </a:r>
            <a:r>
              <a:rPr lang="en-US" dirty="0"/>
              <a:t>ml/kg </a:t>
            </a:r>
            <a:r>
              <a:rPr lang="el-GR" dirty="0"/>
              <a:t>ισότονων ή 2-4 </a:t>
            </a:r>
            <a:r>
              <a:rPr lang="en-US" dirty="0"/>
              <a:t>ml/kg </a:t>
            </a:r>
            <a:r>
              <a:rPr lang="el-GR" dirty="0"/>
              <a:t>υπέρτονου 7.5% και επανεκτίμηση του κυκλοφορικού συστήματος ενδιάμεσα (</a:t>
            </a:r>
            <a:r>
              <a:rPr lang="en-US" dirty="0" err="1"/>
              <a:t>hr</a:t>
            </a:r>
            <a:r>
              <a:rPr lang="en-US" dirty="0"/>
              <a:t>, </a:t>
            </a:r>
            <a:r>
              <a:rPr lang="el-GR" dirty="0"/>
              <a:t>σφυγμός, βλεννογόνοι)</a:t>
            </a:r>
          </a:p>
          <a:p>
            <a:r>
              <a:rPr lang="el-GR" dirty="0"/>
              <a:t>Μπορούν να χρησιμοποιηθούν και κολλοειδή σε δόσεις 5</a:t>
            </a:r>
            <a:r>
              <a:rPr lang="en-US" dirty="0"/>
              <a:t> ml/kg </a:t>
            </a:r>
            <a:r>
              <a:rPr lang="el-GR" dirty="0"/>
              <a:t>τη φορά</a:t>
            </a:r>
          </a:p>
          <a:p>
            <a:r>
              <a:rPr lang="el-GR" dirty="0"/>
              <a:t>Στόχος η διατήρηση της ΣΑΠ ≤ 90 </a:t>
            </a:r>
            <a:r>
              <a:rPr lang="en-US" dirty="0"/>
              <a:t>mmHg </a:t>
            </a:r>
            <a:r>
              <a:rPr lang="el-GR" dirty="0"/>
              <a:t>και της ΜΑΠ ≈ 60 – 70 </a:t>
            </a:r>
            <a:r>
              <a:rPr lang="en-US" dirty="0"/>
              <a:t>mmHg </a:t>
            </a:r>
            <a:r>
              <a:rPr lang="el-GR" dirty="0"/>
              <a:t>έως ότου ελεγχθεί η αιμορραγία</a:t>
            </a:r>
          </a:p>
        </p:txBody>
      </p:sp>
    </p:spTree>
    <p:extLst>
      <p:ext uri="{BB962C8B-B14F-4D97-AF65-F5344CB8AC3E}">
        <p14:creationId xmlns:p14="http://schemas.microsoft.com/office/powerpoint/2010/main" val="408865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DF92-C9EB-E52B-CA7D-403B89EE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25AA-F93B-3D9F-3EE4-9A78BEA0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Περιτοναϊκή συλλογή (</a:t>
            </a:r>
            <a:r>
              <a:rPr lang="el-GR" b="1" u="sng" dirty="0"/>
              <a:t>αιμοπεριτόναιο, ουροπεριτόναιο</a:t>
            </a:r>
            <a:r>
              <a:rPr lang="el-GR" dirty="0"/>
              <a:t>)</a:t>
            </a:r>
          </a:p>
          <a:p>
            <a:r>
              <a:rPr lang="el-GR" dirty="0"/>
              <a:t>Θλάση/ρήξη σπλάχνου </a:t>
            </a:r>
          </a:p>
          <a:p>
            <a:r>
              <a:rPr lang="el-GR" dirty="0"/>
              <a:t>Ρήξη κοιλιακού τοιχώματος/κήλη</a:t>
            </a:r>
            <a:r>
              <a:rPr lang="en-US" dirty="0"/>
              <a:t>/</a:t>
            </a:r>
            <a:r>
              <a:rPr lang="el-GR" dirty="0"/>
              <a:t>σηπτική περιτονίτιδα</a:t>
            </a:r>
          </a:p>
          <a:p>
            <a:r>
              <a:rPr lang="el-GR" dirty="0"/>
              <a:t>Διαφραγματοκήλη</a:t>
            </a:r>
          </a:p>
          <a:p>
            <a:r>
              <a:rPr lang="el-GR" dirty="0"/>
              <a:t>Κατάγματα (πυέλου, οπ. άκρων, ΣΣ, πλευρών)</a:t>
            </a:r>
          </a:p>
          <a:p>
            <a:r>
              <a:rPr lang="el-GR" dirty="0"/>
              <a:t>Διαταραχή πήξης του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128799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3233-EBB8-F27D-D600-B2056F5C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Ο</a:t>
            </a:r>
            <a:r>
              <a:rPr lang="el-GR" baseline="-25000" dirty="0"/>
              <a:t>2</a:t>
            </a:r>
            <a:r>
              <a:rPr lang="el-GR" dirty="0"/>
              <a:t> στους ιστούς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E8BA-9803-E816-F0B5-2487B033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Παροχή Ο</a:t>
            </a:r>
            <a:r>
              <a:rPr lang="el-GR" baseline="-25000" dirty="0"/>
              <a:t>2</a:t>
            </a:r>
            <a:r>
              <a:rPr lang="el-GR" dirty="0"/>
              <a:t> (προσωπίδα, τέντα, ρινικός καθετήρας) παράλληλα με την αρχική σταθεροποίηση και διαγνωστική διερεύνηση</a:t>
            </a:r>
          </a:p>
          <a:p>
            <a:r>
              <a:rPr lang="el-GR" dirty="0"/>
              <a:t>Χορήγηση προϊόντων αίματος, ειδικά εάν </a:t>
            </a:r>
            <a:r>
              <a:rPr lang="en-US" dirty="0"/>
              <a:t>HCT&lt;25%</a:t>
            </a:r>
            <a:r>
              <a:rPr lang="el-GR" dirty="0"/>
              <a:t>, η πτώση του </a:t>
            </a:r>
            <a:r>
              <a:rPr lang="en-US" dirty="0"/>
              <a:t>HCT </a:t>
            </a:r>
            <a:r>
              <a:rPr lang="el-GR" dirty="0"/>
              <a:t>ήταν απότομη</a:t>
            </a:r>
            <a:r>
              <a:rPr lang="en-US" dirty="0"/>
              <a:t> </a:t>
            </a:r>
            <a:r>
              <a:rPr lang="el-GR" dirty="0"/>
              <a:t>ή/και το ζώο πρόκειται να υποβληθεί σε χειρουργική επέμβαση</a:t>
            </a:r>
          </a:p>
          <a:p>
            <a:r>
              <a:rPr lang="el-GR" dirty="0"/>
              <a:t>Ιδανικά μείγμα </a:t>
            </a:r>
            <a:r>
              <a:rPr lang="en-US" dirty="0"/>
              <a:t>PRBC/FFPLASMA 1:1, </a:t>
            </a:r>
            <a:r>
              <a:rPr lang="el-GR" dirty="0"/>
              <a:t>πρακτικά ό,τι υπάρχει διαθέσιμο</a:t>
            </a:r>
          </a:p>
          <a:p>
            <a:r>
              <a:rPr lang="el-GR" dirty="0"/>
              <a:t>Συστήνεται έλεγχος συμβατότητας (πάντα στη γάτα)</a:t>
            </a:r>
          </a:p>
          <a:p>
            <a:r>
              <a:rPr lang="el-GR" dirty="0"/>
              <a:t>Στόχος </a:t>
            </a:r>
            <a:r>
              <a:rPr lang="en-US" dirty="0"/>
              <a:t>HCT&gt;25%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604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2F28-19B8-B32D-5369-965AEC80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Αυτομετάγγιση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A6CC-1844-94C7-5130-A23B6B44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αιμορραγικό υγρό που συλλέγεται από την περιτοναϊκή κοιλότητα μπορεί να χορηγηθεί ενδοφλεβίως στο ίδιο ζώο</a:t>
            </a:r>
          </a:p>
          <a:p>
            <a:r>
              <a:rPr lang="el-GR" dirty="0"/>
              <a:t>Αυστηρές συνθήκες αντισηψίας και ασηψίας κατά τη συλλογή και χορήγηση</a:t>
            </a:r>
          </a:p>
          <a:p>
            <a:r>
              <a:rPr lang="el-GR" dirty="0"/>
              <a:t>Πάντα χορήγηση με συσκευή μετάγγισης</a:t>
            </a:r>
            <a:r>
              <a:rPr lang="en-US" dirty="0"/>
              <a:t> (</a:t>
            </a:r>
            <a:r>
              <a:rPr lang="el-GR" dirty="0"/>
              <a:t>φίλτρο)</a:t>
            </a:r>
          </a:p>
          <a:p>
            <a:r>
              <a:rPr lang="el-GR" dirty="0"/>
              <a:t>ΑΝΤΕΝΔΕΙΚΥΤΑΙ σε πιθανότητα ενδοφλέβιας χορήγησης μικροοργανισμών, αέρα, χολής, ούρου, πεπτικού περιεχομένου και καρκινικών κυττάρων</a:t>
            </a:r>
          </a:p>
          <a:p>
            <a:r>
              <a:rPr lang="el-GR" b="1" u="sng" dirty="0"/>
              <a:t>Έσχατη λύση</a:t>
            </a:r>
          </a:p>
        </p:txBody>
      </p:sp>
    </p:spTree>
    <p:extLst>
      <p:ext uri="{BB962C8B-B14F-4D97-AF65-F5344CB8AC3E}">
        <p14:creationId xmlns:p14="http://schemas.microsoft.com/office/powerpoint/2010/main" val="2036822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FA1B-3E5F-CBC6-16B0-2E4BCE7A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Περίδεση κοιλιάς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DF05-58BD-2B77-EF51-3D63633B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Απόπειρα περιορισμού/ αντιμετώπισης της αιμορραγίας, συνήθως μέχρι να γίνει χειρουργική επέμβαση</a:t>
            </a:r>
          </a:p>
          <a:p>
            <a:r>
              <a:rPr lang="el-GR" dirty="0"/>
              <a:t>Δεν συστήνεται ισχυρή περίδεση (1 δάκτυλο) ούτε παραμονή της για μεγάλο διάστημα (&gt;2 – 4</a:t>
            </a:r>
            <a:r>
              <a:rPr lang="en-US" dirty="0"/>
              <a:t>h)</a:t>
            </a:r>
            <a:endParaRPr lang="el-GR" dirty="0"/>
          </a:p>
          <a:p>
            <a:r>
              <a:rPr lang="el-GR" dirty="0"/>
              <a:t>Ιδανικά ενδοκοιλιακή πίεση 10 </a:t>
            </a:r>
            <a:r>
              <a:rPr lang="en-US" dirty="0"/>
              <a:t>-15 cm H</a:t>
            </a:r>
            <a:r>
              <a:rPr lang="en-US" baseline="-25000" dirty="0"/>
              <a:t>2</a:t>
            </a:r>
            <a:r>
              <a:rPr lang="en-US" dirty="0"/>
              <a:t>O (</a:t>
            </a:r>
            <a:r>
              <a:rPr lang="el-GR" dirty="0"/>
              <a:t>απαιτείται καθετηριασμός ουροποιητικού)</a:t>
            </a:r>
          </a:p>
          <a:p>
            <a:r>
              <a:rPr lang="el-GR" dirty="0"/>
              <a:t>Μπορεί να περιλαμβάνει και τα οπίσθια άκρα</a:t>
            </a:r>
            <a:r>
              <a:rPr lang="en-US" dirty="0"/>
              <a:t> (</a:t>
            </a:r>
            <a:r>
              <a:rPr lang="el-GR" dirty="0"/>
              <a:t>για να μην </a:t>
            </a:r>
            <a:r>
              <a:rPr lang="el-GR" dirty="0" err="1"/>
              <a:t>λημνάζει</a:t>
            </a:r>
            <a:r>
              <a:rPr lang="el-GR" dirty="0"/>
              <a:t> αίμα στα οπ. άκρα και να μην συμπιέζεται η </a:t>
            </a:r>
            <a:r>
              <a:rPr lang="el-GR" dirty="0" err="1"/>
              <a:t>οπ.κοιλιακή</a:t>
            </a:r>
            <a:r>
              <a:rPr lang="el-GR" dirty="0"/>
              <a:t> αορτή)</a:t>
            </a:r>
          </a:p>
        </p:txBody>
      </p:sp>
    </p:spTree>
    <p:extLst>
      <p:ext uri="{BB962C8B-B14F-4D97-AF65-F5344CB8AC3E}">
        <p14:creationId xmlns:p14="http://schemas.microsoft.com/office/powerpoint/2010/main" val="56492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DB7A-C208-B26B-8D39-1F7A2FBB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Περίδεση κοιλιάς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ABFC-A6EA-EB4F-56F2-61A12E521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Αντενδείκνυται σε τραύματα του θώρακα (διαφραγματοκήλη, ρήξη θωρακικού τοιχώματος, πλευριτική συλλογή) και ΚΕΚ</a:t>
            </a:r>
          </a:p>
          <a:p>
            <a:r>
              <a:rPr lang="el-GR" dirty="0"/>
              <a:t>Αφαιρείται αργά (/15’), σταδιακά και από μπροστά προς τα πίσω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Picture 4" descr="A dog wrapped in tape&#10;&#10;Description automatically generated">
            <a:extLst>
              <a:ext uri="{FF2B5EF4-FFF2-40B4-BE49-F238E27FC236}">
                <a16:creationId xmlns:a16="http://schemas.microsoft.com/office/drawing/2014/main" id="{7B67B181-BDBE-E1B8-DD82-34BEBEED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65" y="3343980"/>
            <a:ext cx="3948735" cy="2967920"/>
          </a:xfrm>
          <a:prstGeom prst="rect">
            <a:avLst/>
          </a:prstGeom>
        </p:spPr>
      </p:pic>
      <p:pic>
        <p:nvPicPr>
          <p:cNvPr id="6" name="Picture 5" descr="A dog lying on a bed&#10;&#10;Description automatically generated">
            <a:extLst>
              <a:ext uri="{FF2B5EF4-FFF2-40B4-BE49-F238E27FC236}">
                <a16:creationId xmlns:a16="http://schemas.microsoft.com/office/drawing/2014/main" id="{4167437F-40A4-2C6F-78FD-FCD7FEB3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" y="3425296"/>
            <a:ext cx="3964779" cy="29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4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E61-D6FD-4B3A-D483-5A037189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Αντιμετώπιση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47C7-AB65-1CB2-90C7-197F94C4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αντιμετώπιση είναι χειρουργική, πρέπει να εντοπιστεί και να σταματήσει η αιμορραγία</a:t>
            </a:r>
          </a:p>
          <a:p>
            <a:r>
              <a:rPr lang="el-GR" dirty="0"/>
              <a:t>Μέχρι να διενεργηθεί η λαπαροτομή (αρχική σταθεροποίηση) μπορεί να αυξηθεί η ενδοκοιλιακή πίεση με περίδεση </a:t>
            </a:r>
          </a:p>
          <a:p>
            <a:r>
              <a:rPr lang="el-GR" dirty="0"/>
              <a:t>Περιγράφεται χειρουργική τεχνική με συμπίεση/απολίνωση της κοιλιακής αορτής σε τέτοια περιστατικά</a:t>
            </a:r>
          </a:p>
          <a:p>
            <a:r>
              <a:rPr lang="el-GR" dirty="0"/>
              <a:t>Το </a:t>
            </a:r>
            <a:r>
              <a:rPr lang="en-US" dirty="0" err="1"/>
              <a:t>hemosilate</a:t>
            </a:r>
            <a:r>
              <a:rPr lang="el-GR" dirty="0"/>
              <a:t>(</a:t>
            </a:r>
            <a:r>
              <a:rPr lang="en-US" dirty="0" err="1"/>
              <a:t>etamsylate</a:t>
            </a:r>
            <a:r>
              <a:rPr lang="en-US" dirty="0"/>
              <a:t>) </a:t>
            </a:r>
            <a:r>
              <a:rPr lang="el-GR" dirty="0"/>
              <a:t>δεν έχει δοκιμαστεί σε </a:t>
            </a:r>
            <a:r>
              <a:rPr lang="el-GR" dirty="0" err="1"/>
              <a:t>αιμοπεριτόναιο</a:t>
            </a:r>
            <a:r>
              <a:rPr lang="el-GR" dirty="0"/>
              <a:t> (έχει δοκιμαστεί μόνο στην επίσταξη) , το </a:t>
            </a:r>
            <a:r>
              <a:rPr lang="en-US" dirty="0" err="1"/>
              <a:t>transamin</a:t>
            </a:r>
            <a:r>
              <a:rPr lang="en-US" dirty="0"/>
              <a:t> (tranexamic acid) </a:t>
            </a:r>
            <a:r>
              <a:rPr lang="el-GR" dirty="0"/>
              <a:t>δεν έκανε διαφορά</a:t>
            </a:r>
            <a:r>
              <a:rPr lang="en-US" dirty="0"/>
              <a:t> </a:t>
            </a:r>
            <a:r>
              <a:rPr lang="el-GR" dirty="0"/>
              <a:t>σε σκύλους ούτε σε χειρουργική ούτε σε συντηρητική αντιμετώπιση</a:t>
            </a:r>
          </a:p>
        </p:txBody>
      </p:sp>
    </p:spTree>
    <p:extLst>
      <p:ext uri="{BB962C8B-B14F-4D97-AF65-F5344CB8AC3E}">
        <p14:creationId xmlns:p14="http://schemas.microsoft.com/office/powerpoint/2010/main" val="333597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9840-0C52-8F50-EB30-CF900593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017-0C0E-DA0D-3989-FA288AE3B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Σε </a:t>
            </a:r>
            <a:r>
              <a:rPr lang="el-GR" dirty="0" err="1"/>
              <a:t>μετατραυματικό</a:t>
            </a:r>
            <a:r>
              <a:rPr lang="el-GR" dirty="0"/>
              <a:t> αιμοπεριτόναιο σε 28 σκύλους θνησιμότητα 27%</a:t>
            </a:r>
          </a:p>
          <a:p>
            <a:r>
              <a:rPr lang="el-GR" dirty="0"/>
              <a:t>Σε 83 σκύλους που αντιμετωπίστηκαν χειρουργικά θνησιμότητα 16%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 αρνητικούς προγνωστικούς δείκτες την ταχυκαρδία, ταυτόχρονη πλευριτική συλλογή, την ανάγκη μαζικής μετάγγισης και τις αναπνευστικές επιπλοκές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652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7C60-10C4-0D3F-D1DB-95DA7957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Ουροπεριτόναιο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4C49E-094A-0212-B704-7F1C3C080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521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A7BB-B3D5-200D-9941-8500931F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DEEB-1766-EC64-60DA-EE88F7C7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Διαφυγή ούρου από το ουροποιητικό σύστημα λόγω:</a:t>
            </a:r>
          </a:p>
          <a:p>
            <a:r>
              <a:rPr lang="el-GR" dirty="0"/>
              <a:t>Τραύματος (αμβλύ, </a:t>
            </a:r>
            <a:r>
              <a:rPr lang="el-GR" dirty="0" err="1"/>
              <a:t>διατιτραίνον</a:t>
            </a:r>
            <a:r>
              <a:rPr lang="el-GR" dirty="0"/>
              <a:t> ή ιατρογενές)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Έμφραξης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Νεοπλασίας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Διάσπασης χειρουργικού τραύματος</a:t>
            </a:r>
          </a:p>
          <a:p>
            <a:endParaRPr lang="el-GR" dirty="0"/>
          </a:p>
          <a:p>
            <a:r>
              <a:rPr lang="el-GR" dirty="0"/>
              <a:t>Νεφροί και εγγύς ουρητήρες → </a:t>
            </a:r>
            <a:r>
              <a:rPr lang="el-GR" dirty="0" err="1"/>
              <a:t>οπισθοπεριτοναϊκό</a:t>
            </a:r>
            <a:r>
              <a:rPr lang="el-GR" dirty="0"/>
              <a:t> χώρο</a:t>
            </a:r>
          </a:p>
          <a:p>
            <a:r>
              <a:rPr lang="el-GR" dirty="0"/>
              <a:t>Άπω ουρητήρες, κύστη και ενδοπυελική ουρήθρα → περιτοναϊκή κοιλότητα</a:t>
            </a:r>
          </a:p>
        </p:txBody>
      </p:sp>
    </p:spTree>
    <p:extLst>
      <p:ext uri="{BB962C8B-B14F-4D97-AF65-F5344CB8AC3E}">
        <p14:creationId xmlns:p14="http://schemas.microsoft.com/office/powerpoint/2010/main" val="209990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1F48-AAEB-2569-5F0C-5E91CFC3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EE12-357C-DD7A-FC46-4E9D448D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στο σκύλο και στη γάτα συχνότερη αιτία είναι το τραύμα (+ ιατρογενές)</a:t>
            </a:r>
            <a:endParaRPr lang="en-US" dirty="0"/>
          </a:p>
          <a:p>
            <a:r>
              <a:rPr lang="el-GR" dirty="0"/>
              <a:t>Συχνότερο σημείο ρήξης η ουροδόχος κύστη (προδιαθέτει να είναι πλήρης τη στιγμή του τραύματος)</a:t>
            </a:r>
          </a:p>
          <a:p>
            <a:r>
              <a:rPr lang="el-GR" dirty="0"/>
              <a:t>Σε κατάγματα πυέλου συχνότερα ρήξη </a:t>
            </a:r>
            <a:r>
              <a:rPr lang="el-GR" dirty="0" err="1"/>
              <a:t>ενδοπυελικής</a:t>
            </a:r>
            <a:r>
              <a:rPr lang="el-GR" dirty="0"/>
              <a:t> ουρήθρας</a:t>
            </a:r>
          </a:p>
          <a:p>
            <a:r>
              <a:rPr lang="el-GR" dirty="0"/>
              <a:t>Σε κατάγματα 3 τελευταίων πλευρών υποψία ρήξης νεφρών</a:t>
            </a:r>
          </a:p>
          <a:p>
            <a:r>
              <a:rPr lang="el-GR" dirty="0"/>
              <a:t>Συχνότερο στα αρσενικά (ανατομία ουρήθρας και τάσεις περιπλάνησης)</a:t>
            </a:r>
          </a:p>
        </p:txBody>
      </p:sp>
    </p:spTree>
    <p:extLst>
      <p:ext uri="{BB962C8B-B14F-4D97-AF65-F5344CB8AC3E}">
        <p14:creationId xmlns:p14="http://schemas.microsoft.com/office/powerpoint/2010/main" val="3614424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10CE-3962-92EE-1AC0-B5C912C7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Παθογένεια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B333-7ABC-06C2-D32D-AE433337D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↑</a:t>
            </a:r>
            <a:r>
              <a:rPr lang="el-GR" dirty="0" err="1"/>
              <a:t>οσμωτικότητα</a:t>
            </a:r>
            <a:r>
              <a:rPr lang="el-GR" dirty="0"/>
              <a:t> του ούρου προκαλεί μετακίνηση νερού προς την περιτοναϊκή κοιλότητα → αφυδάτωση έως κυκλοφορική καταπληξία</a:t>
            </a:r>
          </a:p>
          <a:p>
            <a:r>
              <a:rPr lang="el-GR" dirty="0"/>
              <a:t>Αδυναμία αποβολής ουρίας και </a:t>
            </a:r>
            <a:r>
              <a:rPr lang="el-GR" dirty="0" err="1"/>
              <a:t>κρεατινίνης</a:t>
            </a:r>
            <a:r>
              <a:rPr lang="el-GR" dirty="0"/>
              <a:t> → </a:t>
            </a:r>
            <a:r>
              <a:rPr lang="el-GR" dirty="0" err="1"/>
              <a:t>αζωθαιμία</a:t>
            </a:r>
            <a:r>
              <a:rPr lang="el-GR" dirty="0"/>
              <a:t> (</a:t>
            </a:r>
            <a:r>
              <a:rPr lang="el-GR" dirty="0" err="1"/>
              <a:t>μετανεφρική</a:t>
            </a:r>
            <a:r>
              <a:rPr lang="el-GR" dirty="0"/>
              <a:t>)</a:t>
            </a:r>
          </a:p>
          <a:p>
            <a:r>
              <a:rPr lang="el-GR" dirty="0"/>
              <a:t>Αδυναμία αποβολής Κ</a:t>
            </a:r>
            <a:r>
              <a:rPr lang="el-GR" baseline="30000" dirty="0"/>
              <a:t>+</a:t>
            </a:r>
            <a:r>
              <a:rPr lang="el-GR" dirty="0"/>
              <a:t> → υπερκαλιαιμία</a:t>
            </a:r>
          </a:p>
          <a:p>
            <a:r>
              <a:rPr lang="el-GR" dirty="0"/>
              <a:t>Χημική περιτονίτιδα</a:t>
            </a:r>
          </a:p>
        </p:txBody>
      </p:sp>
    </p:spTree>
    <p:extLst>
      <p:ext uri="{BB962C8B-B14F-4D97-AF65-F5344CB8AC3E}">
        <p14:creationId xmlns:p14="http://schemas.microsoft.com/office/powerpoint/2010/main" val="173693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DE79-4662-E312-DB2D-B75C4920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Ενδείξεις/Υποψία τραύματος στην κοιλιά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D075-1B5C-9A63-ADCC-978DBF74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Κατάγματα πυέλου</a:t>
            </a:r>
            <a:r>
              <a:rPr lang="en-US" dirty="0"/>
              <a:t> (37%)</a:t>
            </a:r>
            <a:r>
              <a:rPr lang="el-GR" dirty="0"/>
              <a:t>/</a:t>
            </a:r>
            <a:r>
              <a:rPr lang="el-GR" dirty="0" err="1"/>
              <a:t>οπισθίων</a:t>
            </a:r>
            <a:r>
              <a:rPr lang="el-GR" dirty="0"/>
              <a:t> άκρων</a:t>
            </a:r>
          </a:p>
          <a:p>
            <a:r>
              <a:rPr lang="el-GR" dirty="0"/>
              <a:t>Μώλωπες/εκδορές κλπ.</a:t>
            </a:r>
          </a:p>
          <a:p>
            <a:r>
              <a:rPr lang="el-GR" dirty="0" err="1"/>
              <a:t>Περιομφαλική</a:t>
            </a:r>
            <a:r>
              <a:rPr lang="el-GR" dirty="0"/>
              <a:t> εκχύμωση (σημείο </a:t>
            </a:r>
            <a:r>
              <a:rPr lang="en-US" dirty="0"/>
              <a:t>Cullen</a:t>
            </a:r>
            <a:r>
              <a:rPr lang="el-GR" dirty="0"/>
              <a:t>)</a:t>
            </a:r>
            <a:r>
              <a:rPr lang="en-US" dirty="0"/>
              <a:t> (</a:t>
            </a:r>
            <a:r>
              <a:rPr lang="el-GR" dirty="0" err="1"/>
              <a:t>ενδοπεριτοναϊκή</a:t>
            </a:r>
            <a:r>
              <a:rPr lang="el-GR" dirty="0"/>
              <a:t>/</a:t>
            </a:r>
            <a:r>
              <a:rPr lang="el-GR" dirty="0" err="1"/>
              <a:t>οπισθοπεριτοναϊκή</a:t>
            </a:r>
            <a:r>
              <a:rPr lang="el-GR" dirty="0"/>
              <a:t> αιμορραγία)</a:t>
            </a:r>
          </a:p>
          <a:p>
            <a:r>
              <a:rPr lang="el-GR" dirty="0"/>
              <a:t>Αιματουρία</a:t>
            </a:r>
          </a:p>
          <a:p>
            <a:r>
              <a:rPr lang="el-GR" dirty="0" err="1"/>
              <a:t>Αιματοχεζία</a:t>
            </a:r>
            <a:endParaRPr lang="el-GR" dirty="0"/>
          </a:p>
          <a:p>
            <a:endParaRPr lang="el-GR" dirty="0"/>
          </a:p>
        </p:txBody>
      </p:sp>
      <p:pic>
        <p:nvPicPr>
          <p:cNvPr id="5" name="Picture 4" descr="A dog with a scar on its back&#10;&#10;Description automatically generated">
            <a:extLst>
              <a:ext uri="{FF2B5EF4-FFF2-40B4-BE49-F238E27FC236}">
                <a16:creationId xmlns:a16="http://schemas.microsoft.com/office/drawing/2014/main" id="{B1F9ECC7-A2CB-DADE-A029-98051BFA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58" y="3665118"/>
            <a:ext cx="4263342" cy="3198837"/>
          </a:xfrm>
          <a:prstGeom prst="rect">
            <a:avLst/>
          </a:prstGeom>
        </p:spPr>
      </p:pic>
      <p:pic>
        <p:nvPicPr>
          <p:cNvPr id="7" name="Picture 6" descr="A close-up of a skin injury&#10;&#10;Description automatically generated">
            <a:extLst>
              <a:ext uri="{FF2B5EF4-FFF2-40B4-BE49-F238E27FC236}">
                <a16:creationId xmlns:a16="http://schemas.microsoft.com/office/drawing/2014/main" id="{939B1C7D-2A2C-95A8-8656-71B0BA7C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3" y="3659163"/>
            <a:ext cx="4703155" cy="31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AA8B-8647-FE9C-348F-B92A7B4D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7C8C-3B83-B3E2-5DEB-B4B0A787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Οξεία κοιλία</a:t>
            </a:r>
          </a:p>
          <a:p>
            <a:r>
              <a:rPr lang="el-GR" dirty="0"/>
              <a:t>Διάταση κοιλιακών τοιχωμάτων ± </a:t>
            </a:r>
            <a:r>
              <a:rPr lang="el-GR" dirty="0" err="1"/>
              <a:t>αντιτυπία</a:t>
            </a:r>
            <a:endParaRPr lang="el-GR" dirty="0"/>
          </a:p>
          <a:p>
            <a:r>
              <a:rPr lang="el-GR" dirty="0"/>
              <a:t>Ανορεξία/κατάπτωση/έμετοι/υποθερμία (</a:t>
            </a:r>
            <a:r>
              <a:rPr lang="el-GR" dirty="0" err="1"/>
              <a:t>αζωθαιμία</a:t>
            </a:r>
            <a:r>
              <a:rPr lang="el-GR" dirty="0"/>
              <a:t>)</a:t>
            </a:r>
          </a:p>
          <a:p>
            <a:r>
              <a:rPr lang="el-GR" dirty="0"/>
              <a:t>Αφυδάτωση/κυκλοφορική καταπληξία</a:t>
            </a:r>
          </a:p>
          <a:p>
            <a:r>
              <a:rPr lang="el-GR" dirty="0"/>
              <a:t>Αρρυθμίες (υπερκαλιαιμία)</a:t>
            </a:r>
          </a:p>
          <a:p>
            <a:r>
              <a:rPr lang="el-GR" dirty="0"/>
              <a:t>Τραύμα (κάταγμα πυέλου</a:t>
            </a:r>
            <a:r>
              <a:rPr lang="en-US" dirty="0"/>
              <a:t>, </a:t>
            </a:r>
            <a:r>
              <a:rPr lang="el-GR" dirty="0"/>
              <a:t>μώλωπες)</a:t>
            </a:r>
          </a:p>
          <a:p>
            <a:r>
              <a:rPr lang="el-GR" dirty="0"/>
              <a:t>Διαταραχές ούρησης(αιματουρία, δυσουρία, </a:t>
            </a:r>
            <a:r>
              <a:rPr lang="el-GR" dirty="0" err="1"/>
              <a:t>στραγγουρία</a:t>
            </a:r>
            <a:r>
              <a:rPr lang="el-GR" dirty="0"/>
              <a:t>, ανουρία)</a:t>
            </a:r>
          </a:p>
          <a:p>
            <a:r>
              <a:rPr lang="el-GR" dirty="0"/>
              <a:t>≤69% έχουν ψηλαφητή κύστη ή/και ουρούν κατά την προσκόμιση</a:t>
            </a:r>
          </a:p>
          <a:p>
            <a:r>
              <a:rPr lang="el-GR" dirty="0"/>
              <a:t>Η ένταση των κλινικών συμπτωμάτων εξαρτάται άμεσα από την ταχύτητα προσκόμισης</a:t>
            </a:r>
          </a:p>
        </p:txBody>
      </p:sp>
    </p:spTree>
    <p:extLst>
      <p:ext uri="{BB962C8B-B14F-4D97-AF65-F5344CB8AC3E}">
        <p14:creationId xmlns:p14="http://schemas.microsoft.com/office/powerpoint/2010/main" val="2321132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6188-49BF-EA32-C05A-09905C7F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08A2-3936-76A0-886F-759FE656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Αζωθαιμία</a:t>
            </a:r>
            <a:endParaRPr lang="el-GR" dirty="0"/>
          </a:p>
          <a:p>
            <a:r>
              <a:rPr lang="el-GR" dirty="0"/>
              <a:t>Υπερκαλιαιμία</a:t>
            </a:r>
          </a:p>
          <a:p>
            <a:r>
              <a:rPr lang="el-GR" dirty="0"/>
              <a:t>Υπονατριαιμία και </a:t>
            </a:r>
            <a:r>
              <a:rPr lang="el-GR" dirty="0" err="1"/>
              <a:t>υποχλωριαιμία</a:t>
            </a:r>
            <a:endParaRPr lang="el-GR" dirty="0"/>
          </a:p>
          <a:p>
            <a:r>
              <a:rPr lang="el-GR" dirty="0" err="1"/>
              <a:t>Υπερφωσφαταιμία</a:t>
            </a:r>
            <a:endParaRPr lang="el-GR" dirty="0"/>
          </a:p>
          <a:p>
            <a:r>
              <a:rPr lang="el-GR" dirty="0"/>
              <a:t>Ουδετεροφιλία</a:t>
            </a:r>
          </a:p>
          <a:p>
            <a:r>
              <a:rPr lang="el-GR" dirty="0"/>
              <a:t>Αφυδάτωση(</a:t>
            </a:r>
            <a:r>
              <a:rPr lang="el-GR" dirty="0" err="1"/>
              <a:t>αιμοσυμπύκνωση</a:t>
            </a:r>
            <a:r>
              <a:rPr lang="el-GR" dirty="0"/>
              <a:t>)</a:t>
            </a:r>
          </a:p>
          <a:p>
            <a:r>
              <a:rPr lang="el-GR" dirty="0"/>
              <a:t>Μεταβολική οξέωση</a:t>
            </a:r>
          </a:p>
          <a:p>
            <a:r>
              <a:rPr lang="el-GR" dirty="0"/>
              <a:t>Αιματουρία</a:t>
            </a:r>
          </a:p>
        </p:txBody>
      </p:sp>
    </p:spTree>
    <p:extLst>
      <p:ext uri="{BB962C8B-B14F-4D97-AF65-F5344CB8AC3E}">
        <p14:creationId xmlns:p14="http://schemas.microsoft.com/office/powerpoint/2010/main" val="4118040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3490-F8C3-3A4A-8937-C5DC85AD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υγρού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A9A3-9CB0-2818-FF8C-FA748372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Υπολογίζονται οι συγκεντρώσεις καλίου και </a:t>
            </a:r>
            <a:r>
              <a:rPr lang="el-GR" dirty="0" err="1"/>
              <a:t>κρεατινίνης</a:t>
            </a:r>
            <a:r>
              <a:rPr lang="el-GR" dirty="0"/>
              <a:t> στο υγρό της κοιλιάς και συγκρίνονται με αυτές του περιφερικού αίματος (ιδανικά στον ίδιο αναλυτή)</a:t>
            </a:r>
          </a:p>
          <a:p>
            <a:r>
              <a:rPr lang="el-GR" dirty="0" err="1"/>
              <a:t>Κρεατινίνη</a:t>
            </a:r>
            <a:r>
              <a:rPr lang="en-US" dirty="0"/>
              <a:t> </a:t>
            </a:r>
            <a:r>
              <a:rPr lang="el-GR" dirty="0"/>
              <a:t>υγρού/αίμα &gt;2:1</a:t>
            </a:r>
          </a:p>
          <a:p>
            <a:r>
              <a:rPr lang="en-US" dirty="0"/>
              <a:t>K</a:t>
            </a:r>
            <a:r>
              <a:rPr lang="el-GR" dirty="0" err="1"/>
              <a:t>άλιο</a:t>
            </a:r>
            <a:r>
              <a:rPr lang="en-US" dirty="0"/>
              <a:t> </a:t>
            </a:r>
            <a:r>
              <a:rPr lang="el-GR" dirty="0"/>
              <a:t>υγρού/αίμα &gt; 1,4:1 (Σ), 1.9:1 (Γ)</a:t>
            </a:r>
          </a:p>
        </p:txBody>
      </p:sp>
    </p:spTree>
    <p:extLst>
      <p:ext uri="{BB962C8B-B14F-4D97-AF65-F5344CB8AC3E}">
        <p14:creationId xmlns:p14="http://schemas.microsoft.com/office/powerpoint/2010/main" val="3851418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0A45-D207-8B92-5C6D-DD34A19E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Απεικονιστικά ευρήματα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D095-311E-69A0-F9CF-AE440343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/>
              <a:t>Όσον αφορά στην υγρή περιτοναϊκή συλλογή </a:t>
            </a:r>
            <a:r>
              <a:rPr lang="el-GR" dirty="0" err="1"/>
              <a:t>βλ.αιμοπεριτόναιο</a:t>
            </a:r>
            <a:endParaRPr lang="el-GR" dirty="0"/>
          </a:p>
          <a:p>
            <a:endParaRPr lang="el-GR" dirty="0"/>
          </a:p>
          <a:p>
            <a:r>
              <a:rPr lang="el-GR" dirty="0"/>
              <a:t>Στην περίπτωση ρήξης ουροδόχου κύστης αυτή δεν απεικονίζεται </a:t>
            </a:r>
            <a:r>
              <a:rPr lang="el-GR" u="sng" dirty="0"/>
              <a:t>σαφώς</a:t>
            </a:r>
            <a:r>
              <a:rPr lang="el-GR" dirty="0"/>
              <a:t> στις πλάγιες ακτινογραφίες κοιλίας και δεν απεικονίζεται </a:t>
            </a:r>
            <a:r>
              <a:rPr lang="el-GR" u="sng" dirty="0"/>
              <a:t>στρογγυλή και με ομοιόμορφο/ακέραιο τοίχωμα </a:t>
            </a:r>
            <a:r>
              <a:rPr lang="el-GR" dirty="0"/>
              <a:t>στον </a:t>
            </a:r>
            <a:r>
              <a:rPr lang="en-US" dirty="0"/>
              <a:t>u/s</a:t>
            </a:r>
          </a:p>
        </p:txBody>
      </p:sp>
    </p:spTree>
    <p:extLst>
      <p:ext uri="{BB962C8B-B14F-4D97-AF65-F5344CB8AC3E}">
        <p14:creationId xmlns:p14="http://schemas.microsoft.com/office/powerpoint/2010/main" val="1271058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9A8E-FDB3-EF5D-E0ED-C88A71F3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Ουρηθροκυστεογραφία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4BF3-22DC-75AE-993B-6A52D4BDB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Έγχυση σκιαγραφικού για απεικόνιση του ουροποιητικού και εντοπισμό του σημείου διαφυγής</a:t>
            </a:r>
            <a:endParaRPr lang="en-US" dirty="0"/>
          </a:p>
          <a:p>
            <a:r>
              <a:rPr lang="el-GR" dirty="0"/>
              <a:t>Απεκκριτική ουρογραφία, </a:t>
            </a:r>
            <a:r>
              <a:rPr lang="en-US" dirty="0"/>
              <a:t>iv </a:t>
            </a:r>
            <a:r>
              <a:rPr lang="el-GR" dirty="0" err="1"/>
              <a:t>έχυση</a:t>
            </a:r>
            <a:r>
              <a:rPr lang="el-GR" dirty="0"/>
              <a:t> σκιαγραφικού για απεικόνιση νεφρών, ουρητήρων και κύστης</a:t>
            </a:r>
            <a:r>
              <a:rPr lang="en-US" dirty="0"/>
              <a:t> (</a:t>
            </a:r>
            <a:r>
              <a:rPr lang="el-GR" dirty="0"/>
              <a:t>α/α)</a:t>
            </a:r>
          </a:p>
          <a:p>
            <a:r>
              <a:rPr lang="el-GR" dirty="0"/>
              <a:t>Παλίνδρομη </a:t>
            </a:r>
            <a:r>
              <a:rPr lang="el-GR" dirty="0" err="1"/>
              <a:t>ουρηθροκυστεογραφία</a:t>
            </a:r>
            <a:r>
              <a:rPr lang="el-GR" dirty="0"/>
              <a:t>, έγχυση σκιαγραφικού μέσω </a:t>
            </a:r>
            <a:r>
              <a:rPr lang="el-GR" dirty="0" err="1"/>
              <a:t>ουροκαθετήρα</a:t>
            </a:r>
            <a:r>
              <a:rPr lang="el-GR" dirty="0"/>
              <a:t> για απεικόνιση της ουρήθρας και της ουροδόχου κύστης (α/α)</a:t>
            </a:r>
            <a:endParaRPr lang="en-US" dirty="0"/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Έγχυση μέσω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ουροκαθετήρα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NS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microbubbles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και έλεγχος κύστης με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u/s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79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9DBC-E664-504D-CBEC-833064A2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Απεκκριτική ουρογραφία</a:t>
            </a:r>
          </a:p>
        </p:txBody>
      </p:sp>
      <p:pic>
        <p:nvPicPr>
          <p:cNvPr id="5" name="Content Placeholder 4" descr="An x-ray of a person's body&#10;&#10;Description automatically generated">
            <a:extLst>
              <a:ext uri="{FF2B5EF4-FFF2-40B4-BE49-F238E27FC236}">
                <a16:creationId xmlns:a16="http://schemas.microsoft.com/office/drawing/2014/main" id="{93E1015F-83DA-F709-3554-90D9DBC37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53" y="2294069"/>
            <a:ext cx="6105647" cy="4198806"/>
          </a:xfrm>
        </p:spPr>
      </p:pic>
      <p:pic>
        <p:nvPicPr>
          <p:cNvPr id="7" name="Picture 6" descr="X-ray of a human spine&#10;&#10;Description automatically generated">
            <a:extLst>
              <a:ext uri="{FF2B5EF4-FFF2-40B4-BE49-F238E27FC236}">
                <a16:creationId xmlns:a16="http://schemas.microsoft.com/office/drawing/2014/main" id="{A898C39B-9758-1C10-3792-ED22E0BC1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5" y="2294069"/>
            <a:ext cx="4311271" cy="27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8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03C0-C71D-BD63-869B-D018755F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Παλίνδρομη </a:t>
            </a:r>
            <a:r>
              <a:rPr lang="el-GR" dirty="0" err="1"/>
              <a:t>ουρηθροκυστεογραφία</a:t>
            </a:r>
            <a:endParaRPr lang="el-GR" dirty="0"/>
          </a:p>
        </p:txBody>
      </p:sp>
      <p:pic>
        <p:nvPicPr>
          <p:cNvPr id="5" name="Content Placeholder 4" descr="A close-up of x-ray images&#10;&#10;Description automatically generated">
            <a:extLst>
              <a:ext uri="{FF2B5EF4-FFF2-40B4-BE49-F238E27FC236}">
                <a16:creationId xmlns:a16="http://schemas.microsoft.com/office/drawing/2014/main" id="{C35ACA6B-67D5-DEBD-27B1-61B3F6B22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639572" cy="4351338"/>
          </a:xfrm>
        </p:spPr>
      </p:pic>
      <p:pic>
        <p:nvPicPr>
          <p:cNvPr id="7" name="Picture 6" descr="An x-ray of a cat&#10;&#10;Description automatically generated">
            <a:extLst>
              <a:ext uri="{FF2B5EF4-FFF2-40B4-BE49-F238E27FC236}">
                <a16:creationId xmlns:a16="http://schemas.microsoft.com/office/drawing/2014/main" id="{6230EC05-0141-1800-C153-78A97EDD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61" y="1690687"/>
            <a:ext cx="3895539" cy="2644245"/>
          </a:xfrm>
          <a:prstGeom prst="rect">
            <a:avLst/>
          </a:prstGeom>
        </p:spPr>
      </p:pic>
      <p:pic>
        <p:nvPicPr>
          <p:cNvPr id="9" name="Picture 8" descr="An x-ray of a cat&#10;&#10;Description automatically generated">
            <a:extLst>
              <a:ext uri="{FF2B5EF4-FFF2-40B4-BE49-F238E27FC236}">
                <a16:creationId xmlns:a16="http://schemas.microsoft.com/office/drawing/2014/main" id="{271B8282-6764-9F3E-E9CD-4D09AD6E0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61" y="1674372"/>
            <a:ext cx="3874603" cy="26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00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5369-3A89-22F9-3588-00A6ED76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u/s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9752A-2F13-DA18-9DEC-17CE8731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Σχήμα και ακεραιότητα τοιχώματος κύστης, περιτοναϊκή συλλογή</a:t>
            </a:r>
          </a:p>
        </p:txBody>
      </p:sp>
      <p:pic>
        <p:nvPicPr>
          <p:cNvPr id="5" name="Picture 4" descr="Ultrasound images of uterus&#10;&#10;Description automatically generated">
            <a:extLst>
              <a:ext uri="{FF2B5EF4-FFF2-40B4-BE49-F238E27FC236}">
                <a16:creationId xmlns:a16="http://schemas.microsoft.com/office/drawing/2014/main" id="{3EB3A2F3-64ED-1B52-9C2F-9A9BF85DA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23598"/>
            <a:ext cx="5140775" cy="3688302"/>
          </a:xfrm>
          <a:prstGeom prst="rect">
            <a:avLst/>
          </a:prstGeom>
        </p:spPr>
      </p:pic>
      <p:pic>
        <p:nvPicPr>
          <p:cNvPr id="7" name="Picture 6" descr="An ultrasound of a uterus&#10;&#10;Description automatically generated">
            <a:extLst>
              <a:ext uri="{FF2B5EF4-FFF2-40B4-BE49-F238E27FC236}">
                <a16:creationId xmlns:a16="http://schemas.microsoft.com/office/drawing/2014/main" id="{0AA3615D-D9CA-2E52-3E7A-C715C8BA4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3598"/>
            <a:ext cx="5257800" cy="37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33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9532-946F-2776-7985-4B56AE5E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Αρχική σταθεροποίηση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EE34-F3AA-62D8-09ED-3CFAD62A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Ενδοαγγειακός όγκος/παροχή Ο</a:t>
            </a:r>
            <a:r>
              <a:rPr lang="el-GR" baseline="-25000" dirty="0"/>
              <a:t>2</a:t>
            </a:r>
            <a:r>
              <a:rPr lang="el-GR" dirty="0"/>
              <a:t> στους ιστούς</a:t>
            </a:r>
          </a:p>
          <a:p>
            <a:r>
              <a:rPr lang="el-GR" dirty="0"/>
              <a:t>Υπερκαλιαιμία</a:t>
            </a:r>
          </a:p>
          <a:p>
            <a:r>
              <a:rPr lang="el-GR" dirty="0"/>
              <a:t>Αναλγησία</a:t>
            </a:r>
          </a:p>
        </p:txBody>
      </p:sp>
    </p:spTree>
    <p:extLst>
      <p:ext uri="{BB962C8B-B14F-4D97-AF65-F5344CB8AC3E}">
        <p14:creationId xmlns:p14="http://schemas.microsoft.com/office/powerpoint/2010/main" val="1220737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5988-A22F-34B7-4957-36A55C93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Υποστήριξη ενδοαγγειακού όγκου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A144-B155-0916-9648-CD7C519B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 περίπτωση, από δόσεις σοκ έως </a:t>
            </a:r>
            <a:r>
              <a:rPr lang="en-US" dirty="0"/>
              <a:t>LVFR (</a:t>
            </a:r>
            <a:r>
              <a:rPr lang="el-GR" dirty="0"/>
              <a:t>βλ. </a:t>
            </a:r>
            <a:r>
              <a:rPr lang="el-GR" dirty="0" err="1"/>
              <a:t>αιμοπεριτόναιο</a:t>
            </a:r>
            <a:r>
              <a:rPr lang="el-GR" dirty="0"/>
              <a:t>)</a:t>
            </a:r>
          </a:p>
          <a:p>
            <a:r>
              <a:rPr lang="el-GR" dirty="0"/>
              <a:t>Η επιλογή ισότονου κρυσταλλοειδούς δεν επηρεάζει την τελική έκβαση αλλά η χρήση ισορροπημένου διαλύματος (</a:t>
            </a:r>
            <a:r>
              <a:rPr lang="en-US" dirty="0"/>
              <a:t>LR’s) </a:t>
            </a:r>
            <a:r>
              <a:rPr lang="el-GR" dirty="0"/>
              <a:t>αντιμετωπίζει πιο γρήγορα τη μεταβολική οξέωση σε σύγκριση με τον </a:t>
            </a:r>
            <a:r>
              <a:rPr lang="en-US" dirty="0"/>
              <a:t>NS</a:t>
            </a:r>
          </a:p>
          <a:p>
            <a:r>
              <a:rPr lang="el-GR" dirty="0"/>
              <a:t>Η χορήγηση Ο</a:t>
            </a:r>
            <a:r>
              <a:rPr lang="el-GR" baseline="-25000" dirty="0"/>
              <a:t>2</a:t>
            </a:r>
            <a:r>
              <a:rPr lang="el-GR" dirty="0"/>
              <a:t>, με οποιονδήποτε τρόπο μπορεί να εφαρμοστεί, συστήνεται σε κάθε περίπτωση</a:t>
            </a:r>
          </a:p>
        </p:txBody>
      </p:sp>
    </p:spTree>
    <p:extLst>
      <p:ext uri="{BB962C8B-B14F-4D97-AF65-F5344CB8AC3E}">
        <p14:creationId xmlns:p14="http://schemas.microsoft.com/office/powerpoint/2010/main" val="42824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837D-E887-9824-4950-31D05A3F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0515-8055-83CE-3E88-D799FDB4F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/>
              <a:t>Όσο προφανές κι αν είναι ότι υπάρχει τραύμα στην κοιλιά, ξεκινάμε με την </a:t>
            </a:r>
            <a:r>
              <a:rPr lang="el-GR" u="sng" dirty="0"/>
              <a:t>πρωτοβάθμια εκτίμηση </a:t>
            </a:r>
            <a:r>
              <a:rPr lang="el-GR" dirty="0"/>
              <a:t>και </a:t>
            </a:r>
            <a:r>
              <a:rPr lang="el-GR" u="sng" dirty="0"/>
              <a:t>βασική σταθεροποίηση</a:t>
            </a:r>
            <a:r>
              <a:rPr lang="el-GR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Αναπνευστικό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Κυκλοφορικό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ΚΝΣ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Ουροποιητικό</a:t>
            </a:r>
          </a:p>
        </p:txBody>
      </p:sp>
    </p:spTree>
    <p:extLst>
      <p:ext uri="{BB962C8B-B14F-4D97-AF65-F5344CB8AC3E}">
        <p14:creationId xmlns:p14="http://schemas.microsoft.com/office/powerpoint/2010/main" val="1835854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1FCC-7B38-1FE8-5057-D95708E3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Υπερκαλιαιμία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5A97-CBAC-D500-C48F-31A627C57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Ποικίλει από ήπια (&lt;6 </a:t>
            </a:r>
            <a:r>
              <a:rPr lang="en-US" dirty="0" err="1"/>
              <a:t>mEq</a:t>
            </a:r>
            <a:r>
              <a:rPr lang="en-US" dirty="0"/>
              <a:t>/L) </a:t>
            </a:r>
            <a:r>
              <a:rPr lang="el-GR" dirty="0"/>
              <a:t>έως απειλητική για τη ζωή (&gt;8 </a:t>
            </a:r>
            <a:r>
              <a:rPr lang="en-US" dirty="0" err="1"/>
              <a:t>mEq</a:t>
            </a:r>
            <a:r>
              <a:rPr lang="en-US" dirty="0"/>
              <a:t>/L)</a:t>
            </a:r>
            <a:r>
              <a:rPr lang="el-GR" dirty="0"/>
              <a:t> ανάλογα με την ταχύτητα προσκόμισης</a:t>
            </a:r>
            <a:endParaRPr lang="en-US" dirty="0"/>
          </a:p>
          <a:p>
            <a:r>
              <a:rPr lang="el-GR" dirty="0"/>
              <a:t>Σε ήπια υπερκαλιαιμία συνήθως αρκεί η οροθεραπεία για να αναταχθεί</a:t>
            </a:r>
          </a:p>
          <a:p>
            <a:r>
              <a:rPr lang="el-GR" dirty="0"/>
              <a:t>Σε μέτρια υπερκαλιαιμία ίσως χρειαστεί επιπλέον χορήγηση διαλύματος δεξτρόζης ή/και ινσουλίνης (0.5 – 1 </a:t>
            </a:r>
            <a:r>
              <a:rPr lang="en-US" dirty="0"/>
              <a:t>gr/kg </a:t>
            </a:r>
            <a:r>
              <a:rPr lang="el-GR" dirty="0"/>
              <a:t>δεξτρόζης</a:t>
            </a:r>
            <a:r>
              <a:rPr lang="en-US" dirty="0">
                <a:solidFill>
                  <a:srgbClr val="0070C0"/>
                </a:solidFill>
              </a:rPr>
              <a:t>(35% 1.5 – 3 ml/kg)</a:t>
            </a:r>
            <a:r>
              <a:rPr lang="el-GR" dirty="0"/>
              <a:t>, αραιωμένο εντός 3 – 5’, 0.5 </a:t>
            </a:r>
            <a:r>
              <a:rPr lang="en-US" dirty="0"/>
              <a:t>U/kg regular </a:t>
            </a:r>
            <a:r>
              <a:rPr lang="el-GR" dirty="0"/>
              <a:t>ινσουλίνη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(Humulin 1:10 0.05ml/kg)</a:t>
            </a:r>
            <a:r>
              <a:rPr lang="el-GR" dirty="0"/>
              <a:t> + 2 </a:t>
            </a:r>
            <a:r>
              <a:rPr lang="en-US" dirty="0"/>
              <a:t>gr/U </a:t>
            </a:r>
            <a:r>
              <a:rPr lang="el-GR" dirty="0"/>
              <a:t>δεξτρόζη </a:t>
            </a:r>
            <a:r>
              <a:rPr lang="en-US" dirty="0">
                <a:solidFill>
                  <a:srgbClr val="0070C0"/>
                </a:solidFill>
              </a:rPr>
              <a:t>(35% 6ml/U) </a:t>
            </a:r>
            <a:r>
              <a:rPr lang="el-GR" dirty="0"/>
              <a:t>αραιωμένη)</a:t>
            </a:r>
          </a:p>
          <a:p>
            <a:r>
              <a:rPr lang="el-GR" dirty="0"/>
              <a:t>Σε σοβαρή υπερκαλιαιμία, εκτός από τα παραπάνω χρειάζεται και χορήγηση </a:t>
            </a:r>
            <a:r>
              <a:rPr lang="en-US" dirty="0"/>
              <a:t>Ca </a:t>
            </a:r>
            <a:r>
              <a:rPr lang="el-GR" dirty="0"/>
              <a:t>για προστασία του μυοκαρδίου (</a:t>
            </a:r>
            <a:r>
              <a:rPr lang="el-GR" dirty="0" err="1"/>
              <a:t>γλυκονικό</a:t>
            </a:r>
            <a:r>
              <a:rPr lang="el-GR" dirty="0"/>
              <a:t> ασβέστιο 10% 50 – 150 </a:t>
            </a:r>
            <a:r>
              <a:rPr lang="en-US" dirty="0"/>
              <a:t>mg/kg </a:t>
            </a:r>
            <a:r>
              <a:rPr lang="en-US" dirty="0">
                <a:solidFill>
                  <a:srgbClr val="0070C0"/>
                </a:solidFill>
              </a:rPr>
              <a:t>(0.5 – 1.5 ml/kg) </a:t>
            </a:r>
            <a:r>
              <a:rPr lang="el-GR" dirty="0"/>
              <a:t>αργά και πάντα με ΗΚΓ)</a:t>
            </a:r>
          </a:p>
        </p:txBody>
      </p:sp>
    </p:spTree>
    <p:extLst>
      <p:ext uri="{BB962C8B-B14F-4D97-AF65-F5344CB8AC3E}">
        <p14:creationId xmlns:p14="http://schemas.microsoft.com/office/powerpoint/2010/main" val="3519849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2EF4-E2D9-5005-A329-8F45DFD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Αναλγησία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578B-CFB7-0AA2-6DE2-32B92E07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Χημική περιτονίτιδα ± συνοδοί τραυματισμοί</a:t>
            </a:r>
          </a:p>
          <a:p>
            <a:r>
              <a:rPr lang="el-GR" dirty="0"/>
              <a:t>Οπιοειδή, ιδανικά μ-αγωνιστές</a:t>
            </a:r>
          </a:p>
          <a:p>
            <a:r>
              <a:rPr lang="el-GR" dirty="0"/>
              <a:t>ΜΣΑΦ δεν ενδείκνυνται σε </a:t>
            </a:r>
            <a:r>
              <a:rPr lang="el-GR" dirty="0" err="1"/>
              <a:t>υποογκαιμία</a:t>
            </a:r>
            <a:r>
              <a:rPr lang="el-GR" dirty="0"/>
              <a:t> ή/και </a:t>
            </a:r>
            <a:r>
              <a:rPr lang="el-GR" dirty="0" err="1"/>
              <a:t>αζωθαιμία</a:t>
            </a:r>
            <a:endParaRPr lang="el-GR" dirty="0"/>
          </a:p>
          <a:p>
            <a:r>
              <a:rPr lang="el-GR" dirty="0"/>
              <a:t>Επιπρόσθετη αναλγησία με </a:t>
            </a:r>
            <a:r>
              <a:rPr lang="el-GR" dirty="0" err="1"/>
              <a:t>κεταμίνη</a:t>
            </a:r>
            <a:r>
              <a:rPr lang="en-US" dirty="0"/>
              <a:t> </a:t>
            </a:r>
            <a:r>
              <a:rPr lang="el-GR" dirty="0"/>
              <a:t>ή/και </a:t>
            </a:r>
            <a:r>
              <a:rPr lang="el-GR" dirty="0" err="1"/>
              <a:t>λιδοκαϊνη</a:t>
            </a:r>
            <a:r>
              <a:rPr lang="el-GR" dirty="0"/>
              <a:t> </a:t>
            </a:r>
            <a:r>
              <a:rPr lang="en-US" dirty="0"/>
              <a:t>CRI, gabapentin</a:t>
            </a:r>
            <a:endParaRPr lang="el-GR" dirty="0"/>
          </a:p>
          <a:p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Κεταμίνη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: 0,2 – 0,5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mg/kg iv → 2 – 10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gr/kg/min</a:t>
            </a:r>
          </a:p>
          <a:p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Λιδοκαϊνη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: 0,5 – 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mg/kg iv → 25 – 50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gr/kg/min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κεταμίνη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απεκκρίνεται από τους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νεφρούς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οπότε ενδέχεται να εμφανίσει παρατεταμένη διάρκεια δράσης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δεξμεδετομιδίνη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δεν ενδείκνυται ως αναλγητικό κυρίως λόγω της επίδρασής της στο καρδιαγγειακό αλλά και για την ήπια διουρητική της δράση σε ζώα με έμφραξη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134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3147-3E41-1A07-DEF0-11996300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Αντιμετώπιση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9F02B-E898-6173-F463-D74D4085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Παροχέτευση του ούρου</a:t>
            </a:r>
            <a:endParaRPr lang="en-US" dirty="0"/>
          </a:p>
          <a:p>
            <a:r>
              <a:rPr lang="el-GR" dirty="0" err="1"/>
              <a:t>Ουροκαθετήρας</a:t>
            </a:r>
            <a:endParaRPr lang="el-GR" dirty="0"/>
          </a:p>
          <a:p>
            <a:r>
              <a:rPr lang="el-GR" dirty="0"/>
              <a:t>Καθετήρας </a:t>
            </a:r>
            <a:r>
              <a:rPr lang="el-GR" dirty="0" err="1"/>
              <a:t>κυστεοστομίας</a:t>
            </a:r>
            <a:endParaRPr lang="el-GR" dirty="0"/>
          </a:p>
          <a:p>
            <a:r>
              <a:rPr lang="el-GR" dirty="0"/>
              <a:t>Παρακεντήσεις</a:t>
            </a:r>
          </a:p>
          <a:p>
            <a:r>
              <a:rPr lang="el-GR" dirty="0"/>
              <a:t>Καθετήρας περιτοναϊκής πλύσης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dirty="0"/>
              <a:t>Διόρθωση της ρήξης</a:t>
            </a:r>
          </a:p>
          <a:p>
            <a:r>
              <a:rPr lang="el-GR" dirty="0"/>
              <a:t>Συντηρητικά</a:t>
            </a:r>
          </a:p>
          <a:p>
            <a:r>
              <a:rPr lang="el-GR" dirty="0"/>
              <a:t>Χειρουργικά</a:t>
            </a:r>
          </a:p>
        </p:txBody>
      </p:sp>
    </p:spTree>
    <p:extLst>
      <p:ext uri="{BB962C8B-B14F-4D97-AF65-F5344CB8AC3E}">
        <p14:creationId xmlns:p14="http://schemas.microsoft.com/office/powerpoint/2010/main" val="3185200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1256-029E-0F84-1A9C-1FAE706B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Καθετήρας </a:t>
            </a:r>
            <a:r>
              <a:rPr lang="el-GR" dirty="0" err="1"/>
              <a:t>κυστεοστομίας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9B3A-5E17-D8C1-9DE8-8AC49184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Ενδείκνυται όταν είναι αδύνατος ο καθετηριασμός της ουρήθρας και απαιτούνται επανειλημμένες </a:t>
            </a:r>
            <a:r>
              <a:rPr lang="el-GR" dirty="0" err="1"/>
              <a:t>κυστοκεντήσεις</a:t>
            </a:r>
            <a:endParaRPr lang="el-GR" dirty="0"/>
          </a:p>
          <a:p>
            <a:r>
              <a:rPr lang="el-GR" dirty="0"/>
              <a:t>Ο καθετήρας τοποθετείται χειρουργικά, είτε </a:t>
            </a:r>
            <a:r>
              <a:rPr lang="el-GR" dirty="0" err="1"/>
              <a:t>διαδερμικά</a:t>
            </a:r>
            <a:r>
              <a:rPr lang="el-GR" dirty="0"/>
              <a:t> είτε μέσω </a:t>
            </a:r>
            <a:r>
              <a:rPr lang="el-GR" dirty="0" err="1"/>
              <a:t>λαπαροτομής</a:t>
            </a:r>
            <a:r>
              <a:rPr lang="el-GR" dirty="0"/>
              <a:t> (ελαφριά αναισθησία και τοπική)</a:t>
            </a:r>
          </a:p>
          <a:p>
            <a:r>
              <a:rPr lang="el-GR" dirty="0"/>
              <a:t>Ειδικός καθετήρας ή καθετήρας τύπου </a:t>
            </a:r>
            <a:r>
              <a:rPr lang="en-US" dirty="0"/>
              <a:t>foley</a:t>
            </a:r>
            <a:endParaRPr lang="el-GR" dirty="0"/>
          </a:p>
          <a:p>
            <a:endParaRPr lang="el-GR" dirty="0"/>
          </a:p>
        </p:txBody>
      </p:sp>
      <p:pic>
        <p:nvPicPr>
          <p:cNvPr id="5" name="Picture 4" descr="A close-up of a wound&#10;&#10;Description automatically generated">
            <a:extLst>
              <a:ext uri="{FF2B5EF4-FFF2-40B4-BE49-F238E27FC236}">
                <a16:creationId xmlns:a16="http://schemas.microsoft.com/office/drawing/2014/main" id="{F97124C5-3691-F4D9-C241-9A214BBA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82" y="3761772"/>
            <a:ext cx="4474318" cy="3096228"/>
          </a:xfrm>
          <a:prstGeom prst="rect">
            <a:avLst/>
          </a:prstGeom>
        </p:spPr>
      </p:pic>
      <p:pic>
        <p:nvPicPr>
          <p:cNvPr id="7" name="Picture 6" descr="A medical device with a tube attached to it&#10;&#10;Description automatically generated">
            <a:extLst>
              <a:ext uri="{FF2B5EF4-FFF2-40B4-BE49-F238E27FC236}">
                <a16:creationId xmlns:a16="http://schemas.microsoft.com/office/drawing/2014/main" id="{785506D1-B227-D5B6-46BC-6531904F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19" y="3999396"/>
            <a:ext cx="2858604" cy="2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9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2672-45E9-AFA4-E6FC-51428AE3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Καθετήρας περιτοναϊκής πλύσης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8568-CEFE-68AF-E16C-094FFFFB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Τοποθέτηση καθετήρα για παροχέτευση της περιτοναϊκής κοιλότητας ή/και τη διενέργεια περιτοναϊκών πλύσεων</a:t>
            </a:r>
          </a:p>
          <a:p>
            <a:r>
              <a:rPr lang="el-GR" dirty="0"/>
              <a:t>Πληθώρα τύπων καθετήρα (από εξειδικευμένους έως </a:t>
            </a:r>
            <a:r>
              <a:rPr lang="en-US" dirty="0"/>
              <a:t>foley </a:t>
            </a:r>
            <a:r>
              <a:rPr lang="el-GR" dirty="0"/>
              <a:t>ή θώρακος)</a:t>
            </a:r>
          </a:p>
          <a:p>
            <a:r>
              <a:rPr lang="el-GR" dirty="0"/>
              <a:t>Σημαντικό να έχει πολλές οπές γιατί «βουλώνουν» εύκολα από </a:t>
            </a:r>
            <a:r>
              <a:rPr lang="el-GR" dirty="0" err="1"/>
              <a:t>επίπλουν</a:t>
            </a:r>
            <a:endParaRPr lang="el-GR" dirty="0"/>
          </a:p>
          <a:p>
            <a:r>
              <a:rPr lang="el-GR" dirty="0"/>
              <a:t>Τοποθετείται </a:t>
            </a:r>
            <a:r>
              <a:rPr lang="el-GR" dirty="0" err="1"/>
              <a:t>διαδερμικά</a:t>
            </a:r>
            <a:r>
              <a:rPr lang="el-GR" dirty="0"/>
              <a:t> (12-36</a:t>
            </a:r>
            <a:r>
              <a:rPr lang="en-US" dirty="0"/>
              <a:t>h)</a:t>
            </a:r>
            <a:r>
              <a:rPr lang="el-GR" dirty="0"/>
              <a:t> ή χειρουργικά (οπότε γίνεται και </a:t>
            </a:r>
            <a:r>
              <a:rPr lang="el-GR" dirty="0" err="1"/>
              <a:t>επιπλεκτομή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7158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1F94-E06D-F2D3-59BE-BFC70F77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Περιτοναϊκές πλύσεις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4169-4C36-B20E-FD42-E9B55C93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περιτόναιο δρα ως </a:t>
            </a:r>
            <a:r>
              <a:rPr lang="el-GR" dirty="0" err="1"/>
              <a:t>ημιδιαπερατή</a:t>
            </a:r>
            <a:r>
              <a:rPr lang="el-GR" dirty="0"/>
              <a:t> μεμβράνη μεταξύ του </a:t>
            </a:r>
            <a:r>
              <a:rPr lang="el-GR" dirty="0" err="1"/>
              <a:t>ενδοπεριτοναϊκού</a:t>
            </a:r>
            <a:r>
              <a:rPr lang="el-GR" dirty="0"/>
              <a:t> υγρού και του αίματος (</a:t>
            </a:r>
            <a:r>
              <a:rPr lang="el-GR" dirty="0" err="1"/>
              <a:t>όσμωση</a:t>
            </a:r>
            <a:r>
              <a:rPr lang="el-GR" dirty="0"/>
              <a:t>)</a:t>
            </a:r>
          </a:p>
          <a:p>
            <a:r>
              <a:rPr lang="el-GR" dirty="0"/>
              <a:t>Όπως «</a:t>
            </a:r>
            <a:r>
              <a:rPr lang="el-GR" dirty="0" err="1"/>
              <a:t>απορροφούνται</a:t>
            </a:r>
            <a:r>
              <a:rPr lang="el-GR" dirty="0"/>
              <a:t>» από το ούρο το Κ</a:t>
            </a:r>
            <a:r>
              <a:rPr lang="el-GR" baseline="30000" dirty="0"/>
              <a:t>+</a:t>
            </a:r>
            <a:r>
              <a:rPr lang="el-GR" dirty="0"/>
              <a:t>, η ουρία και η </a:t>
            </a:r>
            <a:r>
              <a:rPr lang="el-GR" dirty="0" err="1"/>
              <a:t>κρεατινίνη</a:t>
            </a:r>
            <a:r>
              <a:rPr lang="el-GR" dirty="0"/>
              <a:t>, ομοίως μπορούν να περάσουν στο υγρό της περιτοναϊκής πλύσης και να αφαιρεθούν</a:t>
            </a:r>
          </a:p>
          <a:p>
            <a:r>
              <a:rPr lang="el-GR" dirty="0"/>
              <a:t>Χορηγείται </a:t>
            </a:r>
            <a:r>
              <a:rPr lang="el-GR" dirty="0" err="1"/>
              <a:t>ενδοπεριτοναϊκά</a:t>
            </a:r>
            <a:r>
              <a:rPr lang="el-GR" dirty="0"/>
              <a:t> μία ποσότητα διαλύτη, αφήνεται κάποια ώρα να «εξισορροπήσει» με το αίμα και μετά αφαιρείται από τον καθετήρα</a:t>
            </a:r>
          </a:p>
        </p:txBody>
      </p:sp>
    </p:spTree>
    <p:extLst>
      <p:ext uri="{BB962C8B-B14F-4D97-AF65-F5344CB8AC3E}">
        <p14:creationId xmlns:p14="http://schemas.microsoft.com/office/powerpoint/2010/main" val="34884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16DB-2126-3423-3D2B-2DF251E5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Περιτοναϊκές πλύσεις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7E2D-B37C-9249-9F2B-961C69F2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Υπάρχουν έτοιμοι διαλύτες στο εμπόριο ή μπορεί να χρησιμοποιηθεί </a:t>
            </a:r>
            <a:r>
              <a:rPr lang="en-US" dirty="0"/>
              <a:t>NS 0.9% </a:t>
            </a:r>
            <a:r>
              <a:rPr lang="el-GR" dirty="0"/>
              <a:t>ή </a:t>
            </a:r>
            <a:r>
              <a:rPr lang="en-US" dirty="0"/>
              <a:t>LR’s</a:t>
            </a:r>
          </a:p>
          <a:p>
            <a:r>
              <a:rPr lang="el-GR" dirty="0"/>
              <a:t>Μπορεί να προστεθεί και ηπαρίνη (250 – 1000 </a:t>
            </a:r>
            <a:r>
              <a:rPr lang="en-US" dirty="0"/>
              <a:t>IU/L)</a:t>
            </a:r>
            <a:r>
              <a:rPr lang="el-GR" dirty="0"/>
              <a:t> για να μειώσει την παραγωγή ινώδους (που μπορεί να αποφράξει τον καθετήρα)</a:t>
            </a:r>
            <a:endParaRPr lang="en-US" dirty="0"/>
          </a:p>
          <a:p>
            <a:r>
              <a:rPr lang="el-GR" dirty="0"/>
              <a:t>Ο διαλύτης θερμαίνεται στην θερμοκρασία σώματος του σκύλου</a:t>
            </a:r>
          </a:p>
          <a:p>
            <a:r>
              <a:rPr lang="el-GR" dirty="0"/>
              <a:t>Χορηγούνται 30-40</a:t>
            </a:r>
            <a:r>
              <a:rPr lang="en-US" dirty="0"/>
              <a:t> ml/kg, </a:t>
            </a:r>
            <a:r>
              <a:rPr lang="el-GR" dirty="0"/>
              <a:t>αφήνονται συνήθως 35 – 40’ και η πλύση επαναλαμβάνεται </a:t>
            </a:r>
            <a:r>
              <a:rPr lang="el-GR" dirty="0" err="1"/>
              <a:t>κατ΄ανάγκην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004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CE25-8650-EB1C-3F43-537692F2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Διόρθωση της ρήξης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8BCA-C3F2-E2D0-42D9-B58AC2B1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Συνήθως απαιτείται χειρουργική αποκατάσταση της ρήξης</a:t>
            </a:r>
          </a:p>
          <a:p>
            <a:r>
              <a:rPr lang="el-GR" dirty="0"/>
              <a:t>Μόνο σε μικρές ρήξεις, και εφόσον παροχετεύεται το ούρο από την περιτοναϊκή κοιλότητα, μπορεί να δοκιμαστεί συντηρητική αντιμετώπιση</a:t>
            </a:r>
          </a:p>
          <a:p>
            <a:r>
              <a:rPr lang="el-GR" dirty="0"/>
              <a:t>Ρήξη ουρήθρας μπορεί να επουλωθεί σε 3 – 21 ημέρες (με </a:t>
            </a:r>
            <a:r>
              <a:rPr lang="el-GR" dirty="0" err="1"/>
              <a:t>ουροκαθετήρα</a:t>
            </a:r>
            <a:r>
              <a:rPr lang="el-GR"/>
              <a:t>)</a:t>
            </a:r>
            <a:endParaRPr lang="el-GR" dirty="0"/>
          </a:p>
          <a:p>
            <a:r>
              <a:rPr lang="el-GR" dirty="0"/>
              <a:t>Πειραματική ρήξη κύστης σε σκύλο επουλώθηκε σε 45</a:t>
            </a:r>
            <a:r>
              <a:rPr lang="en-US" dirty="0"/>
              <a:t>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890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1AC7-FDF2-4A1B-2CF4-0F0A61D5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5D5C-1D49-56E0-6B50-9FF259B6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πρόγνωση γενικά είναι καλή αλλά εξαρτάται από τη βαρύτητα των συνοδών τραυματισμών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Επιβίωση ≈ 80% (Σ) 70%(Γ)</a:t>
            </a:r>
          </a:p>
          <a:p>
            <a:r>
              <a:rPr lang="el-GR" dirty="0"/>
              <a:t>Φαίνεται πως η ύπαρξη συνοδών τραυμάτων και η μη χειρουργική αντιμετώπιση επιδεινώνουν την πρόγνωση </a:t>
            </a:r>
          </a:p>
          <a:p>
            <a:r>
              <a:rPr lang="el-GR" dirty="0"/>
              <a:t>Η τιμή της </a:t>
            </a:r>
            <a:r>
              <a:rPr lang="el-GR" dirty="0" err="1"/>
              <a:t>κρεατινίνης</a:t>
            </a:r>
            <a:r>
              <a:rPr lang="el-GR" dirty="0"/>
              <a:t> στο αίμα κατά την προσκόμιση μάλλον δεν επηρεάζει την πρόγνωση</a:t>
            </a:r>
          </a:p>
          <a:p>
            <a:r>
              <a:rPr lang="el-GR" dirty="0"/>
              <a:t>Σε πειραματικό </a:t>
            </a:r>
            <a:r>
              <a:rPr lang="el-GR" dirty="0" err="1"/>
              <a:t>ουροπεριτόναιο</a:t>
            </a:r>
            <a:r>
              <a:rPr lang="el-GR" dirty="0"/>
              <a:t> σε σκύλος ο θάνατος επέρχεται σε περίπου 3 ημέρες χωρίς αντιμετώπιση</a:t>
            </a:r>
          </a:p>
        </p:txBody>
      </p:sp>
    </p:spTree>
    <p:extLst>
      <p:ext uri="{BB962C8B-B14F-4D97-AF65-F5344CB8AC3E}">
        <p14:creationId xmlns:p14="http://schemas.microsoft.com/office/powerpoint/2010/main" val="364227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5A4A-50E9-4B7D-6656-AE44B5C4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Δευτεροβάθμια εκτίμηση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D98C7-59FB-7C22-B2CC-391F096EB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dirty="0"/>
              <a:t>Κλινική εξέταση (κούρεμα, απαλή ψηλάφηση κοιλιάς, δακτυλική ψηλάφηση)</a:t>
            </a:r>
          </a:p>
          <a:p>
            <a:r>
              <a:rPr lang="el-GR" dirty="0"/>
              <a:t>Εργαστηριακές εξετάσεις (ΓΕΑ, </a:t>
            </a:r>
            <a:r>
              <a:rPr lang="en-US" dirty="0" err="1"/>
              <a:t>tp</a:t>
            </a:r>
            <a:r>
              <a:rPr lang="en-US" dirty="0"/>
              <a:t>, </a:t>
            </a:r>
            <a:r>
              <a:rPr lang="el-GR" dirty="0"/>
              <a:t>γαλακτικά, </a:t>
            </a:r>
            <a:r>
              <a:rPr lang="en-US" dirty="0" err="1"/>
              <a:t>iCa</a:t>
            </a:r>
            <a:r>
              <a:rPr lang="en-US" baseline="30000" dirty="0"/>
              <a:t>++</a:t>
            </a:r>
            <a:r>
              <a:rPr lang="el-GR" dirty="0"/>
              <a:t>, ούρου)</a:t>
            </a:r>
            <a:endParaRPr lang="en-US" dirty="0"/>
          </a:p>
          <a:p>
            <a:r>
              <a:rPr lang="el-GR" dirty="0"/>
              <a:t>Απεικονιστικές εξετάσεις (α/α, </a:t>
            </a:r>
            <a:r>
              <a:rPr lang="en-US" dirty="0"/>
              <a:t>AFAST,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u/s, CT</a:t>
            </a:r>
            <a:r>
              <a:rPr lang="en-US" dirty="0"/>
              <a:t>)</a:t>
            </a:r>
          </a:p>
          <a:p>
            <a:r>
              <a:rPr lang="el-GR" dirty="0"/>
              <a:t>Παρακέντηση και εξέταση υγρού</a:t>
            </a:r>
            <a:endParaRPr lang="en-US" dirty="0"/>
          </a:p>
          <a:p>
            <a:r>
              <a:rPr lang="el-GR" dirty="0"/>
              <a:t>Κλίμακες (ΑΤΤ, </a:t>
            </a:r>
            <a:r>
              <a:rPr lang="en-US" dirty="0"/>
              <a:t>AFS)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09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B393-79F3-97B4-EDB7-F62FA2E5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POCUS (Point Of Care </a:t>
            </a:r>
            <a:r>
              <a:rPr lang="en-US" dirty="0" err="1"/>
              <a:t>UltraSound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CD15-7F1F-700C-E3D9-D86F202A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Στοχευμένη εξέταση με </a:t>
            </a:r>
            <a:r>
              <a:rPr lang="en-US" dirty="0"/>
              <a:t>u/s </a:t>
            </a:r>
            <a:r>
              <a:rPr lang="el-GR" dirty="0"/>
              <a:t>σε συγκεκριμένα σημεία για διάγνωση συλλογής (πλευριτική, περικαρδιακή και περιτοναϊκή), βαθμολόγηση της συλλογής και εκτίμηση του πνευμονικού παρεγχύματος</a:t>
            </a:r>
          </a:p>
          <a:p>
            <a:r>
              <a:rPr lang="el-GR" dirty="0"/>
              <a:t>Γίνεται από κλινικούς κτηνιάτρους, όχι ακτινολόγους</a:t>
            </a:r>
          </a:p>
          <a:p>
            <a:r>
              <a:rPr lang="el-GR" dirty="0"/>
              <a:t>Εύκολο, γρήγορο</a:t>
            </a:r>
            <a:r>
              <a:rPr lang="en-US" dirty="0"/>
              <a:t> (</a:t>
            </a:r>
            <a:r>
              <a:rPr lang="el-GR" dirty="0"/>
              <a:t>ούτε κούρεμα), οικονομικό, ανώδυνο, φορητό (δεν διακόπτει τη σταθεροποίηση), χωρίς ακτινοβολία και εύκολα ανεκτό ακόμη και από σκύλους και γάτες χωρίς ηρέμηση</a:t>
            </a:r>
          </a:p>
          <a:p>
            <a:r>
              <a:rPr lang="el-GR" dirty="0"/>
              <a:t>3 μεθοδολογίες στην κτηνιατρική, Τ</a:t>
            </a:r>
            <a:r>
              <a:rPr lang="en-US" dirty="0"/>
              <a:t>(</a:t>
            </a:r>
            <a:r>
              <a:rPr lang="en-US" dirty="0" err="1"/>
              <a:t>horacic</a:t>
            </a:r>
            <a:r>
              <a:rPr lang="en-US" dirty="0"/>
              <a:t>)FAST, </a:t>
            </a:r>
            <a:r>
              <a:rPr lang="en-US" dirty="0" err="1"/>
              <a:t>VetBLUE</a:t>
            </a:r>
            <a:r>
              <a:rPr lang="en-US" dirty="0"/>
              <a:t>, A(</a:t>
            </a:r>
            <a:r>
              <a:rPr lang="en-US" dirty="0" err="1"/>
              <a:t>bdominal</a:t>
            </a:r>
            <a:r>
              <a:rPr lang="en-US" dirty="0"/>
              <a:t>)FAST &amp; AFS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05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17EF-1F8D-1B70-7E44-D6B0CA80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/>
              <a:t>(</a:t>
            </a:r>
            <a:r>
              <a:rPr lang="en-US" dirty="0" err="1"/>
              <a:t>bdominal</a:t>
            </a:r>
            <a:r>
              <a:rPr lang="en-US" dirty="0"/>
              <a:t>)FAST/</a:t>
            </a:r>
            <a:r>
              <a:rPr lang="el-GR" dirty="0"/>
              <a:t>Α</a:t>
            </a:r>
            <a:r>
              <a:rPr lang="en-US" dirty="0" err="1"/>
              <a:t>bdominal</a:t>
            </a:r>
            <a:r>
              <a:rPr lang="en-US" dirty="0"/>
              <a:t> Fluid Score</a:t>
            </a:r>
            <a:r>
              <a:rPr lang="el-GR" dirty="0"/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6806-E4CF-9A67-4541-A3BA69A3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Προτιμάται η δεξιά πλάγια κατάκλιση</a:t>
            </a:r>
            <a:endParaRPr lang="en-US" dirty="0"/>
          </a:p>
          <a:p>
            <a:r>
              <a:rPr lang="el-GR" dirty="0"/>
              <a:t>Μπορεί να γίνει και σε στερνική/στάση αλλά αν βγει θετική χρειάζεται επανέλεγχο σε πλάγια κατάκλιση για </a:t>
            </a:r>
            <a:r>
              <a:rPr lang="en-US" dirty="0"/>
              <a:t>AFS</a:t>
            </a:r>
            <a:endParaRPr lang="el-GR" dirty="0"/>
          </a:p>
          <a:p>
            <a:r>
              <a:rPr lang="el-GR" dirty="0"/>
              <a:t>Εξετάζονται 4 συγκεκριμένα σημεία για ελεύθερο υγρό</a:t>
            </a:r>
          </a:p>
          <a:p>
            <a:r>
              <a:rPr lang="en-US" dirty="0"/>
              <a:t>Abdominal Fluid Score 0-4</a:t>
            </a:r>
            <a:r>
              <a:rPr lang="el-GR" dirty="0"/>
              <a:t>, 3 ή 4 σοβαρή περιτοναϊκή συλλογή</a:t>
            </a:r>
          </a:p>
          <a:p>
            <a:r>
              <a:rPr lang="el-GR" dirty="0"/>
              <a:t>Με συχνούς ελέγχους</a:t>
            </a:r>
            <a:r>
              <a:rPr lang="en-US" dirty="0"/>
              <a:t> (/4h)</a:t>
            </a:r>
            <a:r>
              <a:rPr lang="el-GR" dirty="0"/>
              <a:t> εκτιμάται η εξέλιξη της συλλογής</a:t>
            </a:r>
            <a:r>
              <a:rPr lang="en-US" dirty="0"/>
              <a:t> </a:t>
            </a:r>
            <a:r>
              <a:rPr lang="el-GR" dirty="0"/>
              <a:t>και δικαιολογείται αξιόπιστα η απόφαση για μετάγγιση</a:t>
            </a:r>
          </a:p>
        </p:txBody>
      </p:sp>
    </p:spTree>
    <p:extLst>
      <p:ext uri="{BB962C8B-B14F-4D97-AF65-F5344CB8AC3E}">
        <p14:creationId xmlns:p14="http://schemas.microsoft.com/office/powerpoint/2010/main" val="190214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g's back&#10;&#10;Description automatically generated">
            <a:extLst>
              <a:ext uri="{FF2B5EF4-FFF2-40B4-BE49-F238E27FC236}">
                <a16:creationId xmlns:a16="http://schemas.microsoft.com/office/drawing/2014/main" id="{5012813E-1BA0-9215-6CFE-0EE6336F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3" y="365126"/>
            <a:ext cx="8301107" cy="60391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15AA5-933A-F8EE-2781-5CB95B16AD96}"/>
              </a:ext>
            </a:extLst>
          </p:cNvPr>
          <p:cNvSpPr txBox="1"/>
          <p:nvPr/>
        </p:nvSpPr>
        <p:spPr>
          <a:xfrm>
            <a:off x="308344" y="2230555"/>
            <a:ext cx="2744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DH : DIAPHRAGMATICO HEPATIC</a:t>
            </a:r>
          </a:p>
          <a:p>
            <a:endParaRPr lang="en-US" dirty="0"/>
          </a:p>
          <a:p>
            <a:r>
              <a:rPr lang="en-US" dirty="0"/>
              <a:t>SR : SPLEENO RENAL</a:t>
            </a:r>
          </a:p>
          <a:p>
            <a:endParaRPr lang="en-US" dirty="0"/>
          </a:p>
          <a:p>
            <a:r>
              <a:rPr lang="en-US" dirty="0"/>
              <a:t>CC : CYSTO COLIC</a:t>
            </a:r>
          </a:p>
          <a:p>
            <a:endParaRPr lang="en-US" dirty="0"/>
          </a:p>
          <a:p>
            <a:r>
              <a:rPr lang="en-US" dirty="0"/>
              <a:t>HR : “HEPATO RENAL”</a:t>
            </a:r>
            <a:endParaRPr lang="el-GR" dirty="0"/>
          </a:p>
        </p:txBody>
      </p:sp>
      <p:pic>
        <p:nvPicPr>
          <p:cNvPr id="3" name="Picture 2" descr="A close-up of a dog's back&#10;&#10;Description automatically generated">
            <a:extLst>
              <a:ext uri="{FF2B5EF4-FFF2-40B4-BE49-F238E27FC236}">
                <a16:creationId xmlns:a16="http://schemas.microsoft.com/office/drawing/2014/main" id="{50A1CE87-7650-5FF6-AE0C-FA5A19B8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3" y="365126"/>
            <a:ext cx="8424659" cy="60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2541</Words>
  <Application>Microsoft Office PowerPoint</Application>
  <PresentationFormat>Widescreen</PresentationFormat>
  <Paragraphs>282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Aptos</vt:lpstr>
      <vt:lpstr>Aptos Display</vt:lpstr>
      <vt:lpstr>Arial</vt:lpstr>
      <vt:lpstr>Cambria Math</vt:lpstr>
      <vt:lpstr>Office Theme</vt:lpstr>
      <vt:lpstr>Τραύμα στην κοιλιακή χώρα</vt:lpstr>
      <vt:lpstr>Ταξινόμηση/αιτιολογία</vt:lpstr>
      <vt:lpstr>Παθολογία</vt:lpstr>
      <vt:lpstr>Ενδείξεις/Υποψία τραύματος στην κοιλιά</vt:lpstr>
      <vt:lpstr>Triage</vt:lpstr>
      <vt:lpstr>Δευτεροβάθμια εκτίμηση</vt:lpstr>
      <vt:lpstr>POCUS (Point Of Care UltraSound)</vt:lpstr>
      <vt:lpstr>A(bdominal)FAST/Αbdominal Fluid Score </vt:lpstr>
      <vt:lpstr>PowerPoint Presentation</vt:lpstr>
      <vt:lpstr>PowerPoint Presentation</vt:lpstr>
      <vt:lpstr>Παρακέντηση</vt:lpstr>
      <vt:lpstr>PowerPoint Presentation</vt:lpstr>
      <vt:lpstr>Παρακέντηση</vt:lpstr>
      <vt:lpstr>Διαγνωστική περιτοναϊκή πλύση (DPL)</vt:lpstr>
      <vt:lpstr>Αιμοπεριτόναιο</vt:lpstr>
      <vt:lpstr>Κλινική εικόνα</vt:lpstr>
      <vt:lpstr>ΔΙΑΓΝΩΣΗ</vt:lpstr>
      <vt:lpstr>ΜΕΤΡΗΣΗ ΕΝΔΟΚΟΙΛΙΑΚΗΣ ΠΙΕΣΗΣ</vt:lpstr>
      <vt:lpstr>Υλικά</vt:lpstr>
      <vt:lpstr>Μέτρηση</vt:lpstr>
      <vt:lpstr>PowerPoint Presentation</vt:lpstr>
      <vt:lpstr>Μέτρηση</vt:lpstr>
      <vt:lpstr>PowerPoint Presentation</vt:lpstr>
      <vt:lpstr>Ανάλυση Υγρού</vt:lpstr>
      <vt:lpstr>α/α</vt:lpstr>
      <vt:lpstr>PowerPoint Presentation</vt:lpstr>
      <vt:lpstr>PowerPoint Presentation</vt:lpstr>
      <vt:lpstr>ΣΤΑΘΕΡΟΠΟΙΗΣΗ</vt:lpstr>
      <vt:lpstr>ΣΤΑΘΕΡΟΠΟΙΗΣΗ</vt:lpstr>
      <vt:lpstr>Μεταφορά Ο2 στους ιστούς</vt:lpstr>
      <vt:lpstr>Αυτομετάγγιση</vt:lpstr>
      <vt:lpstr>Περίδεση κοιλιάς</vt:lpstr>
      <vt:lpstr>Περίδεση κοιλιάς</vt:lpstr>
      <vt:lpstr>Αντιμετώπιση</vt:lpstr>
      <vt:lpstr>Πρόγνωση</vt:lpstr>
      <vt:lpstr>Ουροπεριτόναιο</vt:lpstr>
      <vt:lpstr>Αιτιολογία</vt:lpstr>
      <vt:lpstr>Συχνότητα</vt:lpstr>
      <vt:lpstr>Παθογένεια</vt:lpstr>
      <vt:lpstr>Κλινική εικόνα</vt:lpstr>
      <vt:lpstr>Εργαστηριακά ευρήματα</vt:lpstr>
      <vt:lpstr>Ανάλυση υγρού</vt:lpstr>
      <vt:lpstr>Απεικονιστικά ευρήματα</vt:lpstr>
      <vt:lpstr>Ουρηθροκυστεογραφία</vt:lpstr>
      <vt:lpstr>Απεκκριτική ουρογραφία</vt:lpstr>
      <vt:lpstr>Παλίνδρομη ουρηθροκυστεογραφία</vt:lpstr>
      <vt:lpstr>u/s</vt:lpstr>
      <vt:lpstr>Αρχική σταθεροποίηση</vt:lpstr>
      <vt:lpstr>Υποστήριξη ενδοαγγειακού όγκου</vt:lpstr>
      <vt:lpstr>Υπερκαλιαιμία</vt:lpstr>
      <vt:lpstr>Αναλγησία</vt:lpstr>
      <vt:lpstr>Αντιμετώπιση</vt:lpstr>
      <vt:lpstr>Καθετήρας κυστεοστομίας</vt:lpstr>
      <vt:lpstr>Καθετήρας περιτοναϊκής πλύσης</vt:lpstr>
      <vt:lpstr>Περιτοναϊκές πλύσεις</vt:lpstr>
      <vt:lpstr>Περιτοναϊκές πλύσεις</vt:lpstr>
      <vt:lpstr>Διόρθωση της ρήξης</vt:lpstr>
      <vt:lpstr>Πρόγνωση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Τραύμα στην κοιλιακή χώρα</dc:title>
  <dc:creator>Babis Kostakis</dc:creator>
  <cp:lastModifiedBy>Babis Kostakis</cp:lastModifiedBy>
  <cp:revision>1</cp:revision>
  <dcterms:created xsi:type="dcterms:W3CDTF">2024-01-23T13:03:36Z</dcterms:created>
  <dcterms:modified xsi:type="dcterms:W3CDTF">2024-01-23T13:04:31Z</dcterms:modified>
</cp:coreProperties>
</file>