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</p:sldMasterIdLst>
  <p:sldIdLst>
    <p:sldId id="256" r:id="rId5"/>
    <p:sldId id="810" r:id="rId6"/>
    <p:sldId id="814" r:id="rId7"/>
    <p:sldId id="257" r:id="rId8"/>
    <p:sldId id="823" r:id="rId9"/>
    <p:sldId id="824" r:id="rId10"/>
    <p:sldId id="825" r:id="rId11"/>
    <p:sldId id="826" r:id="rId12"/>
    <p:sldId id="827" r:id="rId13"/>
    <p:sldId id="828" r:id="rId14"/>
    <p:sldId id="815" r:id="rId15"/>
    <p:sldId id="829" r:id="rId16"/>
    <p:sldId id="830" r:id="rId17"/>
    <p:sldId id="831" r:id="rId18"/>
    <p:sldId id="832" r:id="rId19"/>
    <p:sldId id="833" r:id="rId20"/>
    <p:sldId id="834" r:id="rId21"/>
    <p:sldId id="835" r:id="rId22"/>
    <p:sldId id="836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60"/>
  </p:normalViewPr>
  <p:slideViewPr>
    <p:cSldViewPr>
      <p:cViewPr varScale="1">
        <p:scale>
          <a:sx n="100" d="100"/>
          <a:sy n="100" d="100"/>
        </p:scale>
        <p:origin x="3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911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617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2872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74387D6-0366-442C-93A2-1E3DE6CDEE17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0FC2105-FBDA-4B23-B15C-7512AB5A4F5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2969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3ED00AB-3947-4939-8978-3146B5AF4E0A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0AD91F5-25C1-482E-94E0-C10C403BB50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3245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EF59839-EF6A-44CD-93A3-BE378459E974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F4262E8-B232-4FFC-BB6E-42618CD88FD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0355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37DCBEF-BD7B-4E05-897A-0A7B7E018477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B31E5F46-D5DE-4391-A3CF-3ED7DA14B03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0394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515B3A3-2CC3-4623-B734-EA671465DFDF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3251172-1921-4EB5-B819-905DB9EFC01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7239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9CF53E8-296C-4458-99DF-466D9117592C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824DA9A-F0DC-4C8F-8DDC-7026E17693D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3207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B400FC0C-A506-47F5-B9DA-6DCDCAC9C9D1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ACEB691-9D0B-4C45-A341-E87B6EFF925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73547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6373EDC-24C6-44E8-BDE5-E80A2990061F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3A1C0C2-7F90-49CC-BD82-4DE3EC3E3DE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859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61989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BBFCCBF3-6925-42FC-9181-23BC8301D63C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0DF4B81-40B5-419E-A762-700012CFCD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15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B599803-E57F-4BE6-B3C7-04BBFB6B9A2D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AB6ADE34-9D3C-46F9-B5E8-2788BF0CF3D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0639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DC7474E-4D33-485F-B1EE-CBDC43DD78F9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95C212A-A6DE-49B1-9ED6-BAA0C2649AA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94762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A0312-843D-4259-9739-DF1B3D2FE79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DC579-9567-42CA-BB90-F348E72C3F27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906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E8A7A-42FC-4DAC-B99D-8CE9DD358AA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23422-DA85-440B-A943-6C1F6CCBCE5B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302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A4A9C-937A-42EE-80A1-E210E01F68AB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0689F-85CD-442F-8A29-BF5D5A08D6F4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2160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356BB-7CC5-4825-BF97-E7D4855B4D7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05F78-778B-440C-A243-8C8BEDB4163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9486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67B2B-24BD-470D-ADBA-75120AA711A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539C0-4E05-4807-9316-FAA5F3B84D8F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1543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89C42-3E42-4329-88EF-5C0E5811780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FF017-8AE1-4FEE-8C48-F21010D6DEE3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207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FFCCD-D72B-4F57-AB37-CB0A13DCF159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AFF41-0E42-4F60-B945-E3D719A81C87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75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56685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B3092-5513-4399-A7B3-B9B22E0D9725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87ED4-4063-40AE-952C-2BB52E72A3F7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9814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7A37E-5512-497F-BF17-855AEEB8930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1070F-1A39-4350-9B66-1B3F47E6441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3106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23759-846B-413D-A25C-287B0770E00F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47CC0-165D-405E-BAD6-2834F6D7A901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8209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0FFB0-F96C-460E-A32F-81236441314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1F3B6-3DC5-4929-8710-DABC576DB6D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3863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08AFF14E-6779-4686-A2F2-4B7BE912CECD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E76A89C-CA03-4CF7-BB26-076722C0FF2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443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59F49030-1E0E-45C6-8E66-306065C123AC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B1251DA-34C8-4428-8FE1-31CEE5709B0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95014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1C42EA8-70C2-4F2C-ABD2-78C4FDD55ACD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BEF78EC-3BD7-4C5D-98AC-D0E8E716225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47317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F0016E8-ADEE-488C-9203-801FB8C92497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045B980C-1CC5-4010-A28C-E6C814A1165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55816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5EC369FE-CFD8-4D60-9721-3E3C07098BAD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5A10F31-48F0-45E6-9F52-26E8EA588A4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0058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245F96A-BF08-44A2-818F-0F9CA1647AF2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BE721A9F-1D26-470E-A9A3-B3CF283509D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4966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14/11/2023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71729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06B98C3-3C8F-4B46-9F66-2F642C0ED3D7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E2FE2CB0-2AF9-49B0-97F0-EB15BFD989A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588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137EC17B-9B2B-4D19-B7E7-C6D53317BA20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94E2FE4-C6C2-42F3-A64A-09E71DEDE43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49850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69EF664-A65D-4CA5-BF67-D584FFB2B24E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50C19A5-8240-46BA-B734-1826BF8FD86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16344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4F1B915-0C38-47E6-A54D-DD302FE639B8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3D5B8866-CC14-44C3-8E3C-36CA6004E8A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765094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E05FE30-AEA8-4CBD-B93D-96928A14ADAB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25EC4C8F-521B-4049-BF83-6F2E99C43AC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710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14/11/2023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1590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14/11/2023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471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14/11/2023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519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14/11/2023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84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14/11/2023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728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607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</a:p>
        </p:txBody>
      </p:sp>
      <p:sp>
        <p:nvSpPr>
          <p:cNvPr id="4099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7975F6BF-B1D2-41A1-A9A1-D9F27BC4F78F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AEBAD49E-95D8-4ECC-AF3C-EC94D1164A7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83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B73ED0-CDE3-4450-A077-78E5DD7A2C14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14/11/2023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CB0E63-F669-4ED9-9507-87AFC705B2C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36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</a:p>
        </p:txBody>
      </p:sp>
      <p:sp>
        <p:nvSpPr>
          <p:cNvPr id="2051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AD3367E1-F37C-4A53-AC50-C3C9EAA5F4B0}" type="datetimeFigureOut">
              <a:rPr lang="el-GR"/>
              <a:pPr>
                <a:defRPr/>
              </a:pPr>
              <a:t>14/11/2023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A7AC2604-D2B8-4CDF-AC41-31F4E29AAF9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42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sims/html/states-of-matter-basics/latest/states-of-matter-basics_el.html" TargetMode="External"/><Relationship Id="rId2" Type="http://schemas.openxmlformats.org/officeDocument/2006/relationships/hyperlink" Target="https://www.youtube.com/watch?v=jq8pCThPIjo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Iy0GLOTL2M" TargetMode="External"/><Relationship Id="rId2" Type="http://schemas.openxmlformats.org/officeDocument/2006/relationships/hyperlink" Target="https://www.youtube.com/watch?v=aiwynTBdln8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apps.athena.net.gr/trapeza/index.php?action=preview_html&amp;id=521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3cXuisH8PI" TargetMode="External"/><Relationship Id="rId2" Type="http://schemas.openxmlformats.org/officeDocument/2006/relationships/hyperlink" Target="https://www.youtube.com/watch?v=GClPr5Qpd5A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ΒΑΣΙΚΕΣ ΕΝΟΙΕΣ ΦΥΣΙΚΩΝ ΕΠΙΣΤΗΜΩΝ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ΒΑΣΙΛΗΣ ΚΟΛΛΙΑΣ</a:t>
            </a:r>
          </a:p>
          <a:p>
            <a:r>
              <a:rPr lang="el-GR" dirty="0"/>
              <a:t>ΔΗΜΗΤΡΗΣ ΣΧΙΖΑΣ</a:t>
            </a:r>
          </a:p>
        </p:txBody>
      </p:sp>
    </p:spTree>
    <p:extLst>
      <p:ext uri="{BB962C8B-B14F-4D97-AF65-F5344CB8AC3E}">
        <p14:creationId xmlns:p14="http://schemas.microsoft.com/office/powerpoint/2010/main" val="3608140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Εικόνες που μας βοηθούν να αυτονομηθούμε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(</a:t>
            </a:r>
            <a:r>
              <a:rPr lang="el-GR" dirty="0" err="1"/>
              <a:t>συμπυκνωση</a:t>
            </a:r>
            <a:r>
              <a:rPr lang="el-GR" dirty="0"/>
              <a:t>) </a:t>
            </a:r>
            <a:r>
              <a:rPr lang="en-US" dirty="0">
                <a:hlinkClick r:id="rId2"/>
              </a:rPr>
              <a:t>https://www.youtube.com/watch?v=jq8pCThPIjo</a:t>
            </a:r>
            <a:r>
              <a:rPr lang="el-GR" dirty="0"/>
              <a:t>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Πρέπει να μπορούμε να </a:t>
            </a:r>
            <a:r>
              <a:rPr lang="el-GR" dirty="0" err="1"/>
              <a:t>χειριζομαστε</a:t>
            </a:r>
            <a:r>
              <a:rPr lang="el-GR" dirty="0"/>
              <a:t> το </a:t>
            </a:r>
            <a:r>
              <a:rPr lang="el-GR" dirty="0" err="1"/>
              <a:t>μοντελο</a:t>
            </a:r>
            <a:r>
              <a:rPr lang="el-GR" dirty="0"/>
              <a:t> με ζωγραφιές και </a:t>
            </a:r>
            <a:r>
              <a:rPr lang="el-GR" dirty="0" err="1"/>
              <a:t>χειραπτικά</a:t>
            </a:r>
            <a:r>
              <a:rPr lang="el-GR" dirty="0"/>
              <a:t> υλικά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err="1"/>
              <a:t>Βιντεο</a:t>
            </a:r>
            <a:r>
              <a:rPr lang="el-GR" dirty="0"/>
              <a:t>-δεκανίκια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3"/>
              </a:rPr>
              <a:t>https://phet.colorado.edu/sims/html/states-of-matter-basics/latest/states-of-matter-basics_el.html</a:t>
            </a:r>
            <a:endParaRPr lang="el-GR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2401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Ερώτημα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σχέση έχει όμως η εξάτμιση και η συμπύκνωση με την είσοδο ή την έξοδο θερμότητας;</a:t>
            </a:r>
          </a:p>
          <a:p>
            <a:endParaRPr lang="el-GR" dirty="0"/>
          </a:p>
          <a:p>
            <a:r>
              <a:rPr lang="el-GR" dirty="0"/>
              <a:t>Θα μας </a:t>
            </a:r>
            <a:r>
              <a:rPr lang="el-GR" dirty="0" err="1"/>
              <a:t>βοηθησει</a:t>
            </a:r>
            <a:r>
              <a:rPr lang="el-GR" dirty="0"/>
              <a:t> η μικροσκοπική προσέγγιση</a:t>
            </a:r>
          </a:p>
          <a:p>
            <a:r>
              <a:rPr lang="el-GR" dirty="0" err="1"/>
              <a:t>Αλλα</a:t>
            </a:r>
            <a:r>
              <a:rPr lang="el-GR" dirty="0"/>
              <a:t> και μια </a:t>
            </a:r>
            <a:r>
              <a:rPr lang="el-GR" dirty="0" err="1"/>
              <a:t>αναλογια</a:t>
            </a:r>
            <a:r>
              <a:rPr lang="el-GR" dirty="0"/>
              <a:t> με </a:t>
            </a:r>
            <a:r>
              <a:rPr lang="el-GR" dirty="0" err="1"/>
              <a:t>μεταναστες</a:t>
            </a:r>
            <a:r>
              <a:rPr lang="el-GR" dirty="0"/>
              <a:t> και τα </a:t>
            </a:r>
            <a:r>
              <a:rPr lang="el-GR" dirty="0" err="1"/>
              <a:t>χρηματα</a:t>
            </a:r>
            <a:r>
              <a:rPr lang="el-GR" dirty="0"/>
              <a:t> που μεταφέρουν</a:t>
            </a:r>
          </a:p>
        </p:txBody>
      </p:sp>
    </p:spTree>
    <p:extLst>
      <p:ext uri="{BB962C8B-B14F-4D97-AF65-F5344CB8AC3E}">
        <p14:creationId xmlns:p14="http://schemas.microsoft.com/office/powerpoint/2010/main" val="1766471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Εφαρμογή1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Χρησιμοποιοντας</a:t>
            </a:r>
            <a:r>
              <a:rPr lang="el-GR" dirty="0"/>
              <a:t> το </a:t>
            </a:r>
            <a:r>
              <a:rPr lang="el-GR" dirty="0" err="1"/>
              <a:t>μοντελο</a:t>
            </a:r>
            <a:r>
              <a:rPr lang="el-GR" dirty="0"/>
              <a:t> του </a:t>
            </a:r>
            <a:r>
              <a:rPr lang="el-GR" dirty="0" err="1"/>
              <a:t>Τουλμιν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514350" indent="-514350">
              <a:buAutoNum type="arabicPeriod"/>
            </a:pPr>
            <a:r>
              <a:rPr lang="el-GR" dirty="0"/>
              <a:t>Ένα πάτωμα με νερό. Ανεμιστήρα ή «</a:t>
            </a:r>
            <a:r>
              <a:rPr lang="el-GR" dirty="0" err="1"/>
              <a:t>ρευμα</a:t>
            </a:r>
            <a:r>
              <a:rPr lang="el-GR" dirty="0"/>
              <a:t>». Στεγνώνει γρηγορότερα. </a:t>
            </a:r>
            <a:r>
              <a:rPr lang="el-GR" dirty="0" err="1"/>
              <a:t>Γιατι</a:t>
            </a:r>
            <a:r>
              <a:rPr lang="el-GR" dirty="0"/>
              <a:t> </a:t>
            </a:r>
            <a:r>
              <a:rPr lang="el-GR" dirty="0" err="1"/>
              <a:t>επρεπε</a:t>
            </a:r>
            <a:r>
              <a:rPr lang="el-GR" dirty="0"/>
              <a:t> να συμβεί αυτό; (συμβαίνει πάντα;)</a:t>
            </a:r>
          </a:p>
          <a:p>
            <a:pPr marL="514350" indent="-514350">
              <a:buAutoNum type="arabicPeriod"/>
            </a:pPr>
            <a:r>
              <a:rPr lang="el-GR" dirty="0"/>
              <a:t>Ποτήρι με </a:t>
            </a:r>
            <a:r>
              <a:rPr lang="el-GR" dirty="0" err="1"/>
              <a:t>ζεστο</a:t>
            </a:r>
            <a:r>
              <a:rPr lang="el-GR" dirty="0"/>
              <a:t> νερό. Γρηγορότερη εξάτμιση από </a:t>
            </a:r>
            <a:r>
              <a:rPr lang="el-GR" dirty="0" err="1"/>
              <a:t>ό,τι</a:t>
            </a:r>
            <a:r>
              <a:rPr lang="el-GR" dirty="0"/>
              <a:t> </a:t>
            </a:r>
            <a:r>
              <a:rPr lang="el-GR" dirty="0" err="1"/>
              <a:t>κρυο</a:t>
            </a:r>
            <a:r>
              <a:rPr lang="el-GR" dirty="0"/>
              <a:t> νερό</a:t>
            </a:r>
          </a:p>
          <a:p>
            <a:pPr marL="514350" indent="-514350">
              <a:buAutoNum type="arabicPeriod"/>
            </a:pPr>
            <a:r>
              <a:rPr lang="el-GR" dirty="0" err="1"/>
              <a:t>Μπόλ</a:t>
            </a:r>
            <a:r>
              <a:rPr lang="el-GR" dirty="0"/>
              <a:t> με παγωμένο νερό μια μέρα με υψηλή υγρασία. Τι περιμένουμε να συμβεί;</a:t>
            </a:r>
          </a:p>
        </p:txBody>
      </p:sp>
    </p:spTree>
    <p:extLst>
      <p:ext uri="{BB962C8B-B14F-4D97-AF65-F5344CB8AC3E}">
        <p14:creationId xmlns:p14="http://schemas.microsoft.com/office/powerpoint/2010/main" val="604920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Εφαρμογή1 (</a:t>
            </a:r>
            <a:r>
              <a:rPr lang="el-GR" dirty="0" err="1"/>
              <a:t>συνεχεια</a:t>
            </a:r>
            <a:r>
              <a:rPr lang="el-GR" dirty="0"/>
              <a:t>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Χρησιμοποιοντας</a:t>
            </a:r>
            <a:r>
              <a:rPr lang="el-GR" dirty="0"/>
              <a:t> το </a:t>
            </a:r>
            <a:r>
              <a:rPr lang="el-GR" dirty="0" err="1"/>
              <a:t>μοντελο</a:t>
            </a:r>
            <a:r>
              <a:rPr lang="el-GR" dirty="0"/>
              <a:t> του </a:t>
            </a:r>
            <a:r>
              <a:rPr lang="el-GR" dirty="0" err="1"/>
              <a:t>Τουλμιν</a:t>
            </a:r>
            <a:endParaRPr lang="el-GR" dirty="0"/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Το πιστολάκι για το στέγνωμα των </a:t>
            </a:r>
            <a:r>
              <a:rPr lang="el-GR" dirty="0" err="1"/>
              <a:t>μαλλιων</a:t>
            </a:r>
            <a:r>
              <a:rPr lang="el-GR" dirty="0"/>
              <a:t> (εναλλακτική: μια πετσέτα)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/>
              <a:t>http://photodentro.edu.gr/v/item/ds/8521/7999</a:t>
            </a:r>
          </a:p>
        </p:txBody>
      </p:sp>
    </p:spTree>
    <p:extLst>
      <p:ext uri="{BB962C8B-B14F-4D97-AF65-F5344CB8AC3E}">
        <p14:creationId xmlns:p14="http://schemas.microsoft.com/office/powerpoint/2010/main" val="955740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Εφαρμογή 2</a:t>
            </a:r>
          </a:p>
        </p:txBody>
      </p:sp>
      <p:sp>
        <p:nvSpPr>
          <p:cNvPr id="95235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/>
              <a:t>Στα Φαρμακεία βλέπουμε να λένε 100% υγρασία, ενώ προφανώς ο αέρας δεν είναι γεμάτος με νερό. (Σε ένα κυβικο μέτρο αέρα «χωράνε» 1000 </a:t>
            </a:r>
            <a:r>
              <a:rPr lang="en-US" altLang="el-GR"/>
              <a:t>Kgr </a:t>
            </a:r>
            <a:r>
              <a:rPr lang="el-GR" altLang="el-GR"/>
              <a:t>νερου!) Τι εννοούν;</a:t>
            </a:r>
          </a:p>
        </p:txBody>
      </p:sp>
      <p:pic>
        <p:nvPicPr>
          <p:cNvPr id="952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005263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5978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Ερώτημα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σχέση έχει όμως η εξάτμιση και η συμπύκνωση με την είσοδο ή την έξοδο θερμότητας;</a:t>
            </a:r>
          </a:p>
          <a:p>
            <a:endParaRPr lang="el-GR" dirty="0"/>
          </a:p>
          <a:p>
            <a:r>
              <a:rPr lang="el-GR" dirty="0"/>
              <a:t>Θα μας </a:t>
            </a:r>
            <a:r>
              <a:rPr lang="el-GR" dirty="0" err="1"/>
              <a:t>βοηθησει</a:t>
            </a:r>
            <a:r>
              <a:rPr lang="el-GR" dirty="0"/>
              <a:t> η μικροσκοπική προσέγγιση</a:t>
            </a:r>
          </a:p>
          <a:p>
            <a:r>
              <a:rPr lang="el-GR" dirty="0" err="1"/>
              <a:t>Αλλα</a:t>
            </a:r>
            <a:r>
              <a:rPr lang="el-GR" dirty="0"/>
              <a:t> και μια </a:t>
            </a:r>
            <a:r>
              <a:rPr lang="el-GR" dirty="0" err="1"/>
              <a:t>αναλογια</a:t>
            </a:r>
            <a:r>
              <a:rPr lang="el-GR" dirty="0"/>
              <a:t> με </a:t>
            </a:r>
            <a:r>
              <a:rPr lang="el-GR" dirty="0" err="1"/>
              <a:t>μεταναστες</a:t>
            </a:r>
            <a:r>
              <a:rPr lang="el-GR" dirty="0"/>
              <a:t> και τα </a:t>
            </a:r>
            <a:r>
              <a:rPr lang="el-GR" dirty="0" err="1"/>
              <a:t>χρηματα</a:t>
            </a:r>
            <a:r>
              <a:rPr lang="el-GR" dirty="0"/>
              <a:t> που μεταφέρουν</a:t>
            </a:r>
          </a:p>
        </p:txBody>
      </p:sp>
    </p:spTree>
    <p:extLst>
      <p:ext uri="{BB962C8B-B14F-4D97-AF65-F5344CB8AC3E}">
        <p14:creationId xmlns:p14="http://schemas.microsoft.com/office/powerpoint/2010/main" val="3292273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Εφαρμογή3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Χρησιμοποιώντας το </a:t>
            </a:r>
            <a:r>
              <a:rPr lang="el-GR" dirty="0" err="1"/>
              <a:t>μοντελο</a:t>
            </a:r>
            <a:r>
              <a:rPr lang="el-GR" dirty="0"/>
              <a:t> του </a:t>
            </a:r>
            <a:r>
              <a:rPr lang="el-GR" dirty="0" err="1"/>
              <a:t>Τουλμιν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514350" indent="-514350">
              <a:buAutoNum type="arabicPeriod"/>
            </a:pPr>
            <a:r>
              <a:rPr lang="el-GR" dirty="0"/>
              <a:t>Ένα ποτήρι με παγωμένο </a:t>
            </a:r>
            <a:r>
              <a:rPr lang="el-GR" dirty="0" err="1"/>
              <a:t>νερο</a:t>
            </a:r>
            <a:r>
              <a:rPr lang="el-GR" dirty="0"/>
              <a:t>. Γύρω του </a:t>
            </a:r>
            <a:r>
              <a:rPr lang="el-GR" dirty="0" err="1"/>
              <a:t>μετα</a:t>
            </a:r>
            <a:r>
              <a:rPr lang="el-GR" dirty="0"/>
              <a:t> από </a:t>
            </a:r>
            <a:r>
              <a:rPr lang="el-GR" dirty="0" err="1"/>
              <a:t>λιγη</a:t>
            </a:r>
            <a:r>
              <a:rPr lang="el-GR" dirty="0"/>
              <a:t> ώρα νερό. </a:t>
            </a:r>
            <a:r>
              <a:rPr lang="el-GR" dirty="0" err="1"/>
              <a:t>Γιατι</a:t>
            </a:r>
            <a:r>
              <a:rPr lang="el-GR" dirty="0"/>
              <a:t>; (αναγκαίο;)</a:t>
            </a:r>
          </a:p>
          <a:p>
            <a:pPr marL="514350" indent="-514350">
              <a:buAutoNum type="arabicPeriod"/>
            </a:pPr>
            <a:r>
              <a:rPr lang="el-GR" dirty="0"/>
              <a:t>Κρύα μέρα. </a:t>
            </a:r>
            <a:r>
              <a:rPr lang="el-GR" dirty="0" err="1"/>
              <a:t>Φυσω</a:t>
            </a:r>
            <a:r>
              <a:rPr lang="el-GR" dirty="0"/>
              <a:t> πάνω στο παγωμένο τζάμι. </a:t>
            </a:r>
            <a:r>
              <a:rPr lang="el-GR" dirty="0" err="1"/>
              <a:t>Αχνος</a:t>
            </a:r>
            <a:r>
              <a:rPr lang="el-GR" dirty="0"/>
              <a:t>. </a:t>
            </a:r>
            <a:r>
              <a:rPr lang="el-GR" dirty="0" err="1"/>
              <a:t>Γιατι</a:t>
            </a:r>
            <a:r>
              <a:rPr lang="el-GR" dirty="0"/>
              <a:t>;</a:t>
            </a:r>
          </a:p>
          <a:p>
            <a:pPr marL="514350" indent="-514350">
              <a:buAutoNum type="arabicPeriod"/>
            </a:pPr>
            <a:r>
              <a:rPr lang="el-GR" dirty="0" err="1"/>
              <a:t>Κρυα</a:t>
            </a:r>
            <a:r>
              <a:rPr lang="el-GR" dirty="0"/>
              <a:t> </a:t>
            </a:r>
            <a:r>
              <a:rPr lang="el-GR" dirty="0" err="1"/>
              <a:t>μερα</a:t>
            </a:r>
            <a:r>
              <a:rPr lang="el-GR" dirty="0"/>
              <a:t>. Από το στόμα μου βγαίνει ένα σύννεφο. </a:t>
            </a:r>
            <a:r>
              <a:rPr lang="el-GR" dirty="0" err="1"/>
              <a:t>Γιατι</a:t>
            </a:r>
            <a:r>
              <a:rPr lang="el-GR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88967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Εφαρμογή4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Χρησιμοποιοντας</a:t>
            </a:r>
            <a:r>
              <a:rPr lang="el-GR" dirty="0"/>
              <a:t> το </a:t>
            </a:r>
            <a:r>
              <a:rPr lang="el-GR" dirty="0" err="1"/>
              <a:t>μοντελο</a:t>
            </a:r>
            <a:r>
              <a:rPr lang="el-GR" dirty="0"/>
              <a:t> του </a:t>
            </a:r>
            <a:r>
              <a:rPr lang="el-GR" dirty="0" err="1"/>
              <a:t>Τουλμιν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514350" indent="-514350">
              <a:buAutoNum type="arabicPeriod"/>
            </a:pPr>
            <a:r>
              <a:rPr lang="el-GR" dirty="0" err="1"/>
              <a:t>Βλεπω</a:t>
            </a:r>
            <a:r>
              <a:rPr lang="el-GR" dirty="0"/>
              <a:t> ένα μπρίκι. </a:t>
            </a:r>
            <a:r>
              <a:rPr lang="el-GR" dirty="0" err="1"/>
              <a:t>Καποια</a:t>
            </a:r>
            <a:r>
              <a:rPr lang="el-GR" dirty="0"/>
              <a:t> στιγμή αχνός. </a:t>
            </a:r>
            <a:r>
              <a:rPr lang="el-GR" dirty="0" err="1"/>
              <a:t>Γιατι</a:t>
            </a:r>
            <a:r>
              <a:rPr lang="el-GR" dirty="0"/>
              <a:t>; Ο </a:t>
            </a:r>
            <a:r>
              <a:rPr lang="el-GR" dirty="0" err="1"/>
              <a:t>αχνος</a:t>
            </a:r>
            <a:r>
              <a:rPr lang="el-GR" dirty="0"/>
              <a:t> </a:t>
            </a:r>
            <a:r>
              <a:rPr lang="el-GR" dirty="0" err="1"/>
              <a:t>διαλυεται</a:t>
            </a:r>
            <a:r>
              <a:rPr lang="el-GR" dirty="0"/>
              <a:t> λίγο πιο πάνω. </a:t>
            </a:r>
            <a:r>
              <a:rPr lang="el-GR" dirty="0" err="1"/>
              <a:t>Γιατι</a:t>
            </a:r>
            <a:r>
              <a:rPr lang="el-GR" dirty="0"/>
              <a:t>;</a:t>
            </a:r>
          </a:p>
          <a:p>
            <a:pPr marL="514350" indent="-514350">
              <a:buAutoNum type="arabicPeriod"/>
            </a:pPr>
            <a:r>
              <a:rPr lang="el-GR" dirty="0" err="1"/>
              <a:t>Αφου</a:t>
            </a:r>
            <a:r>
              <a:rPr lang="el-GR" dirty="0"/>
              <a:t> σε κάθε </a:t>
            </a:r>
            <a:r>
              <a:rPr lang="el-GR" dirty="0" err="1"/>
              <a:t>θερμοκρασια</a:t>
            </a:r>
            <a:r>
              <a:rPr lang="el-GR" dirty="0"/>
              <a:t> εξάτμιση, τι το </a:t>
            </a:r>
            <a:r>
              <a:rPr lang="el-GR" dirty="0" err="1"/>
              <a:t>ιδιαιτερο</a:t>
            </a:r>
            <a:r>
              <a:rPr lang="el-GR" dirty="0"/>
              <a:t> </a:t>
            </a:r>
            <a:r>
              <a:rPr lang="el-GR" dirty="0" err="1"/>
              <a:t>εχει</a:t>
            </a:r>
            <a:r>
              <a:rPr lang="el-GR" dirty="0"/>
              <a:t> ο βρασμός;</a:t>
            </a:r>
          </a:p>
        </p:txBody>
      </p:sp>
    </p:spTree>
    <p:extLst>
      <p:ext uri="{BB962C8B-B14F-4D97-AF65-F5344CB8AC3E}">
        <p14:creationId xmlns:p14="http://schemas.microsoft.com/office/powerpoint/2010/main" val="3122711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Εφαρμογή 4 (</a:t>
            </a:r>
            <a:r>
              <a:rPr lang="el-GR" altLang="el-GR" dirty="0" err="1"/>
              <a:t>συνεχεια</a:t>
            </a:r>
            <a:r>
              <a:rPr lang="el-GR" altLang="el-GR" dirty="0"/>
              <a:t>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dirty="0"/>
              <a:t>1. Βρασμός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hlinkClick r:id="rId2"/>
              </a:rPr>
              <a:t>https://www.youtube.com/watch?v=aiwynTBdln8</a:t>
            </a:r>
            <a:endParaRPr lang="el-GR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dirty="0"/>
              <a:t>2. Εξάρτηση του βρασμού από την ατμοσφαιρική πίεση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hlinkClick r:id="rId3"/>
              </a:rPr>
              <a:t>https://www.youtube.com/watch?v=hIy0GLOTL2M</a:t>
            </a:r>
            <a:endParaRPr lang="el-GR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u="sng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u="sng" dirty="0"/>
              <a:t>http</a:t>
            </a:r>
            <a:r>
              <a:rPr lang="el-GR" u="sng" dirty="0">
                <a:hlinkClick r:id="rId4"/>
              </a:rPr>
              <a:t>://apps.athena.net.gr/trapeza/index.php?action=preview_html&amp;id=521</a:t>
            </a:r>
            <a:endParaRPr lang="el-GR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9038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Αναστοχασμός</a:t>
            </a:r>
          </a:p>
        </p:txBody>
      </p:sp>
      <p:sp>
        <p:nvSpPr>
          <p:cNvPr id="91139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/>
              <a:t>Μαζεψτε παραδείγματα φαινομένων εξάτμισης και συμπύκνωσης. (Μπορειτε να εξασκηθειτε: «μπορω να τα εξηγήσω;» ή να τα φέρετε στα φροντιστήρια)</a:t>
            </a:r>
          </a:p>
        </p:txBody>
      </p:sp>
    </p:spTree>
    <p:extLst>
      <p:ext uri="{BB962C8B-B14F-4D97-AF65-F5344CB8AC3E}">
        <p14:creationId xmlns:p14="http://schemas.microsoft.com/office/powerpoint/2010/main" val="1109439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Grp="1" noChangeArrowheads="1"/>
          </p:cNvSpPr>
          <p:nvPr>
            <p:ph type="title" idx="4294967295"/>
          </p:nvPr>
        </p:nvSpPr>
        <p:spPr>
          <a:extLst>
            <a:ext uri="{91240B29-F687-4F45-9708-019B960494DF}">
              <a14:hiddenLine xmlns:a14="http://schemas.microsoft.com/office/drawing/2010/main" w="9525" cap="flat" algn="ctr">
                <a:solidFill>
                  <a:schemeClr val="tx1"/>
                </a:solidFill>
                <a:prstDash val="solid"/>
                <a:miter lim="10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l-GR" altLang="el-GR"/>
              <a:t>Η θερμότητα ως ενέργεια που ταξιδεύει</a:t>
            </a:r>
          </a:p>
        </p:txBody>
      </p:sp>
      <p:sp>
        <p:nvSpPr>
          <p:cNvPr id="2" name="Έλλειψη 1"/>
          <p:cNvSpPr/>
          <p:nvPr/>
        </p:nvSpPr>
        <p:spPr>
          <a:xfrm>
            <a:off x="3203575" y="1844675"/>
            <a:ext cx="1873250" cy="936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56324" name="TextBox 2"/>
          <p:cNvSpPr txBox="1">
            <a:spLocks noChangeArrowheads="1"/>
          </p:cNvSpPr>
          <p:nvPr/>
        </p:nvSpPr>
        <p:spPr bwMode="auto">
          <a:xfrm>
            <a:off x="3348038" y="2205038"/>
            <a:ext cx="1655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FFFFFF"/>
                </a:solidFill>
              </a:rPr>
              <a:t>ΘΕΡΜΟΤΗΤΑ</a:t>
            </a:r>
          </a:p>
        </p:txBody>
      </p:sp>
      <p:cxnSp>
        <p:nvCxnSpPr>
          <p:cNvPr id="7" name="Ευθεία γραμμή σύνδεσης 6"/>
          <p:cNvCxnSpPr>
            <a:stCxn id="2" idx="4"/>
          </p:cNvCxnSpPr>
          <p:nvPr/>
        </p:nvCxnSpPr>
        <p:spPr>
          <a:xfrm>
            <a:off x="4140200" y="2781300"/>
            <a:ext cx="0" cy="43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26" name="TextBox 7"/>
          <p:cNvSpPr txBox="1">
            <a:spLocks noChangeArrowheads="1"/>
          </p:cNvSpPr>
          <p:nvPr/>
        </p:nvSpPr>
        <p:spPr bwMode="auto">
          <a:xfrm>
            <a:off x="3276600" y="3352800"/>
            <a:ext cx="1379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000000"/>
                </a:solidFill>
              </a:rPr>
              <a:t>Ταξιδευει με</a:t>
            </a:r>
          </a:p>
        </p:txBody>
      </p:sp>
      <p:cxnSp>
        <p:nvCxnSpPr>
          <p:cNvPr id="10" name="Ευθεία γραμμή σύνδεσης 9"/>
          <p:cNvCxnSpPr/>
          <p:nvPr/>
        </p:nvCxnSpPr>
        <p:spPr>
          <a:xfrm flipH="1">
            <a:off x="1979613" y="3686175"/>
            <a:ext cx="1800225" cy="750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Ορθογώνιο 10"/>
          <p:cNvSpPr/>
          <p:nvPr/>
        </p:nvSpPr>
        <p:spPr>
          <a:xfrm>
            <a:off x="1042988" y="4508500"/>
            <a:ext cx="1584325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Ακτινοβολία</a:t>
            </a:r>
          </a:p>
        </p:txBody>
      </p:sp>
      <p:cxnSp>
        <p:nvCxnSpPr>
          <p:cNvPr id="13" name="Ευθεία γραμμή σύνδεσης 12"/>
          <p:cNvCxnSpPr/>
          <p:nvPr/>
        </p:nvCxnSpPr>
        <p:spPr>
          <a:xfrm flipH="1">
            <a:off x="4067175" y="3686175"/>
            <a:ext cx="73025" cy="750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Ορθογώνιο 13"/>
          <p:cNvSpPr/>
          <p:nvPr/>
        </p:nvSpPr>
        <p:spPr>
          <a:xfrm>
            <a:off x="3203575" y="4508500"/>
            <a:ext cx="1655763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Αγωγή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5446713" y="4494213"/>
            <a:ext cx="1439862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Ρεύματα</a:t>
            </a:r>
          </a:p>
        </p:txBody>
      </p:sp>
      <p:sp>
        <p:nvSpPr>
          <p:cNvPr id="16" name="Ορθογώνιο 15"/>
          <p:cNvSpPr/>
          <p:nvPr/>
        </p:nvSpPr>
        <p:spPr>
          <a:xfrm>
            <a:off x="7308850" y="4508500"/>
            <a:ext cx="1727200" cy="649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srgbClr val="FFFF00"/>
                </a:solidFill>
              </a:rPr>
              <a:t>Εξάτμιση/ Συμπύκνωση</a:t>
            </a:r>
          </a:p>
        </p:txBody>
      </p:sp>
      <p:cxnSp>
        <p:nvCxnSpPr>
          <p:cNvPr id="20" name="Ευθεία γραμμή σύνδεσης 19"/>
          <p:cNvCxnSpPr/>
          <p:nvPr/>
        </p:nvCxnSpPr>
        <p:spPr>
          <a:xfrm>
            <a:off x="4427538" y="3722688"/>
            <a:ext cx="1584325" cy="714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H="1" flipV="1">
            <a:off x="4500563" y="3722688"/>
            <a:ext cx="3671887" cy="714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Ευθεία γραμμή σύνδεσης 4"/>
          <p:cNvCxnSpPr/>
          <p:nvPr/>
        </p:nvCxnSpPr>
        <p:spPr>
          <a:xfrm flipH="1">
            <a:off x="2843213" y="5157788"/>
            <a:ext cx="936625" cy="574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36" name="TextBox 5"/>
          <p:cNvSpPr txBox="1">
            <a:spLocks noChangeArrowheads="1"/>
          </p:cNvSpPr>
          <p:nvPr/>
        </p:nvSpPr>
        <p:spPr bwMode="auto">
          <a:xfrm>
            <a:off x="2339975" y="5949950"/>
            <a:ext cx="2225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000000"/>
                </a:solidFill>
              </a:rPr>
              <a:t>Μικροσκοπική εικόνα</a:t>
            </a:r>
          </a:p>
        </p:txBody>
      </p:sp>
      <p:cxnSp>
        <p:nvCxnSpPr>
          <p:cNvPr id="12" name="Ευθεία γραμμή σύνδεσης 11"/>
          <p:cNvCxnSpPr/>
          <p:nvPr/>
        </p:nvCxnSpPr>
        <p:spPr>
          <a:xfrm>
            <a:off x="3965575" y="5229225"/>
            <a:ext cx="319088" cy="360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38" name="TextBox 16"/>
          <p:cNvSpPr txBox="1">
            <a:spLocks noChangeArrowheads="1"/>
          </p:cNvSpPr>
          <p:nvPr/>
        </p:nvSpPr>
        <p:spPr bwMode="auto">
          <a:xfrm>
            <a:off x="4473575" y="5580063"/>
            <a:ext cx="2293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000000"/>
                </a:solidFill>
              </a:rPr>
              <a:t>Μακροσκοπική εικόνα</a:t>
            </a:r>
          </a:p>
        </p:txBody>
      </p:sp>
    </p:spTree>
    <p:extLst>
      <p:ext uri="{BB962C8B-B14F-4D97-AF65-F5344CB8AC3E}">
        <p14:creationId xmlns:p14="http://schemas.microsoft.com/office/powerpoint/2010/main" val="198107417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Οργανώνουμε τη σκέψη μας</a:t>
            </a:r>
          </a:p>
        </p:txBody>
      </p:sp>
      <p:sp>
        <p:nvSpPr>
          <p:cNvPr id="4" name="Έλλειψη 3"/>
          <p:cNvSpPr/>
          <p:nvPr/>
        </p:nvSpPr>
        <p:spPr>
          <a:xfrm>
            <a:off x="3132138" y="1557338"/>
            <a:ext cx="2376487" cy="719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Θερμότητα</a:t>
            </a:r>
          </a:p>
        </p:txBody>
      </p:sp>
      <p:cxnSp>
        <p:nvCxnSpPr>
          <p:cNvPr id="6" name="Ευθεία γραμμή σύνδεσης 5"/>
          <p:cNvCxnSpPr/>
          <p:nvPr/>
        </p:nvCxnSpPr>
        <p:spPr>
          <a:xfrm>
            <a:off x="4211638" y="2276475"/>
            <a:ext cx="0" cy="576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21" name="TextBox 6"/>
          <p:cNvSpPr txBox="1">
            <a:spLocks noChangeArrowheads="1"/>
          </p:cNvSpPr>
          <p:nvPr/>
        </p:nvSpPr>
        <p:spPr bwMode="auto">
          <a:xfrm>
            <a:off x="3790950" y="2884488"/>
            <a:ext cx="1057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προκαλεί</a:t>
            </a:r>
          </a:p>
        </p:txBody>
      </p:sp>
      <p:cxnSp>
        <p:nvCxnSpPr>
          <p:cNvPr id="9" name="Ευθεία γραμμή σύνδεσης 8"/>
          <p:cNvCxnSpPr/>
          <p:nvPr/>
        </p:nvCxnSpPr>
        <p:spPr>
          <a:xfrm flipH="1">
            <a:off x="1116013" y="3254375"/>
            <a:ext cx="2879725" cy="147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/>
          <p:cNvCxnSpPr/>
          <p:nvPr/>
        </p:nvCxnSpPr>
        <p:spPr>
          <a:xfrm flipV="1">
            <a:off x="3348038" y="3254375"/>
            <a:ext cx="863600" cy="147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 flipH="1" flipV="1">
            <a:off x="4572000" y="3254375"/>
            <a:ext cx="863600" cy="1470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 flipV="1">
            <a:off x="4848225" y="3254375"/>
            <a:ext cx="2603500" cy="1327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Ορθογώνιο 18"/>
          <p:cNvSpPr/>
          <p:nvPr/>
        </p:nvSpPr>
        <p:spPr>
          <a:xfrm>
            <a:off x="323850" y="4868863"/>
            <a:ext cx="17272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Αλλαγή θερμοκρασίας</a:t>
            </a:r>
          </a:p>
        </p:txBody>
      </p:sp>
      <p:sp>
        <p:nvSpPr>
          <p:cNvPr id="60427" name="TextBox 19"/>
          <p:cNvSpPr txBox="1">
            <a:spLocks noChangeArrowheads="1"/>
          </p:cNvSpPr>
          <p:nvPr/>
        </p:nvSpPr>
        <p:spPr bwMode="auto">
          <a:xfrm>
            <a:off x="323850" y="5805488"/>
            <a:ext cx="1819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l-GR">
                <a:solidFill>
                  <a:prstClr val="black"/>
                </a:solidFill>
              </a:rPr>
              <a:t>Q= m*c * (</a:t>
            </a:r>
            <a:r>
              <a:rPr lang="el-GR" altLang="el-GR">
                <a:solidFill>
                  <a:prstClr val="black"/>
                </a:solidFill>
              </a:rPr>
              <a:t>θ2-θ1)</a:t>
            </a:r>
          </a:p>
        </p:txBody>
      </p:sp>
      <p:sp>
        <p:nvSpPr>
          <p:cNvPr id="21" name="Ορθογώνιο 20"/>
          <p:cNvSpPr/>
          <p:nvPr/>
        </p:nvSpPr>
        <p:spPr>
          <a:xfrm>
            <a:off x="2771775" y="4868863"/>
            <a:ext cx="1439863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Αλλαγή Φάσης</a:t>
            </a:r>
          </a:p>
        </p:txBody>
      </p:sp>
      <p:cxnSp>
        <p:nvCxnSpPr>
          <p:cNvPr id="24" name="Ευθεία γραμμή σύνδεσης 23"/>
          <p:cNvCxnSpPr>
            <a:stCxn id="21" idx="2"/>
          </p:cNvCxnSpPr>
          <p:nvPr/>
        </p:nvCxnSpPr>
        <p:spPr>
          <a:xfrm>
            <a:off x="3492500" y="5445125"/>
            <a:ext cx="0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30" name="TextBox 24"/>
          <p:cNvSpPr txBox="1">
            <a:spLocks noChangeArrowheads="1"/>
          </p:cNvSpPr>
          <p:nvPr/>
        </p:nvSpPr>
        <p:spPr bwMode="auto">
          <a:xfrm>
            <a:off x="2816225" y="5734050"/>
            <a:ext cx="1350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Σε συνθήκες</a:t>
            </a:r>
          </a:p>
        </p:txBody>
      </p:sp>
      <p:cxnSp>
        <p:nvCxnSpPr>
          <p:cNvPr id="27" name="Ευθεία γραμμή σύνδεσης 26"/>
          <p:cNvCxnSpPr/>
          <p:nvPr/>
        </p:nvCxnSpPr>
        <p:spPr>
          <a:xfrm>
            <a:off x="3492500" y="6070600"/>
            <a:ext cx="0" cy="206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Ορθογώνιο 27"/>
          <p:cNvSpPr/>
          <p:nvPr/>
        </p:nvSpPr>
        <p:spPr>
          <a:xfrm>
            <a:off x="2195513" y="6359525"/>
            <a:ext cx="2520950" cy="3317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 err="1">
                <a:solidFill>
                  <a:prstClr val="white"/>
                </a:solidFill>
              </a:rPr>
              <a:t>Σταθερης</a:t>
            </a:r>
            <a:r>
              <a:rPr lang="el-GR" dirty="0">
                <a:solidFill>
                  <a:prstClr val="white"/>
                </a:solidFill>
              </a:rPr>
              <a:t> θερμοκρασίας</a:t>
            </a:r>
          </a:p>
        </p:txBody>
      </p:sp>
      <p:sp>
        <p:nvSpPr>
          <p:cNvPr id="29" name="Ορθογώνιο 28"/>
          <p:cNvSpPr/>
          <p:nvPr/>
        </p:nvSpPr>
        <p:spPr>
          <a:xfrm>
            <a:off x="4716463" y="4868863"/>
            <a:ext cx="2016125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Αλλαγή στο μεταβολισμό</a:t>
            </a:r>
          </a:p>
        </p:txBody>
      </p:sp>
      <p:cxnSp>
        <p:nvCxnSpPr>
          <p:cNvPr id="31" name="Ευθεία γραμμή σύνδεσης 30"/>
          <p:cNvCxnSpPr/>
          <p:nvPr/>
        </p:nvCxnSpPr>
        <p:spPr>
          <a:xfrm>
            <a:off x="5611813" y="5445125"/>
            <a:ext cx="0" cy="401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35" name="TextBox 31"/>
          <p:cNvSpPr txBox="1">
            <a:spLocks noChangeArrowheads="1"/>
          </p:cNvSpPr>
          <p:nvPr/>
        </p:nvSpPr>
        <p:spPr bwMode="auto">
          <a:xfrm>
            <a:off x="5435600" y="5918200"/>
            <a:ext cx="414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σε</a:t>
            </a:r>
          </a:p>
        </p:txBody>
      </p:sp>
      <p:sp>
        <p:nvSpPr>
          <p:cNvPr id="33" name="Ορθογώνιο 32"/>
          <p:cNvSpPr/>
          <p:nvPr/>
        </p:nvSpPr>
        <p:spPr>
          <a:xfrm>
            <a:off x="5003800" y="6359525"/>
            <a:ext cx="3097213" cy="382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Ζωντανούς οργανισμούς</a:t>
            </a:r>
          </a:p>
        </p:txBody>
      </p:sp>
      <p:sp>
        <p:nvSpPr>
          <p:cNvPr id="34" name="Ορθογώνιο 33"/>
          <p:cNvSpPr/>
          <p:nvPr/>
        </p:nvSpPr>
        <p:spPr>
          <a:xfrm>
            <a:off x="7092950" y="4581525"/>
            <a:ext cx="1871663" cy="71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Χημικές αντιδράσεις</a:t>
            </a:r>
          </a:p>
        </p:txBody>
      </p:sp>
      <p:sp>
        <p:nvSpPr>
          <p:cNvPr id="60438" name="TextBox 34"/>
          <p:cNvSpPr txBox="1">
            <a:spLocks noChangeArrowheads="1"/>
          </p:cNvSpPr>
          <p:nvPr/>
        </p:nvSpPr>
        <p:spPr bwMode="auto">
          <a:xfrm>
            <a:off x="7586663" y="5476875"/>
            <a:ext cx="1419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prstClr val="black"/>
                </a:solidFill>
              </a:rPr>
              <a:t>Πχ ανάφλεξη</a:t>
            </a:r>
          </a:p>
        </p:txBody>
      </p:sp>
    </p:spTree>
    <p:extLst>
      <p:ext uri="{BB962C8B-B14F-4D97-AF65-F5344CB8AC3E}">
        <p14:creationId xmlns:p14="http://schemas.microsoft.com/office/powerpoint/2010/main" val="2480452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Εξάτμηση</a:t>
            </a:r>
            <a:r>
              <a:rPr lang="el-GR" dirty="0"/>
              <a:t> και συμπύκνωση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err="1"/>
              <a:t>Μαζεψτε</a:t>
            </a:r>
            <a:r>
              <a:rPr lang="el-GR" dirty="0"/>
              <a:t> παραδείγματα φαινομένων εξάτμισης και συμπύκνωσης. (</a:t>
            </a:r>
            <a:r>
              <a:rPr lang="el-GR" dirty="0" err="1"/>
              <a:t>Μπορειτε</a:t>
            </a:r>
            <a:r>
              <a:rPr lang="el-GR" dirty="0"/>
              <a:t> να </a:t>
            </a:r>
            <a:r>
              <a:rPr lang="el-GR" dirty="0" err="1"/>
              <a:t>εξασκηθειτε</a:t>
            </a:r>
            <a:r>
              <a:rPr lang="el-GR" dirty="0"/>
              <a:t>: «</a:t>
            </a:r>
            <a:r>
              <a:rPr lang="el-GR" dirty="0" err="1"/>
              <a:t>μπορω</a:t>
            </a:r>
            <a:r>
              <a:rPr lang="el-GR" dirty="0"/>
              <a:t> να τα εξηγήσω;» ή να τα φέρετε στα φροντιστήρια)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87085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Το </a:t>
            </a:r>
            <a:r>
              <a:rPr lang="el-GR" dirty="0" err="1"/>
              <a:t>μοντελο</a:t>
            </a:r>
            <a:r>
              <a:rPr lang="el-GR" dirty="0"/>
              <a:t> για την εξάτμιση και τη συμπύκνωση(1/4)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dirty="0"/>
              <a:t>Κατ </a:t>
            </a:r>
            <a:r>
              <a:rPr lang="el-GR" dirty="0" err="1"/>
              <a:t>αρχας</a:t>
            </a:r>
            <a:r>
              <a:rPr lang="el-GR" dirty="0"/>
              <a:t> πώς φανταζόμαστε σταγόνες 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hlinkClick r:id="rId2"/>
              </a:rPr>
              <a:t>https://www.youtube.com/watch?v=GClPr5Qpd5A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hlinkClick r:id="rId3"/>
              </a:rPr>
              <a:t>https://www.youtube.com/watch?v=B3cXuisH8PI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Μια επιφάνεια νερού πάντα </a:t>
            </a:r>
            <a:r>
              <a:rPr lang="el-GR" dirty="0">
                <a:solidFill>
                  <a:srgbClr val="FF0000"/>
                </a:solidFill>
              </a:rPr>
              <a:t>πετά προς τα έξω μόρια </a:t>
            </a:r>
            <a:r>
              <a:rPr lang="el-GR" dirty="0" err="1">
                <a:solidFill>
                  <a:srgbClr val="FF0000"/>
                </a:solidFill>
              </a:rPr>
              <a:t>νερου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από κάθε </a:t>
            </a:r>
            <a:r>
              <a:rPr lang="el-GR" dirty="0" err="1"/>
              <a:t>περιοχούλα</a:t>
            </a:r>
            <a:r>
              <a:rPr lang="el-GR" dirty="0"/>
              <a:t> της επιφάνειάς του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 </a:t>
            </a:r>
            <a:r>
              <a:rPr lang="el-GR" b="1" dirty="0"/>
              <a:t>Αλλά</a:t>
            </a:r>
            <a:r>
              <a:rPr lang="el-GR" dirty="0"/>
              <a:t> και κάποια </a:t>
            </a:r>
            <a:r>
              <a:rPr lang="el-GR" dirty="0">
                <a:solidFill>
                  <a:srgbClr val="009242"/>
                </a:solidFill>
              </a:rPr>
              <a:t>μόρια νερού θα πέφτουν/μπαίνουν συνεχώς </a:t>
            </a:r>
            <a:r>
              <a:rPr lang="el-GR" dirty="0"/>
              <a:t>σε κάθε </a:t>
            </a:r>
            <a:r>
              <a:rPr lang="el-GR" dirty="0" err="1"/>
              <a:t>περιοχούλα</a:t>
            </a:r>
            <a:r>
              <a:rPr lang="el-GR" dirty="0"/>
              <a:t> της επιφάνειάς του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Όσο </a:t>
            </a:r>
            <a:r>
              <a:rPr lang="el-GR" dirty="0">
                <a:solidFill>
                  <a:srgbClr val="FF0000"/>
                </a:solidFill>
              </a:rPr>
              <a:t>μεγαλύτερη είναι η </a:t>
            </a:r>
            <a:r>
              <a:rPr lang="el-GR" b="1" dirty="0">
                <a:solidFill>
                  <a:srgbClr val="FF0000"/>
                </a:solidFill>
              </a:rPr>
              <a:t>θερμοκρασία</a:t>
            </a:r>
            <a:r>
              <a:rPr lang="el-GR" dirty="0">
                <a:solidFill>
                  <a:srgbClr val="FF0000"/>
                </a:solidFill>
              </a:rPr>
              <a:t> του νερού </a:t>
            </a:r>
            <a:r>
              <a:rPr lang="el-GR" dirty="0"/>
              <a:t>τόσο περισσότερα μόρια νερού πετιούνται έξω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Όσο </a:t>
            </a:r>
            <a:r>
              <a:rPr lang="el-GR" dirty="0">
                <a:solidFill>
                  <a:srgbClr val="009242"/>
                </a:solidFill>
              </a:rPr>
              <a:t>μεγαλύτερη είναι η </a:t>
            </a:r>
            <a:r>
              <a:rPr lang="el-GR" b="1" dirty="0">
                <a:solidFill>
                  <a:srgbClr val="009242"/>
                </a:solidFill>
              </a:rPr>
              <a:t>πυκνότητα μορίων νερού </a:t>
            </a:r>
            <a:r>
              <a:rPr lang="el-GR" dirty="0"/>
              <a:t>στον αέρα τόσο περισσότερα πέφτουν μέσα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Το αν </a:t>
            </a:r>
            <a:r>
              <a:rPr lang="el-GR" dirty="0" err="1"/>
              <a:t>εχουμε</a:t>
            </a:r>
            <a:r>
              <a:rPr lang="el-GR" dirty="0"/>
              <a:t> μακροσκοπικά εξάτμιση ή συμπύκνωση εξαρτάται από το ισοζύγιο (</a:t>
            </a:r>
            <a:r>
              <a:rPr lang="el-GR" dirty="0" err="1"/>
              <a:t>σημαντικη</a:t>
            </a:r>
            <a:r>
              <a:rPr lang="el-GR" dirty="0"/>
              <a:t> διάκριση: μακροσκοπικό-μικροσκοπικό)</a:t>
            </a:r>
          </a:p>
        </p:txBody>
      </p:sp>
    </p:spTree>
    <p:extLst>
      <p:ext uri="{BB962C8B-B14F-4D97-AF65-F5344CB8AC3E}">
        <p14:creationId xmlns:p14="http://schemas.microsoft.com/office/powerpoint/2010/main" val="2772301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Το </a:t>
            </a:r>
            <a:r>
              <a:rPr lang="el-GR" dirty="0" err="1"/>
              <a:t>μοντελο</a:t>
            </a:r>
            <a:r>
              <a:rPr lang="el-GR" dirty="0"/>
              <a:t> για την εξάτμιση και τη συμπύκνωση(2/4)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 rtlCol="0"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dirty="0"/>
              <a:t>Μεγαλύτερη λεπτομέρεια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Όσο </a:t>
            </a:r>
            <a:r>
              <a:rPr lang="el-GR" dirty="0">
                <a:solidFill>
                  <a:srgbClr val="FF0000"/>
                </a:solidFill>
              </a:rPr>
              <a:t>μεγαλύτερη είναι η </a:t>
            </a:r>
            <a:r>
              <a:rPr lang="el-GR" b="1" dirty="0">
                <a:solidFill>
                  <a:srgbClr val="FF0000"/>
                </a:solidFill>
              </a:rPr>
              <a:t>θερμοκρασία</a:t>
            </a:r>
            <a:r>
              <a:rPr lang="el-GR" dirty="0">
                <a:solidFill>
                  <a:srgbClr val="FF0000"/>
                </a:solidFill>
              </a:rPr>
              <a:t> του νερού </a:t>
            </a:r>
            <a:r>
              <a:rPr lang="el-GR" dirty="0"/>
              <a:t>τόσο περισσότερα μόρια νερού πετιούνται έξω</a:t>
            </a:r>
          </a:p>
          <a:p>
            <a:pPr marL="914400" lvl="1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Αν </a:t>
            </a:r>
            <a:r>
              <a:rPr lang="el-GR" b="1" dirty="0">
                <a:solidFill>
                  <a:srgbClr val="FF0000"/>
                </a:solidFill>
              </a:rPr>
              <a:t>αυξηθεί</a:t>
            </a:r>
            <a:r>
              <a:rPr lang="el-GR" dirty="0">
                <a:solidFill>
                  <a:srgbClr val="FF0000"/>
                </a:solidFill>
              </a:rPr>
              <a:t> η θερμοκρασία του νερού </a:t>
            </a:r>
            <a:r>
              <a:rPr lang="el-GR" dirty="0"/>
              <a:t>τότε το νερό </a:t>
            </a:r>
            <a:r>
              <a:rPr lang="el-GR" dirty="0">
                <a:solidFill>
                  <a:srgbClr val="FF0000"/>
                </a:solidFill>
              </a:rPr>
              <a:t>θα </a:t>
            </a:r>
            <a:r>
              <a:rPr lang="el-GR" b="1" dirty="0">
                <a:solidFill>
                  <a:srgbClr val="FF0000"/>
                </a:solidFill>
              </a:rPr>
              <a:t>πετάει περισσότερα </a:t>
            </a:r>
            <a:r>
              <a:rPr lang="el-GR" dirty="0"/>
              <a:t>μόρια νερού προς τα έξω από </a:t>
            </a:r>
            <a:r>
              <a:rPr lang="el-GR" dirty="0" err="1"/>
              <a:t>ό,τι</a:t>
            </a:r>
            <a:r>
              <a:rPr lang="el-GR" dirty="0"/>
              <a:t> όταν </a:t>
            </a:r>
            <a:r>
              <a:rPr lang="el-GR" dirty="0" err="1"/>
              <a:t>ηταν</a:t>
            </a:r>
            <a:r>
              <a:rPr lang="el-GR" dirty="0"/>
              <a:t> πιο ψυχρό.</a:t>
            </a:r>
          </a:p>
          <a:p>
            <a:pPr marL="914400" lvl="1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Αν </a:t>
            </a:r>
            <a:r>
              <a:rPr lang="el-GR" b="1" dirty="0">
                <a:solidFill>
                  <a:srgbClr val="FF0000"/>
                </a:solidFill>
              </a:rPr>
              <a:t>μειωθεί</a:t>
            </a:r>
            <a:r>
              <a:rPr lang="el-GR" dirty="0">
                <a:solidFill>
                  <a:srgbClr val="FF0000"/>
                </a:solidFill>
              </a:rPr>
              <a:t> η θερμοκρασία του νερού </a:t>
            </a:r>
            <a:r>
              <a:rPr lang="el-GR" dirty="0"/>
              <a:t>τότε το νερό </a:t>
            </a:r>
            <a:r>
              <a:rPr lang="el-GR" dirty="0">
                <a:solidFill>
                  <a:srgbClr val="FF0000"/>
                </a:solidFill>
              </a:rPr>
              <a:t>θα</a:t>
            </a:r>
            <a:r>
              <a:rPr lang="el-GR" dirty="0"/>
              <a:t> </a:t>
            </a:r>
            <a:r>
              <a:rPr lang="el-GR" b="1" dirty="0">
                <a:solidFill>
                  <a:srgbClr val="FF0000"/>
                </a:solidFill>
              </a:rPr>
              <a:t>πετάει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b="1" dirty="0">
                <a:solidFill>
                  <a:srgbClr val="FF0000"/>
                </a:solidFill>
              </a:rPr>
              <a:t>λιγότερα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μόρια νερού προς τα έξω από ό,τι όταν </a:t>
            </a:r>
            <a:r>
              <a:rPr lang="el-GR" dirty="0" err="1"/>
              <a:t>ηταν</a:t>
            </a:r>
            <a:r>
              <a:rPr lang="el-GR" dirty="0"/>
              <a:t> πιο</a:t>
            </a:r>
            <a:r>
              <a:rPr lang="en-US" dirty="0"/>
              <a:t> </a:t>
            </a:r>
            <a:r>
              <a:rPr lang="el-GR"/>
              <a:t>θερμο.</a:t>
            </a:r>
            <a:endParaRPr lang="el-GR" dirty="0"/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Όσο </a:t>
            </a:r>
            <a:r>
              <a:rPr lang="el-GR" dirty="0">
                <a:solidFill>
                  <a:srgbClr val="009242"/>
                </a:solidFill>
              </a:rPr>
              <a:t>μεγαλύτερη είναι η </a:t>
            </a:r>
            <a:r>
              <a:rPr lang="el-GR" b="1" dirty="0">
                <a:solidFill>
                  <a:srgbClr val="009242"/>
                </a:solidFill>
              </a:rPr>
              <a:t>πυκνότητα μορίων νερού </a:t>
            </a:r>
            <a:r>
              <a:rPr lang="el-GR" dirty="0">
                <a:solidFill>
                  <a:srgbClr val="009242"/>
                </a:solidFill>
              </a:rPr>
              <a:t>στον </a:t>
            </a:r>
            <a:r>
              <a:rPr lang="el-GR" b="1" dirty="0">
                <a:solidFill>
                  <a:srgbClr val="009242"/>
                </a:solidFill>
              </a:rPr>
              <a:t>αέρα</a:t>
            </a:r>
            <a:r>
              <a:rPr lang="el-GR" dirty="0">
                <a:solidFill>
                  <a:srgbClr val="009242"/>
                </a:solidFill>
              </a:rPr>
              <a:t> </a:t>
            </a:r>
            <a:r>
              <a:rPr lang="el-GR" dirty="0"/>
              <a:t>τόσο περισσότερα πέφτουν μέσα</a:t>
            </a:r>
          </a:p>
          <a:p>
            <a:pPr marL="914400" lvl="1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Αν </a:t>
            </a:r>
            <a:r>
              <a:rPr lang="el-GR" b="1" dirty="0">
                <a:solidFill>
                  <a:srgbClr val="009242"/>
                </a:solidFill>
              </a:rPr>
              <a:t>αυξηθεί </a:t>
            </a:r>
            <a:r>
              <a:rPr lang="el-GR" dirty="0">
                <a:solidFill>
                  <a:srgbClr val="009242"/>
                </a:solidFill>
              </a:rPr>
              <a:t>η πυκνότητα των μορίων νερού στον αέρα </a:t>
            </a:r>
            <a:r>
              <a:rPr lang="el-GR" dirty="0"/>
              <a:t>τότε το νερό </a:t>
            </a:r>
            <a:r>
              <a:rPr lang="el-GR" dirty="0">
                <a:solidFill>
                  <a:srgbClr val="009242"/>
                </a:solidFill>
              </a:rPr>
              <a:t>θα </a:t>
            </a:r>
            <a:r>
              <a:rPr lang="el-GR" b="1" dirty="0">
                <a:solidFill>
                  <a:srgbClr val="009242"/>
                </a:solidFill>
              </a:rPr>
              <a:t>δέχεται περισσότερα </a:t>
            </a:r>
            <a:r>
              <a:rPr lang="el-GR" dirty="0">
                <a:solidFill>
                  <a:srgbClr val="009242"/>
                </a:solidFill>
              </a:rPr>
              <a:t>μόρια νερού </a:t>
            </a:r>
            <a:r>
              <a:rPr lang="el-GR" dirty="0"/>
              <a:t>από τον αέρα από </a:t>
            </a:r>
            <a:r>
              <a:rPr lang="el-GR" dirty="0" err="1"/>
              <a:t>ό,τι</a:t>
            </a:r>
            <a:r>
              <a:rPr lang="el-GR" dirty="0"/>
              <a:t> όταν η πυκνότητα ήταν μικρότερη.</a:t>
            </a:r>
          </a:p>
          <a:p>
            <a:pPr marL="914400" lvl="1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dirty="0"/>
              <a:t>Αν </a:t>
            </a:r>
            <a:r>
              <a:rPr lang="el-GR" b="1" dirty="0">
                <a:solidFill>
                  <a:srgbClr val="009242"/>
                </a:solidFill>
              </a:rPr>
              <a:t>μειωθεί</a:t>
            </a:r>
            <a:r>
              <a:rPr lang="el-GR" dirty="0">
                <a:solidFill>
                  <a:srgbClr val="009242"/>
                </a:solidFill>
              </a:rPr>
              <a:t> η πυκνότητα των μορίων νερού </a:t>
            </a:r>
            <a:r>
              <a:rPr lang="el-GR" dirty="0"/>
              <a:t>στον αέρα τότε το νερό </a:t>
            </a:r>
            <a:r>
              <a:rPr lang="el-GR" dirty="0">
                <a:solidFill>
                  <a:srgbClr val="009242"/>
                </a:solidFill>
              </a:rPr>
              <a:t>θα </a:t>
            </a:r>
            <a:r>
              <a:rPr lang="el-GR" b="1" dirty="0">
                <a:solidFill>
                  <a:srgbClr val="009242"/>
                </a:solidFill>
              </a:rPr>
              <a:t>δέχεται λιγότερα </a:t>
            </a:r>
            <a:r>
              <a:rPr lang="el-GR" dirty="0"/>
              <a:t>μόρια νερού από τον αέρα από </a:t>
            </a:r>
            <a:r>
              <a:rPr lang="el-GR" dirty="0" err="1"/>
              <a:t>ό,τι</a:t>
            </a:r>
            <a:r>
              <a:rPr lang="el-GR" dirty="0"/>
              <a:t> όταν η πυκνότητα ήταν μεγαλύτερη.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sz="3800" dirty="0"/>
              <a:t>Το αν </a:t>
            </a:r>
            <a:r>
              <a:rPr lang="el-GR" sz="3800" dirty="0" err="1"/>
              <a:t>εχουμε</a:t>
            </a:r>
            <a:r>
              <a:rPr lang="el-GR" sz="3800" dirty="0"/>
              <a:t> μακροσκοπικά εξάτμιση ή συμπύκνωση εξαρτάται από το ισοζύγιο (</a:t>
            </a:r>
            <a:r>
              <a:rPr lang="el-GR" sz="3800" dirty="0" err="1"/>
              <a:t>σημαντικη</a:t>
            </a:r>
            <a:r>
              <a:rPr lang="el-GR" sz="3800" dirty="0"/>
              <a:t> διάκριση: μακροσκοπικό-μικροσκοπικό)</a:t>
            </a:r>
          </a:p>
        </p:txBody>
      </p:sp>
    </p:spTree>
    <p:extLst>
      <p:ext uri="{BB962C8B-B14F-4D97-AF65-F5344CB8AC3E}">
        <p14:creationId xmlns:p14="http://schemas.microsoft.com/office/powerpoint/2010/main" val="2832933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Το </a:t>
            </a:r>
            <a:r>
              <a:rPr lang="el-GR" dirty="0" err="1"/>
              <a:t>μοντελο</a:t>
            </a:r>
            <a:r>
              <a:rPr lang="el-GR" dirty="0"/>
              <a:t> για την εξάτμιση και τη συμπύκνωση(3/4)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Τι σημαίνει «ισοζύγιο»;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Χρήματα μπαίνουν και βγαίνουν στο λογαριασμό μας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Θερμική ακτινοβολία που βγαίνει από και μπαίνει σε ένα σώμα (ή στη Γη </a:t>
            </a:r>
            <a:r>
              <a:rPr lang="en-US" dirty="0"/>
              <a:t>https://phet.colorado.edu/el/simulations/greenhouse</a:t>
            </a:r>
            <a:r>
              <a:rPr lang="el-GR" dirty="0"/>
              <a:t>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Είσοδοι και έξοδοι στα </a:t>
            </a:r>
            <a:r>
              <a:rPr lang="el-GR" dirty="0" err="1"/>
              <a:t>συνορα</a:t>
            </a:r>
            <a:r>
              <a:rPr lang="el-GR" dirty="0"/>
              <a:t> μιας χώρας,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Γεννήσεις και θάνατοι σε μια </a:t>
            </a:r>
            <a:r>
              <a:rPr lang="el-GR" dirty="0" err="1"/>
              <a:t>χωρα</a:t>
            </a:r>
            <a:endParaRPr lang="el-GR" dirty="0"/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91381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Το </a:t>
            </a:r>
            <a:r>
              <a:rPr lang="el-GR" dirty="0" err="1"/>
              <a:t>μοντελο</a:t>
            </a:r>
            <a:r>
              <a:rPr lang="el-GR" dirty="0"/>
              <a:t> για την εξάτμιση και τη συμπύκνωση(4/4)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l-GR" dirty="0"/>
              <a:t>Νέα κατηγορία οντοτήτων: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Οντότητες με πορώδη </a:t>
            </a:r>
            <a:r>
              <a:rPr lang="el-GR" dirty="0" err="1"/>
              <a:t>συνορα</a:t>
            </a:r>
            <a:r>
              <a:rPr lang="el-GR" dirty="0"/>
              <a:t> και «δυναμική» ύπαρξη: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Τα χρήματά μας στην τράπεζα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Ο πληθυσμός μιας χώρας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Μια φλόγα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Μια δύνη στο νερό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Το σώμα μας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7532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</a:t>
            </a:r>
            <a:r>
              <a:rPr lang="el-GR" dirty="0" err="1"/>
              <a:t>μοντελο</a:t>
            </a:r>
            <a:r>
              <a:rPr lang="el-GR" dirty="0"/>
              <a:t> για την εξάτμιση και τη συμπύκνωση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«Ή θα </a:t>
            </a:r>
            <a:r>
              <a:rPr lang="el-GR" sz="2400" dirty="0" err="1"/>
              <a:t>εχουμε</a:t>
            </a:r>
            <a:r>
              <a:rPr lang="el-GR" sz="2400" dirty="0"/>
              <a:t> εξάτμιση ή </a:t>
            </a:r>
            <a:r>
              <a:rPr lang="el-GR" sz="2400" dirty="0" err="1"/>
              <a:t>συμπυκνωση</a:t>
            </a:r>
            <a:r>
              <a:rPr lang="el-GR" sz="2400" dirty="0"/>
              <a:t>» Σωστό ή </a:t>
            </a:r>
            <a:r>
              <a:rPr lang="el-GR" sz="2400" dirty="0" err="1"/>
              <a:t>λαθος</a:t>
            </a:r>
            <a:r>
              <a:rPr lang="el-GR" sz="2400" dirty="0"/>
              <a:t> (</a:t>
            </a:r>
            <a:r>
              <a:rPr lang="el-GR" sz="2400" dirty="0">
                <a:solidFill>
                  <a:srgbClr val="FF0000"/>
                </a:solidFill>
              </a:rPr>
              <a:t>εξαρτάται από την </a:t>
            </a:r>
            <a:r>
              <a:rPr lang="el-GR" sz="2400" dirty="0" err="1">
                <a:solidFill>
                  <a:srgbClr val="FF0000"/>
                </a:solidFill>
              </a:rPr>
              <a:t>κλιμακα</a:t>
            </a:r>
            <a:r>
              <a:rPr lang="el-GR" sz="2400" dirty="0"/>
              <a:t>)</a:t>
            </a:r>
          </a:p>
          <a:p>
            <a:r>
              <a:rPr lang="el-GR" sz="2400" dirty="0"/>
              <a:t>Θερμοκρασία. Η </a:t>
            </a:r>
            <a:r>
              <a:rPr lang="el-GR" sz="2400" b="1" dirty="0"/>
              <a:t>τοπικότητα</a:t>
            </a:r>
            <a:r>
              <a:rPr lang="el-GR" sz="2400" dirty="0"/>
              <a:t> της θερμοκρασίας. (θερμοκρασία εδώ, θερμοκρασία </a:t>
            </a:r>
            <a:r>
              <a:rPr lang="el-GR" sz="2400" dirty="0" err="1"/>
              <a:t>εκει</a:t>
            </a:r>
            <a:r>
              <a:rPr lang="el-GR" sz="2400" dirty="0"/>
              <a:t>)</a:t>
            </a:r>
          </a:p>
          <a:p>
            <a:r>
              <a:rPr lang="el-GR" sz="2400" dirty="0"/>
              <a:t>Πυκνότητα μορίων (και </a:t>
            </a:r>
            <a:r>
              <a:rPr lang="el-GR" sz="2400" dirty="0" err="1"/>
              <a:t>παλι</a:t>
            </a:r>
            <a:r>
              <a:rPr lang="el-GR" sz="2400" dirty="0"/>
              <a:t> </a:t>
            </a:r>
            <a:r>
              <a:rPr lang="el-GR" sz="2400" b="1" dirty="0"/>
              <a:t>τοπικότητα</a:t>
            </a:r>
            <a:r>
              <a:rPr lang="el-GR" sz="2400" dirty="0"/>
              <a:t>)</a:t>
            </a:r>
          </a:p>
          <a:p>
            <a:endParaRPr lang="el-GR" sz="2400" dirty="0"/>
          </a:p>
          <a:p>
            <a:r>
              <a:rPr lang="el-GR" sz="2400" dirty="0"/>
              <a:t>Στη </a:t>
            </a:r>
            <a:r>
              <a:rPr lang="el-GR" sz="2400" dirty="0" err="1"/>
              <a:t>Φυσικη</a:t>
            </a:r>
            <a:r>
              <a:rPr lang="el-GR" sz="2400" dirty="0"/>
              <a:t> ο χώρος δεν είναι </a:t>
            </a:r>
            <a:r>
              <a:rPr lang="el-GR" sz="2400" dirty="0" err="1"/>
              <a:t>απλως</a:t>
            </a:r>
            <a:r>
              <a:rPr lang="el-GR" sz="2400" dirty="0"/>
              <a:t> «</a:t>
            </a:r>
            <a:r>
              <a:rPr lang="el-GR" sz="2400" dirty="0" err="1"/>
              <a:t>χωρος</a:t>
            </a:r>
            <a:r>
              <a:rPr lang="el-GR" sz="2400" dirty="0"/>
              <a:t>» </a:t>
            </a:r>
            <a:r>
              <a:rPr lang="el-GR" sz="2400" dirty="0" err="1"/>
              <a:t>αλλα</a:t>
            </a:r>
            <a:r>
              <a:rPr lang="el-GR" sz="2400" dirty="0"/>
              <a:t> </a:t>
            </a:r>
            <a:r>
              <a:rPr lang="el-GR" sz="2400" dirty="0" err="1"/>
              <a:t>εχει</a:t>
            </a:r>
            <a:r>
              <a:rPr lang="el-GR" sz="2400" dirty="0"/>
              <a:t> «</a:t>
            </a:r>
            <a:r>
              <a:rPr lang="el-GR" sz="2400" b="1" dirty="0"/>
              <a:t>τοπικότητα</a:t>
            </a:r>
            <a:r>
              <a:rPr lang="el-GR" sz="2400" dirty="0"/>
              <a:t>». Είναι «κομματιαστός»</a:t>
            </a:r>
          </a:p>
          <a:p>
            <a:pPr lvl="1"/>
            <a:r>
              <a:rPr lang="el-GR" sz="2000" dirty="0"/>
              <a:t>Θυμηθείτε οπτική: μικρές ψηφίδες</a:t>
            </a:r>
          </a:p>
          <a:p>
            <a:pPr lvl="1"/>
            <a:r>
              <a:rPr lang="el-GR" sz="2000" dirty="0"/>
              <a:t>Θυμηθείτε θερμική αγωγιμότητα: στρώση τη στρώση περνά η θερμότητα</a:t>
            </a:r>
          </a:p>
          <a:p>
            <a:pPr lvl="1"/>
            <a:r>
              <a:rPr lang="el-GR" sz="2000" dirty="0"/>
              <a:t>Θυμηθείτε τη </a:t>
            </a:r>
            <a:r>
              <a:rPr lang="el-GR" sz="2000" dirty="0" err="1"/>
              <a:t>θερμικη</a:t>
            </a:r>
            <a:r>
              <a:rPr lang="el-GR" sz="2000" dirty="0"/>
              <a:t> διαστολή/συστολή: τοπικά, </a:t>
            </a:r>
            <a:r>
              <a:rPr lang="el-GR" sz="2000" dirty="0" err="1"/>
              <a:t>αναλογα</a:t>
            </a:r>
            <a:r>
              <a:rPr lang="el-GR" sz="2000" dirty="0"/>
              <a:t> με την τοπική θερμοκρασία</a:t>
            </a:r>
          </a:p>
        </p:txBody>
      </p:sp>
    </p:spTree>
    <p:extLst>
      <p:ext uri="{BB962C8B-B14F-4D97-AF65-F5344CB8AC3E}">
        <p14:creationId xmlns:p14="http://schemas.microsoft.com/office/powerpoint/2010/main" val="199447501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7476</TotalTime>
  <Words>1017</Words>
  <Application>Microsoft Office PowerPoint</Application>
  <PresentationFormat>Προβολή στην οθόνη (4:3)</PresentationFormat>
  <Paragraphs>117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4</vt:i4>
      </vt:variant>
      <vt:variant>
        <vt:lpstr>Τίτλοι διαφανειών</vt:lpstr>
      </vt:variant>
      <vt:variant>
        <vt:i4>19</vt:i4>
      </vt:variant>
    </vt:vector>
  </HeadingPairs>
  <TitlesOfParts>
    <vt:vector size="25" baseType="lpstr">
      <vt:lpstr>Arial</vt:lpstr>
      <vt:lpstr>Calibri</vt:lpstr>
      <vt:lpstr>Θέμα του Office</vt:lpstr>
      <vt:lpstr>2_Θέμα του Office</vt:lpstr>
      <vt:lpstr>1_Θέμα του Office</vt:lpstr>
      <vt:lpstr>3_Θέμα του Office</vt:lpstr>
      <vt:lpstr>ΒΑΣΙΚΕΣ ΕΝΟΙΕΣ ΦΥΣΙΚΩΝ ΕΠΙΣΤΗΜΩΝ</vt:lpstr>
      <vt:lpstr>Η θερμότητα ως ενέργεια που ταξιδεύει</vt:lpstr>
      <vt:lpstr>Οργανώνουμε τη σκέψη μας</vt:lpstr>
      <vt:lpstr>Εξάτμηση και συμπύκνωση </vt:lpstr>
      <vt:lpstr>Το μοντελο για την εξάτμιση και τη συμπύκνωση(1/4)</vt:lpstr>
      <vt:lpstr>Το μοντελο για την εξάτμιση και τη συμπύκνωση(2/4)</vt:lpstr>
      <vt:lpstr>Το μοντελο για την εξάτμιση και τη συμπύκνωση(3/4)</vt:lpstr>
      <vt:lpstr>Το μοντελο για την εξάτμιση και τη συμπύκνωση(4/4)</vt:lpstr>
      <vt:lpstr>Το μοντελο για την εξάτμιση και τη συμπύκνωση</vt:lpstr>
      <vt:lpstr>Εικόνες που μας βοηθούν να αυτονομηθούμε</vt:lpstr>
      <vt:lpstr>Ερώτημα</vt:lpstr>
      <vt:lpstr>Εφαρμογή1 </vt:lpstr>
      <vt:lpstr>Εφαρμογή1 (συνεχεια)</vt:lpstr>
      <vt:lpstr>Εφαρμογή 2</vt:lpstr>
      <vt:lpstr>Ερώτημα</vt:lpstr>
      <vt:lpstr>Εφαρμογή3 </vt:lpstr>
      <vt:lpstr>Εφαρμογή4 </vt:lpstr>
      <vt:lpstr>Εφαρμογή 4 (συνεχεια)</vt:lpstr>
      <vt:lpstr>Αναστοχασμός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ΒΑΣΙΚΕΣ ΕΝΟΙΕΣ ΦΥΣΙΚΩΝ ΕΠΙΣΤΗΜΩΝ</dc:title>
  <dc:creator>ΠΤΔΕ</dc:creator>
  <cp:lastModifiedBy>user</cp:lastModifiedBy>
  <cp:revision>395</cp:revision>
  <cp:lastPrinted>2020-12-11T11:35:15Z</cp:lastPrinted>
  <dcterms:created xsi:type="dcterms:W3CDTF">2020-09-21T06:35:47Z</dcterms:created>
  <dcterms:modified xsi:type="dcterms:W3CDTF">2023-11-14T15:04:04Z</dcterms:modified>
</cp:coreProperties>
</file>