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86" r:id="rId2"/>
    <p:sldId id="387" r:id="rId3"/>
    <p:sldId id="388" r:id="rId4"/>
    <p:sldId id="389" r:id="rId5"/>
    <p:sldId id="390" r:id="rId6"/>
    <p:sldId id="391" r:id="rId7"/>
    <p:sldId id="392" r:id="rId8"/>
    <p:sldId id="393" r:id="rId9"/>
    <p:sldId id="39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016C563-3F41-447C-9090-737B4FBBC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βιβλιοθήκη </a:t>
            </a:r>
            <a:r>
              <a:rPr lang="en-US" dirty="0"/>
              <a:t>Matplotlib</a:t>
            </a:r>
            <a:endParaRPr lang="el-GR" dirty="0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8AD2462-115D-48A2-82F4-3468DC897A4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1281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F617AC-7B37-4D7A-BD06-101877C09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Ένα πρώτο διάγραμμα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8BFBDE-8F2F-48E8-AA2D-2DDDAB356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79418"/>
            <a:ext cx="8915400" cy="433180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#</a:t>
            </a:r>
            <a:r>
              <a:rPr lang="el-GR" dirty="0"/>
              <a:t>Δημιουργία μιας καμπύλης ημιτόνου στο διάστημα [-2π, 2π]</a:t>
            </a:r>
          </a:p>
          <a:p>
            <a:pPr marL="0" indent="0">
              <a:buNone/>
            </a:pPr>
            <a:r>
              <a:rPr lang="en-US" dirty="0"/>
              <a:t>&gt;&gt;&gt; import </a:t>
            </a:r>
            <a:r>
              <a:rPr lang="en-US" dirty="0" err="1"/>
              <a:t>numpy</a:t>
            </a:r>
            <a:r>
              <a:rPr lang="en-US" dirty="0"/>
              <a:t> as np</a:t>
            </a:r>
          </a:p>
          <a:p>
            <a:pPr marL="0" indent="0">
              <a:buNone/>
            </a:pPr>
            <a:r>
              <a:rPr lang="en-US" dirty="0"/>
              <a:t>&gt;&gt;&gt; import matplotlib as </a:t>
            </a:r>
            <a:r>
              <a:rPr lang="en-US" dirty="0" err="1"/>
              <a:t>mpl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&gt;&gt;&gt; import </a:t>
            </a:r>
            <a:r>
              <a:rPr lang="en-US" dirty="0" err="1"/>
              <a:t>matplotlib.pyplot</a:t>
            </a:r>
            <a:r>
              <a:rPr lang="en-US" dirty="0"/>
              <a:t> as </a:t>
            </a:r>
            <a:r>
              <a:rPr lang="en-US" dirty="0" err="1"/>
              <a:t>plt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&gt;&gt;&gt; x=</a:t>
            </a:r>
            <a:r>
              <a:rPr lang="en-US" dirty="0" err="1"/>
              <a:t>np.linspace</a:t>
            </a:r>
            <a:r>
              <a:rPr lang="en-US" dirty="0"/>
              <a:t>(-2*</a:t>
            </a:r>
            <a:r>
              <a:rPr lang="en-US" dirty="0" err="1"/>
              <a:t>np.pi</a:t>
            </a:r>
            <a:r>
              <a:rPr lang="en-US" dirty="0"/>
              <a:t>, 2*np.pi,100)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&gt;&gt;&gt;</a:t>
            </a:r>
            <a:r>
              <a:rPr lang="en-US" dirty="0"/>
              <a:t> y=</a:t>
            </a:r>
            <a:r>
              <a:rPr lang="en-US" dirty="0" err="1"/>
              <a:t>np.sin</a:t>
            </a:r>
            <a:r>
              <a:rPr lang="en-US" dirty="0"/>
              <a:t>(x)</a:t>
            </a:r>
          </a:p>
          <a:p>
            <a:pPr marL="0" indent="0">
              <a:buNone/>
            </a:pPr>
            <a:r>
              <a:rPr lang="en-US" dirty="0"/>
              <a:t>&gt;&gt;&gt; </a:t>
            </a:r>
            <a:r>
              <a:rPr lang="en-US" dirty="0" err="1"/>
              <a:t>plt.plot</a:t>
            </a:r>
            <a:r>
              <a:rPr lang="en-US" dirty="0"/>
              <a:t>(</a:t>
            </a:r>
            <a:r>
              <a:rPr lang="en-US" dirty="0" err="1"/>
              <a:t>x,y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&gt;&gt;&gt; </a:t>
            </a:r>
            <a:r>
              <a:rPr lang="en-US" dirty="0" err="1"/>
              <a:t>plt.show</a:t>
            </a:r>
            <a:r>
              <a:rPr lang="en-US" dirty="0"/>
              <a:t>()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15288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F617AC-7B37-4D7A-BD06-101877C09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Ένα πρώτο διάγραμμα</a:t>
            </a:r>
          </a:p>
        </p:txBody>
      </p:sp>
      <p:pic>
        <p:nvPicPr>
          <p:cNvPr id="7" name="Θέση περιεχομένου 6">
            <a:extLst>
              <a:ext uri="{FF2B5EF4-FFF2-40B4-BE49-F238E27FC236}">
                <a16:creationId xmlns:a16="http://schemas.microsoft.com/office/drawing/2014/main" id="{895C0E41-8E9F-4B44-B73A-5434365426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71851" y="1661545"/>
            <a:ext cx="6125856" cy="3935783"/>
          </a:xfrm>
        </p:spPr>
      </p:pic>
    </p:spTree>
    <p:extLst>
      <p:ext uri="{BB962C8B-B14F-4D97-AF65-F5344CB8AC3E}">
        <p14:creationId xmlns:p14="http://schemas.microsoft.com/office/powerpoint/2010/main" val="3824339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F617AC-7B37-4D7A-BD06-101877C09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Ρυθμίζοντας τις παραμέτρους διαγραμμάτων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8BFBDE-8F2F-48E8-AA2D-2DDDAB356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7612" y="1902086"/>
            <a:ext cx="8915400" cy="43318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&gt;&gt;&gt; import </a:t>
            </a:r>
            <a:r>
              <a:rPr lang="en-US" dirty="0" err="1"/>
              <a:t>numpy</a:t>
            </a:r>
            <a:r>
              <a:rPr lang="en-US" dirty="0"/>
              <a:t> as np</a:t>
            </a:r>
          </a:p>
          <a:p>
            <a:pPr marL="0" indent="0">
              <a:buNone/>
            </a:pPr>
            <a:r>
              <a:rPr lang="en-US" dirty="0"/>
              <a:t>&gt;&gt;&gt; import matplotlib as </a:t>
            </a:r>
            <a:r>
              <a:rPr lang="en-US" dirty="0" err="1"/>
              <a:t>mpl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&gt;&gt;&gt; import </a:t>
            </a:r>
            <a:r>
              <a:rPr lang="en-US" dirty="0" err="1"/>
              <a:t>matplotlib.pyplot</a:t>
            </a:r>
            <a:r>
              <a:rPr lang="en-US" dirty="0"/>
              <a:t> as </a:t>
            </a:r>
            <a:r>
              <a:rPr lang="en-US" dirty="0" err="1"/>
              <a:t>plt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&gt;&gt;&gt; x=</a:t>
            </a:r>
            <a:r>
              <a:rPr lang="en-US" dirty="0" err="1"/>
              <a:t>np.linspace</a:t>
            </a:r>
            <a:r>
              <a:rPr lang="en-US" dirty="0"/>
              <a:t>(-2*</a:t>
            </a:r>
            <a:r>
              <a:rPr lang="en-US" dirty="0" err="1"/>
              <a:t>np.pi</a:t>
            </a:r>
            <a:r>
              <a:rPr lang="en-US" dirty="0"/>
              <a:t>, 2*np.pi,100)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&gt;&gt;&gt;</a:t>
            </a:r>
            <a:r>
              <a:rPr lang="en-US" dirty="0"/>
              <a:t> y=</a:t>
            </a:r>
            <a:r>
              <a:rPr lang="en-US" dirty="0" err="1"/>
              <a:t>np.sin</a:t>
            </a:r>
            <a:r>
              <a:rPr lang="en-US" dirty="0"/>
              <a:t>(x)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&gt;&gt;&gt; </a:t>
            </a:r>
            <a:r>
              <a:rPr lang="en-US" dirty="0"/>
              <a:t>y1=</a:t>
            </a:r>
            <a:r>
              <a:rPr lang="en-US" dirty="0" err="1"/>
              <a:t>np.cos</a:t>
            </a:r>
            <a:r>
              <a:rPr lang="en-US" dirty="0"/>
              <a:t>(x)</a:t>
            </a:r>
          </a:p>
          <a:p>
            <a:pPr marL="0" indent="0">
              <a:buNone/>
            </a:pPr>
            <a:r>
              <a:rPr lang="en-US" dirty="0"/>
              <a:t>&gt;&gt;&gt; fig=</a:t>
            </a:r>
            <a:r>
              <a:rPr lang="en-US" dirty="0" err="1"/>
              <a:t>plt.figure</a:t>
            </a:r>
            <a:r>
              <a:rPr lang="en-US" dirty="0"/>
              <a:t>(</a:t>
            </a:r>
            <a:r>
              <a:rPr lang="en-US" dirty="0" err="1"/>
              <a:t>figsize</a:t>
            </a:r>
            <a:r>
              <a:rPr lang="en-US" dirty="0"/>
              <a:t>=(6,3), </a:t>
            </a:r>
            <a:r>
              <a:rPr lang="en-US" dirty="0" err="1"/>
              <a:t>facecolor</a:t>
            </a:r>
            <a:r>
              <a:rPr lang="en-US" dirty="0"/>
              <a:t>=‘0.8’)</a:t>
            </a:r>
          </a:p>
          <a:p>
            <a:pPr marL="0" indent="0">
              <a:buNone/>
            </a:pPr>
            <a:r>
              <a:rPr lang="en-US" dirty="0"/>
              <a:t>&gt;&gt;&gt; </a:t>
            </a:r>
            <a:r>
              <a:rPr lang="en-US" dirty="0" err="1"/>
              <a:t>fig.suptitle</a:t>
            </a:r>
            <a:r>
              <a:rPr lang="en-US" dirty="0"/>
              <a:t>(‘</a:t>
            </a:r>
            <a:r>
              <a:rPr lang="el-GR" dirty="0" err="1"/>
              <a:t>ημ</a:t>
            </a:r>
            <a:r>
              <a:rPr lang="el-GR" dirty="0"/>
              <a:t>, συν στο [-2π,2π]</a:t>
            </a:r>
            <a:r>
              <a:rPr lang="en-US" dirty="0"/>
              <a:t>’, </a:t>
            </a:r>
            <a:r>
              <a:rPr lang="en-US" dirty="0" err="1"/>
              <a:t>fontsize</a:t>
            </a:r>
            <a:r>
              <a:rPr lang="en-US" dirty="0"/>
              <a:t>=12)</a:t>
            </a:r>
          </a:p>
          <a:p>
            <a:pPr marL="0" indent="0">
              <a:buNone/>
            </a:pPr>
            <a:r>
              <a:rPr lang="en-US" dirty="0"/>
              <a:t>&gt;&gt;&gt; ax=</a:t>
            </a:r>
            <a:r>
              <a:rPr lang="en-US" dirty="0" err="1"/>
              <a:t>fig.add_axes</a:t>
            </a:r>
            <a:r>
              <a:rPr lang="en-US" dirty="0"/>
              <a:t>((0.1,0.1,0.8,0.8), </a:t>
            </a:r>
            <a:r>
              <a:rPr lang="en-US" dirty="0" err="1"/>
              <a:t>facecolor</a:t>
            </a:r>
            <a:r>
              <a:rPr lang="en-US" dirty="0"/>
              <a:t>=‘0.95’)</a:t>
            </a:r>
          </a:p>
          <a:p>
            <a:pPr marL="0" indent="0">
              <a:buNone/>
            </a:pPr>
            <a:r>
              <a:rPr lang="en-US" dirty="0"/>
              <a:t>&gt;&gt;&gt; </a:t>
            </a:r>
            <a:r>
              <a:rPr lang="en-US" dirty="0" err="1"/>
              <a:t>ax.plot</a:t>
            </a:r>
            <a:r>
              <a:rPr lang="en-US" dirty="0"/>
              <a:t>(</a:t>
            </a:r>
            <a:r>
              <a:rPr lang="en-US" dirty="0" err="1"/>
              <a:t>x,y</a:t>
            </a:r>
            <a:r>
              <a:rPr lang="en-US" dirty="0"/>
              <a:t>, ‘g:’, linewidth=3)</a:t>
            </a:r>
          </a:p>
          <a:p>
            <a:pPr marL="0" indent="0">
              <a:buNone/>
            </a:pPr>
            <a:r>
              <a:rPr lang="en-US" dirty="0"/>
              <a:t>&gt;&gt;&gt; </a:t>
            </a:r>
            <a:r>
              <a:rPr lang="en-US" dirty="0" err="1"/>
              <a:t>ax.plot</a:t>
            </a:r>
            <a:r>
              <a:rPr lang="en-US" dirty="0"/>
              <a:t>(x,y1,’r—’,linewidth=2)</a:t>
            </a:r>
          </a:p>
          <a:p>
            <a:pPr marL="0" indent="0">
              <a:buNone/>
            </a:pPr>
            <a:r>
              <a:rPr lang="en-US" dirty="0"/>
              <a:t>&gt;&gt;&gt; </a:t>
            </a:r>
            <a:r>
              <a:rPr lang="en-US" dirty="0" err="1"/>
              <a:t>plt.show</a:t>
            </a:r>
            <a:r>
              <a:rPr lang="en-US" dirty="0"/>
              <a:t>()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0073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F617AC-7B37-4D7A-BD06-101877C09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Ρυθμίζοντας τις παραμέτρους διαγραμμάτων</a:t>
            </a:r>
          </a:p>
        </p:txBody>
      </p:sp>
      <p:pic>
        <p:nvPicPr>
          <p:cNvPr id="7" name="Θέση περιεχομένου 6">
            <a:extLst>
              <a:ext uri="{FF2B5EF4-FFF2-40B4-BE49-F238E27FC236}">
                <a16:creationId xmlns:a16="http://schemas.microsoft.com/office/drawing/2014/main" id="{0B25AE0C-5A7A-4A4D-A047-120D802AD6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52725" y="2619550"/>
            <a:ext cx="6776727" cy="3830324"/>
          </a:xfrm>
        </p:spPr>
      </p:pic>
    </p:spTree>
    <p:extLst>
      <p:ext uri="{BB962C8B-B14F-4D97-AF65-F5344CB8AC3E}">
        <p14:creationId xmlns:p14="http://schemas.microsoft.com/office/powerpoint/2010/main" val="1283360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F617AC-7B37-4D7A-BD06-101877C09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Πολλαπλά συστήματα αξόνων στο ίδιο σχήμα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8BFBDE-8F2F-48E8-AA2D-2DDDAB356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7612" y="1902086"/>
            <a:ext cx="8915400" cy="433180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err="1"/>
              <a:t>numpy</a:t>
            </a:r>
            <a:r>
              <a:rPr lang="en-US" dirty="0"/>
              <a:t> as np</a:t>
            </a:r>
          </a:p>
          <a:p>
            <a:pPr marL="0" indent="0">
              <a:buNone/>
            </a:pPr>
            <a:r>
              <a:rPr lang="en-US" dirty="0"/>
              <a:t>import matplotlib as </a:t>
            </a:r>
            <a:r>
              <a:rPr lang="en-US" dirty="0" err="1"/>
              <a:t>mpl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err="1"/>
              <a:t>matplotlib.pyplot</a:t>
            </a:r>
            <a:r>
              <a:rPr lang="en-US" dirty="0"/>
              <a:t> as </a:t>
            </a:r>
            <a:r>
              <a:rPr lang="en-US" dirty="0" err="1"/>
              <a:t>plt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x=</a:t>
            </a:r>
            <a:r>
              <a:rPr lang="en-US" dirty="0" err="1"/>
              <a:t>np.linspace</a:t>
            </a:r>
            <a:r>
              <a:rPr lang="en-US" dirty="0"/>
              <a:t>(-2*</a:t>
            </a:r>
            <a:r>
              <a:rPr lang="en-US" dirty="0" err="1"/>
              <a:t>np.pi</a:t>
            </a:r>
            <a:r>
              <a:rPr lang="en-US" dirty="0"/>
              <a:t>, 2*np.pi,40)</a:t>
            </a:r>
          </a:p>
          <a:p>
            <a:pPr marL="0" indent="0">
              <a:buNone/>
            </a:pPr>
            <a:r>
              <a:rPr lang="en-US" dirty="0"/>
              <a:t>y=</a:t>
            </a:r>
            <a:r>
              <a:rPr lang="en-US" dirty="0" err="1"/>
              <a:t>np.sin</a:t>
            </a:r>
            <a:r>
              <a:rPr lang="en-US" dirty="0"/>
              <a:t>(x)</a:t>
            </a:r>
          </a:p>
          <a:p>
            <a:pPr marL="0" indent="0">
              <a:buNone/>
            </a:pPr>
            <a:r>
              <a:rPr lang="en-US" dirty="0"/>
              <a:t>y1=</a:t>
            </a:r>
            <a:r>
              <a:rPr lang="en-US" dirty="0" err="1"/>
              <a:t>np.cos</a:t>
            </a:r>
            <a:r>
              <a:rPr lang="en-US" dirty="0"/>
              <a:t>(x)</a:t>
            </a:r>
          </a:p>
          <a:p>
            <a:pPr marL="0" indent="0">
              <a:buNone/>
            </a:pPr>
            <a:r>
              <a:rPr lang="en-US" dirty="0"/>
              <a:t>fig, </a:t>
            </a:r>
            <a:r>
              <a:rPr lang="en-US" dirty="0" err="1"/>
              <a:t>axs</a:t>
            </a:r>
            <a:r>
              <a:rPr lang="en-US" dirty="0"/>
              <a:t>=</a:t>
            </a:r>
            <a:r>
              <a:rPr lang="en-US" dirty="0" err="1"/>
              <a:t>plt.subplots</a:t>
            </a:r>
            <a:r>
              <a:rPr lang="en-US" dirty="0"/>
              <a:t>(</a:t>
            </a:r>
            <a:r>
              <a:rPr lang="en-US" dirty="0" err="1"/>
              <a:t>nrows</a:t>
            </a:r>
            <a:r>
              <a:rPr lang="en-US" dirty="0"/>
              <a:t>=2, </a:t>
            </a:r>
            <a:r>
              <a:rPr lang="en-US" dirty="0" err="1"/>
              <a:t>ncols</a:t>
            </a:r>
            <a:r>
              <a:rPr lang="en-US" dirty="0"/>
              <a:t>=1, </a:t>
            </a:r>
            <a:r>
              <a:rPr lang="en-US" dirty="0" err="1"/>
              <a:t>figsize</a:t>
            </a:r>
            <a:r>
              <a:rPr lang="en-US" dirty="0"/>
              <a:t>=(8,5))</a:t>
            </a:r>
          </a:p>
          <a:p>
            <a:pPr marL="0" indent="0">
              <a:buNone/>
            </a:pPr>
            <a:r>
              <a:rPr lang="en-US" dirty="0" err="1"/>
              <a:t>fig.tight_layout</a:t>
            </a:r>
            <a:r>
              <a:rPr lang="en-US" dirty="0"/>
              <a:t>(pad=1.5)</a:t>
            </a:r>
          </a:p>
          <a:p>
            <a:pPr marL="0" indent="0">
              <a:buNone/>
            </a:pPr>
            <a:r>
              <a:rPr lang="en-US" dirty="0" err="1"/>
              <a:t>axs</a:t>
            </a:r>
            <a:r>
              <a:rPr lang="en-US" dirty="0"/>
              <a:t>[0].</a:t>
            </a:r>
            <a:r>
              <a:rPr lang="en-US" dirty="0" err="1"/>
              <a:t>set_facecolor</a:t>
            </a:r>
            <a:r>
              <a:rPr lang="en-US" dirty="0"/>
              <a:t>('0.95')</a:t>
            </a:r>
          </a:p>
          <a:p>
            <a:pPr marL="0" indent="0">
              <a:buNone/>
            </a:pPr>
            <a:r>
              <a:rPr lang="en-US" dirty="0" err="1"/>
              <a:t>axs</a:t>
            </a:r>
            <a:r>
              <a:rPr lang="en-US" dirty="0"/>
              <a:t>[1].</a:t>
            </a:r>
            <a:r>
              <a:rPr lang="en-US" dirty="0" err="1"/>
              <a:t>set_facecolor</a:t>
            </a:r>
            <a:r>
              <a:rPr lang="en-US" dirty="0"/>
              <a:t>('0.95')</a:t>
            </a:r>
          </a:p>
          <a:p>
            <a:pPr marL="0" indent="0">
              <a:buNone/>
            </a:pPr>
            <a:r>
              <a:rPr lang="en-US" dirty="0" err="1"/>
              <a:t>axs</a:t>
            </a:r>
            <a:r>
              <a:rPr lang="en-US" dirty="0"/>
              <a:t>[0].plot(</a:t>
            </a:r>
            <a:r>
              <a:rPr lang="en-US" dirty="0" err="1"/>
              <a:t>x,y,marker</a:t>
            </a:r>
            <a:r>
              <a:rPr lang="en-US" dirty="0"/>
              <a:t>='o', </a:t>
            </a:r>
            <a:r>
              <a:rPr lang="en-US" dirty="0" err="1"/>
              <a:t>markersize</a:t>
            </a:r>
            <a:r>
              <a:rPr lang="en-US" dirty="0"/>
              <a:t>=8, </a:t>
            </a:r>
            <a:r>
              <a:rPr lang="en-US" dirty="0" err="1"/>
              <a:t>markerfacecolor</a:t>
            </a:r>
            <a:r>
              <a:rPr lang="en-US" dirty="0"/>
              <a:t>='#FFA500', </a:t>
            </a:r>
            <a:r>
              <a:rPr lang="en-US" dirty="0" err="1"/>
              <a:t>markeredgewidth</a:t>
            </a:r>
            <a:r>
              <a:rPr lang="en-US" dirty="0"/>
              <a:t>=1, </a:t>
            </a:r>
            <a:r>
              <a:rPr lang="en-US" dirty="0" err="1"/>
              <a:t>markeredgecolor</a:t>
            </a:r>
            <a:r>
              <a:rPr lang="en-US" dirty="0"/>
              <a:t>='</a:t>
            </a:r>
            <a:r>
              <a:rPr lang="en-US" dirty="0" err="1"/>
              <a:t>xkcd:petrol</a:t>
            </a:r>
            <a:r>
              <a:rPr lang="en-US" dirty="0"/>
              <a:t>')</a:t>
            </a:r>
          </a:p>
          <a:p>
            <a:pPr marL="0" indent="0">
              <a:buNone/>
            </a:pPr>
            <a:r>
              <a:rPr lang="en-US" dirty="0" err="1"/>
              <a:t>axs</a:t>
            </a:r>
            <a:r>
              <a:rPr lang="en-US" dirty="0"/>
              <a:t>[1].plot(x,y1,'g*--',linewidth=2.0)</a:t>
            </a:r>
          </a:p>
          <a:p>
            <a:pPr marL="0" indent="0">
              <a:buNone/>
            </a:pPr>
            <a:r>
              <a:rPr lang="en-US" dirty="0" err="1"/>
              <a:t>plt.show</a:t>
            </a:r>
            <a:r>
              <a:rPr lang="en-US" dirty="0"/>
              <a:t>()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98452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F617AC-7B37-4D7A-BD06-101877C09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Πολλαπλά συστήματα αξόνων στο ίδιο σχήμα</a:t>
            </a:r>
          </a:p>
        </p:txBody>
      </p:sp>
      <p:pic>
        <p:nvPicPr>
          <p:cNvPr id="7" name="Θέση περιεχομένου 6">
            <a:extLst>
              <a:ext uri="{FF2B5EF4-FFF2-40B4-BE49-F238E27FC236}">
                <a16:creationId xmlns:a16="http://schemas.microsoft.com/office/drawing/2014/main" id="{80320C33-8C1F-46C3-85F5-E38212ED72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86100" y="2133600"/>
            <a:ext cx="7072313" cy="4293904"/>
          </a:xfrm>
        </p:spPr>
      </p:pic>
    </p:spTree>
    <p:extLst>
      <p:ext uri="{BB962C8B-B14F-4D97-AF65-F5344CB8AC3E}">
        <p14:creationId xmlns:p14="http://schemas.microsoft.com/office/powerpoint/2010/main" val="1888157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F617AC-7B37-4D7A-BD06-101877C09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Τίτλοι διαγράμματος και αξόνων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8BFBDE-8F2F-48E8-AA2D-2DDDAB356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7612" y="1902086"/>
            <a:ext cx="8915400" cy="43318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import </a:t>
            </a:r>
            <a:r>
              <a:rPr lang="en-GB" dirty="0" err="1"/>
              <a:t>numpy</a:t>
            </a:r>
            <a:r>
              <a:rPr lang="en-GB" dirty="0"/>
              <a:t> as np</a:t>
            </a:r>
          </a:p>
          <a:p>
            <a:pPr marL="0" indent="0">
              <a:buNone/>
            </a:pPr>
            <a:r>
              <a:rPr lang="en-GB" dirty="0"/>
              <a:t>import matplotlib as </a:t>
            </a:r>
            <a:r>
              <a:rPr lang="en-GB" dirty="0" err="1"/>
              <a:t>mpl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import </a:t>
            </a:r>
            <a:r>
              <a:rPr lang="en-GB" dirty="0" err="1"/>
              <a:t>matplotlib.pyplot</a:t>
            </a:r>
            <a:r>
              <a:rPr lang="en-GB" dirty="0"/>
              <a:t> as </a:t>
            </a:r>
            <a:r>
              <a:rPr lang="en-GB" dirty="0" err="1"/>
              <a:t>plt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t=</a:t>
            </a:r>
            <a:r>
              <a:rPr lang="en-GB" dirty="0" err="1"/>
              <a:t>np.linspace</a:t>
            </a:r>
            <a:r>
              <a:rPr lang="en-GB" dirty="0"/>
              <a:t>(0, 70,500)</a:t>
            </a:r>
          </a:p>
          <a:p>
            <a:pPr marL="0" indent="0">
              <a:buNone/>
            </a:pPr>
            <a:r>
              <a:rPr lang="en-GB" dirty="0"/>
              <a:t>y=</a:t>
            </a:r>
            <a:r>
              <a:rPr lang="en-GB" dirty="0" err="1"/>
              <a:t>np.exp</a:t>
            </a:r>
            <a:r>
              <a:rPr lang="en-GB" dirty="0"/>
              <a:t>(-t/10)*</a:t>
            </a:r>
            <a:r>
              <a:rPr lang="en-GB" dirty="0" err="1"/>
              <a:t>np.cos</a:t>
            </a:r>
            <a:r>
              <a:rPr lang="en-GB" dirty="0"/>
              <a:t>(t) 				#y(t)=e^(-t/10)cos(t)</a:t>
            </a:r>
          </a:p>
          <a:p>
            <a:pPr marL="0" indent="0">
              <a:buNone/>
            </a:pPr>
            <a:r>
              <a:rPr lang="en-GB" dirty="0"/>
              <a:t>fig, </a:t>
            </a:r>
            <a:r>
              <a:rPr lang="en-GB" dirty="0" err="1"/>
              <a:t>axs</a:t>
            </a:r>
            <a:r>
              <a:rPr lang="en-GB" dirty="0"/>
              <a:t>=</a:t>
            </a:r>
            <a:r>
              <a:rPr lang="en-GB" dirty="0" err="1"/>
              <a:t>plt.subplots</a:t>
            </a:r>
            <a:r>
              <a:rPr lang="en-GB" dirty="0"/>
              <a:t>(</a:t>
            </a:r>
            <a:r>
              <a:rPr lang="en-GB" dirty="0" err="1"/>
              <a:t>figsize</a:t>
            </a:r>
            <a:r>
              <a:rPr lang="en-GB" dirty="0"/>
              <a:t>=(8,5))</a:t>
            </a:r>
          </a:p>
          <a:p>
            <a:pPr marL="0" indent="0">
              <a:buNone/>
            </a:pPr>
            <a:r>
              <a:rPr lang="en-GB" dirty="0" err="1"/>
              <a:t>axs.plot</a:t>
            </a:r>
            <a:r>
              <a:rPr lang="en-GB" dirty="0"/>
              <a:t>(</a:t>
            </a:r>
            <a:r>
              <a:rPr lang="en-GB" dirty="0" err="1"/>
              <a:t>t,y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dirty="0" err="1"/>
              <a:t>axs.set_xlabel</a:t>
            </a:r>
            <a:r>
              <a:rPr lang="en-GB" dirty="0"/>
              <a:t>('t-&gt;secs', </a:t>
            </a:r>
            <a:r>
              <a:rPr lang="en-GB" dirty="0" err="1"/>
              <a:t>labelpad</a:t>
            </a:r>
            <a:r>
              <a:rPr lang="en-GB" dirty="0"/>
              <a:t>=6, </a:t>
            </a:r>
            <a:r>
              <a:rPr lang="en-GB" dirty="0" err="1"/>
              <a:t>fontsize</a:t>
            </a:r>
            <a:r>
              <a:rPr lang="en-GB" dirty="0"/>
              <a:t>=10, </a:t>
            </a:r>
            <a:r>
              <a:rPr lang="en-GB" dirty="0" err="1"/>
              <a:t>fontname</a:t>
            </a:r>
            <a:r>
              <a:rPr lang="en-GB" dirty="0"/>
              <a:t>='sans serif', style='italic')</a:t>
            </a:r>
          </a:p>
          <a:p>
            <a:pPr marL="0" indent="0">
              <a:buNone/>
            </a:pPr>
            <a:r>
              <a:rPr lang="en-GB" dirty="0" err="1"/>
              <a:t>axs.set_ylabel</a:t>
            </a:r>
            <a:r>
              <a:rPr lang="en-GB" dirty="0"/>
              <a:t>('y=f(t)', </a:t>
            </a:r>
            <a:r>
              <a:rPr lang="en-GB" dirty="0" err="1"/>
              <a:t>labelpad</a:t>
            </a:r>
            <a:r>
              <a:rPr lang="en-GB" dirty="0"/>
              <a:t>=6, </a:t>
            </a:r>
            <a:r>
              <a:rPr lang="en-GB" dirty="0" err="1"/>
              <a:t>fontsize</a:t>
            </a:r>
            <a:r>
              <a:rPr lang="en-GB" dirty="0"/>
              <a:t>=10, </a:t>
            </a:r>
            <a:r>
              <a:rPr lang="en-GB" dirty="0" err="1"/>
              <a:t>fontname</a:t>
            </a:r>
            <a:r>
              <a:rPr lang="en-GB" dirty="0"/>
              <a:t>='serif')</a:t>
            </a:r>
          </a:p>
          <a:p>
            <a:pPr marL="0" indent="0">
              <a:buNone/>
            </a:pPr>
            <a:r>
              <a:rPr lang="en-GB" dirty="0" err="1"/>
              <a:t>axs.set_title</a:t>
            </a:r>
            <a:r>
              <a:rPr lang="en-GB" dirty="0"/>
              <a:t>('</a:t>
            </a:r>
            <a:r>
              <a:rPr lang="el-GR" dirty="0"/>
              <a:t>Ταλάντωση με απόσβεση', </a:t>
            </a:r>
            <a:r>
              <a:rPr lang="en-GB" dirty="0" err="1"/>
              <a:t>fontsize</a:t>
            </a:r>
            <a:r>
              <a:rPr lang="en-GB" dirty="0"/>
              <a:t>=14, </a:t>
            </a:r>
            <a:r>
              <a:rPr lang="en-GB" dirty="0" err="1"/>
              <a:t>fontname</a:t>
            </a:r>
            <a:r>
              <a:rPr lang="en-GB" dirty="0"/>
              <a:t>='monospace', </a:t>
            </a:r>
            <a:r>
              <a:rPr lang="en-GB" dirty="0" err="1"/>
              <a:t>color</a:t>
            </a:r>
            <a:r>
              <a:rPr lang="en-GB" dirty="0"/>
              <a:t>='green', </a:t>
            </a:r>
            <a:r>
              <a:rPr lang="en-GB" dirty="0" err="1"/>
              <a:t>loc</a:t>
            </a:r>
            <a:r>
              <a:rPr lang="en-GB" dirty="0"/>
              <a:t>='</a:t>
            </a:r>
            <a:r>
              <a:rPr lang="en-GB" dirty="0" err="1"/>
              <a:t>center</a:t>
            </a:r>
            <a:r>
              <a:rPr lang="en-GB" dirty="0"/>
              <a:t>', pad=7.0)</a:t>
            </a:r>
          </a:p>
          <a:p>
            <a:pPr marL="0" indent="0">
              <a:buNone/>
            </a:pPr>
            <a:r>
              <a:rPr lang="en-GB" dirty="0" err="1"/>
              <a:t>plt.show</a:t>
            </a:r>
            <a:r>
              <a:rPr lang="en-GB" dirty="0"/>
              <a:t>()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71373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F617AC-7B37-4D7A-BD06-101877C09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Τίτλοι διαγράμματος και αξόνων</a:t>
            </a:r>
          </a:p>
        </p:txBody>
      </p:sp>
      <p:pic>
        <p:nvPicPr>
          <p:cNvPr id="7" name="Θέση περιεχομένου 6">
            <a:extLst>
              <a:ext uri="{FF2B5EF4-FFF2-40B4-BE49-F238E27FC236}">
                <a16:creationId xmlns:a16="http://schemas.microsoft.com/office/drawing/2014/main" id="{B53D82CF-7CC3-4E97-AE50-2908C6E5FA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45164" y="2133599"/>
            <a:ext cx="6477479" cy="4255187"/>
          </a:xfrm>
        </p:spPr>
      </p:pic>
    </p:spTree>
    <p:extLst>
      <p:ext uri="{BB962C8B-B14F-4D97-AF65-F5344CB8AC3E}">
        <p14:creationId xmlns:p14="http://schemas.microsoft.com/office/powerpoint/2010/main" val="809108061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32903</TotalTime>
  <Words>568</Words>
  <Application>Microsoft Office PowerPoint</Application>
  <PresentationFormat>Ευρεία οθόνη</PresentationFormat>
  <Paragraphs>53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Θρόισμα</vt:lpstr>
      <vt:lpstr>Η βιβλιοθήκη Matplotlib</vt:lpstr>
      <vt:lpstr>Ένα πρώτο διάγραμμα</vt:lpstr>
      <vt:lpstr>Ένα πρώτο διάγραμμα</vt:lpstr>
      <vt:lpstr>Ρυθμίζοντας τις παραμέτρους διαγραμμάτων</vt:lpstr>
      <vt:lpstr>Ρυθμίζοντας τις παραμέτρους διαγραμμάτων</vt:lpstr>
      <vt:lpstr>Πολλαπλά συστήματα αξόνων στο ίδιο σχήμα</vt:lpstr>
      <vt:lpstr>Πολλαπλά συστήματα αξόνων στο ίδιο σχήμα</vt:lpstr>
      <vt:lpstr>Τίτλοι διαγράμματος και αξόνων</vt:lpstr>
      <vt:lpstr>Τίτλοι διαγράμματος και αξόνων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γλώσσα προγραμματισμού Python</dc:title>
  <dc:creator>ANTONIS KONSTANTINOS</dc:creator>
  <cp:lastModifiedBy>ntinos</cp:lastModifiedBy>
  <cp:revision>185</cp:revision>
  <dcterms:created xsi:type="dcterms:W3CDTF">2022-01-12T17:34:02Z</dcterms:created>
  <dcterms:modified xsi:type="dcterms:W3CDTF">2023-06-27T12:23:34Z</dcterms:modified>
</cp:coreProperties>
</file>