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103"/>
  </p:notesMasterIdLst>
  <p:sldIdLst>
    <p:sldId id="256" r:id="rId2"/>
    <p:sldId id="550" r:id="rId3"/>
    <p:sldId id="480" r:id="rId4"/>
    <p:sldId id="482" r:id="rId5"/>
    <p:sldId id="483" r:id="rId6"/>
    <p:sldId id="542" r:id="rId7"/>
    <p:sldId id="484" r:id="rId8"/>
    <p:sldId id="489" r:id="rId9"/>
    <p:sldId id="543" r:id="rId10"/>
    <p:sldId id="544" r:id="rId11"/>
    <p:sldId id="728" r:id="rId12"/>
    <p:sldId id="492" r:id="rId13"/>
    <p:sldId id="750" r:id="rId14"/>
    <p:sldId id="733" r:id="rId15"/>
    <p:sldId id="684" r:id="rId16"/>
    <p:sldId id="496" r:id="rId17"/>
    <p:sldId id="729" r:id="rId18"/>
    <p:sldId id="730" r:id="rId19"/>
    <p:sldId id="754" r:id="rId20"/>
    <p:sldId id="731" r:id="rId21"/>
    <p:sldId id="732" r:id="rId22"/>
    <p:sldId id="756" r:id="rId23"/>
    <p:sldId id="748" r:id="rId24"/>
    <p:sldId id="735" r:id="rId25"/>
    <p:sldId id="736" r:id="rId26"/>
    <p:sldId id="737" r:id="rId27"/>
    <p:sldId id="738" r:id="rId28"/>
    <p:sldId id="739" r:id="rId29"/>
    <p:sldId id="740" r:id="rId30"/>
    <p:sldId id="741" r:id="rId31"/>
    <p:sldId id="742" r:id="rId32"/>
    <p:sldId id="688" r:id="rId33"/>
    <p:sldId id="751" r:id="rId34"/>
    <p:sldId id="758" r:id="rId35"/>
    <p:sldId id="685" r:id="rId36"/>
    <p:sldId id="757" r:id="rId37"/>
    <p:sldId id="759" r:id="rId38"/>
    <p:sldId id="707" r:id="rId39"/>
    <p:sldId id="708" r:id="rId40"/>
    <p:sldId id="709" r:id="rId41"/>
    <p:sldId id="706" r:id="rId42"/>
    <p:sldId id="714" r:id="rId43"/>
    <p:sldId id="715" r:id="rId44"/>
    <p:sldId id="749" r:id="rId45"/>
    <p:sldId id="755" r:id="rId46"/>
    <p:sldId id="710" r:id="rId47"/>
    <p:sldId id="762" r:id="rId48"/>
    <p:sldId id="763" r:id="rId49"/>
    <p:sldId id="507" r:id="rId50"/>
    <p:sldId id="551" r:id="rId51"/>
    <p:sldId id="508" r:id="rId52"/>
    <p:sldId id="509" r:id="rId53"/>
    <p:sldId id="511" r:id="rId54"/>
    <p:sldId id="512" r:id="rId55"/>
    <p:sldId id="552" r:id="rId56"/>
    <p:sldId id="553" r:id="rId57"/>
    <p:sldId id="554" r:id="rId58"/>
    <p:sldId id="555" r:id="rId59"/>
    <p:sldId id="590" r:id="rId60"/>
    <p:sldId id="674" r:id="rId61"/>
    <p:sldId id="558" r:id="rId62"/>
    <p:sldId id="559" r:id="rId63"/>
    <p:sldId id="560" r:id="rId64"/>
    <p:sldId id="675" r:id="rId65"/>
    <p:sldId id="676" r:id="rId66"/>
    <p:sldId id="718" r:id="rId67"/>
    <p:sldId id="719" r:id="rId68"/>
    <p:sldId id="721" r:id="rId69"/>
    <p:sldId id="723" r:id="rId70"/>
    <p:sldId id="724" r:id="rId71"/>
    <p:sldId id="725" r:id="rId72"/>
    <p:sldId id="722" r:id="rId73"/>
    <p:sldId id="726" r:id="rId74"/>
    <p:sldId id="521" r:id="rId75"/>
    <p:sldId id="427" r:id="rId76"/>
    <p:sldId id="522" r:id="rId77"/>
    <p:sldId id="545" r:id="rId78"/>
    <p:sldId id="546" r:id="rId79"/>
    <p:sldId id="597" r:id="rId80"/>
    <p:sldId id="566" r:id="rId81"/>
    <p:sldId id="658" r:id="rId82"/>
    <p:sldId id="598" r:id="rId83"/>
    <p:sldId id="673" r:id="rId84"/>
    <p:sldId id="537" r:id="rId85"/>
    <p:sldId id="752" r:id="rId86"/>
    <p:sldId id="760" r:id="rId87"/>
    <p:sldId id="753" r:id="rId88"/>
    <p:sldId id="563" r:id="rId89"/>
    <p:sldId id="593" r:id="rId90"/>
    <p:sldId id="594" r:id="rId91"/>
    <p:sldId id="528" r:id="rId92"/>
    <p:sldId id="529" r:id="rId93"/>
    <p:sldId id="530" r:id="rId94"/>
    <p:sldId id="531" r:id="rId95"/>
    <p:sldId id="532" r:id="rId96"/>
    <p:sldId id="533" r:id="rId97"/>
    <p:sldId id="761" r:id="rId98"/>
    <p:sldId id="534" r:id="rId99"/>
    <p:sldId id="595" r:id="rId100"/>
    <p:sldId id="717" r:id="rId101"/>
    <p:sldId id="536" r:id="rId102"/>
  </p:sldIdLst>
  <p:sldSz cx="9144000" cy="6858000" type="screen4x3"/>
  <p:notesSz cx="9144000" cy="6858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7"/>
    <p:restoredTop sz="95865"/>
  </p:normalViewPr>
  <p:slideViewPr>
    <p:cSldViewPr showGuides="1">
      <p:cViewPr varScale="1">
        <p:scale>
          <a:sx n="103" d="100"/>
          <a:sy n="103" d="100"/>
        </p:scale>
        <p:origin x="520" y="168"/>
      </p:cViewPr>
      <p:guideLst>
        <p:guide orient="horz" pos="1026"/>
        <p:guide pos="2880"/>
      </p:guideLst>
    </p:cSldViewPr>
  </p:slideViewPr>
  <p:outlineViewPr>
    <p:cViewPr>
      <p:scale>
        <a:sx n="33" d="100"/>
        <a:sy n="33" d="100"/>
      </p:scale>
      <p:origin x="0" y="-813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2992" y="19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3843187C-A09D-7E4B-B5ED-07EEB9C567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CAE59D7E-9DD6-2A44-A2B6-7E5F60B9054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F62478C1-4A23-A541-9791-769E0AB14F8D}" type="datetimeFigureOut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id="{8518E79E-8403-6846-B55F-65450FA4FE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id="{8329C422-2B35-5A43-91C1-EAF61977E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l-GR" altLang="en-GR"/>
              <a:t>Kλικ για επεξεργασία των στυλ του υποδείγματος</a:t>
            </a:r>
          </a:p>
          <a:p>
            <a:pPr lvl="1"/>
            <a:r>
              <a:rPr lang="el-GR" altLang="en-GR"/>
              <a:t>Δεύτερου επιπέδου</a:t>
            </a:r>
          </a:p>
          <a:p>
            <a:pPr lvl="2"/>
            <a:r>
              <a:rPr lang="el-GR" altLang="en-GR"/>
              <a:t>Τρίτου επιπέδου</a:t>
            </a:r>
          </a:p>
          <a:p>
            <a:pPr lvl="3"/>
            <a:r>
              <a:rPr lang="el-GR" altLang="en-GR"/>
              <a:t>Τέταρτου επιπέδου</a:t>
            </a:r>
          </a:p>
          <a:p>
            <a:pPr lvl="4"/>
            <a:r>
              <a:rPr lang="el-GR" altLang="en-GR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61D0BE0F-145F-E34A-B22D-8F79E32C69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FC2CE45F-BC96-2947-903C-7CE715724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D24C34E4-CAAE-6349-8D40-DD8310BA1065}" type="slidenum">
              <a:rPr lang="el-GR" altLang="en-GR"/>
              <a:pPr/>
              <a:t>‹#›</a:t>
            </a:fld>
            <a:endParaRPr lang="el-G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G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C34E4-CAAE-6349-8D40-DD8310BA1065}" type="slidenum">
              <a:rPr lang="el-GR" altLang="en-GR" smtClean="0"/>
              <a:pPr/>
              <a:t>1</a:t>
            </a:fld>
            <a:endParaRPr lang="el-GR" altLang="en-GR" dirty="0"/>
          </a:p>
        </p:txBody>
      </p:sp>
    </p:spTree>
    <p:extLst>
      <p:ext uri="{BB962C8B-B14F-4D97-AF65-F5344CB8AC3E}">
        <p14:creationId xmlns:p14="http://schemas.microsoft.com/office/powerpoint/2010/main" val="2508671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A2C4A482-4D09-8041-9BC1-3C10E42BA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CE2D7EF1-1F5D-914F-9D2C-355FF49B6F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AF4D8873-A9EB-E546-8901-087A38360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0E0333E-9AC6-704B-BDB0-0B1E9217FA78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51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848D1F8B-BB05-C346-A9FC-D39F19FD6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3F5CA245-F4BE-C142-BF7C-41EF2C627B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6E5E876B-CC4A-B844-B524-6345E4551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3626B1-A192-D84F-9614-16AAEB78D2D5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52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2AC88A03-0DA7-5847-81B7-CABA7C59F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E615868B-422E-5241-879D-3E63BB2C88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EC59EA23-D79C-ED42-A742-5CA5A7D26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FE31EF9-CB6E-F34F-B858-59C9825B3CBE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53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F6716EF6-078D-2146-8290-78595CBE5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FA71B156-3B1E-B141-A5C4-1397BE79E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D286C06B-A437-664A-BEEC-DB8BC2E95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D6FD91-6CB4-D643-82B9-1BCCE2E8989D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54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899BAEBD-078E-DF47-8D65-148C58556A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9E4EC922-B7DD-4347-9AE6-76400B272C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9D3C1218-1F15-1F49-B97D-4D1C083F8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564BCD-EAA8-9D47-AA51-D7A4448DE406}" type="slidenum">
              <a:rPr lang="el-GR" altLang="en-GR" sz="1200"/>
              <a:pPr eaLnBrk="1" hangingPunct="1"/>
              <a:t>56</a:t>
            </a:fld>
            <a:endParaRPr lang="el-GR" altLang="en-G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E8AE5150-B158-A345-BC18-80CBC442D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F2B5B342-4896-EC49-BC55-D74B45DD10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56CEED18-84A6-F446-8737-B104C4A979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D3F53B-942D-594E-8AD0-50BEAD3DC6B1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74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2DC8-9364-F044-8DC7-100A9CA3E398}" type="slidenum">
              <a:rPr lang="el-GR" altLang="en-US" smtClean="0"/>
              <a:pPr>
                <a:defRPr/>
              </a:pPr>
              <a:t>81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0877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G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C34E4-CAAE-6349-8D40-DD8310BA1065}" type="slidenum">
              <a:rPr lang="el-GR" altLang="en-GR" smtClean="0"/>
              <a:pPr/>
              <a:t>89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534146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  <p:txBody>
          <a:bodyPr/>
          <a:lstStyle/>
          <a:p>
            <a:endParaRPr lang="en-G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C34E4-CAAE-6349-8D40-DD8310BA1065}" type="slidenum">
              <a:rPr lang="el-GR" altLang="en-GR" smtClean="0"/>
              <a:pPr/>
              <a:t>90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706178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0BF2ED49-A01F-CA49-BDB7-777F1062C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F0C991A0-54BA-2841-813C-1DD23E8A05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EBC079F5-998C-6244-9CCC-CDEAAE94B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5586719-8A98-564A-A690-686DA22C229B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91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B8391558-40D0-1C46-972D-C99732DDA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5CC5E980-8EAC-D54D-9993-4E1F50CF02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B988401B-15C3-144C-9A01-32D129C4D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6FF391-66D1-0848-B15D-6D398C710415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AA80F3AA-C267-8B44-8954-5171766FE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EBB0A095-9FD4-5A4F-9F4B-95C4AE1D0C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3098DD77-0FD0-6142-9A6D-E3ED10E8B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44F52BC-E881-D549-9F26-09EFB54EB6E4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93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5F66CD9D-F17D-A047-9771-D0C6E6A07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3BDE607A-5857-BE46-A654-8926A14104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494DEDCD-B694-9E4D-9BD7-B5B7C1238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6903F9-EB92-9F4D-8C58-AFF6954964BE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94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>
            <a:extLst>
              <a:ext uri="{FF2B5EF4-FFF2-40B4-BE49-F238E27FC236}">
                <a16:creationId xmlns:a16="http://schemas.microsoft.com/office/drawing/2014/main" id="{CB6DDFF7-174B-754B-AA96-7F6F0189A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111618" name="Notes Placeholder 2">
            <a:extLst>
              <a:ext uri="{FF2B5EF4-FFF2-40B4-BE49-F238E27FC236}">
                <a16:creationId xmlns:a16="http://schemas.microsoft.com/office/drawing/2014/main" id="{3E31A8F2-66F0-604B-AB80-232D32D6F2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FFFB7E84-A4E3-D349-8A47-2BFB9722F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80139A8-7197-BF4A-81A1-7DDFFD4DEB5D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95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>
            <a:extLst>
              <a:ext uri="{FF2B5EF4-FFF2-40B4-BE49-F238E27FC236}">
                <a16:creationId xmlns:a16="http://schemas.microsoft.com/office/drawing/2014/main" id="{3378D53E-54A2-5846-AC7C-621A4DBA6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113666" name="Notes Placeholder 2">
            <a:extLst>
              <a:ext uri="{FF2B5EF4-FFF2-40B4-BE49-F238E27FC236}">
                <a16:creationId xmlns:a16="http://schemas.microsoft.com/office/drawing/2014/main" id="{10331904-0FAB-4349-A6DE-E7BDFE0285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113667" name="Slide Number Placeholder 3">
            <a:extLst>
              <a:ext uri="{FF2B5EF4-FFF2-40B4-BE49-F238E27FC236}">
                <a16:creationId xmlns:a16="http://schemas.microsoft.com/office/drawing/2014/main" id="{7A81CCD4-C8E5-A24F-9318-C18556E2F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A06C58-5A66-3148-AEB5-FE800F78F315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96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>
            <a:extLst>
              <a:ext uri="{FF2B5EF4-FFF2-40B4-BE49-F238E27FC236}">
                <a16:creationId xmlns:a16="http://schemas.microsoft.com/office/drawing/2014/main" id="{FF7E7CB6-7F76-054F-B8A8-9D4CD2F21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118786" name="Notes Placeholder 2">
            <a:extLst>
              <a:ext uri="{FF2B5EF4-FFF2-40B4-BE49-F238E27FC236}">
                <a16:creationId xmlns:a16="http://schemas.microsoft.com/office/drawing/2014/main" id="{FC7673C1-C79C-714C-B818-8241ECDE9A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80CBB5F8-C152-D24C-A0E1-BEEAA0DE08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C2A13ED-B98A-FE44-B319-F154B2B83F19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101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AEBA0985-2B95-4C40-A7A1-DEC8430FCC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487DC3C-3596-AE4C-90C9-6F3BE35B6A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77096B0-7D42-B34D-AD68-D47FF3FD7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A42E77E-39B5-4C4B-B296-F572005EFEF0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0E539903-54AA-F54B-8A42-153E7285F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6E19B592-8523-FF4E-B944-EC775E7AD9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5EA5EF4F-A301-F847-99FA-5FCAD5C23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081D1B7-11C4-094C-9F1F-1EA9B601ACA4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58883FDE-8745-AF40-922B-F4C320584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4DE202F6-15CF-5E4A-9B2E-C676F46565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40F69400-52ED-9641-B722-1DE8B8B390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83E9B1-954D-A842-BB81-ADD7B00467C3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6059EA8E-8248-8644-9CF6-1C0ADBF1C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020D9B5A-84D3-9F4C-A8D5-CF69CB9F99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61C9B04B-6E76-1E41-B906-E62DFC500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65D719-1418-3347-838B-48C9FA4DF6A8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64619005-6834-A94A-86AF-FB73312EA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CF8570A7-158F-1E4A-8A86-859A66A093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18C8625B-4B8C-0541-8449-772CBB584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EEF300-FF70-D84C-96E5-9F17269CE996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032FED08-D243-A849-B44F-3E91D484E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4F6273F-2CDD-C44E-A7D2-88A8543890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FE4BCC4E-E0BD-B14E-B9A0-50BEF6B0E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4A1217-DC06-654C-A1B1-5A00EAFE4365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E47BBEBB-5884-4249-A756-06D12B69C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R"/>
          </a:p>
        </p:txBody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EB1FA03B-AEF9-2141-80F0-9DFE52987D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GR"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55F2162A-43DA-B341-8F23-AED965222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783B04-2293-D143-B23E-BB8DC997AA83}" type="slidenum">
              <a:rPr lang="en-US" altLang="en-GR" sz="1200"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G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">
            <a:extLst>
              <a:ext uri="{FF2B5EF4-FFF2-40B4-BE49-F238E27FC236}">
                <a16:creationId xmlns:a16="http://schemas.microsoft.com/office/drawing/2014/main" id="{EDC6B7A9-BC0D-8E4A-97CD-9F07D91EBD0C}"/>
              </a:ext>
            </a:extLst>
          </p:cNvPr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10 - Ορθογώνιο">
            <a:extLst>
              <a:ext uri="{FF2B5EF4-FFF2-40B4-BE49-F238E27FC236}">
                <a16:creationId xmlns:a16="http://schemas.microsoft.com/office/drawing/2014/main" id="{A53F4169-47B1-204E-9844-8BD4B5C1172F}"/>
              </a:ext>
            </a:extLst>
          </p:cNvPr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1 - Ορθογώνιο">
            <a:extLst>
              <a:ext uri="{FF2B5EF4-FFF2-40B4-BE49-F238E27FC236}">
                <a16:creationId xmlns:a16="http://schemas.microsoft.com/office/drawing/2014/main" id="{AFAB82FA-5591-BB42-AB32-67322C5E1153}"/>
              </a:ext>
            </a:extLst>
          </p:cNvPr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7" name="27 - Θέση ημερομηνίας">
            <a:extLst>
              <a:ext uri="{FF2B5EF4-FFF2-40B4-BE49-F238E27FC236}">
                <a16:creationId xmlns:a16="http://schemas.microsoft.com/office/drawing/2014/main" id="{C831AC95-115C-064C-88F3-843F48BC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8F4EAB6-9BB7-7F49-BCDC-EFE74072049E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10" name="16 - Θέση υποσέλιδου">
            <a:extLst>
              <a:ext uri="{FF2B5EF4-FFF2-40B4-BE49-F238E27FC236}">
                <a16:creationId xmlns:a16="http://schemas.microsoft.com/office/drawing/2014/main" id="{C2DCEE86-9AB9-E644-9B4A-3EC7C241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28 - Θέση αριθμού διαφάνειας">
            <a:extLst>
              <a:ext uri="{FF2B5EF4-FFF2-40B4-BE49-F238E27FC236}">
                <a16:creationId xmlns:a16="http://schemas.microsoft.com/office/drawing/2014/main" id="{4023BCEA-9864-DE4A-AA1B-ECBA4E68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65A814-7043-364A-9C32-58E5C25DA0C7}" type="slidenum">
              <a:rPr lang="el-GR" altLang="en-GR"/>
              <a:pPr/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760131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5E8863A8-0006-454D-9170-B80D19ED3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708702-1373-814A-8A33-A0B9B4DBAB10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C288BA42-8820-254C-B88D-5490CE4B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2C410A53-E3CE-F345-9EC7-62AA023F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AA141-25D0-2D4F-86F8-65D3B880DE4E}" type="slidenum">
              <a:rPr lang="el-GR" altLang="en-GR"/>
              <a:pPr/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26593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">
            <a:extLst>
              <a:ext uri="{FF2B5EF4-FFF2-40B4-BE49-F238E27FC236}">
                <a16:creationId xmlns:a16="http://schemas.microsoft.com/office/drawing/2014/main" id="{0B1EAB3B-B461-C344-B76C-1D06C8F44E60}"/>
              </a:ext>
            </a:extLst>
          </p:cNvPr>
          <p:cNvSpPr/>
          <p:nvPr/>
        </p:nvSpPr>
        <p:spPr bwMode="white">
          <a:xfrm>
            <a:off x="6096001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10 - Ορθογώνιο">
            <a:extLst>
              <a:ext uri="{FF2B5EF4-FFF2-40B4-BE49-F238E27FC236}">
                <a16:creationId xmlns:a16="http://schemas.microsoft.com/office/drawing/2014/main" id="{A6FCBC73-438E-6D46-8D11-56E989CA4AAF}"/>
              </a:ext>
            </a:extLst>
          </p:cNvPr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1 - Ορθογώνιο">
            <a:extLst>
              <a:ext uri="{FF2B5EF4-FFF2-40B4-BE49-F238E27FC236}">
                <a16:creationId xmlns:a16="http://schemas.microsoft.com/office/drawing/2014/main" id="{B846B1F0-16AD-D84D-B255-4E63DB9F5154}"/>
              </a:ext>
            </a:extLst>
          </p:cNvPr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3 - Θέση ημερομηνίας">
            <a:extLst>
              <a:ext uri="{FF2B5EF4-FFF2-40B4-BE49-F238E27FC236}">
                <a16:creationId xmlns:a16="http://schemas.microsoft.com/office/drawing/2014/main" id="{EBE5DF53-0713-E440-AD25-D7758CA1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781CD49A-D7DE-BF42-828D-C20D7CDC35F4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8" name="4 - Θέση υποσέλιδου">
            <a:extLst>
              <a:ext uri="{FF2B5EF4-FFF2-40B4-BE49-F238E27FC236}">
                <a16:creationId xmlns:a16="http://schemas.microsoft.com/office/drawing/2014/main" id="{B6D53CC9-6CED-9847-8CC5-453FB524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6248402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>
            <a:extLst>
              <a:ext uri="{FF2B5EF4-FFF2-40B4-BE49-F238E27FC236}">
                <a16:creationId xmlns:a16="http://schemas.microsoft.com/office/drawing/2014/main" id="{68F075DF-1862-214F-97FD-376A4A86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4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84577B43-7442-B14A-A282-B02994368C18}" type="slidenum">
              <a:rPr lang="el-GR" altLang="en-GR"/>
              <a:pPr/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406295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3F068B47-2B4B-DD44-AA27-791568A5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D7178A-9BD4-2A41-BF2B-9BA89FA0F620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9C4499B2-E2A7-4D4B-8E2D-8B02395E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EF4ABBCC-084C-A042-B47F-DF7396E5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8357B-9A15-BD4A-9FD8-4BA07C215A77}" type="slidenum">
              <a:rPr lang="el-GR" altLang="en-GR"/>
              <a:pPr/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36416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">
            <a:extLst>
              <a:ext uri="{FF2B5EF4-FFF2-40B4-BE49-F238E27FC236}">
                <a16:creationId xmlns:a16="http://schemas.microsoft.com/office/drawing/2014/main" id="{14738CD3-C2B4-FB4B-B91F-7AE3EDA657E4}"/>
              </a:ext>
            </a:extLst>
          </p:cNvPr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10 - Ορθογώνιο">
            <a:extLst>
              <a:ext uri="{FF2B5EF4-FFF2-40B4-BE49-F238E27FC236}">
                <a16:creationId xmlns:a16="http://schemas.microsoft.com/office/drawing/2014/main" id="{47446BA6-DDF3-AA4E-924E-ED6D1ACE5F0A}"/>
              </a:ext>
            </a:extLst>
          </p:cNvPr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1 - Ορθογώνιο">
            <a:extLst>
              <a:ext uri="{FF2B5EF4-FFF2-40B4-BE49-F238E27FC236}">
                <a16:creationId xmlns:a16="http://schemas.microsoft.com/office/drawing/2014/main" id="{D39A9F29-446B-0742-AE91-1EE1D16BF02A}"/>
              </a:ext>
            </a:extLst>
          </p:cNvPr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7" name="11 - Θέση ημερομηνίας">
            <a:extLst>
              <a:ext uri="{FF2B5EF4-FFF2-40B4-BE49-F238E27FC236}">
                <a16:creationId xmlns:a16="http://schemas.microsoft.com/office/drawing/2014/main" id="{751F606E-2864-2846-8B92-FAEFA2BD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D35EC8-8B91-4D43-A913-E64A3CAC6E27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8" name="12 - Θέση αριθμού διαφάνειας">
            <a:extLst>
              <a:ext uri="{FF2B5EF4-FFF2-40B4-BE49-F238E27FC236}">
                <a16:creationId xmlns:a16="http://schemas.microsoft.com/office/drawing/2014/main" id="{FA093782-7C00-334B-9848-0CD975386D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DCAE9785-51E2-9344-9441-A9CB4E54A2E6}" type="slidenum">
              <a:rPr lang="el-GR" altLang="en-GR"/>
              <a:pPr/>
              <a:t>‹#›</a:t>
            </a:fld>
            <a:endParaRPr lang="el-GR" altLang="en-GR"/>
          </a:p>
        </p:txBody>
      </p:sp>
      <p:sp>
        <p:nvSpPr>
          <p:cNvPr id="9" name="13 - Θέση υποσέλιδου">
            <a:extLst>
              <a:ext uri="{FF2B5EF4-FFF2-40B4-BE49-F238E27FC236}">
                <a16:creationId xmlns:a16="http://schemas.microsoft.com/office/drawing/2014/main" id="{E5BF093D-7987-8A42-AB28-987DA232DC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695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7 - Θέση ημερομηνίας">
            <a:extLst>
              <a:ext uri="{FF2B5EF4-FFF2-40B4-BE49-F238E27FC236}">
                <a16:creationId xmlns:a16="http://schemas.microsoft.com/office/drawing/2014/main" id="{79DC19F6-705C-E84A-A205-7B93441F4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EA6D24-3F47-8845-9452-B8FE581AB95A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6" name="9 - Θέση αριθμού διαφάνειας">
            <a:extLst>
              <a:ext uri="{FF2B5EF4-FFF2-40B4-BE49-F238E27FC236}">
                <a16:creationId xmlns:a16="http://schemas.microsoft.com/office/drawing/2014/main" id="{F7CF4B76-25DF-7146-B0F4-0E3C860EE5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93F7D1-DAE9-F840-AD47-4E7E2A51F78F}" type="slidenum">
              <a:rPr lang="el-GR" altLang="en-GR"/>
              <a:pPr/>
              <a:t>‹#›</a:t>
            </a:fld>
            <a:endParaRPr lang="el-GR" altLang="en-GR"/>
          </a:p>
        </p:txBody>
      </p:sp>
      <p:sp>
        <p:nvSpPr>
          <p:cNvPr id="7" name="11 - Θέση υποσέλιδου">
            <a:extLst>
              <a:ext uri="{FF2B5EF4-FFF2-40B4-BE49-F238E27FC236}">
                <a16:creationId xmlns:a16="http://schemas.microsoft.com/office/drawing/2014/main" id="{9929EB40-15C0-4C48-B54C-0B499277FD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654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6" name="15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5" name="1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7" name="9 - Θέση ημερομηνίας">
            <a:extLst>
              <a:ext uri="{FF2B5EF4-FFF2-40B4-BE49-F238E27FC236}">
                <a16:creationId xmlns:a16="http://schemas.microsoft.com/office/drawing/2014/main" id="{3F33151D-1AF3-7946-BE7F-6AADD916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46F2E3-1957-5646-8214-5BA65EFDCE2A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8" name="11 - Θέση αριθμού διαφάνειας">
            <a:extLst>
              <a:ext uri="{FF2B5EF4-FFF2-40B4-BE49-F238E27FC236}">
                <a16:creationId xmlns:a16="http://schemas.microsoft.com/office/drawing/2014/main" id="{7EF6F5B8-3DE9-5948-9EE9-148A1C7D6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6D11F7-5F86-BE41-A98D-214CA3154EFA}" type="slidenum">
              <a:rPr lang="el-GR" altLang="en-GR"/>
              <a:pPr/>
              <a:t>‹#›</a:t>
            </a:fld>
            <a:endParaRPr lang="el-GR" altLang="en-GR"/>
          </a:p>
        </p:txBody>
      </p:sp>
      <p:sp>
        <p:nvSpPr>
          <p:cNvPr id="9" name="13 - Θέση υποσέλιδου">
            <a:extLst>
              <a:ext uri="{FF2B5EF4-FFF2-40B4-BE49-F238E27FC236}">
                <a16:creationId xmlns:a16="http://schemas.microsoft.com/office/drawing/2014/main" id="{FB9C9C2E-6247-7143-AA74-95D6137C9B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2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>
            <a:extLst>
              <a:ext uri="{FF2B5EF4-FFF2-40B4-BE49-F238E27FC236}">
                <a16:creationId xmlns:a16="http://schemas.microsoft.com/office/drawing/2014/main" id="{3F18CCC3-81CD-DE46-B90E-1A22020C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DB38A1-2FA4-BE4C-A652-E13B447A77CC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4" name="2 - Θέση υποσέλιδου">
            <a:extLst>
              <a:ext uri="{FF2B5EF4-FFF2-40B4-BE49-F238E27FC236}">
                <a16:creationId xmlns:a16="http://schemas.microsoft.com/office/drawing/2014/main" id="{393A9EF4-45F6-8047-9C34-17051633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2 - Θέση αριθμού διαφάνειας">
            <a:extLst>
              <a:ext uri="{FF2B5EF4-FFF2-40B4-BE49-F238E27FC236}">
                <a16:creationId xmlns:a16="http://schemas.microsoft.com/office/drawing/2014/main" id="{9B8EAEF4-AB8D-3849-A29D-EC9DA42FC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861AF-4A81-5A46-9168-2BA4BE5877D5}" type="slidenum">
              <a:rPr lang="el-GR" altLang="en-GR"/>
              <a:pPr/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27703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>
            <a:extLst>
              <a:ext uri="{FF2B5EF4-FFF2-40B4-BE49-F238E27FC236}">
                <a16:creationId xmlns:a16="http://schemas.microsoft.com/office/drawing/2014/main" id="{B95CA2C8-0963-0E41-92CA-C2754CEE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A02E51-1DAF-F949-B49C-F194888D0311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1A1F5FC1-3C80-E04B-9926-1003AA55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B76D14C5-ACBC-EB48-8382-77475FDA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2ACCA-4FB0-7E40-86ED-2C4854B5E468}" type="slidenum">
              <a:rPr lang="el-GR" altLang="en-GR"/>
              <a:pPr/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97964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13 - Θέση ημερομηνίας">
            <a:extLst>
              <a:ext uri="{FF2B5EF4-FFF2-40B4-BE49-F238E27FC236}">
                <a16:creationId xmlns:a16="http://schemas.microsoft.com/office/drawing/2014/main" id="{C5B39293-A16D-C74E-A764-3AB07C56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7428D7-1D67-F047-8521-673686DEEF96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F53E3E2D-22A6-5643-A9AE-D553C94E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>
            <a:extLst>
              <a:ext uri="{FF2B5EF4-FFF2-40B4-BE49-F238E27FC236}">
                <a16:creationId xmlns:a16="http://schemas.microsoft.com/office/drawing/2014/main" id="{2BA9203C-FD8D-E844-86FE-02D29E6F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4E272-852C-AC47-901A-F932F150BFE1}" type="slidenum">
              <a:rPr lang="el-GR" altLang="en-GR"/>
              <a:pPr/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54054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- Ορθογώνιο">
            <a:extLst>
              <a:ext uri="{FF2B5EF4-FFF2-40B4-BE49-F238E27FC236}">
                <a16:creationId xmlns:a16="http://schemas.microsoft.com/office/drawing/2014/main" id="{897CFA7B-661B-FE41-ACB8-E8491954C80C}"/>
              </a:ext>
            </a:extLst>
          </p:cNvPr>
          <p:cNvSpPr/>
          <p:nvPr/>
        </p:nvSpPr>
        <p:spPr bwMode="white"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0 - Ορθογώνιο">
            <a:extLst>
              <a:ext uri="{FF2B5EF4-FFF2-40B4-BE49-F238E27FC236}">
                <a16:creationId xmlns:a16="http://schemas.microsoft.com/office/drawing/2014/main" id="{B67E66DB-2E2E-6046-B2CB-2388E8DECDC3}"/>
              </a:ext>
            </a:extLst>
          </p:cNvPr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11 - Ορθογώνιο">
            <a:extLst>
              <a:ext uri="{FF2B5EF4-FFF2-40B4-BE49-F238E27FC236}">
                <a16:creationId xmlns:a16="http://schemas.microsoft.com/office/drawing/2014/main" id="{D352529F-3201-5F4E-A623-31C9146DFF9F}"/>
              </a:ext>
            </a:extLst>
          </p:cNvPr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12 - Ορθογώνιο">
            <a:extLst>
              <a:ext uri="{FF2B5EF4-FFF2-40B4-BE49-F238E27FC236}">
                <a16:creationId xmlns:a16="http://schemas.microsoft.com/office/drawing/2014/main" id="{DFDEA4BF-D0D1-D14A-8E59-C9BD0806569C}"/>
              </a:ext>
            </a:extLst>
          </p:cNvPr>
          <p:cNvSpPr/>
          <p:nvPr/>
        </p:nvSpPr>
        <p:spPr bwMode="white"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en-US" noProof="0"/>
          </a:p>
        </p:txBody>
      </p:sp>
      <p:sp>
        <p:nvSpPr>
          <p:cNvPr id="9" name="11 - Θέση ημερομηνίας">
            <a:extLst>
              <a:ext uri="{FF2B5EF4-FFF2-40B4-BE49-F238E27FC236}">
                <a16:creationId xmlns:a16="http://schemas.microsoft.com/office/drawing/2014/main" id="{DB44DDD6-68E5-2342-AFCC-04188977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B6AD2DA2-8BC1-5941-8E2A-C9545677664D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10" name="12 - Θέση αριθμού διαφάνειας">
            <a:extLst>
              <a:ext uri="{FF2B5EF4-FFF2-40B4-BE49-F238E27FC236}">
                <a16:creationId xmlns:a16="http://schemas.microsoft.com/office/drawing/2014/main" id="{CDED1DA7-B2AF-AD48-B85F-2FD1842598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F1CB9C1C-89B0-724A-A904-504F80EA9DFE}" type="slidenum">
              <a:rPr lang="el-GR" altLang="en-GR"/>
              <a:pPr/>
              <a:t>‹#›</a:t>
            </a:fld>
            <a:endParaRPr lang="el-GR" altLang="en-GR"/>
          </a:p>
        </p:txBody>
      </p:sp>
      <p:sp>
        <p:nvSpPr>
          <p:cNvPr id="11" name="13 - Θέση υποσέλιδου">
            <a:extLst>
              <a:ext uri="{FF2B5EF4-FFF2-40B4-BE49-F238E27FC236}">
                <a16:creationId xmlns:a16="http://schemas.microsoft.com/office/drawing/2014/main" id="{3F5E75A0-0148-B049-8386-0B0611E058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2857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21 - Θέση τίτλου">
            <a:extLst>
              <a:ext uri="{FF2B5EF4-FFF2-40B4-BE49-F238E27FC236}">
                <a16:creationId xmlns:a16="http://schemas.microsoft.com/office/drawing/2014/main" id="{FBBBAC42-7455-6742-8474-2ADE6079B5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GR"/>
              <a:t>Kλικ για επεξεργασία του τίτλου</a:t>
            </a:r>
            <a:endParaRPr lang="en-US" altLang="en-GR"/>
          </a:p>
        </p:txBody>
      </p:sp>
      <p:sp>
        <p:nvSpPr>
          <p:cNvPr id="1027" name="12 - Θέση κειμένου">
            <a:extLst>
              <a:ext uri="{FF2B5EF4-FFF2-40B4-BE49-F238E27FC236}">
                <a16:creationId xmlns:a16="http://schemas.microsoft.com/office/drawing/2014/main" id="{2547C1B6-5A9D-9448-974E-E2F2626230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GR"/>
              <a:t>Kλικ για επεξεργασία των στυλ του υποδείγματος</a:t>
            </a:r>
          </a:p>
          <a:p>
            <a:pPr lvl="1"/>
            <a:r>
              <a:rPr lang="el-GR" altLang="en-GR"/>
              <a:t>Δεύτερου επιπέδου</a:t>
            </a:r>
          </a:p>
          <a:p>
            <a:pPr lvl="2"/>
            <a:r>
              <a:rPr lang="el-GR" altLang="en-GR"/>
              <a:t>Τρίτου επιπέδου</a:t>
            </a:r>
          </a:p>
          <a:p>
            <a:pPr lvl="3"/>
            <a:r>
              <a:rPr lang="el-GR" altLang="en-GR"/>
              <a:t>Τέταρτου επιπέδου</a:t>
            </a:r>
          </a:p>
          <a:p>
            <a:pPr lvl="4"/>
            <a:r>
              <a:rPr lang="el-GR" altLang="en-GR"/>
              <a:t>Πέμπτου επιπέδου</a:t>
            </a:r>
            <a:endParaRPr lang="en-US" altLang="en-GR"/>
          </a:p>
        </p:txBody>
      </p:sp>
      <p:sp>
        <p:nvSpPr>
          <p:cNvPr id="14" name="13 - Θέση ημερομηνίας">
            <a:extLst>
              <a:ext uri="{FF2B5EF4-FFF2-40B4-BE49-F238E27FC236}">
                <a16:creationId xmlns:a16="http://schemas.microsoft.com/office/drawing/2014/main" id="{ADA74B0F-4332-CE4C-BA3F-D0AA0FF5E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3A619FE-C78F-A046-AA24-C849451DEA74}" type="datetime1">
              <a:rPr lang="el-GR" altLang="en-GR"/>
              <a:pPr/>
              <a:t>13/12/25</a:t>
            </a:fld>
            <a:endParaRPr lang="el-GR" altLang="en-GR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E6F71480-0378-3645-AC1D-5731B4812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1" y="6248402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DE8A73EE-CDA8-3A41-8C49-B207DEFF9F2E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8" name="7 - Ορθογώνιο">
            <a:extLst>
              <a:ext uri="{FF2B5EF4-FFF2-40B4-BE49-F238E27FC236}">
                <a16:creationId xmlns:a16="http://schemas.microsoft.com/office/drawing/2014/main" id="{BFC073E0-5F0C-9A4C-9F75-740FFB254F9A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9" name="8 - Ορθογώνιο">
            <a:extLst>
              <a:ext uri="{FF2B5EF4-FFF2-40B4-BE49-F238E27FC236}">
                <a16:creationId xmlns:a16="http://schemas.microsoft.com/office/drawing/2014/main" id="{CBA0382F-5B41-4144-94FB-9E266A540950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23" name="22 - Θέση αριθμού διαφάνειας">
            <a:extLst>
              <a:ext uri="{FF2B5EF4-FFF2-40B4-BE49-F238E27FC236}">
                <a16:creationId xmlns:a16="http://schemas.microsoft.com/office/drawing/2014/main" id="{ADC8BCA8-8C24-1449-8E46-49CEAA89A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2940014A-31BF-124D-9561-ACFA09454319}" type="slidenum">
              <a:rPr lang="el-GR" altLang="en-GR"/>
              <a:pPr/>
              <a:t>‹#›</a:t>
            </a:fld>
            <a:endParaRPr lang="el-G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7" r:id="rId1"/>
    <p:sldLayoutId id="2147485173" r:id="rId2"/>
    <p:sldLayoutId id="2147485178" r:id="rId3"/>
    <p:sldLayoutId id="2147485179" r:id="rId4"/>
    <p:sldLayoutId id="2147485180" r:id="rId5"/>
    <p:sldLayoutId id="2147485174" r:id="rId6"/>
    <p:sldLayoutId id="2147485181" r:id="rId7"/>
    <p:sldLayoutId id="2147485175" r:id="rId8"/>
    <p:sldLayoutId id="2147485182" r:id="rId9"/>
    <p:sldLayoutId id="2147485176" r:id="rId10"/>
    <p:sldLayoutId id="21474851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400" kern="1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"/>
        <a:defRPr sz="2000" kern="12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kern="12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hyperlink" Target="https://forms.cloud.microsoft/e/sY5ZCe5KL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gif"/><Relationship Id="rId4" Type="http://schemas.openxmlformats.org/officeDocument/2006/relationships/image" Target="../media/image20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verifiedmarketresearch.com/product/online-therapy-services-mark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7cups.com/" TargetMode="External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hyperlink" Target="https://www.mdlive.com/" TargetMode="External"/><Relationship Id="rId2" Type="http://schemas.openxmlformats.org/officeDocument/2006/relationships/hyperlink" Target="https://www.talkspac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lmerry.com/quality-therapy-online/?gad_source=1&amp;gad_campaignid=20840400161&amp;gbraid=0AAAAADKn_T1DAdDBql5D4UYSzp1eDVzCN&amp;gclid=Cj0KCQiArt_JBhCTARIsADQZaym0pygZdp_NfUfzeSw1_19EMr2JeSiN5AU6d9EUw7iG356CvCuvJwkaAomHEALw_wcB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hyperlink" Target="https://cerebral.com/" TargetMode="External"/><Relationship Id="rId4" Type="http://schemas.openxmlformats.org/officeDocument/2006/relationships/hyperlink" Target="https://www.betterhelp.com/" TargetMode="External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karagianuth/Site_Comments" TargetMode="External"/><Relationship Id="rId2" Type="http://schemas.openxmlformats.org/officeDocument/2006/relationships/hyperlink" Target="https://forms.gle/VbNkQDoYEGTTjERe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licktotherapy.gr/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9.jpeg"/><Relationship Id="rId2" Type="http://schemas.openxmlformats.org/officeDocument/2006/relationships/hyperlink" Target="https://www.hiwellapp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sychologistsonline.gr/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hyperlink" Target="https://therapyspace.gr/" TargetMode="External"/><Relationship Id="rId4" Type="http://schemas.openxmlformats.org/officeDocument/2006/relationships/hyperlink" Target="https://mytherapist.gr/" TargetMode="External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karagianuth/Comments_Sites_G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www.crisistextline.org/" TargetMode="External"/><Relationship Id="rId7" Type="http://schemas.openxmlformats.org/officeDocument/2006/relationships/hyperlink" Target="https://befrienders.org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www.lifeline.org.au/" TargetMode="Externa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news.cornell.edu/stories/2007/02/any-person-any-question-ask-dear-uncle-ezra-advic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karagianuth/PMS_SY_202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eclass.uth.gr/courses/SED_P_202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drive.google.com/file/d/1QSMxcBGABRv4Rg4J1kXg9qg1YnGakGzo/view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drive.google.com/file/d/1DhU0vf7CQe4AUFGgAFPJlRUIRPE_AHcG/view?usp=share_link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quest.com/openview/afbc97146eac1de29ba531f07fe02935/1?pq-origsite=gscholar&amp;cbl=4933639" TargetMode="External"/><Relationship Id="rId3" Type="http://schemas.openxmlformats.org/officeDocument/2006/relationships/hyperlink" Target="https://journals.sagepub.com/doi/full/10.1177/1542305020948170" TargetMode="External"/><Relationship Id="rId7" Type="http://schemas.openxmlformats.org/officeDocument/2006/relationships/hyperlink" Target="https://avesis.tedu.edu.tr/yayin/8af1a992-50f1-4e3e-bb79-6318fd7b2783/online-counseling-through-the-eyes-ofuniversity-students" TargetMode="External"/><Relationship Id="rId2" Type="http://schemas.openxmlformats.org/officeDocument/2006/relationships/hyperlink" Target="https://eric.ed.gov/?id=EJ133520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.ilininstitute.com/index.php/konseling/article/view/1544" TargetMode="External"/><Relationship Id="rId5" Type="http://schemas.openxmlformats.org/officeDocument/2006/relationships/hyperlink" Target="https://www.frontiersin.org/journals/psychiatry/articles/10.3389/fpsyt.2022.886538/full" TargetMode="External"/><Relationship Id="rId4" Type="http://schemas.openxmlformats.org/officeDocument/2006/relationships/hyperlink" Target="https://oamjms.eu/index.php/mjms/article/view/6492" TargetMode="External"/><Relationship Id="rId9" Type="http://schemas.openxmlformats.org/officeDocument/2006/relationships/hyperlink" Target="https://pmc.ncbi.nlm.nih.gov/articles/PMC7405056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drive.google.com/file/d/1ajc7dNXsNFbU6MfzIq_SbrxFJ5NxjmnZ/view?usp=share_lin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drive.google.com/file/d/1j8o-cz1hY-1C42j3XQidynK8lrGXDnHt/view?usp=sharin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tal.sandiego.edu/tces/vol5/iss1/1/" TargetMode="External"/><Relationship Id="rId3" Type="http://schemas.openxmlformats.org/officeDocument/2006/relationships/hyperlink" Target="https://journals.sagepub.com/doi/abs/10.3233/THC-230809" TargetMode="External"/><Relationship Id="rId7" Type="http://schemas.openxmlformats.org/officeDocument/2006/relationships/hyperlink" Target="https://www.mdpi.com/2571-5577/7/1/6" TargetMode="External"/><Relationship Id="rId2" Type="http://schemas.openxmlformats.org/officeDocument/2006/relationships/hyperlink" Target="https://journals.sagepub.com/doi/abs/10.1177/095935431985304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ontiersin.org/journals/digital-health/articles/10.3389/fdgth.2024.1414178/full" TargetMode="External"/><Relationship Id="rId11" Type="http://schemas.openxmlformats.org/officeDocument/2006/relationships/hyperlink" Target="https://cajmhe.com/index.php/journal/article/view/403" TargetMode="External"/><Relationship Id="rId5" Type="http://schemas.openxmlformats.org/officeDocument/2006/relationships/hyperlink" Target="https://arxiv.org/abs/2308.14301" TargetMode="External"/><Relationship Id="rId10" Type="http://schemas.openxmlformats.org/officeDocument/2006/relationships/hyperlink" Target="https://onlinelibrary.wiley.com/doi/abs/10.1002/capr.12880" TargetMode="External"/><Relationship Id="rId4" Type="http://schemas.openxmlformats.org/officeDocument/2006/relationships/hyperlink" Target="https://biccproceedings.org/index.php/bicc/article/view/130" TargetMode="External"/><Relationship Id="rId9" Type="http://schemas.openxmlformats.org/officeDocument/2006/relationships/hyperlink" Target="https://ieeexplore.ieee.org/abstract/document/10540886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youtube.com/watch?v=K3n07U9TSb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abby.gg/" TargetMode="External"/><Relationship Id="rId13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hyperlink" Target="https://moodmission.com/" TargetMode="External"/><Relationship Id="rId2" Type="http://schemas.openxmlformats.org/officeDocument/2006/relationships/hyperlink" Target="https://www.wys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udly.ai/" TargetMode="Externa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hyperlink" Target="https://woebothealth.com/" TargetMode="External"/><Relationship Id="rId4" Type="http://schemas.openxmlformats.org/officeDocument/2006/relationships/hyperlink" Target="https://www.youper.ai/" TargetMode="External"/><Relationship Id="rId9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hyperlink" Target="https://replika.com/" TargetMode="External"/><Relationship Id="rId2" Type="http://schemas.openxmlformats.org/officeDocument/2006/relationships/hyperlink" Target="https://lotustherap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dlet.com/karagianuth/Sxolia_AI" TargetMode="External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openxmlformats.org/officeDocument/2006/relationships/image" Target="../media/image69.png"/><Relationship Id="rId4" Type="http://schemas.openxmlformats.org/officeDocument/2006/relationships/hyperlink" Target="https://www.tudle.ai/" TargetMode="External"/><Relationship Id="rId9" Type="http://schemas.openxmlformats.org/officeDocument/2006/relationships/hyperlink" Target="https://www.youtube.com/watch?v=yQGqMVuAk04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loveandsexwithrobots.institute/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micsonline.org/lovotics.php" TargetMode="External"/><Relationship Id="rId11" Type="http://schemas.openxmlformats.org/officeDocument/2006/relationships/image" Target="../media/image76.png"/><Relationship Id="rId5" Type="http://schemas.openxmlformats.org/officeDocument/2006/relationships/image" Target="../media/image73.jpeg"/><Relationship Id="rId10" Type="http://schemas.openxmlformats.org/officeDocument/2006/relationships/hyperlink" Target="https://loveandsexwithrobots.org/" TargetMode="External"/><Relationship Id="rId4" Type="http://schemas.openxmlformats.org/officeDocument/2006/relationships/hyperlink" Target="https://adriancheok.info/wp-content/uploads/2021/07/adc-cv-2021-fullversion.pdf" TargetMode="External"/><Relationship Id="rId9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cloud.microsoft/e/hQZKZyBjD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em.gr/" TargetMode="External"/><Relationship Id="rId13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12" Type="http://schemas.openxmlformats.org/officeDocument/2006/relationships/hyperlink" Target="http://photodentro.edu.gr/edusoft/?locale=e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soft.sch.gr/" TargetMode="External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0" Type="http://schemas.openxmlformats.org/officeDocument/2006/relationships/hyperlink" Target="https://prosvasimo.iep.edu.gr/el/epimorfwtiko-yliko/syllogh-ylikoy-pou-afora-thn-eidikh-entaksiakh-ekpaideysh-yparxon-ekpaideutiko-logismiko" TargetMode="External"/><Relationship Id="rId4" Type="http://schemas.openxmlformats.org/officeDocument/2006/relationships/hyperlink" Target="http://www.pi-schools.gr/software/dimotiko/" TargetMode="External"/><Relationship Id="rId9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hyperlink" Target="https://www.youtube.com/watch?v=UssuI0mY6RI" TargetMode="External"/><Relationship Id="rId2" Type="http://schemas.openxmlformats.org/officeDocument/2006/relationships/hyperlink" Target="https://www.youtube.com/watch?v=CvqJ0QRIWH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openxmlformats.org/officeDocument/2006/relationships/hyperlink" Target="https://www.youtube.com/watch?v=Be-YnLcPEdA" TargetMode="External"/><Relationship Id="rId9" Type="http://schemas.openxmlformats.org/officeDocument/2006/relationships/hyperlink" Target="https://www.youtube.com/watch?v=jM_TNbM3Bo8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aesop.iep.edu.g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hyperlink" Target="http://eclass.uth.gr/eclas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hyperlink" Target="https://moodle.or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demo.bigbluebutton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educraft.tech/best-100-ai-apps-for-teachers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ng.com/new" TargetMode="External"/><Relationship Id="rId5" Type="http://schemas.openxmlformats.org/officeDocument/2006/relationships/image" Target="../media/image119.png"/><Relationship Id="rId4" Type="http://schemas.openxmlformats.org/officeDocument/2006/relationships/hyperlink" Target="https://bard.google.com/chat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hyperlink" Target="https://gamma.ap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me.app/" TargetMode="External"/><Relationship Id="rId5" Type="http://schemas.openxmlformats.org/officeDocument/2006/relationships/image" Target="../media/image122.png"/><Relationship Id="rId4" Type="http://schemas.openxmlformats.org/officeDocument/2006/relationships/hyperlink" Target="https://www.magicslides.app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clipdrop.c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hyperlink" Target="https://www.pixelcut.a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www.d-id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hyperlink" Target="https://pictory.ai/?gc_id=18507484469&amp;h_ad_id=625923147798&amp;gad_source=1&amp;gclid=Cj0KCQiAsburBhCIARIsAExmsu6MxNrwm3OT3dnf66GWvx4eHt2IWo1ulVqQ3vsoNAW7QeYZuYxJLYUaAvdlEALw_wcB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s://www.notta.ai/e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hyperlink" Target="https://www.youtubedigest.app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www.magicschool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hyperlink" Target="https://edugpt.com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s://www.udemy.com/course/chatgptgr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hyperlink" Target="https://payhip.com/b/cQmqN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3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https://www.youtube.com/watch?v=Gd10syL5RL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hyperlink" Target="https://in.optelec.com/products/optelec-compact-10-hd.html" TargetMode="External"/><Relationship Id="rId4" Type="http://schemas.openxmlformats.org/officeDocument/2006/relationships/image" Target="../media/image1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lSgIQ4qgIY" TargetMode="Externa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hyperlink" Target="https://www.youtube.com/watch?v=DraWpMpb0G0&amp;t=3s" TargetMode="External"/><Relationship Id="rId4" Type="http://schemas.openxmlformats.org/officeDocument/2006/relationships/image" Target="../media/image14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AmtSO8s20k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2.png"/><Relationship Id="rId7" Type="http://schemas.openxmlformats.org/officeDocument/2006/relationships/hyperlink" Target="https://ideasis.gr/product/quick-talker-23/" TargetMode="External"/><Relationship Id="rId2" Type="http://schemas.openxmlformats.org/officeDocument/2006/relationships/hyperlink" Target="https://www.youtube.com/watch?v=-Z-ul0GzzM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hyperlink" Target="https://www.youtube.com/watch?v=VC3PMpzKIBM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hyperlink" Target="https://www.schoolhealth.com/" TargetMode="External"/><Relationship Id="rId7" Type="http://schemas.openxmlformats.org/officeDocument/2006/relationships/hyperlink" Target="http://www.mkprosopsis.com/ProductsAHT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hyperlink" Target="https://ideasis.gr/" TargetMode="External"/><Relationship Id="rId4" Type="http://schemas.openxmlformats.org/officeDocument/2006/relationships/image" Target="../media/image156.png"/><Relationship Id="rId9" Type="http://schemas.openxmlformats.org/officeDocument/2006/relationships/image" Target="../media/image15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hyperlink" Target="https://www.youtube.com/watch?v=SIm2MuJUC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hyperlink" Target="http://www.w3.org/W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hyperlink" Target="https://access.uoa.gr/DAG/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wZIbnDTJ1vl2UTkiQ2Ooqu1zuSESogx2/copy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hyperlink" Target="http://wave.webaim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hyperlink" Target="http://www.intelearn.eu/intelearn/demos/ergastiri/" TargetMode="External"/><Relationship Id="rId7" Type="http://schemas.openxmlformats.org/officeDocument/2006/relationships/hyperlink" Target="https://www.youtube.com/watch?v=thkbwycFoFo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79.jpeg"/><Relationship Id="rId5" Type="http://schemas.openxmlformats.org/officeDocument/2006/relationships/hyperlink" Target="https://www.intelearn.gr/index.php/ekpaideftiko-logismiko/ekpaideftiko-logismiko-se-cd-rom/114-ideokataskeves" TargetMode="External"/><Relationship Id="rId10" Type="http://schemas.openxmlformats.org/officeDocument/2006/relationships/image" Target="../media/image178.png"/><Relationship Id="rId4" Type="http://schemas.openxmlformats.org/officeDocument/2006/relationships/image" Target="../media/image175.png"/><Relationship Id="rId9" Type="http://schemas.openxmlformats.org/officeDocument/2006/relationships/hyperlink" Target="https://www.mindomo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hyperlink" Target="http://prosvasimo.iep.edu.gr/el/epitelw" TargetMode="External"/><Relationship Id="rId7" Type="http://schemas.openxmlformats.org/officeDocument/2006/relationships/hyperlink" Target="http://www.mkprosopsis.com/Software/Leksipegnio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11" Type="http://schemas.openxmlformats.org/officeDocument/2006/relationships/image" Target="../media/image179.jpeg"/><Relationship Id="rId5" Type="http://schemas.openxmlformats.org/officeDocument/2006/relationships/hyperlink" Target="https://www.intelearn.gr/index.php/proionta/cd-rom/121-to-sinti-romtou-dysaleksi" TargetMode="External"/><Relationship Id="rId10" Type="http://schemas.openxmlformats.org/officeDocument/2006/relationships/image" Target="../media/image183.png"/><Relationship Id="rId4" Type="http://schemas.openxmlformats.org/officeDocument/2006/relationships/image" Target="../media/image180.png"/><Relationship Id="rId9" Type="http://schemas.openxmlformats.org/officeDocument/2006/relationships/hyperlink" Target="https://www.youtube.com/watch?v=4Kp-nZX1OQE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wq4oSanYzmV3IVmKI4npp4StZf2Yux_h/copy" TargetMode="External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karagianuth/App_Ergasia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2 - Υπότιτλος">
            <a:extLst>
              <a:ext uri="{FF2B5EF4-FFF2-40B4-BE49-F238E27FC236}">
                <a16:creationId xmlns:a16="http://schemas.microsoft.com/office/drawing/2014/main" id="{FD6377F4-E6AD-A344-9D6A-1F28EE542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1188"/>
            <a:ext cx="9144000" cy="1289050"/>
          </a:xfrm>
        </p:spPr>
        <p:txBody>
          <a:bodyPr>
            <a:spAutoFit/>
          </a:bodyPr>
          <a:lstStyle/>
          <a:p>
            <a:pPr algn="ctr" eaLnBrk="1" hangingPunct="1"/>
            <a:r>
              <a:rPr lang="el-GR" altLang="en-GR" sz="3600" dirty="0">
                <a:solidFill>
                  <a:srgbClr val="CCFFC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Εφαρμογές ΤΠΕ στη Συμβουλευτική</a:t>
            </a:r>
            <a:r>
              <a:rPr lang="en-US" altLang="en-GR" sz="3600" dirty="0">
                <a:solidFill>
                  <a:srgbClr val="CCFFC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ctr" eaLnBrk="1" hangingPunct="1"/>
            <a:r>
              <a:rPr lang="el-GR" altLang="en-GR" sz="3600" dirty="0">
                <a:solidFill>
                  <a:srgbClr val="CCFFCC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την Εκπαίδευση &amp; την Ειδική Αγωγή</a:t>
            </a:r>
            <a:endParaRPr lang="en-US" altLang="en-GR" sz="3600" dirty="0">
              <a:solidFill>
                <a:srgbClr val="CCFFCC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Διάγραμμα ροής: Εναλλακτική διεργασία 1">
            <a:extLst>
              <a:ext uri="{FF2B5EF4-FFF2-40B4-BE49-F238E27FC236}">
                <a16:creationId xmlns:a16="http://schemas.microsoft.com/office/drawing/2014/main" id="{446D5BD6-B22F-2D4A-839D-A045761C8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6093668"/>
            <a:ext cx="6804248" cy="647700"/>
          </a:xfrm>
          <a:prstGeom prst="flowChartAlternateProcess">
            <a:avLst/>
          </a:prstGeom>
          <a:noFill/>
          <a:ln>
            <a:noFill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GR" sz="1600" dirty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ΠΜΣ ΠΤΕΑ-ΠΘ Συμβουλευτική</a:t>
            </a:r>
            <a:endParaRPr lang="en-US" altLang="en-GR" sz="1600" dirty="0">
              <a:solidFill>
                <a:srgbClr val="FF66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GR" sz="1600" dirty="0">
                <a:solidFill>
                  <a:srgbClr val="FF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13/12/2025</a:t>
            </a:r>
            <a:endParaRPr lang="el-GR" altLang="en-GR" sz="1600" dirty="0">
              <a:solidFill>
                <a:srgbClr val="FF66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2 - Υπότιτλος">
            <a:extLst>
              <a:ext uri="{FF2B5EF4-FFF2-40B4-BE49-F238E27FC236}">
                <a16:creationId xmlns:a16="http://schemas.microsoft.com/office/drawing/2014/main" id="{2D150DF2-F6C4-1C4E-8E6D-FE0D4F57B9EA}"/>
              </a:ext>
            </a:extLst>
          </p:cNvPr>
          <p:cNvSpPr txBox="1">
            <a:spLocks/>
          </p:cNvSpPr>
          <p:nvPr/>
        </p:nvSpPr>
        <p:spPr bwMode="auto">
          <a:xfrm>
            <a:off x="1368425" y="5013327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l-GR" altLang="en-GR" dirty="0">
                <a:latin typeface="Calibri" panose="020F0502020204030204" pitchFamily="34" charset="0"/>
              </a:rPr>
              <a:t>Χαράλαμπος Καραγιαννίδης</a:t>
            </a:r>
            <a:endParaRPr lang="en-US" altLang="en-GR" dirty="0">
              <a:latin typeface="Calibri" panose="020F0502020204030204" pitchFamily="34" charset="0"/>
            </a:endParaRPr>
          </a:p>
        </p:txBody>
      </p:sp>
      <p:pic>
        <p:nvPicPr>
          <p:cNvPr id="14340" name="Picture 2" descr="Panepistimio Thessalias logo 01.jpg">
            <a:extLst>
              <a:ext uri="{FF2B5EF4-FFF2-40B4-BE49-F238E27FC236}">
                <a16:creationId xmlns:a16="http://schemas.microsoft.com/office/drawing/2014/main" id="{9FC21A3A-3FD2-C24B-9887-82CAF16CB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6037265"/>
            <a:ext cx="73501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howitworks_ill_step5-aa5898c528261611088b1a8aef91504b.png">
            <a:extLst>
              <a:ext uri="{FF2B5EF4-FFF2-40B4-BE49-F238E27FC236}">
                <a16:creationId xmlns:a16="http://schemas.microsoft.com/office/drawing/2014/main" id="{F145C3CD-488D-DB45-B5F1-B8CF614D0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950" y="2636838"/>
            <a:ext cx="2070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FD40DA12-5CCD-B241-B3DC-2F6801C4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Αλλαγές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6866" name="Picture 1">
            <a:extLst>
              <a:ext uri="{FF2B5EF4-FFF2-40B4-BE49-F238E27FC236}">
                <a16:creationId xmlns:a16="http://schemas.microsoft.com/office/drawing/2014/main" id="{3E529233-E923-ED49-9259-E64B0B0D4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2" y="1828800"/>
            <a:ext cx="27400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>
            <a:extLst>
              <a:ext uri="{FF2B5EF4-FFF2-40B4-BE49-F238E27FC236}">
                <a16:creationId xmlns:a16="http://schemas.microsoft.com/office/drawing/2014/main" id="{8A9F4425-E804-A041-9A93-99F39FB2B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1828800"/>
            <a:ext cx="40497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486313C-5A72-8140-A303-63B01C3D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50763D37-08FB-4C41-B7CA-0D26E7A5A2D8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10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D79099-FC33-AA40-BE1F-A74847F85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015" y="22860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AD4E-0D44-1531-88B4-36F330BE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Αξιολόγηση Σεμιναρίου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107BE-16B1-92BA-4750-81F362FF83C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Βοηθήστε μας να βελτιωθούμε</a:t>
            </a:r>
          </a:p>
          <a:p>
            <a:pPr lvl="1"/>
            <a:r>
              <a:rPr lang="en-GB" dirty="0">
                <a:hlinkClick r:id="rId2"/>
              </a:rPr>
              <a:t>https://forms.cloud.microsoft/e/sY5ZCe5KLH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A5EFF-8A4C-8829-01A8-0C0E0F8B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100</a:t>
            </a:fld>
            <a:endParaRPr lang="el-GR" alt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269E2F-DABD-DA7E-933C-1D73C9FE6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39856" y="2996952"/>
            <a:ext cx="2064288" cy="289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12FB9-98C1-4F9C-5FF2-3B7317C41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537" y="266700"/>
            <a:ext cx="12671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334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2">
            <a:extLst>
              <a:ext uri="{FF2B5EF4-FFF2-40B4-BE49-F238E27FC236}">
                <a16:creationId xmlns:a16="http://schemas.microsoft.com/office/drawing/2014/main" id="{B1E151B2-55D5-9443-B6B5-95984924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Καλή συνέχεια!!!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273E15AD-EAC9-C644-98D3-D0208346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BFF2C09F-C563-4B40-B1B7-FE984BAFCDFC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101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17764" name="Picture 3">
            <a:extLst>
              <a:ext uri="{FF2B5EF4-FFF2-40B4-BE49-F238E27FC236}">
                <a16:creationId xmlns:a16="http://schemas.microsoft.com/office/drawing/2014/main" id="{DCFBD594-28AE-EA41-8755-46A6B7148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906" y="1916832"/>
            <a:ext cx="4472188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1" descr="giphy.gif">
            <a:extLst>
              <a:ext uri="{FF2B5EF4-FFF2-40B4-BE49-F238E27FC236}">
                <a16:creationId xmlns:a16="http://schemas.microsoft.com/office/drawing/2014/main" id="{C3433947-7FAF-194C-A9CC-48AB9D64D6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" y="228600"/>
            <a:ext cx="129773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500px-Xmas_tree_animated.gif">
            <a:extLst>
              <a:ext uri="{FF2B5EF4-FFF2-40B4-BE49-F238E27FC236}">
                <a16:creationId xmlns:a16="http://schemas.microsoft.com/office/drawing/2014/main" id="{244388B6-BDE8-637A-C47B-4DE2A8A2D0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950" y="156543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05A6E-CEAF-235B-CDAF-8A45BBA6D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Αλλαγές στη Συμβουλευτική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AB525-6B72-902B-C4A7-B23C79B8B68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en-GB" sz="2000"/>
              <a:t>Online therapy services are the mental or health services that are provided </a:t>
            </a:r>
            <a:r>
              <a:rPr lang="en-GB" sz="2000">
                <a:solidFill>
                  <a:schemeClr val="accent2"/>
                </a:solidFill>
              </a:rPr>
              <a:t>online</a:t>
            </a:r>
            <a:r>
              <a:rPr lang="en-GB" sz="2000"/>
              <a:t> with the help of an </a:t>
            </a:r>
            <a:r>
              <a:rPr lang="en-GB" sz="2000">
                <a:solidFill>
                  <a:schemeClr val="accent2"/>
                </a:solidFill>
              </a:rPr>
              <a:t>internet</a:t>
            </a:r>
            <a:r>
              <a:rPr lang="en-GB" sz="2000"/>
              <a:t> network connection and these online services can be undertaken with the help of online </a:t>
            </a:r>
            <a:r>
              <a:rPr lang="en-GB" sz="2000">
                <a:solidFill>
                  <a:schemeClr val="accent2"/>
                </a:solidFill>
              </a:rPr>
              <a:t>video calls, audio calls, email, real-time chat, and video conferences</a:t>
            </a:r>
          </a:p>
          <a:p>
            <a:r>
              <a:rPr lang="en-GB" sz="2000"/>
              <a:t>Online therapy is a practical </a:t>
            </a:r>
            <a:r>
              <a:rPr lang="en-GB" sz="2000">
                <a:solidFill>
                  <a:schemeClr val="accent2"/>
                </a:solidFill>
              </a:rPr>
              <a:t>substitute</a:t>
            </a:r>
            <a:r>
              <a:rPr lang="en-GB" sz="2000"/>
              <a:t> for conventional in-person therapy and is swiftly rising in popularity as a method of receiving mental health treatment</a:t>
            </a:r>
          </a:p>
          <a:p>
            <a:r>
              <a:rPr lang="en-GB" sz="2000"/>
              <a:t>Online counselling is not only equally </a:t>
            </a:r>
            <a:r>
              <a:rPr lang="en-GB" sz="2000">
                <a:solidFill>
                  <a:schemeClr val="accent2"/>
                </a:solidFill>
              </a:rPr>
              <a:t>effective</a:t>
            </a:r>
            <a:r>
              <a:rPr lang="en-GB" sz="2000"/>
              <a:t> as in-person therapy, but it is typically more </a:t>
            </a:r>
            <a:r>
              <a:rPr lang="en-GB" sz="2000">
                <a:solidFill>
                  <a:schemeClr val="accent2"/>
                </a:solidFill>
              </a:rPr>
              <a:t>economical</a:t>
            </a:r>
            <a:r>
              <a:rPr lang="en-GB" sz="2000"/>
              <a:t> as well</a:t>
            </a:r>
            <a:endParaRPr lang="en-GR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3FC7D-9158-5605-8FCF-88139457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11</a:t>
            </a:fld>
            <a:endParaRPr lang="el-GR" altLang="en-GR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70F3CAC2-2ACA-BF3F-5161-C876131F6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956" y="4687384"/>
            <a:ext cx="3199998" cy="18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2CF20-8B58-6CE4-F9F2-E48375181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896" y="266700"/>
            <a:ext cx="692912" cy="91440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5E2615BF-5815-7B5D-291C-20D146225058}"/>
              </a:ext>
            </a:extLst>
          </p:cNvPr>
          <p:cNvSpPr/>
          <p:nvPr/>
        </p:nvSpPr>
        <p:spPr>
          <a:xfrm>
            <a:off x="899592" y="4807228"/>
            <a:ext cx="3832497" cy="15603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/>
              <a:t>Περιηγηθείτε στο </a:t>
            </a:r>
            <a:r>
              <a:rPr lang="en-US"/>
              <a:t>site</a:t>
            </a:r>
            <a:endParaRPr lang="el-GR"/>
          </a:p>
          <a:p>
            <a:pPr algn="ctr"/>
            <a:r>
              <a:rPr lang="el-GR"/>
              <a:t>Θα βρείτε ενδιαφέροντα στοιχεία</a:t>
            </a:r>
            <a:endParaRPr lang="en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75F3C-CEEF-3B51-AC64-2DA25D61079C}"/>
              </a:ext>
            </a:extLst>
          </p:cNvPr>
          <p:cNvSpPr txBox="1"/>
          <p:nvPr/>
        </p:nvSpPr>
        <p:spPr>
          <a:xfrm>
            <a:off x="857273" y="6318107"/>
            <a:ext cx="3832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1600" dirty="0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ποιος/α βρει την τιμή του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report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κερδίζει!</a:t>
            </a:r>
            <a:endParaRPr lang="en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938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A516006-1355-1646-BE50-6EDF4820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E00876BB-8DCF-9044-BF5B-1A532DF22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Συμβουλευτική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Εκπαίδευση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Ειδική Αγωγή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Συζήτηση</a:t>
            </a:r>
          </a:p>
        </p:txBody>
      </p:sp>
      <p:pic>
        <p:nvPicPr>
          <p:cNvPr id="37892" name="Picture 10" descr="Screen Shot 2012-07-26 at 00.20.19.png">
            <a:extLst>
              <a:ext uri="{FF2B5EF4-FFF2-40B4-BE49-F238E27FC236}">
                <a16:creationId xmlns:a16="http://schemas.microsoft.com/office/drawing/2014/main" id="{C9564798-F173-C147-8136-F61F75A69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1" y="228600"/>
            <a:ext cx="2259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A9F2BD-AE70-C34F-B9B4-BA56CA5F5237}"/>
              </a:ext>
            </a:extLst>
          </p:cNvPr>
          <p:cNvSpPr/>
          <p:nvPr/>
        </p:nvSpPr>
        <p:spPr>
          <a:xfrm>
            <a:off x="899592" y="2551443"/>
            <a:ext cx="2951162" cy="433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3F0B670-5B96-2646-8686-9DE82B0D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6CBFDC71-3892-7949-BEA9-957746BC736A}" type="slidenum">
              <a:rPr lang="en-US" altLang="en-GR" sz="11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12</a:t>
            </a:fld>
            <a:endParaRPr lang="en-US" altLang="en-GR" sz="11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058B6D-AA45-9090-8D69-EF2666A9E0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3248" y="1638300"/>
            <a:ext cx="3671365" cy="36396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6F1A-F5FC-4572-E1BC-FDAB4388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Βασικοί Όροι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CBC11-37F4-9688-E909-56859BA7A72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Online </a:t>
            </a:r>
            <a:r>
              <a:rPr lang="en-GB" dirty="0" err="1"/>
              <a:t>Counseling</a:t>
            </a:r>
            <a:r>
              <a:rPr lang="en-GB" dirty="0"/>
              <a:t> (</a:t>
            </a:r>
            <a:r>
              <a:rPr lang="el-GR" dirty="0"/>
              <a:t>Διαδικτυακή Συμβουλευτική)</a:t>
            </a:r>
          </a:p>
          <a:p>
            <a:pPr lvl="1"/>
            <a:r>
              <a:rPr lang="el-GR" dirty="0"/>
              <a:t>Η παροχή συμβουλευτικών ή ψυχοθεραπευτικών υπηρεσιών μέσω διαδικτυακών τεχνολογιών, όπως </a:t>
            </a:r>
            <a:r>
              <a:rPr lang="el-GR" dirty="0" err="1"/>
              <a:t>βιντεοκλήση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n-GB" dirty="0"/>
              <a:t>chat, email</a:t>
            </a:r>
            <a:r>
              <a:rPr lang="en-US" dirty="0"/>
              <a:t>,</a:t>
            </a:r>
            <a:r>
              <a:rPr lang="el-GR" dirty="0"/>
              <a:t> μηνύματα</a:t>
            </a:r>
            <a:r>
              <a:rPr lang="en-US" dirty="0"/>
              <a:t>, </a:t>
            </a:r>
            <a:r>
              <a:rPr lang="el-GR" dirty="0"/>
              <a:t>κλπ</a:t>
            </a:r>
          </a:p>
          <a:p>
            <a:pPr lvl="1"/>
            <a:r>
              <a:rPr lang="el-GR" dirty="0"/>
              <a:t>Περιλαμβάνει αξιολόγηση, παρέμβαση, υποστήριξη και παρακολούθηση του</a:t>
            </a:r>
            <a:r>
              <a:rPr lang="en-US" dirty="0"/>
              <a:t> </a:t>
            </a:r>
            <a:r>
              <a:rPr lang="el-GR" dirty="0" err="1"/>
              <a:t>συμβουλευόμενου</a:t>
            </a:r>
            <a:r>
              <a:rPr lang="el-GR" dirty="0"/>
              <a:t>, με τήρηση των ίδιων επαγγελματικών και δεοντολογικών προτύπων που ισχύουν και στη δια ζώσης συμβουλευτική</a:t>
            </a:r>
            <a:endParaRPr lang="en-US" dirty="0"/>
          </a:p>
          <a:p>
            <a:r>
              <a:rPr lang="en-GB" dirty="0"/>
              <a:t>Online Therapy (</a:t>
            </a:r>
            <a:r>
              <a:rPr lang="el-GR" dirty="0"/>
              <a:t>Ψυχοθεραπεία εξ αποστάσεως)</a:t>
            </a:r>
          </a:p>
          <a:p>
            <a:pPr lvl="1"/>
            <a:r>
              <a:rPr lang="el-GR" dirty="0"/>
              <a:t>Η παροχή ψυχοθεραπευτικών υπηρεσιών μέσω διαδικτυακών μέσων (</a:t>
            </a:r>
            <a:r>
              <a:rPr lang="en-GB" dirty="0"/>
              <a:t>video, audio, chat, email)</a:t>
            </a:r>
            <a:endParaRPr lang="el-GR" dirty="0"/>
          </a:p>
          <a:p>
            <a:pPr marL="366713" lvl="1" indent="0">
              <a:buNone/>
            </a:pP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9A696-6B9E-ACD3-D5CA-9E052F2E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13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914322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6341-5AE1-857B-7446-30E58389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Σχετικοί Όροι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1C150-6FB8-5286-BAD9-880E9A2E565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Teletherapy (</a:t>
            </a:r>
            <a:r>
              <a:rPr lang="el-GR" dirty="0" err="1"/>
              <a:t>Τηλεθεραπεία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Παρεμφερής με την </a:t>
            </a:r>
            <a:r>
              <a:rPr lang="en-GB" dirty="0"/>
              <a:t>online therapy, </a:t>
            </a:r>
            <a:r>
              <a:rPr lang="el-GR" dirty="0"/>
              <a:t>αλλά μπορεί να καλύπτει και άλλες μορφές θεραπευτικών παρεμβάσεων εξ αποστάσεως πέρα από την ψυχοθεραπεία (π.χ. </a:t>
            </a:r>
            <a:r>
              <a:rPr lang="el-GR" dirty="0" err="1"/>
              <a:t>λογοθεραπεία</a:t>
            </a:r>
            <a:r>
              <a:rPr lang="el-GR" dirty="0"/>
              <a:t>, </a:t>
            </a:r>
            <a:r>
              <a:rPr lang="el-GR" dirty="0" err="1"/>
              <a:t>εργοθεραπεία</a:t>
            </a:r>
            <a:r>
              <a:rPr lang="el-GR" dirty="0"/>
              <a:t>)</a:t>
            </a:r>
            <a:endParaRPr lang="en-US" dirty="0"/>
          </a:p>
          <a:p>
            <a:r>
              <a:rPr lang="en-GB" dirty="0"/>
              <a:t>Telepsychology (</a:t>
            </a:r>
            <a:r>
              <a:rPr lang="el-GR" dirty="0" err="1"/>
              <a:t>Τηλεψυχολογία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Ευρύτερος όρος που αφορά οποιαδήποτε εφαρμογή ψυχολογικών υπηρεσιών μέσω τηλεπικοινωνιακών τεχνολογιών. Περιλαμβάνει θεραπεία, συμβουλευτική, ψυχομετρικές αξιολογήσεις, εποπτεία και εκπαίδευση</a:t>
            </a:r>
          </a:p>
          <a:p>
            <a:r>
              <a:rPr lang="en-GB" dirty="0"/>
              <a:t>e-Mental Health (</a:t>
            </a:r>
            <a:r>
              <a:rPr lang="el-GR" dirty="0"/>
              <a:t>Ηλεκτρονική Ψυχική Υγεία)</a:t>
            </a:r>
          </a:p>
          <a:p>
            <a:pPr lvl="1"/>
            <a:r>
              <a:rPr lang="el-GR" dirty="0"/>
              <a:t>Όρος-ομπρέλα που αναφέρεται σε ψηφιακά εργαλεία για την προαγωγή της ψυχικής υγείας, όπως </a:t>
            </a:r>
            <a:r>
              <a:rPr lang="en-GB" dirty="0"/>
              <a:t>online </a:t>
            </a:r>
            <a:r>
              <a:rPr lang="el-GR" dirty="0"/>
              <a:t>ψυχοθεραπεία, εφαρμογές αυτοβοήθειας, προγράμματα </a:t>
            </a:r>
            <a:r>
              <a:rPr lang="en-GB" dirty="0"/>
              <a:t>CBT, chatbots, </a:t>
            </a:r>
            <a:r>
              <a:rPr lang="el-GR" dirty="0"/>
              <a:t>πλατφόρμες υποστήριξης</a:t>
            </a:r>
            <a:r>
              <a:rPr lang="en-US" dirty="0"/>
              <a:t>, </a:t>
            </a:r>
            <a:r>
              <a:rPr lang="el-GR" dirty="0"/>
              <a:t>κλπ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45C0F-2855-A32A-922A-28114E674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14</a:t>
            </a:fld>
            <a:endParaRPr lang="el-GR" altLang="en-GR"/>
          </a:p>
        </p:txBody>
      </p:sp>
      <p:pic>
        <p:nvPicPr>
          <p:cNvPr id="5" name="Picture 1" descr="C:\Users\aggeliki\Desktop\οι διαφάνειες του τζουτζουκουκούκου μου που αγαπώ πολύυυ πολυ\E-Therapy.jpg">
            <a:extLst>
              <a:ext uri="{FF2B5EF4-FFF2-40B4-BE49-F238E27FC236}">
                <a16:creationId xmlns:a16="http://schemas.microsoft.com/office/drawing/2014/main" id="{50161DFB-9E35-621A-F534-93F647427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0" y="228600"/>
            <a:ext cx="11668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169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A62FB-DE59-DD1C-3F30-33573AC2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Σύγκριση</a:t>
            </a:r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40CEF-E670-4A77-4220-A3217E4D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15</a:t>
            </a:fld>
            <a:endParaRPr lang="el-GR" altLang="en-GR"/>
          </a:p>
        </p:txBody>
      </p:sp>
      <p:pic>
        <p:nvPicPr>
          <p:cNvPr id="5" name="image7.png">
            <a:extLst>
              <a:ext uri="{FF2B5EF4-FFF2-40B4-BE49-F238E27FC236}">
                <a16:creationId xmlns:a16="http://schemas.microsoft.com/office/drawing/2014/main" id="{72B3B1F8-E516-E692-AE09-BE0A3287F0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6"/>
          <a:stretch>
            <a:fillRect/>
          </a:stretch>
        </p:blipFill>
        <p:spPr>
          <a:xfrm>
            <a:off x="935596" y="1628775"/>
            <a:ext cx="7272808" cy="4551840"/>
          </a:xfrm>
          <a:prstGeom prst="rect">
            <a:avLst/>
          </a:prstGeom>
          <a:ln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CFCEED-21D0-8F66-CCEB-A1211B6F15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9040" y="266700"/>
            <a:ext cx="120700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87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2458B6DF-E193-F84F-B6B6-0149B796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Δηλαδή… </a:t>
            </a:r>
          </a:p>
        </p:txBody>
      </p:sp>
      <p:sp>
        <p:nvSpPr>
          <p:cNvPr id="10" name="Explosion 2 9">
            <a:extLst>
              <a:ext uri="{FF2B5EF4-FFF2-40B4-BE49-F238E27FC236}">
                <a16:creationId xmlns:a16="http://schemas.microsoft.com/office/drawing/2014/main" id="{DD98F1C9-1237-A74A-BB90-5A1D83A9B5EC}"/>
              </a:ext>
            </a:extLst>
          </p:cNvPr>
          <p:cNvSpPr/>
          <p:nvPr/>
        </p:nvSpPr>
        <p:spPr>
          <a:xfrm>
            <a:off x="2627313" y="1735138"/>
            <a:ext cx="4608512" cy="1828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Calibri"/>
                <a:cs typeface="Calibri"/>
              </a:rPr>
              <a:t>convenient</a:t>
            </a:r>
            <a:endParaRPr lang="el-GR" sz="3000">
              <a:cs typeface="Calibri"/>
            </a:endParaRPr>
          </a:p>
        </p:txBody>
      </p:sp>
      <p:sp>
        <p:nvSpPr>
          <p:cNvPr id="11" name="Explosion 2 10">
            <a:extLst>
              <a:ext uri="{FF2B5EF4-FFF2-40B4-BE49-F238E27FC236}">
                <a16:creationId xmlns:a16="http://schemas.microsoft.com/office/drawing/2014/main" id="{3116FB9D-F143-C445-8597-47D446C26F19}"/>
              </a:ext>
            </a:extLst>
          </p:cNvPr>
          <p:cNvSpPr/>
          <p:nvPr/>
        </p:nvSpPr>
        <p:spPr>
          <a:xfrm>
            <a:off x="4311652" y="2492375"/>
            <a:ext cx="4860925" cy="1828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Calibri"/>
                <a:cs typeface="Calibri"/>
              </a:rPr>
              <a:t>confidential</a:t>
            </a:r>
            <a:endParaRPr lang="el-GR" sz="3000">
              <a:cs typeface="Calibri"/>
            </a:endParaRPr>
          </a:p>
        </p:txBody>
      </p:sp>
      <p:sp>
        <p:nvSpPr>
          <p:cNvPr id="12" name="Explosion 2 11">
            <a:extLst>
              <a:ext uri="{FF2B5EF4-FFF2-40B4-BE49-F238E27FC236}">
                <a16:creationId xmlns:a16="http://schemas.microsoft.com/office/drawing/2014/main" id="{040E075A-F292-6844-BD7B-14AB4B00C73F}"/>
              </a:ext>
            </a:extLst>
          </p:cNvPr>
          <p:cNvSpPr/>
          <p:nvPr/>
        </p:nvSpPr>
        <p:spPr>
          <a:xfrm>
            <a:off x="26988" y="2420938"/>
            <a:ext cx="4608512" cy="1828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Calibri"/>
                <a:cs typeface="Calibri"/>
              </a:rPr>
              <a:t>worldwide</a:t>
            </a:r>
            <a:endParaRPr lang="el-GR" sz="3000">
              <a:cs typeface="Calibri"/>
            </a:endParaRPr>
          </a:p>
        </p:txBody>
      </p:sp>
      <p:sp>
        <p:nvSpPr>
          <p:cNvPr id="46085" name="Slide Number Placeholder 4">
            <a:extLst>
              <a:ext uri="{FF2B5EF4-FFF2-40B4-BE49-F238E27FC236}">
                <a16:creationId xmlns:a16="http://schemas.microsoft.com/office/drawing/2014/main" id="{E03017D3-BB97-9047-92DD-A2E4A754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00938" y="6429377"/>
            <a:ext cx="1566862" cy="352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D8AC798-6F96-BB47-B60E-5AE4401A06C9}" type="slidenum">
              <a:rPr lang="en-US" altLang="en-GR" sz="14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GR" sz="1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6086" name="Picture 12" descr="imagesCAD052QE.jpg">
            <a:extLst>
              <a:ext uri="{FF2B5EF4-FFF2-40B4-BE49-F238E27FC236}">
                <a16:creationId xmlns:a16="http://schemas.microsoft.com/office/drawing/2014/main" id="{B67E871C-7889-5044-99B6-B1BDF2A8C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87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573DFAD4-1AE9-A64D-889C-43540248E489}"/>
              </a:ext>
            </a:extLst>
          </p:cNvPr>
          <p:cNvSpPr txBox="1">
            <a:spLocks/>
          </p:cNvSpPr>
          <p:nvPr/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fld id="{25959B9E-DC6F-6342-B977-2F8BC5EFB73D}" type="slidenum">
              <a:rPr lang="en-US" altLang="en-GR" sz="1200" b="1">
                <a:solidFill>
                  <a:srgbClr val="FFFFFF"/>
                </a:solidFill>
                <a:latin typeface="Calibri" panose="020F0502020204030204" pitchFamily="34" charset="0"/>
              </a:rPr>
              <a:pPr algn="ctr" eaLnBrk="1" hangingPunct="1">
                <a:lnSpc>
                  <a:spcPct val="80000"/>
                </a:lnSpc>
              </a:pPr>
              <a:t>16</a:t>
            </a:fld>
            <a:endParaRPr lang="en-US" altLang="en-GR" sz="12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6088" name="Picture 2" descr="WorldwideCounseling.com">
            <a:extLst>
              <a:ext uri="{FF2B5EF4-FFF2-40B4-BE49-F238E27FC236}">
                <a16:creationId xmlns:a16="http://schemas.microsoft.com/office/drawing/2014/main" id="{8FEE5D9C-77B5-A443-B4F9-D4A03A7DD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790" y="4225927"/>
            <a:ext cx="49244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3 - Έλλειψη">
            <a:extLst>
              <a:ext uri="{FF2B5EF4-FFF2-40B4-BE49-F238E27FC236}">
                <a16:creationId xmlns:a16="http://schemas.microsoft.com/office/drawing/2014/main" id="{8C20B81E-0A58-9844-92F4-1FDE6319C065}"/>
              </a:ext>
            </a:extLst>
          </p:cNvPr>
          <p:cNvSpPr/>
          <p:nvPr/>
        </p:nvSpPr>
        <p:spPr>
          <a:xfrm>
            <a:off x="3943350" y="4619625"/>
            <a:ext cx="1295400" cy="1295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300">
                <a:latin typeface="Calibri"/>
                <a:cs typeface="Calibri"/>
              </a:rPr>
              <a:t>internet counseling</a:t>
            </a:r>
            <a:endParaRPr lang="el-GR" sz="1300"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A8F98-E479-2180-F1FD-F59A5291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Παραδείγματα</a:t>
            </a:r>
            <a:r>
              <a:rPr lang="en-US" dirty="0"/>
              <a:t> </a:t>
            </a:r>
            <a:r>
              <a:rPr lang="el-GR" dirty="0"/>
              <a:t>Υπηρεσιών/Εφαρμογών 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F294B-F610-4ACC-F0F6-B6C9F8DD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17</a:t>
            </a:fld>
            <a:endParaRPr lang="el-GR" altLang="en-GR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75205A33-F390-4780-E761-8FC03153A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49" y="1628774"/>
            <a:ext cx="2494338" cy="1620000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36AD3AB9-40F1-FDE1-41A7-9572A54084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831" y="1634842"/>
            <a:ext cx="2494338" cy="1620000"/>
          </a:xfrm>
          <a:prstGeom prst="rect">
            <a:avLst/>
          </a:prstGeom>
        </p:spPr>
      </p:pic>
      <p:pic>
        <p:nvPicPr>
          <p:cNvPr id="12" name="Picture 11">
            <a:hlinkClick r:id="rId6"/>
            <a:extLst>
              <a:ext uri="{FF2B5EF4-FFF2-40B4-BE49-F238E27FC236}">
                <a16:creationId xmlns:a16="http://schemas.microsoft.com/office/drawing/2014/main" id="{BC9529C2-CA59-381F-7FBF-F37D6C170D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313" y="1628774"/>
            <a:ext cx="2494338" cy="1620000"/>
          </a:xfrm>
          <a:prstGeom prst="rect">
            <a:avLst/>
          </a:prstGeom>
        </p:spPr>
      </p:pic>
      <p:pic>
        <p:nvPicPr>
          <p:cNvPr id="14" name="Picture 13">
            <a:hlinkClick r:id="rId8"/>
            <a:extLst>
              <a:ext uri="{FF2B5EF4-FFF2-40B4-BE49-F238E27FC236}">
                <a16:creationId xmlns:a16="http://schemas.microsoft.com/office/drawing/2014/main" id="{CE131B14-A06B-8883-CB12-F65C500870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26" y="4041248"/>
            <a:ext cx="2494338" cy="1620000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51406909-07A7-0C3C-9DA8-2FDC2318CB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624" y="4046337"/>
            <a:ext cx="2494338" cy="16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07E77E-CC6E-C70D-3681-B5FEBDEB7677}"/>
              </a:ext>
            </a:extLst>
          </p:cNvPr>
          <p:cNvSpPr txBox="1"/>
          <p:nvPr/>
        </p:nvSpPr>
        <p:spPr>
          <a:xfrm>
            <a:off x="1165494" y="3326963"/>
            <a:ext cx="124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TaskSpace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4A4DCB-D152-52FD-4276-ECA87389D35D}"/>
              </a:ext>
            </a:extLst>
          </p:cNvPr>
          <p:cNvSpPr txBox="1"/>
          <p:nvPr/>
        </p:nvSpPr>
        <p:spPr>
          <a:xfrm>
            <a:off x="3912877" y="3327401"/>
            <a:ext cx="1318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BetterHelp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3149B9-C905-1DB8-7702-67A8EEEDE697}"/>
              </a:ext>
            </a:extLst>
          </p:cNvPr>
          <p:cNvSpPr txBox="1"/>
          <p:nvPr/>
        </p:nvSpPr>
        <p:spPr>
          <a:xfrm>
            <a:off x="6999442" y="3326963"/>
            <a:ext cx="1038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Calmery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F79D1B-6284-430B-2F90-ED3C284C27EB}"/>
              </a:ext>
            </a:extLst>
          </p:cNvPr>
          <p:cNvSpPr txBox="1"/>
          <p:nvPr/>
        </p:nvSpPr>
        <p:spPr>
          <a:xfrm>
            <a:off x="1349262" y="5785409"/>
            <a:ext cx="87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7 Cups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C5E3E9-9E5C-019A-B752-DC120DF8FAE7}"/>
              </a:ext>
            </a:extLst>
          </p:cNvPr>
          <p:cNvSpPr txBox="1"/>
          <p:nvPr/>
        </p:nvSpPr>
        <p:spPr>
          <a:xfrm>
            <a:off x="4067063" y="5785409"/>
            <a:ext cx="1065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Cerebral</a:t>
            </a:r>
          </a:p>
        </p:txBody>
      </p:sp>
      <p:pic>
        <p:nvPicPr>
          <p:cNvPr id="3" name="Picture 2">
            <a:hlinkClick r:id="rId12"/>
            <a:extLst>
              <a:ext uri="{FF2B5EF4-FFF2-40B4-BE49-F238E27FC236}">
                <a16:creationId xmlns:a16="http://schemas.microsoft.com/office/drawing/2014/main" id="{31D68D4D-1380-8D29-7C86-B2D7152B5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313" y="4041248"/>
            <a:ext cx="2494338" cy="162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AFEC44-E90B-8E10-9DA7-8AC840EE5662}"/>
              </a:ext>
            </a:extLst>
          </p:cNvPr>
          <p:cNvSpPr txBox="1"/>
          <p:nvPr/>
        </p:nvSpPr>
        <p:spPr>
          <a:xfrm>
            <a:off x="6768008" y="5785409"/>
            <a:ext cx="1026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MD Live</a:t>
            </a:r>
          </a:p>
        </p:txBody>
      </p:sp>
    </p:spTree>
    <p:extLst>
      <p:ext uri="{BB962C8B-B14F-4D97-AF65-F5344CB8AC3E}">
        <p14:creationId xmlns:p14="http://schemas.microsoft.com/office/powerpoint/2010/main" val="2988200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7707B-7F28-535F-37DE-8B2BE611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Σύγκριση </a:t>
            </a:r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1ED70-E2BF-CBA6-E851-DAA2B9D58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18</a:t>
            </a:fld>
            <a:endParaRPr lang="el-GR" altLang="en-GR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2381892-3F0A-1B98-37F4-C6177AFA5552}"/>
              </a:ext>
            </a:extLst>
          </p:cNvPr>
          <p:cNvGraphicFramePr>
            <a:graphicFrameLocks noGrp="1"/>
          </p:cNvGraphicFramePr>
          <p:nvPr/>
        </p:nvGraphicFramePr>
        <p:xfrm>
          <a:off x="536448" y="1628775"/>
          <a:ext cx="82296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96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Πλατφόρμα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Τύπος Επικοινωνίας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Επαγγελματίες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Μοντέλο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Κόστος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Κατάλληλο για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60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Talkspace</a:t>
                      </a:r>
                      <a:endParaRPr lang="en-US" sz="16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Messaging, 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Therapy + Psychiatry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Υψηλό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Συνεχή παρακολούθηση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41868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60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BetterHelp</a:t>
                      </a:r>
                      <a:endParaRPr lang="en-US" sz="16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Chat, 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Γενική θεραπεία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Μεσαίο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Άγχος, κατάθλιψη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60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MDLive</a:t>
                      </a:r>
                      <a:endParaRPr lang="en-US" sz="16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Ψυχολόγοι &amp; ψυχίατροι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Ιατρικό μοντέλο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Μεσαίο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Βραχυπρόθεσμη υποστήριξη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44629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600" noProof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Calmerry</a:t>
                      </a:r>
                      <a:endParaRPr lang="en-US" sz="16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Chat, 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CBT/ACT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Προσιτό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Ήπια–μέτρια συμπτώματα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Cups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Μερικώς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Peer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Δωρεάν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Μη κλινική υποστήριξη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35677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Cerebral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Φαρμακευτική + θεραπεία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Μεσαίο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Διαταραχές διάθεσης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750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3F0B-B9BE-9D99-E826-4CEB6934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Δραστηριότητα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3F2A-00F3-A520-AFE3-FFE028A10E5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Χωριστείτε σε ομάδες των πέντε (5) ατόμων</a:t>
            </a:r>
          </a:p>
          <a:p>
            <a:pPr lvl="1"/>
            <a:r>
              <a:rPr lang="el-GR" dirty="0"/>
              <a:t>Ένα μέλος από κάθε ομάδα ας σημειώσει τα στοιχεία της ομάδας εδώ </a:t>
            </a:r>
            <a:r>
              <a:rPr lang="en-GB" dirty="0">
                <a:hlinkClick r:id="rId2"/>
              </a:rPr>
              <a:t>https://forms.gle/VbNkQDoYEGTTjERe8</a:t>
            </a:r>
            <a:r>
              <a:rPr lang="el-GR" dirty="0"/>
              <a:t> </a:t>
            </a:r>
          </a:p>
          <a:p>
            <a:r>
              <a:rPr lang="el-GR" dirty="0"/>
              <a:t>Περιηγηθείτε σε τρία (3) από τα προηγούμενα </a:t>
            </a:r>
            <a:r>
              <a:rPr lang="en-US" dirty="0"/>
              <a:t>sites</a:t>
            </a:r>
            <a:r>
              <a:rPr lang="el-GR" dirty="0"/>
              <a:t> και καταγράψτε στο </a:t>
            </a:r>
            <a:r>
              <a:rPr lang="en-GB" dirty="0"/>
              <a:t>Padlet</a:t>
            </a:r>
          </a:p>
          <a:p>
            <a:pPr lvl="1"/>
            <a:r>
              <a:rPr lang="el-GR" dirty="0"/>
              <a:t>Ένα στοιχείο που σας έκανε θετική εντύπωση (λειτουργικότητα, ευχρηστία, περιεχόμενο, </a:t>
            </a:r>
            <a:r>
              <a:rPr lang="en-US" dirty="0"/>
              <a:t>look-and-feel, </a:t>
            </a:r>
            <a:r>
              <a:rPr lang="el-GR" dirty="0"/>
              <a:t>κλπ)</a:t>
            </a:r>
          </a:p>
          <a:p>
            <a:pPr lvl="1"/>
            <a:r>
              <a:rPr lang="el-GR" dirty="0"/>
              <a:t>Ένα στοιχείο που θεωρείτε προβληματικό ή λιγότερο θετικό</a:t>
            </a:r>
          </a:p>
          <a:p>
            <a:pPr lvl="1"/>
            <a:r>
              <a:rPr lang="el-GR" dirty="0"/>
              <a:t>Ποιες είναι κατά τη γνώμη σας οι πιο τυπικές ομάδες στόχου των </a:t>
            </a:r>
            <a:r>
              <a:rPr lang="en-US" dirty="0"/>
              <a:t>sites?</a:t>
            </a:r>
            <a:endParaRPr lang="el-GR" dirty="0"/>
          </a:p>
          <a:p>
            <a:pPr lvl="1"/>
            <a:r>
              <a:rPr lang="el-GR" dirty="0"/>
              <a:t>Σχολιάστε μία καταχώρηση μιας άλλης ομάδας</a:t>
            </a:r>
            <a:endParaRPr lang="en-US" dirty="0"/>
          </a:p>
          <a:p>
            <a:pPr lvl="1"/>
            <a:r>
              <a:rPr lang="en-GB" dirty="0">
                <a:hlinkClick r:id="rId3"/>
              </a:rPr>
              <a:t>https://padlet.com/karagianuth/Site_Comments</a:t>
            </a:r>
            <a:r>
              <a:rPr lang="en-GB" dirty="0"/>
              <a:t> 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7A63E-3668-D302-219B-F6B28575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19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381772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66A46-2B84-6A40-A794-F4BE0B57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F739C3C5-34C5-214E-9DA7-7E03ABC08D75}" type="slidenum">
              <a:rPr lang="el-GR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2</a:t>
            </a:fld>
            <a:endParaRPr lang="el-GR" altLang="en-GR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5362" name="Picture 5">
            <a:extLst>
              <a:ext uri="{FF2B5EF4-FFF2-40B4-BE49-F238E27FC236}">
                <a16:creationId xmlns:a16="http://schemas.microsoft.com/office/drawing/2014/main" id="{BABB31B4-5DE7-CB43-A786-2DCB4442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D9B28B-CA0D-7F4C-913A-8EF639BC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29225"/>
            <a:ext cx="9144000" cy="769938"/>
          </a:xfrm>
          <a:prstGeom prst="rect">
            <a:avLst/>
          </a:prstGeom>
          <a:noFill/>
          <a:ln>
            <a:noFill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GR" sz="4400" dirty="0">
                <a:solidFill>
                  <a:srgbClr val="FFFFFF"/>
                </a:solidFill>
                <a:latin typeface="Calibri" panose="020F0502020204030204" pitchFamily="34" charset="0"/>
              </a:rPr>
              <a:t>Καλώς Ήρθατε!!!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C4E8-DA00-0CB2-D046-F22F3F2D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Παραδείγματα – Ελλάδα </a:t>
            </a:r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41FE2-8866-6339-3338-16DF11A6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20</a:t>
            </a:fld>
            <a:endParaRPr lang="el-GR" altLang="en-GR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9CEDFE59-9808-527E-564B-6FD284FCD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" y="1628775"/>
            <a:ext cx="2494338" cy="1620000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A5B237AE-FB9F-4A65-3857-17A60523E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831" y="1628775"/>
            <a:ext cx="2494338" cy="1620000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7D143871-827A-4606-509D-A09F87029C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980" y="4149080"/>
            <a:ext cx="2494338" cy="1620000"/>
          </a:xfrm>
          <a:prstGeom prst="rect">
            <a:avLst/>
          </a:prstGeom>
        </p:spPr>
      </p:pic>
      <p:pic>
        <p:nvPicPr>
          <p:cNvPr id="12" name="Picture 11">
            <a:hlinkClick r:id="rId8"/>
            <a:extLst>
              <a:ext uri="{FF2B5EF4-FFF2-40B4-BE49-F238E27FC236}">
                <a16:creationId xmlns:a16="http://schemas.microsoft.com/office/drawing/2014/main" id="{833A0640-1773-69F3-0F33-E735FC5779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682" y="4149080"/>
            <a:ext cx="2494338" cy="1620000"/>
          </a:xfrm>
          <a:prstGeom prst="rect">
            <a:avLst/>
          </a:prstGeom>
        </p:spPr>
      </p:pic>
      <p:pic>
        <p:nvPicPr>
          <p:cNvPr id="14" name="Picture 13">
            <a:hlinkClick r:id="rId10"/>
            <a:extLst>
              <a:ext uri="{FF2B5EF4-FFF2-40B4-BE49-F238E27FC236}">
                <a16:creationId xmlns:a16="http://schemas.microsoft.com/office/drawing/2014/main" id="{AAA32B92-C2F5-84E4-2CD8-55DCB8705D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014" y="1628775"/>
            <a:ext cx="2494338" cy="16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136AF6-F7FD-9DB8-2B75-CE5F384B0E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527" y="228600"/>
            <a:ext cx="1057086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E452A6-6C37-BA6A-41E9-E66317FE8678}"/>
              </a:ext>
            </a:extLst>
          </p:cNvPr>
          <p:cNvSpPr txBox="1"/>
          <p:nvPr/>
        </p:nvSpPr>
        <p:spPr>
          <a:xfrm>
            <a:off x="1443998" y="3418304"/>
            <a:ext cx="831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Hiwell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A5BA58-1047-745C-510B-F78B0F8C9C67}"/>
              </a:ext>
            </a:extLst>
          </p:cNvPr>
          <p:cNvSpPr txBox="1"/>
          <p:nvPr/>
        </p:nvSpPr>
        <p:spPr>
          <a:xfrm>
            <a:off x="3824904" y="3409171"/>
            <a:ext cx="149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MyTherapist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28B1CC-BCDA-207A-FB3F-F0937E3715F6}"/>
              </a:ext>
            </a:extLst>
          </p:cNvPr>
          <p:cNvSpPr txBox="1"/>
          <p:nvPr/>
        </p:nvSpPr>
        <p:spPr>
          <a:xfrm>
            <a:off x="6462548" y="3384446"/>
            <a:ext cx="1643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TherapySpace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E81E96-E5D4-5DCB-4289-4507BAC277A9}"/>
              </a:ext>
            </a:extLst>
          </p:cNvPr>
          <p:cNvSpPr txBox="1"/>
          <p:nvPr/>
        </p:nvSpPr>
        <p:spPr>
          <a:xfrm>
            <a:off x="1702277" y="5938231"/>
            <a:ext cx="2245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PsychologistsOnline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966DA1-4315-04C2-6905-E5AA14774025}"/>
              </a:ext>
            </a:extLst>
          </p:cNvPr>
          <p:cNvSpPr txBox="1"/>
          <p:nvPr/>
        </p:nvSpPr>
        <p:spPr>
          <a:xfrm>
            <a:off x="5445278" y="5933549"/>
            <a:ext cx="1747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ClickToTherapy</a:t>
            </a:r>
          </a:p>
        </p:txBody>
      </p:sp>
    </p:spTree>
    <p:extLst>
      <p:ext uri="{BB962C8B-B14F-4D97-AF65-F5344CB8AC3E}">
        <p14:creationId xmlns:p14="http://schemas.microsoft.com/office/powerpoint/2010/main" val="69198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63E84-F899-0A41-A56D-DB0F9356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Σύγκριση</a:t>
            </a:r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010FC-DB73-2158-F344-24D5AE66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21</a:t>
            </a:fld>
            <a:endParaRPr lang="el-GR" altLang="en-G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B668114-A472-9CC7-CBB6-65F70C50877E}"/>
              </a:ext>
            </a:extLst>
          </p:cNvPr>
          <p:cNvGraphicFramePr>
            <a:graphicFrameLocks noGrp="1"/>
          </p:cNvGraphicFramePr>
          <p:nvPr/>
        </p:nvGraphicFramePr>
        <p:xfrm>
          <a:off x="508514" y="1632927"/>
          <a:ext cx="833012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Πλατφόρμα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Τύπος Επικοινωνίας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Επαγγελματίες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Μοντέλο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Κόστος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Κατάλληλο για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Video,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Online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Μεσαίο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Γενικός πληθυσμός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myTherapist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Online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Μεσαίο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Συστηματική θεραπεία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Therapy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Marketplace θεραπευτών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Μεταβλητό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Στοχευμένη αναζήτηση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Psychologists 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Video,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Online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Μεσαίο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Ελληνόφωνους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Click to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Online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Προσιτό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Νέους χρήστες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291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17862-E4BB-0279-9935-00F2FBB29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A955-49F6-7F7D-252D-BFE8D451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Δραστηριότητα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EEE44-C045-3439-FED9-7FB2C018956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Ανά ομάδα, περιηγηθείτε σε τρία (3) από τα προηγούμενα </a:t>
            </a:r>
            <a:r>
              <a:rPr lang="en-US" dirty="0"/>
              <a:t>sites</a:t>
            </a:r>
            <a:r>
              <a:rPr lang="el-GR" dirty="0"/>
              <a:t> και καταγράψτε στο </a:t>
            </a:r>
            <a:r>
              <a:rPr lang="en-GB" dirty="0"/>
              <a:t>Padlet</a:t>
            </a:r>
          </a:p>
          <a:p>
            <a:pPr lvl="1"/>
            <a:r>
              <a:rPr lang="el-GR" dirty="0"/>
              <a:t>Ένα στοιχείο που σας έκανε θετική εντύπωση (λειτουργικότητα, ευχρηστία, περιεχόμενο, </a:t>
            </a:r>
            <a:r>
              <a:rPr lang="en-US" dirty="0"/>
              <a:t>look-and-feel, </a:t>
            </a:r>
            <a:r>
              <a:rPr lang="el-GR" dirty="0"/>
              <a:t>κλπ)</a:t>
            </a:r>
          </a:p>
          <a:p>
            <a:pPr lvl="1"/>
            <a:r>
              <a:rPr lang="el-GR" dirty="0"/>
              <a:t>Ένα στοιχείο που θεωρείτε προβληματικό ή λιγότερο θετικό</a:t>
            </a:r>
          </a:p>
          <a:p>
            <a:pPr lvl="1"/>
            <a:r>
              <a:rPr lang="el-GR" dirty="0"/>
              <a:t>Ποιες είναι κατά τη γνώμη σας οι πιο τυπικές ομάδες στόχου των </a:t>
            </a:r>
            <a:r>
              <a:rPr lang="en-US" dirty="0"/>
              <a:t>sites?</a:t>
            </a:r>
            <a:endParaRPr lang="el-GR" dirty="0"/>
          </a:p>
          <a:p>
            <a:pPr lvl="1"/>
            <a:r>
              <a:rPr lang="el-GR" dirty="0"/>
              <a:t>Σχολιάστε μία καταχώρηση μιας άλλης ομάδας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hlinkClick r:id="rId2"/>
              </a:rPr>
              <a:t>https://padlet.com/karagianuth/Comments_Sites_GR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23360-F40C-F67A-34E9-8E10BE99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22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3131451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8CE2-AF79-8228-185D-EF8B1BCD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Παραδείγματα – Δωρεάν 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94B6D-01A9-85FC-EF8A-B05AD3E4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23</a:t>
            </a:fld>
            <a:endParaRPr lang="el-GR" alt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82B80-56C8-DD5E-F2BE-B34C135C3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571" y="266700"/>
            <a:ext cx="2154477" cy="914400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42232ED5-CE54-11BB-7D4E-2AA85FF3CC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44" y="1645695"/>
            <a:ext cx="2494338" cy="1620000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1AC5A2EF-0F17-C946-9745-6A2E7C789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831" y="1628775"/>
            <a:ext cx="2494338" cy="1620000"/>
          </a:xfrm>
          <a:prstGeom prst="rect">
            <a:avLst/>
          </a:prstGeom>
        </p:spPr>
      </p:pic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DB5D2E01-62BB-B927-F0E1-F02E719F4B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418" y="1645695"/>
            <a:ext cx="2494338" cy="16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9EA7E6-28C3-1A07-D1AF-B4D3628EBEBB}"/>
              </a:ext>
            </a:extLst>
          </p:cNvPr>
          <p:cNvSpPr txBox="1"/>
          <p:nvPr/>
        </p:nvSpPr>
        <p:spPr>
          <a:xfrm>
            <a:off x="1002988" y="3429000"/>
            <a:ext cx="1700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Crisis Text Line</a:t>
            </a:r>
            <a:endParaRPr lang="en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4F6887-C0C3-C205-3140-F25B0ABD102D}"/>
              </a:ext>
            </a:extLst>
          </p:cNvPr>
          <p:cNvSpPr txBox="1"/>
          <p:nvPr/>
        </p:nvSpPr>
        <p:spPr>
          <a:xfrm>
            <a:off x="4105365" y="3429000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Lifeline</a:t>
            </a:r>
            <a:endParaRPr lang="en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F94D6-3A17-361A-BAE7-77CA7EDD489F}"/>
              </a:ext>
            </a:extLst>
          </p:cNvPr>
          <p:cNvSpPr txBox="1"/>
          <p:nvPr/>
        </p:nvSpPr>
        <p:spPr>
          <a:xfrm>
            <a:off x="6043418" y="3429000"/>
            <a:ext cx="2474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 Friends Worldwide</a:t>
            </a:r>
            <a:endParaRPr lang="en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14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693BC-1185-C05A-F357-2CAE77B5A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Πλεονεκτήματα </a:t>
            </a:r>
            <a:r>
              <a:rPr lang="en-US" baseline="30000" dirty="0"/>
              <a:t>(1/2)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181D4-7F62-39A7-58E2-29B2AAC59F3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Αυξημένη προσβασιμότητα</a:t>
            </a:r>
          </a:p>
          <a:p>
            <a:pPr lvl="1"/>
            <a:r>
              <a:rPr lang="el-GR" dirty="0"/>
              <a:t>Δυνατότητα συμμετοχής από απομακρυσμένες περιοχές</a:t>
            </a:r>
          </a:p>
          <a:p>
            <a:pPr lvl="1"/>
            <a:r>
              <a:rPr lang="el-GR" dirty="0"/>
              <a:t>Χρήσιμη για άτομα με αναπηρίες ή περιορισμένο χρόνο</a:t>
            </a:r>
          </a:p>
          <a:p>
            <a:r>
              <a:rPr lang="el-GR" dirty="0"/>
              <a:t>Μεγαλύτερη ευελιξία &amp; άνεση</a:t>
            </a:r>
          </a:p>
          <a:p>
            <a:pPr lvl="1"/>
            <a:r>
              <a:rPr lang="el-GR" dirty="0"/>
              <a:t>Συνεδρίες από το σπίτι ή οποιοδήποτε ασφαλές περιβάλλον</a:t>
            </a:r>
          </a:p>
          <a:p>
            <a:pPr lvl="1"/>
            <a:r>
              <a:rPr lang="el-GR" dirty="0"/>
              <a:t>Ευκολότερη προσαρμογή ωραρίων</a:t>
            </a:r>
          </a:p>
          <a:p>
            <a:r>
              <a:rPr lang="el-GR" dirty="0"/>
              <a:t>Μείωση κόστους</a:t>
            </a:r>
          </a:p>
          <a:p>
            <a:pPr lvl="1"/>
            <a:r>
              <a:rPr lang="el-GR" dirty="0"/>
              <a:t>Συχνά χαμηλότερη τιμή συνεδρίας</a:t>
            </a:r>
          </a:p>
          <a:p>
            <a:pPr lvl="1"/>
            <a:r>
              <a:rPr lang="el-GR" dirty="0"/>
              <a:t>Εξοικονόμηση χρόνου και μετακινήσεων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11C22-EBAD-D985-8CDF-788A1EA9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24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4047520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B6E43-4898-D91B-2B0A-6349C84AE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8890-7238-64F9-D95A-0873B7D0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Πλεονεκτήματα </a:t>
            </a:r>
            <a:r>
              <a:rPr lang="el-GR" baseline="30000" dirty="0"/>
              <a:t>(2/2)</a:t>
            </a:r>
            <a:endParaRPr lang="en-GR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EED06-E865-57D8-683C-971FD029BF3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Μείωση στιγματισμού</a:t>
            </a:r>
          </a:p>
          <a:p>
            <a:pPr lvl="1"/>
            <a:r>
              <a:rPr lang="el-GR" dirty="0"/>
              <a:t>Οι ασθενείς μπορεί να αισθάνονται πιο άνετα να ζητήσουν βοήθεια</a:t>
            </a:r>
          </a:p>
          <a:p>
            <a:pPr lvl="1"/>
            <a:r>
              <a:rPr lang="el-GR" dirty="0"/>
              <a:t>Χρήσιμο για άτομα που δυσκολεύονται με δια ζώσης επαφή</a:t>
            </a:r>
          </a:p>
          <a:p>
            <a:r>
              <a:rPr lang="el-GR" dirty="0"/>
              <a:t>Ενίσχυση συμμόρφωσης στη θεραπεία</a:t>
            </a:r>
          </a:p>
          <a:p>
            <a:pPr lvl="1"/>
            <a:r>
              <a:rPr lang="el-GR" dirty="0"/>
              <a:t>Πιο εύκολη παρακολούθηση</a:t>
            </a:r>
            <a:r>
              <a:rPr lang="en-US" dirty="0"/>
              <a:t>, </a:t>
            </a:r>
            <a:r>
              <a:rPr lang="el-GR" dirty="0"/>
              <a:t>λιγότερες χαμένες συνεδρίες</a:t>
            </a:r>
          </a:p>
          <a:p>
            <a:pPr lvl="1"/>
            <a:r>
              <a:rPr lang="el-GR" dirty="0"/>
              <a:t>Ενδιάμεση επικοινωνία (</a:t>
            </a:r>
            <a:r>
              <a:rPr lang="en-GB" dirty="0"/>
              <a:t>messaging) </a:t>
            </a:r>
            <a:r>
              <a:rPr lang="el-GR" dirty="0"/>
              <a:t>όπου επιτρέπεται</a:t>
            </a:r>
          </a:p>
          <a:p>
            <a:r>
              <a:rPr lang="el-GR" dirty="0"/>
              <a:t>Μεγαλύτερη επιλογή θεραπευτών</a:t>
            </a:r>
          </a:p>
          <a:p>
            <a:pPr lvl="1"/>
            <a:r>
              <a:rPr lang="el-GR" dirty="0"/>
              <a:t>Δυνατότητα επιλογής ειδικότητας, προσέγγισης, γλώσσας</a:t>
            </a:r>
          </a:p>
          <a:p>
            <a:pPr lvl="1"/>
            <a:r>
              <a:rPr lang="el-GR" dirty="0"/>
              <a:t>Βοηθά άτομα που ζουν στο εξωτερικό ή δεν βρίσκουν τοπικά κατάλληλο ειδικό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F77E-56AE-27C6-FF79-B71838D3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25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4121835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D64E7-15BA-2CEB-845E-3726196D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Μειονεκτήματα</a:t>
            </a:r>
            <a:r>
              <a:rPr lang="en-US" dirty="0"/>
              <a:t> </a:t>
            </a:r>
            <a:r>
              <a:rPr lang="en-US" baseline="30000" dirty="0"/>
              <a:t>(1/2)</a:t>
            </a:r>
            <a:r>
              <a:rPr lang="el-GR" dirty="0"/>
              <a:t>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AA443-1DA3-3519-13A6-56F28FB9240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Περιορισμοί στην κλινική αξιολόγηση</a:t>
            </a:r>
          </a:p>
          <a:p>
            <a:pPr lvl="1"/>
            <a:r>
              <a:rPr lang="el-GR" dirty="0"/>
              <a:t>Δυσκολία παρατήρησης μη λεκτικών σημάτων</a:t>
            </a:r>
          </a:p>
          <a:p>
            <a:pPr lvl="1"/>
            <a:r>
              <a:rPr lang="el-GR" dirty="0"/>
              <a:t>Κίνδυνος μη αναγνώρισης σοβαρών κρίσεων ή επικίνδυνων καταστάσεων</a:t>
            </a:r>
          </a:p>
          <a:p>
            <a:r>
              <a:rPr lang="el-GR" dirty="0"/>
              <a:t>Θέματα τεχνολογίας &amp; σταθερότητας σύνδεσης</a:t>
            </a:r>
          </a:p>
          <a:p>
            <a:pPr lvl="1"/>
            <a:r>
              <a:rPr lang="el-GR" dirty="0"/>
              <a:t>Διακοπές συνεδρίας, δυσκολίες ή προβλήματα ήχου/εικόνας</a:t>
            </a:r>
          </a:p>
          <a:p>
            <a:pPr lvl="1"/>
            <a:r>
              <a:rPr lang="el-GR" dirty="0"/>
              <a:t>Άνισή πρόσβαση σε τεχνολογία</a:t>
            </a:r>
          </a:p>
          <a:p>
            <a:r>
              <a:rPr lang="el-GR" dirty="0"/>
              <a:t>Ζητήματα ιδιωτικότητας &amp; ασφάλειας δεδομένων</a:t>
            </a:r>
          </a:p>
          <a:p>
            <a:pPr lvl="1"/>
            <a:r>
              <a:rPr lang="el-GR" dirty="0"/>
              <a:t>Ανάγκη για κατάλληλη κρυπτογράφηση και προστασία προσωπικών πληροφοριών</a:t>
            </a:r>
          </a:p>
          <a:p>
            <a:pPr lvl="1"/>
            <a:r>
              <a:rPr lang="el-GR" dirty="0"/>
              <a:t>Πιθανά ρίσκα από μη ασφαλές περιβάλλον του χρήστη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7A08A-301A-A9D6-E1D9-094EA3BC7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26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625670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C9912-AC49-D6EA-5662-74D555458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E1C8-6BD1-DF5B-DE93-D14240F3F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Μειονεκτήματα </a:t>
            </a:r>
            <a:r>
              <a:rPr lang="el-GR" baseline="30000" dirty="0"/>
              <a:t>(2/2)</a:t>
            </a:r>
            <a:endParaRPr lang="en-GR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F34CB-D5F0-F7BD-4FCE-6A506C88154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Δεν ενδείκνυται για όλες τις διαταραχές</a:t>
            </a:r>
          </a:p>
          <a:p>
            <a:pPr lvl="1"/>
            <a:r>
              <a:rPr lang="el-GR" dirty="0"/>
              <a:t>Σοβαρή ψυχοπαθολογία, αυτοκτονικός κίνδυνος, ψυχωτικές διαταραχές</a:t>
            </a:r>
          </a:p>
          <a:p>
            <a:pPr lvl="1"/>
            <a:r>
              <a:rPr lang="el-GR" dirty="0"/>
              <a:t>Περίπλοκες τραυματικές ιστορίες μπορεί να απαιτούν δια ζώσης εργασία</a:t>
            </a:r>
          </a:p>
          <a:p>
            <a:r>
              <a:rPr lang="el-GR" dirty="0"/>
              <a:t>Πιθανή υπονόμευση θεραπευτικής σχέσης</a:t>
            </a:r>
          </a:p>
          <a:p>
            <a:pPr lvl="1"/>
            <a:r>
              <a:rPr lang="el-GR" dirty="0"/>
              <a:t>Δυσκολότερη δημιουργία επαφής και εμπιστοσύνης για κάποιους ασθενείς</a:t>
            </a:r>
          </a:p>
          <a:p>
            <a:pPr lvl="1"/>
            <a:r>
              <a:rPr lang="el-GR" dirty="0"/>
              <a:t>Αίσθηση απόστασης ή έλλειψης </a:t>
            </a:r>
            <a:r>
              <a:rPr lang="en-US" dirty="0"/>
              <a:t>"</a:t>
            </a:r>
            <a:r>
              <a:rPr lang="el-GR" dirty="0"/>
              <a:t>ζεστασιάς</a:t>
            </a:r>
            <a:r>
              <a:rPr lang="en-US" dirty="0"/>
              <a:t>"</a:t>
            </a:r>
            <a:endParaRPr lang="el-GR" dirty="0"/>
          </a:p>
          <a:p>
            <a:r>
              <a:rPr lang="el-GR" dirty="0"/>
              <a:t>Θέματα δεοντολογίας &amp; ορίων</a:t>
            </a:r>
          </a:p>
          <a:p>
            <a:pPr lvl="1"/>
            <a:r>
              <a:rPr lang="el-GR" dirty="0"/>
              <a:t>Ασαφή όρια επικοινωνίας (π.χ. μηνύματα εκτός συνεδρίας)</a:t>
            </a:r>
          </a:p>
          <a:p>
            <a:pPr lvl="1"/>
            <a:r>
              <a:rPr lang="el-GR" dirty="0"/>
              <a:t>Ανάγκη για ξεκάθαρη συμφωνία και πλαίσιο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E00B8-E1CC-CF6B-E80A-21A64660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27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468910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4575-BCC6-4CE9-D48B-6ACC84603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Εξέλιξη</a:t>
            </a:r>
            <a:r>
              <a:rPr lang="en-US" dirty="0"/>
              <a:t> </a:t>
            </a:r>
            <a:r>
              <a:rPr lang="en-US" baseline="30000" dirty="0"/>
              <a:t>(1/4)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0D328-5EDE-507B-ED59-890855FD1B5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1986 — Dear/Uncle Ezra (Cornell University)</a:t>
            </a:r>
          </a:p>
          <a:p>
            <a:pPr lvl="1"/>
            <a:r>
              <a:rPr lang="el-GR" dirty="0"/>
              <a:t>Μία από τις πρώτες διαδικτυακές υπηρεσίες ψυχολογικής υποστήριξης</a:t>
            </a:r>
          </a:p>
          <a:p>
            <a:pPr lvl="1"/>
            <a:r>
              <a:rPr lang="el-GR" dirty="0"/>
              <a:t>Ερωτήσεις φοιτητών → απαντήσεις από ειδικούς</a:t>
            </a:r>
          </a:p>
          <a:p>
            <a:pPr lvl="1"/>
            <a:r>
              <a:rPr lang="el-GR" dirty="0"/>
              <a:t>Όχι κλασική θεραπεία, αλλά πρώιμη μορφή </a:t>
            </a:r>
            <a:r>
              <a:rPr lang="en-GB" dirty="0"/>
              <a:t>e-</a:t>
            </a:r>
            <a:r>
              <a:rPr lang="en-GB" dirty="0" err="1"/>
              <a:t>counseling</a:t>
            </a:r>
            <a:endParaRPr lang="en-GB" dirty="0"/>
          </a:p>
          <a:p>
            <a:r>
              <a:rPr lang="en-GB" dirty="0"/>
              <a:t>1990–1994 — Email </a:t>
            </a:r>
            <a:r>
              <a:rPr lang="en-GB" dirty="0" err="1"/>
              <a:t>counseling</a:t>
            </a:r>
            <a:r>
              <a:rPr lang="en-GB" dirty="0"/>
              <a:t> &amp; online support groups</a:t>
            </a:r>
          </a:p>
          <a:p>
            <a:pPr lvl="1"/>
            <a:r>
              <a:rPr lang="el-GR" dirty="0"/>
              <a:t>Τα πρώτα </a:t>
            </a:r>
            <a:r>
              <a:rPr lang="en-GB" dirty="0"/>
              <a:t>forums </a:t>
            </a:r>
            <a:r>
              <a:rPr lang="el-GR" dirty="0"/>
              <a:t>υποστήριξης (π.χ. για κατάθλιψη, θρήνο, διαχείριση άγχους)</a:t>
            </a:r>
          </a:p>
          <a:p>
            <a:pPr lvl="1"/>
            <a:r>
              <a:rPr lang="el-GR" dirty="0"/>
              <a:t>Πρώιμα </a:t>
            </a:r>
            <a:r>
              <a:rPr lang="en-US" dirty="0"/>
              <a:t>"</a:t>
            </a:r>
            <a:r>
              <a:rPr lang="en-GB" dirty="0"/>
              <a:t>therapist via email" </a:t>
            </a:r>
            <a:r>
              <a:rPr lang="el-GR" dirty="0"/>
              <a:t>μοντέλα</a:t>
            </a:r>
          </a:p>
          <a:p>
            <a:pPr lvl="1"/>
            <a:r>
              <a:rPr lang="el-GR" dirty="0"/>
              <a:t>Αρχίζει η ιδέα της ανώνυμης ψυχολογικής βοήθειας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695E2-A56C-4F86-1AFC-BD9297DC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28</a:t>
            </a:fld>
            <a:endParaRPr lang="el-GR" altLang="en-GR"/>
          </a:p>
        </p:txBody>
      </p:sp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id="{933D48C7-F37F-2788-A321-769D385A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7427" y="4800600"/>
            <a:ext cx="180254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107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A7F9A-049A-756F-6A3E-09E0040BF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93ABC-71EF-3AD7-151F-A6ED08C5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Εξέλιξη </a:t>
            </a:r>
            <a:r>
              <a:rPr lang="el-GR" baseline="30000" dirty="0"/>
              <a:t>(2/4)</a:t>
            </a:r>
            <a:endParaRPr lang="en-GR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3E4B6-BC64-3074-6DBA-AF8552CAC7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1995 — Πρώτες επίσημες υπηρεσίες </a:t>
            </a:r>
            <a:r>
              <a:rPr lang="en-GB" dirty="0"/>
              <a:t>online therapy </a:t>
            </a:r>
            <a:r>
              <a:rPr lang="el-GR" dirty="0"/>
              <a:t>επί πληρωμή</a:t>
            </a:r>
          </a:p>
          <a:p>
            <a:pPr lvl="1"/>
            <a:r>
              <a:rPr lang="el-GR" dirty="0"/>
              <a:t>Θεωρούνται οι πρώτες πραγματικές </a:t>
            </a:r>
            <a:r>
              <a:rPr lang="en-GB" dirty="0"/>
              <a:t>online </a:t>
            </a:r>
            <a:r>
              <a:rPr lang="el-GR" dirty="0"/>
              <a:t>ψυχοθεραπείες</a:t>
            </a:r>
          </a:p>
          <a:p>
            <a:pPr lvl="1"/>
            <a:r>
              <a:rPr lang="el-GR" dirty="0"/>
              <a:t>Συνεδρίες με πληρωμή</a:t>
            </a:r>
          </a:p>
          <a:p>
            <a:pPr lvl="1"/>
            <a:r>
              <a:rPr lang="el-GR" dirty="0"/>
              <a:t>Αυστηρότερη τήρηση δεοντολογίας</a:t>
            </a:r>
          </a:p>
          <a:p>
            <a:pPr lvl="1"/>
            <a:r>
              <a:rPr lang="el-GR" dirty="0"/>
              <a:t>Θεραπευτές που εργάζονται αποκλειστικά </a:t>
            </a:r>
            <a:r>
              <a:rPr lang="en-GB" dirty="0"/>
              <a:t>online</a:t>
            </a:r>
          </a:p>
          <a:p>
            <a:r>
              <a:rPr lang="en-GB" dirty="0"/>
              <a:t>1997–2000 — </a:t>
            </a:r>
            <a:r>
              <a:rPr lang="el-GR" dirty="0"/>
              <a:t>Ιδρύονται τα πρώτα εξειδικευμένα </a:t>
            </a:r>
            <a:r>
              <a:rPr lang="en-GB" dirty="0"/>
              <a:t>sites online </a:t>
            </a:r>
            <a:r>
              <a:rPr lang="en-GB" dirty="0" err="1"/>
              <a:t>counseling</a:t>
            </a:r>
            <a:endParaRPr lang="en-GB" dirty="0"/>
          </a:p>
          <a:p>
            <a:pPr lvl="1"/>
            <a:r>
              <a:rPr lang="el-GR" dirty="0" err="1"/>
              <a:t>Ιστότοποι</a:t>
            </a:r>
            <a:r>
              <a:rPr lang="el-GR" dirty="0"/>
              <a:t> με </a:t>
            </a:r>
            <a:r>
              <a:rPr lang="en-GB" dirty="0"/>
              <a:t>live chat, forums, </a:t>
            </a:r>
            <a:r>
              <a:rPr lang="el-GR" dirty="0"/>
              <a:t>ραντεβού</a:t>
            </a:r>
          </a:p>
          <a:p>
            <a:pPr lvl="1"/>
            <a:r>
              <a:rPr lang="el-GR" dirty="0"/>
              <a:t>Πρώτες οργανωμένες υπηρεσίες κρίσης μέσω διαδικτύου</a:t>
            </a:r>
          </a:p>
          <a:p>
            <a:pPr lvl="1"/>
            <a:r>
              <a:rPr lang="el-GR" dirty="0"/>
              <a:t>Αρχίζει να διαμορφώνεται ο όρος </a:t>
            </a:r>
            <a:r>
              <a:rPr lang="en-GB" dirty="0"/>
              <a:t>telepsychology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6A686-2397-8BE6-152D-F06FCEEF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29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3734631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26C1051-0B86-F944-AB2A-8ED6DE7EE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46A1D075-AE82-AC42-8ADD-6ED159D90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Συμβουλευτική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Εκπαίδευση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Ειδική Αγωγή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Συζήτηση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&amp;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Αξιολόγηση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Ανώνυμα σχόλια:</a:t>
            </a:r>
          </a:p>
          <a:p>
            <a:pPr lvl="1"/>
            <a:r>
              <a:rPr lang="en-GB" altLang="en-GR" u="sng" dirty="0">
                <a:latin typeface="Calibri" panose="020F0502020204030204" pitchFamily="34" charset="0"/>
                <a:ea typeface="ＭＳ Ｐゴシック" panose="020B0600070205080204" pitchFamily="34" charset="-128"/>
                <a:hlinkClick r:id="rId3"/>
              </a:rPr>
              <a:t>https://padlet.com/karagianuth/PMS_SY_2025</a:t>
            </a:r>
            <a:r>
              <a:rPr lang="el-GR" altLang="en-GR" u="sng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endParaRPr lang="en-US" altLang="en-GR" u="sng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u="sng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Υλικό</a:t>
            </a:r>
            <a:endParaRPr lang="el-GR" altLang="en-GR" u="sng" dirty="0">
              <a:latin typeface="Calibri" panose="020F0502020204030204" pitchFamily="34" charset="0"/>
              <a:ea typeface="ＭＳ Ｐゴシック" panose="020B0600070205080204" pitchFamily="34" charset="-128"/>
              <a:hlinkClick r:id="rId4"/>
            </a:endParaRPr>
          </a:p>
          <a:p>
            <a:pPr lvl="1"/>
            <a:r>
              <a:rPr lang="en-GB" altLang="en-GR" u="sng" dirty="0">
                <a:latin typeface="Calibri" panose="020F0502020204030204" pitchFamily="34" charset="0"/>
                <a:ea typeface="ＭＳ Ｐゴシック" panose="020B0600070205080204" pitchFamily="34" charset="-128"/>
                <a:hlinkClick r:id="rId4"/>
              </a:rPr>
              <a:t>https://eclass.uth.gr/courses/SED_P_202/</a:t>
            </a:r>
            <a:r>
              <a:rPr lang="el-GR" altLang="en-GR" u="sng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86E3B2-7F63-0046-8C48-C20DC14BEA17}"/>
              </a:ext>
            </a:extLst>
          </p:cNvPr>
          <p:cNvSpPr/>
          <p:nvPr/>
        </p:nvSpPr>
        <p:spPr>
          <a:xfrm>
            <a:off x="900113" y="1628800"/>
            <a:ext cx="2951162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18436" name="Picture 3" descr="Screen Shot 2012-07-26 at 00.20.19.png">
            <a:extLst>
              <a:ext uri="{FF2B5EF4-FFF2-40B4-BE49-F238E27FC236}">
                <a16:creationId xmlns:a16="http://schemas.microsoft.com/office/drawing/2014/main" id="{86702EB2-A5D9-6149-81A5-ACBFC2CA9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590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6E7CDA-7896-EC4D-8F91-CF2CF0180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598615"/>
            <a:ext cx="36576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6C87869-47EF-CA41-BF16-C48184DA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DB8FD7AD-8F8E-1C45-881E-811DDA439FC4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3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5A211-44EA-A3FC-19EB-D59AA24F3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53B9-E7E2-F77A-B569-61CF7497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Εξέλιξη </a:t>
            </a:r>
            <a:r>
              <a:rPr lang="el-GR" baseline="30000" dirty="0"/>
              <a:t>(3/4)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9482E-002C-7B27-7398-4BED32ABF59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2000s — </a:t>
            </a:r>
            <a:r>
              <a:rPr lang="el-GR" dirty="0"/>
              <a:t>Καθιέρωση και θεσμική ρύθμιση</a:t>
            </a:r>
          </a:p>
          <a:p>
            <a:pPr lvl="1"/>
            <a:r>
              <a:rPr lang="el-GR" dirty="0"/>
              <a:t>Ψυχολογικές ενώσεις δημοσιεύουν κατευθυντήριες γραμμές</a:t>
            </a:r>
          </a:p>
          <a:p>
            <a:pPr lvl="1"/>
            <a:r>
              <a:rPr lang="en-GB" dirty="0"/>
              <a:t>To video conferencing </a:t>
            </a:r>
            <a:r>
              <a:rPr lang="el-GR" dirty="0"/>
              <a:t>γίνεται σταδιακά πιο σταθερό</a:t>
            </a:r>
          </a:p>
          <a:p>
            <a:pPr lvl="1"/>
            <a:r>
              <a:rPr lang="el-GR" dirty="0"/>
              <a:t>Η </a:t>
            </a:r>
            <a:r>
              <a:rPr lang="en-GB" dirty="0"/>
              <a:t>online therapy </a:t>
            </a:r>
            <a:r>
              <a:rPr lang="el-GR" dirty="0"/>
              <a:t>αν και ακόμη εναλλακτική, αρχίζει να θεωρείται έγκυρη πρακτική</a:t>
            </a:r>
          </a:p>
          <a:p>
            <a:r>
              <a:rPr lang="el-GR" dirty="0"/>
              <a:t>2010–2015 — Πρώτες μεγάλες εμπορικές πλατφόρμες</a:t>
            </a:r>
          </a:p>
          <a:p>
            <a:pPr lvl="1"/>
            <a:r>
              <a:rPr lang="en-GB" dirty="0" err="1"/>
              <a:t>BetterHelp</a:t>
            </a:r>
            <a:r>
              <a:rPr lang="en-GB" dirty="0"/>
              <a:t> (2013)</a:t>
            </a:r>
          </a:p>
          <a:p>
            <a:pPr lvl="1"/>
            <a:r>
              <a:rPr lang="en-GB" dirty="0" err="1"/>
              <a:t>Talkspace</a:t>
            </a:r>
            <a:r>
              <a:rPr lang="en-GB" dirty="0"/>
              <a:t> (2012)</a:t>
            </a:r>
          </a:p>
          <a:p>
            <a:pPr lvl="1"/>
            <a:r>
              <a:rPr lang="el-GR" dirty="0"/>
              <a:t>Τα </a:t>
            </a:r>
            <a:r>
              <a:rPr lang="en-GB" dirty="0"/>
              <a:t>smartphones </a:t>
            </a:r>
            <a:r>
              <a:rPr lang="el-GR" dirty="0"/>
              <a:t>κατακτούν το χώρο: </a:t>
            </a:r>
            <a:r>
              <a:rPr lang="en-GB" dirty="0"/>
              <a:t>messaging therapy, mobile apps</a:t>
            </a:r>
          </a:p>
          <a:p>
            <a:pPr lvl="1"/>
            <a:r>
              <a:rPr lang="el-GR" dirty="0"/>
              <a:t>Η </a:t>
            </a:r>
            <a:r>
              <a:rPr lang="en-GB" dirty="0"/>
              <a:t>online therapy </a:t>
            </a:r>
            <a:r>
              <a:rPr lang="el-GR" dirty="0"/>
              <a:t>γίνεται μαζική υπηρεσία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12B2E-6506-E0BB-1AA5-8BD06722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30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346078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D2AE-3219-5267-E365-72EE1B85A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5D04-3C6E-9F70-1B5F-E1CCCD6C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Εξέλιξη </a:t>
            </a:r>
            <a:r>
              <a:rPr lang="el-GR" baseline="30000" dirty="0"/>
              <a:t>(4/4)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81BA7-1376-CA13-B833-0EA1B5154B5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2020–2023 — Ραγδαία εξάπλωση με την πανδημία </a:t>
            </a:r>
            <a:r>
              <a:rPr lang="en-GB" dirty="0"/>
              <a:t>COVID-19</a:t>
            </a:r>
          </a:p>
          <a:p>
            <a:pPr lvl="1"/>
            <a:r>
              <a:rPr lang="el-GR" dirty="0"/>
              <a:t>Η </a:t>
            </a:r>
            <a:r>
              <a:rPr lang="en-GB" dirty="0"/>
              <a:t>online therapy </a:t>
            </a:r>
            <a:r>
              <a:rPr lang="el-GR" dirty="0"/>
              <a:t>γίνεται κυρίαρχη πρακτική παγκοσμίως</a:t>
            </a:r>
          </a:p>
          <a:p>
            <a:pPr lvl="1"/>
            <a:r>
              <a:rPr lang="el-GR" dirty="0"/>
              <a:t>Εμφάνιση πλατφορμών και στην Ελλάδα (</a:t>
            </a:r>
            <a:r>
              <a:rPr lang="en-GB" dirty="0" err="1"/>
              <a:t>Hiwell</a:t>
            </a:r>
            <a:r>
              <a:rPr lang="en-GB" dirty="0"/>
              <a:t>, Therapy Space </a:t>
            </a:r>
            <a:r>
              <a:rPr lang="el-GR" dirty="0"/>
              <a:t>κ.ά.)</a:t>
            </a:r>
          </a:p>
          <a:p>
            <a:r>
              <a:rPr lang="en-GB" dirty="0"/>
              <a:t>2023-</a:t>
            </a:r>
            <a:r>
              <a:rPr lang="el-GR" dirty="0"/>
              <a:t>σήμερα</a:t>
            </a:r>
          </a:p>
          <a:p>
            <a:pPr lvl="1"/>
            <a:r>
              <a:rPr lang="el-GR" dirty="0"/>
              <a:t>Τεχνητή Νοημοσύνη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223C1-E165-921E-6203-05356B86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31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755626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03D5-36AF-B02A-DA0E-37E03BF6A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μετά ήρθε ο </a:t>
            </a:r>
            <a:r>
              <a:rPr lang="en-US" dirty="0"/>
              <a:t>COVID-19…</a:t>
            </a:r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1528-ED13-EE1E-49CE-9903A2FB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32</a:t>
            </a:fld>
            <a:endParaRPr lang="el-GR" altLang="en-GR" dirty="0"/>
          </a:p>
        </p:txBody>
      </p:sp>
      <p:pic>
        <p:nvPicPr>
          <p:cNvPr id="5" name="Picture 2" descr="stats on online counselling infographic">
            <a:extLst>
              <a:ext uri="{FF2B5EF4-FFF2-40B4-BE49-F238E27FC236}">
                <a16:creationId xmlns:a16="http://schemas.microsoft.com/office/drawing/2014/main" id="{E8E26E39-0257-F235-38D5-CDB1E16B8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634" y="1628775"/>
            <a:ext cx="675073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F65A8-229E-77AE-1DA7-6015B1A7A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365" y="266700"/>
            <a:ext cx="97639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29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6976-7F39-2723-F2BD-2757CD70E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Αποτέλεσμα </a:t>
            </a:r>
            <a:endParaRPr lang="en-GR" dirty="0"/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85F19DDB-298A-BB11-9710-26ABABA9BCB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628246"/>
            <a:ext cx="4577143" cy="2520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51D75-658C-0270-6749-8E79CC36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33</a:t>
            </a:fld>
            <a:endParaRPr lang="el-GR" altLang="en-GR"/>
          </a:p>
        </p:txBody>
      </p:sp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5FEF07F4-77A9-0FE8-52F9-0B2A8E740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789040"/>
            <a:ext cx="418467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04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47D1-A291-3D9B-99B2-6A3204E7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Πηγές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6BDC6-1982-7BD6-17D6-777A626D16F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sz="1400" dirty="0" err="1"/>
              <a:t>Yurayat</a:t>
            </a:r>
            <a:r>
              <a:rPr lang="en-GB" sz="1400" dirty="0"/>
              <a:t>, P., &amp; </a:t>
            </a:r>
            <a:r>
              <a:rPr lang="en-GB" sz="1400" dirty="0" err="1"/>
              <a:t>Seechaliao</a:t>
            </a:r>
            <a:r>
              <a:rPr lang="en-GB" sz="1400" dirty="0"/>
              <a:t>, T. (2022). </a:t>
            </a:r>
            <a:r>
              <a:rPr lang="en-GB" sz="1400" dirty="0">
                <a:hlinkClick r:id="rId2"/>
              </a:rPr>
              <a:t>Undergraduate Students' Attitudes towards Online </a:t>
            </a:r>
            <a:r>
              <a:rPr lang="en-GB" sz="1400" dirty="0" err="1">
                <a:hlinkClick r:id="rId2"/>
              </a:rPr>
              <a:t>Counseling</a:t>
            </a:r>
            <a:r>
              <a:rPr lang="en-GB" sz="1400" dirty="0">
                <a:hlinkClick r:id="rId2"/>
              </a:rPr>
              <a:t> since the COVID-19 Pandemic</a:t>
            </a:r>
            <a:r>
              <a:rPr lang="en-GB" sz="1400" dirty="0"/>
              <a:t>. Higher Education Studies, 12(1), 72-83.</a:t>
            </a:r>
          </a:p>
          <a:p>
            <a:r>
              <a:rPr lang="en-GB" sz="1400" dirty="0" err="1"/>
              <a:t>Situmorang</a:t>
            </a:r>
            <a:r>
              <a:rPr lang="en-GB" sz="1400" dirty="0"/>
              <a:t>, D. D. B. (2020). </a:t>
            </a:r>
            <a:r>
              <a:rPr lang="en-GB" sz="1400" dirty="0">
                <a:hlinkClick r:id="rId3"/>
              </a:rPr>
              <a:t>Online/cyber </a:t>
            </a:r>
            <a:r>
              <a:rPr lang="en-GB" sz="1400" dirty="0" err="1">
                <a:hlinkClick r:id="rId3"/>
              </a:rPr>
              <a:t>counseling</a:t>
            </a:r>
            <a:r>
              <a:rPr lang="en-GB" sz="1400" dirty="0">
                <a:hlinkClick r:id="rId3"/>
              </a:rPr>
              <a:t> services in the COVID-19 outbreak: are they really new?</a:t>
            </a:r>
            <a:r>
              <a:rPr lang="en-GB" sz="1400" dirty="0"/>
              <a:t>. Journal of Pastoral Care &amp; </a:t>
            </a:r>
            <a:r>
              <a:rPr lang="en-GB" sz="1400" dirty="0" err="1"/>
              <a:t>Counseling</a:t>
            </a:r>
            <a:r>
              <a:rPr lang="en-GB" sz="1400" dirty="0"/>
              <a:t>, 74(3), 166-174.</a:t>
            </a:r>
          </a:p>
          <a:p>
            <a:r>
              <a:rPr lang="en-GB" sz="1400" dirty="0"/>
              <a:t>Lestari, N. E., &amp; Anindya, I. (2021). </a:t>
            </a:r>
            <a:r>
              <a:rPr lang="en-GB" sz="1400" dirty="0">
                <a:hlinkClick r:id="rId4"/>
              </a:rPr>
              <a:t>Does online </a:t>
            </a:r>
            <a:r>
              <a:rPr lang="en-GB" sz="1400" dirty="0" err="1">
                <a:hlinkClick r:id="rId4"/>
              </a:rPr>
              <a:t>counseling</a:t>
            </a:r>
            <a:r>
              <a:rPr lang="en-GB" sz="1400" dirty="0">
                <a:hlinkClick r:id="rId4"/>
              </a:rPr>
              <a:t> reduce anxiety in parents of children with autism spectrum disorders during coronavirus disease 2019 pandemic?</a:t>
            </a:r>
            <a:r>
              <a:rPr lang="en-GB" sz="1400" dirty="0"/>
              <a:t>. Open Access Macedonian Journal of Medical Sciences, 9(G), 66-70.</a:t>
            </a:r>
          </a:p>
          <a:p>
            <a:r>
              <a:rPr lang="en-GB" sz="1400" dirty="0"/>
              <a:t>Celia, G., Tessitore, F., </a:t>
            </a:r>
            <a:r>
              <a:rPr lang="en-GB" sz="1400" dirty="0" err="1"/>
              <a:t>Cavicchiolo</a:t>
            </a:r>
            <a:r>
              <a:rPr lang="en-GB" sz="1400" dirty="0"/>
              <a:t>, E., </a:t>
            </a:r>
            <a:r>
              <a:rPr lang="en-GB" sz="1400" dirty="0" err="1"/>
              <a:t>Girelli</a:t>
            </a:r>
            <a:r>
              <a:rPr lang="en-GB" sz="1400" dirty="0"/>
              <a:t>, L., Limone, P., &amp; Cozzolino, M. (2022). </a:t>
            </a:r>
            <a:r>
              <a:rPr lang="en-GB" sz="1400" dirty="0">
                <a:hlinkClick r:id="rId5"/>
              </a:rPr>
              <a:t>Improving university students' mental health during the COVID-19 pandemic: evidence from an online </a:t>
            </a:r>
            <a:r>
              <a:rPr lang="en-GB" sz="1400" dirty="0" err="1">
                <a:hlinkClick r:id="rId5"/>
              </a:rPr>
              <a:t>counseling</a:t>
            </a:r>
            <a:r>
              <a:rPr lang="en-GB" sz="1400" dirty="0">
                <a:hlinkClick r:id="rId5"/>
              </a:rPr>
              <a:t> intervention in Italy</a:t>
            </a:r>
            <a:r>
              <a:rPr lang="en-GB" sz="1400" dirty="0"/>
              <a:t>. Frontiers in psychiatry, 13, 886538.</a:t>
            </a:r>
          </a:p>
          <a:p>
            <a:r>
              <a:rPr lang="en-GB" sz="1400" dirty="0" err="1"/>
              <a:t>Farmawati</a:t>
            </a:r>
            <a:r>
              <a:rPr lang="en-GB" sz="1400" dirty="0"/>
              <a:t>, C., &amp; Zulfa, N. (2022). </a:t>
            </a:r>
            <a:r>
              <a:rPr lang="en-GB" sz="1400" dirty="0">
                <a:hlinkClick r:id="rId6"/>
              </a:rPr>
              <a:t>Virtual </a:t>
            </a:r>
            <a:r>
              <a:rPr lang="en-GB" sz="1400" dirty="0" err="1">
                <a:hlinkClick r:id="rId6"/>
              </a:rPr>
              <a:t>Counseling</a:t>
            </a:r>
            <a:r>
              <a:rPr lang="en-GB" sz="1400" dirty="0">
                <a:hlinkClick r:id="rId6"/>
              </a:rPr>
              <a:t> To Help College Students Reduce Stress During Covid-19 Pandemic</a:t>
            </a:r>
            <a:r>
              <a:rPr lang="en-GB" sz="1400" dirty="0"/>
              <a:t>. KONSELING: </a:t>
            </a:r>
            <a:r>
              <a:rPr lang="en-GB" sz="1400" dirty="0" err="1"/>
              <a:t>Jurnal</a:t>
            </a:r>
            <a:r>
              <a:rPr lang="en-GB" sz="1400" dirty="0"/>
              <a:t> </a:t>
            </a:r>
            <a:r>
              <a:rPr lang="en-GB" sz="1400" dirty="0" err="1"/>
              <a:t>Ilmiah</a:t>
            </a:r>
            <a:r>
              <a:rPr lang="en-GB" sz="1400" dirty="0"/>
              <a:t> </a:t>
            </a:r>
            <a:r>
              <a:rPr lang="en-GB" sz="1400" dirty="0" err="1"/>
              <a:t>Penelitian</a:t>
            </a:r>
            <a:r>
              <a:rPr lang="en-GB" sz="1400" dirty="0"/>
              <a:t> dan </a:t>
            </a:r>
            <a:r>
              <a:rPr lang="en-GB" sz="1400" dirty="0" err="1"/>
              <a:t>Penerapannya</a:t>
            </a:r>
            <a:r>
              <a:rPr lang="en-GB" sz="1400" dirty="0"/>
              <a:t>, 3(2), 61-68.</a:t>
            </a:r>
          </a:p>
          <a:p>
            <a:r>
              <a:rPr lang="en-GB" sz="1400" dirty="0"/>
              <a:t>BARUTÇU-YILDIRIM, F., </a:t>
            </a:r>
            <a:r>
              <a:rPr lang="en-GB" sz="1400" dirty="0" err="1"/>
              <a:t>Onayli</a:t>
            </a:r>
            <a:r>
              <a:rPr lang="en-GB" sz="1400" dirty="0"/>
              <a:t>, S., &amp; </a:t>
            </a:r>
            <a:r>
              <a:rPr lang="en-GB" sz="1400" dirty="0" err="1"/>
              <a:t>Taşkesen</a:t>
            </a:r>
            <a:r>
              <a:rPr lang="en-GB" sz="1400" dirty="0"/>
              <a:t>, N. (2023). </a:t>
            </a:r>
            <a:r>
              <a:rPr lang="en-GB" sz="1400" dirty="0">
                <a:hlinkClick r:id="rId7"/>
              </a:rPr>
              <a:t>Online </a:t>
            </a:r>
            <a:r>
              <a:rPr lang="en-GB" sz="1400" dirty="0" err="1">
                <a:hlinkClick r:id="rId7"/>
              </a:rPr>
              <a:t>Counseling</a:t>
            </a:r>
            <a:r>
              <a:rPr lang="en-GB" sz="1400" dirty="0">
                <a:hlinkClick r:id="rId7"/>
              </a:rPr>
              <a:t> through the Eyes of University Students</a:t>
            </a:r>
            <a:r>
              <a:rPr lang="en-GB" sz="1400" dirty="0"/>
              <a:t>. Journal of Qualitative Research in Education, (36), 86-106.</a:t>
            </a:r>
          </a:p>
          <a:p>
            <a:r>
              <a:rPr lang="en-GB" sz="1400" dirty="0"/>
              <a:t>Korkmaz, H., &amp; </a:t>
            </a:r>
            <a:r>
              <a:rPr lang="en-GB" sz="1400" dirty="0" err="1"/>
              <a:t>Güloğlu</a:t>
            </a:r>
            <a:r>
              <a:rPr lang="en-GB" sz="1400" dirty="0"/>
              <a:t>, B. (2021). </a:t>
            </a:r>
            <a:r>
              <a:rPr lang="en-GB" sz="1400" dirty="0">
                <a:hlinkClick r:id="rId8"/>
              </a:rPr>
              <a:t>Online </a:t>
            </a:r>
            <a:r>
              <a:rPr lang="en-GB" sz="1400" dirty="0" err="1">
                <a:hlinkClick r:id="rId8"/>
              </a:rPr>
              <a:t>counseling</a:t>
            </a:r>
            <a:r>
              <a:rPr lang="en-GB" sz="1400" dirty="0">
                <a:hlinkClick r:id="rId8"/>
              </a:rPr>
              <a:t> experience of Turkish </a:t>
            </a:r>
            <a:r>
              <a:rPr lang="en-GB" sz="1400" dirty="0" err="1">
                <a:hlinkClick r:id="rId8"/>
              </a:rPr>
              <a:t>counselor</a:t>
            </a:r>
            <a:r>
              <a:rPr lang="en-GB" sz="1400" dirty="0">
                <a:hlinkClick r:id="rId8"/>
              </a:rPr>
              <a:t> candidates throughout COVID-19 pandemic</a:t>
            </a:r>
            <a:r>
              <a:rPr lang="en-GB" sz="1400" dirty="0"/>
              <a:t>. European Psychiatry, 64(S1), S670-S670.</a:t>
            </a:r>
          </a:p>
          <a:p>
            <a:r>
              <a:rPr lang="en-GB" sz="1400" dirty="0"/>
              <a:t>Li, T. M., &amp; Leung, C. S. (2020). </a:t>
            </a:r>
            <a:r>
              <a:rPr lang="en-GB" sz="1400" dirty="0">
                <a:hlinkClick r:id="rId9"/>
              </a:rPr>
              <a:t>Exploring student mental health and intention to use online </a:t>
            </a:r>
            <a:r>
              <a:rPr lang="en-GB" sz="1400" dirty="0" err="1">
                <a:hlinkClick r:id="rId9"/>
              </a:rPr>
              <a:t>counseling</a:t>
            </a:r>
            <a:r>
              <a:rPr lang="en-GB" sz="1400" dirty="0">
                <a:hlinkClick r:id="rId9"/>
              </a:rPr>
              <a:t> in Hong Kong during the COVID‐19 pandemic</a:t>
            </a:r>
            <a:r>
              <a:rPr lang="en-GB" sz="1400" dirty="0"/>
              <a:t>. Psychiatry and clinical neurosciences, 74(10), 564.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E2DC7-CE3D-7EFC-0C57-73904DD3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34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6860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ECC92-1669-1E24-77F8-A6D87268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Και μετά ήρθε το ΑΙ…</a:t>
            </a:r>
            <a:endParaRPr 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227F73-F32A-E902-26FC-D157E7DC63C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65588" y="1600200"/>
            <a:ext cx="6047774" cy="4495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0E7C3-F745-E76C-3FD7-CDE70EFA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35</a:t>
            </a:fld>
            <a:endParaRPr lang="el-GR" altLang="en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CCE9F-A705-C2FB-69D6-864893424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974" y="266700"/>
            <a:ext cx="159907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68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33CB8-9FA3-EB05-5F21-83D7A4FAD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E84B-4B15-230C-7944-739107E9A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Αποτέλεσμα 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CBC48-D60E-D92D-39FA-4E3BC43F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36</a:t>
            </a:fld>
            <a:endParaRPr lang="el-GR" altLang="en-GR"/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081DE836-1377-788E-5ACF-2F49F240C82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" y="1634408"/>
            <a:ext cx="3880081" cy="2520000"/>
          </a:xfr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78254091-2304-0837-5D4B-0115CD0B3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966" y="3789040"/>
            <a:ext cx="388008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32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5F90-84FF-3DDF-4929-4EF2A74F0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Πηγές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CBAC5-41A8-129D-F0D7-949161DDCD6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sz="1200" dirty="0"/>
              <a:t>Fulmer, R. (2019). </a:t>
            </a:r>
            <a:r>
              <a:rPr lang="en-GB" sz="1200" dirty="0">
                <a:hlinkClick r:id="rId2"/>
              </a:rPr>
              <a:t>Artificial intelligence and </a:t>
            </a:r>
            <a:r>
              <a:rPr lang="en-GB" sz="1200" dirty="0" err="1">
                <a:hlinkClick r:id="rId2"/>
              </a:rPr>
              <a:t>counseling</a:t>
            </a:r>
            <a:r>
              <a:rPr lang="en-GB" sz="1200" dirty="0">
                <a:hlinkClick r:id="rId2"/>
              </a:rPr>
              <a:t>: Four levels of implementation</a:t>
            </a:r>
            <a:r>
              <a:rPr lang="en-GB" sz="1200" dirty="0"/>
              <a:t>. Theory &amp; Psychology, 29(6), 807-819.</a:t>
            </a:r>
          </a:p>
          <a:p>
            <a:r>
              <a:rPr lang="en-GB" sz="1200" dirty="0"/>
              <a:t>Ping, Y. (2024). </a:t>
            </a:r>
            <a:r>
              <a:rPr lang="en-GB" sz="1200" dirty="0">
                <a:hlinkClick r:id="rId3"/>
              </a:rPr>
              <a:t>Experience in psychological </a:t>
            </a:r>
            <a:r>
              <a:rPr lang="en-GB" sz="1200" dirty="0" err="1">
                <a:hlinkClick r:id="rId3"/>
              </a:rPr>
              <a:t>counseling</a:t>
            </a:r>
            <a:r>
              <a:rPr lang="en-GB" sz="1200" dirty="0">
                <a:hlinkClick r:id="rId3"/>
              </a:rPr>
              <a:t> supported by artificial intelligence technology</a:t>
            </a:r>
            <a:r>
              <a:rPr lang="en-GB" sz="1200" dirty="0"/>
              <a:t>. Technology and Health Care, 32(6), 3871-3888.</a:t>
            </a:r>
          </a:p>
          <a:p>
            <a:r>
              <a:rPr lang="en-GB" sz="1200" dirty="0"/>
              <a:t>Putri, R. A., </a:t>
            </a:r>
            <a:r>
              <a:rPr lang="en-GB" sz="1200" dirty="0" err="1"/>
              <a:t>Mailana</a:t>
            </a:r>
            <a:r>
              <a:rPr lang="en-GB" sz="1200" dirty="0"/>
              <a:t>, Z., Fadilah, N., </a:t>
            </a:r>
            <a:r>
              <a:rPr lang="en-GB" sz="1200" dirty="0" err="1"/>
              <a:t>Mardenil</a:t>
            </a:r>
            <a:r>
              <a:rPr lang="en-GB" sz="1200" dirty="0"/>
              <a:t>, F., &amp; </a:t>
            </a:r>
            <a:r>
              <a:rPr lang="en-GB" sz="1200" dirty="0" err="1"/>
              <a:t>Oktarini</a:t>
            </a:r>
            <a:r>
              <a:rPr lang="en-GB" sz="1200" dirty="0"/>
              <a:t>, I. (2024). </a:t>
            </a:r>
            <a:r>
              <a:rPr lang="en-GB" sz="1200" dirty="0">
                <a:hlinkClick r:id="rId4"/>
              </a:rPr>
              <a:t>The Effectiveness of Artificial Intelligence Technology in Facing the Challenges of Guidance and </a:t>
            </a:r>
            <a:r>
              <a:rPr lang="en-GB" sz="1200" dirty="0" err="1">
                <a:hlinkClick r:id="rId4"/>
              </a:rPr>
              <a:t>Counseling</a:t>
            </a:r>
            <a:r>
              <a:rPr lang="en-GB" sz="1200" dirty="0">
                <a:hlinkClick r:id="rId4"/>
              </a:rPr>
              <a:t> in the Digital Age</a:t>
            </a:r>
            <a:r>
              <a:rPr lang="en-GB" sz="1200" dirty="0"/>
              <a:t>. BICC Proceedings, 2, 213-219.</a:t>
            </a:r>
          </a:p>
          <a:p>
            <a:r>
              <a:rPr lang="en-GB" sz="1200" dirty="0"/>
              <a:t>Rahman, M., </a:t>
            </a:r>
            <a:r>
              <a:rPr lang="en-GB" sz="1200" dirty="0" err="1"/>
              <a:t>Figliolini</a:t>
            </a:r>
            <a:r>
              <a:rPr lang="en-GB" sz="1200" dirty="0"/>
              <a:t>, S., Kim, J., Cedeno, E., Kleier, C., Shah, C., &amp; Chadha, A. (2023). </a:t>
            </a:r>
            <a:r>
              <a:rPr lang="en-GB" sz="1200" dirty="0">
                <a:hlinkClick r:id="rId5"/>
              </a:rPr>
              <a:t>Artificial Intelligence in Career </a:t>
            </a:r>
            <a:r>
              <a:rPr lang="en-GB" sz="1200" dirty="0" err="1">
                <a:hlinkClick r:id="rId5"/>
              </a:rPr>
              <a:t>Counseling</a:t>
            </a:r>
            <a:r>
              <a:rPr lang="en-GB" sz="1200" dirty="0">
                <a:hlinkClick r:id="rId5"/>
              </a:rPr>
              <a:t>: A Test Case with </a:t>
            </a:r>
            <a:r>
              <a:rPr lang="en-GB" sz="1200" dirty="0" err="1">
                <a:hlinkClick r:id="rId5"/>
              </a:rPr>
              <a:t>ResumAI</a:t>
            </a:r>
            <a:r>
              <a:rPr lang="en-GB" sz="1200" dirty="0"/>
              <a:t>. </a:t>
            </a:r>
            <a:r>
              <a:rPr lang="en-GB" sz="1200" dirty="0" err="1"/>
              <a:t>arXiv</a:t>
            </a:r>
            <a:r>
              <a:rPr lang="en-GB" sz="1200" dirty="0"/>
              <a:t> preprint arXiv:2308.14301.</a:t>
            </a:r>
          </a:p>
          <a:p>
            <a:r>
              <a:rPr lang="en-GB" sz="1200" dirty="0"/>
              <a:t>Ofem, U. J., </a:t>
            </a:r>
            <a:r>
              <a:rPr lang="en-GB" sz="1200" dirty="0" err="1"/>
              <a:t>Anake</a:t>
            </a:r>
            <a:r>
              <a:rPr lang="en-GB" sz="1200" dirty="0"/>
              <a:t>, P. M., Abuo, C. B., </a:t>
            </a:r>
            <a:r>
              <a:rPr lang="en-GB" sz="1200" dirty="0" err="1"/>
              <a:t>Ukatu</a:t>
            </a:r>
            <a:r>
              <a:rPr lang="en-GB" sz="1200" dirty="0"/>
              <a:t>, J. O., &amp; Etta, E. O. (2025). </a:t>
            </a:r>
            <a:r>
              <a:rPr lang="en-GB" sz="1200" dirty="0">
                <a:hlinkClick r:id="rId6"/>
              </a:rPr>
              <a:t>Artificial intelligence application in counselling practices. A multigroup analysis of acceptance and awareness using gender and professional rank</a:t>
            </a:r>
            <a:r>
              <a:rPr lang="en-GB" sz="1200" dirty="0"/>
              <a:t>. Frontiers in Digital Health, 6, 1414178.</a:t>
            </a:r>
          </a:p>
          <a:p>
            <a:r>
              <a:rPr lang="en-GB" sz="1200" dirty="0" err="1"/>
              <a:t>Majjate</a:t>
            </a:r>
            <a:r>
              <a:rPr lang="en-GB" sz="1200" dirty="0"/>
              <a:t>, H., </a:t>
            </a:r>
            <a:r>
              <a:rPr lang="en-GB" sz="1200" dirty="0" err="1"/>
              <a:t>Bellarhmouch</a:t>
            </a:r>
            <a:r>
              <a:rPr lang="en-GB" sz="1200" dirty="0"/>
              <a:t>, Y., </a:t>
            </a:r>
            <a:r>
              <a:rPr lang="en-GB" sz="1200" dirty="0" err="1"/>
              <a:t>Jeghal</a:t>
            </a:r>
            <a:r>
              <a:rPr lang="en-GB" sz="1200" dirty="0"/>
              <a:t>, A., Yahyaouy, A., Tairi, H., &amp; Zidani, K. A. (2023). </a:t>
            </a:r>
            <a:r>
              <a:rPr lang="en-GB" sz="1200" dirty="0">
                <a:hlinkClick r:id="rId7"/>
              </a:rPr>
              <a:t>AI-powered academic guidance and </a:t>
            </a:r>
            <a:r>
              <a:rPr lang="en-GB" sz="1200" dirty="0" err="1">
                <a:hlinkClick r:id="rId7"/>
              </a:rPr>
              <a:t>counseling</a:t>
            </a:r>
            <a:r>
              <a:rPr lang="en-GB" sz="1200" dirty="0">
                <a:hlinkClick r:id="rId7"/>
              </a:rPr>
              <a:t> system based on student profile and interests</a:t>
            </a:r>
            <a:r>
              <a:rPr lang="en-GB" sz="1200" dirty="0"/>
              <a:t>. Applied System Innovation, 7(1), 6.</a:t>
            </a:r>
          </a:p>
          <a:p>
            <a:r>
              <a:rPr lang="en-GB" sz="1200" dirty="0"/>
              <a:t>Brue, J., &amp; Brue, J. (2024). </a:t>
            </a:r>
            <a:r>
              <a:rPr lang="en-GB" sz="1200" dirty="0">
                <a:hlinkClick r:id="rId8"/>
              </a:rPr>
              <a:t>Utilizing generative artificial intelligence in the online </a:t>
            </a:r>
            <a:r>
              <a:rPr lang="en-GB" sz="1200" dirty="0" err="1">
                <a:hlinkClick r:id="rId8"/>
              </a:rPr>
              <a:t>counselor</a:t>
            </a:r>
            <a:r>
              <a:rPr lang="en-GB" sz="1200" dirty="0">
                <a:hlinkClick r:id="rId8"/>
              </a:rPr>
              <a:t> education classroom</a:t>
            </a:r>
            <a:r>
              <a:rPr lang="en-GB" sz="1200" dirty="0"/>
              <a:t>. Journal of Technology in </a:t>
            </a:r>
            <a:r>
              <a:rPr lang="en-GB" sz="1200" dirty="0" err="1"/>
              <a:t>Counselor</a:t>
            </a:r>
            <a:r>
              <a:rPr lang="en-GB" sz="1200" dirty="0"/>
              <a:t> Education and Supervision, 5(1), 1.</a:t>
            </a:r>
          </a:p>
          <a:p>
            <a:r>
              <a:rPr lang="en-GB" sz="1200" dirty="0"/>
              <a:t>Zhu, G., Zhou, Y., &amp; Wei, H. (2024, March). </a:t>
            </a:r>
            <a:r>
              <a:rPr lang="en-GB" sz="1200" dirty="0">
                <a:hlinkClick r:id="rId9"/>
              </a:rPr>
              <a:t>Development of an Artificial Intelligence based </a:t>
            </a:r>
            <a:r>
              <a:rPr lang="en-GB" sz="1200" dirty="0" err="1">
                <a:hlinkClick r:id="rId9"/>
              </a:rPr>
              <a:t>Counseling</a:t>
            </a:r>
            <a:r>
              <a:rPr lang="en-GB" sz="1200" dirty="0">
                <a:hlinkClick r:id="rId9"/>
              </a:rPr>
              <a:t> Assistance Platform for College Students</a:t>
            </a:r>
            <a:r>
              <a:rPr lang="en-GB" sz="1200" dirty="0"/>
              <a:t>. In 2024 13th International Conference on Educational and Information Technology (ICEIT) (pp. 45-50). IEEE.</a:t>
            </a:r>
          </a:p>
          <a:p>
            <a:r>
              <a:rPr lang="en-GB" sz="1200" dirty="0"/>
              <a:t>Campbell, L. O., Frawley, C., Lambie, G. W., Cabrera, K. S., &amp; Vizcarra, B. D. (2025). </a:t>
            </a:r>
            <a:r>
              <a:rPr lang="en-GB" sz="1200" dirty="0">
                <a:hlinkClick r:id="rId10"/>
              </a:rPr>
              <a:t>Examining Artificial Intelligence Policies in Counsellor Education</a:t>
            </a:r>
            <a:r>
              <a:rPr lang="en-GB" sz="1200" dirty="0"/>
              <a:t>. Counselling and Psychotherapy Research, 25(1), e12880.</a:t>
            </a:r>
          </a:p>
          <a:p>
            <a:r>
              <a:rPr lang="en-GB" sz="1200" dirty="0"/>
              <a:t>da Silva, J. T., &amp; Yamada, Y. (2024). </a:t>
            </a:r>
            <a:r>
              <a:rPr lang="en-GB" sz="1200" dirty="0">
                <a:hlinkClick r:id="rId11"/>
              </a:rPr>
              <a:t>Could generative artificial intelligence serve as a psychological </a:t>
            </a:r>
            <a:r>
              <a:rPr lang="en-GB" sz="1200" dirty="0" err="1">
                <a:hlinkClick r:id="rId11"/>
              </a:rPr>
              <a:t>counselor</a:t>
            </a:r>
            <a:r>
              <a:rPr lang="en-GB" sz="1200" dirty="0">
                <a:hlinkClick r:id="rId11"/>
              </a:rPr>
              <a:t>? Prospects and limitations</a:t>
            </a:r>
            <a:r>
              <a:rPr lang="en-GB" sz="1200" dirty="0"/>
              <a:t>. Central Asian Journal of Medical Hypotheses and Ethics, 5(4), 297-303.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667F4-D602-D0A2-EAD3-BD269E67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37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51760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CB5E1-4EBE-DDA6-470A-105BB28BD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Ορισμός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46FF4-F8E7-C6BE-CB18-C7E1F01AC54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Η νοημοσύνη των μηχανών</a:t>
            </a:r>
          </a:p>
          <a:p>
            <a:pPr lvl="1" eaLnBrk="1" hangingPunct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Και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ο τομέας της επιστήμης των υπολογιστών που έχει στόχο να την αναπτύξει</a:t>
            </a:r>
          </a:p>
          <a:p>
            <a:pPr lvl="1" eaLnBrk="1" hangingPunct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Η επιστήμη και η μηχανική της ανάπτυξης ευφυών μηχανών</a:t>
            </a:r>
          </a:p>
          <a:p>
            <a:pPr eaLnBrk="1" hangingPunct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Η μελέτη και ο σχεδιασμός ευφυών πρακτόρων</a:t>
            </a:r>
          </a:p>
          <a:p>
            <a:pPr lvl="1" eaLnBrk="1" hangingPunct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Οντότητα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πράκτορας (</a:t>
            </a:r>
            <a:r>
              <a:rPr lang="el-GR" altLang="el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agent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): Ένα ευφυές σύστημα που </a:t>
            </a:r>
            <a:r>
              <a:rPr lang="el-GR" altLang="el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αντιλαμβάνεται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το περιβάλλον του, και λαμβάνει τις κατάλληλες </a:t>
            </a:r>
            <a:r>
              <a:rPr lang="el-GR" altLang="el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ενέργειες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ώστε να βελτιστοποιήσει τις πιθανότητες </a:t>
            </a:r>
            <a:r>
              <a:rPr lang="el-GR" altLang="el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επιτυχίας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του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E9137-CFCF-B555-249C-3E78AD90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38</a:t>
            </a:fld>
            <a:endParaRPr lang="el-GR" altLang="en-GR"/>
          </a:p>
        </p:txBody>
      </p:sp>
      <p:pic>
        <p:nvPicPr>
          <p:cNvPr id="5" name="Picture 4" descr="untitled">
            <a:extLst>
              <a:ext uri="{FF2B5EF4-FFF2-40B4-BE49-F238E27FC236}">
                <a16:creationId xmlns:a16="http://schemas.microsoft.com/office/drawing/2014/main" id="{CB5ED0F2-A7D0-53EE-6FBD-155B86DF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9459" y="266700"/>
            <a:ext cx="12430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375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590B-34FA-5118-A68E-FA9EDE1D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Τομείς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F05D4-51CD-0615-6019-815AF339E25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/>
              <a:t>Deduction, reasoning, problem solving</a:t>
            </a:r>
          </a:p>
          <a:p>
            <a:r>
              <a:rPr lang="en-GB"/>
              <a:t>Knowledge representation</a:t>
            </a:r>
          </a:p>
          <a:p>
            <a:r>
              <a:rPr lang="en-GB"/>
              <a:t>Planning</a:t>
            </a:r>
          </a:p>
          <a:p>
            <a:r>
              <a:rPr lang="en-GB"/>
              <a:t>Machine learning</a:t>
            </a:r>
          </a:p>
          <a:p>
            <a:r>
              <a:rPr lang="en-GB"/>
              <a:t>Natural language processing</a:t>
            </a:r>
          </a:p>
          <a:p>
            <a:r>
              <a:rPr lang="en-GB"/>
              <a:t>Motion and manipulation</a:t>
            </a:r>
          </a:p>
          <a:p>
            <a:r>
              <a:rPr lang="en-GB"/>
              <a:t>Perception</a:t>
            </a:r>
          </a:p>
          <a:p>
            <a:r>
              <a:rPr lang="en-GB"/>
              <a:t>Social intelligence</a:t>
            </a:r>
          </a:p>
          <a:p>
            <a:r>
              <a:rPr lang="en-GB">
                <a:solidFill>
                  <a:schemeClr val="accent2"/>
                </a:solidFill>
              </a:rPr>
              <a:t>General intelligence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D95A7-75F3-5078-D3B5-3D0B8BA2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39</a:t>
            </a:fld>
            <a:endParaRPr lang="el-GR" alt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0EC5A-21F3-A8CE-619C-D248456FB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585" y="266700"/>
            <a:ext cx="92646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65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40D1B25-CC58-494D-9C13-2660A7B4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Εγώ…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AAC9DCD4-4E56-7644-99CC-54273FCFB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Τώρα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Καθηγητής ΠΘ-ΠΤΕΑ (&gt;2005)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Εφαρμογές ΤΠΕ στην Εκπαίδευση &amp; την Ειδική Αγωγή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Πριν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Εργασία</a:t>
            </a: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Πανεπιστήμιο Αιγαίου, Τμήμα Πολιτισμικής Τεχνολογίας &amp; Επικοινωνίας, Μυτιλήνη</a:t>
            </a: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Εθνικό Κέντρο Έρευνας &amp; Τεχνολογικής Ανάπτυξης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Ινστιτούτο Τεχνολογιών Πληροφορικής &amp; Επικοινωνιών (ΕΚΕΤΑ-ΙΠΤΗΛ), Θεσσαλονίκη</a:t>
            </a: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Ίδρυμα Τεχνολογίας &amp; Έρευνας, Ινστιτούτο Πληροφορικής (ΙΤΕ-ΙΠ), Ηράκλειο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Σπουδές</a:t>
            </a:r>
          </a:p>
          <a:p>
            <a:pPr lvl="2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PhD Electronic Engineering Kent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MSc Information Technology London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Πτυχίο Μαθηματικών ΑΠΘ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328FE-3653-384D-B2CF-CFE45CEF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E27D3EEC-9F8A-4B4D-A901-30BB10D7B8CB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4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0484" name="Picture 1">
            <a:extLst>
              <a:ext uri="{FF2B5EF4-FFF2-40B4-BE49-F238E27FC236}">
                <a16:creationId xmlns:a16="http://schemas.microsoft.com/office/drawing/2014/main" id="{94284B43-2D64-354D-A117-2179E055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7888" y="228530"/>
            <a:ext cx="1736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492E-B917-1F60-B344-17873552E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AI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2.0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68464-B5CA-AEA0-01A0-0D8392CB7CD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263608" cy="4495800"/>
          </a:xfrm>
        </p:spPr>
        <p:txBody>
          <a:bodyPr/>
          <a:lstStyle/>
          <a:p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Big data doesn't ask why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it simply detects patterns</a:t>
            </a:r>
            <a:endParaRPr lang="el-GR" altLang="el-GR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Αντί να εισάγουμε στον Η/Υ όλη τη θεωρία για τις γλώσσες (λεξιλόγιο, σύνταξη, κλπ) </a:t>
            </a:r>
          </a:p>
          <a:p>
            <a:pPr lvl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Εισάγουμε χιλιάδες κείμενα με τη μετάφρασή τους</a:t>
            </a:r>
            <a:endParaRPr lang="en-US" altLang="el-GR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Κι έτσι ο Η/Υ μπορεί να μεταφράσει τέλεια, χωρίς να γνωρίζει καμία γλώσσα!!!</a:t>
            </a:r>
          </a:p>
          <a:p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Νέα ηθικά ζητήματα</a:t>
            </a:r>
          </a:p>
          <a:p>
            <a:pPr lvl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Αν οι αρχικές πληροφορίες είναι λανθασμένες, τότε το αποτέλεσμα θα είναι αντίστοιχα λάθος</a:t>
            </a:r>
            <a:endParaRPr lang="en-US" altLang="el-GR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/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Π.χ. αν εκπαιδεύσουμε ένα </a:t>
            </a:r>
            <a:r>
              <a:rPr lang="en-US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chatbot </a:t>
            </a:r>
            <a:r>
              <a:rPr lang="el-GR" altLang="el-GR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με ρατσιστικό περιεχόμενο, θα γίνει κι αυτό ρατσιστικό…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67505-76C8-2BD1-FDEE-872ED93A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40</a:t>
            </a:fld>
            <a:endParaRPr lang="el-GR" altLang="en-GR"/>
          </a:p>
        </p:txBody>
      </p:sp>
      <p:pic>
        <p:nvPicPr>
          <p:cNvPr id="5" name="Picture 3" descr="Screenshot 2018-11-04 at 00.35.22.png">
            <a:hlinkClick r:id="rId2"/>
            <a:extLst>
              <a:ext uri="{FF2B5EF4-FFF2-40B4-BE49-F238E27FC236}">
                <a16:creationId xmlns:a16="http://schemas.microsoft.com/office/drawing/2014/main" id="{D5FDC3BA-A602-A218-E292-7F033EA45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1611" y="1600200"/>
            <a:ext cx="2073952" cy="29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1">
            <a:extLst>
              <a:ext uri="{FF2B5EF4-FFF2-40B4-BE49-F238E27FC236}">
                <a16:creationId xmlns:a16="http://schemas.microsoft.com/office/drawing/2014/main" id="{F2D0A54D-953C-997B-4EF0-C0C0CDE87C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29381" y="363900"/>
            <a:ext cx="1736667" cy="720000"/>
          </a:xfrm>
          <a:prstGeom prst="irregularSeal1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buFont typeface="Wingdings" pitchFamily="2" charset="2"/>
              <a:buBlip>
                <a:blip r:embed="rId4"/>
              </a:buBlip>
              <a:defRPr sz="240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5000"/>
              </a:spcBef>
              <a:buFont typeface="Wingdings" pitchFamily="2" charset="2"/>
              <a:buChar char="F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>
                <a:solidFill>
                  <a:srgbClr val="FFFFFF"/>
                </a:solidFill>
              </a:rPr>
              <a:t>Δείτε την στο </a:t>
            </a:r>
            <a:r>
              <a:rPr lang="en-US" altLang="el-GR" sz="1100">
                <a:solidFill>
                  <a:srgbClr val="FFFFFF"/>
                </a:solidFill>
              </a:rPr>
              <a:t>YouTube</a:t>
            </a:r>
          </a:p>
        </p:txBody>
      </p:sp>
    </p:spTree>
    <p:extLst>
      <p:ext uri="{BB962C8B-B14F-4D97-AF65-F5344CB8AC3E}">
        <p14:creationId xmlns:p14="http://schemas.microsoft.com/office/powerpoint/2010/main" val="2388518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3D1E-709E-1A0A-92F5-E881A9FD3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/>
              <a:t>AI &amp; Counseling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996E4-13F6-BD08-ACF6-DF4C6853CEB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AI is being used to enhance online </a:t>
            </a:r>
            <a:r>
              <a:rPr lang="en-GB" dirty="0" err="1"/>
              <a:t>counseling</a:t>
            </a:r>
            <a:r>
              <a:rPr lang="en-GB" dirty="0"/>
              <a:t> in a number of ways</a:t>
            </a:r>
          </a:p>
          <a:p>
            <a:pPr lvl="1"/>
            <a:r>
              <a:rPr lang="en-GB" dirty="0"/>
              <a:t>AI-powered Therapy Platforms for </a:t>
            </a:r>
            <a:r>
              <a:rPr lang="en-GB" dirty="0">
                <a:solidFill>
                  <a:schemeClr val="accent2"/>
                </a:solidFill>
              </a:rPr>
              <a:t>Personalized</a:t>
            </a:r>
            <a:r>
              <a:rPr lang="en-GB" dirty="0"/>
              <a:t> Treatment Plans</a:t>
            </a:r>
            <a:endParaRPr lang="el-GR" dirty="0"/>
          </a:p>
          <a:p>
            <a:pPr lvl="2"/>
            <a:r>
              <a:rPr lang="en-GB" dirty="0"/>
              <a:t>AI-powered therapy platforms can </a:t>
            </a:r>
            <a:r>
              <a:rPr lang="en-GB" dirty="0" err="1"/>
              <a:t>analyze</a:t>
            </a:r>
            <a:r>
              <a:rPr lang="en-GB" dirty="0"/>
              <a:t> clients' data and provide personalized treatment plans</a:t>
            </a:r>
          </a:p>
          <a:p>
            <a:pPr lvl="2"/>
            <a:r>
              <a:rPr lang="en-GB" dirty="0"/>
              <a:t>This can help to improve the effectiveness of therapy and to make it more efficient</a:t>
            </a:r>
          </a:p>
          <a:p>
            <a:pPr lvl="2"/>
            <a:r>
              <a:rPr lang="en-US" dirty="0"/>
              <a:t>They </a:t>
            </a:r>
            <a:r>
              <a:rPr lang="en-GB" dirty="0"/>
              <a:t>can also provide real-time feedback to clients and therapists</a:t>
            </a:r>
          </a:p>
          <a:p>
            <a:pPr lvl="1"/>
            <a:r>
              <a:rPr lang="en-GB" dirty="0"/>
              <a:t>AI-powered </a:t>
            </a:r>
            <a:r>
              <a:rPr lang="en-GB" dirty="0">
                <a:solidFill>
                  <a:schemeClr val="accent2"/>
                </a:solidFill>
              </a:rPr>
              <a:t>Emotion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Detection</a:t>
            </a:r>
            <a:r>
              <a:rPr lang="en-GB" dirty="0"/>
              <a:t> for Identifying Distress</a:t>
            </a:r>
          </a:p>
          <a:p>
            <a:pPr lvl="2"/>
            <a:r>
              <a:rPr lang="en-GB" dirty="0"/>
              <a:t>AI can be used to detect subtle changes in clients' speech and facial expressions that may indicate distress</a:t>
            </a:r>
          </a:p>
          <a:p>
            <a:pPr lvl="2"/>
            <a:r>
              <a:rPr lang="en-GB" dirty="0"/>
              <a:t>This can help therapists to provide more timely and effective support</a:t>
            </a:r>
          </a:p>
          <a:p>
            <a:pPr lvl="2"/>
            <a:r>
              <a:rPr lang="en-GB" dirty="0"/>
              <a:t>It can also be used to identify patterns in clients' </a:t>
            </a:r>
            <a:r>
              <a:rPr lang="en-GB" dirty="0" err="1"/>
              <a:t>behavior</a:t>
            </a:r>
            <a:r>
              <a:rPr lang="en-GB" dirty="0"/>
              <a:t> that may be related to their mental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41211-5495-4684-47A3-DCCE4292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41</a:t>
            </a:fld>
            <a:endParaRPr lang="el-GR" alt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5C974-7FCA-633B-3F64-9AB252682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556" y="266700"/>
            <a:ext cx="137849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80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CB625-F75C-64B4-58D2-415910D3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Benefits of AI in Online Counseling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6E0E-8EF9-AF2E-8452-A4A277A2EB1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Personalized</a:t>
            </a:r>
            <a:r>
              <a:rPr lang="en-GB" dirty="0"/>
              <a:t> treatment plans</a:t>
            </a:r>
          </a:p>
          <a:p>
            <a:pPr lvl="1"/>
            <a:r>
              <a:rPr lang="en-GB" dirty="0"/>
              <a:t>AI can help to tailor treatment plans to each individual client's needs and preferences</a:t>
            </a:r>
          </a:p>
          <a:p>
            <a:r>
              <a:rPr lang="en-GB" dirty="0"/>
              <a:t>Improved client </a:t>
            </a:r>
            <a:r>
              <a:rPr lang="en-GB" dirty="0">
                <a:solidFill>
                  <a:schemeClr val="accent2"/>
                </a:solidFill>
              </a:rPr>
              <a:t>engagement</a:t>
            </a:r>
          </a:p>
          <a:p>
            <a:pPr lvl="1"/>
            <a:r>
              <a:rPr lang="en-GB" dirty="0"/>
              <a:t>AI can make online </a:t>
            </a:r>
            <a:r>
              <a:rPr lang="en-GB" dirty="0" err="1"/>
              <a:t>counseling</a:t>
            </a:r>
            <a:r>
              <a:rPr lang="en-GB" dirty="0"/>
              <a:t> more engaging and interactive for clients, which can help them to stay motivated and improve their outcomes</a:t>
            </a:r>
          </a:p>
          <a:p>
            <a:r>
              <a:rPr lang="en-GB" dirty="0"/>
              <a:t>Improved </a:t>
            </a:r>
            <a:r>
              <a:rPr lang="en-GB" dirty="0">
                <a:solidFill>
                  <a:schemeClr val="accent2"/>
                </a:solidFill>
              </a:rPr>
              <a:t>efficiency</a:t>
            </a:r>
            <a:r>
              <a:rPr lang="en-GB" dirty="0"/>
              <a:t> and effectiveness of therapy</a:t>
            </a:r>
          </a:p>
          <a:p>
            <a:pPr lvl="1"/>
            <a:r>
              <a:rPr lang="en-GB" dirty="0"/>
              <a:t>AI can help to automate tasks that would otherwise be done by therapists, freeing up more time for therapists to provide direct care to clients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79D8B-3C21-7B07-AC13-4A8BBEAB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42</a:t>
            </a:fld>
            <a:endParaRPr lang="el-GR" alt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AA9A9-EEE1-FD72-511B-8A6EFD3CCF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093" y="266700"/>
            <a:ext cx="8229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8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2679-2CFD-F666-FDBF-C8DC0C60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Challenges of AI in Online Couns.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E9053-E38A-A0DC-6EA6-860A25A962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Ethical</a:t>
            </a:r>
            <a:r>
              <a:rPr lang="en-GB" dirty="0"/>
              <a:t> concerns about the use of AI in mental health care</a:t>
            </a:r>
          </a:p>
          <a:p>
            <a:pPr lvl="1"/>
            <a:r>
              <a:rPr lang="en-GB" dirty="0"/>
              <a:t>There are concerns about the potential for AI to be misused or to violate clients' privacy and confidentiality</a:t>
            </a:r>
          </a:p>
          <a:p>
            <a:r>
              <a:rPr lang="en-GB" dirty="0"/>
              <a:t>Potential for </a:t>
            </a:r>
            <a:r>
              <a:rPr lang="en-GB" dirty="0">
                <a:solidFill>
                  <a:schemeClr val="accent2"/>
                </a:solidFill>
              </a:rPr>
              <a:t>bias</a:t>
            </a:r>
            <a:r>
              <a:rPr lang="en-GB" dirty="0"/>
              <a:t> and discrimination</a:t>
            </a:r>
          </a:p>
          <a:p>
            <a:pPr lvl="1"/>
            <a:r>
              <a:rPr lang="en-GB" dirty="0"/>
              <a:t>AI systems can be biased and discriminatory, which could lead to unfair or harmful treatment for some clients</a:t>
            </a:r>
          </a:p>
          <a:p>
            <a:r>
              <a:rPr lang="en-GB" dirty="0"/>
              <a:t>Challenges of ensuring data privacy and </a:t>
            </a:r>
            <a:r>
              <a:rPr lang="en-GB" dirty="0">
                <a:solidFill>
                  <a:schemeClr val="accent2"/>
                </a:solidFill>
              </a:rPr>
              <a:t>security</a:t>
            </a:r>
          </a:p>
          <a:p>
            <a:pPr lvl="1"/>
            <a:r>
              <a:rPr lang="en-GB" dirty="0"/>
              <a:t>AI systems collect a lot of data about clients, which needs to be protected from unauthorized access</a:t>
            </a:r>
          </a:p>
          <a:p>
            <a:r>
              <a:rPr lang="en-GB" dirty="0"/>
              <a:t>Need for </a:t>
            </a:r>
            <a:r>
              <a:rPr lang="en-GB" dirty="0">
                <a:solidFill>
                  <a:schemeClr val="accent2"/>
                </a:solidFill>
              </a:rPr>
              <a:t>training</a:t>
            </a:r>
            <a:r>
              <a:rPr lang="en-GB" dirty="0"/>
              <a:t> and supervision for therapists who use AI-powered tools</a:t>
            </a:r>
          </a:p>
          <a:p>
            <a:pPr lvl="1"/>
            <a:r>
              <a:rPr lang="en-GB" dirty="0"/>
              <a:t>Therapists need to be trained to use AI tools effectively and ethically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57197-A3B2-2014-869A-C3553C71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43</a:t>
            </a:fld>
            <a:endParaRPr lang="el-GR" alt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FAC3E-DA21-424D-199A-CA2D0F82E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448" y="266700"/>
            <a:ext cx="1625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7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745CF-2828-4347-FA23-3AF54C32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Παραδείγματα </a:t>
            </a:r>
            <a:r>
              <a:rPr lang="en-US" dirty="0"/>
              <a:t>AI </a:t>
            </a:r>
            <a:r>
              <a:rPr lang="en-US" baseline="30000" dirty="0"/>
              <a:t>(1/2)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C2E44-6FE8-EA84-ED14-392D4514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44</a:t>
            </a:fld>
            <a:endParaRPr lang="el-GR" altLang="en-GR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3D20ED02-20EE-0223-0FF2-724F0E5A7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39" y="1628775"/>
            <a:ext cx="2494338" cy="16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6BF6E-2744-2750-0FB4-9DA23681054A}"/>
              </a:ext>
            </a:extLst>
          </p:cNvPr>
          <p:cNvSpPr txBox="1"/>
          <p:nvPr/>
        </p:nvSpPr>
        <p:spPr>
          <a:xfrm>
            <a:off x="1518420" y="3384446"/>
            <a:ext cx="743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Wysa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7223244C-16B6-E0E4-F9DE-0B725F5D9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831" y="1639347"/>
            <a:ext cx="2494338" cy="16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9677B0-AC89-6F52-60F9-968DA518949C}"/>
              </a:ext>
            </a:extLst>
          </p:cNvPr>
          <p:cNvSpPr txBox="1"/>
          <p:nvPr/>
        </p:nvSpPr>
        <p:spPr>
          <a:xfrm>
            <a:off x="4115753" y="3384446"/>
            <a:ext cx="912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Youper</a:t>
            </a:r>
          </a:p>
        </p:txBody>
      </p:sp>
      <p:pic>
        <p:nvPicPr>
          <p:cNvPr id="12" name="Picture 11">
            <a:hlinkClick r:id="rId6"/>
            <a:extLst>
              <a:ext uri="{FF2B5EF4-FFF2-40B4-BE49-F238E27FC236}">
                <a16:creationId xmlns:a16="http://schemas.microsoft.com/office/drawing/2014/main" id="{162449D3-B71A-45AB-734B-0131213EB2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323" y="1639347"/>
            <a:ext cx="2494338" cy="16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6BEB38-CD72-1591-43A0-BEEF17137659}"/>
              </a:ext>
            </a:extLst>
          </p:cNvPr>
          <p:cNvSpPr txBox="1"/>
          <p:nvPr/>
        </p:nvSpPr>
        <p:spPr>
          <a:xfrm>
            <a:off x="6840527" y="3384446"/>
            <a:ext cx="961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Freudly</a:t>
            </a:r>
          </a:p>
        </p:txBody>
      </p:sp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D95C05E4-0581-AD2F-E7C2-9B99DBDBC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95" y="4069512"/>
            <a:ext cx="2494338" cy="16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C5EB71-1057-5CED-C444-B34155B2FB75}"/>
              </a:ext>
            </a:extLst>
          </p:cNvPr>
          <p:cNvSpPr txBox="1"/>
          <p:nvPr/>
        </p:nvSpPr>
        <p:spPr>
          <a:xfrm>
            <a:off x="1463916" y="5797875"/>
            <a:ext cx="717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Abby</a:t>
            </a:r>
          </a:p>
        </p:txBody>
      </p:sp>
      <p:pic>
        <p:nvPicPr>
          <p:cNvPr id="18" name="Picture 17">
            <a:hlinkClick r:id="rId10"/>
            <a:extLst>
              <a:ext uri="{FF2B5EF4-FFF2-40B4-BE49-F238E27FC236}">
                <a16:creationId xmlns:a16="http://schemas.microsoft.com/office/drawing/2014/main" id="{17318A09-505D-709D-6758-B8D40A83A3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831" y="4069512"/>
            <a:ext cx="2494338" cy="16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B9954D-E04E-6845-6C00-E341B67A0BF5}"/>
              </a:ext>
            </a:extLst>
          </p:cNvPr>
          <p:cNvSpPr txBox="1"/>
          <p:nvPr/>
        </p:nvSpPr>
        <p:spPr>
          <a:xfrm>
            <a:off x="3686757" y="5797875"/>
            <a:ext cx="1770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Woebot Health</a:t>
            </a:r>
          </a:p>
        </p:txBody>
      </p:sp>
      <p:pic>
        <p:nvPicPr>
          <p:cNvPr id="3" name="Content Placeholder 5">
            <a:hlinkClick r:id="rId12"/>
            <a:extLst>
              <a:ext uri="{FF2B5EF4-FFF2-40B4-BE49-F238E27FC236}">
                <a16:creationId xmlns:a16="http://schemas.microsoft.com/office/drawing/2014/main" id="{3DF30860-18DE-DA32-5733-3B585C4D710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708" y="4069512"/>
            <a:ext cx="2494338" cy="1620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48CC6D-3208-88CE-2F42-3309C6194F36}"/>
              </a:ext>
            </a:extLst>
          </p:cNvPr>
          <p:cNvSpPr txBox="1"/>
          <p:nvPr/>
        </p:nvSpPr>
        <p:spPr>
          <a:xfrm>
            <a:off x="6585793" y="5825183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Mood Mision</a:t>
            </a:r>
          </a:p>
        </p:txBody>
      </p:sp>
    </p:spTree>
    <p:extLst>
      <p:ext uri="{BB962C8B-B14F-4D97-AF65-F5344CB8AC3E}">
        <p14:creationId xmlns:p14="http://schemas.microsoft.com/office/powerpoint/2010/main" val="3853129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3C8F-D83A-169E-7340-D20056EB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Παραδείγματα </a:t>
            </a:r>
            <a:r>
              <a:rPr lang="en-US" dirty="0"/>
              <a:t>AI </a:t>
            </a:r>
            <a:r>
              <a:rPr lang="en-US" baseline="30000" dirty="0"/>
              <a:t>(2/2)</a:t>
            </a:r>
            <a:endParaRPr lang="en-GR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80599-ADA1-7C37-0171-A6916E39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45</a:t>
            </a:fld>
            <a:endParaRPr lang="el-GR" altLang="en-GR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03FCEBFC-C06D-CD8A-AD01-1B12B4AD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" y="1641217"/>
            <a:ext cx="2494338" cy="16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674489-BA3A-EF81-DEF7-5FD8EFA95273}"/>
              </a:ext>
            </a:extLst>
          </p:cNvPr>
          <p:cNvSpPr txBox="1"/>
          <p:nvPr/>
        </p:nvSpPr>
        <p:spPr>
          <a:xfrm>
            <a:off x="1485355" y="3396888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Lotus</a:t>
            </a:r>
          </a:p>
        </p:txBody>
      </p:sp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7F324353-F13D-61A3-F451-150AFF9E8F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831" y="1641217"/>
            <a:ext cx="2494338" cy="16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2DC3C2-8235-C7B9-3BB6-179E808C7E5A}"/>
              </a:ext>
            </a:extLst>
          </p:cNvPr>
          <p:cNvSpPr txBox="1"/>
          <p:nvPr/>
        </p:nvSpPr>
        <p:spPr>
          <a:xfrm>
            <a:off x="4196673" y="3393564"/>
            <a:ext cx="750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Tudle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0F0E5-77B3-15B6-1ABD-BD7315506A06}"/>
              </a:ext>
            </a:extLst>
          </p:cNvPr>
          <p:cNvSpPr txBox="1"/>
          <p:nvPr/>
        </p:nvSpPr>
        <p:spPr>
          <a:xfrm>
            <a:off x="2266560" y="5835204"/>
            <a:ext cx="4610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113" lvl="1" algn="ctr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Σχόλια???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113" lvl="1"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https://padlet.com/karagianuth/Sxolia_AI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1C96CC53-AF69-CB72-2FF8-C47F84B628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014" y="1628775"/>
            <a:ext cx="2494339" cy="16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AA87C6-B5F6-6CE6-7E3C-39B4C644BA0A}"/>
              </a:ext>
            </a:extLst>
          </p:cNvPr>
          <p:cNvSpPr txBox="1"/>
          <p:nvPr/>
        </p:nvSpPr>
        <p:spPr>
          <a:xfrm>
            <a:off x="6815561" y="3357138"/>
            <a:ext cx="937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Calibri" panose="020F0502020204030204" pitchFamily="34" charset="0"/>
                <a:cs typeface="Calibri" panose="020F0502020204030204" pitchFamily="34" charset="0"/>
              </a:rPr>
              <a:t>Replika</a:t>
            </a:r>
          </a:p>
        </p:txBody>
      </p:sp>
      <p:pic>
        <p:nvPicPr>
          <p:cNvPr id="15" name="Picture 14">
            <a:hlinkClick r:id="rId9"/>
            <a:extLst>
              <a:ext uri="{FF2B5EF4-FFF2-40B4-BE49-F238E27FC236}">
                <a16:creationId xmlns:a16="http://schemas.microsoft.com/office/drawing/2014/main" id="{865DB650-148E-5E81-3375-99663BB6B2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5355" y="4004439"/>
            <a:ext cx="2618619" cy="16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838B0F-B8E7-AAD5-2FDC-6F6C306EE4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9729" y="4004439"/>
            <a:ext cx="2708916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27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A7928-8E53-2F77-2EFC-62FEEBE5A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Δηλαδή…</a:t>
            </a:r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47504-15B7-C995-B360-0FE83288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46</a:t>
            </a:fld>
            <a:endParaRPr lang="el-GR" altLang="en-GR"/>
          </a:p>
        </p:txBody>
      </p:sp>
      <p:pic>
        <p:nvPicPr>
          <p:cNvPr id="7" name="Picture 3" descr="Screenshot 2018-11-04 at 00.32.09.png">
            <a:extLst>
              <a:ext uri="{FF2B5EF4-FFF2-40B4-BE49-F238E27FC236}">
                <a16:creationId xmlns:a16="http://schemas.microsoft.com/office/drawing/2014/main" id="{28ADDD70-32EE-AADE-9488-3147D0B06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685" y="4725346"/>
            <a:ext cx="3590677" cy="137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shot 2018-11-04 at 00.34.08.png">
            <a:extLst>
              <a:ext uri="{FF2B5EF4-FFF2-40B4-BE49-F238E27FC236}">
                <a16:creationId xmlns:a16="http://schemas.microsoft.com/office/drawing/2014/main" id="{EE37BA5C-DB2F-2069-E173-56045A20A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628775"/>
            <a:ext cx="2987824" cy="284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87C11EB8-3197-DE61-6C87-276F906E6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136" y="183900"/>
            <a:ext cx="1080000" cy="1080000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16861DC0-CDA0-F2BD-0D5D-2D8430F9E9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77" y="183900"/>
            <a:ext cx="788571" cy="1080000"/>
          </a:xfrm>
          <a:prstGeom prst="rect">
            <a:avLst/>
          </a:prstGeom>
        </p:spPr>
      </p:pic>
      <p:pic>
        <p:nvPicPr>
          <p:cNvPr id="11" name="Picture 10">
            <a:hlinkClick r:id="rId8"/>
            <a:extLst>
              <a:ext uri="{FF2B5EF4-FFF2-40B4-BE49-F238E27FC236}">
                <a16:creationId xmlns:a16="http://schemas.microsoft.com/office/drawing/2014/main" id="{5C7C597F-036F-4575-A44F-BC6652428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94" y="1636212"/>
            <a:ext cx="2771486" cy="1800000"/>
          </a:xfrm>
          <a:prstGeom prst="rect">
            <a:avLst/>
          </a:prstGeom>
        </p:spPr>
      </p:pic>
      <p:pic>
        <p:nvPicPr>
          <p:cNvPr id="13" name="Picture 12">
            <a:hlinkClick r:id="rId10"/>
            <a:extLst>
              <a:ext uri="{FF2B5EF4-FFF2-40B4-BE49-F238E27FC236}">
                <a16:creationId xmlns:a16="http://schemas.microsoft.com/office/drawing/2014/main" id="{61755102-921B-1ECF-EBC5-263FEE9BA7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16" y="3853224"/>
            <a:ext cx="277148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79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C62AB-1E1F-A91E-A89D-B18BD0A1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Απλό παράδειγμα </a:t>
            </a:r>
            <a:r>
              <a:rPr lang="en-US" dirty="0"/>
              <a:t>ChatGPT </a:t>
            </a:r>
            <a:r>
              <a:rPr lang="en-US" baseline="30000" dirty="0"/>
              <a:t>(1/2)</a:t>
            </a:r>
            <a:endParaRPr lang="en-GR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920-A933-FB5F-7D4E-F0D223537D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Δε</a:t>
            </a:r>
            <a:r>
              <a:rPr lang="en-US" dirty="0"/>
              <a:t> </a:t>
            </a:r>
            <a:r>
              <a:rPr lang="el-GR" dirty="0"/>
              <a:t>νιώθω καλά. Τι να κάνω?</a:t>
            </a:r>
            <a:endParaRPr lang="en-US" dirty="0"/>
          </a:p>
          <a:p>
            <a:pPr lvl="1"/>
            <a:r>
              <a:rPr lang="el-GR" dirty="0"/>
              <a:t>Λυπάμαι που νιώθεις έτσι. </a:t>
            </a:r>
            <a:r>
              <a:rPr lang="en-GR" dirty="0"/>
              <a:t>💙 </a:t>
            </a:r>
            <a:r>
              <a:rPr lang="el-GR" dirty="0"/>
              <a:t>Δεν είσαι μόνος/μόνη αυτή τη στιγμή.</a:t>
            </a:r>
            <a:r>
              <a:rPr lang="en-US" dirty="0"/>
              <a:t> </a:t>
            </a:r>
          </a:p>
          <a:p>
            <a:pPr lvl="1"/>
            <a:r>
              <a:rPr lang="el-GR" dirty="0"/>
              <a:t>Αν θέλεις, πάμε βήμα-βήμα, χωρίς πίεση</a:t>
            </a:r>
          </a:p>
          <a:p>
            <a:pPr marL="366713" lvl="1" indent="0">
              <a:buNone/>
            </a:pPr>
            <a:r>
              <a:rPr lang="en-US" dirty="0"/>
              <a:t>1. </a:t>
            </a:r>
            <a:r>
              <a:rPr lang="el-GR" dirty="0"/>
              <a:t>Σταμάτα για 30–60 δευτερόλεπτα και ανάπνευσε</a:t>
            </a:r>
          </a:p>
          <a:p>
            <a:pPr lvl="2"/>
            <a:r>
              <a:rPr lang="el-GR" dirty="0"/>
              <a:t>Πάρε αργή εισπνοή από τη μύτη για 4″</a:t>
            </a:r>
            <a:r>
              <a:rPr lang="en-US" dirty="0"/>
              <a:t>, </a:t>
            </a:r>
            <a:r>
              <a:rPr lang="el-GR" dirty="0"/>
              <a:t>Κράτα 2″</a:t>
            </a:r>
            <a:r>
              <a:rPr lang="en-US" dirty="0"/>
              <a:t>, </a:t>
            </a:r>
            <a:r>
              <a:rPr lang="el-GR" dirty="0"/>
              <a:t>Εκπνοή από το στόμα για 6″</a:t>
            </a:r>
            <a:r>
              <a:rPr lang="en-US" dirty="0"/>
              <a:t>, </a:t>
            </a:r>
            <a:r>
              <a:rPr lang="el-GR" dirty="0" err="1"/>
              <a:t>Κάν</a:t>
            </a:r>
            <a:r>
              <a:rPr lang="el-GR" dirty="0"/>
              <a:t>’ το 3 φορές. Δεν λύνει τα πάντα, αλλά βοηθά το σώμα να ηρεμήσει λίγο</a:t>
            </a:r>
          </a:p>
          <a:p>
            <a:pPr marL="366713" lvl="1" indent="0">
              <a:buNone/>
            </a:pPr>
            <a:r>
              <a:rPr lang="en-US" dirty="0"/>
              <a:t>2. </a:t>
            </a:r>
            <a:r>
              <a:rPr lang="el-GR" dirty="0"/>
              <a:t>Πες μου τι εννοείς με το “δε νιώθω καλά”</a:t>
            </a:r>
          </a:p>
          <a:p>
            <a:pPr lvl="2"/>
            <a:r>
              <a:rPr lang="el-GR" dirty="0"/>
              <a:t>Είναι άγχος; θλίψη; μοναξιά; σύγχυση;</a:t>
            </a:r>
            <a:r>
              <a:rPr lang="en-US" dirty="0"/>
              <a:t> </a:t>
            </a:r>
            <a:r>
              <a:rPr lang="el-GR" dirty="0"/>
              <a:t>Κάτι συγκεκριμένο συνέβη ή είναι συσσωρευμένο;</a:t>
            </a:r>
            <a:r>
              <a:rPr lang="en-US" dirty="0"/>
              <a:t> </a:t>
            </a:r>
            <a:r>
              <a:rPr lang="el-GR" dirty="0"/>
              <a:t>Μπορείς να γράψεις και μία μόνο πρόταση. Είμαι εδώ να ακούσω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A647B-C31E-47DB-0B15-3DAC5967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47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686364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3A5F4-7DFF-C7E5-E4C7-E647C0ED3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D64F-1991-0928-4548-33DA9E0B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Απλό παράδειγμα </a:t>
            </a:r>
            <a:r>
              <a:rPr lang="en-US" dirty="0"/>
              <a:t>ChatGPT </a:t>
            </a:r>
            <a:r>
              <a:rPr lang="en-US" baseline="30000" dirty="0"/>
              <a:t>(2/2)</a:t>
            </a:r>
            <a:endParaRPr lang="en-GR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D7220-98DD-0783-B023-9462ECB6D27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Δε</a:t>
            </a:r>
            <a:r>
              <a:rPr lang="en-US" dirty="0"/>
              <a:t> </a:t>
            </a:r>
            <a:r>
              <a:rPr lang="el-GR" dirty="0"/>
              <a:t>νιώθω καλά. Τι να κάνω?</a:t>
            </a:r>
            <a:endParaRPr lang="en-US" dirty="0"/>
          </a:p>
          <a:p>
            <a:pPr marL="366713" lvl="1" indent="0">
              <a:buNone/>
            </a:pPr>
            <a:r>
              <a:rPr lang="en-US" dirty="0"/>
              <a:t>3. </a:t>
            </a:r>
            <a:r>
              <a:rPr lang="el-GR" dirty="0"/>
              <a:t>Αν νιώθεις ότι δεν είσαι ασφαλής αυτή τη στιγμή</a:t>
            </a:r>
          </a:p>
          <a:p>
            <a:pPr lvl="2"/>
            <a:r>
              <a:rPr lang="el-GR" dirty="0"/>
              <a:t>Αν έχεις σκέψεις να βλάψεις τον εαυτό σου ή νιώθεις ότι δεν αντέχεις:</a:t>
            </a:r>
            <a:r>
              <a:rPr lang="en-US" dirty="0"/>
              <a:t> </a:t>
            </a:r>
            <a:r>
              <a:rPr lang="el-GR" dirty="0"/>
              <a:t>Ζήτησε άμεσα βοήθεια από κάποιον κοντά σου.</a:t>
            </a:r>
            <a:r>
              <a:rPr lang="en-US" dirty="0"/>
              <a:t> </a:t>
            </a:r>
            <a:r>
              <a:rPr lang="el-GR" dirty="0"/>
              <a:t>Αν βρίσκεσαι στην Ελλάδα: 116 123 (Γραμμή Συναισθηματικής Υποστήριξης), 24/7.</a:t>
            </a:r>
            <a:r>
              <a:rPr lang="en-US" dirty="0"/>
              <a:t> </a:t>
            </a:r>
            <a:r>
              <a:rPr lang="el-GR" dirty="0"/>
              <a:t>Αν είσαι αλλού, πες μου τη χώρα να σου δώσω τον σωστό αριθμό.</a:t>
            </a:r>
            <a:r>
              <a:rPr lang="en-US" dirty="0"/>
              <a:t> </a:t>
            </a:r>
            <a:r>
              <a:rPr lang="el-GR" dirty="0"/>
              <a:t>Σε επείγουσα ανάγκη, κάλεσε τις τοπικές υπηρεσίες έκτακτης ανάγκης.</a:t>
            </a:r>
          </a:p>
          <a:p>
            <a:pPr marL="366713" lvl="1" indent="0">
              <a:buNone/>
            </a:pPr>
            <a:r>
              <a:rPr lang="en-US" dirty="0"/>
              <a:t>4. </a:t>
            </a:r>
            <a:r>
              <a:rPr lang="el-GR" dirty="0"/>
              <a:t>Μικρό, πρακτικό βήμα τώρα</a:t>
            </a:r>
          </a:p>
          <a:p>
            <a:pPr lvl="2"/>
            <a:r>
              <a:rPr lang="el-GR" dirty="0"/>
              <a:t>Διάλεξε ένα από τα παρακάτω:</a:t>
            </a:r>
            <a:r>
              <a:rPr lang="en-US" dirty="0"/>
              <a:t> </a:t>
            </a:r>
            <a:r>
              <a:rPr lang="el-GR" dirty="0"/>
              <a:t>Πιες λίγο νερό</a:t>
            </a:r>
            <a:r>
              <a:rPr lang="en-US" dirty="0"/>
              <a:t>, </a:t>
            </a:r>
            <a:r>
              <a:rPr lang="el-GR" dirty="0"/>
              <a:t>Σήκω και τέντωσε τα χέρια/ώμους για 20″</a:t>
            </a:r>
            <a:r>
              <a:rPr lang="en-US" dirty="0"/>
              <a:t>, </a:t>
            </a:r>
            <a:r>
              <a:rPr lang="el-GR" dirty="0"/>
              <a:t>Στείλε μήνυμα σε ένα άτομο: «Δεν είμαι καλά, μπορείς να μιλήσουμε;»</a:t>
            </a:r>
          </a:p>
          <a:p>
            <a:pPr lvl="1"/>
            <a:r>
              <a:rPr lang="el-GR" dirty="0"/>
              <a:t>Δεν χρειάζεται να τα κάνεις όλα.</a:t>
            </a:r>
          </a:p>
          <a:p>
            <a:pPr lvl="1"/>
            <a:r>
              <a:rPr lang="el-GR" dirty="0"/>
              <a:t>Αν θέλεις, πες μου τι αισθάνεσαι αυτή τη στιγμή ή τι σε βαραίνει περισσότερο. Θα το πάρουμε μαζί, όσο αργά χρειάζεται.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FB6AE-DB37-9893-182E-EDF11FEE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48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570276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6AF75CCF-C45F-5140-9F7D-A78508A3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Μέλλον???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1CE87D5B-813C-CF4A-A548-D099E15E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Όροι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Online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clinics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Ubiquitous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counseling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Τεχνολογίες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AI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Biometrics 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Big data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Data mining, Analytics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Προβληματισμοί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Αξιοπιστία 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Ασφάλεια &amp; Ιδιωτικότητα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3A226-08E0-1340-ADC6-E09CC981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62C3BDA0-9DD7-3F40-8371-617D2110B350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49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66564" name="Picture 2" descr="Self Refer - the online clinic">
            <a:extLst>
              <a:ext uri="{FF2B5EF4-FFF2-40B4-BE49-F238E27FC236}">
                <a16:creationId xmlns:a16="http://schemas.microsoft.com/office/drawing/2014/main" id="{6E3C073E-AB7E-074F-BE13-9FA158181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6090" y="211138"/>
            <a:ext cx="898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 descr="http://images.businessweek.com/ss/06/01/motorola_labs/image/6_dmsg-realistic-avatar.jpg">
            <a:extLst>
              <a:ext uri="{FF2B5EF4-FFF2-40B4-BE49-F238E27FC236}">
                <a16:creationId xmlns:a16="http://schemas.microsoft.com/office/drawing/2014/main" id="{CD144782-3C95-2841-8277-1C2A1EEB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508" y="4393282"/>
            <a:ext cx="18732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27F651-4EBB-2C4C-B87B-2FA60ED50D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2633" y="4459288"/>
            <a:ext cx="1231132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86C0F-FD28-924F-B02C-9C9368299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415" y="1600200"/>
            <a:ext cx="38862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F701381C-6F0D-7445-BE4F-DD272419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Εσείς???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C49FCC75-83C2-4C45-AF99-A2F44FC9E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Σπουδές, εργασία?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Τι γνωρίζετε? Τι περιμένετε?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Τι ελπίζετε? Τι σας προβληματίζει?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Συμβουλευτική?</a:t>
            </a: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Εκπαίδευση?</a:t>
            </a: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Ειδική Αγωγή?</a:t>
            </a:r>
          </a:p>
          <a:p>
            <a:pPr lvl="2"/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/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n-GB" altLang="en-GR" u="sng" dirty="0">
                <a:latin typeface="Calibri" panose="020F0502020204030204" pitchFamily="34" charset="0"/>
                <a:ea typeface="ＭＳ Ｐゴシック" panose="020B0600070205080204" pitchFamily="34" charset="-128"/>
                <a:hlinkClick r:id="rId3"/>
              </a:rPr>
              <a:t>https://forms.cloud.microsoft/e/hQZKZyBjDK</a:t>
            </a:r>
            <a:r>
              <a:rPr lang="el-GR" altLang="en-GR" u="sng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7D2EC-7C92-F749-AA6D-9EBFDF30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F5B980A5-2A6F-4743-B559-DD76C7885828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C62FD-A6DC-CFB3-5034-38E0AC6B9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775" y="264535"/>
            <a:ext cx="1422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F3D06-52A1-82CE-F534-1C692DA0F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2120" y="1635676"/>
            <a:ext cx="3096593" cy="295583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C93A98DA-2C6A-B749-B51D-4CCBB9043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Τι μπορώ να κάνω εγώ???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65CFFA7-9451-484D-9D9A-4B3B51148E9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Υπάρχω στο διαδίκτυο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Web site, Blog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(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Google Sites, WordPress, Blogger, </a:t>
            </a:r>
            <a:r>
              <a:rPr lang="en-US" altLang="en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etc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Με βρίσκουν στο διαδίκτυο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Social media, Internet advertising, Internet marketing, SEO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Δουλεύω από το διαδίκτυο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Νέες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υπηρεσίες και εφαρμογές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Πολλές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διαβαθμίσεις, πολλαπλά οφέλη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Για όλα τα παραπάνω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ΔΕΝ απαιτείται μεγάλο κόστος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ΔΕΝ απαιτούνται ιδιαίτερες τεχνικές γνώσεις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Σχεδιάζω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apps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8611" name="Picture 5" descr="Screen Shot 2017-10-01 at 15.01.56.png">
            <a:extLst>
              <a:ext uri="{FF2B5EF4-FFF2-40B4-BE49-F238E27FC236}">
                <a16:creationId xmlns:a16="http://schemas.microsoft.com/office/drawing/2014/main" id="{BBE8D6CC-03F1-314F-A8D8-F577662B7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5340" y="100013"/>
            <a:ext cx="196373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E4B376C-7C00-214B-8068-15BD74F8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14872577-5C1A-9E44-B708-D1C4E916B69E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50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371C1C7D-F9B9-9D4A-A348-A0A063F7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2E1847C1-C2D1-A64F-821A-0CDFD639E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Συμβουλευτική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Εκπαίδευση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Ειδική Αγωγή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Συζήτηση</a:t>
            </a:r>
          </a:p>
        </p:txBody>
      </p:sp>
      <p:pic>
        <p:nvPicPr>
          <p:cNvPr id="69635" name="Picture 8" descr="imagesCAHP8HKV.jpg">
            <a:extLst>
              <a:ext uri="{FF2B5EF4-FFF2-40B4-BE49-F238E27FC236}">
                <a16:creationId xmlns:a16="http://schemas.microsoft.com/office/drawing/2014/main" id="{110B7FC5-3040-A445-B949-E7A6FF089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989138"/>
            <a:ext cx="36576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9" descr="Screen Shot 2012-07-26 at 00.20.19.png">
            <a:extLst>
              <a:ext uri="{FF2B5EF4-FFF2-40B4-BE49-F238E27FC236}">
                <a16:creationId xmlns:a16="http://schemas.microsoft.com/office/drawing/2014/main" id="{40CDE23A-59F6-734F-BFED-A6A04CEDE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88913"/>
            <a:ext cx="2259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AF3556-2353-0842-AAEC-6E32C7472A8C}"/>
              </a:ext>
            </a:extLst>
          </p:cNvPr>
          <p:cNvSpPr/>
          <p:nvPr/>
        </p:nvSpPr>
        <p:spPr>
          <a:xfrm>
            <a:off x="900113" y="2996952"/>
            <a:ext cx="2951162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70B2AB7-4E2A-DA4E-8285-F175767E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471AE6B7-FDFA-CF4F-82A2-9EA335C17B74}" type="slidenum">
              <a:rPr lang="en-US" altLang="en-GR" sz="11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51</a:t>
            </a:fld>
            <a:endParaRPr lang="en-US" altLang="en-GR" sz="11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C9C82B2D-21A5-A943-B017-5080C51E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Ορισμοί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E3E5919B-E3A3-BC49-8023-0F343BBA6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Εκπαιδευτική τεχνολογία (</a:t>
            </a:r>
            <a:r>
              <a:rPr lang="en-GB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ET)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Εφαρμογές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που (έχουν αναπτυχθεί με σκοπό να) διευκολύνουν, υποστηρίζουν, βελτιώνουν, κλπ, κάποια στάδια της εκπαίδευσης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Πρέπει να υπάρχει ένας εκπαιδευτικός στόχος, και αντίστοιχος εκπαιδευτικός σχεδιασμός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Π.χ. δυνατότητα επεξηγήσεων, δυνατότητα παρουσίασης όλων των βημάτων και όχι μόνο του τελικού αποτελέσματος, δυνατότητα αυτό-αξιολόγησης, etc</a:t>
            </a:r>
          </a:p>
          <a:p>
            <a:r>
              <a:rPr lang="en-US" altLang="en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</a:t>
            </a:r>
            <a:r>
              <a:rPr lang="en-US" altLang="en-GR">
                <a:solidFill>
                  <a:srgbClr val="CC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o</a:t>
            </a:r>
            <a:r>
              <a:rPr lang="en-US" altLang="en-GR">
                <a:solidFill>
                  <a:srgbClr val="E4B9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o</a:t>
            </a:r>
            <a:r>
              <a:rPr lang="en-US" altLang="en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g</a:t>
            </a:r>
            <a:r>
              <a:rPr lang="en-US" altLang="en-GR">
                <a:solidFill>
                  <a:srgbClr val="00A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</a:t>
            </a:r>
            <a:r>
              <a:rPr lang="en-US" altLang="en-GR">
                <a:solidFill>
                  <a:srgbClr val="CC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e</a:t>
            </a:r>
            <a:r>
              <a:rPr lang="en-GB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for</a:t>
            </a:r>
          </a:p>
          <a:p>
            <a:pPr lvl="1"/>
            <a:r>
              <a:rPr lang="en-GB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Learning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technologies, e-learning, technology-supported learning, technology-enhanced learning, educational technology, CAI, CAL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FF4D0-F1E9-2541-8D98-389D1D29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C40AEB38-9B9A-544D-A184-167BEFE34765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52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71684" name="Picture 5" descr="images.jpg">
            <a:extLst>
              <a:ext uri="{FF2B5EF4-FFF2-40B4-BE49-F238E27FC236}">
                <a16:creationId xmlns:a16="http://schemas.microsoft.com/office/drawing/2014/main" id="{BF6D1295-79CE-C646-B8DC-946D97C59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130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91C89AD5-5BF4-C846-8B0C-900D57578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Σημασία</a:t>
            </a:r>
          </a:p>
        </p:txBody>
      </p:sp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id="{4C51BED7-6B92-114F-81C6-4DA4A546F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Παράγοντες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Ορισμός και στόχος της εκπαίδευσης, της μάθησης και των απαραίτητων δεξιοτήτων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Προσδοκίες της κοινωνίας από την εκπαίδευση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Αποτέλεσμα – κοινωνία της γνώσης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Το πιο σημαντικό κεφάλαιο για ένα σύνολο (ομάδα, κοινωνία, εταιρεία) είναι οι γνώσεις των μελών της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Οι μεγαλύτερες βιομηχανίες του Internet προβλέπεται ότι θα αφορούν την παροχή υπηρεσιών υγείας και εκπαίδευσης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C66AD-7C77-704A-A47E-9223BDED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D4DDE6B2-7AEE-764C-B98F-55BEC6B7B861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53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73732" name="Picture 5" descr="untitled.bmp">
            <a:extLst>
              <a:ext uri="{FF2B5EF4-FFF2-40B4-BE49-F238E27FC236}">
                <a16:creationId xmlns:a16="http://schemas.microsoft.com/office/drawing/2014/main" id="{D18945F2-42E3-004D-8956-9BABFB608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90" y="211138"/>
            <a:ext cx="1165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028BA3C4-6516-3B4A-A1D7-5F0F184E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Ιστορία</a:t>
            </a:r>
          </a:p>
        </p:txBody>
      </p:sp>
      <p:sp>
        <p:nvSpPr>
          <p:cNvPr id="75778" name="Content Placeholder 2">
            <a:extLst>
              <a:ext uri="{FF2B5EF4-FFF2-40B4-BE49-F238E27FC236}">
                <a16:creationId xmlns:a16="http://schemas.microsoft.com/office/drawing/2014/main" id="{BB95D5F2-E6C1-BC4B-8329-ACC0E534A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Πρώτες προσπάθειες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Ψηφιοποίηση του εκπαιδευτικού υλικού, page-turning systems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Οφέλη οικονομικά και διαχειριστικά, όχι παιδαγωγικά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Επαναστάσεις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Multimedia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πολλαπλά μέσα, πολλαπλές αναπαραστάσεις εκπαιδευτικού υλικού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Hypermedia,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μη-σειριακή πρόσβαση στο υλικό, self-paced learning</a:t>
            </a:r>
          </a:p>
          <a:p>
            <a:pPr lvl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Οφέλη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παιδαγωγικά (εκτός από οικονομικά και διαχειριστικά)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BBBD2-D5B5-4D49-AE4F-F1907753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C3C0A6D3-52CA-5043-ADA0-E53CDB27D966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54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75780" name="Picture 5" descr="untitled.bmp">
            <a:extLst>
              <a:ext uri="{FF2B5EF4-FFF2-40B4-BE49-F238E27FC236}">
                <a16:creationId xmlns:a16="http://schemas.microsoft.com/office/drawing/2014/main" id="{0AE2BCD3-58D4-BC49-99EA-F825B5E91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190" y="217488"/>
            <a:ext cx="13684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DC792278-B02B-B947-854B-BE0CAF81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Η/Υ &amp; Εκπαίδευση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7826" name="Content Placeholder 2">
            <a:extLst>
              <a:ext uri="{FF2B5EF4-FFF2-40B4-BE49-F238E27FC236}">
                <a16:creationId xmlns:a16="http://schemas.microsoft.com/office/drawing/2014/main" id="{FF582F61-8DE6-0940-BF04-E5A50DA8125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Εκπαιδευτικό λογισμικό &amp; εφαρμογές</a:t>
            </a:r>
          </a:p>
          <a:p>
            <a:pPr lvl="1" eaLnBrk="1" hangingPunct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Ψηφιακό μαθησιακό περιεχόμενο &amp; δραστηριότητες</a:t>
            </a:r>
          </a:p>
          <a:p>
            <a:pPr lvl="1" eaLnBrk="1" hangingPunct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Digital learning content &amp; activities</a:t>
            </a:r>
          </a:p>
        </p:txBody>
      </p:sp>
      <p:pic>
        <p:nvPicPr>
          <p:cNvPr id="77827" name="Picture 4">
            <a:extLst>
              <a:ext uri="{FF2B5EF4-FFF2-40B4-BE49-F238E27FC236}">
                <a16:creationId xmlns:a16="http://schemas.microsoft.com/office/drawing/2014/main" id="{5955E64E-4512-C243-A508-9031A02EB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238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>
            <a:extLst>
              <a:ext uri="{FF2B5EF4-FFF2-40B4-BE49-F238E27FC236}">
                <a16:creationId xmlns:a16="http://schemas.microsoft.com/office/drawing/2014/main" id="{364236C1-DC81-F94A-AA95-ABB0D2BD7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720" y="2996952"/>
            <a:ext cx="4536563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0">
            <a:extLst>
              <a:ext uri="{FF2B5EF4-FFF2-40B4-BE49-F238E27FC236}">
                <a16:creationId xmlns:a16="http://schemas.microsoft.com/office/drawing/2014/main" id="{9AE7B7A2-8A51-1A46-A794-05A5965F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07ECDEA0-7A2F-D745-A072-8F64C908A8F3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55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60D6A534-35C2-8C43-8708-432A31D1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Παραδείγματα</a:t>
            </a:r>
          </a:p>
        </p:txBody>
      </p:sp>
      <p:pic>
        <p:nvPicPr>
          <p:cNvPr id="78851" name="Picture 1">
            <a:extLst>
              <a:ext uri="{FF2B5EF4-FFF2-40B4-BE49-F238E27FC236}">
                <a16:creationId xmlns:a16="http://schemas.microsoft.com/office/drawing/2014/main" id="{773ED9BD-3ED2-994F-9A8D-2EAD44C8F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90" y="188913"/>
            <a:ext cx="9858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0">
            <a:extLst>
              <a:ext uri="{FF2B5EF4-FFF2-40B4-BE49-F238E27FC236}">
                <a16:creationId xmlns:a16="http://schemas.microsoft.com/office/drawing/2014/main" id="{95D004C1-030D-6F42-876A-80062ADA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4B976758-BDB5-C741-B616-D4BCC1A2E4A5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56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 descr="Graphical user interface, text, applicati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2011F6D-4A3E-1049-9DB1-9E6C029268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900585"/>
            <a:ext cx="2880000" cy="1800000"/>
          </a:xfrm>
          <a:prstGeom prst="rect">
            <a:avLst/>
          </a:prstGeom>
        </p:spPr>
      </p:pic>
      <p:pic>
        <p:nvPicPr>
          <p:cNvPr id="9" name="Content Placeholder 5" descr="Graphical user interface, text, application, email, websit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9F157D8-AD3B-6049-835C-1505784E41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01" y="4390146"/>
            <a:ext cx="2880000" cy="1800000"/>
          </a:xfrm>
        </p:spPr>
      </p:pic>
      <p:pic>
        <p:nvPicPr>
          <p:cNvPr id="10" name="Picture 9" descr="A picture containing graphical user interfac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E9E32AB1-D582-1B4D-A9F1-E34F427169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301" y="4385450"/>
            <a:ext cx="2912500" cy="1800000"/>
          </a:xfrm>
          <a:prstGeom prst="rect">
            <a:avLst/>
          </a:prstGeom>
        </p:spPr>
      </p:pic>
      <p:pic>
        <p:nvPicPr>
          <p:cNvPr id="11" name="Picture 11">
            <a:hlinkClick r:id="rId10"/>
            <a:extLst>
              <a:ext uri="{FF2B5EF4-FFF2-40B4-BE49-F238E27FC236}">
                <a16:creationId xmlns:a16="http://schemas.microsoft.com/office/drawing/2014/main" id="{932727D8-D888-3E46-A3F5-4888BE1C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2975" y="1900585"/>
            <a:ext cx="288132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raphical user interface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4DC848A2-46BA-1346-ACD6-994422BD20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00" y="3101581"/>
            <a:ext cx="2880000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BC16FB60-2BDB-D046-AE26-40CDE1D3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Ανάπτυξη ΕΛΕ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F7977A10-90EF-2B46-8C31-6C8860D9143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ADDIE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Analysis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Design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Development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Implementation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Evaluation</a:t>
            </a:r>
          </a:p>
        </p:txBody>
      </p:sp>
      <p:pic>
        <p:nvPicPr>
          <p:cNvPr id="80899" name="Content Placeholder 3">
            <a:extLst>
              <a:ext uri="{FF2B5EF4-FFF2-40B4-BE49-F238E27FC236}">
                <a16:creationId xmlns:a16="http://schemas.microsoft.com/office/drawing/2014/main" id="{1C1607D3-7EC7-5341-8C1F-F5923187D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1557340"/>
            <a:ext cx="4330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1">
            <a:extLst>
              <a:ext uri="{FF2B5EF4-FFF2-40B4-BE49-F238E27FC236}">
                <a16:creationId xmlns:a16="http://schemas.microsoft.com/office/drawing/2014/main" id="{5428F88F-52C7-EA48-B8BF-978390077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990" y="188913"/>
            <a:ext cx="1063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0">
            <a:extLst>
              <a:ext uri="{FF2B5EF4-FFF2-40B4-BE49-F238E27FC236}">
                <a16:creationId xmlns:a16="http://schemas.microsoft.com/office/drawing/2014/main" id="{3FBD6057-E844-6048-8D80-F3ABD112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2AA93C9C-4AF1-924D-8F64-5D693EB738C0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57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08D99EC3-098A-104A-801D-6821C6DC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Υλοποίηση ΕΛΕ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81923" name="Picture 5" descr="Screen Shot 2016-03-21 at 19.26.14.png">
            <a:hlinkClick r:id="rId2"/>
            <a:extLst>
              <a:ext uri="{FF2B5EF4-FFF2-40B4-BE49-F238E27FC236}">
                <a16:creationId xmlns:a16="http://schemas.microsoft.com/office/drawing/2014/main" id="{C879A67C-ED42-FF48-8842-14DE5A082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1916832"/>
            <a:ext cx="36975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6" descr="Screen Shot 2016-03-21 at 19.28.22.png">
            <a:hlinkClick r:id="rId4"/>
            <a:extLst>
              <a:ext uri="{FF2B5EF4-FFF2-40B4-BE49-F238E27FC236}">
                <a16:creationId xmlns:a16="http://schemas.microsoft.com/office/drawing/2014/main" id="{E86FBC6F-9309-9346-AE25-3FA9A84F7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727" y="1916832"/>
            <a:ext cx="3849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1" descr="1522867.jpg">
            <a:extLst>
              <a:ext uri="{FF2B5EF4-FFF2-40B4-BE49-F238E27FC236}">
                <a16:creationId xmlns:a16="http://schemas.microsoft.com/office/drawing/2014/main" id="{6A11A121-FE8F-E543-8F32-B13FB7E0F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290" y="188913"/>
            <a:ext cx="1203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0">
            <a:extLst>
              <a:ext uri="{FF2B5EF4-FFF2-40B4-BE49-F238E27FC236}">
                <a16:creationId xmlns:a16="http://schemas.microsoft.com/office/drawing/2014/main" id="{BD71E4B7-E032-7C40-A034-5519A29C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5A64A95E-E5BB-0342-ABFD-D143617928A8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58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4" descr="Screen Shot 2016-03-21 at 19.12.25.png">
            <a:hlinkClick r:id="rId7"/>
            <a:extLst>
              <a:ext uri="{FF2B5EF4-FFF2-40B4-BE49-F238E27FC236}">
                <a16:creationId xmlns:a16="http://schemas.microsoft.com/office/drawing/2014/main" id="{F47E30D0-5DF1-2F42-3035-638CA0669A64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867" y="4314764"/>
            <a:ext cx="32004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Screen Shot 2016-03-21 at 19.33.37.png">
            <a:hlinkClick r:id="rId9"/>
            <a:extLst>
              <a:ext uri="{FF2B5EF4-FFF2-40B4-BE49-F238E27FC236}">
                <a16:creationId xmlns:a16="http://schemas.microsoft.com/office/drawing/2014/main" id="{0EF52EAF-4C5E-07DF-D261-A387308AF321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733" y="4314764"/>
            <a:ext cx="32004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C121-B26B-9249-BD6C-10124D87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Αξιολόγηση ΕΛΕ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6D994-46AE-824B-8D91-DB99563060D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959352" cy="4495800"/>
          </a:xfrm>
        </p:spPr>
        <p:txBody>
          <a:bodyPr/>
          <a:lstStyle/>
          <a:p>
            <a:r>
              <a:rPr lang="el-GR"/>
              <a:t>Παιδαγωγική/Διδακτική Αξιολόγηση</a:t>
            </a:r>
          </a:p>
          <a:p>
            <a:pPr lvl="1"/>
            <a:r>
              <a:rPr lang="el-GR"/>
              <a:t>Διδακτικό περιεχόμενο</a:t>
            </a:r>
          </a:p>
          <a:p>
            <a:pPr lvl="1"/>
            <a:r>
              <a:rPr lang="el-GR"/>
              <a:t>Διδακτική &amp; παιδαγωγική μεθοδολογία</a:t>
            </a:r>
          </a:p>
          <a:p>
            <a:pPr lvl="1"/>
            <a:r>
              <a:rPr lang="el-GR"/>
              <a:t>Σχεδίαση &amp; δόμηση του περιεχομένου</a:t>
            </a:r>
          </a:p>
          <a:p>
            <a:pPr lvl="1"/>
            <a:r>
              <a:rPr lang="el-GR"/>
              <a:t>Διεπιφάνεια χρήσης</a:t>
            </a:r>
          </a:p>
          <a:p>
            <a:pPr lvl="1"/>
            <a:r>
              <a:rPr lang="el-GR"/>
              <a:t>Άλλες δυνατότητες</a:t>
            </a:r>
          </a:p>
          <a:p>
            <a:pPr lvl="1"/>
            <a:r>
              <a:rPr lang="el-GR"/>
              <a:t>Μαθησιακό αποτέλεσμα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15C88-CCAB-564C-98B4-AE61862E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59</a:t>
            </a:fld>
            <a:endParaRPr lang="el-GR" altLang="en-G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2139F1-756C-C849-9AF5-8523B1C58104}"/>
              </a:ext>
            </a:extLst>
          </p:cNvPr>
          <p:cNvSpPr txBox="1">
            <a:spLocks/>
          </p:cNvSpPr>
          <p:nvPr/>
        </p:nvSpPr>
        <p:spPr bwMode="auto">
          <a:xfrm>
            <a:off x="4689348" y="1600200"/>
            <a:ext cx="395935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400" kern="12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2" charset="2"/>
              <a:buChar char=""/>
              <a:defRPr sz="2000" kern="12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kern="12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Τεχνολογική Αξιολόγηση</a:t>
            </a:r>
          </a:p>
          <a:p>
            <a:pPr lvl="1"/>
            <a:r>
              <a:rPr lang="el-GR"/>
              <a:t>Τεχνική αρτιότητα</a:t>
            </a:r>
          </a:p>
          <a:p>
            <a:pPr lvl="1"/>
            <a:r>
              <a:rPr lang="el-GR"/>
              <a:t>Λειτουργικότητα</a:t>
            </a:r>
          </a:p>
          <a:p>
            <a:pPr lvl="1"/>
            <a:r>
              <a:rPr lang="el-GR"/>
              <a:t>Συμβατότητα</a:t>
            </a:r>
          </a:p>
          <a:p>
            <a:pPr lvl="1"/>
            <a:r>
              <a:rPr lang="el-GR"/>
              <a:t>Εργαλεία Δασκάλου</a:t>
            </a:r>
          </a:p>
          <a:p>
            <a:pPr lvl="1"/>
            <a:r>
              <a:rPr lang="el-GR"/>
              <a:t>Εργαλεία Μαθητή</a:t>
            </a:r>
          </a:p>
          <a:p>
            <a:pPr lvl="1"/>
            <a:r>
              <a:rPr lang="el-GR"/>
              <a:t>Υποστήριξη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C54EA-3A82-D240-B9FE-D850B5F02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9357" y="224300"/>
            <a:ext cx="660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5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F25A62B2-648E-1D4D-97FB-38EC90AA4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Εμείς</a:t>
            </a:r>
            <a:r>
              <a:rPr lang="mr-IN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…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5E9A6CD-FD30-FE4B-ABDE-CD4F290C1DA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280400" cy="44958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Στόχος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Επισκόπηση εφαρμογών ΤΠΕ για τη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συμβουλευτική, την εκπαίδευση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και την ειδική αγωγή</a:t>
            </a: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Παραδείγματα εφαρμογών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Αποτελέσματα ερευνών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Ιδέες για εργασίες, έρευνα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εξέλιξη</a:t>
            </a: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 για περαιτέρω συνεργασία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/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2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~100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διαφάνειες</a:t>
            </a:r>
          </a:p>
        </p:txBody>
      </p:sp>
      <p:pic>
        <p:nvPicPr>
          <p:cNvPr id="24579" name="Picture 4" descr="Unknown-6">
            <a:extLst>
              <a:ext uri="{FF2B5EF4-FFF2-40B4-BE49-F238E27FC236}">
                <a16:creationId xmlns:a16="http://schemas.microsoft.com/office/drawing/2014/main" id="{A933955A-3391-7143-A366-49AA3F9EB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357" y="228600"/>
            <a:ext cx="25511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A120F23-4A73-A347-9BED-3C53B719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F3EA4866-433E-3B42-A67C-574F5D595E8A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6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0607-A272-0549-81E3-C1C1F5B0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Αξιοποίηση ΕΛΕ</a:t>
            </a:r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35F11-6B0A-6049-AB1B-D5792545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60</a:t>
            </a:fld>
            <a:endParaRPr lang="el-GR" altLang="en-GR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981CF5D-F4F1-5543-A0DF-5008923C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95" y="1772816"/>
            <a:ext cx="5184492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EF9B1B1-3A87-4D40-86FE-C0EF9798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460" y="1802160"/>
            <a:ext cx="215626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DB4FD2-9900-9341-B8A2-92C5B7EE8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228600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71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C2C15BF1-6619-9B46-B24D-C4CFEEE1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Web 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Εκπαίδευση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166D3493-C5ED-A64C-B07F-AF054259EA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e-Learning environments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Comprehensive software packages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That support courses that depend on the WWW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For some </a:t>
            </a:r>
            <a:r>
              <a:rPr lang="en-US" altLang="en-GR">
                <a:solidFill>
                  <a:srgbClr val="FF66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combination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of delivery, testing, simulation, discussion, or other significant aspect</a:t>
            </a:r>
          </a:p>
        </p:txBody>
      </p:sp>
      <p:pic>
        <p:nvPicPr>
          <p:cNvPr id="84995" name="Picture 5">
            <a:extLst>
              <a:ext uri="{FF2B5EF4-FFF2-40B4-BE49-F238E27FC236}">
                <a16:creationId xmlns:a16="http://schemas.microsoft.com/office/drawing/2014/main" id="{9BCBAF3A-C5B3-A844-A012-58F0A2AE2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925" y="211138"/>
            <a:ext cx="2071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>
            <a:extLst>
              <a:ext uri="{FF2B5EF4-FFF2-40B4-BE49-F238E27FC236}">
                <a16:creationId xmlns:a16="http://schemas.microsoft.com/office/drawing/2014/main" id="{6D4F898C-FB65-C048-82A3-9E42EAE6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7238" y="3716338"/>
            <a:ext cx="2476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0">
            <a:extLst>
              <a:ext uri="{FF2B5EF4-FFF2-40B4-BE49-F238E27FC236}">
                <a16:creationId xmlns:a16="http://schemas.microsoft.com/office/drawing/2014/main" id="{3ED16BA0-A2A7-D047-AFEA-5B7A3406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0DEC34C9-BA8A-7841-809C-391FC8B04274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61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37EAD871-1CC7-0A42-BEB6-D7075CCD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e-Learning –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Ασύγχρονα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33EB94EE-0316-8E4F-9722-EBDB647DF6B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Διαμοιρασμός ψηφιακού περιεχομένου</a:t>
            </a:r>
          </a:p>
          <a:p>
            <a:pPr lvl="1" eaLnBrk="1" hangingPunct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Ηλεκτρονικά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μαθήματα</a:t>
            </a:r>
          </a:p>
          <a:p>
            <a:pPr lvl="1" eaLnBrk="1" hangingPunct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Διαχείριση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επικοινωνία, ρόλοι</a:t>
            </a:r>
          </a:p>
        </p:txBody>
      </p:sp>
      <p:pic>
        <p:nvPicPr>
          <p:cNvPr id="86019" name="Picture 4" descr="Screen Shot 2015-09-28 at 19.53.35.png">
            <a:hlinkClick r:id="rId2"/>
            <a:extLst>
              <a:ext uri="{FF2B5EF4-FFF2-40B4-BE49-F238E27FC236}">
                <a16:creationId xmlns:a16="http://schemas.microsoft.com/office/drawing/2014/main" id="{F9FE5386-662C-B44B-9CEC-FFFB46CA6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040063"/>
            <a:ext cx="29257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6" descr="Screen Shot 2015-02-23 at 23.30.09.png">
            <a:hlinkClick r:id="rId4"/>
            <a:extLst>
              <a:ext uri="{FF2B5EF4-FFF2-40B4-BE49-F238E27FC236}">
                <a16:creationId xmlns:a16="http://schemas.microsoft.com/office/drawing/2014/main" id="{F202AF64-BE28-6D43-86FD-BB498677A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040063"/>
            <a:ext cx="2927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D1AB4B5-AFA1-7549-A9ED-EFC0A515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7" y="3789363"/>
            <a:ext cx="43910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6022" name="Picture 1">
            <a:extLst>
              <a:ext uri="{FF2B5EF4-FFF2-40B4-BE49-F238E27FC236}">
                <a16:creationId xmlns:a16="http://schemas.microsoft.com/office/drawing/2014/main" id="{684B4AF0-C4BF-A04D-AA80-439C83D245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188913"/>
            <a:ext cx="15446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0">
            <a:extLst>
              <a:ext uri="{FF2B5EF4-FFF2-40B4-BE49-F238E27FC236}">
                <a16:creationId xmlns:a16="http://schemas.microsoft.com/office/drawing/2014/main" id="{70808F2E-31C2-9041-AFD8-8EEBCF61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B7A2D8F6-D0A3-6C43-9A6A-0098ABDD5992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62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711DE26A-0B0A-D540-BC3F-818A235C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e-Learning –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Σύγχρονα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C4272C40-1330-934F-BB2F-D4A101F77DC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Επικοινωνία</a:t>
            </a:r>
          </a:p>
          <a:p>
            <a:pPr lvl="1" eaLnBrk="1" hangingPunct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Webinars 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Διαμοιρασμός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ψηφιακού περιεχομένου, διαχείριση, ρόλοι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87043" name="Picture 3" descr="Screen Shot 2014-03-03 at 18.53.31.png">
            <a:hlinkClick r:id="rId2"/>
            <a:extLst>
              <a:ext uri="{FF2B5EF4-FFF2-40B4-BE49-F238E27FC236}">
                <a16:creationId xmlns:a16="http://schemas.microsoft.com/office/drawing/2014/main" id="{921BC970-9997-E54C-97CD-DC1585DB4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281" y="3068960"/>
            <a:ext cx="43894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1">
            <a:extLst>
              <a:ext uri="{FF2B5EF4-FFF2-40B4-BE49-F238E27FC236}">
                <a16:creationId xmlns:a16="http://schemas.microsoft.com/office/drawing/2014/main" id="{92A5A5F3-BF64-DB47-B95A-479A5E6E0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190" y="188913"/>
            <a:ext cx="1404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0">
            <a:extLst>
              <a:ext uri="{FF2B5EF4-FFF2-40B4-BE49-F238E27FC236}">
                <a16:creationId xmlns:a16="http://schemas.microsoft.com/office/drawing/2014/main" id="{59F4C46C-5473-F04A-9F71-3241CAEC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62B5D56D-E630-CC4D-B9B2-D9D83C068377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63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9649-F99D-1F41-9CBB-471AA71F1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/>
              <a:t>e-Learning – </a:t>
            </a:r>
            <a:r>
              <a:rPr lang="el-GR"/>
              <a:t>Διαχείριση</a:t>
            </a:r>
            <a:r>
              <a:rPr lang="en-US"/>
              <a:t> 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8F8B4-820D-6043-AA4C-C2967EA0139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R"/>
              <a:t>Learning management systems, learning content management systems</a:t>
            </a:r>
          </a:p>
          <a:p>
            <a:pPr lvl="1"/>
            <a:r>
              <a:rPr lang="el-GR"/>
              <a:t>Διαχείριση όλων των μαθησιακών γεγονότων</a:t>
            </a:r>
            <a:endParaRPr lang="en-GR"/>
          </a:p>
          <a:p>
            <a:r>
              <a:rPr lang="en-GR"/>
              <a:t>Learning Analytics, educational data mining</a:t>
            </a:r>
          </a:p>
          <a:p>
            <a:pPr lvl="1"/>
            <a:r>
              <a:rPr lang="el-GR"/>
              <a:t>Αναλύουμε δεδομένα και βρίσκουμε πρότυπα για να λάβουμε αποφάσεις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937A6-4A1B-1149-A78D-81329D9E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64</a:t>
            </a:fld>
            <a:endParaRPr lang="el-GR" alt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4E9DC-379A-9642-8968-FE2FC9F486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9321" y="228600"/>
            <a:ext cx="84406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55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66F3F-E138-CE46-8268-FF2CEC7E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e-Learning – </a:t>
            </a:r>
            <a:r>
              <a:rPr lang="el-GR"/>
              <a:t>Εξελίξεις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8E733-0CBC-3C4E-A7CF-E1E04D9DAF8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R"/>
              <a:t>Mobile learning, ubiquitous learning</a:t>
            </a:r>
          </a:p>
          <a:p>
            <a:pPr lvl="1"/>
            <a:r>
              <a:rPr lang="el-GR"/>
              <a:t>Πανταχού παρών…</a:t>
            </a:r>
            <a:endParaRPr lang="en-GR"/>
          </a:p>
          <a:p>
            <a:r>
              <a:rPr lang="en-GR"/>
              <a:t>MOOC – massive open online courses</a:t>
            </a:r>
          </a:p>
          <a:p>
            <a:pPr lvl="1"/>
            <a:r>
              <a:rPr lang="el-GR"/>
              <a:t>Συμμετοχή χιλιάδων φοιτητών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CB694-F396-EA43-8693-981B9BE3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65</a:t>
            </a:fld>
            <a:endParaRPr lang="el-GR" alt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30FA6-7D8E-284E-B299-AA1D7D096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152" y="228600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6BD784-C3EE-C043-833D-4E9511529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001" y="1650223"/>
            <a:ext cx="2548673" cy="18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73E1E-BBA1-4046-933F-049EDE709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2022" y="3831223"/>
            <a:ext cx="459995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57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D764-CA5E-2366-848F-ED167FB7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Και μετά ήρθε το ΑΙ…</a:t>
            </a:r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9945C-7A7B-4010-65E7-1CEE686B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66</a:t>
            </a:fld>
            <a:endParaRPr lang="el-GR" altLang="en-GR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099D753F-0557-1C18-FD26-1D0995A16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628775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889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BD4D-89B3-9B23-5802-934AF1F0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Chatbot – </a:t>
            </a:r>
            <a:r>
              <a:rPr lang="el-GR"/>
              <a:t>Παραγωγή Κειμένου 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894A0-53A3-3A9F-779A-AAE4E72224F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/>
              <a:t>Ψηφιακοί βοηθοί που είναι σχεδιασμένοι για αυτοματοποιημένη επικοινωνία με ανθρώπους </a:t>
            </a:r>
          </a:p>
          <a:p>
            <a:r>
              <a:rPr lang="el-GR"/>
              <a:t>Στηρίζονται στην τεχνητή νοημοσύνη και είναι σχεδιασμένοι να μιμούνται ανθρώπινο διάλογο σε κάποιο βαθμό για πιο φυσική εμπειρία</a:t>
            </a:r>
          </a:p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19296-2719-A00A-0B9E-5279B9D5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67</a:t>
            </a:fld>
            <a:endParaRPr lang="el-GR" altLang="en-GR"/>
          </a:p>
        </p:txBody>
      </p:sp>
      <p:pic>
        <p:nvPicPr>
          <p:cNvPr id="5" name="Google Shape;62;p14">
            <a:hlinkClick r:id="rId2"/>
            <a:extLst>
              <a:ext uri="{FF2B5EF4-FFF2-40B4-BE49-F238E27FC236}">
                <a16:creationId xmlns:a16="http://schemas.microsoft.com/office/drawing/2014/main" id="{E4B6F1AA-C75C-A3F0-04B4-689F005F58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307" y="4077072"/>
            <a:ext cx="1252150" cy="12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3;p14">
            <a:hlinkClick r:id="rId4"/>
            <a:extLst>
              <a:ext uri="{FF2B5EF4-FFF2-40B4-BE49-F238E27FC236}">
                <a16:creationId xmlns:a16="http://schemas.microsoft.com/office/drawing/2014/main" id="{5680DF1B-4DE0-CF2C-7902-9CB5D3B96F5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8542" y="3909182"/>
            <a:ext cx="2252810" cy="14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4;p14">
            <a:hlinkClick r:id="rId6"/>
            <a:extLst>
              <a:ext uri="{FF2B5EF4-FFF2-40B4-BE49-F238E27FC236}">
                <a16:creationId xmlns:a16="http://schemas.microsoft.com/office/drawing/2014/main" id="{A38D080D-B295-8DDE-386E-0CD389A0DA1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3454" y="3980007"/>
            <a:ext cx="2017091" cy="131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6385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9882-BD1C-2751-AD3E-4C7E934E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Παρουσιάσεις 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0A0A-F6DB-6EA9-E7FC-25935D24968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err="1"/>
              <a:t>Αυτοποιηματοποιημένη</a:t>
            </a:r>
            <a:r>
              <a:rPr lang="el-GR"/>
              <a:t> δημιουργία περιεχομένου </a:t>
            </a:r>
          </a:p>
          <a:p>
            <a:r>
              <a:rPr lang="el-GR"/>
              <a:t>Προσαρμοσμένος σχεδιασμός </a:t>
            </a:r>
          </a:p>
          <a:p>
            <a:r>
              <a:rPr lang="el-GR"/>
              <a:t>Ενσωμάτωση διαγραμμάτων και αναλύσεων </a:t>
            </a:r>
          </a:p>
          <a:p>
            <a:r>
              <a:rPr lang="el-GR"/>
              <a:t>Διαχείριση συνέπειας και στυλ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004C4-C06B-DFD4-1345-20AED6244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68</a:t>
            </a:fld>
            <a:endParaRPr lang="el-GR" altLang="en-GR"/>
          </a:p>
        </p:txBody>
      </p:sp>
      <p:pic>
        <p:nvPicPr>
          <p:cNvPr id="5" name="Google Shape;71;p15">
            <a:hlinkClick r:id="rId2"/>
            <a:extLst>
              <a:ext uri="{FF2B5EF4-FFF2-40B4-BE49-F238E27FC236}">
                <a16:creationId xmlns:a16="http://schemas.microsoft.com/office/drawing/2014/main" id="{CCE36B72-48A1-B27B-2272-BC744B93FFD2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96" y="3947204"/>
            <a:ext cx="2145700" cy="9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2;p15">
            <a:hlinkClick r:id="rId4"/>
            <a:extLst>
              <a:ext uri="{FF2B5EF4-FFF2-40B4-BE49-F238E27FC236}">
                <a16:creationId xmlns:a16="http://schemas.microsoft.com/office/drawing/2014/main" id="{F3AC5A9D-B753-A998-DD16-06E8A3D8B68E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450" y="3869804"/>
            <a:ext cx="2655100" cy="10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3;p15">
            <a:hlinkClick r:id="rId6"/>
            <a:extLst>
              <a:ext uri="{FF2B5EF4-FFF2-40B4-BE49-F238E27FC236}">
                <a16:creationId xmlns:a16="http://schemas.microsoft.com/office/drawing/2014/main" id="{1CE06AC4-6646-6611-600F-DEB60AC78E6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4672" y="3992736"/>
            <a:ext cx="2753425" cy="66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898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239F-3358-B253-5DE8-BB7AAC4E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Επεξεργασία Εικόνων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047B6-9F38-31F9-5460-D1346C45595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/>
              <a:t>Δημιουργία εικόνων μέσα από προτροπές αξιοποιώντας την ΤΝ</a:t>
            </a:r>
          </a:p>
          <a:p>
            <a:r>
              <a:rPr lang="el-GR"/>
              <a:t>Αυτοματοποιημένη μετατροπή κειμένου σε εικόνα </a:t>
            </a:r>
          </a:p>
          <a:p>
            <a:r>
              <a:rPr lang="el-GR"/>
              <a:t>Ταχεία επεξεργασία και ποικιλία μορφών εξαγωγής σε συμπιεσμένο μέγεθος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542FB-AE75-1F83-F03F-D7F0FF56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69</a:t>
            </a:fld>
            <a:endParaRPr lang="el-GR" altLang="en-GR"/>
          </a:p>
        </p:txBody>
      </p:sp>
      <p:pic>
        <p:nvPicPr>
          <p:cNvPr id="5" name="Google Shape;88;p17">
            <a:hlinkClick r:id="rId2"/>
            <a:extLst>
              <a:ext uri="{FF2B5EF4-FFF2-40B4-BE49-F238E27FC236}">
                <a16:creationId xmlns:a16="http://schemas.microsoft.com/office/drawing/2014/main" id="{0252C84F-A71E-F935-5839-87EF80E154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632" y="4075906"/>
            <a:ext cx="27622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9;p17">
            <a:hlinkClick r:id="rId4"/>
            <a:extLst>
              <a:ext uri="{FF2B5EF4-FFF2-40B4-BE49-F238E27FC236}">
                <a16:creationId xmlns:a16="http://schemas.microsoft.com/office/drawing/2014/main" id="{4BA25E84-C0ED-4363-20F1-F01267ED7BD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7821" y="4075906"/>
            <a:ext cx="2543175" cy="1657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33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89CB093C-8B3B-3D4D-BF1F-2DC21F85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15007055-79E1-4F4C-B0B5-0327CB7E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Συμβουλευτική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Εκπαίδευση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Ειδική Αγωγή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Συζήτηση</a:t>
            </a:r>
          </a:p>
        </p:txBody>
      </p:sp>
      <p:pic>
        <p:nvPicPr>
          <p:cNvPr id="25603" name="Picture 9" descr="Screen Shot 2012-07-26 at 00.20.19.png">
            <a:extLst>
              <a:ext uri="{FF2B5EF4-FFF2-40B4-BE49-F238E27FC236}">
                <a16:creationId xmlns:a16="http://schemas.microsoft.com/office/drawing/2014/main" id="{E300F903-5C93-1047-8E74-5739C5855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590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561357-1AC0-AE46-98B8-1EDD765DBD0C}"/>
              </a:ext>
            </a:extLst>
          </p:cNvPr>
          <p:cNvSpPr/>
          <p:nvPr/>
        </p:nvSpPr>
        <p:spPr>
          <a:xfrm>
            <a:off x="900113" y="2060848"/>
            <a:ext cx="2951162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25605" name="Picture 1">
            <a:extLst>
              <a:ext uri="{FF2B5EF4-FFF2-40B4-BE49-F238E27FC236}">
                <a16:creationId xmlns:a16="http://schemas.microsoft.com/office/drawing/2014/main" id="{100F930E-4CA9-BE49-8DA4-DB2342033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698627"/>
            <a:ext cx="36576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B87D024-36F4-464E-A088-EB0A82A9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A67AE3F9-E0D8-C245-92F6-A31E04153DE5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7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AC226-16FB-1D67-A318-769391DA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Δημιουργία Βίντεο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6315-28E3-E8C0-E631-5087C820EFF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/>
              <a:t>Δημιουργία βίντεο μέσα από προτροπές αξιοποιώντας την ΤΝ</a:t>
            </a:r>
          </a:p>
          <a:p>
            <a:r>
              <a:rPr lang="el-GR"/>
              <a:t>Αυτοματοποιημένη μετατροπή κειμένου σε βίντεο </a:t>
            </a:r>
          </a:p>
          <a:p>
            <a:r>
              <a:rPr lang="el-GR"/>
              <a:t>Δημιουργία βίντεο από στατικές εικόνες </a:t>
            </a:r>
          </a:p>
          <a:p>
            <a:r>
              <a:rPr lang="el-GR"/>
              <a:t>Ταχεία επεξεργασία και ποικιλία μορφών εξαγωγής σε συμπιεσμένο μέγεθος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7C5C4-59F7-622B-DA6B-AAC77EC8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70</a:t>
            </a:fld>
            <a:endParaRPr lang="el-GR" altLang="en-GR"/>
          </a:p>
        </p:txBody>
      </p:sp>
      <p:pic>
        <p:nvPicPr>
          <p:cNvPr id="5" name="Google Shape;96;p18">
            <a:hlinkClick r:id="rId2"/>
            <a:extLst>
              <a:ext uri="{FF2B5EF4-FFF2-40B4-BE49-F238E27FC236}">
                <a16:creationId xmlns:a16="http://schemas.microsoft.com/office/drawing/2014/main" id="{85EE7C99-E8CF-EBDA-284C-2FB8F35B1D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867" y="4335617"/>
            <a:ext cx="30106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7;p18">
            <a:hlinkClick r:id="rId4"/>
            <a:extLst>
              <a:ext uri="{FF2B5EF4-FFF2-40B4-BE49-F238E27FC236}">
                <a16:creationId xmlns:a16="http://schemas.microsoft.com/office/drawing/2014/main" id="{27A06631-1C3C-4219-0A9C-9352FAC0F3C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888055"/>
            <a:ext cx="4410075" cy="103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2502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AB3C-35AD-2BF1-EEAA-1395F8E4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Δημιουργία Περιλήψεων από Βίντεο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9410A-B730-B9CA-E932-59E16BD9F64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/>
              <a:t>Σύνοψη περιεχομένου βίντεο </a:t>
            </a:r>
          </a:p>
          <a:p>
            <a:r>
              <a:rPr lang="el-GR"/>
              <a:t>Εξαγωγή κύριων σημείων του βίντεο σε διάφορες μορφές </a:t>
            </a:r>
          </a:p>
          <a:p>
            <a:r>
              <a:rPr lang="el-GR"/>
              <a:t>Ενίσχυση της προσβασιμότητας </a:t>
            </a:r>
          </a:p>
          <a:p>
            <a:r>
              <a:rPr lang="el-GR"/>
              <a:t>Αποδοτικότητα στην επεξεργασία και τη διαχείριση του περιεχομένου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59F57-A026-838C-B381-AD3EE4235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71</a:t>
            </a:fld>
            <a:endParaRPr lang="el-GR" altLang="en-GR"/>
          </a:p>
        </p:txBody>
      </p:sp>
      <p:pic>
        <p:nvPicPr>
          <p:cNvPr id="5" name="Google Shape;104;p19">
            <a:hlinkClick r:id="rId2"/>
            <a:extLst>
              <a:ext uri="{FF2B5EF4-FFF2-40B4-BE49-F238E27FC236}">
                <a16:creationId xmlns:a16="http://schemas.microsoft.com/office/drawing/2014/main" id="{A9E9E4A4-716F-EC90-057B-4BB8931A9D9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318" y="4350500"/>
            <a:ext cx="3673450" cy="9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;p19">
            <a:hlinkClick r:id="rId4"/>
            <a:extLst>
              <a:ext uri="{FF2B5EF4-FFF2-40B4-BE49-F238E27FC236}">
                <a16:creationId xmlns:a16="http://schemas.microsoft.com/office/drawing/2014/main" id="{8F0C0A4A-6D83-B11A-B4FA-29417AF83F1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693" y="4350500"/>
            <a:ext cx="3301975" cy="90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5383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8051-58EC-CA63-65D1-36BD36F7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Εργαλεία Σχεδιασμού Διδασκαλίας 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F5FA-098B-96FC-11B4-FCE3F74CCE7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/>
              <a:t>Αξιοποίηση της ΤΝ για τη δημιουργία και παροχή εκπαιδευτικού υλικού </a:t>
            </a:r>
          </a:p>
          <a:p>
            <a:r>
              <a:rPr lang="el-GR"/>
              <a:t>Προσαρμοσμένος σχεδιασμός </a:t>
            </a:r>
          </a:p>
          <a:p>
            <a:r>
              <a:rPr lang="el-GR" err="1"/>
              <a:t>Διαδραστικές</a:t>
            </a:r>
            <a:r>
              <a:rPr lang="el-GR"/>
              <a:t> εφαρμογές </a:t>
            </a:r>
          </a:p>
          <a:p>
            <a:r>
              <a:rPr lang="el-GR"/>
              <a:t>Ανάλυση Δεδομένων και παροχή εξατομικευμένων συστάσεων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74AA1-B371-B84D-657E-0183A3E9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72</a:t>
            </a:fld>
            <a:endParaRPr lang="el-GR" altLang="en-GR"/>
          </a:p>
        </p:txBody>
      </p:sp>
      <p:pic>
        <p:nvPicPr>
          <p:cNvPr id="5" name="Google Shape;80;p16">
            <a:hlinkClick r:id="rId2"/>
            <a:extLst>
              <a:ext uri="{FF2B5EF4-FFF2-40B4-BE49-F238E27FC236}">
                <a16:creationId xmlns:a16="http://schemas.microsoft.com/office/drawing/2014/main" id="{5B319BC3-5C85-77E4-021F-357BD0AE94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205" y="4435722"/>
            <a:ext cx="2906525" cy="14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1;p16">
            <a:hlinkClick r:id="rId4"/>
            <a:extLst>
              <a:ext uri="{FF2B5EF4-FFF2-40B4-BE49-F238E27FC236}">
                <a16:creationId xmlns:a16="http://schemas.microsoft.com/office/drawing/2014/main" id="{F4429710-8F7D-2B72-03A8-27882DD0016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1271" y="4435722"/>
            <a:ext cx="3592905" cy="144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1574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8482-3B40-0F62-4095-3D395966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Online Courses</a:t>
            </a:r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58C5C-3E66-B053-54D5-1EBC0710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73</a:t>
            </a:fld>
            <a:endParaRPr lang="el-GR" altLang="en-GR"/>
          </a:p>
        </p:txBody>
      </p:sp>
      <p:pic>
        <p:nvPicPr>
          <p:cNvPr id="5" name="Google Shape;111;p20">
            <a:hlinkClick r:id="rId2"/>
            <a:extLst>
              <a:ext uri="{FF2B5EF4-FFF2-40B4-BE49-F238E27FC236}">
                <a16:creationId xmlns:a16="http://schemas.microsoft.com/office/drawing/2014/main" id="{A7E8E88A-5106-64E3-4411-11D272D13FCE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21" y="1772817"/>
            <a:ext cx="6281228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7;p21">
            <a:hlinkClick r:id="rId4"/>
            <a:extLst>
              <a:ext uri="{FF2B5EF4-FFF2-40B4-BE49-F238E27FC236}">
                <a16:creationId xmlns:a16="http://schemas.microsoft.com/office/drawing/2014/main" id="{582E7A22-C8D7-DDDB-9482-C552568A1AA9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641" y="4368425"/>
            <a:ext cx="5292079" cy="200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9719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97905E90-712C-A04F-9E55-A5064C54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</a:p>
        </p:txBody>
      </p:sp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2BFA8F18-C689-3541-A2CE-63DDBC3E3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Συμβουλευτική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Εκπαίδευση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Ειδική Αγωγή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Συζήτηση</a:t>
            </a: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B7A7A070-665D-7F46-800A-2125715BD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2565402"/>
            <a:ext cx="36576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9" descr="Screen Shot 2012-07-26 at 00.20.19.png">
            <a:extLst>
              <a:ext uri="{FF2B5EF4-FFF2-40B4-BE49-F238E27FC236}">
                <a16:creationId xmlns:a16="http://schemas.microsoft.com/office/drawing/2014/main" id="{EB66A123-3BCF-FB41-A69C-00C0FE884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90" y="188913"/>
            <a:ext cx="225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AB311F-9A3E-DB4D-B0B9-DAC68F8C9089}"/>
              </a:ext>
            </a:extLst>
          </p:cNvPr>
          <p:cNvSpPr/>
          <p:nvPr/>
        </p:nvSpPr>
        <p:spPr>
          <a:xfrm>
            <a:off x="900113" y="3429000"/>
            <a:ext cx="2951162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EDCBCE8-BD20-378B-C079-CACE61756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590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74</a:t>
            </a:fld>
            <a:endParaRPr lang="el-GR" altLang="en-G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7DF28A04-3588-0C4C-A339-0620ECC43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Προσβασιμότητα – Ορισμός 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06436F6B-C143-CC45-AE2F-D37F4DA7E3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Accessibility</a:t>
            </a:r>
          </a:p>
          <a:p>
            <a:pPr lvl="1"/>
            <a:r>
              <a:rPr lang="el-GR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Η δυνατότητα πρόσβασης και ωφέλειας από ένα σύστημα ή οντότητα</a:t>
            </a:r>
          </a:p>
          <a:p>
            <a:pPr lvl="2"/>
            <a:r>
              <a:rPr lang="en-GB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ability to access and benefit from some system or entity</a:t>
            </a:r>
            <a:endParaRPr lang="el-GR" altLang="en-US" noProof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/>
            <a:r>
              <a:rPr lang="el-GR" altLang="en-US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Αναφέρεται στο σχεδιασμό προϊόντων, συσκευών, υπηρεσιών ή περιβαλλόντων για ανθρώπους με αναπηρίες </a:t>
            </a:r>
          </a:p>
          <a:p>
            <a:pPr lvl="2"/>
            <a:r>
              <a:rPr lang="en-GB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Refers to the design of products, devices, services, or environments for people who experience disabilities</a:t>
            </a:r>
          </a:p>
          <a:p>
            <a:pPr lvl="1"/>
            <a:r>
              <a:rPr lang="el-GR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Εστιάζει στην παροχή πρόσβασης σε ανθρώπους με αναπηρίες</a:t>
            </a:r>
          </a:p>
          <a:p>
            <a:pPr lvl="2"/>
            <a:r>
              <a:rPr lang="el-GR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Αλλά μπορεί να ωφελήσει όλους τους χρήστες</a:t>
            </a:r>
          </a:p>
          <a:p>
            <a:pPr lvl="1"/>
            <a:r>
              <a:rPr lang="el-GR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Διαφέρει από την ευχρηστία (</a:t>
            </a:r>
            <a:r>
              <a:rPr lang="en-GB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usability)</a:t>
            </a:r>
          </a:p>
          <a:p>
            <a:pPr lvl="2"/>
            <a:r>
              <a:rPr lang="el-GR" altLang="en-US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Πόσο εύκολα μπορεί να χρησιμοποιηθεί ένα προϊόν</a:t>
            </a:r>
            <a:endParaRPr lang="en-GB" altLang="en-US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5" name="Picture 26" descr="images.jpg">
            <a:extLst>
              <a:ext uri="{FF2B5EF4-FFF2-40B4-BE49-F238E27FC236}">
                <a16:creationId xmlns:a16="http://schemas.microsoft.com/office/drawing/2014/main" id="{ACA5DF94-BD82-C644-92AB-961D4A529C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12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F8F746E-6DF3-F734-0C6A-6D037E9D3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590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75</a:t>
            </a:fld>
            <a:endParaRPr lang="el-GR" altLang="en-GR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69DA118E-E754-EF41-AEFB-CF20B78E5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Προσβασιμότητα – Σημασία 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827B4-19E1-B648-B93E-B269C5FC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53564E7A-3B27-464F-8DCC-C56666C2ACEC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76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2A1147-7B0D-354A-8F3A-2762A8176233}"/>
              </a:ext>
            </a:extLst>
          </p:cNvPr>
          <p:cNvGrpSpPr>
            <a:grpSpLocks/>
          </p:cNvGrpSpPr>
          <p:nvPr/>
        </p:nvGrpSpPr>
        <p:grpSpPr bwMode="auto">
          <a:xfrm>
            <a:off x="1116015" y="2870202"/>
            <a:ext cx="6480175" cy="1927225"/>
            <a:chOff x="1115616" y="3157855"/>
            <a:chExt cx="6480720" cy="1927329"/>
          </a:xfrm>
        </p:grpSpPr>
        <p:cxnSp>
          <p:nvCxnSpPr>
            <p:cNvPr id="92181" name="Straight Connector 27">
              <a:extLst>
                <a:ext uri="{FF2B5EF4-FFF2-40B4-BE49-F238E27FC236}">
                  <a16:creationId xmlns:a16="http://schemas.microsoft.com/office/drawing/2014/main" id="{5EBD2CB4-F87E-2844-9004-E22AAF4560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31840" y="3356992"/>
              <a:ext cx="1296144" cy="5040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182" name="Straight Connector 28">
              <a:extLst>
                <a:ext uri="{FF2B5EF4-FFF2-40B4-BE49-F238E27FC236}">
                  <a16:creationId xmlns:a16="http://schemas.microsoft.com/office/drawing/2014/main" id="{6A41BBE9-6D3D-9444-B26A-5E0E59675D8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88024" y="3356992"/>
              <a:ext cx="1296144" cy="5040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183" name="Straight Connector 19">
              <a:extLst>
                <a:ext uri="{FF2B5EF4-FFF2-40B4-BE49-F238E27FC236}">
                  <a16:creationId xmlns:a16="http://schemas.microsoft.com/office/drawing/2014/main" id="{4D30C60A-6734-6A4D-AE2F-7F80D143D3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15616" y="4005064"/>
              <a:ext cx="64807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184" name="Straight Arrow Connector 15">
              <a:extLst>
                <a:ext uri="{FF2B5EF4-FFF2-40B4-BE49-F238E27FC236}">
                  <a16:creationId xmlns:a16="http://schemas.microsoft.com/office/drawing/2014/main" id="{4CE48A92-3B29-3648-AF32-72912A02AD67}"/>
                </a:ext>
              </a:extLst>
            </p:cNvPr>
            <p:cNvCxnSpPr>
              <a:cxnSpLocks noChangeShapeType="1"/>
              <a:stCxn id="11" idx="0"/>
              <a:endCxn id="18" idx="2"/>
            </p:cNvCxnSpPr>
            <p:nvPr/>
          </p:nvCxnSpPr>
          <p:spPr bwMode="auto">
            <a:xfrm flipV="1">
              <a:off x="4571894" y="3157855"/>
              <a:ext cx="1" cy="192732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" name="Picture 4" descr="Dummy_user">
            <a:extLst>
              <a:ext uri="{FF2B5EF4-FFF2-40B4-BE49-F238E27FC236}">
                <a16:creationId xmlns:a16="http://schemas.microsoft.com/office/drawing/2014/main" id="{07442E5F-149C-434E-87FF-AF8FEC97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7974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62BFA562-4C15-0B43-8ECF-E06E78D64763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4725988"/>
            <a:ext cx="1219200" cy="1219200"/>
            <a:chOff x="3515" y="2614"/>
            <a:chExt cx="768" cy="768"/>
          </a:xfrm>
        </p:grpSpPr>
        <p:pic>
          <p:nvPicPr>
            <p:cNvPr id="92178" name="Picture 5" descr="Dummy_user">
              <a:extLst>
                <a:ext uri="{FF2B5EF4-FFF2-40B4-BE49-F238E27FC236}">
                  <a16:creationId xmlns:a16="http://schemas.microsoft.com/office/drawing/2014/main" id="{8DD80348-CC4B-CA47-8938-C562C1A07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2614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9" name="Oval 6">
              <a:extLst>
                <a:ext uri="{FF2B5EF4-FFF2-40B4-BE49-F238E27FC236}">
                  <a16:creationId xmlns:a16="http://schemas.microsoft.com/office/drawing/2014/main" id="{33F82B6D-AE67-2B47-BEC3-8937B5F30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2750"/>
              <a:ext cx="227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GR" sz="1800">
                <a:latin typeface="Calibri" panose="020F0502020204030204" pitchFamily="34" charset="0"/>
              </a:endParaRPr>
            </a:p>
          </p:txBody>
        </p:sp>
        <p:sp>
          <p:nvSpPr>
            <p:cNvPr id="92180" name="Oval 7">
              <a:extLst>
                <a:ext uri="{FF2B5EF4-FFF2-40B4-BE49-F238E27FC236}">
                  <a16:creationId xmlns:a16="http://schemas.microsoft.com/office/drawing/2014/main" id="{E1F89CC1-9478-C147-98C1-49B276A97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2750"/>
              <a:ext cx="227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GR" sz="1800">
                <a:latin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690FDD2-DF55-3F40-ADBE-1DE194FAE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2" y="3141663"/>
            <a:ext cx="9429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74EAF8-E1D4-CA4B-9EE7-0C05A716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2" y="1989138"/>
            <a:ext cx="11334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4B286D-E75A-464A-9520-26E0FCBB0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490" y="1773238"/>
            <a:ext cx="10890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6B0E4F-C5E2-5E4A-84D8-12354FCDA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917702"/>
            <a:ext cx="9779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920E4A-556A-2349-A188-883995B8B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3141663"/>
            <a:ext cx="10541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DB2ADE-5323-7E4F-B406-29BFE1DE6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5" y="3213102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071F69-508F-C342-9562-866A0EDB22A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32140" y="4078288"/>
            <a:ext cx="935037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59C23CB-FBE9-3944-8031-0F8C56D92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078288"/>
            <a:ext cx="1316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GR" sz="2000">
                <a:latin typeface="Calibri" panose="020F0502020204030204" pitchFamily="34" charset="0"/>
              </a:rPr>
              <a:t>πρόσβαση</a:t>
            </a:r>
            <a:endParaRPr lang="en-US" altLang="en-GR" sz="2000">
              <a:latin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1B0B76-81B4-2C42-AF0F-2D3D3E3214E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11415" y="5086352"/>
            <a:ext cx="288925" cy="142875"/>
            <a:chOff x="611560" y="5445224"/>
            <a:chExt cx="914400" cy="914400"/>
          </a:xfrm>
        </p:grpSpPr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6571EE83-A037-DA41-9B5A-6B6DB47B9D12}"/>
                </a:ext>
              </a:extLst>
            </p:cNvPr>
            <p:cNvSpPr/>
            <p:nvPr/>
          </p:nvSpPr>
          <p:spPr bwMode="auto">
            <a:xfrm>
              <a:off x="611560" y="5445224"/>
              <a:ext cx="914400" cy="914400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751CBE17-657D-994F-8F0D-9836F119014D}"/>
                </a:ext>
              </a:extLst>
            </p:cNvPr>
            <p:cNvSpPr/>
            <p:nvPr/>
          </p:nvSpPr>
          <p:spPr bwMode="auto">
            <a:xfrm flipH="1">
              <a:off x="611560" y="5445224"/>
              <a:ext cx="914400" cy="914400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/>
                <a:ea typeface="ＭＳ Ｐゴシック" charset="0"/>
                <a:cs typeface="Calibri"/>
              </a:endParaRPr>
            </a:p>
          </p:txBody>
        </p:sp>
      </p:grpSp>
      <p:pic>
        <p:nvPicPr>
          <p:cNvPr id="92175" name="Picture 26" descr="images.jpg">
            <a:extLst>
              <a:ext uri="{FF2B5EF4-FFF2-40B4-BE49-F238E27FC236}">
                <a16:creationId xmlns:a16="http://schemas.microsoft.com/office/drawing/2014/main" id="{22EF9FFF-2CA1-DC4F-94D2-409AF796A9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12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0DE3E554-1495-0C4C-9E14-EA8E149DC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Όραση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D511BF50-A15A-1B43-BB30-871DD1BA66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Αναγνώριση ομιλίας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Speech recognition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Μεγεθυντές οθόνης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Screen magnifiers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Αναγνώστες οθόνης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Screen readers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Συνθέτες ομιλίας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Speech synthesis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Συσκευές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Braille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Braille displays</a:t>
            </a:r>
          </a:p>
        </p:txBody>
      </p:sp>
      <p:pic>
        <p:nvPicPr>
          <p:cNvPr id="93187" name="Picture 9" descr="Screen Shot 2014-11-19 at 20.47.17.png">
            <a:hlinkClick r:id="rId2"/>
            <a:extLst>
              <a:ext uri="{FF2B5EF4-FFF2-40B4-BE49-F238E27FC236}">
                <a16:creationId xmlns:a16="http://schemas.microsoft.com/office/drawing/2014/main" id="{D1D7C051-CA14-084F-96D8-ADA0000BF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088" y="1746252"/>
            <a:ext cx="36576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>
            <a:extLst>
              <a:ext uri="{FF2B5EF4-FFF2-40B4-BE49-F238E27FC236}">
                <a16:creationId xmlns:a16="http://schemas.microsoft.com/office/drawing/2014/main" id="{B9BDFA4D-4BF8-F349-A409-51930C6D8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802" y="188913"/>
            <a:ext cx="9128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F29320D-3FD0-F84B-86E6-F4851718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194C7DEE-E742-4841-ADB3-6808FA4E4BB6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77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8" descr="Εικόνα/σύνδεσμος σε ">
            <a:hlinkClick r:id="rId5"/>
            <a:extLst>
              <a:ext uri="{FF2B5EF4-FFF2-40B4-BE49-F238E27FC236}">
                <a16:creationId xmlns:a16="http://schemas.microsoft.com/office/drawing/2014/main" id="{7405148C-01D0-5367-1626-6342F4B99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723348"/>
            <a:ext cx="2275408" cy="16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E495AAFD-12A3-5541-B11C-8E7DC523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Κίνηση χεριών</a:t>
            </a:r>
            <a:endParaRPr lang="en-US" altLang="en-GR" baseline="3000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4210" name="Content Placeholder 2">
            <a:extLst>
              <a:ext uri="{FF2B5EF4-FFF2-40B4-BE49-F238E27FC236}">
                <a16:creationId xmlns:a16="http://schemas.microsoft.com/office/drawing/2014/main" id="{AC8BE358-24FA-C84F-865B-546875602C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Εικονικά πληκτρολόγια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On-screen keyboards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Φίλτρα πληκτρολόγησης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Keyboard filters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Αναγνώριση ομιλίας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Speech recognition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Παρακολούθηση ματιών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Eye tracking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Εναλλακτικές συσκευές εισόδου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Alternative input devices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1E407B8-0327-4047-80B5-C02B4A97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0E24FBB6-8C3B-714C-99BF-588707A6CD94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78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9AF20-6C19-5146-842B-1FB624765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998" y="224825"/>
            <a:ext cx="528034" cy="914400"/>
          </a:xfrm>
          <a:prstGeom prst="rect">
            <a:avLst/>
          </a:prstGeom>
        </p:spPr>
      </p:pic>
      <p:pic>
        <p:nvPicPr>
          <p:cNvPr id="4" name="Picture 3" descr="Βίντεο με τις λειτουργίες εναλλακτικού ποντικιού και joystick">
            <a:hlinkClick r:id="rId3"/>
            <a:extLst>
              <a:ext uri="{FF2B5EF4-FFF2-40B4-BE49-F238E27FC236}">
                <a16:creationId xmlns:a16="http://schemas.microsoft.com/office/drawing/2014/main" id="{E51B3C86-06EB-020E-A192-7537E99BF1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850" y="3429000"/>
            <a:ext cx="3528392" cy="2232248"/>
          </a:xfrm>
          <a:prstGeom prst="rect">
            <a:avLst/>
          </a:prstGeom>
        </p:spPr>
      </p:pic>
      <p:pic>
        <p:nvPicPr>
          <p:cNvPr id="6" name="Picture 5" descr="Εικόνα εναλλακτικού πληκτρολογίου Clevy και σύνδεσμος σε βίντεο που το παρουσιάζει">
            <a:hlinkClick r:id="rId5"/>
            <a:extLst>
              <a:ext uri="{FF2B5EF4-FFF2-40B4-BE49-F238E27FC236}">
                <a16:creationId xmlns:a16="http://schemas.microsoft.com/office/drawing/2014/main" id="{499C488F-CFA9-2035-1D00-9895E876F2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5204" y="1628775"/>
            <a:ext cx="3713684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B4BB-A0D3-A34F-987F-71E6CDFB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Εναλλακτική Δεικτοδότηση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A2476-0909-B04F-9487-0ADB6F8F48F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/>
              <a:t>Έλεγχος του δείκτη στην οθόνη χωρίς τη χρήση χεριών</a:t>
            </a:r>
          </a:p>
          <a:p>
            <a:pPr lvl="1"/>
            <a:r>
              <a:rPr lang="el-GR"/>
              <a:t>Κάμερες υπερύθρων (έλεγχος με το κεφάλι)</a:t>
            </a:r>
          </a:p>
          <a:p>
            <a:pPr lvl="1"/>
            <a:r>
              <a:rPr lang="el-GR"/>
              <a:t>Ανίχνευση βλέμματος (έλεγχος με τα μάτια)</a:t>
            </a:r>
          </a:p>
          <a:p>
            <a:pPr lvl="1"/>
            <a:r>
              <a:rPr lang="el-GR"/>
              <a:t>Συσκευές στόματος (έλεγχος με τη γλώσσα ή τα χείλια)</a:t>
            </a:r>
          </a:p>
          <a:p>
            <a:pPr lvl="1"/>
            <a:r>
              <a:rPr lang="el-GR"/>
              <a:t>Συσκευές εγκεφαλικών κυμάτων (έλεγχος με τη σκέψη)</a:t>
            </a:r>
          </a:p>
          <a:p>
            <a:pPr lvl="1"/>
            <a:r>
              <a:rPr lang="el-GR"/>
              <a:t>Αναγνώριση ομιλίας (έλεγχος με την ομιλία)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6C5DE-D187-0B41-B3C9-C26ED2C1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79</a:t>
            </a:fld>
            <a:endParaRPr lang="el-GR" altLang="en-GR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8796841-7969-C941-9B0A-D1F6D3080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2649" y="228600"/>
            <a:ext cx="1529831" cy="914400"/>
          </a:xfrm>
          <a:prstGeom prst="rect">
            <a:avLst/>
          </a:prstGeom>
        </p:spPr>
      </p:pic>
      <p:pic>
        <p:nvPicPr>
          <p:cNvPr id="6" name="Picture 5" descr="Σύνδεσμος σε σύστημα ανίχνευσης βλέμματος">
            <a:hlinkClick r:id="rId3"/>
            <a:extLst>
              <a:ext uri="{FF2B5EF4-FFF2-40B4-BE49-F238E27FC236}">
                <a16:creationId xmlns:a16="http://schemas.microsoft.com/office/drawing/2014/main" id="{F95BAABD-E76D-0B33-6FEB-159E4BBE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116" y="4365104"/>
            <a:ext cx="2485768" cy="20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0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EE76A232-CA08-D746-88B6-E4879C5FF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Του-Που-Ε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1DA4989C-9790-E84F-85FE-2A875BEA4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Information and communications technology - ICT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An extensional term for IT that stresses the role of </a:t>
            </a:r>
            <a:r>
              <a:rPr lang="en-US" altLang="en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unified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communications and the </a:t>
            </a:r>
            <a:r>
              <a:rPr lang="en-US" altLang="en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integration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of telecommunications (telephone lines and wireless signals), computers as well as necessary enterprise software, middleware, storage, and audio-visual systems, which enable users to </a:t>
            </a:r>
            <a:r>
              <a:rPr lang="en-US" altLang="en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access, store, transmit, and manipulate information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The term covers any product that will store, retrieve, manipulate, transmit or receive </a:t>
            </a:r>
            <a:r>
              <a:rPr lang="en-US" altLang="en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information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electronically in a digital form, e.g. personal computers, digital television, email, robots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AA68E-28B6-1D44-A8D1-A071EDF6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54975784-439C-6E43-BCF0-BFF4FDA7C66D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8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1748" name="Picture 4" descr="6CAJ0W0F7CAS8LID5CAK2ENAMCAUEEUWHCAZB1MXICAM0UTPJCASCXDT9CADIGUNDCADMU5I9CAR17ZF2CATGHROFCAXMDJ9UCASTEBHOCA83L3IYCA1L709OCA8C25YCCA3XXOR6CAYEYFB1CAYUYUY7CAHVYT3S">
            <a:extLst>
              <a:ext uri="{FF2B5EF4-FFF2-40B4-BE49-F238E27FC236}">
                <a16:creationId xmlns:a16="http://schemas.microsoft.com/office/drawing/2014/main" id="{D7B0F28F-EB0E-C741-8C11-BC0D4521B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4988" y="228600"/>
            <a:ext cx="809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32CFCDC1-C3A2-444B-B9B9-44384713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Επικοινωνία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00354" name="Picture 11" descr="Screen Shot 2018-05-23 at 20.45.41.png">
            <a:hlinkClick r:id="rId2"/>
            <a:extLst>
              <a:ext uri="{FF2B5EF4-FFF2-40B4-BE49-F238E27FC236}">
                <a16:creationId xmlns:a16="http://schemas.microsoft.com/office/drawing/2014/main" id="{F27E86CD-62ED-7D49-90B0-8F928E5EC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4070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4" descr="Screen Shot 2015-11-23 at 17.02.14.png">
            <a:hlinkClick r:id="rId4"/>
            <a:extLst>
              <a:ext uri="{FF2B5EF4-FFF2-40B4-BE49-F238E27FC236}">
                <a16:creationId xmlns:a16="http://schemas.microsoft.com/office/drawing/2014/main" id="{887AE2ED-7F80-1F40-8547-C25F320968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7" y="1844675"/>
            <a:ext cx="40814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0">
            <a:extLst>
              <a:ext uri="{FF2B5EF4-FFF2-40B4-BE49-F238E27FC236}">
                <a16:creationId xmlns:a16="http://schemas.microsoft.com/office/drawing/2014/main" id="{FD26BCC8-39CD-734B-A408-5CF8FF85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D48D85EA-8136-7B46-B503-7967341C0457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80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0358" name="Picture 1">
            <a:extLst>
              <a:ext uri="{FF2B5EF4-FFF2-40B4-BE49-F238E27FC236}">
                <a16:creationId xmlns:a16="http://schemas.microsoft.com/office/drawing/2014/main" id="{D6AFFEE0-F299-F245-95C3-CA49161B6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188913"/>
            <a:ext cx="927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Σύνδεσμος σε site με το σύστημα εναλλακτικής &amp; επαυξημένης επικοινωνίας Quick Talker FT23">
            <a:hlinkClick r:id="rId7"/>
            <a:extLst>
              <a:ext uri="{FF2B5EF4-FFF2-40B4-BE49-F238E27FC236}">
                <a16:creationId xmlns:a16="http://schemas.microsoft.com/office/drawing/2014/main" id="{2074BE0F-1D84-884B-BB46-EDFE21A03C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2708" y="4234584"/>
            <a:ext cx="390193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63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l-GR" noProof="0"/>
              <a:t>Καταστήματα</a:t>
            </a:r>
          </a:p>
        </p:txBody>
      </p:sp>
      <p:pic>
        <p:nvPicPr>
          <p:cNvPr id="3" name="Picture 2" descr="Graphical user interface, applicati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CA20A54-F809-F542-B08E-3A51FA68BE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04864"/>
            <a:ext cx="3883290" cy="2932072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05BC1E11-C2B5-3840-A467-E2338ACAF7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204864"/>
            <a:ext cx="3883290" cy="284211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4B9887E3-9729-404F-8504-24D07F12BC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061" y="4017215"/>
            <a:ext cx="3059832" cy="223944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5D9C669-345D-884F-8E38-74A930A99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863" y="188913"/>
            <a:ext cx="793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E6FDE73-B056-2038-6F6E-D5F03885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590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81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4347616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D571A02-677C-E649-A4F4-DD4C467B9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Λειτουργικά συστήματα</a:t>
            </a:r>
          </a:p>
        </p:txBody>
      </p:sp>
      <p:pic>
        <p:nvPicPr>
          <p:cNvPr id="29698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FC85F9-DAFC-3A4F-BC03-212C6A3AE9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4960" y="1854200"/>
            <a:ext cx="2351088" cy="4176713"/>
          </a:xfrm>
        </p:spPr>
      </p:pic>
      <p:pic>
        <p:nvPicPr>
          <p:cNvPr id="29699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DE58FA-16AA-8443-A6FC-FD82B0496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" y="1854200"/>
            <a:ext cx="41275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DED14B-8A27-5F44-8E89-4518798EA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228600"/>
            <a:ext cx="2279561" cy="9144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0AE6BEC-92F7-02F4-A9FF-33E68BF6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590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82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695186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A9CF9919-831F-9A43-AE13-59C06743F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Υπηρεσίες ΥΤ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90A23616-0B1F-714A-A889-40AFE95D35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000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Αξιολόγηση των δυνατοτήτων και δυσκολιών του ατόμου με αναπηρία</a:t>
            </a:r>
          </a:p>
          <a:p>
            <a:pPr lvl="1"/>
            <a:r>
              <a:rPr lang="el-GR" altLang="en-US" sz="1800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Τρόπος λειτουργίας του μέσα στο περιβάλλον (σπίτι, σχολείο, εργασία κ.α.)</a:t>
            </a:r>
          </a:p>
          <a:p>
            <a:r>
              <a:rPr lang="el-GR" altLang="en-US" sz="2000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Διεργασίες για την απόκτηση, αγορά, ενοικίαση κατάλληλων συσκευών</a:t>
            </a:r>
          </a:p>
          <a:p>
            <a:r>
              <a:rPr lang="el-GR" altLang="en-US" sz="2000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Σχεδιασμός και δημιουργία αποτελεσματικής υποδομής</a:t>
            </a:r>
          </a:p>
          <a:p>
            <a:pPr lvl="1"/>
            <a:r>
              <a:rPr lang="el-GR" altLang="en-US" sz="1800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Για την προσαρμογή των συσκευών στις προσωπικές ανάγκες του κατόχου τους, καθώς και στη διατήρηση, επιδιόρθωση και τυχών αντικατάσταση συσκευών σε περίπτωση βλάβης</a:t>
            </a:r>
          </a:p>
          <a:p>
            <a:r>
              <a:rPr lang="el-GR" altLang="en-US" sz="2000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Καθορισμός του τρόπου χρήσης</a:t>
            </a:r>
          </a:p>
          <a:p>
            <a:pPr lvl="1"/>
            <a:r>
              <a:rPr lang="el-GR" altLang="en-US" sz="1800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Για την επίτευξη των μέγιστων θετικών αποτελεσμάτων</a:t>
            </a:r>
          </a:p>
          <a:p>
            <a:pPr lvl="1"/>
            <a:r>
              <a:rPr lang="el-GR" altLang="en-US" sz="1800" noProof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Εκπαίδευση της οικογένειας και των επαγγελματιών</a:t>
            </a:r>
          </a:p>
        </p:txBody>
      </p:sp>
      <p:pic>
        <p:nvPicPr>
          <p:cNvPr id="54275" name="Picture 3" descr="Screen Shot 2015-12-07 at 12.13.51.png">
            <a:hlinkClick r:id="rId2"/>
            <a:extLst>
              <a:ext uri="{FF2B5EF4-FFF2-40B4-BE49-F238E27FC236}">
                <a16:creationId xmlns:a16="http://schemas.microsoft.com/office/drawing/2014/main" id="{482E3368-20F4-FE40-B70F-155B76F6F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7" y="4829175"/>
            <a:ext cx="248888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AF527C-F119-BE42-8B95-B7B36F34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198" y="228488"/>
            <a:ext cx="1682496" cy="91440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33F617-181C-71ED-CF91-E93BB20E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271590"/>
            <a:ext cx="533400" cy="244475"/>
          </a:xfrm>
        </p:spPr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83</a:t>
            </a:fld>
            <a:endParaRPr lang="el-GR" altLang="en-GR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04171D3E-9DF2-444E-B6AA-E1929A6F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Πρόσβαση σε Ψηφιακό Περιεχόμενο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A741A27C-DCEB-A148-BED1-193E1AAC7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5039345" cy="44958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Πρόσβαση σε Ψηφιακά Έγγραφα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Μονάδα Προσβασιμότητας ΕΚΠΑ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Αναλυτικές οδηγίες για τη δημιουργία </a:t>
            </a:r>
            <a:r>
              <a:rPr lang="el-GR" altLang="en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προσβάσιμων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εγγράφων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Πρόσβαση σε Δικτυακούς Τόπους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W3C Web Accessibility Initiative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Web Content Accessibility Guidelines</a:t>
            </a:r>
          </a:p>
          <a:p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6259" name="Picture 4">
            <a:hlinkClick r:id="rId2"/>
            <a:extLst>
              <a:ext uri="{FF2B5EF4-FFF2-40B4-BE49-F238E27FC236}">
                <a16:creationId xmlns:a16="http://schemas.microsoft.com/office/drawing/2014/main" id="{7976C418-B81D-CE44-9D74-98B7BEC6E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1" y="3685341"/>
            <a:ext cx="3421015" cy="8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392E5B7E-AA4F-A345-99A0-DAC4CFBC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60F628DB-BB1C-0046-898F-98D414D85C83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84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 descr="Σύνδεσμος στη σελίδα του ΕΚΠΑ με τις οδηγίες προσβασιμποτητας">
            <a:hlinkClick r:id="rId4"/>
            <a:extLst>
              <a:ext uri="{FF2B5EF4-FFF2-40B4-BE49-F238E27FC236}">
                <a16:creationId xmlns:a16="http://schemas.microsoft.com/office/drawing/2014/main" id="{9FF57B03-8AC0-BE8A-6527-58C4390DD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2339" y="1750508"/>
            <a:ext cx="3421015" cy="1352974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62AA-8BCA-EE03-2AA1-F1EED85C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Σύνοψη Οδηγιών Προσβασιμότητας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AA57A-27BF-EA90-791B-0E02D576C73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Word</a:t>
            </a:r>
          </a:p>
          <a:p>
            <a:pPr lvl="1"/>
            <a:r>
              <a:rPr lang="el-GR" dirty="0"/>
              <a:t>Λάθη: Εικόνες -&gt; εναλλακτική περιγραφή</a:t>
            </a:r>
            <a:endParaRPr lang="en-GB" dirty="0"/>
          </a:p>
          <a:p>
            <a:pPr lvl="1"/>
            <a:r>
              <a:rPr lang="el-GR" dirty="0"/>
              <a:t>Προειδοποιήσεις: Στυλ παραγράφων, Πίνακες περιεχομένων, Πίνακες &amp; λίστες, Σύνδεσμοι, Χρώματα, Κενά</a:t>
            </a:r>
          </a:p>
          <a:p>
            <a:r>
              <a:rPr lang="en-GB" dirty="0"/>
              <a:t>PowerPoint</a:t>
            </a:r>
          </a:p>
          <a:p>
            <a:pPr lvl="1"/>
            <a:r>
              <a:rPr lang="el-GR" dirty="0"/>
              <a:t>Λάθη: Εικόνες -&gt; εναλλακτική περιγραφή</a:t>
            </a:r>
            <a:r>
              <a:rPr lang="en-GB" dirty="0"/>
              <a:t>, </a:t>
            </a:r>
            <a:r>
              <a:rPr lang="el-GR" dirty="0"/>
              <a:t>Τίτλοι διαφανειών</a:t>
            </a:r>
          </a:p>
          <a:p>
            <a:pPr lvl="1"/>
            <a:r>
              <a:rPr lang="el-GR" dirty="0"/>
              <a:t>Προειδοποιήσεις: Μέγεθος γραμματοσειράς, Χρώματα, Κενά, Σύνδεσμοι, Πίνακες &amp; λίστες</a:t>
            </a:r>
          </a:p>
          <a:p>
            <a:r>
              <a:rPr lang="en-GB" dirty="0"/>
              <a:t>Web</a:t>
            </a:r>
          </a:p>
          <a:p>
            <a:pPr lvl="1"/>
            <a:r>
              <a:rPr lang="el-GR" dirty="0"/>
              <a:t>Λάθη: </a:t>
            </a:r>
            <a:r>
              <a:rPr lang="en-GB" dirty="0"/>
              <a:t>Non-textual content -&gt; alt description</a:t>
            </a:r>
          </a:p>
          <a:p>
            <a:pPr lvl="1"/>
            <a:r>
              <a:rPr lang="el-GR" dirty="0"/>
              <a:t>Προειδοποιήσεις: Πίνακες μορφοποίησης, δομή, αντίθεση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BA9E6-3DDB-28E4-1ADA-AE666AEE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85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768380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410E-AE2F-240D-DC85-189FB7AF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Δραστηριότητα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C7176-C0F4-B85A-551D-8C456ACFE3A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Κατεβάστε το παρακάτω αρχείο κειμένου που ΔΕΝ είναι προσβάσιμο</a:t>
            </a:r>
          </a:p>
          <a:p>
            <a:pPr lvl="1"/>
            <a:r>
              <a:rPr lang="en-GB" dirty="0">
                <a:hlinkClick r:id="rId2"/>
              </a:rPr>
              <a:t>https://docs.google.com/document/d/1wZIbnDTJ1vl2UTkiQ2Ooqu1zuSESogx2/copy</a:t>
            </a:r>
            <a:r>
              <a:rPr lang="en-GB" dirty="0"/>
              <a:t> </a:t>
            </a:r>
            <a:endParaRPr lang="el-GR" dirty="0"/>
          </a:p>
          <a:p>
            <a:r>
              <a:rPr lang="el-GR" dirty="0"/>
              <a:t>Κάντε τις απαραίτητες αλλαγές για να γίνει προσβάσιμο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BC16A-DF6F-172B-9DE7-EDD845FD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86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6906392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CB15F-832D-C1D7-EEEF-5A03E4A7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Εργαλεία Αξιολόγησης Προσβασιμότητας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FED66-CB32-C13F-85BC-099A06F6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87</a:t>
            </a:fld>
            <a:endParaRPr lang="el-GR" altLang="en-GR"/>
          </a:p>
        </p:txBody>
      </p:sp>
      <p:pic>
        <p:nvPicPr>
          <p:cNvPr id="5" name="Graphic 4" descr="Link σε site που αξιολογεί την προσβασιμότητα διαδικτυακού τόπου">
            <a:hlinkClick r:id="rId2"/>
            <a:extLst>
              <a:ext uri="{FF2B5EF4-FFF2-40B4-BE49-F238E27FC236}">
                <a16:creationId xmlns:a16="http://schemas.microsoft.com/office/drawing/2014/main" id="{2C943203-8C59-5360-66B0-31EAD61C3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000" y="3838350"/>
            <a:ext cx="4800000" cy="18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D8A4A4-B651-7B6B-C792-477943F8B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000" y="1628775"/>
            <a:ext cx="4032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44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EB7B4354-CB53-BB45-8556-A58FD5B7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Και η Εκπαίδευση κύριε???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78ECB53F-F5EC-D244-A16E-3601ABFC84FF}"/>
              </a:ext>
            </a:extLst>
          </p:cNvPr>
          <p:cNvSpPr/>
          <p:nvPr/>
        </p:nvSpPr>
        <p:spPr bwMode="auto">
          <a:xfrm rot="16200000" flipH="1">
            <a:off x="2797969" y="1485107"/>
            <a:ext cx="3168650" cy="4608512"/>
          </a:xfrm>
          <a:prstGeom prst="arc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FE03B617-2E31-B642-B253-BB7EFBCB8FE3}"/>
              </a:ext>
            </a:extLst>
          </p:cNvPr>
          <p:cNvSpPr/>
          <p:nvPr/>
        </p:nvSpPr>
        <p:spPr bwMode="auto">
          <a:xfrm rot="5400000">
            <a:off x="3302794" y="1486694"/>
            <a:ext cx="3168650" cy="4608512"/>
          </a:xfrm>
          <a:prstGeom prst="arc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7" name="Picture 4" descr="Dummy_user">
            <a:extLst>
              <a:ext uri="{FF2B5EF4-FFF2-40B4-BE49-F238E27FC236}">
                <a16:creationId xmlns:a16="http://schemas.microsoft.com/office/drawing/2014/main" id="{41CB29F4-6492-324C-9E39-388E6381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825" y="48688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FE1FFEA4-182E-2D41-9C4C-B0D72C573A19}"/>
              </a:ext>
            </a:extLst>
          </p:cNvPr>
          <p:cNvGrpSpPr>
            <a:grpSpLocks/>
          </p:cNvGrpSpPr>
          <p:nvPr/>
        </p:nvGrpSpPr>
        <p:grpSpPr bwMode="auto">
          <a:xfrm>
            <a:off x="4057650" y="4870450"/>
            <a:ext cx="1219200" cy="1219200"/>
            <a:chOff x="3539" y="2614"/>
            <a:chExt cx="768" cy="768"/>
          </a:xfrm>
        </p:grpSpPr>
        <p:pic>
          <p:nvPicPr>
            <p:cNvPr id="97297" name="Picture 5" descr="Dummy_user">
              <a:extLst>
                <a:ext uri="{FF2B5EF4-FFF2-40B4-BE49-F238E27FC236}">
                  <a16:creationId xmlns:a16="http://schemas.microsoft.com/office/drawing/2014/main" id="{9F883EEA-0FF2-EC4F-9BA9-8BEC3ACAE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" y="2614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98" name="Oval 6">
              <a:extLst>
                <a:ext uri="{FF2B5EF4-FFF2-40B4-BE49-F238E27FC236}">
                  <a16:creationId xmlns:a16="http://schemas.microsoft.com/office/drawing/2014/main" id="{70628C23-828F-DF41-AC44-DA1C52762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" y="2750"/>
              <a:ext cx="227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GR" sz="1800">
                <a:latin typeface="Calibri" panose="020F0502020204030204" pitchFamily="34" charset="0"/>
              </a:endParaRPr>
            </a:p>
          </p:txBody>
        </p:sp>
        <p:sp>
          <p:nvSpPr>
            <p:cNvPr id="97299" name="Oval 7">
              <a:extLst>
                <a:ext uri="{FF2B5EF4-FFF2-40B4-BE49-F238E27FC236}">
                  <a16:creationId xmlns:a16="http://schemas.microsoft.com/office/drawing/2014/main" id="{CF062F35-B02C-EA47-99CB-8E8D31DEB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8" y="2750"/>
              <a:ext cx="227" cy="9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GR" sz="1800">
                <a:latin typeface="Calibri" panose="020F050202020403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CE549D2-E910-7648-9088-6CCA61370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41" y="5229294"/>
            <a:ext cx="1761444" cy="70788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GR" sz="2000">
                <a:solidFill>
                  <a:srgbClr val="FFFFFF"/>
                </a:solidFill>
                <a:latin typeface="Calibri" panose="020F0502020204030204" pitchFamily="34" charset="0"/>
              </a:rPr>
              <a:t>Υποστηρικτική </a:t>
            </a:r>
          </a:p>
          <a:p>
            <a:pPr algn="ctr" eaLnBrk="1" hangingPunct="1"/>
            <a:r>
              <a:rPr lang="el-GR" altLang="en-GR" sz="2000">
                <a:solidFill>
                  <a:srgbClr val="FFFFFF"/>
                </a:solidFill>
                <a:latin typeface="Calibri" panose="020F0502020204030204" pitchFamily="34" charset="0"/>
              </a:rPr>
              <a:t>Τεχνολογία</a:t>
            </a:r>
            <a:endParaRPr lang="en-US" altLang="en-GR" sz="20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36D19F-724D-9A49-AAAA-9F0CC21A4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188" y="5241927"/>
            <a:ext cx="1993900" cy="7080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GR" sz="2000">
                <a:solidFill>
                  <a:srgbClr val="FFFFFF"/>
                </a:solidFill>
                <a:latin typeface="Calibri" panose="020F0502020204030204" pitchFamily="34" charset="0"/>
              </a:rPr>
              <a:t>Προσβασιμότητα</a:t>
            </a:r>
          </a:p>
          <a:p>
            <a:pPr algn="ctr" eaLnBrk="1" hangingPunct="1"/>
            <a:r>
              <a:rPr lang="el-GR" altLang="en-GR" sz="2000">
                <a:solidFill>
                  <a:srgbClr val="FFFFFF"/>
                </a:solidFill>
                <a:latin typeface="Calibri" panose="020F0502020204030204" pitchFamily="34" charset="0"/>
              </a:rPr>
              <a:t>Ιστού</a:t>
            </a:r>
            <a:endParaRPr lang="en-US" altLang="en-GR" sz="20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A1F0BA-F4DC-8D4E-B4F1-E15A8F025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077" y="2205038"/>
            <a:ext cx="2371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creen Shot 2015-02-09 at 12.50.22.png">
            <a:extLst>
              <a:ext uri="{FF2B5EF4-FFF2-40B4-BE49-F238E27FC236}">
                <a16:creationId xmlns:a16="http://schemas.microsoft.com/office/drawing/2014/main" id="{3601F571-9C02-A14E-97AC-63514D358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4388" y="2205038"/>
            <a:ext cx="29257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BC3683-502F-4540-8A61-01A450EBA3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77" y="4294188"/>
            <a:ext cx="2024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290E9E-71E0-EC4D-99EB-E657478FC5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315" y="4243388"/>
            <a:ext cx="9985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DF42F1-5EDE-4647-9F49-52703A904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2" y="1773238"/>
            <a:ext cx="272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GR" sz="2000">
                <a:solidFill>
                  <a:srgbClr val="FF0000"/>
                </a:solidFill>
                <a:latin typeface="Calibri" panose="020F0502020204030204" pitchFamily="34" charset="0"/>
              </a:rPr>
              <a:t>Εκπαιδευτικό Λογισμικό</a:t>
            </a:r>
            <a:endParaRPr lang="en-US" altLang="en-GR" sz="20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B38862-23C7-0743-A305-4D2B07721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7" y="1773238"/>
            <a:ext cx="2473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GR" sz="2000">
                <a:solidFill>
                  <a:srgbClr val="FF0000"/>
                </a:solidFill>
                <a:latin typeface="Calibri" panose="020F0502020204030204" pitchFamily="34" charset="0"/>
              </a:rPr>
              <a:t>Ηλεκτρονική Μάθηση</a:t>
            </a:r>
            <a:endParaRPr lang="en-US" altLang="en-GR" sz="20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13E46C-AF17-3147-A046-D4DCF89B4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765" y="2863850"/>
            <a:ext cx="1544637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n-GR" sz="2000">
                <a:solidFill>
                  <a:srgbClr val="FFFFFF"/>
                </a:solidFill>
                <a:latin typeface="Calibri" panose="020F0502020204030204" pitchFamily="34" charset="0"/>
              </a:rPr>
              <a:t>ΕΛ για ΑΜΕΑ</a:t>
            </a:r>
            <a:endParaRPr lang="en-US" altLang="en-GR" sz="20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7295" name="Picture 2">
            <a:extLst>
              <a:ext uri="{FF2B5EF4-FFF2-40B4-BE49-F238E27FC236}">
                <a16:creationId xmlns:a16="http://schemas.microsoft.com/office/drawing/2014/main" id="{E6CB3DE9-C5D9-0E48-9F36-387BAB152D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30">
            <a:extLst>
              <a:ext uri="{FF2B5EF4-FFF2-40B4-BE49-F238E27FC236}">
                <a16:creationId xmlns:a16="http://schemas.microsoft.com/office/drawing/2014/main" id="{B302357B-0E64-E246-BAAE-31EAB3C95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09B09165-662F-8548-9274-0FCC3DD8E76E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88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8EA7-A6E3-2246-BA0C-5C553E3F7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Ειδικά Λογισμικά</a:t>
            </a:r>
            <a:r>
              <a:rPr lang="en-US" dirty="0"/>
              <a:t> </a:t>
            </a:r>
            <a:r>
              <a:rPr lang="en-US" baseline="30000" dirty="0"/>
              <a:t>(1/2)</a:t>
            </a:r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F8547-3253-D64A-B37A-06195728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89</a:t>
            </a:fld>
            <a:endParaRPr lang="el-GR" altLang="en-GR"/>
          </a:p>
        </p:txBody>
      </p:sp>
      <p:pic>
        <p:nvPicPr>
          <p:cNvPr id="5" name="Picture 4" descr="Picture 3">
            <a:hlinkClick r:id="rId3"/>
            <a:extLst>
              <a:ext uri="{FF2B5EF4-FFF2-40B4-BE49-F238E27FC236}">
                <a16:creationId xmlns:a16="http://schemas.microsoft.com/office/drawing/2014/main" id="{5C467E5E-728D-E04A-A41F-A3C3F713C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3838" y="2060575"/>
            <a:ext cx="1542858" cy="14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3" descr="Picture 3">
            <a:hlinkClick r:id="rId5"/>
            <a:extLst>
              <a:ext uri="{FF2B5EF4-FFF2-40B4-BE49-F238E27FC236}">
                <a16:creationId xmlns:a16="http://schemas.microsoft.com/office/drawing/2014/main" id="{CCDEAE1E-1750-764C-8485-3B29C0885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34002" y="2060575"/>
            <a:ext cx="1909565" cy="14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ontent Placeholder 3" descr="Content Placeholder 3">
            <a:hlinkClick r:id="rId7"/>
            <a:extLst>
              <a:ext uri="{FF2B5EF4-FFF2-40B4-BE49-F238E27FC236}">
                <a16:creationId xmlns:a16="http://schemas.microsoft.com/office/drawing/2014/main" id="{5437BF63-9B30-B84B-9318-DFE1CF3834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267" y="4196182"/>
            <a:ext cx="1920000" cy="14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Graphical user interface, text, application, email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9817795B-E3BD-1D46-B8A0-9FF28CE62C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733" y="4149000"/>
            <a:ext cx="2304000" cy="144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9C53C7-1C02-5F4F-AD86-B4AC6EA1D2AD}"/>
              </a:ext>
            </a:extLst>
          </p:cNvPr>
          <p:cNvSpPr/>
          <p:nvPr/>
        </p:nvSpPr>
        <p:spPr bwMode="auto">
          <a:xfrm>
            <a:off x="1123267" y="3500577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Το εργαστήρι της Γλώσσας</a:t>
            </a:r>
          </a:p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ΕΜΔ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2B8C8F-6376-5C43-9ACB-6F9CF40D1FCE}"/>
              </a:ext>
            </a:extLst>
          </p:cNvPr>
          <p:cNvSpPr/>
          <p:nvPr/>
        </p:nvSpPr>
        <p:spPr bwMode="auto">
          <a:xfrm>
            <a:off x="5536782" y="3429002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Ιδεοκατασκευές</a:t>
            </a:r>
          </a:p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ΕΜΔ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884ACD-F4FE-6E4D-9CAF-E941CBC1F601}"/>
              </a:ext>
            </a:extLst>
          </p:cNvPr>
          <p:cNvSpPr/>
          <p:nvPr/>
        </p:nvSpPr>
        <p:spPr bwMode="auto">
          <a:xfrm>
            <a:off x="1123267" y="5636184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Τα άστρα του κάστρου</a:t>
            </a:r>
          </a:p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Ανάγνωση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762481-9DC8-A344-841D-E2B1C83AA756}"/>
              </a:ext>
            </a:extLst>
          </p:cNvPr>
          <p:cNvSpPr/>
          <p:nvPr/>
        </p:nvSpPr>
        <p:spPr bwMode="auto">
          <a:xfrm>
            <a:off x="5536782" y="5576104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Εννοιολογικοί Χάρτες</a:t>
            </a:r>
          </a:p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ΕΜΔ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4BE54-97DE-C442-B181-638516238B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3942" y="228600"/>
            <a:ext cx="33806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3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232E38C-BB57-5044-9AD4-7964AF1B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Κοινωνία της Πληροφορίας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96BA183-7493-634D-BA46-81254FF5498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Information society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knowledge-based economy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A society where the creation, distribution, use, integration and manipulation of information is a </a:t>
            </a:r>
            <a:r>
              <a:rPr lang="en-US" altLang="en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significant economic, political, and cultural activity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Its main drivers are ICT, which have resulted in an information explosion and are profoundly </a:t>
            </a:r>
            <a:r>
              <a:rPr lang="en-US" altLang="en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changing all aspects of social organization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, including the economy, education, health, warfare, government and democracy</a:t>
            </a:r>
          </a:p>
          <a:p>
            <a:pPr lvl="1"/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The people who have the means to partake in this form of society are sometimes called </a:t>
            </a:r>
            <a:r>
              <a:rPr lang="en-US" altLang="en-GR">
                <a:solidFill>
                  <a:schemeClr val="accent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digital citizens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, defined as "those who use the Internet regularly and effectively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"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B13D8-3EDC-E74D-866A-EA99F4B7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914A58A3-A2DF-D641-BB65-0BA8E1168CD0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9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3796" name="Picture 5" descr="ff24615f1147b9f6e4fda3b3e2303a51_XL.jpg">
            <a:extLst>
              <a:ext uri="{FF2B5EF4-FFF2-40B4-BE49-F238E27FC236}">
                <a16:creationId xmlns:a16="http://schemas.microsoft.com/office/drawing/2014/main" id="{3E3A2968-95E1-0F4A-874A-DE318D5A3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25" y="222644"/>
            <a:ext cx="14747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295EA-3E29-9847-A36B-ED08B5906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Ειδικά Λογισμικά </a:t>
            </a:r>
            <a:r>
              <a:rPr lang="el-GR" baseline="30000"/>
              <a:t>(2/2)</a:t>
            </a:r>
            <a:endParaRPr lang="en-GR" baseline="30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CA917-7D48-854A-956E-48807FE5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90</a:t>
            </a:fld>
            <a:endParaRPr lang="el-GR" altLang="en-GR"/>
          </a:p>
        </p:txBody>
      </p:sp>
      <p:pic>
        <p:nvPicPr>
          <p:cNvPr id="5" name="Picture 1" descr="page25image1974896704">
            <a:hlinkClick r:id="rId3"/>
            <a:extLst>
              <a:ext uri="{FF2B5EF4-FFF2-40B4-BE49-F238E27FC236}">
                <a16:creationId xmlns:a16="http://schemas.microsoft.com/office/drawing/2014/main" id="{4F97531F-C0AD-4F4B-B206-C5F2D567E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839" y="2060575"/>
            <a:ext cx="255730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F129E0-6014-B745-8608-8E7B7E3BB06F}"/>
              </a:ext>
            </a:extLst>
          </p:cNvPr>
          <p:cNvSpPr/>
          <p:nvPr/>
        </p:nvSpPr>
        <p:spPr bwMode="auto">
          <a:xfrm>
            <a:off x="1112492" y="3449969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ΕΠΙΤΕΛΩ</a:t>
            </a:r>
          </a:p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ΔΕΠ-Υ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Picture 2">
            <a:hlinkClick r:id="rId5"/>
            <a:extLst>
              <a:ext uri="{FF2B5EF4-FFF2-40B4-BE49-F238E27FC236}">
                <a16:creationId xmlns:a16="http://schemas.microsoft.com/office/drawing/2014/main" id="{34E85C5B-8958-3B43-8436-B3D974BB8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890" y="2074007"/>
            <a:ext cx="1011236" cy="14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79A5DE-A745-9A4F-8D05-28B4AE2D622E}"/>
              </a:ext>
            </a:extLst>
          </p:cNvPr>
          <p:cNvSpPr/>
          <p:nvPr/>
        </p:nvSpPr>
        <p:spPr bwMode="auto">
          <a:xfrm>
            <a:off x="5727508" y="3429002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Το Σηντι-Ρωμ του Δυσαλέξη</a:t>
            </a:r>
          </a:p>
          <a:p>
            <a:pPr algn="ctr" eaLnBrk="1" hangingPunct="1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Δυσλεξία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Picture 2">
            <a:hlinkClick r:id="rId7"/>
            <a:extLst>
              <a:ext uri="{FF2B5EF4-FFF2-40B4-BE49-F238E27FC236}">
                <a16:creationId xmlns:a16="http://schemas.microsoft.com/office/drawing/2014/main" id="{D1ED2C4A-E06A-684F-8ACE-7839E0CAE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350" y="4205972"/>
            <a:ext cx="1894285" cy="14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98A7EB-6210-384A-9125-1889004CA7E3}"/>
              </a:ext>
            </a:extLst>
          </p:cNvPr>
          <p:cNvSpPr/>
          <p:nvPr/>
        </p:nvSpPr>
        <p:spPr bwMode="auto">
          <a:xfrm>
            <a:off x="1112492" y="5618023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Λεξιπαίγνιο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endParaRPr lang="el-GR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Λογοθεραπεία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Graphical user interface, application, website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5995F1B3-2127-CD4E-8505-9B3B37F941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2371" y="4205972"/>
            <a:ext cx="1952407" cy="144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9767BA-D733-6645-A77A-4E43F4355453}"/>
              </a:ext>
            </a:extLst>
          </p:cNvPr>
          <p:cNvSpPr/>
          <p:nvPr/>
        </p:nvSpPr>
        <p:spPr bwMode="auto">
          <a:xfrm>
            <a:off x="5756572" y="5645974"/>
            <a:ext cx="2304000" cy="6956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Ακτίνες</a:t>
            </a:r>
          </a:p>
          <a:p>
            <a:pPr algn="ctr"/>
            <a:r>
              <a:rPr lang="el-GR" sz="1600">
                <a:latin typeface="Calibri" panose="020F0502020204030204" pitchFamily="34" charset="0"/>
                <a:cs typeface="Calibri" panose="020F0502020204030204" pitchFamily="34" charset="0"/>
              </a:rPr>
              <a:t>Νοητική Αναπηρία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0E0138-D927-6543-9CF5-089DCD2AA34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3942" y="228600"/>
            <a:ext cx="33806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317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9D9F9727-5320-3A4C-A030-7078766A5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Άμεσο μέλλον???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9D234F0B-1F3A-CD48-9500-EE5855FC5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Ubiquitous computing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03427" name="Picture 7" descr="untitled.bmp">
            <a:extLst>
              <a:ext uri="{FF2B5EF4-FFF2-40B4-BE49-F238E27FC236}">
                <a16:creationId xmlns:a16="http://schemas.microsoft.com/office/drawing/2014/main" id="{46B990B3-71AA-0C40-8CAF-26FC06B59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90" y="188913"/>
            <a:ext cx="11382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1" descr="ubicomp_venn.jpg">
            <a:extLst>
              <a:ext uri="{FF2B5EF4-FFF2-40B4-BE49-F238E27FC236}">
                <a16:creationId xmlns:a16="http://schemas.microsoft.com/office/drawing/2014/main" id="{8375AD29-0271-CC46-B403-2833D539E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0">
            <a:extLst>
              <a:ext uri="{FF2B5EF4-FFF2-40B4-BE49-F238E27FC236}">
                <a16:creationId xmlns:a16="http://schemas.microsoft.com/office/drawing/2014/main" id="{175D065E-A76A-DC41-9897-CFA97F11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358743C7-AB81-AF49-A5FB-86A0A63911A6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91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EC63773B-42F6-F741-BA03-E95DADF9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Σημασία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6C74BF36-BA2B-874F-ABE7-1034FF0CB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The term disability has been </a:t>
            </a:r>
            <a:r>
              <a:rPr lang="en-US" altLang="en-GR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re-defined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as a mismatch between the needs of the learner and the education offered</a:t>
            </a:r>
          </a:p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It is therefore not a personal trait but an artifact of the </a:t>
            </a:r>
            <a:r>
              <a:rPr lang="en-US" altLang="en-GR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relationship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between the learner and the learning environment or education delivery</a:t>
            </a:r>
          </a:p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Accessibility, given this re-definition, is the ability of the learning environment to </a:t>
            </a:r>
            <a:r>
              <a:rPr lang="en-US" altLang="en-GR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adjust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 to the needs of all learners</a:t>
            </a:r>
          </a:p>
        </p:txBody>
      </p:sp>
      <p:pic>
        <p:nvPicPr>
          <p:cNvPr id="105475" name="Picture 5">
            <a:extLst>
              <a:ext uri="{FF2B5EF4-FFF2-40B4-BE49-F238E27FC236}">
                <a16:creationId xmlns:a16="http://schemas.microsoft.com/office/drawing/2014/main" id="{C64A0FA4-D360-0A47-8EF0-8BB1AEF32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7477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0">
            <a:extLst>
              <a:ext uri="{FF2B5EF4-FFF2-40B4-BE49-F238E27FC236}">
                <a16:creationId xmlns:a16="http://schemas.microsoft.com/office/drawing/2014/main" id="{6B841FD7-5F0A-464A-8AAC-98B6E8555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7179DF44-C71B-FC42-9BCE-4E4C89D35A36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92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FDD1FD65-E781-E741-8BB3-7851F58A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Απώτερο μέλλον?</a:t>
            </a:r>
          </a:p>
        </p:txBody>
      </p:sp>
      <p:sp>
        <p:nvSpPr>
          <p:cNvPr id="106498" name="Content Placeholder 2">
            <a:extLst>
              <a:ext uri="{FF2B5EF4-FFF2-40B4-BE49-F238E27FC236}">
                <a16:creationId xmlns:a16="http://schemas.microsoft.com/office/drawing/2014/main" id="{82E52BEF-A430-DF49-AA38-ACF4A2FE0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Brain-computer interface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05775-177D-F542-A5BF-AD5BF9ED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80B66324-23B6-7344-A263-5BE2F815771E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93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6500" name="Picture 6" descr="images2.jpg">
            <a:extLst>
              <a:ext uri="{FF2B5EF4-FFF2-40B4-BE49-F238E27FC236}">
                <a16:creationId xmlns:a16="http://schemas.microsoft.com/office/drawing/2014/main" id="{A4462691-753E-4D4B-9D69-214408DDC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2276477"/>
            <a:ext cx="37973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8" descr="imagesCA4F1E1Q.jpg">
            <a:extLst>
              <a:ext uri="{FF2B5EF4-FFF2-40B4-BE49-F238E27FC236}">
                <a16:creationId xmlns:a16="http://schemas.microsoft.com/office/drawing/2014/main" id="{A4FEA051-8D2F-3741-BBB9-DB8C7BFC4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5" y="2276477"/>
            <a:ext cx="29749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7" descr="0511-0709-2512-0203_Woman_Looking_Into_a_Crystal_Ball_clipart_image.jpg">
            <a:extLst>
              <a:ext uri="{FF2B5EF4-FFF2-40B4-BE49-F238E27FC236}">
                <a16:creationId xmlns:a16="http://schemas.microsoft.com/office/drawing/2014/main" id="{4CD0A9A5-E391-1440-BAF7-8FC0F336B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550" y="188913"/>
            <a:ext cx="10112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AE59D504-A986-164A-8467-A2CB5FA6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Σύνοψη</a:t>
            </a:r>
          </a:p>
        </p:txBody>
      </p:sp>
      <p:sp>
        <p:nvSpPr>
          <p:cNvPr id="108546" name="Content Placeholder 2">
            <a:extLst>
              <a:ext uri="{FF2B5EF4-FFF2-40B4-BE49-F238E27FC236}">
                <a16:creationId xmlns:a16="http://schemas.microsoft.com/office/drawing/2014/main" id="{6A823E19-09AF-C54E-BDC0-21627E228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Γνωριμία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Συμβουλευτική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&amp;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Εκπαίδευση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Ειδική Αγωγή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Συζήτηση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Αξιολόγηση</a:t>
            </a:r>
          </a:p>
        </p:txBody>
      </p:sp>
      <p:pic>
        <p:nvPicPr>
          <p:cNvPr id="108547" name="Picture 8" descr="critical_thinkers">
            <a:extLst>
              <a:ext uri="{FF2B5EF4-FFF2-40B4-BE49-F238E27FC236}">
                <a16:creationId xmlns:a16="http://schemas.microsoft.com/office/drawing/2014/main" id="{C9B923CF-95FE-2B46-B294-CEF092E7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1113" y="2205040"/>
            <a:ext cx="365760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9" descr="Screen Shot 2012-07-26 at 00.20.19.png">
            <a:extLst>
              <a:ext uri="{FF2B5EF4-FFF2-40B4-BE49-F238E27FC236}">
                <a16:creationId xmlns:a16="http://schemas.microsoft.com/office/drawing/2014/main" id="{FF3FAE4D-1E5C-634B-B463-A5B8ADDB0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90" y="188913"/>
            <a:ext cx="225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461B6A-F04D-6C4B-A1BA-242843F976A8}"/>
              </a:ext>
            </a:extLst>
          </p:cNvPr>
          <p:cNvSpPr/>
          <p:nvPr/>
        </p:nvSpPr>
        <p:spPr>
          <a:xfrm>
            <a:off x="900113" y="3861048"/>
            <a:ext cx="2951162" cy="43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4209D01-4FC0-DD44-BF74-74264C16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FFAD52D2-84C3-A14C-9B31-E9589C7920CA}" type="slidenum">
              <a:rPr lang="en-US" altLang="en-GR" sz="11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94</a:t>
            </a:fld>
            <a:endParaRPr lang="en-US" altLang="en-GR" sz="11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A1791CBA-F4A0-164F-B211-2542DCD2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Ποιο είναι το 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logo </a:t>
            </a:r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της εποχής???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57B86-DA61-3143-A568-2BE93ED3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6D5C7E31-1915-254F-BC8A-57F1C5973A8A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95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Explosion 2 6">
            <a:extLst>
              <a:ext uri="{FF2B5EF4-FFF2-40B4-BE49-F238E27FC236}">
                <a16:creationId xmlns:a16="http://schemas.microsoft.com/office/drawing/2014/main" id="{8D5E304C-7930-B44B-B7C9-104598898796}"/>
              </a:ext>
            </a:extLst>
          </p:cNvPr>
          <p:cNvSpPr/>
          <p:nvPr/>
        </p:nvSpPr>
        <p:spPr>
          <a:xfrm>
            <a:off x="3132138" y="1844677"/>
            <a:ext cx="4608512" cy="22320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Calibri"/>
                <a:cs typeface="Calibri"/>
              </a:rPr>
              <a:t>anyone</a:t>
            </a:r>
            <a:endParaRPr lang="el-GR" sz="3000">
              <a:cs typeface="Calibri"/>
            </a:endParaRPr>
          </a:p>
        </p:txBody>
      </p:sp>
      <p:sp>
        <p:nvSpPr>
          <p:cNvPr id="8" name="Explosion 2 7">
            <a:extLst>
              <a:ext uri="{FF2B5EF4-FFF2-40B4-BE49-F238E27FC236}">
                <a16:creationId xmlns:a16="http://schemas.microsoft.com/office/drawing/2014/main" id="{D157EE7C-D0CF-BB40-8374-1FA6D17E4E75}"/>
              </a:ext>
            </a:extLst>
          </p:cNvPr>
          <p:cNvSpPr/>
          <p:nvPr/>
        </p:nvSpPr>
        <p:spPr>
          <a:xfrm>
            <a:off x="4284665" y="3644902"/>
            <a:ext cx="4859337" cy="22320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Calibri"/>
                <a:cs typeface="Calibri"/>
              </a:rPr>
              <a:t>anyplace</a:t>
            </a:r>
            <a:endParaRPr lang="el-GR" sz="3000">
              <a:cs typeface="Calibri"/>
            </a:endParaRPr>
          </a:p>
        </p:txBody>
      </p:sp>
      <p:sp>
        <p:nvSpPr>
          <p:cNvPr id="9" name="Explosion 2 8">
            <a:extLst>
              <a:ext uri="{FF2B5EF4-FFF2-40B4-BE49-F238E27FC236}">
                <a16:creationId xmlns:a16="http://schemas.microsoft.com/office/drawing/2014/main" id="{C177AE95-C15A-A24D-B506-46DC4B8AC920}"/>
              </a:ext>
            </a:extLst>
          </p:cNvPr>
          <p:cNvSpPr/>
          <p:nvPr/>
        </p:nvSpPr>
        <p:spPr>
          <a:xfrm>
            <a:off x="2" y="3573465"/>
            <a:ext cx="4608513" cy="22320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Calibri"/>
                <a:cs typeface="Calibri"/>
              </a:rPr>
              <a:t>anytime</a:t>
            </a:r>
            <a:endParaRPr lang="el-GR" sz="3000">
              <a:cs typeface="Calibri"/>
            </a:endParaRPr>
          </a:p>
        </p:txBody>
      </p:sp>
      <p:pic>
        <p:nvPicPr>
          <p:cNvPr id="110598" name="Picture 4" descr="ist2_3567001-bored">
            <a:extLst>
              <a:ext uri="{FF2B5EF4-FFF2-40B4-BE49-F238E27FC236}">
                <a16:creationId xmlns:a16="http://schemas.microsoft.com/office/drawing/2014/main" id="{3F7D6D8F-C137-C94F-B67D-D561784E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6850" y="188913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0C532087-9022-184C-8F17-EEFC96D2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Που πάμε???</a:t>
            </a:r>
          </a:p>
        </p:txBody>
      </p:sp>
      <p:sp>
        <p:nvSpPr>
          <p:cNvPr id="112642" name="Content Placeholder 2">
            <a:extLst>
              <a:ext uri="{FF2B5EF4-FFF2-40B4-BE49-F238E27FC236}">
                <a16:creationId xmlns:a16="http://schemas.microsoft.com/office/drawing/2014/main" id="{FA3B3FFD-9BC0-E445-A3BA-3E2A802DF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συμβουλευτική?</a:t>
            </a: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ΤΠΕ &amp; (ειδική) αγωγή?</a:t>
            </a:r>
          </a:p>
          <a:p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Πλεονεκτήματα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?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Κίνδυνοι</a:t>
            </a:r>
            <a:r>
              <a:rPr lang="en-US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?</a:t>
            </a:r>
            <a:endParaRPr lang="el-GR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AB0BE-7253-7A40-BB0F-218A1508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6DCB9B5B-BD77-B746-BBC2-9FB3F2CC940A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96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12644" name="Picture 5" descr="ist2_5728336-road-signs.jpg">
            <a:extLst>
              <a:ext uri="{FF2B5EF4-FFF2-40B4-BE49-F238E27FC236}">
                <a16:creationId xmlns:a16="http://schemas.microsoft.com/office/drawing/2014/main" id="{B9D8C921-8AAD-5C4A-BFFE-4FA07EC7C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3">
            <a:extLst>
              <a:ext uri="{FF2B5EF4-FFF2-40B4-BE49-F238E27FC236}">
                <a16:creationId xmlns:a16="http://schemas.microsoft.com/office/drawing/2014/main" id="{E8167F3E-5090-9C4B-9C29-D0A52BE3B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612902"/>
            <a:ext cx="36576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610F63-3FD9-C54C-A384-7BBC0C520304}"/>
              </a:ext>
            </a:extLst>
          </p:cNvPr>
          <p:cNvSpPr/>
          <p:nvPr/>
        </p:nvSpPr>
        <p:spPr>
          <a:xfrm>
            <a:off x="6196013" y="5754690"/>
            <a:ext cx="1763712" cy="338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GR" sz="1600">
                <a:solidFill>
                  <a:srgbClr val="FFFFFF"/>
                </a:solidFill>
                <a:latin typeface="Calibri" panose="020F0502020204030204" pitchFamily="34" charset="0"/>
              </a:rPr>
              <a:t>αξίζει τον κόπο???</a:t>
            </a:r>
          </a:p>
        </p:txBody>
      </p:sp>
      <p:pic>
        <p:nvPicPr>
          <p:cNvPr id="112647" name="Picture 3">
            <a:extLst>
              <a:ext uri="{FF2B5EF4-FFF2-40B4-BE49-F238E27FC236}">
                <a16:creationId xmlns:a16="http://schemas.microsoft.com/office/drawing/2014/main" id="{4B360C10-32A5-FD47-8620-9AC91F17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715" y="3789363"/>
            <a:ext cx="35829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61D82-30EC-32A0-DFB9-184FF4D02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9943610F-9A5E-30A5-F5AF-E154DE90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Τι μπορώ να κάνω εγώ???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3E5B4041-8EE2-D071-8814-A8F62930B35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Υπάρχω στο διαδίκτυο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Web site, Blog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(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Google Sites, WordPress, Blogger, </a:t>
            </a:r>
            <a:r>
              <a:rPr lang="en-US" altLang="en-GR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etc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)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Με βρίσκουν στο διαδίκτυο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Social media, Internet advertising, Internet marketing, SEO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Δουλεύω από το διαδίκτυο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Νέες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υπηρεσίες και εφαρμογές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Πολλές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διαβαθμίσεις, πολλαπλά οφέλη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Για όλα τα παραπάνω</a:t>
            </a: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ΔΕΝ απαιτείται μεγάλο κόστος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ΔΕΝ απαιτούνται ιδιαίτερες τεχνικές γνώσεις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Σχεδιάζω 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apps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8611" name="Picture 5" descr="Screen Shot 2017-10-01 at 15.01.56.png">
            <a:extLst>
              <a:ext uri="{FF2B5EF4-FFF2-40B4-BE49-F238E27FC236}">
                <a16:creationId xmlns:a16="http://schemas.microsoft.com/office/drawing/2014/main" id="{65604619-AC8F-CD5B-FE94-929565C1E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5340" y="100013"/>
            <a:ext cx="196373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66FF0B1-8AEC-41AC-F6A4-FEB504DF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14872577-5C1A-9E44-B708-D1C4E916B69E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97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04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F7F88F07-08D6-F946-A777-108FB302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l-GR" altLang="en-GR">
                <a:latin typeface="Calibri" panose="020F0502020204030204" pitchFamily="34" charset="0"/>
                <a:ea typeface="ＭＳ Ｐゴシック" panose="020B0600070205080204" pitchFamily="34" charset="-128"/>
              </a:rPr>
              <a:t>Εργασίες</a:t>
            </a:r>
            <a:endParaRPr lang="en-US" altLang="en-GR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8AAA49C3-2E51-1E4F-BD20-21562B1CC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Σχεδιασμός Εφαρμογής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Online counseling service/application design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Υλοποίηση Εφαρμογής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Online counseling service/application implementation</a:t>
            </a:r>
          </a:p>
          <a:p>
            <a:pPr lvl="2"/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Απαιτεί</a:t>
            </a:r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γνώσεις πληροφορικής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Αξιοποίηση &amp; Αξιολόγηση Εφαρμογής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Online counseling service/application use and evaluation</a:t>
            </a: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Διερεύνηση στάσεων και απόψεων</a:t>
            </a:r>
          </a:p>
          <a:p>
            <a:pPr lvl="1"/>
            <a:r>
              <a:rPr lang="en-US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Attitudes about online counseling</a:t>
            </a:r>
            <a:endParaRPr lang="el-GR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l-GR" altLang="en-GR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Και ότι άλλο προτείνετε</a:t>
            </a:r>
            <a:endParaRPr lang="en-US" altLang="en-GR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984A-FF05-3A44-BFCD-CDA5B16E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17DF0062-DABF-CA42-96EC-48BE7F1888DA}" type="slidenum">
              <a:rPr lang="en-US" altLang="en-GR" sz="120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lnSpc>
                  <a:spcPct val="80000"/>
                </a:lnSpc>
              </a:pPr>
              <a:t>98</a:t>
            </a:fld>
            <a:endParaRPr lang="en-US" altLang="en-GR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14692" name="Picture 5">
            <a:extLst>
              <a:ext uri="{FF2B5EF4-FFF2-40B4-BE49-F238E27FC236}">
                <a16:creationId xmlns:a16="http://schemas.microsoft.com/office/drawing/2014/main" id="{C7DD6B52-75DE-0C49-99AE-F611EC709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2111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3193-F580-C844-B1D3-F3D1008C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  <a:r>
              <a:rPr lang="en-US" dirty="0"/>
              <a:t> </a:t>
            </a:r>
            <a:r>
              <a:rPr lang="el-GR" dirty="0"/>
              <a:t>Φοιτητών/τριών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85438-1D1D-EF4C-B713-EF582FAAEDB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Θα σχεδιάσετε (σε ομάδες των 5 ατόμων) μια εφαρμογή (</a:t>
            </a:r>
            <a:r>
              <a:rPr lang="en-US" dirty="0"/>
              <a:t>app) </a:t>
            </a:r>
            <a:r>
              <a:rPr lang="el-GR" dirty="0"/>
              <a:t>για </a:t>
            </a:r>
            <a:r>
              <a:rPr lang="en-US" dirty="0"/>
              <a:t>online </a:t>
            </a:r>
            <a:r>
              <a:rPr lang="el-GR" dirty="0"/>
              <a:t>συμβουλευτική</a:t>
            </a:r>
            <a:r>
              <a:rPr lang="en-US" dirty="0"/>
              <a:t>, </a:t>
            </a:r>
            <a:r>
              <a:rPr lang="el-GR" dirty="0"/>
              <a:t>και θα περιγράψετε σε μια κοινή παρουσίαση</a:t>
            </a:r>
          </a:p>
          <a:p>
            <a:pPr lvl="1"/>
            <a:r>
              <a:rPr lang="el-GR" dirty="0"/>
              <a:t>Την ομάδα χρηστών στην οποία αναφέρεται</a:t>
            </a:r>
          </a:p>
          <a:p>
            <a:pPr lvl="1"/>
            <a:r>
              <a:rPr lang="el-GR" dirty="0"/>
              <a:t>Τη θεραπευτική προσέγγιση στην οποία βασίζεται</a:t>
            </a:r>
            <a:endParaRPr lang="en-US" dirty="0"/>
          </a:p>
          <a:p>
            <a:pPr lvl="1"/>
            <a:r>
              <a:rPr lang="el-GR" dirty="0"/>
              <a:t>Παρόμοιες υπάρχουσες εφαρμογές (1-2)</a:t>
            </a:r>
          </a:p>
          <a:p>
            <a:pPr lvl="1"/>
            <a:r>
              <a:rPr lang="el-GR" dirty="0"/>
              <a:t>Ενδεικτικά σενάρια χρήσης (2-3)</a:t>
            </a:r>
          </a:p>
          <a:p>
            <a:pPr lvl="1"/>
            <a:r>
              <a:rPr lang="el-GR" dirty="0"/>
              <a:t>Ενδεικτικές οθόνες (1-2)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CA630-0665-0549-94A8-D5B27DBE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B68357B-9A15-BD4A-9FD8-4BA07C215A77}" type="slidenum">
              <a:rPr lang="el-GR" altLang="en-GR" smtClean="0"/>
              <a:pPr/>
              <a:t>99</a:t>
            </a:fld>
            <a:endParaRPr lang="el-GR" altLang="en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DA859-FFA6-E44B-BD3E-1B309A28B3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3765" y="266700"/>
            <a:ext cx="1021865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AE086-D9AC-1533-C8B6-100DAF743802}"/>
              </a:ext>
            </a:extLst>
          </p:cNvPr>
          <p:cNvSpPr txBox="1"/>
          <p:nvPr/>
        </p:nvSpPr>
        <p:spPr>
          <a:xfrm>
            <a:off x="351102" y="5057889"/>
            <a:ext cx="8441798" cy="120032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R" dirty="0">
                <a:latin typeface="Calibri" panose="020F0502020204030204" pitchFamily="34" charset="0"/>
                <a:cs typeface="Calibri" panose="020F0502020204030204" pitchFamily="34" charset="0"/>
              </a:rPr>
              <a:t>Open your assignment: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https://docs.google.com/presentation/d/1wq4oSanYzmV3IVmKI4npp4StZf2Yux_h/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copy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Submit</a:t>
            </a:r>
            <a:r>
              <a:rPr lang="en-GR" dirty="0">
                <a:latin typeface="Calibri" panose="020F0502020204030204" pitchFamily="34" charset="0"/>
                <a:cs typeface="Calibri" panose="020F0502020204030204" pitchFamily="34" charset="0"/>
              </a:rPr>
              <a:t> your assignment: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https://padlet.com/karagianuth/App_Ergasias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7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άμεσος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άμεσος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Διάμεσος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10258</TotalTime>
  <Words>4704</Words>
  <Application>Microsoft Macintosh PowerPoint</Application>
  <PresentationFormat>On-screen Show (4:3)</PresentationFormat>
  <Paragraphs>826</Paragraphs>
  <Slides>101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ＭＳ Ｐゴシック</vt:lpstr>
      <vt:lpstr>Arial</vt:lpstr>
      <vt:lpstr>Calibri</vt:lpstr>
      <vt:lpstr>Wingdings</vt:lpstr>
      <vt:lpstr>Wingdings 2</vt:lpstr>
      <vt:lpstr>Διάμεσος</vt:lpstr>
      <vt:lpstr>PowerPoint Presentation</vt:lpstr>
      <vt:lpstr>PowerPoint Presentation</vt:lpstr>
      <vt:lpstr>Σύνοψη</vt:lpstr>
      <vt:lpstr>Εγώ…</vt:lpstr>
      <vt:lpstr>Εσείς???</vt:lpstr>
      <vt:lpstr>Εμείς…</vt:lpstr>
      <vt:lpstr>Σύνοψη</vt:lpstr>
      <vt:lpstr>Του-Που-Ε</vt:lpstr>
      <vt:lpstr>Κοινωνία της Πληροφορίας</vt:lpstr>
      <vt:lpstr>Αλλαγές</vt:lpstr>
      <vt:lpstr>Αλλαγές στη Συμβουλευτική</vt:lpstr>
      <vt:lpstr>Σύνοψη</vt:lpstr>
      <vt:lpstr>Βασικοί Όροι</vt:lpstr>
      <vt:lpstr>Σχετικοί Όροι </vt:lpstr>
      <vt:lpstr>Σύγκριση</vt:lpstr>
      <vt:lpstr>Δηλαδή… </vt:lpstr>
      <vt:lpstr>Παραδείγματα Υπηρεσιών/Εφαρμογών </vt:lpstr>
      <vt:lpstr>Σύγκριση </vt:lpstr>
      <vt:lpstr>Δραστηριότητα </vt:lpstr>
      <vt:lpstr>Παραδείγματα – Ελλάδα </vt:lpstr>
      <vt:lpstr>Σύγκριση</vt:lpstr>
      <vt:lpstr>Δραστηριότητα </vt:lpstr>
      <vt:lpstr>Παραδείγματα – Δωρεάν </vt:lpstr>
      <vt:lpstr>Πλεονεκτήματα (1/2)</vt:lpstr>
      <vt:lpstr>Πλεονεκτήματα (2/2)</vt:lpstr>
      <vt:lpstr>Μειονεκτήματα (1/2) </vt:lpstr>
      <vt:lpstr>Μειονεκτήματα (2/2)</vt:lpstr>
      <vt:lpstr>Εξέλιξη (1/4)</vt:lpstr>
      <vt:lpstr>Εξέλιξη (2/4)</vt:lpstr>
      <vt:lpstr>Εξέλιξη (3/4)</vt:lpstr>
      <vt:lpstr>Εξέλιξη (4/4)</vt:lpstr>
      <vt:lpstr>Και μετά ήρθε ο COVID-19…</vt:lpstr>
      <vt:lpstr>Αποτέλεσμα </vt:lpstr>
      <vt:lpstr>Πηγές </vt:lpstr>
      <vt:lpstr>Και μετά ήρθε το ΑΙ…</vt:lpstr>
      <vt:lpstr>Αποτέλεσμα </vt:lpstr>
      <vt:lpstr>Πηγές </vt:lpstr>
      <vt:lpstr>Ορισμός</vt:lpstr>
      <vt:lpstr>Τομείς</vt:lpstr>
      <vt:lpstr>AI 2.0</vt:lpstr>
      <vt:lpstr>AI &amp; Counseling</vt:lpstr>
      <vt:lpstr>Benefits of AI in Online Counseling</vt:lpstr>
      <vt:lpstr>Challenges of AI in Online Couns.</vt:lpstr>
      <vt:lpstr>Παραδείγματα AI (1/2)</vt:lpstr>
      <vt:lpstr>Παραδείγματα AI (2/2)</vt:lpstr>
      <vt:lpstr>Δηλαδή…</vt:lpstr>
      <vt:lpstr>Απλό παράδειγμα ChatGPT (1/2)</vt:lpstr>
      <vt:lpstr>Απλό παράδειγμα ChatGPT (2/2)</vt:lpstr>
      <vt:lpstr>Μέλλον???</vt:lpstr>
      <vt:lpstr>Τι μπορώ να κάνω εγώ???</vt:lpstr>
      <vt:lpstr>Σύνοψη</vt:lpstr>
      <vt:lpstr>Ορισμοί</vt:lpstr>
      <vt:lpstr>Σημασία</vt:lpstr>
      <vt:lpstr>Ιστορία</vt:lpstr>
      <vt:lpstr>Η/Υ &amp; Εκπαίδευση</vt:lpstr>
      <vt:lpstr>Παραδείγματα</vt:lpstr>
      <vt:lpstr>Ανάπτυξη ΕΛΕ</vt:lpstr>
      <vt:lpstr>Υλοποίηση ΕΛΕ</vt:lpstr>
      <vt:lpstr>Αξιολόγηση ΕΛΕ</vt:lpstr>
      <vt:lpstr>Αξιοποίηση ΕΛΕ</vt:lpstr>
      <vt:lpstr>Web &amp; Εκπαίδευση</vt:lpstr>
      <vt:lpstr>e-Learning – Ασύγχρονα</vt:lpstr>
      <vt:lpstr>e-Learning – Σύγχρονα</vt:lpstr>
      <vt:lpstr>e-Learning – Διαχείριση </vt:lpstr>
      <vt:lpstr>e-Learning – Εξελίξεις</vt:lpstr>
      <vt:lpstr>Και μετά ήρθε το ΑΙ…</vt:lpstr>
      <vt:lpstr>Chatbot – Παραγωγή Κειμένου </vt:lpstr>
      <vt:lpstr>Παρουσιάσεις </vt:lpstr>
      <vt:lpstr>Επεξεργασία Εικόνων</vt:lpstr>
      <vt:lpstr>Δημιουργία Βίντεο</vt:lpstr>
      <vt:lpstr>Δημιουργία Περιλήψεων από Βίντεο</vt:lpstr>
      <vt:lpstr>Εργαλεία Σχεδιασμού Διδασκαλίας </vt:lpstr>
      <vt:lpstr>Online Courses</vt:lpstr>
      <vt:lpstr>Σύνοψη</vt:lpstr>
      <vt:lpstr>Προσβασιμότητα – Ορισμός </vt:lpstr>
      <vt:lpstr>Προσβασιμότητα – Σημασία </vt:lpstr>
      <vt:lpstr>Όραση</vt:lpstr>
      <vt:lpstr>Κίνηση χεριών</vt:lpstr>
      <vt:lpstr>Εναλλακτική Δεικτοδότηση</vt:lpstr>
      <vt:lpstr>Επικοινωνία</vt:lpstr>
      <vt:lpstr>Καταστήματα</vt:lpstr>
      <vt:lpstr>Λειτουργικά συστήματα</vt:lpstr>
      <vt:lpstr>Υπηρεσίες ΥΤ</vt:lpstr>
      <vt:lpstr>Πρόσβαση σε Ψηφιακό Περιεχόμενο</vt:lpstr>
      <vt:lpstr>Σύνοψη Οδηγιών Προσβασιμότητας</vt:lpstr>
      <vt:lpstr>Δραστηριότητα </vt:lpstr>
      <vt:lpstr>Εργαλεία Αξιολόγησης Προσβασιμότητας</vt:lpstr>
      <vt:lpstr>Και η Εκπαίδευση κύριε???</vt:lpstr>
      <vt:lpstr>Ειδικά Λογισμικά (1/2)</vt:lpstr>
      <vt:lpstr>Ειδικά Λογισμικά (2/2)</vt:lpstr>
      <vt:lpstr>Άμεσο μέλλον???</vt:lpstr>
      <vt:lpstr>Σημασία</vt:lpstr>
      <vt:lpstr>Απώτερο μέλλον?</vt:lpstr>
      <vt:lpstr>Σύνοψη</vt:lpstr>
      <vt:lpstr>Ποιο είναι το logo της εποχής???</vt:lpstr>
      <vt:lpstr>Που πάμε???</vt:lpstr>
      <vt:lpstr>Τι μπορώ να κάνω εγώ???</vt:lpstr>
      <vt:lpstr>Εργασίες</vt:lpstr>
      <vt:lpstr>Αξιολόγηση Φοιτητών/τριών</vt:lpstr>
      <vt:lpstr>Αξιολόγηση Σεμιναρίου</vt:lpstr>
      <vt:lpstr>Καλή συνέχεια!!!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Παιδαγωγικό Τμήμα Ειδικής Αγωγής</dc:title>
  <dc:subject/>
  <dc:creator>Mimi</dc:creator>
  <cp:keywords/>
  <dc:description/>
  <cp:lastModifiedBy>Charalampos Karagiannidis</cp:lastModifiedBy>
  <cp:revision>972</cp:revision>
  <cp:lastPrinted>2022-01-08T10:33:59Z</cp:lastPrinted>
  <dcterms:created xsi:type="dcterms:W3CDTF">2013-05-15T15:37:43Z</dcterms:created>
  <dcterms:modified xsi:type="dcterms:W3CDTF">2025-12-13T06:39:41Z</dcterms:modified>
  <cp:category/>
</cp:coreProperties>
</file>