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2"/>
  </p:notesMasterIdLst>
  <p:handoutMasterIdLst>
    <p:handoutMasterId r:id="rId63"/>
  </p:handoutMasterIdLst>
  <p:sldIdLst>
    <p:sldId id="256" r:id="rId2"/>
    <p:sldId id="257" r:id="rId3"/>
    <p:sldId id="258" r:id="rId4"/>
    <p:sldId id="259" r:id="rId5"/>
    <p:sldId id="267" r:id="rId6"/>
    <p:sldId id="268" r:id="rId7"/>
    <p:sldId id="260" r:id="rId8"/>
    <p:sldId id="261" r:id="rId9"/>
    <p:sldId id="262" r:id="rId10"/>
    <p:sldId id="263" r:id="rId11"/>
    <p:sldId id="264" r:id="rId12"/>
    <p:sldId id="265" r:id="rId13"/>
    <p:sldId id="266" r:id="rId14"/>
    <p:sldId id="269" r:id="rId15"/>
    <p:sldId id="270" r:id="rId16"/>
    <p:sldId id="271" r:id="rId17"/>
    <p:sldId id="272" r:id="rId18"/>
    <p:sldId id="273" r:id="rId19"/>
    <p:sldId id="274" r:id="rId20"/>
    <p:sldId id="275" r:id="rId21"/>
    <p:sldId id="276" r:id="rId22"/>
    <p:sldId id="277" r:id="rId23"/>
    <p:sldId id="278" r:id="rId24"/>
    <p:sldId id="279" r:id="rId25"/>
    <p:sldId id="282" r:id="rId26"/>
    <p:sldId id="280" r:id="rId27"/>
    <p:sldId id="281" r:id="rId28"/>
    <p:sldId id="283" r:id="rId29"/>
    <p:sldId id="284" r:id="rId30"/>
    <p:sldId id="285" r:id="rId31"/>
    <p:sldId id="286"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8" r:id="rId51"/>
    <p:sldId id="309" r:id="rId52"/>
    <p:sldId id="310" r:id="rId53"/>
    <p:sldId id="311" r:id="rId54"/>
    <p:sldId id="306" r:id="rId55"/>
    <p:sldId id="307" r:id="rId56"/>
    <p:sldId id="312" r:id="rId57"/>
    <p:sldId id="313" r:id="rId58"/>
    <p:sldId id="314" r:id="rId59"/>
    <p:sldId id="315" r:id="rId60"/>
    <p:sldId id="316" r:id="rId61"/>
  </p:sldIdLst>
  <p:sldSz cx="9144000" cy="6858000" type="screen4x3"/>
  <p:notesSz cx="9945688" cy="6858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9" autoAdjust="0"/>
    <p:restoredTop sz="94668" autoAdjust="0"/>
  </p:normalViewPr>
  <p:slideViewPr>
    <p:cSldViewPr>
      <p:cViewPr>
        <p:scale>
          <a:sx n="94" d="100"/>
          <a:sy n="94" d="100"/>
        </p:scale>
        <p:origin x="-870" y="180"/>
      </p:cViewPr>
      <p:guideLst>
        <p:guide orient="horz" pos="2160"/>
        <p:guide pos="2880"/>
      </p:guideLst>
    </p:cSldViewPr>
  </p:slideViewPr>
  <p:outlineViewPr>
    <p:cViewPr>
      <p:scale>
        <a:sx n="33" d="100"/>
        <a:sy n="33" d="100"/>
      </p:scale>
      <p:origin x="0" y="5193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8C864F-1543-48E1-BD87-4A8EFD20F5AE}" type="doc">
      <dgm:prSet loTypeId="urn:microsoft.com/office/officeart/2005/8/layout/cycle3" loCatId="cycle" qsTypeId="urn:microsoft.com/office/officeart/2005/8/quickstyle/simple1" qsCatId="simple" csTypeId="urn:microsoft.com/office/officeart/2005/8/colors/colorful1" csCatId="colorful"/>
      <dgm:spPr/>
      <dgm:t>
        <a:bodyPr/>
        <a:lstStyle/>
        <a:p>
          <a:endParaRPr lang="el-GR"/>
        </a:p>
      </dgm:t>
    </dgm:pt>
    <dgm:pt modelId="{31F65412-4D1A-41DE-A840-BA9C98405882}">
      <dgm:prSet custT="1"/>
      <dgm:spPr/>
      <dgm:t>
        <a:bodyPr/>
        <a:lstStyle/>
        <a:p>
          <a:pPr rtl="0"/>
          <a:r>
            <a:rPr lang="el-GR" sz="1600" b="1" dirty="0" smtClean="0"/>
            <a:t>Πολιτική της επιχείρησης</a:t>
          </a:r>
          <a:endParaRPr lang="el-GR" sz="1600" b="1" dirty="0"/>
        </a:p>
      </dgm:t>
    </dgm:pt>
    <dgm:pt modelId="{541E64C1-2AAC-4783-910E-75953DFEDC7C}" type="parTrans" cxnId="{C28093FA-3E7A-4F08-8A24-02180E581BB8}">
      <dgm:prSet/>
      <dgm:spPr/>
      <dgm:t>
        <a:bodyPr/>
        <a:lstStyle/>
        <a:p>
          <a:endParaRPr lang="el-GR"/>
        </a:p>
      </dgm:t>
    </dgm:pt>
    <dgm:pt modelId="{8FA2F1FD-82A6-4F96-97CD-2661E66BFD81}" type="sibTrans" cxnId="{C28093FA-3E7A-4F08-8A24-02180E581BB8}">
      <dgm:prSet/>
      <dgm:spPr/>
      <dgm:t>
        <a:bodyPr/>
        <a:lstStyle/>
        <a:p>
          <a:endParaRPr lang="el-GR" sz="2000"/>
        </a:p>
      </dgm:t>
    </dgm:pt>
    <dgm:pt modelId="{D953F2CD-E4E6-4041-A613-34BCC7C5AA10}">
      <dgm:prSet custT="1"/>
      <dgm:spPr/>
      <dgm:t>
        <a:bodyPr/>
        <a:lstStyle/>
        <a:p>
          <a:pPr rtl="0"/>
          <a:r>
            <a:rPr lang="el-GR" sz="1200" b="1" dirty="0" smtClean="0"/>
            <a:t>Μενού (Ποιότητα – Ποικιλία Τροφίμων και Ποτών (Τ+Π)</a:t>
          </a:r>
          <a:endParaRPr lang="el-GR" sz="1200" b="1" dirty="0"/>
        </a:p>
      </dgm:t>
    </dgm:pt>
    <dgm:pt modelId="{66174C4E-AD50-4D32-8CB8-A752C88AB878}" type="parTrans" cxnId="{5D9B493B-0D0D-42F1-86FE-D657EC08F3D3}">
      <dgm:prSet/>
      <dgm:spPr/>
      <dgm:t>
        <a:bodyPr/>
        <a:lstStyle/>
        <a:p>
          <a:endParaRPr lang="el-GR"/>
        </a:p>
      </dgm:t>
    </dgm:pt>
    <dgm:pt modelId="{CCB869EE-C646-4D14-9386-DE67F9FFBDED}" type="sibTrans" cxnId="{5D9B493B-0D0D-42F1-86FE-D657EC08F3D3}">
      <dgm:prSet/>
      <dgm:spPr/>
      <dgm:t>
        <a:bodyPr/>
        <a:lstStyle/>
        <a:p>
          <a:endParaRPr lang="el-GR"/>
        </a:p>
      </dgm:t>
    </dgm:pt>
    <dgm:pt modelId="{DA167BD4-F751-473D-8275-CE694ECF0A5E}">
      <dgm:prSet custT="1"/>
      <dgm:spPr/>
      <dgm:t>
        <a:bodyPr/>
        <a:lstStyle/>
        <a:p>
          <a:pPr rtl="0"/>
          <a:r>
            <a:rPr lang="el-GR" sz="1400" b="1" dirty="0" smtClean="0"/>
            <a:t>Ανάγκες σε τρόφιμα και Ποτά</a:t>
          </a:r>
          <a:endParaRPr lang="el-GR" sz="1400" b="1" dirty="0"/>
        </a:p>
      </dgm:t>
    </dgm:pt>
    <dgm:pt modelId="{C1C57CCA-26EB-44E0-B598-9D464586128C}" type="parTrans" cxnId="{E879756F-C579-434E-9E7A-131203BFD133}">
      <dgm:prSet/>
      <dgm:spPr/>
      <dgm:t>
        <a:bodyPr/>
        <a:lstStyle/>
        <a:p>
          <a:endParaRPr lang="el-GR"/>
        </a:p>
      </dgm:t>
    </dgm:pt>
    <dgm:pt modelId="{628814D8-6A31-4E2C-9366-1E7316CEA8A1}" type="sibTrans" cxnId="{E879756F-C579-434E-9E7A-131203BFD133}">
      <dgm:prSet/>
      <dgm:spPr/>
      <dgm:t>
        <a:bodyPr/>
        <a:lstStyle/>
        <a:p>
          <a:endParaRPr lang="el-GR"/>
        </a:p>
      </dgm:t>
    </dgm:pt>
    <dgm:pt modelId="{1DF25CF6-BAE1-49C9-9FB9-3CABABF90EF1}">
      <dgm:prSet custT="1"/>
      <dgm:spPr/>
      <dgm:t>
        <a:bodyPr/>
        <a:lstStyle/>
        <a:p>
          <a:pPr rtl="0"/>
          <a:r>
            <a:rPr lang="el-GR" sz="1200" b="1" dirty="0" smtClean="0"/>
            <a:t>Καθορισμός των ποσοτήτων των προμηθειών</a:t>
          </a:r>
          <a:endParaRPr lang="el-GR" sz="1200" b="1" dirty="0"/>
        </a:p>
      </dgm:t>
    </dgm:pt>
    <dgm:pt modelId="{B640951C-708F-4361-9CF0-F6ECC734CDF1}" type="parTrans" cxnId="{78BCA88E-4816-4B55-9C73-85174DD0A700}">
      <dgm:prSet/>
      <dgm:spPr/>
      <dgm:t>
        <a:bodyPr/>
        <a:lstStyle/>
        <a:p>
          <a:endParaRPr lang="el-GR"/>
        </a:p>
      </dgm:t>
    </dgm:pt>
    <dgm:pt modelId="{52030282-1696-400E-8520-06DAC52BFC07}" type="sibTrans" cxnId="{78BCA88E-4816-4B55-9C73-85174DD0A700}">
      <dgm:prSet/>
      <dgm:spPr/>
      <dgm:t>
        <a:bodyPr/>
        <a:lstStyle/>
        <a:p>
          <a:endParaRPr lang="el-GR"/>
        </a:p>
      </dgm:t>
    </dgm:pt>
    <dgm:pt modelId="{ACAAAAD1-CBD8-47F8-9C8A-03CE20AEEBC3}">
      <dgm:prSet custT="1"/>
      <dgm:spPr/>
      <dgm:t>
        <a:bodyPr/>
        <a:lstStyle/>
        <a:p>
          <a:pPr rtl="0"/>
          <a:r>
            <a:rPr lang="el-GR" sz="1100" b="1" dirty="0" smtClean="0"/>
            <a:t>Επιλογή του προμηθευτή και της μεθόδου προμήθειας</a:t>
          </a:r>
          <a:endParaRPr lang="el-GR" sz="1100" b="1" dirty="0"/>
        </a:p>
      </dgm:t>
    </dgm:pt>
    <dgm:pt modelId="{E9C09218-7EAA-4CBB-8839-EDF6B08C137F}" type="parTrans" cxnId="{00F27BA2-7023-478A-B3E9-C4AD02CA3863}">
      <dgm:prSet/>
      <dgm:spPr/>
      <dgm:t>
        <a:bodyPr/>
        <a:lstStyle/>
        <a:p>
          <a:endParaRPr lang="el-GR"/>
        </a:p>
      </dgm:t>
    </dgm:pt>
    <dgm:pt modelId="{B18D63FF-3183-4B9F-89A5-EA0966DEFFC9}" type="sibTrans" cxnId="{00F27BA2-7023-478A-B3E9-C4AD02CA3863}">
      <dgm:prSet/>
      <dgm:spPr/>
      <dgm:t>
        <a:bodyPr/>
        <a:lstStyle/>
        <a:p>
          <a:endParaRPr lang="el-GR"/>
        </a:p>
      </dgm:t>
    </dgm:pt>
    <dgm:pt modelId="{665F62E9-64AE-4BE3-85B3-39F13FE061B3}">
      <dgm:prSet custT="1"/>
      <dgm:spPr/>
      <dgm:t>
        <a:bodyPr/>
        <a:lstStyle/>
        <a:p>
          <a:pPr rtl="0"/>
          <a:r>
            <a:rPr lang="el-GR" sz="1100" b="1" dirty="0" smtClean="0"/>
            <a:t>Αγορές – Παραλαβή – Αποθήκευση</a:t>
          </a:r>
          <a:endParaRPr lang="el-GR" sz="1100" b="1" dirty="0"/>
        </a:p>
      </dgm:t>
    </dgm:pt>
    <dgm:pt modelId="{6800F5CA-E0DD-4803-8DF6-102348216B24}" type="parTrans" cxnId="{F1AC736B-193E-4C37-8D46-27AB86AC8EF2}">
      <dgm:prSet/>
      <dgm:spPr/>
      <dgm:t>
        <a:bodyPr/>
        <a:lstStyle/>
        <a:p>
          <a:endParaRPr lang="el-GR"/>
        </a:p>
      </dgm:t>
    </dgm:pt>
    <dgm:pt modelId="{B0D256C4-90A8-479A-BDA9-48672682C6B4}" type="sibTrans" cxnId="{F1AC736B-193E-4C37-8D46-27AB86AC8EF2}">
      <dgm:prSet/>
      <dgm:spPr/>
      <dgm:t>
        <a:bodyPr/>
        <a:lstStyle/>
        <a:p>
          <a:endParaRPr lang="el-GR"/>
        </a:p>
      </dgm:t>
    </dgm:pt>
    <dgm:pt modelId="{97289C03-862D-42DB-BC6E-863625299279}">
      <dgm:prSet custT="1"/>
      <dgm:spPr/>
      <dgm:t>
        <a:bodyPr/>
        <a:lstStyle/>
        <a:p>
          <a:pPr rtl="0"/>
          <a:r>
            <a:rPr lang="el-GR" sz="1400" b="1" dirty="0" smtClean="0"/>
            <a:t>Εξαγωγές προς τα τμήματα</a:t>
          </a:r>
          <a:endParaRPr lang="el-GR" sz="1400" b="1" dirty="0"/>
        </a:p>
      </dgm:t>
    </dgm:pt>
    <dgm:pt modelId="{BAEB4D94-DCB5-4A64-BCA8-3B50E5F13BF7}" type="parTrans" cxnId="{43FF7B8C-7DAE-43E5-B51C-463F81B58D5E}">
      <dgm:prSet/>
      <dgm:spPr/>
      <dgm:t>
        <a:bodyPr/>
        <a:lstStyle/>
        <a:p>
          <a:endParaRPr lang="el-GR"/>
        </a:p>
      </dgm:t>
    </dgm:pt>
    <dgm:pt modelId="{69906277-43D3-449A-A3EB-8FEA5C683F9C}" type="sibTrans" cxnId="{43FF7B8C-7DAE-43E5-B51C-463F81B58D5E}">
      <dgm:prSet/>
      <dgm:spPr/>
      <dgm:t>
        <a:bodyPr/>
        <a:lstStyle/>
        <a:p>
          <a:endParaRPr lang="el-GR"/>
        </a:p>
      </dgm:t>
    </dgm:pt>
    <dgm:pt modelId="{5B763D76-7B6D-49B8-893B-36D9AD3379CD}">
      <dgm:prSet custT="1"/>
      <dgm:spPr/>
      <dgm:t>
        <a:bodyPr/>
        <a:lstStyle/>
        <a:p>
          <a:pPr rtl="0"/>
          <a:r>
            <a:rPr lang="el-GR" sz="2000" b="1" dirty="0" smtClean="0"/>
            <a:t>Πωλήσεις</a:t>
          </a:r>
          <a:endParaRPr lang="el-GR" sz="2000" b="1" dirty="0"/>
        </a:p>
      </dgm:t>
    </dgm:pt>
    <dgm:pt modelId="{6E8C2CA5-00F9-4A58-A8CC-81171AD6B70A}" type="parTrans" cxnId="{A7F7B9EA-4694-412D-89CE-E62484074B9C}">
      <dgm:prSet/>
      <dgm:spPr/>
      <dgm:t>
        <a:bodyPr/>
        <a:lstStyle/>
        <a:p>
          <a:endParaRPr lang="el-GR"/>
        </a:p>
      </dgm:t>
    </dgm:pt>
    <dgm:pt modelId="{C7490F54-1EDE-4E5B-AC50-D0FED41324D3}" type="sibTrans" cxnId="{A7F7B9EA-4694-412D-89CE-E62484074B9C}">
      <dgm:prSet/>
      <dgm:spPr/>
      <dgm:t>
        <a:bodyPr/>
        <a:lstStyle/>
        <a:p>
          <a:endParaRPr lang="el-GR"/>
        </a:p>
      </dgm:t>
    </dgm:pt>
    <dgm:pt modelId="{0255C377-A7FF-484F-8C9D-94D5ADB7F2F2}">
      <dgm:prSet custT="1"/>
      <dgm:spPr/>
      <dgm:t>
        <a:bodyPr/>
        <a:lstStyle/>
        <a:p>
          <a:pPr rtl="0"/>
          <a:r>
            <a:rPr lang="el-GR" sz="2400" b="1" dirty="0" smtClean="0"/>
            <a:t>Έλεγχος</a:t>
          </a:r>
          <a:endParaRPr lang="el-GR" sz="2400" b="1" dirty="0"/>
        </a:p>
      </dgm:t>
    </dgm:pt>
    <dgm:pt modelId="{C100B20C-10C0-4FF7-8665-A484DE730B42}" type="parTrans" cxnId="{90576A24-8D63-45E3-AA7D-1EBDA82C6DD9}">
      <dgm:prSet/>
      <dgm:spPr/>
      <dgm:t>
        <a:bodyPr/>
        <a:lstStyle/>
        <a:p>
          <a:endParaRPr lang="el-GR"/>
        </a:p>
      </dgm:t>
    </dgm:pt>
    <dgm:pt modelId="{644A4A87-F5CE-4132-BC06-E6A4BA82036A}" type="sibTrans" cxnId="{90576A24-8D63-45E3-AA7D-1EBDA82C6DD9}">
      <dgm:prSet/>
      <dgm:spPr/>
      <dgm:t>
        <a:bodyPr/>
        <a:lstStyle/>
        <a:p>
          <a:endParaRPr lang="el-GR"/>
        </a:p>
      </dgm:t>
    </dgm:pt>
    <dgm:pt modelId="{0A432207-D727-4AB4-A05F-90F7B7040848}" type="pres">
      <dgm:prSet presAssocID="{DA8C864F-1543-48E1-BD87-4A8EFD20F5AE}" presName="Name0" presStyleCnt="0">
        <dgm:presLayoutVars>
          <dgm:dir/>
          <dgm:resizeHandles val="exact"/>
        </dgm:presLayoutVars>
      </dgm:prSet>
      <dgm:spPr/>
      <dgm:t>
        <a:bodyPr/>
        <a:lstStyle/>
        <a:p>
          <a:endParaRPr lang="el-GR"/>
        </a:p>
      </dgm:t>
    </dgm:pt>
    <dgm:pt modelId="{84D0D5C1-78CD-4828-A26D-F4C43AB8EC97}" type="pres">
      <dgm:prSet presAssocID="{DA8C864F-1543-48E1-BD87-4A8EFD20F5AE}" presName="cycle" presStyleCnt="0"/>
      <dgm:spPr/>
    </dgm:pt>
    <dgm:pt modelId="{76C6D104-0CD9-4159-B71F-3F940C73CA80}" type="pres">
      <dgm:prSet presAssocID="{31F65412-4D1A-41DE-A840-BA9C98405882}" presName="nodeFirstNode" presStyleLbl="node1" presStyleIdx="0" presStyleCnt="9">
        <dgm:presLayoutVars>
          <dgm:bulletEnabled val="1"/>
        </dgm:presLayoutVars>
      </dgm:prSet>
      <dgm:spPr/>
      <dgm:t>
        <a:bodyPr/>
        <a:lstStyle/>
        <a:p>
          <a:endParaRPr lang="el-GR"/>
        </a:p>
      </dgm:t>
    </dgm:pt>
    <dgm:pt modelId="{F9C534A1-3992-4082-A199-604EDBE73AA5}" type="pres">
      <dgm:prSet presAssocID="{8FA2F1FD-82A6-4F96-97CD-2661E66BFD81}" presName="sibTransFirstNode" presStyleLbl="bgShp" presStyleIdx="0" presStyleCnt="1"/>
      <dgm:spPr/>
      <dgm:t>
        <a:bodyPr/>
        <a:lstStyle/>
        <a:p>
          <a:endParaRPr lang="el-GR"/>
        </a:p>
      </dgm:t>
    </dgm:pt>
    <dgm:pt modelId="{54876F04-94F0-4A19-BAB6-6DA7428C7986}" type="pres">
      <dgm:prSet presAssocID="{D953F2CD-E4E6-4041-A613-34BCC7C5AA10}" presName="nodeFollowingNodes" presStyleLbl="node1" presStyleIdx="1" presStyleCnt="9">
        <dgm:presLayoutVars>
          <dgm:bulletEnabled val="1"/>
        </dgm:presLayoutVars>
      </dgm:prSet>
      <dgm:spPr/>
      <dgm:t>
        <a:bodyPr/>
        <a:lstStyle/>
        <a:p>
          <a:endParaRPr lang="el-GR"/>
        </a:p>
      </dgm:t>
    </dgm:pt>
    <dgm:pt modelId="{748EA97A-8EC8-4CE6-AD85-48029F464578}" type="pres">
      <dgm:prSet presAssocID="{DA167BD4-F751-473D-8275-CE694ECF0A5E}" presName="nodeFollowingNodes" presStyleLbl="node1" presStyleIdx="2" presStyleCnt="9">
        <dgm:presLayoutVars>
          <dgm:bulletEnabled val="1"/>
        </dgm:presLayoutVars>
      </dgm:prSet>
      <dgm:spPr/>
      <dgm:t>
        <a:bodyPr/>
        <a:lstStyle/>
        <a:p>
          <a:endParaRPr lang="el-GR"/>
        </a:p>
      </dgm:t>
    </dgm:pt>
    <dgm:pt modelId="{39527EAA-0273-453E-9934-4EF8A00EBA47}" type="pres">
      <dgm:prSet presAssocID="{1DF25CF6-BAE1-49C9-9FB9-3CABABF90EF1}" presName="nodeFollowingNodes" presStyleLbl="node1" presStyleIdx="3" presStyleCnt="9">
        <dgm:presLayoutVars>
          <dgm:bulletEnabled val="1"/>
        </dgm:presLayoutVars>
      </dgm:prSet>
      <dgm:spPr/>
      <dgm:t>
        <a:bodyPr/>
        <a:lstStyle/>
        <a:p>
          <a:endParaRPr lang="el-GR"/>
        </a:p>
      </dgm:t>
    </dgm:pt>
    <dgm:pt modelId="{63124633-EEFB-428A-9942-511043510E1B}" type="pres">
      <dgm:prSet presAssocID="{ACAAAAD1-CBD8-47F8-9C8A-03CE20AEEBC3}" presName="nodeFollowingNodes" presStyleLbl="node1" presStyleIdx="4" presStyleCnt="9">
        <dgm:presLayoutVars>
          <dgm:bulletEnabled val="1"/>
        </dgm:presLayoutVars>
      </dgm:prSet>
      <dgm:spPr/>
      <dgm:t>
        <a:bodyPr/>
        <a:lstStyle/>
        <a:p>
          <a:endParaRPr lang="el-GR"/>
        </a:p>
      </dgm:t>
    </dgm:pt>
    <dgm:pt modelId="{62BF1A71-B192-4901-94C7-8EB8CF4C9844}" type="pres">
      <dgm:prSet presAssocID="{665F62E9-64AE-4BE3-85B3-39F13FE061B3}" presName="nodeFollowingNodes" presStyleLbl="node1" presStyleIdx="5" presStyleCnt="9">
        <dgm:presLayoutVars>
          <dgm:bulletEnabled val="1"/>
        </dgm:presLayoutVars>
      </dgm:prSet>
      <dgm:spPr/>
      <dgm:t>
        <a:bodyPr/>
        <a:lstStyle/>
        <a:p>
          <a:endParaRPr lang="el-GR"/>
        </a:p>
      </dgm:t>
    </dgm:pt>
    <dgm:pt modelId="{A078FD06-AC19-4946-A6D2-6BA516769F7F}" type="pres">
      <dgm:prSet presAssocID="{97289C03-862D-42DB-BC6E-863625299279}" presName="nodeFollowingNodes" presStyleLbl="node1" presStyleIdx="6" presStyleCnt="9">
        <dgm:presLayoutVars>
          <dgm:bulletEnabled val="1"/>
        </dgm:presLayoutVars>
      </dgm:prSet>
      <dgm:spPr/>
      <dgm:t>
        <a:bodyPr/>
        <a:lstStyle/>
        <a:p>
          <a:endParaRPr lang="el-GR"/>
        </a:p>
      </dgm:t>
    </dgm:pt>
    <dgm:pt modelId="{948CF3C8-FE52-499F-8EC3-072EEDA3CF8C}" type="pres">
      <dgm:prSet presAssocID="{5B763D76-7B6D-49B8-893B-36D9AD3379CD}" presName="nodeFollowingNodes" presStyleLbl="node1" presStyleIdx="7" presStyleCnt="9">
        <dgm:presLayoutVars>
          <dgm:bulletEnabled val="1"/>
        </dgm:presLayoutVars>
      </dgm:prSet>
      <dgm:spPr/>
      <dgm:t>
        <a:bodyPr/>
        <a:lstStyle/>
        <a:p>
          <a:endParaRPr lang="el-GR"/>
        </a:p>
      </dgm:t>
    </dgm:pt>
    <dgm:pt modelId="{E4759A60-644E-4783-8F4D-0D177376201F}" type="pres">
      <dgm:prSet presAssocID="{0255C377-A7FF-484F-8C9D-94D5ADB7F2F2}" presName="nodeFollowingNodes" presStyleLbl="node1" presStyleIdx="8" presStyleCnt="9">
        <dgm:presLayoutVars>
          <dgm:bulletEnabled val="1"/>
        </dgm:presLayoutVars>
      </dgm:prSet>
      <dgm:spPr/>
      <dgm:t>
        <a:bodyPr/>
        <a:lstStyle/>
        <a:p>
          <a:endParaRPr lang="el-GR"/>
        </a:p>
      </dgm:t>
    </dgm:pt>
  </dgm:ptLst>
  <dgm:cxnLst>
    <dgm:cxn modelId="{5D9B493B-0D0D-42F1-86FE-D657EC08F3D3}" srcId="{DA8C864F-1543-48E1-BD87-4A8EFD20F5AE}" destId="{D953F2CD-E4E6-4041-A613-34BCC7C5AA10}" srcOrd="1" destOrd="0" parTransId="{66174C4E-AD50-4D32-8CB8-A752C88AB878}" sibTransId="{CCB869EE-C646-4D14-9386-DE67F9FFBDED}"/>
    <dgm:cxn modelId="{2F677520-A9FD-4BEF-BDE5-D3E14953D1DA}" type="presOf" srcId="{31F65412-4D1A-41DE-A840-BA9C98405882}" destId="{76C6D104-0CD9-4159-B71F-3F940C73CA80}" srcOrd="0" destOrd="0" presId="urn:microsoft.com/office/officeart/2005/8/layout/cycle3"/>
    <dgm:cxn modelId="{B7143478-B237-4E85-A0BC-8440CD7664A4}" type="presOf" srcId="{1DF25CF6-BAE1-49C9-9FB9-3CABABF90EF1}" destId="{39527EAA-0273-453E-9934-4EF8A00EBA47}" srcOrd="0" destOrd="0" presId="urn:microsoft.com/office/officeart/2005/8/layout/cycle3"/>
    <dgm:cxn modelId="{90576A24-8D63-45E3-AA7D-1EBDA82C6DD9}" srcId="{DA8C864F-1543-48E1-BD87-4A8EFD20F5AE}" destId="{0255C377-A7FF-484F-8C9D-94D5ADB7F2F2}" srcOrd="8" destOrd="0" parTransId="{C100B20C-10C0-4FF7-8665-A484DE730B42}" sibTransId="{644A4A87-F5CE-4132-BC06-E6A4BA82036A}"/>
    <dgm:cxn modelId="{E879756F-C579-434E-9E7A-131203BFD133}" srcId="{DA8C864F-1543-48E1-BD87-4A8EFD20F5AE}" destId="{DA167BD4-F751-473D-8275-CE694ECF0A5E}" srcOrd="2" destOrd="0" parTransId="{C1C57CCA-26EB-44E0-B598-9D464586128C}" sibTransId="{628814D8-6A31-4E2C-9366-1E7316CEA8A1}"/>
    <dgm:cxn modelId="{F1AC736B-193E-4C37-8D46-27AB86AC8EF2}" srcId="{DA8C864F-1543-48E1-BD87-4A8EFD20F5AE}" destId="{665F62E9-64AE-4BE3-85B3-39F13FE061B3}" srcOrd="5" destOrd="0" parTransId="{6800F5CA-E0DD-4803-8DF6-102348216B24}" sibTransId="{B0D256C4-90A8-479A-BDA9-48672682C6B4}"/>
    <dgm:cxn modelId="{0649BDC0-F645-4313-86B5-2B5F1214A94F}" type="presOf" srcId="{97289C03-862D-42DB-BC6E-863625299279}" destId="{A078FD06-AC19-4946-A6D2-6BA516769F7F}" srcOrd="0" destOrd="0" presId="urn:microsoft.com/office/officeart/2005/8/layout/cycle3"/>
    <dgm:cxn modelId="{5D6F3524-424C-4B7E-945D-C3EAD36419C7}" type="presOf" srcId="{ACAAAAD1-CBD8-47F8-9C8A-03CE20AEEBC3}" destId="{63124633-EEFB-428A-9942-511043510E1B}" srcOrd="0" destOrd="0" presId="urn:microsoft.com/office/officeart/2005/8/layout/cycle3"/>
    <dgm:cxn modelId="{CFA26747-76A5-4699-969F-755415AB967F}" type="presOf" srcId="{665F62E9-64AE-4BE3-85B3-39F13FE061B3}" destId="{62BF1A71-B192-4901-94C7-8EB8CF4C9844}" srcOrd="0" destOrd="0" presId="urn:microsoft.com/office/officeart/2005/8/layout/cycle3"/>
    <dgm:cxn modelId="{D2C55863-8986-4F4A-9E40-ADEE3A47B675}" type="presOf" srcId="{D953F2CD-E4E6-4041-A613-34BCC7C5AA10}" destId="{54876F04-94F0-4A19-BAB6-6DA7428C7986}" srcOrd="0" destOrd="0" presId="urn:microsoft.com/office/officeart/2005/8/layout/cycle3"/>
    <dgm:cxn modelId="{00F27BA2-7023-478A-B3E9-C4AD02CA3863}" srcId="{DA8C864F-1543-48E1-BD87-4A8EFD20F5AE}" destId="{ACAAAAD1-CBD8-47F8-9C8A-03CE20AEEBC3}" srcOrd="4" destOrd="0" parTransId="{E9C09218-7EAA-4CBB-8839-EDF6B08C137F}" sibTransId="{B18D63FF-3183-4B9F-89A5-EA0966DEFFC9}"/>
    <dgm:cxn modelId="{3DD0F72E-47B4-404D-9A76-D0750F42C5C3}" type="presOf" srcId="{DA8C864F-1543-48E1-BD87-4A8EFD20F5AE}" destId="{0A432207-D727-4AB4-A05F-90F7B7040848}" srcOrd="0" destOrd="0" presId="urn:microsoft.com/office/officeart/2005/8/layout/cycle3"/>
    <dgm:cxn modelId="{2073383F-32C8-4016-BE4B-B440B2764945}" type="presOf" srcId="{8FA2F1FD-82A6-4F96-97CD-2661E66BFD81}" destId="{F9C534A1-3992-4082-A199-604EDBE73AA5}" srcOrd="0" destOrd="0" presId="urn:microsoft.com/office/officeart/2005/8/layout/cycle3"/>
    <dgm:cxn modelId="{57FD6B62-0A54-40B3-AF0F-70E4C988A17C}" type="presOf" srcId="{0255C377-A7FF-484F-8C9D-94D5ADB7F2F2}" destId="{E4759A60-644E-4783-8F4D-0D177376201F}" srcOrd="0" destOrd="0" presId="urn:microsoft.com/office/officeart/2005/8/layout/cycle3"/>
    <dgm:cxn modelId="{78BCA88E-4816-4B55-9C73-85174DD0A700}" srcId="{DA8C864F-1543-48E1-BD87-4A8EFD20F5AE}" destId="{1DF25CF6-BAE1-49C9-9FB9-3CABABF90EF1}" srcOrd="3" destOrd="0" parTransId="{B640951C-708F-4361-9CF0-F6ECC734CDF1}" sibTransId="{52030282-1696-400E-8520-06DAC52BFC07}"/>
    <dgm:cxn modelId="{A7F7B9EA-4694-412D-89CE-E62484074B9C}" srcId="{DA8C864F-1543-48E1-BD87-4A8EFD20F5AE}" destId="{5B763D76-7B6D-49B8-893B-36D9AD3379CD}" srcOrd="7" destOrd="0" parTransId="{6E8C2CA5-00F9-4A58-A8CC-81171AD6B70A}" sibTransId="{C7490F54-1EDE-4E5B-AC50-D0FED41324D3}"/>
    <dgm:cxn modelId="{C05C338E-3D21-493D-9131-946645987ABC}" type="presOf" srcId="{DA167BD4-F751-473D-8275-CE694ECF0A5E}" destId="{748EA97A-8EC8-4CE6-AD85-48029F464578}" srcOrd="0" destOrd="0" presId="urn:microsoft.com/office/officeart/2005/8/layout/cycle3"/>
    <dgm:cxn modelId="{C28093FA-3E7A-4F08-8A24-02180E581BB8}" srcId="{DA8C864F-1543-48E1-BD87-4A8EFD20F5AE}" destId="{31F65412-4D1A-41DE-A840-BA9C98405882}" srcOrd="0" destOrd="0" parTransId="{541E64C1-2AAC-4783-910E-75953DFEDC7C}" sibTransId="{8FA2F1FD-82A6-4F96-97CD-2661E66BFD81}"/>
    <dgm:cxn modelId="{43FF7B8C-7DAE-43E5-B51C-463F81B58D5E}" srcId="{DA8C864F-1543-48E1-BD87-4A8EFD20F5AE}" destId="{97289C03-862D-42DB-BC6E-863625299279}" srcOrd="6" destOrd="0" parTransId="{BAEB4D94-DCB5-4A64-BCA8-3B50E5F13BF7}" sibTransId="{69906277-43D3-449A-A3EB-8FEA5C683F9C}"/>
    <dgm:cxn modelId="{E5369FCF-C4E7-435B-BA1A-A6940A312EF5}" type="presOf" srcId="{5B763D76-7B6D-49B8-893B-36D9AD3379CD}" destId="{948CF3C8-FE52-499F-8EC3-072EEDA3CF8C}" srcOrd="0" destOrd="0" presId="urn:microsoft.com/office/officeart/2005/8/layout/cycle3"/>
    <dgm:cxn modelId="{133463D2-1CF0-4327-9D7F-758497D925B2}" type="presParOf" srcId="{0A432207-D727-4AB4-A05F-90F7B7040848}" destId="{84D0D5C1-78CD-4828-A26D-F4C43AB8EC97}" srcOrd="0" destOrd="0" presId="urn:microsoft.com/office/officeart/2005/8/layout/cycle3"/>
    <dgm:cxn modelId="{037C2758-21DE-41A2-B5C4-46AE875E8E28}" type="presParOf" srcId="{84D0D5C1-78CD-4828-A26D-F4C43AB8EC97}" destId="{76C6D104-0CD9-4159-B71F-3F940C73CA80}" srcOrd="0" destOrd="0" presId="urn:microsoft.com/office/officeart/2005/8/layout/cycle3"/>
    <dgm:cxn modelId="{FB79D600-9952-48C2-BF6E-313985066FA6}" type="presParOf" srcId="{84D0D5C1-78CD-4828-A26D-F4C43AB8EC97}" destId="{F9C534A1-3992-4082-A199-604EDBE73AA5}" srcOrd="1" destOrd="0" presId="urn:microsoft.com/office/officeart/2005/8/layout/cycle3"/>
    <dgm:cxn modelId="{6E6AD203-70A3-4DF8-8874-C45EF632AB4B}" type="presParOf" srcId="{84D0D5C1-78CD-4828-A26D-F4C43AB8EC97}" destId="{54876F04-94F0-4A19-BAB6-6DA7428C7986}" srcOrd="2" destOrd="0" presId="urn:microsoft.com/office/officeart/2005/8/layout/cycle3"/>
    <dgm:cxn modelId="{85B1DCF1-9194-4687-9CFB-FF8E607CD155}" type="presParOf" srcId="{84D0D5C1-78CD-4828-A26D-F4C43AB8EC97}" destId="{748EA97A-8EC8-4CE6-AD85-48029F464578}" srcOrd="3" destOrd="0" presId="urn:microsoft.com/office/officeart/2005/8/layout/cycle3"/>
    <dgm:cxn modelId="{216D6392-E3D0-439F-B0CF-8E0A87D1BF2B}" type="presParOf" srcId="{84D0D5C1-78CD-4828-A26D-F4C43AB8EC97}" destId="{39527EAA-0273-453E-9934-4EF8A00EBA47}" srcOrd="4" destOrd="0" presId="urn:microsoft.com/office/officeart/2005/8/layout/cycle3"/>
    <dgm:cxn modelId="{EC75FB41-DBD8-41CF-B507-A1F988B367DE}" type="presParOf" srcId="{84D0D5C1-78CD-4828-A26D-F4C43AB8EC97}" destId="{63124633-EEFB-428A-9942-511043510E1B}" srcOrd="5" destOrd="0" presId="urn:microsoft.com/office/officeart/2005/8/layout/cycle3"/>
    <dgm:cxn modelId="{7D26C2D5-9062-4C5D-8608-18968DBAA270}" type="presParOf" srcId="{84D0D5C1-78CD-4828-A26D-F4C43AB8EC97}" destId="{62BF1A71-B192-4901-94C7-8EB8CF4C9844}" srcOrd="6" destOrd="0" presId="urn:microsoft.com/office/officeart/2005/8/layout/cycle3"/>
    <dgm:cxn modelId="{6192942A-FC2F-4832-87C7-F8758B12CBAE}" type="presParOf" srcId="{84D0D5C1-78CD-4828-A26D-F4C43AB8EC97}" destId="{A078FD06-AC19-4946-A6D2-6BA516769F7F}" srcOrd="7" destOrd="0" presId="urn:microsoft.com/office/officeart/2005/8/layout/cycle3"/>
    <dgm:cxn modelId="{6BCA2614-1E1F-4F01-BBB4-476DCCD97C94}" type="presParOf" srcId="{84D0D5C1-78CD-4828-A26D-F4C43AB8EC97}" destId="{948CF3C8-FE52-499F-8EC3-072EEDA3CF8C}" srcOrd="8" destOrd="0" presId="urn:microsoft.com/office/officeart/2005/8/layout/cycle3"/>
    <dgm:cxn modelId="{A3DAED75-8862-4AC9-944F-0001FCD1D9FA}" type="presParOf" srcId="{84D0D5C1-78CD-4828-A26D-F4C43AB8EC97}" destId="{E4759A60-644E-4783-8F4D-0D177376201F}" srcOrd="9"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478D14D-D1A6-4059-B01F-46F028B64DE6}"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l-GR"/>
        </a:p>
      </dgm:t>
    </dgm:pt>
    <dgm:pt modelId="{873BF376-A9EA-444B-A7AD-E691C7F5C1C5}">
      <dgm:prSet/>
      <dgm:spPr/>
      <dgm:t>
        <a:bodyPr/>
        <a:lstStyle/>
        <a:p>
          <a:pPr rtl="0"/>
          <a:r>
            <a:rPr lang="el-GR" smtClean="0"/>
            <a:t>Οι προδιαγραφές ποιότητας καθορίζονται:</a:t>
          </a:r>
          <a:endParaRPr lang="el-GR"/>
        </a:p>
      </dgm:t>
    </dgm:pt>
    <dgm:pt modelId="{AAEA27D3-7D2C-4BE2-A9D1-166DFEB2AAB5}" type="parTrans" cxnId="{BC6EAB84-774B-4907-AC25-E12D70B21028}">
      <dgm:prSet/>
      <dgm:spPr/>
      <dgm:t>
        <a:bodyPr/>
        <a:lstStyle/>
        <a:p>
          <a:endParaRPr lang="el-GR"/>
        </a:p>
      </dgm:t>
    </dgm:pt>
    <dgm:pt modelId="{6984432C-0DBF-438C-B927-0FE577846F8F}" type="sibTrans" cxnId="{BC6EAB84-774B-4907-AC25-E12D70B21028}">
      <dgm:prSet/>
      <dgm:spPr/>
      <dgm:t>
        <a:bodyPr/>
        <a:lstStyle/>
        <a:p>
          <a:endParaRPr lang="el-GR"/>
        </a:p>
      </dgm:t>
    </dgm:pt>
    <dgm:pt modelId="{EE0AD47E-270D-46A3-8A17-C925FC3093C8}">
      <dgm:prSet/>
      <dgm:spPr/>
      <dgm:t>
        <a:bodyPr/>
        <a:lstStyle/>
        <a:p>
          <a:pPr rtl="0"/>
          <a:r>
            <a:rPr lang="el-GR" smtClean="0"/>
            <a:t>Από την γενικότερη πολιτική της επιχείρησης</a:t>
          </a:r>
          <a:endParaRPr lang="el-GR"/>
        </a:p>
      </dgm:t>
    </dgm:pt>
    <dgm:pt modelId="{0F2191CC-1F7B-4832-9ECE-5EAD64C58599}" type="parTrans" cxnId="{45DA2CFA-BE7B-44A3-BE8F-E40475817E9F}">
      <dgm:prSet/>
      <dgm:spPr/>
      <dgm:t>
        <a:bodyPr/>
        <a:lstStyle/>
        <a:p>
          <a:endParaRPr lang="el-GR"/>
        </a:p>
      </dgm:t>
    </dgm:pt>
    <dgm:pt modelId="{682961D9-C068-4EC8-919E-F4E1E50718F3}" type="sibTrans" cxnId="{45DA2CFA-BE7B-44A3-BE8F-E40475817E9F}">
      <dgm:prSet/>
      <dgm:spPr/>
      <dgm:t>
        <a:bodyPr/>
        <a:lstStyle/>
        <a:p>
          <a:endParaRPr lang="el-GR"/>
        </a:p>
      </dgm:t>
    </dgm:pt>
    <dgm:pt modelId="{77B75E8A-1E2D-4063-B4A5-F2BB7F55E2CF}">
      <dgm:prSet/>
      <dgm:spPr/>
      <dgm:t>
        <a:bodyPr/>
        <a:lstStyle/>
        <a:p>
          <a:pPr rtl="0"/>
          <a:r>
            <a:rPr lang="el-GR" smtClean="0"/>
            <a:t>Τις ιδιαιτερότητες των προσφερόμενων εδεσμάτων και ποτών</a:t>
          </a:r>
          <a:endParaRPr lang="el-GR"/>
        </a:p>
      </dgm:t>
    </dgm:pt>
    <dgm:pt modelId="{C7DB201E-0F40-4522-BB59-B1B106D1723A}" type="parTrans" cxnId="{F6AAB5F5-CD63-4039-9B5C-9877FBFF96EF}">
      <dgm:prSet/>
      <dgm:spPr/>
      <dgm:t>
        <a:bodyPr/>
        <a:lstStyle/>
        <a:p>
          <a:endParaRPr lang="el-GR"/>
        </a:p>
      </dgm:t>
    </dgm:pt>
    <dgm:pt modelId="{5645DD07-E371-40B2-9F46-5333085B34D7}" type="sibTrans" cxnId="{F6AAB5F5-CD63-4039-9B5C-9877FBFF96EF}">
      <dgm:prSet/>
      <dgm:spPr/>
      <dgm:t>
        <a:bodyPr/>
        <a:lstStyle/>
        <a:p>
          <a:endParaRPr lang="el-GR"/>
        </a:p>
      </dgm:t>
    </dgm:pt>
    <dgm:pt modelId="{D3D31959-018C-45B7-A5C3-9EBED5E06574}">
      <dgm:prSet/>
      <dgm:spPr/>
      <dgm:t>
        <a:bodyPr/>
        <a:lstStyle/>
        <a:p>
          <a:pPr rtl="0"/>
          <a:r>
            <a:rPr lang="el-GR" smtClean="0"/>
            <a:t>Τις τιμές πώλησης των προσφερόμενων ειδών</a:t>
          </a:r>
          <a:endParaRPr lang="el-GR"/>
        </a:p>
      </dgm:t>
    </dgm:pt>
    <dgm:pt modelId="{579B5A82-B508-4A8A-8940-DE037B597C11}" type="parTrans" cxnId="{B9D3FFCB-039B-47BB-9E13-11B98D4F2CC9}">
      <dgm:prSet/>
      <dgm:spPr/>
      <dgm:t>
        <a:bodyPr/>
        <a:lstStyle/>
        <a:p>
          <a:endParaRPr lang="el-GR"/>
        </a:p>
      </dgm:t>
    </dgm:pt>
    <dgm:pt modelId="{29894B08-9890-452B-AC9D-B8016DEA9796}" type="sibTrans" cxnId="{B9D3FFCB-039B-47BB-9E13-11B98D4F2CC9}">
      <dgm:prSet/>
      <dgm:spPr/>
      <dgm:t>
        <a:bodyPr/>
        <a:lstStyle/>
        <a:p>
          <a:endParaRPr lang="el-GR"/>
        </a:p>
      </dgm:t>
    </dgm:pt>
    <dgm:pt modelId="{4CC2C154-E028-4BCF-89E9-15B215A21301}">
      <dgm:prSet/>
      <dgm:spPr/>
      <dgm:t>
        <a:bodyPr/>
        <a:lstStyle/>
        <a:p>
          <a:pPr rtl="0"/>
          <a:r>
            <a:rPr lang="el-GR" smtClean="0"/>
            <a:t>Τα ποσοστά απόδοσης των προϊόντων</a:t>
          </a:r>
          <a:endParaRPr lang="el-GR"/>
        </a:p>
      </dgm:t>
    </dgm:pt>
    <dgm:pt modelId="{448ECBD9-D58C-469F-BC48-3A9348C71EDA}" type="parTrans" cxnId="{60F82441-6B64-4042-83F6-FD84CC0D6D33}">
      <dgm:prSet/>
      <dgm:spPr/>
      <dgm:t>
        <a:bodyPr/>
        <a:lstStyle/>
        <a:p>
          <a:endParaRPr lang="el-GR"/>
        </a:p>
      </dgm:t>
    </dgm:pt>
    <dgm:pt modelId="{7DB66B39-A0BE-4B47-A67B-3C5E4F3AF95E}" type="sibTrans" cxnId="{60F82441-6B64-4042-83F6-FD84CC0D6D33}">
      <dgm:prSet/>
      <dgm:spPr/>
      <dgm:t>
        <a:bodyPr/>
        <a:lstStyle/>
        <a:p>
          <a:endParaRPr lang="el-GR"/>
        </a:p>
      </dgm:t>
    </dgm:pt>
    <dgm:pt modelId="{A1726FDF-A1C5-4BCD-BF67-DCD81153CDF6}">
      <dgm:prSet/>
      <dgm:spPr/>
      <dgm:t>
        <a:bodyPr/>
        <a:lstStyle/>
        <a:p>
          <a:pPr rtl="0"/>
          <a:r>
            <a:rPr lang="el-GR" smtClean="0"/>
            <a:t>Την οργάνωση και τον εξοπλισμό της κουζίνας</a:t>
          </a:r>
          <a:endParaRPr lang="el-GR"/>
        </a:p>
      </dgm:t>
    </dgm:pt>
    <dgm:pt modelId="{23A084FC-D69A-450F-B92B-3B704ECC09A4}" type="parTrans" cxnId="{4EF1BAEE-94ED-4F5B-BBE0-58DCACE3C31A}">
      <dgm:prSet/>
      <dgm:spPr/>
      <dgm:t>
        <a:bodyPr/>
        <a:lstStyle/>
        <a:p>
          <a:endParaRPr lang="el-GR"/>
        </a:p>
      </dgm:t>
    </dgm:pt>
    <dgm:pt modelId="{CF26A25F-E2D3-46E5-9837-52CEC262BC89}" type="sibTrans" cxnId="{4EF1BAEE-94ED-4F5B-BBE0-58DCACE3C31A}">
      <dgm:prSet/>
      <dgm:spPr/>
      <dgm:t>
        <a:bodyPr/>
        <a:lstStyle/>
        <a:p>
          <a:endParaRPr lang="el-GR"/>
        </a:p>
      </dgm:t>
    </dgm:pt>
    <dgm:pt modelId="{062B54C1-E829-40DC-8F4F-9887B6F952AD}">
      <dgm:prSet/>
      <dgm:spPr/>
      <dgm:t>
        <a:bodyPr/>
        <a:lstStyle/>
        <a:p>
          <a:pPr rtl="0"/>
          <a:r>
            <a:rPr lang="el-GR" smtClean="0"/>
            <a:t>Τις δυνατότητες του προσωπικού</a:t>
          </a:r>
          <a:endParaRPr lang="el-GR"/>
        </a:p>
      </dgm:t>
    </dgm:pt>
    <dgm:pt modelId="{36FE6827-0E38-49E4-AA68-542422973FDF}" type="parTrans" cxnId="{C4B4207D-2524-4788-93FF-E9CFCBFA14BA}">
      <dgm:prSet/>
      <dgm:spPr/>
      <dgm:t>
        <a:bodyPr/>
        <a:lstStyle/>
        <a:p>
          <a:endParaRPr lang="el-GR"/>
        </a:p>
      </dgm:t>
    </dgm:pt>
    <dgm:pt modelId="{35FDDE6B-7CE8-4FF2-9624-84D807ADE829}" type="sibTrans" cxnId="{C4B4207D-2524-4788-93FF-E9CFCBFA14BA}">
      <dgm:prSet/>
      <dgm:spPr/>
      <dgm:t>
        <a:bodyPr/>
        <a:lstStyle/>
        <a:p>
          <a:endParaRPr lang="el-GR"/>
        </a:p>
      </dgm:t>
    </dgm:pt>
    <dgm:pt modelId="{4616EFB4-D383-4292-A440-3EB65B2B5E48}">
      <dgm:prSet/>
      <dgm:spPr/>
      <dgm:t>
        <a:bodyPr/>
        <a:lstStyle/>
        <a:p>
          <a:pPr rtl="0"/>
          <a:r>
            <a:rPr lang="el-GR" smtClean="0"/>
            <a:t>Τις δυνατότητες αποθήκευσης</a:t>
          </a:r>
          <a:endParaRPr lang="el-GR"/>
        </a:p>
      </dgm:t>
    </dgm:pt>
    <dgm:pt modelId="{E002599B-0C97-464E-A783-6CBBE8C74256}" type="parTrans" cxnId="{02283055-1A58-4068-A370-5FEB12766204}">
      <dgm:prSet/>
      <dgm:spPr/>
      <dgm:t>
        <a:bodyPr/>
        <a:lstStyle/>
        <a:p>
          <a:endParaRPr lang="el-GR"/>
        </a:p>
      </dgm:t>
    </dgm:pt>
    <dgm:pt modelId="{FCF94AF2-E8EB-4634-8597-25DDCC5DA682}" type="sibTrans" cxnId="{02283055-1A58-4068-A370-5FEB12766204}">
      <dgm:prSet/>
      <dgm:spPr/>
      <dgm:t>
        <a:bodyPr/>
        <a:lstStyle/>
        <a:p>
          <a:endParaRPr lang="el-GR"/>
        </a:p>
      </dgm:t>
    </dgm:pt>
    <dgm:pt modelId="{2F5C7F21-5E4E-4F2A-92BE-A3478DFE62FC}">
      <dgm:prSet/>
      <dgm:spPr/>
      <dgm:t>
        <a:bodyPr/>
        <a:lstStyle/>
        <a:p>
          <a:pPr rtl="0"/>
          <a:r>
            <a:rPr lang="el-GR" smtClean="0"/>
            <a:t>Της επιθυμητής ποιότητας που υπάρχει στην αγορά</a:t>
          </a:r>
          <a:endParaRPr lang="el-GR"/>
        </a:p>
      </dgm:t>
    </dgm:pt>
    <dgm:pt modelId="{0268DE3A-A0DC-4797-94D1-25E02C8E76C6}" type="parTrans" cxnId="{4582767B-FB3A-4162-97ED-0530BAF186F4}">
      <dgm:prSet/>
      <dgm:spPr/>
      <dgm:t>
        <a:bodyPr/>
        <a:lstStyle/>
        <a:p>
          <a:endParaRPr lang="el-GR"/>
        </a:p>
      </dgm:t>
    </dgm:pt>
    <dgm:pt modelId="{398519B3-F37A-43A0-BA62-A476777A32E1}" type="sibTrans" cxnId="{4582767B-FB3A-4162-97ED-0530BAF186F4}">
      <dgm:prSet/>
      <dgm:spPr/>
      <dgm:t>
        <a:bodyPr/>
        <a:lstStyle/>
        <a:p>
          <a:endParaRPr lang="el-GR"/>
        </a:p>
      </dgm:t>
    </dgm:pt>
    <dgm:pt modelId="{105B1D4E-39BC-4A44-B232-2B8CFA3B482D}" type="pres">
      <dgm:prSet presAssocID="{4478D14D-D1A6-4059-B01F-46F028B64DE6}" presName="Name0" presStyleCnt="0">
        <dgm:presLayoutVars>
          <dgm:dir/>
          <dgm:animLvl val="lvl"/>
          <dgm:resizeHandles val="exact"/>
        </dgm:presLayoutVars>
      </dgm:prSet>
      <dgm:spPr/>
      <dgm:t>
        <a:bodyPr/>
        <a:lstStyle/>
        <a:p>
          <a:endParaRPr lang="el-GR"/>
        </a:p>
      </dgm:t>
    </dgm:pt>
    <dgm:pt modelId="{A8B80287-D366-4493-9919-7CCF027C8257}" type="pres">
      <dgm:prSet presAssocID="{873BF376-A9EA-444B-A7AD-E691C7F5C1C5}" presName="linNode" presStyleCnt="0"/>
      <dgm:spPr/>
    </dgm:pt>
    <dgm:pt modelId="{DAF736BA-FEF7-4A70-88EF-90F506711059}" type="pres">
      <dgm:prSet presAssocID="{873BF376-A9EA-444B-A7AD-E691C7F5C1C5}" presName="parentText" presStyleLbl="node1" presStyleIdx="0" presStyleCnt="1">
        <dgm:presLayoutVars>
          <dgm:chMax val="1"/>
          <dgm:bulletEnabled val="1"/>
        </dgm:presLayoutVars>
      </dgm:prSet>
      <dgm:spPr/>
      <dgm:t>
        <a:bodyPr/>
        <a:lstStyle/>
        <a:p>
          <a:endParaRPr lang="el-GR"/>
        </a:p>
      </dgm:t>
    </dgm:pt>
    <dgm:pt modelId="{0D4BC49C-D241-4D75-B972-71ED5C72D860}" type="pres">
      <dgm:prSet presAssocID="{873BF376-A9EA-444B-A7AD-E691C7F5C1C5}" presName="descendantText" presStyleLbl="alignAccFollowNode1" presStyleIdx="0" presStyleCnt="1">
        <dgm:presLayoutVars>
          <dgm:bulletEnabled val="1"/>
        </dgm:presLayoutVars>
      </dgm:prSet>
      <dgm:spPr/>
      <dgm:t>
        <a:bodyPr/>
        <a:lstStyle/>
        <a:p>
          <a:endParaRPr lang="el-GR"/>
        </a:p>
      </dgm:t>
    </dgm:pt>
  </dgm:ptLst>
  <dgm:cxnLst>
    <dgm:cxn modelId="{3F002212-01D3-400E-AF70-7F775496EB8B}" type="presOf" srcId="{4478D14D-D1A6-4059-B01F-46F028B64DE6}" destId="{105B1D4E-39BC-4A44-B232-2B8CFA3B482D}" srcOrd="0" destOrd="0" presId="urn:microsoft.com/office/officeart/2005/8/layout/vList5"/>
    <dgm:cxn modelId="{F6AAB5F5-CD63-4039-9B5C-9877FBFF96EF}" srcId="{873BF376-A9EA-444B-A7AD-E691C7F5C1C5}" destId="{77B75E8A-1E2D-4063-B4A5-F2BB7F55E2CF}" srcOrd="1" destOrd="0" parTransId="{C7DB201E-0F40-4522-BB59-B1B106D1723A}" sibTransId="{5645DD07-E371-40B2-9F46-5333085B34D7}"/>
    <dgm:cxn modelId="{02283055-1A58-4068-A370-5FEB12766204}" srcId="{873BF376-A9EA-444B-A7AD-E691C7F5C1C5}" destId="{4616EFB4-D383-4292-A440-3EB65B2B5E48}" srcOrd="6" destOrd="0" parTransId="{E002599B-0C97-464E-A783-6CBBE8C74256}" sibTransId="{FCF94AF2-E8EB-4634-8597-25DDCC5DA682}"/>
    <dgm:cxn modelId="{C4B4207D-2524-4788-93FF-E9CFCBFA14BA}" srcId="{873BF376-A9EA-444B-A7AD-E691C7F5C1C5}" destId="{062B54C1-E829-40DC-8F4F-9887B6F952AD}" srcOrd="5" destOrd="0" parTransId="{36FE6827-0E38-49E4-AA68-542422973FDF}" sibTransId="{35FDDE6B-7CE8-4FF2-9624-84D807ADE829}"/>
    <dgm:cxn modelId="{E27C45D0-FD7E-46E5-AC69-BFB7AAE36C55}" type="presOf" srcId="{4CC2C154-E028-4BCF-89E9-15B215A21301}" destId="{0D4BC49C-D241-4D75-B972-71ED5C72D860}" srcOrd="0" destOrd="3" presId="urn:microsoft.com/office/officeart/2005/8/layout/vList5"/>
    <dgm:cxn modelId="{5E349D79-3C49-466C-8B5D-7A96EE2287F7}" type="presOf" srcId="{77B75E8A-1E2D-4063-B4A5-F2BB7F55E2CF}" destId="{0D4BC49C-D241-4D75-B972-71ED5C72D860}" srcOrd="0" destOrd="1" presId="urn:microsoft.com/office/officeart/2005/8/layout/vList5"/>
    <dgm:cxn modelId="{6169CE9C-1068-4044-A696-911C7F8B1708}" type="presOf" srcId="{873BF376-A9EA-444B-A7AD-E691C7F5C1C5}" destId="{DAF736BA-FEF7-4A70-88EF-90F506711059}" srcOrd="0" destOrd="0" presId="urn:microsoft.com/office/officeart/2005/8/layout/vList5"/>
    <dgm:cxn modelId="{45DA2CFA-BE7B-44A3-BE8F-E40475817E9F}" srcId="{873BF376-A9EA-444B-A7AD-E691C7F5C1C5}" destId="{EE0AD47E-270D-46A3-8A17-C925FC3093C8}" srcOrd="0" destOrd="0" parTransId="{0F2191CC-1F7B-4832-9ECE-5EAD64C58599}" sibTransId="{682961D9-C068-4EC8-919E-F4E1E50718F3}"/>
    <dgm:cxn modelId="{D6965F92-9532-4C36-A39B-D409146BE458}" type="presOf" srcId="{A1726FDF-A1C5-4BCD-BF67-DCD81153CDF6}" destId="{0D4BC49C-D241-4D75-B972-71ED5C72D860}" srcOrd="0" destOrd="4" presId="urn:microsoft.com/office/officeart/2005/8/layout/vList5"/>
    <dgm:cxn modelId="{4EF1BAEE-94ED-4F5B-BBE0-58DCACE3C31A}" srcId="{873BF376-A9EA-444B-A7AD-E691C7F5C1C5}" destId="{A1726FDF-A1C5-4BCD-BF67-DCD81153CDF6}" srcOrd="4" destOrd="0" parTransId="{23A084FC-D69A-450F-B92B-3B704ECC09A4}" sibTransId="{CF26A25F-E2D3-46E5-9837-52CEC262BC89}"/>
    <dgm:cxn modelId="{E92FD05B-C061-43B4-8AEE-BB397D7145A1}" type="presOf" srcId="{D3D31959-018C-45B7-A5C3-9EBED5E06574}" destId="{0D4BC49C-D241-4D75-B972-71ED5C72D860}" srcOrd="0" destOrd="2" presId="urn:microsoft.com/office/officeart/2005/8/layout/vList5"/>
    <dgm:cxn modelId="{B9D3FFCB-039B-47BB-9E13-11B98D4F2CC9}" srcId="{873BF376-A9EA-444B-A7AD-E691C7F5C1C5}" destId="{D3D31959-018C-45B7-A5C3-9EBED5E06574}" srcOrd="2" destOrd="0" parTransId="{579B5A82-B508-4A8A-8940-DE037B597C11}" sibTransId="{29894B08-9890-452B-AC9D-B8016DEA9796}"/>
    <dgm:cxn modelId="{E51E6C2F-68A0-4266-9D7C-50C62399082C}" type="presOf" srcId="{062B54C1-E829-40DC-8F4F-9887B6F952AD}" destId="{0D4BC49C-D241-4D75-B972-71ED5C72D860}" srcOrd="0" destOrd="5" presId="urn:microsoft.com/office/officeart/2005/8/layout/vList5"/>
    <dgm:cxn modelId="{60F82441-6B64-4042-83F6-FD84CC0D6D33}" srcId="{873BF376-A9EA-444B-A7AD-E691C7F5C1C5}" destId="{4CC2C154-E028-4BCF-89E9-15B215A21301}" srcOrd="3" destOrd="0" parTransId="{448ECBD9-D58C-469F-BC48-3A9348C71EDA}" sibTransId="{7DB66B39-A0BE-4B47-A67B-3C5E4F3AF95E}"/>
    <dgm:cxn modelId="{BC6EAB84-774B-4907-AC25-E12D70B21028}" srcId="{4478D14D-D1A6-4059-B01F-46F028B64DE6}" destId="{873BF376-A9EA-444B-A7AD-E691C7F5C1C5}" srcOrd="0" destOrd="0" parTransId="{AAEA27D3-7D2C-4BE2-A9D1-166DFEB2AAB5}" sibTransId="{6984432C-0DBF-438C-B927-0FE577846F8F}"/>
    <dgm:cxn modelId="{F0129B29-FC82-41DA-A4F0-16746FE7E725}" type="presOf" srcId="{4616EFB4-D383-4292-A440-3EB65B2B5E48}" destId="{0D4BC49C-D241-4D75-B972-71ED5C72D860}" srcOrd="0" destOrd="6" presId="urn:microsoft.com/office/officeart/2005/8/layout/vList5"/>
    <dgm:cxn modelId="{4582767B-FB3A-4162-97ED-0530BAF186F4}" srcId="{873BF376-A9EA-444B-A7AD-E691C7F5C1C5}" destId="{2F5C7F21-5E4E-4F2A-92BE-A3478DFE62FC}" srcOrd="7" destOrd="0" parTransId="{0268DE3A-A0DC-4797-94D1-25E02C8E76C6}" sibTransId="{398519B3-F37A-43A0-BA62-A476777A32E1}"/>
    <dgm:cxn modelId="{0B26470B-7359-448A-88E0-5EDCB163BCCC}" type="presOf" srcId="{2F5C7F21-5E4E-4F2A-92BE-A3478DFE62FC}" destId="{0D4BC49C-D241-4D75-B972-71ED5C72D860}" srcOrd="0" destOrd="7" presId="urn:microsoft.com/office/officeart/2005/8/layout/vList5"/>
    <dgm:cxn modelId="{FDDF26F0-69DA-4693-BBE2-6B60AAE16607}" type="presOf" srcId="{EE0AD47E-270D-46A3-8A17-C925FC3093C8}" destId="{0D4BC49C-D241-4D75-B972-71ED5C72D860}" srcOrd="0" destOrd="0" presId="urn:microsoft.com/office/officeart/2005/8/layout/vList5"/>
    <dgm:cxn modelId="{DC268A45-43F9-488A-BF6C-3FBF6DE2F644}" type="presParOf" srcId="{105B1D4E-39BC-4A44-B232-2B8CFA3B482D}" destId="{A8B80287-D366-4493-9919-7CCF027C8257}" srcOrd="0" destOrd="0" presId="urn:microsoft.com/office/officeart/2005/8/layout/vList5"/>
    <dgm:cxn modelId="{C044C149-4373-4D74-B93E-FB764D41C7B1}" type="presParOf" srcId="{A8B80287-D366-4493-9919-7CCF027C8257}" destId="{DAF736BA-FEF7-4A70-88EF-90F506711059}" srcOrd="0" destOrd="0" presId="urn:microsoft.com/office/officeart/2005/8/layout/vList5"/>
    <dgm:cxn modelId="{591FCD64-567C-4410-BD0C-95D2FE65677D}" type="presParOf" srcId="{A8B80287-D366-4493-9919-7CCF027C8257}" destId="{0D4BC49C-D241-4D75-B972-71ED5C72D86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C5987ED0-3E5F-4FBC-876E-7D1F0D2AD6AE}"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el-GR"/>
        </a:p>
      </dgm:t>
    </dgm:pt>
    <dgm:pt modelId="{D929E249-6F9D-4F36-8831-040DE5A20B73}">
      <dgm:prSet/>
      <dgm:spPr/>
      <dgm:t>
        <a:bodyPr/>
        <a:lstStyle/>
        <a:p>
          <a:pPr rtl="0"/>
          <a:r>
            <a:rPr lang="el-GR" dirty="0" smtClean="0"/>
            <a:t>Τεστ είναι η δοκιμή στη πράξη των τεχνικών προδιαγραφών και της ποιότητας ενός προϊόντος</a:t>
          </a:r>
          <a:endParaRPr lang="el-GR" dirty="0"/>
        </a:p>
      </dgm:t>
    </dgm:pt>
    <dgm:pt modelId="{6CCFBF27-27BE-4498-BC14-F48C754BA645}" type="parTrans" cxnId="{36A4FDD9-0904-4CFD-AD74-E816C86202B7}">
      <dgm:prSet/>
      <dgm:spPr/>
      <dgm:t>
        <a:bodyPr/>
        <a:lstStyle/>
        <a:p>
          <a:endParaRPr lang="el-GR"/>
        </a:p>
      </dgm:t>
    </dgm:pt>
    <dgm:pt modelId="{A6ED9327-CB23-4570-80C0-EB588F875EB3}" type="sibTrans" cxnId="{36A4FDD9-0904-4CFD-AD74-E816C86202B7}">
      <dgm:prSet/>
      <dgm:spPr/>
      <dgm:t>
        <a:bodyPr/>
        <a:lstStyle/>
        <a:p>
          <a:endParaRPr lang="el-GR"/>
        </a:p>
      </dgm:t>
    </dgm:pt>
    <dgm:pt modelId="{60EF0425-591A-4630-B0C7-A32EBC8FC706}" type="pres">
      <dgm:prSet presAssocID="{C5987ED0-3E5F-4FBC-876E-7D1F0D2AD6AE}" presName="compositeShape" presStyleCnt="0">
        <dgm:presLayoutVars>
          <dgm:chMax val="7"/>
          <dgm:dir/>
          <dgm:resizeHandles val="exact"/>
        </dgm:presLayoutVars>
      </dgm:prSet>
      <dgm:spPr/>
      <dgm:t>
        <a:bodyPr/>
        <a:lstStyle/>
        <a:p>
          <a:endParaRPr lang="el-GR"/>
        </a:p>
      </dgm:t>
    </dgm:pt>
    <dgm:pt modelId="{A1259D6B-B68A-4348-8691-6F5E9ECEE587}" type="pres">
      <dgm:prSet presAssocID="{D929E249-6F9D-4F36-8831-040DE5A20B73}" presName="circ1TxSh" presStyleLbl="vennNode1" presStyleIdx="0" presStyleCnt="1"/>
      <dgm:spPr/>
      <dgm:t>
        <a:bodyPr/>
        <a:lstStyle/>
        <a:p>
          <a:endParaRPr lang="el-GR"/>
        </a:p>
      </dgm:t>
    </dgm:pt>
  </dgm:ptLst>
  <dgm:cxnLst>
    <dgm:cxn modelId="{36A4FDD9-0904-4CFD-AD74-E816C86202B7}" srcId="{C5987ED0-3E5F-4FBC-876E-7D1F0D2AD6AE}" destId="{D929E249-6F9D-4F36-8831-040DE5A20B73}" srcOrd="0" destOrd="0" parTransId="{6CCFBF27-27BE-4498-BC14-F48C754BA645}" sibTransId="{A6ED9327-CB23-4570-80C0-EB588F875EB3}"/>
    <dgm:cxn modelId="{CD1601BF-1B1E-4E40-9F8A-5FA938E26B92}" type="presOf" srcId="{C5987ED0-3E5F-4FBC-876E-7D1F0D2AD6AE}" destId="{60EF0425-591A-4630-B0C7-A32EBC8FC706}" srcOrd="0" destOrd="0" presId="urn:microsoft.com/office/officeart/2005/8/layout/venn1"/>
    <dgm:cxn modelId="{242E3508-6930-4D0A-BE50-7F8EF7CB9BCD}" type="presOf" srcId="{D929E249-6F9D-4F36-8831-040DE5A20B73}" destId="{A1259D6B-B68A-4348-8691-6F5E9ECEE587}" srcOrd="0" destOrd="0" presId="urn:microsoft.com/office/officeart/2005/8/layout/venn1"/>
    <dgm:cxn modelId="{0FB0ACA3-47E4-4B95-B08B-013946BF3219}" type="presParOf" srcId="{60EF0425-591A-4630-B0C7-A32EBC8FC706}" destId="{A1259D6B-B68A-4348-8691-6F5E9ECEE587}" srcOrd="0"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E91A8A7-8AE1-4EAB-AF75-2430DFA3F3F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FF69CF4E-C7F0-4BA8-A9F2-A5DB3AA5C732}">
      <dgm:prSet/>
      <dgm:spPr/>
      <dgm:t>
        <a:bodyPr/>
        <a:lstStyle/>
        <a:p>
          <a:pPr algn="just" rtl="0"/>
          <a:r>
            <a:rPr lang="el-GR" dirty="0" smtClean="0"/>
            <a:t>Απόδοση είναι ο υπολογισμός του χρησιμοποιούμενου μέρους του προϊόντος, μετά τη διαδικασία της προετοιμασία και ή του μαγειρέματος.</a:t>
          </a:r>
          <a:endParaRPr lang="el-GR" dirty="0"/>
        </a:p>
      </dgm:t>
    </dgm:pt>
    <dgm:pt modelId="{7D6921DD-8D2A-49ED-AC23-3BE38BEC2C53}" type="parTrans" cxnId="{7EC6434E-5BF9-412D-877A-23BFC99462EE}">
      <dgm:prSet/>
      <dgm:spPr/>
      <dgm:t>
        <a:bodyPr/>
        <a:lstStyle/>
        <a:p>
          <a:endParaRPr lang="el-GR"/>
        </a:p>
      </dgm:t>
    </dgm:pt>
    <dgm:pt modelId="{BCD6CF6D-123A-429E-99A5-A6464A19B6AD}" type="sibTrans" cxnId="{7EC6434E-5BF9-412D-877A-23BFC99462EE}">
      <dgm:prSet/>
      <dgm:spPr/>
      <dgm:t>
        <a:bodyPr/>
        <a:lstStyle/>
        <a:p>
          <a:endParaRPr lang="el-GR"/>
        </a:p>
      </dgm:t>
    </dgm:pt>
    <dgm:pt modelId="{372E07BD-CB6C-481C-B88F-58A479A93D3D}" type="pres">
      <dgm:prSet presAssocID="{1E91A8A7-8AE1-4EAB-AF75-2430DFA3F3F1}" presName="linear" presStyleCnt="0">
        <dgm:presLayoutVars>
          <dgm:animLvl val="lvl"/>
          <dgm:resizeHandles val="exact"/>
        </dgm:presLayoutVars>
      </dgm:prSet>
      <dgm:spPr/>
      <dgm:t>
        <a:bodyPr/>
        <a:lstStyle/>
        <a:p>
          <a:endParaRPr lang="el-GR"/>
        </a:p>
      </dgm:t>
    </dgm:pt>
    <dgm:pt modelId="{75536B51-287C-49D5-BBA7-4389A8BA403C}" type="pres">
      <dgm:prSet presAssocID="{FF69CF4E-C7F0-4BA8-A9F2-A5DB3AA5C732}" presName="parentText" presStyleLbl="node1" presStyleIdx="0" presStyleCnt="1">
        <dgm:presLayoutVars>
          <dgm:chMax val="0"/>
          <dgm:bulletEnabled val="1"/>
        </dgm:presLayoutVars>
      </dgm:prSet>
      <dgm:spPr/>
      <dgm:t>
        <a:bodyPr/>
        <a:lstStyle/>
        <a:p>
          <a:endParaRPr lang="el-GR"/>
        </a:p>
      </dgm:t>
    </dgm:pt>
  </dgm:ptLst>
  <dgm:cxnLst>
    <dgm:cxn modelId="{7EC6434E-5BF9-412D-877A-23BFC99462EE}" srcId="{1E91A8A7-8AE1-4EAB-AF75-2430DFA3F3F1}" destId="{FF69CF4E-C7F0-4BA8-A9F2-A5DB3AA5C732}" srcOrd="0" destOrd="0" parTransId="{7D6921DD-8D2A-49ED-AC23-3BE38BEC2C53}" sibTransId="{BCD6CF6D-123A-429E-99A5-A6464A19B6AD}"/>
    <dgm:cxn modelId="{065B79BE-89AE-4C08-90F1-4508CBEB50CC}" type="presOf" srcId="{FF69CF4E-C7F0-4BA8-A9F2-A5DB3AA5C732}" destId="{75536B51-287C-49D5-BBA7-4389A8BA403C}" srcOrd="0" destOrd="0" presId="urn:microsoft.com/office/officeart/2005/8/layout/vList2"/>
    <dgm:cxn modelId="{F3848660-2A67-4AA4-A94E-1426F9F1BDDD}" type="presOf" srcId="{1E91A8A7-8AE1-4EAB-AF75-2430DFA3F3F1}" destId="{372E07BD-CB6C-481C-B88F-58A479A93D3D}" srcOrd="0" destOrd="0" presId="urn:microsoft.com/office/officeart/2005/8/layout/vList2"/>
    <dgm:cxn modelId="{143C4385-07B2-4DBE-9236-BB325270930F}" type="presParOf" srcId="{372E07BD-CB6C-481C-B88F-58A479A93D3D}" destId="{75536B51-287C-49D5-BBA7-4389A8BA403C}"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B87FE02-0D24-49F4-80DB-41D0E0A2E912}" type="doc">
      <dgm:prSet loTypeId="urn:microsoft.com/office/officeart/2005/8/layout/orgChart1" loCatId="hierarchy" qsTypeId="urn:microsoft.com/office/officeart/2005/8/quickstyle/simple2" qsCatId="simple" csTypeId="urn:microsoft.com/office/officeart/2005/8/colors/accent0_3" csCatId="mainScheme" phldr="1"/>
      <dgm:spPr/>
      <dgm:t>
        <a:bodyPr/>
        <a:lstStyle/>
        <a:p>
          <a:endParaRPr lang="el-GR"/>
        </a:p>
      </dgm:t>
    </dgm:pt>
    <dgm:pt modelId="{27188BE1-DC6F-4A3D-A34C-CB7C76264273}">
      <dgm:prSet phldrT="[Κείμενο]"/>
      <dgm:spPr/>
      <dgm:t>
        <a:bodyPr/>
        <a:lstStyle/>
        <a:p>
          <a:r>
            <a:rPr lang="el-GR" dirty="0" smtClean="0"/>
            <a:t>Τμήμα Προμηθειών</a:t>
          </a:r>
          <a:endParaRPr lang="el-GR" dirty="0"/>
        </a:p>
      </dgm:t>
    </dgm:pt>
    <dgm:pt modelId="{1408E80C-BFF1-49E4-8182-C278741E7F1B}" type="parTrans" cxnId="{5DC4754E-B662-4638-92FC-6EEC0FDB6DCE}">
      <dgm:prSet/>
      <dgm:spPr/>
      <dgm:t>
        <a:bodyPr/>
        <a:lstStyle/>
        <a:p>
          <a:endParaRPr lang="el-GR"/>
        </a:p>
      </dgm:t>
    </dgm:pt>
    <dgm:pt modelId="{CB5CE1DD-FF86-4050-8965-FB3DE4CA7689}" type="sibTrans" cxnId="{5DC4754E-B662-4638-92FC-6EEC0FDB6DCE}">
      <dgm:prSet/>
      <dgm:spPr/>
      <dgm:t>
        <a:bodyPr/>
        <a:lstStyle/>
        <a:p>
          <a:endParaRPr lang="el-GR"/>
        </a:p>
      </dgm:t>
    </dgm:pt>
    <dgm:pt modelId="{52FE823F-2AC6-4061-92A0-7DC2CE628B70}">
      <dgm:prSet phldrT="[Κείμενο]"/>
      <dgm:spPr/>
      <dgm:t>
        <a:bodyPr/>
        <a:lstStyle/>
        <a:p>
          <a:r>
            <a:rPr lang="el-GR" dirty="0" smtClean="0"/>
            <a:t>Τμήμα Αγορών	</a:t>
          </a:r>
          <a:endParaRPr lang="el-GR" dirty="0"/>
        </a:p>
      </dgm:t>
    </dgm:pt>
    <dgm:pt modelId="{3CE38607-22D5-4AB9-8D77-9EFE3D5504BC}" type="parTrans" cxnId="{6CF7B4E9-5F9E-4AC4-8B93-AC03E82A1114}">
      <dgm:prSet/>
      <dgm:spPr/>
      <dgm:t>
        <a:bodyPr/>
        <a:lstStyle/>
        <a:p>
          <a:endParaRPr lang="el-GR"/>
        </a:p>
      </dgm:t>
    </dgm:pt>
    <dgm:pt modelId="{840165AB-F490-42BA-871F-90F07D02ED91}" type="sibTrans" cxnId="{6CF7B4E9-5F9E-4AC4-8B93-AC03E82A1114}">
      <dgm:prSet/>
      <dgm:spPr/>
      <dgm:t>
        <a:bodyPr/>
        <a:lstStyle/>
        <a:p>
          <a:endParaRPr lang="el-GR"/>
        </a:p>
      </dgm:t>
    </dgm:pt>
    <dgm:pt modelId="{B4397DD9-CF61-4D44-A7CD-5B2536D476DE}">
      <dgm:prSet phldrT="[Κείμενο]"/>
      <dgm:spPr/>
      <dgm:t>
        <a:bodyPr/>
        <a:lstStyle/>
        <a:p>
          <a:r>
            <a:rPr lang="el-GR" dirty="0" smtClean="0"/>
            <a:t>Τμήμα Παραλαβών</a:t>
          </a:r>
          <a:endParaRPr lang="el-GR" dirty="0"/>
        </a:p>
      </dgm:t>
    </dgm:pt>
    <dgm:pt modelId="{908F76FC-E590-41DD-A3DC-A04CE91EC4C4}" type="parTrans" cxnId="{C66AC860-02FA-4556-8B7D-012068C28EE7}">
      <dgm:prSet/>
      <dgm:spPr/>
      <dgm:t>
        <a:bodyPr/>
        <a:lstStyle/>
        <a:p>
          <a:endParaRPr lang="el-GR"/>
        </a:p>
      </dgm:t>
    </dgm:pt>
    <dgm:pt modelId="{3CD4AAD7-69DE-43A4-BACD-017CE5E0F502}" type="sibTrans" cxnId="{C66AC860-02FA-4556-8B7D-012068C28EE7}">
      <dgm:prSet/>
      <dgm:spPr/>
      <dgm:t>
        <a:bodyPr/>
        <a:lstStyle/>
        <a:p>
          <a:endParaRPr lang="el-GR"/>
        </a:p>
      </dgm:t>
    </dgm:pt>
    <dgm:pt modelId="{B26EE2AC-E855-474B-888D-485EC5F1F1DA}">
      <dgm:prSet phldrT="[Κείμενο]"/>
      <dgm:spPr/>
      <dgm:t>
        <a:bodyPr/>
        <a:lstStyle/>
        <a:p>
          <a:r>
            <a:rPr lang="el-GR" dirty="0" smtClean="0"/>
            <a:t>Αποθηκευτικοί Χώροι</a:t>
          </a:r>
          <a:endParaRPr lang="el-GR" dirty="0"/>
        </a:p>
      </dgm:t>
    </dgm:pt>
    <dgm:pt modelId="{641C0BD2-F348-4395-8D26-5E45988F53FE}" type="parTrans" cxnId="{B15DA023-9A02-4909-8178-010B0A7144D8}">
      <dgm:prSet/>
      <dgm:spPr/>
      <dgm:t>
        <a:bodyPr/>
        <a:lstStyle/>
        <a:p>
          <a:endParaRPr lang="el-GR"/>
        </a:p>
      </dgm:t>
    </dgm:pt>
    <dgm:pt modelId="{FF5076DB-9A29-4103-A045-F740CFF88D22}" type="sibTrans" cxnId="{B15DA023-9A02-4909-8178-010B0A7144D8}">
      <dgm:prSet/>
      <dgm:spPr/>
      <dgm:t>
        <a:bodyPr/>
        <a:lstStyle/>
        <a:p>
          <a:endParaRPr lang="el-GR"/>
        </a:p>
      </dgm:t>
    </dgm:pt>
    <dgm:pt modelId="{5F51DAAF-C81C-4008-AB8B-88BB701E7FCF}" type="pres">
      <dgm:prSet presAssocID="{7B87FE02-0D24-49F4-80DB-41D0E0A2E912}" presName="hierChild1" presStyleCnt="0">
        <dgm:presLayoutVars>
          <dgm:orgChart val="1"/>
          <dgm:chPref val="1"/>
          <dgm:dir/>
          <dgm:animOne val="branch"/>
          <dgm:animLvl val="lvl"/>
          <dgm:resizeHandles/>
        </dgm:presLayoutVars>
      </dgm:prSet>
      <dgm:spPr/>
      <dgm:t>
        <a:bodyPr/>
        <a:lstStyle/>
        <a:p>
          <a:endParaRPr lang="el-GR"/>
        </a:p>
      </dgm:t>
    </dgm:pt>
    <dgm:pt modelId="{72187526-2693-41AB-8CD8-B2D36EA4BFB2}" type="pres">
      <dgm:prSet presAssocID="{27188BE1-DC6F-4A3D-A34C-CB7C76264273}" presName="hierRoot1" presStyleCnt="0">
        <dgm:presLayoutVars>
          <dgm:hierBranch val="init"/>
        </dgm:presLayoutVars>
      </dgm:prSet>
      <dgm:spPr/>
    </dgm:pt>
    <dgm:pt modelId="{31E6B1DB-9004-4754-9826-6D017D4E585E}" type="pres">
      <dgm:prSet presAssocID="{27188BE1-DC6F-4A3D-A34C-CB7C76264273}" presName="rootComposite1" presStyleCnt="0"/>
      <dgm:spPr/>
    </dgm:pt>
    <dgm:pt modelId="{75D174E8-C570-4B97-9BE6-A0A025E69AE8}" type="pres">
      <dgm:prSet presAssocID="{27188BE1-DC6F-4A3D-A34C-CB7C76264273}" presName="rootText1" presStyleLbl="node0" presStyleIdx="0" presStyleCnt="1">
        <dgm:presLayoutVars>
          <dgm:chPref val="3"/>
        </dgm:presLayoutVars>
      </dgm:prSet>
      <dgm:spPr/>
      <dgm:t>
        <a:bodyPr/>
        <a:lstStyle/>
        <a:p>
          <a:endParaRPr lang="el-GR"/>
        </a:p>
      </dgm:t>
    </dgm:pt>
    <dgm:pt modelId="{525B7749-F5C6-458E-8A23-548CE6292558}" type="pres">
      <dgm:prSet presAssocID="{27188BE1-DC6F-4A3D-A34C-CB7C76264273}" presName="rootConnector1" presStyleLbl="node1" presStyleIdx="0" presStyleCnt="0"/>
      <dgm:spPr/>
      <dgm:t>
        <a:bodyPr/>
        <a:lstStyle/>
        <a:p>
          <a:endParaRPr lang="el-GR"/>
        </a:p>
      </dgm:t>
    </dgm:pt>
    <dgm:pt modelId="{2A7C6C76-CD69-4A28-BADD-B0C526017176}" type="pres">
      <dgm:prSet presAssocID="{27188BE1-DC6F-4A3D-A34C-CB7C76264273}" presName="hierChild2" presStyleCnt="0"/>
      <dgm:spPr/>
    </dgm:pt>
    <dgm:pt modelId="{F6738909-9F7F-44D2-AA17-3EFF0A9BDDEC}" type="pres">
      <dgm:prSet presAssocID="{3CE38607-22D5-4AB9-8D77-9EFE3D5504BC}" presName="Name37" presStyleLbl="parChTrans1D2" presStyleIdx="0" presStyleCnt="3"/>
      <dgm:spPr/>
      <dgm:t>
        <a:bodyPr/>
        <a:lstStyle/>
        <a:p>
          <a:endParaRPr lang="el-GR"/>
        </a:p>
      </dgm:t>
    </dgm:pt>
    <dgm:pt modelId="{A876E36A-6CD7-48DA-B6D7-A44A8F49854F}" type="pres">
      <dgm:prSet presAssocID="{52FE823F-2AC6-4061-92A0-7DC2CE628B70}" presName="hierRoot2" presStyleCnt="0">
        <dgm:presLayoutVars>
          <dgm:hierBranch val="init"/>
        </dgm:presLayoutVars>
      </dgm:prSet>
      <dgm:spPr/>
    </dgm:pt>
    <dgm:pt modelId="{FB01DBE9-B8D7-4E88-BA20-96A6367CC030}" type="pres">
      <dgm:prSet presAssocID="{52FE823F-2AC6-4061-92A0-7DC2CE628B70}" presName="rootComposite" presStyleCnt="0"/>
      <dgm:spPr/>
    </dgm:pt>
    <dgm:pt modelId="{E2688203-082A-44D6-B0D4-F64F49856550}" type="pres">
      <dgm:prSet presAssocID="{52FE823F-2AC6-4061-92A0-7DC2CE628B70}" presName="rootText" presStyleLbl="node2" presStyleIdx="0" presStyleCnt="3">
        <dgm:presLayoutVars>
          <dgm:chPref val="3"/>
        </dgm:presLayoutVars>
      </dgm:prSet>
      <dgm:spPr/>
      <dgm:t>
        <a:bodyPr/>
        <a:lstStyle/>
        <a:p>
          <a:endParaRPr lang="el-GR"/>
        </a:p>
      </dgm:t>
    </dgm:pt>
    <dgm:pt modelId="{D01126D5-AA9A-43CF-9E9C-7A64F5AA2F8C}" type="pres">
      <dgm:prSet presAssocID="{52FE823F-2AC6-4061-92A0-7DC2CE628B70}" presName="rootConnector" presStyleLbl="node2" presStyleIdx="0" presStyleCnt="3"/>
      <dgm:spPr/>
      <dgm:t>
        <a:bodyPr/>
        <a:lstStyle/>
        <a:p>
          <a:endParaRPr lang="el-GR"/>
        </a:p>
      </dgm:t>
    </dgm:pt>
    <dgm:pt modelId="{78CB4D97-324E-4B05-B2D9-3AEB2F8A77FF}" type="pres">
      <dgm:prSet presAssocID="{52FE823F-2AC6-4061-92A0-7DC2CE628B70}" presName="hierChild4" presStyleCnt="0"/>
      <dgm:spPr/>
    </dgm:pt>
    <dgm:pt modelId="{0F4E93A4-90FC-4A86-88C1-52BACDAA72AB}" type="pres">
      <dgm:prSet presAssocID="{52FE823F-2AC6-4061-92A0-7DC2CE628B70}" presName="hierChild5" presStyleCnt="0"/>
      <dgm:spPr/>
    </dgm:pt>
    <dgm:pt modelId="{ECBC8DFB-931B-4858-A0A0-AD1120F883FA}" type="pres">
      <dgm:prSet presAssocID="{908F76FC-E590-41DD-A3DC-A04CE91EC4C4}" presName="Name37" presStyleLbl="parChTrans1D2" presStyleIdx="1" presStyleCnt="3"/>
      <dgm:spPr/>
      <dgm:t>
        <a:bodyPr/>
        <a:lstStyle/>
        <a:p>
          <a:endParaRPr lang="el-GR"/>
        </a:p>
      </dgm:t>
    </dgm:pt>
    <dgm:pt modelId="{1CFBBCDF-6746-4CFE-8182-FC68C26DF358}" type="pres">
      <dgm:prSet presAssocID="{B4397DD9-CF61-4D44-A7CD-5B2536D476DE}" presName="hierRoot2" presStyleCnt="0">
        <dgm:presLayoutVars>
          <dgm:hierBranch val="init"/>
        </dgm:presLayoutVars>
      </dgm:prSet>
      <dgm:spPr/>
    </dgm:pt>
    <dgm:pt modelId="{EE25A2CA-A166-429C-B9C3-DCA7EB569F91}" type="pres">
      <dgm:prSet presAssocID="{B4397DD9-CF61-4D44-A7CD-5B2536D476DE}" presName="rootComposite" presStyleCnt="0"/>
      <dgm:spPr/>
    </dgm:pt>
    <dgm:pt modelId="{A8EE9FAE-69B2-4F55-8E48-027074C18ED3}" type="pres">
      <dgm:prSet presAssocID="{B4397DD9-CF61-4D44-A7CD-5B2536D476DE}" presName="rootText" presStyleLbl="node2" presStyleIdx="1" presStyleCnt="3">
        <dgm:presLayoutVars>
          <dgm:chPref val="3"/>
        </dgm:presLayoutVars>
      </dgm:prSet>
      <dgm:spPr/>
      <dgm:t>
        <a:bodyPr/>
        <a:lstStyle/>
        <a:p>
          <a:endParaRPr lang="el-GR"/>
        </a:p>
      </dgm:t>
    </dgm:pt>
    <dgm:pt modelId="{B83473EB-B046-4293-AC71-7FBA63858AD1}" type="pres">
      <dgm:prSet presAssocID="{B4397DD9-CF61-4D44-A7CD-5B2536D476DE}" presName="rootConnector" presStyleLbl="node2" presStyleIdx="1" presStyleCnt="3"/>
      <dgm:spPr/>
      <dgm:t>
        <a:bodyPr/>
        <a:lstStyle/>
        <a:p>
          <a:endParaRPr lang="el-GR"/>
        </a:p>
      </dgm:t>
    </dgm:pt>
    <dgm:pt modelId="{3411A628-9906-41B6-BFC8-6E3E3C988B4A}" type="pres">
      <dgm:prSet presAssocID="{B4397DD9-CF61-4D44-A7CD-5B2536D476DE}" presName="hierChild4" presStyleCnt="0"/>
      <dgm:spPr/>
    </dgm:pt>
    <dgm:pt modelId="{AF72063B-65DE-40F5-B8D5-2FBECAFC8F7B}" type="pres">
      <dgm:prSet presAssocID="{B4397DD9-CF61-4D44-A7CD-5B2536D476DE}" presName="hierChild5" presStyleCnt="0"/>
      <dgm:spPr/>
    </dgm:pt>
    <dgm:pt modelId="{D762FC0A-88FD-4CA3-BE54-769F63DDD799}" type="pres">
      <dgm:prSet presAssocID="{641C0BD2-F348-4395-8D26-5E45988F53FE}" presName="Name37" presStyleLbl="parChTrans1D2" presStyleIdx="2" presStyleCnt="3"/>
      <dgm:spPr/>
      <dgm:t>
        <a:bodyPr/>
        <a:lstStyle/>
        <a:p>
          <a:endParaRPr lang="el-GR"/>
        </a:p>
      </dgm:t>
    </dgm:pt>
    <dgm:pt modelId="{B6B47EEB-164A-4B16-9FBD-A614937408CA}" type="pres">
      <dgm:prSet presAssocID="{B26EE2AC-E855-474B-888D-485EC5F1F1DA}" presName="hierRoot2" presStyleCnt="0">
        <dgm:presLayoutVars>
          <dgm:hierBranch val="init"/>
        </dgm:presLayoutVars>
      </dgm:prSet>
      <dgm:spPr/>
    </dgm:pt>
    <dgm:pt modelId="{42F669EC-89E1-45FE-A687-87242C2AEB2C}" type="pres">
      <dgm:prSet presAssocID="{B26EE2AC-E855-474B-888D-485EC5F1F1DA}" presName="rootComposite" presStyleCnt="0"/>
      <dgm:spPr/>
    </dgm:pt>
    <dgm:pt modelId="{B4AD36B4-0F05-4875-904A-5E8028C45C2D}" type="pres">
      <dgm:prSet presAssocID="{B26EE2AC-E855-474B-888D-485EC5F1F1DA}" presName="rootText" presStyleLbl="node2" presStyleIdx="2" presStyleCnt="3">
        <dgm:presLayoutVars>
          <dgm:chPref val="3"/>
        </dgm:presLayoutVars>
      </dgm:prSet>
      <dgm:spPr/>
      <dgm:t>
        <a:bodyPr/>
        <a:lstStyle/>
        <a:p>
          <a:endParaRPr lang="el-GR"/>
        </a:p>
      </dgm:t>
    </dgm:pt>
    <dgm:pt modelId="{6DA74B59-9D88-4B08-AAD5-2C53177C040B}" type="pres">
      <dgm:prSet presAssocID="{B26EE2AC-E855-474B-888D-485EC5F1F1DA}" presName="rootConnector" presStyleLbl="node2" presStyleIdx="2" presStyleCnt="3"/>
      <dgm:spPr/>
      <dgm:t>
        <a:bodyPr/>
        <a:lstStyle/>
        <a:p>
          <a:endParaRPr lang="el-GR"/>
        </a:p>
      </dgm:t>
    </dgm:pt>
    <dgm:pt modelId="{61AE846A-B0F7-41B2-82CD-AC7D09A9E933}" type="pres">
      <dgm:prSet presAssocID="{B26EE2AC-E855-474B-888D-485EC5F1F1DA}" presName="hierChild4" presStyleCnt="0"/>
      <dgm:spPr/>
    </dgm:pt>
    <dgm:pt modelId="{86B9595C-151E-401F-ABCF-A9AA3F0F2BEE}" type="pres">
      <dgm:prSet presAssocID="{B26EE2AC-E855-474B-888D-485EC5F1F1DA}" presName="hierChild5" presStyleCnt="0"/>
      <dgm:spPr/>
    </dgm:pt>
    <dgm:pt modelId="{5E7A44DC-7C04-4F01-8D02-B22B3A786762}" type="pres">
      <dgm:prSet presAssocID="{27188BE1-DC6F-4A3D-A34C-CB7C76264273}" presName="hierChild3" presStyleCnt="0"/>
      <dgm:spPr/>
    </dgm:pt>
  </dgm:ptLst>
  <dgm:cxnLst>
    <dgm:cxn modelId="{6A9A9150-F5B9-4F85-8FCB-6644FE6D3C7C}" type="presOf" srcId="{B26EE2AC-E855-474B-888D-485EC5F1F1DA}" destId="{6DA74B59-9D88-4B08-AAD5-2C53177C040B}" srcOrd="1" destOrd="0" presId="urn:microsoft.com/office/officeart/2005/8/layout/orgChart1"/>
    <dgm:cxn modelId="{676844A7-B6BD-436A-AD2B-DAF4B57785A3}" type="presOf" srcId="{B4397DD9-CF61-4D44-A7CD-5B2536D476DE}" destId="{A8EE9FAE-69B2-4F55-8E48-027074C18ED3}" srcOrd="0" destOrd="0" presId="urn:microsoft.com/office/officeart/2005/8/layout/orgChart1"/>
    <dgm:cxn modelId="{5DC4754E-B662-4638-92FC-6EEC0FDB6DCE}" srcId="{7B87FE02-0D24-49F4-80DB-41D0E0A2E912}" destId="{27188BE1-DC6F-4A3D-A34C-CB7C76264273}" srcOrd="0" destOrd="0" parTransId="{1408E80C-BFF1-49E4-8182-C278741E7F1B}" sibTransId="{CB5CE1DD-FF86-4050-8965-FB3DE4CA7689}"/>
    <dgm:cxn modelId="{C235632D-E19F-4CA0-8B97-9036CBA72430}" type="presOf" srcId="{B4397DD9-CF61-4D44-A7CD-5B2536D476DE}" destId="{B83473EB-B046-4293-AC71-7FBA63858AD1}" srcOrd="1" destOrd="0" presId="urn:microsoft.com/office/officeart/2005/8/layout/orgChart1"/>
    <dgm:cxn modelId="{485C979C-06D6-4CF9-B82E-EBA2D62F5CD8}" type="presOf" srcId="{B26EE2AC-E855-474B-888D-485EC5F1F1DA}" destId="{B4AD36B4-0F05-4875-904A-5E8028C45C2D}" srcOrd="0" destOrd="0" presId="urn:microsoft.com/office/officeart/2005/8/layout/orgChart1"/>
    <dgm:cxn modelId="{E5AC45E6-0E21-4AD5-B25B-58C773760B3B}" type="presOf" srcId="{908F76FC-E590-41DD-A3DC-A04CE91EC4C4}" destId="{ECBC8DFB-931B-4858-A0A0-AD1120F883FA}" srcOrd="0" destOrd="0" presId="urn:microsoft.com/office/officeart/2005/8/layout/orgChart1"/>
    <dgm:cxn modelId="{60ED35CF-B0BA-4077-B720-73AAB781F90D}" type="presOf" srcId="{3CE38607-22D5-4AB9-8D77-9EFE3D5504BC}" destId="{F6738909-9F7F-44D2-AA17-3EFF0A9BDDEC}" srcOrd="0" destOrd="0" presId="urn:microsoft.com/office/officeart/2005/8/layout/orgChart1"/>
    <dgm:cxn modelId="{C5A9B348-ACBD-4E26-8D51-7B51C0B6AB83}" type="presOf" srcId="{52FE823F-2AC6-4061-92A0-7DC2CE628B70}" destId="{D01126D5-AA9A-43CF-9E9C-7A64F5AA2F8C}" srcOrd="1" destOrd="0" presId="urn:microsoft.com/office/officeart/2005/8/layout/orgChart1"/>
    <dgm:cxn modelId="{21DFD31A-0E92-4470-8154-0E0A49FC7819}" type="presOf" srcId="{641C0BD2-F348-4395-8D26-5E45988F53FE}" destId="{D762FC0A-88FD-4CA3-BE54-769F63DDD799}" srcOrd="0" destOrd="0" presId="urn:microsoft.com/office/officeart/2005/8/layout/orgChart1"/>
    <dgm:cxn modelId="{E423ABA5-F341-4278-AA75-BBDC6230200A}" type="presOf" srcId="{7B87FE02-0D24-49F4-80DB-41D0E0A2E912}" destId="{5F51DAAF-C81C-4008-AB8B-88BB701E7FCF}" srcOrd="0" destOrd="0" presId="urn:microsoft.com/office/officeart/2005/8/layout/orgChart1"/>
    <dgm:cxn modelId="{7668178D-8E04-4102-869A-999C4B3348B4}" type="presOf" srcId="{27188BE1-DC6F-4A3D-A34C-CB7C76264273}" destId="{75D174E8-C570-4B97-9BE6-A0A025E69AE8}" srcOrd="0" destOrd="0" presId="urn:microsoft.com/office/officeart/2005/8/layout/orgChart1"/>
    <dgm:cxn modelId="{C66AC860-02FA-4556-8B7D-012068C28EE7}" srcId="{27188BE1-DC6F-4A3D-A34C-CB7C76264273}" destId="{B4397DD9-CF61-4D44-A7CD-5B2536D476DE}" srcOrd="1" destOrd="0" parTransId="{908F76FC-E590-41DD-A3DC-A04CE91EC4C4}" sibTransId="{3CD4AAD7-69DE-43A4-BACD-017CE5E0F502}"/>
    <dgm:cxn modelId="{7E62F1C1-EDB0-4430-A960-49598BD3F76D}" type="presOf" srcId="{27188BE1-DC6F-4A3D-A34C-CB7C76264273}" destId="{525B7749-F5C6-458E-8A23-548CE6292558}" srcOrd="1" destOrd="0" presId="urn:microsoft.com/office/officeart/2005/8/layout/orgChart1"/>
    <dgm:cxn modelId="{4D66E53D-EF29-4F98-81EC-378BC89C7FFC}" type="presOf" srcId="{52FE823F-2AC6-4061-92A0-7DC2CE628B70}" destId="{E2688203-082A-44D6-B0D4-F64F49856550}" srcOrd="0" destOrd="0" presId="urn:microsoft.com/office/officeart/2005/8/layout/orgChart1"/>
    <dgm:cxn modelId="{B15DA023-9A02-4909-8178-010B0A7144D8}" srcId="{27188BE1-DC6F-4A3D-A34C-CB7C76264273}" destId="{B26EE2AC-E855-474B-888D-485EC5F1F1DA}" srcOrd="2" destOrd="0" parTransId="{641C0BD2-F348-4395-8D26-5E45988F53FE}" sibTransId="{FF5076DB-9A29-4103-A045-F740CFF88D22}"/>
    <dgm:cxn modelId="{6CF7B4E9-5F9E-4AC4-8B93-AC03E82A1114}" srcId="{27188BE1-DC6F-4A3D-A34C-CB7C76264273}" destId="{52FE823F-2AC6-4061-92A0-7DC2CE628B70}" srcOrd="0" destOrd="0" parTransId="{3CE38607-22D5-4AB9-8D77-9EFE3D5504BC}" sibTransId="{840165AB-F490-42BA-871F-90F07D02ED91}"/>
    <dgm:cxn modelId="{7A81F814-283E-45EF-84D8-6414302E5A81}" type="presParOf" srcId="{5F51DAAF-C81C-4008-AB8B-88BB701E7FCF}" destId="{72187526-2693-41AB-8CD8-B2D36EA4BFB2}" srcOrd="0" destOrd="0" presId="urn:microsoft.com/office/officeart/2005/8/layout/orgChart1"/>
    <dgm:cxn modelId="{861EF30A-A7AE-4BF1-9A6A-B64847C6105E}" type="presParOf" srcId="{72187526-2693-41AB-8CD8-B2D36EA4BFB2}" destId="{31E6B1DB-9004-4754-9826-6D017D4E585E}" srcOrd="0" destOrd="0" presId="urn:microsoft.com/office/officeart/2005/8/layout/orgChart1"/>
    <dgm:cxn modelId="{F72FF80B-DCAF-44B4-B795-D47A4C655B8E}" type="presParOf" srcId="{31E6B1DB-9004-4754-9826-6D017D4E585E}" destId="{75D174E8-C570-4B97-9BE6-A0A025E69AE8}" srcOrd="0" destOrd="0" presId="urn:microsoft.com/office/officeart/2005/8/layout/orgChart1"/>
    <dgm:cxn modelId="{5D46E19D-0997-40B8-9B1A-951A6A5F3D15}" type="presParOf" srcId="{31E6B1DB-9004-4754-9826-6D017D4E585E}" destId="{525B7749-F5C6-458E-8A23-548CE6292558}" srcOrd="1" destOrd="0" presId="urn:microsoft.com/office/officeart/2005/8/layout/orgChart1"/>
    <dgm:cxn modelId="{62F124D2-A469-4A58-B676-EB2A932B9DA1}" type="presParOf" srcId="{72187526-2693-41AB-8CD8-B2D36EA4BFB2}" destId="{2A7C6C76-CD69-4A28-BADD-B0C526017176}" srcOrd="1" destOrd="0" presId="urn:microsoft.com/office/officeart/2005/8/layout/orgChart1"/>
    <dgm:cxn modelId="{41E8A648-4F50-405A-83FD-37DC0421E598}" type="presParOf" srcId="{2A7C6C76-CD69-4A28-BADD-B0C526017176}" destId="{F6738909-9F7F-44D2-AA17-3EFF0A9BDDEC}" srcOrd="0" destOrd="0" presId="urn:microsoft.com/office/officeart/2005/8/layout/orgChart1"/>
    <dgm:cxn modelId="{04F0E0A4-39A1-4627-A8FC-5E585336313D}" type="presParOf" srcId="{2A7C6C76-CD69-4A28-BADD-B0C526017176}" destId="{A876E36A-6CD7-48DA-B6D7-A44A8F49854F}" srcOrd="1" destOrd="0" presId="urn:microsoft.com/office/officeart/2005/8/layout/orgChart1"/>
    <dgm:cxn modelId="{B6A60BA9-16C6-4286-A72A-6A3C1BD8732F}" type="presParOf" srcId="{A876E36A-6CD7-48DA-B6D7-A44A8F49854F}" destId="{FB01DBE9-B8D7-4E88-BA20-96A6367CC030}" srcOrd="0" destOrd="0" presId="urn:microsoft.com/office/officeart/2005/8/layout/orgChart1"/>
    <dgm:cxn modelId="{F0082DB1-FFDE-46D4-808C-35B13B47F8E6}" type="presParOf" srcId="{FB01DBE9-B8D7-4E88-BA20-96A6367CC030}" destId="{E2688203-082A-44D6-B0D4-F64F49856550}" srcOrd="0" destOrd="0" presId="urn:microsoft.com/office/officeart/2005/8/layout/orgChart1"/>
    <dgm:cxn modelId="{5978A6FE-BAFA-4596-87ED-9A0887F6C798}" type="presParOf" srcId="{FB01DBE9-B8D7-4E88-BA20-96A6367CC030}" destId="{D01126D5-AA9A-43CF-9E9C-7A64F5AA2F8C}" srcOrd="1" destOrd="0" presId="urn:microsoft.com/office/officeart/2005/8/layout/orgChart1"/>
    <dgm:cxn modelId="{0057505C-991B-484B-8D62-C930EFFFC5DA}" type="presParOf" srcId="{A876E36A-6CD7-48DA-B6D7-A44A8F49854F}" destId="{78CB4D97-324E-4B05-B2D9-3AEB2F8A77FF}" srcOrd="1" destOrd="0" presId="urn:microsoft.com/office/officeart/2005/8/layout/orgChart1"/>
    <dgm:cxn modelId="{523EBB54-E6C9-455A-915F-91B64112C253}" type="presParOf" srcId="{A876E36A-6CD7-48DA-B6D7-A44A8F49854F}" destId="{0F4E93A4-90FC-4A86-88C1-52BACDAA72AB}" srcOrd="2" destOrd="0" presId="urn:microsoft.com/office/officeart/2005/8/layout/orgChart1"/>
    <dgm:cxn modelId="{A5329F02-B73B-45E1-B1E3-B7F17657A5A5}" type="presParOf" srcId="{2A7C6C76-CD69-4A28-BADD-B0C526017176}" destId="{ECBC8DFB-931B-4858-A0A0-AD1120F883FA}" srcOrd="2" destOrd="0" presId="urn:microsoft.com/office/officeart/2005/8/layout/orgChart1"/>
    <dgm:cxn modelId="{1CE7A3AB-734E-49F4-85F1-FE1B0C7F711B}" type="presParOf" srcId="{2A7C6C76-CD69-4A28-BADD-B0C526017176}" destId="{1CFBBCDF-6746-4CFE-8182-FC68C26DF358}" srcOrd="3" destOrd="0" presId="urn:microsoft.com/office/officeart/2005/8/layout/orgChart1"/>
    <dgm:cxn modelId="{92144409-3D48-4A36-9D76-A36E137B43BD}" type="presParOf" srcId="{1CFBBCDF-6746-4CFE-8182-FC68C26DF358}" destId="{EE25A2CA-A166-429C-B9C3-DCA7EB569F91}" srcOrd="0" destOrd="0" presId="urn:microsoft.com/office/officeart/2005/8/layout/orgChart1"/>
    <dgm:cxn modelId="{75AD81CF-80C5-42D5-8414-3630A80CDB65}" type="presParOf" srcId="{EE25A2CA-A166-429C-B9C3-DCA7EB569F91}" destId="{A8EE9FAE-69B2-4F55-8E48-027074C18ED3}" srcOrd="0" destOrd="0" presId="urn:microsoft.com/office/officeart/2005/8/layout/orgChart1"/>
    <dgm:cxn modelId="{597B3690-0CCE-4E4B-B1BD-438FBA1E9E00}" type="presParOf" srcId="{EE25A2CA-A166-429C-B9C3-DCA7EB569F91}" destId="{B83473EB-B046-4293-AC71-7FBA63858AD1}" srcOrd="1" destOrd="0" presId="urn:microsoft.com/office/officeart/2005/8/layout/orgChart1"/>
    <dgm:cxn modelId="{DD855AF1-DDE8-4E22-89E2-B2FC9DE3A9D5}" type="presParOf" srcId="{1CFBBCDF-6746-4CFE-8182-FC68C26DF358}" destId="{3411A628-9906-41B6-BFC8-6E3E3C988B4A}" srcOrd="1" destOrd="0" presId="urn:microsoft.com/office/officeart/2005/8/layout/orgChart1"/>
    <dgm:cxn modelId="{FC2CA378-16DC-4F1C-BFA9-080CB5C58BAE}" type="presParOf" srcId="{1CFBBCDF-6746-4CFE-8182-FC68C26DF358}" destId="{AF72063B-65DE-40F5-B8D5-2FBECAFC8F7B}" srcOrd="2" destOrd="0" presId="urn:microsoft.com/office/officeart/2005/8/layout/orgChart1"/>
    <dgm:cxn modelId="{58DDF387-A4DB-4468-A241-A990F84D5A55}" type="presParOf" srcId="{2A7C6C76-CD69-4A28-BADD-B0C526017176}" destId="{D762FC0A-88FD-4CA3-BE54-769F63DDD799}" srcOrd="4" destOrd="0" presId="urn:microsoft.com/office/officeart/2005/8/layout/orgChart1"/>
    <dgm:cxn modelId="{FE754168-20FF-4AA9-8C9A-93DB4FA27704}" type="presParOf" srcId="{2A7C6C76-CD69-4A28-BADD-B0C526017176}" destId="{B6B47EEB-164A-4B16-9FBD-A614937408CA}" srcOrd="5" destOrd="0" presId="urn:microsoft.com/office/officeart/2005/8/layout/orgChart1"/>
    <dgm:cxn modelId="{16A85DE1-938D-4CF7-A739-D30ADE11B4C5}" type="presParOf" srcId="{B6B47EEB-164A-4B16-9FBD-A614937408CA}" destId="{42F669EC-89E1-45FE-A687-87242C2AEB2C}" srcOrd="0" destOrd="0" presId="urn:microsoft.com/office/officeart/2005/8/layout/orgChart1"/>
    <dgm:cxn modelId="{4457FB92-B17A-4443-A968-AE53BA6BBF40}" type="presParOf" srcId="{42F669EC-89E1-45FE-A687-87242C2AEB2C}" destId="{B4AD36B4-0F05-4875-904A-5E8028C45C2D}" srcOrd="0" destOrd="0" presId="urn:microsoft.com/office/officeart/2005/8/layout/orgChart1"/>
    <dgm:cxn modelId="{D344D859-248D-4468-A3AF-FDC120ABCEB9}" type="presParOf" srcId="{42F669EC-89E1-45FE-A687-87242C2AEB2C}" destId="{6DA74B59-9D88-4B08-AAD5-2C53177C040B}" srcOrd="1" destOrd="0" presId="urn:microsoft.com/office/officeart/2005/8/layout/orgChart1"/>
    <dgm:cxn modelId="{BE5553B3-1FFB-4C51-8B2C-7F8ED747BDD6}" type="presParOf" srcId="{B6B47EEB-164A-4B16-9FBD-A614937408CA}" destId="{61AE846A-B0F7-41B2-82CD-AC7D09A9E933}" srcOrd="1" destOrd="0" presId="urn:microsoft.com/office/officeart/2005/8/layout/orgChart1"/>
    <dgm:cxn modelId="{749A2140-09D7-4F0C-8A25-6628D1877B0F}" type="presParOf" srcId="{B6B47EEB-164A-4B16-9FBD-A614937408CA}" destId="{86B9595C-151E-401F-ABCF-A9AA3F0F2BEE}" srcOrd="2" destOrd="0" presId="urn:microsoft.com/office/officeart/2005/8/layout/orgChart1"/>
    <dgm:cxn modelId="{512AB90A-84AD-4E4D-8137-AC2E2CCC3BBD}" type="presParOf" srcId="{72187526-2693-41AB-8CD8-B2D36EA4BFB2}" destId="{5E7A44DC-7C04-4F01-8D02-B22B3A78676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346BE9D-FAA6-4B70-A66F-3D507C655C0A}"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l-GR"/>
        </a:p>
      </dgm:t>
    </dgm:pt>
    <dgm:pt modelId="{175F1780-E74A-4A6E-849D-5C9967A526A5}">
      <dgm:prSet/>
      <dgm:spPr/>
      <dgm:t>
        <a:bodyPr/>
        <a:lstStyle/>
        <a:p>
          <a:pPr rtl="0"/>
          <a:r>
            <a:rPr lang="el-GR" smtClean="0"/>
            <a:t>Διαδικασία Ελέγχου:</a:t>
          </a:r>
          <a:endParaRPr lang="el-GR"/>
        </a:p>
      </dgm:t>
    </dgm:pt>
    <dgm:pt modelId="{DD32E520-2952-4474-BF7D-10674F0B6743}" type="parTrans" cxnId="{35112672-4F8B-47F6-976B-E01DA73C1EBE}">
      <dgm:prSet/>
      <dgm:spPr/>
      <dgm:t>
        <a:bodyPr/>
        <a:lstStyle/>
        <a:p>
          <a:endParaRPr lang="el-GR"/>
        </a:p>
      </dgm:t>
    </dgm:pt>
    <dgm:pt modelId="{29F94AB6-E4EC-43D8-BBA7-86E7747DBD7E}" type="sibTrans" cxnId="{35112672-4F8B-47F6-976B-E01DA73C1EBE}">
      <dgm:prSet/>
      <dgm:spPr/>
      <dgm:t>
        <a:bodyPr/>
        <a:lstStyle/>
        <a:p>
          <a:endParaRPr lang="el-GR"/>
        </a:p>
      </dgm:t>
    </dgm:pt>
    <dgm:pt modelId="{4B4B48CE-B706-4A01-9401-5F93F6BCD234}">
      <dgm:prSet/>
      <dgm:spPr/>
      <dgm:t>
        <a:bodyPr/>
        <a:lstStyle/>
        <a:p>
          <a:pPr rtl="0"/>
          <a:r>
            <a:rPr lang="el-GR" smtClean="0"/>
            <a:t>Καθορισμός προτύπων (</a:t>
          </a:r>
          <a:r>
            <a:rPr lang="en-US" smtClean="0"/>
            <a:t>Standards)</a:t>
          </a:r>
          <a:endParaRPr lang="el-GR"/>
        </a:p>
      </dgm:t>
    </dgm:pt>
    <dgm:pt modelId="{0C319E62-BF8D-472C-956B-8E4A9546EF2C}" type="parTrans" cxnId="{1E764084-89FC-4800-B9EB-A9E6ECE5A72D}">
      <dgm:prSet/>
      <dgm:spPr/>
      <dgm:t>
        <a:bodyPr/>
        <a:lstStyle/>
        <a:p>
          <a:endParaRPr lang="el-GR"/>
        </a:p>
      </dgm:t>
    </dgm:pt>
    <dgm:pt modelId="{98CA11B9-B729-4B5D-96F0-88513D72FA49}" type="sibTrans" cxnId="{1E764084-89FC-4800-B9EB-A9E6ECE5A72D}">
      <dgm:prSet/>
      <dgm:spPr/>
      <dgm:t>
        <a:bodyPr/>
        <a:lstStyle/>
        <a:p>
          <a:endParaRPr lang="el-GR"/>
        </a:p>
      </dgm:t>
    </dgm:pt>
    <dgm:pt modelId="{6E4D27CE-BF0D-4D7C-9497-8C999DF3FCF8}">
      <dgm:prSet/>
      <dgm:spPr/>
      <dgm:t>
        <a:bodyPr/>
        <a:lstStyle/>
        <a:p>
          <a:pPr rtl="0"/>
          <a:r>
            <a:rPr lang="el-GR" smtClean="0"/>
            <a:t>Εκπαίδευση του προσωπικού ώστε να είναι σε θέση να εφαρμόζει τα πρότυπα</a:t>
          </a:r>
          <a:endParaRPr lang="el-GR"/>
        </a:p>
      </dgm:t>
    </dgm:pt>
    <dgm:pt modelId="{D44693FC-3AD9-461B-A1B5-BC0F9C7BA823}" type="parTrans" cxnId="{BD96C0C1-81E2-4CCC-BF02-B327FB4BB27D}">
      <dgm:prSet/>
      <dgm:spPr/>
      <dgm:t>
        <a:bodyPr/>
        <a:lstStyle/>
        <a:p>
          <a:endParaRPr lang="el-GR"/>
        </a:p>
      </dgm:t>
    </dgm:pt>
    <dgm:pt modelId="{687CEE40-8EC2-47DE-8D4D-0B8D2D666A13}" type="sibTrans" cxnId="{BD96C0C1-81E2-4CCC-BF02-B327FB4BB27D}">
      <dgm:prSet/>
      <dgm:spPr/>
      <dgm:t>
        <a:bodyPr/>
        <a:lstStyle/>
        <a:p>
          <a:endParaRPr lang="el-GR"/>
        </a:p>
      </dgm:t>
    </dgm:pt>
    <dgm:pt modelId="{311B7165-54D6-404E-874D-BC0F40C5F21D}">
      <dgm:prSet/>
      <dgm:spPr/>
      <dgm:t>
        <a:bodyPr/>
        <a:lstStyle/>
        <a:p>
          <a:pPr rtl="0"/>
          <a:r>
            <a:rPr lang="el-GR" smtClean="0"/>
            <a:t>Σύγκριση των αποτελεσμάτων με τα καθορισμένα πρότυπα</a:t>
          </a:r>
          <a:endParaRPr lang="el-GR"/>
        </a:p>
      </dgm:t>
    </dgm:pt>
    <dgm:pt modelId="{EC04E34D-1A57-4DD1-92A5-CBECD343BEE1}" type="parTrans" cxnId="{9C28C59D-1F88-440B-9ED5-E94EECF90724}">
      <dgm:prSet/>
      <dgm:spPr/>
      <dgm:t>
        <a:bodyPr/>
        <a:lstStyle/>
        <a:p>
          <a:endParaRPr lang="el-GR"/>
        </a:p>
      </dgm:t>
    </dgm:pt>
    <dgm:pt modelId="{1D731C4B-F324-494F-847D-B2D180CC3460}" type="sibTrans" cxnId="{9C28C59D-1F88-440B-9ED5-E94EECF90724}">
      <dgm:prSet/>
      <dgm:spPr/>
      <dgm:t>
        <a:bodyPr/>
        <a:lstStyle/>
        <a:p>
          <a:endParaRPr lang="el-GR"/>
        </a:p>
      </dgm:t>
    </dgm:pt>
    <dgm:pt modelId="{9BAE9C85-2DC4-47E3-B983-0660602B1634}">
      <dgm:prSet/>
      <dgm:spPr/>
      <dgm:t>
        <a:bodyPr/>
        <a:lstStyle/>
        <a:p>
          <a:pPr rtl="0"/>
          <a:r>
            <a:rPr lang="el-GR" smtClean="0"/>
            <a:t>Λήψη διορθωτικών μέτρων όπου χρειάζεται</a:t>
          </a:r>
          <a:endParaRPr lang="el-GR"/>
        </a:p>
      </dgm:t>
    </dgm:pt>
    <dgm:pt modelId="{AAF36882-2269-4FED-93EA-36201529ED70}" type="parTrans" cxnId="{1A884BDE-82A2-4697-8E37-5524ACBFDD4B}">
      <dgm:prSet/>
      <dgm:spPr/>
      <dgm:t>
        <a:bodyPr/>
        <a:lstStyle/>
        <a:p>
          <a:endParaRPr lang="el-GR"/>
        </a:p>
      </dgm:t>
    </dgm:pt>
    <dgm:pt modelId="{E39BFC5B-9FFD-4131-B415-4F9DECCC5632}" type="sibTrans" cxnId="{1A884BDE-82A2-4697-8E37-5524ACBFDD4B}">
      <dgm:prSet/>
      <dgm:spPr/>
      <dgm:t>
        <a:bodyPr/>
        <a:lstStyle/>
        <a:p>
          <a:endParaRPr lang="el-GR"/>
        </a:p>
      </dgm:t>
    </dgm:pt>
    <dgm:pt modelId="{39137745-64EB-44C9-81B7-808E093AFA13}" type="pres">
      <dgm:prSet presAssocID="{F346BE9D-FAA6-4B70-A66F-3D507C655C0A}" presName="Name0" presStyleCnt="0">
        <dgm:presLayoutVars>
          <dgm:dir/>
          <dgm:animLvl val="lvl"/>
          <dgm:resizeHandles val="exact"/>
        </dgm:presLayoutVars>
      </dgm:prSet>
      <dgm:spPr/>
      <dgm:t>
        <a:bodyPr/>
        <a:lstStyle/>
        <a:p>
          <a:endParaRPr lang="el-GR"/>
        </a:p>
      </dgm:t>
    </dgm:pt>
    <dgm:pt modelId="{32416B9E-4E55-474C-AB3D-88458CEE32CD}" type="pres">
      <dgm:prSet presAssocID="{175F1780-E74A-4A6E-849D-5C9967A526A5}" presName="composite" presStyleCnt="0"/>
      <dgm:spPr/>
    </dgm:pt>
    <dgm:pt modelId="{66911208-410B-406E-B4D9-3AC6A4B13FEB}" type="pres">
      <dgm:prSet presAssocID="{175F1780-E74A-4A6E-849D-5C9967A526A5}" presName="parTx" presStyleLbl="alignNode1" presStyleIdx="0" presStyleCnt="1">
        <dgm:presLayoutVars>
          <dgm:chMax val="0"/>
          <dgm:chPref val="0"/>
          <dgm:bulletEnabled val="1"/>
        </dgm:presLayoutVars>
      </dgm:prSet>
      <dgm:spPr/>
      <dgm:t>
        <a:bodyPr/>
        <a:lstStyle/>
        <a:p>
          <a:endParaRPr lang="el-GR"/>
        </a:p>
      </dgm:t>
    </dgm:pt>
    <dgm:pt modelId="{1539293E-46E0-4B9D-A8CF-9EEC53F44F84}" type="pres">
      <dgm:prSet presAssocID="{175F1780-E74A-4A6E-849D-5C9967A526A5}" presName="desTx" presStyleLbl="alignAccFollowNode1" presStyleIdx="0" presStyleCnt="1">
        <dgm:presLayoutVars>
          <dgm:bulletEnabled val="1"/>
        </dgm:presLayoutVars>
      </dgm:prSet>
      <dgm:spPr/>
      <dgm:t>
        <a:bodyPr/>
        <a:lstStyle/>
        <a:p>
          <a:endParaRPr lang="el-GR"/>
        </a:p>
      </dgm:t>
    </dgm:pt>
  </dgm:ptLst>
  <dgm:cxnLst>
    <dgm:cxn modelId="{0CB2B4F5-79AB-4241-9D80-661520BE97D7}" type="presOf" srcId="{6E4D27CE-BF0D-4D7C-9497-8C999DF3FCF8}" destId="{1539293E-46E0-4B9D-A8CF-9EEC53F44F84}" srcOrd="0" destOrd="1" presId="urn:microsoft.com/office/officeart/2005/8/layout/hList1"/>
    <dgm:cxn modelId="{BD96C0C1-81E2-4CCC-BF02-B327FB4BB27D}" srcId="{175F1780-E74A-4A6E-849D-5C9967A526A5}" destId="{6E4D27CE-BF0D-4D7C-9497-8C999DF3FCF8}" srcOrd="1" destOrd="0" parTransId="{D44693FC-3AD9-461B-A1B5-BC0F9C7BA823}" sibTransId="{687CEE40-8EC2-47DE-8D4D-0B8D2D666A13}"/>
    <dgm:cxn modelId="{3290B387-1D22-4340-8780-05AD4097206E}" type="presOf" srcId="{175F1780-E74A-4A6E-849D-5C9967A526A5}" destId="{66911208-410B-406E-B4D9-3AC6A4B13FEB}" srcOrd="0" destOrd="0" presId="urn:microsoft.com/office/officeart/2005/8/layout/hList1"/>
    <dgm:cxn modelId="{B80014AF-02B0-443A-8D55-0D23CB373FB7}" type="presOf" srcId="{9BAE9C85-2DC4-47E3-B983-0660602B1634}" destId="{1539293E-46E0-4B9D-A8CF-9EEC53F44F84}" srcOrd="0" destOrd="3" presId="urn:microsoft.com/office/officeart/2005/8/layout/hList1"/>
    <dgm:cxn modelId="{9C28C59D-1F88-440B-9ED5-E94EECF90724}" srcId="{175F1780-E74A-4A6E-849D-5C9967A526A5}" destId="{311B7165-54D6-404E-874D-BC0F40C5F21D}" srcOrd="2" destOrd="0" parTransId="{EC04E34D-1A57-4DD1-92A5-CBECD343BEE1}" sibTransId="{1D731C4B-F324-494F-847D-B2D180CC3460}"/>
    <dgm:cxn modelId="{35112672-4F8B-47F6-976B-E01DA73C1EBE}" srcId="{F346BE9D-FAA6-4B70-A66F-3D507C655C0A}" destId="{175F1780-E74A-4A6E-849D-5C9967A526A5}" srcOrd="0" destOrd="0" parTransId="{DD32E520-2952-4474-BF7D-10674F0B6743}" sibTransId="{29F94AB6-E4EC-43D8-BBA7-86E7747DBD7E}"/>
    <dgm:cxn modelId="{E15746A3-9F87-4499-BE5F-93197975DFCD}" type="presOf" srcId="{4B4B48CE-B706-4A01-9401-5F93F6BCD234}" destId="{1539293E-46E0-4B9D-A8CF-9EEC53F44F84}" srcOrd="0" destOrd="0" presId="urn:microsoft.com/office/officeart/2005/8/layout/hList1"/>
    <dgm:cxn modelId="{BC379A98-6FAA-42FA-9C4F-6AD2ED493212}" type="presOf" srcId="{311B7165-54D6-404E-874D-BC0F40C5F21D}" destId="{1539293E-46E0-4B9D-A8CF-9EEC53F44F84}" srcOrd="0" destOrd="2" presId="urn:microsoft.com/office/officeart/2005/8/layout/hList1"/>
    <dgm:cxn modelId="{1A884BDE-82A2-4697-8E37-5524ACBFDD4B}" srcId="{175F1780-E74A-4A6E-849D-5C9967A526A5}" destId="{9BAE9C85-2DC4-47E3-B983-0660602B1634}" srcOrd="3" destOrd="0" parTransId="{AAF36882-2269-4FED-93EA-36201529ED70}" sibTransId="{E39BFC5B-9FFD-4131-B415-4F9DECCC5632}"/>
    <dgm:cxn modelId="{1E764084-89FC-4800-B9EB-A9E6ECE5A72D}" srcId="{175F1780-E74A-4A6E-849D-5C9967A526A5}" destId="{4B4B48CE-B706-4A01-9401-5F93F6BCD234}" srcOrd="0" destOrd="0" parTransId="{0C319E62-BF8D-472C-956B-8E4A9546EF2C}" sibTransId="{98CA11B9-B729-4B5D-96F0-88513D72FA49}"/>
    <dgm:cxn modelId="{A300342C-1E8D-49FD-A01C-45122F36E089}" type="presOf" srcId="{F346BE9D-FAA6-4B70-A66F-3D507C655C0A}" destId="{39137745-64EB-44C9-81B7-808E093AFA13}" srcOrd="0" destOrd="0" presId="urn:microsoft.com/office/officeart/2005/8/layout/hList1"/>
    <dgm:cxn modelId="{CC5E9050-5BEA-4439-99A3-0BC9FA065F97}" type="presParOf" srcId="{39137745-64EB-44C9-81B7-808E093AFA13}" destId="{32416B9E-4E55-474C-AB3D-88458CEE32CD}" srcOrd="0" destOrd="0" presId="urn:microsoft.com/office/officeart/2005/8/layout/hList1"/>
    <dgm:cxn modelId="{FFA2868C-1098-446F-BFF7-1DE35713966D}" type="presParOf" srcId="{32416B9E-4E55-474C-AB3D-88458CEE32CD}" destId="{66911208-410B-406E-B4D9-3AC6A4B13FEB}" srcOrd="0" destOrd="0" presId="urn:microsoft.com/office/officeart/2005/8/layout/hList1"/>
    <dgm:cxn modelId="{439808F3-28EC-489A-BD46-B716B03EE80D}" type="presParOf" srcId="{32416B9E-4E55-474C-AB3D-88458CEE32CD}" destId="{1539293E-46E0-4B9D-A8CF-9EEC53F44F84}"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409432-CE41-4F81-9EB0-50E2C3C2E45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D271FD69-DBB2-4290-9335-2044D51550D6}">
      <dgm:prSet/>
      <dgm:spPr/>
      <dgm:t>
        <a:bodyPr/>
        <a:lstStyle/>
        <a:p>
          <a:pPr algn="just" rtl="0"/>
          <a:r>
            <a:rPr lang="el-GR" dirty="0" smtClean="0"/>
            <a:t>Η συνεχής αγορά ικανοποιητικών ποσοτήτων Τ+Π, σύμφωνα με τις ανάγκες της επιχείρησης, το καθένα από αυτά  στην κατάλληλη ποιότητα, ανάλογα με τη χρήση στην οποία προορίζεται, στη πλέον συμφέρουσα τιμή.</a:t>
          </a:r>
          <a:endParaRPr lang="el-GR" dirty="0"/>
        </a:p>
      </dgm:t>
    </dgm:pt>
    <dgm:pt modelId="{A0B66613-96E1-4F55-BCBC-08321A46243C}" type="parTrans" cxnId="{A9FE188C-DB65-4AD3-BA1B-D7F67DE909EE}">
      <dgm:prSet/>
      <dgm:spPr/>
      <dgm:t>
        <a:bodyPr/>
        <a:lstStyle/>
        <a:p>
          <a:endParaRPr lang="el-GR"/>
        </a:p>
      </dgm:t>
    </dgm:pt>
    <dgm:pt modelId="{1494668C-1AD8-4479-B28A-B402787F1C9E}" type="sibTrans" cxnId="{A9FE188C-DB65-4AD3-BA1B-D7F67DE909EE}">
      <dgm:prSet/>
      <dgm:spPr/>
      <dgm:t>
        <a:bodyPr/>
        <a:lstStyle/>
        <a:p>
          <a:endParaRPr lang="el-GR"/>
        </a:p>
      </dgm:t>
    </dgm:pt>
    <dgm:pt modelId="{D3D2C27F-9C40-4673-B128-D6FF6E2C3B94}" type="pres">
      <dgm:prSet presAssocID="{43409432-CE41-4F81-9EB0-50E2C3C2E456}" presName="linear" presStyleCnt="0">
        <dgm:presLayoutVars>
          <dgm:animLvl val="lvl"/>
          <dgm:resizeHandles val="exact"/>
        </dgm:presLayoutVars>
      </dgm:prSet>
      <dgm:spPr/>
      <dgm:t>
        <a:bodyPr/>
        <a:lstStyle/>
        <a:p>
          <a:endParaRPr lang="el-GR"/>
        </a:p>
      </dgm:t>
    </dgm:pt>
    <dgm:pt modelId="{7C239D8B-5F27-440A-AA2C-80C20EB2C0F9}" type="pres">
      <dgm:prSet presAssocID="{D271FD69-DBB2-4290-9335-2044D51550D6}" presName="parentText" presStyleLbl="node1" presStyleIdx="0" presStyleCnt="1" custScaleY="79358" custLinFactNeighborX="6335" custLinFactNeighborY="10669">
        <dgm:presLayoutVars>
          <dgm:chMax val="0"/>
          <dgm:bulletEnabled val="1"/>
        </dgm:presLayoutVars>
      </dgm:prSet>
      <dgm:spPr/>
      <dgm:t>
        <a:bodyPr/>
        <a:lstStyle/>
        <a:p>
          <a:endParaRPr lang="el-GR"/>
        </a:p>
      </dgm:t>
    </dgm:pt>
  </dgm:ptLst>
  <dgm:cxnLst>
    <dgm:cxn modelId="{AC120FD7-71C0-4B18-AAA0-806DFC5C059D}" type="presOf" srcId="{43409432-CE41-4F81-9EB0-50E2C3C2E456}" destId="{D3D2C27F-9C40-4673-B128-D6FF6E2C3B94}" srcOrd="0" destOrd="0" presId="urn:microsoft.com/office/officeart/2005/8/layout/vList2"/>
    <dgm:cxn modelId="{A9FE188C-DB65-4AD3-BA1B-D7F67DE909EE}" srcId="{43409432-CE41-4F81-9EB0-50E2C3C2E456}" destId="{D271FD69-DBB2-4290-9335-2044D51550D6}" srcOrd="0" destOrd="0" parTransId="{A0B66613-96E1-4F55-BCBC-08321A46243C}" sibTransId="{1494668C-1AD8-4479-B28A-B402787F1C9E}"/>
    <dgm:cxn modelId="{14DF09FA-C095-4FD9-8D2D-4A2FC1152162}" type="presOf" srcId="{D271FD69-DBB2-4290-9335-2044D51550D6}" destId="{7C239D8B-5F27-440A-AA2C-80C20EB2C0F9}" srcOrd="0" destOrd="0" presId="urn:microsoft.com/office/officeart/2005/8/layout/vList2"/>
    <dgm:cxn modelId="{DD370BF8-6DD4-4034-A947-08CF2D9B1F31}" type="presParOf" srcId="{D3D2C27F-9C40-4673-B128-D6FF6E2C3B94}" destId="{7C239D8B-5F27-440A-AA2C-80C20EB2C0F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D6C42FB-C4EB-428D-8844-3E46288F3901}"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l-GR"/>
        </a:p>
      </dgm:t>
    </dgm:pt>
    <dgm:pt modelId="{236F5D1A-97BF-4481-81EE-938E672C9D28}">
      <dgm:prSet/>
      <dgm:spPr/>
      <dgm:t>
        <a:bodyPr/>
        <a:lstStyle/>
        <a:p>
          <a:pPr rtl="0"/>
          <a:r>
            <a:rPr lang="el-GR" smtClean="0"/>
            <a:t>Κάθε Τμήμα Αγορών καθορίζει πρότυπα με βάση:</a:t>
          </a:r>
          <a:endParaRPr lang="el-GR"/>
        </a:p>
      </dgm:t>
    </dgm:pt>
    <dgm:pt modelId="{63D85E64-EBE3-434D-9992-64D9E7B7C729}" type="parTrans" cxnId="{93AE7B58-1836-4EE1-BB8C-8613AC28C6A3}">
      <dgm:prSet/>
      <dgm:spPr/>
      <dgm:t>
        <a:bodyPr/>
        <a:lstStyle/>
        <a:p>
          <a:endParaRPr lang="el-GR"/>
        </a:p>
      </dgm:t>
    </dgm:pt>
    <dgm:pt modelId="{D566F014-69FB-43F0-823F-623AEED5311C}" type="sibTrans" cxnId="{93AE7B58-1836-4EE1-BB8C-8613AC28C6A3}">
      <dgm:prSet/>
      <dgm:spPr/>
      <dgm:t>
        <a:bodyPr/>
        <a:lstStyle/>
        <a:p>
          <a:endParaRPr lang="el-GR"/>
        </a:p>
      </dgm:t>
    </dgm:pt>
    <dgm:pt modelId="{C63459F2-9D14-456A-9443-BE87735D147B}">
      <dgm:prSet/>
      <dgm:spPr/>
      <dgm:t>
        <a:bodyPr/>
        <a:lstStyle/>
        <a:p>
          <a:pPr rtl="0"/>
          <a:r>
            <a:rPr lang="el-GR" dirty="0" smtClean="0"/>
            <a:t>Την ποιότητα (ποιοτικά πρότυπα/</a:t>
          </a:r>
          <a:r>
            <a:rPr lang="en-US" dirty="0" smtClean="0"/>
            <a:t>quality standards)</a:t>
          </a:r>
          <a:endParaRPr lang="el-GR" dirty="0"/>
        </a:p>
      </dgm:t>
    </dgm:pt>
    <dgm:pt modelId="{5A1791C5-C14D-48C1-9566-FA39A7EC0B77}" type="parTrans" cxnId="{C8738FCB-4156-4D20-B139-49E8184B8373}">
      <dgm:prSet/>
      <dgm:spPr/>
      <dgm:t>
        <a:bodyPr/>
        <a:lstStyle/>
        <a:p>
          <a:endParaRPr lang="el-GR"/>
        </a:p>
      </dgm:t>
    </dgm:pt>
    <dgm:pt modelId="{14BD7AD1-5A29-4311-A9DD-C7FD3ECEACA3}" type="sibTrans" cxnId="{C8738FCB-4156-4D20-B139-49E8184B8373}">
      <dgm:prSet/>
      <dgm:spPr/>
      <dgm:t>
        <a:bodyPr/>
        <a:lstStyle/>
        <a:p>
          <a:endParaRPr lang="el-GR"/>
        </a:p>
      </dgm:t>
    </dgm:pt>
    <dgm:pt modelId="{83F2E366-AA83-4B1D-A02E-4BF1BB5D9F30}">
      <dgm:prSet/>
      <dgm:spPr/>
      <dgm:t>
        <a:bodyPr/>
        <a:lstStyle/>
        <a:p>
          <a:pPr rtl="0"/>
          <a:r>
            <a:rPr lang="el-GR" smtClean="0"/>
            <a:t>Την ποσότητα (ποσοτικά πρότυπα/</a:t>
          </a:r>
          <a:r>
            <a:rPr lang="en-US" smtClean="0"/>
            <a:t>quantity standards)</a:t>
          </a:r>
          <a:endParaRPr lang="el-GR"/>
        </a:p>
      </dgm:t>
    </dgm:pt>
    <dgm:pt modelId="{E54A14B0-4FA9-4F51-A1C8-C6B95639B4DB}" type="parTrans" cxnId="{8D59CA6A-E7F2-4E15-90D2-A1768DC509F0}">
      <dgm:prSet/>
      <dgm:spPr/>
      <dgm:t>
        <a:bodyPr/>
        <a:lstStyle/>
        <a:p>
          <a:endParaRPr lang="el-GR"/>
        </a:p>
      </dgm:t>
    </dgm:pt>
    <dgm:pt modelId="{ED8E7D88-37D3-4916-B41E-0DD7088ADB5F}" type="sibTrans" cxnId="{8D59CA6A-E7F2-4E15-90D2-A1768DC509F0}">
      <dgm:prSet/>
      <dgm:spPr/>
      <dgm:t>
        <a:bodyPr/>
        <a:lstStyle/>
        <a:p>
          <a:endParaRPr lang="el-GR"/>
        </a:p>
      </dgm:t>
    </dgm:pt>
    <dgm:pt modelId="{1A7B921A-073D-4365-9225-C0718C60B2BD}">
      <dgm:prSet/>
      <dgm:spPr/>
      <dgm:t>
        <a:bodyPr/>
        <a:lstStyle/>
        <a:p>
          <a:pPr rtl="0"/>
          <a:r>
            <a:rPr lang="el-GR" smtClean="0"/>
            <a:t>Την τιμή (πρότυπα τιμών/</a:t>
          </a:r>
          <a:r>
            <a:rPr lang="en-US" smtClean="0"/>
            <a:t>price standards)</a:t>
          </a:r>
          <a:endParaRPr lang="el-GR"/>
        </a:p>
      </dgm:t>
    </dgm:pt>
    <dgm:pt modelId="{9342CA46-842D-4EDB-9122-AAB743275E7C}" type="parTrans" cxnId="{0688D23C-1ABC-4E75-978D-0304C5AE5A96}">
      <dgm:prSet/>
      <dgm:spPr/>
      <dgm:t>
        <a:bodyPr/>
        <a:lstStyle/>
        <a:p>
          <a:endParaRPr lang="el-GR"/>
        </a:p>
      </dgm:t>
    </dgm:pt>
    <dgm:pt modelId="{8EC98FDD-D0AD-4EDD-93FF-B28A52DCEFCB}" type="sibTrans" cxnId="{0688D23C-1ABC-4E75-978D-0304C5AE5A96}">
      <dgm:prSet/>
      <dgm:spPr/>
      <dgm:t>
        <a:bodyPr/>
        <a:lstStyle/>
        <a:p>
          <a:endParaRPr lang="el-GR"/>
        </a:p>
      </dgm:t>
    </dgm:pt>
    <dgm:pt modelId="{9E71B64A-0CB4-4709-8F72-EF643CDF0F8E}" type="pres">
      <dgm:prSet presAssocID="{BD6C42FB-C4EB-428D-8844-3E46288F3901}" presName="Name0" presStyleCnt="0">
        <dgm:presLayoutVars>
          <dgm:dir/>
          <dgm:animLvl val="lvl"/>
          <dgm:resizeHandles val="exact"/>
        </dgm:presLayoutVars>
      </dgm:prSet>
      <dgm:spPr/>
      <dgm:t>
        <a:bodyPr/>
        <a:lstStyle/>
        <a:p>
          <a:endParaRPr lang="el-GR"/>
        </a:p>
      </dgm:t>
    </dgm:pt>
    <dgm:pt modelId="{75B61584-7D07-4912-B8D3-BB6E96B883EB}" type="pres">
      <dgm:prSet presAssocID="{236F5D1A-97BF-4481-81EE-938E672C9D28}" presName="linNode" presStyleCnt="0"/>
      <dgm:spPr/>
    </dgm:pt>
    <dgm:pt modelId="{6D6F874A-A405-4ED5-8EB6-45B2ED07472F}" type="pres">
      <dgm:prSet presAssocID="{236F5D1A-97BF-4481-81EE-938E672C9D28}" presName="parentText" presStyleLbl="node1" presStyleIdx="0" presStyleCnt="1">
        <dgm:presLayoutVars>
          <dgm:chMax val="1"/>
          <dgm:bulletEnabled val="1"/>
        </dgm:presLayoutVars>
      </dgm:prSet>
      <dgm:spPr/>
      <dgm:t>
        <a:bodyPr/>
        <a:lstStyle/>
        <a:p>
          <a:endParaRPr lang="el-GR"/>
        </a:p>
      </dgm:t>
    </dgm:pt>
    <dgm:pt modelId="{A86DDD32-3A0B-4396-8A46-84C849F3D5DE}" type="pres">
      <dgm:prSet presAssocID="{236F5D1A-97BF-4481-81EE-938E672C9D28}" presName="descendantText" presStyleLbl="alignAccFollowNode1" presStyleIdx="0" presStyleCnt="1">
        <dgm:presLayoutVars>
          <dgm:bulletEnabled val="1"/>
        </dgm:presLayoutVars>
      </dgm:prSet>
      <dgm:spPr/>
      <dgm:t>
        <a:bodyPr/>
        <a:lstStyle/>
        <a:p>
          <a:endParaRPr lang="el-GR"/>
        </a:p>
      </dgm:t>
    </dgm:pt>
  </dgm:ptLst>
  <dgm:cxnLst>
    <dgm:cxn modelId="{587F7BE9-B4E4-48FF-99CD-2A9E5336F721}" type="presOf" srcId="{236F5D1A-97BF-4481-81EE-938E672C9D28}" destId="{6D6F874A-A405-4ED5-8EB6-45B2ED07472F}" srcOrd="0" destOrd="0" presId="urn:microsoft.com/office/officeart/2005/8/layout/vList5"/>
    <dgm:cxn modelId="{93AE7B58-1836-4EE1-BB8C-8613AC28C6A3}" srcId="{BD6C42FB-C4EB-428D-8844-3E46288F3901}" destId="{236F5D1A-97BF-4481-81EE-938E672C9D28}" srcOrd="0" destOrd="0" parTransId="{63D85E64-EBE3-434D-9992-64D9E7B7C729}" sibTransId="{D566F014-69FB-43F0-823F-623AEED5311C}"/>
    <dgm:cxn modelId="{0688D23C-1ABC-4E75-978D-0304C5AE5A96}" srcId="{236F5D1A-97BF-4481-81EE-938E672C9D28}" destId="{1A7B921A-073D-4365-9225-C0718C60B2BD}" srcOrd="2" destOrd="0" parTransId="{9342CA46-842D-4EDB-9122-AAB743275E7C}" sibTransId="{8EC98FDD-D0AD-4EDD-93FF-B28A52DCEFCB}"/>
    <dgm:cxn modelId="{C8738FCB-4156-4D20-B139-49E8184B8373}" srcId="{236F5D1A-97BF-4481-81EE-938E672C9D28}" destId="{C63459F2-9D14-456A-9443-BE87735D147B}" srcOrd="0" destOrd="0" parTransId="{5A1791C5-C14D-48C1-9566-FA39A7EC0B77}" sibTransId="{14BD7AD1-5A29-4311-A9DD-C7FD3ECEACA3}"/>
    <dgm:cxn modelId="{DD0637B8-32C4-4758-B986-9C39C15C843F}" type="presOf" srcId="{C63459F2-9D14-456A-9443-BE87735D147B}" destId="{A86DDD32-3A0B-4396-8A46-84C849F3D5DE}" srcOrd="0" destOrd="0" presId="urn:microsoft.com/office/officeart/2005/8/layout/vList5"/>
    <dgm:cxn modelId="{94EA3968-3CD7-4CEB-8E64-3EE8B65FCC86}" type="presOf" srcId="{83F2E366-AA83-4B1D-A02E-4BF1BB5D9F30}" destId="{A86DDD32-3A0B-4396-8A46-84C849F3D5DE}" srcOrd="0" destOrd="1" presId="urn:microsoft.com/office/officeart/2005/8/layout/vList5"/>
    <dgm:cxn modelId="{6DA0C8EC-1C8E-4592-8C4F-329FFFDE1E6F}" type="presOf" srcId="{BD6C42FB-C4EB-428D-8844-3E46288F3901}" destId="{9E71B64A-0CB4-4709-8F72-EF643CDF0F8E}" srcOrd="0" destOrd="0" presId="urn:microsoft.com/office/officeart/2005/8/layout/vList5"/>
    <dgm:cxn modelId="{8D59CA6A-E7F2-4E15-90D2-A1768DC509F0}" srcId="{236F5D1A-97BF-4481-81EE-938E672C9D28}" destId="{83F2E366-AA83-4B1D-A02E-4BF1BB5D9F30}" srcOrd="1" destOrd="0" parTransId="{E54A14B0-4FA9-4F51-A1C8-C6B95639B4DB}" sibTransId="{ED8E7D88-37D3-4916-B41E-0DD7088ADB5F}"/>
    <dgm:cxn modelId="{5DBDE47A-B9C9-4952-A5BD-A4CE1AF31B38}" type="presOf" srcId="{1A7B921A-073D-4365-9225-C0718C60B2BD}" destId="{A86DDD32-3A0B-4396-8A46-84C849F3D5DE}" srcOrd="0" destOrd="2" presId="urn:microsoft.com/office/officeart/2005/8/layout/vList5"/>
    <dgm:cxn modelId="{727EE365-CBB8-4112-BFD5-633EB0B7FEB0}" type="presParOf" srcId="{9E71B64A-0CB4-4709-8F72-EF643CDF0F8E}" destId="{75B61584-7D07-4912-B8D3-BB6E96B883EB}" srcOrd="0" destOrd="0" presId="urn:microsoft.com/office/officeart/2005/8/layout/vList5"/>
    <dgm:cxn modelId="{D9727981-5DD7-4A18-AC75-82ABC45D5F19}" type="presParOf" srcId="{75B61584-7D07-4912-B8D3-BB6E96B883EB}" destId="{6D6F874A-A405-4ED5-8EB6-45B2ED07472F}" srcOrd="0" destOrd="0" presId="urn:microsoft.com/office/officeart/2005/8/layout/vList5"/>
    <dgm:cxn modelId="{59FA7D58-DD11-4506-AF49-28C45E4AA444}" type="presParOf" srcId="{75B61584-7D07-4912-B8D3-BB6E96B883EB}" destId="{A86DDD32-3A0B-4396-8A46-84C849F3D5DE}"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3FC8363-5649-41E5-A042-216A11B4AEC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l-GR"/>
        </a:p>
      </dgm:t>
    </dgm:pt>
    <dgm:pt modelId="{F826DB68-343B-42F2-88B7-F9CE29CA3588}">
      <dgm:prSet/>
      <dgm:spPr/>
      <dgm:t>
        <a:bodyPr/>
        <a:lstStyle/>
        <a:p>
          <a:pPr rtl="0"/>
          <a:r>
            <a:rPr lang="el-GR" smtClean="0"/>
            <a:t>Προμήθεια Προϊόντων για πρώτη φορά</a:t>
          </a:r>
          <a:endParaRPr lang="el-GR"/>
        </a:p>
      </dgm:t>
    </dgm:pt>
    <dgm:pt modelId="{D86C5A48-3942-46F6-82A0-21A2FB0EF8B9}" type="parTrans" cxnId="{DE444874-5D06-4EB6-BA6A-393BD2E42416}">
      <dgm:prSet/>
      <dgm:spPr/>
      <dgm:t>
        <a:bodyPr/>
        <a:lstStyle/>
        <a:p>
          <a:endParaRPr lang="el-GR"/>
        </a:p>
      </dgm:t>
    </dgm:pt>
    <dgm:pt modelId="{9AE38755-3B24-47FF-A0AA-31ECF553902A}" type="sibTrans" cxnId="{DE444874-5D06-4EB6-BA6A-393BD2E42416}">
      <dgm:prSet/>
      <dgm:spPr/>
      <dgm:t>
        <a:bodyPr/>
        <a:lstStyle/>
        <a:p>
          <a:endParaRPr lang="el-GR"/>
        </a:p>
      </dgm:t>
    </dgm:pt>
    <dgm:pt modelId="{F97A50A1-4E30-4C3E-BA5B-E75986C1C2CE}">
      <dgm:prSet/>
      <dgm:spPr/>
      <dgm:t>
        <a:bodyPr/>
        <a:lstStyle/>
        <a:p>
          <a:pPr rtl="0"/>
          <a:r>
            <a:rPr lang="el-GR" smtClean="0"/>
            <a:t>Επαναλαμβανόμενη διαδικασία προμήθειας προϊόντων</a:t>
          </a:r>
          <a:endParaRPr lang="el-GR"/>
        </a:p>
      </dgm:t>
    </dgm:pt>
    <dgm:pt modelId="{E69B3D11-D5C1-44FD-9B1D-67C481143B2F}" type="parTrans" cxnId="{5FFFE378-B2B2-41C0-B418-53DFED3AD633}">
      <dgm:prSet/>
      <dgm:spPr/>
      <dgm:t>
        <a:bodyPr/>
        <a:lstStyle/>
        <a:p>
          <a:endParaRPr lang="el-GR"/>
        </a:p>
      </dgm:t>
    </dgm:pt>
    <dgm:pt modelId="{E9778438-6D92-4283-B132-29D9B88BAE6C}" type="sibTrans" cxnId="{5FFFE378-B2B2-41C0-B418-53DFED3AD633}">
      <dgm:prSet/>
      <dgm:spPr/>
      <dgm:t>
        <a:bodyPr/>
        <a:lstStyle/>
        <a:p>
          <a:endParaRPr lang="el-GR"/>
        </a:p>
      </dgm:t>
    </dgm:pt>
    <dgm:pt modelId="{48BC7CC2-EB79-4E4F-9510-EB706DBFC904}" type="pres">
      <dgm:prSet presAssocID="{73FC8363-5649-41E5-A042-216A11B4AEC7}" presName="linear" presStyleCnt="0">
        <dgm:presLayoutVars>
          <dgm:animLvl val="lvl"/>
          <dgm:resizeHandles val="exact"/>
        </dgm:presLayoutVars>
      </dgm:prSet>
      <dgm:spPr/>
      <dgm:t>
        <a:bodyPr/>
        <a:lstStyle/>
        <a:p>
          <a:endParaRPr lang="el-GR"/>
        </a:p>
      </dgm:t>
    </dgm:pt>
    <dgm:pt modelId="{FC743029-2AE3-43CA-9BE2-A3C99512E829}" type="pres">
      <dgm:prSet presAssocID="{F826DB68-343B-42F2-88B7-F9CE29CA3588}" presName="parentText" presStyleLbl="node1" presStyleIdx="0" presStyleCnt="2">
        <dgm:presLayoutVars>
          <dgm:chMax val="0"/>
          <dgm:bulletEnabled val="1"/>
        </dgm:presLayoutVars>
      </dgm:prSet>
      <dgm:spPr/>
      <dgm:t>
        <a:bodyPr/>
        <a:lstStyle/>
        <a:p>
          <a:endParaRPr lang="el-GR"/>
        </a:p>
      </dgm:t>
    </dgm:pt>
    <dgm:pt modelId="{0DFF5F30-3BAF-4119-8825-65FBA958FBF8}" type="pres">
      <dgm:prSet presAssocID="{9AE38755-3B24-47FF-A0AA-31ECF553902A}" presName="spacer" presStyleCnt="0"/>
      <dgm:spPr/>
    </dgm:pt>
    <dgm:pt modelId="{09CA9578-D8E2-4BAB-B86B-47E5EC09E669}" type="pres">
      <dgm:prSet presAssocID="{F97A50A1-4E30-4C3E-BA5B-E75986C1C2CE}" presName="parentText" presStyleLbl="node1" presStyleIdx="1" presStyleCnt="2">
        <dgm:presLayoutVars>
          <dgm:chMax val="0"/>
          <dgm:bulletEnabled val="1"/>
        </dgm:presLayoutVars>
      </dgm:prSet>
      <dgm:spPr/>
      <dgm:t>
        <a:bodyPr/>
        <a:lstStyle/>
        <a:p>
          <a:endParaRPr lang="el-GR"/>
        </a:p>
      </dgm:t>
    </dgm:pt>
  </dgm:ptLst>
  <dgm:cxnLst>
    <dgm:cxn modelId="{3CDEA9E3-8DAB-49EB-91B9-047F28A4414B}" type="presOf" srcId="{F826DB68-343B-42F2-88B7-F9CE29CA3588}" destId="{FC743029-2AE3-43CA-9BE2-A3C99512E829}" srcOrd="0" destOrd="0" presId="urn:microsoft.com/office/officeart/2005/8/layout/vList2"/>
    <dgm:cxn modelId="{5FFFE378-B2B2-41C0-B418-53DFED3AD633}" srcId="{73FC8363-5649-41E5-A042-216A11B4AEC7}" destId="{F97A50A1-4E30-4C3E-BA5B-E75986C1C2CE}" srcOrd="1" destOrd="0" parTransId="{E69B3D11-D5C1-44FD-9B1D-67C481143B2F}" sibTransId="{E9778438-6D92-4283-B132-29D9B88BAE6C}"/>
    <dgm:cxn modelId="{BC5E9A43-4096-4961-80C0-87D87EA77967}" type="presOf" srcId="{F97A50A1-4E30-4C3E-BA5B-E75986C1C2CE}" destId="{09CA9578-D8E2-4BAB-B86B-47E5EC09E669}" srcOrd="0" destOrd="0" presId="urn:microsoft.com/office/officeart/2005/8/layout/vList2"/>
    <dgm:cxn modelId="{A9D3D875-8A79-484D-BE9F-789A55C00A5B}" type="presOf" srcId="{73FC8363-5649-41E5-A042-216A11B4AEC7}" destId="{48BC7CC2-EB79-4E4F-9510-EB706DBFC904}" srcOrd="0" destOrd="0" presId="urn:microsoft.com/office/officeart/2005/8/layout/vList2"/>
    <dgm:cxn modelId="{DE444874-5D06-4EB6-BA6A-393BD2E42416}" srcId="{73FC8363-5649-41E5-A042-216A11B4AEC7}" destId="{F826DB68-343B-42F2-88B7-F9CE29CA3588}" srcOrd="0" destOrd="0" parTransId="{D86C5A48-3942-46F6-82A0-21A2FB0EF8B9}" sibTransId="{9AE38755-3B24-47FF-A0AA-31ECF553902A}"/>
    <dgm:cxn modelId="{E19F82A1-BAC8-4C60-AABF-350F1C99BF56}" type="presParOf" srcId="{48BC7CC2-EB79-4E4F-9510-EB706DBFC904}" destId="{FC743029-2AE3-43CA-9BE2-A3C99512E829}" srcOrd="0" destOrd="0" presId="urn:microsoft.com/office/officeart/2005/8/layout/vList2"/>
    <dgm:cxn modelId="{7B04406A-7BEB-4E34-A826-38FD3C56DBCC}" type="presParOf" srcId="{48BC7CC2-EB79-4E4F-9510-EB706DBFC904}" destId="{0DFF5F30-3BAF-4119-8825-65FBA958FBF8}" srcOrd="1" destOrd="0" presId="urn:microsoft.com/office/officeart/2005/8/layout/vList2"/>
    <dgm:cxn modelId="{3A3B7AEC-0CF5-4290-93FD-90D0E1E6812B}" type="presParOf" srcId="{48BC7CC2-EB79-4E4F-9510-EB706DBFC904}" destId="{09CA9578-D8E2-4BAB-B86B-47E5EC09E669}"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601A642-B53F-4B1E-9186-5A0362D9130C}" type="doc">
      <dgm:prSet loTypeId="urn:microsoft.com/office/officeart/2005/8/layout/cycle3" loCatId="cycle" qsTypeId="urn:microsoft.com/office/officeart/2005/8/quickstyle/simple4" qsCatId="simple" csTypeId="urn:microsoft.com/office/officeart/2005/8/colors/accent0_3" csCatId="mainScheme"/>
      <dgm:spPr/>
      <dgm:t>
        <a:bodyPr/>
        <a:lstStyle/>
        <a:p>
          <a:endParaRPr lang="el-GR"/>
        </a:p>
      </dgm:t>
    </dgm:pt>
    <dgm:pt modelId="{FC407518-E60C-452F-8DCC-5014DB909741}">
      <dgm:prSet/>
      <dgm:spPr/>
      <dgm:t>
        <a:bodyPr/>
        <a:lstStyle/>
        <a:p>
          <a:pPr rtl="0"/>
          <a:r>
            <a:rPr lang="el-GR" b="1" dirty="0" smtClean="0"/>
            <a:t>Καθορισμός Ποιοτικών Ποσοτικών Αναγκών</a:t>
          </a:r>
          <a:endParaRPr lang="el-GR" b="1" dirty="0"/>
        </a:p>
      </dgm:t>
    </dgm:pt>
    <dgm:pt modelId="{39B6567E-CD1A-47FF-885E-47202551D94E}" type="parTrans" cxnId="{B9A736D3-6C12-492D-AF85-DE7FEC5DBAD9}">
      <dgm:prSet/>
      <dgm:spPr/>
      <dgm:t>
        <a:bodyPr/>
        <a:lstStyle/>
        <a:p>
          <a:endParaRPr lang="el-GR"/>
        </a:p>
      </dgm:t>
    </dgm:pt>
    <dgm:pt modelId="{A86D8C28-B99E-4C5D-A7C4-99102450F127}" type="sibTrans" cxnId="{B9A736D3-6C12-492D-AF85-DE7FEC5DBAD9}">
      <dgm:prSet/>
      <dgm:spPr/>
      <dgm:t>
        <a:bodyPr/>
        <a:lstStyle/>
        <a:p>
          <a:endParaRPr lang="el-GR"/>
        </a:p>
      </dgm:t>
    </dgm:pt>
    <dgm:pt modelId="{A494BEF2-5E41-411B-B660-F48697415B69}">
      <dgm:prSet/>
      <dgm:spPr/>
      <dgm:t>
        <a:bodyPr/>
        <a:lstStyle/>
        <a:p>
          <a:pPr rtl="0"/>
          <a:r>
            <a:rPr lang="el-GR" b="1" dirty="0" smtClean="0"/>
            <a:t>Ανεύρεση Πηγών και Τρόπων Προμήθειας</a:t>
          </a:r>
          <a:endParaRPr lang="el-GR" b="1" dirty="0"/>
        </a:p>
      </dgm:t>
    </dgm:pt>
    <dgm:pt modelId="{B0E34999-666E-4C2C-A6B9-91D11639C4EC}" type="parTrans" cxnId="{575F9CF6-9A46-4C72-8648-BB13EB0AD551}">
      <dgm:prSet/>
      <dgm:spPr/>
      <dgm:t>
        <a:bodyPr/>
        <a:lstStyle/>
        <a:p>
          <a:endParaRPr lang="el-GR"/>
        </a:p>
      </dgm:t>
    </dgm:pt>
    <dgm:pt modelId="{2CB500FB-39C6-49D1-B12E-097ED5FD73B9}" type="sibTrans" cxnId="{575F9CF6-9A46-4C72-8648-BB13EB0AD551}">
      <dgm:prSet/>
      <dgm:spPr/>
      <dgm:t>
        <a:bodyPr/>
        <a:lstStyle/>
        <a:p>
          <a:endParaRPr lang="el-GR"/>
        </a:p>
      </dgm:t>
    </dgm:pt>
    <dgm:pt modelId="{C2C55307-D7A9-44A0-A9FF-BB7D6EFCE513}">
      <dgm:prSet/>
      <dgm:spPr/>
      <dgm:t>
        <a:bodyPr/>
        <a:lstStyle/>
        <a:p>
          <a:pPr rtl="0"/>
          <a:r>
            <a:rPr lang="el-GR" b="1" dirty="0" smtClean="0"/>
            <a:t>Αγορά του Προϊόντος</a:t>
          </a:r>
          <a:endParaRPr lang="el-GR" b="1" dirty="0"/>
        </a:p>
      </dgm:t>
    </dgm:pt>
    <dgm:pt modelId="{FC2D2298-2272-4C99-9F77-BA96E150F8A2}" type="parTrans" cxnId="{8D09871B-9FB8-463E-BA19-D2E25EDCE789}">
      <dgm:prSet/>
      <dgm:spPr/>
      <dgm:t>
        <a:bodyPr/>
        <a:lstStyle/>
        <a:p>
          <a:endParaRPr lang="el-GR"/>
        </a:p>
      </dgm:t>
    </dgm:pt>
    <dgm:pt modelId="{375D5157-9DB0-47BF-9B94-6E6373338CA5}" type="sibTrans" cxnId="{8D09871B-9FB8-463E-BA19-D2E25EDCE789}">
      <dgm:prSet/>
      <dgm:spPr/>
      <dgm:t>
        <a:bodyPr/>
        <a:lstStyle/>
        <a:p>
          <a:endParaRPr lang="el-GR"/>
        </a:p>
      </dgm:t>
    </dgm:pt>
    <dgm:pt modelId="{682DF7B6-7043-464C-8646-A3DBAF606A12}">
      <dgm:prSet/>
      <dgm:spPr/>
      <dgm:t>
        <a:bodyPr/>
        <a:lstStyle/>
        <a:p>
          <a:pPr rtl="0"/>
          <a:r>
            <a:rPr lang="el-GR" b="1" dirty="0" smtClean="0"/>
            <a:t>Παραλαβή</a:t>
          </a:r>
          <a:endParaRPr lang="el-GR" b="1" dirty="0"/>
        </a:p>
      </dgm:t>
    </dgm:pt>
    <dgm:pt modelId="{B8FEF34D-885C-48E1-9EBB-F14B7E87EC1F}" type="parTrans" cxnId="{31B4AB1E-3479-4415-9E11-5F7E53839D7B}">
      <dgm:prSet/>
      <dgm:spPr/>
      <dgm:t>
        <a:bodyPr/>
        <a:lstStyle/>
        <a:p>
          <a:endParaRPr lang="el-GR"/>
        </a:p>
      </dgm:t>
    </dgm:pt>
    <dgm:pt modelId="{67F924B2-C895-4812-862E-BF4829565313}" type="sibTrans" cxnId="{31B4AB1E-3479-4415-9E11-5F7E53839D7B}">
      <dgm:prSet/>
      <dgm:spPr/>
      <dgm:t>
        <a:bodyPr/>
        <a:lstStyle/>
        <a:p>
          <a:endParaRPr lang="el-GR"/>
        </a:p>
      </dgm:t>
    </dgm:pt>
    <dgm:pt modelId="{5E7B2533-8F11-489C-A428-93743E610C1A}">
      <dgm:prSet/>
      <dgm:spPr/>
      <dgm:t>
        <a:bodyPr/>
        <a:lstStyle/>
        <a:p>
          <a:pPr rtl="0"/>
          <a:r>
            <a:rPr lang="el-GR" b="1" dirty="0" smtClean="0"/>
            <a:t>Αποθήκευση</a:t>
          </a:r>
          <a:endParaRPr lang="el-GR" b="1" dirty="0"/>
        </a:p>
      </dgm:t>
    </dgm:pt>
    <dgm:pt modelId="{88F259E3-D45E-4989-B85D-A07154797144}" type="parTrans" cxnId="{4F3FF1B6-58B2-4215-9EC9-7B56A07A8B08}">
      <dgm:prSet/>
      <dgm:spPr/>
      <dgm:t>
        <a:bodyPr/>
        <a:lstStyle/>
        <a:p>
          <a:endParaRPr lang="el-GR"/>
        </a:p>
      </dgm:t>
    </dgm:pt>
    <dgm:pt modelId="{0FDC0B71-43B8-4697-B1D7-29E113F96236}" type="sibTrans" cxnId="{4F3FF1B6-58B2-4215-9EC9-7B56A07A8B08}">
      <dgm:prSet/>
      <dgm:spPr/>
      <dgm:t>
        <a:bodyPr/>
        <a:lstStyle/>
        <a:p>
          <a:endParaRPr lang="el-GR"/>
        </a:p>
      </dgm:t>
    </dgm:pt>
    <dgm:pt modelId="{CDF7E4FF-6515-4433-9F08-3143F2310FEB}">
      <dgm:prSet/>
      <dgm:spPr/>
      <dgm:t>
        <a:bodyPr/>
        <a:lstStyle/>
        <a:p>
          <a:pPr rtl="0"/>
          <a:r>
            <a:rPr lang="el-GR" b="1" dirty="0" smtClean="0"/>
            <a:t>Παράδοση στα Τμήματα</a:t>
          </a:r>
          <a:endParaRPr lang="el-GR" b="1" dirty="0"/>
        </a:p>
      </dgm:t>
    </dgm:pt>
    <dgm:pt modelId="{12380385-C42F-4FFA-928F-C419AF7F9845}" type="parTrans" cxnId="{48654DA4-6ABC-48D3-85F5-5270ED840761}">
      <dgm:prSet/>
      <dgm:spPr/>
      <dgm:t>
        <a:bodyPr/>
        <a:lstStyle/>
        <a:p>
          <a:endParaRPr lang="el-GR"/>
        </a:p>
      </dgm:t>
    </dgm:pt>
    <dgm:pt modelId="{3BA25F06-89E3-46E1-A346-C791240D095A}" type="sibTrans" cxnId="{48654DA4-6ABC-48D3-85F5-5270ED840761}">
      <dgm:prSet/>
      <dgm:spPr/>
      <dgm:t>
        <a:bodyPr/>
        <a:lstStyle/>
        <a:p>
          <a:endParaRPr lang="el-GR"/>
        </a:p>
      </dgm:t>
    </dgm:pt>
    <dgm:pt modelId="{1B8B9A4F-9800-426D-87E9-3CF0382D4B29}" type="pres">
      <dgm:prSet presAssocID="{B601A642-B53F-4B1E-9186-5A0362D9130C}" presName="Name0" presStyleCnt="0">
        <dgm:presLayoutVars>
          <dgm:dir/>
          <dgm:resizeHandles val="exact"/>
        </dgm:presLayoutVars>
      </dgm:prSet>
      <dgm:spPr/>
      <dgm:t>
        <a:bodyPr/>
        <a:lstStyle/>
        <a:p>
          <a:endParaRPr lang="el-GR"/>
        </a:p>
      </dgm:t>
    </dgm:pt>
    <dgm:pt modelId="{D3058C1E-2861-42D1-9A12-620A6F9FE510}" type="pres">
      <dgm:prSet presAssocID="{B601A642-B53F-4B1E-9186-5A0362D9130C}" presName="cycle" presStyleCnt="0"/>
      <dgm:spPr/>
    </dgm:pt>
    <dgm:pt modelId="{ED37663E-AEB1-4D70-8408-422737E7C718}" type="pres">
      <dgm:prSet presAssocID="{FC407518-E60C-452F-8DCC-5014DB909741}" presName="nodeFirstNode" presStyleLbl="node1" presStyleIdx="0" presStyleCnt="6">
        <dgm:presLayoutVars>
          <dgm:bulletEnabled val="1"/>
        </dgm:presLayoutVars>
      </dgm:prSet>
      <dgm:spPr/>
      <dgm:t>
        <a:bodyPr/>
        <a:lstStyle/>
        <a:p>
          <a:endParaRPr lang="el-GR"/>
        </a:p>
      </dgm:t>
    </dgm:pt>
    <dgm:pt modelId="{17EB4FE9-09D5-4A76-B252-45D7F4D7EEAA}" type="pres">
      <dgm:prSet presAssocID="{A86D8C28-B99E-4C5D-A7C4-99102450F127}" presName="sibTransFirstNode" presStyleLbl="bgShp" presStyleIdx="0" presStyleCnt="1"/>
      <dgm:spPr/>
      <dgm:t>
        <a:bodyPr/>
        <a:lstStyle/>
        <a:p>
          <a:endParaRPr lang="el-GR"/>
        </a:p>
      </dgm:t>
    </dgm:pt>
    <dgm:pt modelId="{B84E4779-8481-40DD-A86C-0CD47D7590C6}" type="pres">
      <dgm:prSet presAssocID="{A494BEF2-5E41-411B-B660-F48697415B69}" presName="nodeFollowingNodes" presStyleLbl="node1" presStyleIdx="1" presStyleCnt="6">
        <dgm:presLayoutVars>
          <dgm:bulletEnabled val="1"/>
        </dgm:presLayoutVars>
      </dgm:prSet>
      <dgm:spPr/>
      <dgm:t>
        <a:bodyPr/>
        <a:lstStyle/>
        <a:p>
          <a:endParaRPr lang="el-GR"/>
        </a:p>
      </dgm:t>
    </dgm:pt>
    <dgm:pt modelId="{1F81FCFE-6FFD-4538-8C54-2F93C9772E3A}" type="pres">
      <dgm:prSet presAssocID="{C2C55307-D7A9-44A0-A9FF-BB7D6EFCE513}" presName="nodeFollowingNodes" presStyleLbl="node1" presStyleIdx="2" presStyleCnt="6">
        <dgm:presLayoutVars>
          <dgm:bulletEnabled val="1"/>
        </dgm:presLayoutVars>
      </dgm:prSet>
      <dgm:spPr/>
      <dgm:t>
        <a:bodyPr/>
        <a:lstStyle/>
        <a:p>
          <a:endParaRPr lang="el-GR"/>
        </a:p>
      </dgm:t>
    </dgm:pt>
    <dgm:pt modelId="{75836800-160E-46CF-A5F6-8B7990D9D93C}" type="pres">
      <dgm:prSet presAssocID="{682DF7B6-7043-464C-8646-A3DBAF606A12}" presName="nodeFollowingNodes" presStyleLbl="node1" presStyleIdx="3" presStyleCnt="6">
        <dgm:presLayoutVars>
          <dgm:bulletEnabled val="1"/>
        </dgm:presLayoutVars>
      </dgm:prSet>
      <dgm:spPr/>
      <dgm:t>
        <a:bodyPr/>
        <a:lstStyle/>
        <a:p>
          <a:endParaRPr lang="el-GR"/>
        </a:p>
      </dgm:t>
    </dgm:pt>
    <dgm:pt modelId="{9C44E6FD-095D-4F7F-81B9-B3AD91D2E566}" type="pres">
      <dgm:prSet presAssocID="{5E7B2533-8F11-489C-A428-93743E610C1A}" presName="nodeFollowingNodes" presStyleLbl="node1" presStyleIdx="4" presStyleCnt="6">
        <dgm:presLayoutVars>
          <dgm:bulletEnabled val="1"/>
        </dgm:presLayoutVars>
      </dgm:prSet>
      <dgm:spPr/>
      <dgm:t>
        <a:bodyPr/>
        <a:lstStyle/>
        <a:p>
          <a:endParaRPr lang="el-GR"/>
        </a:p>
      </dgm:t>
    </dgm:pt>
    <dgm:pt modelId="{32BE3D43-27D0-47C3-B087-AD02F8A95929}" type="pres">
      <dgm:prSet presAssocID="{CDF7E4FF-6515-4433-9F08-3143F2310FEB}" presName="nodeFollowingNodes" presStyleLbl="node1" presStyleIdx="5" presStyleCnt="6">
        <dgm:presLayoutVars>
          <dgm:bulletEnabled val="1"/>
        </dgm:presLayoutVars>
      </dgm:prSet>
      <dgm:spPr/>
      <dgm:t>
        <a:bodyPr/>
        <a:lstStyle/>
        <a:p>
          <a:endParaRPr lang="el-GR"/>
        </a:p>
      </dgm:t>
    </dgm:pt>
  </dgm:ptLst>
  <dgm:cxnLst>
    <dgm:cxn modelId="{48654DA4-6ABC-48D3-85F5-5270ED840761}" srcId="{B601A642-B53F-4B1E-9186-5A0362D9130C}" destId="{CDF7E4FF-6515-4433-9F08-3143F2310FEB}" srcOrd="5" destOrd="0" parTransId="{12380385-C42F-4FFA-928F-C419AF7F9845}" sibTransId="{3BA25F06-89E3-46E1-A346-C791240D095A}"/>
    <dgm:cxn modelId="{9597FFD7-9E7A-4A4C-85D3-8FD0ED2ED306}" type="presOf" srcId="{FC407518-E60C-452F-8DCC-5014DB909741}" destId="{ED37663E-AEB1-4D70-8408-422737E7C718}" srcOrd="0" destOrd="0" presId="urn:microsoft.com/office/officeart/2005/8/layout/cycle3"/>
    <dgm:cxn modelId="{4F6E6D07-CC28-4582-81AC-3B1C75031086}" type="presOf" srcId="{5E7B2533-8F11-489C-A428-93743E610C1A}" destId="{9C44E6FD-095D-4F7F-81B9-B3AD91D2E566}" srcOrd="0" destOrd="0" presId="urn:microsoft.com/office/officeart/2005/8/layout/cycle3"/>
    <dgm:cxn modelId="{4F3FF1B6-58B2-4215-9EC9-7B56A07A8B08}" srcId="{B601A642-B53F-4B1E-9186-5A0362D9130C}" destId="{5E7B2533-8F11-489C-A428-93743E610C1A}" srcOrd="4" destOrd="0" parTransId="{88F259E3-D45E-4989-B85D-A07154797144}" sibTransId="{0FDC0B71-43B8-4697-B1D7-29E113F96236}"/>
    <dgm:cxn modelId="{3D04C26C-74DA-47FA-9BC7-8E4BF96A1B01}" type="presOf" srcId="{CDF7E4FF-6515-4433-9F08-3143F2310FEB}" destId="{32BE3D43-27D0-47C3-B087-AD02F8A95929}" srcOrd="0" destOrd="0" presId="urn:microsoft.com/office/officeart/2005/8/layout/cycle3"/>
    <dgm:cxn modelId="{3BB26989-1C58-4433-8ED0-29E6FC21CFF8}" type="presOf" srcId="{C2C55307-D7A9-44A0-A9FF-BB7D6EFCE513}" destId="{1F81FCFE-6FFD-4538-8C54-2F93C9772E3A}" srcOrd="0" destOrd="0" presId="urn:microsoft.com/office/officeart/2005/8/layout/cycle3"/>
    <dgm:cxn modelId="{F5D576C7-7431-4AB0-81D4-F953F53C0699}" type="presOf" srcId="{682DF7B6-7043-464C-8646-A3DBAF606A12}" destId="{75836800-160E-46CF-A5F6-8B7990D9D93C}" srcOrd="0" destOrd="0" presId="urn:microsoft.com/office/officeart/2005/8/layout/cycle3"/>
    <dgm:cxn modelId="{B9A736D3-6C12-492D-AF85-DE7FEC5DBAD9}" srcId="{B601A642-B53F-4B1E-9186-5A0362D9130C}" destId="{FC407518-E60C-452F-8DCC-5014DB909741}" srcOrd="0" destOrd="0" parTransId="{39B6567E-CD1A-47FF-885E-47202551D94E}" sibTransId="{A86D8C28-B99E-4C5D-A7C4-99102450F127}"/>
    <dgm:cxn modelId="{A7B1B5FE-61FC-4851-B5F7-BC996012056E}" type="presOf" srcId="{A86D8C28-B99E-4C5D-A7C4-99102450F127}" destId="{17EB4FE9-09D5-4A76-B252-45D7F4D7EEAA}" srcOrd="0" destOrd="0" presId="urn:microsoft.com/office/officeart/2005/8/layout/cycle3"/>
    <dgm:cxn modelId="{31B4AB1E-3479-4415-9E11-5F7E53839D7B}" srcId="{B601A642-B53F-4B1E-9186-5A0362D9130C}" destId="{682DF7B6-7043-464C-8646-A3DBAF606A12}" srcOrd="3" destOrd="0" parTransId="{B8FEF34D-885C-48E1-9EBB-F14B7E87EC1F}" sibTransId="{67F924B2-C895-4812-862E-BF4829565313}"/>
    <dgm:cxn modelId="{575F9CF6-9A46-4C72-8648-BB13EB0AD551}" srcId="{B601A642-B53F-4B1E-9186-5A0362D9130C}" destId="{A494BEF2-5E41-411B-B660-F48697415B69}" srcOrd="1" destOrd="0" parTransId="{B0E34999-666E-4C2C-A6B9-91D11639C4EC}" sibTransId="{2CB500FB-39C6-49D1-B12E-097ED5FD73B9}"/>
    <dgm:cxn modelId="{791D1ADD-3C9A-4F81-A632-59A369944530}" type="presOf" srcId="{A494BEF2-5E41-411B-B660-F48697415B69}" destId="{B84E4779-8481-40DD-A86C-0CD47D7590C6}" srcOrd="0" destOrd="0" presId="urn:microsoft.com/office/officeart/2005/8/layout/cycle3"/>
    <dgm:cxn modelId="{B1FF5361-F75A-4EA5-B174-D14611DBACA6}" type="presOf" srcId="{B601A642-B53F-4B1E-9186-5A0362D9130C}" destId="{1B8B9A4F-9800-426D-87E9-3CF0382D4B29}" srcOrd="0" destOrd="0" presId="urn:microsoft.com/office/officeart/2005/8/layout/cycle3"/>
    <dgm:cxn modelId="{8D09871B-9FB8-463E-BA19-D2E25EDCE789}" srcId="{B601A642-B53F-4B1E-9186-5A0362D9130C}" destId="{C2C55307-D7A9-44A0-A9FF-BB7D6EFCE513}" srcOrd="2" destOrd="0" parTransId="{FC2D2298-2272-4C99-9F77-BA96E150F8A2}" sibTransId="{375D5157-9DB0-47BF-9B94-6E6373338CA5}"/>
    <dgm:cxn modelId="{AD8BC0A1-9E86-4908-8A7A-A0C4CAF391C8}" type="presParOf" srcId="{1B8B9A4F-9800-426D-87E9-3CF0382D4B29}" destId="{D3058C1E-2861-42D1-9A12-620A6F9FE510}" srcOrd="0" destOrd="0" presId="urn:microsoft.com/office/officeart/2005/8/layout/cycle3"/>
    <dgm:cxn modelId="{D4468999-3C18-4848-ADEE-6BAA266BB74F}" type="presParOf" srcId="{D3058C1E-2861-42D1-9A12-620A6F9FE510}" destId="{ED37663E-AEB1-4D70-8408-422737E7C718}" srcOrd="0" destOrd="0" presId="urn:microsoft.com/office/officeart/2005/8/layout/cycle3"/>
    <dgm:cxn modelId="{47110FC1-9CD0-4356-8077-5DF345927DE8}" type="presParOf" srcId="{D3058C1E-2861-42D1-9A12-620A6F9FE510}" destId="{17EB4FE9-09D5-4A76-B252-45D7F4D7EEAA}" srcOrd="1" destOrd="0" presId="urn:microsoft.com/office/officeart/2005/8/layout/cycle3"/>
    <dgm:cxn modelId="{5CB9EA93-D980-4F3C-B7A5-D468DB953F2C}" type="presParOf" srcId="{D3058C1E-2861-42D1-9A12-620A6F9FE510}" destId="{B84E4779-8481-40DD-A86C-0CD47D7590C6}" srcOrd="2" destOrd="0" presId="urn:microsoft.com/office/officeart/2005/8/layout/cycle3"/>
    <dgm:cxn modelId="{08CFE533-6C88-4D05-8D83-0B249AD0CB88}" type="presParOf" srcId="{D3058C1E-2861-42D1-9A12-620A6F9FE510}" destId="{1F81FCFE-6FFD-4538-8C54-2F93C9772E3A}" srcOrd="3" destOrd="0" presId="urn:microsoft.com/office/officeart/2005/8/layout/cycle3"/>
    <dgm:cxn modelId="{870FACDC-AF76-4817-9156-ED7DCFA13DE3}" type="presParOf" srcId="{D3058C1E-2861-42D1-9A12-620A6F9FE510}" destId="{75836800-160E-46CF-A5F6-8B7990D9D93C}" srcOrd="4" destOrd="0" presId="urn:microsoft.com/office/officeart/2005/8/layout/cycle3"/>
    <dgm:cxn modelId="{88C0AB9C-61AA-4BA2-B2ED-9CE301FFFD76}" type="presParOf" srcId="{D3058C1E-2861-42D1-9A12-620A6F9FE510}" destId="{9C44E6FD-095D-4F7F-81B9-B3AD91D2E566}" srcOrd="5" destOrd="0" presId="urn:microsoft.com/office/officeart/2005/8/layout/cycle3"/>
    <dgm:cxn modelId="{EC1CFDDA-2C25-4617-BC57-A65DAA6E3EEA}" type="presParOf" srcId="{D3058C1E-2861-42D1-9A12-620A6F9FE510}" destId="{32BE3D43-27D0-47C3-B087-AD02F8A95929}" srcOrd="6"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CB6EA9F-BEFF-4603-A18E-FC247EDC4AD6}" type="doc">
      <dgm:prSet loTypeId="urn:microsoft.com/office/officeart/2005/8/layout/cycle3" loCatId="cycle" qsTypeId="urn:microsoft.com/office/officeart/2005/8/quickstyle/simple1" qsCatId="simple" csTypeId="urn:microsoft.com/office/officeart/2005/8/colors/accent0_3" csCatId="mainScheme"/>
      <dgm:spPr/>
      <dgm:t>
        <a:bodyPr/>
        <a:lstStyle/>
        <a:p>
          <a:endParaRPr lang="el-GR"/>
        </a:p>
      </dgm:t>
    </dgm:pt>
    <dgm:pt modelId="{1EB84F84-6737-4C8E-9B4A-041E7AF3C03E}">
      <dgm:prSet custT="1"/>
      <dgm:spPr/>
      <dgm:t>
        <a:bodyPr/>
        <a:lstStyle/>
        <a:p>
          <a:pPr rtl="0"/>
          <a:r>
            <a:rPr lang="el-GR" sz="1200" b="1" dirty="0" smtClean="0"/>
            <a:t>Αίτηση Προμήθειας</a:t>
          </a:r>
          <a:endParaRPr lang="el-GR" sz="1200" b="1" dirty="0"/>
        </a:p>
      </dgm:t>
    </dgm:pt>
    <dgm:pt modelId="{2033DC6F-07D5-4BFF-9EAC-BEF1892B6F5F}" type="parTrans" cxnId="{3364CF64-FB50-4C35-BD18-68E09E9AAD7A}">
      <dgm:prSet/>
      <dgm:spPr/>
      <dgm:t>
        <a:bodyPr/>
        <a:lstStyle/>
        <a:p>
          <a:endParaRPr lang="el-GR"/>
        </a:p>
      </dgm:t>
    </dgm:pt>
    <dgm:pt modelId="{23CACAB5-B744-41A1-B3C0-8F3CD1D45AFB}" type="sibTrans" cxnId="{3364CF64-FB50-4C35-BD18-68E09E9AAD7A}">
      <dgm:prSet/>
      <dgm:spPr/>
      <dgm:t>
        <a:bodyPr/>
        <a:lstStyle/>
        <a:p>
          <a:endParaRPr lang="el-GR"/>
        </a:p>
      </dgm:t>
    </dgm:pt>
    <dgm:pt modelId="{3D3A0CFE-BEC6-4A4A-BFB8-394B4E1994C4}">
      <dgm:prSet custT="1"/>
      <dgm:spPr/>
      <dgm:t>
        <a:bodyPr/>
        <a:lstStyle/>
        <a:p>
          <a:pPr rtl="0"/>
          <a:r>
            <a:rPr lang="el-GR" sz="1050" b="1" smtClean="0"/>
            <a:t>Αξιολόγηση των Ιστορικών Στοιχείων (για τον υπολογισμό της ποσότητας)</a:t>
          </a:r>
          <a:endParaRPr lang="el-GR" sz="1050" b="1"/>
        </a:p>
      </dgm:t>
    </dgm:pt>
    <dgm:pt modelId="{D993BC03-EE1E-45E5-B409-CBF2689BC1C7}" type="parTrans" cxnId="{57E05CDF-9D5C-4E64-80A5-6C4490D58435}">
      <dgm:prSet/>
      <dgm:spPr/>
      <dgm:t>
        <a:bodyPr/>
        <a:lstStyle/>
        <a:p>
          <a:endParaRPr lang="el-GR"/>
        </a:p>
      </dgm:t>
    </dgm:pt>
    <dgm:pt modelId="{197C5BC4-E935-4B1C-95FC-A27B33F8A041}" type="sibTrans" cxnId="{57E05CDF-9D5C-4E64-80A5-6C4490D58435}">
      <dgm:prSet/>
      <dgm:spPr/>
      <dgm:t>
        <a:bodyPr/>
        <a:lstStyle/>
        <a:p>
          <a:endParaRPr lang="el-GR"/>
        </a:p>
      </dgm:t>
    </dgm:pt>
    <dgm:pt modelId="{53FE2D2E-B81D-414F-9244-D4105C8930BC}">
      <dgm:prSet custT="1"/>
      <dgm:spPr/>
      <dgm:t>
        <a:bodyPr/>
        <a:lstStyle/>
        <a:p>
          <a:pPr rtl="0"/>
          <a:r>
            <a:rPr lang="el-GR" sz="1050" b="1" smtClean="0"/>
            <a:t>Έλεγχος των προδιαγραφών των προϊόντων</a:t>
          </a:r>
          <a:endParaRPr lang="el-GR" sz="1050" b="1"/>
        </a:p>
      </dgm:t>
    </dgm:pt>
    <dgm:pt modelId="{C404FCE7-14CD-4A12-B25C-9848735FC61B}" type="parTrans" cxnId="{C8A90EBD-421C-44E9-A47C-9295B5FCA62B}">
      <dgm:prSet/>
      <dgm:spPr/>
      <dgm:t>
        <a:bodyPr/>
        <a:lstStyle/>
        <a:p>
          <a:endParaRPr lang="el-GR"/>
        </a:p>
      </dgm:t>
    </dgm:pt>
    <dgm:pt modelId="{604D01B4-8519-4306-A4EE-2668D5C259CC}" type="sibTrans" cxnId="{C8A90EBD-421C-44E9-A47C-9295B5FCA62B}">
      <dgm:prSet/>
      <dgm:spPr/>
      <dgm:t>
        <a:bodyPr/>
        <a:lstStyle/>
        <a:p>
          <a:endParaRPr lang="el-GR"/>
        </a:p>
      </dgm:t>
    </dgm:pt>
    <dgm:pt modelId="{1C940607-9EE5-4B6E-9403-B191639BFD67}">
      <dgm:prSet custT="1"/>
      <dgm:spPr/>
      <dgm:t>
        <a:bodyPr/>
        <a:lstStyle/>
        <a:p>
          <a:pPr rtl="0"/>
          <a:r>
            <a:rPr lang="el-GR" sz="1050" b="1" smtClean="0"/>
            <a:t>Έλεγχος προηγούμενων αγορών ίδιων προϊόντων</a:t>
          </a:r>
          <a:endParaRPr lang="el-GR" sz="1050" b="1"/>
        </a:p>
      </dgm:t>
    </dgm:pt>
    <dgm:pt modelId="{613BD47D-54ED-4049-861D-94A84BDD29DB}" type="parTrans" cxnId="{CE73BEF6-662D-4435-A0EF-AF95A66DCC4E}">
      <dgm:prSet/>
      <dgm:spPr/>
      <dgm:t>
        <a:bodyPr/>
        <a:lstStyle/>
        <a:p>
          <a:endParaRPr lang="el-GR"/>
        </a:p>
      </dgm:t>
    </dgm:pt>
    <dgm:pt modelId="{9E39392D-9B45-4AD5-B04E-8BE9904CAE21}" type="sibTrans" cxnId="{CE73BEF6-662D-4435-A0EF-AF95A66DCC4E}">
      <dgm:prSet/>
      <dgm:spPr/>
      <dgm:t>
        <a:bodyPr/>
        <a:lstStyle/>
        <a:p>
          <a:endParaRPr lang="el-GR"/>
        </a:p>
      </dgm:t>
    </dgm:pt>
    <dgm:pt modelId="{861B30AF-8460-48BE-AB89-756779444EC8}">
      <dgm:prSet/>
      <dgm:spPr/>
      <dgm:t>
        <a:bodyPr/>
        <a:lstStyle/>
        <a:p>
          <a:pPr rtl="0"/>
          <a:r>
            <a:rPr lang="el-GR" b="1" dirty="0" smtClean="0"/>
            <a:t>Αξιολόγηση του προμηθευτή και επιλογή από κατάλογο προμηθευτών</a:t>
          </a:r>
          <a:endParaRPr lang="el-GR" b="1" dirty="0"/>
        </a:p>
      </dgm:t>
    </dgm:pt>
    <dgm:pt modelId="{D637DCF7-8B95-40A7-AC4B-9F5B3AAAF4E2}" type="parTrans" cxnId="{82E38A32-8D15-4AF3-9B4E-EE1252EEB80E}">
      <dgm:prSet/>
      <dgm:spPr/>
      <dgm:t>
        <a:bodyPr/>
        <a:lstStyle/>
        <a:p>
          <a:endParaRPr lang="el-GR"/>
        </a:p>
      </dgm:t>
    </dgm:pt>
    <dgm:pt modelId="{515A5EDD-2E3C-4234-9028-A4021FFD8AB9}" type="sibTrans" cxnId="{82E38A32-8D15-4AF3-9B4E-EE1252EEB80E}">
      <dgm:prSet/>
      <dgm:spPr/>
      <dgm:t>
        <a:bodyPr/>
        <a:lstStyle/>
        <a:p>
          <a:endParaRPr lang="el-GR"/>
        </a:p>
      </dgm:t>
    </dgm:pt>
    <dgm:pt modelId="{A93B6DA2-E027-4D82-BADE-E4F4923EECE0}">
      <dgm:prSet custT="1"/>
      <dgm:spPr/>
      <dgm:t>
        <a:bodyPr/>
        <a:lstStyle/>
        <a:p>
          <a:pPr rtl="0"/>
          <a:r>
            <a:rPr lang="el-GR" sz="1200" b="1" dirty="0" smtClean="0"/>
            <a:t>Αγορά Προϊόντος</a:t>
          </a:r>
          <a:endParaRPr lang="el-GR" sz="1200" b="1" dirty="0"/>
        </a:p>
      </dgm:t>
    </dgm:pt>
    <dgm:pt modelId="{3D5B27E3-E0CB-468F-8EEE-12643DB9E431}" type="parTrans" cxnId="{64C5B424-8C34-46F9-A9BA-17F378D418FE}">
      <dgm:prSet/>
      <dgm:spPr/>
      <dgm:t>
        <a:bodyPr/>
        <a:lstStyle/>
        <a:p>
          <a:endParaRPr lang="el-GR"/>
        </a:p>
      </dgm:t>
    </dgm:pt>
    <dgm:pt modelId="{0267ADDD-5CA7-4579-86FA-0F715D9BADA0}" type="sibTrans" cxnId="{64C5B424-8C34-46F9-A9BA-17F378D418FE}">
      <dgm:prSet/>
      <dgm:spPr/>
      <dgm:t>
        <a:bodyPr/>
        <a:lstStyle/>
        <a:p>
          <a:endParaRPr lang="el-GR"/>
        </a:p>
      </dgm:t>
    </dgm:pt>
    <dgm:pt modelId="{10BB1402-5065-471B-8334-A15558C430E8}">
      <dgm:prSet custT="1"/>
      <dgm:spPr/>
      <dgm:t>
        <a:bodyPr/>
        <a:lstStyle/>
        <a:p>
          <a:pPr rtl="0"/>
          <a:r>
            <a:rPr lang="el-GR" sz="1050" b="1" dirty="0" smtClean="0"/>
            <a:t>Παραλαβή </a:t>
          </a:r>
          <a:endParaRPr lang="el-GR" sz="1050" b="1" dirty="0"/>
        </a:p>
      </dgm:t>
    </dgm:pt>
    <dgm:pt modelId="{44BE0B0E-B157-40AF-A0C3-3D05154030A3}" type="parTrans" cxnId="{3D002532-E4E4-476F-AD2F-C9959C0D46E6}">
      <dgm:prSet/>
      <dgm:spPr/>
      <dgm:t>
        <a:bodyPr/>
        <a:lstStyle/>
        <a:p>
          <a:endParaRPr lang="el-GR"/>
        </a:p>
      </dgm:t>
    </dgm:pt>
    <dgm:pt modelId="{AB8396D2-DAA5-4171-8AB9-A7B12ACB2455}" type="sibTrans" cxnId="{3D002532-E4E4-476F-AD2F-C9959C0D46E6}">
      <dgm:prSet/>
      <dgm:spPr/>
      <dgm:t>
        <a:bodyPr/>
        <a:lstStyle/>
        <a:p>
          <a:endParaRPr lang="el-GR"/>
        </a:p>
      </dgm:t>
    </dgm:pt>
    <dgm:pt modelId="{A939F249-D03A-4A4F-912A-1EF09C5A3E09}">
      <dgm:prSet custT="1"/>
      <dgm:spPr/>
      <dgm:t>
        <a:bodyPr/>
        <a:lstStyle/>
        <a:p>
          <a:pPr rtl="0"/>
          <a:r>
            <a:rPr lang="el-GR" sz="1050" b="1" smtClean="0"/>
            <a:t>Αποθήκευση</a:t>
          </a:r>
          <a:endParaRPr lang="el-GR" sz="1050" b="1"/>
        </a:p>
      </dgm:t>
    </dgm:pt>
    <dgm:pt modelId="{749ECF11-8E48-495E-9CE1-233D364BBE9F}" type="parTrans" cxnId="{4BD1C428-A89B-423C-BB23-C4835AE3B09A}">
      <dgm:prSet/>
      <dgm:spPr/>
      <dgm:t>
        <a:bodyPr/>
        <a:lstStyle/>
        <a:p>
          <a:endParaRPr lang="el-GR"/>
        </a:p>
      </dgm:t>
    </dgm:pt>
    <dgm:pt modelId="{68E28018-F98B-48FE-A5ED-6592ABA9C5D7}" type="sibTrans" cxnId="{4BD1C428-A89B-423C-BB23-C4835AE3B09A}">
      <dgm:prSet/>
      <dgm:spPr/>
      <dgm:t>
        <a:bodyPr/>
        <a:lstStyle/>
        <a:p>
          <a:endParaRPr lang="el-GR"/>
        </a:p>
      </dgm:t>
    </dgm:pt>
    <dgm:pt modelId="{0B61F91A-751C-4538-8058-15F0C06A1C56}">
      <dgm:prSet custT="1"/>
      <dgm:spPr/>
      <dgm:t>
        <a:bodyPr/>
        <a:lstStyle/>
        <a:p>
          <a:pPr rtl="0"/>
          <a:r>
            <a:rPr lang="el-GR" sz="1050" b="1" smtClean="0"/>
            <a:t>Παράδοση στα Τμήματα</a:t>
          </a:r>
          <a:endParaRPr lang="el-GR" sz="1050" b="1"/>
        </a:p>
      </dgm:t>
    </dgm:pt>
    <dgm:pt modelId="{F72D0C88-C80D-4116-A63B-B63238218025}" type="parTrans" cxnId="{E6FC051F-EB91-45F7-996F-BA122FAD7403}">
      <dgm:prSet/>
      <dgm:spPr/>
      <dgm:t>
        <a:bodyPr/>
        <a:lstStyle/>
        <a:p>
          <a:endParaRPr lang="el-GR"/>
        </a:p>
      </dgm:t>
    </dgm:pt>
    <dgm:pt modelId="{7473BEB4-9B30-4D72-8B5B-6F72CDB2390A}" type="sibTrans" cxnId="{E6FC051F-EB91-45F7-996F-BA122FAD7403}">
      <dgm:prSet/>
      <dgm:spPr/>
      <dgm:t>
        <a:bodyPr/>
        <a:lstStyle/>
        <a:p>
          <a:endParaRPr lang="el-GR"/>
        </a:p>
      </dgm:t>
    </dgm:pt>
    <dgm:pt modelId="{3542AFDE-00AF-43C3-A27A-AF140FDA197D}" type="pres">
      <dgm:prSet presAssocID="{1CB6EA9F-BEFF-4603-A18E-FC247EDC4AD6}" presName="Name0" presStyleCnt="0">
        <dgm:presLayoutVars>
          <dgm:dir/>
          <dgm:resizeHandles val="exact"/>
        </dgm:presLayoutVars>
      </dgm:prSet>
      <dgm:spPr/>
      <dgm:t>
        <a:bodyPr/>
        <a:lstStyle/>
        <a:p>
          <a:endParaRPr lang="el-GR"/>
        </a:p>
      </dgm:t>
    </dgm:pt>
    <dgm:pt modelId="{5A566EF0-A199-43AB-A4C2-71729699DD11}" type="pres">
      <dgm:prSet presAssocID="{1CB6EA9F-BEFF-4603-A18E-FC247EDC4AD6}" presName="cycle" presStyleCnt="0"/>
      <dgm:spPr/>
    </dgm:pt>
    <dgm:pt modelId="{79A5CBC4-B0B4-4073-884E-694FB00875B0}" type="pres">
      <dgm:prSet presAssocID="{1EB84F84-6737-4C8E-9B4A-041E7AF3C03E}" presName="nodeFirstNode" presStyleLbl="node1" presStyleIdx="0" presStyleCnt="9">
        <dgm:presLayoutVars>
          <dgm:bulletEnabled val="1"/>
        </dgm:presLayoutVars>
      </dgm:prSet>
      <dgm:spPr/>
      <dgm:t>
        <a:bodyPr/>
        <a:lstStyle/>
        <a:p>
          <a:endParaRPr lang="el-GR"/>
        </a:p>
      </dgm:t>
    </dgm:pt>
    <dgm:pt modelId="{5F790C68-A97E-4D15-A7AB-5E501842C323}" type="pres">
      <dgm:prSet presAssocID="{23CACAB5-B744-41A1-B3C0-8F3CD1D45AFB}" presName="sibTransFirstNode" presStyleLbl="bgShp" presStyleIdx="0" presStyleCnt="1"/>
      <dgm:spPr/>
      <dgm:t>
        <a:bodyPr/>
        <a:lstStyle/>
        <a:p>
          <a:endParaRPr lang="el-GR"/>
        </a:p>
      </dgm:t>
    </dgm:pt>
    <dgm:pt modelId="{D5E01433-CC1E-4218-9AD9-AB77B1C74F5E}" type="pres">
      <dgm:prSet presAssocID="{3D3A0CFE-BEC6-4A4A-BFB8-394B4E1994C4}" presName="nodeFollowingNodes" presStyleLbl="node1" presStyleIdx="1" presStyleCnt="9">
        <dgm:presLayoutVars>
          <dgm:bulletEnabled val="1"/>
        </dgm:presLayoutVars>
      </dgm:prSet>
      <dgm:spPr/>
      <dgm:t>
        <a:bodyPr/>
        <a:lstStyle/>
        <a:p>
          <a:endParaRPr lang="el-GR"/>
        </a:p>
      </dgm:t>
    </dgm:pt>
    <dgm:pt modelId="{C38A8651-F558-4E75-B641-71B2EDCADCE6}" type="pres">
      <dgm:prSet presAssocID="{53FE2D2E-B81D-414F-9244-D4105C8930BC}" presName="nodeFollowingNodes" presStyleLbl="node1" presStyleIdx="2" presStyleCnt="9">
        <dgm:presLayoutVars>
          <dgm:bulletEnabled val="1"/>
        </dgm:presLayoutVars>
      </dgm:prSet>
      <dgm:spPr/>
      <dgm:t>
        <a:bodyPr/>
        <a:lstStyle/>
        <a:p>
          <a:endParaRPr lang="el-GR"/>
        </a:p>
      </dgm:t>
    </dgm:pt>
    <dgm:pt modelId="{84D5EFD4-0EAD-44F9-8F06-BBF4AA24F894}" type="pres">
      <dgm:prSet presAssocID="{1C940607-9EE5-4B6E-9403-B191639BFD67}" presName="nodeFollowingNodes" presStyleLbl="node1" presStyleIdx="3" presStyleCnt="9">
        <dgm:presLayoutVars>
          <dgm:bulletEnabled val="1"/>
        </dgm:presLayoutVars>
      </dgm:prSet>
      <dgm:spPr/>
      <dgm:t>
        <a:bodyPr/>
        <a:lstStyle/>
        <a:p>
          <a:endParaRPr lang="el-GR"/>
        </a:p>
      </dgm:t>
    </dgm:pt>
    <dgm:pt modelId="{9E2F5346-1DB6-4596-ADDF-5DF9E1BED774}" type="pres">
      <dgm:prSet presAssocID="{861B30AF-8460-48BE-AB89-756779444EC8}" presName="nodeFollowingNodes" presStyleLbl="node1" presStyleIdx="4" presStyleCnt="9">
        <dgm:presLayoutVars>
          <dgm:bulletEnabled val="1"/>
        </dgm:presLayoutVars>
      </dgm:prSet>
      <dgm:spPr/>
      <dgm:t>
        <a:bodyPr/>
        <a:lstStyle/>
        <a:p>
          <a:endParaRPr lang="el-GR"/>
        </a:p>
      </dgm:t>
    </dgm:pt>
    <dgm:pt modelId="{DC7D52C5-A6D9-491F-94BE-386C12F9F66E}" type="pres">
      <dgm:prSet presAssocID="{A93B6DA2-E027-4D82-BADE-E4F4923EECE0}" presName="nodeFollowingNodes" presStyleLbl="node1" presStyleIdx="5" presStyleCnt="9">
        <dgm:presLayoutVars>
          <dgm:bulletEnabled val="1"/>
        </dgm:presLayoutVars>
      </dgm:prSet>
      <dgm:spPr/>
      <dgm:t>
        <a:bodyPr/>
        <a:lstStyle/>
        <a:p>
          <a:endParaRPr lang="el-GR"/>
        </a:p>
      </dgm:t>
    </dgm:pt>
    <dgm:pt modelId="{5FE5C9D1-95BC-4203-9E8C-BE3D2F5FA4DB}" type="pres">
      <dgm:prSet presAssocID="{10BB1402-5065-471B-8334-A15558C430E8}" presName="nodeFollowingNodes" presStyleLbl="node1" presStyleIdx="6" presStyleCnt="9">
        <dgm:presLayoutVars>
          <dgm:bulletEnabled val="1"/>
        </dgm:presLayoutVars>
      </dgm:prSet>
      <dgm:spPr/>
      <dgm:t>
        <a:bodyPr/>
        <a:lstStyle/>
        <a:p>
          <a:endParaRPr lang="el-GR"/>
        </a:p>
      </dgm:t>
    </dgm:pt>
    <dgm:pt modelId="{0EFC40C8-9ED8-4C99-9EFB-298370265832}" type="pres">
      <dgm:prSet presAssocID="{A939F249-D03A-4A4F-912A-1EF09C5A3E09}" presName="nodeFollowingNodes" presStyleLbl="node1" presStyleIdx="7" presStyleCnt="9">
        <dgm:presLayoutVars>
          <dgm:bulletEnabled val="1"/>
        </dgm:presLayoutVars>
      </dgm:prSet>
      <dgm:spPr/>
      <dgm:t>
        <a:bodyPr/>
        <a:lstStyle/>
        <a:p>
          <a:endParaRPr lang="el-GR"/>
        </a:p>
      </dgm:t>
    </dgm:pt>
    <dgm:pt modelId="{95A85935-71BA-4032-878E-33D920DF82FB}" type="pres">
      <dgm:prSet presAssocID="{0B61F91A-751C-4538-8058-15F0C06A1C56}" presName="nodeFollowingNodes" presStyleLbl="node1" presStyleIdx="8" presStyleCnt="9">
        <dgm:presLayoutVars>
          <dgm:bulletEnabled val="1"/>
        </dgm:presLayoutVars>
      </dgm:prSet>
      <dgm:spPr/>
      <dgm:t>
        <a:bodyPr/>
        <a:lstStyle/>
        <a:p>
          <a:endParaRPr lang="el-GR"/>
        </a:p>
      </dgm:t>
    </dgm:pt>
  </dgm:ptLst>
  <dgm:cxnLst>
    <dgm:cxn modelId="{3D002532-E4E4-476F-AD2F-C9959C0D46E6}" srcId="{1CB6EA9F-BEFF-4603-A18E-FC247EDC4AD6}" destId="{10BB1402-5065-471B-8334-A15558C430E8}" srcOrd="6" destOrd="0" parTransId="{44BE0B0E-B157-40AF-A0C3-3D05154030A3}" sibTransId="{AB8396D2-DAA5-4171-8AB9-A7B12ACB2455}"/>
    <dgm:cxn modelId="{E6FC051F-EB91-45F7-996F-BA122FAD7403}" srcId="{1CB6EA9F-BEFF-4603-A18E-FC247EDC4AD6}" destId="{0B61F91A-751C-4538-8058-15F0C06A1C56}" srcOrd="8" destOrd="0" parTransId="{F72D0C88-C80D-4116-A63B-B63238218025}" sibTransId="{7473BEB4-9B30-4D72-8B5B-6F72CDB2390A}"/>
    <dgm:cxn modelId="{64C5B424-8C34-46F9-A9BA-17F378D418FE}" srcId="{1CB6EA9F-BEFF-4603-A18E-FC247EDC4AD6}" destId="{A93B6DA2-E027-4D82-BADE-E4F4923EECE0}" srcOrd="5" destOrd="0" parTransId="{3D5B27E3-E0CB-468F-8EEE-12643DB9E431}" sibTransId="{0267ADDD-5CA7-4579-86FA-0F715D9BADA0}"/>
    <dgm:cxn modelId="{F8AC3AAE-72AE-46E5-9423-46071FBAFB98}" type="presOf" srcId="{1C940607-9EE5-4B6E-9403-B191639BFD67}" destId="{84D5EFD4-0EAD-44F9-8F06-BBF4AA24F894}" srcOrd="0" destOrd="0" presId="urn:microsoft.com/office/officeart/2005/8/layout/cycle3"/>
    <dgm:cxn modelId="{AE69F1D9-3600-4EFA-8D7B-9977904A494C}" type="presOf" srcId="{861B30AF-8460-48BE-AB89-756779444EC8}" destId="{9E2F5346-1DB6-4596-ADDF-5DF9E1BED774}" srcOrd="0" destOrd="0" presId="urn:microsoft.com/office/officeart/2005/8/layout/cycle3"/>
    <dgm:cxn modelId="{C8A90EBD-421C-44E9-A47C-9295B5FCA62B}" srcId="{1CB6EA9F-BEFF-4603-A18E-FC247EDC4AD6}" destId="{53FE2D2E-B81D-414F-9244-D4105C8930BC}" srcOrd="2" destOrd="0" parTransId="{C404FCE7-14CD-4A12-B25C-9848735FC61B}" sibTransId="{604D01B4-8519-4306-A4EE-2668D5C259CC}"/>
    <dgm:cxn modelId="{CE73BEF6-662D-4435-A0EF-AF95A66DCC4E}" srcId="{1CB6EA9F-BEFF-4603-A18E-FC247EDC4AD6}" destId="{1C940607-9EE5-4B6E-9403-B191639BFD67}" srcOrd="3" destOrd="0" parTransId="{613BD47D-54ED-4049-861D-94A84BDD29DB}" sibTransId="{9E39392D-9B45-4AD5-B04E-8BE9904CAE21}"/>
    <dgm:cxn modelId="{4BD1C428-A89B-423C-BB23-C4835AE3B09A}" srcId="{1CB6EA9F-BEFF-4603-A18E-FC247EDC4AD6}" destId="{A939F249-D03A-4A4F-912A-1EF09C5A3E09}" srcOrd="7" destOrd="0" parTransId="{749ECF11-8E48-495E-9CE1-233D364BBE9F}" sibTransId="{68E28018-F98B-48FE-A5ED-6592ABA9C5D7}"/>
    <dgm:cxn modelId="{ED62A225-1874-4AC8-AEDF-1808F5E5B601}" type="presOf" srcId="{3D3A0CFE-BEC6-4A4A-BFB8-394B4E1994C4}" destId="{D5E01433-CC1E-4218-9AD9-AB77B1C74F5E}" srcOrd="0" destOrd="0" presId="urn:microsoft.com/office/officeart/2005/8/layout/cycle3"/>
    <dgm:cxn modelId="{7CA5C7EA-F24C-4666-B3FF-70AC99F30B51}" type="presOf" srcId="{10BB1402-5065-471B-8334-A15558C430E8}" destId="{5FE5C9D1-95BC-4203-9E8C-BE3D2F5FA4DB}" srcOrd="0" destOrd="0" presId="urn:microsoft.com/office/officeart/2005/8/layout/cycle3"/>
    <dgm:cxn modelId="{E3751A2D-DC03-4B1E-947F-0F2CA6EC7FCE}" type="presOf" srcId="{1EB84F84-6737-4C8E-9B4A-041E7AF3C03E}" destId="{79A5CBC4-B0B4-4073-884E-694FB00875B0}" srcOrd="0" destOrd="0" presId="urn:microsoft.com/office/officeart/2005/8/layout/cycle3"/>
    <dgm:cxn modelId="{3364CF64-FB50-4C35-BD18-68E09E9AAD7A}" srcId="{1CB6EA9F-BEFF-4603-A18E-FC247EDC4AD6}" destId="{1EB84F84-6737-4C8E-9B4A-041E7AF3C03E}" srcOrd="0" destOrd="0" parTransId="{2033DC6F-07D5-4BFF-9EAC-BEF1892B6F5F}" sibTransId="{23CACAB5-B744-41A1-B3C0-8F3CD1D45AFB}"/>
    <dgm:cxn modelId="{57E05CDF-9D5C-4E64-80A5-6C4490D58435}" srcId="{1CB6EA9F-BEFF-4603-A18E-FC247EDC4AD6}" destId="{3D3A0CFE-BEC6-4A4A-BFB8-394B4E1994C4}" srcOrd="1" destOrd="0" parTransId="{D993BC03-EE1E-45E5-B409-CBF2689BC1C7}" sibTransId="{197C5BC4-E935-4B1C-95FC-A27B33F8A041}"/>
    <dgm:cxn modelId="{A46E5654-B539-4F23-B8B9-E0FDD8A7B997}" type="presOf" srcId="{0B61F91A-751C-4538-8058-15F0C06A1C56}" destId="{95A85935-71BA-4032-878E-33D920DF82FB}" srcOrd="0" destOrd="0" presId="urn:microsoft.com/office/officeart/2005/8/layout/cycle3"/>
    <dgm:cxn modelId="{82E38A32-8D15-4AF3-9B4E-EE1252EEB80E}" srcId="{1CB6EA9F-BEFF-4603-A18E-FC247EDC4AD6}" destId="{861B30AF-8460-48BE-AB89-756779444EC8}" srcOrd="4" destOrd="0" parTransId="{D637DCF7-8B95-40A7-AC4B-9F5B3AAAF4E2}" sibTransId="{515A5EDD-2E3C-4234-9028-A4021FFD8AB9}"/>
    <dgm:cxn modelId="{E3ADCF3E-2EC5-46B0-A6C6-AAC2DB723918}" type="presOf" srcId="{1CB6EA9F-BEFF-4603-A18E-FC247EDC4AD6}" destId="{3542AFDE-00AF-43C3-A27A-AF140FDA197D}" srcOrd="0" destOrd="0" presId="urn:microsoft.com/office/officeart/2005/8/layout/cycle3"/>
    <dgm:cxn modelId="{28745D20-3E1F-4928-B05F-01EB012F5DEA}" type="presOf" srcId="{A939F249-D03A-4A4F-912A-1EF09C5A3E09}" destId="{0EFC40C8-9ED8-4C99-9EFB-298370265832}" srcOrd="0" destOrd="0" presId="urn:microsoft.com/office/officeart/2005/8/layout/cycle3"/>
    <dgm:cxn modelId="{EE7219F4-E09D-45E5-8977-C3998825EAA3}" type="presOf" srcId="{A93B6DA2-E027-4D82-BADE-E4F4923EECE0}" destId="{DC7D52C5-A6D9-491F-94BE-386C12F9F66E}" srcOrd="0" destOrd="0" presId="urn:microsoft.com/office/officeart/2005/8/layout/cycle3"/>
    <dgm:cxn modelId="{CEC2E3CA-F6C9-40E3-BE0D-F5DE19323BE1}" type="presOf" srcId="{53FE2D2E-B81D-414F-9244-D4105C8930BC}" destId="{C38A8651-F558-4E75-B641-71B2EDCADCE6}" srcOrd="0" destOrd="0" presId="urn:microsoft.com/office/officeart/2005/8/layout/cycle3"/>
    <dgm:cxn modelId="{F4BA40AD-736A-4876-AE50-0895ED9CBC99}" type="presOf" srcId="{23CACAB5-B744-41A1-B3C0-8F3CD1D45AFB}" destId="{5F790C68-A97E-4D15-A7AB-5E501842C323}" srcOrd="0" destOrd="0" presId="urn:microsoft.com/office/officeart/2005/8/layout/cycle3"/>
    <dgm:cxn modelId="{83095955-6A86-4695-AA52-AA136797A0EB}" type="presParOf" srcId="{3542AFDE-00AF-43C3-A27A-AF140FDA197D}" destId="{5A566EF0-A199-43AB-A4C2-71729699DD11}" srcOrd="0" destOrd="0" presId="urn:microsoft.com/office/officeart/2005/8/layout/cycle3"/>
    <dgm:cxn modelId="{ECBF6E26-2574-442B-8DCE-C7D97F2A0E81}" type="presParOf" srcId="{5A566EF0-A199-43AB-A4C2-71729699DD11}" destId="{79A5CBC4-B0B4-4073-884E-694FB00875B0}" srcOrd="0" destOrd="0" presId="urn:microsoft.com/office/officeart/2005/8/layout/cycle3"/>
    <dgm:cxn modelId="{25B96B82-81C0-4ED1-A443-1468557EAA62}" type="presParOf" srcId="{5A566EF0-A199-43AB-A4C2-71729699DD11}" destId="{5F790C68-A97E-4D15-A7AB-5E501842C323}" srcOrd="1" destOrd="0" presId="urn:microsoft.com/office/officeart/2005/8/layout/cycle3"/>
    <dgm:cxn modelId="{741ED2E5-137B-46EC-A1B5-6F64046C8193}" type="presParOf" srcId="{5A566EF0-A199-43AB-A4C2-71729699DD11}" destId="{D5E01433-CC1E-4218-9AD9-AB77B1C74F5E}" srcOrd="2" destOrd="0" presId="urn:microsoft.com/office/officeart/2005/8/layout/cycle3"/>
    <dgm:cxn modelId="{AE9A26D8-5585-400E-BC96-F142FFBB1390}" type="presParOf" srcId="{5A566EF0-A199-43AB-A4C2-71729699DD11}" destId="{C38A8651-F558-4E75-B641-71B2EDCADCE6}" srcOrd="3" destOrd="0" presId="urn:microsoft.com/office/officeart/2005/8/layout/cycle3"/>
    <dgm:cxn modelId="{0BBD42D5-FCF3-4929-B3D6-800C41C3B7D0}" type="presParOf" srcId="{5A566EF0-A199-43AB-A4C2-71729699DD11}" destId="{84D5EFD4-0EAD-44F9-8F06-BBF4AA24F894}" srcOrd="4" destOrd="0" presId="urn:microsoft.com/office/officeart/2005/8/layout/cycle3"/>
    <dgm:cxn modelId="{5E38D766-A32F-465B-8962-C8BE4BA21EB4}" type="presParOf" srcId="{5A566EF0-A199-43AB-A4C2-71729699DD11}" destId="{9E2F5346-1DB6-4596-ADDF-5DF9E1BED774}" srcOrd="5" destOrd="0" presId="urn:microsoft.com/office/officeart/2005/8/layout/cycle3"/>
    <dgm:cxn modelId="{B129FDCC-DA5C-4167-81D8-96939D474B3E}" type="presParOf" srcId="{5A566EF0-A199-43AB-A4C2-71729699DD11}" destId="{DC7D52C5-A6D9-491F-94BE-386C12F9F66E}" srcOrd="6" destOrd="0" presId="urn:microsoft.com/office/officeart/2005/8/layout/cycle3"/>
    <dgm:cxn modelId="{4E1B6084-FF73-4203-847D-0211D3A9FEFA}" type="presParOf" srcId="{5A566EF0-A199-43AB-A4C2-71729699DD11}" destId="{5FE5C9D1-95BC-4203-9E8C-BE3D2F5FA4DB}" srcOrd="7" destOrd="0" presId="urn:microsoft.com/office/officeart/2005/8/layout/cycle3"/>
    <dgm:cxn modelId="{0B07BA21-7256-4EA5-8E9F-37FA7D104FAF}" type="presParOf" srcId="{5A566EF0-A199-43AB-A4C2-71729699DD11}" destId="{0EFC40C8-9ED8-4C99-9EFB-298370265832}" srcOrd="8" destOrd="0" presId="urn:microsoft.com/office/officeart/2005/8/layout/cycle3"/>
    <dgm:cxn modelId="{9B47D730-28BD-4D6A-AC03-687CDE263D2F}" type="presParOf" srcId="{5A566EF0-A199-43AB-A4C2-71729699DD11}" destId="{95A85935-71BA-4032-878E-33D920DF82FB}" srcOrd="9"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D5010FA-8EC4-4CC7-9816-1BD0B1CC5AB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8D64505D-E081-4DFA-A67B-EE19E87D0960}">
      <dgm:prSet/>
      <dgm:spPr/>
      <dgm:t>
        <a:bodyPr/>
        <a:lstStyle/>
        <a:p>
          <a:pPr algn="just" rtl="0"/>
          <a:r>
            <a:rPr lang="el-GR" dirty="0" smtClean="0"/>
            <a:t>Προδιαγραφή προϊόντος είναι η ακριβής περιγραφή της ποιότητας, μεγέθους, βάρους και τιμής που απαιτείται για ένα συγκεκριμένο προϊόν, ώστε να καλύψει συγκεκριμένες ανάγκες της παραγωγής</a:t>
          </a:r>
          <a:endParaRPr lang="el-GR" dirty="0"/>
        </a:p>
      </dgm:t>
    </dgm:pt>
    <dgm:pt modelId="{9F64BA33-6C6F-4842-84D1-94AB996DF5C5}" type="parTrans" cxnId="{452BDAC8-D720-4EC5-875C-12F7022018BF}">
      <dgm:prSet/>
      <dgm:spPr/>
      <dgm:t>
        <a:bodyPr/>
        <a:lstStyle/>
        <a:p>
          <a:endParaRPr lang="el-GR"/>
        </a:p>
      </dgm:t>
    </dgm:pt>
    <dgm:pt modelId="{DCF2B155-3152-4B68-8C92-DFB15CFDB95D}" type="sibTrans" cxnId="{452BDAC8-D720-4EC5-875C-12F7022018BF}">
      <dgm:prSet/>
      <dgm:spPr/>
      <dgm:t>
        <a:bodyPr/>
        <a:lstStyle/>
        <a:p>
          <a:endParaRPr lang="el-GR"/>
        </a:p>
      </dgm:t>
    </dgm:pt>
    <dgm:pt modelId="{2B7005A4-2839-4291-95A0-A5D9E3A780AE}" type="pres">
      <dgm:prSet presAssocID="{BD5010FA-8EC4-4CC7-9816-1BD0B1CC5AB2}" presName="linear" presStyleCnt="0">
        <dgm:presLayoutVars>
          <dgm:animLvl val="lvl"/>
          <dgm:resizeHandles val="exact"/>
        </dgm:presLayoutVars>
      </dgm:prSet>
      <dgm:spPr/>
      <dgm:t>
        <a:bodyPr/>
        <a:lstStyle/>
        <a:p>
          <a:endParaRPr lang="el-GR"/>
        </a:p>
      </dgm:t>
    </dgm:pt>
    <dgm:pt modelId="{DA755465-BA9B-4168-A9A8-5A41F36C52F5}" type="pres">
      <dgm:prSet presAssocID="{8D64505D-E081-4DFA-A67B-EE19E87D0960}" presName="parentText" presStyleLbl="node1" presStyleIdx="0" presStyleCnt="1">
        <dgm:presLayoutVars>
          <dgm:chMax val="0"/>
          <dgm:bulletEnabled val="1"/>
        </dgm:presLayoutVars>
      </dgm:prSet>
      <dgm:spPr/>
      <dgm:t>
        <a:bodyPr/>
        <a:lstStyle/>
        <a:p>
          <a:endParaRPr lang="el-GR"/>
        </a:p>
      </dgm:t>
    </dgm:pt>
  </dgm:ptLst>
  <dgm:cxnLst>
    <dgm:cxn modelId="{452BDAC8-D720-4EC5-875C-12F7022018BF}" srcId="{BD5010FA-8EC4-4CC7-9816-1BD0B1CC5AB2}" destId="{8D64505D-E081-4DFA-A67B-EE19E87D0960}" srcOrd="0" destOrd="0" parTransId="{9F64BA33-6C6F-4842-84D1-94AB996DF5C5}" sibTransId="{DCF2B155-3152-4B68-8C92-DFB15CFDB95D}"/>
    <dgm:cxn modelId="{EA16AC20-853A-4B1F-B833-9F8128B76CB6}" type="presOf" srcId="{8D64505D-E081-4DFA-A67B-EE19E87D0960}" destId="{DA755465-BA9B-4168-A9A8-5A41F36C52F5}" srcOrd="0" destOrd="0" presId="urn:microsoft.com/office/officeart/2005/8/layout/vList2"/>
    <dgm:cxn modelId="{50914907-1BDE-4F1C-BC8A-66CEFF379B2F}" type="presOf" srcId="{BD5010FA-8EC4-4CC7-9816-1BD0B1CC5AB2}" destId="{2B7005A4-2839-4291-95A0-A5D9E3A780AE}" srcOrd="0" destOrd="0" presId="urn:microsoft.com/office/officeart/2005/8/layout/vList2"/>
    <dgm:cxn modelId="{CE904DA0-0FD8-4226-8CC7-05DFAAA3CF73}" type="presParOf" srcId="{2B7005A4-2839-4291-95A0-A5D9E3A780AE}" destId="{DA755465-BA9B-4168-A9A8-5A41F36C52F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C534A1-3992-4082-A199-604EDBE73AA5}">
      <dsp:nvSpPr>
        <dsp:cNvPr id="0" name=""/>
        <dsp:cNvSpPr/>
      </dsp:nvSpPr>
      <dsp:spPr>
        <a:xfrm>
          <a:off x="917697" y="-60958"/>
          <a:ext cx="5572937" cy="5572937"/>
        </a:xfrm>
        <a:prstGeom prst="circularArrow">
          <a:avLst>
            <a:gd name="adj1" fmla="val 5544"/>
            <a:gd name="adj2" fmla="val 330680"/>
            <a:gd name="adj3" fmla="val 14761860"/>
            <a:gd name="adj4" fmla="val 16810608"/>
            <a:gd name="adj5" fmla="val 575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C6D104-0CD9-4159-B71F-3F940C73CA80}">
      <dsp:nvSpPr>
        <dsp:cNvPr id="0" name=""/>
        <dsp:cNvSpPr/>
      </dsp:nvSpPr>
      <dsp:spPr>
        <a:xfrm>
          <a:off x="2989739" y="2224"/>
          <a:ext cx="1428853" cy="714426"/>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l-GR" sz="1600" b="1" kern="1200" dirty="0" smtClean="0"/>
            <a:t>Πολιτική της επιχείρησης</a:t>
          </a:r>
          <a:endParaRPr lang="el-GR" sz="1600" b="1" kern="1200" dirty="0"/>
        </a:p>
      </dsp:txBody>
      <dsp:txXfrm>
        <a:off x="3024614" y="37099"/>
        <a:ext cx="1359103" cy="644676"/>
      </dsp:txXfrm>
    </dsp:sp>
    <dsp:sp modelId="{54876F04-94F0-4A19-BAB6-6DA7428C7986}">
      <dsp:nvSpPr>
        <dsp:cNvPr id="0" name=""/>
        <dsp:cNvSpPr/>
      </dsp:nvSpPr>
      <dsp:spPr>
        <a:xfrm>
          <a:off x="4517337" y="558224"/>
          <a:ext cx="1428853" cy="714426"/>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el-GR" sz="1200" b="1" kern="1200" dirty="0" smtClean="0"/>
            <a:t>Μενού (Ποιότητα – Ποικιλία Τροφίμων και Ποτών (Τ+Π)</a:t>
          </a:r>
          <a:endParaRPr lang="el-GR" sz="1200" b="1" kern="1200" dirty="0"/>
        </a:p>
      </dsp:txBody>
      <dsp:txXfrm>
        <a:off x="4552212" y="593099"/>
        <a:ext cx="1359103" cy="644676"/>
      </dsp:txXfrm>
    </dsp:sp>
    <dsp:sp modelId="{748EA97A-8EC8-4CE6-AD85-48029F464578}">
      <dsp:nvSpPr>
        <dsp:cNvPr id="0" name=""/>
        <dsp:cNvSpPr/>
      </dsp:nvSpPr>
      <dsp:spPr>
        <a:xfrm>
          <a:off x="5330154" y="1966065"/>
          <a:ext cx="1428853" cy="714426"/>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l-GR" sz="1400" b="1" kern="1200" dirty="0" smtClean="0"/>
            <a:t>Ανάγκες σε τρόφιμα και Ποτά</a:t>
          </a:r>
          <a:endParaRPr lang="el-GR" sz="1400" b="1" kern="1200" dirty="0"/>
        </a:p>
      </dsp:txBody>
      <dsp:txXfrm>
        <a:off x="5365029" y="2000940"/>
        <a:ext cx="1359103" cy="644676"/>
      </dsp:txXfrm>
    </dsp:sp>
    <dsp:sp modelId="{39527EAA-0273-453E-9934-4EF8A00EBA47}">
      <dsp:nvSpPr>
        <dsp:cNvPr id="0" name=""/>
        <dsp:cNvSpPr/>
      </dsp:nvSpPr>
      <dsp:spPr>
        <a:xfrm>
          <a:off x="5047865" y="3567003"/>
          <a:ext cx="1428853" cy="714426"/>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el-GR" sz="1200" b="1" kern="1200" dirty="0" smtClean="0"/>
            <a:t>Καθορισμός των ποσοτήτων των προμηθειών</a:t>
          </a:r>
          <a:endParaRPr lang="el-GR" sz="1200" b="1" kern="1200" dirty="0"/>
        </a:p>
      </dsp:txBody>
      <dsp:txXfrm>
        <a:off x="5082740" y="3601878"/>
        <a:ext cx="1359103" cy="644676"/>
      </dsp:txXfrm>
    </dsp:sp>
    <dsp:sp modelId="{63124633-EEFB-428A-9942-511043510E1B}">
      <dsp:nvSpPr>
        <dsp:cNvPr id="0" name=""/>
        <dsp:cNvSpPr/>
      </dsp:nvSpPr>
      <dsp:spPr>
        <a:xfrm>
          <a:off x="3802557" y="4611941"/>
          <a:ext cx="1428853" cy="714426"/>
        </a:xfrm>
        <a:prstGeom prst="round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rtl="0">
            <a:lnSpc>
              <a:spcPct val="90000"/>
            </a:lnSpc>
            <a:spcBef>
              <a:spcPct val="0"/>
            </a:spcBef>
            <a:spcAft>
              <a:spcPct val="35000"/>
            </a:spcAft>
          </a:pPr>
          <a:r>
            <a:rPr lang="el-GR" sz="1100" b="1" kern="1200" dirty="0" smtClean="0"/>
            <a:t>Επιλογή του προμηθευτή και της μεθόδου προμήθειας</a:t>
          </a:r>
          <a:endParaRPr lang="el-GR" sz="1100" b="1" kern="1200" dirty="0"/>
        </a:p>
      </dsp:txBody>
      <dsp:txXfrm>
        <a:off x="3837432" y="4646816"/>
        <a:ext cx="1359103" cy="644676"/>
      </dsp:txXfrm>
    </dsp:sp>
    <dsp:sp modelId="{62BF1A71-B192-4901-94C7-8EB8CF4C9844}">
      <dsp:nvSpPr>
        <dsp:cNvPr id="0" name=""/>
        <dsp:cNvSpPr/>
      </dsp:nvSpPr>
      <dsp:spPr>
        <a:xfrm>
          <a:off x="2176922" y="4611941"/>
          <a:ext cx="1428853" cy="714426"/>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rtl="0">
            <a:lnSpc>
              <a:spcPct val="90000"/>
            </a:lnSpc>
            <a:spcBef>
              <a:spcPct val="0"/>
            </a:spcBef>
            <a:spcAft>
              <a:spcPct val="35000"/>
            </a:spcAft>
          </a:pPr>
          <a:r>
            <a:rPr lang="el-GR" sz="1100" b="1" kern="1200" dirty="0" smtClean="0"/>
            <a:t>Αγορές – Παραλαβή – Αποθήκευση</a:t>
          </a:r>
          <a:endParaRPr lang="el-GR" sz="1100" b="1" kern="1200" dirty="0"/>
        </a:p>
      </dsp:txBody>
      <dsp:txXfrm>
        <a:off x="2211797" y="4646816"/>
        <a:ext cx="1359103" cy="644676"/>
      </dsp:txXfrm>
    </dsp:sp>
    <dsp:sp modelId="{A078FD06-AC19-4946-A6D2-6BA516769F7F}">
      <dsp:nvSpPr>
        <dsp:cNvPr id="0" name=""/>
        <dsp:cNvSpPr/>
      </dsp:nvSpPr>
      <dsp:spPr>
        <a:xfrm>
          <a:off x="931613" y="3567003"/>
          <a:ext cx="1428853" cy="714426"/>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l-GR" sz="1400" b="1" kern="1200" dirty="0" smtClean="0"/>
            <a:t>Εξαγωγές προς τα τμήματα</a:t>
          </a:r>
          <a:endParaRPr lang="el-GR" sz="1400" b="1" kern="1200" dirty="0"/>
        </a:p>
      </dsp:txBody>
      <dsp:txXfrm>
        <a:off x="966488" y="3601878"/>
        <a:ext cx="1359103" cy="644676"/>
      </dsp:txXfrm>
    </dsp:sp>
    <dsp:sp modelId="{948CF3C8-FE52-499F-8EC3-072EEDA3CF8C}">
      <dsp:nvSpPr>
        <dsp:cNvPr id="0" name=""/>
        <dsp:cNvSpPr/>
      </dsp:nvSpPr>
      <dsp:spPr>
        <a:xfrm>
          <a:off x="649325" y="1966065"/>
          <a:ext cx="1428853" cy="714426"/>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l-GR" sz="2000" b="1" kern="1200" dirty="0" smtClean="0"/>
            <a:t>Πωλήσεις</a:t>
          </a:r>
          <a:endParaRPr lang="el-GR" sz="2000" b="1" kern="1200" dirty="0"/>
        </a:p>
      </dsp:txBody>
      <dsp:txXfrm>
        <a:off x="684200" y="2000940"/>
        <a:ext cx="1359103" cy="644676"/>
      </dsp:txXfrm>
    </dsp:sp>
    <dsp:sp modelId="{E4759A60-644E-4783-8F4D-0D177376201F}">
      <dsp:nvSpPr>
        <dsp:cNvPr id="0" name=""/>
        <dsp:cNvSpPr/>
      </dsp:nvSpPr>
      <dsp:spPr>
        <a:xfrm>
          <a:off x="1462142" y="558224"/>
          <a:ext cx="1428853" cy="714426"/>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l-GR" sz="2400" b="1" kern="1200" dirty="0" smtClean="0"/>
            <a:t>Έλεγχος</a:t>
          </a:r>
          <a:endParaRPr lang="el-GR" sz="2400" b="1" kern="1200" dirty="0"/>
        </a:p>
      </dsp:txBody>
      <dsp:txXfrm>
        <a:off x="1497017" y="593099"/>
        <a:ext cx="1359103" cy="64467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62FC0A-88FD-4CA3-BE54-769F63DDD799}">
      <dsp:nvSpPr>
        <dsp:cNvPr id="0" name=""/>
        <dsp:cNvSpPr/>
      </dsp:nvSpPr>
      <dsp:spPr>
        <a:xfrm>
          <a:off x="3704431" y="1498177"/>
          <a:ext cx="2620912" cy="454869"/>
        </a:xfrm>
        <a:custGeom>
          <a:avLst/>
          <a:gdLst/>
          <a:ahLst/>
          <a:cxnLst/>
          <a:rect l="0" t="0" r="0" b="0"/>
          <a:pathLst>
            <a:path>
              <a:moveTo>
                <a:pt x="0" y="0"/>
              </a:moveTo>
              <a:lnTo>
                <a:pt x="0" y="227434"/>
              </a:lnTo>
              <a:lnTo>
                <a:pt x="2620912" y="227434"/>
              </a:lnTo>
              <a:lnTo>
                <a:pt x="2620912" y="454869"/>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CBC8DFB-931B-4858-A0A0-AD1120F883FA}">
      <dsp:nvSpPr>
        <dsp:cNvPr id="0" name=""/>
        <dsp:cNvSpPr/>
      </dsp:nvSpPr>
      <dsp:spPr>
        <a:xfrm>
          <a:off x="3658711" y="1498177"/>
          <a:ext cx="91440" cy="454869"/>
        </a:xfrm>
        <a:custGeom>
          <a:avLst/>
          <a:gdLst/>
          <a:ahLst/>
          <a:cxnLst/>
          <a:rect l="0" t="0" r="0" b="0"/>
          <a:pathLst>
            <a:path>
              <a:moveTo>
                <a:pt x="45720" y="0"/>
              </a:moveTo>
              <a:lnTo>
                <a:pt x="45720" y="454869"/>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6738909-9F7F-44D2-AA17-3EFF0A9BDDEC}">
      <dsp:nvSpPr>
        <dsp:cNvPr id="0" name=""/>
        <dsp:cNvSpPr/>
      </dsp:nvSpPr>
      <dsp:spPr>
        <a:xfrm>
          <a:off x="1083518" y="1498177"/>
          <a:ext cx="2620912" cy="454869"/>
        </a:xfrm>
        <a:custGeom>
          <a:avLst/>
          <a:gdLst/>
          <a:ahLst/>
          <a:cxnLst/>
          <a:rect l="0" t="0" r="0" b="0"/>
          <a:pathLst>
            <a:path>
              <a:moveTo>
                <a:pt x="2620912" y="0"/>
              </a:moveTo>
              <a:lnTo>
                <a:pt x="2620912" y="227434"/>
              </a:lnTo>
              <a:lnTo>
                <a:pt x="0" y="227434"/>
              </a:lnTo>
              <a:lnTo>
                <a:pt x="0" y="454869"/>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D174E8-C570-4B97-9BE6-A0A025E69AE8}">
      <dsp:nvSpPr>
        <dsp:cNvPr id="0" name=""/>
        <dsp:cNvSpPr/>
      </dsp:nvSpPr>
      <dsp:spPr>
        <a:xfrm>
          <a:off x="2621409" y="415156"/>
          <a:ext cx="2166043" cy="1083021"/>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l-GR" sz="2500" kern="1200" dirty="0" smtClean="0"/>
            <a:t>Τμήμα Προμηθειών</a:t>
          </a:r>
          <a:endParaRPr lang="el-GR" sz="2500" kern="1200" dirty="0"/>
        </a:p>
      </dsp:txBody>
      <dsp:txXfrm>
        <a:off x="2621409" y="415156"/>
        <a:ext cx="2166043" cy="1083021"/>
      </dsp:txXfrm>
    </dsp:sp>
    <dsp:sp modelId="{E2688203-082A-44D6-B0D4-F64F49856550}">
      <dsp:nvSpPr>
        <dsp:cNvPr id="0" name=""/>
        <dsp:cNvSpPr/>
      </dsp:nvSpPr>
      <dsp:spPr>
        <a:xfrm>
          <a:off x="497" y="1953047"/>
          <a:ext cx="2166043" cy="1083021"/>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l-GR" sz="2500" kern="1200" dirty="0" smtClean="0"/>
            <a:t>Τμήμα Αγορών	</a:t>
          </a:r>
          <a:endParaRPr lang="el-GR" sz="2500" kern="1200" dirty="0"/>
        </a:p>
      </dsp:txBody>
      <dsp:txXfrm>
        <a:off x="497" y="1953047"/>
        <a:ext cx="2166043" cy="1083021"/>
      </dsp:txXfrm>
    </dsp:sp>
    <dsp:sp modelId="{A8EE9FAE-69B2-4F55-8E48-027074C18ED3}">
      <dsp:nvSpPr>
        <dsp:cNvPr id="0" name=""/>
        <dsp:cNvSpPr/>
      </dsp:nvSpPr>
      <dsp:spPr>
        <a:xfrm>
          <a:off x="2621409" y="1953047"/>
          <a:ext cx="2166043" cy="1083021"/>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l-GR" sz="2500" kern="1200" dirty="0" smtClean="0"/>
            <a:t>Τμήμα Παραλαβών</a:t>
          </a:r>
          <a:endParaRPr lang="el-GR" sz="2500" kern="1200" dirty="0"/>
        </a:p>
      </dsp:txBody>
      <dsp:txXfrm>
        <a:off x="2621409" y="1953047"/>
        <a:ext cx="2166043" cy="1083021"/>
      </dsp:txXfrm>
    </dsp:sp>
    <dsp:sp modelId="{B4AD36B4-0F05-4875-904A-5E8028C45C2D}">
      <dsp:nvSpPr>
        <dsp:cNvPr id="0" name=""/>
        <dsp:cNvSpPr/>
      </dsp:nvSpPr>
      <dsp:spPr>
        <a:xfrm>
          <a:off x="5242321" y="1953047"/>
          <a:ext cx="2166043" cy="1083021"/>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l-GR" sz="2500" kern="1200" dirty="0" smtClean="0"/>
            <a:t>Αποθηκευτικοί Χώροι</a:t>
          </a:r>
          <a:endParaRPr lang="el-GR" sz="2500" kern="1200" dirty="0"/>
        </a:p>
      </dsp:txBody>
      <dsp:txXfrm>
        <a:off x="5242321" y="1953047"/>
        <a:ext cx="2166043" cy="10830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8.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4309798" cy="3429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5633588" y="0"/>
            <a:ext cx="4309798" cy="342900"/>
          </a:xfrm>
          <a:prstGeom prst="rect">
            <a:avLst/>
          </a:prstGeom>
        </p:spPr>
        <p:txBody>
          <a:bodyPr vert="horz" lIns="91440" tIns="45720" rIns="91440" bIns="45720" rtlCol="0"/>
          <a:lstStyle>
            <a:lvl1pPr algn="r">
              <a:defRPr sz="1200"/>
            </a:lvl1pPr>
          </a:lstStyle>
          <a:p>
            <a:fld id="{7AE29E75-4F67-467F-803C-5C7C222D5DAF}" type="datetimeFigureOut">
              <a:rPr lang="el-GR" smtClean="0"/>
              <a:t>8/9/2017</a:t>
            </a:fld>
            <a:endParaRPr lang="el-GR"/>
          </a:p>
        </p:txBody>
      </p:sp>
      <p:sp>
        <p:nvSpPr>
          <p:cNvPr id="4" name="Θέση υποσέλιδου 3"/>
          <p:cNvSpPr>
            <a:spLocks noGrp="1"/>
          </p:cNvSpPr>
          <p:nvPr>
            <p:ph type="ftr" sz="quarter" idx="2"/>
          </p:nvPr>
        </p:nvSpPr>
        <p:spPr>
          <a:xfrm>
            <a:off x="0" y="6513910"/>
            <a:ext cx="4309798" cy="342900"/>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5633588" y="6513910"/>
            <a:ext cx="4309798" cy="342900"/>
          </a:xfrm>
          <a:prstGeom prst="rect">
            <a:avLst/>
          </a:prstGeom>
        </p:spPr>
        <p:txBody>
          <a:bodyPr vert="horz" lIns="91440" tIns="45720" rIns="91440" bIns="45720" rtlCol="0" anchor="b"/>
          <a:lstStyle>
            <a:lvl1pPr algn="r">
              <a:defRPr sz="1200"/>
            </a:lvl1pPr>
          </a:lstStyle>
          <a:p>
            <a:fld id="{2437FD8C-A53E-4597-BFF5-E591F0933D5B}" type="slidenum">
              <a:rPr lang="el-GR" smtClean="0"/>
              <a:t>‹#›</a:t>
            </a:fld>
            <a:endParaRPr lang="el-GR"/>
          </a:p>
        </p:txBody>
      </p:sp>
    </p:spTree>
    <p:extLst>
      <p:ext uri="{BB962C8B-B14F-4D97-AF65-F5344CB8AC3E}">
        <p14:creationId xmlns:p14="http://schemas.microsoft.com/office/powerpoint/2010/main" val="5524043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4309798" cy="3429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5633588" y="0"/>
            <a:ext cx="4309798" cy="342900"/>
          </a:xfrm>
          <a:prstGeom prst="rect">
            <a:avLst/>
          </a:prstGeom>
        </p:spPr>
        <p:txBody>
          <a:bodyPr vert="horz" lIns="91440" tIns="45720" rIns="91440" bIns="45720" rtlCol="0"/>
          <a:lstStyle>
            <a:lvl1pPr algn="r">
              <a:defRPr sz="1200"/>
            </a:lvl1pPr>
          </a:lstStyle>
          <a:p>
            <a:fld id="{868EE31D-5E21-4504-8EF2-D46FC659E06B}" type="datetimeFigureOut">
              <a:rPr lang="el-GR" smtClean="0"/>
              <a:t>8/9/2017</a:t>
            </a:fld>
            <a:endParaRPr lang="el-GR"/>
          </a:p>
        </p:txBody>
      </p:sp>
      <p:sp>
        <p:nvSpPr>
          <p:cNvPr id="4" name="Θέση εικόνας διαφάνειας 3"/>
          <p:cNvSpPr>
            <a:spLocks noGrp="1" noRot="1" noChangeAspect="1"/>
          </p:cNvSpPr>
          <p:nvPr>
            <p:ph type="sldImg" idx="2"/>
          </p:nvPr>
        </p:nvSpPr>
        <p:spPr>
          <a:xfrm>
            <a:off x="3257550" y="514350"/>
            <a:ext cx="3430588" cy="257175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994569" y="3257550"/>
            <a:ext cx="7956550" cy="30861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6513910"/>
            <a:ext cx="4309798" cy="3429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5633588" y="6513910"/>
            <a:ext cx="4309798" cy="342900"/>
          </a:xfrm>
          <a:prstGeom prst="rect">
            <a:avLst/>
          </a:prstGeom>
        </p:spPr>
        <p:txBody>
          <a:bodyPr vert="horz" lIns="91440" tIns="45720" rIns="91440" bIns="45720" rtlCol="0" anchor="b"/>
          <a:lstStyle>
            <a:lvl1pPr algn="r">
              <a:defRPr sz="1200"/>
            </a:lvl1pPr>
          </a:lstStyle>
          <a:p>
            <a:fld id="{DCC9EB5C-B96A-4882-A999-FC10158D24A4}" type="slidenum">
              <a:rPr lang="el-GR" smtClean="0"/>
              <a:t>‹#›</a:t>
            </a:fld>
            <a:endParaRPr lang="el-GR"/>
          </a:p>
        </p:txBody>
      </p:sp>
    </p:spTree>
    <p:extLst>
      <p:ext uri="{BB962C8B-B14F-4D97-AF65-F5344CB8AC3E}">
        <p14:creationId xmlns:p14="http://schemas.microsoft.com/office/powerpoint/2010/main" val="1060505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9284F6A0-C343-40A7-8FF0-57E54F5A672C}" type="datetime1">
              <a:rPr lang="el-GR" smtClean="0"/>
              <a:t>8/9/2017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DE461C4-A8CA-46F5-9BAF-6B144173C9D5}"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E8508532-7A10-4A8F-B1B5-B7C857D0DAF4}" type="datetime1">
              <a:rPr lang="el-GR" smtClean="0"/>
              <a:t>8/9/2017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DE461C4-A8CA-46F5-9BAF-6B144173C9D5}"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243F89BF-E0C9-4019-A22B-2C1D5890D244}" type="datetime1">
              <a:rPr lang="el-GR" smtClean="0"/>
              <a:t>8/9/2017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DE461C4-A8CA-46F5-9BAF-6B144173C9D5}" type="slidenum">
              <a:rPr lang="el-GR" smtClean="0"/>
              <a:t>‹#›</a:t>
            </a:fld>
            <a:endParaRPr lang="el-G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C6768F1A-0753-4A7F-9E1F-9F4C61DA799A}" type="datetime1">
              <a:rPr lang="el-GR" smtClean="0"/>
              <a:t>8/9/2017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DE461C4-A8CA-46F5-9BAF-6B144173C9D5}" type="slidenum">
              <a:rPr lang="el-GR" smtClean="0"/>
              <a:t>‹#›</a:t>
            </a:fld>
            <a:endParaRPr lang="el-GR"/>
          </a:p>
        </p:txBody>
      </p:sp>
      <p:sp>
        <p:nvSpPr>
          <p:cNvPr id="7" name="Title 6"/>
          <p:cNvSpPr>
            <a:spLocks noGrp="1"/>
          </p:cNvSpPr>
          <p:nvPr>
            <p:ph type="title"/>
          </p:nvPr>
        </p:nvSpPr>
        <p:spPr/>
        <p:txBody>
          <a:bodyPr/>
          <a:lstStyle/>
          <a:p>
            <a:r>
              <a:rPr lang="el-GR" smtClean="0"/>
              <a:t>Στυλ κύριου τίτλου</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BA1F9E60-F3D9-4637-B02D-7610083A75FA}" type="datetime1">
              <a:rPr lang="el-GR" smtClean="0"/>
              <a:t>8/9/2017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DE461C4-A8CA-46F5-9BAF-6B144173C9D5}"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5" name="Date Placeholder 4"/>
          <p:cNvSpPr>
            <a:spLocks noGrp="1"/>
          </p:cNvSpPr>
          <p:nvPr>
            <p:ph type="dt" sz="half" idx="10"/>
          </p:nvPr>
        </p:nvSpPr>
        <p:spPr/>
        <p:txBody>
          <a:bodyPr/>
          <a:lstStyle/>
          <a:p>
            <a:fld id="{06BA8D2F-A08E-4E2E-9CB2-D55DF0301A06}" type="datetime1">
              <a:rPr lang="el-GR" smtClean="0"/>
              <a:t>8/9/2017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DE461C4-A8CA-46F5-9BAF-6B144173C9D5}" type="slidenum">
              <a:rPr lang="el-GR" smtClean="0"/>
              <a:t>‹#›</a:t>
            </a:fld>
            <a:endParaRPr lang="el-GR"/>
          </a:p>
        </p:txBody>
      </p:sp>
      <p:sp>
        <p:nvSpPr>
          <p:cNvPr id="9" name="Content Placeholder 8"/>
          <p:cNvSpPr>
            <a:spLocks noGrp="1"/>
          </p:cNvSpPr>
          <p:nvPr>
            <p:ph sz="quarter" idx="13"/>
          </p:nvPr>
        </p:nvSpPr>
        <p:spPr>
          <a:xfrm>
            <a:off x="676655" y="2679192"/>
            <a:ext cx="3822192" cy="34472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3AA0ABBE-B997-4948-B765-D4FC4BE4D934}" type="datetime1">
              <a:rPr lang="el-GR" smtClean="0"/>
              <a:t>8/9/2017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5DE461C4-A8CA-46F5-9BAF-6B144173C9D5}"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a:p>
        </p:txBody>
      </p:sp>
      <p:sp>
        <p:nvSpPr>
          <p:cNvPr id="3" name="Date Placeholder 2"/>
          <p:cNvSpPr>
            <a:spLocks noGrp="1"/>
          </p:cNvSpPr>
          <p:nvPr>
            <p:ph type="dt" sz="half" idx="10"/>
          </p:nvPr>
        </p:nvSpPr>
        <p:spPr/>
        <p:txBody>
          <a:bodyPr/>
          <a:lstStyle/>
          <a:p>
            <a:fld id="{31443A7B-FE8B-4F78-B4F5-A597E346E018}" type="datetime1">
              <a:rPr lang="el-GR" smtClean="0"/>
              <a:t>8/9/2017</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5DE461C4-A8CA-46F5-9BAF-6B144173C9D5}"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48309D4-836D-43D3-BED5-EA3BF746C748}" type="datetime1">
              <a:rPr lang="el-GR" smtClean="0"/>
              <a:t>8/9/2017</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5DE461C4-A8CA-46F5-9BAF-6B144173C9D5}"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6923671-2925-469B-818A-4D26393B5852}" type="datetime1">
              <a:rPr lang="el-GR" smtClean="0"/>
              <a:t>8/9/2017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DE461C4-A8CA-46F5-9BAF-6B144173C9D5}" type="slidenum">
              <a:rPr lang="el-GR" smtClean="0"/>
              <a:t>‹#›</a:t>
            </a:fld>
            <a:endParaRPr lang="el-G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l-GR" smtClean="0"/>
              <a:t>Στυλ κύριου τίτλου</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l-GR" smtClean="0"/>
              <a:t>Στυλ κύριου τίτλου</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D35D2765-D36E-4241-99E0-6EEE5CA9FEFE}" type="datetime1">
              <a:rPr lang="el-GR" smtClean="0"/>
              <a:t>8/9/2017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DE461C4-A8CA-46F5-9BAF-6B144173C9D5}" type="slidenum">
              <a:rPr lang="el-GR" smtClean="0"/>
              <a:t>‹#›</a:t>
            </a:fld>
            <a:endParaRPr lang="el-G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l-GR" smtClean="0"/>
              <a:t>Στυλ κύριου τίτλου</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D19C9DB-7CC4-4254-B400-50E1DF10EE59}" type="datetime1">
              <a:rPr lang="el-GR" smtClean="0"/>
              <a:t>8/9/2017</a:t>
            </a:fld>
            <a:endParaRPr lang="el-G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l-G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5DE461C4-A8CA-46F5-9BAF-6B144173C9D5}" type="slidenum">
              <a:rPr lang="el-GR" smtClean="0"/>
              <a:t>‹#›</a:t>
            </a:fld>
            <a:endParaRPr lang="el-G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Διαχείριση Προμηθειών</a:t>
            </a:r>
            <a:endParaRPr lang="el-GR" dirty="0"/>
          </a:p>
        </p:txBody>
      </p:sp>
      <p:sp>
        <p:nvSpPr>
          <p:cNvPr id="3" name="Υπότιτλος 2"/>
          <p:cNvSpPr>
            <a:spLocks noGrp="1"/>
          </p:cNvSpPr>
          <p:nvPr>
            <p:ph type="subTitle" idx="1"/>
          </p:nvPr>
        </p:nvSpPr>
        <p:spPr/>
        <p:txBody>
          <a:bodyPr/>
          <a:lstStyle/>
          <a:p>
            <a:r>
              <a:rPr lang="el-GR" dirty="0" smtClean="0"/>
              <a:t>Θωμάς </a:t>
            </a:r>
            <a:r>
              <a:rPr lang="el-GR" dirty="0" err="1" smtClean="0"/>
              <a:t>Πούλιος</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1</a:t>
            </a:fld>
            <a:endParaRPr lang="el-GR"/>
          </a:p>
        </p:txBody>
      </p:sp>
    </p:spTree>
    <p:extLst>
      <p:ext uri="{BB962C8B-B14F-4D97-AF65-F5344CB8AC3E}">
        <p14:creationId xmlns:p14="http://schemas.microsoft.com/office/powerpoint/2010/main" val="6921120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62500" lnSpcReduction="20000"/>
          </a:bodyPr>
          <a:lstStyle/>
          <a:p>
            <a:pPr algn="just"/>
            <a:r>
              <a:rPr lang="el-GR" dirty="0"/>
              <a:t>Για την επιτυχή λειτουργία του τμήματος παραλαβών θα πρέπει να εξασφαλιστούν, από το στάδιο του σχεδιασμού της επιχείρησης, οι παρακάτω προϋποθέσεις:</a:t>
            </a:r>
          </a:p>
          <a:p>
            <a:pPr lvl="0" algn="just"/>
            <a:r>
              <a:rPr lang="el-GR" dirty="0"/>
              <a:t>Κατάλληλη θέση. Η εγκατάσταση να βρίσκεται στο ισόγειο και κοντά στους αποθηκευτικούς χώρους και τους χώρους παραγωγής. Αν για οποιουσδήποτε λόγους το τμήμα παραλαβής είναι μακριά από την αποθήκη, θα πρέπει να προβλέπονται ασανσέρ ή μεταφορικές ταινίες για την γρήγορη και ασφαλή μεταφορά των εμπορευμάτων.</a:t>
            </a:r>
          </a:p>
          <a:p>
            <a:pPr lvl="0" algn="just"/>
            <a:r>
              <a:rPr lang="el-GR" dirty="0"/>
              <a:t>Επάρκεια χώρου με σωστή διαρρύθμιση. Θα πρέπει να εξασφαλίζεται άνετος χώρος που διευκολύνει το γρήγορο ξεφόρτωμα των εμπορευμάτων, την ομαλή και γρήγορη διεξαγωγή της διαδικασίας της παραλαβής, και την εύκολη και ασφαλή διανομή των προϊόντων στους αποθηκευτικούς χώρους, στα ψυγεία και στα τμήματα παραγωγής.</a:t>
            </a:r>
          </a:p>
          <a:p>
            <a:pPr lvl="0" algn="just"/>
            <a:r>
              <a:rPr lang="el-GR" dirty="0"/>
              <a:t>Κατάλληλος εξοπλισμός. Ο βασικός εξοπλισμός του τμήματος παραλαβής περιλαμβάνει ζυγαριές ακριβείας, μεταφορικά και ανυψωτικά </a:t>
            </a:r>
            <a:r>
              <a:rPr lang="el-GR" dirty="0" smtClean="0"/>
              <a:t>μηχανήματα (</a:t>
            </a:r>
            <a:r>
              <a:rPr lang="en-US" dirty="0" err="1"/>
              <a:t>clarks</a:t>
            </a:r>
            <a:r>
              <a:rPr lang="el-GR" dirty="0"/>
              <a:t>), και οπωσδήποτε τα απαραίτητα εργαλεία για το άνοιγμα κιβωτίων, παλετών, κλπ. προκειμένου να ελεγχθούν τα περιεχόμενα.</a:t>
            </a:r>
          </a:p>
          <a:p>
            <a:endParaRPr lang="el-GR" dirty="0"/>
          </a:p>
        </p:txBody>
      </p:sp>
      <p:sp>
        <p:nvSpPr>
          <p:cNvPr id="2" name="Τίτλος 1"/>
          <p:cNvSpPr>
            <a:spLocks noGrp="1"/>
          </p:cNvSpPr>
          <p:nvPr>
            <p:ph type="title"/>
          </p:nvPr>
        </p:nvSpPr>
        <p:spPr/>
        <p:txBody>
          <a:bodyPr/>
          <a:lstStyle/>
          <a:p>
            <a:r>
              <a:rPr lang="el-GR" dirty="0" smtClean="0"/>
              <a:t>ΤΜΗΜΑ ΠΑΡΑΛΑΒΗΣ</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10</a:t>
            </a:fld>
            <a:endParaRPr lang="el-GR"/>
          </a:p>
        </p:txBody>
      </p:sp>
    </p:spTree>
    <p:extLst>
      <p:ext uri="{BB962C8B-B14F-4D97-AF65-F5344CB8AC3E}">
        <p14:creationId xmlns:p14="http://schemas.microsoft.com/office/powerpoint/2010/main" val="18727594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62500" lnSpcReduction="20000"/>
          </a:bodyPr>
          <a:lstStyle/>
          <a:p>
            <a:pPr algn="just"/>
            <a:r>
              <a:rPr lang="el-GR" dirty="0"/>
              <a:t>Εξίσου σημαντική για την επιτυχή λειτουργία του τμήματος προμηθειών είναι η οργάνωση των αποθηκευτικών χώρων της επιχείρησης. Οι αποθηκευτικοί χώροι, όπως και το τμήμα παραλαβών, θα πρέπει να εξασφαλίζουν:</a:t>
            </a:r>
          </a:p>
          <a:p>
            <a:pPr lvl="0" algn="just"/>
            <a:r>
              <a:rPr lang="el-GR" dirty="0"/>
              <a:t>Κατάλληλη θέση. Η επιλογή της θέσης των αποθηκευτικών χώρων πρέπει να γίνεται με κριτήριο τη γειτνίασή τους με το χώρο παραλαβής και τα τμήματα παραγωγής.</a:t>
            </a:r>
          </a:p>
          <a:p>
            <a:pPr lvl="0" algn="just"/>
            <a:r>
              <a:rPr lang="el-GR" dirty="0"/>
              <a:t>Επάρκεια του χώρου με σωστή διαρρύθμιση. Το μέγεθος των αποθηκευτικών χώρων εξαρτάται βασικά από τη δυναμικότητα της επιχείρησης, από τον αριθμό των επισιτιστικών τμημάτων (αριθμό κουβέρ) και από την κατηγορία στην οποία υπάγεται.</a:t>
            </a:r>
          </a:p>
          <a:p>
            <a:pPr lvl="0" algn="just"/>
            <a:r>
              <a:rPr lang="el-GR" dirty="0"/>
              <a:t>Ασφάλεια. Η ασφάλεια των αποθηκευτικών χώρων έχει επίσης μεγάλη σημασία και θα πρέπει από το στάδιο της κατασκευής να μελετάται η ασφάλεια των πορτών, των παραθύρων, των κλειδαριών, των ψυκτικών θαλάμων, κλπ.</a:t>
            </a:r>
          </a:p>
          <a:p>
            <a:pPr algn="just"/>
            <a:r>
              <a:rPr lang="el-GR" dirty="0" smtClean="0"/>
              <a:t>Κατάλληλος </a:t>
            </a:r>
            <a:r>
              <a:rPr lang="el-GR" dirty="0"/>
              <a:t>εξοπλισμός. Όλοι οι αποθηκευτικοί χώροι πρέπει να είναι κατάλληλα εξοπλισμένοι ώστε και οι στόχοι του τμήματος να επιτυγχάνονται και το προσωπικό να διευκολύνεται στην αποθήκευση, έλεγχο, παρακολούθηση και διανομή των προμηθειών.</a:t>
            </a:r>
          </a:p>
          <a:p>
            <a:endParaRPr lang="el-GR" dirty="0"/>
          </a:p>
        </p:txBody>
      </p:sp>
      <p:sp>
        <p:nvSpPr>
          <p:cNvPr id="2" name="Τίτλος 1"/>
          <p:cNvSpPr>
            <a:spLocks noGrp="1"/>
          </p:cNvSpPr>
          <p:nvPr>
            <p:ph type="title"/>
          </p:nvPr>
        </p:nvSpPr>
        <p:spPr/>
        <p:txBody>
          <a:bodyPr/>
          <a:lstStyle/>
          <a:p>
            <a:r>
              <a:rPr lang="el-GR" dirty="0" smtClean="0"/>
              <a:t>ΑΠΟΘΗΚΕΥΤΙΚΟΙ ΧΩΡΟΙ</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11</a:t>
            </a:fld>
            <a:endParaRPr lang="el-GR"/>
          </a:p>
        </p:txBody>
      </p:sp>
    </p:spTree>
    <p:extLst>
      <p:ext uri="{BB962C8B-B14F-4D97-AF65-F5344CB8AC3E}">
        <p14:creationId xmlns:p14="http://schemas.microsoft.com/office/powerpoint/2010/main" val="14372546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10000"/>
          </a:bodyPr>
          <a:lstStyle/>
          <a:p>
            <a:r>
              <a:rPr lang="el-GR" dirty="0" smtClean="0"/>
              <a:t>Έλεγχος της ποιότητας – ποσότητας – τιμής όλων των προϊόντων που εισέρχονται στην επιχείρηση</a:t>
            </a:r>
          </a:p>
          <a:p>
            <a:r>
              <a:rPr lang="el-GR" dirty="0" smtClean="0"/>
              <a:t>Έλεγχος για σφράγισμα των τιμολογίων</a:t>
            </a:r>
          </a:p>
          <a:p>
            <a:r>
              <a:rPr lang="el-GR" dirty="0" smtClean="0"/>
              <a:t>Τήρηση όλων των απαραίτητων βιβλίων και εντύπων που έχει καθορίσει η επιχείρηση</a:t>
            </a:r>
          </a:p>
          <a:p>
            <a:r>
              <a:rPr lang="el-GR" dirty="0" smtClean="0"/>
              <a:t>Ασφαλή και γρήγορη διανομή των προϊόντων στους αποθηκευτικούς χώρους</a:t>
            </a:r>
          </a:p>
          <a:p>
            <a:r>
              <a:rPr lang="el-GR" dirty="0" smtClean="0"/>
              <a:t>Έγκαιρη διαβίβαση των εντύπων και λοιπών στοιχείων στα ενδιαφερόμενα τμήματα (λογιστήριο, έλεγχος, αποθήκη)</a:t>
            </a:r>
            <a:endParaRPr lang="el-GR" dirty="0"/>
          </a:p>
        </p:txBody>
      </p:sp>
      <p:sp>
        <p:nvSpPr>
          <p:cNvPr id="3" name="Τίτλος 2"/>
          <p:cNvSpPr>
            <a:spLocks noGrp="1"/>
          </p:cNvSpPr>
          <p:nvPr>
            <p:ph type="title"/>
          </p:nvPr>
        </p:nvSpPr>
        <p:spPr/>
        <p:txBody>
          <a:bodyPr>
            <a:normAutofit fontScale="90000"/>
          </a:bodyPr>
          <a:lstStyle/>
          <a:p>
            <a:r>
              <a:rPr lang="el-GR" dirty="0" smtClean="0"/>
              <a:t>Καθήκοντα Υπευθύνου Παραλαβών</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12</a:t>
            </a:fld>
            <a:endParaRPr lang="el-GR"/>
          </a:p>
        </p:txBody>
      </p:sp>
    </p:spTree>
    <p:extLst>
      <p:ext uri="{BB962C8B-B14F-4D97-AF65-F5344CB8AC3E}">
        <p14:creationId xmlns:p14="http://schemas.microsoft.com/office/powerpoint/2010/main" val="4097047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85000" lnSpcReduction="10000"/>
          </a:bodyPr>
          <a:lstStyle/>
          <a:p>
            <a:r>
              <a:rPr lang="el-GR" dirty="0" smtClean="0"/>
              <a:t>Τα διάφορα τμήματα της επιχείρησης θα πρέπει να συνεργάζονται με τέτοιο τρόπο ώστε να επιτυγχάνεται αποτελεσματικά η εκτέλεση των παρακάτω εργασιών:</a:t>
            </a:r>
          </a:p>
          <a:p>
            <a:r>
              <a:rPr lang="el-GR" dirty="0" smtClean="0"/>
              <a:t>Ανάλυση όλων των ειδών των </a:t>
            </a:r>
            <a:r>
              <a:rPr lang="en-US" dirty="0" smtClean="0"/>
              <a:t>menu</a:t>
            </a:r>
            <a:r>
              <a:rPr lang="el-GR" dirty="0" smtClean="0"/>
              <a:t> και καταλόγων φαγητού που χρησιμοποιεί η επιχείρηση</a:t>
            </a:r>
          </a:p>
          <a:p>
            <a:r>
              <a:rPr lang="el-GR" dirty="0" smtClean="0"/>
              <a:t>Ποσοτική πρόβλεψη δηλαδή τον προσδιορισμό του όγκου των Τροφίμων και Ποτών (Τ+Π) με βάση διαφορετικές τεχνικές και μεθόδους</a:t>
            </a:r>
          </a:p>
          <a:p>
            <a:r>
              <a:rPr lang="el-GR" dirty="0" smtClean="0"/>
              <a:t>Εξαγωγές Τροφίμων και Ποτών προς τα τμήματα παραγωγής και κατανάλωσης, σύμφωνα με τις αιτούμενες ποσότητες και ποιότητες, ανάλογα με το σκοπό χρησιμοποίησής τους</a:t>
            </a:r>
          </a:p>
          <a:p>
            <a:endParaRPr lang="el-GR" dirty="0"/>
          </a:p>
          <a:p>
            <a:endParaRPr lang="el-GR" dirty="0"/>
          </a:p>
        </p:txBody>
      </p:sp>
      <p:sp>
        <p:nvSpPr>
          <p:cNvPr id="3" name="Τίτλος 2"/>
          <p:cNvSpPr>
            <a:spLocks noGrp="1"/>
          </p:cNvSpPr>
          <p:nvPr>
            <p:ph type="title"/>
          </p:nvPr>
        </p:nvSpPr>
        <p:spPr/>
        <p:txBody>
          <a:bodyPr>
            <a:normAutofit fontScale="90000"/>
          </a:bodyPr>
          <a:lstStyle/>
          <a:p>
            <a:r>
              <a:rPr lang="el-GR" dirty="0" err="1" smtClean="0"/>
              <a:t>Διατμηματικές</a:t>
            </a:r>
            <a:r>
              <a:rPr lang="el-GR" dirty="0" smtClean="0"/>
              <a:t> Σχέσεις των Προμηθειών</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13</a:t>
            </a:fld>
            <a:endParaRPr lang="el-GR"/>
          </a:p>
        </p:txBody>
      </p:sp>
    </p:spTree>
    <p:extLst>
      <p:ext uri="{BB962C8B-B14F-4D97-AF65-F5344CB8AC3E}">
        <p14:creationId xmlns:p14="http://schemas.microsoft.com/office/powerpoint/2010/main" val="2511904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1303899431"/>
              </p:ext>
            </p:extLst>
          </p:nvPr>
        </p:nvGraphicFramePr>
        <p:xfrm>
          <a:off x="872067" y="2675467"/>
          <a:ext cx="7408333" cy="3450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Τίτλος 2"/>
          <p:cNvSpPr>
            <a:spLocks noGrp="1"/>
          </p:cNvSpPr>
          <p:nvPr>
            <p:ph type="title"/>
          </p:nvPr>
        </p:nvSpPr>
        <p:spPr/>
        <p:txBody>
          <a:bodyPr>
            <a:normAutofit fontScale="90000"/>
          </a:bodyPr>
          <a:lstStyle/>
          <a:p>
            <a:r>
              <a:rPr lang="el-GR" dirty="0" smtClean="0"/>
              <a:t>Γενικές Αρχές του Τμήματος Αγοράς</a:t>
            </a:r>
            <a:endParaRPr lang="el-GR" dirty="0"/>
          </a:p>
        </p:txBody>
      </p:sp>
      <p:sp>
        <p:nvSpPr>
          <p:cNvPr id="2" name="Θέση αριθμού διαφάνειας 1"/>
          <p:cNvSpPr>
            <a:spLocks noGrp="1"/>
          </p:cNvSpPr>
          <p:nvPr>
            <p:ph type="sldNum" sz="quarter" idx="12"/>
          </p:nvPr>
        </p:nvSpPr>
        <p:spPr/>
        <p:txBody>
          <a:bodyPr/>
          <a:lstStyle/>
          <a:p>
            <a:fld id="{5DE461C4-A8CA-46F5-9BAF-6B144173C9D5}" type="slidenum">
              <a:rPr lang="el-GR" smtClean="0"/>
              <a:t>14</a:t>
            </a:fld>
            <a:endParaRPr lang="el-GR"/>
          </a:p>
        </p:txBody>
      </p:sp>
    </p:spTree>
    <p:extLst>
      <p:ext uri="{BB962C8B-B14F-4D97-AF65-F5344CB8AC3E}">
        <p14:creationId xmlns:p14="http://schemas.microsoft.com/office/powerpoint/2010/main" val="8526397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051062555"/>
              </p:ext>
            </p:extLst>
          </p:nvPr>
        </p:nvGraphicFramePr>
        <p:xfrm>
          <a:off x="683567" y="2420888"/>
          <a:ext cx="7596833" cy="3705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Τίτλος 2"/>
          <p:cNvSpPr>
            <a:spLocks noGrp="1"/>
          </p:cNvSpPr>
          <p:nvPr>
            <p:ph type="title"/>
          </p:nvPr>
        </p:nvSpPr>
        <p:spPr>
          <a:xfrm>
            <a:off x="457200" y="338328"/>
            <a:ext cx="8229600" cy="1434488"/>
          </a:xfrm>
        </p:spPr>
        <p:txBody>
          <a:bodyPr/>
          <a:lstStyle/>
          <a:p>
            <a:r>
              <a:rPr lang="el-GR" dirty="0" smtClean="0"/>
              <a:t>Αρχή του Ελέγχου</a:t>
            </a:r>
            <a:endParaRPr lang="el-GR" dirty="0"/>
          </a:p>
        </p:txBody>
      </p:sp>
      <p:sp>
        <p:nvSpPr>
          <p:cNvPr id="2" name="Θέση αριθμού διαφάνειας 1"/>
          <p:cNvSpPr>
            <a:spLocks noGrp="1"/>
          </p:cNvSpPr>
          <p:nvPr>
            <p:ph type="sldNum" sz="quarter" idx="12"/>
          </p:nvPr>
        </p:nvSpPr>
        <p:spPr/>
        <p:txBody>
          <a:bodyPr/>
          <a:lstStyle/>
          <a:p>
            <a:fld id="{5DE461C4-A8CA-46F5-9BAF-6B144173C9D5}" type="slidenum">
              <a:rPr lang="el-GR" smtClean="0"/>
              <a:t>15</a:t>
            </a:fld>
            <a:endParaRPr lang="el-GR"/>
          </a:p>
        </p:txBody>
      </p:sp>
    </p:spTree>
    <p:extLst>
      <p:ext uri="{BB962C8B-B14F-4D97-AF65-F5344CB8AC3E}">
        <p14:creationId xmlns:p14="http://schemas.microsoft.com/office/powerpoint/2010/main" val="1676564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792160081"/>
              </p:ext>
            </p:extLst>
          </p:nvPr>
        </p:nvGraphicFramePr>
        <p:xfrm>
          <a:off x="251521" y="2276872"/>
          <a:ext cx="8640960" cy="38492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Τίτλος 2"/>
          <p:cNvSpPr>
            <a:spLocks noGrp="1"/>
          </p:cNvSpPr>
          <p:nvPr>
            <p:ph type="title"/>
          </p:nvPr>
        </p:nvSpPr>
        <p:spPr/>
        <p:txBody>
          <a:bodyPr>
            <a:normAutofit/>
          </a:bodyPr>
          <a:lstStyle/>
          <a:p>
            <a:r>
              <a:rPr lang="el-GR" dirty="0" smtClean="0"/>
              <a:t>Καθορισμός Προτύπων</a:t>
            </a:r>
            <a:endParaRPr lang="el-GR" dirty="0"/>
          </a:p>
        </p:txBody>
      </p:sp>
      <p:sp>
        <p:nvSpPr>
          <p:cNvPr id="2" name="Θέση αριθμού διαφάνειας 1"/>
          <p:cNvSpPr>
            <a:spLocks noGrp="1"/>
          </p:cNvSpPr>
          <p:nvPr>
            <p:ph type="sldNum" sz="quarter" idx="12"/>
          </p:nvPr>
        </p:nvSpPr>
        <p:spPr/>
        <p:txBody>
          <a:bodyPr/>
          <a:lstStyle/>
          <a:p>
            <a:fld id="{5DE461C4-A8CA-46F5-9BAF-6B144173C9D5}" type="slidenum">
              <a:rPr lang="el-GR" smtClean="0"/>
              <a:t>16</a:t>
            </a:fld>
            <a:endParaRPr lang="el-GR"/>
          </a:p>
        </p:txBody>
      </p:sp>
    </p:spTree>
    <p:extLst>
      <p:ext uri="{BB962C8B-B14F-4D97-AF65-F5344CB8AC3E}">
        <p14:creationId xmlns:p14="http://schemas.microsoft.com/office/powerpoint/2010/main" val="38446842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1628800"/>
            <a:ext cx="7408333" cy="4497363"/>
          </a:xfrm>
        </p:spPr>
        <p:txBody>
          <a:bodyPr>
            <a:normAutofit/>
          </a:bodyPr>
          <a:lstStyle/>
          <a:p>
            <a:r>
              <a:rPr lang="el-GR" b="1" dirty="0" smtClean="0"/>
              <a:t>Τα ποιοτικά πρότυπα προσαρμόζονται στις ανάγκες του κάθε Επισιτιστικού Τμήματος, ανάλογα με:</a:t>
            </a:r>
          </a:p>
          <a:p>
            <a:pPr lvl="1"/>
            <a:r>
              <a:rPr lang="el-GR" b="1" dirty="0" smtClean="0"/>
              <a:t>Τύπος και κατηγορία Επιχείρησης</a:t>
            </a:r>
          </a:p>
          <a:p>
            <a:pPr lvl="1"/>
            <a:r>
              <a:rPr lang="el-GR" b="1" dirty="0" smtClean="0"/>
              <a:t>Ανταγωνισμός</a:t>
            </a:r>
          </a:p>
          <a:p>
            <a:pPr lvl="1"/>
            <a:r>
              <a:rPr lang="el-GR" b="1" dirty="0" smtClean="0"/>
              <a:t>Εδεσματολόγιο</a:t>
            </a:r>
          </a:p>
          <a:p>
            <a:pPr lvl="1"/>
            <a:r>
              <a:rPr lang="el-GR" b="1" dirty="0" smtClean="0"/>
              <a:t>Τιμολογιακή Πολιτική της επιχείρησης</a:t>
            </a:r>
          </a:p>
          <a:p>
            <a:pPr lvl="1"/>
            <a:r>
              <a:rPr lang="el-GR" b="1" dirty="0" smtClean="0"/>
              <a:t>Το είδος της πελατείας</a:t>
            </a:r>
          </a:p>
          <a:p>
            <a:pPr lvl="1"/>
            <a:r>
              <a:rPr lang="el-GR" b="1" dirty="0" smtClean="0"/>
              <a:t>Δυνατότητες αποθήκευσης</a:t>
            </a:r>
          </a:p>
          <a:p>
            <a:pPr lvl="1"/>
            <a:r>
              <a:rPr lang="el-GR" b="1" dirty="0" smtClean="0"/>
              <a:t>Εξοπλισμός</a:t>
            </a:r>
          </a:p>
          <a:p>
            <a:pPr lvl="1"/>
            <a:r>
              <a:rPr lang="el-GR" b="1" dirty="0" smtClean="0"/>
              <a:t>Προσωπικό και εκπαίδευση</a:t>
            </a:r>
          </a:p>
          <a:p>
            <a:pPr lvl="1"/>
            <a:r>
              <a:rPr lang="el-GR" b="1" dirty="0" smtClean="0"/>
              <a:t>Δυνατότητα επιλογής διαφορετικών ποιοτήτων</a:t>
            </a:r>
          </a:p>
          <a:p>
            <a:endParaRPr lang="el-GR" dirty="0"/>
          </a:p>
        </p:txBody>
      </p:sp>
      <p:sp>
        <p:nvSpPr>
          <p:cNvPr id="3" name="Τίτλος 2"/>
          <p:cNvSpPr>
            <a:spLocks noGrp="1"/>
          </p:cNvSpPr>
          <p:nvPr>
            <p:ph type="title"/>
          </p:nvPr>
        </p:nvSpPr>
        <p:spPr/>
        <p:txBody>
          <a:bodyPr>
            <a:normAutofit fontScale="90000"/>
          </a:bodyPr>
          <a:lstStyle/>
          <a:p>
            <a:r>
              <a:rPr lang="el-GR" dirty="0" smtClean="0"/>
              <a:t>Ποιοτικά Πρότυπα (</a:t>
            </a:r>
            <a:r>
              <a:rPr lang="en-US" dirty="0" smtClean="0"/>
              <a:t>Quality Standards)</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17</a:t>
            </a:fld>
            <a:endParaRPr lang="el-GR"/>
          </a:p>
        </p:txBody>
      </p:sp>
    </p:spTree>
    <p:extLst>
      <p:ext uri="{BB962C8B-B14F-4D97-AF65-F5344CB8AC3E}">
        <p14:creationId xmlns:p14="http://schemas.microsoft.com/office/powerpoint/2010/main" val="21281804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179512" y="980728"/>
            <a:ext cx="8784975" cy="5832648"/>
          </a:xfrm>
        </p:spPr>
        <p:txBody>
          <a:bodyPr>
            <a:normAutofit fontScale="92500" lnSpcReduction="10000"/>
          </a:bodyPr>
          <a:lstStyle/>
          <a:p>
            <a:r>
              <a:rPr lang="el-GR" dirty="0" smtClean="0"/>
              <a:t>Τα Ποσοτικά Πρότυπα καθορίζονται ανάλογα:</a:t>
            </a:r>
          </a:p>
          <a:p>
            <a:pPr lvl="1"/>
            <a:r>
              <a:rPr lang="el-GR" b="1" dirty="0" smtClean="0"/>
              <a:t>Την εμπειρία του παρελθόντος (ιστορικά στοιχεία τιμών πωλήσεων κ.α.)</a:t>
            </a:r>
          </a:p>
          <a:p>
            <a:pPr lvl="1"/>
            <a:r>
              <a:rPr lang="el-GR" b="1" dirty="0" smtClean="0"/>
              <a:t>Την πρόβλεψη του όγκου των πωλήσεων</a:t>
            </a:r>
          </a:p>
          <a:p>
            <a:pPr lvl="1"/>
            <a:r>
              <a:rPr lang="el-GR" b="1" dirty="0" smtClean="0"/>
              <a:t>Το είδος και την ποικιλία των προσφερόμενων ειδών</a:t>
            </a:r>
          </a:p>
          <a:p>
            <a:pPr lvl="1"/>
            <a:r>
              <a:rPr lang="el-GR" b="1" dirty="0" smtClean="0"/>
              <a:t>Την απόδοση των προϊόντων</a:t>
            </a:r>
          </a:p>
          <a:p>
            <a:pPr lvl="1"/>
            <a:r>
              <a:rPr lang="el-GR" b="1" dirty="0" smtClean="0"/>
              <a:t>Τις πρότυπες συνταγές και τις πρότυπες μερίδες</a:t>
            </a:r>
          </a:p>
          <a:p>
            <a:pPr lvl="1"/>
            <a:r>
              <a:rPr lang="el-GR" b="1" dirty="0" smtClean="0"/>
              <a:t>Την διαθεσιμότητα των προϊόντων</a:t>
            </a:r>
          </a:p>
          <a:p>
            <a:pPr lvl="1"/>
            <a:r>
              <a:rPr lang="el-GR" b="1" dirty="0" smtClean="0"/>
              <a:t>Την αποθηκευτική αντοχή των προϊόντων</a:t>
            </a:r>
          </a:p>
          <a:p>
            <a:pPr lvl="1"/>
            <a:r>
              <a:rPr lang="el-GR" b="1" dirty="0" smtClean="0"/>
              <a:t>Τις ευκαιρίες της αγοράς</a:t>
            </a:r>
          </a:p>
          <a:p>
            <a:pPr lvl="1"/>
            <a:r>
              <a:rPr lang="el-GR" b="1" dirty="0" smtClean="0"/>
              <a:t>Την γενική κατάσταση της αγοράς</a:t>
            </a:r>
          </a:p>
          <a:p>
            <a:pPr lvl="1"/>
            <a:r>
              <a:rPr lang="el-GR" b="1" dirty="0" smtClean="0"/>
              <a:t>Την δυνατότητα πρόσβασης στις τροφοδοτικές πηγές</a:t>
            </a:r>
          </a:p>
          <a:p>
            <a:pPr lvl="1"/>
            <a:r>
              <a:rPr lang="el-GR" b="1" dirty="0" smtClean="0"/>
              <a:t>Τους περιορισμούς και την διαθεσιμότητα των αποθηκευτικών χώρων</a:t>
            </a:r>
          </a:p>
          <a:p>
            <a:pPr lvl="1"/>
            <a:r>
              <a:rPr lang="el-GR" b="1" dirty="0" smtClean="0"/>
              <a:t>Την επιθυμητή συχνότητα των παραγγελιών</a:t>
            </a:r>
          </a:p>
          <a:p>
            <a:pPr lvl="1"/>
            <a:r>
              <a:rPr lang="el-GR" b="1" dirty="0" smtClean="0"/>
              <a:t>Τις απαιτήσεις των προμηθευτών </a:t>
            </a:r>
          </a:p>
          <a:p>
            <a:pPr lvl="1"/>
            <a:r>
              <a:rPr lang="el-GR" b="1" dirty="0" smtClean="0"/>
              <a:t>Το κατώτατο όριο στοκ</a:t>
            </a:r>
          </a:p>
          <a:p>
            <a:pPr lvl="1"/>
            <a:r>
              <a:rPr lang="el-GR" b="1" dirty="0" smtClean="0"/>
              <a:t>Το χρόνο παραλαβής των εμπορευμάτων</a:t>
            </a:r>
          </a:p>
          <a:p>
            <a:pPr lvl="1"/>
            <a:r>
              <a:rPr lang="el-GR" b="1" dirty="0" smtClean="0"/>
              <a:t>Την ταμειακή ρευστότητα της επιχείρησης</a:t>
            </a:r>
          </a:p>
          <a:p>
            <a:pPr lvl="1"/>
            <a:endParaRPr lang="el-GR" dirty="0" smtClean="0"/>
          </a:p>
          <a:p>
            <a:endParaRPr lang="el-GR" dirty="0"/>
          </a:p>
        </p:txBody>
      </p:sp>
      <p:sp>
        <p:nvSpPr>
          <p:cNvPr id="3" name="Τίτλος 2"/>
          <p:cNvSpPr>
            <a:spLocks noGrp="1"/>
          </p:cNvSpPr>
          <p:nvPr>
            <p:ph type="title"/>
          </p:nvPr>
        </p:nvSpPr>
        <p:spPr>
          <a:xfrm>
            <a:off x="457200" y="338328"/>
            <a:ext cx="8229600" cy="786416"/>
          </a:xfrm>
        </p:spPr>
        <p:txBody>
          <a:bodyPr>
            <a:normAutofit fontScale="90000"/>
          </a:bodyPr>
          <a:lstStyle/>
          <a:p>
            <a:r>
              <a:rPr lang="el-GR" dirty="0" smtClean="0"/>
              <a:t>Καθορισμός Ποσοτικών Προτύπων</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18</a:t>
            </a:fld>
            <a:endParaRPr lang="el-GR"/>
          </a:p>
        </p:txBody>
      </p:sp>
    </p:spTree>
    <p:extLst>
      <p:ext uri="{BB962C8B-B14F-4D97-AF65-F5344CB8AC3E}">
        <p14:creationId xmlns:p14="http://schemas.microsoft.com/office/powerpoint/2010/main" val="1272225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8" y="1844824"/>
            <a:ext cx="8568951" cy="4281339"/>
          </a:xfrm>
        </p:spPr>
        <p:txBody>
          <a:bodyPr>
            <a:normAutofit fontScale="85000" lnSpcReduction="20000"/>
          </a:bodyPr>
          <a:lstStyle/>
          <a:p>
            <a:r>
              <a:rPr lang="el-GR" b="1" dirty="0" smtClean="0"/>
              <a:t>Παράδειγμα:</a:t>
            </a:r>
          </a:p>
          <a:p>
            <a:pPr marL="301943" lvl="1" indent="0">
              <a:buNone/>
            </a:pPr>
            <a:r>
              <a:rPr lang="el-GR" b="1" dirty="0" smtClean="0"/>
              <a:t>Η επιχείρηση «Χ» αγοράζει 2.000 φιάλες</a:t>
            </a:r>
            <a:r>
              <a:rPr lang="en-US" b="1" dirty="0" smtClean="0"/>
              <a:t> Scotch</a:t>
            </a:r>
            <a:r>
              <a:rPr lang="el-GR" b="1" dirty="0" smtClean="0"/>
              <a:t> </a:t>
            </a:r>
            <a:r>
              <a:rPr lang="en-US" b="1" dirty="0" smtClean="0"/>
              <a:t>Whiskey</a:t>
            </a:r>
            <a:r>
              <a:rPr lang="el-GR" b="1" dirty="0" smtClean="0"/>
              <a:t> με τιμή αγοράς 10 ευρώ η φιάλη.</a:t>
            </a:r>
            <a:endParaRPr lang="en-US" b="1" dirty="0" smtClean="0"/>
          </a:p>
          <a:p>
            <a:pPr marL="301943" lvl="1" indent="0">
              <a:buNone/>
            </a:pPr>
            <a:r>
              <a:rPr lang="el-GR" b="1" dirty="0" smtClean="0"/>
              <a:t>Επομένως το συνολικό κόστος θα είναι 2.000 φιάλες </a:t>
            </a:r>
            <a:r>
              <a:rPr lang="en-US" b="1" dirty="0" smtClean="0"/>
              <a:t>x 10</a:t>
            </a:r>
            <a:r>
              <a:rPr lang="el-GR" b="1" dirty="0" smtClean="0"/>
              <a:t> ευρώ = 20.000ευρώ</a:t>
            </a:r>
          </a:p>
          <a:p>
            <a:pPr marL="301943" lvl="1" indent="0">
              <a:buNone/>
            </a:pPr>
            <a:r>
              <a:rPr lang="el-GR" b="1" dirty="0"/>
              <a:t/>
            </a:r>
            <a:br>
              <a:rPr lang="el-GR" b="1" dirty="0"/>
            </a:br>
            <a:r>
              <a:rPr lang="el-GR" b="1" dirty="0" smtClean="0"/>
              <a:t>Αν προμηθευτούμε τις παραπάνω φιάλες σε δύο παραγγελίες η τιμή διαμορφώνεται ως εξής:</a:t>
            </a:r>
          </a:p>
          <a:p>
            <a:pPr marL="301943" lvl="1" indent="0">
              <a:buNone/>
            </a:pPr>
            <a:endParaRPr lang="el-GR" b="1" dirty="0"/>
          </a:p>
          <a:p>
            <a:pPr marL="301943" lvl="1" indent="0">
              <a:buNone/>
            </a:pPr>
            <a:r>
              <a:rPr lang="el-GR" b="1" dirty="0" smtClean="0"/>
              <a:t>Α’ Παραγγελία: 1000 </a:t>
            </a:r>
            <a:r>
              <a:rPr lang="en-US" b="1" dirty="0" smtClean="0"/>
              <a:t> x</a:t>
            </a:r>
            <a:r>
              <a:rPr lang="el-GR" b="1" dirty="0" smtClean="0"/>
              <a:t> 12 = 12.000 ευρώ</a:t>
            </a:r>
            <a:r>
              <a:rPr lang="en-US" b="1" dirty="0" smtClean="0"/>
              <a:t>  </a:t>
            </a:r>
            <a:endParaRPr lang="el-GR" b="1" dirty="0" smtClean="0"/>
          </a:p>
          <a:p>
            <a:pPr marL="301943" lvl="1" indent="0">
              <a:buNone/>
            </a:pPr>
            <a:r>
              <a:rPr lang="el-GR" b="1" dirty="0" smtClean="0"/>
              <a:t>Β’ Παραγγελία: 1000 </a:t>
            </a:r>
            <a:r>
              <a:rPr lang="en-US" b="1" dirty="0" smtClean="0"/>
              <a:t>x </a:t>
            </a:r>
            <a:r>
              <a:rPr lang="el-GR" b="1" dirty="0" smtClean="0"/>
              <a:t>14</a:t>
            </a:r>
            <a:r>
              <a:rPr lang="en-US" b="1" dirty="0" smtClean="0"/>
              <a:t> = </a:t>
            </a:r>
            <a:r>
              <a:rPr lang="el-GR" b="1" dirty="0" smtClean="0"/>
              <a:t>14</a:t>
            </a:r>
            <a:r>
              <a:rPr lang="en-US" b="1" dirty="0" smtClean="0"/>
              <a:t>.000 </a:t>
            </a:r>
            <a:r>
              <a:rPr lang="el-GR" b="1" dirty="0" smtClean="0"/>
              <a:t>ευρώ</a:t>
            </a:r>
          </a:p>
          <a:p>
            <a:pPr marL="301943" lvl="1" indent="0">
              <a:buNone/>
            </a:pPr>
            <a:endParaRPr lang="el-GR" b="1" dirty="0" smtClean="0"/>
          </a:p>
          <a:p>
            <a:pPr marL="301943" lvl="1" indent="0">
              <a:buNone/>
            </a:pPr>
            <a:r>
              <a:rPr lang="el-GR" b="1" dirty="0" smtClean="0"/>
              <a:t>Συνολικό κόστος 12.000 + 14.000 = 26.000 ευρώ.</a:t>
            </a:r>
          </a:p>
          <a:p>
            <a:pPr marL="301943" lvl="1" indent="0">
              <a:buNone/>
            </a:pPr>
            <a:endParaRPr lang="el-GR" b="1" dirty="0"/>
          </a:p>
          <a:p>
            <a:pPr marL="301943" lvl="1" indent="0">
              <a:buNone/>
            </a:pPr>
            <a:r>
              <a:rPr lang="el-GR" b="1" dirty="0" smtClean="0"/>
              <a:t>Διαφορά Κόστους 26.000ευρώ – 20.000 ευρώ = 6.000 ευρώ</a:t>
            </a:r>
          </a:p>
          <a:p>
            <a:pPr marL="301943" lvl="1" indent="0">
              <a:buNone/>
            </a:pPr>
            <a:endParaRPr lang="el-GR" b="1" dirty="0"/>
          </a:p>
          <a:p>
            <a:pPr marL="301943" lvl="1" indent="0">
              <a:buNone/>
            </a:pPr>
            <a:endParaRPr lang="el-GR" dirty="0" smtClean="0"/>
          </a:p>
          <a:p>
            <a:pPr marL="301943" lvl="1" indent="0">
              <a:buNone/>
            </a:pPr>
            <a:endParaRPr lang="el-GR" dirty="0"/>
          </a:p>
          <a:p>
            <a:pPr marL="301943" lvl="1" indent="0">
              <a:buNone/>
            </a:pPr>
            <a:endParaRPr lang="el-GR" dirty="0" smtClean="0"/>
          </a:p>
          <a:p>
            <a:pPr marL="301943" lvl="1" indent="0">
              <a:buNone/>
            </a:pPr>
            <a:endParaRPr lang="el-GR" dirty="0"/>
          </a:p>
          <a:p>
            <a:pPr marL="301943" lvl="1" indent="0">
              <a:buNone/>
            </a:pPr>
            <a:endParaRPr lang="el-GR" dirty="0"/>
          </a:p>
        </p:txBody>
      </p:sp>
      <p:sp>
        <p:nvSpPr>
          <p:cNvPr id="3" name="Τίτλος 2"/>
          <p:cNvSpPr>
            <a:spLocks noGrp="1"/>
          </p:cNvSpPr>
          <p:nvPr>
            <p:ph type="title"/>
          </p:nvPr>
        </p:nvSpPr>
        <p:spPr/>
        <p:txBody>
          <a:bodyPr>
            <a:normAutofit fontScale="90000"/>
          </a:bodyPr>
          <a:lstStyle/>
          <a:p>
            <a:r>
              <a:rPr lang="el-GR" dirty="0" smtClean="0"/>
              <a:t>Καθορισμός των επιπέδων των τιμών</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19</a:t>
            </a:fld>
            <a:endParaRPr lang="el-GR"/>
          </a:p>
        </p:txBody>
      </p:sp>
    </p:spTree>
    <p:extLst>
      <p:ext uri="{BB962C8B-B14F-4D97-AF65-F5344CB8AC3E}">
        <p14:creationId xmlns:p14="http://schemas.microsoft.com/office/powerpoint/2010/main" val="865912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pPr marL="0" indent="0" algn="just">
              <a:buNone/>
            </a:pPr>
            <a:r>
              <a:rPr lang="el-GR" dirty="0"/>
              <a:t>«Οι προμήθειες είναι μια λειτουργία που αφορά την έρευνα αγοράς, επιλογή, αγορά, παραλαβή, αποθήκευση, και την τελική χρησιμοποίηση των προϊόντων, σύμφωνα με την πολιτική της διεύθυνσης των τμημάτων της επιχείρησης».</a:t>
            </a:r>
          </a:p>
          <a:p>
            <a:endParaRPr lang="el-GR" dirty="0"/>
          </a:p>
        </p:txBody>
      </p:sp>
      <p:sp>
        <p:nvSpPr>
          <p:cNvPr id="2" name="Τίτλος 1"/>
          <p:cNvSpPr>
            <a:spLocks noGrp="1"/>
          </p:cNvSpPr>
          <p:nvPr>
            <p:ph type="title"/>
          </p:nvPr>
        </p:nvSpPr>
        <p:spPr/>
        <p:txBody>
          <a:bodyPr/>
          <a:lstStyle/>
          <a:p>
            <a:r>
              <a:rPr lang="en-US" dirty="0" smtClean="0"/>
              <a:t>O</a:t>
            </a:r>
            <a:r>
              <a:rPr lang="el-GR" dirty="0" err="1" smtClean="0"/>
              <a:t>ρισμός</a:t>
            </a:r>
            <a:r>
              <a:rPr lang="el-GR" dirty="0" smtClean="0"/>
              <a:t> Προμήθειας</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2</a:t>
            </a:fld>
            <a:endParaRPr lang="el-GR"/>
          </a:p>
        </p:txBody>
      </p:sp>
    </p:spTree>
    <p:extLst>
      <p:ext uri="{BB962C8B-B14F-4D97-AF65-F5344CB8AC3E}">
        <p14:creationId xmlns:p14="http://schemas.microsoft.com/office/powerpoint/2010/main" val="15746442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8" y="1844824"/>
            <a:ext cx="8568951" cy="4281339"/>
          </a:xfrm>
        </p:spPr>
        <p:txBody>
          <a:bodyPr>
            <a:normAutofit fontScale="92500" lnSpcReduction="20000"/>
          </a:bodyPr>
          <a:lstStyle/>
          <a:p>
            <a:r>
              <a:rPr lang="el-GR" b="1" dirty="0" smtClean="0"/>
              <a:t>Παράδειγμα (συνέχεια):</a:t>
            </a:r>
          </a:p>
          <a:p>
            <a:endParaRPr lang="el-GR" b="1" dirty="0"/>
          </a:p>
          <a:p>
            <a:r>
              <a:rPr lang="el-GR" b="1" dirty="0" smtClean="0"/>
              <a:t>Αν αντί να κάνουμε την παραγγελία μαζικά, προχωρήσουμε στην εκτέλεση της πρώτης παραγγελίας</a:t>
            </a:r>
          </a:p>
          <a:p>
            <a:endParaRPr lang="el-GR" b="1" dirty="0"/>
          </a:p>
          <a:p>
            <a:r>
              <a:rPr lang="el-GR" b="1" dirty="0" smtClean="0"/>
              <a:t>1000 φιάλες </a:t>
            </a:r>
            <a:r>
              <a:rPr lang="en-US" b="1" dirty="0" smtClean="0"/>
              <a:t>x 10 </a:t>
            </a:r>
            <a:r>
              <a:rPr lang="el-GR" b="1" dirty="0" smtClean="0"/>
              <a:t>ευρώ = 10.000ευρώ</a:t>
            </a:r>
          </a:p>
          <a:p>
            <a:endParaRPr lang="el-GR" b="1" dirty="0"/>
          </a:p>
          <a:p>
            <a:r>
              <a:rPr lang="el-GR" b="1" dirty="0" smtClean="0"/>
              <a:t>Και στη συνέχεια τοκίσουμε τα υπόλοιπα 10.000 ευρώ στη Τράπεζα για τέσσερις μήνες με επιτόκιο π.χ. 4% τον μήνα θα έχουμε:</a:t>
            </a:r>
          </a:p>
          <a:p>
            <a:endParaRPr lang="el-GR" b="1" dirty="0"/>
          </a:p>
          <a:p>
            <a:r>
              <a:rPr lang="el-GR" b="1" dirty="0" smtClean="0"/>
              <a:t>10.000 ευρώ + [(10.000 ευρώ </a:t>
            </a:r>
            <a:r>
              <a:rPr lang="en-US" b="1" dirty="0" smtClean="0"/>
              <a:t>x 0,04) x 4</a:t>
            </a:r>
            <a:r>
              <a:rPr lang="el-GR" b="1" dirty="0" smtClean="0"/>
              <a:t>μήνες]= 11.600</a:t>
            </a:r>
          </a:p>
          <a:p>
            <a:pPr marL="301943" lvl="1" indent="0">
              <a:buNone/>
            </a:pPr>
            <a:endParaRPr lang="el-GR" dirty="0" smtClean="0"/>
          </a:p>
          <a:p>
            <a:pPr marL="301943" lvl="1" indent="0">
              <a:buNone/>
            </a:pPr>
            <a:r>
              <a:rPr lang="el-GR" b="1" dirty="0" smtClean="0"/>
              <a:t>Άρα έσοδα από τόκους 11.600 – 10.000 = 1.600ευρώ </a:t>
            </a:r>
          </a:p>
          <a:p>
            <a:pPr marL="301943" lvl="1" indent="0">
              <a:buNone/>
            </a:pPr>
            <a:endParaRPr lang="el-GR" dirty="0"/>
          </a:p>
          <a:p>
            <a:pPr marL="301943" lvl="1" indent="0">
              <a:buNone/>
            </a:pPr>
            <a:endParaRPr lang="el-GR" dirty="0" smtClean="0"/>
          </a:p>
          <a:p>
            <a:pPr marL="301943" lvl="1" indent="0">
              <a:buNone/>
            </a:pPr>
            <a:endParaRPr lang="el-GR" dirty="0"/>
          </a:p>
          <a:p>
            <a:pPr marL="301943" lvl="1" indent="0">
              <a:buNone/>
            </a:pPr>
            <a:endParaRPr lang="el-GR" dirty="0"/>
          </a:p>
        </p:txBody>
      </p:sp>
      <p:sp>
        <p:nvSpPr>
          <p:cNvPr id="3" name="Τίτλος 2"/>
          <p:cNvSpPr>
            <a:spLocks noGrp="1"/>
          </p:cNvSpPr>
          <p:nvPr>
            <p:ph type="title"/>
          </p:nvPr>
        </p:nvSpPr>
        <p:spPr/>
        <p:txBody>
          <a:bodyPr>
            <a:normAutofit fontScale="90000"/>
          </a:bodyPr>
          <a:lstStyle/>
          <a:p>
            <a:r>
              <a:rPr lang="el-GR" dirty="0" smtClean="0"/>
              <a:t>Καθορισμός των επιπέδων των τιμών</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20</a:t>
            </a:fld>
            <a:endParaRPr lang="el-GR"/>
          </a:p>
        </p:txBody>
      </p:sp>
    </p:spTree>
    <p:extLst>
      <p:ext uri="{BB962C8B-B14F-4D97-AF65-F5344CB8AC3E}">
        <p14:creationId xmlns:p14="http://schemas.microsoft.com/office/powerpoint/2010/main" val="41110631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1556792"/>
            <a:ext cx="7408333" cy="4569371"/>
          </a:xfrm>
        </p:spPr>
        <p:txBody>
          <a:bodyPr/>
          <a:lstStyle/>
          <a:p>
            <a:endParaRPr lang="el-GR" dirty="0" smtClean="0"/>
          </a:p>
          <a:p>
            <a:r>
              <a:rPr lang="el-GR" b="1" dirty="0" smtClean="0"/>
              <a:t>Η επιχείρηση «Χ» αναζητεί φθηνά αλλά και ποιοτικά προϊόντα και απευθύνεται στον προμηθευτή της «Υ», ο οποίος προτείνει:</a:t>
            </a:r>
          </a:p>
          <a:p>
            <a:r>
              <a:rPr lang="el-GR" b="1" dirty="0" smtClean="0"/>
              <a:t>Προϊόν Α: Κοτόπουλο Α’ ποιότητας: 1600γρ. με 5 ευρώ το κιλό</a:t>
            </a:r>
          </a:p>
          <a:p>
            <a:r>
              <a:rPr lang="el-GR" b="1" dirty="0" smtClean="0"/>
              <a:t>Προϊόν Β: Κοτόπουλο Α’ ποιότητας: 1300γρ.</a:t>
            </a:r>
            <a:r>
              <a:rPr lang="en-US" b="1" dirty="0" smtClean="0"/>
              <a:t> </a:t>
            </a:r>
            <a:r>
              <a:rPr lang="el-GR" b="1" dirty="0" smtClean="0"/>
              <a:t> με </a:t>
            </a:r>
            <a:r>
              <a:rPr lang="en-US" b="1" dirty="0" smtClean="0"/>
              <a:t>5,5</a:t>
            </a:r>
            <a:r>
              <a:rPr lang="el-GR" b="1" dirty="0" smtClean="0"/>
              <a:t> ευρώ το κιλό</a:t>
            </a:r>
          </a:p>
          <a:p>
            <a:r>
              <a:rPr lang="el-GR" b="1" dirty="0" smtClean="0"/>
              <a:t>Η επιχείρηση επιθυμεί κάθε προϊόν να χωρίζεται σε 4 τεμάχια </a:t>
            </a:r>
            <a:endParaRPr lang="el-GR" b="1" dirty="0"/>
          </a:p>
          <a:p>
            <a:r>
              <a:rPr lang="el-GR" b="1" dirty="0" smtClean="0"/>
              <a:t>Ποιο από τα δύο προϊόντα θα επιλέξει η «Χ»;</a:t>
            </a:r>
          </a:p>
          <a:p>
            <a:endParaRPr lang="el-GR" b="1" dirty="0"/>
          </a:p>
          <a:p>
            <a:endParaRPr lang="el-GR" dirty="0"/>
          </a:p>
        </p:txBody>
      </p:sp>
      <p:sp>
        <p:nvSpPr>
          <p:cNvPr id="3" name="Τίτλος 2"/>
          <p:cNvSpPr>
            <a:spLocks noGrp="1"/>
          </p:cNvSpPr>
          <p:nvPr>
            <p:ph type="title"/>
          </p:nvPr>
        </p:nvSpPr>
        <p:spPr/>
        <p:txBody>
          <a:bodyPr>
            <a:normAutofit fontScale="90000"/>
          </a:bodyPr>
          <a:lstStyle/>
          <a:p>
            <a:r>
              <a:rPr lang="el-GR" dirty="0"/>
              <a:t>Καθορισμός των επιπέδων των </a:t>
            </a:r>
            <a:r>
              <a:rPr lang="el-GR" dirty="0" smtClean="0"/>
              <a:t>τιμών</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21</a:t>
            </a:fld>
            <a:endParaRPr lang="el-GR"/>
          </a:p>
        </p:txBody>
      </p:sp>
    </p:spTree>
    <p:extLst>
      <p:ext uri="{BB962C8B-B14F-4D97-AF65-F5344CB8AC3E}">
        <p14:creationId xmlns:p14="http://schemas.microsoft.com/office/powerpoint/2010/main" val="4661009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10000"/>
          </a:bodyPr>
          <a:lstStyle/>
          <a:p>
            <a:r>
              <a:rPr lang="el-GR" b="1" dirty="0" smtClean="0"/>
              <a:t>Απάντηση: </a:t>
            </a:r>
          </a:p>
          <a:p>
            <a:endParaRPr lang="el-GR" b="1" dirty="0"/>
          </a:p>
          <a:p>
            <a:r>
              <a:rPr lang="el-GR" b="1" dirty="0" smtClean="0"/>
              <a:t>Αν και φαίνεται συμφέρουσα η τιμή του Α’ προϊόντος, η επιχείρηση επωφελείται αν επιλέξει το προϊόν Β:</a:t>
            </a:r>
          </a:p>
          <a:p>
            <a:endParaRPr lang="el-GR" b="1" dirty="0" smtClean="0"/>
          </a:p>
          <a:p>
            <a:r>
              <a:rPr lang="el-GR" b="1" dirty="0" smtClean="0"/>
              <a:t>Προϊόν Α: 1,6 </a:t>
            </a:r>
            <a:r>
              <a:rPr lang="en-US" b="1" dirty="0" smtClean="0"/>
              <a:t>x 5</a:t>
            </a:r>
            <a:r>
              <a:rPr lang="el-GR" b="1" dirty="0" smtClean="0"/>
              <a:t> = 8ευρώ / 4 μερίδες = 2 ευρώ</a:t>
            </a:r>
          </a:p>
          <a:p>
            <a:r>
              <a:rPr lang="el-GR" b="1" dirty="0" smtClean="0"/>
              <a:t>Προϊόν Β: 1,3 </a:t>
            </a:r>
            <a:r>
              <a:rPr lang="en-US" b="1" dirty="0" smtClean="0"/>
              <a:t>x 5,5 = 7</a:t>
            </a:r>
            <a:r>
              <a:rPr lang="el-GR" b="1" dirty="0" smtClean="0"/>
              <a:t>ευρώ/ 4 μερίδες = 1,75 ευρώ</a:t>
            </a:r>
          </a:p>
          <a:p>
            <a:endParaRPr lang="el-GR" b="1" dirty="0"/>
          </a:p>
          <a:p>
            <a:r>
              <a:rPr lang="el-GR" b="1" dirty="0" smtClean="0"/>
              <a:t>Άρα ανά τεμάχιο κερδίζουμε 12,5%</a:t>
            </a:r>
            <a:endParaRPr lang="el-GR" b="1" dirty="0"/>
          </a:p>
          <a:p>
            <a:endParaRPr lang="el-GR" dirty="0"/>
          </a:p>
        </p:txBody>
      </p:sp>
      <p:sp>
        <p:nvSpPr>
          <p:cNvPr id="3" name="Τίτλος 2"/>
          <p:cNvSpPr>
            <a:spLocks noGrp="1"/>
          </p:cNvSpPr>
          <p:nvPr>
            <p:ph type="title"/>
          </p:nvPr>
        </p:nvSpPr>
        <p:spPr/>
        <p:txBody>
          <a:bodyPr>
            <a:normAutofit fontScale="90000"/>
          </a:bodyPr>
          <a:lstStyle/>
          <a:p>
            <a:r>
              <a:rPr lang="el-GR" dirty="0"/>
              <a:t>Καθορισμός των επιπέδων των τιμών</a:t>
            </a:r>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22</a:t>
            </a:fld>
            <a:endParaRPr lang="el-GR"/>
          </a:p>
        </p:txBody>
      </p:sp>
    </p:spTree>
    <p:extLst>
      <p:ext uri="{BB962C8B-B14F-4D97-AF65-F5344CB8AC3E}">
        <p14:creationId xmlns:p14="http://schemas.microsoft.com/office/powerpoint/2010/main" val="21384676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1258426773"/>
              </p:ext>
            </p:extLst>
          </p:nvPr>
        </p:nvGraphicFramePr>
        <p:xfrm>
          <a:off x="872067" y="2675467"/>
          <a:ext cx="7408333" cy="3450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Τίτλος 2"/>
          <p:cNvSpPr>
            <a:spLocks noGrp="1"/>
          </p:cNvSpPr>
          <p:nvPr>
            <p:ph type="title"/>
          </p:nvPr>
        </p:nvSpPr>
        <p:spPr/>
        <p:txBody>
          <a:bodyPr>
            <a:normAutofit fontScale="90000"/>
          </a:bodyPr>
          <a:lstStyle/>
          <a:p>
            <a:r>
              <a:rPr lang="el-GR" dirty="0" smtClean="0"/>
              <a:t>Μέθοδοι και Διαδικασίες του Τμήματος Αγορών</a:t>
            </a:r>
            <a:endParaRPr lang="el-GR" dirty="0"/>
          </a:p>
        </p:txBody>
      </p:sp>
      <p:sp>
        <p:nvSpPr>
          <p:cNvPr id="2" name="Θέση αριθμού διαφάνειας 1"/>
          <p:cNvSpPr>
            <a:spLocks noGrp="1"/>
          </p:cNvSpPr>
          <p:nvPr>
            <p:ph type="sldNum" sz="quarter" idx="12"/>
          </p:nvPr>
        </p:nvSpPr>
        <p:spPr/>
        <p:txBody>
          <a:bodyPr/>
          <a:lstStyle/>
          <a:p>
            <a:fld id="{5DE461C4-A8CA-46F5-9BAF-6B144173C9D5}" type="slidenum">
              <a:rPr lang="el-GR" smtClean="0"/>
              <a:t>23</a:t>
            </a:fld>
            <a:endParaRPr lang="el-GR"/>
          </a:p>
        </p:txBody>
      </p:sp>
    </p:spTree>
    <p:extLst>
      <p:ext uri="{BB962C8B-B14F-4D97-AF65-F5344CB8AC3E}">
        <p14:creationId xmlns:p14="http://schemas.microsoft.com/office/powerpoint/2010/main" val="5616884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lnSpcReduction="10000"/>
          </a:bodyPr>
          <a:lstStyle/>
          <a:p>
            <a:r>
              <a:rPr lang="el-GR" dirty="0" smtClean="0"/>
              <a:t>Η ανάγκη για προμήθεια (αγορά) προϊόντων που χρησιμοποιούνται για πρώτη φορά παρουσιάζεται όταν:</a:t>
            </a:r>
          </a:p>
          <a:p>
            <a:r>
              <a:rPr lang="el-GR" dirty="0" smtClean="0"/>
              <a:t>Η επισιτιστική μονάδα ή κάποιο τμήμα της λειτουργεί για πρώτη φορά (π.χ. νέο ξενοδοχείο)</a:t>
            </a:r>
          </a:p>
          <a:p>
            <a:r>
              <a:rPr lang="el-GR" dirty="0" smtClean="0"/>
              <a:t>Όταν η επισιτιστική μονάδα ήδη λειτουργεί, αλλά απαιτείται η προμήθεια νέων προϊόντων</a:t>
            </a:r>
          </a:p>
          <a:p>
            <a:r>
              <a:rPr lang="el-GR" b="1" dirty="0" smtClean="0"/>
              <a:t>Παράδειγμα: Αλλάζει ο κατάλογος του Τμήματος ή προστίθεται</a:t>
            </a:r>
            <a:r>
              <a:rPr lang="en-US" b="1" dirty="0" smtClean="0"/>
              <a:t> </a:t>
            </a:r>
            <a:r>
              <a:rPr lang="el-GR" b="1" dirty="0" smtClean="0"/>
              <a:t>ένα νέο «πιάτο»</a:t>
            </a:r>
            <a:endParaRPr lang="el-GR" b="1" dirty="0"/>
          </a:p>
        </p:txBody>
      </p:sp>
      <p:sp>
        <p:nvSpPr>
          <p:cNvPr id="3" name="Τίτλος 2"/>
          <p:cNvSpPr>
            <a:spLocks noGrp="1"/>
          </p:cNvSpPr>
          <p:nvPr>
            <p:ph type="title"/>
          </p:nvPr>
        </p:nvSpPr>
        <p:spPr/>
        <p:txBody>
          <a:bodyPr>
            <a:normAutofit fontScale="90000"/>
          </a:bodyPr>
          <a:lstStyle/>
          <a:p>
            <a:r>
              <a:rPr lang="el-GR" dirty="0" smtClean="0"/>
              <a:t>Προμήθεια Προϊόντων για πρώτη φορά</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24</a:t>
            </a:fld>
            <a:endParaRPr lang="el-GR"/>
          </a:p>
        </p:txBody>
      </p:sp>
    </p:spTree>
    <p:extLst>
      <p:ext uri="{BB962C8B-B14F-4D97-AF65-F5344CB8AC3E}">
        <p14:creationId xmlns:p14="http://schemas.microsoft.com/office/powerpoint/2010/main" val="41650971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196287888"/>
              </p:ext>
            </p:extLst>
          </p:nvPr>
        </p:nvGraphicFramePr>
        <p:xfrm>
          <a:off x="323528" y="1700808"/>
          <a:ext cx="7912389" cy="45308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Τίτλος 2"/>
          <p:cNvSpPr>
            <a:spLocks noGrp="1"/>
          </p:cNvSpPr>
          <p:nvPr>
            <p:ph type="title"/>
          </p:nvPr>
        </p:nvSpPr>
        <p:spPr/>
        <p:txBody>
          <a:bodyPr>
            <a:normAutofit fontScale="90000"/>
          </a:bodyPr>
          <a:lstStyle/>
          <a:p>
            <a:r>
              <a:rPr lang="el-GR" dirty="0" smtClean="0"/>
              <a:t>Κύκλος Προμήθειας Προϊόντων για Πρώτη Φορά</a:t>
            </a:r>
            <a:endParaRPr lang="el-GR" dirty="0"/>
          </a:p>
        </p:txBody>
      </p:sp>
      <p:sp>
        <p:nvSpPr>
          <p:cNvPr id="2" name="Θέση αριθμού διαφάνειας 1"/>
          <p:cNvSpPr>
            <a:spLocks noGrp="1"/>
          </p:cNvSpPr>
          <p:nvPr>
            <p:ph type="sldNum" sz="quarter" idx="12"/>
          </p:nvPr>
        </p:nvSpPr>
        <p:spPr/>
        <p:txBody>
          <a:bodyPr/>
          <a:lstStyle/>
          <a:p>
            <a:fld id="{5DE461C4-A8CA-46F5-9BAF-6B144173C9D5}" type="slidenum">
              <a:rPr lang="el-GR" smtClean="0"/>
              <a:t>25</a:t>
            </a:fld>
            <a:endParaRPr lang="el-GR"/>
          </a:p>
        </p:txBody>
      </p:sp>
    </p:spTree>
    <p:extLst>
      <p:ext uri="{BB962C8B-B14F-4D97-AF65-F5344CB8AC3E}">
        <p14:creationId xmlns:p14="http://schemas.microsoft.com/office/powerpoint/2010/main" val="22612189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204864"/>
            <a:ext cx="7408333" cy="3921299"/>
          </a:xfrm>
        </p:spPr>
        <p:txBody>
          <a:bodyPr>
            <a:normAutofit lnSpcReduction="10000"/>
          </a:bodyPr>
          <a:lstStyle/>
          <a:p>
            <a:r>
              <a:rPr lang="el-GR" dirty="0" smtClean="0"/>
              <a:t>Καθορισμός Ποιοτικών Ποσοτικών αναγκών</a:t>
            </a:r>
          </a:p>
          <a:p>
            <a:pPr lvl="1"/>
            <a:r>
              <a:rPr lang="el-GR" dirty="0" smtClean="0"/>
              <a:t>Ανάλυση των </a:t>
            </a:r>
            <a:r>
              <a:rPr lang="en-US" dirty="0" smtClean="0"/>
              <a:t>Menus </a:t>
            </a:r>
            <a:r>
              <a:rPr lang="el-GR" dirty="0" smtClean="0"/>
              <a:t>και καταλόγων</a:t>
            </a:r>
          </a:p>
          <a:p>
            <a:pPr lvl="1"/>
            <a:r>
              <a:rPr lang="el-GR" dirty="0" smtClean="0"/>
              <a:t>Σύνταξη προδιαγραφών προϊόντος</a:t>
            </a:r>
          </a:p>
          <a:p>
            <a:pPr lvl="1"/>
            <a:r>
              <a:rPr lang="el-GR" dirty="0" smtClean="0"/>
              <a:t>Τεστ Προϊόντος</a:t>
            </a:r>
          </a:p>
          <a:p>
            <a:pPr lvl="1"/>
            <a:r>
              <a:rPr lang="el-GR" dirty="0" smtClean="0"/>
              <a:t>Απόδοση Προϊόντος</a:t>
            </a:r>
          </a:p>
          <a:p>
            <a:pPr lvl="1"/>
            <a:r>
              <a:rPr lang="el-GR" dirty="0" smtClean="0"/>
              <a:t>Καθορισμός προτύπου συνταγών και μερίδων</a:t>
            </a:r>
          </a:p>
          <a:p>
            <a:r>
              <a:rPr lang="el-GR" dirty="0" smtClean="0"/>
              <a:t>Ανεύρεση Πηγών &amp; Τρόπων Προμήθειας</a:t>
            </a:r>
          </a:p>
          <a:p>
            <a:pPr lvl="1"/>
            <a:r>
              <a:rPr lang="el-GR" dirty="0" smtClean="0"/>
              <a:t>Επιλογή Μεθόδου</a:t>
            </a:r>
          </a:p>
          <a:p>
            <a:pPr lvl="1"/>
            <a:r>
              <a:rPr lang="el-GR" dirty="0" smtClean="0"/>
              <a:t>Επιλογή Προμηθευτή</a:t>
            </a:r>
          </a:p>
          <a:p>
            <a:pPr lvl="1"/>
            <a:r>
              <a:rPr lang="el-GR" dirty="0" smtClean="0"/>
              <a:t>Διαπραγμάτευση και κλείσιμο συμφωνίας</a:t>
            </a:r>
            <a:endParaRPr lang="el-GR" dirty="0"/>
          </a:p>
        </p:txBody>
      </p:sp>
      <p:sp>
        <p:nvSpPr>
          <p:cNvPr id="3" name="Τίτλος 2"/>
          <p:cNvSpPr>
            <a:spLocks noGrp="1"/>
          </p:cNvSpPr>
          <p:nvPr>
            <p:ph type="title"/>
          </p:nvPr>
        </p:nvSpPr>
        <p:spPr/>
        <p:txBody>
          <a:bodyPr>
            <a:normAutofit fontScale="90000"/>
          </a:bodyPr>
          <a:lstStyle/>
          <a:p>
            <a:r>
              <a:rPr lang="el-GR" dirty="0" smtClean="0"/>
              <a:t>Ο Κύκλος Προμήθειας Νέων Προϊόντων</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26</a:t>
            </a:fld>
            <a:endParaRPr lang="el-GR"/>
          </a:p>
        </p:txBody>
      </p:sp>
    </p:spTree>
    <p:extLst>
      <p:ext uri="{BB962C8B-B14F-4D97-AF65-F5344CB8AC3E}">
        <p14:creationId xmlns:p14="http://schemas.microsoft.com/office/powerpoint/2010/main" val="37568294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204864"/>
            <a:ext cx="7408333" cy="3921299"/>
          </a:xfrm>
        </p:spPr>
        <p:txBody>
          <a:bodyPr>
            <a:normAutofit/>
          </a:bodyPr>
          <a:lstStyle/>
          <a:p>
            <a:r>
              <a:rPr lang="el-GR" dirty="0" smtClean="0"/>
              <a:t>Αγορά του Προϊόντος</a:t>
            </a:r>
          </a:p>
          <a:p>
            <a:pPr lvl="1"/>
            <a:r>
              <a:rPr lang="el-GR" dirty="0" smtClean="0"/>
              <a:t>Παραγγελία Προϊόντος</a:t>
            </a:r>
          </a:p>
          <a:p>
            <a:pPr lvl="1"/>
            <a:r>
              <a:rPr lang="el-GR" dirty="0" smtClean="0"/>
              <a:t>Παρακολούθηση Παραγγελίας</a:t>
            </a:r>
          </a:p>
          <a:p>
            <a:r>
              <a:rPr lang="el-GR" dirty="0" smtClean="0"/>
              <a:t>Παραλαβή </a:t>
            </a:r>
          </a:p>
          <a:p>
            <a:pPr lvl="1"/>
            <a:r>
              <a:rPr lang="el-GR" dirty="0" smtClean="0"/>
              <a:t>Έλεγχος Ποιότητας – Ποσότητας - Τιμής</a:t>
            </a:r>
          </a:p>
          <a:p>
            <a:pPr lvl="1"/>
            <a:r>
              <a:rPr lang="el-GR" dirty="0" smtClean="0"/>
              <a:t>Γραφειοκρατικές Διαδικασίες</a:t>
            </a:r>
          </a:p>
          <a:p>
            <a:pPr lvl="1"/>
            <a:r>
              <a:rPr lang="el-GR" dirty="0" smtClean="0"/>
              <a:t>Διανομή Προϊόντων στις Αποθήκες</a:t>
            </a:r>
          </a:p>
          <a:p>
            <a:r>
              <a:rPr lang="el-GR" dirty="0" smtClean="0"/>
              <a:t>Αποθήκευση</a:t>
            </a:r>
          </a:p>
          <a:p>
            <a:r>
              <a:rPr lang="el-GR" dirty="0" smtClean="0"/>
              <a:t>Παράδοση στα Τμήματα</a:t>
            </a:r>
            <a:endParaRPr lang="el-GR" dirty="0"/>
          </a:p>
        </p:txBody>
      </p:sp>
      <p:sp>
        <p:nvSpPr>
          <p:cNvPr id="3" name="Τίτλος 2"/>
          <p:cNvSpPr>
            <a:spLocks noGrp="1"/>
          </p:cNvSpPr>
          <p:nvPr>
            <p:ph type="title"/>
          </p:nvPr>
        </p:nvSpPr>
        <p:spPr/>
        <p:txBody>
          <a:bodyPr>
            <a:normAutofit fontScale="90000"/>
          </a:bodyPr>
          <a:lstStyle/>
          <a:p>
            <a:r>
              <a:rPr lang="el-GR" dirty="0" smtClean="0"/>
              <a:t>Ο Κύκλος Προμήθειας Νέων Προϊόντων</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27</a:t>
            </a:fld>
            <a:endParaRPr lang="el-GR"/>
          </a:p>
        </p:txBody>
      </p:sp>
    </p:spTree>
    <p:extLst>
      <p:ext uri="{BB962C8B-B14F-4D97-AF65-F5344CB8AC3E}">
        <p14:creationId xmlns:p14="http://schemas.microsoft.com/office/powerpoint/2010/main" val="33207498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smtClean="0"/>
              <a:t>Η ανάγκη για προμήθεια (αγορές) προϊόντων που έχουν χρησιμοποιηθεί μια ή περισσότερες φορές στο παρελθόν, παρουσιάζεται όταν:</a:t>
            </a:r>
          </a:p>
          <a:p>
            <a:r>
              <a:rPr lang="el-GR" dirty="0" smtClean="0"/>
              <a:t>Η επισιτιστική μονάδα ή κάποιο τμήμα του βρίσκεται ήδη σε λειτουργία</a:t>
            </a:r>
          </a:p>
          <a:p>
            <a:r>
              <a:rPr lang="el-GR" dirty="0" smtClean="0"/>
              <a:t>Η επισιτιστική μονάδα επαναλειτουργεί έπειτα από διακοπή λίγων μηνών (λόγο εποχικότητας)</a:t>
            </a:r>
            <a:endParaRPr lang="el-GR" dirty="0"/>
          </a:p>
        </p:txBody>
      </p:sp>
      <p:sp>
        <p:nvSpPr>
          <p:cNvPr id="3" name="Τίτλος 2"/>
          <p:cNvSpPr>
            <a:spLocks noGrp="1"/>
          </p:cNvSpPr>
          <p:nvPr>
            <p:ph type="title"/>
          </p:nvPr>
        </p:nvSpPr>
        <p:spPr/>
        <p:txBody>
          <a:bodyPr>
            <a:normAutofit fontScale="90000"/>
          </a:bodyPr>
          <a:lstStyle/>
          <a:p>
            <a:r>
              <a:rPr lang="el-GR" dirty="0" smtClean="0"/>
              <a:t>Επαναλαμβανόμενη προμήθεια Προϊόντος</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28</a:t>
            </a:fld>
            <a:endParaRPr lang="el-GR"/>
          </a:p>
        </p:txBody>
      </p:sp>
    </p:spTree>
    <p:extLst>
      <p:ext uri="{BB962C8B-B14F-4D97-AF65-F5344CB8AC3E}">
        <p14:creationId xmlns:p14="http://schemas.microsoft.com/office/powerpoint/2010/main" val="30320249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383859965"/>
              </p:ext>
            </p:extLst>
          </p:nvPr>
        </p:nvGraphicFramePr>
        <p:xfrm>
          <a:off x="251520" y="1700808"/>
          <a:ext cx="8784975"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Τίτλος 2"/>
          <p:cNvSpPr>
            <a:spLocks noGrp="1"/>
          </p:cNvSpPr>
          <p:nvPr>
            <p:ph type="title"/>
          </p:nvPr>
        </p:nvSpPr>
        <p:spPr/>
        <p:txBody>
          <a:bodyPr>
            <a:normAutofit fontScale="90000"/>
          </a:bodyPr>
          <a:lstStyle/>
          <a:p>
            <a:r>
              <a:rPr lang="el-GR" dirty="0" smtClean="0"/>
              <a:t>Κύκλος Επαναλαμβανόμενης προμήθεια Προϊόντος</a:t>
            </a:r>
            <a:endParaRPr lang="el-GR" dirty="0"/>
          </a:p>
        </p:txBody>
      </p:sp>
      <p:sp>
        <p:nvSpPr>
          <p:cNvPr id="2" name="Θέση αριθμού διαφάνειας 1"/>
          <p:cNvSpPr>
            <a:spLocks noGrp="1"/>
          </p:cNvSpPr>
          <p:nvPr>
            <p:ph type="sldNum" sz="quarter" idx="12"/>
          </p:nvPr>
        </p:nvSpPr>
        <p:spPr/>
        <p:txBody>
          <a:bodyPr/>
          <a:lstStyle/>
          <a:p>
            <a:fld id="{5DE461C4-A8CA-46F5-9BAF-6B144173C9D5}" type="slidenum">
              <a:rPr lang="el-GR" smtClean="0"/>
              <a:t>29</a:t>
            </a:fld>
            <a:endParaRPr lang="el-GR"/>
          </a:p>
        </p:txBody>
      </p:sp>
    </p:spTree>
    <p:extLst>
      <p:ext uri="{BB962C8B-B14F-4D97-AF65-F5344CB8AC3E}">
        <p14:creationId xmlns:p14="http://schemas.microsoft.com/office/powerpoint/2010/main" val="4104257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a:bodyPr>
          <a:lstStyle/>
          <a:p>
            <a:pPr algn="just"/>
            <a:r>
              <a:rPr lang="el-GR" dirty="0" smtClean="0"/>
              <a:t>Αποτελούν έναν πολύπλοκο, δύσκολο και επικίνδυνο τομέα της διοίκησης ενός ξενοδοχείου</a:t>
            </a:r>
          </a:p>
          <a:p>
            <a:pPr algn="just"/>
            <a:r>
              <a:rPr lang="el-GR" dirty="0" smtClean="0"/>
              <a:t>Αποτελούν συνήθως το 10 - 15% των εξόδων μίας οικονομικής μονάδας (εστιατόριο – ξενοδοχείο κ.τ.λ.) και το 45 – 50%  των εσόδων της</a:t>
            </a:r>
          </a:p>
          <a:p>
            <a:pPr algn="just"/>
            <a:r>
              <a:rPr lang="el-GR" dirty="0" smtClean="0"/>
              <a:t>Σχετίζονται άμεσα με την ικανοποίηση των αναγκών του πελάτη</a:t>
            </a:r>
            <a:endParaRPr lang="el-GR" dirty="0"/>
          </a:p>
        </p:txBody>
      </p:sp>
      <p:sp>
        <p:nvSpPr>
          <p:cNvPr id="2" name="Τίτλος 1"/>
          <p:cNvSpPr>
            <a:spLocks noGrp="1"/>
          </p:cNvSpPr>
          <p:nvPr>
            <p:ph type="title"/>
          </p:nvPr>
        </p:nvSpPr>
        <p:spPr/>
        <p:txBody>
          <a:bodyPr/>
          <a:lstStyle/>
          <a:p>
            <a:r>
              <a:rPr lang="el-GR" dirty="0" smtClean="0"/>
              <a:t>Γενικά για τις Προμήθειες	</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3</a:t>
            </a:fld>
            <a:endParaRPr lang="el-GR"/>
          </a:p>
        </p:txBody>
      </p:sp>
    </p:spTree>
    <p:extLst>
      <p:ext uri="{BB962C8B-B14F-4D97-AF65-F5344CB8AC3E}">
        <p14:creationId xmlns:p14="http://schemas.microsoft.com/office/powerpoint/2010/main" val="14929627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276872"/>
            <a:ext cx="7408333" cy="3849291"/>
          </a:xfrm>
        </p:spPr>
        <p:txBody>
          <a:bodyPr>
            <a:normAutofit/>
          </a:bodyPr>
          <a:lstStyle/>
          <a:p>
            <a:r>
              <a:rPr lang="el-GR" dirty="0" smtClean="0"/>
              <a:t>Ανάλυση των </a:t>
            </a:r>
            <a:r>
              <a:rPr lang="en-US" dirty="0" smtClean="0"/>
              <a:t>Menus </a:t>
            </a:r>
            <a:r>
              <a:rPr lang="el-GR" dirty="0" smtClean="0"/>
              <a:t>και των Καταλόγων που καθορίζουν:	</a:t>
            </a:r>
          </a:p>
          <a:p>
            <a:pPr lvl="1"/>
            <a:r>
              <a:rPr lang="el-GR" dirty="0" smtClean="0"/>
              <a:t>Τα είδη των πρώτων υλών που απαιτούνται</a:t>
            </a:r>
          </a:p>
          <a:p>
            <a:pPr lvl="1"/>
            <a:r>
              <a:rPr lang="el-GR" dirty="0" smtClean="0"/>
              <a:t>Τις ποσότητες κατά είδος</a:t>
            </a:r>
          </a:p>
          <a:p>
            <a:r>
              <a:rPr lang="el-GR" dirty="0" smtClean="0"/>
              <a:t>Η ανάλυση αυτή εξαρτάται από το είδος της πελατείας, τον ανταγωνισμό, την κατηγορία της επισιτιστικής μονάδας κ.α.</a:t>
            </a:r>
          </a:p>
          <a:p>
            <a:r>
              <a:rPr lang="el-GR" dirty="0" smtClean="0"/>
              <a:t>Η ανάλυση αυτή γίνεται τόσο </a:t>
            </a:r>
            <a:r>
              <a:rPr lang="el-GR" b="1" u="sng" dirty="0" smtClean="0"/>
              <a:t>ποιοτικά,</a:t>
            </a:r>
            <a:r>
              <a:rPr lang="el-GR" dirty="0" smtClean="0"/>
              <a:t> όσο και </a:t>
            </a:r>
            <a:r>
              <a:rPr lang="el-GR" b="1" u="sng" dirty="0" smtClean="0"/>
              <a:t>ποσοτικά</a:t>
            </a:r>
            <a:endParaRPr lang="el-GR" dirty="0"/>
          </a:p>
        </p:txBody>
      </p:sp>
      <p:sp>
        <p:nvSpPr>
          <p:cNvPr id="3" name="Τίτλος 2"/>
          <p:cNvSpPr>
            <a:spLocks noGrp="1"/>
          </p:cNvSpPr>
          <p:nvPr>
            <p:ph type="title"/>
          </p:nvPr>
        </p:nvSpPr>
        <p:spPr>
          <a:xfrm>
            <a:off x="457200" y="338328"/>
            <a:ext cx="8229600" cy="1578504"/>
          </a:xfrm>
        </p:spPr>
        <p:txBody>
          <a:bodyPr>
            <a:noAutofit/>
          </a:bodyPr>
          <a:lstStyle/>
          <a:p>
            <a:pPr algn="just"/>
            <a:r>
              <a:rPr lang="el-GR" sz="2800" dirty="0" smtClean="0"/>
              <a:t>Ανάλυση των εργασιών για τον καθορισμό των Ποιοτικών και Ποσοτικών Αναγκών σε Τρόφιμα και Ποτά</a:t>
            </a:r>
            <a:br>
              <a:rPr lang="el-GR" sz="2800" dirty="0" smtClean="0"/>
            </a:br>
            <a:endParaRPr lang="el-GR" sz="2800"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30</a:t>
            </a:fld>
            <a:endParaRPr lang="el-GR"/>
          </a:p>
        </p:txBody>
      </p:sp>
    </p:spTree>
    <p:extLst>
      <p:ext uri="{BB962C8B-B14F-4D97-AF65-F5344CB8AC3E}">
        <p14:creationId xmlns:p14="http://schemas.microsoft.com/office/powerpoint/2010/main" val="28492238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464432015"/>
              </p:ext>
            </p:extLst>
          </p:nvPr>
        </p:nvGraphicFramePr>
        <p:xfrm>
          <a:off x="872067" y="2675467"/>
          <a:ext cx="7408333" cy="3450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Τίτλος 2"/>
          <p:cNvSpPr>
            <a:spLocks noGrp="1"/>
          </p:cNvSpPr>
          <p:nvPr>
            <p:ph type="title"/>
          </p:nvPr>
        </p:nvSpPr>
        <p:spPr/>
        <p:txBody>
          <a:bodyPr>
            <a:normAutofit fontScale="90000"/>
          </a:bodyPr>
          <a:lstStyle/>
          <a:p>
            <a:r>
              <a:rPr lang="el-GR" dirty="0" smtClean="0"/>
              <a:t>Σύνταξη Προδιαγραφών Προϊόντος</a:t>
            </a:r>
            <a:endParaRPr lang="el-GR" dirty="0"/>
          </a:p>
        </p:txBody>
      </p:sp>
      <p:sp>
        <p:nvSpPr>
          <p:cNvPr id="2" name="Θέση αριθμού διαφάνειας 1"/>
          <p:cNvSpPr>
            <a:spLocks noGrp="1"/>
          </p:cNvSpPr>
          <p:nvPr>
            <p:ph type="sldNum" sz="quarter" idx="12"/>
          </p:nvPr>
        </p:nvSpPr>
        <p:spPr/>
        <p:txBody>
          <a:bodyPr/>
          <a:lstStyle/>
          <a:p>
            <a:fld id="{5DE461C4-A8CA-46F5-9BAF-6B144173C9D5}" type="slidenum">
              <a:rPr lang="el-GR" smtClean="0"/>
              <a:t>31</a:t>
            </a:fld>
            <a:endParaRPr lang="el-GR"/>
          </a:p>
        </p:txBody>
      </p:sp>
    </p:spTree>
    <p:extLst>
      <p:ext uri="{BB962C8B-B14F-4D97-AF65-F5344CB8AC3E}">
        <p14:creationId xmlns:p14="http://schemas.microsoft.com/office/powerpoint/2010/main" val="19867551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530090735"/>
              </p:ext>
            </p:extLst>
          </p:nvPr>
        </p:nvGraphicFramePr>
        <p:xfrm>
          <a:off x="872067" y="1844824"/>
          <a:ext cx="7408333" cy="42813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Τίτλος 2"/>
          <p:cNvSpPr>
            <a:spLocks noGrp="1"/>
          </p:cNvSpPr>
          <p:nvPr>
            <p:ph type="title"/>
          </p:nvPr>
        </p:nvSpPr>
        <p:spPr/>
        <p:txBody>
          <a:bodyPr/>
          <a:lstStyle/>
          <a:p>
            <a:r>
              <a:rPr lang="el-GR" sz="4000" dirty="0"/>
              <a:t>Σύνταξη Προδιαγραφών Προϊόντος</a:t>
            </a:r>
            <a:endParaRPr lang="el-GR" dirty="0"/>
          </a:p>
        </p:txBody>
      </p:sp>
      <p:sp>
        <p:nvSpPr>
          <p:cNvPr id="2" name="Θέση αριθμού διαφάνειας 1"/>
          <p:cNvSpPr>
            <a:spLocks noGrp="1"/>
          </p:cNvSpPr>
          <p:nvPr>
            <p:ph type="sldNum" sz="quarter" idx="12"/>
          </p:nvPr>
        </p:nvSpPr>
        <p:spPr/>
        <p:txBody>
          <a:bodyPr/>
          <a:lstStyle/>
          <a:p>
            <a:fld id="{5DE461C4-A8CA-46F5-9BAF-6B144173C9D5}" type="slidenum">
              <a:rPr lang="el-GR" smtClean="0"/>
              <a:t>32</a:t>
            </a:fld>
            <a:endParaRPr lang="el-GR"/>
          </a:p>
        </p:txBody>
      </p:sp>
    </p:spTree>
    <p:extLst>
      <p:ext uri="{BB962C8B-B14F-4D97-AF65-F5344CB8AC3E}">
        <p14:creationId xmlns:p14="http://schemas.microsoft.com/office/powerpoint/2010/main" val="39882866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1988840"/>
            <a:ext cx="7408333" cy="4608512"/>
          </a:xfrm>
        </p:spPr>
        <p:txBody>
          <a:bodyPr>
            <a:normAutofit fontScale="85000" lnSpcReduction="20000"/>
          </a:bodyPr>
          <a:lstStyle/>
          <a:p>
            <a:r>
              <a:rPr lang="el-GR" dirty="0" smtClean="0"/>
              <a:t>Καθορίζονται τα ποιοτικά και ποσοτικά πλαίσια των προϊόντων, ώστε το επίπεδο των πιάτων ποιοτικά και ποσοτικά να είναι σταθερό</a:t>
            </a:r>
          </a:p>
          <a:p>
            <a:r>
              <a:rPr lang="el-GR" dirty="0" smtClean="0"/>
              <a:t>Μειώνονται οι προστριβές με τους προμηθευτές</a:t>
            </a:r>
          </a:p>
          <a:p>
            <a:r>
              <a:rPr lang="el-GR" dirty="0" smtClean="0"/>
              <a:t>Μειώνεται ο χρόνος περιγραφής της ποιότητας των προϊόντων</a:t>
            </a:r>
          </a:p>
          <a:p>
            <a:r>
              <a:rPr lang="el-GR" dirty="0" smtClean="0"/>
              <a:t>Επιτρέπουν ανταγωνιστικές προσφορές από άλλους προμηθευτές</a:t>
            </a:r>
          </a:p>
          <a:p>
            <a:r>
              <a:rPr lang="el-GR" dirty="0" smtClean="0"/>
              <a:t>Δίνουν λεπτομερείς οδηγίες στον υπεύθυνο των παραλαβών</a:t>
            </a:r>
          </a:p>
          <a:p>
            <a:r>
              <a:rPr lang="el-GR" dirty="0" smtClean="0"/>
              <a:t>Διευκολύνουν την επικοινωνία μεταξύ των τμημάτων της επιχείρησης</a:t>
            </a:r>
          </a:p>
          <a:p>
            <a:r>
              <a:rPr lang="el-GR" dirty="0" smtClean="0"/>
              <a:t>Βοηθούν στην σύγκριση των προϊόντων με τις τιμές που υπάρχουν στην αγορά</a:t>
            </a:r>
          </a:p>
          <a:p>
            <a:r>
              <a:rPr lang="el-GR" dirty="0" smtClean="0"/>
              <a:t>Βοηθούν στην παρακολούθηση και σταθεροποίηση του κόστους, εφόσον οι ποσότητες προϊόντων παραμένουν σταθερές μέσα στο χρόνο.</a:t>
            </a:r>
            <a:endParaRPr lang="el-GR" dirty="0"/>
          </a:p>
        </p:txBody>
      </p:sp>
      <p:sp>
        <p:nvSpPr>
          <p:cNvPr id="3" name="Τίτλος 2"/>
          <p:cNvSpPr>
            <a:spLocks noGrp="1"/>
          </p:cNvSpPr>
          <p:nvPr>
            <p:ph type="title"/>
          </p:nvPr>
        </p:nvSpPr>
        <p:spPr/>
        <p:txBody>
          <a:bodyPr>
            <a:normAutofit fontScale="90000"/>
          </a:bodyPr>
          <a:lstStyle/>
          <a:p>
            <a:r>
              <a:rPr lang="el-GR" dirty="0" smtClean="0"/>
              <a:t>Πλεονεκτήματα Προδιαγραφών Προϊόντων</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33</a:t>
            </a:fld>
            <a:endParaRPr lang="el-GR"/>
          </a:p>
        </p:txBody>
      </p:sp>
    </p:spTree>
    <p:extLst>
      <p:ext uri="{BB962C8B-B14F-4D97-AF65-F5344CB8AC3E}">
        <p14:creationId xmlns:p14="http://schemas.microsoft.com/office/powerpoint/2010/main" val="30300234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20000"/>
          </a:bodyPr>
          <a:lstStyle/>
          <a:p>
            <a:r>
              <a:rPr lang="el-GR" dirty="0" smtClean="0"/>
              <a:t>Το ακριβές όνομα του προϊόντος</a:t>
            </a:r>
          </a:p>
          <a:p>
            <a:r>
              <a:rPr lang="el-GR" dirty="0" smtClean="0"/>
              <a:t>Ποιότητα, τύπος, μέσος όρος βάρους και άλλες πληροφορίες που περιγράφουν την ποιότητα</a:t>
            </a:r>
          </a:p>
          <a:p>
            <a:r>
              <a:rPr lang="el-GR" dirty="0" smtClean="0"/>
              <a:t>Μονάδα μέτρησης (τεμάχια, κιλά, κιβώτια, των τόσων κιλών ή τεμαχίων)</a:t>
            </a:r>
          </a:p>
          <a:p>
            <a:r>
              <a:rPr lang="el-GR" dirty="0" smtClean="0"/>
              <a:t>Ημερομηνίες λήξης ή  συγκεκριμένες οδηγίες </a:t>
            </a:r>
          </a:p>
          <a:p>
            <a:r>
              <a:rPr lang="el-GR" dirty="0" smtClean="0"/>
              <a:t>Τα όρια τιμών μέσα στα οποία προτίθεται να αγοράσει η επιχείρηση</a:t>
            </a:r>
          </a:p>
          <a:p>
            <a:r>
              <a:rPr lang="el-GR" dirty="0" smtClean="0"/>
              <a:t>Οδηγίες προμήθειας, παραλαβής, πληρωμής</a:t>
            </a:r>
          </a:p>
          <a:p>
            <a:r>
              <a:rPr lang="el-GR" dirty="0" smtClean="0"/>
              <a:t>Χρήση για την οποία προορίζεται το προϊόν</a:t>
            </a:r>
          </a:p>
          <a:p>
            <a:endParaRPr lang="el-GR" dirty="0"/>
          </a:p>
        </p:txBody>
      </p:sp>
      <p:sp>
        <p:nvSpPr>
          <p:cNvPr id="3" name="Τίτλος 2"/>
          <p:cNvSpPr>
            <a:spLocks noGrp="1"/>
          </p:cNvSpPr>
          <p:nvPr>
            <p:ph type="title"/>
          </p:nvPr>
        </p:nvSpPr>
        <p:spPr/>
        <p:txBody>
          <a:bodyPr>
            <a:normAutofit fontScale="90000"/>
          </a:bodyPr>
          <a:lstStyle/>
          <a:p>
            <a:r>
              <a:rPr lang="el-GR" dirty="0" smtClean="0"/>
              <a:t>Στοιχεία Προδιαγραφής Προϊόντος</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34</a:t>
            </a:fld>
            <a:endParaRPr lang="el-GR"/>
          </a:p>
        </p:txBody>
      </p:sp>
    </p:spTree>
    <p:extLst>
      <p:ext uri="{BB962C8B-B14F-4D97-AF65-F5344CB8AC3E}">
        <p14:creationId xmlns:p14="http://schemas.microsoft.com/office/powerpoint/2010/main" val="40927054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759497718"/>
              </p:ext>
            </p:extLst>
          </p:nvPr>
        </p:nvGraphicFramePr>
        <p:xfrm>
          <a:off x="872067" y="1916832"/>
          <a:ext cx="7408333" cy="42093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Τίτλος 2"/>
          <p:cNvSpPr>
            <a:spLocks noGrp="1"/>
          </p:cNvSpPr>
          <p:nvPr>
            <p:ph type="title"/>
          </p:nvPr>
        </p:nvSpPr>
        <p:spPr/>
        <p:txBody>
          <a:bodyPr/>
          <a:lstStyle/>
          <a:p>
            <a:r>
              <a:rPr lang="el-GR" dirty="0" smtClean="0"/>
              <a:t>Τεστ Προϊόντος</a:t>
            </a:r>
            <a:endParaRPr lang="el-GR" dirty="0"/>
          </a:p>
        </p:txBody>
      </p:sp>
      <p:sp>
        <p:nvSpPr>
          <p:cNvPr id="2" name="Θέση αριθμού διαφάνειας 1"/>
          <p:cNvSpPr>
            <a:spLocks noGrp="1"/>
          </p:cNvSpPr>
          <p:nvPr>
            <p:ph type="sldNum" sz="quarter" idx="12"/>
          </p:nvPr>
        </p:nvSpPr>
        <p:spPr/>
        <p:txBody>
          <a:bodyPr/>
          <a:lstStyle/>
          <a:p>
            <a:fld id="{5DE461C4-A8CA-46F5-9BAF-6B144173C9D5}" type="slidenum">
              <a:rPr lang="el-GR" smtClean="0"/>
              <a:t>35</a:t>
            </a:fld>
            <a:endParaRPr lang="el-GR"/>
          </a:p>
        </p:txBody>
      </p:sp>
    </p:spTree>
    <p:extLst>
      <p:ext uri="{BB962C8B-B14F-4D97-AF65-F5344CB8AC3E}">
        <p14:creationId xmlns:p14="http://schemas.microsoft.com/office/powerpoint/2010/main" val="2790417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1988840"/>
            <a:ext cx="7408333" cy="4137323"/>
          </a:xfrm>
        </p:spPr>
        <p:txBody>
          <a:bodyPr/>
          <a:lstStyle/>
          <a:p>
            <a:r>
              <a:rPr lang="el-GR" dirty="0" smtClean="0"/>
              <a:t>Παρόντες είναι μόνο οι υπεύθυνοι το τεστ και το τεστ γίνεται εκτός ωραρίου λειτουργίας της κουζίνας</a:t>
            </a:r>
          </a:p>
          <a:p>
            <a:r>
              <a:rPr lang="el-GR" dirty="0" smtClean="0"/>
              <a:t>Οι προμηθευτές δεν θα πρέπει να γνωρίζουν ότι θα γίνει τεστ στα προϊόντα τους</a:t>
            </a:r>
          </a:p>
          <a:p>
            <a:r>
              <a:rPr lang="el-GR" dirty="0" smtClean="0"/>
              <a:t>Οι υπεύθυνοι τεστ δεν θα πρέπει να γνωρίζουν ποιο δείγμα για το τεστ προέρχεται από ποιον προμηθευτή</a:t>
            </a:r>
          </a:p>
          <a:p>
            <a:endParaRPr lang="el-GR" dirty="0" smtClean="0"/>
          </a:p>
          <a:p>
            <a:endParaRPr lang="el-GR" dirty="0"/>
          </a:p>
        </p:txBody>
      </p:sp>
      <p:sp>
        <p:nvSpPr>
          <p:cNvPr id="3" name="Τίτλος 2"/>
          <p:cNvSpPr>
            <a:spLocks noGrp="1"/>
          </p:cNvSpPr>
          <p:nvPr>
            <p:ph type="title"/>
          </p:nvPr>
        </p:nvSpPr>
        <p:spPr/>
        <p:txBody>
          <a:bodyPr/>
          <a:lstStyle/>
          <a:p>
            <a:r>
              <a:rPr lang="el-GR" dirty="0" smtClean="0"/>
              <a:t>Διαδικασία </a:t>
            </a:r>
            <a:r>
              <a:rPr lang="en-US" dirty="0" smtClean="0"/>
              <a:t>Test </a:t>
            </a:r>
            <a:r>
              <a:rPr lang="el-GR" dirty="0" smtClean="0"/>
              <a:t>Προϊόντος</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36</a:t>
            </a:fld>
            <a:endParaRPr lang="el-GR"/>
          </a:p>
        </p:txBody>
      </p:sp>
    </p:spTree>
    <p:extLst>
      <p:ext uri="{BB962C8B-B14F-4D97-AF65-F5344CB8AC3E}">
        <p14:creationId xmlns:p14="http://schemas.microsoft.com/office/powerpoint/2010/main" val="37202248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204864"/>
            <a:ext cx="7408333" cy="3921299"/>
          </a:xfrm>
        </p:spPr>
        <p:txBody>
          <a:bodyPr>
            <a:normAutofit fontScale="92500"/>
          </a:bodyPr>
          <a:lstStyle/>
          <a:p>
            <a:pPr algn="just"/>
            <a:r>
              <a:rPr lang="el-GR" dirty="0" smtClean="0"/>
              <a:t>Οι υπεύθυνοι του τεστ καθορίζουν ποια θα είναι τα κριτήρια αξιολόγησης του δείγματος με σειρά σπουδαιότητας, τα κριτήρια αυτά ενδέχεται να είναι:</a:t>
            </a:r>
          </a:p>
          <a:p>
            <a:pPr lvl="1" algn="just"/>
            <a:r>
              <a:rPr lang="el-GR" dirty="0" smtClean="0"/>
              <a:t>Γεύση</a:t>
            </a:r>
          </a:p>
          <a:p>
            <a:pPr lvl="1" algn="just"/>
            <a:r>
              <a:rPr lang="el-GR" dirty="0" smtClean="0"/>
              <a:t>Τρυφερότητα</a:t>
            </a:r>
          </a:p>
          <a:p>
            <a:pPr lvl="1" algn="just"/>
            <a:r>
              <a:rPr lang="el-GR" dirty="0" smtClean="0"/>
              <a:t>Εμφάνιση</a:t>
            </a:r>
          </a:p>
          <a:p>
            <a:pPr lvl="1" algn="just"/>
            <a:r>
              <a:rPr lang="el-GR" dirty="0" smtClean="0"/>
              <a:t>Απόδοση</a:t>
            </a:r>
          </a:p>
          <a:p>
            <a:pPr lvl="1" algn="just"/>
            <a:r>
              <a:rPr lang="el-GR" dirty="0" smtClean="0"/>
              <a:t>Χρόνος προετοιμασίας και παρασκευής</a:t>
            </a:r>
          </a:p>
          <a:p>
            <a:pPr lvl="1" algn="just"/>
            <a:r>
              <a:rPr lang="el-GR" dirty="0" smtClean="0"/>
              <a:t>Εργατικός κόστος</a:t>
            </a:r>
          </a:p>
          <a:p>
            <a:pPr lvl="1" algn="just"/>
            <a:r>
              <a:rPr lang="el-GR" dirty="0" smtClean="0"/>
              <a:t>Ενέργεια που καταναλώνεται για την παρασκευή του</a:t>
            </a:r>
          </a:p>
          <a:p>
            <a:endParaRPr lang="el-GR" dirty="0"/>
          </a:p>
        </p:txBody>
      </p:sp>
      <p:sp>
        <p:nvSpPr>
          <p:cNvPr id="3" name="Τίτλος 2"/>
          <p:cNvSpPr>
            <a:spLocks noGrp="1"/>
          </p:cNvSpPr>
          <p:nvPr>
            <p:ph type="title"/>
          </p:nvPr>
        </p:nvSpPr>
        <p:spPr/>
        <p:txBody>
          <a:bodyPr/>
          <a:lstStyle/>
          <a:p>
            <a:r>
              <a:rPr lang="el-GR" dirty="0" smtClean="0"/>
              <a:t>Διαδικασία Τεστ Προϊόντος</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37</a:t>
            </a:fld>
            <a:endParaRPr lang="el-GR"/>
          </a:p>
        </p:txBody>
      </p:sp>
    </p:spTree>
    <p:extLst>
      <p:ext uri="{BB962C8B-B14F-4D97-AF65-F5344CB8AC3E}">
        <p14:creationId xmlns:p14="http://schemas.microsoft.com/office/powerpoint/2010/main" val="22291506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algn="just"/>
            <a:r>
              <a:rPr lang="el-GR" dirty="0" smtClean="0"/>
              <a:t>Διεξαγωγή του Τεστ και βαθμολόγηση των δειγμάτων με βάση την αξιολόγηση των κριτηρίων</a:t>
            </a:r>
          </a:p>
          <a:p>
            <a:pPr algn="just"/>
            <a:r>
              <a:rPr lang="el-GR" dirty="0" smtClean="0"/>
              <a:t>Με βάση την βαθμολογία αποφασίζεται ποιο είναι το κατάλληλο προϊόν, καθώς και το δεύτερο και τρίτο προϊόν που επιλέγονται σαν εναλλακτικά του πρώτου (π.χ. σε περιόδους έλλειψης του πρώτου)</a:t>
            </a:r>
            <a:endParaRPr lang="el-GR" dirty="0"/>
          </a:p>
        </p:txBody>
      </p:sp>
      <p:sp>
        <p:nvSpPr>
          <p:cNvPr id="3" name="Τίτλος 2"/>
          <p:cNvSpPr>
            <a:spLocks noGrp="1"/>
          </p:cNvSpPr>
          <p:nvPr>
            <p:ph type="title"/>
          </p:nvPr>
        </p:nvSpPr>
        <p:spPr/>
        <p:txBody>
          <a:bodyPr/>
          <a:lstStyle/>
          <a:p>
            <a:r>
              <a:rPr lang="el-GR" dirty="0" smtClean="0"/>
              <a:t>Διαδικασία Τεστ Προϊόντος</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38</a:t>
            </a:fld>
            <a:endParaRPr lang="el-GR"/>
          </a:p>
        </p:txBody>
      </p:sp>
    </p:spTree>
    <p:extLst>
      <p:ext uri="{BB962C8B-B14F-4D97-AF65-F5344CB8AC3E}">
        <p14:creationId xmlns:p14="http://schemas.microsoft.com/office/powerpoint/2010/main" val="10246185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331700419"/>
              </p:ext>
            </p:extLst>
          </p:nvPr>
        </p:nvGraphicFramePr>
        <p:xfrm>
          <a:off x="872067" y="2675467"/>
          <a:ext cx="7408333" cy="34506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Τίτλος 2"/>
          <p:cNvSpPr>
            <a:spLocks noGrp="1"/>
          </p:cNvSpPr>
          <p:nvPr>
            <p:ph type="title"/>
          </p:nvPr>
        </p:nvSpPr>
        <p:spPr/>
        <p:txBody>
          <a:bodyPr/>
          <a:lstStyle/>
          <a:p>
            <a:r>
              <a:rPr lang="el-GR" dirty="0" smtClean="0"/>
              <a:t>Απόδοση προϊόντος</a:t>
            </a:r>
            <a:endParaRPr lang="el-GR" dirty="0"/>
          </a:p>
        </p:txBody>
      </p:sp>
      <p:sp>
        <p:nvSpPr>
          <p:cNvPr id="2" name="Θέση αριθμού διαφάνειας 1"/>
          <p:cNvSpPr>
            <a:spLocks noGrp="1"/>
          </p:cNvSpPr>
          <p:nvPr>
            <p:ph type="sldNum" sz="quarter" idx="12"/>
          </p:nvPr>
        </p:nvSpPr>
        <p:spPr/>
        <p:txBody>
          <a:bodyPr/>
          <a:lstStyle/>
          <a:p>
            <a:fld id="{5DE461C4-A8CA-46F5-9BAF-6B144173C9D5}" type="slidenum">
              <a:rPr lang="el-GR" smtClean="0"/>
              <a:t>39</a:t>
            </a:fld>
            <a:endParaRPr lang="el-GR"/>
          </a:p>
        </p:txBody>
      </p:sp>
    </p:spTree>
    <p:extLst>
      <p:ext uri="{BB962C8B-B14F-4D97-AF65-F5344CB8AC3E}">
        <p14:creationId xmlns:p14="http://schemas.microsoft.com/office/powerpoint/2010/main" val="2003306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Θέση περιεχομένου 4"/>
          <p:cNvGraphicFramePr>
            <a:graphicFrameLocks noGrp="1"/>
          </p:cNvGraphicFramePr>
          <p:nvPr>
            <p:ph idx="1"/>
            <p:extLst>
              <p:ext uri="{D42A27DB-BD31-4B8C-83A1-F6EECF244321}">
                <p14:modId xmlns:p14="http://schemas.microsoft.com/office/powerpoint/2010/main" val="2423958711"/>
              </p:ext>
            </p:extLst>
          </p:nvPr>
        </p:nvGraphicFramePr>
        <p:xfrm>
          <a:off x="872067" y="1412776"/>
          <a:ext cx="7408333"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Τίτλος 1"/>
          <p:cNvSpPr>
            <a:spLocks noGrp="1"/>
          </p:cNvSpPr>
          <p:nvPr>
            <p:ph type="title"/>
          </p:nvPr>
        </p:nvSpPr>
        <p:spPr/>
        <p:txBody>
          <a:bodyPr/>
          <a:lstStyle/>
          <a:p>
            <a:r>
              <a:rPr lang="el-GR" dirty="0" smtClean="0"/>
              <a:t>Ο κύκλος των προμηθειών	</a:t>
            </a:r>
            <a:endParaRPr lang="el-GR" dirty="0"/>
          </a:p>
        </p:txBody>
      </p:sp>
      <p:sp>
        <p:nvSpPr>
          <p:cNvPr id="3" name="Θέση αριθμού διαφάνειας 2"/>
          <p:cNvSpPr>
            <a:spLocks noGrp="1"/>
          </p:cNvSpPr>
          <p:nvPr>
            <p:ph type="sldNum" sz="quarter" idx="12"/>
          </p:nvPr>
        </p:nvSpPr>
        <p:spPr/>
        <p:txBody>
          <a:bodyPr/>
          <a:lstStyle/>
          <a:p>
            <a:fld id="{5DE461C4-A8CA-46F5-9BAF-6B144173C9D5}" type="slidenum">
              <a:rPr lang="el-GR" smtClean="0"/>
              <a:t>4</a:t>
            </a:fld>
            <a:endParaRPr lang="el-GR"/>
          </a:p>
        </p:txBody>
      </p:sp>
    </p:spTree>
    <p:extLst>
      <p:ext uri="{BB962C8B-B14F-4D97-AF65-F5344CB8AC3E}">
        <p14:creationId xmlns:p14="http://schemas.microsoft.com/office/powerpoint/2010/main" val="114630598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204864"/>
            <a:ext cx="7408333" cy="3921299"/>
          </a:xfrm>
        </p:spPr>
        <p:txBody>
          <a:bodyPr>
            <a:normAutofit fontScale="85000" lnSpcReduction="10000"/>
          </a:bodyPr>
          <a:lstStyle/>
          <a:p>
            <a:r>
              <a:rPr lang="el-GR" dirty="0" smtClean="0"/>
              <a:t>Προσδιορίζουν το καταλληλότερο και συμφέρον μέγεθος/βάρος συσκευασία των προϊόντων που αγοράζει η επιχείρηση</a:t>
            </a:r>
          </a:p>
          <a:p>
            <a:r>
              <a:rPr lang="el-GR" dirty="0" smtClean="0"/>
              <a:t>Βοηθούν στον προσδιορισμό του ύψους των προμηθειών σε συνδυασμό με τις προβλεπόμενες πωλήσεις</a:t>
            </a:r>
          </a:p>
          <a:p>
            <a:r>
              <a:rPr lang="el-GR" dirty="0" smtClean="0"/>
              <a:t>Βοηθούν στον καθορισμό των προδιαγραφών προϊόντων</a:t>
            </a:r>
          </a:p>
          <a:p>
            <a:r>
              <a:rPr lang="el-GR" dirty="0" smtClean="0"/>
              <a:t>Βοηθούν στον καθορισμό του ύψους του αποθέματος</a:t>
            </a:r>
          </a:p>
          <a:p>
            <a:r>
              <a:rPr lang="el-GR" dirty="0" smtClean="0"/>
              <a:t>Βοηθούν στην επιλογή του κατάλληλου προμηθευτή</a:t>
            </a:r>
          </a:p>
          <a:p>
            <a:r>
              <a:rPr lang="el-GR" dirty="0" smtClean="0"/>
              <a:t>Βοηθούν στην επιλογή της κατάλληλης τιμής</a:t>
            </a:r>
          </a:p>
          <a:p>
            <a:r>
              <a:rPr lang="el-GR" dirty="0" smtClean="0"/>
              <a:t>Περιορίζουν την σπατάλη</a:t>
            </a:r>
          </a:p>
          <a:p>
            <a:r>
              <a:rPr lang="el-GR" dirty="0" smtClean="0"/>
              <a:t>Βοηθούν στον υπολογισμό του κόστους των τροφίμων και ποτών</a:t>
            </a:r>
            <a:endParaRPr lang="el-GR" dirty="0"/>
          </a:p>
        </p:txBody>
      </p:sp>
      <p:sp>
        <p:nvSpPr>
          <p:cNvPr id="3" name="Τίτλος 2"/>
          <p:cNvSpPr>
            <a:spLocks noGrp="1"/>
          </p:cNvSpPr>
          <p:nvPr>
            <p:ph type="title"/>
          </p:nvPr>
        </p:nvSpPr>
        <p:spPr/>
        <p:txBody>
          <a:bodyPr/>
          <a:lstStyle/>
          <a:p>
            <a:r>
              <a:rPr lang="el-GR" dirty="0" smtClean="0"/>
              <a:t>Πλεονεκτήματα της Απόδοσης</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40</a:t>
            </a:fld>
            <a:endParaRPr lang="el-GR"/>
          </a:p>
        </p:txBody>
      </p:sp>
    </p:spTree>
    <p:extLst>
      <p:ext uri="{BB962C8B-B14F-4D97-AF65-F5344CB8AC3E}">
        <p14:creationId xmlns:p14="http://schemas.microsoft.com/office/powerpoint/2010/main" val="16904964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251521" y="1916832"/>
            <a:ext cx="8640960" cy="4752528"/>
          </a:xfrm>
        </p:spPr>
        <p:txBody>
          <a:bodyPr/>
          <a:lstStyle/>
          <a:p>
            <a:pPr algn="just"/>
            <a:r>
              <a:rPr lang="el-GR" dirty="0" smtClean="0"/>
              <a:t>Για να πραγματοποιηθεί η δοκιμή (</a:t>
            </a:r>
            <a:r>
              <a:rPr lang="en-US" dirty="0" smtClean="0"/>
              <a:t>test) </a:t>
            </a:r>
            <a:r>
              <a:rPr lang="el-GR" dirty="0" smtClean="0"/>
              <a:t>απόδοσης του κρέατος χρησιμοποιούνται τα παρακάτω κριτήρια:</a:t>
            </a:r>
          </a:p>
          <a:p>
            <a:pPr lvl="1" algn="just"/>
            <a:r>
              <a:rPr lang="el-GR" dirty="0" smtClean="0"/>
              <a:t>Το δείγμα ζυγίζεται και σημειώνεται το βάρος του</a:t>
            </a:r>
          </a:p>
          <a:p>
            <a:pPr lvl="1" algn="just"/>
            <a:r>
              <a:rPr lang="el-GR" dirty="0" smtClean="0"/>
              <a:t>Καθαρίζεται, ζυγίζεται ξανά και σημειώνεται το νέο βάρος του</a:t>
            </a:r>
          </a:p>
          <a:p>
            <a:pPr lvl="1" algn="just"/>
            <a:r>
              <a:rPr lang="el-GR" dirty="0" smtClean="0"/>
              <a:t>Τοποθετείται στο φούρνο και αφήνεται να ψηθεί. Καταγράφεται η θερμοκρασία του φούρνου και όταν ολοκληρωθεί το ψήσιμο, καταγράφεται και η διάρκεια ψησίματος</a:t>
            </a:r>
          </a:p>
          <a:p>
            <a:pPr lvl="1"/>
            <a:r>
              <a:rPr lang="el-GR" dirty="0" err="1" smtClean="0"/>
              <a:t>Μεριδοποιείται</a:t>
            </a:r>
            <a:r>
              <a:rPr lang="el-GR" dirty="0" smtClean="0"/>
              <a:t> και </a:t>
            </a:r>
            <a:r>
              <a:rPr lang="el-GR" dirty="0" err="1" smtClean="0"/>
              <a:t>ξαναζυγίζεται</a:t>
            </a:r>
            <a:r>
              <a:rPr lang="el-GR" dirty="0" smtClean="0"/>
              <a:t> για να υπολογιστεί η φύρα της </a:t>
            </a:r>
            <a:r>
              <a:rPr lang="el-GR" dirty="0" err="1" smtClean="0"/>
              <a:t>μεριδοποιησης</a:t>
            </a:r>
            <a:r>
              <a:rPr lang="el-GR" dirty="0" smtClean="0"/>
              <a:t/>
            </a:r>
            <a:br>
              <a:rPr lang="el-GR" dirty="0" smtClean="0"/>
            </a:br>
            <a:r>
              <a:rPr lang="el-GR" dirty="0" smtClean="0"/>
              <a:t/>
            </a:r>
            <a:br>
              <a:rPr lang="el-GR" dirty="0" smtClean="0"/>
            </a:br>
            <a:endParaRPr lang="el-GR" dirty="0"/>
          </a:p>
        </p:txBody>
      </p:sp>
      <p:sp>
        <p:nvSpPr>
          <p:cNvPr id="3" name="Τίτλος 2"/>
          <p:cNvSpPr>
            <a:spLocks noGrp="1"/>
          </p:cNvSpPr>
          <p:nvPr>
            <p:ph type="title"/>
          </p:nvPr>
        </p:nvSpPr>
        <p:spPr/>
        <p:txBody>
          <a:bodyPr/>
          <a:lstStyle/>
          <a:p>
            <a:r>
              <a:rPr lang="el-GR" dirty="0" smtClean="0"/>
              <a:t>Απόδοση Κρεάτων</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41</a:t>
            </a:fld>
            <a:endParaRPr lang="el-GR"/>
          </a:p>
        </p:txBody>
      </p:sp>
    </p:spTree>
    <p:extLst>
      <p:ext uri="{BB962C8B-B14F-4D97-AF65-F5344CB8AC3E}">
        <p14:creationId xmlns:p14="http://schemas.microsoft.com/office/powerpoint/2010/main" val="22757982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2204864"/>
            <a:ext cx="7408333" cy="3921299"/>
          </a:xfrm>
        </p:spPr>
        <p:txBody>
          <a:bodyPr>
            <a:normAutofit fontScale="92500"/>
          </a:bodyPr>
          <a:lstStyle/>
          <a:p>
            <a:r>
              <a:rPr lang="el-GR" b="1" dirty="0" smtClean="0"/>
              <a:t>Πόση απόδοση έχει ένα κομμάτι κρέας 15 κιλών;</a:t>
            </a:r>
          </a:p>
          <a:p>
            <a:r>
              <a:rPr lang="el-GR" b="1" dirty="0" smtClean="0"/>
              <a:t>Διαιρούμε το τελικό βάρος δια του αρχικού και το αποτέλεσμα πολλαπλασιάζουμε μετά επί 100.</a:t>
            </a:r>
          </a:p>
          <a:p>
            <a:endParaRPr lang="el-GR" b="1" dirty="0"/>
          </a:p>
          <a:p>
            <a:r>
              <a:rPr lang="el-GR" b="1" dirty="0" smtClean="0"/>
              <a:t>Αρχικό βάρος: 15 κιλά</a:t>
            </a:r>
          </a:p>
          <a:p>
            <a:r>
              <a:rPr lang="el-GR" b="1" dirty="0" smtClean="0"/>
              <a:t>Τελικό βάρος: 9 </a:t>
            </a:r>
            <a:r>
              <a:rPr lang="el-GR" b="1" dirty="0" err="1" smtClean="0"/>
              <a:t>κίλα</a:t>
            </a:r>
            <a:endParaRPr lang="el-GR" b="1" dirty="0" smtClean="0"/>
          </a:p>
          <a:p>
            <a:endParaRPr lang="el-GR" b="1" dirty="0"/>
          </a:p>
          <a:p>
            <a:r>
              <a:rPr lang="el-GR" b="1" dirty="0" smtClean="0"/>
              <a:t>Συνεπώς 9/15 </a:t>
            </a:r>
            <a:r>
              <a:rPr lang="en-US" b="1" dirty="0" smtClean="0"/>
              <a:t>x 100 = 60</a:t>
            </a:r>
            <a:r>
              <a:rPr lang="el-GR" b="1" dirty="0" smtClean="0"/>
              <a:t>, Άρα η απόδοσή του είναι 60%</a:t>
            </a:r>
            <a:br>
              <a:rPr lang="el-GR" b="1" dirty="0" smtClean="0"/>
            </a:br>
            <a:r>
              <a:rPr lang="el-GR" b="1" dirty="0" smtClean="0"/>
              <a:t/>
            </a:r>
            <a:br>
              <a:rPr lang="el-GR" b="1" dirty="0" smtClean="0"/>
            </a:br>
            <a:r>
              <a:rPr lang="el-GR" b="1" dirty="0" smtClean="0"/>
              <a:t>Απώλεια κρέατος είναι 40%</a:t>
            </a:r>
            <a:endParaRPr lang="el-GR" b="1" dirty="0"/>
          </a:p>
        </p:txBody>
      </p:sp>
      <p:sp>
        <p:nvSpPr>
          <p:cNvPr id="3" name="Τίτλος 2"/>
          <p:cNvSpPr>
            <a:spLocks noGrp="1"/>
          </p:cNvSpPr>
          <p:nvPr>
            <p:ph type="title"/>
          </p:nvPr>
        </p:nvSpPr>
        <p:spPr/>
        <p:txBody>
          <a:bodyPr/>
          <a:lstStyle/>
          <a:p>
            <a:r>
              <a:rPr lang="el-GR" dirty="0" smtClean="0"/>
              <a:t>Παράδειγμα Απόδοσης Κρέατος</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42</a:t>
            </a:fld>
            <a:endParaRPr lang="el-GR"/>
          </a:p>
        </p:txBody>
      </p:sp>
    </p:spTree>
    <p:extLst>
      <p:ext uri="{BB962C8B-B14F-4D97-AF65-F5344CB8AC3E}">
        <p14:creationId xmlns:p14="http://schemas.microsoft.com/office/powerpoint/2010/main" val="20110572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8" y="2675467"/>
            <a:ext cx="8496943" cy="3450696"/>
          </a:xfrm>
        </p:spPr>
        <p:txBody>
          <a:bodyPr/>
          <a:lstStyle/>
          <a:p>
            <a:r>
              <a:rPr lang="el-GR" dirty="0" err="1" smtClean="0"/>
              <a:t>Βοειδή</a:t>
            </a:r>
            <a:endParaRPr lang="el-GR" dirty="0" smtClean="0"/>
          </a:p>
          <a:p>
            <a:r>
              <a:rPr lang="el-GR" dirty="0" smtClean="0"/>
              <a:t>Ποιότητα			Ποσοστό </a:t>
            </a:r>
            <a:r>
              <a:rPr lang="el-GR" dirty="0" err="1" smtClean="0"/>
              <a:t>Απώλειας(περίπου</a:t>
            </a:r>
            <a:r>
              <a:rPr lang="el-GR" dirty="0" smtClean="0"/>
              <a:t>)</a:t>
            </a:r>
          </a:p>
          <a:p>
            <a:endParaRPr lang="el-GR" dirty="0" smtClean="0"/>
          </a:p>
          <a:p>
            <a:r>
              <a:rPr lang="el-GR" dirty="0" smtClean="0"/>
              <a:t>Πρώτη Ποιότητα		60-65%</a:t>
            </a:r>
          </a:p>
          <a:p>
            <a:r>
              <a:rPr lang="el-GR" dirty="0" smtClean="0"/>
              <a:t>Δεύτερη Ποιότητα		53-60%</a:t>
            </a:r>
          </a:p>
          <a:p>
            <a:r>
              <a:rPr lang="el-GR" dirty="0" smtClean="0"/>
              <a:t>Τρίτη Ποιότητα		45-53%</a:t>
            </a:r>
          </a:p>
          <a:p>
            <a:endParaRPr lang="el-GR" dirty="0"/>
          </a:p>
          <a:p>
            <a:endParaRPr lang="el-GR" dirty="0" smtClean="0"/>
          </a:p>
          <a:p>
            <a:endParaRPr lang="el-GR" dirty="0"/>
          </a:p>
          <a:p>
            <a:endParaRPr lang="el-GR" dirty="0"/>
          </a:p>
        </p:txBody>
      </p:sp>
      <p:sp>
        <p:nvSpPr>
          <p:cNvPr id="3" name="Τίτλος 2"/>
          <p:cNvSpPr>
            <a:spLocks noGrp="1"/>
          </p:cNvSpPr>
          <p:nvPr>
            <p:ph type="title"/>
          </p:nvPr>
        </p:nvSpPr>
        <p:spPr/>
        <p:txBody>
          <a:bodyPr>
            <a:normAutofit fontScale="90000"/>
          </a:bodyPr>
          <a:lstStyle/>
          <a:p>
            <a:r>
              <a:rPr lang="el-GR" dirty="0" smtClean="0"/>
              <a:t>Απόδοση Κρέατος ανά Κατηγορία</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43</a:t>
            </a:fld>
            <a:endParaRPr lang="el-GR"/>
          </a:p>
        </p:txBody>
      </p:sp>
    </p:spTree>
    <p:extLst>
      <p:ext uri="{BB962C8B-B14F-4D97-AF65-F5344CB8AC3E}">
        <p14:creationId xmlns:p14="http://schemas.microsoft.com/office/powerpoint/2010/main" val="32300621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8" y="2675467"/>
            <a:ext cx="8496943" cy="3450696"/>
          </a:xfrm>
        </p:spPr>
        <p:txBody>
          <a:bodyPr/>
          <a:lstStyle/>
          <a:p>
            <a:r>
              <a:rPr lang="el-GR" dirty="0" err="1" smtClean="0"/>
              <a:t>Προβατοειδή</a:t>
            </a:r>
            <a:endParaRPr lang="el-GR" dirty="0" smtClean="0"/>
          </a:p>
          <a:p>
            <a:r>
              <a:rPr lang="el-GR" dirty="0" smtClean="0"/>
              <a:t>Ποιότητα			Ποσοστό </a:t>
            </a:r>
            <a:r>
              <a:rPr lang="el-GR" dirty="0" err="1" smtClean="0"/>
              <a:t>Απώλειας(περίπου</a:t>
            </a:r>
            <a:r>
              <a:rPr lang="el-GR" dirty="0" smtClean="0"/>
              <a:t>)</a:t>
            </a:r>
          </a:p>
          <a:p>
            <a:endParaRPr lang="el-GR" dirty="0" smtClean="0"/>
          </a:p>
          <a:p>
            <a:r>
              <a:rPr lang="el-GR" dirty="0" smtClean="0"/>
              <a:t>Πρώτη Ποιότητα		50-55%</a:t>
            </a:r>
          </a:p>
          <a:p>
            <a:r>
              <a:rPr lang="el-GR" dirty="0" smtClean="0"/>
              <a:t>Δεύτερη Ποιότητα		45%</a:t>
            </a:r>
          </a:p>
          <a:p>
            <a:r>
              <a:rPr lang="el-GR" dirty="0" smtClean="0"/>
              <a:t>Τρίτη Ποιότητα		35-40%</a:t>
            </a:r>
          </a:p>
          <a:p>
            <a:endParaRPr lang="el-GR" dirty="0"/>
          </a:p>
          <a:p>
            <a:endParaRPr lang="el-GR" dirty="0" smtClean="0"/>
          </a:p>
          <a:p>
            <a:endParaRPr lang="el-GR" dirty="0"/>
          </a:p>
          <a:p>
            <a:endParaRPr lang="el-GR" dirty="0"/>
          </a:p>
        </p:txBody>
      </p:sp>
      <p:sp>
        <p:nvSpPr>
          <p:cNvPr id="3" name="Τίτλος 2"/>
          <p:cNvSpPr>
            <a:spLocks noGrp="1"/>
          </p:cNvSpPr>
          <p:nvPr>
            <p:ph type="title"/>
          </p:nvPr>
        </p:nvSpPr>
        <p:spPr/>
        <p:txBody>
          <a:bodyPr>
            <a:normAutofit fontScale="90000"/>
          </a:bodyPr>
          <a:lstStyle/>
          <a:p>
            <a:r>
              <a:rPr lang="el-GR" dirty="0" smtClean="0"/>
              <a:t>Απόδοση Κρέατος ανά Κατηγορία</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44</a:t>
            </a:fld>
            <a:endParaRPr lang="el-GR"/>
          </a:p>
        </p:txBody>
      </p:sp>
    </p:spTree>
    <p:extLst>
      <p:ext uri="{BB962C8B-B14F-4D97-AF65-F5344CB8AC3E}">
        <p14:creationId xmlns:p14="http://schemas.microsoft.com/office/powerpoint/2010/main" val="17752421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8" y="2675467"/>
            <a:ext cx="8496943" cy="3450696"/>
          </a:xfrm>
        </p:spPr>
        <p:txBody>
          <a:bodyPr/>
          <a:lstStyle/>
          <a:p>
            <a:r>
              <a:rPr lang="el-GR" dirty="0" smtClean="0"/>
              <a:t>Χοιρινά</a:t>
            </a:r>
          </a:p>
          <a:p>
            <a:r>
              <a:rPr lang="el-GR" dirty="0" smtClean="0"/>
              <a:t>Ποιότητα			Ποσοστό </a:t>
            </a:r>
            <a:r>
              <a:rPr lang="el-GR" dirty="0" err="1" smtClean="0"/>
              <a:t>Απώλειας(περίπου</a:t>
            </a:r>
            <a:r>
              <a:rPr lang="el-GR" dirty="0" smtClean="0"/>
              <a:t>)</a:t>
            </a:r>
          </a:p>
          <a:p>
            <a:endParaRPr lang="el-GR" dirty="0" smtClean="0"/>
          </a:p>
          <a:p>
            <a:r>
              <a:rPr lang="el-GR" dirty="0" smtClean="0"/>
              <a:t>Πρώτη Ποιότητα		72%</a:t>
            </a:r>
          </a:p>
          <a:p>
            <a:r>
              <a:rPr lang="el-GR" dirty="0" smtClean="0"/>
              <a:t>Δεύτερη Ποιότητα		60-70%</a:t>
            </a:r>
          </a:p>
          <a:p>
            <a:r>
              <a:rPr lang="el-GR" dirty="0" smtClean="0"/>
              <a:t>Τρίτη Ποιότητα		55-60%</a:t>
            </a:r>
          </a:p>
          <a:p>
            <a:endParaRPr lang="el-GR" dirty="0"/>
          </a:p>
          <a:p>
            <a:endParaRPr lang="el-GR" dirty="0" smtClean="0"/>
          </a:p>
          <a:p>
            <a:endParaRPr lang="el-GR" dirty="0"/>
          </a:p>
          <a:p>
            <a:endParaRPr lang="el-GR" dirty="0"/>
          </a:p>
        </p:txBody>
      </p:sp>
      <p:sp>
        <p:nvSpPr>
          <p:cNvPr id="3" name="Τίτλος 2"/>
          <p:cNvSpPr>
            <a:spLocks noGrp="1"/>
          </p:cNvSpPr>
          <p:nvPr>
            <p:ph type="title"/>
          </p:nvPr>
        </p:nvSpPr>
        <p:spPr/>
        <p:txBody>
          <a:bodyPr>
            <a:normAutofit fontScale="90000"/>
          </a:bodyPr>
          <a:lstStyle/>
          <a:p>
            <a:r>
              <a:rPr lang="el-GR" dirty="0" smtClean="0"/>
              <a:t>Απόδοση Κρέατος ανά Κατηγορία</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45</a:t>
            </a:fld>
            <a:endParaRPr lang="el-GR"/>
          </a:p>
        </p:txBody>
      </p:sp>
    </p:spTree>
    <p:extLst>
      <p:ext uri="{BB962C8B-B14F-4D97-AF65-F5344CB8AC3E}">
        <p14:creationId xmlns:p14="http://schemas.microsoft.com/office/powerpoint/2010/main" val="258645450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algn="just"/>
            <a:r>
              <a:rPr lang="el-GR" dirty="0" smtClean="0"/>
              <a:t>Πρότυπη συνταγή είναι ένα γραμμένος τύπους που δίνει τις ποσότητες κάθε συστατικού που χρειάζεται στην Παρασκευή συγκεκριμένης ποσότητας και ποιότητας φαγητού ή ποτού. Ο τύπος αυτός περιγράφει επίσης την μέθοδο μαγειρέματος του φαγητού και τον τρόπο παρασκευής και σερβιρίσματος τους φαγητού</a:t>
            </a:r>
            <a:endParaRPr lang="el-GR" dirty="0"/>
          </a:p>
        </p:txBody>
      </p:sp>
      <p:sp>
        <p:nvSpPr>
          <p:cNvPr id="3" name="Τίτλος 2"/>
          <p:cNvSpPr>
            <a:spLocks noGrp="1"/>
          </p:cNvSpPr>
          <p:nvPr>
            <p:ph type="title"/>
          </p:nvPr>
        </p:nvSpPr>
        <p:spPr/>
        <p:txBody>
          <a:bodyPr/>
          <a:lstStyle/>
          <a:p>
            <a:r>
              <a:rPr lang="el-GR" dirty="0" smtClean="0"/>
              <a:t>Πρότυπες Συνταγές</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46</a:t>
            </a:fld>
            <a:endParaRPr lang="el-GR"/>
          </a:p>
        </p:txBody>
      </p:sp>
    </p:spTree>
    <p:extLst>
      <p:ext uri="{BB962C8B-B14F-4D97-AF65-F5344CB8AC3E}">
        <p14:creationId xmlns:p14="http://schemas.microsoft.com/office/powerpoint/2010/main" val="18738725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539553" y="2204864"/>
            <a:ext cx="8208912" cy="3921299"/>
          </a:xfrm>
        </p:spPr>
        <p:txBody>
          <a:bodyPr>
            <a:normAutofit/>
          </a:bodyPr>
          <a:lstStyle/>
          <a:p>
            <a:r>
              <a:rPr lang="el-GR" dirty="0" smtClean="0"/>
              <a:t>Βοηθούν τον ακριβή προσδιορισμό του κόστους τροφίμων</a:t>
            </a:r>
          </a:p>
          <a:p>
            <a:r>
              <a:rPr lang="el-GR" dirty="0" smtClean="0"/>
              <a:t>Υπολογίζονται επακριβώς οι ποσότητες των μερίδων</a:t>
            </a:r>
          </a:p>
          <a:p>
            <a:r>
              <a:rPr lang="el-GR" dirty="0" smtClean="0"/>
              <a:t>Βοηθούν στην σύνθεση των </a:t>
            </a:r>
            <a:r>
              <a:rPr lang="en-US" dirty="0" smtClean="0"/>
              <a:t>menus, </a:t>
            </a:r>
            <a:r>
              <a:rPr lang="el-GR" dirty="0" smtClean="0"/>
              <a:t>καταλόγων ή μπουφέ</a:t>
            </a:r>
          </a:p>
          <a:p>
            <a:r>
              <a:rPr lang="el-GR" dirty="0" smtClean="0"/>
              <a:t>Εξασφαλίζουν την αναμενόμενη απόδοση</a:t>
            </a:r>
          </a:p>
          <a:p>
            <a:r>
              <a:rPr lang="el-GR" dirty="0" smtClean="0"/>
              <a:t>Εξασφαλίζουν σταθερή ποιότητα, ποσότητα και γεύση και εμφάνιση του φαγητού ή ποτού</a:t>
            </a:r>
          </a:p>
          <a:p>
            <a:r>
              <a:rPr lang="el-GR" dirty="0" smtClean="0"/>
              <a:t>Απαιτεί λιγότερη επίβλεψη και λιγότερη εργασία.</a:t>
            </a:r>
            <a:endParaRPr lang="el-GR" dirty="0"/>
          </a:p>
        </p:txBody>
      </p:sp>
      <p:sp>
        <p:nvSpPr>
          <p:cNvPr id="3" name="Τίτλος 2"/>
          <p:cNvSpPr>
            <a:spLocks noGrp="1"/>
          </p:cNvSpPr>
          <p:nvPr>
            <p:ph type="title"/>
          </p:nvPr>
        </p:nvSpPr>
        <p:spPr/>
        <p:txBody>
          <a:bodyPr>
            <a:normAutofit fontScale="90000"/>
          </a:bodyPr>
          <a:lstStyle/>
          <a:p>
            <a:r>
              <a:rPr lang="el-GR" dirty="0" smtClean="0"/>
              <a:t>Πλεονεκτήματα Πρότυπων Συνταγών</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47</a:t>
            </a:fld>
            <a:endParaRPr lang="el-GR"/>
          </a:p>
        </p:txBody>
      </p:sp>
    </p:spTree>
    <p:extLst>
      <p:ext uri="{BB962C8B-B14F-4D97-AF65-F5344CB8AC3E}">
        <p14:creationId xmlns:p14="http://schemas.microsoft.com/office/powerpoint/2010/main" val="29165386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251520" y="2204864"/>
            <a:ext cx="8568951" cy="3921299"/>
          </a:xfrm>
        </p:spPr>
        <p:txBody>
          <a:bodyPr>
            <a:normAutofit lnSpcReduction="10000"/>
          </a:bodyPr>
          <a:lstStyle/>
          <a:p>
            <a:r>
              <a:rPr lang="el-GR" dirty="0" smtClean="0"/>
              <a:t>Πρότυπη Μερίδα είναι η προσδιορισμένη ποσότητα ενός συγκεκριμένου είδους φαγητού ή ποτού που διατίθεται προς κατανάλωση</a:t>
            </a:r>
          </a:p>
          <a:p>
            <a:r>
              <a:rPr lang="el-GR" dirty="0" smtClean="0"/>
              <a:t>Το μέγεθος της μερίδας εξαρτάται από τα παρακάτω στοιχεία:</a:t>
            </a:r>
          </a:p>
          <a:p>
            <a:r>
              <a:rPr lang="el-GR" dirty="0" smtClean="0"/>
              <a:t>Το είδος, κατηγορία και θέση της επιχείρησης</a:t>
            </a:r>
          </a:p>
          <a:p>
            <a:r>
              <a:rPr lang="el-GR" dirty="0" smtClean="0"/>
              <a:t>Την ικανοποίηση της πελατείας που εξυπηρετεί η επιχείρηση</a:t>
            </a:r>
          </a:p>
          <a:p>
            <a:r>
              <a:rPr lang="el-GR" dirty="0" smtClean="0"/>
              <a:t>Το κόστος των τροφίμων</a:t>
            </a:r>
          </a:p>
          <a:p>
            <a:r>
              <a:rPr lang="el-GR" dirty="0" smtClean="0"/>
              <a:t>Το επίπεδο του ανταγωνισμού</a:t>
            </a:r>
          </a:p>
          <a:p>
            <a:r>
              <a:rPr lang="el-GR" dirty="0" smtClean="0"/>
              <a:t>Τις αγορανομικές διατάξεις</a:t>
            </a:r>
            <a:endParaRPr lang="el-GR" dirty="0"/>
          </a:p>
        </p:txBody>
      </p:sp>
      <p:sp>
        <p:nvSpPr>
          <p:cNvPr id="3" name="Τίτλος 2"/>
          <p:cNvSpPr>
            <a:spLocks noGrp="1"/>
          </p:cNvSpPr>
          <p:nvPr>
            <p:ph type="title"/>
          </p:nvPr>
        </p:nvSpPr>
        <p:spPr/>
        <p:txBody>
          <a:bodyPr/>
          <a:lstStyle/>
          <a:p>
            <a:r>
              <a:rPr lang="el-GR" dirty="0" smtClean="0"/>
              <a:t>Πρότυπες Μερίδες</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48</a:t>
            </a:fld>
            <a:endParaRPr lang="el-GR"/>
          </a:p>
        </p:txBody>
      </p:sp>
    </p:spTree>
    <p:extLst>
      <p:ext uri="{BB962C8B-B14F-4D97-AF65-F5344CB8AC3E}">
        <p14:creationId xmlns:p14="http://schemas.microsoft.com/office/powerpoint/2010/main" val="322779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20000"/>
          </a:bodyPr>
          <a:lstStyle/>
          <a:p>
            <a:r>
              <a:rPr lang="el-GR" dirty="0" smtClean="0"/>
              <a:t>Εξασφαλίζουν σταθερή ποσότητα (βάρος μερίδας)</a:t>
            </a:r>
          </a:p>
          <a:p>
            <a:r>
              <a:rPr lang="el-GR" dirty="0" smtClean="0"/>
              <a:t>Βοηθούν στον έλεγχο του κόστους Τ+Π</a:t>
            </a:r>
          </a:p>
          <a:p>
            <a:r>
              <a:rPr lang="el-GR" dirty="0" smtClean="0"/>
              <a:t>Εξασφαλίζουν την αναμενόμενη απόδοση των προϊόντων</a:t>
            </a:r>
          </a:p>
          <a:p>
            <a:r>
              <a:rPr lang="el-GR" dirty="0" smtClean="0"/>
              <a:t>Βοηθούν στην σύνταξη των πρότυπων συνταγών </a:t>
            </a:r>
          </a:p>
          <a:p>
            <a:r>
              <a:rPr lang="el-GR" dirty="0" smtClean="0"/>
              <a:t>Βοηθούν στην απόδοση των προϊόντων</a:t>
            </a:r>
          </a:p>
          <a:p>
            <a:r>
              <a:rPr lang="el-GR" dirty="0" smtClean="0"/>
              <a:t>Βοηθούν στον προσδιορισμό του ύψους των προμηθειών</a:t>
            </a:r>
          </a:p>
          <a:p>
            <a:r>
              <a:rPr lang="el-GR" dirty="0" smtClean="0"/>
              <a:t>Περιορίζουν τις σπατάλες και τις απώλειες των τμημάτων</a:t>
            </a:r>
            <a:endParaRPr lang="el-GR" dirty="0"/>
          </a:p>
        </p:txBody>
      </p:sp>
      <p:sp>
        <p:nvSpPr>
          <p:cNvPr id="3" name="Τίτλος 2"/>
          <p:cNvSpPr>
            <a:spLocks noGrp="1"/>
          </p:cNvSpPr>
          <p:nvPr>
            <p:ph type="title"/>
          </p:nvPr>
        </p:nvSpPr>
        <p:spPr/>
        <p:txBody>
          <a:bodyPr>
            <a:normAutofit fontScale="90000"/>
          </a:bodyPr>
          <a:lstStyle/>
          <a:p>
            <a:r>
              <a:rPr lang="el-GR" dirty="0" smtClean="0"/>
              <a:t>Πλεονεκτήματα των πρότυπων μερίδων </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49</a:t>
            </a:fld>
            <a:endParaRPr lang="el-GR"/>
          </a:p>
        </p:txBody>
      </p:sp>
    </p:spTree>
    <p:extLst>
      <p:ext uri="{BB962C8B-B14F-4D97-AF65-F5344CB8AC3E}">
        <p14:creationId xmlns:p14="http://schemas.microsoft.com/office/powerpoint/2010/main" val="3811922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smtClean="0"/>
              <a:t>Τμήμα Προμηθειών</a:t>
            </a:r>
          </a:p>
          <a:p>
            <a:pPr lvl="1"/>
            <a:r>
              <a:rPr lang="el-GR" dirty="0" smtClean="0"/>
              <a:t>Τμήμα Αγορών</a:t>
            </a:r>
          </a:p>
          <a:p>
            <a:pPr lvl="1"/>
            <a:r>
              <a:rPr lang="el-GR" dirty="0" smtClean="0"/>
              <a:t>Τμήμα Παραλαβών</a:t>
            </a:r>
          </a:p>
          <a:p>
            <a:pPr lvl="1"/>
            <a:r>
              <a:rPr lang="el-GR" dirty="0" smtClean="0"/>
              <a:t>Αποθηκευτικοί Χώροι</a:t>
            </a:r>
          </a:p>
          <a:p>
            <a:pPr lvl="1"/>
            <a:endParaRPr lang="el-GR" dirty="0"/>
          </a:p>
        </p:txBody>
      </p:sp>
      <p:sp>
        <p:nvSpPr>
          <p:cNvPr id="3" name="Τίτλος 2"/>
          <p:cNvSpPr>
            <a:spLocks noGrp="1"/>
          </p:cNvSpPr>
          <p:nvPr>
            <p:ph type="title"/>
          </p:nvPr>
        </p:nvSpPr>
        <p:spPr/>
        <p:txBody>
          <a:bodyPr>
            <a:normAutofit fontScale="90000"/>
          </a:bodyPr>
          <a:lstStyle/>
          <a:p>
            <a:r>
              <a:rPr lang="el-GR" dirty="0" smtClean="0"/>
              <a:t>Επισιτιστικά Τμήματα Επιχείρησης</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5</a:t>
            </a:fld>
            <a:endParaRPr lang="el-GR"/>
          </a:p>
        </p:txBody>
      </p:sp>
    </p:spTree>
    <p:extLst>
      <p:ext uri="{BB962C8B-B14F-4D97-AF65-F5344CB8AC3E}">
        <p14:creationId xmlns:p14="http://schemas.microsoft.com/office/powerpoint/2010/main" val="374206380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1772816"/>
            <a:ext cx="7408333" cy="4536504"/>
          </a:xfrm>
        </p:spPr>
        <p:txBody>
          <a:bodyPr>
            <a:normAutofit fontScale="92500" lnSpcReduction="10000"/>
          </a:bodyPr>
          <a:lstStyle/>
          <a:p>
            <a:pPr algn="just"/>
            <a:r>
              <a:rPr lang="el-GR" dirty="0" smtClean="0"/>
              <a:t>Η επισιτιστική μονάδα (εστιατόριο, ξενοδοχείο), μπορεί να επιλέξει τους κατάλληλους προμηθευτές τροφίμων και ποτών μέσα από:</a:t>
            </a:r>
          </a:p>
          <a:p>
            <a:pPr algn="just"/>
            <a:r>
              <a:rPr lang="el-GR" dirty="0" smtClean="0"/>
              <a:t>Την προηγούμενη εμπειρία και το ιστορικό αγοράς</a:t>
            </a:r>
          </a:p>
          <a:p>
            <a:pPr algn="just"/>
            <a:r>
              <a:rPr lang="el-GR" dirty="0" smtClean="0"/>
              <a:t>Συστάσεις από συναδέλφους και καλή φήμη</a:t>
            </a:r>
          </a:p>
          <a:p>
            <a:pPr algn="just"/>
            <a:r>
              <a:rPr lang="el-GR" dirty="0" smtClean="0"/>
              <a:t>Ειδικευμένα περιοδικά τροφίμων και ποτών</a:t>
            </a:r>
          </a:p>
          <a:p>
            <a:pPr algn="just"/>
            <a:r>
              <a:rPr lang="el-GR" dirty="0" smtClean="0"/>
              <a:t>Ειδικευμένα περιοδικά επιχειρήσεων εστίασης</a:t>
            </a:r>
          </a:p>
          <a:p>
            <a:pPr algn="just"/>
            <a:r>
              <a:rPr lang="el-GR" dirty="0" smtClean="0"/>
              <a:t>Πανελλαδικά και τοπικά Μέσα Μαζικής Ενημέρωσης</a:t>
            </a:r>
          </a:p>
          <a:p>
            <a:pPr algn="just"/>
            <a:r>
              <a:rPr lang="el-GR" dirty="0" smtClean="0"/>
              <a:t>Εμπορικοί οδηγοί και τηλεφωνικοί κατάλογοι</a:t>
            </a:r>
          </a:p>
          <a:p>
            <a:pPr algn="just"/>
            <a:r>
              <a:rPr lang="el-GR" dirty="0" smtClean="0"/>
              <a:t>Επισκέψεις αντιπροσώπων</a:t>
            </a:r>
          </a:p>
          <a:p>
            <a:pPr algn="just"/>
            <a:r>
              <a:rPr lang="el-GR" dirty="0" smtClean="0"/>
              <a:t>Εθνικές και τοπικές εκθέσεις </a:t>
            </a:r>
          </a:p>
          <a:p>
            <a:pPr algn="just"/>
            <a:r>
              <a:rPr lang="el-GR" dirty="0" smtClean="0"/>
              <a:t>Ενημερωτικά φυλλάδια ή δείγματα προϊόντων</a:t>
            </a:r>
          </a:p>
          <a:p>
            <a:pPr algn="just"/>
            <a:endParaRPr lang="el-GR" dirty="0" smtClean="0"/>
          </a:p>
          <a:p>
            <a:pPr algn="just"/>
            <a:endParaRPr lang="el-GR" dirty="0" smtClean="0"/>
          </a:p>
          <a:p>
            <a:endParaRPr lang="el-GR" dirty="0"/>
          </a:p>
        </p:txBody>
      </p:sp>
      <p:sp>
        <p:nvSpPr>
          <p:cNvPr id="3" name="Θέση αριθμού διαφάνειας 2"/>
          <p:cNvSpPr>
            <a:spLocks noGrp="1"/>
          </p:cNvSpPr>
          <p:nvPr>
            <p:ph type="sldNum" sz="quarter" idx="12"/>
          </p:nvPr>
        </p:nvSpPr>
        <p:spPr/>
        <p:txBody>
          <a:bodyPr/>
          <a:lstStyle/>
          <a:p>
            <a:fld id="{5DE461C4-A8CA-46F5-9BAF-6B144173C9D5}" type="slidenum">
              <a:rPr lang="el-GR" smtClean="0"/>
              <a:t>50</a:t>
            </a:fld>
            <a:endParaRPr lang="el-GR"/>
          </a:p>
        </p:txBody>
      </p:sp>
      <p:sp>
        <p:nvSpPr>
          <p:cNvPr id="4" name="Τίτλος 3"/>
          <p:cNvSpPr>
            <a:spLocks noGrp="1"/>
          </p:cNvSpPr>
          <p:nvPr>
            <p:ph type="title"/>
          </p:nvPr>
        </p:nvSpPr>
        <p:spPr/>
        <p:txBody>
          <a:bodyPr>
            <a:normAutofit fontScale="90000"/>
          </a:bodyPr>
          <a:lstStyle/>
          <a:p>
            <a:r>
              <a:rPr lang="el-GR" dirty="0" smtClean="0"/>
              <a:t>Ανεύρεση πηγών και τρόπων προμήθειας</a:t>
            </a:r>
            <a:endParaRPr lang="el-GR" dirty="0"/>
          </a:p>
        </p:txBody>
      </p:sp>
    </p:spTree>
    <p:extLst>
      <p:ext uri="{BB962C8B-B14F-4D97-AF65-F5344CB8AC3E}">
        <p14:creationId xmlns:p14="http://schemas.microsoft.com/office/powerpoint/2010/main" val="225119520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8" y="1988840"/>
            <a:ext cx="8568951" cy="4320480"/>
          </a:xfrm>
        </p:spPr>
        <p:txBody>
          <a:bodyPr/>
          <a:lstStyle/>
          <a:p>
            <a:r>
              <a:rPr lang="el-GR" dirty="0" smtClean="0"/>
              <a:t>Ανάλογα με την επιχείρηση του προμηθευτή </a:t>
            </a:r>
          </a:p>
          <a:p>
            <a:r>
              <a:rPr lang="el-GR" dirty="0" smtClean="0"/>
              <a:t>Ανάλογα με την ποσότητα και ποιότητα των προϊόντων που διαθέτει ο προμηθευτής</a:t>
            </a:r>
          </a:p>
          <a:p>
            <a:r>
              <a:rPr lang="el-GR" dirty="0" smtClean="0"/>
              <a:t>Ανάλογα με τον τιμοκατάλογο των προϊόντων που διαθέτει</a:t>
            </a:r>
          </a:p>
          <a:p>
            <a:r>
              <a:rPr lang="el-GR" dirty="0" smtClean="0"/>
              <a:t>Ανάλογα με τους τρόπους διακανονισμού του προμηθευτή</a:t>
            </a:r>
          </a:p>
          <a:p>
            <a:r>
              <a:rPr lang="el-GR" dirty="0" smtClean="0"/>
              <a:t>Ανάλογα με τους πελάτες που εξυπηρετεί ο προμηθευτής</a:t>
            </a:r>
          </a:p>
          <a:p>
            <a:r>
              <a:rPr lang="el-GR" dirty="0" smtClean="0"/>
              <a:t>Ανάλογα με τα δείγματα των προϊόντων που διαθέτει ο προμηθευτής</a:t>
            </a:r>
            <a:endParaRPr lang="el-GR" dirty="0"/>
          </a:p>
        </p:txBody>
      </p:sp>
      <p:sp>
        <p:nvSpPr>
          <p:cNvPr id="3" name="Θέση αριθμού διαφάνειας 2"/>
          <p:cNvSpPr>
            <a:spLocks noGrp="1"/>
          </p:cNvSpPr>
          <p:nvPr>
            <p:ph type="sldNum" sz="quarter" idx="12"/>
          </p:nvPr>
        </p:nvSpPr>
        <p:spPr/>
        <p:txBody>
          <a:bodyPr/>
          <a:lstStyle/>
          <a:p>
            <a:fld id="{5DE461C4-A8CA-46F5-9BAF-6B144173C9D5}" type="slidenum">
              <a:rPr lang="el-GR" smtClean="0"/>
              <a:t>51</a:t>
            </a:fld>
            <a:endParaRPr lang="el-GR"/>
          </a:p>
        </p:txBody>
      </p:sp>
      <p:sp>
        <p:nvSpPr>
          <p:cNvPr id="4" name="Τίτλος 3"/>
          <p:cNvSpPr>
            <a:spLocks noGrp="1"/>
          </p:cNvSpPr>
          <p:nvPr>
            <p:ph type="title"/>
          </p:nvPr>
        </p:nvSpPr>
        <p:spPr/>
        <p:txBody>
          <a:bodyPr/>
          <a:lstStyle/>
          <a:p>
            <a:r>
              <a:rPr lang="el-GR" dirty="0" smtClean="0"/>
              <a:t>Επιλογή των προμηθευτών</a:t>
            </a:r>
            <a:endParaRPr lang="el-GR" dirty="0"/>
          </a:p>
        </p:txBody>
      </p:sp>
    </p:spTree>
    <p:extLst>
      <p:ext uri="{BB962C8B-B14F-4D97-AF65-F5344CB8AC3E}">
        <p14:creationId xmlns:p14="http://schemas.microsoft.com/office/powerpoint/2010/main" val="29465224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20000"/>
          </a:bodyPr>
          <a:lstStyle/>
          <a:p>
            <a:r>
              <a:rPr lang="el-GR" dirty="0" smtClean="0"/>
              <a:t>Ανάλογα με την ποιότητα των προϊόντων (τεστ/</a:t>
            </a:r>
            <a:r>
              <a:rPr lang="el-GR" dirty="0" err="1" smtClean="0"/>
              <a:t>απόδοσ</a:t>
            </a:r>
            <a:r>
              <a:rPr lang="el-GR" dirty="0" smtClean="0"/>
              <a:t>η)</a:t>
            </a:r>
          </a:p>
          <a:p>
            <a:r>
              <a:rPr lang="el-GR" dirty="0" smtClean="0"/>
              <a:t>Ανάλογα με τις τιμές των προϊόντων που παρέχει ο προμηθευτής (έλεγχος τιμών)</a:t>
            </a:r>
          </a:p>
          <a:p>
            <a:r>
              <a:rPr lang="el-GR" dirty="0" smtClean="0"/>
              <a:t>Ανάλογα με τις υπηρεσίες του προμηθευτή:</a:t>
            </a:r>
          </a:p>
          <a:p>
            <a:pPr lvl="1"/>
            <a:r>
              <a:rPr lang="el-GR" dirty="0" smtClean="0"/>
              <a:t>Συνολική αξία των αγορών</a:t>
            </a:r>
          </a:p>
          <a:p>
            <a:pPr lvl="1"/>
            <a:r>
              <a:rPr lang="el-GR" dirty="0" smtClean="0"/>
              <a:t>Τα είδη και αξία τυχών επιστροφών προς τον προμηθευτή</a:t>
            </a:r>
          </a:p>
          <a:p>
            <a:pPr lvl="1"/>
            <a:r>
              <a:rPr lang="el-GR" dirty="0" smtClean="0"/>
              <a:t>Το σύνολο των παραδόσεων του προμηθευτή προς την επιχείρηση</a:t>
            </a:r>
          </a:p>
          <a:p>
            <a:pPr lvl="1"/>
            <a:r>
              <a:rPr lang="el-GR" dirty="0" smtClean="0"/>
              <a:t>Το ποσοστό τυχών καθυστερημένων παραδόσεων του προμηθευτή προς την επιχείρηση</a:t>
            </a:r>
            <a:endParaRPr lang="el-GR" dirty="0"/>
          </a:p>
        </p:txBody>
      </p:sp>
      <p:sp>
        <p:nvSpPr>
          <p:cNvPr id="3" name="Θέση αριθμού διαφάνειας 2"/>
          <p:cNvSpPr>
            <a:spLocks noGrp="1"/>
          </p:cNvSpPr>
          <p:nvPr>
            <p:ph type="sldNum" sz="quarter" idx="12"/>
          </p:nvPr>
        </p:nvSpPr>
        <p:spPr/>
        <p:txBody>
          <a:bodyPr/>
          <a:lstStyle/>
          <a:p>
            <a:fld id="{5DE461C4-A8CA-46F5-9BAF-6B144173C9D5}" type="slidenum">
              <a:rPr lang="el-GR" smtClean="0"/>
              <a:t>52</a:t>
            </a:fld>
            <a:endParaRPr lang="el-GR"/>
          </a:p>
        </p:txBody>
      </p:sp>
      <p:sp>
        <p:nvSpPr>
          <p:cNvPr id="4" name="Τίτλος 3"/>
          <p:cNvSpPr>
            <a:spLocks noGrp="1"/>
          </p:cNvSpPr>
          <p:nvPr>
            <p:ph type="title"/>
          </p:nvPr>
        </p:nvSpPr>
        <p:spPr/>
        <p:txBody>
          <a:bodyPr/>
          <a:lstStyle/>
          <a:p>
            <a:r>
              <a:rPr lang="el-GR" dirty="0" smtClean="0"/>
              <a:t>Αξιολόγηση Προμηθευτών</a:t>
            </a:r>
            <a:endParaRPr lang="el-GR" dirty="0"/>
          </a:p>
        </p:txBody>
      </p:sp>
    </p:spTree>
    <p:extLst>
      <p:ext uri="{BB962C8B-B14F-4D97-AF65-F5344CB8AC3E}">
        <p14:creationId xmlns:p14="http://schemas.microsoft.com/office/powerpoint/2010/main" val="387637973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10000"/>
          </a:bodyPr>
          <a:lstStyle/>
          <a:p>
            <a:r>
              <a:rPr lang="el-GR" dirty="0" smtClean="0"/>
              <a:t>Μειοδοτικός διαγωνισμός (προσφορές) ή αγορές σε κλειστό (σφραγισμένο) φάκελο προσφορών</a:t>
            </a:r>
          </a:p>
          <a:p>
            <a:r>
              <a:rPr lang="el-GR" dirty="0" smtClean="0"/>
              <a:t>Αγορές με συμβόλαιο</a:t>
            </a:r>
          </a:p>
          <a:p>
            <a:r>
              <a:rPr lang="el-GR" dirty="0" smtClean="0"/>
              <a:t>Προμήθειες με προσφορές ή ανταγωνιστική αγορά (ανοιχτές προσφορές)</a:t>
            </a:r>
          </a:p>
          <a:p>
            <a:r>
              <a:rPr lang="el-GR" dirty="0" smtClean="0"/>
              <a:t>Αγορές τοις μετρητοίς (</a:t>
            </a:r>
            <a:r>
              <a:rPr lang="en-US" dirty="0" smtClean="0"/>
              <a:t>cash &amp; carry)</a:t>
            </a:r>
          </a:p>
          <a:p>
            <a:r>
              <a:rPr lang="el-GR" dirty="0" smtClean="0"/>
              <a:t>Μέσω Μεσάζοντα</a:t>
            </a:r>
          </a:p>
          <a:p>
            <a:r>
              <a:rPr lang="el-GR" dirty="0" smtClean="0"/>
              <a:t>Αγορές με συνεργασία</a:t>
            </a:r>
          </a:p>
          <a:p>
            <a:r>
              <a:rPr lang="el-GR" dirty="0" smtClean="0"/>
              <a:t>Αγορές μιας πηγής</a:t>
            </a:r>
            <a:endParaRPr lang="el-GR" dirty="0"/>
          </a:p>
        </p:txBody>
      </p:sp>
      <p:sp>
        <p:nvSpPr>
          <p:cNvPr id="3" name="Θέση αριθμού διαφάνειας 2"/>
          <p:cNvSpPr>
            <a:spLocks noGrp="1"/>
          </p:cNvSpPr>
          <p:nvPr>
            <p:ph type="sldNum" sz="quarter" idx="12"/>
          </p:nvPr>
        </p:nvSpPr>
        <p:spPr/>
        <p:txBody>
          <a:bodyPr/>
          <a:lstStyle/>
          <a:p>
            <a:fld id="{5DE461C4-A8CA-46F5-9BAF-6B144173C9D5}" type="slidenum">
              <a:rPr lang="el-GR" smtClean="0"/>
              <a:t>53</a:t>
            </a:fld>
            <a:endParaRPr lang="el-GR"/>
          </a:p>
        </p:txBody>
      </p:sp>
      <p:sp>
        <p:nvSpPr>
          <p:cNvPr id="4" name="Τίτλος 3"/>
          <p:cNvSpPr>
            <a:spLocks noGrp="1"/>
          </p:cNvSpPr>
          <p:nvPr>
            <p:ph type="title"/>
          </p:nvPr>
        </p:nvSpPr>
        <p:spPr/>
        <p:txBody>
          <a:bodyPr/>
          <a:lstStyle/>
          <a:p>
            <a:r>
              <a:rPr lang="el-GR" dirty="0" smtClean="0"/>
              <a:t>Μέθοδοι Αγοράς Προϊόντων</a:t>
            </a:r>
            <a:endParaRPr lang="el-GR" dirty="0"/>
          </a:p>
        </p:txBody>
      </p:sp>
    </p:spTree>
    <p:extLst>
      <p:ext uri="{BB962C8B-B14F-4D97-AF65-F5344CB8AC3E}">
        <p14:creationId xmlns:p14="http://schemas.microsoft.com/office/powerpoint/2010/main" val="197714558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smtClean="0"/>
              <a:t>Διαπίστωση Αναγκών της Αγοράς</a:t>
            </a:r>
          </a:p>
          <a:p>
            <a:pPr lvl="1"/>
            <a:r>
              <a:rPr lang="el-GR" dirty="0" smtClean="0"/>
              <a:t>Καθημερινές Ανάγκες του Τμήματος </a:t>
            </a:r>
          </a:p>
          <a:p>
            <a:pPr lvl="1"/>
            <a:r>
              <a:rPr lang="el-GR" dirty="0" smtClean="0"/>
              <a:t>Περιοδικές Ανάγκες του Τμήματος</a:t>
            </a:r>
          </a:p>
          <a:p>
            <a:pPr lvl="1"/>
            <a:r>
              <a:rPr lang="el-GR" dirty="0" smtClean="0"/>
              <a:t>Ανάγκες Αποθήκης</a:t>
            </a:r>
          </a:p>
          <a:p>
            <a:pPr lvl="1"/>
            <a:r>
              <a:rPr lang="el-GR" dirty="0" smtClean="0"/>
              <a:t>Προσφορά του Προμηθευτή</a:t>
            </a:r>
            <a:endParaRPr lang="el-GR" dirty="0"/>
          </a:p>
        </p:txBody>
      </p:sp>
      <p:sp>
        <p:nvSpPr>
          <p:cNvPr id="3" name="Θέση αριθμού διαφάνειας 2"/>
          <p:cNvSpPr>
            <a:spLocks noGrp="1"/>
          </p:cNvSpPr>
          <p:nvPr>
            <p:ph type="sldNum" sz="quarter" idx="12"/>
          </p:nvPr>
        </p:nvSpPr>
        <p:spPr/>
        <p:txBody>
          <a:bodyPr/>
          <a:lstStyle/>
          <a:p>
            <a:fld id="{5DE461C4-A8CA-46F5-9BAF-6B144173C9D5}" type="slidenum">
              <a:rPr lang="el-GR" smtClean="0"/>
              <a:t>54</a:t>
            </a:fld>
            <a:endParaRPr lang="el-GR"/>
          </a:p>
        </p:txBody>
      </p:sp>
      <p:sp>
        <p:nvSpPr>
          <p:cNvPr id="4" name="Τίτλος 3"/>
          <p:cNvSpPr>
            <a:spLocks noGrp="1"/>
          </p:cNvSpPr>
          <p:nvPr>
            <p:ph type="title"/>
          </p:nvPr>
        </p:nvSpPr>
        <p:spPr/>
        <p:txBody>
          <a:bodyPr/>
          <a:lstStyle/>
          <a:p>
            <a:r>
              <a:rPr lang="en-US" dirty="0" smtClean="0"/>
              <a:t>A</a:t>
            </a:r>
            <a:r>
              <a:rPr lang="el-GR" dirty="0" err="1" smtClean="0"/>
              <a:t>γορές</a:t>
            </a:r>
            <a:r>
              <a:rPr lang="el-GR" dirty="0" smtClean="0"/>
              <a:t> Προϊόντων</a:t>
            </a:r>
            <a:endParaRPr lang="el-GR" dirty="0"/>
          </a:p>
        </p:txBody>
      </p:sp>
    </p:spTree>
    <p:extLst>
      <p:ext uri="{BB962C8B-B14F-4D97-AF65-F5344CB8AC3E}">
        <p14:creationId xmlns:p14="http://schemas.microsoft.com/office/powerpoint/2010/main" val="404198424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smtClean="0"/>
              <a:t>Τηλεφωνικά/Φαξ ή διαδικτυακά</a:t>
            </a:r>
          </a:p>
          <a:p>
            <a:r>
              <a:rPr lang="el-GR" dirty="0" smtClean="0"/>
              <a:t>Με δελτίο Παραγγελίας (ταχυδρομικά ή προσωπικά)</a:t>
            </a:r>
          </a:p>
          <a:p>
            <a:endParaRPr lang="el-GR" dirty="0"/>
          </a:p>
        </p:txBody>
      </p:sp>
      <p:sp>
        <p:nvSpPr>
          <p:cNvPr id="3" name="Θέση αριθμού διαφάνειας 2"/>
          <p:cNvSpPr>
            <a:spLocks noGrp="1"/>
          </p:cNvSpPr>
          <p:nvPr>
            <p:ph type="sldNum" sz="quarter" idx="12"/>
          </p:nvPr>
        </p:nvSpPr>
        <p:spPr/>
        <p:txBody>
          <a:bodyPr/>
          <a:lstStyle/>
          <a:p>
            <a:fld id="{5DE461C4-A8CA-46F5-9BAF-6B144173C9D5}" type="slidenum">
              <a:rPr lang="el-GR" smtClean="0"/>
              <a:t>55</a:t>
            </a:fld>
            <a:endParaRPr lang="el-GR"/>
          </a:p>
        </p:txBody>
      </p:sp>
      <p:sp>
        <p:nvSpPr>
          <p:cNvPr id="4" name="Τίτλος 3"/>
          <p:cNvSpPr>
            <a:spLocks noGrp="1"/>
          </p:cNvSpPr>
          <p:nvPr>
            <p:ph type="title"/>
          </p:nvPr>
        </p:nvSpPr>
        <p:spPr/>
        <p:txBody>
          <a:bodyPr/>
          <a:lstStyle/>
          <a:p>
            <a:r>
              <a:rPr lang="el-GR" dirty="0" smtClean="0"/>
              <a:t>Τρόποι Παραγγελίας Προϊόντος</a:t>
            </a:r>
            <a:endParaRPr lang="el-GR" dirty="0"/>
          </a:p>
        </p:txBody>
      </p:sp>
    </p:spTree>
    <p:extLst>
      <p:ext uri="{BB962C8B-B14F-4D97-AF65-F5344CB8AC3E}">
        <p14:creationId xmlns:p14="http://schemas.microsoft.com/office/powerpoint/2010/main" val="190259705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fontScale="92500" lnSpcReduction="20000"/>
          </a:bodyPr>
          <a:lstStyle/>
          <a:p>
            <a:r>
              <a:rPr lang="el-GR" dirty="0" smtClean="0"/>
              <a:t>Παραγγελίες με ημερήσια κατάσταση αναλωσίμων ή </a:t>
            </a:r>
            <a:r>
              <a:rPr lang="en-US" dirty="0" smtClean="0"/>
              <a:t>Market Quotation List </a:t>
            </a:r>
            <a:r>
              <a:rPr lang="el-GR" dirty="0" smtClean="0"/>
              <a:t>ή </a:t>
            </a:r>
            <a:r>
              <a:rPr lang="en-US" dirty="0" smtClean="0"/>
              <a:t> Daily </a:t>
            </a:r>
            <a:r>
              <a:rPr lang="el-GR" dirty="0" smtClean="0"/>
              <a:t>Μ</a:t>
            </a:r>
            <a:r>
              <a:rPr lang="en-US" dirty="0" err="1" smtClean="0"/>
              <a:t>arket</a:t>
            </a:r>
            <a:r>
              <a:rPr lang="en-US" dirty="0" smtClean="0"/>
              <a:t> List</a:t>
            </a:r>
          </a:p>
          <a:p>
            <a:pPr algn="just"/>
            <a:r>
              <a:rPr lang="el-GR" dirty="0" smtClean="0"/>
              <a:t>Η ημερήσια κατάσταση αναλωσίμων είναι ο καθημερινός έλεγχος που κάνει ο ίδιος ο υπεύθυνος του επισιτιστικού τμήματος (</a:t>
            </a:r>
            <a:r>
              <a:rPr lang="en-US" dirty="0" smtClean="0"/>
              <a:t>chef, barman </a:t>
            </a:r>
            <a:r>
              <a:rPr lang="el-GR" dirty="0" smtClean="0"/>
              <a:t>κτλ), για να διαπιστώσει πια υλικά υπάρχουν μέσα στο μαγειρείο ή </a:t>
            </a:r>
            <a:r>
              <a:rPr lang="en-US" dirty="0" smtClean="0"/>
              <a:t>bar, </a:t>
            </a:r>
            <a:r>
              <a:rPr lang="el-GR" dirty="0" smtClean="0"/>
              <a:t>έτσι ώστε όταν υπάρχει έλλειψη σε κάποιο υλικό να εκτελεί άμεσα την παραγγελία του</a:t>
            </a:r>
            <a:r>
              <a:rPr lang="en-US" dirty="0" smtClean="0"/>
              <a:t>. </a:t>
            </a:r>
            <a:r>
              <a:rPr lang="el-GR" dirty="0" smtClean="0"/>
              <a:t>Η λίστα περιέχει διάφορα στοιχεία του υλικού, την ποσότητα του, και τις τιμές του από τρεις τουλάχιστον προμηθευτές τους οποίους ήδη έχει επιλέξει η επιχείρηση. </a:t>
            </a:r>
            <a:endParaRPr lang="el-GR" dirty="0"/>
          </a:p>
        </p:txBody>
      </p:sp>
      <p:sp>
        <p:nvSpPr>
          <p:cNvPr id="3" name="Θέση αριθμού διαφάνειας 2"/>
          <p:cNvSpPr>
            <a:spLocks noGrp="1"/>
          </p:cNvSpPr>
          <p:nvPr>
            <p:ph type="sldNum" sz="quarter" idx="12"/>
          </p:nvPr>
        </p:nvSpPr>
        <p:spPr/>
        <p:txBody>
          <a:bodyPr/>
          <a:lstStyle/>
          <a:p>
            <a:fld id="{5DE461C4-A8CA-46F5-9BAF-6B144173C9D5}" type="slidenum">
              <a:rPr lang="el-GR" smtClean="0"/>
              <a:t>56</a:t>
            </a:fld>
            <a:endParaRPr lang="el-GR"/>
          </a:p>
        </p:txBody>
      </p:sp>
      <p:sp>
        <p:nvSpPr>
          <p:cNvPr id="4" name="Τίτλος 3"/>
          <p:cNvSpPr>
            <a:spLocks noGrp="1"/>
          </p:cNvSpPr>
          <p:nvPr>
            <p:ph type="title"/>
          </p:nvPr>
        </p:nvSpPr>
        <p:spPr/>
        <p:txBody>
          <a:bodyPr>
            <a:noAutofit/>
          </a:bodyPr>
          <a:lstStyle/>
          <a:p>
            <a:pPr algn="just"/>
            <a:r>
              <a:rPr lang="el-GR" sz="2400" dirty="0" smtClean="0"/>
              <a:t>Αγορές Προϊόντων που δεν επιδέχονται μακροχρόνια αποθήκευση (π.χ. φρέσκο γάλα, τυροκομικά, ψωμί, φρέσκα λαχανικά, φρέσκα ψάρια κ.α.)</a:t>
            </a:r>
            <a:endParaRPr lang="el-GR" sz="2400" dirty="0"/>
          </a:p>
        </p:txBody>
      </p:sp>
    </p:spTree>
    <p:extLst>
      <p:ext uri="{BB962C8B-B14F-4D97-AF65-F5344CB8AC3E}">
        <p14:creationId xmlns:p14="http://schemas.microsoft.com/office/powerpoint/2010/main" val="397339998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872067" y="1988840"/>
            <a:ext cx="7408333" cy="4137323"/>
          </a:xfrm>
        </p:spPr>
        <p:txBody>
          <a:bodyPr>
            <a:normAutofit fontScale="92500" lnSpcReduction="10000"/>
          </a:bodyPr>
          <a:lstStyle/>
          <a:p>
            <a:r>
              <a:rPr lang="el-GR" dirty="0" smtClean="0"/>
              <a:t>Μέθοδος </a:t>
            </a:r>
            <a:r>
              <a:rPr lang="en-US" dirty="0" smtClean="0"/>
              <a:t>Par stock</a:t>
            </a:r>
          </a:p>
          <a:p>
            <a:pPr marL="0" indent="0">
              <a:buNone/>
            </a:pPr>
            <a:r>
              <a:rPr lang="en-US" dirty="0" smtClean="0"/>
              <a:t>To </a:t>
            </a:r>
            <a:r>
              <a:rPr lang="el-GR" dirty="0" smtClean="0"/>
              <a:t>τμήμα διαθέτει επαρκή αποθέματα σε υλικά τα οποία αν πέσουν κάτω από ένα συγκεκριμένο όριο, αντικαθίστανται με νέες παραγγελίες. Το όριο αποθέματος σε υλικό, λέγεται αλλιώς «απόθεμα ασφαλείας»</a:t>
            </a:r>
          </a:p>
          <a:p>
            <a:endParaRPr lang="el-GR" dirty="0" smtClean="0"/>
          </a:p>
          <a:p>
            <a:r>
              <a:rPr lang="el-GR" dirty="0" smtClean="0"/>
              <a:t>Σύμφωνα με το   προσφερόμενο μενού</a:t>
            </a:r>
          </a:p>
          <a:p>
            <a:pPr marL="0" indent="0" algn="just">
              <a:buNone/>
            </a:pPr>
            <a:r>
              <a:rPr lang="el-GR" dirty="0" smtClean="0"/>
              <a:t>Είναι η ακριβής ποσότητα που διαθέτει η επιχείρηση για ένα συγκεκριμένο γεύμα, χωρίς να υπάρχει απόθεμα ασφαλείας. Η επιχείρηση παραγγέλνει μόνο ότι να εξυπηρετήσει τις ανάγκες της σε μια δεδομένη χρονική περίοδο. </a:t>
            </a:r>
          </a:p>
          <a:p>
            <a:endParaRPr lang="el-GR" dirty="0"/>
          </a:p>
        </p:txBody>
      </p:sp>
      <p:sp>
        <p:nvSpPr>
          <p:cNvPr id="3" name="Θέση αριθμού διαφάνειας 2"/>
          <p:cNvSpPr>
            <a:spLocks noGrp="1"/>
          </p:cNvSpPr>
          <p:nvPr>
            <p:ph type="sldNum" sz="quarter" idx="12"/>
          </p:nvPr>
        </p:nvSpPr>
        <p:spPr/>
        <p:txBody>
          <a:bodyPr/>
          <a:lstStyle/>
          <a:p>
            <a:fld id="{5DE461C4-A8CA-46F5-9BAF-6B144173C9D5}" type="slidenum">
              <a:rPr lang="el-GR" smtClean="0"/>
              <a:t>57</a:t>
            </a:fld>
            <a:endParaRPr lang="el-GR"/>
          </a:p>
        </p:txBody>
      </p:sp>
      <p:sp>
        <p:nvSpPr>
          <p:cNvPr id="4" name="Τίτλος 3"/>
          <p:cNvSpPr>
            <a:spLocks noGrp="1"/>
          </p:cNvSpPr>
          <p:nvPr>
            <p:ph type="title"/>
          </p:nvPr>
        </p:nvSpPr>
        <p:spPr>
          <a:xfrm>
            <a:off x="457200" y="338328"/>
            <a:ext cx="8229600" cy="1650512"/>
          </a:xfrm>
        </p:spPr>
        <p:txBody>
          <a:bodyPr>
            <a:noAutofit/>
          </a:bodyPr>
          <a:lstStyle/>
          <a:p>
            <a:r>
              <a:rPr lang="el-GR" sz="2400" b="1" dirty="0" smtClean="0"/>
              <a:t>Αγορές προϊόντων που επιδέχονται μακροχρόνια αποθήκευση (π.χ. όσπρια, κατεψυγμένα κρέατα ή ψάρια, ζυμαρικά, ρύζι, αλεύρι, αλάτι, ζάχαρη κονσέρβες, καρυκεύματα κ.α.)</a:t>
            </a:r>
            <a:endParaRPr lang="el-GR" sz="2400" b="1" dirty="0"/>
          </a:p>
        </p:txBody>
      </p:sp>
    </p:spTree>
    <p:extLst>
      <p:ext uri="{BB962C8B-B14F-4D97-AF65-F5344CB8AC3E}">
        <p14:creationId xmlns:p14="http://schemas.microsoft.com/office/powerpoint/2010/main" val="54332606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normAutofit lnSpcReduction="10000"/>
          </a:bodyPr>
          <a:lstStyle/>
          <a:p>
            <a:r>
              <a:rPr lang="el-GR" dirty="0" smtClean="0"/>
              <a:t>Διαδικασίες Τμήματος Παραλαβής</a:t>
            </a:r>
          </a:p>
          <a:p>
            <a:pPr lvl="1"/>
            <a:r>
              <a:rPr lang="el-GR" dirty="0" smtClean="0"/>
              <a:t>Επαλήθευση της ποσότητας, της ποιότητας και της τιμής του παραγγελθέντος προϊόντος</a:t>
            </a:r>
          </a:p>
          <a:p>
            <a:pPr lvl="1"/>
            <a:r>
              <a:rPr lang="el-GR" dirty="0" smtClean="0"/>
              <a:t>Έλεγχος και σφράγισμα τιμολογίων</a:t>
            </a:r>
          </a:p>
          <a:p>
            <a:pPr lvl="1"/>
            <a:r>
              <a:rPr lang="el-GR" dirty="0" smtClean="0"/>
              <a:t>Καταχώρηση των τιμολογίων στο ημερολόγιο παραλαβών</a:t>
            </a:r>
          </a:p>
          <a:p>
            <a:pPr lvl="1"/>
            <a:r>
              <a:rPr lang="el-GR" dirty="0" smtClean="0"/>
              <a:t>Συμπλήρωση της καρτέλας κρέατος</a:t>
            </a:r>
          </a:p>
          <a:p>
            <a:pPr lvl="1"/>
            <a:r>
              <a:rPr lang="el-GR" dirty="0" smtClean="0"/>
              <a:t>Διανομή των παραληφθέντων υλικών στα αρμόδια τμήματα</a:t>
            </a:r>
            <a:endParaRPr lang="el-GR" dirty="0"/>
          </a:p>
        </p:txBody>
      </p:sp>
      <p:sp>
        <p:nvSpPr>
          <p:cNvPr id="3" name="Θέση αριθμού διαφάνειας 2"/>
          <p:cNvSpPr>
            <a:spLocks noGrp="1"/>
          </p:cNvSpPr>
          <p:nvPr>
            <p:ph type="sldNum" sz="quarter" idx="12"/>
          </p:nvPr>
        </p:nvSpPr>
        <p:spPr/>
        <p:txBody>
          <a:bodyPr/>
          <a:lstStyle/>
          <a:p>
            <a:fld id="{5DE461C4-A8CA-46F5-9BAF-6B144173C9D5}" type="slidenum">
              <a:rPr lang="el-GR" smtClean="0"/>
              <a:t>58</a:t>
            </a:fld>
            <a:endParaRPr lang="el-GR"/>
          </a:p>
        </p:txBody>
      </p:sp>
      <p:sp>
        <p:nvSpPr>
          <p:cNvPr id="4" name="Τίτλος 3"/>
          <p:cNvSpPr>
            <a:spLocks noGrp="1"/>
          </p:cNvSpPr>
          <p:nvPr>
            <p:ph type="title"/>
          </p:nvPr>
        </p:nvSpPr>
        <p:spPr/>
        <p:txBody>
          <a:bodyPr/>
          <a:lstStyle/>
          <a:p>
            <a:r>
              <a:rPr lang="el-GR" dirty="0" smtClean="0"/>
              <a:t>Παραλαβή Προϊόντων</a:t>
            </a:r>
            <a:endParaRPr lang="el-GR" dirty="0"/>
          </a:p>
        </p:txBody>
      </p:sp>
    </p:spTree>
    <p:extLst>
      <p:ext uri="{BB962C8B-B14F-4D97-AF65-F5344CB8AC3E}">
        <p14:creationId xmlns:p14="http://schemas.microsoft.com/office/powerpoint/2010/main" val="419853276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r>
              <a:rPr lang="el-GR" dirty="0" smtClean="0"/>
              <a:t>Βασικές αιτίας φθοράς υλικού </a:t>
            </a:r>
          </a:p>
          <a:p>
            <a:pPr lvl="1"/>
            <a:r>
              <a:rPr lang="el-GR" dirty="0" smtClean="0"/>
              <a:t>Ακατάλληλες θερμοκρασίες της αποθήκης</a:t>
            </a:r>
          </a:p>
          <a:p>
            <a:pPr lvl="1"/>
            <a:r>
              <a:rPr lang="el-GR" dirty="0" smtClean="0"/>
              <a:t>Μεγάλη περίοδος αποθήκευσης</a:t>
            </a:r>
          </a:p>
          <a:p>
            <a:pPr lvl="1"/>
            <a:r>
              <a:rPr lang="el-GR" dirty="0" smtClean="0"/>
              <a:t>Έλλειψη σωστού εξαερισμού</a:t>
            </a:r>
          </a:p>
          <a:p>
            <a:pPr lvl="1"/>
            <a:r>
              <a:rPr lang="el-GR" dirty="0" smtClean="0"/>
              <a:t>Αποτυχία στον διαχωρισμό των εμπορευμάτων</a:t>
            </a:r>
          </a:p>
          <a:p>
            <a:pPr lvl="1"/>
            <a:r>
              <a:rPr lang="el-GR" dirty="0" smtClean="0"/>
              <a:t>Ανεπαρκής υγιεινή</a:t>
            </a:r>
          </a:p>
          <a:p>
            <a:pPr lvl="1"/>
            <a:r>
              <a:rPr lang="el-GR" dirty="0" smtClean="0"/>
              <a:t>Καθυστέρηση μεταξύ παραλαβής και αποθήκευσης</a:t>
            </a:r>
            <a:endParaRPr lang="el-GR" dirty="0"/>
          </a:p>
        </p:txBody>
      </p:sp>
      <p:sp>
        <p:nvSpPr>
          <p:cNvPr id="3" name="Θέση αριθμού διαφάνειας 2"/>
          <p:cNvSpPr>
            <a:spLocks noGrp="1"/>
          </p:cNvSpPr>
          <p:nvPr>
            <p:ph type="sldNum" sz="quarter" idx="12"/>
          </p:nvPr>
        </p:nvSpPr>
        <p:spPr/>
        <p:txBody>
          <a:bodyPr/>
          <a:lstStyle/>
          <a:p>
            <a:fld id="{5DE461C4-A8CA-46F5-9BAF-6B144173C9D5}" type="slidenum">
              <a:rPr lang="el-GR" smtClean="0"/>
              <a:t>59</a:t>
            </a:fld>
            <a:endParaRPr lang="el-GR"/>
          </a:p>
        </p:txBody>
      </p:sp>
      <p:sp>
        <p:nvSpPr>
          <p:cNvPr id="4" name="Τίτλος 3"/>
          <p:cNvSpPr>
            <a:spLocks noGrp="1"/>
          </p:cNvSpPr>
          <p:nvPr>
            <p:ph type="title"/>
          </p:nvPr>
        </p:nvSpPr>
        <p:spPr/>
        <p:txBody>
          <a:bodyPr/>
          <a:lstStyle/>
          <a:p>
            <a:r>
              <a:rPr lang="el-GR" dirty="0" smtClean="0"/>
              <a:t>Αποθήκευση Προϊόντων</a:t>
            </a:r>
            <a:endParaRPr lang="el-GR" dirty="0"/>
          </a:p>
        </p:txBody>
      </p:sp>
    </p:spTree>
    <p:extLst>
      <p:ext uri="{BB962C8B-B14F-4D97-AF65-F5344CB8AC3E}">
        <p14:creationId xmlns:p14="http://schemas.microsoft.com/office/powerpoint/2010/main" val="3109842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normAutofit fontScale="90000"/>
          </a:bodyPr>
          <a:lstStyle/>
          <a:p>
            <a:r>
              <a:rPr lang="el-GR" dirty="0" smtClean="0"/>
              <a:t>Ιεραρχικό Διάγραμμα Επισιτιστικών Τμημάτων Επιχείρησης</a:t>
            </a:r>
            <a:endParaRPr lang="el-GR" dirty="0"/>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508722786"/>
              </p:ext>
            </p:extLst>
          </p:nvPr>
        </p:nvGraphicFramePr>
        <p:xfrm>
          <a:off x="871538" y="2674938"/>
          <a:ext cx="7408862" cy="3451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Θέση αριθμού διαφάνειας 1"/>
          <p:cNvSpPr>
            <a:spLocks noGrp="1"/>
          </p:cNvSpPr>
          <p:nvPr>
            <p:ph type="sldNum" sz="quarter" idx="12"/>
          </p:nvPr>
        </p:nvSpPr>
        <p:spPr/>
        <p:txBody>
          <a:bodyPr/>
          <a:lstStyle/>
          <a:p>
            <a:fld id="{5DE461C4-A8CA-46F5-9BAF-6B144173C9D5}" type="slidenum">
              <a:rPr lang="el-GR" smtClean="0"/>
              <a:t>6</a:t>
            </a:fld>
            <a:endParaRPr lang="el-GR"/>
          </a:p>
        </p:txBody>
      </p:sp>
    </p:spTree>
    <p:extLst>
      <p:ext uri="{BB962C8B-B14F-4D97-AF65-F5344CB8AC3E}">
        <p14:creationId xmlns:p14="http://schemas.microsoft.com/office/powerpoint/2010/main" val="70260337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323528" y="1988840"/>
            <a:ext cx="8568951" cy="4137323"/>
          </a:xfrm>
        </p:spPr>
        <p:txBody>
          <a:bodyPr>
            <a:normAutofit fontScale="77500" lnSpcReduction="20000"/>
          </a:bodyPr>
          <a:lstStyle/>
          <a:p>
            <a:r>
              <a:rPr lang="el-GR" dirty="0" smtClean="0"/>
              <a:t>Ψυγεία σε καλή κατάσταση λειτουργίας</a:t>
            </a:r>
          </a:p>
          <a:p>
            <a:r>
              <a:rPr lang="el-GR" dirty="0" smtClean="0"/>
              <a:t>Εξωτερικά θερμόμετρα και ενδείξεις στα ψυγεία</a:t>
            </a:r>
          </a:p>
          <a:p>
            <a:r>
              <a:rPr lang="el-GR" dirty="0" smtClean="0"/>
              <a:t>Οι μεγάλοι καταψύκτες πρέπει να έχουν σύστημα συναγερμού το οποίο να ενεργοποιείται όταν η θερμοκρασία ανεβαίνει πάνω από -9 βαθμούς κελσίου.</a:t>
            </a:r>
          </a:p>
          <a:p>
            <a:r>
              <a:rPr lang="el-GR" dirty="0" smtClean="0"/>
              <a:t>Οι πόρτες των ψυγείων θα πρέπει να μένουν ανοικτές τον ελάχιστο δυνατόν χρόνο</a:t>
            </a:r>
          </a:p>
          <a:p>
            <a:r>
              <a:rPr lang="el-GR" dirty="0" smtClean="0"/>
              <a:t>Τα κιβώτια τοποθετούνται σε ξύλινες παλέτες στο πάτωμα</a:t>
            </a:r>
          </a:p>
          <a:p>
            <a:r>
              <a:rPr lang="el-GR" dirty="0" smtClean="0"/>
              <a:t>Τρόφιμα σε γυάλινες συσκευασίες δεν θα πρέπει να εκτίθενται στο ηλιακό φως</a:t>
            </a:r>
          </a:p>
          <a:p>
            <a:r>
              <a:rPr lang="el-GR" dirty="0" smtClean="0"/>
              <a:t>Τα αναψυκτικά και οι μπύρες θα πρέπει να αποθηκεύονται ξεχωριστά σε ειδικές θερμοκρασίες 13 με 16 ο</a:t>
            </a:r>
            <a:r>
              <a:rPr lang="en-US" dirty="0" smtClean="0"/>
              <a:t>C</a:t>
            </a:r>
            <a:r>
              <a:rPr lang="el-GR" dirty="0" smtClean="0"/>
              <a:t>. Τα κόκκινα κρασιά  και τα αλκοολούχα ποτά στους 13 ο</a:t>
            </a:r>
            <a:r>
              <a:rPr lang="en-US" dirty="0" smtClean="0"/>
              <a:t>C</a:t>
            </a:r>
            <a:r>
              <a:rPr lang="el-GR" dirty="0" smtClean="0"/>
              <a:t>. Τα λευκά κρασιά και ο αφρώδης οίνος στους 10</a:t>
            </a:r>
            <a:r>
              <a:rPr lang="en-US" dirty="0"/>
              <a:t> </a:t>
            </a:r>
            <a:r>
              <a:rPr lang="en-US" dirty="0" err="1" smtClean="0"/>
              <a:t>oC.</a:t>
            </a:r>
            <a:endParaRPr lang="en-US" dirty="0" smtClean="0"/>
          </a:p>
          <a:p>
            <a:r>
              <a:rPr lang="el-GR" dirty="0" smtClean="0"/>
              <a:t>Όλα τα κρασιά τοποθετούνται σε οριζόντια θέση και βρέχεται ο </a:t>
            </a:r>
            <a:r>
              <a:rPr lang="el-GR" dirty="0" err="1" smtClean="0"/>
              <a:t>φελός</a:t>
            </a:r>
            <a:endParaRPr lang="el-GR" dirty="0" smtClean="0"/>
          </a:p>
          <a:p>
            <a:r>
              <a:rPr lang="el-GR" dirty="0" smtClean="0"/>
              <a:t>Τα υλικά συσκευασίας πρέπει να αποθηκεύονται σε ξεχωριστούς χώρους</a:t>
            </a:r>
          </a:p>
          <a:p>
            <a:r>
              <a:rPr lang="el-GR" dirty="0" smtClean="0"/>
              <a:t>Γενικά τα εμπορεύματα δεν θα πρέπει να τοποθετούνται ψηλά</a:t>
            </a:r>
            <a:endParaRPr lang="en-US" dirty="0" smtClean="0"/>
          </a:p>
          <a:p>
            <a:endParaRPr lang="el-GR" dirty="0" smtClean="0"/>
          </a:p>
          <a:p>
            <a:endParaRPr lang="el-GR" dirty="0"/>
          </a:p>
        </p:txBody>
      </p:sp>
      <p:sp>
        <p:nvSpPr>
          <p:cNvPr id="3" name="Θέση αριθμού διαφάνειας 2"/>
          <p:cNvSpPr>
            <a:spLocks noGrp="1"/>
          </p:cNvSpPr>
          <p:nvPr>
            <p:ph type="sldNum" sz="quarter" idx="12"/>
          </p:nvPr>
        </p:nvSpPr>
        <p:spPr/>
        <p:txBody>
          <a:bodyPr/>
          <a:lstStyle/>
          <a:p>
            <a:fld id="{5DE461C4-A8CA-46F5-9BAF-6B144173C9D5}" type="slidenum">
              <a:rPr lang="el-GR" smtClean="0"/>
              <a:t>60</a:t>
            </a:fld>
            <a:endParaRPr lang="el-GR"/>
          </a:p>
        </p:txBody>
      </p:sp>
      <p:sp>
        <p:nvSpPr>
          <p:cNvPr id="4" name="Τίτλος 3"/>
          <p:cNvSpPr>
            <a:spLocks noGrp="1"/>
          </p:cNvSpPr>
          <p:nvPr>
            <p:ph type="title"/>
          </p:nvPr>
        </p:nvSpPr>
        <p:spPr/>
        <p:txBody>
          <a:bodyPr>
            <a:normAutofit fontScale="90000"/>
          </a:bodyPr>
          <a:lstStyle/>
          <a:p>
            <a:r>
              <a:rPr lang="el-GR" dirty="0" smtClean="0"/>
              <a:t>Κανόνες καλής κατάστασης αποθήκης</a:t>
            </a:r>
            <a:endParaRPr lang="el-GR" dirty="0"/>
          </a:p>
        </p:txBody>
      </p:sp>
    </p:spTree>
    <p:extLst>
      <p:ext uri="{BB962C8B-B14F-4D97-AF65-F5344CB8AC3E}">
        <p14:creationId xmlns:p14="http://schemas.microsoft.com/office/powerpoint/2010/main" val="2825181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51520" y="1988840"/>
            <a:ext cx="8640959" cy="4608512"/>
          </a:xfrm>
        </p:spPr>
        <p:txBody>
          <a:bodyPr>
            <a:normAutofit/>
          </a:bodyPr>
          <a:lstStyle/>
          <a:p>
            <a:pPr marL="0" indent="0">
              <a:buNone/>
            </a:pPr>
            <a:r>
              <a:rPr lang="el-GR" b="1" dirty="0" smtClean="0"/>
              <a:t>ΠΡΟΣΩΠΙΚΟ ΤΟΥ ΤΜΗΜΑΤΟΣ ΠΡΟΜΗΘΕΙΩΝ</a:t>
            </a:r>
          </a:p>
          <a:p>
            <a:pPr marL="0" indent="0">
              <a:buNone/>
            </a:pPr>
            <a:endParaRPr lang="el-GR" b="1" dirty="0" smtClean="0"/>
          </a:p>
          <a:p>
            <a:r>
              <a:rPr lang="el-GR" b="1" dirty="0" smtClean="0"/>
              <a:t>Μικρές μονάδες</a:t>
            </a:r>
          </a:p>
          <a:p>
            <a:pPr lvl="1"/>
            <a:r>
              <a:rPr lang="en-US" b="1" dirty="0" smtClean="0"/>
              <a:t>Chef, Barman, </a:t>
            </a:r>
            <a:r>
              <a:rPr lang="el-GR" b="1" dirty="0" smtClean="0"/>
              <a:t>Διευθυντής</a:t>
            </a:r>
          </a:p>
          <a:p>
            <a:pPr lvl="1"/>
            <a:endParaRPr lang="el-GR" b="1" dirty="0"/>
          </a:p>
          <a:p>
            <a:r>
              <a:rPr lang="el-GR" b="1" dirty="0" smtClean="0"/>
              <a:t>Μεγάλες μονάδες</a:t>
            </a:r>
          </a:p>
          <a:p>
            <a:pPr lvl="1"/>
            <a:r>
              <a:rPr lang="el-GR" b="1" dirty="0"/>
              <a:t>Υπεύθυνος ή Διευθυντής προμηθειών </a:t>
            </a:r>
            <a:r>
              <a:rPr lang="el-GR" b="1" dirty="0" smtClean="0"/>
              <a:t>(</a:t>
            </a:r>
            <a:r>
              <a:rPr lang="en-US" b="1" dirty="0" smtClean="0"/>
              <a:t>Supplies </a:t>
            </a:r>
            <a:r>
              <a:rPr lang="en-US" b="1" dirty="0"/>
              <a:t>Manager</a:t>
            </a:r>
            <a:r>
              <a:rPr lang="el-GR" b="1" dirty="0"/>
              <a:t>)</a:t>
            </a:r>
          </a:p>
          <a:p>
            <a:pPr lvl="1"/>
            <a:r>
              <a:rPr lang="en-US" b="1" dirty="0" smtClean="0"/>
              <a:t>Y</a:t>
            </a:r>
            <a:r>
              <a:rPr lang="el-GR" b="1" dirty="0" smtClean="0"/>
              <a:t>υπεύθυνος Αγορών (</a:t>
            </a:r>
            <a:r>
              <a:rPr lang="en-US" b="1" dirty="0" smtClean="0"/>
              <a:t>Purchase Manager)</a:t>
            </a:r>
          </a:p>
          <a:p>
            <a:pPr lvl="1"/>
            <a:r>
              <a:rPr lang="el-GR" b="1" dirty="0" smtClean="0"/>
              <a:t>Υπεύθυνος </a:t>
            </a:r>
            <a:r>
              <a:rPr lang="el-GR" b="1" dirty="0"/>
              <a:t>παραλαβών (</a:t>
            </a:r>
            <a:r>
              <a:rPr lang="en-US" b="1" dirty="0"/>
              <a:t>Receiving </a:t>
            </a:r>
            <a:r>
              <a:rPr lang="en-US" b="1" dirty="0" smtClean="0"/>
              <a:t>Manager</a:t>
            </a:r>
            <a:r>
              <a:rPr lang="el-GR" b="1" cap="small" dirty="0" smtClean="0"/>
              <a:t>)</a:t>
            </a:r>
            <a:endParaRPr lang="el-GR" b="1" dirty="0"/>
          </a:p>
          <a:p>
            <a:pPr lvl="1"/>
            <a:r>
              <a:rPr lang="el-GR" b="1" dirty="0"/>
              <a:t>Υπεύθυνος αποθήκης ή αποθηκάριος (</a:t>
            </a:r>
            <a:r>
              <a:rPr lang="en-US" b="1" dirty="0"/>
              <a:t>Storing </a:t>
            </a:r>
            <a:r>
              <a:rPr lang="en-US" b="1" dirty="0" smtClean="0"/>
              <a:t>Manager</a:t>
            </a:r>
            <a:r>
              <a:rPr lang="el-GR" b="1" dirty="0" smtClean="0"/>
              <a:t>)</a:t>
            </a:r>
            <a:endParaRPr lang="el-GR" b="1" dirty="0"/>
          </a:p>
          <a:p>
            <a:pPr lvl="1"/>
            <a:r>
              <a:rPr lang="el-GR" b="1" dirty="0"/>
              <a:t>Βοηθητικό προσωπικό τμήματος προμηθειών</a:t>
            </a:r>
          </a:p>
          <a:p>
            <a:pPr lvl="1"/>
            <a:endParaRPr lang="el-GR" dirty="0" smtClean="0"/>
          </a:p>
        </p:txBody>
      </p:sp>
      <p:sp>
        <p:nvSpPr>
          <p:cNvPr id="2" name="Τίτλος 1"/>
          <p:cNvSpPr>
            <a:spLocks noGrp="1"/>
          </p:cNvSpPr>
          <p:nvPr>
            <p:ph type="title"/>
          </p:nvPr>
        </p:nvSpPr>
        <p:spPr/>
        <p:txBody>
          <a:bodyPr>
            <a:normAutofit fontScale="90000"/>
          </a:bodyPr>
          <a:lstStyle/>
          <a:p>
            <a:r>
              <a:rPr lang="el-GR" dirty="0" smtClean="0"/>
              <a:t>Οργάνωση του Τμήματος Προμηθειών	</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7</a:t>
            </a:fld>
            <a:endParaRPr lang="el-GR"/>
          </a:p>
        </p:txBody>
      </p:sp>
    </p:spTree>
    <p:extLst>
      <p:ext uri="{BB962C8B-B14F-4D97-AF65-F5344CB8AC3E}">
        <p14:creationId xmlns:p14="http://schemas.microsoft.com/office/powerpoint/2010/main" val="13756683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normAutofit fontScale="85000" lnSpcReduction="20000"/>
          </a:bodyPr>
          <a:lstStyle/>
          <a:p>
            <a:pPr lvl="0"/>
            <a:r>
              <a:rPr lang="el-GR" sz="1600" dirty="0"/>
              <a:t>Είναι υπεύθυνος για την αποτελεσματική λειτουργία και έλεγχο του τμήματος των αγορών, του τμήματος παραλαβής, και των αποθηκευτικών χώρων.</a:t>
            </a:r>
          </a:p>
          <a:p>
            <a:pPr lvl="0"/>
            <a:r>
              <a:rPr lang="el-GR" sz="1600" dirty="0"/>
              <a:t>Είναι υπεύθυνος για την αγορά όλων των ειδών σύμφωνα με τις ανάγκες της επιχείρησης.</a:t>
            </a:r>
          </a:p>
          <a:p>
            <a:pPr lvl="0"/>
            <a:r>
              <a:rPr lang="el-GR" sz="1600" dirty="0"/>
              <a:t>Φροντίζει για την συνεχή προμήθεια όλων των ειδών στα τμήματα παραγωγής και κατανάλωσης.</a:t>
            </a:r>
          </a:p>
          <a:p>
            <a:pPr lvl="0"/>
            <a:r>
              <a:rPr lang="el-GR" sz="1600" dirty="0"/>
              <a:t>Είναι υπεύθυνος για την εξεύρεση των καλύτερων και φθηνότερων πηγών προμήθειας.</a:t>
            </a:r>
          </a:p>
          <a:p>
            <a:r>
              <a:rPr lang="el-GR" sz="1600" dirty="0" smtClean="0"/>
              <a:t>Διεξάγει </a:t>
            </a:r>
            <a:r>
              <a:rPr lang="el-GR" sz="1600" dirty="0"/>
              <a:t>την έρευνα για νέες αγορές, προϊόντα, συσκευασίες, τάσεις τιμών, κλπ.</a:t>
            </a:r>
          </a:p>
          <a:p>
            <a:pPr lvl="0"/>
            <a:r>
              <a:rPr lang="el-GR" sz="1600" dirty="0"/>
              <a:t>Πρέπει να είναι συνέχεια ενήμερος για την κατάσταση της αγοράς αναφορικά με τις εξελίξεις των τιμών, να αξιολογεί νέα προϊόντα και συσκευασίες, κλπ.</a:t>
            </a:r>
          </a:p>
          <a:p>
            <a:r>
              <a:rPr lang="el-GR" sz="1600" dirty="0" smtClean="0"/>
              <a:t>Πρέπει </a:t>
            </a:r>
            <a:r>
              <a:rPr lang="el-GR" sz="1600" dirty="0"/>
              <a:t>να συνεργάζεται με τους υπεύθυνους των τμημάτων παραγωγής για τον καθορισμό προδιαγραφών αγορών, τον προγραμματισμό των ποσοτήτων για τα διάφορα είδη και τον καθορισμό του ύψους του αποθέματος κατά περίπτωση.</a:t>
            </a:r>
          </a:p>
          <a:p>
            <a:pPr lvl="0"/>
            <a:r>
              <a:rPr lang="el-GR" sz="1600" dirty="0"/>
              <a:t>Είναι υπεύθυνος για την συνεργασία με τα τμήματα ελέγχου του λογιστηρίου.</a:t>
            </a:r>
          </a:p>
          <a:p>
            <a:pPr lvl="0"/>
            <a:r>
              <a:rPr lang="el-GR" sz="1600" dirty="0"/>
              <a:t>Οφείλει να τηρεί αρχείο προμηθευτών και να τους αξιολογεί περιοδικά με προκαθορισμένα, αντικειμενικά κριτήρια</a:t>
            </a:r>
          </a:p>
          <a:p>
            <a:pPr lvl="0"/>
            <a:r>
              <a:rPr lang="el-GR" sz="1600" dirty="0"/>
              <a:t>Είναι υπεύθυνος για την καθημερινή ενημέρωση της διεύθυνσης σχετικά με τη λειτουργία του τμήματος.</a:t>
            </a:r>
          </a:p>
        </p:txBody>
      </p:sp>
      <p:sp>
        <p:nvSpPr>
          <p:cNvPr id="2" name="Τίτλος 1"/>
          <p:cNvSpPr>
            <a:spLocks noGrp="1"/>
          </p:cNvSpPr>
          <p:nvPr>
            <p:ph type="title"/>
          </p:nvPr>
        </p:nvSpPr>
        <p:spPr/>
        <p:txBody>
          <a:bodyPr>
            <a:normAutofit fontScale="90000"/>
          </a:bodyPr>
          <a:lstStyle/>
          <a:p>
            <a:r>
              <a:rPr lang="el-GR" dirty="0" smtClean="0"/>
              <a:t>ΚΑΘΗΚΟΝΤΑ ΥΠΕΥΘΥΝΟΥ ΠΡΟΜΗΘΕΙΩΝ</a:t>
            </a:r>
            <a:endParaRPr lang="el-GR" dirty="0"/>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8</a:t>
            </a:fld>
            <a:endParaRPr lang="el-GR"/>
          </a:p>
        </p:txBody>
      </p:sp>
    </p:spTree>
    <p:extLst>
      <p:ext uri="{BB962C8B-B14F-4D97-AF65-F5344CB8AC3E}">
        <p14:creationId xmlns:p14="http://schemas.microsoft.com/office/powerpoint/2010/main" val="7491247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179512" y="1916832"/>
            <a:ext cx="8712968" cy="4752528"/>
          </a:xfrm>
        </p:spPr>
        <p:txBody>
          <a:bodyPr>
            <a:normAutofit/>
          </a:bodyPr>
          <a:lstStyle/>
          <a:p>
            <a:pPr marL="0" indent="0">
              <a:buNone/>
            </a:pPr>
            <a:r>
              <a:rPr lang="el-GR" b="1" dirty="0" smtClean="0"/>
              <a:t>ΣΤΙΣ ΜΕΓΑΛΕΣ ΕΠΙΧΕΙΡΗΣΕΙΣ:</a:t>
            </a:r>
          </a:p>
          <a:p>
            <a:pPr marL="0" indent="0">
              <a:buNone/>
            </a:pPr>
            <a:endParaRPr lang="el-GR" b="1" dirty="0" smtClean="0"/>
          </a:p>
          <a:p>
            <a:pPr marL="0" indent="0">
              <a:buNone/>
            </a:pPr>
            <a:r>
              <a:rPr lang="el-GR" b="1" dirty="0" smtClean="0"/>
              <a:t>Από </a:t>
            </a:r>
            <a:r>
              <a:rPr lang="el-GR" b="1" dirty="0"/>
              <a:t>πλευράς οργάνωσης, το τμήμα προμηθειών σε ξενοδοχεία μεγάλης δυναμικότητας χωρίζεται στα εξής </a:t>
            </a:r>
            <a:r>
              <a:rPr lang="el-GR" b="1" dirty="0" err="1"/>
              <a:t>υποτμήματα</a:t>
            </a:r>
            <a:r>
              <a:rPr lang="el-GR" b="1" dirty="0"/>
              <a:t>: </a:t>
            </a:r>
            <a:r>
              <a:rPr lang="el-GR" b="1" dirty="0" smtClean="0"/>
              <a:t>  </a:t>
            </a:r>
            <a:endParaRPr lang="el-GR" b="1" dirty="0"/>
          </a:p>
          <a:p>
            <a:pPr lvl="0"/>
            <a:r>
              <a:rPr lang="el-GR" b="1" dirty="0"/>
              <a:t>Τμήμα αγορών (</a:t>
            </a:r>
            <a:r>
              <a:rPr lang="en-US" b="1" dirty="0"/>
              <a:t>Purchase Department</a:t>
            </a:r>
            <a:r>
              <a:rPr lang="el-GR" b="1" dirty="0"/>
              <a:t>) </a:t>
            </a:r>
          </a:p>
          <a:p>
            <a:pPr lvl="0"/>
            <a:r>
              <a:rPr lang="el-GR" b="1" dirty="0"/>
              <a:t>Τμήμα παραλαβών (</a:t>
            </a:r>
            <a:r>
              <a:rPr lang="en-US" b="1" dirty="0"/>
              <a:t>Receive Department</a:t>
            </a:r>
            <a:r>
              <a:rPr lang="el-GR" b="1" dirty="0"/>
              <a:t>). </a:t>
            </a:r>
          </a:p>
          <a:p>
            <a:pPr lvl="0"/>
            <a:r>
              <a:rPr lang="el-GR" b="1" dirty="0"/>
              <a:t>Αποθηκευτικοί χώροι (</a:t>
            </a:r>
            <a:r>
              <a:rPr lang="en-US" b="1" dirty="0"/>
              <a:t>Storing facilities</a:t>
            </a:r>
            <a:r>
              <a:rPr lang="el-GR" b="1" dirty="0"/>
              <a:t>).</a:t>
            </a:r>
          </a:p>
          <a:p>
            <a:pPr marL="0" indent="0">
              <a:buNone/>
            </a:pPr>
            <a:endParaRPr lang="el-GR" b="1" dirty="0" smtClean="0"/>
          </a:p>
          <a:p>
            <a:pPr marL="0" indent="0">
              <a:buNone/>
            </a:pPr>
            <a:r>
              <a:rPr lang="el-GR" b="1" dirty="0" smtClean="0"/>
              <a:t>ΣΤΙΣ ΜΙΚΡΕΣ ΕΠΙΧΕΙΡΗΣΕΙΣ:</a:t>
            </a:r>
          </a:p>
          <a:p>
            <a:r>
              <a:rPr lang="el-GR" b="1" dirty="0" smtClean="0"/>
              <a:t>Τμήμα Αποθήκης</a:t>
            </a:r>
            <a:endParaRPr lang="el-GR" b="1" dirty="0"/>
          </a:p>
        </p:txBody>
      </p:sp>
      <p:sp>
        <p:nvSpPr>
          <p:cNvPr id="2" name="Τίτλος 1"/>
          <p:cNvSpPr>
            <a:spLocks noGrp="1"/>
          </p:cNvSpPr>
          <p:nvPr>
            <p:ph type="title"/>
          </p:nvPr>
        </p:nvSpPr>
        <p:spPr/>
        <p:txBody>
          <a:bodyPr>
            <a:normAutofit fontScale="90000"/>
          </a:bodyPr>
          <a:lstStyle/>
          <a:p>
            <a:r>
              <a:rPr lang="el-GR" dirty="0"/>
              <a:t>ΘΕΣΗ ΚΑΙ ΧΩΡΟΙ ΤΟΥ ΤΜΗΜΑΤΟΣ ΠΡΟΜΗΘΕΙΩΝ</a:t>
            </a:r>
          </a:p>
        </p:txBody>
      </p:sp>
      <p:sp>
        <p:nvSpPr>
          <p:cNvPr id="4" name="Θέση αριθμού διαφάνειας 3"/>
          <p:cNvSpPr>
            <a:spLocks noGrp="1"/>
          </p:cNvSpPr>
          <p:nvPr>
            <p:ph type="sldNum" sz="quarter" idx="12"/>
          </p:nvPr>
        </p:nvSpPr>
        <p:spPr/>
        <p:txBody>
          <a:bodyPr/>
          <a:lstStyle/>
          <a:p>
            <a:fld id="{5DE461C4-A8CA-46F5-9BAF-6B144173C9D5}" type="slidenum">
              <a:rPr lang="el-GR" smtClean="0"/>
              <a:t>9</a:t>
            </a:fld>
            <a:endParaRPr lang="el-GR"/>
          </a:p>
        </p:txBody>
      </p:sp>
    </p:spTree>
    <p:extLst>
      <p:ext uri="{BB962C8B-B14F-4D97-AF65-F5344CB8AC3E}">
        <p14:creationId xmlns:p14="http://schemas.microsoft.com/office/powerpoint/2010/main" val="22317064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υματομορφή">
  <a:themeElements>
    <a:clrScheme name="Κυματομορφή">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υματομορφή">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Κυματομορφή">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1382</TotalTime>
  <Words>3305</Words>
  <Application>Microsoft Office PowerPoint</Application>
  <PresentationFormat>Προβολή στην οθόνη (4:3)</PresentationFormat>
  <Paragraphs>490</Paragraphs>
  <Slides>60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60</vt:i4>
      </vt:variant>
    </vt:vector>
  </HeadingPairs>
  <TitlesOfParts>
    <vt:vector size="61" baseType="lpstr">
      <vt:lpstr>Κυματομορφή</vt:lpstr>
      <vt:lpstr>Διαχείριση Προμηθειών</vt:lpstr>
      <vt:lpstr>Oρισμός Προμήθειας</vt:lpstr>
      <vt:lpstr>Γενικά για τις Προμήθειες </vt:lpstr>
      <vt:lpstr>Ο κύκλος των προμηθειών </vt:lpstr>
      <vt:lpstr>Επισιτιστικά Τμήματα Επιχείρησης</vt:lpstr>
      <vt:lpstr>Ιεραρχικό Διάγραμμα Επισιτιστικών Τμημάτων Επιχείρησης</vt:lpstr>
      <vt:lpstr>Οργάνωση του Τμήματος Προμηθειών </vt:lpstr>
      <vt:lpstr>ΚΑΘΗΚΟΝΤΑ ΥΠΕΥΘΥΝΟΥ ΠΡΟΜΗΘΕΙΩΝ</vt:lpstr>
      <vt:lpstr>ΘΕΣΗ ΚΑΙ ΧΩΡΟΙ ΤΟΥ ΤΜΗΜΑΤΟΣ ΠΡΟΜΗΘΕΙΩΝ</vt:lpstr>
      <vt:lpstr>ΤΜΗΜΑ ΠΑΡΑΛΑΒΗΣ</vt:lpstr>
      <vt:lpstr>ΑΠΟΘΗΚΕΥΤΙΚΟΙ ΧΩΡΟΙ</vt:lpstr>
      <vt:lpstr>Καθήκοντα Υπευθύνου Παραλαβών</vt:lpstr>
      <vt:lpstr>Διατμηματικές Σχέσεις των Προμηθειών</vt:lpstr>
      <vt:lpstr>Γενικές Αρχές του Τμήματος Αγοράς</vt:lpstr>
      <vt:lpstr>Αρχή του Ελέγχου</vt:lpstr>
      <vt:lpstr>Καθορισμός Προτύπων</vt:lpstr>
      <vt:lpstr>Ποιοτικά Πρότυπα (Quality Standards)</vt:lpstr>
      <vt:lpstr>Καθορισμός Ποσοτικών Προτύπων</vt:lpstr>
      <vt:lpstr>Καθορισμός των επιπέδων των τιμών</vt:lpstr>
      <vt:lpstr>Καθορισμός των επιπέδων των τιμών</vt:lpstr>
      <vt:lpstr>Καθορισμός των επιπέδων των τιμών</vt:lpstr>
      <vt:lpstr>Καθορισμός των επιπέδων των τιμών</vt:lpstr>
      <vt:lpstr>Μέθοδοι και Διαδικασίες του Τμήματος Αγορών</vt:lpstr>
      <vt:lpstr>Προμήθεια Προϊόντων για πρώτη φορά</vt:lpstr>
      <vt:lpstr>Κύκλος Προμήθειας Προϊόντων για Πρώτη Φορά</vt:lpstr>
      <vt:lpstr>Ο Κύκλος Προμήθειας Νέων Προϊόντων</vt:lpstr>
      <vt:lpstr>Ο Κύκλος Προμήθειας Νέων Προϊόντων</vt:lpstr>
      <vt:lpstr>Επαναλαμβανόμενη προμήθεια Προϊόντος</vt:lpstr>
      <vt:lpstr>Κύκλος Επαναλαμβανόμενης προμήθεια Προϊόντος</vt:lpstr>
      <vt:lpstr>Ανάλυση των εργασιών για τον καθορισμό των Ποιοτικών και Ποσοτικών Αναγκών σε Τρόφιμα και Ποτά </vt:lpstr>
      <vt:lpstr>Σύνταξη Προδιαγραφών Προϊόντος</vt:lpstr>
      <vt:lpstr>Σύνταξη Προδιαγραφών Προϊόντος</vt:lpstr>
      <vt:lpstr>Πλεονεκτήματα Προδιαγραφών Προϊόντων</vt:lpstr>
      <vt:lpstr>Στοιχεία Προδιαγραφής Προϊόντος</vt:lpstr>
      <vt:lpstr>Τεστ Προϊόντος</vt:lpstr>
      <vt:lpstr>Διαδικασία Test Προϊόντος</vt:lpstr>
      <vt:lpstr>Διαδικασία Τεστ Προϊόντος</vt:lpstr>
      <vt:lpstr>Διαδικασία Τεστ Προϊόντος</vt:lpstr>
      <vt:lpstr>Απόδοση προϊόντος</vt:lpstr>
      <vt:lpstr>Πλεονεκτήματα της Απόδοσης</vt:lpstr>
      <vt:lpstr>Απόδοση Κρεάτων</vt:lpstr>
      <vt:lpstr>Παράδειγμα Απόδοσης Κρέατος</vt:lpstr>
      <vt:lpstr>Απόδοση Κρέατος ανά Κατηγορία</vt:lpstr>
      <vt:lpstr>Απόδοση Κρέατος ανά Κατηγορία</vt:lpstr>
      <vt:lpstr>Απόδοση Κρέατος ανά Κατηγορία</vt:lpstr>
      <vt:lpstr>Πρότυπες Συνταγές</vt:lpstr>
      <vt:lpstr>Πλεονεκτήματα Πρότυπων Συνταγών</vt:lpstr>
      <vt:lpstr>Πρότυπες Μερίδες</vt:lpstr>
      <vt:lpstr>Πλεονεκτήματα των πρότυπων μερίδων </vt:lpstr>
      <vt:lpstr>Ανεύρεση πηγών και τρόπων προμήθειας</vt:lpstr>
      <vt:lpstr>Επιλογή των προμηθευτών</vt:lpstr>
      <vt:lpstr>Αξιολόγηση Προμηθευτών</vt:lpstr>
      <vt:lpstr>Μέθοδοι Αγοράς Προϊόντων</vt:lpstr>
      <vt:lpstr>Aγορές Προϊόντων</vt:lpstr>
      <vt:lpstr>Τρόποι Παραγγελίας Προϊόντος</vt:lpstr>
      <vt:lpstr>Αγορές Προϊόντων που δεν επιδέχονται μακροχρόνια αποθήκευση (π.χ. φρέσκο γάλα, τυροκομικά, ψωμί, φρέσκα λαχανικά, φρέσκα ψάρια κ.α.)</vt:lpstr>
      <vt:lpstr>Αγορές προϊόντων που επιδέχονται μακροχρόνια αποθήκευση (π.χ. όσπρια, κατεψυγμένα κρέατα ή ψάρια, ζυμαρικά, ρύζι, αλεύρι, αλάτι, ζάχαρη κονσέρβες, καρυκεύματα κ.α.)</vt:lpstr>
      <vt:lpstr>Παραλαβή Προϊόντων</vt:lpstr>
      <vt:lpstr>Αποθήκευση Προϊόντων</vt:lpstr>
      <vt:lpstr>Κανόνες καλής κατάστασης αποθήκης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Διαχείριση Προμηθειών</dc:title>
  <dc:creator>T. Poulios</dc:creator>
  <cp:lastModifiedBy>Windows User</cp:lastModifiedBy>
  <cp:revision>46</cp:revision>
  <cp:lastPrinted>2014-06-06T13:19:49Z</cp:lastPrinted>
  <dcterms:created xsi:type="dcterms:W3CDTF">2014-03-27T11:23:41Z</dcterms:created>
  <dcterms:modified xsi:type="dcterms:W3CDTF">2017-09-08T05:15:22Z</dcterms:modified>
</cp:coreProperties>
</file>