
<file path=[Content_Types].xml><?xml version="1.0" encoding="utf-8"?>
<Types xmlns="http://schemas.openxmlformats.org/package/2006/content-types">
  <Default Extension="xml" ContentType="application/xml"/>
  <Default Extension="jpg" ContentType="image/jpeg"/>
  <Default Extension="jpeg" ContentType="image/jpeg"/>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63" r:id="rId3"/>
    <p:sldId id="257" r:id="rId4"/>
    <p:sldId id="259" r:id="rId5"/>
    <p:sldId id="262" r:id="rId6"/>
    <p:sldId id="260" r:id="rId7"/>
    <p:sldId id="272" r:id="rId8"/>
    <p:sldId id="266" r:id="rId9"/>
    <p:sldId id="267" r:id="rId10"/>
    <p:sldId id="273" r:id="rId11"/>
    <p:sldId id="268" r:id="rId12"/>
    <p:sldId id="274" r:id="rId13"/>
    <p:sldId id="270" r:id="rId14"/>
    <p:sldId id="271" r:id="rId15"/>
    <p:sldId id="275" r:id="rId16"/>
    <p:sldId id="276" r:id="rId17"/>
    <p:sldId id="277" r:id="rId18"/>
    <p:sldId id="278" r:id="rId19"/>
    <p:sldId id="27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2064" y="-48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38" d="100"/>
          <a:sy n="38" d="100"/>
        </p:scale>
        <p:origin x="-2312"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 Id="rId2"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0387DC-0F72-2D4D-8EFD-4DA52D9E71CB}" type="datetimeFigureOut">
              <a:rPr lang="en-US" smtClean="0"/>
              <a:t>12/5/14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10945C-2D55-A94D-8607-5BB1396D28A9}" type="slidenum">
              <a:rPr lang="en-US" smtClean="0"/>
              <a:t>‹#›</a:t>
            </a:fld>
            <a:endParaRPr lang="en-US"/>
          </a:p>
        </p:txBody>
      </p:sp>
    </p:spTree>
    <p:extLst>
      <p:ext uri="{BB962C8B-B14F-4D97-AF65-F5344CB8AC3E}">
        <p14:creationId xmlns:p14="http://schemas.microsoft.com/office/powerpoint/2010/main" val="33460411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10945C-2D55-A94D-8607-5BB1396D28A9}" type="slidenum">
              <a:rPr lang="en-US" smtClean="0"/>
              <a:t>3</a:t>
            </a:fld>
            <a:endParaRPr lang="en-US"/>
          </a:p>
        </p:txBody>
      </p:sp>
    </p:spTree>
    <p:extLst>
      <p:ext uri="{BB962C8B-B14F-4D97-AF65-F5344CB8AC3E}">
        <p14:creationId xmlns:p14="http://schemas.microsoft.com/office/powerpoint/2010/main" val="3677026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Rot="1" noChangeArrowheads="1" noTextEdit="1"/>
          </p:cNvSpPr>
          <p:nvPr>
            <p:ph type="sldImg"/>
          </p:nvPr>
        </p:nvSpPr>
        <p:spPr>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Rot="1" noChangeArrowheads="1" noTextEdit="1"/>
          </p:cNvSpPr>
          <p:nvPr>
            <p:ph type="sldImg"/>
          </p:nvPr>
        </p:nvSpPr>
        <p:spPr>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Rot="1" noChangeArrowheads="1" noTextEdit="1"/>
          </p:cNvSpPr>
          <p:nvPr>
            <p:ph type="sldImg"/>
          </p:nvPr>
        </p:nvSpPr>
        <p:spPr>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Rot="1" noChangeArrowheads="1" noTextEdit="1"/>
          </p:cNvSpPr>
          <p:nvPr>
            <p:ph type="sldImg"/>
          </p:nvPr>
        </p:nvSpPr>
        <p:spPr>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Ro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Rot="1" noChangeArrowheads="1" noTextEdit="1"/>
          </p:cNvSpPr>
          <p:nvPr>
            <p:ph type="sldImg"/>
          </p:nvPr>
        </p:nvSpPr>
        <p:spPr>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5ECBFF-6AFE-9346-BEC5-563AA076CF9B}" type="datetimeFigureOut">
              <a:rPr lang="en-US" smtClean="0"/>
              <a:t>12/5/14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561942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ECBFF-6AFE-9346-BEC5-563AA076CF9B}" type="datetimeFigureOut">
              <a:rPr lang="en-US" smtClean="0"/>
              <a:t>12/5/14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15059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ECBFF-6AFE-9346-BEC5-563AA076CF9B}" type="datetimeFigureOut">
              <a:rPr lang="en-US" smtClean="0"/>
              <a:t>12/5/14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3972438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ECBFF-6AFE-9346-BEC5-563AA076CF9B}" type="datetimeFigureOut">
              <a:rPr lang="en-US" smtClean="0"/>
              <a:t>12/5/14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2203684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5ECBFF-6AFE-9346-BEC5-563AA076CF9B}" type="datetimeFigureOut">
              <a:rPr lang="en-US" smtClean="0"/>
              <a:t>12/5/14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3115887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5ECBFF-6AFE-9346-BEC5-563AA076CF9B}" type="datetimeFigureOut">
              <a:rPr lang="en-US" smtClean="0"/>
              <a:t>12/5/14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794593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5ECBFF-6AFE-9346-BEC5-563AA076CF9B}" type="datetimeFigureOut">
              <a:rPr lang="en-US" smtClean="0"/>
              <a:t>12/5/14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3663992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5ECBFF-6AFE-9346-BEC5-563AA076CF9B}" type="datetimeFigureOut">
              <a:rPr lang="en-US" smtClean="0"/>
              <a:t>12/5/14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132196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5ECBFF-6AFE-9346-BEC5-563AA076CF9B}" type="datetimeFigureOut">
              <a:rPr lang="en-US" smtClean="0"/>
              <a:t>12/5/14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134433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ECBFF-6AFE-9346-BEC5-563AA076CF9B}" type="datetimeFigureOut">
              <a:rPr lang="en-US" smtClean="0"/>
              <a:t>12/5/14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360882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ECBFF-6AFE-9346-BEC5-563AA076CF9B}" type="datetimeFigureOut">
              <a:rPr lang="en-US" smtClean="0"/>
              <a:t>12/5/14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B02EC-8A21-274F-8B70-C7B5983E952A}" type="slidenum">
              <a:rPr lang="en-US" smtClean="0"/>
              <a:t>‹#›</a:t>
            </a:fld>
            <a:endParaRPr lang="en-US"/>
          </a:p>
        </p:txBody>
      </p:sp>
    </p:spTree>
    <p:extLst>
      <p:ext uri="{BB962C8B-B14F-4D97-AF65-F5344CB8AC3E}">
        <p14:creationId xmlns:p14="http://schemas.microsoft.com/office/powerpoint/2010/main" val="19288091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5ECBFF-6AFE-9346-BEC5-563AA076CF9B}" type="datetimeFigureOut">
              <a:rPr lang="en-US" smtClean="0"/>
              <a:t>12/5/14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B02EC-8A21-274F-8B70-C7B5983E952A}" type="slidenum">
              <a:rPr lang="en-US" smtClean="0"/>
              <a:t>‹#›</a:t>
            </a:fld>
            <a:endParaRPr lang="en-US"/>
          </a:p>
        </p:txBody>
      </p:sp>
    </p:spTree>
    <p:extLst>
      <p:ext uri="{BB962C8B-B14F-4D97-AF65-F5344CB8AC3E}">
        <p14:creationId xmlns:p14="http://schemas.microsoft.com/office/powerpoint/2010/main" val="376847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OSX:Users:Nikos:Desktop:stats_book:SEND:13.analysh_aksiopistias_SEND:13.analysh_aksiopistias.docx!OLE_LINK1" TargetMode="External"/><Relationship Id="rId4" Type="http://schemas.openxmlformats.org/officeDocument/2006/relationships/image" Target="../media/image4.emf"/><Relationship Id="rId5" Type="http://schemas.openxmlformats.org/officeDocument/2006/relationships/oleObject" Target="OSX:Users:Nikos:Desktop:stats_book:SEND:13.analysh_aksiopistias_SEND:13.analysh_aksiopistias.docx!OLE_LINK2" TargetMode="External"/><Relationship Id="rId6"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cs typeface="Times New Roman" pitchFamily="18" charset="0"/>
              </a:rPr>
              <a:t>Internal Consistency Reliability Analysis</a:t>
            </a:r>
            <a:br>
              <a:rPr lang="en-US" dirty="0" smtClean="0">
                <a:cs typeface="Times New Roman" pitchFamily="18" charset="0"/>
              </a:rPr>
            </a:br>
            <a:endParaRPr lang="en-US" dirty="0"/>
          </a:p>
        </p:txBody>
      </p:sp>
      <p:sp>
        <p:nvSpPr>
          <p:cNvPr id="3" name="Subtitle 2"/>
          <p:cNvSpPr>
            <a:spLocks noGrp="1"/>
          </p:cNvSpPr>
          <p:nvPr>
            <p:ph type="subTitle" idx="1"/>
          </p:nvPr>
        </p:nvSpPr>
        <p:spPr/>
        <p:txBody>
          <a:bodyPr>
            <a:normAutofit/>
          </a:bodyPr>
          <a:lstStyle/>
          <a:p>
            <a:r>
              <a:rPr lang="en-GB" b="1" dirty="0" err="1" smtClean="0">
                <a:solidFill>
                  <a:schemeClr val="tx1"/>
                </a:solidFill>
                <a:latin typeface="+mj-lt"/>
                <a:cs typeface="Arial" charset="0"/>
              </a:rPr>
              <a:t>Cronbach</a:t>
            </a:r>
            <a:r>
              <a:rPr lang="ja-JP" altLang="en-GB" b="1" dirty="0" smtClean="0">
                <a:solidFill>
                  <a:schemeClr val="tx1"/>
                </a:solidFill>
                <a:latin typeface="+mj-lt"/>
                <a:cs typeface="Arial" charset="0"/>
              </a:rPr>
              <a:t>’</a:t>
            </a:r>
            <a:r>
              <a:rPr lang="en-GB" b="1" dirty="0" smtClean="0">
                <a:solidFill>
                  <a:schemeClr val="tx1"/>
                </a:solidFill>
                <a:latin typeface="+mj-lt"/>
                <a:cs typeface="Arial" charset="0"/>
              </a:rPr>
              <a:t>s Alpha</a:t>
            </a:r>
            <a:endParaRPr lang="en-US" dirty="0">
              <a:solidFill>
                <a:schemeClr val="tx1"/>
              </a:solidFill>
              <a:latin typeface="+mj-lt"/>
            </a:endParaRPr>
          </a:p>
        </p:txBody>
      </p:sp>
    </p:spTree>
    <p:extLst>
      <p:ext uri="{BB962C8B-B14F-4D97-AF65-F5344CB8AC3E}">
        <p14:creationId xmlns:p14="http://schemas.microsoft.com/office/powerpoint/2010/main" val="1637251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217727702"/>
              </p:ext>
            </p:extLst>
          </p:nvPr>
        </p:nvGraphicFramePr>
        <p:xfrm>
          <a:off x="1803400" y="1487488"/>
          <a:ext cx="5537200" cy="1028700"/>
        </p:xfrm>
        <a:graphic>
          <a:graphicData uri="http://schemas.openxmlformats.org/presentationml/2006/ole">
            <mc:AlternateContent xmlns:mc="http://schemas.openxmlformats.org/markup-compatibility/2006">
              <mc:Choice xmlns:v="urn:schemas-microsoft-com:vml" Requires="v">
                <p:oleObj spid="_x0000_s17419" name="Document" r:id="rId3" imgW="5537200" imgH="1028700" progId="Word.Document.12">
                  <p:link updateAutomatic="1"/>
                </p:oleObj>
              </mc:Choice>
              <mc:Fallback>
                <p:oleObj name="Document" r:id="rId3" imgW="5537200" imgH="1028700" progId="Word.Document.12">
                  <p:link updateAutomatic="1"/>
                  <p:pic>
                    <p:nvPicPr>
                      <p:cNvPr id="0" name=""/>
                      <p:cNvPicPr/>
                      <p:nvPr/>
                    </p:nvPicPr>
                    <p:blipFill>
                      <a:blip r:embed="rId4"/>
                      <a:stretch>
                        <a:fillRect/>
                      </a:stretch>
                    </p:blipFill>
                    <p:spPr>
                      <a:xfrm>
                        <a:off x="1803400" y="1487488"/>
                        <a:ext cx="5537200" cy="10287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69705715"/>
              </p:ext>
            </p:extLst>
          </p:nvPr>
        </p:nvGraphicFramePr>
        <p:xfrm>
          <a:off x="1640933" y="3166533"/>
          <a:ext cx="5537200" cy="2451100"/>
        </p:xfrm>
        <a:graphic>
          <a:graphicData uri="http://schemas.openxmlformats.org/presentationml/2006/ole">
            <mc:AlternateContent xmlns:mc="http://schemas.openxmlformats.org/markup-compatibility/2006">
              <mc:Choice xmlns:v="urn:schemas-microsoft-com:vml" Requires="v">
                <p:oleObj spid="_x0000_s17420" name="Document" r:id="rId5" imgW="5537200" imgH="2451100" progId="Word.Document.12">
                  <p:link updateAutomatic="1"/>
                </p:oleObj>
              </mc:Choice>
              <mc:Fallback>
                <p:oleObj name="Document" r:id="rId5" imgW="5537200" imgH="2451100" progId="Word.Document.12">
                  <p:link updateAutomatic="1"/>
                  <p:pic>
                    <p:nvPicPr>
                      <p:cNvPr id="0" name=""/>
                      <p:cNvPicPr/>
                      <p:nvPr/>
                    </p:nvPicPr>
                    <p:blipFill>
                      <a:blip r:embed="rId6"/>
                      <a:stretch>
                        <a:fillRect/>
                      </a:stretch>
                    </p:blipFill>
                    <p:spPr>
                      <a:xfrm>
                        <a:off x="1640933" y="3166533"/>
                        <a:ext cx="5537200" cy="2451100"/>
                      </a:xfrm>
                      <a:prstGeom prst="rect">
                        <a:avLst/>
                      </a:prstGeom>
                    </p:spPr>
                  </p:pic>
                </p:oleObj>
              </mc:Fallback>
            </mc:AlternateContent>
          </a:graphicData>
        </a:graphic>
      </p:graphicFrame>
    </p:spTree>
    <p:extLst>
      <p:ext uri="{BB962C8B-B14F-4D97-AF65-F5344CB8AC3E}">
        <p14:creationId xmlns:p14="http://schemas.microsoft.com/office/powerpoint/2010/main" val="224443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42C0C3CD-C542-A44E-A499-99C8256320CB}" type="slidenum">
              <a:rPr lang="en-GB"/>
              <a:pPr eaLnBrk="1" hangingPunct="1"/>
              <a:t>11</a:t>
            </a:fld>
            <a:endParaRPr lang="en-GB"/>
          </a:p>
        </p:txBody>
      </p:sp>
      <p:sp>
        <p:nvSpPr>
          <p:cNvPr id="24579" name="Rectangle 2"/>
          <p:cNvSpPr>
            <a:spLocks noGrp="1" noChangeArrowheads="1"/>
          </p:cNvSpPr>
          <p:nvPr>
            <p:ph type="ctrTitle"/>
          </p:nvPr>
        </p:nvSpPr>
        <p:spPr>
          <a:xfrm>
            <a:off x="609600" y="381000"/>
            <a:ext cx="7772400" cy="1470025"/>
          </a:xfrm>
        </p:spPr>
        <p:txBody>
          <a:bodyPr/>
          <a:lstStyle/>
          <a:p>
            <a:r>
              <a:rPr lang="en-GB" b="1" dirty="0">
                <a:cs typeface="Arial" charset="0"/>
              </a:rPr>
              <a:t>Improving Reliability</a:t>
            </a:r>
          </a:p>
        </p:txBody>
      </p:sp>
      <p:sp>
        <p:nvSpPr>
          <p:cNvPr id="24580" name="Text Box 4"/>
          <p:cNvSpPr txBox="1">
            <a:spLocks noChangeArrowheads="1"/>
          </p:cNvSpPr>
          <p:nvPr/>
        </p:nvSpPr>
        <p:spPr bwMode="auto">
          <a:xfrm>
            <a:off x="838200" y="1905000"/>
            <a:ext cx="7391400" cy="4154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If you are using an accepted scale obtained from a published source, you do not need to worry about improving reliability. You should use the whole scale, even if it has problems, because if you start changing the scale you will be unable to compare your results to the results of others who have used the scale. You only want to improve the reliability of a scale if it is a scale you are developing</a:t>
            </a:r>
            <a:r>
              <a:rPr lang="en-GB" sz="2400" b="1" dirty="0" smtClean="0">
                <a:latin typeface="+mj-lt"/>
              </a:rPr>
              <a:t>. IN OUR EXAPMPLE THE ALPHA IS .78 AND IF YOU DELETE ANY OF THE ITEMS (SEE COLUMN CRONBACH’S ALPHA IF ITEM DELETED)  IT WILL DECREASE</a:t>
            </a:r>
            <a:r>
              <a:rPr lang="en-US" sz="2400" b="1" dirty="0" smtClean="0">
                <a:latin typeface="+mj-lt"/>
              </a:rPr>
              <a:t>…</a:t>
            </a:r>
            <a:endParaRPr lang="en-GB" sz="2400" b="1" dirty="0">
              <a:latin typeface="+mj-lt"/>
            </a:endParaRPr>
          </a:p>
        </p:txBody>
      </p:sp>
    </p:spTree>
    <p:extLst>
      <p:ext uri="{BB962C8B-B14F-4D97-AF65-F5344CB8AC3E}">
        <p14:creationId xmlns:p14="http://schemas.microsoft.com/office/powerpoint/2010/main" val="114406382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D39C6DF4-7079-AE48-8D95-FED17872A7F4}" type="slidenum">
              <a:rPr lang="en-GB"/>
              <a:pPr eaLnBrk="1" hangingPunct="1"/>
              <a:t>12</a:t>
            </a:fld>
            <a:endParaRPr lang="en-GB"/>
          </a:p>
        </p:txBody>
      </p:sp>
      <p:sp>
        <p:nvSpPr>
          <p:cNvPr id="25603" name="Rectangle 2"/>
          <p:cNvSpPr>
            <a:spLocks noGrp="1" noChangeArrowheads="1"/>
          </p:cNvSpPr>
          <p:nvPr>
            <p:ph type="ctrTitle"/>
          </p:nvPr>
        </p:nvSpPr>
        <p:spPr>
          <a:xfrm>
            <a:off x="609600" y="381000"/>
            <a:ext cx="7772400" cy="1470025"/>
          </a:xfrm>
        </p:spPr>
        <p:txBody>
          <a:bodyPr/>
          <a:lstStyle/>
          <a:p>
            <a:r>
              <a:rPr lang="en-GB" b="1" dirty="0">
                <a:cs typeface="Arial" charset="0"/>
              </a:rPr>
              <a:t>Improving Reliability</a:t>
            </a:r>
          </a:p>
        </p:txBody>
      </p:sp>
      <p:sp>
        <p:nvSpPr>
          <p:cNvPr id="25604" name="Text Box 4"/>
          <p:cNvSpPr txBox="1">
            <a:spLocks noChangeArrowheads="1"/>
          </p:cNvSpPr>
          <p:nvPr/>
        </p:nvSpPr>
        <p:spPr bwMode="auto">
          <a:xfrm>
            <a:off x="838200" y="1905000"/>
            <a:ext cx="73914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800" dirty="0">
                <a:latin typeface="+mj-lt"/>
              </a:rPr>
              <a:t>If one of the </a:t>
            </a:r>
            <a:r>
              <a:rPr lang="ja-JP" altLang="en-GB" sz="2800" dirty="0">
                <a:latin typeface="+mj-lt"/>
              </a:rPr>
              <a:t>“</a:t>
            </a:r>
            <a:r>
              <a:rPr lang="en-GB" sz="2800" dirty="0">
                <a:latin typeface="+mj-lt"/>
              </a:rPr>
              <a:t>Alpha if item deleted</a:t>
            </a:r>
            <a:r>
              <a:rPr lang="ja-JP" altLang="en-GB" sz="2800" dirty="0">
                <a:latin typeface="+mj-lt"/>
              </a:rPr>
              <a:t>”</a:t>
            </a:r>
            <a:r>
              <a:rPr lang="en-GB" sz="2800" dirty="0">
                <a:latin typeface="+mj-lt"/>
              </a:rPr>
              <a:t> values is greater than the overall alpha, you should re run </a:t>
            </a:r>
            <a:r>
              <a:rPr lang="en-GB" sz="2800" dirty="0" err="1">
                <a:latin typeface="+mj-lt"/>
              </a:rPr>
              <a:t>Analyze</a:t>
            </a:r>
            <a:r>
              <a:rPr lang="en-GB" sz="2800" dirty="0">
                <a:latin typeface="+mj-lt"/>
              </a:rPr>
              <a:t> &gt; Scale &gt; Reliability Analysis after moving the offending item from the </a:t>
            </a:r>
            <a:r>
              <a:rPr lang="ja-JP" altLang="en-GB" sz="2800" dirty="0">
                <a:latin typeface="+mj-lt"/>
              </a:rPr>
              <a:t>“</a:t>
            </a:r>
            <a:r>
              <a:rPr lang="en-GB" sz="2800" dirty="0">
                <a:latin typeface="+mj-lt"/>
              </a:rPr>
              <a:t>Items</a:t>
            </a:r>
            <a:r>
              <a:rPr lang="ja-JP" altLang="en-GB" sz="2800" dirty="0">
                <a:latin typeface="+mj-lt"/>
              </a:rPr>
              <a:t>”</a:t>
            </a:r>
            <a:r>
              <a:rPr lang="en-GB" sz="2800" dirty="0">
                <a:latin typeface="+mj-lt"/>
              </a:rPr>
              <a:t> box back over to the unused items box. </a:t>
            </a:r>
            <a:endParaRPr lang="en-GB" sz="2800" dirty="0" smtClean="0">
              <a:latin typeface="+mj-lt"/>
            </a:endParaRPr>
          </a:p>
          <a:p>
            <a:pPr eaLnBrk="1" hangingPunct="1"/>
            <a:endParaRPr lang="en-GB" sz="2800" dirty="0">
              <a:latin typeface="+mj-lt"/>
            </a:endParaRPr>
          </a:p>
          <a:p>
            <a:pPr eaLnBrk="1" hangingPunct="1"/>
            <a:r>
              <a:rPr lang="en-GB" sz="2800" dirty="0" smtClean="0">
                <a:latin typeface="+mj-lt"/>
              </a:rPr>
              <a:t>Repeat </a:t>
            </a:r>
            <a:r>
              <a:rPr lang="en-GB" sz="2800" dirty="0">
                <a:latin typeface="+mj-lt"/>
              </a:rPr>
              <a:t>this process until there are no values in the </a:t>
            </a:r>
            <a:r>
              <a:rPr lang="ja-JP" altLang="en-GB" sz="2800" dirty="0">
                <a:latin typeface="+mj-lt"/>
              </a:rPr>
              <a:t>“</a:t>
            </a:r>
            <a:r>
              <a:rPr lang="en-GB" sz="2800" dirty="0">
                <a:latin typeface="+mj-lt"/>
              </a:rPr>
              <a:t>Alpha if item deleted</a:t>
            </a:r>
            <a:r>
              <a:rPr lang="ja-JP" altLang="en-GB" sz="2800" dirty="0">
                <a:latin typeface="+mj-lt"/>
              </a:rPr>
              <a:t>”</a:t>
            </a:r>
            <a:r>
              <a:rPr lang="en-GB" sz="2800" dirty="0">
                <a:latin typeface="+mj-lt"/>
              </a:rPr>
              <a:t> column that are greater than the alpha for the overall scale.</a:t>
            </a:r>
          </a:p>
        </p:txBody>
      </p:sp>
    </p:spTree>
    <p:extLst>
      <p:ext uri="{BB962C8B-B14F-4D97-AF65-F5344CB8AC3E}">
        <p14:creationId xmlns:p14="http://schemas.microsoft.com/office/powerpoint/2010/main" val="49374805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21E7F6B-3B36-3642-8A5F-A805FA04D247}" type="slidenum">
              <a:rPr lang="en-GB"/>
              <a:pPr eaLnBrk="1" hangingPunct="1"/>
              <a:t>13</a:t>
            </a:fld>
            <a:endParaRPr lang="en-GB"/>
          </a:p>
        </p:txBody>
      </p:sp>
      <p:sp>
        <p:nvSpPr>
          <p:cNvPr id="26627" name="Rectangle 2"/>
          <p:cNvSpPr>
            <a:spLocks noGrp="1" noChangeArrowheads="1"/>
          </p:cNvSpPr>
          <p:nvPr>
            <p:ph type="ctrTitle"/>
          </p:nvPr>
        </p:nvSpPr>
        <p:spPr>
          <a:xfrm>
            <a:off x="609600" y="381000"/>
            <a:ext cx="7772400" cy="1470025"/>
          </a:xfrm>
        </p:spPr>
        <p:txBody>
          <a:bodyPr/>
          <a:lstStyle/>
          <a:p>
            <a:r>
              <a:rPr lang="en-GB" b="1" dirty="0">
                <a:cs typeface="Arial" charset="0"/>
              </a:rPr>
              <a:t>Computing a mean score for a questionnaire</a:t>
            </a:r>
          </a:p>
        </p:txBody>
      </p:sp>
      <p:sp>
        <p:nvSpPr>
          <p:cNvPr id="26628" name="Text Box 4"/>
          <p:cNvSpPr txBox="1">
            <a:spLocks noChangeArrowheads="1"/>
          </p:cNvSpPr>
          <p:nvPr/>
        </p:nvSpPr>
        <p:spPr bwMode="auto">
          <a:xfrm>
            <a:off x="838200" y="1905000"/>
            <a:ext cx="73914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The goal of this whole procedure is to produce a single score for your questionnaire. Once you've used reliability analysis to identify the items that will produce the most reliable measure, you can use those items to create an average score for your questionnaire, as described below.</a:t>
            </a:r>
          </a:p>
        </p:txBody>
      </p:sp>
    </p:spTree>
    <p:extLst>
      <p:ext uri="{BB962C8B-B14F-4D97-AF65-F5344CB8AC3E}">
        <p14:creationId xmlns:p14="http://schemas.microsoft.com/office/powerpoint/2010/main" val="112562155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40C18332-DC55-9F4A-85EA-5A4F6CB5FAAF}" type="slidenum">
              <a:rPr lang="en-GB"/>
              <a:pPr eaLnBrk="1" hangingPunct="1"/>
              <a:t>14</a:t>
            </a:fld>
            <a:endParaRPr lang="en-GB"/>
          </a:p>
        </p:txBody>
      </p:sp>
      <p:sp>
        <p:nvSpPr>
          <p:cNvPr id="27651" name="Rectangle 2"/>
          <p:cNvSpPr>
            <a:spLocks noGrp="1" noChangeArrowheads="1"/>
          </p:cNvSpPr>
          <p:nvPr>
            <p:ph type="ctrTitle"/>
          </p:nvPr>
        </p:nvSpPr>
        <p:spPr>
          <a:xfrm>
            <a:off x="609600" y="381000"/>
            <a:ext cx="7772400" cy="1470025"/>
          </a:xfrm>
        </p:spPr>
        <p:txBody>
          <a:bodyPr/>
          <a:lstStyle/>
          <a:p>
            <a:r>
              <a:rPr lang="en-GB" b="1" dirty="0">
                <a:cs typeface="Arial" charset="0"/>
              </a:rPr>
              <a:t>Computing a mean score for a questionnaire</a:t>
            </a:r>
          </a:p>
        </p:txBody>
      </p:sp>
      <p:sp>
        <p:nvSpPr>
          <p:cNvPr id="27652" name="Text Box 4"/>
          <p:cNvSpPr txBox="1">
            <a:spLocks noChangeArrowheads="1"/>
          </p:cNvSpPr>
          <p:nvPr/>
        </p:nvSpPr>
        <p:spPr bwMode="auto">
          <a:xfrm>
            <a:off x="838200" y="1905000"/>
            <a:ext cx="7391400" cy="4154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To compute a mean score, select Transform &gt; Compute. In the Target Variable box, type in the name of your scale, </a:t>
            </a:r>
            <a:r>
              <a:rPr lang="en-GB" sz="2400" dirty="0" smtClean="0">
                <a:latin typeface="+mj-lt"/>
              </a:rPr>
              <a:t>TASK.</a:t>
            </a:r>
            <a:endParaRPr lang="en-GB" sz="2400" dirty="0">
              <a:latin typeface="+mj-lt"/>
            </a:endParaRPr>
          </a:p>
          <a:p>
            <a:pPr eaLnBrk="1" hangingPunct="1"/>
            <a:endParaRPr lang="en-GB" sz="2400" dirty="0">
              <a:latin typeface="+mj-lt"/>
            </a:endParaRPr>
          </a:p>
          <a:p>
            <a:pPr eaLnBrk="1" hangingPunct="1"/>
            <a:r>
              <a:rPr lang="en-GB" sz="2400" dirty="0">
                <a:latin typeface="+mj-lt"/>
              </a:rPr>
              <a:t>In the Numeric Expression box, type the word MEAN, followed by </a:t>
            </a:r>
            <a:r>
              <a:rPr lang="ja-JP" altLang="en-GB" sz="2400" dirty="0">
                <a:latin typeface="+mj-lt"/>
              </a:rPr>
              <a:t>“</a:t>
            </a:r>
            <a:r>
              <a:rPr lang="en-GB" sz="2400" dirty="0">
                <a:latin typeface="+mj-lt"/>
              </a:rPr>
              <a:t>(</a:t>
            </a:r>
            <a:r>
              <a:rPr lang="ja-JP" altLang="en-GB" sz="2400" dirty="0">
                <a:latin typeface="+mj-lt"/>
              </a:rPr>
              <a:t>”</a:t>
            </a:r>
            <a:r>
              <a:rPr lang="en-GB" sz="2400" dirty="0">
                <a:latin typeface="+mj-lt"/>
              </a:rPr>
              <a:t> and then a list of the </a:t>
            </a:r>
            <a:r>
              <a:rPr lang="en-GB" sz="2400" dirty="0" smtClean="0">
                <a:latin typeface="+mj-lt"/>
              </a:rPr>
              <a:t>variables (TASK1, TASK2, TASK3, ETC) </a:t>
            </a:r>
            <a:r>
              <a:rPr lang="en-GB" sz="2400" dirty="0">
                <a:latin typeface="+mj-lt"/>
              </a:rPr>
              <a:t>you want to average together, separated by commas. Make sure you only put in the variables that you decided were the best for the scale. At the end, close the expression with a </a:t>
            </a:r>
            <a:r>
              <a:rPr lang="ja-JP" altLang="en-GB" sz="2400" dirty="0">
                <a:latin typeface="+mj-lt"/>
              </a:rPr>
              <a:t>“</a:t>
            </a:r>
            <a:r>
              <a:rPr lang="en-GB" sz="2400" dirty="0">
                <a:latin typeface="+mj-lt"/>
              </a:rPr>
              <a:t>)</a:t>
            </a:r>
            <a:r>
              <a:rPr lang="ja-JP" altLang="en-GB" sz="2400" dirty="0">
                <a:latin typeface="+mj-lt"/>
              </a:rPr>
              <a:t>”</a:t>
            </a:r>
            <a:r>
              <a:rPr lang="en-GB" sz="2400" dirty="0">
                <a:latin typeface="+mj-lt"/>
              </a:rPr>
              <a:t>. Press OK to compute the new variable.</a:t>
            </a:r>
          </a:p>
        </p:txBody>
      </p:sp>
    </p:spTree>
    <p:extLst>
      <p:ext uri="{BB962C8B-B14F-4D97-AF65-F5344CB8AC3E}">
        <p14:creationId xmlns:p14="http://schemas.microsoft.com/office/powerpoint/2010/main" val="56134671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3FAF9D3-24C8-0C46-B56A-AAB6D9B0151F}" type="slidenum">
              <a:rPr lang="en-GB"/>
              <a:pPr eaLnBrk="1" hangingPunct="1"/>
              <a:t>15</a:t>
            </a:fld>
            <a:endParaRPr lang="en-GB"/>
          </a:p>
        </p:txBody>
      </p:sp>
      <p:sp>
        <p:nvSpPr>
          <p:cNvPr id="4099" name="Rectangle 2"/>
          <p:cNvSpPr>
            <a:spLocks noGrp="1" noChangeArrowheads="1"/>
          </p:cNvSpPr>
          <p:nvPr>
            <p:ph type="ctrTitle"/>
          </p:nvPr>
        </p:nvSpPr>
        <p:spPr>
          <a:xfrm>
            <a:off x="609600" y="381000"/>
            <a:ext cx="7772400" cy="1470025"/>
          </a:xfrm>
        </p:spPr>
        <p:txBody>
          <a:bodyPr/>
          <a:lstStyle/>
          <a:p>
            <a:r>
              <a:rPr lang="en-GB" b="1" dirty="0" smtClean="0">
                <a:cs typeface="Arial" charset="0"/>
              </a:rPr>
              <a:t>NOTICE - Reverse </a:t>
            </a:r>
            <a:r>
              <a:rPr lang="en-GB" b="1" dirty="0">
                <a:cs typeface="Arial" charset="0"/>
              </a:rPr>
              <a:t>Scoring</a:t>
            </a:r>
          </a:p>
        </p:txBody>
      </p:sp>
      <p:sp>
        <p:nvSpPr>
          <p:cNvPr id="4100" name="Text Box 4"/>
          <p:cNvSpPr txBox="1">
            <a:spLocks noChangeArrowheads="1"/>
          </p:cNvSpPr>
          <p:nvPr/>
        </p:nvSpPr>
        <p:spPr bwMode="auto">
          <a:xfrm>
            <a:off x="838200" y="1905000"/>
            <a:ext cx="73914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Most of the items are phrased so that strong agreement indicates a belief </a:t>
            </a:r>
            <a:r>
              <a:rPr lang="en-GB" sz="2400" dirty="0" smtClean="0">
                <a:latin typeface="+mj-lt"/>
              </a:rPr>
              <a:t>that the athletes are using task goals.</a:t>
            </a:r>
          </a:p>
          <a:p>
            <a:pPr eaLnBrk="1" hangingPunct="1"/>
            <a:endParaRPr lang="en-GB" sz="2400" dirty="0" smtClean="0">
              <a:latin typeface="+mj-lt"/>
            </a:endParaRPr>
          </a:p>
          <a:p>
            <a:pPr eaLnBrk="1" hangingPunct="1"/>
            <a:r>
              <a:rPr lang="en-GB" sz="2400" dirty="0" smtClean="0">
                <a:latin typeface="+mj-lt"/>
              </a:rPr>
              <a:t> </a:t>
            </a:r>
            <a:r>
              <a:rPr lang="en-GB" sz="2400" dirty="0">
                <a:latin typeface="+mj-lt"/>
              </a:rPr>
              <a:t>However, </a:t>
            </a:r>
            <a:r>
              <a:rPr lang="en-GB" sz="2400" dirty="0" smtClean="0">
                <a:latin typeface="+mj-lt"/>
              </a:rPr>
              <a:t>in some scales some items can be phrased </a:t>
            </a:r>
            <a:r>
              <a:rPr lang="en-GB" sz="2400" dirty="0">
                <a:latin typeface="+mj-lt"/>
              </a:rPr>
              <a:t>in the </a:t>
            </a:r>
            <a:r>
              <a:rPr lang="en-GB" sz="2400" dirty="0" smtClean="0">
                <a:latin typeface="+mj-lt"/>
              </a:rPr>
              <a:t>reverse. </a:t>
            </a:r>
          </a:p>
          <a:p>
            <a:pPr eaLnBrk="1" hangingPunct="1"/>
            <a:endParaRPr lang="en-GB" sz="2400" dirty="0">
              <a:latin typeface="+mj-lt"/>
            </a:endParaRPr>
          </a:p>
          <a:p>
            <a:pPr eaLnBrk="1" hangingPunct="1"/>
            <a:r>
              <a:rPr lang="en-GB" sz="2400" dirty="0" smtClean="0">
                <a:latin typeface="+mj-lt"/>
              </a:rPr>
              <a:t>In </a:t>
            </a:r>
            <a:r>
              <a:rPr lang="en-GB" sz="2400" dirty="0">
                <a:latin typeface="+mj-lt"/>
              </a:rPr>
              <a:t>order to make those items comparable to the other items, we will need to reverse score them</a:t>
            </a:r>
            <a:r>
              <a:rPr lang="en-GB" sz="2400" dirty="0" smtClean="0">
                <a:latin typeface="Comic Sans MS" charset="0"/>
              </a:rPr>
              <a:t>.</a:t>
            </a:r>
          </a:p>
          <a:p>
            <a:pPr eaLnBrk="1" hangingPunct="1"/>
            <a:endParaRPr lang="en-GB" sz="2400" dirty="0">
              <a:latin typeface="Comic Sans MS" charset="0"/>
            </a:endParaRPr>
          </a:p>
        </p:txBody>
      </p:sp>
    </p:spTree>
    <p:extLst>
      <p:ext uri="{BB962C8B-B14F-4D97-AF65-F5344CB8AC3E}">
        <p14:creationId xmlns:p14="http://schemas.microsoft.com/office/powerpoint/2010/main" val="410624418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2999598-8DE3-3943-A131-D27BE56900AA}" type="slidenum">
              <a:rPr lang="en-GB"/>
              <a:pPr eaLnBrk="1" hangingPunct="1"/>
              <a:t>16</a:t>
            </a:fld>
            <a:endParaRPr lang="en-GB"/>
          </a:p>
        </p:txBody>
      </p:sp>
      <p:sp>
        <p:nvSpPr>
          <p:cNvPr id="5124" name="Text Box 4"/>
          <p:cNvSpPr txBox="1">
            <a:spLocks noChangeArrowheads="1"/>
          </p:cNvSpPr>
          <p:nvPr/>
        </p:nvSpPr>
        <p:spPr bwMode="auto">
          <a:xfrm>
            <a:off x="838200" y="1905000"/>
            <a:ext cx="7391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smtClean="0">
                <a:latin typeface="+mj-lt"/>
              </a:rPr>
              <a:t>For example in a </a:t>
            </a:r>
            <a:r>
              <a:rPr lang="en-GB" sz="2400" dirty="0">
                <a:latin typeface="+mj-lt"/>
              </a:rPr>
              <a:t>questionnaire, participants responded to the items using a </a:t>
            </a:r>
            <a:r>
              <a:rPr lang="en-GB" sz="2400" dirty="0" smtClean="0">
                <a:latin typeface="+mj-lt"/>
              </a:rPr>
              <a:t>5 </a:t>
            </a:r>
            <a:r>
              <a:rPr lang="en-GB" sz="2400" dirty="0">
                <a:latin typeface="+mj-lt"/>
              </a:rPr>
              <a:t>point </a:t>
            </a:r>
            <a:r>
              <a:rPr lang="en-GB" sz="2400" dirty="0" err="1">
                <a:latin typeface="+mj-lt"/>
              </a:rPr>
              <a:t>Likert</a:t>
            </a:r>
            <a:r>
              <a:rPr lang="en-GB" sz="2400" dirty="0">
                <a:latin typeface="+mj-lt"/>
              </a:rPr>
              <a:t> scale </a:t>
            </a:r>
            <a:r>
              <a:rPr lang="en-GB" sz="2400" dirty="0" smtClean="0">
                <a:latin typeface="+mj-lt"/>
              </a:rPr>
              <a:t>ranging </a:t>
            </a:r>
            <a:r>
              <a:rPr lang="en-GB" sz="2400" dirty="0">
                <a:latin typeface="+mj-lt"/>
              </a:rPr>
              <a:t>from 1 (</a:t>
            </a:r>
            <a:r>
              <a:rPr lang="ja-JP" altLang="en-GB" sz="2400" dirty="0">
                <a:latin typeface="+mj-lt"/>
              </a:rPr>
              <a:t>“</a:t>
            </a:r>
            <a:r>
              <a:rPr lang="en-GB" sz="2400" dirty="0">
                <a:latin typeface="+mj-lt"/>
              </a:rPr>
              <a:t>Strongly Disagree</a:t>
            </a:r>
            <a:r>
              <a:rPr lang="ja-JP" altLang="en-GB" sz="2400" dirty="0">
                <a:latin typeface="+mj-lt"/>
              </a:rPr>
              <a:t>”</a:t>
            </a:r>
            <a:r>
              <a:rPr lang="en-GB" sz="2400" dirty="0">
                <a:latin typeface="+mj-lt"/>
              </a:rPr>
              <a:t>) </a:t>
            </a:r>
            <a:r>
              <a:rPr lang="en-GB" sz="2400" dirty="0" smtClean="0">
                <a:latin typeface="+mj-lt"/>
              </a:rPr>
              <a:t>to 5(</a:t>
            </a:r>
            <a:r>
              <a:rPr lang="ja-JP" altLang="en-GB" sz="2400" dirty="0">
                <a:latin typeface="+mj-lt"/>
              </a:rPr>
              <a:t>“</a:t>
            </a:r>
            <a:r>
              <a:rPr lang="en-GB" sz="2400" dirty="0">
                <a:latin typeface="+mj-lt"/>
              </a:rPr>
              <a:t>Strongly Agree</a:t>
            </a:r>
            <a:r>
              <a:rPr lang="ja-JP" altLang="en-GB" sz="2400" dirty="0">
                <a:latin typeface="+mj-lt"/>
              </a:rPr>
              <a:t>”</a:t>
            </a:r>
            <a:r>
              <a:rPr lang="en-GB" sz="2400" dirty="0">
                <a:latin typeface="+mj-lt"/>
              </a:rPr>
              <a:t>). When we reverse score an item, we want 1's to turn into </a:t>
            </a:r>
            <a:r>
              <a:rPr lang="en-GB" sz="2400" dirty="0" smtClean="0">
                <a:latin typeface="+mj-lt"/>
              </a:rPr>
              <a:t>5'</a:t>
            </a:r>
            <a:r>
              <a:rPr lang="en-GB" sz="2400" dirty="0">
                <a:latin typeface="+mj-lt"/>
              </a:rPr>
              <a:t>s, </a:t>
            </a:r>
            <a:r>
              <a:rPr lang="en-GB" sz="2400" dirty="0" smtClean="0">
                <a:latin typeface="+mj-lt"/>
              </a:rPr>
              <a:t>5'</a:t>
            </a:r>
            <a:r>
              <a:rPr lang="en-GB" sz="2400" dirty="0">
                <a:latin typeface="+mj-lt"/>
              </a:rPr>
              <a:t>s to turn into 1's, and all the scores in between to become their appropriate opposite </a:t>
            </a:r>
            <a:r>
              <a:rPr lang="en-GB" sz="2400" dirty="0" smtClean="0">
                <a:latin typeface="+mj-lt"/>
              </a:rPr>
              <a:t>(4'</a:t>
            </a:r>
            <a:r>
              <a:rPr lang="en-GB" sz="2400" dirty="0">
                <a:latin typeface="+mj-lt"/>
              </a:rPr>
              <a:t>s into </a:t>
            </a:r>
            <a:r>
              <a:rPr lang="en-GB" sz="2400" dirty="0" smtClean="0">
                <a:latin typeface="+mj-lt"/>
              </a:rPr>
              <a:t>2’s, etc</a:t>
            </a:r>
            <a:r>
              <a:rPr lang="en-GB" sz="2400" dirty="0">
                <a:latin typeface="+mj-lt"/>
              </a:rPr>
              <a:t>.). </a:t>
            </a:r>
          </a:p>
        </p:txBody>
      </p:sp>
    </p:spTree>
    <p:extLst>
      <p:ext uri="{BB962C8B-B14F-4D97-AF65-F5344CB8AC3E}">
        <p14:creationId xmlns:p14="http://schemas.microsoft.com/office/powerpoint/2010/main" val="410497299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3D9B62A5-788F-294A-9D62-FF6E67AFD00B}" type="slidenum">
              <a:rPr lang="en-GB"/>
              <a:pPr eaLnBrk="1" hangingPunct="1"/>
              <a:t>17</a:t>
            </a:fld>
            <a:endParaRPr lang="en-GB"/>
          </a:p>
        </p:txBody>
      </p:sp>
      <p:sp>
        <p:nvSpPr>
          <p:cNvPr id="6148" name="Text Box 4"/>
          <p:cNvSpPr txBox="1">
            <a:spLocks noChangeArrowheads="1"/>
          </p:cNvSpPr>
          <p:nvPr/>
        </p:nvSpPr>
        <p:spPr bwMode="auto">
          <a:xfrm>
            <a:off x="838200" y="1905000"/>
            <a:ext cx="7391400"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n-lt"/>
              </a:rPr>
              <a:t>Fortunately, there is a simple mathematical rule for reverse scoring.</a:t>
            </a:r>
          </a:p>
          <a:p>
            <a:pPr eaLnBrk="1" hangingPunct="1"/>
            <a:endParaRPr lang="en-GB" sz="2400" dirty="0">
              <a:latin typeface="+mn-lt"/>
            </a:endParaRPr>
          </a:p>
          <a:p>
            <a:pPr algn="ctr" eaLnBrk="1" hangingPunct="1"/>
            <a:r>
              <a:rPr lang="en-GB" sz="2400" dirty="0">
                <a:latin typeface="+mn-lt"/>
              </a:rPr>
              <a:t>reverse score(x) = max(x) + 1 – x</a:t>
            </a:r>
          </a:p>
          <a:p>
            <a:pPr eaLnBrk="1" hangingPunct="1"/>
            <a:endParaRPr lang="en-GB" sz="2400" dirty="0">
              <a:latin typeface="+mn-lt"/>
            </a:endParaRPr>
          </a:p>
          <a:p>
            <a:pPr eaLnBrk="1" hangingPunct="1"/>
            <a:r>
              <a:rPr lang="en-GB" sz="2400" dirty="0">
                <a:latin typeface="+mn-lt"/>
              </a:rPr>
              <a:t>Where max(x) is the maximum possible value for x. In our case, max(x) is </a:t>
            </a:r>
            <a:r>
              <a:rPr lang="en-GB" sz="2400" dirty="0" smtClean="0">
                <a:latin typeface="+mn-lt"/>
              </a:rPr>
              <a:t>5 </a:t>
            </a:r>
            <a:r>
              <a:rPr lang="en-GB" sz="2400" dirty="0">
                <a:latin typeface="+mn-lt"/>
              </a:rPr>
              <a:t>because the </a:t>
            </a:r>
            <a:r>
              <a:rPr lang="en-GB" sz="2400" dirty="0" err="1">
                <a:latin typeface="+mn-lt"/>
              </a:rPr>
              <a:t>Likert</a:t>
            </a:r>
            <a:r>
              <a:rPr lang="en-GB" sz="2400" dirty="0">
                <a:latin typeface="+mn-lt"/>
              </a:rPr>
              <a:t> scale only went up to </a:t>
            </a:r>
            <a:r>
              <a:rPr lang="en-GB" sz="2400" dirty="0" smtClean="0">
                <a:latin typeface="+mn-lt"/>
              </a:rPr>
              <a:t>7. </a:t>
            </a:r>
            <a:r>
              <a:rPr lang="en-GB" sz="2400" dirty="0">
                <a:latin typeface="+mn-lt"/>
              </a:rPr>
              <a:t>To reverse score, we take </a:t>
            </a:r>
            <a:r>
              <a:rPr lang="en-GB" sz="2400" dirty="0" smtClean="0">
                <a:latin typeface="+mn-lt"/>
              </a:rPr>
              <a:t>5 </a:t>
            </a:r>
            <a:r>
              <a:rPr lang="en-GB" sz="2400" dirty="0">
                <a:latin typeface="+mn-lt"/>
              </a:rPr>
              <a:t>+ 1 = </a:t>
            </a:r>
            <a:r>
              <a:rPr lang="en-GB" sz="2400" dirty="0" smtClean="0">
                <a:latin typeface="+mn-lt"/>
              </a:rPr>
              <a:t>6, </a:t>
            </a:r>
            <a:r>
              <a:rPr lang="en-GB" sz="2400" dirty="0">
                <a:latin typeface="+mn-lt"/>
              </a:rPr>
              <a:t>and subtract our scores from that </a:t>
            </a:r>
          </a:p>
          <a:p>
            <a:pPr eaLnBrk="1" hangingPunct="1"/>
            <a:r>
              <a:rPr lang="en-GB" sz="2400" dirty="0" smtClean="0">
                <a:latin typeface="+mn-lt"/>
              </a:rPr>
              <a:t>6 </a:t>
            </a:r>
            <a:r>
              <a:rPr lang="en-GB" sz="2400" dirty="0">
                <a:latin typeface="+mn-lt"/>
              </a:rPr>
              <a:t>- </a:t>
            </a:r>
            <a:r>
              <a:rPr lang="en-GB" sz="2400" dirty="0" smtClean="0">
                <a:latin typeface="+mn-lt"/>
              </a:rPr>
              <a:t>5 </a:t>
            </a:r>
            <a:r>
              <a:rPr lang="en-GB" sz="2400" dirty="0">
                <a:latin typeface="+mn-lt"/>
              </a:rPr>
              <a:t>= 1, </a:t>
            </a:r>
            <a:r>
              <a:rPr lang="en-GB" sz="2400" dirty="0" smtClean="0">
                <a:latin typeface="+mn-lt"/>
              </a:rPr>
              <a:t>6 </a:t>
            </a:r>
            <a:r>
              <a:rPr lang="en-GB" sz="2400" dirty="0">
                <a:latin typeface="+mn-lt"/>
              </a:rPr>
              <a:t>- 1 = </a:t>
            </a:r>
            <a:r>
              <a:rPr lang="en-GB" sz="2400" dirty="0" smtClean="0">
                <a:latin typeface="+mn-lt"/>
              </a:rPr>
              <a:t>5. </a:t>
            </a:r>
            <a:endParaRPr lang="en-GB" sz="2400" dirty="0">
              <a:latin typeface="+mn-lt"/>
            </a:endParaRPr>
          </a:p>
        </p:txBody>
      </p:sp>
      <p:sp>
        <p:nvSpPr>
          <p:cNvPr id="2" name="Title 1"/>
          <p:cNvSpPr>
            <a:spLocks noGrp="1"/>
          </p:cNvSpPr>
          <p:nvPr>
            <p:ph type="ctrTitle"/>
          </p:nvPr>
        </p:nvSpPr>
        <p:spPr/>
        <p:txBody>
          <a:bodyPr/>
          <a:lstStyle/>
          <a:p>
            <a:endParaRPr lang="en-US"/>
          </a:p>
        </p:txBody>
      </p:sp>
    </p:spTree>
    <p:extLst>
      <p:ext uri="{BB962C8B-B14F-4D97-AF65-F5344CB8AC3E}">
        <p14:creationId xmlns:p14="http://schemas.microsoft.com/office/powerpoint/2010/main" val="406751590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44978D59-1CF7-2046-A585-D9D334AFD9D8}" type="slidenum">
              <a:rPr lang="en-GB"/>
              <a:pPr eaLnBrk="1" hangingPunct="1"/>
              <a:t>18</a:t>
            </a:fld>
            <a:endParaRPr lang="en-GB"/>
          </a:p>
        </p:txBody>
      </p:sp>
      <p:sp>
        <p:nvSpPr>
          <p:cNvPr id="7172" name="Text Box 4"/>
          <p:cNvSpPr txBox="1">
            <a:spLocks noChangeArrowheads="1"/>
          </p:cNvSpPr>
          <p:nvPr/>
        </p:nvSpPr>
        <p:spPr bwMode="auto">
          <a:xfrm>
            <a:off x="838200" y="516467"/>
            <a:ext cx="7391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To get SPSS to reverse score.</a:t>
            </a:r>
          </a:p>
          <a:p>
            <a:pPr algn="ctr" eaLnBrk="1" hangingPunct="1"/>
            <a:r>
              <a:rPr lang="en-GB" sz="2400" dirty="0">
                <a:latin typeface="+mj-lt"/>
              </a:rPr>
              <a:t>Transform &gt; Compute </a:t>
            </a:r>
            <a:r>
              <a:rPr lang="en-GB" sz="2400" dirty="0" smtClean="0">
                <a:latin typeface="+mj-lt"/>
              </a:rPr>
              <a:t>Variable</a:t>
            </a:r>
          </a:p>
          <a:p>
            <a:pPr algn="ctr" eaLnBrk="1" hangingPunct="1"/>
            <a:r>
              <a:rPr lang="en-GB" sz="2400" dirty="0" smtClean="0">
                <a:latin typeface="+mj-lt"/>
              </a:rPr>
              <a:t>Please see </a:t>
            </a:r>
            <a:r>
              <a:rPr lang="en-GB" sz="2400" dirty="0" err="1" smtClean="0">
                <a:latin typeface="+mj-lt"/>
              </a:rPr>
              <a:t>Ntoumanis</a:t>
            </a:r>
            <a:r>
              <a:rPr lang="en-GB" sz="2400" dirty="0" smtClean="0">
                <a:latin typeface="+mj-lt"/>
              </a:rPr>
              <a:t>, 2001 on how you reverse scores using SPSS</a:t>
            </a:r>
          </a:p>
          <a:p>
            <a:pPr algn="ctr" eaLnBrk="1" hangingPunct="1"/>
            <a:endParaRPr lang="en-GB" sz="2400" dirty="0">
              <a:latin typeface="+mj-lt"/>
            </a:endParaRPr>
          </a:p>
          <a:p>
            <a:pPr algn="ctr" eaLnBrk="1" hangingPunct="1"/>
            <a:endParaRPr lang="en-GB" sz="2400" dirty="0">
              <a:latin typeface="+mj-lt"/>
            </a:endParaRPr>
          </a:p>
        </p:txBody>
      </p:sp>
      <p:pic>
        <p:nvPicPr>
          <p:cNvPr id="717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6067" y="2257425"/>
            <a:ext cx="4686300" cy="460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78951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 – USUAL STEPS BEFORE YOU CONDUCT ANY 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CHECK FOR ERRORS IN YOUR DATA SET</a:t>
            </a:r>
          </a:p>
          <a:p>
            <a:r>
              <a:rPr lang="en-US" dirty="0" smtClean="0"/>
              <a:t>THEN REVERSE ITEMS IF IT IS NEEDED</a:t>
            </a:r>
          </a:p>
          <a:p>
            <a:r>
              <a:rPr lang="en-US" dirty="0" smtClean="0"/>
              <a:t>THEN RUN RELIABILITY ANALYSIS (DELETE ITEMS IF IT IS NEEDED IN ORDER TO INCREASE ALPHA LEVEL</a:t>
            </a:r>
          </a:p>
          <a:p>
            <a:r>
              <a:rPr lang="en-US" dirty="0" smtClean="0"/>
              <a:t>COMPUTE THE MEAN</a:t>
            </a:r>
          </a:p>
          <a:p>
            <a:r>
              <a:rPr lang="en-US" dirty="0" smtClean="0"/>
              <a:t>RUN NORMALITY TEST IN ORDER TO SEE IF YOU WILL FOLLOW A PARAMETRIC OR NON-PARAMETRIC PROCEDURE…</a:t>
            </a:r>
          </a:p>
        </p:txBody>
      </p:sp>
    </p:spTree>
    <p:extLst>
      <p:ext uri="{BB962C8B-B14F-4D97-AF65-F5344CB8AC3E}">
        <p14:creationId xmlns:p14="http://schemas.microsoft.com/office/powerpoint/2010/main" val="1858722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latin typeface="+mj-lt"/>
              </a:rPr>
              <a:t>It is very common in psychological research to collect multiple measures of the same construct. </a:t>
            </a:r>
          </a:p>
          <a:p>
            <a:r>
              <a:rPr lang="en-GB" dirty="0" smtClean="0">
                <a:latin typeface="+mj-lt"/>
              </a:rPr>
              <a:t>For example, in a questionnaire designed to measure task goals, there are typically many items that collectively measure the construct of task goals. To have confidence in a measure such as this, we need to test its reliability, the degree to which it is error-free. </a:t>
            </a:r>
          </a:p>
          <a:p>
            <a:r>
              <a:rPr lang="en-GB" dirty="0" smtClean="0">
                <a:latin typeface="+mj-lt"/>
              </a:rPr>
              <a:t>The type of reliability we'll be examining here is called internal consistency reliability. the degree to which multiple measures of the same thing agree with one another.</a:t>
            </a:r>
          </a:p>
          <a:p>
            <a:endParaRPr lang="en-US" dirty="0"/>
          </a:p>
        </p:txBody>
      </p:sp>
    </p:spTree>
    <p:extLst>
      <p:ext uri="{BB962C8B-B14F-4D97-AF65-F5344CB8AC3E}">
        <p14:creationId xmlns:p14="http://schemas.microsoft.com/office/powerpoint/2010/main" val="221363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reliability?</a:t>
            </a:r>
            <a:endParaRPr lang="en-US" dirty="0"/>
          </a:p>
        </p:txBody>
      </p:sp>
      <p:sp>
        <p:nvSpPr>
          <p:cNvPr id="3" name="Content Placeholder 2"/>
          <p:cNvSpPr>
            <a:spLocks noGrp="1"/>
          </p:cNvSpPr>
          <p:nvPr>
            <p:ph idx="1"/>
          </p:nvPr>
        </p:nvSpPr>
        <p:spPr/>
        <p:txBody>
          <a:bodyPr>
            <a:noAutofit/>
          </a:bodyPr>
          <a:lstStyle/>
          <a:p>
            <a:pPr lvl="1"/>
            <a:r>
              <a:rPr lang="en-US" sz="2000" dirty="0" smtClean="0">
                <a:latin typeface="+mj-lt"/>
                <a:cs typeface="Times New Roman" pitchFamily="18" charset="0"/>
              </a:rPr>
              <a:t>A reliable measure is reproducible and precise: each time it is used it produces the same results, all else being equal.</a:t>
            </a:r>
          </a:p>
          <a:p>
            <a:r>
              <a:rPr lang="en-US" sz="2000" dirty="0" smtClean="0">
                <a:latin typeface="+mj-lt"/>
                <a:cs typeface="Times New Roman" pitchFamily="18" charset="0"/>
              </a:rPr>
              <a:t>Internal consistency reliability analysis is a parametric procedure used to evaluate the consistency of results across items within a single scale (i.e., instrument) or subscale that is composed of multiple items.</a:t>
            </a:r>
          </a:p>
          <a:p>
            <a:pPr lvl="1"/>
            <a:r>
              <a:rPr lang="en-US" sz="2000" dirty="0" smtClean="0">
                <a:latin typeface="+mj-lt"/>
                <a:cs typeface="Times New Roman" pitchFamily="18" charset="0"/>
              </a:rPr>
              <a:t>All items in an internally consistent scale assess the same construct. </a:t>
            </a:r>
          </a:p>
          <a:p>
            <a:pPr lvl="1"/>
            <a:r>
              <a:rPr lang="en-US" sz="2000" dirty="0" smtClean="0">
                <a:latin typeface="+mj-lt"/>
                <a:cs typeface="Times New Roman" pitchFamily="18" charset="0"/>
              </a:rPr>
              <a:t>The most fundamental problem with single item measures is not merely that they tend to be less valid, less accurate, and less reliable than their multi-item equivalents. </a:t>
            </a:r>
          </a:p>
          <a:p>
            <a:pPr lvl="1"/>
            <a:r>
              <a:rPr lang="en-US" sz="2000" dirty="0" smtClean="0">
                <a:latin typeface="+mj-lt"/>
                <a:cs typeface="Times New Roman" pitchFamily="18" charset="0"/>
              </a:rPr>
              <a:t>It is rather, that the social scientist rarely has sufficient information to estimate their measurement properties. Thus their degree of validity, accuracy, and reliability is often unknowable </a:t>
            </a:r>
            <a:br>
              <a:rPr lang="en-US" sz="2000" dirty="0" smtClean="0">
                <a:latin typeface="+mj-lt"/>
                <a:cs typeface="Times New Roman" pitchFamily="18" charset="0"/>
              </a:rPr>
            </a:br>
            <a:r>
              <a:rPr lang="en-US" sz="2000" dirty="0" smtClean="0">
                <a:latin typeface="+mj-lt"/>
                <a:cs typeface="Times New Roman" pitchFamily="18" charset="0"/>
              </a:rPr>
              <a:t>(McIver and Carmines, 1981, p. 15). </a:t>
            </a:r>
          </a:p>
          <a:p>
            <a:r>
              <a:rPr lang="en-US" sz="2000" dirty="0" smtClean="0">
                <a:latin typeface="+mj-lt"/>
              </a:rPr>
              <a:t>IMPORTANT!! THE SCALE SHOULD INCLUDE AT LEAST 2 ITEMS!!!</a:t>
            </a:r>
            <a:endParaRPr lang="en-US" sz="2000" dirty="0">
              <a:latin typeface="+mj-lt"/>
            </a:endParaRPr>
          </a:p>
        </p:txBody>
      </p:sp>
    </p:spTree>
    <p:extLst>
      <p:ext uri="{BB962C8B-B14F-4D97-AF65-F5344CB8AC3E}">
        <p14:creationId xmlns:p14="http://schemas.microsoft.com/office/powerpoint/2010/main" val="3976256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72534"/>
            <a:ext cx="8229600" cy="6485466"/>
          </a:xfrm>
        </p:spPr>
        <p:txBody>
          <a:bodyPr>
            <a:normAutofit fontScale="62500" lnSpcReduction="20000"/>
          </a:bodyPr>
          <a:lstStyle/>
          <a:p>
            <a:pPr marL="342900" lvl="1" indent="-342900">
              <a:buFont typeface="Arial" pitchFamily="34" charset="0"/>
              <a:buChar char="•"/>
            </a:pPr>
            <a:r>
              <a:rPr lang="en-US" sz="3800" dirty="0" smtClean="0">
                <a:latin typeface="+mj-lt"/>
                <a:cs typeface="Times New Roman" pitchFamily="18" charset="0"/>
              </a:rPr>
              <a:t>Procedures for estimating reliability produce a reliability coefficient, which is a correlation coefficient that ranges in value from zero to + 1.0. When a reliability coefficient is zero, all variability in obtained test scores is due to measurement error. Conversely, when a reliability coefficient is 1.0, all variability in scores reflects true score variability. </a:t>
            </a:r>
          </a:p>
          <a:p>
            <a:pPr marL="342900" lvl="1" indent="-342900">
              <a:buFont typeface="Arial" pitchFamily="34" charset="0"/>
              <a:buChar char="•"/>
            </a:pPr>
            <a:endParaRPr lang="en-US" sz="3800" dirty="0" smtClean="0">
              <a:latin typeface="+mj-lt"/>
            </a:endParaRPr>
          </a:p>
          <a:p>
            <a:r>
              <a:rPr lang="en-US" sz="3800" dirty="0" smtClean="0">
                <a:latin typeface="+mj-lt"/>
              </a:rPr>
              <a:t>Reliability coefficients can be interpreted as follows:</a:t>
            </a:r>
          </a:p>
          <a:p>
            <a:pPr lvl="1"/>
            <a:r>
              <a:rPr lang="en-US" sz="3800" dirty="0" smtClean="0">
                <a:latin typeface="+mj-lt"/>
              </a:rPr>
              <a:t>George and </a:t>
            </a:r>
            <a:r>
              <a:rPr lang="en-US" sz="3800" dirty="0" err="1" smtClean="0">
                <a:latin typeface="+mj-lt"/>
              </a:rPr>
              <a:t>Mallery</a:t>
            </a:r>
            <a:r>
              <a:rPr lang="en-US" sz="3800" dirty="0" smtClean="0">
                <a:latin typeface="+mj-lt"/>
              </a:rPr>
              <a:t> (2003) provide the following rules of thumb: “&gt; .9 – Excellent,  &gt; .8 – Good, &gt; .7 – Acceptable,  &gt; .6 – Questionable,  &gt; .5 – Poor, and</a:t>
            </a:r>
          </a:p>
          <a:p>
            <a:pPr marL="457200" lvl="1" indent="0">
              <a:buNone/>
            </a:pPr>
            <a:r>
              <a:rPr lang="en-US" sz="3800" dirty="0" smtClean="0">
                <a:latin typeface="+mj-lt"/>
              </a:rPr>
              <a:t> &lt; .5 – Unacceptable” (p. 231). </a:t>
            </a:r>
          </a:p>
          <a:p>
            <a:pPr marL="457200" lvl="1" indent="0">
              <a:buNone/>
            </a:pPr>
            <a:endParaRPr lang="en-US" sz="3800" dirty="0"/>
          </a:p>
          <a:p>
            <a:pPr marL="457200" lvl="1" indent="0">
              <a:buNone/>
            </a:pPr>
            <a:r>
              <a:rPr lang="en-US" sz="3800" dirty="0" smtClean="0"/>
              <a:t>While increasing the value of alpha is partially dependent upon the number of items in the scale, it should be noted that this has diminishing returns. It should also be noted that an alpha of .8 is probably a reasonable goal. It should also be noted that while a high value for </a:t>
            </a:r>
            <a:r>
              <a:rPr lang="en-US" sz="3800" dirty="0" err="1" smtClean="0"/>
              <a:t>Cronbach’s</a:t>
            </a:r>
            <a:r>
              <a:rPr lang="en-US" sz="3800" dirty="0" smtClean="0"/>
              <a:t> alpha indicates good internal consistency of the items in the scale, it does not mean that the scale is </a:t>
            </a:r>
            <a:r>
              <a:rPr lang="en-US" sz="3800" dirty="0" err="1" smtClean="0"/>
              <a:t>unidimensional</a:t>
            </a:r>
            <a:r>
              <a:rPr lang="en-US" sz="3800" dirty="0" smtClean="0"/>
              <a:t>.</a:t>
            </a:r>
          </a:p>
          <a:p>
            <a:pPr marL="0" indent="0">
              <a:buNone/>
            </a:pPr>
            <a:endParaRPr lang="en-US" dirty="0"/>
          </a:p>
        </p:txBody>
      </p:sp>
    </p:spTree>
    <p:extLst>
      <p:ext uri="{BB962C8B-B14F-4D97-AF65-F5344CB8AC3E}">
        <p14:creationId xmlns:p14="http://schemas.microsoft.com/office/powerpoint/2010/main" val="163251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using </a:t>
            </a:r>
            <a:r>
              <a:rPr lang="en-US" dirty="0" err="1" smtClean="0"/>
              <a:t>Likert</a:t>
            </a:r>
            <a:r>
              <a:rPr lang="en-US" dirty="0" smtClean="0"/>
              <a:t>-type scales it is imperative to calculate and report </a:t>
            </a:r>
            <a:r>
              <a:rPr lang="en-US" dirty="0" err="1" smtClean="0"/>
              <a:t>Cronbach’s</a:t>
            </a:r>
            <a:r>
              <a:rPr lang="en-US" dirty="0" smtClean="0"/>
              <a:t> alpha coefficient for internal consistency reliability for any scales or subscales one may be using. The analysis of the data then must use these summated scales or subscales and not individual items. If one does otherwise, the reliability of the items is at best probably low and at worst unknown. </a:t>
            </a:r>
          </a:p>
          <a:p>
            <a:r>
              <a:rPr lang="en-US" b="1" dirty="0" err="1" smtClean="0"/>
              <a:t>Cronbach’s</a:t>
            </a:r>
            <a:r>
              <a:rPr lang="en-US" b="1" dirty="0" smtClean="0"/>
              <a:t> alpha does not provide reliability estimates for single items</a:t>
            </a:r>
            <a:endParaRPr lang="en-US" b="1" dirty="0"/>
          </a:p>
        </p:txBody>
      </p:sp>
    </p:spTree>
    <p:extLst>
      <p:ext uri="{BB962C8B-B14F-4D97-AF65-F5344CB8AC3E}">
        <p14:creationId xmlns:p14="http://schemas.microsoft.com/office/powerpoint/2010/main" val="281935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a:t>
            </a:r>
            <a:br>
              <a:rPr lang="en-US" dirty="0" smtClean="0"/>
            </a:br>
            <a:r>
              <a:rPr lang="en-US" dirty="0" smtClean="0"/>
              <a:t>Reliability of task goals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2562" y="1871345"/>
            <a:ext cx="5274310" cy="3563620"/>
          </a:xfrm>
          <a:prstGeom prst="rect">
            <a:avLst/>
          </a:prstGeom>
        </p:spPr>
      </p:pic>
      <p:sp>
        <p:nvSpPr>
          <p:cNvPr id="6" name="Text Box 14"/>
          <p:cNvSpPr txBox="1">
            <a:spLocks noChangeArrowheads="1"/>
          </p:cNvSpPr>
          <p:nvPr/>
        </p:nvSpPr>
        <p:spPr bwMode="auto">
          <a:xfrm>
            <a:off x="1452562" y="1423035"/>
            <a:ext cx="3505200" cy="27699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hangingPunct="0">
              <a:spcAft>
                <a:spcPts val="0"/>
              </a:spcAft>
            </a:pPr>
            <a:r>
              <a:rPr lang="el-GR" sz="1200" dirty="0">
                <a:effectLst/>
                <a:latin typeface="Times New Roman"/>
                <a:ea typeface="Times New Roman"/>
                <a:cs typeface="Times New Roman"/>
              </a:rPr>
              <a:t>1) </a:t>
            </a:r>
            <a:r>
              <a:rPr lang="en-US" sz="1200" b="1" i="1" dirty="0" smtClean="0">
                <a:effectLst/>
                <a:latin typeface="Times New Roman"/>
                <a:ea typeface="Times New Roman"/>
                <a:cs typeface="Times New Roman"/>
              </a:rPr>
              <a:t>Analyze-</a:t>
            </a:r>
            <a:r>
              <a:rPr lang="el-GR" sz="1200" dirty="0" smtClean="0">
                <a:effectLst/>
                <a:latin typeface="Times New Roman"/>
                <a:ea typeface="Times New Roman"/>
                <a:cs typeface="Times New Roman"/>
              </a:rPr>
              <a:t> </a:t>
            </a:r>
            <a:r>
              <a:rPr lang="en-US" sz="1200" b="1" i="1" dirty="0">
                <a:effectLst/>
                <a:latin typeface="Times New Roman"/>
                <a:ea typeface="Times New Roman"/>
                <a:cs typeface="Times New Roman"/>
              </a:rPr>
              <a:t>Scale </a:t>
            </a:r>
            <a:r>
              <a:rPr lang="en-US" sz="1200" dirty="0" smtClean="0">
                <a:effectLst/>
                <a:latin typeface="Times New Roman"/>
                <a:ea typeface="Times New Roman"/>
                <a:cs typeface="Times New Roman"/>
              </a:rPr>
              <a:t>-</a:t>
            </a:r>
            <a:r>
              <a:rPr lang="en-US" sz="1200" b="1" i="1" dirty="0" smtClean="0">
                <a:effectLst/>
                <a:latin typeface="Times New Roman"/>
                <a:ea typeface="Times New Roman"/>
                <a:cs typeface="Times New Roman"/>
              </a:rPr>
              <a:t>Reliability </a:t>
            </a:r>
            <a:r>
              <a:rPr lang="en-US" sz="1200" b="1" i="1" dirty="0">
                <a:effectLst/>
                <a:latin typeface="Times New Roman"/>
                <a:ea typeface="Times New Roman"/>
                <a:cs typeface="Times New Roman"/>
              </a:rPr>
              <a:t>Analysis</a:t>
            </a:r>
            <a:endParaRPr lang="en-US" sz="1000" dirty="0">
              <a:effectLst/>
              <a:latin typeface="Times New Roman"/>
              <a:ea typeface="Times New Roman"/>
              <a:cs typeface="Times New Roman"/>
            </a:endParaRPr>
          </a:p>
        </p:txBody>
      </p:sp>
      <p:cxnSp>
        <p:nvCxnSpPr>
          <p:cNvPr id="7" name="Straight Arrow Connector 6"/>
          <p:cNvCxnSpPr/>
          <p:nvPr/>
        </p:nvCxnSpPr>
        <p:spPr>
          <a:xfrm flipH="1" flipV="1">
            <a:off x="2048933" y="1610995"/>
            <a:ext cx="937154" cy="361316"/>
          </a:xfrm>
          <a:prstGeom prst="straightConnector1">
            <a:avLst/>
          </a:prstGeom>
          <a:noFill/>
          <a:ln w="25400" cap="flat" cmpd="sng" algn="ctr">
            <a:solidFill>
              <a:srgbClr val="4F81BD">
                <a:shade val="95000"/>
                <a:satMod val="105000"/>
              </a:srgbClr>
            </a:solidFill>
            <a:prstDash val="solid"/>
            <a:tailEnd type="arrow"/>
          </a:ln>
          <a:effectLst/>
        </p:spPr>
      </p:cxnSp>
      <p:cxnSp>
        <p:nvCxnSpPr>
          <p:cNvPr id="8" name="Straight Arrow Connector 7"/>
          <p:cNvCxnSpPr/>
          <p:nvPr/>
        </p:nvCxnSpPr>
        <p:spPr>
          <a:xfrm flipH="1" flipV="1">
            <a:off x="2509837" y="1610995"/>
            <a:ext cx="676275" cy="2256792"/>
          </a:xfrm>
          <a:prstGeom prst="straightConnector1">
            <a:avLst/>
          </a:prstGeom>
          <a:noFill/>
          <a:ln w="25400" cap="flat" cmpd="sng" algn="ctr">
            <a:solidFill>
              <a:srgbClr val="4F81BD">
                <a:shade val="95000"/>
                <a:satMod val="105000"/>
              </a:srgbClr>
            </a:solidFill>
            <a:prstDash val="solid"/>
            <a:tailEnd type="arrow"/>
          </a:ln>
          <a:effectLst/>
        </p:spPr>
      </p:cxnSp>
      <p:cxnSp>
        <p:nvCxnSpPr>
          <p:cNvPr id="9" name="Straight Arrow Connector 8"/>
          <p:cNvCxnSpPr>
            <a:endCxn id="6" idx="2"/>
          </p:cNvCxnSpPr>
          <p:nvPr/>
        </p:nvCxnSpPr>
        <p:spPr>
          <a:xfrm flipH="1" flipV="1">
            <a:off x="3205162" y="1700034"/>
            <a:ext cx="1162051" cy="2167752"/>
          </a:xfrm>
          <a:prstGeom prst="straightConnector1">
            <a:avLst/>
          </a:prstGeom>
          <a:noFill/>
          <a:ln w="25400" cap="flat" cmpd="sng" algn="ctr">
            <a:solidFill>
              <a:srgbClr val="4F81BD">
                <a:shade val="95000"/>
                <a:satMod val="105000"/>
              </a:srgbClr>
            </a:solidFill>
            <a:prstDash val="solid"/>
            <a:tailEnd type="arrow"/>
          </a:ln>
          <a:effectLst/>
        </p:spPr>
      </p:cxnSp>
    </p:spTree>
    <p:extLst>
      <p:ext uri="{BB962C8B-B14F-4D97-AF65-F5344CB8AC3E}">
        <p14:creationId xmlns:p14="http://schemas.microsoft.com/office/powerpoint/2010/main" val="3659413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8445" y="2261235"/>
            <a:ext cx="5276215" cy="2981325"/>
          </a:xfrm>
          <a:prstGeom prst="rect">
            <a:avLst/>
          </a:prstGeom>
        </p:spPr>
      </p:pic>
      <p:sp>
        <p:nvSpPr>
          <p:cNvPr id="6" name="Text Box 11"/>
          <p:cNvSpPr txBox="1">
            <a:spLocks noChangeArrowheads="1"/>
          </p:cNvSpPr>
          <p:nvPr/>
        </p:nvSpPr>
        <p:spPr bwMode="auto">
          <a:xfrm>
            <a:off x="1409700" y="1615440"/>
            <a:ext cx="6324600" cy="46166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hangingPunct="0">
              <a:spcAft>
                <a:spcPts val="0"/>
              </a:spcAft>
            </a:pPr>
            <a:r>
              <a:rPr lang="el-GR" sz="1200" dirty="0">
                <a:effectLst/>
                <a:latin typeface="Times New Roman"/>
                <a:ea typeface="Times New Roman"/>
                <a:cs typeface="Times New Roman"/>
              </a:rPr>
              <a:t>2</a:t>
            </a:r>
            <a:r>
              <a:rPr lang="el-GR" sz="1200" dirty="0" smtClean="0">
                <a:effectLst/>
                <a:latin typeface="Times New Roman"/>
                <a:ea typeface="Times New Roman"/>
                <a:cs typeface="Times New Roman"/>
              </a:rPr>
              <a:t>)</a:t>
            </a:r>
            <a:r>
              <a:rPr lang="en-US" sz="1200" dirty="0">
                <a:latin typeface="Times New Roman"/>
                <a:ea typeface="Times New Roman"/>
                <a:cs typeface="Times New Roman"/>
              </a:rPr>
              <a:t> </a:t>
            </a:r>
            <a:r>
              <a:rPr lang="en-US" sz="1200" dirty="0" smtClean="0">
                <a:latin typeface="Times New Roman"/>
                <a:ea typeface="Times New Roman"/>
                <a:cs typeface="Times New Roman"/>
              </a:rPr>
              <a:t>Select </a:t>
            </a:r>
            <a:r>
              <a:rPr lang="en-US" sz="1200" dirty="0" smtClean="0">
                <a:effectLst/>
                <a:latin typeface="Times New Roman"/>
                <a:ea typeface="Times New Roman"/>
                <a:cs typeface="Times New Roman"/>
              </a:rPr>
              <a:t>variables from task</a:t>
            </a:r>
            <a:r>
              <a:rPr lang="el-GR" sz="1200" dirty="0" smtClean="0">
                <a:effectLst/>
                <a:latin typeface="Times New Roman"/>
                <a:ea typeface="Times New Roman"/>
                <a:cs typeface="Times New Roman"/>
              </a:rPr>
              <a:t>1 </a:t>
            </a:r>
            <a:r>
              <a:rPr lang="en-US" sz="1200" dirty="0" smtClean="0">
                <a:effectLst/>
                <a:latin typeface="Times New Roman"/>
                <a:ea typeface="Times New Roman"/>
                <a:cs typeface="Times New Roman"/>
              </a:rPr>
              <a:t>to task</a:t>
            </a:r>
            <a:r>
              <a:rPr lang="el-GR" sz="1200" dirty="0" smtClean="0">
                <a:effectLst/>
                <a:latin typeface="Times New Roman"/>
                <a:ea typeface="Times New Roman"/>
                <a:cs typeface="Times New Roman"/>
              </a:rPr>
              <a:t>7</a:t>
            </a:r>
            <a:r>
              <a:rPr lang="en-US" sz="1200" dirty="0">
                <a:latin typeface="Times New Roman"/>
                <a:ea typeface="Times New Roman"/>
                <a:cs typeface="Times New Roman"/>
              </a:rPr>
              <a:t> </a:t>
            </a:r>
            <a:r>
              <a:rPr lang="el-GR" sz="1200" dirty="0" smtClean="0">
                <a:effectLst/>
                <a:latin typeface="Times New Roman"/>
                <a:ea typeface="Times New Roman"/>
                <a:cs typeface="Times New Roman"/>
              </a:rPr>
              <a:t> </a:t>
            </a:r>
            <a:r>
              <a:rPr lang="en-US" sz="1200" dirty="0" smtClean="0">
                <a:effectLst/>
                <a:latin typeface="Times New Roman"/>
                <a:ea typeface="Times New Roman"/>
                <a:cs typeface="Times New Roman"/>
              </a:rPr>
              <a:t>and with the arrow insert them to </a:t>
            </a:r>
            <a:r>
              <a:rPr lang="en-US" sz="1200" b="1" dirty="0" smtClean="0">
                <a:effectLst/>
                <a:latin typeface="Times New Roman"/>
                <a:ea typeface="Times New Roman"/>
                <a:cs typeface="Times New Roman"/>
              </a:rPr>
              <a:t>Items</a:t>
            </a:r>
            <a:r>
              <a:rPr lang="el-GR" sz="1200" dirty="0">
                <a:effectLst/>
                <a:latin typeface="Times New Roman"/>
                <a:ea typeface="Times New Roman"/>
                <a:cs typeface="Times New Roman"/>
              </a:rPr>
              <a:t>: </a:t>
            </a:r>
            <a:r>
              <a:rPr lang="en-US" sz="1200" dirty="0" smtClean="0">
                <a:effectLst/>
                <a:latin typeface="Times New Roman"/>
                <a:ea typeface="Times New Roman"/>
                <a:cs typeface="Times New Roman"/>
              </a:rPr>
              <a:t>Then click </a:t>
            </a:r>
            <a:r>
              <a:rPr lang="el-GR" sz="1200" dirty="0" smtClean="0">
                <a:effectLst/>
                <a:latin typeface="Times New Roman"/>
                <a:ea typeface="Times New Roman"/>
                <a:cs typeface="Times New Roman"/>
              </a:rPr>
              <a:t> </a:t>
            </a:r>
            <a:r>
              <a:rPr lang="en-US" sz="1200" b="1" i="1" dirty="0">
                <a:effectLst/>
                <a:latin typeface="Times New Roman"/>
                <a:ea typeface="Times New Roman"/>
                <a:cs typeface="Times New Roman"/>
              </a:rPr>
              <a:t>Statistics</a:t>
            </a:r>
            <a:endParaRPr lang="en-US" sz="1000" dirty="0">
              <a:effectLst/>
              <a:latin typeface="Times New Roman"/>
              <a:ea typeface="Times New Roman"/>
              <a:cs typeface="Times New Roman"/>
            </a:endParaRPr>
          </a:p>
        </p:txBody>
      </p:sp>
      <p:cxnSp>
        <p:nvCxnSpPr>
          <p:cNvPr id="7" name="Straight Arrow Connector 6"/>
          <p:cNvCxnSpPr/>
          <p:nvPr/>
        </p:nvCxnSpPr>
        <p:spPr>
          <a:xfrm flipH="1" flipV="1">
            <a:off x="5543550" y="2060575"/>
            <a:ext cx="381000" cy="1457325"/>
          </a:xfrm>
          <a:prstGeom prst="straightConnector1">
            <a:avLst/>
          </a:prstGeom>
          <a:noFill/>
          <a:ln w="25400" cap="flat" cmpd="sng" algn="ctr">
            <a:solidFill>
              <a:srgbClr val="4F81BD">
                <a:shade val="95000"/>
                <a:satMod val="105000"/>
              </a:srgbClr>
            </a:solidFill>
            <a:prstDash val="solid"/>
            <a:tailEnd type="arrow"/>
          </a:ln>
          <a:effectLst/>
        </p:spPr>
      </p:cxnSp>
      <p:cxnSp>
        <p:nvCxnSpPr>
          <p:cNvPr id="8" name="Straight Arrow Connector 7"/>
          <p:cNvCxnSpPr/>
          <p:nvPr/>
        </p:nvCxnSpPr>
        <p:spPr>
          <a:xfrm flipH="1" flipV="1">
            <a:off x="2009775" y="2060575"/>
            <a:ext cx="2581274" cy="1847849"/>
          </a:xfrm>
          <a:prstGeom prst="straightConnector1">
            <a:avLst/>
          </a:prstGeom>
          <a:noFill/>
          <a:ln w="25400" cap="flat" cmpd="sng" algn="ctr">
            <a:solidFill>
              <a:srgbClr val="4F81BD">
                <a:shade val="95000"/>
                <a:satMod val="105000"/>
              </a:srgbClr>
            </a:solidFill>
            <a:prstDash val="solid"/>
            <a:tailEnd type="arrow"/>
          </a:ln>
          <a:effectLst/>
        </p:spPr>
      </p:cxnSp>
    </p:spTree>
    <p:extLst>
      <p:ext uri="{BB962C8B-B14F-4D97-AF65-F5344CB8AC3E}">
        <p14:creationId xmlns:p14="http://schemas.microsoft.com/office/powerpoint/2010/main" val="1869353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5868390-0D83-E941-99E6-36E1B78FA6FB}" type="slidenum">
              <a:rPr lang="en-GB"/>
              <a:pPr eaLnBrk="1" hangingPunct="1"/>
              <a:t>8</a:t>
            </a:fld>
            <a:endParaRPr lang="en-GB"/>
          </a:p>
        </p:txBody>
      </p:sp>
      <p:sp>
        <p:nvSpPr>
          <p:cNvPr id="12292" name="Text Box 4"/>
          <p:cNvSpPr txBox="1">
            <a:spLocks noChangeArrowheads="1"/>
          </p:cNvSpPr>
          <p:nvPr/>
        </p:nvSpPr>
        <p:spPr bwMode="auto">
          <a:xfrm>
            <a:off x="1066800" y="736600"/>
            <a:ext cx="73914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Click on the box labelled Statistics and select Scale if item deleted (explained below).</a:t>
            </a:r>
          </a:p>
        </p:txBody>
      </p:sp>
      <p:pic>
        <p:nvPicPr>
          <p:cNvPr id="1229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930400"/>
            <a:ext cx="3949700"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824498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FE4DBAE6-58E6-C34F-AE04-D6877BBF766A}" type="slidenum">
              <a:rPr lang="en-GB"/>
              <a:pPr eaLnBrk="1" hangingPunct="1"/>
              <a:t>9</a:t>
            </a:fld>
            <a:endParaRPr lang="en-GB"/>
          </a:p>
        </p:txBody>
      </p:sp>
      <p:sp>
        <p:nvSpPr>
          <p:cNvPr id="13316" name="Text Box 4"/>
          <p:cNvSpPr txBox="1">
            <a:spLocks noChangeArrowheads="1"/>
          </p:cNvSpPr>
          <p:nvPr/>
        </p:nvSpPr>
        <p:spPr bwMode="auto">
          <a:xfrm>
            <a:off x="838200" y="736600"/>
            <a:ext cx="73914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sz="2400" dirty="0">
                <a:latin typeface="+mj-lt"/>
              </a:rPr>
              <a:t>Click on the box labelled Statistics and select Scale if item deleted (explained below).</a:t>
            </a:r>
          </a:p>
        </p:txBody>
      </p:sp>
      <p:pic>
        <p:nvPicPr>
          <p:cNvPr id="133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0" y="2065867"/>
            <a:ext cx="3949700"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Box 1"/>
          <p:cNvSpPr txBox="1">
            <a:spLocks noChangeArrowheads="1"/>
          </p:cNvSpPr>
          <p:nvPr/>
        </p:nvSpPr>
        <p:spPr bwMode="auto">
          <a:xfrm>
            <a:off x="76200" y="4446588"/>
            <a:ext cx="2438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dirty="0">
                <a:latin typeface="+mj-lt"/>
              </a:rPr>
              <a:t>Press 'Continue' and then 'OK.' You should get the following output.</a:t>
            </a:r>
          </a:p>
        </p:txBody>
      </p:sp>
    </p:spTree>
    <p:extLst>
      <p:ext uri="{BB962C8B-B14F-4D97-AF65-F5344CB8AC3E}">
        <p14:creationId xmlns:p14="http://schemas.microsoft.com/office/powerpoint/2010/main" val="316664208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TotalTime>
  <Words>1304</Words>
  <Application>Microsoft Macintosh PowerPoint</Application>
  <PresentationFormat>On-screen Show (4:3)</PresentationFormat>
  <Paragraphs>74</Paragraphs>
  <Slides>19</Slides>
  <Notes>11</Notes>
  <HiddenSlides>0</HiddenSlides>
  <MMClips>0</MMClips>
  <ScaleCrop>false</ScaleCrop>
  <HeadingPairs>
    <vt:vector size="6" baseType="variant">
      <vt:variant>
        <vt:lpstr>Theme</vt:lpstr>
      </vt:variant>
      <vt:variant>
        <vt:i4>1</vt:i4>
      </vt:variant>
      <vt:variant>
        <vt:lpstr>Links</vt:lpstr>
      </vt:variant>
      <vt:variant>
        <vt:i4>2</vt:i4>
      </vt:variant>
      <vt:variant>
        <vt:lpstr>Slide Titles</vt:lpstr>
      </vt:variant>
      <vt:variant>
        <vt:i4>19</vt:i4>
      </vt:variant>
    </vt:vector>
  </HeadingPairs>
  <TitlesOfParts>
    <vt:vector size="22" baseType="lpstr">
      <vt:lpstr>Office Theme</vt:lpstr>
      <vt:lpstr>OSX:Users:Nikos:Desktop:stats_book:SEND:13.analysh_aksiopistias_SEND:13.analysh_aksiopistias.docx!OLE_LINK1</vt:lpstr>
      <vt:lpstr>OSX:Users:Nikos:Desktop:stats_book:SEND:13.analysh_aksiopistias_SEND:13.analysh_aksiopistias.docx!OLE_LINK2</vt:lpstr>
      <vt:lpstr>Internal Consistency Reliability Analysis </vt:lpstr>
      <vt:lpstr>PowerPoint Presentation</vt:lpstr>
      <vt:lpstr>What is reliability?</vt:lpstr>
      <vt:lpstr>PowerPoint Presentation</vt:lpstr>
      <vt:lpstr>Conclusion</vt:lpstr>
      <vt:lpstr>EXAMPLE Reliability of task goals</vt:lpstr>
      <vt:lpstr>PowerPoint Presentation</vt:lpstr>
      <vt:lpstr>PowerPoint Presentation</vt:lpstr>
      <vt:lpstr>PowerPoint Presentation</vt:lpstr>
      <vt:lpstr>OUTPUT</vt:lpstr>
      <vt:lpstr>Improving Reliability</vt:lpstr>
      <vt:lpstr>Improving Reliability</vt:lpstr>
      <vt:lpstr>Computing a mean score for a questionnaire</vt:lpstr>
      <vt:lpstr>Computing a mean score for a questionnaire</vt:lpstr>
      <vt:lpstr>NOTICE - Reverse Scoring</vt:lpstr>
      <vt:lpstr>PowerPoint Presentation</vt:lpstr>
      <vt:lpstr>PowerPoint Presentation</vt:lpstr>
      <vt:lpstr>PowerPoint Presentation</vt:lpstr>
      <vt:lpstr>CONCLUSION – USUAL STEPS BEFORE YOU CONDUCT ANY ANALYSIS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Consistency Reliability Analysis </dc:title>
  <dc:creator>Nikos</dc:creator>
  <cp:lastModifiedBy>Nikos</cp:lastModifiedBy>
  <cp:revision>8</cp:revision>
  <dcterms:created xsi:type="dcterms:W3CDTF">2014-12-05T08:41:44Z</dcterms:created>
  <dcterms:modified xsi:type="dcterms:W3CDTF">2014-12-05T09:36:17Z</dcterms:modified>
</cp:coreProperties>
</file>