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89750" cy="967105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Τίτλο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22" name="Υπότιτλο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Στυλ κύριου υπότιτλου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20" name="Θέση υποσέλιδου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Έλλειψη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Ορθογώνιο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Έλλειψη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Έλλειψη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6" name="Ορθογώνιο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Ορθογώνιο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Διάγραμμα ροής: Διεργασία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Διάγραμμα ροής: Διεργασία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Πίτα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Έλλειψη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Κουλούρα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Θέση τίτλου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9" name="Θέση κειμένου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Θέση ημερομηνίας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2853615-BFDE-46DE-814C-47EC6EF6D371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15" name="Ορθογώνιο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03648" y="620688"/>
            <a:ext cx="7406640" cy="2160240"/>
          </a:xfrm>
        </p:spPr>
        <p:txBody>
          <a:bodyPr>
            <a:normAutofit fontScale="90000"/>
          </a:bodyPr>
          <a:lstStyle/>
          <a:p>
            <a:pPr algn="ctr"/>
            <a:br>
              <a:rPr lang="el-GR" sz="2400" dirty="0"/>
            </a:br>
            <a:br>
              <a:rPr lang="el-GR" sz="2400" b="1" dirty="0">
                <a:solidFill>
                  <a:schemeClr val="accent3">
                    <a:lumMod val="75000"/>
                  </a:schemeClr>
                </a:solidFill>
                <a:effectLst/>
              </a:rPr>
            </a:br>
            <a:r>
              <a:rPr lang="el-GR" sz="3600" b="1" dirty="0">
                <a:solidFill>
                  <a:schemeClr val="accent3">
                    <a:lumMod val="75000"/>
                  </a:schemeClr>
                </a:solidFill>
                <a:effectLst/>
              </a:rPr>
              <a:t>ΕΙΔΙΚΟ ΧΩΡΟΤΑΞΙΚΟ ΠΛΑΙΣΙΟ ΓΙΑ ΤΗ ΒΙΟΜΗΧΑΝΙΑ</a:t>
            </a:r>
            <a:br>
              <a:rPr lang="el-GR" sz="3600" b="1" dirty="0">
                <a:solidFill>
                  <a:schemeClr val="accent3">
                    <a:lumMod val="75000"/>
                  </a:schemeClr>
                </a:solidFill>
                <a:effectLst/>
              </a:rPr>
            </a:br>
            <a:br>
              <a:rPr lang="el-GR" sz="3600" b="1" dirty="0">
                <a:solidFill>
                  <a:schemeClr val="accent3">
                    <a:lumMod val="75000"/>
                  </a:schemeClr>
                </a:solidFill>
                <a:effectLst/>
              </a:rPr>
            </a:br>
            <a:r>
              <a:rPr lang="el-GR" sz="2000" b="1" dirty="0">
                <a:solidFill>
                  <a:schemeClr val="accent3">
                    <a:lumMod val="75000"/>
                  </a:schemeClr>
                </a:solidFill>
                <a:effectLst/>
              </a:rPr>
              <a:t>(ΦΕΚ Α.Α.Π. 151/13.4.2009) </a:t>
            </a:r>
            <a:endParaRPr lang="el-GR" sz="1600" b="1" dirty="0">
              <a:solidFill>
                <a:schemeClr val="accent3">
                  <a:lumMod val="75000"/>
                </a:schemeClr>
              </a:solidFill>
              <a:effectLst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403648" y="4365104"/>
            <a:ext cx="7406640" cy="1752600"/>
          </a:xfrm>
        </p:spPr>
        <p:txBody>
          <a:bodyPr/>
          <a:lstStyle/>
          <a:p>
            <a:r>
              <a:rPr lang="el-GR" altLang="el-GR" sz="20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Μάριος Χαϊνταρλής</a:t>
            </a:r>
          </a:p>
          <a:p>
            <a:r>
              <a:rPr lang="el-GR" altLang="el-GR" sz="20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Αναπληρωτής Καθηγητής Πανεπιστημίου Θεσσαλίας</a:t>
            </a:r>
            <a:endParaRPr lang="en-US" altLang="el-GR" sz="20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38074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b="1" dirty="0">
                <a:solidFill>
                  <a:schemeClr val="accent3">
                    <a:lumMod val="50000"/>
                  </a:schemeClr>
                </a:solidFill>
                <a:effectLst/>
              </a:rPr>
              <a:t>(συνέχεια…)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l-GR" sz="1800" dirty="0">
              <a:solidFill>
                <a:schemeClr val="accent3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Το Ε.Χ.Π. για τη Βιομηχανία προκρίνει το μοντέλο καθετοποιημένης ανάπτυξης των μεταλλευτικών/ εξορυκτικών δραστηριοτήτων, καθώς είναι οικονομικά πιο πρόσφορο και </a:t>
            </a:r>
            <a:r>
              <a:rPr lang="el-GR" sz="1800" b="1" u="sng" dirty="0">
                <a:solidFill>
                  <a:schemeClr val="accent3">
                    <a:lumMod val="50000"/>
                  </a:schemeClr>
                </a:solidFill>
              </a:rPr>
              <a:t>περιορίζει την εξάπλωση των δυσμενών περιβαλλοντικών επιπτώσεων σε ορισμένη περιοχή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. Υπό προϋποθέσεις, το Σ.τ.Ε. αποδέχεται ότι </a:t>
            </a:r>
            <a:r>
              <a:rPr lang="el-GR" sz="1800" b="1" u="sng" dirty="0">
                <a:solidFill>
                  <a:schemeClr val="accent3">
                    <a:lumMod val="50000"/>
                  </a:schemeClr>
                </a:solidFill>
              </a:rPr>
              <a:t>δεν απαιτείται η ΜΠΕ να εξετάζει εναλλακτικές λύσεις χωροθέτησης τέτοιων μονάδων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(εκτός από την μηδενική).</a:t>
            </a:r>
          </a:p>
          <a:p>
            <a:pPr marL="82296" indent="0" algn="just">
              <a:buNone/>
            </a:pPr>
            <a:endParaRPr lang="el-GR" sz="1800" dirty="0"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buFont typeface="Wingdings" panose="05000000000000000000" pitchFamily="2" charset="2"/>
              <a:buChar char="Ø"/>
            </a:pP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Βλ. Σ.τ.Ε. 4013/2013, 1423/2013, 670/2017, 2696/2016 και 1518/2020.</a:t>
            </a:r>
          </a:p>
        </p:txBody>
      </p:sp>
    </p:spTree>
    <p:extLst>
      <p:ext uri="{BB962C8B-B14F-4D97-AF65-F5344CB8AC3E}">
        <p14:creationId xmlns:p14="http://schemas.microsoft.com/office/powerpoint/2010/main" val="3941994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sz="2800" b="1" u="sng" dirty="0">
                <a:solidFill>
                  <a:schemeClr val="accent3">
                    <a:lumMod val="50000"/>
                  </a:schemeClr>
                </a:solidFill>
                <a:effectLst/>
              </a:rPr>
              <a:t>1. Δομή του Ε.Χ.Π. για τη Βιομηχανία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87624" y="1268760"/>
            <a:ext cx="7498080" cy="511256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Κεφάλαιο Α’: α.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Σκοπός και περιεχόμενο (άρθρο 1), 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β.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Ορισμοί και πεδίο εφαρμογής (άρθρο 2).</a:t>
            </a:r>
          </a:p>
          <a:p>
            <a:pPr algn="just">
              <a:lnSpc>
                <a:spcPct val="150000"/>
              </a:lnSpc>
            </a:pP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Κεφάλαιο Β’: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Στόχοι της Χωρικής Βιομηχανικής Πολιτικής (άρθρο 3).</a:t>
            </a:r>
          </a:p>
          <a:p>
            <a:pPr algn="just">
              <a:lnSpc>
                <a:spcPct val="150000"/>
              </a:lnSpc>
            </a:pP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Κεφάλαιο Γ’: α.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Εθνικό πρότυπο χωροταξικής οργάνωσης της βιομηχανίας, 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β.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Κατευθύνσεις </a:t>
            </a:r>
            <a:r>
              <a:rPr lang="el-GR" sz="1800" u="sng" dirty="0">
                <a:solidFill>
                  <a:schemeClr val="accent3">
                    <a:lumMod val="50000"/>
                  </a:schemeClr>
                </a:solidFill>
              </a:rPr>
              <a:t>κλαδικού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 και </a:t>
            </a:r>
            <a:r>
              <a:rPr lang="el-GR" sz="1800" u="sng" dirty="0">
                <a:solidFill>
                  <a:schemeClr val="accent3">
                    <a:lumMod val="50000"/>
                  </a:schemeClr>
                </a:solidFill>
              </a:rPr>
              <a:t>ειδικού χαρακτήρα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για τη στρατηγική χωρική οργάνωση της βιομηχανίας (άρθρο 5).</a:t>
            </a:r>
          </a:p>
          <a:p>
            <a:pPr algn="just">
              <a:lnSpc>
                <a:spcPct val="150000"/>
              </a:lnSpc>
            </a:pP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Κεφάλαιο Δ’: α.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Κατευθύνσεις για: </a:t>
            </a:r>
            <a:r>
              <a:rPr lang="en-US" sz="1800" b="1" dirty="0" err="1">
                <a:solidFill>
                  <a:schemeClr val="accent3">
                    <a:lumMod val="50000"/>
                  </a:schemeClr>
                </a:solidFill>
              </a:rPr>
              <a:t>i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)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το καθεστώς οργανωμένης χωροθέτησης της βιομηχανίας </a:t>
            </a:r>
            <a:r>
              <a:rPr lang="en-US" sz="1800" b="1" dirty="0">
                <a:solidFill>
                  <a:schemeClr val="accent3">
                    <a:lumMod val="50000"/>
                  </a:schemeClr>
                </a:solidFill>
              </a:rPr>
              <a:t>ii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)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το καθεστώς και τους όρους δόμησης της βιομηχανίας (άρθρα 6, 7)και 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β.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Κριτήρια και συμβατότητες χωροθέτησης των βιομηχανικών μονάδων και υποδοχέων που </a:t>
            </a:r>
            <a:r>
              <a:rPr lang="el-GR" sz="1800" u="sng" dirty="0">
                <a:solidFill>
                  <a:schemeClr val="accent3">
                    <a:lumMod val="50000"/>
                  </a:schemeClr>
                </a:solidFill>
              </a:rPr>
              <a:t>συνδέονται με τα χαρακτηριστικά της περιοχής χωροθέτησης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 (άρθρο 8).</a:t>
            </a:r>
          </a:p>
        </p:txBody>
      </p:sp>
    </p:spTree>
    <p:extLst>
      <p:ext uri="{BB962C8B-B14F-4D97-AF65-F5344CB8AC3E}">
        <p14:creationId xmlns:p14="http://schemas.microsoft.com/office/powerpoint/2010/main" val="3805789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dirty="0"/>
              <a:t>(συνέχεια…)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03648" y="1196752"/>
            <a:ext cx="7498080" cy="518457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Κεφάλαιο Ε’: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Κατευθύνσεις για τον </a:t>
            </a:r>
            <a:r>
              <a:rPr lang="el-GR" sz="1800" u="sng" dirty="0">
                <a:solidFill>
                  <a:schemeClr val="accent3">
                    <a:lumMod val="50000"/>
                  </a:schemeClr>
                </a:solidFill>
              </a:rPr>
              <a:t>υποκείμενο χωροταξικό και πολεοδομικό σχεδιασμό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 (άρθρο 9) και λοιπές κατευθύνσεις (άρθρο 10).</a:t>
            </a:r>
          </a:p>
          <a:p>
            <a:pPr>
              <a:lnSpc>
                <a:spcPct val="150000"/>
              </a:lnSpc>
            </a:pP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Κεφάλαιο Στ’: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Πρόγραμμα Δράσης (άρθρο 11).</a:t>
            </a:r>
          </a:p>
          <a:p>
            <a:pPr>
              <a:lnSpc>
                <a:spcPct val="150000"/>
              </a:lnSpc>
            </a:pP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Κεφάλαιο Ζ’: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Μεταβατικές και τελικές διατάξεις (άρθρα 12, 13 ,14).</a:t>
            </a:r>
          </a:p>
          <a:p>
            <a:pPr>
              <a:lnSpc>
                <a:spcPct val="150000"/>
              </a:lnSpc>
            </a:pP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Παραρτήματα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 Ι, ΙΙ, ΙΙΙ, IV, V και VI.</a:t>
            </a:r>
          </a:p>
          <a:p>
            <a:pPr>
              <a:lnSpc>
                <a:spcPct val="150000"/>
              </a:lnSpc>
            </a:pP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Διαγράμματα που προσαρτώνται: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− Διάγραμμα Ι: Εθνικό πρότυπο χωροταξικής οργάνωσης της βιομηχανίας.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− Διάγραμμα Ια: Πρότυπο χωροταξικής οργάνωσης της βιομηχανίας στην </a:t>
            </a:r>
            <a:r>
              <a:rPr lang="el-GR" sz="1800" u="sng" dirty="0">
                <a:solidFill>
                  <a:schemeClr val="accent3">
                    <a:lumMod val="50000"/>
                  </a:schemeClr>
                </a:solidFill>
              </a:rPr>
              <a:t>Αττική.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− Διάγραμμα ΙΙ: Κατευθύνσεις για τη χωρική βιομηχανική πολιτική σε </a:t>
            </a:r>
            <a:r>
              <a:rPr lang="el-GR" sz="1800" u="sng" dirty="0">
                <a:solidFill>
                  <a:schemeClr val="accent3">
                    <a:lumMod val="50000"/>
                  </a:schemeClr>
                </a:solidFill>
              </a:rPr>
              <a:t>επίπεδο νομού.</a:t>
            </a:r>
          </a:p>
        </p:txBody>
      </p:sp>
    </p:spTree>
    <p:extLst>
      <p:ext uri="{BB962C8B-B14F-4D97-AF65-F5344CB8AC3E}">
        <p14:creationId xmlns:p14="http://schemas.microsoft.com/office/powerpoint/2010/main" val="3219499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b="1" u="sng" dirty="0">
                <a:solidFill>
                  <a:schemeClr val="accent3">
                    <a:lumMod val="50000"/>
                  </a:schemeClr>
                </a:solidFill>
                <a:effectLst/>
              </a:rPr>
              <a:t>2. Βασικοί στόχοι και πρότυπο χωρικής οργάνωσης βιομηχανίας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05536"/>
          </a:xfrm>
        </p:spPr>
        <p:txBody>
          <a:bodyPr>
            <a:normAutofit fontScale="70000" lnSpcReduction="20000"/>
          </a:bodyPr>
          <a:lstStyle/>
          <a:p>
            <a:endParaRPr lang="el-GR" sz="1700" dirty="0">
              <a:solidFill>
                <a:schemeClr val="accent3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Ενίσχυση της ανταγωνιστικότητας της βιομηχανίας και του οικονομικού και χωρικού της ρόλου</a:t>
            </a:r>
          </a:p>
          <a:p>
            <a:pPr algn="just">
              <a:lnSpc>
                <a:spcPct val="150000"/>
              </a:lnSpc>
            </a:pP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Εγκατάσταση των βιομηχανικών δραστηριοτήτων εντός </a:t>
            </a: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οργανωμένων υποδοχέων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 – Σταδιακός </a:t>
            </a: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περιορισμός της διάσπαρτης χωροθέτησης 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και διάσπαρτη χωροθέτηση υπό όρους.</a:t>
            </a:r>
          </a:p>
          <a:p>
            <a:pPr algn="just">
              <a:lnSpc>
                <a:spcPct val="150000"/>
              </a:lnSpc>
            </a:pP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Επιλεκτική </a:t>
            </a: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διεύρυνση της γεωγραφικής βάσης της βιομηχανίας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, με την προώθηση ενός πιο πολυκεντρικού προτύπου οργάνωσης, και </a:t>
            </a: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επιλεκτική αποκέντρωση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 από τις μητροπολιτικές περιοχές Αθήνας και Θεσσαλονίκης.</a:t>
            </a:r>
          </a:p>
          <a:p>
            <a:pPr algn="just">
              <a:lnSpc>
                <a:spcPct val="150000"/>
              </a:lnSpc>
            </a:pPr>
            <a:r>
              <a:rPr lang="el-GR" sz="2400" dirty="0" err="1">
                <a:solidFill>
                  <a:schemeClr val="accent3">
                    <a:lumMod val="50000"/>
                  </a:schemeClr>
                </a:solidFill>
              </a:rPr>
              <a:t>Εξορθολογισμός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 των σχέσεων της βιομηχανικής δραστηριότητας με </a:t>
            </a: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συγκρουόμενες χρήσεις γης 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ή με κλάδους που αξιοποιούν ίδιους πόρους.</a:t>
            </a:r>
          </a:p>
          <a:p>
            <a:pPr algn="just">
              <a:lnSpc>
                <a:spcPct val="150000"/>
              </a:lnSpc>
            </a:pP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Ενσωμάτωση της </a:t>
            </a: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περιβαλλοντικής διάστασης 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στο σχεδιασμό, ιδίως μέσω της προώθησης των οργανωμένων υποδοχέων.</a:t>
            </a:r>
          </a:p>
          <a:p>
            <a:endParaRPr lang="el-GR" sz="2400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el-GR" sz="1700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el-GR" sz="17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225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5915744"/>
          </a:xfrm>
        </p:spPr>
        <p:txBody>
          <a:bodyPr>
            <a:normAutofit fontScale="92500" lnSpcReduction="20000"/>
          </a:bodyPr>
          <a:lstStyle/>
          <a:p>
            <a:pPr marL="82296" indent="0" algn="ctr">
              <a:lnSpc>
                <a:spcPct val="110000"/>
              </a:lnSpc>
              <a:buNone/>
            </a:pPr>
            <a:r>
              <a:rPr lang="el-GR" sz="3000" b="1" u="sng" dirty="0">
                <a:solidFill>
                  <a:schemeClr val="accent3">
                    <a:lumMod val="50000"/>
                  </a:schemeClr>
                </a:solidFill>
              </a:rPr>
              <a:t>3. Διάκριση του εθνικού χώρου σε τρεις κατηγορίες (άρθρο 4)</a:t>
            </a:r>
          </a:p>
          <a:p>
            <a:pPr marL="82296" indent="0" algn="just">
              <a:lnSpc>
                <a:spcPct val="110000"/>
              </a:lnSpc>
              <a:buNone/>
            </a:pPr>
            <a:endParaRPr lang="el-GR" sz="2400" b="1" dirty="0">
              <a:solidFill>
                <a:schemeClr val="accent3">
                  <a:lumMod val="50000"/>
                </a:schemeClr>
              </a:solidFill>
            </a:endParaRPr>
          </a:p>
          <a:p>
            <a:pPr marL="482346" indent="-400050" algn="just">
              <a:lnSpc>
                <a:spcPct val="110000"/>
              </a:lnSpc>
              <a:buFont typeface="+mj-lt"/>
              <a:buAutoNum type="arabicPeriod"/>
            </a:pP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Σε </a:t>
            </a: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πόλους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 και </a:t>
            </a: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άξονες ανάπτυξη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ς </a:t>
            </a:r>
          </a:p>
          <a:p>
            <a:pPr marL="482346" indent="-400050" algn="just">
              <a:lnSpc>
                <a:spcPct val="110000"/>
              </a:lnSpc>
              <a:buFont typeface="+mj-lt"/>
              <a:buAutoNum type="arabicPeriod"/>
            </a:pP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Σε περιοχές </a:t>
            </a: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εντατικοποίησης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επέκτασης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ποιοτικής αναδιάρθρωσης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 και </a:t>
            </a: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στήριξης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 της βιομηχανίας</a:t>
            </a:r>
          </a:p>
          <a:p>
            <a:pPr marL="482346" indent="-400050" algn="just">
              <a:lnSpc>
                <a:spcPct val="110000"/>
              </a:lnSpc>
              <a:buFont typeface="+mj-lt"/>
              <a:buAutoNum type="arabicPeriod"/>
            </a:pP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Σε </a:t>
            </a: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ειδικές κατηγορίες χώρου 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με συγκεκριμένες προτεραιότητες για την ανάπτυξη της βιομηχανίας. Ειδικότερα: </a:t>
            </a:r>
          </a:p>
          <a:p>
            <a:pPr marL="596646" indent="-514350" algn="just">
              <a:lnSpc>
                <a:spcPct val="110000"/>
              </a:lnSpc>
              <a:buFont typeface="+mj-lt"/>
              <a:buAutoNum type="romanLcPeriod"/>
            </a:pP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Ορεινός χώρος</a:t>
            </a:r>
          </a:p>
          <a:p>
            <a:pPr marL="596646" indent="-514350" algn="just">
              <a:lnSpc>
                <a:spcPct val="110000"/>
              </a:lnSpc>
              <a:buFont typeface="+mj-lt"/>
              <a:buAutoNum type="romanLcPeriod"/>
            </a:pP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Παράκτιος χώρος</a:t>
            </a:r>
          </a:p>
          <a:p>
            <a:pPr marL="596646" indent="-514350" algn="just">
              <a:lnSpc>
                <a:spcPct val="110000"/>
              </a:lnSpc>
              <a:buFont typeface="+mj-lt"/>
              <a:buAutoNum type="romanLcPeriod"/>
            </a:pP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Νησιωτικός χώρος</a:t>
            </a:r>
          </a:p>
          <a:p>
            <a:pPr marL="82296" indent="0">
              <a:lnSpc>
                <a:spcPct val="110000"/>
              </a:lnSpc>
              <a:buNone/>
            </a:pPr>
            <a:endParaRPr lang="el-GR" sz="1800" dirty="0">
              <a:solidFill>
                <a:schemeClr val="accent3">
                  <a:lumMod val="50000"/>
                </a:schemeClr>
              </a:solidFill>
            </a:endParaRPr>
          </a:p>
          <a:p>
            <a:pPr marL="482346" indent="-400050">
              <a:lnSpc>
                <a:spcPct val="150000"/>
              </a:lnSpc>
              <a:buFont typeface="+mj-lt"/>
              <a:buAutoNum type="arabicPeriod"/>
            </a:pPr>
            <a:endParaRPr lang="el-GR" sz="1700" dirty="0">
              <a:solidFill>
                <a:schemeClr val="accent3">
                  <a:lumMod val="50000"/>
                </a:schemeClr>
              </a:solidFill>
            </a:endParaRPr>
          </a:p>
          <a:p>
            <a:pPr marL="82296" indent="0">
              <a:lnSpc>
                <a:spcPct val="150000"/>
              </a:lnSpc>
              <a:buNone/>
            </a:pPr>
            <a:r>
              <a:rPr lang="el-GR" sz="1700" dirty="0">
                <a:solidFill>
                  <a:schemeClr val="accent3">
                    <a:lumMod val="50000"/>
                  </a:schemeClr>
                </a:solidFill>
              </a:rPr>
              <a:t>  </a:t>
            </a:r>
          </a:p>
          <a:p>
            <a:endParaRPr lang="el-GR" sz="17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186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l-GR" sz="2700" b="1" dirty="0">
                <a:effectLst/>
              </a:rPr>
              <a:t>4. Πρόβλεψη ειδικών κατευθύνσεων για 3 ειδικότερες κατηγορίες βιομηχανικών δραστηριοτήτων (άρθρο 5):</a:t>
            </a:r>
            <a:br>
              <a:rPr lang="el-GR" sz="2800" dirty="0"/>
            </a:b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5196" lvl="0" indent="-342900" algn="just">
              <a:lnSpc>
                <a:spcPct val="110000"/>
              </a:lnSpc>
              <a:buClr>
                <a:srgbClr val="3891A7"/>
              </a:buClr>
              <a:buFont typeface="+mj-lt"/>
              <a:buAutoNum type="arabicPeriod"/>
            </a:pPr>
            <a:r>
              <a:rPr lang="el-GR" sz="1700" dirty="0">
                <a:solidFill>
                  <a:srgbClr val="C32D2E">
                    <a:lumMod val="50000"/>
                  </a:srgbClr>
                </a:solidFill>
              </a:rPr>
              <a:t>Βιομηχανικές δραστηριότητες με </a:t>
            </a:r>
            <a:r>
              <a:rPr lang="el-GR" sz="1700" dirty="0" err="1">
                <a:solidFill>
                  <a:srgbClr val="C32D2E">
                    <a:lumMod val="50000"/>
                  </a:srgbClr>
                </a:solidFill>
              </a:rPr>
              <a:t>χωροθετική</a:t>
            </a:r>
            <a:r>
              <a:rPr lang="el-GR" sz="1700" dirty="0">
                <a:solidFill>
                  <a:srgbClr val="C32D2E">
                    <a:lumMod val="50000"/>
                  </a:srgbClr>
                </a:solidFill>
              </a:rPr>
              <a:t> εξάρτηση από </a:t>
            </a:r>
            <a:r>
              <a:rPr lang="el-GR" sz="1700" b="1" u="sng" dirty="0">
                <a:solidFill>
                  <a:srgbClr val="C32D2E">
                    <a:lumMod val="50000"/>
                  </a:srgbClr>
                </a:solidFill>
              </a:rPr>
              <a:t>αγροτικές πρώτες ύλες</a:t>
            </a:r>
          </a:p>
          <a:p>
            <a:pPr marL="425196" lvl="0" indent="-342900" algn="just">
              <a:lnSpc>
                <a:spcPct val="110000"/>
              </a:lnSpc>
              <a:buClr>
                <a:srgbClr val="3891A7"/>
              </a:buClr>
              <a:buFont typeface="+mj-lt"/>
              <a:buAutoNum type="arabicPeriod"/>
            </a:pPr>
            <a:r>
              <a:rPr lang="el-GR" sz="1700" dirty="0">
                <a:solidFill>
                  <a:srgbClr val="C32D2E">
                    <a:lumMod val="50000"/>
                  </a:srgbClr>
                </a:solidFill>
              </a:rPr>
              <a:t>Βιομηχανικές δραστηριότητες με </a:t>
            </a:r>
            <a:r>
              <a:rPr lang="el-GR" sz="1700" dirty="0" err="1">
                <a:solidFill>
                  <a:srgbClr val="C32D2E">
                    <a:lumMod val="50000"/>
                  </a:srgbClr>
                </a:solidFill>
              </a:rPr>
              <a:t>χωροθετική</a:t>
            </a:r>
            <a:r>
              <a:rPr lang="el-GR" sz="1700" dirty="0">
                <a:solidFill>
                  <a:srgbClr val="C32D2E">
                    <a:lumMod val="50000"/>
                  </a:srgbClr>
                </a:solidFill>
              </a:rPr>
              <a:t> εξάρτηση από </a:t>
            </a:r>
            <a:r>
              <a:rPr lang="el-GR" sz="1700" b="1" u="sng" dirty="0">
                <a:solidFill>
                  <a:srgbClr val="C32D2E">
                    <a:lumMod val="50000"/>
                  </a:srgbClr>
                </a:solidFill>
              </a:rPr>
              <a:t>πρώτες ύλες προερχόμενες από εξόρυξη.  </a:t>
            </a:r>
          </a:p>
          <a:p>
            <a:pPr marL="425196" lvl="0" indent="-342900" algn="just">
              <a:lnSpc>
                <a:spcPct val="110000"/>
              </a:lnSpc>
              <a:buClr>
                <a:srgbClr val="3891A7"/>
              </a:buClr>
              <a:buFont typeface="+mj-lt"/>
              <a:buAutoNum type="arabicPeriod"/>
            </a:pPr>
            <a:r>
              <a:rPr lang="el-GR" sz="1700" dirty="0">
                <a:solidFill>
                  <a:srgbClr val="C32D2E">
                    <a:lumMod val="50000"/>
                  </a:srgbClr>
                </a:solidFill>
              </a:rPr>
              <a:t>Βιομηχανικές δραστηριότητες με ανάγκη χωροθέτησης σε </a:t>
            </a:r>
            <a:r>
              <a:rPr lang="el-GR" sz="1700" b="1" u="sng" dirty="0">
                <a:solidFill>
                  <a:srgbClr val="C32D2E">
                    <a:lumMod val="50000"/>
                  </a:srgbClr>
                </a:solidFill>
              </a:rPr>
              <a:t>άμεση επαφή με θαλάσσιο μέτωπο</a:t>
            </a:r>
          </a:p>
          <a:p>
            <a:pPr marL="425196" lvl="0" indent="-342900" algn="just">
              <a:lnSpc>
                <a:spcPct val="110000"/>
              </a:lnSpc>
              <a:buClr>
                <a:srgbClr val="3891A7"/>
              </a:buClr>
              <a:buFont typeface="+mj-lt"/>
              <a:buAutoNum type="arabicPeriod"/>
            </a:pPr>
            <a:r>
              <a:rPr lang="el-GR" sz="1700" dirty="0">
                <a:solidFill>
                  <a:srgbClr val="C32D2E">
                    <a:lumMod val="50000"/>
                  </a:srgbClr>
                </a:solidFill>
              </a:rPr>
              <a:t>Μεγάλες υφιστάμενες βιομηχανικές επιχειρήσεις κρίσιμες για την τοπική οικονομία, για τις οποίες εγκρίνεται Επιχειρηματικό Σχέδιο Διάσωσης και Αναδιάρθρωσης</a:t>
            </a:r>
          </a:p>
          <a:p>
            <a:pPr marL="425196" lvl="0" indent="-342900" algn="just">
              <a:lnSpc>
                <a:spcPct val="110000"/>
              </a:lnSpc>
              <a:buClr>
                <a:srgbClr val="3891A7"/>
              </a:buClr>
              <a:buFont typeface="+mj-lt"/>
              <a:buAutoNum type="arabicPeriod"/>
            </a:pPr>
            <a:r>
              <a:rPr lang="el-GR" sz="1700" dirty="0">
                <a:solidFill>
                  <a:srgbClr val="C32D2E">
                    <a:lumMod val="50000"/>
                  </a:srgbClr>
                </a:solidFill>
              </a:rPr>
              <a:t>Επενδύσεις υψηλής τεχνολογίας</a:t>
            </a:r>
          </a:p>
          <a:p>
            <a:pPr marL="425196" lvl="0" indent="-342900" algn="just">
              <a:lnSpc>
                <a:spcPct val="110000"/>
              </a:lnSpc>
              <a:buClr>
                <a:srgbClr val="3891A7"/>
              </a:buClr>
              <a:buFont typeface="+mj-lt"/>
              <a:buAutoNum type="arabicPeriod"/>
            </a:pPr>
            <a:r>
              <a:rPr lang="el-GR" sz="1700" dirty="0">
                <a:solidFill>
                  <a:srgbClr val="C32D2E">
                    <a:lumMod val="50000"/>
                  </a:srgbClr>
                </a:solidFill>
              </a:rPr>
              <a:t>Μονάδες της Οδηγίας </a:t>
            </a:r>
            <a:r>
              <a:rPr lang="el-GR" sz="1700" b="1" u="sng" dirty="0" err="1">
                <a:solidFill>
                  <a:srgbClr val="C32D2E">
                    <a:lumMod val="50000"/>
                  </a:srgbClr>
                </a:solidFill>
              </a:rPr>
              <a:t>Σεβέζο</a:t>
            </a:r>
            <a:r>
              <a:rPr lang="el-GR" sz="1700" b="1" u="sng" dirty="0">
                <a:solidFill>
                  <a:srgbClr val="C32D2E">
                    <a:lumMod val="50000"/>
                  </a:srgbClr>
                </a:solidFill>
              </a:rPr>
              <a:t> ΙΙ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700" b="1" dirty="0">
                <a:solidFill>
                  <a:schemeClr val="accent3">
                    <a:lumMod val="50000"/>
                  </a:schemeClr>
                </a:solidFill>
              </a:rPr>
              <a:t>Οι ειδικές αυτές κατευθύνσεις αφορούν κατηγορίες τόσο βιομηχανικών μονάδων όσο και οργανωμένων υποδοχέων εξειδικευμένων για την υποδοχή τους και υπερισχύουν αντίθετων γενικών </a:t>
            </a:r>
            <a:r>
              <a:rPr lang="el-GR" sz="1700" b="1" dirty="0" err="1">
                <a:solidFill>
                  <a:schemeClr val="accent3">
                    <a:lumMod val="50000"/>
                  </a:schemeClr>
                </a:solidFill>
              </a:rPr>
              <a:t>χωροθετικών</a:t>
            </a:r>
            <a:r>
              <a:rPr lang="el-GR" sz="1700" b="1" dirty="0">
                <a:solidFill>
                  <a:schemeClr val="accent3">
                    <a:lumMod val="50000"/>
                  </a:schemeClr>
                </a:solidFill>
              </a:rPr>
              <a:t> κατευθύνσεων.</a:t>
            </a:r>
          </a:p>
        </p:txBody>
      </p:sp>
    </p:spTree>
    <p:extLst>
      <p:ext uri="{BB962C8B-B14F-4D97-AF65-F5344CB8AC3E}">
        <p14:creationId xmlns:p14="http://schemas.microsoft.com/office/powerpoint/2010/main" val="195104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b="1" u="sng" dirty="0">
                <a:solidFill>
                  <a:schemeClr val="accent3">
                    <a:lumMod val="50000"/>
                  </a:schemeClr>
                </a:solidFill>
                <a:effectLst/>
              </a:rPr>
              <a:t>5. Οργανωμένοι υποδοχείς βιομηχανικών δραστηριοτήτων (άρθρο 6)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Από άποψη </a:t>
            </a:r>
            <a:r>
              <a:rPr lang="el-GR" sz="1800" b="1" u="sng" dirty="0">
                <a:solidFill>
                  <a:schemeClr val="accent3">
                    <a:lumMod val="50000"/>
                  </a:schemeClr>
                </a:solidFill>
              </a:rPr>
              <a:t>χωρικής οργάνωσης 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διακρίνονται σε:</a:t>
            </a:r>
          </a:p>
          <a:p>
            <a:pPr marL="425196" indent="-342900">
              <a:buFont typeface="+mj-lt"/>
              <a:buAutoNum type="arabicPeriod"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Υποδοχείς γενικού χαρακτήρα</a:t>
            </a:r>
          </a:p>
          <a:p>
            <a:pPr marL="425196" indent="-342900">
              <a:buFont typeface="+mj-lt"/>
              <a:buAutoNum type="arabicPeriod"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Υποδοχείς εξυγίανσης</a:t>
            </a:r>
          </a:p>
          <a:p>
            <a:pPr marL="425196" indent="-342900">
              <a:buFont typeface="+mj-lt"/>
              <a:buAutoNum type="arabicPeriod"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Υποδοχείς χωροθέτησης μεμονωμένων μεγάλων μονάδων</a:t>
            </a:r>
          </a:p>
          <a:p>
            <a:pPr marL="425196" indent="-342900">
              <a:buFont typeface="+mj-lt"/>
              <a:buAutoNum type="arabicPeriod"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Ενδιάμεσοι οργανωμένοι υποδοχείς</a:t>
            </a:r>
          </a:p>
          <a:p>
            <a:pPr marL="425196" indent="-342900">
              <a:buFont typeface="+mj-lt"/>
              <a:buAutoNum type="arabicPeriod"/>
            </a:pPr>
            <a:endParaRPr lang="el-GR" sz="1800" dirty="0">
              <a:solidFill>
                <a:schemeClr val="accent3">
                  <a:lumMod val="50000"/>
                </a:schemeClr>
              </a:solidFill>
            </a:endParaRPr>
          </a:p>
          <a:p>
            <a:pPr marL="82296" indent="0">
              <a:buNone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Από άποψη </a:t>
            </a:r>
            <a:r>
              <a:rPr lang="el-GR" sz="1800" b="1" u="sng" dirty="0">
                <a:solidFill>
                  <a:schemeClr val="accent3">
                    <a:lumMod val="50000"/>
                  </a:schemeClr>
                </a:solidFill>
              </a:rPr>
              <a:t>βαθμίδων όχλησης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διακρίνονται σε:</a:t>
            </a:r>
          </a:p>
          <a:p>
            <a:pPr marL="425196" indent="-342900">
              <a:buFont typeface="+mj-lt"/>
              <a:buAutoNum type="arabicPeriod"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Χαμηλής όχλησης (Τύπου Γ)</a:t>
            </a:r>
          </a:p>
          <a:p>
            <a:pPr marL="425196" indent="-342900">
              <a:buFont typeface="+mj-lt"/>
              <a:buAutoNum type="arabicPeriod"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Μέσης όχλησης (Τύπου Β)</a:t>
            </a:r>
          </a:p>
          <a:p>
            <a:pPr marL="425196" indent="-342900">
              <a:buFont typeface="+mj-lt"/>
              <a:buAutoNum type="arabicPeriod"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Υψηλής όχλησης (Τύπου Α)</a:t>
            </a:r>
          </a:p>
          <a:p>
            <a:pPr marL="425196" indent="-342900">
              <a:buFont typeface="+mj-lt"/>
              <a:buAutoNum type="arabicPeriod"/>
            </a:pPr>
            <a:endParaRPr lang="el-GR" sz="1800" dirty="0">
              <a:solidFill>
                <a:schemeClr val="accent3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Οι κατευθύνσεις για το θεσμικό πλαίσιο χωροθέτησης, αδειοδότησης και διαχείρισής των οργανωμένων υποδοχέων προβλέπονται στο ίδιο άρθρο.</a:t>
            </a:r>
          </a:p>
        </p:txBody>
      </p:sp>
    </p:spTree>
    <p:extLst>
      <p:ext uri="{BB962C8B-B14F-4D97-AF65-F5344CB8AC3E}">
        <p14:creationId xmlns:p14="http://schemas.microsoft.com/office/powerpoint/2010/main" val="2287261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b="1" u="sng" dirty="0">
                <a:solidFill>
                  <a:schemeClr val="accent3">
                    <a:lumMod val="50000"/>
                  </a:schemeClr>
                </a:solidFill>
                <a:effectLst/>
              </a:rPr>
              <a:t>6. Πρόγραμμα Δράσης (άρθρο 11)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1800" b="1" u="sng" dirty="0">
                <a:solidFill>
                  <a:schemeClr val="accent3">
                    <a:lumMod val="50000"/>
                  </a:schemeClr>
                </a:solidFill>
              </a:rPr>
              <a:t>Μέτρα και δράσεις θεσμικού χαρακτήρα: </a:t>
            </a:r>
          </a:p>
          <a:p>
            <a:pPr marL="482346" indent="-400050">
              <a:buFont typeface="+mj-lt"/>
              <a:buAutoNum type="romanLcPeriod"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Άμεσης προτεραιότητας (αναγκαία για την εφαρμογή του Ε.Χ.Π).</a:t>
            </a:r>
          </a:p>
          <a:p>
            <a:pPr marL="82296" indent="0">
              <a:buNone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(π.χ. περιορισμός εκτός σχεδίου δόμησης, συμμόρφωση ΓΠΣ/ΣΧΟΟΑΠ …).</a:t>
            </a:r>
          </a:p>
          <a:p>
            <a:pPr marL="482346" indent="-400050">
              <a:buFont typeface="+mj-lt"/>
              <a:buAutoNum type="romanLcPeriod"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Δεύτερης, χρονικά, προτεραιότητας</a:t>
            </a:r>
          </a:p>
          <a:p>
            <a:pPr marL="482346" indent="-400050">
              <a:buFont typeface="+mj-lt"/>
              <a:buAutoNum type="romanLcPeriod"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Δυνητικής εφαρμογής</a:t>
            </a:r>
          </a:p>
          <a:p>
            <a:pPr marL="482346" indent="-400050">
              <a:buFont typeface="+mj-lt"/>
              <a:buAutoNum type="romanLcPeriod"/>
            </a:pPr>
            <a:endParaRPr lang="el-GR" sz="18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l-GR" sz="1800" b="1" u="sng" dirty="0">
                <a:solidFill>
                  <a:schemeClr val="accent3">
                    <a:lumMod val="50000"/>
                  </a:schemeClr>
                </a:solidFill>
              </a:rPr>
              <a:t>Μέτρα και δράσεις διοικητικού – οργανωτικού χαρακτήρα:</a:t>
            </a:r>
          </a:p>
          <a:p>
            <a:pPr marL="482346" indent="-400050">
              <a:buFont typeface="+mj-lt"/>
              <a:buAutoNum type="romanLcPeriod"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Άμεσης προτεραιότητας</a:t>
            </a:r>
          </a:p>
          <a:p>
            <a:pPr marL="482346" indent="-400050">
              <a:buFont typeface="+mj-lt"/>
              <a:buAutoNum type="romanLcPeriod"/>
            </a:pP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Δεύτερης, χρονικά, προτεραιότητας</a:t>
            </a:r>
          </a:p>
        </p:txBody>
      </p:sp>
    </p:spTree>
    <p:extLst>
      <p:ext uri="{BB962C8B-B14F-4D97-AF65-F5344CB8AC3E}">
        <p14:creationId xmlns:p14="http://schemas.microsoft.com/office/powerpoint/2010/main" val="3886767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b="1" u="sng" dirty="0">
                <a:solidFill>
                  <a:schemeClr val="accent3">
                    <a:lumMod val="50000"/>
                  </a:schemeClr>
                </a:solidFill>
                <a:effectLst/>
              </a:rPr>
              <a:t>7. Ερμηνεία του Ε.Χ.Π. για την Βιομηχανία από την νομολογία του Σ.τ.Ε.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Το Ε.Χ.Π. για τη Βιομηχανία απασχόλησε περιορισμένα την νομολογία του Σ.τ.Ε., συγκριτικά με άλλα Ειδικά Πλαίσια (Α.Π.Ε., Ιχθυοκαλλιέργειες…).</a:t>
            </a:r>
          </a:p>
          <a:p>
            <a:pPr algn="just"/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Κρίθηκε νόμιμο με την απόφαση 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4013/2013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 του Ε’ τμήματος. </a:t>
            </a:r>
          </a:p>
          <a:p>
            <a:pPr algn="just"/>
            <a:r>
              <a:rPr lang="el-GR" sz="1800" b="1" dirty="0">
                <a:solidFill>
                  <a:schemeClr val="accent3">
                    <a:lumMod val="50000"/>
                  </a:schemeClr>
                </a:solidFill>
              </a:rPr>
              <a:t>Τόσο οι γενικές – στρατηγικού χαρακτήρα ρυθμίσεις όσο και οι ειδικότερες- κανονιστικού χαρακτήρα ρυθμίσεις του Ε.Χ.Π. είναι δεσμευτικές, αν και διαφέρουν ως προς την κανονιστική πυκνότητά τους και το βαθμό διακριτικής ευχέρειας της Διοίκησης.</a:t>
            </a:r>
          </a:p>
          <a:p>
            <a:pPr algn="just"/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Είναι νόμιμη η εγκατάσταση βιομηχανικών δραστηριοτήτων εντός περιοχών του Δικτύου 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</a:rPr>
              <a:t>Natura 2000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και σε δάση και δασικές εκτάσεις, υπό τους όρους που προβλέπονται από τα αντίστοιχα νομοθετικά πλαίσια.</a:t>
            </a:r>
          </a:p>
          <a:p>
            <a:pPr algn="just"/>
            <a:r>
              <a:rPr lang="el-GR" sz="1800" dirty="0">
                <a:solidFill>
                  <a:schemeClr val="accent3">
                    <a:lumMod val="50000"/>
                  </a:schemeClr>
                </a:solidFill>
              </a:rPr>
              <a:t>Οι διατάξεις του Ε.Χ.Π. σε συνδυασμό με τις λεπτομερείς ρυθμίσεις του Γενικού Χωροταξικού Πλαισίου, αλλά και των Περιφερειακών Πλαισίων καθοδηγούν την κρίση του δικαστηρίου σε σχέση με το επιτρεπτό ή μη ορισμένης χωροθέτησης ή αδειοδότησης. </a:t>
            </a:r>
          </a:p>
        </p:txBody>
      </p:sp>
    </p:spTree>
    <p:extLst>
      <p:ext uri="{BB962C8B-B14F-4D97-AF65-F5344CB8AC3E}">
        <p14:creationId xmlns:p14="http://schemas.microsoft.com/office/powerpoint/2010/main" val="16433540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331</TotalTime>
  <Words>924</Words>
  <Application>Microsoft Office PowerPoint</Application>
  <PresentationFormat>Προβολή στην οθόνη (4:3)</PresentationFormat>
  <Paragraphs>78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7" baseType="lpstr">
      <vt:lpstr>Arial</vt:lpstr>
      <vt:lpstr>Corbel</vt:lpstr>
      <vt:lpstr>Gill Sans MT</vt:lpstr>
      <vt:lpstr>Verdana</vt:lpstr>
      <vt:lpstr>Wingdings</vt:lpstr>
      <vt:lpstr>Wingdings 2</vt:lpstr>
      <vt:lpstr>Ηλιοστάσιο</vt:lpstr>
      <vt:lpstr>  ΕΙΔΙΚΟ ΧΩΡΟΤΑΞΙΚΟ ΠΛΑΙΣΙΟ ΓΙΑ ΤΗ ΒΙΟΜΗΧΑΝΙΑ  (ΦΕΚ Α.Α.Π. 151/13.4.2009) </vt:lpstr>
      <vt:lpstr>1. Δομή του Ε.Χ.Π. για τη Βιομηχανία</vt:lpstr>
      <vt:lpstr>(συνέχεια…)</vt:lpstr>
      <vt:lpstr>2. Βασικοί στόχοι και πρότυπο χωρικής οργάνωσης βιομηχανίας</vt:lpstr>
      <vt:lpstr>Παρουσίαση του PowerPoint</vt:lpstr>
      <vt:lpstr>4. Πρόβλεψη ειδικών κατευθύνσεων για 3 ειδικότερες κατηγορίες βιομηχανικών δραστηριοτήτων (άρθρο 5): </vt:lpstr>
      <vt:lpstr>5. Οργανωμένοι υποδοχείς βιομηχανικών δραστηριοτήτων (άρθρο 6)</vt:lpstr>
      <vt:lpstr>6. Πρόγραμμα Δράσης (άρθρο 11)</vt:lpstr>
      <vt:lpstr>7. Ερμηνεία του Ε.Χ.Π. για την Βιομηχανία από την νομολογία του Σ.τ.Ε.</vt:lpstr>
      <vt:lpstr>(συνέχεια…)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ΕΙΔΙΚΟ ΧΩΡΟΤΑΞΙΚΟ ΠΛΑΙΣΙΟ ΓΙΑ ΤΗ ΒΙΟΜΗΧΑΝΙΑ</dc:title>
  <dc:creator>Xristis-01</dc:creator>
  <cp:lastModifiedBy> </cp:lastModifiedBy>
  <cp:revision>20</cp:revision>
  <cp:lastPrinted>2022-03-22T16:12:29Z</cp:lastPrinted>
  <dcterms:created xsi:type="dcterms:W3CDTF">2022-03-21T11:28:04Z</dcterms:created>
  <dcterms:modified xsi:type="dcterms:W3CDTF">2026-03-06T12:47:00Z</dcterms:modified>
</cp:coreProperties>
</file>