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623" r:id="rId3"/>
    <p:sldId id="627" r:id="rId4"/>
    <p:sldId id="624" r:id="rId5"/>
    <p:sldId id="625" r:id="rId6"/>
    <p:sldId id="630" r:id="rId7"/>
    <p:sldId id="265" r:id="rId8"/>
    <p:sldId id="266" r:id="rId9"/>
    <p:sldId id="268" r:id="rId10"/>
    <p:sldId id="267" r:id="rId11"/>
    <p:sldId id="269" r:id="rId12"/>
    <p:sldId id="275" r:id="rId13"/>
    <p:sldId id="271" r:id="rId14"/>
    <p:sldId id="272" r:id="rId15"/>
    <p:sldId id="273" r:id="rId16"/>
    <p:sldId id="274" r:id="rId17"/>
    <p:sldId id="276" r:id="rId18"/>
    <p:sldId id="277" r:id="rId19"/>
    <p:sldId id="278" r:id="rId20"/>
    <p:sldId id="279" r:id="rId21"/>
    <p:sldId id="280" r:id="rId22"/>
    <p:sldId id="281" r:id="rId23"/>
    <p:sldId id="282" r:id="rId24"/>
    <p:sldId id="283" r:id="rId25"/>
    <p:sldId id="629" r:id="rId26"/>
    <p:sldId id="615" r:id="rId27"/>
    <p:sldId id="616" r:id="rId28"/>
    <p:sldId id="617" r:id="rId29"/>
    <p:sldId id="618" r:id="rId30"/>
    <p:sldId id="577" r:id="rId31"/>
    <p:sldId id="578" r:id="rId32"/>
    <p:sldId id="526" r:id="rId33"/>
    <p:sldId id="608" r:id="rId34"/>
    <p:sldId id="603" r:id="rId35"/>
    <p:sldId id="609" r:id="rId36"/>
    <p:sldId id="605" r:id="rId37"/>
    <p:sldId id="610" r:id="rId38"/>
    <p:sldId id="606" r:id="rId39"/>
    <p:sldId id="257" r:id="rId40"/>
    <p:sldId id="607" r:id="rId41"/>
    <p:sldId id="614" r:id="rId42"/>
    <p:sldId id="604" r:id="rId43"/>
    <p:sldId id="611" r:id="rId44"/>
    <p:sldId id="620" r:id="rId45"/>
    <p:sldId id="474" r:id="rId46"/>
    <p:sldId id="622" r:id="rId47"/>
    <p:sldId id="510" r:id="rId48"/>
    <p:sldId id="511" r:id="rId49"/>
    <p:sldId id="621" r:id="rId50"/>
    <p:sldId id="612" r:id="rId51"/>
    <p:sldId id="613" r:id="rId52"/>
    <p:sldId id="529" r:id="rId53"/>
    <p:sldId id="531" r:id="rId54"/>
    <p:sldId id="587" r:id="rId55"/>
    <p:sldId id="591" r:id="rId56"/>
    <p:sldId id="592" r:id="rId57"/>
    <p:sldId id="593" r:id="rId58"/>
    <p:sldId id="502" r:id="rId59"/>
    <p:sldId id="505" r:id="rId60"/>
    <p:sldId id="391" r:id="rId61"/>
    <p:sldId id="383" r:id="rId62"/>
    <p:sldId id="384" r:id="rId63"/>
    <p:sldId id="395" r:id="rId64"/>
    <p:sldId id="396" r:id="rId65"/>
    <p:sldId id="353" r:id="rId66"/>
    <p:sldId id="376" r:id="rId67"/>
    <p:sldId id="368" r:id="rId68"/>
    <p:sldId id="371" r:id="rId69"/>
    <p:sldId id="370" r:id="rId70"/>
    <p:sldId id="372" r:id="rId71"/>
    <p:sldId id="367" r:id="rId72"/>
    <p:sldId id="373" r:id="rId73"/>
    <p:sldId id="375" r:id="rId74"/>
    <p:sldId id="374" r:id="rId75"/>
    <p:sldId id="390" r:id="rId76"/>
    <p:sldId id="535" r:id="rId77"/>
    <p:sldId id="594" r:id="rId78"/>
    <p:sldId id="595" r:id="rId79"/>
    <p:sldId id="547" r:id="rId80"/>
    <p:sldId id="548" r:id="rId81"/>
    <p:sldId id="549" r:id="rId82"/>
    <p:sldId id="550" r:id="rId83"/>
    <p:sldId id="576" r:id="rId84"/>
    <p:sldId id="596" r:id="rId85"/>
    <p:sldId id="600" r:id="rId86"/>
    <p:sldId id="628"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06"/>
    <p:restoredTop sz="80675" autoAdjust="0"/>
  </p:normalViewPr>
  <p:slideViewPr>
    <p:cSldViewPr>
      <p:cViewPr varScale="1">
        <p:scale>
          <a:sx n="90" d="100"/>
          <a:sy n="90" d="100"/>
        </p:scale>
        <p:origin x="1112"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0B5B0-B977-4977-885F-F76647377DEF}" type="datetimeFigureOut">
              <a:rPr lang="el-GR" smtClean="0"/>
              <a:t>21/10/24</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DA547-4400-4B3C-B9FF-A94B2CFF55CF}" type="slidenum">
              <a:rPr lang="el-GR" smtClean="0"/>
              <a:t>‹#›</a:t>
            </a:fld>
            <a:endParaRPr lang="el-GR"/>
          </a:p>
        </p:txBody>
      </p:sp>
    </p:spTree>
    <p:extLst>
      <p:ext uri="{BB962C8B-B14F-4D97-AF65-F5344CB8AC3E}">
        <p14:creationId xmlns:p14="http://schemas.microsoft.com/office/powerpoint/2010/main" val="2464648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a:t>
            </a:fld>
            <a:endParaRPr lang="el-GR"/>
          </a:p>
        </p:txBody>
      </p:sp>
    </p:spTree>
    <p:extLst>
      <p:ext uri="{BB962C8B-B14F-4D97-AF65-F5344CB8AC3E}">
        <p14:creationId xmlns:p14="http://schemas.microsoft.com/office/powerpoint/2010/main" val="976339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H </a:t>
            </a:r>
            <a:r>
              <a:rPr lang="el-GR" dirty="0"/>
              <a:t>εποχή των </a:t>
            </a:r>
            <a:r>
              <a:rPr lang="el-GR" dirty="0" err="1"/>
              <a:t>αποκιών</a:t>
            </a:r>
            <a:r>
              <a:rPr lang="el-GR" dirty="0"/>
              <a:t>, των αυτοκρατοριών αλλά και του </a:t>
            </a:r>
            <a:r>
              <a:rPr lang="el-GR" dirty="0" err="1"/>
              <a:t>Μάρξ</a:t>
            </a:r>
            <a:r>
              <a:rPr lang="el-GR" dirty="0"/>
              <a:t>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80</a:t>
            </a:fld>
            <a:endParaRPr lang="el-GR"/>
          </a:p>
        </p:txBody>
      </p:sp>
    </p:spTree>
    <p:extLst>
      <p:ext uri="{BB962C8B-B14F-4D97-AF65-F5344CB8AC3E}">
        <p14:creationId xmlns:p14="http://schemas.microsoft.com/office/powerpoint/2010/main" val="1519258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02030-6380-6651-DED7-4D967DABA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8328F-6BD5-C664-F8B3-9B759A9EA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26E78-8639-93D0-3665-D564D8769873}"/>
              </a:ext>
            </a:extLst>
          </p:cNvPr>
          <p:cNvSpPr>
            <a:spLocks noGrp="1"/>
          </p:cNvSpPr>
          <p:nvPr>
            <p:ph type="body" idx="1"/>
          </p:nvPr>
        </p:nvSpPr>
        <p:spPr/>
        <p:txBody>
          <a:bodyPr/>
          <a:lstStyle/>
          <a:p>
            <a:endParaRPr lang="el-GR" dirty="0"/>
          </a:p>
        </p:txBody>
      </p:sp>
      <p:sp>
        <p:nvSpPr>
          <p:cNvPr id="4" name="Slide Number Placeholder 3">
            <a:extLst>
              <a:ext uri="{FF2B5EF4-FFF2-40B4-BE49-F238E27FC236}">
                <a16:creationId xmlns:a16="http://schemas.microsoft.com/office/drawing/2014/main" id="{BC950C6F-6635-2059-F592-6D9121BC7928}"/>
              </a:ext>
            </a:extLst>
          </p:cNvPr>
          <p:cNvSpPr>
            <a:spLocks noGrp="1"/>
          </p:cNvSpPr>
          <p:nvPr>
            <p:ph type="sldNum" sz="quarter" idx="10"/>
          </p:nvPr>
        </p:nvSpPr>
        <p:spPr/>
        <p:txBody>
          <a:bodyPr/>
          <a:lstStyle/>
          <a:p>
            <a:fld id="{692DA547-4400-4B3C-B9FF-A94B2CFF55CF}" type="slidenum">
              <a:rPr lang="el-GR" smtClean="0"/>
              <a:t>25</a:t>
            </a:fld>
            <a:endParaRPr lang="el-GR"/>
          </a:p>
        </p:txBody>
      </p:sp>
    </p:spTree>
    <p:extLst>
      <p:ext uri="{BB962C8B-B14F-4D97-AF65-F5344CB8AC3E}">
        <p14:creationId xmlns:p14="http://schemas.microsoft.com/office/powerpoint/2010/main" val="383639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Πολλοί προσπαθούν να δουν τα ΑΠ έτσι ορθολογικά οργανωμένα, αλλά στην πραγματικότητα τα πράγματα είναι περισσότερο άναρχα. Δέχονται επιρροές από δίκτυα /π.χ. εκκλησία, στρατός, πολιτική κατάσταση, αγορά εργασίας </a:t>
            </a:r>
            <a:r>
              <a:rPr lang="el-GR" dirty="0" err="1"/>
              <a:t>κλπ</a:t>
            </a:r>
            <a:r>
              <a:rPr lang="el-GR" dirty="0"/>
              <a:t>….</a:t>
            </a:r>
          </a:p>
          <a:p>
            <a:endParaRPr lang="el-GR" dirty="0"/>
          </a:p>
          <a:p>
            <a:r>
              <a:rPr lang="el-GR" dirty="0"/>
              <a:t>Ταυτόχρονα δεν μπορούμε να παραβλέψουμε επιρροές στο πλαίσιο ιστορικών και πολιτισμικών συνθηκών.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31</a:t>
            </a:fld>
            <a:endParaRPr lang="el-GR"/>
          </a:p>
        </p:txBody>
      </p:sp>
    </p:spTree>
    <p:extLst>
      <p:ext uri="{BB962C8B-B14F-4D97-AF65-F5344CB8AC3E}">
        <p14:creationId xmlns:p14="http://schemas.microsoft.com/office/powerpoint/2010/main" val="856545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34</a:t>
            </a:fld>
            <a:endParaRPr lang="el-GR"/>
          </a:p>
        </p:txBody>
      </p:sp>
    </p:spTree>
    <p:extLst>
      <p:ext uri="{BB962C8B-B14F-4D97-AF65-F5344CB8AC3E}">
        <p14:creationId xmlns:p14="http://schemas.microsoft.com/office/powerpoint/2010/main" val="2587048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42</a:t>
            </a:fld>
            <a:endParaRPr lang="el-GR"/>
          </a:p>
        </p:txBody>
      </p:sp>
    </p:spTree>
    <p:extLst>
      <p:ext uri="{BB962C8B-B14F-4D97-AF65-F5344CB8AC3E}">
        <p14:creationId xmlns:p14="http://schemas.microsoft.com/office/powerpoint/2010/main" val="2204444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43</a:t>
            </a:fld>
            <a:endParaRPr lang="el-GR"/>
          </a:p>
        </p:txBody>
      </p:sp>
    </p:spTree>
    <p:extLst>
      <p:ext uri="{BB962C8B-B14F-4D97-AF65-F5344CB8AC3E}">
        <p14:creationId xmlns:p14="http://schemas.microsoft.com/office/powerpoint/2010/main" val="2028326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p>
        </p:txBody>
      </p:sp>
      <p:sp>
        <p:nvSpPr>
          <p:cNvPr id="4" name="Slide Number Placeholder 3"/>
          <p:cNvSpPr>
            <a:spLocks noGrp="1"/>
          </p:cNvSpPr>
          <p:nvPr>
            <p:ph type="sldNum" sz="quarter" idx="5"/>
          </p:nvPr>
        </p:nvSpPr>
        <p:spPr/>
        <p:txBody>
          <a:bodyPr/>
          <a:lstStyle/>
          <a:p>
            <a:pPr>
              <a:defRPr/>
            </a:pPr>
            <a:fld id="{6A6ADC75-1805-4801-BCC9-977CD1AB432B}" type="slidenum">
              <a:rPr lang="el-GR" smtClean="0"/>
              <a:pPr>
                <a:defRPr/>
              </a:pPr>
              <a:t>64</a:t>
            </a:fld>
            <a:endParaRPr lang="el-GR"/>
          </a:p>
        </p:txBody>
      </p:sp>
    </p:spTree>
    <p:extLst>
      <p:ext uri="{BB962C8B-B14F-4D97-AF65-F5344CB8AC3E}">
        <p14:creationId xmlns:p14="http://schemas.microsoft.com/office/powerpoint/2010/main" val="3621250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Πόσα</a:t>
            </a:r>
            <a:r>
              <a:rPr lang="el-GR" baseline="0" dirty="0"/>
              <a:t> δώρα πήρε το κάθε παιδί στη γιορτή του</a:t>
            </a:r>
            <a:r>
              <a:rPr lang="en-US" baseline="0" dirty="0"/>
              <a:t>;</a:t>
            </a:r>
          </a:p>
          <a:p>
            <a:r>
              <a:rPr lang="en-US" baseline="0" dirty="0"/>
              <a:t>4 </a:t>
            </a:r>
            <a:r>
              <a:rPr lang="el-GR" baseline="0" dirty="0"/>
              <a:t>παιδάκια έχουν τον ίδιο αριθμό...</a:t>
            </a:r>
          </a:p>
          <a:p>
            <a:r>
              <a:rPr lang="el-GR" baseline="0" dirty="0"/>
              <a:t>Τι συμπέρασμα βγάζουμε?....</a:t>
            </a:r>
          </a:p>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71</a:t>
            </a:fld>
            <a:endParaRPr lang="el-GR"/>
          </a:p>
        </p:txBody>
      </p:sp>
    </p:spTree>
    <p:extLst>
      <p:ext uri="{BB962C8B-B14F-4D97-AF65-F5344CB8AC3E}">
        <p14:creationId xmlns:p14="http://schemas.microsoft.com/office/powerpoint/2010/main" val="3336520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Όπως είπαμε πριν ας δούμε πως η </a:t>
            </a:r>
            <a:r>
              <a:rPr lang="sv-SE" dirty="0"/>
              <a:t>Helen May </a:t>
            </a:r>
            <a:r>
              <a:rPr lang="el-GR" dirty="0"/>
              <a:t>μιλάει για το δικό τους ΑΠ στην ΝΖ.</a:t>
            </a:r>
          </a:p>
          <a:p>
            <a:r>
              <a:rPr lang="el-GR" dirty="0"/>
              <a:t>Η ΝΖ είναι μια μικρή χώρα μόλις 4,8 εκ. κάτοικοι με την πλέον δημοκρατική πρωθυπουργό την 40χρονη </a:t>
            </a:r>
            <a:r>
              <a:rPr lang="el-GR" dirty="0" err="1"/>
              <a:t>Τσασίντα</a:t>
            </a:r>
            <a:r>
              <a:rPr lang="el-GR" dirty="0"/>
              <a:t> </a:t>
            </a:r>
            <a:r>
              <a:rPr lang="el-GR" dirty="0" err="1"/>
              <a:t>Ανρντερν</a:t>
            </a:r>
            <a:r>
              <a:rPr lang="el-GR" dirty="0"/>
              <a:t>.</a:t>
            </a:r>
          </a:p>
        </p:txBody>
      </p:sp>
      <p:sp>
        <p:nvSpPr>
          <p:cNvPr id="4" name="Slide Number Placeholder 3"/>
          <p:cNvSpPr>
            <a:spLocks noGrp="1"/>
          </p:cNvSpPr>
          <p:nvPr>
            <p:ph type="sldNum" sz="quarter" idx="5"/>
          </p:nvPr>
        </p:nvSpPr>
        <p:spPr/>
        <p:txBody>
          <a:bodyPr/>
          <a:lstStyle/>
          <a:p>
            <a:fld id="{692DA547-4400-4B3C-B9FF-A94B2CFF55CF}" type="slidenum">
              <a:rPr lang="el-GR" smtClean="0"/>
              <a:t>77</a:t>
            </a:fld>
            <a:endParaRPr lang="el-GR"/>
          </a:p>
        </p:txBody>
      </p:sp>
    </p:spTree>
    <p:extLst>
      <p:ext uri="{BB962C8B-B14F-4D97-AF65-F5344CB8AC3E}">
        <p14:creationId xmlns:p14="http://schemas.microsoft.com/office/powerpoint/2010/main" val="1150018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10/21/24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tofonikokouneli.com/2017/12/momo.html"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eg"/><Relationship Id="rId2" Type="http://schemas.openxmlformats.org/officeDocument/2006/relationships/image" Target="../media/image30.jpg"/><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tiff"/></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4.xml"/><Relationship Id="rId4" Type="http://schemas.openxmlformats.org/officeDocument/2006/relationships/image" Target="../media/image3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museumedulab.ece.uth.gr/main/sites/default/files/4.%20Mathematics_Musuems%202.pdf" TargetMode="Externa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tiff"/><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emf"/></Relationships>
</file>

<file path=ppt/slides/_rels/slide6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http://www.ltme.ece.uth.gr/" TargetMode="External"/><Relationship Id="rId3" Type="http://schemas.openxmlformats.org/officeDocument/2006/relationships/slideLayout" Target="../slideLayouts/slideLayout2.xml"/><Relationship Id="rId7" Type="http://schemas.openxmlformats.org/officeDocument/2006/relationships/image" Target="../media/image76.png"/><Relationship Id="rId2" Type="http://schemas.openxmlformats.org/officeDocument/2006/relationships/video" Target="file:////C:/Documents%20and%20Settings/chronaki.CHRONAKINOTE-FS/My%20Documents/My%20Videos/do_boat.wmv" TargetMode="External"/><Relationship Id="rId1" Type="http://schemas.microsoft.com/office/2007/relationships/media" Target="file:////C:/Documents%20and%20Settings/chronaki.CHRONAKINOTE-FS/My%20Documents/My%20Videos/do_boat.wmv" TargetMode="Externa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6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8" Type="http://schemas.openxmlformats.org/officeDocument/2006/relationships/image" Target="../media/image95.tiff"/><Relationship Id="rId3" Type="http://schemas.openxmlformats.org/officeDocument/2006/relationships/image" Target="../media/image90.tiff"/><Relationship Id="rId7" Type="http://schemas.openxmlformats.org/officeDocument/2006/relationships/image" Target="../media/image94.tif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93.tiff"/><Relationship Id="rId5" Type="http://schemas.openxmlformats.org/officeDocument/2006/relationships/image" Target="../media/image92.tiff"/><Relationship Id="rId4" Type="http://schemas.openxmlformats.org/officeDocument/2006/relationships/image" Target="../media/image91.tiff"/><Relationship Id="rId9" Type="http://schemas.openxmlformats.org/officeDocument/2006/relationships/image" Target="../media/image96.tiff"/></Relationships>
</file>

<file path=ppt/slides/_rels/slide78.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bwRdJ34qwi8"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8" Type="http://schemas.openxmlformats.org/officeDocument/2006/relationships/hyperlink" Target="https://www.youtube.com/watch?v=lV5rfV3u-2U&amp;list=PLCKMjn5WAv0xGMFAazpoD0u_r7u0WIi4y&amp;index=2" TargetMode="External"/><Relationship Id="rId3" Type="http://schemas.openxmlformats.org/officeDocument/2006/relationships/hyperlink" Target="https://www.youtube.com/watch?v=0jVl5lhP87k&amp;feature=youtu.be&amp;fbclid=IwAR0pATdXoozjPbwcJ8c4lpFWa1N4cYRrkCYApmz3igUAVTj-QyQdk5Ou2uA" TargetMode="External"/><Relationship Id="rId7" Type="http://schemas.openxmlformats.org/officeDocument/2006/relationships/hyperlink" Target="https://skasiarxeio.wordpress.com/" TargetMode="External"/><Relationship Id="rId2" Type="http://schemas.openxmlformats.org/officeDocument/2006/relationships/hyperlink" Target="https://www.youtube.com/watch?v=j-fVkxEzTJQ" TargetMode="External"/><Relationship Id="rId1" Type="http://schemas.openxmlformats.org/officeDocument/2006/relationships/slideLayout" Target="../slideLayouts/slideLayout4.xml"/><Relationship Id="rId6" Type="http://schemas.openxmlformats.org/officeDocument/2006/relationships/hyperlink" Target="https://el.wikipedia.org/wiki/&#931;&#949;&#955;&#949;&#963;&#964;&#941;&#957;_&#934;&#961;&#949;&#957;&#941;" TargetMode="External"/><Relationship Id="rId5" Type="http://schemas.openxmlformats.org/officeDocument/2006/relationships/hyperlink" Target="https://www.youtube.com/watch?v=f5mRTiyrI9s" TargetMode="External"/><Relationship Id="rId10" Type="http://schemas.openxmlformats.org/officeDocument/2006/relationships/hyperlink" Target="https://eniaiometopopaideias.wordpress.com/2014/02/12/&#946;&#953;&#946;&#955;&#953;&#959;&#952;&#942;&#954;&#951;-&#945;&#957;&#945;&#961;&#967;&#953;&#954;&#942;&#962;-&#946;&#953;&#946;&#955;&#953;&#959;&#947;&#961;&#945;&#966;&#943;&#945;&#962;/" TargetMode="External"/><Relationship Id="rId4" Type="http://schemas.openxmlformats.org/officeDocument/2006/relationships/hyperlink" Target="https://www.youtube.com/watch?v=jzcA7MZNTlE" TargetMode="External"/><Relationship Id="rId9" Type="http://schemas.openxmlformats.org/officeDocument/2006/relationships/hyperlink" Target="https://www.youtube.com/watch?v=wOAAeYxMpVw"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8991600" cy="3657600"/>
          </a:xfrm>
        </p:spPr>
        <p:txBody>
          <a:bodyPr>
            <a:normAutofit fontScale="90000"/>
          </a:bodyPr>
          <a:lstStyle/>
          <a:p>
            <a:br>
              <a:rPr lang="el-GR" dirty="0">
                <a:latin typeface="Book Antiqua" pitchFamily="18" charset="0"/>
              </a:rPr>
            </a:br>
            <a:br>
              <a:rPr lang="el-GR" sz="2700" dirty="0">
                <a:latin typeface="Book Antiqua" pitchFamily="18" charset="0"/>
              </a:rPr>
            </a:br>
            <a:br>
              <a:rPr lang="el-GR" sz="2700" dirty="0">
                <a:latin typeface="Book Antiqua" pitchFamily="18" charset="0"/>
              </a:rPr>
            </a:br>
            <a:br>
              <a:rPr lang="el-GR" sz="2700" dirty="0">
                <a:latin typeface="Book Antiqua" pitchFamily="18" charset="0"/>
              </a:rPr>
            </a:br>
            <a:r>
              <a:rPr lang="el-GR" sz="3100" b="1" dirty="0">
                <a:solidFill>
                  <a:srgbClr val="C00000"/>
                </a:solidFill>
                <a:latin typeface="TimesNewRomanPS"/>
              </a:rPr>
              <a:t>σκέψεις μετά την συνάντηση με τον </a:t>
            </a:r>
            <a:r>
              <a:rPr lang="sv-SE" sz="3100" b="1" dirty="0">
                <a:solidFill>
                  <a:srgbClr val="C00000"/>
                </a:solidFill>
                <a:latin typeface="TimesNewRomanPS"/>
              </a:rPr>
              <a:t>Rik </a:t>
            </a:r>
            <a:r>
              <a:rPr lang="sv-SE" sz="3100" b="1" dirty="0" err="1">
                <a:solidFill>
                  <a:srgbClr val="C00000"/>
                </a:solidFill>
                <a:latin typeface="TimesNewRomanPS"/>
              </a:rPr>
              <a:t>Pinxten</a:t>
            </a:r>
            <a:br>
              <a:rPr lang="sv-SE" sz="3100" b="1" dirty="0">
                <a:solidFill>
                  <a:srgbClr val="C00000"/>
                </a:solidFill>
                <a:latin typeface="TimesNewRomanPS"/>
              </a:rPr>
            </a:br>
            <a:br>
              <a:rPr lang="sv-SE" sz="3100" b="1" dirty="0">
                <a:solidFill>
                  <a:srgbClr val="C00000"/>
                </a:solidFill>
                <a:latin typeface="TimesNewRomanPS"/>
              </a:rPr>
            </a:br>
            <a:r>
              <a:rPr lang="el-GR" sz="3100" b="1" dirty="0">
                <a:solidFill>
                  <a:srgbClr val="C00000"/>
                </a:solidFill>
                <a:latin typeface="TimesNewRomanPS"/>
              </a:rPr>
              <a:t>21 Οκτώβρη 2024</a:t>
            </a:r>
            <a:br>
              <a:rPr lang="el-GR" sz="2700" b="1" dirty="0">
                <a:effectLst/>
                <a:latin typeface="TimesNewRomanPS"/>
                <a:ea typeface="Times New Roman" panose="02020603050405020304" pitchFamily="18" charset="0"/>
              </a:rPr>
            </a:br>
            <a:br>
              <a:rPr lang="el-GR" sz="1800" dirty="0">
                <a:solidFill>
                  <a:schemeClr val="tx1"/>
                </a:solidFill>
                <a:latin typeface="Book Antiqua" pitchFamily="18" charset="0"/>
              </a:rPr>
            </a:br>
            <a:br>
              <a:rPr lang="en-SE" sz="1800" dirty="0">
                <a:effectLst/>
                <a:latin typeface="Times New Roman" panose="02020603050405020304" pitchFamily="18" charset="0"/>
                <a:ea typeface="Times New Roman" panose="02020603050405020304" pitchFamily="18" charset="0"/>
              </a:rPr>
            </a:br>
            <a:br>
              <a:rPr lang="el-GR" dirty="0">
                <a:solidFill>
                  <a:srgbClr val="C00000"/>
                </a:solidFill>
                <a:latin typeface="Book Antiqua" pitchFamily="18" charset="0"/>
              </a:rPr>
            </a:br>
            <a:endParaRPr lang="el-GR" dirty="0">
              <a:solidFill>
                <a:srgbClr val="C00000"/>
              </a:solidFill>
              <a:latin typeface="Book Antiqua" pitchFamily="18" charset="0"/>
            </a:endParaRPr>
          </a:p>
        </p:txBody>
      </p:sp>
      <p:sp>
        <p:nvSpPr>
          <p:cNvPr id="3" name="Subtitle 2"/>
          <p:cNvSpPr>
            <a:spLocks noGrp="1"/>
          </p:cNvSpPr>
          <p:nvPr>
            <p:ph type="subTitle" idx="1"/>
          </p:nvPr>
        </p:nvSpPr>
        <p:spPr>
          <a:xfrm>
            <a:off x="152400" y="3962400"/>
            <a:ext cx="8839200" cy="2286000"/>
          </a:xfrm>
        </p:spPr>
        <p:txBody>
          <a:bodyPr>
            <a:normAutofit/>
          </a:bodyPr>
          <a:lstStyle/>
          <a:p>
            <a:endParaRPr lang="el-GR"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2080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15B1BF8-8CAF-4132-B4ED-E9D9111AF1D2}"/>
              </a:ext>
            </a:extLst>
          </p:cNvPr>
          <p:cNvSpPr>
            <a:spLocks noGrp="1"/>
          </p:cNvSpPr>
          <p:nvPr>
            <p:ph idx="1"/>
          </p:nvPr>
        </p:nvSpPr>
        <p:spPr>
          <a:xfrm>
            <a:off x="254056" y="254801"/>
            <a:ext cx="5728232" cy="1081854"/>
          </a:xfrm>
        </p:spPr>
        <p:txBody>
          <a:bodyPr>
            <a:normAutofit/>
          </a:bodyPr>
          <a:lstStyle/>
          <a:p>
            <a:pPr marL="0" indent="0">
              <a:buNone/>
            </a:pPr>
            <a:r>
              <a:rPr lang="en-US" sz="2700" dirty="0">
                <a:solidFill>
                  <a:srgbClr val="C00000"/>
                </a:solidFill>
              </a:rPr>
              <a:t>2. </a:t>
            </a:r>
            <a:r>
              <a:rPr lang="el-GR" sz="2700" dirty="0">
                <a:solidFill>
                  <a:srgbClr val="C00000"/>
                </a:solidFill>
              </a:rPr>
              <a:t>Εντοπισμός/ τοποθέτηση (</a:t>
            </a:r>
            <a:r>
              <a:rPr lang="el-GR" sz="2700" dirty="0" err="1">
                <a:solidFill>
                  <a:srgbClr val="C00000"/>
                </a:solidFill>
              </a:rPr>
              <a:t>locating</a:t>
            </a:r>
            <a:r>
              <a:rPr lang="el-GR" sz="2700" dirty="0">
                <a:solidFill>
                  <a:srgbClr val="C00000"/>
                </a:solidFill>
              </a:rPr>
              <a:t>): </a:t>
            </a:r>
          </a:p>
          <a:p>
            <a:pPr marL="0" indent="0">
              <a:buNone/>
            </a:pPr>
            <a:endParaRPr lang="el-GR" dirty="0"/>
          </a:p>
        </p:txBody>
      </p:sp>
      <p:pic>
        <p:nvPicPr>
          <p:cNvPr id="5124" name="Picture 4" descr="ÎÏÎ¿ÏÎ­Î»ÎµÏÎ¼Î± ÎµÎ¹ÎºÏÎ½Î±Ï Î³Î¹Î± children mapping drawing">
            <a:extLst>
              <a:ext uri="{FF2B5EF4-FFF2-40B4-BE49-F238E27FC236}">
                <a16:creationId xmlns:a16="http://schemas.microsoft.com/office/drawing/2014/main" id="{EAFC39FC-C042-48FB-A8B2-CB7A7C24D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650" y="3429000"/>
            <a:ext cx="3657601" cy="2439591"/>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a:extLst>
              <a:ext uri="{FF2B5EF4-FFF2-40B4-BE49-F238E27FC236}">
                <a16:creationId xmlns:a16="http://schemas.microsoft.com/office/drawing/2014/main" id="{5BF0C101-EB98-43DE-9822-ACB96302F7F2}"/>
              </a:ext>
            </a:extLst>
          </p:cNvPr>
          <p:cNvSpPr/>
          <p:nvPr/>
        </p:nvSpPr>
        <p:spPr>
          <a:xfrm>
            <a:off x="713057" y="1336655"/>
            <a:ext cx="3858943" cy="4616648"/>
          </a:xfrm>
          <a:prstGeom prst="rect">
            <a:avLst/>
          </a:prstGeom>
        </p:spPr>
        <p:txBody>
          <a:bodyPr wrap="square">
            <a:spAutoFit/>
          </a:bodyPr>
          <a:lstStyle/>
          <a:p>
            <a:r>
              <a:rPr lang="el-GR" dirty="0"/>
              <a:t>Οι έννοιες αυτές για τον </a:t>
            </a:r>
            <a:r>
              <a:rPr lang="en-US" dirty="0"/>
              <a:t>Bishop</a:t>
            </a:r>
            <a:r>
              <a:rPr lang="el-GR" dirty="0"/>
              <a:t> αφορούν τη </a:t>
            </a:r>
            <a:r>
              <a:rPr lang="el-GR" b="1" dirty="0"/>
              <a:t>χωρικότητα</a:t>
            </a:r>
            <a:r>
              <a:rPr lang="el-GR" dirty="0"/>
              <a:t> και πώς αυτή εκφράζεται για </a:t>
            </a:r>
            <a:r>
              <a:rPr lang="el-GR" b="1" dirty="0"/>
              <a:t>τις ανάγκες της κοινωνίας</a:t>
            </a:r>
            <a:r>
              <a:rPr lang="el-GR" dirty="0"/>
              <a:t>.</a:t>
            </a:r>
          </a:p>
          <a:p>
            <a:endParaRPr lang="el-GR" dirty="0"/>
          </a:p>
          <a:p>
            <a:r>
              <a:rPr lang="el-GR" dirty="0"/>
              <a:t>Ο </a:t>
            </a:r>
            <a:r>
              <a:rPr lang="en-US" dirty="0" err="1"/>
              <a:t>Pinxten</a:t>
            </a:r>
            <a:r>
              <a:rPr lang="el-GR" dirty="0"/>
              <a:t> τις περιορίζει συμπεριλαμβάνοντας μόνο την </a:t>
            </a:r>
            <a:r>
              <a:rPr lang="el-GR" b="1" dirty="0"/>
              <a:t>τοποθέτηση του εαυτού σε ένα χώρο</a:t>
            </a:r>
            <a:r>
              <a:rPr lang="el-GR" dirty="0"/>
              <a:t> σε σύγκριση με ένα αντικείμενο ή ένα άλλο άτομο. Παρόλα αυτά θεωρεί ότι </a:t>
            </a:r>
            <a:r>
              <a:rPr lang="el-GR" b="1" dirty="0"/>
              <a:t>οι τοποθετήσεις μπορούν να γίνουν πολυπλοκότερες όταν συνδυάζονται διαφορετικά συστήματα ταυτόχρονα</a:t>
            </a:r>
            <a:r>
              <a:rPr lang="el-GR" dirty="0"/>
              <a:t>, μια θέση που μας παραπέμπει στο Καρτεσιανό σύστημα. </a:t>
            </a:r>
          </a:p>
          <a:p>
            <a:endParaRPr lang="el-GR" sz="2400" dirty="0"/>
          </a:p>
        </p:txBody>
      </p:sp>
      <p:pic>
        <p:nvPicPr>
          <p:cNvPr id="2" name="Picture 2" descr="ÎÏÎ¿ÏÎ­Î»ÎµÏÎ¼Î± ÎµÎ¹ÎºÏÎ½Î±Ï Î³Î¹Î± children way for locating">
            <a:extLst>
              <a:ext uri="{FF2B5EF4-FFF2-40B4-BE49-F238E27FC236}">
                <a16:creationId xmlns:a16="http://schemas.microsoft.com/office/drawing/2014/main" id="{B2D700AB-F1B5-0C3E-CA08-1743632E9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9650" y="989409"/>
            <a:ext cx="3650295" cy="1825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252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524021" y="2650902"/>
            <a:ext cx="4572000" cy="3263504"/>
          </a:xfrm>
        </p:spPr>
        <p:txBody>
          <a:bodyPr>
            <a:normAutofit fontScale="92500" lnSpcReduction="20000"/>
          </a:bodyPr>
          <a:lstStyle/>
          <a:p>
            <a:pPr marL="0" indent="0">
              <a:buNone/>
            </a:pPr>
            <a:endParaRPr lang="el-GR" dirty="0">
              <a:ea typeface="Calibri" panose="020F0502020204030204" pitchFamily="34" charset="0"/>
              <a:cs typeface="Times New Roman" panose="02020603050405020304" pitchFamily="18" charset="0"/>
            </a:endParaRPr>
          </a:p>
          <a:p>
            <a:pPr marL="0" indent="0">
              <a:buNone/>
            </a:pPr>
            <a:r>
              <a:rPr lang="el-GR" dirty="0">
                <a:ea typeface="Calibri" panose="020F0502020204030204" pitchFamily="34" charset="0"/>
                <a:cs typeface="Times New Roman" panose="02020603050405020304" pitchFamily="18" charset="0"/>
              </a:rPr>
              <a:t>Αφορά ποσότητες και συνήθως πραγματοποιείται μέσω της διαδικασίας της σύγκρισης από την οποία προκύπτουν ανακριβή αποτελέσματα (</a:t>
            </a:r>
            <a:r>
              <a:rPr lang="en-US" dirty="0">
                <a:ea typeface="Calibri" panose="020F0502020204030204" pitchFamily="34" charset="0"/>
                <a:cs typeface="Times New Roman" panose="02020603050405020304" pitchFamily="18" charset="0"/>
              </a:rPr>
              <a:t>Bishop</a:t>
            </a:r>
            <a:r>
              <a:rPr lang="el-GR" dirty="0">
                <a:ea typeface="Calibri" panose="020F0502020204030204" pitchFamily="34" charset="0"/>
                <a:cs typeface="Times New Roman" panose="02020603050405020304" pitchFamily="18" charset="0"/>
              </a:rPr>
              <a:t>, 1988).</a:t>
            </a:r>
            <a:endParaRPr lang="el-GR" dirty="0"/>
          </a:p>
        </p:txBody>
      </p:sp>
      <p:sp>
        <p:nvSpPr>
          <p:cNvPr id="5" name="Ορθογώνιο 4">
            <a:extLst>
              <a:ext uri="{FF2B5EF4-FFF2-40B4-BE49-F238E27FC236}">
                <a16:creationId xmlns:a16="http://schemas.microsoft.com/office/drawing/2014/main" id="{48793093-EF6C-4839-A222-0BFE4035D490}"/>
              </a:ext>
            </a:extLst>
          </p:cNvPr>
          <p:cNvSpPr/>
          <p:nvPr/>
        </p:nvSpPr>
        <p:spPr>
          <a:xfrm>
            <a:off x="524021" y="1866985"/>
            <a:ext cx="4572000" cy="807016"/>
          </a:xfrm>
          <a:prstGeom prst="rect">
            <a:avLst/>
          </a:prstGeom>
        </p:spPr>
        <p:txBody>
          <a:bodyPr>
            <a:spAutoFit/>
          </a:bodyPr>
          <a:lstStyle/>
          <a:p>
            <a:pPr>
              <a:lnSpc>
                <a:spcPct val="200000"/>
              </a:lnSpc>
            </a:pPr>
            <a:r>
              <a:rPr lang="en-US" sz="2700" dirty="0">
                <a:solidFill>
                  <a:srgbClr val="C00000"/>
                </a:solidFill>
              </a:rPr>
              <a:t>3. </a:t>
            </a:r>
            <a:r>
              <a:rPr lang="el-GR" sz="2700" dirty="0">
                <a:solidFill>
                  <a:srgbClr val="C00000"/>
                </a:solidFill>
              </a:rPr>
              <a:t>Μέτρηση (</a:t>
            </a:r>
            <a:r>
              <a:rPr lang="el-GR" sz="2700" dirty="0" err="1">
                <a:solidFill>
                  <a:srgbClr val="C00000"/>
                </a:solidFill>
              </a:rPr>
              <a:t>measuring</a:t>
            </a:r>
            <a:r>
              <a:rPr lang="el-GR" sz="2700" dirty="0">
                <a:solidFill>
                  <a:srgbClr val="C00000"/>
                </a:solidFill>
              </a:rPr>
              <a:t>):</a:t>
            </a:r>
          </a:p>
        </p:txBody>
      </p:sp>
      <p:pic>
        <p:nvPicPr>
          <p:cNvPr id="4098" name="Picture 2" descr="Î£ÏÎµÏÎ¹ÎºÎ® ÎµÎ¹ÎºÏÎ½Î±">
            <a:extLst>
              <a:ext uri="{FF2B5EF4-FFF2-40B4-BE49-F238E27FC236}">
                <a16:creationId xmlns:a16="http://schemas.microsoft.com/office/drawing/2014/main" id="{7EEF4105-8A1D-43B4-AE27-3A88CB420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9895" y="2258943"/>
            <a:ext cx="2431774" cy="182383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ÎÏÎ¿ÏÎ­Î»ÎµÏÎ¼Î± ÎµÎ¹ÎºÏÎ½Î±Ï Î³Î¹Î± children measuring">
            <a:extLst>
              <a:ext uri="{FF2B5EF4-FFF2-40B4-BE49-F238E27FC236}">
                <a16:creationId xmlns:a16="http://schemas.microsoft.com/office/drawing/2014/main" id="{6CA5D68E-65C3-4883-AD8A-F125FC0CD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6985" y="4161547"/>
            <a:ext cx="2072259" cy="154888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ÎÏÎ¿ÏÎ­Î»ÎµÏÎ¼Î± ÎµÎ¹ÎºÏÎ½Î±Ï Î³Î¹Î± alternative children measuring weight">
            <a:extLst>
              <a:ext uri="{FF2B5EF4-FFF2-40B4-BE49-F238E27FC236}">
                <a16:creationId xmlns:a16="http://schemas.microsoft.com/office/drawing/2014/main" id="{B4F0AADB-71A5-4782-ACC8-6140F1F23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0151" y="608545"/>
            <a:ext cx="1685925" cy="157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484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524021" y="2721701"/>
            <a:ext cx="4572000" cy="3192705"/>
          </a:xfrm>
        </p:spPr>
        <p:txBody>
          <a:bodyPr>
            <a:normAutofit fontScale="70000" lnSpcReduction="20000"/>
          </a:bodyPr>
          <a:lstStyle/>
          <a:p>
            <a:pPr marL="0" indent="0">
              <a:buNone/>
            </a:pPr>
            <a:r>
              <a:rPr lang="el-GR" dirty="0"/>
              <a:t>Αφηρημένη μεταφορά του πραγματικού περιβάλλοντος.</a:t>
            </a:r>
            <a:endParaRPr lang="en-US" dirty="0"/>
          </a:p>
          <a:p>
            <a:pPr marL="0" indent="0">
              <a:buNone/>
            </a:pPr>
            <a:r>
              <a:rPr lang="en-US" dirty="0"/>
              <a:t>A</a:t>
            </a:r>
            <a:r>
              <a:rPr lang="el-GR" dirty="0" err="1"/>
              <a:t>ποτελείται</a:t>
            </a:r>
            <a:r>
              <a:rPr lang="el-GR" dirty="0"/>
              <a:t> από το πλάνο, την κατασκευή, το αφηρημένο σχέδιο, την χωρική σύνδεση ανάμεσα στο αντικείμενο και στο σκοπό, την αφηρημένη φόρμα και την αφηρημένη διαδικασία που θα ακολουθηθεί (</a:t>
            </a:r>
            <a:r>
              <a:rPr lang="en-US" dirty="0"/>
              <a:t>Bishop</a:t>
            </a:r>
            <a:r>
              <a:rPr lang="el-GR" dirty="0"/>
              <a:t>, 1988). </a:t>
            </a:r>
          </a:p>
        </p:txBody>
      </p:sp>
      <p:sp>
        <p:nvSpPr>
          <p:cNvPr id="2" name="Ορθογώνιο 1">
            <a:extLst>
              <a:ext uri="{FF2B5EF4-FFF2-40B4-BE49-F238E27FC236}">
                <a16:creationId xmlns:a16="http://schemas.microsoft.com/office/drawing/2014/main" id="{143A7E87-BBEE-4A5F-9DB0-199EEBC5EEDB}"/>
              </a:ext>
            </a:extLst>
          </p:cNvPr>
          <p:cNvSpPr/>
          <p:nvPr/>
        </p:nvSpPr>
        <p:spPr>
          <a:xfrm>
            <a:off x="524021" y="2236953"/>
            <a:ext cx="3944478" cy="507831"/>
          </a:xfrm>
          <a:prstGeom prst="rect">
            <a:avLst/>
          </a:prstGeom>
        </p:spPr>
        <p:txBody>
          <a:bodyPr wrap="none">
            <a:spAutoFit/>
          </a:bodyPr>
          <a:lstStyle/>
          <a:p>
            <a:r>
              <a:rPr lang="en-US" sz="2700" dirty="0"/>
              <a:t>4. </a:t>
            </a:r>
            <a:r>
              <a:rPr lang="el-GR" sz="2700" dirty="0"/>
              <a:t>Σχεδιασμός (</a:t>
            </a:r>
            <a:r>
              <a:rPr lang="el-GR" sz="2700" dirty="0" err="1"/>
              <a:t>designing</a:t>
            </a:r>
            <a:r>
              <a:rPr lang="el-GR" sz="2700" dirty="0"/>
              <a:t>): </a:t>
            </a:r>
          </a:p>
        </p:txBody>
      </p:sp>
      <p:pic>
        <p:nvPicPr>
          <p:cNvPr id="5" name="Εικόνα 4">
            <a:extLst>
              <a:ext uri="{FF2B5EF4-FFF2-40B4-BE49-F238E27FC236}">
                <a16:creationId xmlns:a16="http://schemas.microsoft.com/office/drawing/2014/main" id="{E39364C4-9763-40B2-AD16-B977C05FAB4B}"/>
              </a:ext>
            </a:extLst>
          </p:cNvPr>
          <p:cNvPicPr>
            <a:picLocks noChangeAspect="1"/>
          </p:cNvPicPr>
          <p:nvPr/>
        </p:nvPicPr>
        <p:blipFill>
          <a:blip r:embed="rId2"/>
          <a:stretch>
            <a:fillRect/>
          </a:stretch>
        </p:blipFill>
        <p:spPr>
          <a:xfrm>
            <a:off x="5096022" y="2596894"/>
            <a:ext cx="3931928" cy="2578613"/>
          </a:xfrm>
          <a:prstGeom prst="rect">
            <a:avLst/>
          </a:prstGeom>
        </p:spPr>
      </p:pic>
    </p:spTree>
    <p:extLst>
      <p:ext uri="{BB962C8B-B14F-4D97-AF65-F5344CB8AC3E}">
        <p14:creationId xmlns:p14="http://schemas.microsoft.com/office/powerpoint/2010/main" val="1001600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524021" y="3025224"/>
            <a:ext cx="4572000" cy="2889182"/>
          </a:xfrm>
        </p:spPr>
        <p:txBody>
          <a:bodyPr>
            <a:normAutofit fontScale="85000" lnSpcReduction="10000"/>
          </a:bodyPr>
          <a:lstStyle/>
          <a:p>
            <a:pPr marL="0" indent="0">
              <a:buNone/>
            </a:pPr>
            <a:r>
              <a:rPr lang="en-US" dirty="0"/>
              <a:t>O </a:t>
            </a:r>
            <a:r>
              <a:rPr lang="el-GR" dirty="0"/>
              <a:t>άνθρωπος χρησιμοποιεί τον κόσμο γύρω του ως μοντέλο ενώ ασύνειδα μεταφέρει την αφηρημένη φόρμα σε μια νέα δομή δρώντας νοητικά και σωματικά ταυτόχρονα (</a:t>
            </a:r>
            <a:r>
              <a:rPr lang="en-US" dirty="0" err="1"/>
              <a:t>Pinxten</a:t>
            </a:r>
            <a:r>
              <a:rPr lang="el-GR" dirty="0"/>
              <a:t>, 2016).</a:t>
            </a:r>
          </a:p>
        </p:txBody>
      </p:sp>
      <p:sp>
        <p:nvSpPr>
          <p:cNvPr id="8" name="Ορθογώνιο 7">
            <a:extLst>
              <a:ext uri="{FF2B5EF4-FFF2-40B4-BE49-F238E27FC236}">
                <a16:creationId xmlns:a16="http://schemas.microsoft.com/office/drawing/2014/main" id="{121C1B72-6E15-4EDF-8256-B59CA6652A82}"/>
              </a:ext>
            </a:extLst>
          </p:cNvPr>
          <p:cNvSpPr/>
          <p:nvPr/>
        </p:nvSpPr>
        <p:spPr>
          <a:xfrm>
            <a:off x="524021" y="2236953"/>
            <a:ext cx="3944478" cy="507831"/>
          </a:xfrm>
          <a:prstGeom prst="rect">
            <a:avLst/>
          </a:prstGeom>
        </p:spPr>
        <p:txBody>
          <a:bodyPr wrap="none">
            <a:spAutoFit/>
          </a:bodyPr>
          <a:lstStyle/>
          <a:p>
            <a:r>
              <a:rPr lang="en-US" sz="2700" dirty="0">
                <a:solidFill>
                  <a:srgbClr val="C00000"/>
                </a:solidFill>
              </a:rPr>
              <a:t>4. </a:t>
            </a:r>
            <a:r>
              <a:rPr lang="el-GR" sz="2700" dirty="0">
                <a:solidFill>
                  <a:srgbClr val="C00000"/>
                </a:solidFill>
              </a:rPr>
              <a:t>Σχεδιασμός (</a:t>
            </a:r>
            <a:r>
              <a:rPr lang="el-GR" sz="2700" dirty="0" err="1">
                <a:solidFill>
                  <a:srgbClr val="C00000"/>
                </a:solidFill>
              </a:rPr>
              <a:t>designing</a:t>
            </a:r>
            <a:r>
              <a:rPr lang="el-GR" sz="2700" dirty="0">
                <a:solidFill>
                  <a:srgbClr val="C00000"/>
                </a:solidFill>
              </a:rPr>
              <a:t>): </a:t>
            </a:r>
          </a:p>
        </p:txBody>
      </p:sp>
      <p:pic>
        <p:nvPicPr>
          <p:cNvPr id="2" name="Εικόνα 1">
            <a:extLst>
              <a:ext uri="{FF2B5EF4-FFF2-40B4-BE49-F238E27FC236}">
                <a16:creationId xmlns:a16="http://schemas.microsoft.com/office/drawing/2014/main" id="{4D500951-13FA-4844-BE7C-977E3FCB2D79}"/>
              </a:ext>
            </a:extLst>
          </p:cNvPr>
          <p:cNvPicPr>
            <a:picLocks noChangeAspect="1"/>
          </p:cNvPicPr>
          <p:nvPr/>
        </p:nvPicPr>
        <p:blipFill>
          <a:blip r:embed="rId2"/>
          <a:stretch>
            <a:fillRect/>
          </a:stretch>
        </p:blipFill>
        <p:spPr>
          <a:xfrm>
            <a:off x="5257800" y="2590800"/>
            <a:ext cx="3639320" cy="2212853"/>
          </a:xfrm>
          <a:prstGeom prst="rect">
            <a:avLst/>
          </a:prstGeom>
        </p:spPr>
      </p:pic>
    </p:spTree>
    <p:extLst>
      <p:ext uri="{BB962C8B-B14F-4D97-AF65-F5344CB8AC3E}">
        <p14:creationId xmlns:p14="http://schemas.microsoft.com/office/powerpoint/2010/main" val="3968763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524020" y="2650902"/>
            <a:ext cx="4657579" cy="3263504"/>
          </a:xfrm>
        </p:spPr>
        <p:txBody>
          <a:bodyPr>
            <a:normAutofit/>
          </a:bodyPr>
          <a:lstStyle/>
          <a:p>
            <a:pPr marL="0" indent="0">
              <a:buNone/>
            </a:pPr>
            <a:endParaRPr lang="el-GR" sz="1800" dirty="0"/>
          </a:p>
          <a:p>
            <a:pPr marL="0" indent="0">
              <a:buNone/>
            </a:pPr>
            <a:r>
              <a:rPr lang="el-GR" sz="1800" dirty="0"/>
              <a:t>Το παιχνίδι παρέχει στο άτομο σημαντικές σωματικές δεξιότητες αλλά και νοητικές όπως η διαπραγμάτευση, η πρόβλεψη αποτελεσμάτων. Ταυτόχρονα, κάθε παίχτης/</a:t>
            </a:r>
            <a:r>
              <a:rPr lang="el-GR" sz="1800" dirty="0" err="1"/>
              <a:t>τρια</a:t>
            </a:r>
            <a:r>
              <a:rPr lang="el-GR" sz="1800" dirty="0"/>
              <a:t> συμμετέχει σε ένα φανταστικό πλαίσιο όπου δρα σαν να πρόκειται για αληθινό (</a:t>
            </a:r>
            <a:r>
              <a:rPr lang="en-US" sz="1800" dirty="0" err="1"/>
              <a:t>Pinxten</a:t>
            </a:r>
            <a:r>
              <a:rPr lang="el-GR" sz="1800" dirty="0"/>
              <a:t>, 2016)</a:t>
            </a:r>
          </a:p>
        </p:txBody>
      </p:sp>
      <p:sp>
        <p:nvSpPr>
          <p:cNvPr id="2" name="Ορθογώνιο 1">
            <a:extLst>
              <a:ext uri="{FF2B5EF4-FFF2-40B4-BE49-F238E27FC236}">
                <a16:creationId xmlns:a16="http://schemas.microsoft.com/office/drawing/2014/main" id="{422E7C33-9C97-42E0-B000-988E29B0AA7F}"/>
              </a:ext>
            </a:extLst>
          </p:cNvPr>
          <p:cNvSpPr/>
          <p:nvPr/>
        </p:nvSpPr>
        <p:spPr>
          <a:xfrm>
            <a:off x="524021" y="2166154"/>
            <a:ext cx="3164136" cy="507831"/>
          </a:xfrm>
          <a:prstGeom prst="rect">
            <a:avLst/>
          </a:prstGeom>
        </p:spPr>
        <p:txBody>
          <a:bodyPr wrap="none">
            <a:spAutoFit/>
          </a:bodyPr>
          <a:lstStyle/>
          <a:p>
            <a:r>
              <a:rPr lang="en-US" sz="2700" dirty="0">
                <a:solidFill>
                  <a:srgbClr val="C00000"/>
                </a:solidFill>
              </a:rPr>
              <a:t>5. </a:t>
            </a:r>
            <a:r>
              <a:rPr lang="el-GR" sz="2700" dirty="0">
                <a:solidFill>
                  <a:srgbClr val="C00000"/>
                </a:solidFill>
              </a:rPr>
              <a:t>Παιχνίδι (</a:t>
            </a:r>
            <a:r>
              <a:rPr lang="el-GR" sz="2700" dirty="0" err="1">
                <a:solidFill>
                  <a:srgbClr val="C00000"/>
                </a:solidFill>
              </a:rPr>
              <a:t>playing</a:t>
            </a:r>
            <a:r>
              <a:rPr lang="el-GR" sz="2700" dirty="0">
                <a:solidFill>
                  <a:srgbClr val="C00000"/>
                </a:solidFill>
              </a:rPr>
              <a:t>): </a:t>
            </a:r>
          </a:p>
        </p:txBody>
      </p:sp>
      <p:pic>
        <p:nvPicPr>
          <p:cNvPr id="11266" name="Picture 2" descr="let the children play: building a rope bridge">
            <a:extLst>
              <a:ext uri="{FF2B5EF4-FFF2-40B4-BE49-F238E27FC236}">
                <a16:creationId xmlns:a16="http://schemas.microsoft.com/office/drawing/2014/main" id="{AAD76C62-D41B-41AA-8842-60C98AEEC7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5603" y="519112"/>
            <a:ext cx="2404376" cy="298841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Summer is a wonderful thing. The sun is shinning, the kids are out of school, and both you and your kids have a lot more free time. Itâs all fun and games until your stir crazy kids start to drive you crazy. â¦">
            <a:extLst>
              <a:ext uri="{FF2B5EF4-FFF2-40B4-BE49-F238E27FC236}">
                <a16:creationId xmlns:a16="http://schemas.microsoft.com/office/drawing/2014/main" id="{5B4074F3-30CE-401A-9ED5-E1CDF7E50E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810000"/>
            <a:ext cx="1685925" cy="252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879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524021" y="1654415"/>
            <a:ext cx="7735397" cy="1774585"/>
          </a:xfrm>
        </p:spPr>
        <p:txBody>
          <a:bodyPr/>
          <a:lstStyle/>
          <a:p>
            <a:pPr marL="0" indent="0">
              <a:buNone/>
            </a:pPr>
            <a:r>
              <a:rPr lang="el-GR" dirty="0"/>
              <a:t>Η απόδοση ενός φαινομένου μέσα από την περιγραφή του με τέτοιο τρόπο ώστε να αποτελεί κάτι που έχει πλήρως κατανοηθεί.</a:t>
            </a:r>
          </a:p>
          <a:p>
            <a:pPr marL="0" indent="0">
              <a:buNone/>
            </a:pPr>
            <a:endParaRPr lang="el-GR" dirty="0"/>
          </a:p>
        </p:txBody>
      </p:sp>
      <p:sp>
        <p:nvSpPr>
          <p:cNvPr id="5" name="Ορθογώνιο 4">
            <a:extLst>
              <a:ext uri="{FF2B5EF4-FFF2-40B4-BE49-F238E27FC236}">
                <a16:creationId xmlns:a16="http://schemas.microsoft.com/office/drawing/2014/main" id="{7FAF74FE-5668-44DB-869F-05B422107936}"/>
              </a:ext>
            </a:extLst>
          </p:cNvPr>
          <p:cNvSpPr/>
          <p:nvPr/>
        </p:nvSpPr>
        <p:spPr>
          <a:xfrm>
            <a:off x="524022" y="943594"/>
            <a:ext cx="3743178" cy="507831"/>
          </a:xfrm>
          <a:prstGeom prst="rect">
            <a:avLst/>
          </a:prstGeom>
        </p:spPr>
        <p:txBody>
          <a:bodyPr wrap="square">
            <a:spAutoFit/>
          </a:bodyPr>
          <a:lstStyle/>
          <a:p>
            <a:r>
              <a:rPr lang="en-US" sz="2700" dirty="0">
                <a:solidFill>
                  <a:srgbClr val="C00000"/>
                </a:solidFill>
              </a:rPr>
              <a:t>6. </a:t>
            </a:r>
            <a:r>
              <a:rPr lang="el-GR" sz="2700" dirty="0">
                <a:solidFill>
                  <a:srgbClr val="C00000"/>
                </a:solidFill>
              </a:rPr>
              <a:t>Εξήγηση (</a:t>
            </a:r>
            <a:r>
              <a:rPr lang="el-GR" sz="2700" dirty="0" err="1">
                <a:solidFill>
                  <a:srgbClr val="C00000"/>
                </a:solidFill>
              </a:rPr>
              <a:t>explaining</a:t>
            </a:r>
            <a:r>
              <a:rPr lang="el-GR" sz="2700" dirty="0">
                <a:solidFill>
                  <a:srgbClr val="C00000"/>
                </a:solidFill>
              </a:rPr>
              <a:t>): </a:t>
            </a:r>
          </a:p>
        </p:txBody>
      </p:sp>
      <p:sp>
        <p:nvSpPr>
          <p:cNvPr id="6" name="Ορθογώνιο 5">
            <a:extLst>
              <a:ext uri="{FF2B5EF4-FFF2-40B4-BE49-F238E27FC236}">
                <a16:creationId xmlns:a16="http://schemas.microsoft.com/office/drawing/2014/main" id="{08A93DDC-CEB2-484B-903B-8C9CD77F7F07}"/>
              </a:ext>
            </a:extLst>
          </p:cNvPr>
          <p:cNvSpPr/>
          <p:nvPr/>
        </p:nvSpPr>
        <p:spPr>
          <a:xfrm>
            <a:off x="524021" y="3726256"/>
            <a:ext cx="7400779" cy="1477328"/>
          </a:xfrm>
          <a:prstGeom prst="rect">
            <a:avLst/>
          </a:prstGeom>
        </p:spPr>
        <p:txBody>
          <a:bodyPr wrap="square">
            <a:spAutoFit/>
          </a:bodyPr>
          <a:lstStyle/>
          <a:p>
            <a:r>
              <a:rPr lang="el-GR" dirty="0">
                <a:ea typeface="Calibri" panose="020F0502020204030204" pitchFamily="34" charset="0"/>
              </a:rPr>
              <a:t>Σε αυτή την κατηγορία ανήκουν για τον</a:t>
            </a:r>
            <a:r>
              <a:rPr lang="en-US" dirty="0">
                <a:ea typeface="Calibri" panose="020F0502020204030204" pitchFamily="34" charset="0"/>
              </a:rPr>
              <a:t> Bishop(1988)</a:t>
            </a:r>
            <a:r>
              <a:rPr lang="el-GR" dirty="0">
                <a:ea typeface="Calibri" panose="020F0502020204030204" pitchFamily="34" charset="0"/>
              </a:rPr>
              <a:t> και οι </a:t>
            </a:r>
            <a:r>
              <a:rPr lang="el-GR" b="1" dirty="0">
                <a:ea typeface="Calibri" panose="020F0502020204030204" pitchFamily="34" charset="0"/>
              </a:rPr>
              <a:t>«ιστορίες» (</a:t>
            </a:r>
            <a:r>
              <a:rPr lang="el-GR" b="1" dirty="0" err="1">
                <a:ea typeface="Calibri" panose="020F0502020204030204" pitchFamily="34" charset="0"/>
              </a:rPr>
              <a:t>stories</a:t>
            </a:r>
            <a:r>
              <a:rPr lang="el-GR" b="1" dirty="0">
                <a:ea typeface="Calibri" panose="020F0502020204030204" pitchFamily="34" charset="0"/>
              </a:rPr>
              <a:t>), μύθοι, αφηγήσεις. </a:t>
            </a:r>
          </a:p>
          <a:p>
            <a:pPr marL="257175" indent="-257175">
              <a:buFont typeface="Arial" panose="020B0604020202020204" pitchFamily="34" charset="0"/>
              <a:buChar char="•"/>
            </a:pPr>
            <a:r>
              <a:rPr lang="el-GR" dirty="0">
                <a:ea typeface="Calibri" panose="020F0502020204030204" pitchFamily="34" charset="0"/>
              </a:rPr>
              <a:t>Μεταφέρουν το σκεπτικό πίσω από τα μαθηματικά.</a:t>
            </a:r>
          </a:p>
          <a:p>
            <a:pPr marL="257175" indent="-257175">
              <a:buFont typeface="Arial" panose="020B0604020202020204" pitchFamily="34" charset="0"/>
              <a:buChar char="•"/>
            </a:pPr>
            <a:r>
              <a:rPr lang="el-GR" dirty="0">
                <a:ea typeface="Calibri" panose="020F0502020204030204" pitchFamily="34" charset="0"/>
              </a:rPr>
              <a:t>Συνδέουν τα μαθηματικά με τη γλώσσα.</a:t>
            </a:r>
          </a:p>
          <a:p>
            <a:pPr marL="257175" indent="-257175">
              <a:buFont typeface="Arial" panose="020B0604020202020204" pitchFamily="34" charset="0"/>
              <a:buChar char="•"/>
            </a:pPr>
            <a:r>
              <a:rPr lang="el-GR" dirty="0">
                <a:ea typeface="Calibri" panose="020F0502020204030204" pitchFamily="34" charset="0"/>
              </a:rPr>
              <a:t>Βοηθούν στον εντοπισμό λογικών συνδέσεων πριν από ένα αποτέλεσμα.</a:t>
            </a:r>
          </a:p>
        </p:txBody>
      </p:sp>
    </p:spTree>
    <p:extLst>
      <p:ext uri="{BB962C8B-B14F-4D97-AF65-F5344CB8AC3E}">
        <p14:creationId xmlns:p14="http://schemas.microsoft.com/office/powerpoint/2010/main" val="3418367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63169" y="2611326"/>
            <a:ext cx="7983875" cy="1635348"/>
          </a:xfrm>
        </p:spPr>
        <p:txBody>
          <a:bodyPr>
            <a:normAutofit lnSpcReduction="10000"/>
          </a:bodyPr>
          <a:lstStyle/>
          <a:p>
            <a:pPr marL="0" indent="0" algn="ctr">
              <a:buNone/>
            </a:pPr>
            <a:r>
              <a:rPr lang="el-GR" sz="2400" i="1" dirty="0"/>
              <a:t>Όμως τα σημεία αυτά καλύπτουν το εύρος των δραστηριοτήτων για όλα τα πολιτιστικά πλαίσια;</a:t>
            </a:r>
          </a:p>
          <a:p>
            <a:pPr marL="0" indent="0" algn="ctr">
              <a:buNone/>
            </a:pPr>
            <a:endParaRPr lang="el-GR" sz="2400" i="1" dirty="0"/>
          </a:p>
          <a:p>
            <a:pPr marL="0" indent="0" algn="ctr">
              <a:buNone/>
            </a:pPr>
            <a:r>
              <a:rPr lang="el-GR" sz="2400" i="1" dirty="0"/>
              <a:t>Αποτελούν μια δυτική προσέγγιση; </a:t>
            </a:r>
          </a:p>
          <a:p>
            <a:pPr marL="0" indent="0" algn="ctr">
              <a:buNone/>
            </a:pPr>
            <a:endParaRPr lang="el-GR" sz="2400" i="1" dirty="0"/>
          </a:p>
          <a:p>
            <a:pPr marL="0" indent="0" algn="ctr">
              <a:buNone/>
            </a:pPr>
            <a:endParaRPr lang="el-GR" sz="2400" i="1" dirty="0"/>
          </a:p>
        </p:txBody>
      </p:sp>
    </p:spTree>
    <p:extLst>
      <p:ext uri="{BB962C8B-B14F-4D97-AF65-F5344CB8AC3E}">
        <p14:creationId xmlns:p14="http://schemas.microsoft.com/office/powerpoint/2010/main" val="224458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25783" y="2611326"/>
            <a:ext cx="7983875" cy="1635348"/>
          </a:xfrm>
        </p:spPr>
        <p:txBody>
          <a:bodyPr>
            <a:normAutofit fontScale="70000" lnSpcReduction="20000"/>
          </a:bodyPr>
          <a:lstStyle/>
          <a:p>
            <a:pPr marL="0" indent="0">
              <a:buNone/>
            </a:pPr>
            <a:r>
              <a:rPr lang="el-GR" dirty="0"/>
              <a:t>Μέσω της κίνησης στήνονται κρυμμένες χωρικές γνώσεις.</a:t>
            </a:r>
          </a:p>
          <a:p>
            <a:pPr marL="0" indent="0">
              <a:buNone/>
            </a:pPr>
            <a:r>
              <a:rPr lang="el-GR" dirty="0"/>
              <a:t>Για παράδειγμα, λαμβάνεται υπόψη τόσο ο κάθετος όσο και ο οριζόντιος άξονας στον οποίο κινούνται τα άτομα αλλά και τα διαφορετικά επίπεδα της κίνησής τους (</a:t>
            </a:r>
            <a:r>
              <a:rPr lang="en-US" dirty="0" err="1"/>
              <a:t>Pinxten</a:t>
            </a:r>
            <a:r>
              <a:rPr lang="en-US" dirty="0"/>
              <a:t>, 2016)</a:t>
            </a:r>
            <a:r>
              <a:rPr lang="el-GR" dirty="0"/>
              <a:t>. </a:t>
            </a:r>
            <a:endParaRPr lang="el-GR" sz="2400" i="1" dirty="0"/>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5212068" cy="507831"/>
          </a:xfrm>
          <a:prstGeom prst="rect">
            <a:avLst/>
          </a:prstGeom>
        </p:spPr>
        <p:txBody>
          <a:bodyPr wrap="none">
            <a:spAutoFit/>
          </a:bodyPr>
          <a:lstStyle/>
          <a:p>
            <a:r>
              <a:rPr lang="en-US" sz="2700" dirty="0">
                <a:solidFill>
                  <a:srgbClr val="C00000"/>
                </a:solidFill>
              </a:rPr>
              <a:t>7. </a:t>
            </a:r>
            <a:r>
              <a:rPr lang="el-GR" sz="2700" dirty="0">
                <a:solidFill>
                  <a:srgbClr val="C00000"/>
                </a:solidFill>
              </a:rPr>
              <a:t>Κίνηση/Χορός </a:t>
            </a:r>
            <a:r>
              <a:rPr lang="en-US" sz="2700" dirty="0">
                <a:solidFill>
                  <a:srgbClr val="C00000"/>
                </a:solidFill>
              </a:rPr>
              <a:t>(Moving/Dancing):</a:t>
            </a:r>
            <a:endParaRPr lang="el-GR" sz="2700" dirty="0">
              <a:solidFill>
                <a:srgbClr val="C00000"/>
              </a:solidFill>
            </a:endParaRPr>
          </a:p>
        </p:txBody>
      </p:sp>
      <p:pic>
        <p:nvPicPr>
          <p:cNvPr id="2" name="Εικόνα 1">
            <a:extLst>
              <a:ext uri="{FF2B5EF4-FFF2-40B4-BE49-F238E27FC236}">
                <a16:creationId xmlns:a16="http://schemas.microsoft.com/office/drawing/2014/main" id="{A812976C-600F-4827-A7F7-56CFC23C2F1E}"/>
              </a:ext>
            </a:extLst>
          </p:cNvPr>
          <p:cNvPicPr>
            <a:picLocks noChangeAspect="1"/>
          </p:cNvPicPr>
          <p:nvPr/>
        </p:nvPicPr>
        <p:blipFill>
          <a:blip r:embed="rId2"/>
          <a:stretch>
            <a:fillRect/>
          </a:stretch>
        </p:blipFill>
        <p:spPr>
          <a:xfrm>
            <a:off x="723000" y="3913748"/>
            <a:ext cx="2785047" cy="1635348"/>
          </a:xfrm>
          <a:prstGeom prst="rect">
            <a:avLst/>
          </a:prstGeom>
        </p:spPr>
      </p:pic>
      <p:pic>
        <p:nvPicPr>
          <p:cNvPr id="6" name="Εικόνα 5">
            <a:extLst>
              <a:ext uri="{FF2B5EF4-FFF2-40B4-BE49-F238E27FC236}">
                <a16:creationId xmlns:a16="http://schemas.microsoft.com/office/drawing/2014/main" id="{2F340B33-C16F-4E63-BEA8-FB5F9872110E}"/>
              </a:ext>
            </a:extLst>
          </p:cNvPr>
          <p:cNvPicPr>
            <a:picLocks noChangeAspect="1"/>
          </p:cNvPicPr>
          <p:nvPr/>
        </p:nvPicPr>
        <p:blipFill>
          <a:blip r:embed="rId3"/>
          <a:stretch>
            <a:fillRect/>
          </a:stretch>
        </p:blipFill>
        <p:spPr>
          <a:xfrm>
            <a:off x="5635955" y="3913748"/>
            <a:ext cx="2979099" cy="1635348"/>
          </a:xfrm>
          <a:prstGeom prst="rect">
            <a:avLst/>
          </a:prstGeom>
        </p:spPr>
      </p:pic>
      <p:pic>
        <p:nvPicPr>
          <p:cNvPr id="7" name="Εικόνα 6">
            <a:extLst>
              <a:ext uri="{FF2B5EF4-FFF2-40B4-BE49-F238E27FC236}">
                <a16:creationId xmlns:a16="http://schemas.microsoft.com/office/drawing/2014/main" id="{2C095E15-5B71-4A0B-9DBE-8E108CA37371}"/>
              </a:ext>
            </a:extLst>
          </p:cNvPr>
          <p:cNvPicPr>
            <a:picLocks noChangeAspect="1"/>
          </p:cNvPicPr>
          <p:nvPr/>
        </p:nvPicPr>
        <p:blipFill>
          <a:blip r:embed="rId4"/>
          <a:stretch>
            <a:fillRect/>
          </a:stretch>
        </p:blipFill>
        <p:spPr>
          <a:xfrm>
            <a:off x="3369718" y="3913748"/>
            <a:ext cx="2404568" cy="1635348"/>
          </a:xfrm>
          <a:prstGeom prst="rect">
            <a:avLst/>
          </a:prstGeom>
        </p:spPr>
      </p:pic>
    </p:spTree>
    <p:extLst>
      <p:ext uri="{BB962C8B-B14F-4D97-AF65-F5344CB8AC3E}">
        <p14:creationId xmlns:p14="http://schemas.microsoft.com/office/powerpoint/2010/main" val="1406137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25783" y="2611326"/>
            <a:ext cx="7983875" cy="2113074"/>
          </a:xfrm>
        </p:spPr>
        <p:txBody>
          <a:bodyPr>
            <a:normAutofit fontScale="55000" lnSpcReduction="20000"/>
          </a:bodyPr>
          <a:lstStyle/>
          <a:p>
            <a:pPr marL="0" indent="0">
              <a:buNone/>
            </a:pPr>
            <a:r>
              <a:rPr lang="en-US" dirty="0"/>
              <a:t>O </a:t>
            </a:r>
            <a:r>
              <a:rPr lang="el-GR" dirty="0"/>
              <a:t>αφηγητής επιλέγει και μεταφέρει στοιχεία ενός κόσμου που δημιουργεί στο φαντασιακό του ώστε να τον μοιραστεί.</a:t>
            </a:r>
            <a:endParaRPr lang="en-US" dirty="0"/>
          </a:p>
          <a:p>
            <a:pPr marL="0" indent="0">
              <a:buNone/>
            </a:pPr>
            <a:r>
              <a:rPr lang="el-GR" dirty="0"/>
              <a:t>Οι ιστορίες αποτελούν ίσως το σημαντικότερο κομμάτι κάθε πολιτισμού καθώς σχετίζονται άμεσα με την ταυτότητά του. Μέσω αυτών μεταφέρονται απόψεις και θέσεις στα άτομα που τείνουν να γίνουν αποδεκτές αλήθειες. </a:t>
            </a:r>
            <a:endParaRPr lang="en-US" dirty="0"/>
          </a:p>
          <a:p>
            <a:pPr marL="0" indent="0">
              <a:buNone/>
            </a:pPr>
            <a:r>
              <a:rPr lang="el-GR" dirty="0"/>
              <a:t>Στις ιστορίες γίνεται χρήση μεταφορών με την γλώσσα να εμφανίζεται στη γνήσια μορφή του πολιτισμού</a:t>
            </a:r>
            <a:r>
              <a:rPr lang="en-US" dirty="0"/>
              <a:t> </a:t>
            </a:r>
            <a:r>
              <a:rPr lang="el-GR" dirty="0"/>
              <a:t>(</a:t>
            </a:r>
            <a:r>
              <a:rPr lang="en-US" dirty="0" err="1"/>
              <a:t>Pinxten</a:t>
            </a:r>
            <a:r>
              <a:rPr lang="en-US" dirty="0"/>
              <a:t>, 2016)</a:t>
            </a:r>
            <a:r>
              <a:rPr lang="el-GR" dirty="0"/>
              <a:t>. </a:t>
            </a:r>
            <a:endParaRPr lang="el-GR" sz="2400" i="1" dirty="0"/>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5418542" cy="507831"/>
          </a:xfrm>
          <a:prstGeom prst="rect">
            <a:avLst/>
          </a:prstGeom>
        </p:spPr>
        <p:txBody>
          <a:bodyPr wrap="square">
            <a:spAutoFit/>
          </a:bodyPr>
          <a:lstStyle/>
          <a:p>
            <a:r>
              <a:rPr lang="en-US" sz="2700" dirty="0">
                <a:solidFill>
                  <a:srgbClr val="C00000"/>
                </a:solidFill>
              </a:rPr>
              <a:t>8. </a:t>
            </a:r>
            <a:r>
              <a:rPr lang="el-GR" sz="2700" dirty="0">
                <a:solidFill>
                  <a:srgbClr val="C00000"/>
                </a:solidFill>
              </a:rPr>
              <a:t>Αφήγηση Ιστοριών </a:t>
            </a:r>
            <a:r>
              <a:rPr lang="en-US" sz="2700" dirty="0">
                <a:solidFill>
                  <a:srgbClr val="C00000"/>
                </a:solidFill>
              </a:rPr>
              <a:t>(Story Telling):</a:t>
            </a:r>
            <a:endParaRPr lang="el-GR" sz="2700" dirty="0">
              <a:solidFill>
                <a:srgbClr val="C00000"/>
              </a:solidFill>
            </a:endParaRPr>
          </a:p>
        </p:txBody>
      </p:sp>
      <p:pic>
        <p:nvPicPr>
          <p:cNvPr id="8" name="Εικόνα 7" descr="Εικόνα που περιέχει πίνακας, φράχτης, καθιστός, χλόη&#10;&#10;Η περιγραφή δημιουργήθηκε με υψηλή αξιοπιστία">
            <a:extLst>
              <a:ext uri="{FF2B5EF4-FFF2-40B4-BE49-F238E27FC236}">
                <a16:creationId xmlns:a16="http://schemas.microsoft.com/office/drawing/2014/main" id="{52F0FF75-1692-407B-8C5B-496A74DF60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808892"/>
            <a:ext cx="1793898" cy="1177246"/>
          </a:xfrm>
          <a:prstGeom prst="rect">
            <a:avLst/>
          </a:prstGeom>
        </p:spPr>
      </p:pic>
      <p:pic>
        <p:nvPicPr>
          <p:cNvPr id="9" name="Εικόνα 8">
            <a:extLst>
              <a:ext uri="{FF2B5EF4-FFF2-40B4-BE49-F238E27FC236}">
                <a16:creationId xmlns:a16="http://schemas.microsoft.com/office/drawing/2014/main" id="{73A774D5-5F06-4C43-B8C9-73705450E15B}"/>
              </a:ext>
            </a:extLst>
          </p:cNvPr>
          <p:cNvPicPr>
            <a:picLocks noChangeAspect="1"/>
          </p:cNvPicPr>
          <p:nvPr/>
        </p:nvPicPr>
        <p:blipFill>
          <a:blip r:embed="rId3"/>
          <a:stretch>
            <a:fillRect/>
          </a:stretch>
        </p:blipFill>
        <p:spPr>
          <a:xfrm>
            <a:off x="3099676" y="4896000"/>
            <a:ext cx="2435714" cy="1192857"/>
          </a:xfrm>
          <a:prstGeom prst="rect">
            <a:avLst/>
          </a:prstGeom>
        </p:spPr>
      </p:pic>
      <p:pic>
        <p:nvPicPr>
          <p:cNvPr id="10" name="Εικόνα 9">
            <a:extLst>
              <a:ext uri="{FF2B5EF4-FFF2-40B4-BE49-F238E27FC236}">
                <a16:creationId xmlns:a16="http://schemas.microsoft.com/office/drawing/2014/main" id="{B9A0E0CF-8628-4480-BB28-08C0F39E0174}"/>
              </a:ext>
            </a:extLst>
          </p:cNvPr>
          <p:cNvPicPr>
            <a:picLocks noChangeAspect="1"/>
          </p:cNvPicPr>
          <p:nvPr/>
        </p:nvPicPr>
        <p:blipFill>
          <a:blip r:embed="rId4"/>
          <a:stretch>
            <a:fillRect/>
          </a:stretch>
        </p:blipFill>
        <p:spPr>
          <a:xfrm>
            <a:off x="6044325" y="4808892"/>
            <a:ext cx="1916919" cy="1135715"/>
          </a:xfrm>
          <a:prstGeom prst="rect">
            <a:avLst/>
          </a:prstGeom>
        </p:spPr>
      </p:pic>
    </p:spTree>
    <p:extLst>
      <p:ext uri="{BB962C8B-B14F-4D97-AF65-F5344CB8AC3E}">
        <p14:creationId xmlns:p14="http://schemas.microsoft.com/office/powerpoint/2010/main" val="2243889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2922104" y="2650280"/>
            <a:ext cx="5840895" cy="2836120"/>
          </a:xfrm>
        </p:spPr>
        <p:txBody>
          <a:bodyPr>
            <a:normAutofit/>
          </a:bodyPr>
          <a:lstStyle/>
          <a:p>
            <a:pPr marL="0" indent="0">
              <a:buNone/>
            </a:pPr>
            <a:r>
              <a:rPr lang="el-GR" sz="1800" dirty="0"/>
              <a:t>Εκτός από τις δεξιότητες των αγοραπωλησιών που τα άτομα εξασκούν συνεχώς καθώς ζουν σε μια καπιταλιστική κοινωνία ταυτόχρονα εμπλέκουν και άλλες δεξιότητες.</a:t>
            </a:r>
          </a:p>
          <a:p>
            <a:r>
              <a:rPr lang="el-GR" sz="1800" dirty="0"/>
              <a:t>Υπολογίζουν με σχετική ακρίβεια αναλογίες.</a:t>
            </a:r>
          </a:p>
          <a:p>
            <a:r>
              <a:rPr lang="el-GR" sz="1800" dirty="0"/>
              <a:t>Μετρούν αποστάσεις.</a:t>
            </a:r>
          </a:p>
          <a:p>
            <a:r>
              <a:rPr lang="el-GR" sz="1800" dirty="0"/>
              <a:t>Διαπραγματεύονται για τις τιμές.</a:t>
            </a:r>
          </a:p>
          <a:p>
            <a:r>
              <a:rPr lang="el-GR" sz="1800" dirty="0"/>
              <a:t>Συγκρίνουν αξίες με βάση τα χαρακτηριστικά. </a:t>
            </a:r>
          </a:p>
          <a:p>
            <a:pPr marL="0" indent="0" algn="r">
              <a:buNone/>
            </a:pPr>
            <a:r>
              <a:rPr lang="el-GR" sz="1800" dirty="0"/>
              <a:t>(</a:t>
            </a:r>
            <a:r>
              <a:rPr lang="en-US" sz="1800" dirty="0" err="1"/>
              <a:t>Pinxten</a:t>
            </a:r>
            <a:r>
              <a:rPr lang="en-US" sz="1800" dirty="0"/>
              <a:t>, 2016)</a:t>
            </a:r>
            <a:endParaRPr lang="el-GR" sz="1800" dirty="0"/>
          </a:p>
          <a:p>
            <a:pPr marL="0" indent="0">
              <a:buNone/>
            </a:pPr>
            <a:endParaRPr lang="el-GR" i="1" dirty="0"/>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7230056" cy="507831"/>
          </a:xfrm>
          <a:prstGeom prst="rect">
            <a:avLst/>
          </a:prstGeom>
        </p:spPr>
        <p:txBody>
          <a:bodyPr wrap="none">
            <a:spAutoFit/>
          </a:bodyPr>
          <a:lstStyle/>
          <a:p>
            <a:r>
              <a:rPr lang="en-US" sz="2700" dirty="0">
                <a:solidFill>
                  <a:srgbClr val="C00000"/>
                </a:solidFill>
              </a:rPr>
              <a:t>9. </a:t>
            </a:r>
            <a:r>
              <a:rPr lang="el-GR" sz="2700" dirty="0">
                <a:solidFill>
                  <a:srgbClr val="C00000"/>
                </a:solidFill>
              </a:rPr>
              <a:t>Αγοραστικές συμπεριφορές (</a:t>
            </a:r>
            <a:r>
              <a:rPr lang="en-US" sz="2700" dirty="0">
                <a:solidFill>
                  <a:srgbClr val="C00000"/>
                </a:solidFill>
              </a:rPr>
              <a:t>Market behavior</a:t>
            </a:r>
            <a:r>
              <a:rPr lang="el-GR" sz="2700" dirty="0">
                <a:solidFill>
                  <a:srgbClr val="C00000"/>
                </a:solidFill>
              </a:rPr>
              <a:t>): </a:t>
            </a:r>
          </a:p>
        </p:txBody>
      </p:sp>
      <p:pic>
        <p:nvPicPr>
          <p:cNvPr id="1026" name="Picture 2" descr="ÏÎ±Î¹ÏÎ½Î¹Î´Î¿ÎºÎ±Î¼ÏÎ¼Î±ÏÎ± ÏÏÎ¿Ï Î½Î·Ï/Î³ÎµÎ¹Î¿Ï ÏÎ± Î´ÏÏÎ¼ÎµÎ½Î±: Î¼Î±Î½Î¬Î²Î·Ï-Î¼Î±Î½Î¬Î²Î¹ÎºÎ¿ !!!">
            <a:extLst>
              <a:ext uri="{FF2B5EF4-FFF2-40B4-BE49-F238E27FC236}">
                <a16:creationId xmlns:a16="http://schemas.microsoft.com/office/drawing/2014/main" id="{25688ADD-999F-4BEF-A77B-6A94AE6CA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962400"/>
            <a:ext cx="2045753" cy="2727670"/>
          </a:xfrm>
          <a:prstGeom prst="rect">
            <a:avLst/>
          </a:prstGeom>
          <a:noFill/>
          <a:extLst>
            <a:ext uri="{909E8E84-426E-40DD-AFC4-6F175D3DCCD1}">
              <a14:hiddenFill xmlns:a14="http://schemas.microsoft.com/office/drawing/2010/main">
                <a:solidFill>
                  <a:srgbClr val="FFFFFF"/>
                </a:solidFill>
              </a14:hiddenFill>
            </a:ext>
          </a:extLst>
        </p:spPr>
      </p:pic>
      <p:pic>
        <p:nvPicPr>
          <p:cNvPr id="2" name="Εικόνα 1">
            <a:extLst>
              <a:ext uri="{FF2B5EF4-FFF2-40B4-BE49-F238E27FC236}">
                <a16:creationId xmlns:a16="http://schemas.microsoft.com/office/drawing/2014/main" id="{CE142FA1-C522-436A-B1A3-80DA6B208BFB}"/>
              </a:ext>
            </a:extLst>
          </p:cNvPr>
          <p:cNvPicPr>
            <a:picLocks noChangeAspect="1"/>
          </p:cNvPicPr>
          <p:nvPr/>
        </p:nvPicPr>
        <p:blipFill>
          <a:blip r:embed="rId3"/>
          <a:stretch>
            <a:fillRect/>
          </a:stretch>
        </p:blipFill>
        <p:spPr>
          <a:xfrm>
            <a:off x="2447274" y="5258783"/>
            <a:ext cx="2124726" cy="1421762"/>
          </a:xfrm>
          <a:prstGeom prst="rect">
            <a:avLst/>
          </a:prstGeom>
        </p:spPr>
      </p:pic>
    </p:spTree>
    <p:extLst>
      <p:ext uri="{BB962C8B-B14F-4D97-AF65-F5344CB8AC3E}">
        <p14:creationId xmlns:p14="http://schemas.microsoft.com/office/powerpoint/2010/main" val="2644259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FB3F2F3-3205-9511-DA0B-73C7D26C6586}"/>
              </a:ext>
            </a:extLst>
          </p:cNvPr>
          <p:cNvSpPr>
            <a:spLocks noGrp="1"/>
          </p:cNvSpPr>
          <p:nvPr>
            <p:ph sz="half" idx="1"/>
          </p:nvPr>
        </p:nvSpPr>
        <p:spPr>
          <a:xfrm>
            <a:off x="381000" y="228600"/>
            <a:ext cx="3733800" cy="6324600"/>
          </a:xfrm>
        </p:spPr>
        <p:txBody>
          <a:bodyPr>
            <a:normAutofit fontScale="25000" lnSpcReduction="20000"/>
          </a:bodyPr>
          <a:lstStyle/>
          <a:p>
            <a:br>
              <a:rPr lang="el-GR" dirty="0"/>
            </a:br>
            <a:r>
              <a:rPr lang="el-GR" sz="6400" b="0" i="0" dirty="0">
                <a:solidFill>
                  <a:srgbClr val="555555"/>
                </a:solidFill>
                <a:effectLst/>
                <a:latin typeface="Open Sans" panose="020B0606030504020204" pitchFamily="34" charset="0"/>
              </a:rPr>
              <a:t>    Η ομιλία του </a:t>
            </a:r>
            <a:r>
              <a:rPr lang="en-GB" sz="6400" b="0" i="0" dirty="0">
                <a:solidFill>
                  <a:srgbClr val="555555"/>
                </a:solidFill>
                <a:effectLst/>
                <a:latin typeface="Open Sans" panose="020B0606030504020204" pitchFamily="34" charset="0"/>
              </a:rPr>
              <a:t>Rik </a:t>
            </a:r>
            <a:r>
              <a:rPr lang="en-GB" sz="6400" b="0" i="0" dirty="0" err="1">
                <a:solidFill>
                  <a:srgbClr val="555555"/>
                </a:solidFill>
                <a:effectLst/>
                <a:latin typeface="Open Sans" panose="020B0606030504020204" pitchFamily="34" charset="0"/>
              </a:rPr>
              <a:t>Pinxten</a:t>
            </a:r>
            <a:r>
              <a:rPr lang="en-GB" sz="6400" b="0" i="0" dirty="0">
                <a:solidFill>
                  <a:srgbClr val="555555"/>
                </a:solidFill>
                <a:effectLst/>
                <a:latin typeface="Open Sans" panose="020B0606030504020204" pitchFamily="34" charset="0"/>
              </a:rPr>
              <a:t> </a:t>
            </a:r>
            <a:r>
              <a:rPr lang="el-GR" sz="6400" b="0" i="0" dirty="0">
                <a:solidFill>
                  <a:srgbClr val="555555"/>
                </a:solidFill>
                <a:effectLst/>
                <a:latin typeface="Open Sans" panose="020B0606030504020204" pitchFamily="34" charset="0"/>
              </a:rPr>
              <a:t>ήταν πολύ ενδιαφέρουσα εμπειρία καθώς μας μίλησε για τα σχολικά του χρόνια σε μια εποχή </a:t>
            </a:r>
            <a:r>
              <a:rPr lang="el-GR" sz="6400" b="0" i="0" dirty="0" err="1">
                <a:solidFill>
                  <a:srgbClr val="555555"/>
                </a:solidFill>
                <a:effectLst/>
                <a:latin typeface="Open Sans" panose="020B0606030504020204" pitchFamily="34" charset="0"/>
              </a:rPr>
              <a:t>αναμφ</a:t>
            </a:r>
            <a:r>
              <a:rPr lang="sv-SE" sz="6400" dirty="0" err="1">
                <a:solidFill>
                  <a:srgbClr val="555555"/>
                </a:solidFill>
                <a:latin typeface="Open Sans" panose="020B0606030504020204" pitchFamily="34" charset="0"/>
              </a:rPr>
              <a:t>ί</a:t>
            </a:r>
            <a:r>
              <a:rPr lang="el-GR" sz="6400" b="0" i="0" dirty="0" err="1">
                <a:solidFill>
                  <a:srgbClr val="555555"/>
                </a:solidFill>
                <a:effectLst/>
                <a:latin typeface="Open Sans" panose="020B0606030504020204" pitchFamily="34" charset="0"/>
              </a:rPr>
              <a:t>βολα</a:t>
            </a:r>
            <a:r>
              <a:rPr lang="el-GR" sz="6400" b="0" i="0" dirty="0">
                <a:solidFill>
                  <a:srgbClr val="555555"/>
                </a:solidFill>
                <a:effectLst/>
                <a:latin typeface="Open Sans" panose="020B0606030504020204" pitchFamily="34" charset="0"/>
              </a:rPr>
              <a:t> δύσκολη . Ακόμα αναφέρθηκε στο </a:t>
            </a:r>
            <a:r>
              <a:rPr lang="el-GR" sz="6400" b="0" i="0" dirty="0" err="1">
                <a:solidFill>
                  <a:srgbClr val="555555"/>
                </a:solidFill>
                <a:effectLst/>
                <a:latin typeface="Open Sans" panose="020B0606030504020204" pitchFamily="34" charset="0"/>
              </a:rPr>
              <a:t>ποιό</a:t>
            </a:r>
            <a:r>
              <a:rPr lang="el-GR" sz="6400" b="0" i="0" dirty="0">
                <a:solidFill>
                  <a:srgbClr val="555555"/>
                </a:solidFill>
                <a:effectLst/>
                <a:latin typeface="Open Sans" panose="020B0606030504020204" pitchFamily="34" charset="0"/>
              </a:rPr>
              <a:t> ήταν το σκεπτικό του ως φοιτητής ώστε να καταλήξει στην πραγματοποίηση της έρευνα του , η οποία βασίζεται στον  τρόπο </a:t>
            </a:r>
            <a:r>
              <a:rPr lang="el-GR" sz="6400" b="0" i="0" dirty="0" err="1">
                <a:solidFill>
                  <a:srgbClr val="555555"/>
                </a:solidFill>
                <a:effectLst/>
                <a:latin typeface="Open Sans" panose="020B0606030504020204" pitchFamily="34" charset="0"/>
              </a:rPr>
              <a:t>ζωης</a:t>
            </a:r>
            <a:r>
              <a:rPr lang="el-GR" sz="6400" b="0" i="0" dirty="0">
                <a:solidFill>
                  <a:srgbClr val="555555"/>
                </a:solidFill>
                <a:effectLst/>
                <a:latin typeface="Open Sans" panose="020B0606030504020204" pitchFamily="34" charset="0"/>
              </a:rPr>
              <a:t> της κοινότητας των </a:t>
            </a:r>
            <a:r>
              <a:rPr lang="el-GR" sz="6400" b="0" i="0" dirty="0" err="1">
                <a:solidFill>
                  <a:srgbClr val="555555"/>
                </a:solidFill>
                <a:effectLst/>
                <a:latin typeface="Open Sans" panose="020B0606030504020204" pitchFamily="34" charset="0"/>
              </a:rPr>
              <a:t>Ναβάχο</a:t>
            </a:r>
            <a:r>
              <a:rPr lang="el-GR" sz="6400" b="0" i="0" dirty="0">
                <a:solidFill>
                  <a:srgbClr val="555555"/>
                </a:solidFill>
                <a:effectLst/>
                <a:latin typeface="Open Sans" panose="020B0606030504020204" pitchFamily="34" charset="0"/>
              </a:rPr>
              <a:t> , αλλά και το πως γίνεται η εκπαίδευση στα παιδία εκεί . Λαμβάνοντας υπόψη μου τα παραπάνω , η ερώτηση που θα ήθελα να </a:t>
            </a:r>
            <a:r>
              <a:rPr lang="el-GR" sz="6400" b="0" i="0" dirty="0" err="1">
                <a:solidFill>
                  <a:srgbClr val="555555"/>
                </a:solidFill>
                <a:effectLst/>
                <a:latin typeface="Open Sans" panose="020B0606030504020204" pitchFamily="34" charset="0"/>
              </a:rPr>
              <a:t>κανω</a:t>
            </a:r>
            <a:r>
              <a:rPr lang="el-GR" sz="6400" b="0" i="0" dirty="0">
                <a:solidFill>
                  <a:srgbClr val="555555"/>
                </a:solidFill>
                <a:effectLst/>
                <a:latin typeface="Open Sans" panose="020B0606030504020204" pitchFamily="34" charset="0"/>
              </a:rPr>
              <a:t> στον </a:t>
            </a:r>
            <a:r>
              <a:rPr lang="en-GB" sz="6400" b="0" i="0" dirty="0">
                <a:solidFill>
                  <a:srgbClr val="555555"/>
                </a:solidFill>
                <a:effectLst/>
                <a:latin typeface="Open Sans" panose="020B0606030504020204" pitchFamily="34" charset="0"/>
              </a:rPr>
              <a:t>Rik </a:t>
            </a:r>
            <a:r>
              <a:rPr lang="en-GB" sz="6400" b="0" i="0" dirty="0" err="1">
                <a:solidFill>
                  <a:srgbClr val="555555"/>
                </a:solidFill>
                <a:effectLst/>
                <a:latin typeface="Open Sans" panose="020B0606030504020204" pitchFamily="34" charset="0"/>
              </a:rPr>
              <a:t>Pinxten</a:t>
            </a:r>
            <a:r>
              <a:rPr lang="en-GB" sz="6400" b="0" i="0" dirty="0">
                <a:solidFill>
                  <a:srgbClr val="555555"/>
                </a:solidFill>
                <a:effectLst/>
                <a:latin typeface="Open Sans" panose="020B0606030504020204" pitchFamily="34" charset="0"/>
              </a:rPr>
              <a:t> </a:t>
            </a:r>
            <a:r>
              <a:rPr lang="el-GR" sz="6400" b="0" i="0" dirty="0">
                <a:solidFill>
                  <a:srgbClr val="555555"/>
                </a:solidFill>
                <a:effectLst/>
                <a:latin typeface="Open Sans" panose="020B0606030504020204" pitchFamily="34" charset="0"/>
              </a:rPr>
              <a:t>είναι η εξής :</a:t>
            </a:r>
          </a:p>
          <a:p>
            <a:r>
              <a:rPr lang="el-GR" sz="6400" b="0" i="0" dirty="0">
                <a:solidFill>
                  <a:srgbClr val="555555"/>
                </a:solidFill>
                <a:effectLst/>
                <a:latin typeface="Open Sans" panose="020B0606030504020204" pitchFamily="34" charset="0"/>
              </a:rPr>
              <a:t> </a:t>
            </a:r>
            <a:r>
              <a:rPr lang="el-GR" sz="6400" b="1" i="0" dirty="0">
                <a:solidFill>
                  <a:srgbClr val="555555"/>
                </a:solidFill>
                <a:effectLst/>
                <a:latin typeface="Open Sans" panose="020B0606030504020204" pitchFamily="34" charset="0"/>
              </a:rPr>
              <a:t>Μέσα </a:t>
            </a:r>
            <a:r>
              <a:rPr lang="el-GR" sz="6400" b="1" i="0" dirty="0" err="1">
                <a:solidFill>
                  <a:srgbClr val="555555"/>
                </a:solidFill>
                <a:effectLst/>
                <a:latin typeface="Open Sans" panose="020B0606030504020204" pitchFamily="34" charset="0"/>
              </a:rPr>
              <a:t>απο</a:t>
            </a:r>
            <a:r>
              <a:rPr lang="el-GR" sz="6400" b="1" i="0" dirty="0">
                <a:solidFill>
                  <a:srgbClr val="555555"/>
                </a:solidFill>
                <a:effectLst/>
                <a:latin typeface="Open Sans" panose="020B0606030504020204" pitchFamily="34" charset="0"/>
              </a:rPr>
              <a:t> την έρευνα σας και την </a:t>
            </a:r>
            <a:r>
              <a:rPr lang="el-GR" sz="6400" b="1" i="0" dirty="0" err="1">
                <a:solidFill>
                  <a:srgbClr val="555555"/>
                </a:solidFill>
                <a:effectLst/>
                <a:latin typeface="Open Sans" panose="020B0606030504020204" pitchFamily="34" charset="0"/>
              </a:rPr>
              <a:t>αλληλεπιδραση</a:t>
            </a:r>
            <a:r>
              <a:rPr lang="el-GR" sz="6400" b="1" i="0" dirty="0">
                <a:solidFill>
                  <a:srgbClr val="555555"/>
                </a:solidFill>
                <a:effectLst/>
                <a:latin typeface="Open Sans" panose="020B0606030504020204" pitchFamily="34" charset="0"/>
              </a:rPr>
              <a:t> σας με τους ανθρώπους της </a:t>
            </a:r>
            <a:r>
              <a:rPr lang="el-GR" sz="6400" b="1" i="0" dirty="0" err="1">
                <a:solidFill>
                  <a:srgbClr val="555555"/>
                </a:solidFill>
                <a:effectLst/>
                <a:latin typeface="Open Sans" panose="020B0606030504020204" pitchFamily="34" charset="0"/>
              </a:rPr>
              <a:t>κοινώτητας</a:t>
            </a:r>
            <a:r>
              <a:rPr lang="el-GR" sz="6400" b="1" i="0" dirty="0">
                <a:solidFill>
                  <a:srgbClr val="555555"/>
                </a:solidFill>
                <a:effectLst/>
                <a:latin typeface="Open Sans" panose="020B0606030504020204" pitchFamily="34" charset="0"/>
              </a:rPr>
              <a:t> των </a:t>
            </a:r>
            <a:r>
              <a:rPr lang="el-GR" sz="6400" b="1" i="0" dirty="0" err="1">
                <a:solidFill>
                  <a:srgbClr val="555555"/>
                </a:solidFill>
                <a:effectLst/>
                <a:latin typeface="Open Sans" panose="020B0606030504020204" pitchFamily="34" charset="0"/>
              </a:rPr>
              <a:t>Ναβάχο</a:t>
            </a:r>
            <a:r>
              <a:rPr lang="el-GR" sz="6400" b="1" i="0" dirty="0">
                <a:solidFill>
                  <a:srgbClr val="555555"/>
                </a:solidFill>
                <a:effectLst/>
                <a:latin typeface="Open Sans" panose="020B0606030504020204" pitchFamily="34" charset="0"/>
              </a:rPr>
              <a:t> αποκομίσατε </a:t>
            </a:r>
            <a:r>
              <a:rPr lang="el-GR" sz="6400" b="1" i="0" dirty="0">
                <a:solidFill>
                  <a:srgbClr val="00B050"/>
                </a:solidFill>
                <a:effectLst/>
                <a:latin typeface="Open Sans" panose="020B0606030504020204" pitchFamily="34" charset="0"/>
              </a:rPr>
              <a:t>κάποια ηθική αξία που στους δικούς μας ανεπτυγμένους πολιτισμούς δεν υπάρχει</a:t>
            </a:r>
            <a:r>
              <a:rPr lang="el-GR" sz="6400" b="1" i="0" dirty="0">
                <a:solidFill>
                  <a:srgbClr val="555555"/>
                </a:solidFill>
                <a:effectLst/>
                <a:latin typeface="Open Sans" panose="020B0606030504020204" pitchFamily="34" charset="0"/>
              </a:rPr>
              <a:t> ποια και η επαναφορά τις γνώσεις των τοπικών </a:t>
            </a:r>
            <a:r>
              <a:rPr lang="el-GR" sz="6400" b="1" i="0" dirty="0" err="1">
                <a:solidFill>
                  <a:srgbClr val="555555"/>
                </a:solidFill>
                <a:effectLst/>
                <a:latin typeface="Open Sans" panose="020B0606030504020204" pitchFamily="34" charset="0"/>
              </a:rPr>
              <a:t>κοινωτήτων</a:t>
            </a:r>
            <a:r>
              <a:rPr lang="el-GR" sz="6400" b="1" i="0" dirty="0">
                <a:solidFill>
                  <a:srgbClr val="555555"/>
                </a:solidFill>
                <a:effectLst/>
                <a:latin typeface="Open Sans" panose="020B0606030504020204" pitchFamily="34" charset="0"/>
              </a:rPr>
              <a:t> θα επέφερε μόνο θετικά ή και </a:t>
            </a:r>
            <a:r>
              <a:rPr lang="el-GR" sz="6400" b="1" i="0" dirty="0" err="1">
                <a:solidFill>
                  <a:srgbClr val="555555"/>
                </a:solidFill>
                <a:effectLst/>
                <a:latin typeface="Open Sans" panose="020B0606030504020204" pitchFamily="34" charset="0"/>
              </a:rPr>
              <a:t>αρνητικα</a:t>
            </a:r>
            <a:r>
              <a:rPr lang="el-GR" sz="6400" b="1" i="0" dirty="0">
                <a:solidFill>
                  <a:srgbClr val="555555"/>
                </a:solidFill>
                <a:effectLst/>
                <a:latin typeface="Open Sans" panose="020B0606030504020204" pitchFamily="34" charset="0"/>
              </a:rPr>
              <a:t> </a:t>
            </a:r>
            <a:r>
              <a:rPr lang="el-GR" sz="6400" b="1" i="0" dirty="0" err="1">
                <a:solidFill>
                  <a:srgbClr val="555555"/>
                </a:solidFill>
                <a:effectLst/>
                <a:latin typeface="Open Sans" panose="020B0606030504020204" pitchFamily="34" charset="0"/>
              </a:rPr>
              <a:t>αποτελεσματα</a:t>
            </a:r>
            <a:r>
              <a:rPr lang="el-GR" sz="6400" b="1" i="0" dirty="0">
                <a:solidFill>
                  <a:srgbClr val="555555"/>
                </a:solidFill>
                <a:effectLst/>
                <a:latin typeface="Open Sans" panose="020B0606030504020204" pitchFamily="34" charset="0"/>
              </a:rPr>
              <a:t> και αν </a:t>
            </a:r>
            <a:r>
              <a:rPr lang="el-GR" sz="6400" b="1" i="0" dirty="0" err="1">
                <a:solidFill>
                  <a:srgbClr val="555555"/>
                </a:solidFill>
                <a:effectLst/>
                <a:latin typeface="Open Sans" panose="020B0606030504020204" pitchFamily="34" charset="0"/>
              </a:rPr>
              <a:t>ναί</a:t>
            </a:r>
            <a:r>
              <a:rPr lang="el-GR" sz="6400" b="1" i="0" dirty="0">
                <a:solidFill>
                  <a:srgbClr val="555555"/>
                </a:solidFill>
                <a:effectLst/>
                <a:latin typeface="Open Sans" panose="020B0606030504020204" pitchFamily="34" charset="0"/>
              </a:rPr>
              <a:t> </a:t>
            </a:r>
            <a:r>
              <a:rPr lang="el-GR" sz="6400" b="1" i="0" dirty="0" err="1">
                <a:solidFill>
                  <a:srgbClr val="555555"/>
                </a:solidFill>
                <a:effectLst/>
                <a:latin typeface="Open Sans" panose="020B0606030504020204" pitchFamily="34" charset="0"/>
              </a:rPr>
              <a:t>ποία</a:t>
            </a:r>
            <a:r>
              <a:rPr lang="el-GR" sz="6400" b="1" i="0" dirty="0">
                <a:solidFill>
                  <a:srgbClr val="555555"/>
                </a:solidFill>
                <a:effectLst/>
                <a:latin typeface="Open Sans" panose="020B0606030504020204" pitchFamily="34" charset="0"/>
              </a:rPr>
              <a:t> θα ήταν αυτά ;</a:t>
            </a:r>
            <a:endParaRPr lang="en-SE" sz="6400" b="1" dirty="0"/>
          </a:p>
        </p:txBody>
      </p:sp>
      <p:sp>
        <p:nvSpPr>
          <p:cNvPr id="6" name="Content Placeholder 5">
            <a:extLst>
              <a:ext uri="{FF2B5EF4-FFF2-40B4-BE49-F238E27FC236}">
                <a16:creationId xmlns:a16="http://schemas.microsoft.com/office/drawing/2014/main" id="{05DC9D8E-1BBF-5B6F-1010-314FA71850B7}"/>
              </a:ext>
            </a:extLst>
          </p:cNvPr>
          <p:cNvSpPr>
            <a:spLocks noGrp="1"/>
          </p:cNvSpPr>
          <p:nvPr>
            <p:ph sz="half" idx="2"/>
          </p:nvPr>
        </p:nvSpPr>
        <p:spPr>
          <a:xfrm>
            <a:off x="4572000" y="228600"/>
            <a:ext cx="4191000" cy="6324600"/>
          </a:xfrm>
        </p:spPr>
        <p:txBody>
          <a:bodyPr>
            <a:normAutofit fontScale="25000" lnSpcReduction="20000"/>
          </a:bodyPr>
          <a:lstStyle/>
          <a:p>
            <a:pPr algn="l">
              <a:spcAft>
                <a:spcPts val="750"/>
              </a:spcAft>
            </a:pPr>
            <a:br>
              <a:rPr lang="el-GR" dirty="0"/>
            </a:br>
            <a:r>
              <a:rPr lang="el-GR" sz="6400" b="0" i="0" dirty="0">
                <a:solidFill>
                  <a:srgbClr val="555555"/>
                </a:solidFill>
                <a:effectLst/>
                <a:latin typeface="Open Sans" panose="020B0606030504020204" pitchFamily="34" charset="0"/>
              </a:rPr>
              <a:t>Αυτή η εμπειρία φαίνεται εξαιρετικά ενδιαφέρουσα και ανοίγει ένα σημαντικό πεδίο προβληματισμού για την αξία της τοπικής και βιωματικής γνώσης σε αντίθεση με την </a:t>
            </a:r>
            <a:r>
              <a:rPr lang="el-GR" sz="6400" b="0" i="0" dirty="0" err="1">
                <a:solidFill>
                  <a:srgbClr val="555555"/>
                </a:solidFill>
                <a:effectLst/>
                <a:latin typeface="Open Sans" panose="020B0606030504020204" pitchFamily="34" charset="0"/>
              </a:rPr>
              <a:t>παγκοσμιοποιημένη</a:t>
            </a:r>
            <a:r>
              <a:rPr lang="el-GR" sz="6400" b="0" i="0" dirty="0">
                <a:solidFill>
                  <a:srgbClr val="555555"/>
                </a:solidFill>
                <a:effectLst/>
                <a:latin typeface="Open Sans" panose="020B0606030504020204" pitchFamily="34" charset="0"/>
              </a:rPr>
              <a:t>, αφηρημένη γνώση που κυριαρχεί στα σχολεία και στις διεθνείς αξιολογήσεις. Είναι εντυπωσιακό το πώς η γνώση των </a:t>
            </a:r>
            <a:r>
              <a:rPr lang="el-GR" sz="6400" b="0" i="0" dirty="0" err="1">
                <a:solidFill>
                  <a:srgbClr val="555555"/>
                </a:solidFill>
                <a:effectLst/>
                <a:latin typeface="Open Sans" panose="020B0606030504020204" pitchFamily="34" charset="0"/>
              </a:rPr>
              <a:t>Ναβάχο</a:t>
            </a:r>
            <a:r>
              <a:rPr lang="el-GR" sz="6400" b="0" i="0" dirty="0">
                <a:solidFill>
                  <a:srgbClr val="555555"/>
                </a:solidFill>
                <a:effectLst/>
                <a:latin typeface="Open Sans" panose="020B0606030504020204" pitchFamily="34" charset="0"/>
              </a:rPr>
              <a:t>, βασισμένη σε πρακτικές δεξιότητες και συνδεδεμένη άμεσα με τη φύση, αμφισβητεί τις συμβατικές ιδέες για την εκπαίδευση και τη γνώση. Μια ερώτηση που θα ήθελα να κάνω είναι η εξής:</a:t>
            </a:r>
          </a:p>
          <a:p>
            <a:pPr algn="l">
              <a:spcAft>
                <a:spcPts val="750"/>
              </a:spcAft>
            </a:pPr>
            <a:r>
              <a:rPr lang="el-GR" sz="6400" b="1" i="0" dirty="0">
                <a:solidFill>
                  <a:srgbClr val="555555"/>
                </a:solidFill>
                <a:effectLst/>
                <a:latin typeface="Open Sans" panose="020B0606030504020204" pitchFamily="34" charset="0"/>
              </a:rPr>
              <a:t>"</a:t>
            </a:r>
            <a:r>
              <a:rPr lang="el-GR" sz="6400" b="1" i="0" dirty="0">
                <a:solidFill>
                  <a:srgbClr val="00B050"/>
                </a:solidFill>
                <a:effectLst/>
                <a:latin typeface="Open Sans" panose="020B0606030504020204" pitchFamily="34" charset="0"/>
              </a:rPr>
              <a:t>Με ποιους τρόπους μπορούμε να ενσωματώσουμε πρακτικές και βιωματικές μορφές γνώσης, όπως αυτές των </a:t>
            </a:r>
            <a:r>
              <a:rPr lang="el-GR" sz="6400" b="1" i="0" dirty="0" err="1">
                <a:solidFill>
                  <a:srgbClr val="00B050"/>
                </a:solidFill>
                <a:effectLst/>
                <a:latin typeface="Open Sans" panose="020B0606030504020204" pitchFamily="34" charset="0"/>
              </a:rPr>
              <a:t>Ναβάχο</a:t>
            </a:r>
            <a:r>
              <a:rPr lang="el-GR" sz="6400" b="1" i="0" dirty="0">
                <a:solidFill>
                  <a:srgbClr val="555555"/>
                </a:solidFill>
                <a:effectLst/>
                <a:latin typeface="Open Sans" panose="020B0606030504020204" pitchFamily="34" charset="0"/>
              </a:rPr>
              <a:t>, </a:t>
            </a:r>
            <a:r>
              <a:rPr lang="el-GR" sz="6400" b="1" i="0" dirty="0">
                <a:solidFill>
                  <a:srgbClr val="00B050"/>
                </a:solidFill>
                <a:effectLst/>
                <a:latin typeface="Open Sans" panose="020B0606030504020204" pitchFamily="34" charset="0"/>
              </a:rPr>
              <a:t>σε σύγχρονα εκπαιδευτικά συστήματα χωρίς να τις υποβαθμίσουμε ή να τις παραμορφώσουμε μέσω της οπτικής του δυτικού πολιτισμού</a:t>
            </a:r>
            <a:r>
              <a:rPr lang="el-GR" sz="6400" b="1" i="0" dirty="0">
                <a:solidFill>
                  <a:srgbClr val="555555"/>
                </a:solidFill>
                <a:effectLst/>
                <a:latin typeface="Open Sans" panose="020B0606030504020204" pitchFamily="34" charset="0"/>
              </a:rPr>
              <a:t>;"</a:t>
            </a:r>
          </a:p>
          <a:p>
            <a:pPr algn="l">
              <a:spcAft>
                <a:spcPts val="750"/>
              </a:spcAft>
            </a:pPr>
            <a:r>
              <a:rPr lang="el-GR" sz="6400" b="0" i="0" dirty="0">
                <a:solidFill>
                  <a:srgbClr val="555555"/>
                </a:solidFill>
                <a:effectLst/>
                <a:latin typeface="Open Sans" panose="020B0606030504020204" pitchFamily="34" charset="0"/>
              </a:rPr>
              <a:t>Αυτή η ερώτηση αφορά τον τρόπο με τον οποίο οι εναλλακτικές μορφές γνώσης μπορούν να βρουν μια ισότιμη θέση στα εκπαιδευτικά προγράμματα, διατηρώντας τη μοναδικότητά τους και την αξία τους.</a:t>
            </a:r>
          </a:p>
          <a:p>
            <a:endParaRPr lang="en-SE" dirty="0"/>
          </a:p>
        </p:txBody>
      </p:sp>
    </p:spTree>
    <p:extLst>
      <p:ext uri="{BB962C8B-B14F-4D97-AF65-F5344CB8AC3E}">
        <p14:creationId xmlns:p14="http://schemas.microsoft.com/office/powerpoint/2010/main" val="1919846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25783" y="2817959"/>
            <a:ext cx="7486918" cy="1913463"/>
          </a:xfrm>
        </p:spPr>
        <p:txBody>
          <a:bodyPr>
            <a:normAutofit fontScale="70000" lnSpcReduction="20000"/>
          </a:bodyPr>
          <a:lstStyle/>
          <a:p>
            <a:pPr marL="0" indent="0">
              <a:buNone/>
            </a:pPr>
            <a:r>
              <a:rPr lang="el-GR" dirty="0"/>
              <a:t>Το άτομο αναγνωρίζει το περιεχόμενο ενός φαινομένου, διακρίνει ομοιότητες και διαφορές μέσα σε ένα γενικότερο πλαίσιο και επιβεβαιώνει ή απορρίπτει την γενίκευση.</a:t>
            </a:r>
            <a:endParaRPr lang="en-US" dirty="0"/>
          </a:p>
          <a:p>
            <a:pPr marL="0" indent="0">
              <a:buNone/>
            </a:pPr>
            <a:r>
              <a:rPr lang="el-GR" dirty="0"/>
              <a:t>Όσο γενικότερο το πλαίσιο σύγκρισης τόσο δυσκολότερη και η διαδικασία της γενίκευσης</a:t>
            </a:r>
            <a:r>
              <a:rPr lang="en-US" dirty="0"/>
              <a:t> (</a:t>
            </a:r>
            <a:r>
              <a:rPr lang="en-US" dirty="0" err="1"/>
              <a:t>Pinxten</a:t>
            </a:r>
            <a:r>
              <a:rPr lang="en-US" dirty="0"/>
              <a:t>, 2016)</a:t>
            </a:r>
            <a:r>
              <a:rPr lang="el-GR" dirty="0"/>
              <a:t>.</a:t>
            </a:r>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8695457" cy="507831"/>
          </a:xfrm>
          <a:prstGeom prst="rect">
            <a:avLst/>
          </a:prstGeom>
        </p:spPr>
        <p:txBody>
          <a:bodyPr wrap="none">
            <a:spAutoFit/>
          </a:bodyPr>
          <a:lstStyle/>
          <a:p>
            <a:r>
              <a:rPr lang="en-US" sz="2700" dirty="0">
                <a:solidFill>
                  <a:srgbClr val="C00000"/>
                </a:solidFill>
              </a:rPr>
              <a:t>10. </a:t>
            </a:r>
            <a:r>
              <a:rPr lang="el-GR" sz="2700" dirty="0">
                <a:solidFill>
                  <a:srgbClr val="C00000"/>
                </a:solidFill>
              </a:rPr>
              <a:t>Γενίκευση μέσω σύγκρισης (</a:t>
            </a:r>
            <a:r>
              <a:rPr lang="en-US" sz="2700" dirty="0">
                <a:solidFill>
                  <a:srgbClr val="C00000"/>
                </a:solidFill>
              </a:rPr>
              <a:t>Generalizing by comparing</a:t>
            </a:r>
            <a:r>
              <a:rPr lang="el-GR" sz="2700" dirty="0">
                <a:solidFill>
                  <a:srgbClr val="C00000"/>
                </a:solidFill>
              </a:rPr>
              <a:t>): </a:t>
            </a:r>
          </a:p>
        </p:txBody>
      </p:sp>
    </p:spTree>
    <p:extLst>
      <p:ext uri="{BB962C8B-B14F-4D97-AF65-F5344CB8AC3E}">
        <p14:creationId xmlns:p14="http://schemas.microsoft.com/office/powerpoint/2010/main" val="2252870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25783" y="2817959"/>
            <a:ext cx="7486918" cy="3278041"/>
          </a:xfrm>
        </p:spPr>
        <p:txBody>
          <a:bodyPr>
            <a:normAutofit fontScale="70000" lnSpcReduction="20000"/>
          </a:bodyPr>
          <a:lstStyle/>
          <a:p>
            <a:r>
              <a:rPr lang="el-GR" dirty="0"/>
              <a:t>Η μουσική μεταφέρει γνώσεις στο άτομο που αφορούν τον ρυθμό, τους τόνους και τις αποστάσεις μεταξύ τους, τα οποία είναι κοινά σε όλα τα τονικά συστήματα. </a:t>
            </a:r>
          </a:p>
          <a:p>
            <a:r>
              <a:rPr lang="el-GR" dirty="0"/>
              <a:t>Η κίνηση του σώματος που ακολουθεί ένας μουσικός και ένας ακροατής μοιάζουν δημιουργώντας μάλιστα μοτίβα κινήσεων όπως η κίνηση στο κεφάλι ή το χτύπημα του ποδιού. </a:t>
            </a:r>
          </a:p>
          <a:p>
            <a:r>
              <a:rPr lang="el-GR" dirty="0"/>
              <a:t>Σύγκριση των συμμετρικών δυτικών μέτρων με τα ασύμμετρα μέτρα της ανατολικής μουσικής.</a:t>
            </a:r>
          </a:p>
          <a:p>
            <a:pPr marL="0" indent="0" algn="r">
              <a:buNone/>
            </a:pPr>
            <a:r>
              <a:rPr lang="el-GR" dirty="0"/>
              <a:t>(</a:t>
            </a:r>
            <a:r>
              <a:rPr lang="en-US" dirty="0" err="1"/>
              <a:t>Pinxten</a:t>
            </a:r>
            <a:r>
              <a:rPr lang="en-US" dirty="0"/>
              <a:t>, 2016)</a:t>
            </a:r>
            <a:endParaRPr lang="el-GR" dirty="0"/>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3286477" cy="507831"/>
          </a:xfrm>
          <a:prstGeom prst="rect">
            <a:avLst/>
          </a:prstGeom>
        </p:spPr>
        <p:txBody>
          <a:bodyPr wrap="none">
            <a:spAutoFit/>
          </a:bodyPr>
          <a:lstStyle/>
          <a:p>
            <a:r>
              <a:rPr lang="en-US" sz="2700" dirty="0">
                <a:solidFill>
                  <a:srgbClr val="C00000"/>
                </a:solidFill>
              </a:rPr>
              <a:t>1</a:t>
            </a:r>
            <a:r>
              <a:rPr lang="el-GR" sz="2700" dirty="0">
                <a:solidFill>
                  <a:srgbClr val="C00000"/>
                </a:solidFill>
              </a:rPr>
              <a:t>1</a:t>
            </a:r>
            <a:r>
              <a:rPr lang="en-US" sz="2700" dirty="0">
                <a:solidFill>
                  <a:srgbClr val="C00000"/>
                </a:solidFill>
              </a:rPr>
              <a:t>. </a:t>
            </a:r>
            <a:r>
              <a:rPr lang="el-GR" sz="2700" dirty="0">
                <a:solidFill>
                  <a:srgbClr val="C00000"/>
                </a:solidFill>
              </a:rPr>
              <a:t>Μουσική (</a:t>
            </a:r>
            <a:r>
              <a:rPr lang="en-US" sz="2700" dirty="0">
                <a:solidFill>
                  <a:srgbClr val="C00000"/>
                </a:solidFill>
              </a:rPr>
              <a:t>Music</a:t>
            </a:r>
            <a:r>
              <a:rPr lang="el-GR" sz="2700" dirty="0">
                <a:solidFill>
                  <a:srgbClr val="C00000"/>
                </a:solidFill>
              </a:rPr>
              <a:t>): </a:t>
            </a:r>
          </a:p>
        </p:txBody>
      </p:sp>
    </p:spTree>
    <p:extLst>
      <p:ext uri="{BB962C8B-B14F-4D97-AF65-F5344CB8AC3E}">
        <p14:creationId xmlns:p14="http://schemas.microsoft.com/office/powerpoint/2010/main" val="2610247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5D071634-D8B6-4C3C-92DA-416FB042FA11}"/>
              </a:ext>
            </a:extLst>
          </p:cNvPr>
          <p:cNvPicPr>
            <a:picLocks noChangeAspect="1"/>
          </p:cNvPicPr>
          <p:nvPr/>
        </p:nvPicPr>
        <p:blipFill>
          <a:blip r:embed="rId2"/>
          <a:stretch>
            <a:fillRect/>
          </a:stretch>
        </p:blipFill>
        <p:spPr>
          <a:xfrm>
            <a:off x="350044" y="2478881"/>
            <a:ext cx="3414713" cy="1900238"/>
          </a:xfrm>
          <a:prstGeom prst="rect">
            <a:avLst/>
          </a:prstGeom>
        </p:spPr>
      </p:pic>
      <p:sp>
        <p:nvSpPr>
          <p:cNvPr id="6" name="Ορθογώνιο 5">
            <a:extLst>
              <a:ext uri="{FF2B5EF4-FFF2-40B4-BE49-F238E27FC236}">
                <a16:creationId xmlns:a16="http://schemas.microsoft.com/office/drawing/2014/main" id="{74E75DBF-98C6-4831-A2E8-363DED6E0F8B}"/>
              </a:ext>
            </a:extLst>
          </p:cNvPr>
          <p:cNvSpPr/>
          <p:nvPr/>
        </p:nvSpPr>
        <p:spPr>
          <a:xfrm>
            <a:off x="350044" y="4999014"/>
            <a:ext cx="3414713" cy="507831"/>
          </a:xfrm>
          <a:prstGeom prst="rect">
            <a:avLst/>
          </a:prstGeom>
        </p:spPr>
        <p:txBody>
          <a:bodyPr wrap="square">
            <a:spAutoFit/>
          </a:bodyPr>
          <a:lstStyle/>
          <a:p>
            <a:r>
              <a:rPr lang="el-GR" sz="1350" dirty="0"/>
              <a:t>https://www.youtube.com/watch?v=nJq3OXitlW8&amp;list=PL3B7ED6BC6FD90781</a:t>
            </a:r>
          </a:p>
        </p:txBody>
      </p:sp>
      <p:sp>
        <p:nvSpPr>
          <p:cNvPr id="7" name="Ορθογώνιο 6">
            <a:extLst>
              <a:ext uri="{FF2B5EF4-FFF2-40B4-BE49-F238E27FC236}">
                <a16:creationId xmlns:a16="http://schemas.microsoft.com/office/drawing/2014/main" id="{0DE1D6EB-A01F-459B-8D5A-C00F3315C897}"/>
              </a:ext>
            </a:extLst>
          </p:cNvPr>
          <p:cNvSpPr/>
          <p:nvPr/>
        </p:nvSpPr>
        <p:spPr>
          <a:xfrm>
            <a:off x="68394" y="4604911"/>
            <a:ext cx="4155305" cy="300082"/>
          </a:xfrm>
          <a:prstGeom prst="rect">
            <a:avLst/>
          </a:prstGeom>
        </p:spPr>
        <p:txBody>
          <a:bodyPr wrap="none">
            <a:spAutoFit/>
          </a:bodyPr>
          <a:lstStyle/>
          <a:p>
            <a:r>
              <a:rPr lang="el-GR" sz="1350" dirty="0">
                <a:latin typeface="Roboto"/>
              </a:rPr>
              <a:t>Λεωνίδας </a:t>
            </a:r>
            <a:r>
              <a:rPr lang="el-GR" sz="1350" dirty="0" err="1">
                <a:latin typeface="Roboto"/>
              </a:rPr>
              <a:t>Μπαλάφας</a:t>
            </a:r>
            <a:r>
              <a:rPr lang="el-GR" sz="1350" dirty="0">
                <a:latin typeface="Roboto"/>
              </a:rPr>
              <a:t> - Θέλω να χτίσω ένα σπιτάκι</a:t>
            </a:r>
          </a:p>
        </p:txBody>
      </p:sp>
      <p:pic>
        <p:nvPicPr>
          <p:cNvPr id="8" name="Εικόνα 7">
            <a:extLst>
              <a:ext uri="{FF2B5EF4-FFF2-40B4-BE49-F238E27FC236}">
                <a16:creationId xmlns:a16="http://schemas.microsoft.com/office/drawing/2014/main" id="{435AB60E-6BFD-4A49-A5B9-7B2005C90D6F}"/>
              </a:ext>
            </a:extLst>
          </p:cNvPr>
          <p:cNvPicPr>
            <a:picLocks noChangeAspect="1"/>
          </p:cNvPicPr>
          <p:nvPr/>
        </p:nvPicPr>
        <p:blipFill>
          <a:blip r:embed="rId3"/>
          <a:stretch>
            <a:fillRect/>
          </a:stretch>
        </p:blipFill>
        <p:spPr>
          <a:xfrm>
            <a:off x="4801699" y="2478881"/>
            <a:ext cx="3414713" cy="1900238"/>
          </a:xfrm>
          <a:prstGeom prst="rect">
            <a:avLst/>
          </a:prstGeom>
        </p:spPr>
      </p:pic>
      <p:sp>
        <p:nvSpPr>
          <p:cNvPr id="9" name="Ορθογώνιο 8">
            <a:extLst>
              <a:ext uri="{FF2B5EF4-FFF2-40B4-BE49-F238E27FC236}">
                <a16:creationId xmlns:a16="http://schemas.microsoft.com/office/drawing/2014/main" id="{FA9F3C42-030A-4CF6-B611-ED606B102F17}"/>
              </a:ext>
            </a:extLst>
          </p:cNvPr>
          <p:cNvSpPr/>
          <p:nvPr/>
        </p:nvSpPr>
        <p:spPr>
          <a:xfrm>
            <a:off x="4676919" y="4964388"/>
            <a:ext cx="3709221" cy="300082"/>
          </a:xfrm>
          <a:prstGeom prst="rect">
            <a:avLst/>
          </a:prstGeom>
        </p:spPr>
        <p:txBody>
          <a:bodyPr wrap="none">
            <a:spAutoFit/>
          </a:bodyPr>
          <a:lstStyle/>
          <a:p>
            <a:r>
              <a:rPr lang="el-GR" sz="1350" dirty="0"/>
              <a:t>https://www.youtube.com/watch?v=VllseHmQzds</a:t>
            </a:r>
          </a:p>
        </p:txBody>
      </p:sp>
      <p:sp>
        <p:nvSpPr>
          <p:cNvPr id="10" name="Ορθογώνιο 9">
            <a:extLst>
              <a:ext uri="{FF2B5EF4-FFF2-40B4-BE49-F238E27FC236}">
                <a16:creationId xmlns:a16="http://schemas.microsoft.com/office/drawing/2014/main" id="{FC75FCD5-FE42-498C-86F9-077010AA40B2}"/>
              </a:ext>
            </a:extLst>
          </p:cNvPr>
          <p:cNvSpPr/>
          <p:nvPr/>
        </p:nvSpPr>
        <p:spPr>
          <a:xfrm>
            <a:off x="5251206" y="4604912"/>
            <a:ext cx="2515699" cy="715581"/>
          </a:xfrm>
          <a:prstGeom prst="rect">
            <a:avLst/>
          </a:prstGeom>
        </p:spPr>
        <p:txBody>
          <a:bodyPr wrap="square">
            <a:spAutoFit/>
          </a:bodyPr>
          <a:lstStyle/>
          <a:p>
            <a:r>
              <a:rPr lang="en-US" sz="1350" dirty="0">
                <a:latin typeface="Roboto"/>
              </a:rPr>
              <a:t>City of the Sun - "Second Sun"</a:t>
            </a:r>
          </a:p>
          <a:p>
            <a:br>
              <a:rPr lang="en-US" sz="1350" dirty="0">
                <a:solidFill>
                  <a:srgbClr val="000000"/>
                </a:solidFill>
                <a:latin typeface="Roboto"/>
              </a:rPr>
            </a:br>
            <a:endParaRPr lang="el-GR" sz="1350" dirty="0"/>
          </a:p>
        </p:txBody>
      </p:sp>
    </p:spTree>
    <p:extLst>
      <p:ext uri="{BB962C8B-B14F-4D97-AF65-F5344CB8AC3E}">
        <p14:creationId xmlns:p14="http://schemas.microsoft.com/office/powerpoint/2010/main" val="3204742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7DD8B16-C2A2-4609-BE49-9C980BAA218B}"/>
              </a:ext>
            </a:extLst>
          </p:cNvPr>
          <p:cNvSpPr>
            <a:spLocks noGrp="1"/>
          </p:cNvSpPr>
          <p:nvPr>
            <p:ph idx="1"/>
          </p:nvPr>
        </p:nvSpPr>
        <p:spPr>
          <a:xfrm>
            <a:off x="1524000" y="1447800"/>
            <a:ext cx="6324600" cy="4042172"/>
          </a:xfrm>
        </p:spPr>
        <p:txBody>
          <a:bodyPr>
            <a:normAutofit fontScale="85000" lnSpcReduction="10000"/>
          </a:bodyPr>
          <a:lstStyle/>
          <a:p>
            <a:pPr marL="0" indent="0">
              <a:buNone/>
            </a:pPr>
            <a:r>
              <a:rPr lang="el-GR" i="1" dirty="0"/>
              <a:t>«όταν χρησιμοποιείς ένα μοτίβο τρεις φορές, το οποίο το βάζεις σε εκείνο το σημείο του </a:t>
            </a:r>
            <a:r>
              <a:rPr lang="el-GR" i="1" dirty="0" err="1"/>
              <a:t>οχταριού</a:t>
            </a:r>
            <a:r>
              <a:rPr lang="el-GR" i="1" dirty="0"/>
              <a:t> ώστε να τελειώσει στο ένα του επόμενου </a:t>
            </a:r>
            <a:r>
              <a:rPr lang="el-GR" i="1" dirty="0" err="1"/>
              <a:t>οχταριού</a:t>
            </a:r>
            <a:r>
              <a:rPr lang="el-GR" i="1" dirty="0"/>
              <a:t> έχεις ας πούμε δεκαέξι χτύπους και πρέπει να φτιάξουν τα παιδιά ένα μοτίβο που επαναλαμβάνεται τρεις φορές και το τελευταίο χτύπημα του της τελευταίας φοράς πέφτει στο:: στην αρχή του επόμενου </a:t>
            </a:r>
            <a:r>
              <a:rPr lang="el-GR" i="1" dirty="0" err="1"/>
              <a:t>δεκαεξαριού</a:t>
            </a:r>
            <a:r>
              <a:rPr lang="el-GR" i="1" dirty="0"/>
              <a:t>»</a:t>
            </a:r>
            <a:endParaRPr lang="el-GR" dirty="0"/>
          </a:p>
        </p:txBody>
      </p:sp>
    </p:spTree>
    <p:extLst>
      <p:ext uri="{BB962C8B-B14F-4D97-AF65-F5344CB8AC3E}">
        <p14:creationId xmlns:p14="http://schemas.microsoft.com/office/powerpoint/2010/main" val="3086929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0E605D1-F594-431A-8A97-EC707EDEC0AA}"/>
              </a:ext>
            </a:extLst>
          </p:cNvPr>
          <p:cNvSpPr>
            <a:spLocks noGrp="1"/>
          </p:cNvSpPr>
          <p:nvPr>
            <p:ph idx="1"/>
          </p:nvPr>
        </p:nvSpPr>
        <p:spPr>
          <a:xfrm>
            <a:off x="625783" y="2817959"/>
            <a:ext cx="7486918" cy="1913463"/>
          </a:xfrm>
        </p:spPr>
        <p:txBody>
          <a:bodyPr>
            <a:normAutofit fontScale="70000" lnSpcReduction="20000"/>
          </a:bodyPr>
          <a:lstStyle/>
          <a:p>
            <a:pPr marL="0" indent="0">
              <a:buNone/>
            </a:pPr>
            <a:r>
              <a:rPr lang="el-GR" dirty="0"/>
              <a:t>Η κατηγοριοποίηση φαινομένων που οδηγεί σε γενικά αποδεκτές αλήθειες λαμβάνοντας υπόψη παραμέτρους που μπορούν να τα έχουν επηρεάσει. </a:t>
            </a:r>
          </a:p>
          <a:p>
            <a:pPr marL="0" indent="0">
              <a:buNone/>
            </a:pPr>
            <a:r>
              <a:rPr lang="el-GR" dirty="0"/>
              <a:t>Το στοιχείο αυτό εμφανίζεται έντονα στο σύνολο των πολιτισμών χωρίς αυτό να σημαίνει ότι οι εξηγήσεις που δίνουν συμφωνούν μεταξύ τους (</a:t>
            </a:r>
            <a:r>
              <a:rPr lang="en-US" dirty="0" err="1"/>
              <a:t>Pinxten</a:t>
            </a:r>
            <a:r>
              <a:rPr lang="en-US" dirty="0"/>
              <a:t>, 2016)</a:t>
            </a:r>
            <a:r>
              <a:rPr lang="el-GR" dirty="0"/>
              <a:t>.</a:t>
            </a:r>
          </a:p>
        </p:txBody>
      </p:sp>
      <p:sp>
        <p:nvSpPr>
          <p:cNvPr id="5" name="Ορθογώνιο 4">
            <a:extLst>
              <a:ext uri="{FF2B5EF4-FFF2-40B4-BE49-F238E27FC236}">
                <a16:creationId xmlns:a16="http://schemas.microsoft.com/office/drawing/2014/main" id="{1174ECCC-7578-452A-9D58-A32F614F4211}"/>
              </a:ext>
            </a:extLst>
          </p:cNvPr>
          <p:cNvSpPr/>
          <p:nvPr/>
        </p:nvSpPr>
        <p:spPr>
          <a:xfrm>
            <a:off x="625783" y="2126578"/>
            <a:ext cx="6035819" cy="507831"/>
          </a:xfrm>
          <a:prstGeom prst="rect">
            <a:avLst/>
          </a:prstGeom>
        </p:spPr>
        <p:txBody>
          <a:bodyPr wrap="none">
            <a:spAutoFit/>
          </a:bodyPr>
          <a:lstStyle/>
          <a:p>
            <a:r>
              <a:rPr lang="en-US" sz="2700" dirty="0">
                <a:solidFill>
                  <a:srgbClr val="C00000"/>
                </a:solidFill>
              </a:rPr>
              <a:t>1</a:t>
            </a:r>
            <a:r>
              <a:rPr lang="el-GR" sz="2700" dirty="0">
                <a:solidFill>
                  <a:srgbClr val="C00000"/>
                </a:solidFill>
              </a:rPr>
              <a:t>2</a:t>
            </a:r>
            <a:r>
              <a:rPr lang="en-US" sz="2700" dirty="0">
                <a:solidFill>
                  <a:srgbClr val="C00000"/>
                </a:solidFill>
              </a:rPr>
              <a:t>. </a:t>
            </a:r>
            <a:r>
              <a:rPr lang="el-GR" sz="2700" dirty="0">
                <a:solidFill>
                  <a:srgbClr val="C00000"/>
                </a:solidFill>
              </a:rPr>
              <a:t>Λογικές εξηγήσεις (</a:t>
            </a:r>
            <a:r>
              <a:rPr lang="en-US" sz="2700" dirty="0">
                <a:solidFill>
                  <a:srgbClr val="C00000"/>
                </a:solidFill>
              </a:rPr>
              <a:t>Logical operation</a:t>
            </a:r>
            <a:r>
              <a:rPr lang="el-GR" sz="2700" dirty="0">
                <a:solidFill>
                  <a:srgbClr val="C00000"/>
                </a:solidFill>
              </a:rPr>
              <a:t>):</a:t>
            </a:r>
          </a:p>
        </p:txBody>
      </p:sp>
    </p:spTree>
    <p:extLst>
      <p:ext uri="{BB962C8B-B14F-4D97-AF65-F5344CB8AC3E}">
        <p14:creationId xmlns:p14="http://schemas.microsoft.com/office/powerpoint/2010/main" val="2571714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9CBCF-A1FD-B631-A7E4-2673B37B0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BE560-657D-63D5-5EF5-949709305ECC}"/>
              </a:ext>
            </a:extLst>
          </p:cNvPr>
          <p:cNvSpPr>
            <a:spLocks noGrp="1"/>
          </p:cNvSpPr>
          <p:nvPr>
            <p:ph type="ctrTitle"/>
          </p:nvPr>
        </p:nvSpPr>
        <p:spPr>
          <a:xfrm>
            <a:off x="0" y="304800"/>
            <a:ext cx="8991600" cy="2819400"/>
          </a:xfrm>
        </p:spPr>
        <p:txBody>
          <a:bodyPr>
            <a:normAutofit fontScale="90000"/>
          </a:bodyPr>
          <a:lstStyle/>
          <a:p>
            <a:br>
              <a:rPr lang="el-GR" dirty="0">
                <a:latin typeface="Book Antiqua" pitchFamily="18" charset="0"/>
              </a:rPr>
            </a:br>
            <a:br>
              <a:rPr lang="el-GR" sz="2700" dirty="0">
                <a:latin typeface="Book Antiqua" pitchFamily="18" charset="0"/>
              </a:rPr>
            </a:br>
            <a:br>
              <a:rPr lang="el-GR" sz="2700" dirty="0">
                <a:latin typeface="Book Antiqua" pitchFamily="18" charset="0"/>
              </a:rPr>
            </a:br>
            <a:br>
              <a:rPr lang="el-GR" sz="2700" dirty="0">
                <a:latin typeface="Book Antiqua" pitchFamily="18" charset="0"/>
              </a:rPr>
            </a:br>
            <a:r>
              <a:rPr lang="el-GR" sz="3100" b="1" dirty="0">
                <a:solidFill>
                  <a:srgbClr val="C00000"/>
                </a:solidFill>
                <a:effectLst/>
                <a:latin typeface="TimesNewRomanPS"/>
                <a:ea typeface="Times New Roman" panose="02020603050405020304" pitchFamily="18" charset="0"/>
              </a:rPr>
              <a:t>Ο κλεμμένος χρόνος και τόπος: </a:t>
            </a:r>
            <a:br>
              <a:rPr lang="el-GR" sz="2700" b="1" dirty="0">
                <a:effectLst/>
                <a:latin typeface="TimesNewRomanPS"/>
                <a:ea typeface="Times New Roman" panose="02020603050405020304" pitchFamily="18" charset="0"/>
              </a:rPr>
            </a:br>
            <a:r>
              <a:rPr lang="el-GR" sz="2700" b="1" dirty="0">
                <a:effectLst/>
                <a:latin typeface="TimesNewRomanPS"/>
                <a:ea typeface="Times New Roman" panose="02020603050405020304" pitchFamily="18" charset="0"/>
              </a:rPr>
              <a:t>Η ανάγκη για μια κριτική και δημιουργική διάνοιξη </a:t>
            </a:r>
            <a:br>
              <a:rPr lang="el-GR" sz="2700" b="1" dirty="0">
                <a:effectLst/>
                <a:latin typeface="TimesNewRomanPS"/>
                <a:ea typeface="Times New Roman" panose="02020603050405020304" pitchFamily="18" charset="0"/>
              </a:rPr>
            </a:br>
            <a:r>
              <a:rPr lang="el-GR" sz="2700" b="1" dirty="0">
                <a:effectLst/>
                <a:latin typeface="TimesNewRomanPS"/>
                <a:ea typeface="Times New Roman" panose="02020603050405020304" pitchFamily="18" charset="0"/>
              </a:rPr>
              <a:t>προς την </a:t>
            </a:r>
            <a:r>
              <a:rPr lang="el-GR" sz="2700" b="1" dirty="0" err="1">
                <a:effectLst/>
                <a:latin typeface="TimesNewRomanPS"/>
                <a:ea typeface="Times New Roman" panose="02020603050405020304" pitchFamily="18" charset="0"/>
              </a:rPr>
              <a:t>απο</a:t>
            </a:r>
            <a:r>
              <a:rPr lang="el-GR" sz="2700" b="1" dirty="0">
                <a:effectLst/>
                <a:latin typeface="TimesNewRomanPS"/>
                <a:ea typeface="Times New Roman" panose="02020603050405020304" pitchFamily="18" charset="0"/>
              </a:rPr>
              <a:t>-ανάπτυξη της μαθηματικής εκπαίδευσης</a:t>
            </a:r>
            <a:br>
              <a:rPr lang="el-GR" sz="2700" b="1" i="1" dirty="0">
                <a:effectLst/>
                <a:latin typeface="TimesNewRomanPS"/>
                <a:ea typeface="Times New Roman" panose="02020603050405020304" pitchFamily="18" charset="0"/>
              </a:rPr>
            </a:br>
            <a:br>
              <a:rPr lang="el-GR" sz="1800" dirty="0">
                <a:solidFill>
                  <a:schemeClr val="tx1"/>
                </a:solidFill>
                <a:latin typeface="Book Antiqua" pitchFamily="18" charset="0"/>
              </a:rPr>
            </a:br>
            <a:br>
              <a:rPr lang="en-SE" sz="1800" dirty="0">
                <a:effectLst/>
                <a:latin typeface="Times New Roman" panose="02020603050405020304" pitchFamily="18" charset="0"/>
                <a:ea typeface="Times New Roman" panose="02020603050405020304" pitchFamily="18" charset="0"/>
              </a:rPr>
            </a:br>
            <a:br>
              <a:rPr lang="el-GR" dirty="0">
                <a:solidFill>
                  <a:srgbClr val="C00000"/>
                </a:solidFill>
                <a:latin typeface="Book Antiqua" pitchFamily="18" charset="0"/>
              </a:rPr>
            </a:br>
            <a:endParaRPr lang="el-GR" dirty="0">
              <a:solidFill>
                <a:srgbClr val="C00000"/>
              </a:solidFill>
              <a:latin typeface="Book Antiqua" pitchFamily="18" charset="0"/>
            </a:endParaRPr>
          </a:p>
        </p:txBody>
      </p:sp>
      <p:sp>
        <p:nvSpPr>
          <p:cNvPr id="3" name="Subtitle 2">
            <a:extLst>
              <a:ext uri="{FF2B5EF4-FFF2-40B4-BE49-F238E27FC236}">
                <a16:creationId xmlns:a16="http://schemas.microsoft.com/office/drawing/2014/main" id="{9BC36378-6453-6D88-1B9F-B08CCDC21F2D}"/>
              </a:ext>
            </a:extLst>
          </p:cNvPr>
          <p:cNvSpPr>
            <a:spLocks noGrp="1"/>
          </p:cNvSpPr>
          <p:nvPr>
            <p:ph type="subTitle" idx="1"/>
          </p:nvPr>
        </p:nvSpPr>
        <p:spPr>
          <a:xfrm>
            <a:off x="152400" y="2743200"/>
            <a:ext cx="8839200" cy="3505200"/>
          </a:xfrm>
        </p:spPr>
        <p:txBody>
          <a:bodyPr>
            <a:normAutofit/>
          </a:bodyPr>
          <a:lstStyle/>
          <a:p>
            <a:endParaRPr lang="el-GR"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r>
              <a:rPr lang="el-GR" sz="1900" dirty="0">
                <a:latin typeface="Book Antiqua" pitchFamily="18" charset="0"/>
              </a:rPr>
              <a:t>Αναλυτικά Προγράμματα</a:t>
            </a:r>
            <a:r>
              <a:rPr lang="sv-SE" sz="1900" dirty="0">
                <a:latin typeface="Book Antiqua" pitchFamily="18" charset="0"/>
              </a:rPr>
              <a:t>, </a:t>
            </a:r>
            <a:r>
              <a:rPr lang="el-GR" sz="1900" dirty="0">
                <a:latin typeface="Book Antiqua" pitchFamily="18" charset="0"/>
              </a:rPr>
              <a:t>Παιδιά και Μαθηματικά</a:t>
            </a:r>
            <a:br>
              <a:rPr lang="el-GR" sz="1900" dirty="0">
                <a:solidFill>
                  <a:srgbClr val="C00000"/>
                </a:solidFill>
                <a:latin typeface="Book Antiqua" pitchFamily="18" charset="0"/>
              </a:rPr>
            </a:br>
            <a:r>
              <a:rPr lang="el-GR" sz="1900" i="1" dirty="0">
                <a:solidFill>
                  <a:srgbClr val="C00000"/>
                </a:solidFill>
                <a:latin typeface="Book Antiqua" pitchFamily="18" charset="0"/>
              </a:rPr>
              <a:t>Μετέωρα βήματα ανασχηματισμών και η αβίαστη ’εξαφάνιση’ παιδιών και μαθηματικών </a:t>
            </a:r>
          </a:p>
          <a:p>
            <a:r>
              <a:rPr lang="el-GR" sz="1900" dirty="0">
                <a:effectLst/>
                <a:latin typeface="Book Antiqua" panose="02040602050305030304" pitchFamily="18" charset="0"/>
                <a:ea typeface="Calibri" panose="020F0502020204030204" pitchFamily="34" charset="0"/>
                <a:cs typeface="Times New Roman" panose="02020603050405020304" pitchFamily="18" charset="0"/>
              </a:rPr>
              <a:t> </a:t>
            </a:r>
            <a:endParaRPr lang="en-SE" sz="19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1900" u="sng"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Εκδήλωση ΔΟΕ με θέμα</a:t>
            </a:r>
            <a:r>
              <a:rPr lang="sv-SE" sz="1900" u="sng"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r>
              <a:rPr lang="el-GR" sz="19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Κριτική της κατάτμησης του προγράμματος του νηπιαγωγείου, σε συνδυασμό με τις ανάγκες της παιδικής ηλικίας και τις σύγχρονες θεωρίες για τη μάθηση και την ανάπτυξη, Απρίλης 2023</a:t>
            </a:r>
            <a:endParaRPr lang="el-GR" sz="1900" b="1"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590279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1574-89E3-8338-F7C5-50DA96DC84EC}"/>
              </a:ext>
            </a:extLst>
          </p:cNvPr>
          <p:cNvSpPr>
            <a:spLocks noGrp="1"/>
          </p:cNvSpPr>
          <p:nvPr>
            <p:ph type="title"/>
          </p:nvPr>
        </p:nvSpPr>
        <p:spPr>
          <a:xfrm>
            <a:off x="381000" y="304801"/>
            <a:ext cx="3200400" cy="457199"/>
          </a:xfrm>
        </p:spPr>
        <p:txBody>
          <a:bodyPr>
            <a:normAutofit fontScale="90000"/>
          </a:bodyPr>
          <a:lstStyle/>
          <a:p>
            <a:pPr algn="l"/>
            <a:br>
              <a:rPr lang="el-GR" dirty="0">
                <a:hlinkClick r:id="rId2"/>
              </a:rPr>
            </a:br>
            <a:br>
              <a:rPr lang="el-GR" dirty="0">
                <a:hlinkClick r:id="rId2"/>
              </a:rPr>
            </a:br>
            <a:br>
              <a:rPr lang="el-GR" dirty="0">
                <a:hlinkClick r:id="rId2"/>
              </a:rPr>
            </a:br>
            <a:br>
              <a:rPr lang="el-GR" dirty="0">
                <a:hlinkClick r:id="rId2"/>
              </a:rPr>
            </a:br>
            <a:br>
              <a:rPr lang="el-GR" dirty="0">
                <a:hlinkClick r:id="rId2"/>
              </a:rPr>
            </a:br>
            <a:br>
              <a:rPr lang="el-GR" dirty="0">
                <a:hlinkClick r:id="rId2"/>
              </a:rPr>
            </a:br>
            <a:br>
              <a:rPr lang="el-GR" dirty="0">
                <a:hlinkClick r:id="rId2"/>
              </a:rPr>
            </a:br>
            <a:br>
              <a:rPr lang="el-GR" dirty="0">
                <a:latin typeface="Times New Roman" panose="02020603050405020304" pitchFamily="18" charset="0"/>
                <a:cs typeface="Times New Roman" panose="02020603050405020304" pitchFamily="18" charset="0"/>
                <a:hlinkClick r:id="rId2"/>
              </a:rPr>
            </a:br>
            <a:br>
              <a:rPr lang="sv-SE" dirty="0">
                <a:latin typeface="Times New Roman" panose="02020603050405020304" pitchFamily="18" charset="0"/>
                <a:cs typeface="Times New Roman" panose="02020603050405020304" pitchFamily="18" charset="0"/>
              </a:rPr>
            </a:br>
            <a:r>
              <a:rPr lang="sv-SE" sz="2700" dirty="0" err="1">
                <a:solidFill>
                  <a:srgbClr val="C00000"/>
                </a:solidFill>
                <a:latin typeface="Times New Roman" panose="02020603050405020304" pitchFamily="18" charset="0"/>
                <a:cs typeface="Times New Roman" panose="02020603050405020304" pitchFamily="18" charset="0"/>
              </a:rPr>
              <a:t>we</a:t>
            </a:r>
            <a:r>
              <a:rPr lang="sv-SE" sz="2700" dirty="0">
                <a:solidFill>
                  <a:srgbClr val="C00000"/>
                </a:solidFill>
                <a:latin typeface="Times New Roman" panose="02020603050405020304" pitchFamily="18" charset="0"/>
                <a:cs typeface="Times New Roman" panose="02020603050405020304" pitchFamily="18" charset="0"/>
              </a:rPr>
              <a:t> </a:t>
            </a:r>
            <a:r>
              <a:rPr lang="sv-SE" sz="2700" dirty="0" err="1">
                <a:solidFill>
                  <a:srgbClr val="C00000"/>
                </a:solidFill>
                <a:latin typeface="Times New Roman" panose="02020603050405020304" pitchFamily="18" charset="0"/>
                <a:cs typeface="Times New Roman" panose="02020603050405020304" pitchFamily="18" charset="0"/>
              </a:rPr>
              <a:t>are</a:t>
            </a:r>
            <a:r>
              <a:rPr lang="sv-SE" sz="2700" dirty="0">
                <a:solidFill>
                  <a:srgbClr val="C00000"/>
                </a:solidFill>
                <a:latin typeface="Times New Roman" panose="02020603050405020304" pitchFamily="18" charset="0"/>
                <a:cs typeface="Times New Roman" panose="02020603050405020304" pitchFamily="18" charset="0"/>
              </a:rPr>
              <a:t> not </a:t>
            </a:r>
            <a:r>
              <a:rPr lang="sv-SE" sz="2700" dirty="0" err="1">
                <a:solidFill>
                  <a:srgbClr val="C00000"/>
                </a:solidFill>
                <a:latin typeface="Times New Roman" panose="02020603050405020304" pitchFamily="18" charset="0"/>
                <a:cs typeface="Times New Roman" panose="02020603050405020304" pitchFamily="18" charset="0"/>
              </a:rPr>
              <a:t>numbers</a:t>
            </a:r>
            <a:br>
              <a:rPr lang="el-GR" dirty="0"/>
            </a:br>
            <a:br>
              <a:rPr lang="el-GR" dirty="0"/>
            </a:br>
            <a:r>
              <a:rPr lang="en-GB" sz="2000" b="0" i="0" u="none" strike="noStrike" dirty="0">
                <a:solidFill>
                  <a:srgbClr val="050505"/>
                </a:solidFill>
                <a:effectLst/>
                <a:latin typeface="system-ui"/>
              </a:rPr>
              <a:t>Lubna </a:t>
            </a:r>
            <a:r>
              <a:rPr lang="en-GB" sz="2000" b="0" i="0" u="none" strike="noStrike" dirty="0" err="1">
                <a:solidFill>
                  <a:srgbClr val="050505"/>
                </a:solidFill>
                <a:effectLst/>
                <a:latin typeface="system-ui"/>
              </a:rPr>
              <a:t>Alyaan</a:t>
            </a:r>
            <a:r>
              <a:rPr lang="en-GB" sz="2000" b="0" i="0" u="none" strike="noStrike" dirty="0">
                <a:solidFill>
                  <a:srgbClr val="050505"/>
                </a:solidFill>
                <a:effectLst/>
                <a:latin typeface="system-ui"/>
              </a:rPr>
              <a:t>, a 14-year-old prodigious musician, aspired to achieve international acclaim as a violinist, proudly representing her homeland, Palestine.</a:t>
            </a:r>
            <a:br>
              <a:rPr lang="en-GB" sz="2000" b="0" i="0" u="none" strike="noStrike" dirty="0">
                <a:solidFill>
                  <a:srgbClr val="050505"/>
                </a:solidFill>
                <a:effectLst/>
                <a:latin typeface="system-ui"/>
              </a:rPr>
            </a:br>
            <a:br>
              <a:rPr lang="en-GB" sz="2000" dirty="0"/>
            </a:br>
            <a:r>
              <a:rPr lang="en-GB" sz="2000" b="0" i="0" u="none" strike="noStrike" dirty="0">
                <a:solidFill>
                  <a:srgbClr val="050505"/>
                </a:solidFill>
                <a:effectLst/>
                <a:latin typeface="system-ui"/>
              </a:rPr>
              <a:t>She devoted herself as a diligent student at The Edward Said National Conservatory of Music-GAZA Branch (ESNCM), showcasing her musical prowess on the violin.</a:t>
            </a:r>
            <a:br>
              <a:rPr lang="en-GB" sz="2000" b="0" i="0" u="none" strike="noStrike" dirty="0">
                <a:solidFill>
                  <a:srgbClr val="050505"/>
                </a:solidFill>
                <a:effectLst/>
                <a:latin typeface="system-ui"/>
              </a:rPr>
            </a:br>
            <a:br>
              <a:rPr lang="en-GB" sz="2000" dirty="0"/>
            </a:br>
            <a:r>
              <a:rPr lang="en-GB" sz="2000" b="0" i="0" u="none" strike="noStrike" dirty="0">
                <a:solidFill>
                  <a:srgbClr val="050505"/>
                </a:solidFill>
                <a:effectLst/>
                <a:latin typeface="system-ui"/>
              </a:rPr>
              <a:t>On the 21st of November, 2023, </a:t>
            </a:r>
            <a:r>
              <a:rPr lang="en-GB" sz="2000" b="0" i="0" u="none" strike="noStrike" dirty="0" err="1">
                <a:solidFill>
                  <a:srgbClr val="050505"/>
                </a:solidFill>
                <a:effectLst/>
                <a:latin typeface="system-ui"/>
              </a:rPr>
              <a:t>Lubna</a:t>
            </a:r>
            <a:r>
              <a:rPr lang="en-GB" sz="2000" b="0" i="0" u="none" strike="noStrike" dirty="0">
                <a:solidFill>
                  <a:srgbClr val="050505"/>
                </a:solidFill>
                <a:effectLst/>
                <a:latin typeface="system-ui"/>
              </a:rPr>
              <a:t>, along with 45 members of her extended family, which included her parents, siblings, and others, became martyrs.</a:t>
            </a:r>
            <a:endParaRPr lang="en-SE" sz="2000" dirty="0"/>
          </a:p>
        </p:txBody>
      </p:sp>
      <p:pic>
        <p:nvPicPr>
          <p:cNvPr id="1028" name="Picture 4" descr="Image result for ΜΟΜΟ κλεμμένος χρόνος">
            <a:extLst>
              <a:ext uri="{FF2B5EF4-FFF2-40B4-BE49-F238E27FC236}">
                <a16:creationId xmlns:a16="http://schemas.microsoft.com/office/drawing/2014/main" id="{26AB6CDE-538E-2E71-1CF3-6777FFD5C97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248400" y="1521722"/>
            <a:ext cx="2604777" cy="381455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May be an image of 1 person and violin">
            <a:extLst>
              <a:ext uri="{FF2B5EF4-FFF2-40B4-BE49-F238E27FC236}">
                <a16:creationId xmlns:a16="http://schemas.microsoft.com/office/drawing/2014/main" id="{07044F96-274A-046F-6687-B89F5EBA3E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pic>
        <p:nvPicPr>
          <p:cNvPr id="7" name="Picture 6" descr="A person playing a violin&#10;&#10;Description automatically generated">
            <a:extLst>
              <a:ext uri="{FF2B5EF4-FFF2-40B4-BE49-F238E27FC236}">
                <a16:creationId xmlns:a16="http://schemas.microsoft.com/office/drawing/2014/main" id="{BCB28362-EF49-60BC-C01D-62B5EAA17D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521722"/>
            <a:ext cx="2384097" cy="3814555"/>
          </a:xfrm>
          <a:prstGeom prst="rect">
            <a:avLst/>
          </a:prstGeom>
        </p:spPr>
      </p:pic>
    </p:spTree>
    <p:extLst>
      <p:ext uri="{BB962C8B-B14F-4D97-AF65-F5344CB8AC3E}">
        <p14:creationId xmlns:p14="http://schemas.microsoft.com/office/powerpoint/2010/main" val="2122348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E944216-5E3E-D78D-0354-8A6FE9580179}"/>
              </a:ext>
            </a:extLst>
          </p:cNvPr>
          <p:cNvSpPr>
            <a:spLocks noGrp="1"/>
          </p:cNvSpPr>
          <p:nvPr>
            <p:ph idx="1"/>
          </p:nvPr>
        </p:nvSpPr>
        <p:spPr>
          <a:xfrm>
            <a:off x="914400" y="381000"/>
            <a:ext cx="7467600" cy="6477000"/>
          </a:xfrm>
        </p:spPr>
        <p:txBody>
          <a:bodyPr>
            <a:normAutofit fontScale="85000" lnSpcReduction="20000"/>
          </a:bodyPr>
          <a:lstStyle/>
          <a:p>
            <a:pPr marL="0" indent="0" algn="just">
              <a:buNone/>
            </a:pPr>
            <a:r>
              <a:rPr lang="sv-SE" sz="2400" dirty="0">
                <a:solidFill>
                  <a:srgbClr val="C00000"/>
                </a:solidFill>
                <a:latin typeface="Times New Roman" panose="02020603050405020304" pitchFamily="18" charset="0"/>
                <a:cs typeface="Times New Roman" panose="02020603050405020304" pitchFamily="18" charset="0"/>
              </a:rPr>
              <a:t>O</a:t>
            </a:r>
            <a:r>
              <a:rPr lang="el-GR" sz="2400" dirty="0">
                <a:solidFill>
                  <a:srgbClr val="C00000"/>
                </a:solidFill>
                <a:latin typeface="Times New Roman" panose="02020603050405020304" pitchFamily="18" charset="0"/>
                <a:cs typeface="Times New Roman" panose="02020603050405020304" pitchFamily="18" charset="0"/>
              </a:rPr>
              <a:t>ι γκρίζοι άνθρωποι</a:t>
            </a:r>
            <a:endParaRPr lang="sv-SE" sz="24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l-GR" sz="2400" dirty="0">
                <a:latin typeface="Times New Roman" panose="02020603050405020304" pitchFamily="18" charset="0"/>
                <a:cs typeface="Times New Roman" panose="02020603050405020304" pitchFamily="18" charset="0"/>
              </a:rPr>
              <a:t>Περνώντας από τις παραδοσιακές μηχανές εργοστασίου στα διαδικτυακά ψηφιακά συστήματα, η αφαιρετική διαδικασία της παραγωγής νοήματος </a:t>
            </a:r>
            <a:r>
              <a:rPr lang="sv-SE"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απαραίτητη στην </a:t>
            </a:r>
            <a:r>
              <a:rPr lang="el-GR" sz="2400" dirty="0" err="1">
                <a:latin typeface="Times New Roman" panose="02020603050405020304" pitchFamily="18" charset="0"/>
                <a:cs typeface="Times New Roman" panose="02020603050405020304" pitchFamily="18" charset="0"/>
              </a:rPr>
              <a:t>κοινων</a:t>
            </a:r>
            <a:r>
              <a:rPr lang="sv-SE" sz="2400" dirty="0" err="1">
                <a:latin typeface="Times New Roman" panose="02020603050405020304" pitchFamily="18" charset="0"/>
                <a:cs typeface="Times New Roman" panose="02020603050405020304" pitchFamily="18" charset="0"/>
              </a:rPr>
              <a:t>ί</a:t>
            </a:r>
            <a:r>
              <a:rPr lang="el-GR" sz="2400" dirty="0">
                <a:latin typeface="Times New Roman" panose="02020603050405020304" pitchFamily="18" charset="0"/>
                <a:cs typeface="Times New Roman" panose="02020603050405020304" pitchFamily="18" charset="0"/>
              </a:rPr>
              <a:t>α της πληροφορίας</a:t>
            </a:r>
            <a:r>
              <a:rPr lang="sv-SE"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βασίζεται σε μια διαφορετική κατανόηση της φύσης του ανθρώπινου χρόνου η οποία μετασχηματίζει το ίδιο το υποκείμενο. </a:t>
            </a:r>
            <a:endParaRPr lang="sv-SE" sz="2400" dirty="0">
              <a:latin typeface="Times New Roman" panose="02020603050405020304" pitchFamily="18" charset="0"/>
              <a:cs typeface="Times New Roman" panose="02020603050405020304" pitchFamily="18" charset="0"/>
            </a:endParaRPr>
          </a:p>
          <a:p>
            <a:pPr marL="0" indent="0" algn="just">
              <a:buNone/>
            </a:pPr>
            <a:endParaRPr lang="sv-SE" sz="2400" dirty="0">
              <a:latin typeface="Times New Roman" panose="02020603050405020304" pitchFamily="18" charset="0"/>
              <a:cs typeface="Times New Roman" panose="02020603050405020304" pitchFamily="18" charset="0"/>
            </a:endParaRPr>
          </a:p>
          <a:p>
            <a:pPr marL="0" indent="0" algn="just">
              <a:buNone/>
            </a:pPr>
            <a:r>
              <a:rPr lang="el-GR" sz="2400" dirty="0">
                <a:latin typeface="Times New Roman" panose="02020603050405020304" pitchFamily="18" charset="0"/>
                <a:cs typeface="Times New Roman" panose="02020603050405020304" pitchFamily="18" charset="0"/>
              </a:rPr>
              <a:t>Το κεφάλαιο δεν χρειάζεται σήμερα τον άνθρωπο για να απορροφήσει τον αντικειμενικό χρόνο </a:t>
            </a:r>
            <a:r>
              <a:rPr lang="sv-SE"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βλ. τους γκρίζους ανθρώπους στη </a:t>
            </a:r>
            <a:r>
              <a:rPr lang="el-GR" sz="2400" dirty="0" err="1">
                <a:latin typeface="Times New Roman" panose="02020603050405020304" pitchFamily="18" charset="0"/>
                <a:cs typeface="Times New Roman" panose="02020603050405020304" pitchFamily="18" charset="0"/>
              </a:rPr>
              <a:t>Μόμο</a:t>
            </a:r>
            <a:r>
              <a:rPr lang="sv-SE"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που, θεωρητικά, </a:t>
            </a:r>
            <a:r>
              <a:rPr lang="el-GR" sz="2400" dirty="0" err="1">
                <a:latin typeface="Times New Roman" panose="02020603050405020304" pitchFamily="18" charset="0"/>
                <a:cs typeface="Times New Roman" panose="02020603050405020304" pitchFamily="18" charset="0"/>
              </a:rPr>
              <a:t>ορ</a:t>
            </a:r>
            <a:r>
              <a:rPr lang="sv-SE" sz="2400" dirty="0" err="1">
                <a:latin typeface="Times New Roman" panose="02020603050405020304" pitchFamily="18" charset="0"/>
                <a:cs typeface="Times New Roman" panose="02020603050405020304" pitchFamily="18" charset="0"/>
              </a:rPr>
              <a:t>ί</a:t>
            </a:r>
            <a:r>
              <a:rPr lang="el-GR" sz="2400" dirty="0">
                <a:latin typeface="Times New Roman" panose="02020603050405020304" pitchFamily="18" charset="0"/>
                <a:cs typeface="Times New Roman" panose="02020603050405020304" pitchFamily="18" charset="0"/>
              </a:rPr>
              <a:t>ζει ο άνθρωπος. Αντίθετα οικειοποιείται κομμάτια χρόνου εργασίας επανασυνδέοντάς τα σε μια άλλη σφαίρα ξέχωρα από την ζωή του ατόμου. Δημιουργείται έτσι ένας απόλυτος διαχωρισμός μεταξύ της υποκειμενικής αντίληψης ενός χρόνου που ρέει και της αντικειμενικής του σύνδεσης με την παραγωγή αξίας και υπεραξίας.</a:t>
            </a:r>
          </a:p>
          <a:p>
            <a:pPr marL="0" indent="0" algn="just">
              <a:buNone/>
            </a:pPr>
            <a:endParaRPr lang="sv-SE" sz="2400" dirty="0">
              <a:latin typeface="Times New Roman" panose="02020603050405020304" pitchFamily="18" charset="0"/>
              <a:cs typeface="Times New Roman" panose="02020603050405020304" pitchFamily="18" charset="0"/>
            </a:endParaRPr>
          </a:p>
          <a:p>
            <a:pPr marL="0" indent="0" algn="just">
              <a:buNone/>
            </a:pPr>
            <a:r>
              <a:rPr lang="el-GR" sz="2400" dirty="0">
                <a:latin typeface="Times New Roman" panose="02020603050405020304" pitchFamily="18" charset="0"/>
                <a:cs typeface="Times New Roman" panose="02020603050405020304" pitchFamily="18" charset="0"/>
              </a:rPr>
              <a:t>Ο καπιταλισμός δεν χρειάζεται πια ολόκληρο τον χρόνο εργασίας ενός ατόμου, αλλά τμήματα χρόνου, στιγμές προσοχής και λειτουργίας που διαχέονται ανάμεσα στα άτομα. Ταυτόχρονα, η εργασία σήμερα στην ψηφιακή εποχή δεν αφορά ένα μεμονωμένο άτομο, αλλά μια γενικότερη συναρμογή πολλών υποκειμένων που αφιερώνουν στιγμές στο δικό τους χώρο και χρόνο συγκλίνοντας σε μια γενικεύσιμη δια</a:t>
            </a:r>
            <a:r>
              <a:rPr lang="sv-SE" sz="2400" dirty="0">
                <a:latin typeface="Times New Roman" panose="02020603050405020304" pitchFamily="18" charset="0"/>
                <a:cs typeface="Times New Roman" panose="02020603050405020304" pitchFamily="18" charset="0"/>
              </a:rPr>
              <a:t>-</a:t>
            </a:r>
            <a:r>
              <a:rPr lang="el-GR" sz="2400" dirty="0" err="1">
                <a:latin typeface="Times New Roman" panose="02020603050405020304" pitchFamily="18" charset="0"/>
                <a:cs typeface="Times New Roman" panose="02020603050405020304" pitchFamily="18" charset="0"/>
              </a:rPr>
              <a:t>λειτουργικ</a:t>
            </a:r>
            <a:r>
              <a:rPr lang="sv-SE" sz="2400" dirty="0" err="1">
                <a:latin typeface="Times New Roman" panose="02020603050405020304" pitchFamily="18" charset="0"/>
                <a:cs typeface="Times New Roman" panose="02020603050405020304" pitchFamily="18" charset="0"/>
              </a:rPr>
              <a:t>ό</a:t>
            </a:r>
            <a:r>
              <a:rPr lang="el-GR" sz="2400" dirty="0" err="1">
                <a:latin typeface="Times New Roman" panose="02020603050405020304" pitchFamily="18" charset="0"/>
                <a:cs typeface="Times New Roman" panose="02020603050405020304" pitchFamily="18" charset="0"/>
              </a:rPr>
              <a:t>τητα</a:t>
            </a:r>
            <a:r>
              <a:rPr lang="el-GR" sz="2400" dirty="0">
                <a:latin typeface="Times New Roman" panose="02020603050405020304" pitchFamily="18" charset="0"/>
                <a:cs typeface="Times New Roman" panose="02020603050405020304" pitchFamily="18" charset="0"/>
              </a:rPr>
              <a:t>.</a:t>
            </a:r>
          </a:p>
          <a:p>
            <a:pPr marL="0" indent="0" algn="just">
              <a:buNone/>
            </a:pPr>
            <a:endParaRPr lang="el-GR" sz="2400" dirty="0">
              <a:latin typeface="Times New Roman" panose="02020603050405020304" pitchFamily="18" charset="0"/>
              <a:cs typeface="Times New Roman" panose="02020603050405020304" pitchFamily="18" charset="0"/>
            </a:endParaRPr>
          </a:p>
          <a:p>
            <a:pPr marL="0" indent="0" algn="r">
              <a:buNone/>
            </a:pPr>
            <a:r>
              <a:rPr lang="el-GR" sz="2400" dirty="0">
                <a:latin typeface="Times New Roman" panose="02020603050405020304" pitchFamily="18" charset="0"/>
                <a:cs typeface="Times New Roman" panose="02020603050405020304" pitchFamily="18" charset="0"/>
              </a:rPr>
              <a:t>Επισφαλής Ραψωδία, </a:t>
            </a:r>
            <a:r>
              <a:rPr lang="sv-SE" sz="2400" dirty="0">
                <a:latin typeface="Times New Roman" panose="02020603050405020304" pitchFamily="18" charset="0"/>
                <a:cs typeface="Times New Roman" panose="02020603050405020304" pitchFamily="18" charset="0"/>
              </a:rPr>
              <a:t>BIFFO, 2009, </a:t>
            </a:r>
            <a:r>
              <a:rPr lang="sv-SE" sz="2400" dirty="0" err="1">
                <a:latin typeface="Times New Roman" panose="02020603050405020304" pitchFamily="18" charset="0"/>
                <a:cs typeface="Times New Roman" panose="02020603050405020304" pitchFamily="18" charset="0"/>
              </a:rPr>
              <a:t>pp</a:t>
            </a:r>
            <a:r>
              <a:rPr lang="sv-SE" sz="2400" dirty="0">
                <a:latin typeface="Times New Roman" panose="02020603050405020304" pitchFamily="18" charset="0"/>
                <a:cs typeface="Times New Roman" panose="02020603050405020304" pitchFamily="18" charset="0"/>
              </a:rPr>
              <a:t>. 146-7</a:t>
            </a:r>
            <a:endParaRPr lang="en-SE" dirty="0"/>
          </a:p>
        </p:txBody>
      </p:sp>
    </p:spTree>
    <p:extLst>
      <p:ext uri="{BB962C8B-B14F-4D97-AF65-F5344CB8AC3E}">
        <p14:creationId xmlns:p14="http://schemas.microsoft.com/office/powerpoint/2010/main" val="787782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B1DD24-CA86-1677-00E3-29CE2F9307B2}"/>
              </a:ext>
            </a:extLst>
          </p:cNvPr>
          <p:cNvSpPr>
            <a:spLocks noGrp="1"/>
          </p:cNvSpPr>
          <p:nvPr>
            <p:ph idx="1"/>
          </p:nvPr>
        </p:nvSpPr>
        <p:spPr>
          <a:xfrm>
            <a:off x="838200" y="228600"/>
            <a:ext cx="7772400" cy="6400800"/>
          </a:xfrm>
        </p:spPr>
        <p:txBody>
          <a:bodyPr>
            <a:noAutofit/>
          </a:bodyPr>
          <a:lstStyle/>
          <a:p>
            <a:pPr marL="0" indent="0" algn="just">
              <a:buNone/>
            </a:pPr>
            <a:r>
              <a:rPr lang="el-GR" sz="2000" dirty="0">
                <a:solidFill>
                  <a:srgbClr val="C00000"/>
                </a:solidFill>
                <a:latin typeface="Times New Roman" panose="02020603050405020304" pitchFamily="18" charset="0"/>
                <a:cs typeface="Times New Roman" panose="02020603050405020304" pitchFamily="18" charset="0"/>
              </a:rPr>
              <a:t>Η </a:t>
            </a:r>
            <a:r>
              <a:rPr lang="el-GR" sz="2000" dirty="0" err="1">
                <a:solidFill>
                  <a:srgbClr val="C00000"/>
                </a:solidFill>
                <a:latin typeface="Times New Roman" panose="02020603050405020304" pitchFamily="18" charset="0"/>
                <a:cs typeface="Times New Roman" panose="02020603050405020304" pitchFamily="18" charset="0"/>
              </a:rPr>
              <a:t>Μόμο</a:t>
            </a:r>
            <a:endParaRPr lang="el-GR" sz="2000"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l-GR" sz="2000" dirty="0">
                <a:solidFill>
                  <a:srgbClr val="202122"/>
                </a:solidFill>
                <a:latin typeface="Times New Roman" panose="02020603050405020304" pitchFamily="18" charset="0"/>
                <a:cs typeface="Times New Roman" panose="02020603050405020304" pitchFamily="18" charset="0"/>
              </a:rPr>
              <a:t>Με τον όρο </a:t>
            </a:r>
            <a:r>
              <a:rPr lang="el-GR" sz="2000" dirty="0" err="1">
                <a:solidFill>
                  <a:srgbClr val="202122"/>
                </a:solidFill>
                <a:latin typeface="Times New Roman" panose="02020603050405020304" pitchFamily="18" charset="0"/>
                <a:cs typeface="Times New Roman" panose="02020603050405020304" pitchFamily="18" charset="0"/>
              </a:rPr>
              <a:t>χρονότοπο</a:t>
            </a:r>
            <a:r>
              <a:rPr lang="el-GR" sz="2000" dirty="0">
                <a:solidFill>
                  <a:srgbClr val="202122"/>
                </a:solidFill>
                <a:latin typeface="Times New Roman" panose="02020603050405020304" pitchFamily="18" charset="0"/>
                <a:cs typeface="Times New Roman" panose="02020603050405020304" pitchFamily="18" charset="0"/>
              </a:rPr>
              <a:t>, ο </a:t>
            </a:r>
            <a:r>
              <a:rPr lang="sv-SE" sz="2000" dirty="0">
                <a:solidFill>
                  <a:srgbClr val="202122"/>
                </a:solidFill>
                <a:latin typeface="Times New Roman" panose="02020603050405020304" pitchFamily="18" charset="0"/>
                <a:cs typeface="Times New Roman" panose="02020603050405020304" pitchFamily="18" charset="0"/>
              </a:rPr>
              <a:t>Bakhtin </a:t>
            </a:r>
            <a:r>
              <a:rPr lang="el-GR" sz="2000" dirty="0">
                <a:solidFill>
                  <a:srgbClr val="202122"/>
                </a:solidFill>
                <a:latin typeface="Times New Roman" panose="02020603050405020304" pitchFamily="18" charset="0"/>
                <a:cs typeface="Times New Roman" panose="02020603050405020304" pitchFamily="18" charset="0"/>
              </a:rPr>
              <a:t>αποδίδει την συνδεσιμότητα μεταξύ χρονικών και χωρικών σχέσεων όπως αυτές εκφράζονται στην πράξη της αφήγησης στα λογοτεχνικά έργα. Δανείζεται τον όρο από τα μαθηματικά και ειδικότερα από την θεωρία της σχετικότητας του Α. </a:t>
            </a:r>
            <a:r>
              <a:rPr lang="en-GB" sz="2000" b="0" i="0" dirty="0">
                <a:solidFill>
                  <a:srgbClr val="202122"/>
                </a:solidFill>
                <a:effectLst/>
                <a:latin typeface="Times New Roman" panose="02020603050405020304" pitchFamily="18" charset="0"/>
                <a:cs typeface="Times New Roman" panose="02020603050405020304" pitchFamily="18" charset="0"/>
              </a:rPr>
              <a:t>Einstein</a:t>
            </a:r>
            <a:r>
              <a:rPr lang="el-GR" sz="2000" b="0" i="0" dirty="0">
                <a:solidFill>
                  <a:srgbClr val="202122"/>
                </a:solidFill>
                <a:effectLst/>
                <a:latin typeface="Times New Roman" panose="02020603050405020304" pitchFamily="18" charset="0"/>
                <a:cs typeface="Times New Roman" panose="02020603050405020304" pitchFamily="18" charset="0"/>
              </a:rPr>
              <a:t> τονίζοντας το ότι ο όρος δεν </a:t>
            </a:r>
            <a:r>
              <a:rPr lang="el-GR" sz="2000" dirty="0">
                <a:solidFill>
                  <a:srgbClr val="202122"/>
                </a:solidFill>
                <a:latin typeface="Times New Roman" panose="02020603050405020304" pitchFamily="18" charset="0"/>
                <a:cs typeface="Times New Roman" panose="02020603050405020304" pitchFamily="18" charset="0"/>
              </a:rPr>
              <a:t>διαχωρίζει τον χώρο από τον χρόνο θεωρώντας τον χρόνο ως την τέταρτη διάσταση του χώρου. </a:t>
            </a:r>
          </a:p>
          <a:p>
            <a:pPr marL="0" indent="0" algn="just">
              <a:buNone/>
            </a:pPr>
            <a:endParaRPr lang="el-GR" sz="2000" dirty="0">
              <a:solidFill>
                <a:srgbClr val="202122"/>
              </a:solidFill>
              <a:latin typeface="Times New Roman" panose="02020603050405020304" pitchFamily="18" charset="0"/>
              <a:cs typeface="Times New Roman" panose="02020603050405020304" pitchFamily="18" charset="0"/>
            </a:endParaRPr>
          </a:p>
          <a:p>
            <a:pPr marL="0" indent="0" algn="just">
              <a:buNone/>
            </a:pPr>
            <a:r>
              <a:rPr lang="el-GR" sz="2000" dirty="0">
                <a:solidFill>
                  <a:srgbClr val="202122"/>
                </a:solidFill>
                <a:latin typeface="Times New Roman" panose="02020603050405020304" pitchFamily="18" charset="0"/>
                <a:cs typeface="Times New Roman" panose="02020603050405020304" pitchFamily="18" charset="0"/>
              </a:rPr>
              <a:t>Παράλληλα δηλώνει την συνοχή μεταξύ χωρικών και χρονικών χαρακτηριστικών όπως αυτά παρουσιάζονται στην αφήγηση. Ο χρόνος πυκνώνει, παίρνει σάρκα και οστά και γίνεται αισθητικά ορατός. Αντίστοιχα ο χώρος ανταποκρίνεται στην κίνηση του χρόνου μέσα από την ιστορία και το σενάριο μιας ιστορίας.</a:t>
            </a:r>
          </a:p>
          <a:p>
            <a:pPr marL="0" indent="0" algn="just">
              <a:buNone/>
            </a:pPr>
            <a:endParaRPr lang="el-GR" sz="2000" b="0" i="0" dirty="0">
              <a:solidFill>
                <a:srgbClr val="202122"/>
              </a:solidFill>
              <a:effectLst/>
              <a:latin typeface="Times New Roman" panose="02020603050405020304" pitchFamily="18" charset="0"/>
              <a:cs typeface="Times New Roman" panose="02020603050405020304" pitchFamily="18" charset="0"/>
            </a:endParaRPr>
          </a:p>
          <a:p>
            <a:pPr marL="0" indent="0" algn="just">
              <a:buNone/>
            </a:pPr>
            <a:r>
              <a:rPr lang="el-GR" sz="2000" b="0" i="0" dirty="0">
                <a:solidFill>
                  <a:srgbClr val="202122"/>
                </a:solidFill>
                <a:effectLst/>
                <a:latin typeface="Times New Roman" panose="02020603050405020304" pitchFamily="18" charset="0"/>
                <a:cs typeface="Times New Roman" panose="02020603050405020304" pitchFamily="18" charset="0"/>
              </a:rPr>
              <a:t>Ο </a:t>
            </a:r>
            <a:r>
              <a:rPr lang="el-GR" sz="2000" b="0" i="0" dirty="0" err="1">
                <a:solidFill>
                  <a:srgbClr val="202122"/>
                </a:solidFill>
                <a:effectLst/>
                <a:latin typeface="Times New Roman" panose="02020603050405020304" pitchFamily="18" charset="0"/>
                <a:cs typeface="Times New Roman" panose="02020603050405020304" pitchFamily="18" charset="0"/>
              </a:rPr>
              <a:t>χρονότοπος</a:t>
            </a:r>
            <a:r>
              <a:rPr lang="el-GR" sz="2000" b="0" i="0" dirty="0">
                <a:solidFill>
                  <a:srgbClr val="202122"/>
                </a:solidFill>
                <a:effectLst/>
                <a:latin typeface="Times New Roman" panose="02020603050405020304" pitchFamily="18" charset="0"/>
                <a:cs typeface="Times New Roman" panose="02020603050405020304" pitchFamily="18" charset="0"/>
              </a:rPr>
              <a:t> ως συστατική ενέργεια καθορίζει σε σημαντικό βαθμό την εικόνα του ανθρώπου στο αφήγημα </a:t>
            </a:r>
            <a:r>
              <a:rPr lang="sv-SE" sz="2000" b="0" i="0" dirty="0">
                <a:solidFill>
                  <a:srgbClr val="202122"/>
                </a:solidFill>
                <a:effectLst/>
                <a:latin typeface="Times New Roman" panose="02020603050405020304" pitchFamily="18" charset="0"/>
                <a:cs typeface="Times New Roman" panose="02020603050405020304" pitchFamily="18" charset="0"/>
              </a:rPr>
              <a:t>–</a:t>
            </a:r>
            <a:r>
              <a:rPr lang="el-GR" sz="2000" b="0" i="0" dirty="0">
                <a:solidFill>
                  <a:srgbClr val="202122"/>
                </a:solidFill>
                <a:effectLst/>
                <a:latin typeface="Times New Roman" panose="02020603050405020304" pitchFamily="18" charset="0"/>
                <a:cs typeface="Times New Roman" panose="02020603050405020304" pitchFamily="18" charset="0"/>
              </a:rPr>
              <a:t>μια εικόνα εγγενώς </a:t>
            </a:r>
            <a:r>
              <a:rPr lang="el-GR" sz="2000" b="0" i="0" dirty="0" err="1">
                <a:solidFill>
                  <a:srgbClr val="202122"/>
                </a:solidFill>
                <a:effectLst/>
                <a:latin typeface="Times New Roman" panose="02020603050405020304" pitchFamily="18" charset="0"/>
                <a:cs typeface="Times New Roman" panose="02020603050405020304" pitchFamily="18" charset="0"/>
              </a:rPr>
              <a:t>χρονοτοπική</a:t>
            </a:r>
            <a:r>
              <a:rPr lang="el-GR" sz="2000" b="0" i="0" dirty="0">
                <a:solidFill>
                  <a:srgbClr val="202122"/>
                </a:solidFill>
                <a:effectLst/>
                <a:latin typeface="Times New Roman" panose="02020603050405020304" pitchFamily="18" charset="0"/>
                <a:cs typeface="Times New Roman" panose="02020603050405020304" pitchFamily="18" charset="0"/>
              </a:rPr>
              <a:t>.</a:t>
            </a:r>
          </a:p>
          <a:p>
            <a:pPr marL="0" indent="0" algn="r">
              <a:buNone/>
            </a:pPr>
            <a:endParaRPr lang="el-GR" sz="2000" b="0" i="0" dirty="0">
              <a:solidFill>
                <a:srgbClr val="202122"/>
              </a:solidFill>
              <a:effectLst/>
              <a:latin typeface="Times New Roman" panose="02020603050405020304" pitchFamily="18" charset="0"/>
              <a:cs typeface="Times New Roman" panose="02020603050405020304" pitchFamily="18" charset="0"/>
            </a:endParaRPr>
          </a:p>
          <a:p>
            <a:pPr marL="0" indent="0" algn="r">
              <a:buNone/>
            </a:pPr>
            <a:r>
              <a:rPr lang="en-GB" sz="2000" b="0" i="0" dirty="0">
                <a:solidFill>
                  <a:srgbClr val="202122"/>
                </a:solidFill>
                <a:effectLst/>
                <a:latin typeface="Times New Roman" panose="02020603050405020304" pitchFamily="18" charset="0"/>
                <a:cs typeface="Times New Roman" panose="02020603050405020304" pitchFamily="18" charset="0"/>
              </a:rPr>
              <a:t>Bakhtin,1937, "Forms of Time and </a:t>
            </a:r>
            <a:r>
              <a:rPr lang="en-GB" sz="2000" b="0" i="0" dirty="0" err="1">
                <a:solidFill>
                  <a:srgbClr val="202122"/>
                </a:solidFill>
                <a:effectLst/>
                <a:latin typeface="Times New Roman" panose="02020603050405020304" pitchFamily="18" charset="0"/>
                <a:cs typeface="Times New Roman" panose="02020603050405020304" pitchFamily="18" charset="0"/>
              </a:rPr>
              <a:t>Chronotope</a:t>
            </a:r>
            <a:r>
              <a:rPr lang="en-GB" sz="2000" b="0" i="0" dirty="0">
                <a:solidFill>
                  <a:srgbClr val="202122"/>
                </a:solidFill>
                <a:effectLst/>
                <a:latin typeface="Times New Roman" panose="02020603050405020304" pitchFamily="18" charset="0"/>
                <a:cs typeface="Times New Roman" panose="02020603050405020304" pitchFamily="18" charset="0"/>
              </a:rPr>
              <a:t> in the Novel" </a:t>
            </a:r>
            <a:endParaRPr lang="en-SE"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453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8182DB-5B89-3259-6AC2-9EC4433FFEAB}"/>
              </a:ext>
            </a:extLst>
          </p:cNvPr>
          <p:cNvSpPr>
            <a:spLocks noGrp="1"/>
          </p:cNvSpPr>
          <p:nvPr>
            <p:ph idx="1"/>
          </p:nvPr>
        </p:nvSpPr>
        <p:spPr>
          <a:xfrm>
            <a:off x="914400" y="914400"/>
            <a:ext cx="7010400" cy="5211763"/>
          </a:xfrm>
        </p:spPr>
        <p:txBody>
          <a:bodyPr>
            <a:normAutofit fontScale="92500" lnSpcReduction="20000"/>
          </a:bodyPr>
          <a:lstStyle/>
          <a:p>
            <a:pPr marL="0" indent="0" algn="just">
              <a:buNone/>
            </a:pPr>
            <a:r>
              <a:rPr lang="el-GR" sz="2400" dirty="0">
                <a:latin typeface="Times New Roman" panose="02020603050405020304" pitchFamily="18" charset="0"/>
                <a:cs typeface="Times New Roman" panose="02020603050405020304" pitchFamily="18" charset="0"/>
              </a:rPr>
              <a:t>Τι συμβαίνει λοιπόν με τις </a:t>
            </a:r>
            <a:r>
              <a:rPr lang="el-GR" sz="2400" dirty="0" err="1">
                <a:latin typeface="Times New Roman" panose="02020603050405020304" pitchFamily="18" charset="0"/>
                <a:cs typeface="Times New Roman" panose="02020603050405020304" pitchFamily="18" charset="0"/>
              </a:rPr>
              <a:t>χρονοτοπικ</a:t>
            </a:r>
            <a:r>
              <a:rPr lang="sv-SE" sz="2400" dirty="0" err="1">
                <a:latin typeface="Times New Roman" panose="02020603050405020304" pitchFamily="18" charset="0"/>
                <a:cs typeface="Times New Roman" panose="02020603050405020304" pitchFamily="18" charset="0"/>
              </a:rPr>
              <a:t>έ</a:t>
            </a:r>
            <a:r>
              <a:rPr lang="el-GR" sz="2400" dirty="0">
                <a:latin typeface="Times New Roman" panose="02020603050405020304" pitchFamily="18" charset="0"/>
                <a:cs typeface="Times New Roman" panose="02020603050405020304" pitchFamily="18" charset="0"/>
              </a:rPr>
              <a:t>ς συνθήκες τις οποίες ζούμε στον χώρο της μαθηματικής εκπαίδευσης και ειδικότερα μέσα από τα ΑΠ για τις μικρές ηλικίες;</a:t>
            </a:r>
          </a:p>
          <a:p>
            <a:pPr marL="0" indent="0" algn="just">
              <a:buNone/>
            </a:pPr>
            <a:endParaRPr lang="el-GR" sz="2400" dirty="0">
              <a:latin typeface="Times New Roman" panose="02020603050405020304" pitchFamily="18" charset="0"/>
              <a:cs typeface="Times New Roman" panose="02020603050405020304" pitchFamily="18" charset="0"/>
            </a:endParaRPr>
          </a:p>
          <a:p>
            <a:pPr lvl="1" algn="just"/>
            <a:r>
              <a:rPr lang="el-GR" sz="2000" dirty="0">
                <a:latin typeface="Times New Roman" panose="02020603050405020304" pitchFamily="18" charset="0"/>
                <a:cs typeface="Times New Roman" panose="02020603050405020304" pitchFamily="18" charset="0"/>
              </a:rPr>
              <a:t>το ΑΠ ως κείμενο αφηγείται για το παιδί και τα μαθηματικά δημιουργώντας </a:t>
            </a:r>
            <a:r>
              <a:rPr lang="el-GR" sz="2000" dirty="0" err="1">
                <a:latin typeface="Times New Roman" panose="02020603050405020304" pitchFamily="18" charset="0"/>
                <a:cs typeface="Times New Roman" panose="02020603050405020304" pitchFamily="18" charset="0"/>
              </a:rPr>
              <a:t>χρονοτόπους</a:t>
            </a:r>
            <a:endParaRPr lang="el-GR" sz="2000" dirty="0">
              <a:latin typeface="Times New Roman" panose="02020603050405020304" pitchFamily="18" charset="0"/>
              <a:cs typeface="Times New Roman" panose="02020603050405020304" pitchFamily="18" charset="0"/>
            </a:endParaRPr>
          </a:p>
          <a:p>
            <a:pPr lvl="1" algn="just"/>
            <a:r>
              <a:rPr lang="el-GR" sz="2000" dirty="0">
                <a:latin typeface="Times New Roman" panose="02020603050405020304" pitchFamily="18" charset="0"/>
                <a:cs typeface="Times New Roman" panose="02020603050405020304" pitchFamily="18" charset="0"/>
              </a:rPr>
              <a:t>η ταυτόχρονη παρουσία των γκρίζων ανθρώπων και των </a:t>
            </a:r>
            <a:r>
              <a:rPr lang="el-GR" sz="2000" dirty="0" err="1">
                <a:latin typeface="Times New Roman" panose="02020603050405020304" pitchFamily="18" charset="0"/>
                <a:cs typeface="Times New Roman" panose="02020603050405020304" pitchFamily="18" charset="0"/>
              </a:rPr>
              <a:t>Μόμο</a:t>
            </a:r>
            <a:r>
              <a:rPr lang="el-GR" sz="2000" dirty="0">
                <a:latin typeface="Times New Roman" panose="02020603050405020304" pitchFamily="18" charset="0"/>
                <a:cs typeface="Times New Roman" panose="02020603050405020304" pitchFamily="18" charset="0"/>
              </a:rPr>
              <a:t> είναι εμφανής στην καθημερινότητά μας</a:t>
            </a:r>
          </a:p>
          <a:p>
            <a:pPr algn="just"/>
            <a:endParaRPr lang="el-GR" sz="2400" dirty="0">
              <a:latin typeface="Times New Roman" panose="02020603050405020304" pitchFamily="18" charset="0"/>
              <a:cs typeface="Times New Roman" panose="02020603050405020304" pitchFamily="18" charset="0"/>
            </a:endParaRPr>
          </a:p>
          <a:p>
            <a:pPr marL="0" indent="0" algn="just">
              <a:buNone/>
            </a:pPr>
            <a:r>
              <a:rPr lang="el-GR" sz="2400" dirty="0">
                <a:latin typeface="Times New Roman" panose="02020603050405020304" pitchFamily="18" charset="0"/>
                <a:cs typeface="Times New Roman" panose="02020603050405020304" pitchFamily="18" charset="0"/>
              </a:rPr>
              <a:t>Πως αυτές οι συνθήκες σχετίζονται με την κεντρική έννοια της μάθησης των μαθηματικών και της ανάπτυξης στο αναλυτικό πρόγραμμα; </a:t>
            </a:r>
          </a:p>
          <a:p>
            <a:pPr lvl="1" algn="just"/>
            <a:r>
              <a:rPr lang="el-GR" sz="2000" dirty="0">
                <a:latin typeface="Times New Roman" panose="02020603050405020304" pitchFamily="18" charset="0"/>
                <a:cs typeface="Times New Roman" panose="02020603050405020304" pitchFamily="18" charset="0"/>
              </a:rPr>
              <a:t>ανάπτυξη εαυτού/κοινωνίας</a:t>
            </a:r>
          </a:p>
          <a:p>
            <a:pPr lvl="1" algn="just"/>
            <a:r>
              <a:rPr lang="el-GR" sz="2000" dirty="0">
                <a:latin typeface="Times New Roman" panose="02020603050405020304" pitchFamily="18" charset="0"/>
                <a:cs typeface="Times New Roman" panose="02020603050405020304" pitchFamily="18" charset="0"/>
              </a:rPr>
              <a:t>τα μαθηματικά ως μηχανή για την ανάπτυξη</a:t>
            </a:r>
          </a:p>
          <a:p>
            <a:pPr marL="0" indent="0">
              <a:buNone/>
            </a:pPr>
            <a:endParaRPr lang="el-GR" dirty="0"/>
          </a:p>
          <a:p>
            <a:pPr marL="0" indent="0">
              <a:buNone/>
            </a:pPr>
            <a:r>
              <a:rPr lang="el-GR" sz="2400" dirty="0">
                <a:latin typeface="Times New Roman" panose="02020603050405020304" pitchFamily="18" charset="0"/>
                <a:cs typeface="Times New Roman" panose="02020603050405020304" pitchFamily="18" charset="0"/>
              </a:rPr>
              <a:t>Πως θα μπορούσαμε να σκεφτούμε την ανάγκη μιας </a:t>
            </a:r>
            <a:r>
              <a:rPr lang="el-GR" sz="2400" dirty="0" err="1">
                <a:latin typeface="Times New Roman" panose="02020603050405020304" pitchFamily="18" charset="0"/>
                <a:cs typeface="Times New Roman" panose="02020603050405020304" pitchFamily="18" charset="0"/>
              </a:rPr>
              <a:t>απ</a:t>
            </a:r>
            <a:r>
              <a:rPr lang="sv-SE" sz="2400" dirty="0">
                <a:latin typeface="Times New Roman" panose="02020603050405020304" pitchFamily="18" charset="0"/>
                <a:cs typeface="Times New Roman" panose="02020603050405020304" pitchFamily="18" charset="0"/>
              </a:rPr>
              <a:t>o-</a:t>
            </a:r>
            <a:r>
              <a:rPr lang="el-GR" sz="2400" dirty="0">
                <a:latin typeface="Times New Roman" panose="02020603050405020304" pitchFamily="18" charset="0"/>
                <a:cs typeface="Times New Roman" panose="02020603050405020304" pitchFamily="18" charset="0"/>
              </a:rPr>
              <a:t>ανάπτυξης;</a:t>
            </a:r>
          </a:p>
          <a:p>
            <a:pPr marL="0" indent="0">
              <a:buNone/>
            </a:pPr>
            <a:endParaRPr lang="en-SE"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302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CBB0B5-217F-30D2-E3DE-43BF7B99D2AE}"/>
              </a:ext>
            </a:extLst>
          </p:cNvPr>
          <p:cNvSpPr>
            <a:spLocks noGrp="1"/>
          </p:cNvSpPr>
          <p:nvPr>
            <p:ph sz="half" idx="1"/>
          </p:nvPr>
        </p:nvSpPr>
        <p:spPr>
          <a:xfrm>
            <a:off x="304800" y="228600"/>
            <a:ext cx="8686800" cy="6324600"/>
          </a:xfrm>
        </p:spPr>
        <p:txBody>
          <a:bodyPr>
            <a:normAutofit fontScale="62500" lnSpcReduction="20000"/>
          </a:bodyPr>
          <a:lstStyle/>
          <a:p>
            <a:r>
              <a:rPr lang="el-GR" sz="2800" b="0" i="0" dirty="0" err="1">
                <a:solidFill>
                  <a:srgbClr val="555555"/>
                </a:solidFill>
                <a:effectLst/>
                <a:latin typeface="Open Sans" panose="020B0606030504020204" pitchFamily="34" charset="0"/>
              </a:rPr>
              <a:t>Μεσα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a:t>
            </a:r>
            <a:r>
              <a:rPr lang="el-GR" sz="2800" b="0" i="0" dirty="0">
                <a:solidFill>
                  <a:srgbClr val="555555"/>
                </a:solidFill>
                <a:effectLst/>
                <a:latin typeface="Open Sans" panose="020B0606030504020204" pitchFamily="34" charset="0"/>
              </a:rPr>
              <a:t> την </a:t>
            </a:r>
            <a:r>
              <a:rPr lang="el-GR" sz="2800" b="0" i="0" dirty="0" err="1">
                <a:solidFill>
                  <a:srgbClr val="555555"/>
                </a:solidFill>
                <a:effectLst/>
                <a:latin typeface="Open Sans" panose="020B0606030504020204" pitchFamily="34" charset="0"/>
              </a:rPr>
              <a:t>αλληλεπιδραση</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ειχα</a:t>
            </a:r>
            <a:r>
              <a:rPr lang="el-GR" sz="2800" b="0" i="0" dirty="0">
                <a:solidFill>
                  <a:srgbClr val="555555"/>
                </a:solidFill>
                <a:effectLst/>
                <a:latin typeface="Open Sans" panose="020B0606030504020204" pitchFamily="34" charset="0"/>
              </a:rPr>
              <a:t> με τον </a:t>
            </a:r>
            <a:r>
              <a:rPr lang="el-GR" sz="2800" b="0" i="0" dirty="0" err="1">
                <a:solidFill>
                  <a:srgbClr val="555555"/>
                </a:solidFill>
                <a:effectLst/>
                <a:latin typeface="Open Sans" panose="020B0606030504020204" pitchFamily="34" charset="0"/>
              </a:rPr>
              <a:t>κυριο</a:t>
            </a:r>
            <a:r>
              <a:rPr lang="el-GR" sz="2800" b="0" i="0" dirty="0">
                <a:solidFill>
                  <a:srgbClr val="555555"/>
                </a:solidFill>
                <a:effectLst/>
                <a:latin typeface="Open Sans" panose="020B0606030504020204" pitchFamily="34" charset="0"/>
              </a:rPr>
              <a:t> </a:t>
            </a:r>
            <a:r>
              <a:rPr lang="en-GB" sz="2800" b="0" i="0" dirty="0">
                <a:solidFill>
                  <a:srgbClr val="555555"/>
                </a:solidFill>
                <a:effectLst/>
                <a:latin typeface="Open Sans" panose="020B0606030504020204" pitchFamily="34" charset="0"/>
              </a:rPr>
              <a:t>Rik </a:t>
            </a:r>
            <a:r>
              <a:rPr lang="en-GB" sz="2800" b="0" i="0" dirty="0" err="1">
                <a:solidFill>
                  <a:srgbClr val="555555"/>
                </a:solidFill>
                <a:effectLst/>
                <a:latin typeface="Open Sans" panose="020B0606030504020204" pitchFamily="34" charset="0"/>
              </a:rPr>
              <a:t>Pixten</a:t>
            </a:r>
            <a:r>
              <a:rPr lang="en-GB"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εναν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ανθρωπο</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εχει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μελετησει</a:t>
            </a:r>
            <a:r>
              <a:rPr lang="el-GR" sz="2800" b="0" i="0" dirty="0">
                <a:solidFill>
                  <a:srgbClr val="555555"/>
                </a:solidFill>
                <a:effectLst/>
                <a:latin typeface="Open Sans" panose="020B0606030504020204" pitchFamily="34" charset="0"/>
              </a:rPr>
              <a:t> και </a:t>
            </a:r>
            <a:r>
              <a:rPr lang="el-GR" sz="2800" b="0" i="0" dirty="0" err="1">
                <a:solidFill>
                  <a:srgbClr val="555555"/>
                </a:solidFill>
                <a:effectLst/>
                <a:latin typeface="Open Sans" panose="020B0606030504020204" pitchFamily="34" charset="0"/>
              </a:rPr>
              <a:t>εχει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δημιουργησει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εργα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αντιλαμβανομαι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ποσο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σημαντικο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επιτευμα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ειναι</a:t>
            </a:r>
            <a:r>
              <a:rPr lang="el-GR" sz="2800" b="0" i="0" dirty="0">
                <a:solidFill>
                  <a:srgbClr val="555555"/>
                </a:solidFill>
                <a:effectLst/>
                <a:latin typeface="Open Sans" panose="020B0606030504020204" pitchFamily="34" charset="0"/>
              </a:rPr>
              <a:t> η </a:t>
            </a:r>
            <a:r>
              <a:rPr lang="el-GR" sz="2800" b="0" i="0" dirty="0" err="1">
                <a:solidFill>
                  <a:srgbClr val="555555"/>
                </a:solidFill>
                <a:effectLst/>
                <a:latin typeface="Open Sans" panose="020B0606030504020204" pitchFamily="34" charset="0"/>
              </a:rPr>
              <a:t>γνωση</a:t>
            </a:r>
            <a:r>
              <a:rPr lang="el-GR" sz="2800" b="0" i="0" dirty="0">
                <a:solidFill>
                  <a:srgbClr val="555555"/>
                </a:solidFill>
                <a:effectLst/>
                <a:latin typeface="Open Sans" panose="020B0606030504020204" pitchFamily="34" charset="0"/>
              </a:rPr>
              <a:t> και να </a:t>
            </a:r>
            <a:r>
              <a:rPr lang="el-GR" sz="2800" b="0" i="0" dirty="0" err="1">
                <a:solidFill>
                  <a:srgbClr val="555555"/>
                </a:solidFill>
                <a:effectLst/>
                <a:latin typeface="Open Sans" panose="020B0606030504020204" pitchFamily="34" charset="0"/>
              </a:rPr>
              <a:t>μαθαινουμε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καθως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αυτο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ολοφανερα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διαμορφωνει</a:t>
            </a:r>
            <a:r>
              <a:rPr lang="el-GR" sz="2800" b="0" i="0" dirty="0">
                <a:solidFill>
                  <a:srgbClr val="555555"/>
                </a:solidFill>
                <a:effectLst/>
                <a:latin typeface="Open Sans" panose="020B0606030504020204" pitchFamily="34" charset="0"/>
              </a:rPr>
              <a:t> τη </a:t>
            </a:r>
            <a:r>
              <a:rPr lang="el-GR" sz="2800" b="0" i="0" dirty="0" err="1">
                <a:solidFill>
                  <a:srgbClr val="555555"/>
                </a:solidFill>
                <a:effectLst/>
                <a:latin typeface="Open Sans" panose="020B0606030504020204" pitchFamily="34" charset="0"/>
              </a:rPr>
              <a:t>προσωπικοτητα</a:t>
            </a:r>
            <a:r>
              <a:rPr lang="el-GR" sz="2800" b="0" i="0" dirty="0">
                <a:solidFill>
                  <a:srgbClr val="555555"/>
                </a:solidFill>
                <a:effectLst/>
                <a:latin typeface="Open Sans" panose="020B0606030504020204" pitchFamily="34" charset="0"/>
              </a:rPr>
              <a:t> μας. Η </a:t>
            </a:r>
            <a:r>
              <a:rPr lang="el-GR" sz="2800" b="0" i="0" dirty="0" err="1">
                <a:solidFill>
                  <a:srgbClr val="555555"/>
                </a:solidFill>
                <a:effectLst/>
                <a:latin typeface="Open Sans" panose="020B0606030504020204" pitchFamily="34" charset="0"/>
              </a:rPr>
              <a:t>ερευνα</a:t>
            </a:r>
            <a:r>
              <a:rPr lang="el-GR" sz="2800" b="0" i="0" dirty="0">
                <a:solidFill>
                  <a:srgbClr val="555555"/>
                </a:solidFill>
                <a:effectLst/>
                <a:latin typeface="Open Sans" panose="020B0606030504020204" pitchFamily="34" charset="0"/>
              </a:rPr>
              <a:t> του </a:t>
            </a:r>
            <a:r>
              <a:rPr lang="el-GR" sz="2800" b="0" i="0" dirty="0" err="1">
                <a:solidFill>
                  <a:srgbClr val="555555"/>
                </a:solidFill>
                <a:effectLst/>
                <a:latin typeface="Open Sans" panose="020B0606030504020204" pitchFamily="34" charset="0"/>
              </a:rPr>
              <a:t>ξεκινησε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a:t>
            </a:r>
            <a:r>
              <a:rPr lang="el-GR" sz="2800" b="0" i="0" dirty="0">
                <a:solidFill>
                  <a:srgbClr val="555555"/>
                </a:solidFill>
                <a:effectLst/>
                <a:latin typeface="Open Sans" panose="020B0606030504020204" pitchFamily="34" charset="0"/>
              </a:rPr>
              <a:t> μια </a:t>
            </a:r>
            <a:r>
              <a:rPr lang="el-GR" sz="2800" b="0" i="0" dirty="0" err="1">
                <a:solidFill>
                  <a:srgbClr val="555555"/>
                </a:solidFill>
                <a:effectLst/>
                <a:latin typeface="Open Sans" panose="020B0606030504020204" pitchFamily="34" charset="0"/>
              </a:rPr>
              <a:t>προσωπικη</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απορια</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αφορουσε</a:t>
            </a:r>
            <a:r>
              <a:rPr lang="el-GR" sz="2800" b="0" i="0" dirty="0">
                <a:solidFill>
                  <a:srgbClr val="555555"/>
                </a:solidFill>
                <a:effectLst/>
                <a:latin typeface="Open Sans" panose="020B0606030504020204" pitchFamily="34" charset="0"/>
              </a:rPr>
              <a:t> την </a:t>
            </a:r>
            <a:r>
              <a:rPr lang="el-GR" sz="2800" b="0" i="0" dirty="0" err="1">
                <a:solidFill>
                  <a:srgbClr val="555555"/>
                </a:solidFill>
                <a:effectLst/>
                <a:latin typeface="Open Sans" panose="020B0606030504020204" pitchFamily="34" charset="0"/>
              </a:rPr>
              <a:t>μοναδικοτητα</a:t>
            </a:r>
            <a:r>
              <a:rPr lang="el-GR" sz="2800" b="0" i="0" dirty="0">
                <a:solidFill>
                  <a:srgbClr val="555555"/>
                </a:solidFill>
                <a:effectLst/>
                <a:latin typeface="Open Sans" panose="020B0606030504020204" pitchFamily="34" charset="0"/>
              </a:rPr>
              <a:t> του </a:t>
            </a:r>
            <a:r>
              <a:rPr lang="el-GR" sz="2800" b="0" i="0" dirty="0" err="1">
                <a:solidFill>
                  <a:srgbClr val="555555"/>
                </a:solidFill>
                <a:effectLst/>
                <a:latin typeface="Open Sans" panose="020B0606030504020204" pitchFamily="34" charset="0"/>
              </a:rPr>
              <a:t>δυτικου</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κοσμου</a:t>
            </a:r>
            <a:r>
              <a:rPr lang="el-GR" sz="2800" b="0" i="0" dirty="0">
                <a:solidFill>
                  <a:srgbClr val="555555"/>
                </a:solidFill>
                <a:effectLst/>
                <a:latin typeface="Open Sans" panose="020B0606030504020204" pitchFamily="34" charset="0"/>
              </a:rPr>
              <a:t> στον </a:t>
            </a:r>
            <a:r>
              <a:rPr lang="el-GR" sz="2800" b="0" i="0" dirty="0" err="1">
                <a:solidFill>
                  <a:srgbClr val="555555"/>
                </a:solidFill>
                <a:effectLst/>
                <a:latin typeface="Open Sans" panose="020B0606030504020204" pitchFamily="34" charset="0"/>
              </a:rPr>
              <a:t>τομεα</a:t>
            </a:r>
            <a:r>
              <a:rPr lang="el-GR" sz="2800" b="0" i="0" dirty="0">
                <a:solidFill>
                  <a:srgbClr val="555555"/>
                </a:solidFill>
                <a:effectLst/>
                <a:latin typeface="Open Sans" panose="020B0606030504020204" pitchFamily="34" charset="0"/>
              </a:rPr>
              <a:t> της </a:t>
            </a:r>
            <a:r>
              <a:rPr lang="el-GR" sz="2800" b="0" i="0" dirty="0" err="1">
                <a:solidFill>
                  <a:srgbClr val="555555"/>
                </a:solidFill>
                <a:effectLst/>
                <a:latin typeface="Open Sans" panose="020B0606030504020204" pitchFamily="34" charset="0"/>
              </a:rPr>
              <a:t>γνωσης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ουσιαστικα</a:t>
            </a:r>
            <a:r>
              <a:rPr lang="el-GR" sz="2800" b="0" i="0" dirty="0">
                <a:solidFill>
                  <a:srgbClr val="555555"/>
                </a:solidFill>
                <a:effectLst/>
                <a:latin typeface="Open Sans" panose="020B0606030504020204" pitchFamily="34" charset="0"/>
              </a:rPr>
              <a:t> της </a:t>
            </a:r>
            <a:r>
              <a:rPr lang="el-GR" sz="2800" b="0" i="0" dirty="0" err="1">
                <a:solidFill>
                  <a:srgbClr val="555555"/>
                </a:solidFill>
                <a:effectLst/>
                <a:latin typeface="Open Sans" panose="020B0606030504020204" pitchFamily="34" charset="0"/>
              </a:rPr>
              <a:t>μονοπλευρης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διαστασης</a:t>
            </a:r>
            <a:r>
              <a:rPr lang="el-GR" sz="2800" b="0" i="0" dirty="0">
                <a:solidFill>
                  <a:srgbClr val="555555"/>
                </a:solidFill>
                <a:effectLst/>
                <a:latin typeface="Open Sans" panose="020B0606030504020204" pitchFamily="34" charset="0"/>
              </a:rPr>
              <a:t>.</a:t>
            </a:r>
          </a:p>
          <a:p>
            <a:endParaRPr lang="el-GR" dirty="0">
              <a:solidFill>
                <a:srgbClr val="555555"/>
              </a:solidFill>
              <a:latin typeface="Open Sans" panose="020B0606030504020204" pitchFamily="34" charset="0"/>
            </a:endParaRPr>
          </a:p>
          <a:p>
            <a:r>
              <a:rPr lang="el-GR" sz="2800" b="0" i="0" dirty="0" err="1">
                <a:solidFill>
                  <a:srgbClr val="555555"/>
                </a:solidFill>
                <a:effectLst/>
                <a:latin typeface="Open Sans" panose="020B0606030504020204" pitchFamily="34" charset="0"/>
              </a:rPr>
              <a:t>Ετσι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λοιπον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αναρωτηθηκε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εψαξε</a:t>
            </a:r>
            <a:r>
              <a:rPr lang="el-GR" sz="2800" b="0" i="0" dirty="0">
                <a:solidFill>
                  <a:srgbClr val="555555"/>
                </a:solidFill>
                <a:effectLst/>
                <a:latin typeface="Open Sans" panose="020B0606030504020204" pitchFamily="34" charset="0"/>
              </a:rPr>
              <a:t> και </a:t>
            </a:r>
            <a:r>
              <a:rPr lang="el-GR" sz="2800" b="0" i="0" dirty="0" err="1">
                <a:solidFill>
                  <a:srgbClr val="555555"/>
                </a:solidFill>
                <a:effectLst/>
                <a:latin typeface="Open Sans" panose="020B0606030504020204" pitchFamily="34" charset="0"/>
              </a:rPr>
              <a:t>εμαθε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πραγμα</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ολοι</a:t>
            </a:r>
            <a:r>
              <a:rPr lang="el-GR" sz="2800" b="0" i="0" dirty="0">
                <a:solidFill>
                  <a:srgbClr val="555555"/>
                </a:solidFill>
                <a:effectLst/>
                <a:latin typeface="Open Sans" panose="020B0606030504020204" pitchFamily="34" charset="0"/>
              </a:rPr>
              <a:t> οι </a:t>
            </a:r>
            <a:r>
              <a:rPr lang="el-GR" sz="2800" b="0" i="0" dirty="0" err="1">
                <a:solidFill>
                  <a:srgbClr val="555555"/>
                </a:solidFill>
                <a:effectLst/>
                <a:latin typeface="Open Sans" panose="020B0606030504020204" pitchFamily="34" charset="0"/>
              </a:rPr>
              <a:t>ανθρωποι</a:t>
            </a:r>
            <a:r>
              <a:rPr lang="el-GR" sz="2800" b="0" i="0" dirty="0">
                <a:solidFill>
                  <a:srgbClr val="555555"/>
                </a:solidFill>
                <a:effectLst/>
                <a:latin typeface="Open Sans" panose="020B0606030504020204" pitchFamily="34" charset="0"/>
              </a:rPr>
              <a:t> θα </a:t>
            </a:r>
            <a:r>
              <a:rPr lang="el-GR" sz="2800" b="0" i="0" dirty="0" err="1">
                <a:solidFill>
                  <a:srgbClr val="555555"/>
                </a:solidFill>
                <a:effectLst/>
                <a:latin typeface="Open Sans" panose="020B0606030504020204" pitchFamily="34" charset="0"/>
              </a:rPr>
              <a:t>πρεπει</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εχουν</a:t>
            </a:r>
            <a:r>
              <a:rPr lang="el-GR" sz="2800" b="0" i="0" dirty="0">
                <a:solidFill>
                  <a:srgbClr val="555555"/>
                </a:solidFill>
                <a:effectLst/>
                <a:latin typeface="Open Sans" panose="020B0606030504020204" pitchFamily="34" charset="0"/>
              </a:rPr>
              <a:t> τη </a:t>
            </a:r>
            <a:r>
              <a:rPr lang="el-GR" sz="2800" b="0" i="0" dirty="0" err="1">
                <a:solidFill>
                  <a:srgbClr val="555555"/>
                </a:solidFill>
                <a:effectLst/>
                <a:latin typeface="Open Sans" panose="020B0606030504020204" pitchFamily="34" charset="0"/>
              </a:rPr>
              <a:t>δυνατοτητα</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σκεφτονται</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διατυπωνουν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αποριες</a:t>
            </a:r>
            <a:r>
              <a:rPr lang="el-GR" sz="2800" b="0" i="0" dirty="0">
                <a:solidFill>
                  <a:srgbClr val="555555"/>
                </a:solidFill>
                <a:effectLst/>
                <a:latin typeface="Open Sans" panose="020B0606030504020204" pitchFamily="34" charset="0"/>
              </a:rPr>
              <a:t> και να </a:t>
            </a:r>
            <a:r>
              <a:rPr lang="el-GR" sz="2800" b="0" i="0" dirty="0" err="1">
                <a:solidFill>
                  <a:srgbClr val="555555"/>
                </a:solidFill>
                <a:effectLst/>
                <a:latin typeface="Open Sans" panose="020B0606030504020204" pitchFamily="34" charset="0"/>
              </a:rPr>
              <a:t>μπορουν</a:t>
            </a:r>
            <a:r>
              <a:rPr lang="el-GR" sz="2800" b="0" i="0" dirty="0">
                <a:solidFill>
                  <a:srgbClr val="555555"/>
                </a:solidFill>
                <a:effectLst/>
                <a:latin typeface="Open Sans" panose="020B0606030504020204" pitchFamily="34" charset="0"/>
              </a:rPr>
              <a:t> να τις </a:t>
            </a:r>
            <a:r>
              <a:rPr lang="el-GR" sz="2800" b="0" i="0" dirty="0" err="1">
                <a:solidFill>
                  <a:srgbClr val="555555"/>
                </a:solidFill>
                <a:effectLst/>
                <a:latin typeface="Open Sans" panose="020B0606030504020204" pitchFamily="34" charset="0"/>
              </a:rPr>
              <a:t>απαντουν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Πολυ</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ενδιαφερον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αποτελει</a:t>
            </a:r>
            <a:r>
              <a:rPr lang="el-GR" sz="2800" b="0" i="0" dirty="0">
                <a:solidFill>
                  <a:srgbClr val="555555"/>
                </a:solidFill>
                <a:effectLst/>
                <a:latin typeface="Open Sans" panose="020B0606030504020204" pitchFamily="34" charset="0"/>
              </a:rPr>
              <a:t> η </a:t>
            </a:r>
            <a:r>
              <a:rPr lang="el-GR" sz="2800" b="0" i="0" dirty="0" err="1">
                <a:solidFill>
                  <a:srgbClr val="555555"/>
                </a:solidFill>
                <a:effectLst/>
                <a:latin typeface="Open Sans" panose="020B0606030504020204" pitchFamily="34" charset="0"/>
              </a:rPr>
              <a:t>παρατηρηση</a:t>
            </a:r>
            <a:r>
              <a:rPr lang="el-GR" sz="2800" b="0" i="0" dirty="0">
                <a:solidFill>
                  <a:srgbClr val="555555"/>
                </a:solidFill>
                <a:effectLst/>
                <a:latin typeface="Open Sans" panose="020B0606030504020204" pitchFamily="34" charset="0"/>
              </a:rPr>
              <a:t> του πως οι </a:t>
            </a:r>
            <a:r>
              <a:rPr lang="el-GR" sz="2800" b="0" i="0" dirty="0" err="1">
                <a:solidFill>
                  <a:srgbClr val="555555"/>
                </a:solidFill>
                <a:effectLst/>
                <a:latin typeface="Open Sans" panose="020B0606030504020204" pitchFamily="34" charset="0"/>
              </a:rPr>
              <a:t>ανθρωποι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ακομη</a:t>
            </a:r>
            <a:r>
              <a:rPr lang="el-GR" sz="2800" b="0" i="0" dirty="0">
                <a:solidFill>
                  <a:srgbClr val="555555"/>
                </a:solidFill>
                <a:effectLst/>
                <a:latin typeface="Open Sans" panose="020B0606030504020204" pitchFamily="34" charset="0"/>
              </a:rPr>
              <a:t> κι αν δεν </a:t>
            </a:r>
            <a:r>
              <a:rPr lang="el-GR" sz="2800" b="0" i="0" dirty="0" err="1">
                <a:solidFill>
                  <a:srgbClr val="555555"/>
                </a:solidFill>
                <a:effectLst/>
                <a:latin typeface="Open Sans" panose="020B0606030504020204" pitchFamily="34" charset="0"/>
              </a:rPr>
              <a:t>εχουν</a:t>
            </a:r>
            <a:r>
              <a:rPr lang="el-GR" sz="2800" b="0" i="0" dirty="0">
                <a:solidFill>
                  <a:srgbClr val="555555"/>
                </a:solidFill>
                <a:effectLst/>
                <a:latin typeface="Open Sans" panose="020B0606030504020204" pitchFamily="34" charset="0"/>
              </a:rPr>
              <a:t> τα </a:t>
            </a:r>
            <a:r>
              <a:rPr lang="el-GR" sz="2800" b="0" i="0" dirty="0" err="1">
                <a:solidFill>
                  <a:srgbClr val="555555"/>
                </a:solidFill>
                <a:effectLst/>
                <a:latin typeface="Open Sans" panose="020B0606030504020204" pitchFamily="34" charset="0"/>
              </a:rPr>
              <a:t>απαραιτητα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μεσα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μπορουν</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προστατευθουν</a:t>
            </a:r>
            <a:r>
              <a:rPr lang="el-GR" sz="2800" b="0" i="0" dirty="0">
                <a:solidFill>
                  <a:srgbClr val="555555"/>
                </a:solidFill>
                <a:effectLst/>
                <a:latin typeface="Open Sans" panose="020B0606030504020204" pitchFamily="34" charset="0"/>
              </a:rPr>
              <a:t> και να </a:t>
            </a:r>
            <a:r>
              <a:rPr lang="el-GR" sz="2800" b="0" i="0" dirty="0" err="1">
                <a:solidFill>
                  <a:srgbClr val="555555"/>
                </a:solidFill>
                <a:effectLst/>
                <a:latin typeface="Open Sans" panose="020B0606030504020204" pitchFamily="34" charset="0"/>
              </a:rPr>
              <a:t>επιβιωσουν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ενστικτωδως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μεσα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a:t>
            </a:r>
            <a:r>
              <a:rPr lang="el-GR" sz="2800" b="0" i="0" dirty="0">
                <a:solidFill>
                  <a:srgbClr val="555555"/>
                </a:solidFill>
                <a:effectLst/>
                <a:latin typeface="Open Sans" panose="020B0606030504020204" pitchFamily="34" charset="0"/>
              </a:rPr>
              <a:t> τη </a:t>
            </a:r>
            <a:r>
              <a:rPr lang="el-GR" sz="2800" b="0" i="0" dirty="0" err="1">
                <a:solidFill>
                  <a:srgbClr val="555555"/>
                </a:solidFill>
                <a:effectLst/>
                <a:latin typeface="Open Sans" panose="020B0606030504020204" pitchFamily="34" charset="0"/>
              </a:rPr>
              <a:t>ζωικη</a:t>
            </a:r>
            <a:r>
              <a:rPr lang="el-GR" sz="2800" b="0" i="0" dirty="0">
                <a:solidFill>
                  <a:srgbClr val="555555"/>
                </a:solidFill>
                <a:effectLst/>
                <a:latin typeface="Open Sans" panose="020B0606030504020204" pitchFamily="34" charset="0"/>
              </a:rPr>
              <a:t> τους </a:t>
            </a:r>
            <a:r>
              <a:rPr lang="el-GR" sz="2800" b="0" i="0" dirty="0" err="1">
                <a:solidFill>
                  <a:srgbClr val="555555"/>
                </a:solidFill>
                <a:effectLst/>
                <a:latin typeface="Open Sans" panose="020B0606030504020204" pitchFamily="34" charset="0"/>
              </a:rPr>
              <a:t>φυση.Αυτο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ειναι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κατι</a:t>
            </a:r>
            <a:r>
              <a:rPr lang="el-GR" sz="2800" b="0" i="0" dirty="0">
                <a:solidFill>
                  <a:srgbClr val="555555"/>
                </a:solidFill>
                <a:effectLst/>
                <a:latin typeface="Open Sans" panose="020B0606030504020204" pitchFamily="34" charset="0"/>
              </a:rPr>
              <a:t> που θα </a:t>
            </a:r>
            <a:r>
              <a:rPr lang="el-GR" sz="2800" b="0" i="0" dirty="0" err="1">
                <a:solidFill>
                  <a:srgbClr val="555555"/>
                </a:solidFill>
                <a:effectLst/>
                <a:latin typeface="Open Sans" panose="020B0606030504020204" pitchFamily="34" charset="0"/>
              </a:rPr>
              <a:t>ηταν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καλο</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λαβουμε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υποψιν</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ωστε</a:t>
            </a:r>
            <a:r>
              <a:rPr lang="el-GR" sz="2800" b="0" i="0" dirty="0">
                <a:solidFill>
                  <a:srgbClr val="555555"/>
                </a:solidFill>
                <a:effectLst/>
                <a:latin typeface="Open Sans" panose="020B0606030504020204" pitchFamily="34" charset="0"/>
              </a:rPr>
              <a:t> να </a:t>
            </a:r>
            <a:r>
              <a:rPr lang="el-GR" sz="2800" b="0" i="0" dirty="0" err="1">
                <a:solidFill>
                  <a:srgbClr val="555555"/>
                </a:solidFill>
                <a:effectLst/>
                <a:latin typeface="Open Sans" panose="020B0606030504020204" pitchFamily="34" charset="0"/>
              </a:rPr>
              <a:t>γνωριζουμε</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προερχομαστε</a:t>
            </a:r>
            <a:r>
              <a:rPr lang="el-GR" sz="2800" b="0" i="0" dirty="0">
                <a:solidFill>
                  <a:srgbClr val="555555"/>
                </a:solidFill>
                <a:effectLst/>
                <a:latin typeface="Open Sans" panose="020B0606030504020204" pitchFamily="34" charset="0"/>
              </a:rPr>
              <a:t>.</a:t>
            </a:r>
          </a:p>
          <a:p>
            <a:endParaRPr lang="el-GR" dirty="0">
              <a:solidFill>
                <a:srgbClr val="555555"/>
              </a:solidFill>
              <a:latin typeface="Open Sans" panose="020B0606030504020204" pitchFamily="34" charset="0"/>
            </a:endParaRPr>
          </a:p>
          <a:p>
            <a:r>
              <a:rPr lang="el-GR" sz="2800" b="0" i="0" dirty="0" err="1">
                <a:solidFill>
                  <a:srgbClr val="555555"/>
                </a:solidFill>
                <a:effectLst/>
                <a:latin typeface="Open Sans" panose="020B0606030504020204" pitchFamily="34" charset="0"/>
              </a:rPr>
              <a:t>Ενα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αλλο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ζητημα</a:t>
            </a:r>
            <a:r>
              <a:rPr lang="el-GR" sz="2800" b="0" i="0" dirty="0">
                <a:solidFill>
                  <a:srgbClr val="555555"/>
                </a:solidFill>
                <a:effectLst/>
                <a:latin typeface="Open Sans" panose="020B0606030504020204" pitchFamily="34" charset="0"/>
              </a:rPr>
              <a:t> το </a:t>
            </a:r>
            <a:r>
              <a:rPr lang="el-GR" sz="2800" b="0" i="0" dirty="0" err="1">
                <a:solidFill>
                  <a:srgbClr val="555555"/>
                </a:solidFill>
                <a:effectLst/>
                <a:latin typeface="Open Sans" panose="020B0606030504020204" pitchFamily="34" charset="0"/>
              </a:rPr>
              <a:t>οποιο</a:t>
            </a:r>
            <a:r>
              <a:rPr lang="el-GR" sz="2800" b="0" i="0" dirty="0">
                <a:solidFill>
                  <a:srgbClr val="555555"/>
                </a:solidFill>
                <a:effectLst/>
                <a:latin typeface="Open Sans" panose="020B0606030504020204" pitchFamily="34" charset="0"/>
              </a:rPr>
              <a:t> με </a:t>
            </a:r>
            <a:r>
              <a:rPr lang="el-GR" sz="2800" b="0" i="0" dirty="0" err="1">
                <a:solidFill>
                  <a:srgbClr val="555555"/>
                </a:solidFill>
                <a:effectLst/>
                <a:latin typeface="Open Sans" panose="020B0606030504020204" pitchFamily="34" charset="0"/>
              </a:rPr>
              <a:t>απασχολει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εμενα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προσωπικα</a:t>
            </a:r>
            <a:r>
              <a:rPr lang="el-GR" sz="2800" b="0" i="0" dirty="0">
                <a:solidFill>
                  <a:srgbClr val="555555"/>
                </a:solidFill>
                <a:effectLst/>
                <a:latin typeface="Open Sans" panose="020B0606030504020204" pitchFamily="34" charset="0"/>
              </a:rPr>
              <a:t> και </a:t>
            </a:r>
            <a:r>
              <a:rPr lang="el-GR" sz="2800" b="0" i="0" dirty="0" err="1">
                <a:solidFill>
                  <a:srgbClr val="555555"/>
                </a:solidFill>
                <a:effectLst/>
                <a:latin typeface="Open Sans" panose="020B0606030504020204" pitchFamily="34" charset="0"/>
              </a:rPr>
              <a:t>πανω</a:t>
            </a:r>
            <a:r>
              <a:rPr lang="el-GR" sz="2800" b="0" i="0" dirty="0">
                <a:solidFill>
                  <a:srgbClr val="555555"/>
                </a:solidFill>
                <a:effectLst/>
                <a:latin typeface="Open Sans" panose="020B0606030504020204" pitchFamily="34" charset="0"/>
              </a:rPr>
              <a:t> στο </a:t>
            </a:r>
            <a:r>
              <a:rPr lang="el-GR" sz="2800" b="0" i="0" dirty="0" err="1">
                <a:solidFill>
                  <a:srgbClr val="555555"/>
                </a:solidFill>
                <a:effectLst/>
                <a:latin typeface="Open Sans" panose="020B0606030504020204" pitchFamily="34" charset="0"/>
              </a:rPr>
              <a:t>οποιο</a:t>
            </a:r>
            <a:r>
              <a:rPr lang="el-GR" sz="2800" b="0" i="0" dirty="0">
                <a:solidFill>
                  <a:srgbClr val="555555"/>
                </a:solidFill>
                <a:effectLst/>
                <a:latin typeface="Open Sans" panose="020B0606030504020204" pitchFamily="34" charset="0"/>
              </a:rPr>
              <a:t> θα </a:t>
            </a:r>
            <a:r>
              <a:rPr lang="el-GR" sz="2800" b="0" i="0" dirty="0" err="1">
                <a:solidFill>
                  <a:srgbClr val="555555"/>
                </a:solidFill>
                <a:effectLst/>
                <a:latin typeface="Open Sans" panose="020B0606030504020204" pitchFamily="34" charset="0"/>
              </a:rPr>
              <a:t>τεθει</a:t>
            </a:r>
            <a:r>
              <a:rPr lang="el-GR" sz="2800" b="0" i="0" dirty="0">
                <a:solidFill>
                  <a:srgbClr val="555555"/>
                </a:solidFill>
                <a:effectLst/>
                <a:latin typeface="Open Sans" panose="020B0606030504020204" pitchFamily="34" charset="0"/>
              </a:rPr>
              <a:t> το </a:t>
            </a:r>
            <a:r>
              <a:rPr lang="el-GR" sz="2800" b="0" i="0" dirty="0" err="1">
                <a:solidFill>
                  <a:srgbClr val="555555"/>
                </a:solidFill>
                <a:effectLst/>
                <a:latin typeface="Open Sans" panose="020B0606030504020204" pitchFamily="34" charset="0"/>
              </a:rPr>
              <a:t>ερωτημα</a:t>
            </a:r>
            <a:r>
              <a:rPr lang="el-GR" sz="2800" b="0" i="0" dirty="0">
                <a:solidFill>
                  <a:srgbClr val="555555"/>
                </a:solidFill>
                <a:effectLst/>
                <a:latin typeface="Open Sans" panose="020B0606030504020204" pitchFamily="34" charset="0"/>
              </a:rPr>
              <a:t> μου </a:t>
            </a:r>
            <a:r>
              <a:rPr lang="el-GR" sz="2800" b="0" i="0" dirty="0" err="1">
                <a:solidFill>
                  <a:srgbClr val="555555"/>
                </a:solidFill>
                <a:effectLst/>
                <a:latin typeface="Open Sans" panose="020B0606030504020204" pitchFamily="34" charset="0"/>
              </a:rPr>
              <a:t>ειναι</a:t>
            </a:r>
            <a:r>
              <a:rPr lang="el-GR" sz="2800" b="0" i="0" dirty="0">
                <a:solidFill>
                  <a:srgbClr val="555555"/>
                </a:solidFill>
                <a:effectLst/>
                <a:latin typeface="Open Sans" panose="020B0606030504020204" pitchFamily="34" charset="0"/>
              </a:rPr>
              <a:t> </a:t>
            </a:r>
            <a:r>
              <a:rPr lang="el-GR" sz="2800" b="1" i="0" dirty="0">
                <a:solidFill>
                  <a:srgbClr val="00B050"/>
                </a:solidFill>
                <a:effectLst/>
                <a:latin typeface="Open Sans" panose="020B0606030504020204" pitchFamily="34" charset="0"/>
              </a:rPr>
              <a:t>πως η </a:t>
            </a:r>
            <a:r>
              <a:rPr lang="el-GR" sz="2800" b="1" i="0" dirty="0" err="1">
                <a:solidFill>
                  <a:srgbClr val="00B050"/>
                </a:solidFill>
                <a:effectLst/>
                <a:latin typeface="Open Sans" panose="020B0606030504020204" pitchFamily="34" charset="0"/>
              </a:rPr>
              <a:t>κυριαρχια</a:t>
            </a:r>
            <a:r>
              <a:rPr lang="el-GR" sz="2800" b="1" i="0" dirty="0">
                <a:solidFill>
                  <a:srgbClr val="00B050"/>
                </a:solidFill>
                <a:effectLst/>
                <a:latin typeface="Open Sans" panose="020B0606030504020204" pitchFamily="34" charset="0"/>
              </a:rPr>
              <a:t> του </a:t>
            </a:r>
            <a:r>
              <a:rPr lang="el-GR" sz="2800" b="1" i="0" dirty="0" err="1">
                <a:solidFill>
                  <a:srgbClr val="00B050"/>
                </a:solidFill>
                <a:effectLst/>
                <a:latin typeface="Open Sans" panose="020B0606030504020204" pitchFamily="34" charset="0"/>
              </a:rPr>
              <a:t>δυτικου</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κοσμου</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επηρεαζει</a:t>
            </a:r>
            <a:r>
              <a:rPr lang="el-GR" sz="2800" b="1" i="0" dirty="0">
                <a:solidFill>
                  <a:srgbClr val="00B050"/>
                </a:solidFill>
                <a:effectLst/>
                <a:latin typeface="Open Sans" panose="020B0606030504020204" pitchFamily="34" charset="0"/>
              </a:rPr>
              <a:t> τον </a:t>
            </a:r>
            <a:r>
              <a:rPr lang="el-GR" sz="2800" b="1" i="0" dirty="0" err="1">
                <a:solidFill>
                  <a:srgbClr val="00B050"/>
                </a:solidFill>
                <a:effectLst/>
                <a:latin typeface="Open Sans" panose="020B0606030504020204" pitchFamily="34" charset="0"/>
              </a:rPr>
              <a:t>εκπαιδευτικο</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τομεα</a:t>
            </a:r>
            <a:r>
              <a:rPr lang="el-GR" sz="2800" b="1" i="0" dirty="0">
                <a:solidFill>
                  <a:srgbClr val="00B050"/>
                </a:solidFill>
                <a:effectLst/>
                <a:latin typeface="Open Sans" panose="020B0606030504020204" pitchFamily="34" charset="0"/>
              </a:rPr>
              <a:t> και η </a:t>
            </a:r>
            <a:r>
              <a:rPr lang="el-GR" sz="2800" b="1" i="0" dirty="0" err="1">
                <a:solidFill>
                  <a:srgbClr val="00B050"/>
                </a:solidFill>
                <a:effectLst/>
                <a:latin typeface="Open Sans" panose="020B0606030504020204" pitchFamily="34" charset="0"/>
              </a:rPr>
              <a:t>ομοιοποιηση</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δηλαδη</a:t>
            </a:r>
            <a:r>
              <a:rPr lang="el-GR" sz="2800" b="1" i="0" dirty="0">
                <a:solidFill>
                  <a:srgbClr val="00B050"/>
                </a:solidFill>
                <a:effectLst/>
                <a:latin typeface="Open Sans" panose="020B0606030504020204" pitchFamily="34" charset="0"/>
              </a:rPr>
              <a:t> η </a:t>
            </a:r>
            <a:r>
              <a:rPr lang="el-GR" sz="2800" b="1" i="0" dirty="0" err="1">
                <a:solidFill>
                  <a:srgbClr val="00B050"/>
                </a:solidFill>
                <a:effectLst/>
                <a:latin typeface="Open Sans" panose="020B0606030504020204" pitchFamily="34" charset="0"/>
              </a:rPr>
              <a:t>αντιγραφη</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ενος</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προτυπου</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απο</a:t>
            </a:r>
            <a:r>
              <a:rPr lang="el-GR" sz="2800" b="1" i="0" dirty="0">
                <a:solidFill>
                  <a:srgbClr val="00B050"/>
                </a:solidFill>
                <a:effectLst/>
                <a:latin typeface="Open Sans" panose="020B0606030504020204" pitchFamily="34" charset="0"/>
              </a:rPr>
              <a:t> τους </a:t>
            </a:r>
            <a:r>
              <a:rPr lang="el-GR" sz="2800" b="1" i="0" dirty="0" err="1">
                <a:solidFill>
                  <a:srgbClr val="00B050"/>
                </a:solidFill>
                <a:effectLst/>
                <a:latin typeface="Open Sans" panose="020B0606030504020204" pitchFamily="34" charset="0"/>
              </a:rPr>
              <a:t>υπολοιπους</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θεωρειται</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κοινα</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αποδεκτη</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ενω</a:t>
            </a:r>
            <a:r>
              <a:rPr lang="el-GR" sz="2800" b="1" i="0" dirty="0">
                <a:solidFill>
                  <a:srgbClr val="00B050"/>
                </a:solidFill>
                <a:effectLst/>
                <a:latin typeface="Open Sans" panose="020B0606030504020204" pitchFamily="34" charset="0"/>
              </a:rPr>
              <a:t> στον </a:t>
            </a:r>
            <a:r>
              <a:rPr lang="el-GR" sz="2800" b="1" i="0" dirty="0" err="1">
                <a:solidFill>
                  <a:srgbClr val="00B050"/>
                </a:solidFill>
                <a:effectLst/>
                <a:latin typeface="Open Sans" panose="020B0606030504020204" pitchFamily="34" charset="0"/>
              </a:rPr>
              <a:t>κοσμο</a:t>
            </a:r>
            <a:r>
              <a:rPr lang="el-GR" sz="2800" b="1" i="0" dirty="0">
                <a:solidFill>
                  <a:srgbClr val="00B050"/>
                </a:solidFill>
                <a:effectLst/>
                <a:latin typeface="Open Sans" panose="020B0606030504020204" pitchFamily="34" charset="0"/>
              </a:rPr>
              <a:t> δεν </a:t>
            </a:r>
            <a:r>
              <a:rPr lang="el-GR" sz="2800" b="1" i="0" dirty="0" err="1">
                <a:solidFill>
                  <a:srgbClr val="00B050"/>
                </a:solidFill>
                <a:effectLst/>
                <a:latin typeface="Open Sans" panose="020B0606030504020204" pitchFamily="34" charset="0"/>
              </a:rPr>
              <a:t>υπαρχει</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ισορροπια</a:t>
            </a:r>
            <a:r>
              <a:rPr lang="el-GR" sz="2800" b="1" i="0" dirty="0">
                <a:solidFill>
                  <a:srgbClr val="00B050"/>
                </a:solidFill>
                <a:effectLst/>
                <a:latin typeface="Open Sans" panose="020B0606030504020204" pitchFamily="34" charset="0"/>
              </a:rPr>
              <a:t> στον </a:t>
            </a:r>
            <a:r>
              <a:rPr lang="el-GR" sz="2800" b="1" i="0" dirty="0" err="1">
                <a:solidFill>
                  <a:srgbClr val="00B050"/>
                </a:solidFill>
                <a:effectLst/>
                <a:latin typeface="Open Sans" panose="020B0606030504020204" pitchFamily="34" charset="0"/>
              </a:rPr>
              <a:t>τροπο</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ζωης</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καθως</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καποιοι</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υπερτερουν</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ενω</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αλλοι</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υστερουν</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κατα</a:t>
            </a:r>
            <a:r>
              <a:rPr lang="el-GR" sz="2800" b="1" i="0" dirty="0">
                <a:solidFill>
                  <a:srgbClr val="00B050"/>
                </a:solidFill>
                <a:effectLst/>
                <a:latin typeface="Open Sans" panose="020B0606030504020204" pitchFamily="34" charset="0"/>
              </a:rPr>
              <a:t> </a:t>
            </a:r>
            <a:r>
              <a:rPr lang="el-GR" sz="2800" b="1" i="0" dirty="0" err="1">
                <a:solidFill>
                  <a:srgbClr val="00B050"/>
                </a:solidFill>
                <a:effectLst/>
                <a:latin typeface="Open Sans" panose="020B0606030504020204" pitchFamily="34" charset="0"/>
              </a:rPr>
              <a:t>πολυ</a:t>
            </a:r>
            <a:r>
              <a:rPr lang="el-GR" sz="2800" b="0" i="0" dirty="0">
                <a:solidFill>
                  <a:srgbClr val="00B050"/>
                </a:solidFill>
                <a:effectLst/>
                <a:latin typeface="Open Sans" panose="020B0606030504020204" pitchFamily="34" charset="0"/>
              </a:rPr>
              <a:t>.</a:t>
            </a:r>
          </a:p>
          <a:p>
            <a:r>
              <a:rPr lang="el-GR" sz="2800" b="0" i="0" dirty="0">
                <a:solidFill>
                  <a:srgbClr val="555555"/>
                </a:solidFill>
                <a:effectLst/>
                <a:latin typeface="Open Sans" panose="020B0606030504020204" pitchFamily="34" charset="0"/>
              </a:rPr>
              <a:t>Το </a:t>
            </a:r>
            <a:r>
              <a:rPr lang="el-GR" sz="2800" b="0" i="0" dirty="0" err="1">
                <a:solidFill>
                  <a:srgbClr val="555555"/>
                </a:solidFill>
                <a:effectLst/>
                <a:latin typeface="Open Sans" panose="020B0606030504020204" pitchFamily="34" charset="0"/>
              </a:rPr>
              <a:t>φαινομενο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δηλαδη</a:t>
            </a:r>
            <a:r>
              <a:rPr lang="el-GR" sz="2800" b="0" i="0" dirty="0">
                <a:solidFill>
                  <a:srgbClr val="555555"/>
                </a:solidFill>
                <a:effectLst/>
                <a:latin typeface="Open Sans" panose="020B0606030504020204" pitchFamily="34" charset="0"/>
              </a:rPr>
              <a:t> της </a:t>
            </a:r>
            <a:r>
              <a:rPr lang="el-GR" sz="2800" b="0" i="0" dirty="0" err="1">
                <a:solidFill>
                  <a:srgbClr val="555555"/>
                </a:solidFill>
                <a:effectLst/>
                <a:latin typeface="Open Sans" panose="020B0606030504020204" pitchFamily="34" charset="0"/>
              </a:rPr>
              <a:t>παγκοσμοιοποιησης</a:t>
            </a:r>
            <a:r>
              <a:rPr lang="el-GR" sz="2800" b="0" i="0" dirty="0">
                <a:solidFill>
                  <a:srgbClr val="555555"/>
                </a:solidFill>
                <a:effectLst/>
                <a:latin typeface="Open Sans" panose="020B0606030504020204" pitchFamily="34" charset="0"/>
              </a:rPr>
              <a:t> στον </a:t>
            </a:r>
            <a:r>
              <a:rPr lang="el-GR" sz="2800" b="0" i="0" dirty="0" err="1">
                <a:solidFill>
                  <a:srgbClr val="555555"/>
                </a:solidFill>
                <a:effectLst/>
                <a:latin typeface="Open Sans" panose="020B0606030504020204" pitchFamily="34" charset="0"/>
              </a:rPr>
              <a:t>εκπαιδευτικο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τομεα</a:t>
            </a:r>
            <a:r>
              <a:rPr lang="el-GR" sz="2800" b="0" i="0" dirty="0">
                <a:solidFill>
                  <a:srgbClr val="555555"/>
                </a:solidFill>
                <a:effectLst/>
                <a:latin typeface="Open Sans" panose="020B0606030504020204" pitchFamily="34" charset="0"/>
              </a:rPr>
              <a:t> σε </a:t>
            </a:r>
            <a:r>
              <a:rPr lang="el-GR" sz="2800" b="0" i="0" dirty="0" err="1">
                <a:solidFill>
                  <a:srgbClr val="555555"/>
                </a:solidFill>
                <a:effectLst/>
                <a:latin typeface="Open Sans" panose="020B0606030504020204" pitchFamily="34" charset="0"/>
              </a:rPr>
              <a:t>μαθηματα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οπως</a:t>
            </a:r>
            <a:r>
              <a:rPr lang="el-GR" sz="2800" b="0" i="0" dirty="0">
                <a:solidFill>
                  <a:srgbClr val="555555"/>
                </a:solidFill>
                <a:effectLst/>
                <a:latin typeface="Open Sans" panose="020B0606030504020204" pitchFamily="34" charset="0"/>
              </a:rPr>
              <a:t> η </a:t>
            </a:r>
            <a:r>
              <a:rPr lang="el-GR" sz="2800" b="0" i="0" dirty="0" err="1">
                <a:solidFill>
                  <a:srgbClr val="555555"/>
                </a:solidFill>
                <a:effectLst/>
                <a:latin typeface="Open Sans" panose="020B0606030504020204" pitchFamily="34" charset="0"/>
              </a:rPr>
              <a:t>γλωσσα</a:t>
            </a:r>
            <a:r>
              <a:rPr lang="el-GR" sz="2800" b="0" i="0" dirty="0">
                <a:solidFill>
                  <a:srgbClr val="555555"/>
                </a:solidFill>
                <a:effectLst/>
                <a:latin typeface="Open Sans" panose="020B0606030504020204" pitchFamily="34" charset="0"/>
              </a:rPr>
              <a:t> τα </a:t>
            </a:r>
            <a:r>
              <a:rPr lang="el-GR" sz="2800" b="0" i="0" dirty="0" err="1">
                <a:solidFill>
                  <a:srgbClr val="555555"/>
                </a:solidFill>
                <a:effectLst/>
                <a:latin typeface="Open Sans" panose="020B0606030504020204" pitchFamily="34" charset="0"/>
              </a:rPr>
              <a:t>μαθηματικα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ειναι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αυτο</a:t>
            </a:r>
            <a:r>
              <a:rPr lang="el-GR" sz="2800" b="0" i="0" dirty="0">
                <a:solidFill>
                  <a:srgbClr val="555555"/>
                </a:solidFill>
                <a:effectLst/>
                <a:latin typeface="Open Sans" panose="020B0606030504020204" pitchFamily="34" charset="0"/>
              </a:rPr>
              <a:t> που </a:t>
            </a:r>
            <a:r>
              <a:rPr lang="el-GR" sz="2800" b="0" i="0" dirty="0" err="1">
                <a:solidFill>
                  <a:srgbClr val="555555"/>
                </a:solidFill>
                <a:effectLst/>
                <a:latin typeface="Open Sans" panose="020B0606030504020204" pitchFamily="34" charset="0"/>
              </a:rPr>
              <a:t>ουσιαστικα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ενδυναμωνει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μεσα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απο</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αξιολογησεις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ενα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κρατος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δημιουργωντας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ανταγωνιστικες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σχεσεις.Πως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μπορει</a:t>
            </a:r>
            <a:r>
              <a:rPr lang="el-GR" sz="2800" b="0" i="0" dirty="0">
                <a:solidFill>
                  <a:srgbClr val="555555"/>
                </a:solidFill>
                <a:effectLst/>
                <a:latin typeface="Open Sans" panose="020B0606030504020204" pitchFamily="34" charset="0"/>
              </a:rPr>
              <a:t> η </a:t>
            </a:r>
            <a:r>
              <a:rPr lang="el-GR" sz="2800" b="0" i="0" dirty="0" err="1">
                <a:solidFill>
                  <a:srgbClr val="555555"/>
                </a:solidFill>
                <a:effectLst/>
                <a:latin typeface="Open Sans" panose="020B0606030504020204" pitchFamily="34" charset="0"/>
              </a:rPr>
              <a:t>παγκοσμια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εκπαιδευση</a:t>
            </a:r>
            <a:r>
              <a:rPr lang="el-GR" sz="2800" b="0" i="0" dirty="0">
                <a:solidFill>
                  <a:srgbClr val="555555"/>
                </a:solidFill>
                <a:effectLst/>
                <a:latin typeface="Open Sans" panose="020B0606030504020204" pitchFamily="34" charset="0"/>
              </a:rPr>
              <a:t> να μας </a:t>
            </a:r>
            <a:r>
              <a:rPr lang="el-GR" sz="2800" b="0" i="0" dirty="0" err="1">
                <a:solidFill>
                  <a:srgbClr val="555555"/>
                </a:solidFill>
                <a:effectLst/>
                <a:latin typeface="Open Sans" panose="020B0606030504020204" pitchFamily="34" charset="0"/>
              </a:rPr>
              <a:t>κανει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ισους</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αλλα</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οχι</a:t>
            </a:r>
            <a:r>
              <a:rPr lang="el-GR" sz="2800" b="0" i="0" dirty="0">
                <a:solidFill>
                  <a:srgbClr val="555555"/>
                </a:solidFill>
                <a:effectLst/>
                <a:latin typeface="Open Sans" panose="020B0606030504020204" pitchFamily="34" charset="0"/>
              </a:rPr>
              <a:t> </a:t>
            </a:r>
            <a:r>
              <a:rPr lang="el-GR" sz="2800" b="0" i="0" dirty="0" err="1">
                <a:solidFill>
                  <a:srgbClr val="555555"/>
                </a:solidFill>
                <a:effectLst/>
                <a:latin typeface="Open Sans" panose="020B0606030504020204" pitchFamily="34" charset="0"/>
              </a:rPr>
              <a:t>ιδιους</a:t>
            </a:r>
            <a:r>
              <a:rPr lang="el-GR" b="0" i="0" dirty="0">
                <a:solidFill>
                  <a:srgbClr val="555555"/>
                </a:solidFill>
                <a:effectLst/>
                <a:latin typeface="Open Sans" panose="020B0606030504020204" pitchFamily="34" charset="0"/>
              </a:rPr>
              <a:t>;</a:t>
            </a:r>
            <a:endParaRPr lang="en-SE" dirty="0"/>
          </a:p>
        </p:txBody>
      </p:sp>
    </p:spTree>
    <p:extLst>
      <p:ext uri="{BB962C8B-B14F-4D97-AF65-F5344CB8AC3E}">
        <p14:creationId xmlns:p14="http://schemas.microsoft.com/office/powerpoint/2010/main" val="2787725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328E8-690E-6741-9DD6-3965B9A6DD30}"/>
              </a:ext>
            </a:extLst>
          </p:cNvPr>
          <p:cNvSpPr>
            <a:spLocks noGrp="1"/>
          </p:cNvSpPr>
          <p:nvPr>
            <p:ph type="title"/>
          </p:nvPr>
        </p:nvSpPr>
        <p:spPr/>
        <p:txBody>
          <a:bodyPr>
            <a:normAutofit/>
          </a:bodyPr>
          <a:lstStyle/>
          <a:p>
            <a:r>
              <a:rPr lang="el-GR" sz="3600" dirty="0">
                <a:latin typeface="Book Antiqua" panose="02040602050305030304" pitchFamily="18" charset="0"/>
              </a:rPr>
              <a:t>αναλυτικό πρόγραμμα </a:t>
            </a:r>
            <a:r>
              <a:rPr lang="sv-SE" sz="3600" dirty="0">
                <a:latin typeface="Book Antiqua" panose="02040602050305030304" pitchFamily="18" charset="0"/>
              </a:rPr>
              <a:t>:: curriculum</a:t>
            </a:r>
          </a:p>
        </p:txBody>
      </p:sp>
      <p:sp>
        <p:nvSpPr>
          <p:cNvPr id="3" name="Content Placeholder 2">
            <a:extLst>
              <a:ext uri="{FF2B5EF4-FFF2-40B4-BE49-F238E27FC236}">
                <a16:creationId xmlns:a16="http://schemas.microsoft.com/office/drawing/2014/main" id="{DC0A8A5F-5E63-AF4D-B50B-29DE7104A024}"/>
              </a:ext>
            </a:extLst>
          </p:cNvPr>
          <p:cNvSpPr>
            <a:spLocks noGrp="1"/>
          </p:cNvSpPr>
          <p:nvPr>
            <p:ph idx="1"/>
          </p:nvPr>
        </p:nvSpPr>
        <p:spPr>
          <a:xfrm>
            <a:off x="457200" y="1417638"/>
            <a:ext cx="8229600" cy="5165724"/>
          </a:xfrm>
        </p:spPr>
        <p:txBody>
          <a:bodyPr>
            <a:normAutofit fontScale="85000" lnSpcReduction="20000"/>
          </a:bodyPr>
          <a:lstStyle/>
          <a:p>
            <a:r>
              <a:rPr lang="el-GR" sz="2800" dirty="0">
                <a:latin typeface="Book Antiqua" panose="02040602050305030304" pitchFamily="18" charset="0"/>
              </a:rPr>
              <a:t>αναφέρεται στο επίσημο αντικείμενο διδασκαλίας και μάθησης όπως αυτό μεταφέρεται μέσω μιας εθνικής</a:t>
            </a:r>
            <a:r>
              <a:rPr lang="sv-SE" sz="2800" dirty="0">
                <a:latin typeface="Book Antiqua" panose="02040602050305030304" pitchFamily="18" charset="0"/>
              </a:rPr>
              <a:t> </a:t>
            </a:r>
            <a:r>
              <a:rPr lang="el-GR" sz="2800" dirty="0">
                <a:latin typeface="Book Antiqua" panose="02040602050305030304" pitchFamily="18" charset="0"/>
              </a:rPr>
              <a:t>ή/και παγκόσμιας εκπαιδευτικής πολιτικής αλλά και ενός συστήματος διοίκησης ή/και διακυβέρνησης με στόχο να παρέχει οδηγίες για την γενικευμένη εφαρμογή του σε όλες τις σχολικές μονάδες.</a:t>
            </a:r>
          </a:p>
          <a:p>
            <a:pPr marL="0" indent="0">
              <a:buNone/>
            </a:pPr>
            <a:endParaRPr lang="sv-SE" sz="2800" dirty="0">
              <a:latin typeface="Book Antiqua" panose="02040602050305030304" pitchFamily="18" charset="0"/>
            </a:endParaRPr>
          </a:p>
          <a:p>
            <a:r>
              <a:rPr lang="el-GR" sz="2800" dirty="0">
                <a:latin typeface="Book Antiqua" panose="02040602050305030304" pitchFamily="18" charset="0"/>
              </a:rPr>
              <a:t>αποτελεί κυρίαρχο ιδεολογικό μηχανισμό του κράτους </a:t>
            </a:r>
            <a:r>
              <a:rPr lang="sv-SE" sz="2800" dirty="0">
                <a:latin typeface="Book Antiqua" panose="02040602050305030304" pitchFamily="18" charset="0"/>
              </a:rPr>
              <a:t>(</a:t>
            </a:r>
            <a:r>
              <a:rPr lang="sv-SE" sz="2800" dirty="0" err="1">
                <a:latin typeface="Book Antiqua" panose="02040602050305030304" pitchFamily="18" charset="0"/>
              </a:rPr>
              <a:t>see</a:t>
            </a:r>
            <a:r>
              <a:rPr lang="sv-SE" sz="2800" dirty="0">
                <a:latin typeface="Book Antiqua" panose="02040602050305030304" pitchFamily="18" charset="0"/>
              </a:rPr>
              <a:t> ISA, Louis </a:t>
            </a:r>
            <a:r>
              <a:rPr lang="sv-SE" sz="2800" dirty="0" err="1">
                <a:latin typeface="Book Antiqua" panose="02040602050305030304" pitchFamily="18" charset="0"/>
              </a:rPr>
              <a:t>Althousser</a:t>
            </a:r>
            <a:r>
              <a:rPr lang="sv-SE" sz="2800" dirty="0">
                <a:latin typeface="Book Antiqua" panose="02040602050305030304" pitchFamily="18" charset="0"/>
              </a:rPr>
              <a:t>)</a:t>
            </a:r>
          </a:p>
          <a:p>
            <a:endParaRPr lang="el-GR" sz="2800" dirty="0">
              <a:latin typeface="Book Antiqua" panose="02040602050305030304" pitchFamily="18" charset="0"/>
            </a:endParaRPr>
          </a:p>
          <a:p>
            <a:r>
              <a:rPr lang="el-GR" sz="2800" dirty="0">
                <a:latin typeface="Book Antiqua" panose="02040602050305030304" pitchFamily="18" charset="0"/>
              </a:rPr>
              <a:t>εστιάζει στην </a:t>
            </a:r>
            <a:r>
              <a:rPr lang="el-GR" sz="2800" dirty="0" err="1">
                <a:latin typeface="Book Antiqua" panose="02040602050305030304" pitchFamily="18" charset="0"/>
              </a:rPr>
              <a:t>κατασκευ</a:t>
            </a:r>
            <a:r>
              <a:rPr lang="sv-SE" sz="2800" dirty="0" err="1">
                <a:latin typeface="Book Antiqua" panose="02040602050305030304" pitchFamily="18" charset="0"/>
              </a:rPr>
              <a:t>ή</a:t>
            </a:r>
            <a:r>
              <a:rPr lang="el-GR" sz="2800" dirty="0">
                <a:latin typeface="Book Antiqua" panose="02040602050305030304" pitchFamily="18" charset="0"/>
              </a:rPr>
              <a:t> του παιδιού ως υποκειμένου εντός της κοινωνίας με όρους αναπτυξιακής ψυχολογίας </a:t>
            </a:r>
            <a:r>
              <a:rPr lang="sv-SE" sz="2800" dirty="0">
                <a:latin typeface="Book Antiqua" panose="02040602050305030304" pitchFamily="18" charset="0"/>
              </a:rPr>
              <a:t> (</a:t>
            </a:r>
            <a:r>
              <a:rPr lang="el-GR" sz="2800" dirty="0">
                <a:latin typeface="Book Antiqua" panose="02040602050305030304" pitchFamily="18" charset="0"/>
              </a:rPr>
              <a:t>βλ. </a:t>
            </a:r>
            <a:r>
              <a:rPr lang="sv-SE" sz="2800" dirty="0">
                <a:latin typeface="Book Antiqua" panose="02040602050305030304" pitchFamily="18" charset="0"/>
              </a:rPr>
              <a:t>Valerie </a:t>
            </a:r>
            <a:r>
              <a:rPr lang="sv-SE" sz="2800" dirty="0" err="1">
                <a:latin typeface="Book Antiqua" panose="02040602050305030304" pitchFamily="18" charset="0"/>
              </a:rPr>
              <a:t>Walkerdine</a:t>
            </a:r>
            <a:r>
              <a:rPr lang="sv-SE" sz="2800" dirty="0">
                <a:latin typeface="Book Antiqua" panose="02040602050305030304" pitchFamily="18" charset="0"/>
              </a:rPr>
              <a:t>)</a:t>
            </a:r>
            <a:r>
              <a:rPr lang="el-GR" sz="2800" dirty="0">
                <a:latin typeface="Book Antiqua" panose="02040602050305030304" pitchFamily="18" charset="0"/>
              </a:rPr>
              <a:t> σε μια </a:t>
            </a:r>
            <a:r>
              <a:rPr lang="el-GR" sz="2800" dirty="0" err="1">
                <a:latin typeface="Book Antiqua" panose="02040602050305030304" pitchFamily="18" charset="0"/>
              </a:rPr>
              <a:t>κοινων</a:t>
            </a:r>
            <a:r>
              <a:rPr lang="sv-SE" sz="2800" dirty="0" err="1">
                <a:latin typeface="Book Antiqua" panose="02040602050305030304" pitchFamily="18" charset="0"/>
              </a:rPr>
              <a:t>ί</a:t>
            </a:r>
            <a:r>
              <a:rPr lang="el-GR" sz="2800" dirty="0">
                <a:latin typeface="Book Antiqua" panose="02040602050305030304" pitchFamily="18" charset="0"/>
              </a:rPr>
              <a:t>α η οποία θεωρεί ότι πρέπει να βρίσκεται σε πορεία συνεχούς ανάπτυξης και προόδου </a:t>
            </a:r>
            <a:r>
              <a:rPr lang="sv-SE" sz="2800" dirty="0">
                <a:latin typeface="Book Antiqua" panose="02040602050305030304" pitchFamily="18" charset="0"/>
              </a:rPr>
              <a:t>(</a:t>
            </a:r>
            <a:r>
              <a:rPr lang="el-GR" sz="2800" dirty="0">
                <a:latin typeface="Book Antiqua" panose="02040602050305030304" pitchFamily="18" charset="0"/>
              </a:rPr>
              <a:t>βλ. </a:t>
            </a:r>
            <a:r>
              <a:rPr lang="sv-SE" sz="2800" dirty="0">
                <a:latin typeface="Book Antiqua" panose="02040602050305030304" pitchFamily="18" charset="0"/>
              </a:rPr>
              <a:t>Thomas </a:t>
            </a:r>
            <a:r>
              <a:rPr lang="sv-SE" sz="2800" dirty="0" err="1">
                <a:latin typeface="Book Antiqua" panose="02040602050305030304" pitchFamily="18" charset="0"/>
              </a:rPr>
              <a:t>Popkewitz</a:t>
            </a:r>
            <a:r>
              <a:rPr lang="sv-SE" sz="2800" dirty="0">
                <a:latin typeface="Book Antiqua" panose="02040602050305030304" pitchFamily="18" charset="0"/>
              </a:rPr>
              <a:t>, Michael Apple)</a:t>
            </a:r>
          </a:p>
          <a:p>
            <a:pPr marL="0" indent="0">
              <a:buNone/>
            </a:pPr>
            <a:endParaRPr lang="el-GR" sz="2800" dirty="0">
              <a:latin typeface="Book Antiqua" panose="02040602050305030304" pitchFamily="18" charset="0"/>
            </a:endParaRPr>
          </a:p>
          <a:p>
            <a:endParaRPr lang="el-GR" sz="2800" dirty="0">
              <a:latin typeface="Book Antiqua" panose="02040602050305030304" pitchFamily="18" charset="0"/>
            </a:endParaRPr>
          </a:p>
          <a:p>
            <a:endParaRPr lang="el-GR" sz="2800" dirty="0">
              <a:latin typeface="Book Antiqua" panose="02040602050305030304" pitchFamily="18" charset="0"/>
            </a:endParaRPr>
          </a:p>
          <a:p>
            <a:pPr marL="0" indent="0">
              <a:buNone/>
            </a:pPr>
            <a:endParaRPr lang="sv-SE" dirty="0"/>
          </a:p>
        </p:txBody>
      </p:sp>
    </p:spTree>
    <p:extLst>
      <p:ext uri="{BB962C8B-B14F-4D97-AF65-F5344CB8AC3E}">
        <p14:creationId xmlns:p14="http://schemas.microsoft.com/office/powerpoint/2010/main" val="2816477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169BA-1500-CC48-92BD-A314B786A20D}"/>
              </a:ext>
            </a:extLst>
          </p:cNvPr>
          <p:cNvSpPr>
            <a:spLocks noGrp="1"/>
          </p:cNvSpPr>
          <p:nvPr>
            <p:ph type="title"/>
          </p:nvPr>
        </p:nvSpPr>
        <p:spPr>
          <a:xfrm>
            <a:off x="304800" y="274638"/>
            <a:ext cx="8534400" cy="530422"/>
          </a:xfrm>
        </p:spPr>
        <p:txBody>
          <a:bodyPr>
            <a:noAutofit/>
          </a:bodyPr>
          <a:lstStyle/>
          <a:p>
            <a:r>
              <a:rPr lang="el-GR" sz="2400" dirty="0">
                <a:latin typeface="Book Antiqua" panose="02040602050305030304" pitchFamily="18" charset="0"/>
              </a:rPr>
              <a:t>Το ΑΠ ως </a:t>
            </a:r>
            <a:r>
              <a:rPr lang="el-GR" sz="2400" dirty="0" err="1">
                <a:latin typeface="Book Antiqua" panose="02040602050305030304" pitchFamily="18" charset="0"/>
              </a:rPr>
              <a:t>παιδαγωγικ</a:t>
            </a:r>
            <a:r>
              <a:rPr lang="sv-SE" sz="2400" dirty="0" err="1">
                <a:latin typeface="Book Antiqua" panose="02040602050305030304" pitchFamily="18" charset="0"/>
              </a:rPr>
              <a:t>ό</a:t>
            </a:r>
            <a:r>
              <a:rPr lang="el-GR" sz="2400" dirty="0">
                <a:latin typeface="Book Antiqua" panose="02040602050305030304" pitchFamily="18" charset="0"/>
              </a:rPr>
              <a:t> τέχνασμα </a:t>
            </a:r>
            <a:r>
              <a:rPr lang="sv-SE" sz="2400" dirty="0">
                <a:latin typeface="Book Antiqua" panose="02040602050305030304" pitchFamily="18" charset="0"/>
              </a:rPr>
              <a:t>:: </a:t>
            </a:r>
            <a:r>
              <a:rPr lang="sv-SE" sz="2400" dirty="0" err="1">
                <a:latin typeface="Book Antiqua" panose="02040602050305030304" pitchFamily="18" charset="0"/>
              </a:rPr>
              <a:t>pedagogic</a:t>
            </a:r>
            <a:r>
              <a:rPr lang="sv-SE" sz="2400" dirty="0">
                <a:latin typeface="Book Antiqua" panose="02040602050305030304" pitchFamily="18" charset="0"/>
              </a:rPr>
              <a:t> </a:t>
            </a:r>
            <a:r>
              <a:rPr lang="sv-SE" sz="2400" dirty="0" err="1">
                <a:latin typeface="Book Antiqua" panose="02040602050305030304" pitchFamily="18" charset="0"/>
              </a:rPr>
              <a:t>device</a:t>
            </a:r>
            <a:endParaRPr lang="sv-SE" sz="24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79DE0196-4976-CB48-9172-4108952F0A54}"/>
              </a:ext>
            </a:extLst>
          </p:cNvPr>
          <p:cNvSpPr>
            <a:spLocks noGrp="1"/>
          </p:cNvSpPr>
          <p:nvPr>
            <p:ph sz="half" idx="1"/>
          </p:nvPr>
        </p:nvSpPr>
        <p:spPr>
          <a:xfrm>
            <a:off x="152400" y="1142441"/>
            <a:ext cx="4991976" cy="5440921"/>
          </a:xfrm>
        </p:spPr>
        <p:txBody>
          <a:bodyPr>
            <a:normAutofit fontScale="92500" lnSpcReduction="10000"/>
          </a:bodyPr>
          <a:lstStyle/>
          <a:p>
            <a:pPr marL="0" indent="0">
              <a:buNone/>
            </a:pPr>
            <a:r>
              <a:rPr lang="el-GR" sz="2000" dirty="0">
                <a:latin typeface="Book Antiqua" panose="02040602050305030304" pitchFamily="18" charset="0"/>
              </a:rPr>
              <a:t>…ποια είναι η κοινωνική γραμματική που αναπαράγει και μετασχηματίζει την γνώση στο πλαίσιο της </a:t>
            </a:r>
            <a:r>
              <a:rPr lang="el-GR" sz="2000" dirty="0" err="1">
                <a:latin typeface="Book Antiqua" panose="02040602050305030304" pitchFamily="18" charset="0"/>
              </a:rPr>
              <a:t>εκπάιδευσης</a:t>
            </a:r>
            <a:r>
              <a:rPr lang="el-GR" sz="2000" dirty="0">
                <a:latin typeface="Book Antiqua" panose="02040602050305030304" pitchFamily="18" charset="0"/>
              </a:rPr>
              <a:t>;</a:t>
            </a:r>
          </a:p>
          <a:p>
            <a:pPr lvl="2"/>
            <a:r>
              <a:rPr lang="sv-SE" sz="2300" dirty="0">
                <a:latin typeface="Book Antiqua" panose="02040602050305030304" pitchFamily="18" charset="0"/>
              </a:rPr>
              <a:t>B. Bernstein, 2000</a:t>
            </a: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…η</a:t>
            </a:r>
            <a:r>
              <a:rPr lang="sv-SE" sz="2000" dirty="0">
                <a:latin typeface="Book Antiqua" panose="02040602050305030304" pitchFamily="18" charset="0"/>
              </a:rPr>
              <a:t> </a:t>
            </a:r>
            <a:r>
              <a:rPr lang="el-GR" sz="2000" dirty="0" err="1">
                <a:latin typeface="Book Antiqua" panose="02040602050305030304" pitchFamily="18" charset="0"/>
              </a:rPr>
              <a:t>γν</a:t>
            </a:r>
            <a:r>
              <a:rPr lang="sv-SE" sz="2000" dirty="0" err="1">
                <a:latin typeface="Book Antiqua" panose="02040602050305030304" pitchFamily="18" charset="0"/>
              </a:rPr>
              <a:t>ώ</a:t>
            </a:r>
            <a:r>
              <a:rPr lang="el-GR" sz="2000" dirty="0" err="1">
                <a:latin typeface="Book Antiqua" panose="02040602050305030304" pitchFamily="18" charset="0"/>
              </a:rPr>
              <a:t>ση</a:t>
            </a:r>
            <a:r>
              <a:rPr lang="el-GR" sz="2000" dirty="0">
                <a:latin typeface="Book Antiqua" panose="02040602050305030304" pitchFamily="18" charset="0"/>
              </a:rPr>
              <a:t> αναπαράγεται ή/και μετασχηματίζεται μέσω κανόνων</a:t>
            </a:r>
          </a:p>
          <a:p>
            <a:pPr marL="0" indent="0">
              <a:buNone/>
            </a:pPr>
            <a:endParaRPr lang="el-GR" sz="2000" dirty="0">
              <a:latin typeface="Book Antiqua" panose="02040602050305030304" pitchFamily="18" charset="0"/>
            </a:endParaRPr>
          </a:p>
          <a:p>
            <a:pPr lvl="1"/>
            <a:r>
              <a:rPr lang="el-GR" sz="2000" dirty="0">
                <a:latin typeface="Book Antiqua" panose="02040602050305030304" pitchFamily="18" charset="0"/>
              </a:rPr>
              <a:t>Διανεμητικοί κανόνες</a:t>
            </a:r>
          </a:p>
          <a:p>
            <a:pPr marL="457200" lvl="1" indent="0">
              <a:buNone/>
            </a:pPr>
            <a:r>
              <a:rPr lang="el-GR" sz="1600" dirty="0">
                <a:latin typeface="Book Antiqua" panose="02040602050305030304" pitchFamily="18" charset="0"/>
              </a:rPr>
              <a:t>Διανέμουν την γνώση στις κοινωνικές ομάδες παρέχοντας ευκαιρίες για συνειδητοποίηση, πρόσβαση και δημιουργία γνώσης</a:t>
            </a:r>
          </a:p>
          <a:p>
            <a:pPr marL="457200" lvl="1" indent="0">
              <a:buNone/>
            </a:pPr>
            <a:endParaRPr lang="el-GR" sz="1600" dirty="0">
              <a:latin typeface="Book Antiqua" panose="02040602050305030304" pitchFamily="18" charset="0"/>
            </a:endParaRPr>
          </a:p>
          <a:p>
            <a:pPr lvl="1"/>
            <a:r>
              <a:rPr lang="el-GR" sz="2000" dirty="0" err="1">
                <a:latin typeface="Book Antiqua" panose="02040602050305030304" pitchFamily="18" charset="0"/>
              </a:rPr>
              <a:t>Αναπλαισιωτικοί</a:t>
            </a:r>
            <a:r>
              <a:rPr lang="el-GR" sz="2000" dirty="0">
                <a:latin typeface="Book Antiqua" panose="02040602050305030304" pitchFamily="18" charset="0"/>
              </a:rPr>
              <a:t> κανόνες</a:t>
            </a:r>
          </a:p>
          <a:p>
            <a:pPr marL="457200" lvl="1" indent="0">
              <a:buNone/>
            </a:pPr>
            <a:r>
              <a:rPr lang="el-GR" sz="1600" dirty="0" err="1">
                <a:latin typeface="Book Antiqua" panose="02040602050305030304" pitchFamily="18" charset="0"/>
              </a:rPr>
              <a:t>Αναπλαισιώνουν</a:t>
            </a:r>
            <a:r>
              <a:rPr lang="el-GR" sz="1600" dirty="0">
                <a:latin typeface="Book Antiqua" panose="02040602050305030304" pitchFamily="18" charset="0"/>
              </a:rPr>
              <a:t> την γνώση με στόχο την κατασκευή παιδαγωγικών λόγων / το τι και το γιατί στην εκπαίδευση</a:t>
            </a:r>
          </a:p>
          <a:p>
            <a:pPr marL="457200" lvl="1" indent="0">
              <a:buNone/>
            </a:pPr>
            <a:endParaRPr lang="el-GR" sz="1600" dirty="0">
              <a:latin typeface="Book Antiqua" panose="02040602050305030304" pitchFamily="18" charset="0"/>
            </a:endParaRPr>
          </a:p>
          <a:p>
            <a:pPr lvl="1"/>
            <a:r>
              <a:rPr lang="el-GR" sz="2000" dirty="0" err="1">
                <a:latin typeface="Book Antiqua" panose="02040602050305030304" pitchFamily="18" charset="0"/>
              </a:rPr>
              <a:t>Αξιολογητικοί</a:t>
            </a:r>
            <a:r>
              <a:rPr lang="el-GR" sz="2000" dirty="0">
                <a:latin typeface="Book Antiqua" panose="02040602050305030304" pitchFamily="18" charset="0"/>
              </a:rPr>
              <a:t> κανόνες</a:t>
            </a:r>
          </a:p>
          <a:p>
            <a:pPr marL="457200" lvl="1" indent="0">
              <a:buNone/>
            </a:pPr>
            <a:r>
              <a:rPr lang="el-GR" sz="1600" dirty="0">
                <a:latin typeface="Book Antiqua" panose="02040602050305030304" pitchFamily="18" charset="0"/>
              </a:rPr>
              <a:t>Παρέχουν τα κριτήρια που απαιτούνται για την δημιουργία της παιδαγωγικής πρακτικής</a:t>
            </a:r>
            <a:endParaRPr lang="sv-SE" sz="1600" dirty="0">
              <a:latin typeface="Book Antiqua" panose="02040602050305030304" pitchFamily="18" charset="0"/>
            </a:endParaRPr>
          </a:p>
          <a:p>
            <a:pPr marL="457200" lvl="1" indent="0">
              <a:buNone/>
            </a:pPr>
            <a:endParaRPr lang="sv-SE" sz="1600" dirty="0">
              <a:latin typeface="Book Antiqua" panose="02040602050305030304" pitchFamily="18" charset="0"/>
            </a:endParaRPr>
          </a:p>
          <a:p>
            <a:pPr marL="457200" lvl="1" indent="0">
              <a:buNone/>
            </a:pPr>
            <a:endParaRPr lang="sv-SE" sz="1600" dirty="0">
              <a:latin typeface="Book Antiqua" panose="02040602050305030304" pitchFamily="18" charset="0"/>
            </a:endParaRPr>
          </a:p>
          <a:p>
            <a:pPr marL="457200" lvl="1" indent="0">
              <a:buNone/>
            </a:pPr>
            <a:endParaRPr lang="sv-SE" sz="1600" dirty="0">
              <a:latin typeface="Book Antiqua" panose="02040602050305030304" pitchFamily="18" charset="0"/>
            </a:endParaRPr>
          </a:p>
          <a:p>
            <a:pPr marL="457200" lvl="1" indent="0">
              <a:buNone/>
            </a:pPr>
            <a:endParaRPr lang="el-GR" sz="1600" dirty="0">
              <a:latin typeface="Book Antiqua" panose="02040602050305030304" pitchFamily="18" charset="0"/>
            </a:endParaRPr>
          </a:p>
          <a:p>
            <a:pPr marL="457200" lvl="1" indent="0">
              <a:buNone/>
            </a:pPr>
            <a:endParaRPr lang="el-GR" sz="1600" dirty="0">
              <a:latin typeface="Book Antiqua" panose="02040602050305030304" pitchFamily="18" charset="0"/>
            </a:endParaRPr>
          </a:p>
          <a:p>
            <a:pPr marL="457200" lvl="1" indent="0">
              <a:buNone/>
            </a:pPr>
            <a:endParaRPr lang="el-GR" sz="1600" dirty="0">
              <a:latin typeface="Book Antiqua" panose="02040602050305030304" pitchFamily="18" charset="0"/>
            </a:endParaRPr>
          </a:p>
          <a:p>
            <a:pPr marL="457200" lvl="1" indent="0">
              <a:buNone/>
            </a:pPr>
            <a:endParaRPr lang="el-GR" sz="1600" dirty="0">
              <a:latin typeface="Book Antiqua" panose="02040602050305030304" pitchFamily="18" charset="0"/>
            </a:endParaRPr>
          </a:p>
          <a:p>
            <a:pPr marL="457200" lvl="1" indent="0">
              <a:buNone/>
            </a:pPr>
            <a:endParaRPr lang="el-GR" sz="1600" dirty="0">
              <a:latin typeface="Book Antiqua" panose="02040602050305030304" pitchFamily="18" charset="0"/>
            </a:endParaRPr>
          </a:p>
          <a:p>
            <a:pPr marL="457200" lvl="1" indent="0">
              <a:buNone/>
            </a:pPr>
            <a:endParaRPr lang="sv-SE" sz="16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4A0DA562-D5FD-E526-3594-2ACDFA54E5FD}"/>
              </a:ext>
            </a:extLst>
          </p:cNvPr>
          <p:cNvSpPr>
            <a:spLocks noGrp="1"/>
          </p:cNvSpPr>
          <p:nvPr>
            <p:ph sz="half" idx="2"/>
          </p:nvPr>
        </p:nvSpPr>
        <p:spPr>
          <a:xfrm>
            <a:off x="5486400" y="1600200"/>
            <a:ext cx="3200400" cy="4724400"/>
          </a:xfrm>
        </p:spPr>
        <p:txBody>
          <a:bodyPr>
            <a:normAutofit fontScale="92500" lnSpcReduction="10000"/>
          </a:bodyPr>
          <a:lstStyle/>
          <a:p>
            <a:endParaRPr lang="en-SE" dirty="0"/>
          </a:p>
        </p:txBody>
      </p:sp>
      <p:pic>
        <p:nvPicPr>
          <p:cNvPr id="5" name="Picture 4">
            <a:extLst>
              <a:ext uri="{FF2B5EF4-FFF2-40B4-BE49-F238E27FC236}">
                <a16:creationId xmlns:a16="http://schemas.microsoft.com/office/drawing/2014/main" id="{A90AD3CD-3BE2-BB1E-B3DA-EFA8D6E0CE62}"/>
              </a:ext>
            </a:extLst>
          </p:cNvPr>
          <p:cNvPicPr>
            <a:picLocks noChangeAspect="1"/>
          </p:cNvPicPr>
          <p:nvPr/>
        </p:nvPicPr>
        <p:blipFill>
          <a:blip r:embed="rId3"/>
          <a:stretch>
            <a:fillRect/>
          </a:stretch>
        </p:blipFill>
        <p:spPr>
          <a:xfrm>
            <a:off x="5579945" y="5122181"/>
            <a:ext cx="2764831" cy="1539800"/>
          </a:xfrm>
          <a:prstGeom prst="rect">
            <a:avLst/>
          </a:prstGeom>
        </p:spPr>
      </p:pic>
      <p:pic>
        <p:nvPicPr>
          <p:cNvPr id="6" name="Content Placeholder 4">
            <a:extLst>
              <a:ext uri="{FF2B5EF4-FFF2-40B4-BE49-F238E27FC236}">
                <a16:creationId xmlns:a16="http://schemas.microsoft.com/office/drawing/2014/main" id="{0635B78C-D59F-9992-1882-5CF03B622DD6}"/>
              </a:ext>
            </a:extLst>
          </p:cNvPr>
          <p:cNvPicPr>
            <a:picLocks noChangeAspect="1"/>
          </p:cNvPicPr>
          <p:nvPr/>
        </p:nvPicPr>
        <p:blipFill>
          <a:blip r:embed="rId4"/>
          <a:stretch>
            <a:fillRect/>
          </a:stretch>
        </p:blipFill>
        <p:spPr>
          <a:xfrm>
            <a:off x="5362161" y="1142442"/>
            <a:ext cx="3200400" cy="3979739"/>
          </a:xfrm>
          <a:prstGeom prst="rect">
            <a:avLst/>
          </a:prstGeom>
        </p:spPr>
      </p:pic>
    </p:spTree>
    <p:extLst>
      <p:ext uri="{BB962C8B-B14F-4D97-AF65-F5344CB8AC3E}">
        <p14:creationId xmlns:p14="http://schemas.microsoft.com/office/powerpoint/2010/main" val="25881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3E783F-9FD7-5247-15E7-91BC0936E843}"/>
              </a:ext>
            </a:extLst>
          </p:cNvPr>
          <p:cNvSpPr>
            <a:spLocks noGrp="1"/>
          </p:cNvSpPr>
          <p:nvPr>
            <p:ph sz="half" idx="1"/>
          </p:nvPr>
        </p:nvSpPr>
        <p:spPr>
          <a:xfrm>
            <a:off x="457200" y="228600"/>
            <a:ext cx="6324600" cy="6400800"/>
          </a:xfrm>
        </p:spPr>
        <p:txBody>
          <a:bodyPr>
            <a:noAutofit/>
          </a:bodyPr>
          <a:lstStyle/>
          <a:p>
            <a:pPr marL="0" indent="0">
              <a:buNone/>
            </a:pPr>
            <a:endParaRPr lang="el-GR" sz="2000" dirty="0">
              <a:solidFill>
                <a:srgbClr val="C00000"/>
              </a:solidFill>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1991</a:t>
            </a:r>
            <a:r>
              <a:rPr lang="el-GR" sz="2000" dirty="0">
                <a:solidFill>
                  <a:srgbClr val="C00000"/>
                </a:solidFill>
                <a:latin typeface="Book Antiqua" panose="02040602050305030304" pitchFamily="18" charset="0"/>
              </a:rPr>
              <a:t>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Βιβλίο δραστηριοτήτων για το νηπιαγωγείο. Βιβλίο νηπιαγωγού. ΥΠΕΠΘ. ΠΙ. ΟΕΔΒ. Αθήνα.</a:t>
            </a:r>
            <a:endParaRPr lang="en-SE" sz="2000" dirty="0">
              <a:latin typeface="Book Antiqua" panose="02040602050305030304" pitchFamily="18" charset="0"/>
            </a:endParaRPr>
          </a:p>
          <a:p>
            <a:pPr marL="0" indent="0">
              <a:buNone/>
            </a:pPr>
            <a:endParaRPr lang="en-SE" sz="2000" dirty="0">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2003</a:t>
            </a:r>
            <a:r>
              <a:rPr lang="el-GR" sz="2000" dirty="0">
                <a:solidFill>
                  <a:srgbClr val="C00000"/>
                </a:solidFill>
                <a:latin typeface="Book Antiqua" panose="02040602050305030304" pitchFamily="18" charset="0"/>
              </a:rPr>
              <a:t>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Οδηγός Νηπιαγωγού. Εκπαιδευτικοί Σχεδιασμοί και Δημιουργικά Περιβάλλοντα Μάθησης. ΥΠΕΠΘ. ΠΙ. ΟΕΔΒ. Αθήνα.</a:t>
            </a:r>
            <a:endParaRPr lang="en-SE" sz="2000" dirty="0">
              <a:latin typeface="Book Antiqua" panose="02040602050305030304" pitchFamily="18" charset="0"/>
            </a:endParaRPr>
          </a:p>
          <a:p>
            <a:pPr marL="0" indent="0">
              <a:buNone/>
            </a:pPr>
            <a:endParaRPr lang="en-SE" sz="2000" dirty="0">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2011</a:t>
            </a:r>
            <a:r>
              <a:rPr lang="el-GR" sz="2000" dirty="0">
                <a:solidFill>
                  <a:srgbClr val="C00000"/>
                </a:solidFill>
                <a:latin typeface="Book Antiqua" panose="02040602050305030304" pitchFamily="18" charset="0"/>
              </a:rPr>
              <a:t>/14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Πρόγραμμα Σπουδών Νηπιαγωγείου. Νέο Σχολείο (Σχολείο 21</a:t>
            </a:r>
            <a:r>
              <a:rPr lang="el-GR" sz="2000" baseline="30000" dirty="0">
                <a:latin typeface="Book Antiqua" panose="02040602050305030304" pitchFamily="18" charset="0"/>
              </a:rPr>
              <a:t>ου</a:t>
            </a:r>
            <a:r>
              <a:rPr lang="el-GR" sz="2000" dirty="0">
                <a:latin typeface="Book Antiqua" panose="02040602050305030304" pitchFamily="18" charset="0"/>
              </a:rPr>
              <a:t> αιώνα) – Νέο Πρόγραμμα Σπουδών. ΙΕΠ. Αθήνα.</a:t>
            </a:r>
          </a:p>
          <a:p>
            <a:pPr marL="0" indent="0">
              <a:buNone/>
            </a:pPr>
            <a:endParaRPr lang="el-GR" sz="2000" dirty="0">
              <a:latin typeface="Book Antiqua" panose="02040602050305030304" pitchFamily="18" charset="0"/>
            </a:endParaRPr>
          </a:p>
          <a:p>
            <a:pPr marL="0" indent="0">
              <a:buNone/>
            </a:pPr>
            <a:r>
              <a:rPr lang="el-GR" sz="2000" dirty="0">
                <a:solidFill>
                  <a:srgbClr val="C00000"/>
                </a:solidFill>
                <a:latin typeface="Book Antiqua" panose="02040602050305030304" pitchFamily="18" charset="0"/>
              </a:rPr>
              <a:t>2021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Πρόγραμμα Σπουδών για την Προσχολική Εκπαίδευση. Πράξη Αναβάθμιση ΠΣ και Δημιουργία Εκπαιδευτικού Υλικού </a:t>
            </a:r>
            <a:r>
              <a:rPr lang="el-GR" sz="2000" dirty="0" err="1">
                <a:latin typeface="Book Antiqua" panose="02040602050305030304" pitchFamily="18" charset="0"/>
              </a:rPr>
              <a:t>αθμιας</a:t>
            </a:r>
            <a:r>
              <a:rPr lang="el-GR" sz="2000" dirty="0">
                <a:latin typeface="Book Antiqua" panose="02040602050305030304" pitchFamily="18" charset="0"/>
              </a:rPr>
              <a:t> και </a:t>
            </a:r>
            <a:r>
              <a:rPr lang="el-GR" sz="2000" dirty="0" err="1">
                <a:latin typeface="Book Antiqua" panose="02040602050305030304" pitchFamily="18" charset="0"/>
              </a:rPr>
              <a:t>βθμιας</a:t>
            </a:r>
            <a:r>
              <a:rPr lang="el-GR" sz="2000" dirty="0">
                <a:latin typeface="Book Antiqua" panose="02040602050305030304" pitchFamily="18" charset="0"/>
              </a:rPr>
              <a:t> εκπαίδευσης. ΙΕΠ. Αθήνα. </a:t>
            </a:r>
            <a:endParaRPr lang="en-SE" sz="2000" dirty="0">
              <a:latin typeface="Book Antiqua" panose="02040602050305030304" pitchFamily="18" charset="0"/>
            </a:endParaRPr>
          </a:p>
        </p:txBody>
      </p:sp>
      <p:sp>
        <p:nvSpPr>
          <p:cNvPr id="7" name="Content Placeholder 6">
            <a:extLst>
              <a:ext uri="{FF2B5EF4-FFF2-40B4-BE49-F238E27FC236}">
                <a16:creationId xmlns:a16="http://schemas.microsoft.com/office/drawing/2014/main" id="{74C61D2B-60B9-D324-FE5B-7A473E7BD869}"/>
              </a:ext>
            </a:extLst>
          </p:cNvPr>
          <p:cNvSpPr>
            <a:spLocks noGrp="1"/>
          </p:cNvSpPr>
          <p:nvPr>
            <p:ph sz="half" idx="2"/>
          </p:nvPr>
        </p:nvSpPr>
        <p:spPr>
          <a:xfrm>
            <a:off x="7086600" y="76200"/>
            <a:ext cx="1905000" cy="6400800"/>
          </a:xfrm>
        </p:spPr>
        <p:txBody>
          <a:bodyPr>
            <a:normAutofit fontScale="92500" lnSpcReduction="20000"/>
          </a:bodyPr>
          <a:lstStyle/>
          <a:p>
            <a:pPr marL="0" indent="0">
              <a:buNone/>
            </a:pPr>
            <a:endParaRPr lang="el-GR" sz="2400" dirty="0">
              <a:latin typeface="Book Antiqua" panose="02040602050305030304" pitchFamily="18" charset="0"/>
            </a:endParaRPr>
          </a:p>
          <a:p>
            <a:pPr marL="0" indent="0">
              <a:buNone/>
            </a:pPr>
            <a:r>
              <a:rPr lang="el-GR" sz="2400" dirty="0" err="1">
                <a:solidFill>
                  <a:srgbClr val="C00000"/>
                </a:solidFill>
                <a:latin typeface="Book Antiqua" panose="02040602050305030304" pitchFamily="18" charset="0"/>
              </a:rPr>
              <a:t>Ποιά</a:t>
            </a:r>
            <a:r>
              <a:rPr lang="el-GR" sz="2400" dirty="0">
                <a:solidFill>
                  <a:srgbClr val="C00000"/>
                </a:solidFill>
                <a:latin typeface="Book Antiqua" panose="02040602050305030304" pitchFamily="18" charset="0"/>
              </a:rPr>
              <a:t> η ιστορία για το ΑΠ του παρόντος;</a:t>
            </a:r>
          </a:p>
          <a:p>
            <a:pPr marL="0" indent="0">
              <a:buNone/>
            </a:pPr>
            <a:endParaRPr lang="el-GR" sz="2400" dirty="0">
              <a:solidFill>
                <a:srgbClr val="C00000"/>
              </a:solidFill>
              <a:latin typeface="Book Antiqua" panose="02040602050305030304" pitchFamily="18" charset="0"/>
            </a:endParaRPr>
          </a:p>
          <a:p>
            <a:pPr marL="0" indent="0">
              <a:buNone/>
            </a:pPr>
            <a:endParaRPr lang="el-GR" sz="2400" dirty="0">
              <a:solidFill>
                <a:srgbClr val="C00000"/>
              </a:solidFill>
              <a:latin typeface="Book Antiqua" panose="02040602050305030304" pitchFamily="18" charset="0"/>
            </a:endParaRPr>
          </a:p>
          <a:p>
            <a:pPr marL="0" indent="0">
              <a:buNone/>
            </a:pPr>
            <a:r>
              <a:rPr lang="el-GR" sz="2400" dirty="0">
                <a:solidFill>
                  <a:srgbClr val="C00000"/>
                </a:solidFill>
                <a:latin typeface="Book Antiqua" panose="02040602050305030304" pitchFamily="18" charset="0"/>
              </a:rPr>
              <a:t>Ποιοι κυρίαρχοι λόγοι διέπουν την αντίληψη για το παιδί και τα μαθηματικά στις μικρές ηλικίες;</a:t>
            </a:r>
          </a:p>
          <a:p>
            <a:pPr marL="0" indent="0">
              <a:buNone/>
            </a:pPr>
            <a:endParaRPr lang="el-GR" sz="2400" dirty="0">
              <a:solidFill>
                <a:srgbClr val="C00000"/>
              </a:solidFill>
              <a:latin typeface="Book Antiqua" panose="02040602050305030304" pitchFamily="18" charset="0"/>
            </a:endParaRPr>
          </a:p>
          <a:p>
            <a:pPr marL="0" indent="0">
              <a:buNone/>
            </a:pPr>
            <a:r>
              <a:rPr lang="el-GR" sz="2400" dirty="0">
                <a:solidFill>
                  <a:srgbClr val="C00000"/>
                </a:solidFill>
                <a:latin typeface="Book Antiqua" panose="02040602050305030304" pitchFamily="18" charset="0"/>
              </a:rPr>
              <a:t>Εστίαση σε μια συνεχή ανάπτυξη;</a:t>
            </a:r>
            <a:endParaRPr lang="en-SE" sz="2400"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72087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10;&#10;Description automatically generated">
            <a:extLst>
              <a:ext uri="{FF2B5EF4-FFF2-40B4-BE49-F238E27FC236}">
                <a16:creationId xmlns:a16="http://schemas.microsoft.com/office/drawing/2014/main" id="{A1281F61-3DE0-0402-50FF-4D8D688C6C5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75195" y="1091067"/>
            <a:ext cx="3449882" cy="4983163"/>
          </a:xfrm>
        </p:spPr>
      </p:pic>
      <p:pic>
        <p:nvPicPr>
          <p:cNvPr id="8" name="Content Placeholder 7" descr="A group of children sitting in a classroom&#10;&#10;Description automatically generated with low confidence">
            <a:extLst>
              <a:ext uri="{FF2B5EF4-FFF2-40B4-BE49-F238E27FC236}">
                <a16:creationId xmlns:a16="http://schemas.microsoft.com/office/drawing/2014/main" id="{83F64B8F-1660-5B22-A2FB-F89530073F5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818923" y="996043"/>
            <a:ext cx="3533913" cy="513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86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DC2FF-35B9-7979-2443-74A4A9B09272}"/>
              </a:ext>
            </a:extLst>
          </p:cNvPr>
          <p:cNvSpPr>
            <a:spLocks noGrp="1"/>
          </p:cNvSpPr>
          <p:nvPr>
            <p:ph type="title"/>
          </p:nvPr>
        </p:nvSpPr>
        <p:spPr>
          <a:xfrm>
            <a:off x="457200" y="135732"/>
            <a:ext cx="8229600" cy="596106"/>
          </a:xfrm>
        </p:spPr>
        <p:txBody>
          <a:bodyPr>
            <a:normAutofit fontScale="90000"/>
          </a:bodyPr>
          <a:lstStyle/>
          <a:p>
            <a:r>
              <a:rPr lang="el-GR" dirty="0">
                <a:latin typeface="Book Antiqua" panose="02040602050305030304" pitchFamily="18" charset="0"/>
              </a:rPr>
              <a:t>1991</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85658DEF-2A7E-CFBF-77C2-5C4E072318C9}"/>
              </a:ext>
            </a:extLst>
          </p:cNvPr>
          <p:cNvSpPr>
            <a:spLocks noGrp="1"/>
          </p:cNvSpPr>
          <p:nvPr>
            <p:ph sz="half" idx="1"/>
          </p:nvPr>
        </p:nvSpPr>
        <p:spPr>
          <a:xfrm>
            <a:off x="457200" y="381000"/>
            <a:ext cx="4038600" cy="5745163"/>
          </a:xfrm>
        </p:spPr>
        <p:txBody>
          <a:bodyPr>
            <a:normAutofit fontScale="92500" lnSpcReduction="10000"/>
          </a:bodyPr>
          <a:lstStyle/>
          <a:p>
            <a:pPr marL="0" indent="0">
              <a:buNone/>
            </a:pPr>
            <a:r>
              <a:rPr lang="el-GR" sz="1800" dirty="0">
                <a:solidFill>
                  <a:srgbClr val="C00000"/>
                </a:solidFill>
                <a:latin typeface="Book Antiqua" panose="02040602050305030304" pitchFamily="18" charset="0"/>
              </a:rPr>
              <a:t>Το παιδί</a:t>
            </a:r>
          </a:p>
          <a:p>
            <a:pPr marL="0" indent="0">
              <a:buNone/>
            </a:pPr>
            <a:r>
              <a:rPr lang="el-GR" sz="1800" dirty="0">
                <a:latin typeface="Book Antiqua" panose="02040602050305030304" pitchFamily="18" charset="0"/>
              </a:rPr>
              <a:t>η ολόπλευρη και ισόρροπη ανάπτυξη των νηπίων ως ψυχοκινητική, </a:t>
            </a:r>
            <a:r>
              <a:rPr lang="el-GR" sz="1800" dirty="0" err="1">
                <a:latin typeface="Book Antiqua" panose="02040602050305030304" pitchFamily="18" charset="0"/>
              </a:rPr>
              <a:t>κοινωνικο</a:t>
            </a:r>
            <a:r>
              <a:rPr lang="el-GR" sz="1800" dirty="0">
                <a:latin typeface="Book Antiqua" panose="02040602050305030304" pitchFamily="18" charset="0"/>
              </a:rPr>
              <a:t>-συναισθηματική, ηθική και θρησκευτική, αισθητική, νοητική και ως καλλιέργεια δεξιοτήτων</a:t>
            </a: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δεξιότητες</a:t>
            </a:r>
            <a:r>
              <a:rPr lang="sv-SE" sz="1800" dirty="0">
                <a:latin typeface="Book Antiqua" panose="02040602050305030304" pitchFamily="18" charset="0"/>
              </a:rPr>
              <a:t>::</a:t>
            </a:r>
            <a:r>
              <a:rPr lang="el-GR" sz="1800" dirty="0">
                <a:latin typeface="Book Antiqua" panose="02040602050305030304" pitchFamily="18" charset="0"/>
              </a:rPr>
              <a:t> </a:t>
            </a:r>
            <a:r>
              <a:rPr lang="el-GR" sz="1800" dirty="0" err="1">
                <a:latin typeface="Book Antiqua" panose="02040602050305030304" pitchFamily="18" charset="0"/>
              </a:rPr>
              <a:t>προμαθηματικά</a:t>
            </a:r>
            <a:r>
              <a:rPr lang="el-GR" sz="1800" dirty="0">
                <a:latin typeface="Book Antiqua" panose="02040602050305030304" pitchFamily="18" charset="0"/>
              </a:rPr>
              <a:t>, </a:t>
            </a:r>
            <a:r>
              <a:rPr lang="el-GR" sz="1800" dirty="0" err="1">
                <a:latin typeface="Book Antiqua" panose="02040602050305030304" pitchFamily="18" charset="0"/>
              </a:rPr>
              <a:t>προανάγνωση</a:t>
            </a:r>
            <a:r>
              <a:rPr lang="el-GR" sz="1800" dirty="0">
                <a:latin typeface="Book Antiqua" panose="02040602050305030304" pitchFamily="18" charset="0"/>
              </a:rPr>
              <a:t>, προγραφή και δημιουργικότητα</a:t>
            </a:r>
            <a:endParaRPr lang="en-SE" sz="18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D7FD2FEF-01DA-B3E4-2867-FE1815135397}"/>
              </a:ext>
            </a:extLst>
          </p:cNvPr>
          <p:cNvSpPr>
            <a:spLocks noGrp="1"/>
          </p:cNvSpPr>
          <p:nvPr>
            <p:ph sz="half" idx="2"/>
          </p:nvPr>
        </p:nvSpPr>
        <p:spPr>
          <a:xfrm>
            <a:off x="4800600" y="1087023"/>
            <a:ext cx="3886200" cy="5486400"/>
          </a:xfrm>
        </p:spPr>
        <p:txBody>
          <a:bodyPr>
            <a:normAutofit fontScale="92500" lnSpcReduction="10000"/>
          </a:bodyPr>
          <a:lstStyle/>
          <a:p>
            <a:pPr marL="0" indent="0">
              <a:buNone/>
            </a:pPr>
            <a:r>
              <a:rPr lang="el-GR" sz="2000" i="1" dirty="0">
                <a:solidFill>
                  <a:srgbClr val="C00000"/>
                </a:solidFill>
                <a:latin typeface="Book Antiqua" panose="02040602050305030304" pitchFamily="18" charset="0"/>
              </a:rPr>
              <a:t>Τα μαθηματικά</a:t>
            </a:r>
            <a:endParaRPr lang="sv-SE" sz="2000" i="1" dirty="0">
              <a:solidFill>
                <a:srgbClr val="C00000"/>
              </a:solidFill>
              <a:latin typeface="Book Antiqua" panose="02040602050305030304" pitchFamily="18" charset="0"/>
            </a:endParaRPr>
          </a:p>
          <a:p>
            <a:pPr marL="0" indent="0" algn="just">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Αυτόνομα ως </a:t>
            </a:r>
            <a:r>
              <a:rPr lang="el-GR" sz="1800" dirty="0" err="1">
                <a:latin typeface="Book Antiqua" panose="02040602050305030304" pitchFamily="18" charset="0"/>
                <a:ea typeface="Calibri" panose="020F0502020204030204" pitchFamily="34" charset="0"/>
                <a:cs typeface="Times New Roman" panose="02020603050405020304" pitchFamily="18" charset="0"/>
              </a:rPr>
              <a:t>π</a:t>
            </a:r>
            <a:r>
              <a:rPr lang="el-GR" sz="1800" dirty="0" err="1">
                <a:effectLst/>
                <a:latin typeface="Book Antiqua" panose="02040602050305030304" pitchFamily="18" charset="0"/>
                <a:ea typeface="Calibri" panose="020F0502020204030204" pitchFamily="34" charset="0"/>
                <a:cs typeface="Times New Roman" panose="02020603050405020304" pitchFamily="18" charset="0"/>
              </a:rPr>
              <a:t>ρομαθηματικά</a:t>
            </a:r>
            <a:r>
              <a:rPr lang="el-GR" sz="1800" dirty="0">
                <a:effectLst/>
                <a:latin typeface="Book Antiqua" panose="02040602050305030304" pitchFamily="18" charset="0"/>
                <a:ea typeface="Calibri" panose="020F0502020204030204" pitchFamily="34" charset="0"/>
                <a:cs typeface="Times New Roman" panose="02020603050405020304" pitchFamily="18" charset="0"/>
              </a:rPr>
              <a:t>  </a:t>
            </a:r>
            <a:endParaRPr lang="sv-SE" sz="18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 </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err="1">
                <a:latin typeface="Book Antiqua" panose="02040602050305030304" pitchFamily="18" charset="0"/>
                <a:ea typeface="Calibri" panose="020F0502020204030204" pitchFamily="34" charset="0"/>
                <a:cs typeface="Times New Roman" panose="02020603050405020304" pitchFamily="18" charset="0"/>
              </a:rPr>
              <a:t>Χ</a:t>
            </a:r>
            <a:r>
              <a:rPr lang="el-GR" sz="1800" dirty="0" err="1">
                <a:effectLst/>
                <a:latin typeface="Book Antiqua" panose="02040602050305030304" pitchFamily="18" charset="0"/>
                <a:ea typeface="Calibri" panose="020F0502020204030204" pitchFamily="34" charset="0"/>
                <a:cs typeface="Times New Roman" panose="02020603050405020304" pitchFamily="18" charset="0"/>
              </a:rPr>
              <a:t>ωροχρονικές</a:t>
            </a:r>
            <a:r>
              <a:rPr lang="el-GR" sz="1800" dirty="0">
                <a:effectLst/>
                <a:latin typeface="Book Antiqua" panose="02040602050305030304" pitchFamily="18" charset="0"/>
                <a:ea typeface="Calibri" panose="020F0502020204030204" pitchFamily="34" charset="0"/>
                <a:cs typeface="Times New Roman" panose="02020603050405020304" pitchFamily="18" charset="0"/>
              </a:rPr>
              <a:t> έννοιες</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Συγκρίσεις και εκτιμήσεις μεγεθών</a:t>
            </a: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Ομαδοποιήσεις, ταξινομήσεις πραγμάτων</a:t>
            </a: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Διατάξεις αντικειμένων και γεγονότων.</a:t>
            </a: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Αντιστοιχίσεις αντικειμένων (μέχρι 5) και μετασχηματισμοί ασυνεχών και συνεχών ποσοτήτων.</a:t>
            </a: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Εισαγωγή στην έννοια της </a:t>
            </a:r>
            <a:r>
              <a:rPr lang="el-GR" sz="1800" dirty="0" err="1">
                <a:latin typeface="Book Antiqua" panose="02040602050305030304" pitchFamily="18" charset="0"/>
                <a:ea typeface="Calibri" panose="020F0502020204030204" pitchFamily="34" charset="0"/>
                <a:cs typeface="Times New Roman" panose="02020603050405020304" pitchFamily="18" charset="0"/>
              </a:rPr>
              <a:t>πληθικότητας</a:t>
            </a:r>
            <a:r>
              <a:rPr lang="el-GR" sz="1800" dirty="0">
                <a:latin typeface="Book Antiqua" panose="02040602050305030304" pitchFamily="18" charset="0"/>
                <a:ea typeface="Calibri" panose="020F0502020204030204" pitchFamily="34" charset="0"/>
                <a:cs typeface="Times New Roman" panose="02020603050405020304" pitchFamily="18" charset="0"/>
              </a:rPr>
              <a:t>. Η έννοια των αριθμών 1, 2, 3, 4 και 5. (η μέθοδος </a:t>
            </a:r>
            <a:r>
              <a:rPr lang="sv-SE" sz="1800" dirty="0">
                <a:latin typeface="Book Antiqua" panose="02040602050305030304" pitchFamily="18" charset="0"/>
                <a:ea typeface="Calibri" panose="020F0502020204030204" pitchFamily="34" charset="0"/>
                <a:cs typeface="Times New Roman" panose="02020603050405020304" pitchFamily="18" charset="0"/>
              </a:rPr>
              <a:t>v ± 1)</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Απαρίθμηση αντικειμένων </a:t>
            </a:r>
            <a:r>
              <a:rPr lang="sv-SE" sz="1800" dirty="0">
                <a:latin typeface="Book Antiqua" panose="02040602050305030304" pitchFamily="18" charset="0"/>
                <a:ea typeface="Calibri" panose="020F0502020204030204" pitchFamily="34" charset="0"/>
                <a:cs typeface="Times New Roman" panose="02020603050405020304" pitchFamily="18" charset="0"/>
              </a:rPr>
              <a:t>(1-10)</a:t>
            </a:r>
          </a:p>
          <a:p>
            <a:pPr marL="0" indent="0">
              <a:buNone/>
            </a:pPr>
            <a:r>
              <a:rPr lang="el-GR" sz="1800" dirty="0" err="1">
                <a:latin typeface="Book Antiqua" panose="02040602050305030304" pitchFamily="18" charset="0"/>
                <a:ea typeface="Calibri" panose="020F0502020204030204" pitchFamily="34" charset="0"/>
                <a:cs typeface="Times New Roman" panose="02020603050405020304" pitchFamily="18" charset="0"/>
              </a:rPr>
              <a:t>Καταστ</a:t>
            </a:r>
            <a:r>
              <a:rPr lang="sv-SE" sz="1800" dirty="0" err="1">
                <a:latin typeface="Book Antiqua" panose="02040602050305030304" pitchFamily="18" charset="0"/>
                <a:ea typeface="Calibri" panose="020F0502020204030204" pitchFamily="34" charset="0"/>
                <a:cs typeface="Times New Roman" panose="02020603050405020304" pitchFamily="18" charset="0"/>
              </a:rPr>
              <a:t>ά</a:t>
            </a:r>
            <a:r>
              <a:rPr lang="el-GR" sz="1800" dirty="0">
                <a:latin typeface="Book Antiqua" panose="02040602050305030304" pitchFamily="18" charset="0"/>
                <a:ea typeface="Calibri" panose="020F0502020204030204" pitchFamily="34" charset="0"/>
                <a:cs typeface="Times New Roman" panose="02020603050405020304" pitchFamily="18" charset="0"/>
              </a:rPr>
              <a:t>σεις προβληματισμού (</a:t>
            </a:r>
            <a:r>
              <a:rPr lang="el-GR" sz="1800" dirty="0" err="1">
                <a:latin typeface="Book Antiqua" panose="02040602050305030304" pitchFamily="18" charset="0"/>
                <a:ea typeface="Calibri" panose="020F0502020204030204" pitchFamily="34" charset="0"/>
                <a:cs typeface="Times New Roman" panose="02020603050405020304" pitchFamily="18" charset="0"/>
              </a:rPr>
              <a:t>λογικο</a:t>
            </a:r>
            <a:r>
              <a:rPr lang="el-GR" sz="1800" dirty="0">
                <a:latin typeface="Book Antiqua" panose="02040602050305030304" pitchFamily="18" charset="0"/>
                <a:ea typeface="Calibri" panose="020F0502020204030204" pitchFamily="34" charset="0"/>
                <a:cs typeface="Times New Roman" panose="02020603050405020304" pitchFamily="18" charset="0"/>
              </a:rPr>
              <a:t>-μαθηματικοί συλλογισμοί και 4 πράξεις)</a:t>
            </a:r>
            <a:endParaRPr lang="sv-SE" sz="1800" dirty="0">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a:p>
            <a:pPr marL="0" indent="0">
              <a:buNone/>
            </a:pPr>
            <a:endParaRPr lang="en-SE" dirty="0"/>
          </a:p>
        </p:txBody>
      </p:sp>
      <p:pic>
        <p:nvPicPr>
          <p:cNvPr id="6" name="Picture 5" descr="Diagram&#10;&#10;Description automatically generated">
            <a:extLst>
              <a:ext uri="{FF2B5EF4-FFF2-40B4-BE49-F238E27FC236}">
                <a16:creationId xmlns:a16="http://schemas.microsoft.com/office/drawing/2014/main" id="{D6BBF96D-BF87-861F-0D6D-39B80341E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124200"/>
            <a:ext cx="3598069" cy="3598069"/>
          </a:xfrm>
          <a:prstGeom prst="rect">
            <a:avLst/>
          </a:prstGeom>
        </p:spPr>
      </p:pic>
    </p:spTree>
    <p:extLst>
      <p:ext uri="{BB962C8B-B14F-4D97-AF65-F5344CB8AC3E}">
        <p14:creationId xmlns:p14="http://schemas.microsoft.com/office/powerpoint/2010/main" val="513670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 letter&#10;&#10;Description automatically generated">
            <a:extLst>
              <a:ext uri="{FF2B5EF4-FFF2-40B4-BE49-F238E27FC236}">
                <a16:creationId xmlns:a16="http://schemas.microsoft.com/office/drawing/2014/main" id="{6A53890D-466F-E4B5-9AFA-48431E6197C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72862" y="200999"/>
            <a:ext cx="3581400" cy="4923600"/>
          </a:xfrm>
        </p:spPr>
      </p:pic>
      <p:pic>
        <p:nvPicPr>
          <p:cNvPr id="8" name="Content Placeholder 7" descr="A picture containing table&#10;&#10;Description automatically generated">
            <a:extLst>
              <a:ext uri="{FF2B5EF4-FFF2-40B4-BE49-F238E27FC236}">
                <a16:creationId xmlns:a16="http://schemas.microsoft.com/office/drawing/2014/main" id="{227792F7-40BA-67EF-2843-CA133D4E65B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836504" y="697743"/>
            <a:ext cx="5084521" cy="3200400"/>
          </a:xfrm>
        </p:spPr>
      </p:pic>
      <p:pic>
        <p:nvPicPr>
          <p:cNvPr id="3" name="Picture 2">
            <a:extLst>
              <a:ext uri="{FF2B5EF4-FFF2-40B4-BE49-F238E27FC236}">
                <a16:creationId xmlns:a16="http://schemas.microsoft.com/office/drawing/2014/main" id="{2191625A-2187-804B-1465-C8072D6B48B2}"/>
              </a:ext>
            </a:extLst>
          </p:cNvPr>
          <p:cNvPicPr>
            <a:picLocks noChangeAspect="1"/>
          </p:cNvPicPr>
          <p:nvPr/>
        </p:nvPicPr>
        <p:blipFill>
          <a:blip r:embed="rId4"/>
          <a:stretch>
            <a:fillRect/>
          </a:stretch>
        </p:blipFill>
        <p:spPr>
          <a:xfrm>
            <a:off x="6668786" y="5025887"/>
            <a:ext cx="2225734" cy="1678422"/>
          </a:xfrm>
          <a:prstGeom prst="rect">
            <a:avLst/>
          </a:prstGeom>
        </p:spPr>
      </p:pic>
      <p:pic>
        <p:nvPicPr>
          <p:cNvPr id="1026" name="Picture 2" descr="Image result for μοντεσσόρι">
            <a:extLst>
              <a:ext uri="{FF2B5EF4-FFF2-40B4-BE49-F238E27FC236}">
                <a16:creationId xmlns:a16="http://schemas.microsoft.com/office/drawing/2014/main" id="{158E75FB-46F2-2FAF-454C-58E2C9F46C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862" y="4876801"/>
            <a:ext cx="1666585" cy="18596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spirational Learning Quotes | Inspirational learning quotes, Learning ...">
            <a:extLst>
              <a:ext uri="{FF2B5EF4-FFF2-40B4-BE49-F238E27FC236}">
                <a16:creationId xmlns:a16="http://schemas.microsoft.com/office/drawing/2014/main" id="{79AABE87-A655-C4E1-FD13-298711AFA6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7058" y="5249952"/>
            <a:ext cx="1998032" cy="14985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maths in nuffield project">
            <a:extLst>
              <a:ext uri="{FF2B5EF4-FFF2-40B4-BE49-F238E27FC236}">
                <a16:creationId xmlns:a16="http://schemas.microsoft.com/office/drawing/2014/main" id="{4FBE8956-2DFA-C911-4FFE-0B20C9BC86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1107" y="5272436"/>
            <a:ext cx="2101662" cy="141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75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B512-BF8C-5AB6-A81F-7B674A7B53CD}"/>
              </a:ext>
            </a:extLst>
          </p:cNvPr>
          <p:cNvSpPr>
            <a:spLocks noGrp="1"/>
          </p:cNvSpPr>
          <p:nvPr>
            <p:ph type="title"/>
          </p:nvPr>
        </p:nvSpPr>
        <p:spPr>
          <a:xfrm>
            <a:off x="457200" y="266700"/>
            <a:ext cx="8229600" cy="563561"/>
          </a:xfrm>
        </p:spPr>
        <p:txBody>
          <a:bodyPr>
            <a:normAutofit fontScale="90000"/>
          </a:bodyPr>
          <a:lstStyle/>
          <a:p>
            <a:r>
              <a:rPr lang="el-GR" dirty="0">
                <a:latin typeface="Book Antiqua" panose="02040602050305030304" pitchFamily="18" charset="0"/>
              </a:rPr>
              <a:t>2003</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AD7BF58D-DA44-2782-9FFF-C22A0E1DC37D}"/>
              </a:ext>
            </a:extLst>
          </p:cNvPr>
          <p:cNvSpPr>
            <a:spLocks noGrp="1"/>
          </p:cNvSpPr>
          <p:nvPr>
            <p:ph sz="half" idx="1"/>
          </p:nvPr>
        </p:nvSpPr>
        <p:spPr>
          <a:xfrm>
            <a:off x="152400" y="563563"/>
            <a:ext cx="3810000" cy="5562600"/>
          </a:xfrm>
        </p:spPr>
        <p:txBody>
          <a:bodyPr>
            <a:normAutofit fontScale="92500" lnSpcReduction="20000"/>
          </a:bodyPr>
          <a:lstStyle/>
          <a:p>
            <a:pPr marL="0" indent="0">
              <a:buNone/>
            </a:pPr>
            <a:r>
              <a:rPr lang="el-GR" sz="2200" dirty="0">
                <a:solidFill>
                  <a:srgbClr val="C00000"/>
                </a:solidFill>
                <a:latin typeface="Book Antiqua" panose="02040602050305030304" pitchFamily="18" charset="0"/>
              </a:rPr>
              <a:t>Το παιδί</a:t>
            </a:r>
            <a:endParaRPr lang="el-GR" sz="2200" dirty="0">
              <a:latin typeface="Book Antiqua" panose="02040602050305030304" pitchFamily="18" charset="0"/>
            </a:endParaRPr>
          </a:p>
          <a:p>
            <a:pPr marL="0" indent="0">
              <a:buNone/>
            </a:pPr>
            <a:r>
              <a:rPr lang="el-GR" sz="1900" dirty="0">
                <a:latin typeface="Book Antiqua" panose="02040602050305030304" pitchFamily="18" charset="0"/>
              </a:rPr>
              <a:t>Έμφαση στη μάθηση ως κοινωνική αλληλεπίδραση με το φυσικό, υλικό και πολιτισμικό περιβάλλον στη βάση των ενδιαφερόντων του παιδιού</a:t>
            </a:r>
          </a:p>
          <a:p>
            <a:pPr marL="0" indent="0">
              <a:buNone/>
            </a:pPr>
            <a:endParaRPr lang="el-GR" sz="1900" dirty="0">
              <a:latin typeface="Book Antiqua" panose="02040602050305030304" pitchFamily="18" charset="0"/>
            </a:endParaRPr>
          </a:p>
          <a:p>
            <a:pPr marL="0" indent="0">
              <a:buNone/>
            </a:pPr>
            <a:r>
              <a:rPr lang="el-GR" sz="1900" dirty="0">
                <a:latin typeface="Book Antiqua" panose="02040602050305030304" pitchFamily="18" charset="0"/>
              </a:rPr>
              <a:t>Τομείς</a:t>
            </a:r>
            <a:r>
              <a:rPr lang="sv-SE" sz="1900" dirty="0">
                <a:latin typeface="Book Antiqua" panose="02040602050305030304" pitchFamily="18" charset="0"/>
              </a:rPr>
              <a:t>: </a:t>
            </a:r>
            <a:r>
              <a:rPr lang="el-GR" sz="1900" dirty="0" err="1">
                <a:latin typeface="Book Antiqua" panose="02040602050305030304" pitchFamily="18" charset="0"/>
              </a:rPr>
              <a:t>προφορικ</a:t>
            </a:r>
            <a:r>
              <a:rPr lang="sv-SE" sz="1900" dirty="0" err="1">
                <a:latin typeface="Book Antiqua" panose="02040602050305030304" pitchFamily="18" charset="0"/>
              </a:rPr>
              <a:t>ό</a:t>
            </a:r>
            <a:r>
              <a:rPr lang="el-GR" sz="1900" dirty="0">
                <a:latin typeface="Book Antiqua" panose="02040602050305030304" pitchFamily="18" charset="0"/>
              </a:rPr>
              <a:t>ς και γραπτός λόγος, μαθηματικά, περιβάλλον, δημιουργία/έκφραση, ηλεκτρονικός υπολογιστής</a:t>
            </a:r>
          </a:p>
          <a:p>
            <a:pPr marL="0" indent="0">
              <a:buNone/>
            </a:pPr>
            <a:endParaRPr lang="el-GR" sz="1900" dirty="0">
              <a:latin typeface="Book Antiqua" panose="02040602050305030304" pitchFamily="18" charset="0"/>
            </a:endParaRPr>
          </a:p>
          <a:p>
            <a:pPr marL="0" indent="0">
              <a:buNone/>
            </a:pPr>
            <a:endParaRPr lang="el-GR" sz="1900" dirty="0">
              <a:latin typeface="Book Antiqua" panose="02040602050305030304" pitchFamily="18" charset="0"/>
            </a:endParaRPr>
          </a:p>
          <a:p>
            <a:pPr marL="0" indent="0">
              <a:buNone/>
            </a:pPr>
            <a:endParaRPr lang="en-SE" sz="19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4B383327-3FB4-9FA3-BC7F-E86EC5F692FA}"/>
              </a:ext>
            </a:extLst>
          </p:cNvPr>
          <p:cNvSpPr>
            <a:spLocks noGrp="1"/>
          </p:cNvSpPr>
          <p:nvPr>
            <p:ph sz="half" idx="2"/>
          </p:nvPr>
        </p:nvSpPr>
        <p:spPr>
          <a:xfrm>
            <a:off x="3962400" y="1295400"/>
            <a:ext cx="5181600" cy="5562600"/>
          </a:xfrm>
        </p:spPr>
        <p:txBody>
          <a:bodyPr>
            <a:normAutofit fontScale="92500" lnSpcReduction="20000"/>
          </a:bodyPr>
          <a:lstStyle/>
          <a:p>
            <a:pPr marL="0" indent="0">
              <a:buNone/>
            </a:pPr>
            <a:r>
              <a:rPr lang="el-GR" sz="2000" i="1" dirty="0">
                <a:solidFill>
                  <a:srgbClr val="C00000"/>
                </a:solidFill>
                <a:latin typeface="Book Antiqua" panose="02040602050305030304" pitchFamily="18" charset="0"/>
              </a:rPr>
              <a:t>Τα μαθηματικά</a:t>
            </a:r>
          </a:p>
          <a:p>
            <a:pPr marL="0" indent="0">
              <a:buNone/>
            </a:pPr>
            <a:r>
              <a:rPr lang="el-GR" sz="2000" dirty="0">
                <a:latin typeface="Book Antiqua" panose="02040602050305030304" pitchFamily="18" charset="0"/>
              </a:rPr>
              <a:t>Στο πλαίσιο διαθεματικών δραστηριοτήτων </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Να ομαδοποιούν, να διατάσσουν, να </a:t>
            </a:r>
            <a:r>
              <a:rPr lang="el-GR" sz="2000" dirty="0" err="1">
                <a:latin typeface="Book Antiqua" panose="02040602050305030304" pitchFamily="18" charset="0"/>
              </a:rPr>
              <a:t>σειροθετούν</a:t>
            </a:r>
            <a:r>
              <a:rPr lang="el-GR" sz="2000" dirty="0">
                <a:latin typeface="Book Antiqua" panose="02040602050305030304" pitchFamily="18" charset="0"/>
              </a:rPr>
              <a:t> και να ταξινομούν.</a:t>
            </a:r>
          </a:p>
          <a:p>
            <a:pPr marL="0" indent="0">
              <a:buNone/>
            </a:pPr>
            <a:r>
              <a:rPr lang="el-GR" sz="2000" dirty="0">
                <a:latin typeface="Book Antiqua" panose="02040602050305030304" pitchFamily="18" charset="0"/>
              </a:rPr>
              <a:t>Να κάνουν αντιστοιχίσεις.</a:t>
            </a:r>
          </a:p>
          <a:p>
            <a:pPr marL="0" indent="0">
              <a:buNone/>
            </a:pPr>
            <a:r>
              <a:rPr lang="el-GR" sz="2000" dirty="0">
                <a:latin typeface="Book Antiqua" panose="02040602050305030304" pitchFamily="18" charset="0"/>
              </a:rPr>
              <a:t>Να συγκεντρώνουν, να οργανώνουν και να επεξεργάζονται δεδομένα.</a:t>
            </a:r>
          </a:p>
          <a:p>
            <a:pPr marL="0" indent="0">
              <a:buNone/>
            </a:pPr>
            <a:r>
              <a:rPr lang="el-GR" sz="2000" dirty="0">
                <a:latin typeface="Book Antiqua" panose="02040602050305030304" pitchFamily="18" charset="0"/>
              </a:rPr>
              <a:t>Να αριθμούν (απαγγέλοντας), να απαριθμούν και να μετρούν.</a:t>
            </a:r>
          </a:p>
          <a:p>
            <a:pPr marL="0" indent="0">
              <a:buNone/>
            </a:pPr>
            <a:r>
              <a:rPr lang="el-GR" sz="2000" dirty="0">
                <a:latin typeface="Book Antiqua" panose="02040602050305030304" pitchFamily="18" charset="0"/>
              </a:rPr>
              <a:t>Να αντιλαμβάνονται τη θέση αντικειμένων και του εαυτού τους στο χώρο, να προσανατολίζονται, να αναγνωρίζουν σχήματα, θέσεις και ιδιότητες αυτών.</a:t>
            </a:r>
          </a:p>
          <a:p>
            <a:pPr marL="0" indent="0">
              <a:buNone/>
            </a:pPr>
            <a:r>
              <a:rPr lang="el-GR" sz="2000" dirty="0">
                <a:latin typeface="Book Antiqua" panose="02040602050305030304" pitchFamily="18" charset="0"/>
              </a:rPr>
              <a:t>Να κάνουν μετρήσεις και εκτιμήσεις.</a:t>
            </a:r>
          </a:p>
          <a:p>
            <a:pPr marL="0" indent="0">
              <a:buNone/>
            </a:pPr>
            <a:r>
              <a:rPr lang="el-GR" sz="2000" dirty="0">
                <a:latin typeface="Book Antiqua" panose="02040602050305030304" pitchFamily="18" charset="0"/>
              </a:rPr>
              <a:t>Να διατυπώνουν και να ελέγχουν υποθέσεις.</a:t>
            </a:r>
          </a:p>
          <a:p>
            <a:pPr marL="0" indent="0">
              <a:buNone/>
            </a:pPr>
            <a:r>
              <a:rPr lang="el-GR" sz="2000" dirty="0">
                <a:latin typeface="Book Antiqua" panose="02040602050305030304" pitchFamily="18" charset="0"/>
              </a:rPr>
              <a:t>Να επιλύουν προβλήματα.</a:t>
            </a:r>
          </a:p>
          <a:p>
            <a:pPr marL="0" indent="0">
              <a:buNone/>
            </a:pPr>
            <a:r>
              <a:rPr lang="el-GR" sz="2000" dirty="0">
                <a:latin typeface="Book Antiqua" panose="02040602050305030304" pitchFamily="18" charset="0"/>
              </a:rPr>
              <a:t>Να χρησιμοποιούν την σύγχρονη τεχνολογία για να επιλύουν μαθηματικά προβλήματα.</a:t>
            </a:r>
            <a:endParaRPr lang="en-SE" sz="2000" dirty="0">
              <a:latin typeface="Book Antiqua" panose="02040602050305030304" pitchFamily="18" charset="0"/>
            </a:endParaRPr>
          </a:p>
        </p:txBody>
      </p:sp>
      <p:pic>
        <p:nvPicPr>
          <p:cNvPr id="5" name="Picture 4" descr="A picture containing text, person&#10;&#10;Description automatically generated">
            <a:extLst>
              <a:ext uri="{FF2B5EF4-FFF2-40B4-BE49-F238E27FC236}">
                <a16:creationId xmlns:a16="http://schemas.microsoft.com/office/drawing/2014/main" id="{40E11714-26B7-8534-8C13-29B949253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344863"/>
            <a:ext cx="2493743" cy="3512180"/>
          </a:xfrm>
          <a:prstGeom prst="rect">
            <a:avLst/>
          </a:prstGeom>
        </p:spPr>
      </p:pic>
    </p:spTree>
    <p:extLst>
      <p:ext uri="{BB962C8B-B14F-4D97-AF65-F5344CB8AC3E}">
        <p14:creationId xmlns:p14="http://schemas.microsoft.com/office/powerpoint/2010/main" val="40803997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10;&#10;Description automatically generated">
            <a:extLst>
              <a:ext uri="{FF2B5EF4-FFF2-40B4-BE49-F238E27FC236}">
                <a16:creationId xmlns:a16="http://schemas.microsoft.com/office/drawing/2014/main" id="{EB913B35-913C-ED52-ACE4-0A2F1AB2AF2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3541" y="381000"/>
            <a:ext cx="4528457" cy="4509963"/>
          </a:xfrm>
        </p:spPr>
      </p:pic>
      <p:pic>
        <p:nvPicPr>
          <p:cNvPr id="8" name="Content Placeholder 7" descr="Text&#10;&#10;Description automatically generated">
            <a:extLst>
              <a:ext uri="{FF2B5EF4-FFF2-40B4-BE49-F238E27FC236}">
                <a16:creationId xmlns:a16="http://schemas.microsoft.com/office/drawing/2014/main" id="{391EFF13-6932-FAA9-A41B-AB30C0BCBCE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23542" y="3449107"/>
            <a:ext cx="4528457" cy="3263219"/>
          </a:xfrm>
        </p:spPr>
      </p:pic>
      <p:pic>
        <p:nvPicPr>
          <p:cNvPr id="10" name="Picture 9" descr="Text&#10;&#10;Description automatically generated">
            <a:extLst>
              <a:ext uri="{FF2B5EF4-FFF2-40B4-BE49-F238E27FC236}">
                <a16:creationId xmlns:a16="http://schemas.microsoft.com/office/drawing/2014/main" id="{57580000-7F29-1B7D-94FB-FA02E36B48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066800"/>
            <a:ext cx="3418007" cy="5027317"/>
          </a:xfrm>
          <a:prstGeom prst="rect">
            <a:avLst/>
          </a:prstGeom>
        </p:spPr>
      </p:pic>
    </p:spTree>
    <p:extLst>
      <p:ext uri="{BB962C8B-B14F-4D97-AF65-F5344CB8AC3E}">
        <p14:creationId xmlns:p14="http://schemas.microsoft.com/office/powerpoint/2010/main" val="4197494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C6E5D-C832-7FEB-DF03-8B825A0D5FF1}"/>
              </a:ext>
            </a:extLst>
          </p:cNvPr>
          <p:cNvSpPr>
            <a:spLocks noGrp="1"/>
          </p:cNvSpPr>
          <p:nvPr>
            <p:ph type="title"/>
          </p:nvPr>
        </p:nvSpPr>
        <p:spPr/>
        <p:txBody>
          <a:bodyPr/>
          <a:lstStyle/>
          <a:p>
            <a:r>
              <a:rPr lang="el-GR" dirty="0">
                <a:latin typeface="Book Antiqua" panose="02040602050305030304" pitchFamily="18" charset="0"/>
              </a:rPr>
              <a:t>2011/14</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6A81B260-FF26-4E3B-F4E9-153B9E8F08E3}"/>
              </a:ext>
            </a:extLst>
          </p:cNvPr>
          <p:cNvSpPr>
            <a:spLocks noGrp="1"/>
          </p:cNvSpPr>
          <p:nvPr>
            <p:ph sz="half" idx="1"/>
          </p:nvPr>
        </p:nvSpPr>
        <p:spPr>
          <a:xfrm>
            <a:off x="228600" y="914400"/>
            <a:ext cx="4191000" cy="5668962"/>
          </a:xfrm>
        </p:spPr>
        <p:txBody>
          <a:bodyPr>
            <a:normAutofit fontScale="85000" lnSpcReduction="20000"/>
          </a:bodyPr>
          <a:lstStyle/>
          <a:p>
            <a:pPr marL="0" indent="0">
              <a:buNone/>
            </a:pPr>
            <a:r>
              <a:rPr lang="el-GR" dirty="0">
                <a:solidFill>
                  <a:srgbClr val="C00000"/>
                </a:solidFill>
                <a:latin typeface="Book Antiqua" panose="02040602050305030304" pitchFamily="18" charset="0"/>
              </a:rPr>
              <a:t>Το παιδί</a:t>
            </a:r>
          </a:p>
          <a:p>
            <a:pPr marL="0" indent="0">
              <a:buNone/>
            </a:pPr>
            <a:endParaRPr lang="el-GR" sz="2000" i="1" dirty="0">
              <a:latin typeface="Book Antiqua" panose="02040602050305030304" pitchFamily="18" charset="0"/>
            </a:endParaRPr>
          </a:p>
          <a:p>
            <a:pPr marL="0" indent="0">
              <a:buNone/>
            </a:pPr>
            <a:r>
              <a:rPr lang="el-GR" sz="2000" i="1" dirty="0">
                <a:latin typeface="Book Antiqua" panose="02040602050305030304" pitchFamily="18" charset="0"/>
              </a:rPr>
              <a:t>βασικές ικανότητες </a:t>
            </a:r>
            <a:r>
              <a:rPr lang="sv-SE" sz="2000" dirty="0">
                <a:latin typeface="Book Antiqua" panose="02040602050305030304" pitchFamily="18" charset="0"/>
              </a:rPr>
              <a:t>:: </a:t>
            </a:r>
            <a:r>
              <a:rPr lang="el-GR" sz="2000" dirty="0">
                <a:latin typeface="Book Antiqua" panose="02040602050305030304" pitchFamily="18" charset="0"/>
              </a:rPr>
              <a:t>επικοινωνία, δημιουργική </a:t>
            </a:r>
            <a:r>
              <a:rPr lang="sv-SE" sz="2000" dirty="0">
                <a:latin typeface="Book Antiqua" panose="02040602050305030304" pitchFamily="18" charset="0"/>
              </a:rPr>
              <a:t>&amp; </a:t>
            </a:r>
            <a:r>
              <a:rPr lang="el-GR" sz="2000" dirty="0">
                <a:latin typeface="Book Antiqua" panose="02040602050305030304" pitchFamily="18" charset="0"/>
              </a:rPr>
              <a:t>κριτική σκέψη, προσωπική ταυτότητα </a:t>
            </a:r>
            <a:r>
              <a:rPr lang="sv-SE" sz="2000" dirty="0">
                <a:latin typeface="Book Antiqua" panose="02040602050305030304" pitchFamily="18" charset="0"/>
              </a:rPr>
              <a:t>&amp;</a:t>
            </a:r>
            <a:r>
              <a:rPr lang="el-GR" sz="2000" dirty="0">
                <a:latin typeface="Book Antiqua" panose="02040602050305030304" pitchFamily="18" charset="0"/>
              </a:rPr>
              <a:t> αυτονομία, κοινωνικές ικανότητες </a:t>
            </a:r>
            <a:r>
              <a:rPr lang="sv-SE" sz="2000" dirty="0">
                <a:latin typeface="Book Antiqua" panose="02040602050305030304" pitchFamily="18" charset="0"/>
              </a:rPr>
              <a:t>&amp;</a:t>
            </a:r>
            <a:r>
              <a:rPr lang="el-GR" sz="2000" dirty="0">
                <a:latin typeface="Book Antiqua" panose="02040602050305030304" pitchFamily="18" charset="0"/>
              </a:rPr>
              <a:t> </a:t>
            </a:r>
            <a:r>
              <a:rPr lang="el-GR" sz="2000" u="sng" dirty="0">
                <a:latin typeface="Book Antiqua" panose="02040602050305030304" pitchFamily="18" charset="0"/>
              </a:rPr>
              <a:t>ικανότητες που σχετίζονται με την ιδιότητα του πολίτη</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αναγνώριση της διαφορετικότητας, της διαφοροποιημένης προσέγγισης και της ενταξιακής παιδαγωγικής, της συστηματικής παρατήρησης, καταγραφής και αξιολόγησης της μάθησης αλλά και της συνεργασίας σχολείου/οικογένειας</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Οργάνωση μαθησιακού περιβάλλοντος</a:t>
            </a:r>
            <a:r>
              <a:rPr lang="sv-SE" sz="2000" dirty="0">
                <a:latin typeface="Book Antiqua" panose="02040602050305030304" pitchFamily="18" charset="0"/>
              </a:rPr>
              <a:t>: </a:t>
            </a:r>
            <a:r>
              <a:rPr lang="el-GR" sz="2000" dirty="0">
                <a:latin typeface="Book Antiqua" panose="02040602050305030304" pitchFamily="18" charset="0"/>
              </a:rPr>
              <a:t>χώρος, παιχνίδι, </a:t>
            </a:r>
            <a:r>
              <a:rPr lang="el-GR" sz="2000" dirty="0" err="1">
                <a:latin typeface="Book Antiqua" panose="02040602050305030304" pitchFamily="18" charset="0"/>
              </a:rPr>
              <a:t>ρουτίνες</a:t>
            </a:r>
            <a:r>
              <a:rPr lang="el-GR" sz="2000" dirty="0">
                <a:latin typeface="Book Antiqua" panose="02040602050305030304" pitchFamily="18" charset="0"/>
              </a:rPr>
              <a:t>, διερευνήσεις, μαθησιακή δραστηριότητα κλπ.</a:t>
            </a:r>
          </a:p>
          <a:p>
            <a:pPr marL="0" indent="0">
              <a:buNone/>
            </a:pPr>
            <a:endParaRPr lang="el-GR" sz="2000" dirty="0">
              <a:latin typeface="Book Antiqua" panose="02040602050305030304" pitchFamily="18" charset="0"/>
            </a:endParaRPr>
          </a:p>
          <a:p>
            <a:pPr marL="0" indent="0">
              <a:buNone/>
            </a:pPr>
            <a:r>
              <a:rPr lang="el-GR" sz="2000" i="1" dirty="0">
                <a:latin typeface="Book Antiqua" panose="02040602050305030304" pitchFamily="18" charset="0"/>
              </a:rPr>
              <a:t>τομείς</a:t>
            </a:r>
            <a:r>
              <a:rPr lang="sv-SE" sz="2000" i="1" dirty="0">
                <a:latin typeface="Book Antiqua" panose="02040602050305030304" pitchFamily="18" charset="0"/>
              </a:rPr>
              <a:t> :: </a:t>
            </a:r>
            <a:r>
              <a:rPr lang="sv-SE" sz="2000" dirty="0">
                <a:latin typeface="Book Antiqua" panose="02040602050305030304" pitchFamily="18" charset="0"/>
              </a:rPr>
              <a:t>	</a:t>
            </a:r>
            <a:r>
              <a:rPr lang="el-GR" sz="2000" dirty="0">
                <a:latin typeface="Book Antiqua" panose="02040602050305030304" pitchFamily="18" charset="0"/>
              </a:rPr>
              <a:t>προσωπική/κοινωνική ανάπτυξη, γλώσσα, μαθηματικά, τέχνες, φυσική αγωγή, φυσικές επιστήμες, κοινωνικές επιστήμες, τεχνολογίες ή ΤΠΕ</a:t>
            </a:r>
          </a:p>
          <a:p>
            <a:pPr marL="0" indent="0">
              <a:buNone/>
            </a:pPr>
            <a:endParaRPr lang="el-GR" sz="2000" dirty="0">
              <a:latin typeface="Book Antiqua" panose="02040602050305030304" pitchFamily="18" charset="0"/>
            </a:endParaRPr>
          </a:p>
          <a:p>
            <a:pPr marL="0" indent="0">
              <a:buNone/>
            </a:pPr>
            <a:endParaRPr lang="el-GR" sz="20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88DEE443-2F16-3851-065D-BED4C6E721EA}"/>
              </a:ext>
            </a:extLst>
          </p:cNvPr>
          <p:cNvSpPr>
            <a:spLocks noGrp="1"/>
          </p:cNvSpPr>
          <p:nvPr>
            <p:ph sz="half" idx="2"/>
          </p:nvPr>
        </p:nvSpPr>
        <p:spPr>
          <a:xfrm>
            <a:off x="4876800" y="1143000"/>
            <a:ext cx="4038600" cy="5715000"/>
          </a:xfrm>
        </p:spPr>
        <p:txBody>
          <a:bodyPr>
            <a:normAutofit fontScale="85000" lnSpcReduction="20000"/>
          </a:bodyPr>
          <a:lstStyle/>
          <a:p>
            <a:pPr marL="0" indent="0">
              <a:buNone/>
            </a:pPr>
            <a:r>
              <a:rPr lang="el-GR" sz="2000" dirty="0">
                <a:solidFill>
                  <a:srgbClr val="C00000"/>
                </a:solidFill>
                <a:latin typeface="Book Antiqua" panose="02040602050305030304" pitchFamily="18" charset="0"/>
              </a:rPr>
              <a:t>Τα μαθηματικά</a:t>
            </a:r>
          </a:p>
          <a:p>
            <a:pPr marL="0" indent="0">
              <a:buNone/>
            </a:pPr>
            <a:r>
              <a:rPr lang="el-GR" sz="2000" dirty="0">
                <a:latin typeface="Book Antiqua" panose="02040602050305030304" pitchFamily="18" charset="0"/>
              </a:rPr>
              <a:t>Αυτόνομα ως Μαθηματικά (βλ. </a:t>
            </a:r>
            <a:r>
              <a:rPr lang="sv-SE" sz="2000" dirty="0">
                <a:latin typeface="Book Antiqua" panose="02040602050305030304" pitchFamily="18" charset="0"/>
              </a:rPr>
              <a:t>NCTM)</a:t>
            </a:r>
            <a:r>
              <a:rPr lang="el-GR" sz="2000" dirty="0">
                <a:latin typeface="Book Antiqua" panose="02040602050305030304" pitchFamily="18" charset="0"/>
              </a:rPr>
              <a:t> με έμφαση στις έννοιες</a:t>
            </a:r>
          </a:p>
          <a:p>
            <a:pPr marL="0" lvl="0" indent="0" algn="just">
              <a:buNone/>
            </a:pPr>
            <a:endParaRPr lang="el-GR"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Αριθμοί και Πράξεις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Φυσικοί αριθμοί ως το 10, οι 4 πράξεις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Χώρος και Γεωμετρία</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Προσανατολισμοί, διαδρομές, σχήματα, μετασχηματισμοί, </a:t>
            </a:r>
            <a:r>
              <a:rPr lang="el-GR" sz="2000" dirty="0" err="1">
                <a:effectLst/>
                <a:latin typeface="Book Antiqua" panose="02040602050305030304" pitchFamily="18" charset="0"/>
                <a:ea typeface="Calibri" panose="020F0502020204030204" pitchFamily="34" charset="0"/>
                <a:cs typeface="Times New Roman" panose="02020603050405020304" pitchFamily="18" charset="0"/>
              </a:rPr>
              <a:t>οπτικοποίηση</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Εισαγωγή στην Αλγεβρική σκέψη</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Κανονικότητες, ισότητες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Μετρήσεις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μήκος, επιφάνεια, όγκος, χωρητικότητα</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Στοχαστικά Μαθηματικά </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οργάνωση δεδομένων, πιθανότητες</a:t>
            </a:r>
            <a:r>
              <a:rPr lang="en-SE" sz="2000" dirty="0">
                <a:effectLst/>
                <a:latin typeface="Book Antiqua" panose="02040602050305030304" pitchFamily="18" charset="0"/>
              </a:rPr>
              <a:t> </a:t>
            </a:r>
            <a:endParaRPr lang="el-GR" sz="2000" dirty="0">
              <a:effectLst/>
              <a:latin typeface="Book Antiqua" panose="02040602050305030304" pitchFamily="18" charset="0"/>
            </a:endParaRPr>
          </a:p>
          <a:p>
            <a:pPr marL="0" indent="0">
              <a:buNone/>
            </a:pPr>
            <a:endParaRPr lang="en-SE" dirty="0"/>
          </a:p>
        </p:txBody>
      </p:sp>
    </p:spTree>
    <p:extLst>
      <p:ext uri="{BB962C8B-B14F-4D97-AF65-F5344CB8AC3E}">
        <p14:creationId xmlns:p14="http://schemas.microsoft.com/office/powerpoint/2010/main" val="1463682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endParaRPr lang="el-GR" dirty="0"/>
          </a:p>
          <a:p>
            <a:endParaRPr lang="el-GR" dirty="0"/>
          </a:p>
          <a:p>
            <a:endParaRPr lang="el-GR" dirty="0"/>
          </a:p>
          <a:p>
            <a:endParaRPr lang="el-GR" dirty="0"/>
          </a:p>
          <a:p>
            <a:endParaRPr lang="el-GR" dirty="0"/>
          </a:p>
          <a:p>
            <a:endParaRPr lang="el-GR" sz="2800" dirty="0"/>
          </a:p>
        </p:txBody>
      </p:sp>
      <p:pic>
        <p:nvPicPr>
          <p:cNvPr id="16386" name="Picture 2" descr="C:\Users\chronaki\Desktop\AnalProg2011\Pages NC 2011\Examples_Activities\GD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2422" y="2011363"/>
            <a:ext cx="6782389" cy="127952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C:\Users\chronaki\Desktop\AnalProg2011\Pages NC 2011\Examples_Activities\GD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338" y="319088"/>
            <a:ext cx="8394700" cy="169227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80D25D9E-88BF-4554-A3CF-A8996AE6311B}" type="datetime1">
              <a:rPr lang="en-US" smtClean="0"/>
              <a:t>10/21/24</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39</a:t>
            </a:fld>
            <a:endParaRPr lang="en-US"/>
          </a:p>
        </p:txBody>
      </p:sp>
      <p:pic>
        <p:nvPicPr>
          <p:cNvPr id="7" name="Picture 2" descr="C:\Users\chronaki\Desktop\AnalProg2011\Pages NC 2011\Shapes_Transform_Symmetries.jpg">
            <a:extLst>
              <a:ext uri="{FF2B5EF4-FFF2-40B4-BE49-F238E27FC236}">
                <a16:creationId xmlns:a16="http://schemas.microsoft.com/office/drawing/2014/main" id="{73FDAEBC-15F1-07E2-9E7B-E9FD0414F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189" y="2676422"/>
            <a:ext cx="7838011" cy="3937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560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3C8744-E7F5-DD9D-C9A3-58B2FAA0C1CD}"/>
              </a:ext>
            </a:extLst>
          </p:cNvPr>
          <p:cNvSpPr>
            <a:spLocks noGrp="1"/>
          </p:cNvSpPr>
          <p:nvPr>
            <p:ph sz="half" idx="1"/>
          </p:nvPr>
        </p:nvSpPr>
        <p:spPr>
          <a:xfrm>
            <a:off x="457200" y="1600200"/>
            <a:ext cx="2667000" cy="4525963"/>
          </a:xfrm>
        </p:spPr>
        <p:txBody>
          <a:bodyPr>
            <a:normAutofit fontScale="55000" lnSpcReduction="20000"/>
          </a:bodyPr>
          <a:lstStyle/>
          <a:p>
            <a:r>
              <a:rPr lang="el-GR" b="0" i="0" dirty="0">
                <a:solidFill>
                  <a:srgbClr val="555555"/>
                </a:solidFill>
                <a:effectLst/>
                <a:latin typeface="Open Sans" panose="020B0606030504020204" pitchFamily="34" charset="0"/>
              </a:rPr>
              <a:t>Η ερώτηση που θα έκανα θα ήταν να αναφερθεί στο ποια είναι η πιο σημαντική διαφορά που βρίσκει στην κοινότητα των </a:t>
            </a:r>
            <a:r>
              <a:rPr lang="el-GR" b="0" i="0" dirty="0" err="1">
                <a:solidFill>
                  <a:srgbClr val="555555"/>
                </a:solidFill>
                <a:effectLst/>
                <a:latin typeface="Open Sans" panose="020B0606030504020204" pitchFamily="34" charset="0"/>
              </a:rPr>
              <a:t>Ναβάχο</a:t>
            </a:r>
            <a:r>
              <a:rPr lang="el-GR" b="0" i="0" dirty="0">
                <a:solidFill>
                  <a:srgbClr val="555555"/>
                </a:solidFill>
                <a:effectLst/>
                <a:latin typeface="Open Sans" panose="020B0606030504020204" pitchFamily="34" charset="0"/>
              </a:rPr>
              <a:t> με την ελληνική στο πλαίσιο της εκπαίδευσης</a:t>
            </a:r>
            <a:r>
              <a:rPr lang="el-GR" b="1" i="0" dirty="0">
                <a:solidFill>
                  <a:srgbClr val="555555"/>
                </a:solidFill>
                <a:effectLst/>
                <a:latin typeface="Open Sans" panose="020B0606030504020204" pitchFamily="34" charset="0"/>
              </a:rPr>
              <a:t>.</a:t>
            </a:r>
          </a:p>
          <a:p>
            <a:endParaRPr lang="el-GR" b="1" dirty="0">
              <a:solidFill>
                <a:srgbClr val="555555"/>
              </a:solidFill>
              <a:latin typeface="Open Sans" panose="020B0606030504020204" pitchFamily="34" charset="0"/>
            </a:endParaRPr>
          </a:p>
          <a:p>
            <a:r>
              <a:rPr lang="el-GR" b="1" i="0" dirty="0">
                <a:solidFill>
                  <a:srgbClr val="00B050"/>
                </a:solidFill>
                <a:effectLst/>
                <a:latin typeface="Open Sans" panose="020B0606030504020204" pitchFamily="34" charset="0"/>
              </a:rPr>
              <a:t>Η συζήτηση ήταν ενδιαφέρουσα καθώς μας δόθηκε η ευκαιρία να ακούσουμε έναν </a:t>
            </a:r>
            <a:r>
              <a:rPr lang="el-GR" b="1" i="0" dirty="0" err="1">
                <a:solidFill>
                  <a:srgbClr val="00B050"/>
                </a:solidFill>
                <a:effectLst/>
                <a:latin typeface="Open Sans" panose="020B0606030504020204" pitchFamily="34" charset="0"/>
              </a:rPr>
              <a:t>άνρθωπο</a:t>
            </a:r>
            <a:r>
              <a:rPr lang="el-GR" b="1" i="0" dirty="0">
                <a:solidFill>
                  <a:srgbClr val="00B050"/>
                </a:solidFill>
                <a:effectLst/>
                <a:latin typeface="Open Sans" panose="020B0606030504020204" pitchFamily="34" charset="0"/>
              </a:rPr>
              <a:t> με διαφορετικές αντιλήψεις και εμπειρίες.</a:t>
            </a:r>
            <a:endParaRPr lang="en-SE" b="1" dirty="0">
              <a:solidFill>
                <a:srgbClr val="00B050"/>
              </a:solidFill>
            </a:endParaRPr>
          </a:p>
        </p:txBody>
      </p:sp>
      <p:sp>
        <p:nvSpPr>
          <p:cNvPr id="6" name="Content Placeholder 5">
            <a:extLst>
              <a:ext uri="{FF2B5EF4-FFF2-40B4-BE49-F238E27FC236}">
                <a16:creationId xmlns:a16="http://schemas.microsoft.com/office/drawing/2014/main" id="{00CCE8E7-BFA3-58A3-E0F4-55788EDD695F}"/>
              </a:ext>
            </a:extLst>
          </p:cNvPr>
          <p:cNvSpPr>
            <a:spLocks noGrp="1"/>
          </p:cNvSpPr>
          <p:nvPr>
            <p:ph sz="half" idx="2"/>
          </p:nvPr>
        </p:nvSpPr>
        <p:spPr>
          <a:xfrm>
            <a:off x="3886200" y="274638"/>
            <a:ext cx="4800600" cy="6354762"/>
          </a:xfrm>
        </p:spPr>
        <p:txBody>
          <a:bodyPr>
            <a:normAutofit fontScale="55000" lnSpcReduction="20000"/>
          </a:bodyPr>
          <a:lstStyle/>
          <a:p>
            <a:pPr algn="l">
              <a:spcAft>
                <a:spcPts val="750"/>
              </a:spcAft>
            </a:pPr>
            <a:endParaRPr lang="el-GR" b="0" i="0" dirty="0">
              <a:solidFill>
                <a:srgbClr val="555555"/>
              </a:solidFill>
              <a:effectLst/>
              <a:latin typeface="Open Sans" panose="020B0606030504020204" pitchFamily="34" charset="0"/>
            </a:endParaRPr>
          </a:p>
          <a:p>
            <a:pPr algn="l">
              <a:spcAft>
                <a:spcPts val="750"/>
              </a:spcAft>
            </a:pPr>
            <a:r>
              <a:rPr lang="el-GR" b="0" i="0" dirty="0">
                <a:solidFill>
                  <a:srgbClr val="555555"/>
                </a:solidFill>
                <a:effectLst/>
                <a:latin typeface="Open Sans" panose="020B0606030504020204" pitchFamily="34" charset="0"/>
              </a:rPr>
              <a:t>Ερωτήσεις : </a:t>
            </a:r>
            <a:r>
              <a:rPr lang="el-GR" b="1" i="0" dirty="0" err="1">
                <a:solidFill>
                  <a:srgbClr val="555555"/>
                </a:solidFill>
                <a:effectLst/>
                <a:latin typeface="Open Sans" panose="020B0606030504020204" pitchFamily="34" charset="0"/>
              </a:rPr>
              <a:t>Κυρίε</a:t>
            </a:r>
            <a:r>
              <a:rPr lang="el-GR" b="1" i="0" dirty="0">
                <a:solidFill>
                  <a:srgbClr val="555555"/>
                </a:solidFill>
                <a:effectLst/>
                <a:latin typeface="Open Sans" panose="020B0606030504020204" pitchFamily="34" charset="0"/>
              </a:rPr>
              <a:t> </a:t>
            </a:r>
            <a:r>
              <a:rPr lang="en-GB" b="1" i="0" dirty="0">
                <a:solidFill>
                  <a:srgbClr val="555555"/>
                </a:solidFill>
                <a:effectLst/>
                <a:latin typeface="Open Sans" panose="020B0606030504020204" pitchFamily="34" charset="0"/>
              </a:rPr>
              <a:t>Rik </a:t>
            </a:r>
            <a:r>
              <a:rPr lang="el-GR" b="1" i="0" dirty="0">
                <a:solidFill>
                  <a:srgbClr val="555555"/>
                </a:solidFill>
                <a:effectLst/>
                <a:latin typeface="Open Sans" panose="020B0606030504020204" pitchFamily="34" charset="0"/>
              </a:rPr>
              <a:t>όπως έχετε </a:t>
            </a:r>
            <a:r>
              <a:rPr lang="el-GR" b="1" i="0" dirty="0" err="1">
                <a:solidFill>
                  <a:srgbClr val="555555"/>
                </a:solidFill>
                <a:effectLst/>
                <a:latin typeface="Open Sans" panose="020B0606030504020204" pitchFamily="34" charset="0"/>
              </a:rPr>
              <a:t>πεί</a:t>
            </a:r>
            <a:r>
              <a:rPr lang="el-GR" b="1" i="0" dirty="0">
                <a:solidFill>
                  <a:srgbClr val="555555"/>
                </a:solidFill>
                <a:effectLst/>
                <a:latin typeface="Open Sans" panose="020B0606030504020204" pitchFamily="34" charset="0"/>
              </a:rPr>
              <a:t> σε αυτή την έρευνα μελετήσατε πως είναι η εκπαιδευτική διαδικασία σε άλλους πολιτισμούς και συγκεκριμένα των </a:t>
            </a:r>
            <a:r>
              <a:rPr lang="el-GR" b="1" i="0" dirty="0" err="1">
                <a:solidFill>
                  <a:srgbClr val="555555"/>
                </a:solidFill>
                <a:effectLst/>
                <a:latin typeface="Open Sans" panose="020B0606030504020204" pitchFamily="34" charset="0"/>
              </a:rPr>
              <a:t>Ναβάχων</a:t>
            </a:r>
            <a:r>
              <a:rPr lang="el-GR" b="1" i="0" dirty="0">
                <a:solidFill>
                  <a:srgbClr val="555555"/>
                </a:solidFill>
                <a:effectLst/>
                <a:latin typeface="Open Sans" panose="020B0606030504020204" pitchFamily="34" charset="0"/>
              </a:rPr>
              <a:t> , αλλά εκτός από το εκπαιδευτικό σύστημα βιώσατε και την καθημερινότητα αυτής της μικρής μορφής κοινωνίας , η ερώτηση μου είναι </a:t>
            </a:r>
            <a:r>
              <a:rPr lang="el-GR" b="1" i="0" dirty="0">
                <a:solidFill>
                  <a:srgbClr val="00B050"/>
                </a:solidFill>
                <a:effectLst/>
                <a:latin typeface="Open Sans" panose="020B0606030504020204" pitchFamily="34" charset="0"/>
              </a:rPr>
              <a:t>εάν θα μπορούσατε να ζείτε το υπόλοιπο της ζωή σας σαν τους </a:t>
            </a:r>
            <a:r>
              <a:rPr lang="el-GR" b="1" i="0" dirty="0" err="1">
                <a:solidFill>
                  <a:srgbClr val="00B050"/>
                </a:solidFill>
                <a:effectLst/>
                <a:latin typeface="Open Sans" panose="020B0606030504020204" pitchFamily="34" charset="0"/>
              </a:rPr>
              <a:t>Ναβάχους</a:t>
            </a:r>
            <a:r>
              <a:rPr lang="el-GR" b="1" i="0" dirty="0">
                <a:solidFill>
                  <a:srgbClr val="00B050"/>
                </a:solidFill>
                <a:effectLst/>
                <a:latin typeface="Open Sans" panose="020B0606030504020204" pitchFamily="34" charset="0"/>
              </a:rPr>
              <a:t> ;</a:t>
            </a:r>
          </a:p>
          <a:p>
            <a:pPr algn="l">
              <a:spcAft>
                <a:spcPts val="750"/>
              </a:spcAft>
            </a:pPr>
            <a:r>
              <a:rPr lang="el-GR" b="0" i="0" dirty="0">
                <a:solidFill>
                  <a:srgbClr val="555555"/>
                </a:solidFill>
                <a:effectLst/>
                <a:latin typeface="Open Sans" panose="020B0606030504020204" pitchFamily="34" charset="0"/>
              </a:rPr>
              <a:t>Και η δεύτερη μου ερώτηση είναι </a:t>
            </a:r>
            <a:r>
              <a:rPr lang="el-GR" b="1" i="0" dirty="0">
                <a:solidFill>
                  <a:srgbClr val="00B050"/>
                </a:solidFill>
                <a:effectLst/>
                <a:latin typeface="Open Sans" panose="020B0606030504020204" pitchFamily="34" charset="0"/>
              </a:rPr>
              <a:t>εάν πιστεύετε πως οι τέχνες μπορούν να βοηθήσουν στην καλύτερη εκμάθηση των μαθηματικών ;</a:t>
            </a:r>
          </a:p>
          <a:p>
            <a:pPr algn="l">
              <a:spcAft>
                <a:spcPts val="750"/>
              </a:spcAft>
            </a:pPr>
            <a:r>
              <a:rPr lang="el-GR" b="0" i="0" dirty="0">
                <a:solidFill>
                  <a:srgbClr val="555555"/>
                </a:solidFill>
                <a:effectLst/>
                <a:latin typeface="Open Sans" panose="020B0606030504020204" pitchFamily="34" charset="0"/>
              </a:rPr>
              <a:t>Σχολιασμός εμπειρίας : Μπορώ να δηλώσω πως ήταν πολύ ενδιαφέρουσα εμπειρία , καθώς μελετήσαμε κοσμοθεωρίες ενός λαού που παρόλο που έχει μια απλοποιημένη μορφή ζωής δεν παύει να είναι  σοφή αλλά και παιδοκεντρική χωρίς να αναιρεί το γεγονός πως τα παιδιά είναι ένα μέλος της κοινωνίας που δυστυχώς έχουμε σαν άτομα την προκατάληψη πώς </a:t>
            </a:r>
            <a:r>
              <a:rPr lang="el-GR" b="0" i="0" dirty="0" err="1">
                <a:solidFill>
                  <a:srgbClr val="555555"/>
                </a:solidFill>
                <a:effectLst/>
                <a:latin typeface="Open Sans" panose="020B0606030504020204" pitchFamily="34" charset="0"/>
              </a:rPr>
              <a:t>τετοιου</a:t>
            </a:r>
            <a:r>
              <a:rPr lang="el-GR" b="0" i="0" dirty="0">
                <a:solidFill>
                  <a:srgbClr val="555555"/>
                </a:solidFill>
                <a:effectLst/>
                <a:latin typeface="Open Sans" panose="020B0606030504020204" pitchFamily="34" charset="0"/>
              </a:rPr>
              <a:t> είδους κοινωνίες παραμελούν τα παιδιά ,όμως </a:t>
            </a:r>
            <a:r>
              <a:rPr lang="el-GR" b="0" i="0" dirty="0" err="1">
                <a:solidFill>
                  <a:srgbClr val="555555"/>
                </a:solidFill>
                <a:effectLst/>
                <a:latin typeface="Open Sans" panose="020B0606030504020204" pitchFamily="34" charset="0"/>
              </a:rPr>
              <a:t>συναίβει</a:t>
            </a:r>
            <a:r>
              <a:rPr lang="el-GR" b="0" i="0" dirty="0">
                <a:solidFill>
                  <a:srgbClr val="555555"/>
                </a:solidFill>
                <a:effectLst/>
                <a:latin typeface="Open Sans" panose="020B0606030504020204" pitchFamily="34" charset="0"/>
              </a:rPr>
              <a:t> το εντελώς αντίθετο . Ακόμη μου κίνησε το ενδιαφέρον να μελετήσω την </a:t>
            </a:r>
            <a:r>
              <a:rPr lang="en-GB" b="0" i="0" dirty="0">
                <a:solidFill>
                  <a:srgbClr val="555555"/>
                </a:solidFill>
                <a:effectLst/>
                <a:latin typeface="Open Sans" panose="020B0606030504020204" pitchFamily="34" charset="0"/>
              </a:rPr>
              <a:t>local knowledge </a:t>
            </a:r>
            <a:r>
              <a:rPr lang="el-GR" b="0" i="0" dirty="0">
                <a:solidFill>
                  <a:srgbClr val="555555"/>
                </a:solidFill>
                <a:effectLst/>
                <a:latin typeface="Open Sans" panose="020B0606030504020204" pitchFamily="34" charset="0"/>
              </a:rPr>
              <a:t>από διάφορες τοπικές κοινότητες του κόσμου .</a:t>
            </a:r>
          </a:p>
          <a:p>
            <a:endParaRPr lang="en-SE" dirty="0"/>
          </a:p>
        </p:txBody>
      </p:sp>
    </p:spTree>
    <p:extLst>
      <p:ext uri="{BB962C8B-B14F-4D97-AF65-F5344CB8AC3E}">
        <p14:creationId xmlns:p14="http://schemas.microsoft.com/office/powerpoint/2010/main" val="2001985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5A4C0-8981-83D6-31CF-BD4961936553}"/>
              </a:ext>
            </a:extLst>
          </p:cNvPr>
          <p:cNvSpPr>
            <a:spLocks noGrp="1"/>
          </p:cNvSpPr>
          <p:nvPr>
            <p:ph type="title"/>
          </p:nvPr>
        </p:nvSpPr>
        <p:spPr>
          <a:xfrm>
            <a:off x="457200" y="417099"/>
            <a:ext cx="8229600" cy="1143000"/>
          </a:xfrm>
        </p:spPr>
        <p:txBody>
          <a:bodyPr/>
          <a:lstStyle/>
          <a:p>
            <a:r>
              <a:rPr lang="el-GR" dirty="0">
                <a:latin typeface="Book Antiqua" panose="02040602050305030304" pitchFamily="18" charset="0"/>
              </a:rPr>
              <a:t>2021</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B5E7C759-55F4-93F1-80D6-3C0F2404E8F3}"/>
              </a:ext>
            </a:extLst>
          </p:cNvPr>
          <p:cNvSpPr>
            <a:spLocks noGrp="1"/>
          </p:cNvSpPr>
          <p:nvPr>
            <p:ph sz="half" idx="1"/>
          </p:nvPr>
        </p:nvSpPr>
        <p:spPr>
          <a:xfrm>
            <a:off x="457200" y="1219200"/>
            <a:ext cx="4267200" cy="5334000"/>
          </a:xfrm>
        </p:spPr>
        <p:txBody>
          <a:bodyPr>
            <a:normAutofit fontScale="55000" lnSpcReduction="20000"/>
          </a:bodyPr>
          <a:lstStyle/>
          <a:p>
            <a:r>
              <a:rPr lang="el-GR" dirty="0">
                <a:solidFill>
                  <a:srgbClr val="C00000"/>
                </a:solidFill>
                <a:latin typeface="Book Antiqua" panose="02040602050305030304" pitchFamily="18" charset="0"/>
              </a:rPr>
              <a:t>Το παιδί</a:t>
            </a:r>
          </a:p>
          <a:p>
            <a:endParaRPr lang="el-GR" dirty="0">
              <a:solidFill>
                <a:srgbClr val="C00000"/>
              </a:solidFill>
              <a:latin typeface="Book Antiqua" panose="02040602050305030304" pitchFamily="18" charset="0"/>
            </a:endParaRPr>
          </a:p>
          <a:p>
            <a:pPr marL="0" indent="0">
              <a:buNone/>
            </a:pPr>
            <a:r>
              <a:rPr lang="el-GR" sz="2600" dirty="0">
                <a:latin typeface="Book Antiqua" panose="02040602050305030304" pitchFamily="18" charset="0"/>
              </a:rPr>
              <a:t>ανάπτυξη ικανοτήτων για την επιτυχημένη και δυναμική συμμετοχή του παιδιού στη σύγχρονη κοινωνική ζωή ως ενεργού πολίτη στο πλαίσιο της αναπτυξιακής του ωριμότητας</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Το νηπιαγωγείο ως κοινότητα μάθησης με κοινό όραμα για την ομαλή μετάβαση των παιδιών στο δημοτικό σχολείο</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γνώσεις, δεξιότητες, στάσεις </a:t>
            </a:r>
            <a:r>
              <a:rPr lang="sv-SE" sz="2600" dirty="0">
                <a:latin typeface="Book Antiqua" panose="02040602050305030304" pitchFamily="18" charset="0"/>
              </a:rPr>
              <a:t>:: </a:t>
            </a:r>
            <a:r>
              <a:rPr lang="el-GR" sz="2600" dirty="0">
                <a:latin typeface="Book Antiqua" panose="02040602050305030304" pitchFamily="18" charset="0"/>
              </a:rPr>
              <a:t>το τρίπτυχο για την ανάλυση περιεχομένου</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εργαλεία</a:t>
            </a:r>
            <a:r>
              <a:rPr lang="sv-SE" sz="2600" dirty="0">
                <a:latin typeface="Book Antiqua" panose="02040602050305030304" pitchFamily="18" charset="0"/>
              </a:rPr>
              <a:t> :: </a:t>
            </a:r>
            <a:r>
              <a:rPr lang="el-GR" sz="2600" dirty="0">
                <a:latin typeface="Book Antiqua" panose="02040602050305030304" pitchFamily="18" charset="0"/>
              </a:rPr>
              <a:t>σκέψης, επιστήμης </a:t>
            </a:r>
            <a:r>
              <a:rPr lang="sv-SE" sz="2600" dirty="0">
                <a:latin typeface="Book Antiqua" panose="02040602050305030304" pitchFamily="18" charset="0"/>
              </a:rPr>
              <a:t>&amp; </a:t>
            </a:r>
            <a:r>
              <a:rPr lang="el-GR" sz="2600" dirty="0">
                <a:latin typeface="Book Antiqua" panose="02040602050305030304" pitchFamily="18" charset="0"/>
              </a:rPr>
              <a:t>τεχνολογίας, ζω</a:t>
            </a:r>
            <a:r>
              <a:rPr lang="sv-SE" sz="2600" dirty="0" err="1">
                <a:latin typeface="Book Antiqua" panose="02040602050305030304" pitchFamily="18" charset="0"/>
              </a:rPr>
              <a:t>ή</a:t>
            </a:r>
            <a:r>
              <a:rPr lang="el-GR" sz="2600" dirty="0">
                <a:latin typeface="Book Antiqua" panose="02040602050305030304" pitchFamily="18" charset="0"/>
              </a:rPr>
              <a:t>ς, μάθησης</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τομείς </a:t>
            </a:r>
            <a:r>
              <a:rPr lang="sv-SE" sz="2600" dirty="0">
                <a:latin typeface="Book Antiqua" panose="02040602050305030304" pitchFamily="18" charset="0"/>
              </a:rPr>
              <a:t>::</a:t>
            </a:r>
            <a:r>
              <a:rPr lang="el-GR" sz="2600" dirty="0">
                <a:latin typeface="Book Antiqua" panose="02040602050305030304" pitchFamily="18" charset="0"/>
              </a:rPr>
              <a:t> </a:t>
            </a:r>
            <a:r>
              <a:rPr lang="el-GR" sz="2600" dirty="0" err="1">
                <a:latin typeface="Book Antiqua" panose="02040602050305030304" pitchFamily="18" charset="0"/>
              </a:rPr>
              <a:t>παδί</a:t>
            </a:r>
            <a:r>
              <a:rPr lang="el-GR" sz="2600" dirty="0">
                <a:latin typeface="Book Antiqua" panose="02040602050305030304" pitchFamily="18" charset="0"/>
              </a:rPr>
              <a:t> και επικοινωνία (γλώσσα και ΤΠΕ), εαυτός/κοινωνία (προσωπική και </a:t>
            </a:r>
            <a:r>
              <a:rPr lang="el-GR" sz="2600" dirty="0" err="1">
                <a:latin typeface="Book Antiqua" panose="02040602050305030304" pitchFamily="18" charset="0"/>
              </a:rPr>
              <a:t>κοινωνικοσυναισθηματική</a:t>
            </a:r>
            <a:r>
              <a:rPr lang="el-GR" sz="2600" dirty="0">
                <a:latin typeface="Book Antiqua" panose="02040602050305030304" pitchFamily="18" charset="0"/>
              </a:rPr>
              <a:t> ανάπτυξη, κοινωνικές επιστήμες), θετικές επιστήμες (μαθηματικά, φυσικές επιστήμες, τεχνολογία κατασκευών), σώμα/δημιουργία/έκφραση (κινητική αγωγή, τέχνες) </a:t>
            </a:r>
          </a:p>
          <a:p>
            <a:pPr marL="0" indent="0">
              <a:buNone/>
            </a:pPr>
            <a:endParaRPr lang="el-GR" sz="2600" dirty="0">
              <a:latin typeface="Book Antiqua" panose="02040602050305030304" pitchFamily="18" charset="0"/>
            </a:endParaRPr>
          </a:p>
          <a:p>
            <a:pPr marL="0" indent="0">
              <a:buNone/>
            </a:pPr>
            <a:endParaRPr lang="en-SE"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8E8829AA-A9DC-CECF-7FEA-97FD190037DC}"/>
              </a:ext>
            </a:extLst>
          </p:cNvPr>
          <p:cNvSpPr>
            <a:spLocks noGrp="1"/>
          </p:cNvSpPr>
          <p:nvPr>
            <p:ph sz="half" idx="2"/>
          </p:nvPr>
        </p:nvSpPr>
        <p:spPr>
          <a:xfrm>
            <a:off x="5334000" y="1600200"/>
            <a:ext cx="3352800" cy="4525963"/>
          </a:xfrm>
        </p:spPr>
        <p:txBody>
          <a:bodyPr>
            <a:normAutofit fontScale="55000" lnSpcReduction="20000"/>
          </a:bodyPr>
          <a:lstStyle/>
          <a:p>
            <a:pPr marL="0" indent="0">
              <a:buNone/>
            </a:pPr>
            <a:r>
              <a:rPr lang="el-GR" sz="2600" dirty="0">
                <a:solidFill>
                  <a:srgbClr val="C00000"/>
                </a:solidFill>
                <a:latin typeface="Book Antiqua" panose="02040602050305030304" pitchFamily="18" charset="0"/>
              </a:rPr>
              <a:t>Τα μαθηματικά</a:t>
            </a: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Μέρος των θετικών επιστημών (βλ. </a:t>
            </a:r>
            <a:r>
              <a:rPr lang="sv-SE" sz="2600" dirty="0">
                <a:latin typeface="Book Antiqua" panose="02040602050305030304" pitchFamily="18" charset="0"/>
              </a:rPr>
              <a:t>STEM)</a:t>
            </a:r>
            <a:r>
              <a:rPr lang="el-GR" sz="2600" dirty="0">
                <a:latin typeface="Book Antiqua" panose="02040602050305030304" pitchFamily="18" charset="0"/>
              </a:rPr>
              <a:t> </a:t>
            </a:r>
          </a:p>
          <a:p>
            <a:pPr marL="0" indent="0">
              <a:buNone/>
            </a:pPr>
            <a:endParaRPr lang="el-GR"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Γεωμετρία και μετρήσεις</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χώρος/ σχήματα/ σχέσεις/ μετρήσεις</a:t>
            </a:r>
          </a:p>
          <a:p>
            <a:pPr algn="just"/>
            <a:endParaRPr lang="el-GR"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Αριθμοί-Πράξεις και </a:t>
            </a:r>
            <a:r>
              <a:rPr lang="el-GR" sz="2600" dirty="0" err="1">
                <a:effectLst/>
                <a:latin typeface="Book Antiqua" panose="02040602050305030304" pitchFamily="18" charset="0"/>
                <a:ea typeface="Calibri" panose="020F0502020204030204" pitchFamily="34" charset="0"/>
                <a:cs typeface="Times New Roman" panose="02020603050405020304" pitchFamily="18" charset="0"/>
              </a:rPr>
              <a:t>Αλγεβρα</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αριθμοί-σύμβολα/ποσοτικές-ποιοτικές σχέσεις</a:t>
            </a:r>
          </a:p>
          <a:p>
            <a:pPr algn="just"/>
            <a:endParaRPr lang="el-GR" sz="2600" dirty="0">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Στοχαστικά μαθηματικά</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Επίλυση προβλημάτων συλλογής και οργάνωσης δεδομένων / συλλογισμό πιθανοτήτων</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484016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E639086-7E65-FE81-E952-B74C167207C5}"/>
              </a:ext>
            </a:extLst>
          </p:cNvPr>
          <p:cNvGraphicFramePr>
            <a:graphicFrameLocks noGrp="1"/>
          </p:cNvGraphicFramePr>
          <p:nvPr>
            <p:ph idx="1"/>
            <p:extLst>
              <p:ext uri="{D42A27DB-BD31-4B8C-83A1-F6EECF244321}">
                <p14:modId xmlns:p14="http://schemas.microsoft.com/office/powerpoint/2010/main" val="3766333472"/>
              </p:ext>
            </p:extLst>
          </p:nvPr>
        </p:nvGraphicFramePr>
        <p:xfrm>
          <a:off x="266700" y="326104"/>
          <a:ext cx="8610600" cy="6680920"/>
        </p:xfrm>
        <a:graphic>
          <a:graphicData uri="http://schemas.openxmlformats.org/drawingml/2006/table">
            <a:tbl>
              <a:tblPr firstRow="1" firstCol="1" bandRow="1">
                <a:tableStyleId>{5C22544A-7EE6-4342-B048-85BDC9FD1C3A}</a:tableStyleId>
              </a:tblPr>
              <a:tblGrid>
                <a:gridCol w="838200">
                  <a:extLst>
                    <a:ext uri="{9D8B030D-6E8A-4147-A177-3AD203B41FA5}">
                      <a16:colId xmlns:a16="http://schemas.microsoft.com/office/drawing/2014/main" val="275478126"/>
                    </a:ext>
                  </a:extLst>
                </a:gridCol>
                <a:gridCol w="3024499">
                  <a:extLst>
                    <a:ext uri="{9D8B030D-6E8A-4147-A177-3AD203B41FA5}">
                      <a16:colId xmlns:a16="http://schemas.microsoft.com/office/drawing/2014/main" val="1742079234"/>
                    </a:ext>
                  </a:extLst>
                </a:gridCol>
                <a:gridCol w="4747901">
                  <a:extLst>
                    <a:ext uri="{9D8B030D-6E8A-4147-A177-3AD203B41FA5}">
                      <a16:colId xmlns:a16="http://schemas.microsoft.com/office/drawing/2014/main" val="51569530"/>
                    </a:ext>
                  </a:extLst>
                </a:gridCol>
              </a:tblGrid>
              <a:tr h="422679">
                <a:tc>
                  <a:txBody>
                    <a:bodyPr/>
                    <a:lstStyle/>
                    <a:p>
                      <a:pPr algn="just"/>
                      <a:r>
                        <a:rPr lang="el-GR" sz="1400">
                          <a:effectLst/>
                          <a:latin typeface="Book Antiqua" panose="02040602050305030304" pitchFamily="18" charset="0"/>
                        </a:rPr>
                        <a:t> </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παιδί</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μαθηματικά</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2316082462"/>
                  </a:ext>
                </a:extLst>
              </a:tr>
              <a:tr h="1200860">
                <a:tc>
                  <a:txBody>
                    <a:bodyPr/>
                    <a:lstStyle/>
                    <a:p>
                      <a:pPr algn="just"/>
                      <a:r>
                        <a:rPr lang="el-GR" sz="1400" dirty="0">
                          <a:effectLst/>
                          <a:latin typeface="Book Antiqua" panose="02040602050305030304" pitchFamily="18" charset="0"/>
                        </a:rPr>
                        <a:t>1991</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Το παιδί ελεύθερα κινούμενο.</a:t>
                      </a:r>
                    </a:p>
                    <a:p>
                      <a:pPr algn="just"/>
                      <a:r>
                        <a:rPr lang="el-GR" sz="1400" dirty="0">
                          <a:effectLst/>
                          <a:latin typeface="Book Antiqua" panose="02040602050305030304" pitchFamily="18" charset="0"/>
                        </a:rPr>
                        <a:t>Σωματική, ψυχοκινητική και ηθική λειτουργικότητα/ μύηση σε κοινωνικές νόρμες / καλλιέργεια δεξιοτήτων, αισθήσεων, λεπτής κινητικότητας</a:t>
                      </a:r>
                      <a:endParaRPr lang="en-SE" sz="1400" dirty="0">
                        <a:effectLst/>
                        <a:latin typeface="Book Antiqua" panose="0204060205030503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Διστακτική ένταξη των μαθηματικών στο ΑΠ</a:t>
                      </a:r>
                    </a:p>
                    <a:p>
                      <a:pPr algn="just"/>
                      <a:r>
                        <a:rPr lang="el-GR" sz="1400" dirty="0">
                          <a:effectLst/>
                          <a:latin typeface="Book Antiqua" panose="02040602050305030304" pitchFamily="18" charset="0"/>
                        </a:rPr>
                        <a:t>Αυτόνομα ως </a:t>
                      </a:r>
                      <a:r>
                        <a:rPr lang="el-GR" sz="1400" dirty="0" err="1">
                          <a:effectLst/>
                          <a:latin typeface="Book Antiqua" panose="02040602050305030304" pitchFamily="18" charset="0"/>
                        </a:rPr>
                        <a:t>Προμαθηματικά</a:t>
                      </a:r>
                      <a:r>
                        <a:rPr lang="el-GR" sz="1400" dirty="0">
                          <a:effectLst/>
                          <a:latin typeface="Book Antiqua" panose="02040602050305030304" pitchFamily="18" charset="0"/>
                        </a:rPr>
                        <a:t>  / έμφαση σε έννοιες / προηγούνται  της γλώσσας (</a:t>
                      </a:r>
                      <a:r>
                        <a:rPr lang="el-GR" sz="1400" dirty="0" err="1">
                          <a:effectLst/>
                          <a:latin typeface="Book Antiqua" panose="02040602050305030304" pitchFamily="18" charset="0"/>
                        </a:rPr>
                        <a:t>προανάγνωση</a:t>
                      </a:r>
                      <a:r>
                        <a:rPr lang="el-GR" sz="1400" dirty="0">
                          <a:effectLst/>
                          <a:latin typeface="Book Antiqua" panose="02040602050305030304" pitchFamily="18" charset="0"/>
                        </a:rPr>
                        <a:t> και προγραφή)</a:t>
                      </a:r>
                      <a:r>
                        <a:rPr lang="en-SE" sz="1400" dirty="0">
                          <a:effectLst/>
                          <a:latin typeface="Book Antiqua" panose="02040602050305030304" pitchFamily="18" charset="0"/>
                        </a:rPr>
                        <a:t> </a:t>
                      </a:r>
                      <a:r>
                        <a:rPr lang="el-GR" sz="1400" dirty="0">
                          <a:effectLst/>
                          <a:latin typeface="Book Antiqua" panose="02040602050305030304" pitchFamily="18" charset="0"/>
                        </a:rPr>
                        <a:t> </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4057669836"/>
                  </a:ext>
                </a:extLst>
              </a:tr>
              <a:tr h="1000716">
                <a:tc>
                  <a:txBody>
                    <a:bodyPr/>
                    <a:lstStyle/>
                    <a:p>
                      <a:pPr algn="just"/>
                      <a:r>
                        <a:rPr lang="el-GR" sz="1400">
                          <a:effectLst/>
                          <a:latin typeface="Book Antiqua" panose="02040602050305030304" pitchFamily="18" charset="0"/>
                        </a:rPr>
                        <a:t>2003</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Το παιδί ως μαθησιακά ικανός ενήλικας</a:t>
                      </a:r>
                    </a:p>
                    <a:p>
                      <a:pPr algn="just"/>
                      <a:r>
                        <a:rPr lang="el-GR" sz="1400" dirty="0">
                          <a:effectLst/>
                          <a:latin typeface="Book Antiqua" panose="02040602050305030304" pitchFamily="18" charset="0"/>
                        </a:rPr>
                        <a:t>Μαθησιακή ανάπτυξη, κοινωνική αλληλεπίδραση, επαφή με ετερότητες</a:t>
                      </a:r>
                      <a:endParaRPr lang="en-SE" sz="1400" dirty="0">
                        <a:effectLst/>
                        <a:latin typeface="Book Antiqua" panose="02040602050305030304" pitchFamily="18" charset="0"/>
                      </a:endParaRPr>
                    </a:p>
                    <a:p>
                      <a:pPr algn="just"/>
                      <a:r>
                        <a:rPr lang="el-GR" sz="1400" u="none" strike="noStrike" dirty="0">
                          <a:effectLst/>
                          <a:latin typeface="Book Antiqua" panose="02040602050305030304" pitchFamily="18" charset="0"/>
                        </a:rPr>
                        <a:t> </a:t>
                      </a:r>
                      <a:endParaRPr lang="en-SE" sz="1400" dirty="0">
                        <a:effectLst/>
                        <a:latin typeface="Book Antiqua" panose="02040602050305030304" pitchFamily="18" charset="0"/>
                      </a:endParaRPr>
                    </a:p>
                  </a:txBody>
                  <a:tcPr marL="37786" marR="37786" marT="0" marB="0"/>
                </a:tc>
                <a:tc>
                  <a:txBody>
                    <a:bodyPr/>
                    <a:lstStyle/>
                    <a:p>
                      <a:pPr algn="just"/>
                      <a:r>
                        <a:rPr lang="el-GR" sz="1400" dirty="0">
                          <a:effectLst/>
                          <a:latin typeface="Book Antiqua" panose="02040602050305030304" pitchFamily="18" charset="0"/>
                        </a:rPr>
                        <a:t>Τα μαθηματικά ως συνέχεια των </a:t>
                      </a:r>
                      <a:r>
                        <a:rPr lang="el-GR" sz="1400" dirty="0" err="1">
                          <a:effectLst/>
                          <a:latin typeface="Book Antiqua" panose="02040602050305030304" pitchFamily="18" charset="0"/>
                        </a:rPr>
                        <a:t>προμαθηματικών</a:t>
                      </a:r>
                      <a:r>
                        <a:rPr lang="el-GR" sz="1400" dirty="0">
                          <a:effectLst/>
                          <a:latin typeface="Book Antiqua" panose="02040602050305030304" pitchFamily="18" charset="0"/>
                        </a:rPr>
                        <a:t> στο πλαίσιο διαθεματικής και </a:t>
                      </a:r>
                      <a:r>
                        <a:rPr lang="el-GR" sz="1400" dirty="0" err="1">
                          <a:effectLst/>
                          <a:latin typeface="Book Antiqua" panose="02040602050305030304" pitchFamily="18" charset="0"/>
                        </a:rPr>
                        <a:t>παγνιώδους</a:t>
                      </a:r>
                      <a:r>
                        <a:rPr lang="el-GR" sz="1400" dirty="0">
                          <a:effectLst/>
                          <a:latin typeface="Book Antiqua" panose="02040602050305030304" pitchFamily="18" charset="0"/>
                        </a:rPr>
                        <a:t> μάθησης</a:t>
                      </a:r>
                    </a:p>
                    <a:p>
                      <a:pPr algn="just"/>
                      <a:r>
                        <a:rPr lang="el-GR" sz="1400" dirty="0">
                          <a:effectLst/>
                          <a:latin typeface="Book Antiqua" panose="02040602050305030304" pitchFamily="18" charset="0"/>
                        </a:rPr>
                        <a:t>Αυτόνομα ως Μαθηματικά / έμφαση σε πλαίσια όπου οι μαθηματικές έννοιες και ικανότητες άλλοτε αναδύονται και άλλοτε χρησιμοποιούνται </a:t>
                      </a:r>
                    </a:p>
                    <a:p>
                      <a:pPr algn="just"/>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2149018227"/>
                  </a:ext>
                </a:extLst>
              </a:tr>
              <a:tr h="1545970">
                <a:tc>
                  <a:txBody>
                    <a:bodyPr/>
                    <a:lstStyle/>
                    <a:p>
                      <a:pPr algn="just"/>
                      <a:r>
                        <a:rPr lang="el-GR" sz="1400">
                          <a:effectLst/>
                          <a:latin typeface="Book Antiqua" panose="02040602050305030304" pitchFamily="18" charset="0"/>
                        </a:rPr>
                        <a:t>2011/14</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Το παιδί ως πολίτης του κόσμου.</a:t>
                      </a:r>
                    </a:p>
                    <a:p>
                      <a:pPr algn="just"/>
                      <a:r>
                        <a:rPr lang="el-GR" sz="1400" dirty="0">
                          <a:effectLst/>
                          <a:latin typeface="Book Antiqua" panose="02040602050305030304" pitchFamily="18" charset="0"/>
                        </a:rPr>
                        <a:t>βασικές ικανότητες: επικοινωνία, δημιουργική &amp; κριτική σκέψη, ταυτότητα &amp; αυτονομία, κοινωνικές ικανότητας &amp; ικανότητες της ιδιότητας του πολίτη</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Τα Μαθηματικά ως αυτόνομες έννοιες εισχωρούν δυναμικά στο ΑΠ σε ποικίλα πλαίσια.</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Έμφαση σε έννοιες </a:t>
                      </a:r>
                      <a:r>
                        <a:rPr lang="sv-SE" sz="1400" dirty="0">
                          <a:effectLst/>
                          <a:latin typeface="Book Antiqua" panose="02040602050305030304" pitchFamily="18" charset="0"/>
                        </a:rPr>
                        <a:t>:: </a:t>
                      </a:r>
                      <a:r>
                        <a:rPr lang="el-GR" sz="1400" dirty="0">
                          <a:effectLst/>
                          <a:latin typeface="Book Antiqua" panose="02040602050305030304" pitchFamily="18" charset="0"/>
                        </a:rPr>
                        <a:t>Αριθμοί και Πράξεις, Χώρος και Γεωμετρία, Αλγεβρική Σκέψη, Στοχαστικά Μαθηματικά (στατιστική, πιθανότητες)</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 </a:t>
                      </a:r>
                      <a:endParaRPr lang="en-SE" sz="1400" dirty="0">
                        <a:effectLst/>
                        <a:latin typeface="Book Antiqua" panose="02040602050305030304" pitchFamily="18" charset="0"/>
                      </a:endParaRPr>
                    </a:p>
                  </a:txBody>
                  <a:tcPr marL="37786" marR="37786" marT="0" marB="0"/>
                </a:tc>
                <a:extLst>
                  <a:ext uri="{0D108BD9-81ED-4DB2-BD59-A6C34878D82A}">
                    <a16:rowId xmlns:a16="http://schemas.microsoft.com/office/drawing/2014/main" val="428088308"/>
                  </a:ext>
                </a:extLst>
              </a:tr>
              <a:tr h="2060511">
                <a:tc>
                  <a:txBody>
                    <a:bodyPr/>
                    <a:lstStyle/>
                    <a:p>
                      <a:pPr algn="just"/>
                      <a:r>
                        <a:rPr lang="el-GR" sz="1400">
                          <a:effectLst/>
                          <a:latin typeface="Book Antiqua" panose="02040602050305030304" pitchFamily="18" charset="0"/>
                        </a:rPr>
                        <a:t>2021</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Το παιδί ως ικανός, ενεργός, επιτυχημένος πολίτης και ο/η εκπαιδευτικός με ‘ισχυρή και δημοκρατική ηγεσία’</a:t>
                      </a:r>
                      <a:endParaRPr lang="en-SE" sz="1400" dirty="0">
                        <a:effectLst/>
                        <a:latin typeface="Book Antiqua" panose="0204060205030503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Τα Μαθηματικά γίνονται μέρος του θεματικού πεδίου των θετικών επιστημών / έμφαση σε έννοιες</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 </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Έννοιες: Γεωμετρία και μετρήσεις, Αριθμοί-Πράξεις και </a:t>
                      </a:r>
                      <a:r>
                        <a:rPr lang="el-GR" sz="1400" dirty="0" err="1">
                          <a:effectLst/>
                          <a:latin typeface="Book Antiqua" panose="02040602050305030304" pitchFamily="18" charset="0"/>
                        </a:rPr>
                        <a:t>Αλγεβρα</a:t>
                      </a:r>
                      <a:r>
                        <a:rPr lang="el-GR" sz="1400" dirty="0">
                          <a:effectLst/>
                          <a:latin typeface="Book Antiqua" panose="02040602050305030304" pitchFamily="18" charset="0"/>
                        </a:rPr>
                        <a:t>, Στοχαστικά μαθηματικά (</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επίλυση προβλημάτων συλλογής και οργάνωσης δεδομένων, συλλογισμό πιθανοτήτων)</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3965458841"/>
                  </a:ext>
                </a:extLst>
              </a:tr>
              <a:tr h="85776">
                <a:tc>
                  <a:txBody>
                    <a:bodyPr/>
                    <a:lstStyle/>
                    <a:p>
                      <a:pPr algn="just"/>
                      <a:r>
                        <a:rPr lang="el-GR" sz="600">
                          <a:effectLst/>
                        </a:rPr>
                        <a:t> </a:t>
                      </a:r>
                      <a:endParaRPr lang="en-SE" sz="70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600">
                          <a:effectLst/>
                        </a:rPr>
                        <a:t> </a:t>
                      </a:r>
                      <a:endParaRPr lang="en-SE" sz="70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600" dirty="0">
                          <a:effectLst/>
                        </a:rPr>
                        <a:t> </a:t>
                      </a:r>
                      <a:endParaRPr lang="en-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507921791"/>
                  </a:ext>
                </a:extLst>
              </a:tr>
            </a:tbl>
          </a:graphicData>
        </a:graphic>
      </p:graphicFrame>
    </p:spTree>
    <p:extLst>
      <p:ext uri="{BB962C8B-B14F-4D97-AF65-F5344CB8AC3E}">
        <p14:creationId xmlns:p14="http://schemas.microsoft.com/office/powerpoint/2010/main" val="2112366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769-2C03-736A-5309-62BE801FEFB6}"/>
              </a:ext>
            </a:extLst>
          </p:cNvPr>
          <p:cNvSpPr>
            <a:spLocks noGrp="1"/>
          </p:cNvSpPr>
          <p:nvPr>
            <p:ph type="title"/>
          </p:nvPr>
        </p:nvSpPr>
        <p:spPr>
          <a:xfrm>
            <a:off x="457200" y="274638"/>
            <a:ext cx="8229600" cy="715962"/>
          </a:xfrm>
        </p:spPr>
        <p:txBody>
          <a:bodyPr>
            <a:normAutofit fontScale="90000"/>
          </a:bodyPr>
          <a:lstStyle/>
          <a:p>
            <a:r>
              <a:rPr lang="el-GR" sz="2800" dirty="0">
                <a:solidFill>
                  <a:srgbClr val="C00000"/>
                </a:solidFill>
                <a:latin typeface="Book Antiqua" panose="02040602050305030304" pitchFamily="18" charset="0"/>
              </a:rPr>
              <a:t>…μια σταδιακά αβίαστη εξαφάνιση παιδιού και μαθηματικών μεταξύ 1991 και 2021;</a:t>
            </a:r>
            <a:endParaRPr lang="en-SE" sz="28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E7DA245C-6A7A-D2C1-91CF-89C7113FED43}"/>
              </a:ext>
            </a:extLst>
          </p:cNvPr>
          <p:cNvSpPr>
            <a:spLocks noGrp="1"/>
          </p:cNvSpPr>
          <p:nvPr>
            <p:ph sz="half" idx="1"/>
          </p:nvPr>
        </p:nvSpPr>
        <p:spPr>
          <a:xfrm>
            <a:off x="228599" y="1600200"/>
            <a:ext cx="4191001" cy="4983162"/>
          </a:xfrm>
        </p:spPr>
        <p:txBody>
          <a:bodyPr>
            <a:normAutofit fontScale="47500" lnSpcReduction="20000"/>
          </a:bodyPr>
          <a:lstStyle/>
          <a:p>
            <a:r>
              <a:rPr lang="el-GR" sz="3800" dirty="0">
                <a:solidFill>
                  <a:srgbClr val="C00000"/>
                </a:solidFill>
                <a:latin typeface="Book Antiqua" panose="02040602050305030304" pitchFamily="18" charset="0"/>
              </a:rPr>
              <a:t>από το 1991</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Το παιδί ελεύθερο στο κέντρο</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Η πρώτη αυτόνομη εισαγωγή των μαθηματικών ως </a:t>
            </a:r>
            <a:r>
              <a:rPr lang="el-GR" sz="3800" dirty="0" err="1">
                <a:latin typeface="Book Antiqua" panose="02040602050305030304" pitchFamily="18" charset="0"/>
              </a:rPr>
              <a:t>προμαθηματικά</a:t>
            </a:r>
            <a:r>
              <a:rPr lang="el-GR" sz="3800" dirty="0">
                <a:latin typeface="Book Antiqua" panose="02040602050305030304" pitchFamily="18" charset="0"/>
              </a:rPr>
              <a:t> γίνεται διστακτικά</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Τα μαθηματικά επιτελούνται στο πλαίσιο αυτόνομων, ελεύθερων ή αυθόρμητων δράσεων και κινητικών δραστηριοτήτων</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Το ΑΠ δανείζεται από τον διεθνή χώρο για να υπηρετήσει την διασφάλιση μιας υποτιθέμενης ομογενούς εθνικής ταυτότητας με ενιαίο ηθικό, θρησκευτικό, γλωσσικό και πολιτισμικό κεφάλαιο.</a:t>
            </a:r>
          </a:p>
          <a:p>
            <a:pPr marL="0" indent="0">
              <a:buNone/>
            </a:pPr>
            <a:endParaRPr lang="el-GR"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61926EEA-DE79-C796-962B-21558E14630C}"/>
              </a:ext>
            </a:extLst>
          </p:cNvPr>
          <p:cNvSpPr>
            <a:spLocks noGrp="1"/>
          </p:cNvSpPr>
          <p:nvPr>
            <p:ph sz="half" idx="2"/>
          </p:nvPr>
        </p:nvSpPr>
        <p:spPr>
          <a:xfrm>
            <a:off x="4591050" y="1009650"/>
            <a:ext cx="4191001" cy="5410200"/>
          </a:xfrm>
        </p:spPr>
        <p:txBody>
          <a:bodyPr>
            <a:noAutofit/>
          </a:bodyPr>
          <a:lstStyle/>
          <a:p>
            <a:r>
              <a:rPr lang="el-GR" sz="1800" dirty="0">
                <a:solidFill>
                  <a:srgbClr val="C00000"/>
                </a:solidFill>
                <a:latin typeface="Book Antiqua" panose="02040602050305030304" pitchFamily="18" charset="0"/>
              </a:rPr>
              <a:t>μέχρι το 2021 </a:t>
            </a: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Το παιδί (και μαζί και η/ο εκπαιδευτικός) μετασχηματίζεται σε ενεργό, επιτυχή και ηγετικό πολίτη ενός κόσμου (με πολλαπλές προκλήσεις) τον οποίο έρχεται να κατακτήσει με στόχο την συνεχή και αμείωτη πρόοδο και ανάπτυξη.</a:t>
            </a: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Τα μαθηματικά γίνονται μέρος των θετικών επιστημών, γνωστό και ως </a:t>
            </a:r>
            <a:r>
              <a:rPr lang="sv-SE" sz="1800" dirty="0">
                <a:latin typeface="Book Antiqua" panose="02040602050305030304" pitchFamily="18" charset="0"/>
              </a:rPr>
              <a:t>STEM</a:t>
            </a:r>
            <a:endParaRPr lang="el-GR" sz="1800" dirty="0">
              <a:latin typeface="Book Antiqua" panose="02040602050305030304" pitchFamily="18" charset="0"/>
            </a:endParaRP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Τα μαθηματικά είναι πλέον αποκομμένα από την συνεισφορά τους στην επικοινωνία, στους </a:t>
            </a:r>
            <a:r>
              <a:rPr lang="el-GR" sz="1800" dirty="0" err="1">
                <a:latin typeface="Book Antiqua" panose="02040602050305030304" pitchFamily="18" charset="0"/>
              </a:rPr>
              <a:t>γραμματισμούς</a:t>
            </a:r>
            <a:r>
              <a:rPr lang="el-GR" sz="1800" dirty="0">
                <a:latin typeface="Book Antiqua" panose="02040602050305030304" pitchFamily="18" charset="0"/>
              </a:rPr>
              <a:t>, στις τέχνες, στην δημιουργικότητα, στην φαντασία και στον πολιτισμό γενικότερα.</a:t>
            </a:r>
          </a:p>
          <a:p>
            <a:pPr marL="0" indent="0">
              <a:buNone/>
            </a:pPr>
            <a:endParaRPr lang="el-GR" sz="1800" dirty="0">
              <a:latin typeface="Book Antiqua" panose="02040602050305030304" pitchFamily="18" charset="0"/>
            </a:endParaRP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Το ΑΠ υπηρετεί τις διεθνείς τάσεις και πολιτικές για μια παγκόσμια </a:t>
            </a:r>
            <a:r>
              <a:rPr lang="el-GR" sz="1800" dirty="0" err="1">
                <a:latin typeface="Book Antiqua" panose="02040602050305030304" pitchFamily="18" charset="0"/>
              </a:rPr>
              <a:t>πολιτειότητα</a:t>
            </a:r>
            <a:r>
              <a:rPr lang="el-GR" sz="1800" dirty="0">
                <a:latin typeface="Book Antiqua" panose="02040602050305030304" pitchFamily="18" charset="0"/>
              </a:rPr>
              <a:t> με την δια του λόγου (</a:t>
            </a:r>
            <a:r>
              <a:rPr lang="el-GR" sz="1800" dirty="0" err="1">
                <a:latin typeface="Book Antiqua" panose="02040602050305030304" pitchFamily="18" charset="0"/>
              </a:rPr>
              <a:t>χωρ</a:t>
            </a:r>
            <a:r>
              <a:rPr lang="sv-SE" sz="1800" dirty="0" err="1">
                <a:latin typeface="Book Antiqua" panose="02040602050305030304" pitchFamily="18" charset="0"/>
              </a:rPr>
              <a:t>ί</a:t>
            </a:r>
            <a:r>
              <a:rPr lang="el-GR" sz="1800" dirty="0">
                <a:latin typeface="Book Antiqua" panose="02040602050305030304" pitchFamily="18" charset="0"/>
              </a:rPr>
              <a:t>ς φροντίδα για την πράξη) εστίαση σε ζητήματα ισότιμης πρόσβασης στην γνώση με έμφαση σε ένα τεχνοκρατικό και νεοφιλελεύθερο λόγο.</a:t>
            </a:r>
          </a:p>
        </p:txBody>
      </p:sp>
    </p:spTree>
    <p:extLst>
      <p:ext uri="{BB962C8B-B14F-4D97-AF65-F5344CB8AC3E}">
        <p14:creationId xmlns:p14="http://schemas.microsoft.com/office/powerpoint/2010/main" val="2761443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6325-7A84-7E30-A6CB-EDFC5472A885}"/>
              </a:ext>
            </a:extLst>
          </p:cNvPr>
          <p:cNvSpPr>
            <a:spLocks noGrp="1"/>
          </p:cNvSpPr>
          <p:nvPr>
            <p:ph type="title"/>
          </p:nvPr>
        </p:nvSpPr>
        <p:spPr>
          <a:xfrm>
            <a:off x="304800" y="265113"/>
            <a:ext cx="8686800" cy="457199"/>
          </a:xfrm>
        </p:spPr>
        <p:txBody>
          <a:bodyPr>
            <a:normAutofit/>
          </a:bodyPr>
          <a:lstStyle/>
          <a:p>
            <a:r>
              <a:rPr lang="el-GR" sz="2000" dirty="0">
                <a:solidFill>
                  <a:srgbClr val="C00000"/>
                </a:solidFill>
                <a:latin typeface="Book Antiqua" panose="02040602050305030304" pitchFamily="18" charset="0"/>
              </a:rPr>
              <a:t>Προβληματισμοί/Ερωτήματα και χώρος για Αγωνιστικές Προσπάθειες;</a:t>
            </a:r>
            <a:endParaRPr lang="en-SE" sz="20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917EC5B1-2F6B-0E41-B97E-1E5A55F74ABF}"/>
              </a:ext>
            </a:extLst>
          </p:cNvPr>
          <p:cNvSpPr>
            <a:spLocks noGrp="1"/>
          </p:cNvSpPr>
          <p:nvPr>
            <p:ph sz="half" idx="1"/>
          </p:nvPr>
        </p:nvSpPr>
        <p:spPr>
          <a:xfrm>
            <a:off x="76200" y="731837"/>
            <a:ext cx="5029200" cy="6126163"/>
          </a:xfrm>
        </p:spPr>
        <p:txBody>
          <a:bodyPr>
            <a:noAutofit/>
          </a:bodyPr>
          <a:lstStyle/>
          <a:p>
            <a:r>
              <a:rPr lang="el-GR" sz="1800" dirty="0">
                <a:latin typeface="Book Antiqua" panose="02040602050305030304" pitchFamily="18" charset="0"/>
              </a:rPr>
              <a:t>Τα ΑΠ ξεκινούν με το παιδί και καταλήγουν στο παιδί</a:t>
            </a:r>
            <a:r>
              <a:rPr lang="sv-SE" sz="1800" dirty="0">
                <a:latin typeface="Book Antiqua" panose="02040602050305030304" pitchFamily="18" charset="0"/>
              </a:rPr>
              <a:t>-</a:t>
            </a:r>
            <a:r>
              <a:rPr lang="el-GR" sz="1800" dirty="0">
                <a:latin typeface="Book Antiqua" panose="02040602050305030304" pitchFamily="18" charset="0"/>
              </a:rPr>
              <a:t>πολίτης σε μια συνθήκη εντατικής γνωσιακής ανάπτυξης.</a:t>
            </a:r>
          </a:p>
          <a:p>
            <a:r>
              <a:rPr lang="el-GR" sz="1800" dirty="0">
                <a:latin typeface="Book Antiqua" panose="02040602050305030304" pitchFamily="18" charset="0"/>
              </a:rPr>
              <a:t>Αυτό έχει ως αποτέλεσμα να </a:t>
            </a:r>
            <a:r>
              <a:rPr lang="sv-SE" sz="1800" dirty="0">
                <a:latin typeface="Book Antiqua" panose="02040602050305030304" pitchFamily="18" charset="0"/>
              </a:rPr>
              <a:t>’</a:t>
            </a:r>
            <a:r>
              <a:rPr lang="el-GR" sz="1800" dirty="0">
                <a:latin typeface="Book Antiqua" panose="02040602050305030304" pitchFamily="18" charset="0"/>
              </a:rPr>
              <a:t>χάνεται</a:t>
            </a:r>
            <a:r>
              <a:rPr lang="sv-SE" sz="1800" dirty="0">
                <a:latin typeface="Book Antiqua" panose="02040602050305030304" pitchFamily="18" charset="0"/>
              </a:rPr>
              <a:t>’</a:t>
            </a:r>
            <a:r>
              <a:rPr lang="el-GR" sz="1800" dirty="0">
                <a:latin typeface="Book Antiqua" panose="02040602050305030304" pitchFamily="18" charset="0"/>
              </a:rPr>
              <a:t> ο τόπος και ο χρόνος της παιδικής ηλικίας.</a:t>
            </a:r>
          </a:p>
          <a:p>
            <a:endParaRPr lang="el-GR" sz="1800" dirty="0">
              <a:latin typeface="Book Antiqua" panose="02040602050305030304" pitchFamily="18" charset="0"/>
            </a:endParaRPr>
          </a:p>
          <a:p>
            <a:pPr lvl="1"/>
            <a:r>
              <a:rPr lang="el-GR" sz="1800" dirty="0">
                <a:latin typeface="Book Antiqua" panose="02040602050305030304" pitchFamily="18" charset="0"/>
              </a:rPr>
              <a:t>Τι σημαίνει η έννοια πολίτης σήμερα εντός των ΑΠ;  Εννοούμε όλα το ίδιο με την έννοια πολίτης, </a:t>
            </a:r>
            <a:r>
              <a:rPr lang="el-GR" sz="1800" dirty="0" err="1">
                <a:latin typeface="Book Antiqua" panose="02040602050305030304" pitchFamily="18" charset="0"/>
              </a:rPr>
              <a:t>πολίτιδα</a:t>
            </a:r>
            <a:r>
              <a:rPr lang="el-GR" sz="1800" dirty="0">
                <a:latin typeface="Book Antiqua" panose="02040602050305030304" pitchFamily="18" charset="0"/>
              </a:rPr>
              <a:t>, </a:t>
            </a:r>
            <a:r>
              <a:rPr lang="el-GR" sz="1800" dirty="0" err="1">
                <a:latin typeface="Book Antiqua" panose="02040602050305030304" pitchFamily="18" charset="0"/>
              </a:rPr>
              <a:t>πολιτειότητα</a:t>
            </a:r>
            <a:r>
              <a:rPr lang="el-GR" sz="1800" dirty="0">
                <a:latin typeface="Book Antiqua" panose="02040602050305030304" pitchFamily="18" charset="0"/>
              </a:rPr>
              <a:t>; </a:t>
            </a:r>
          </a:p>
          <a:p>
            <a:pPr lvl="1"/>
            <a:r>
              <a:rPr lang="el-GR" sz="1800" dirty="0">
                <a:latin typeface="Book Antiqua" panose="02040602050305030304" pitchFamily="18" charset="0"/>
              </a:rPr>
              <a:t>Ποιες είναι εκείνες οι μαθηματικές έννοιες και δράσεις που τα ίδια τα παιδιά αναπτύσσουν ή/και επινοούν με ευαισθησία, φαντασία, κριτική, δημιουργικότητα και λογική για τον ανθρώπινο και μη ανθρώπινο κόσμο γύρω τους; </a:t>
            </a:r>
          </a:p>
          <a:p>
            <a:pPr lvl="1"/>
            <a:r>
              <a:rPr lang="el-GR" sz="1800" dirty="0">
                <a:latin typeface="Book Antiqua" panose="02040602050305030304" pitchFamily="18" charset="0"/>
              </a:rPr>
              <a:t>Πώς θα επιστραφεί, τελικά, ο </a:t>
            </a:r>
            <a:r>
              <a:rPr lang="el-GR" sz="1800" u="sng" dirty="0">
                <a:latin typeface="Book Antiqua" panose="02040602050305030304" pitchFamily="18" charset="0"/>
              </a:rPr>
              <a:t>κλεμμένος χρόνος </a:t>
            </a:r>
            <a:r>
              <a:rPr lang="el-GR" sz="1800" dirty="0">
                <a:latin typeface="Book Antiqua" panose="02040602050305030304" pitchFamily="18" charset="0"/>
              </a:rPr>
              <a:t>σε παιδιά και εκπαιδευτικούς για να γίνουν τα παραπάνω;</a:t>
            </a:r>
            <a:endParaRPr lang="en-SE" sz="18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968603ED-1296-77F7-C7C5-B7572B84757A}"/>
              </a:ext>
            </a:extLst>
          </p:cNvPr>
          <p:cNvSpPr>
            <a:spLocks noGrp="1"/>
          </p:cNvSpPr>
          <p:nvPr>
            <p:ph sz="half" idx="2"/>
          </p:nvPr>
        </p:nvSpPr>
        <p:spPr>
          <a:xfrm>
            <a:off x="5105400" y="990600"/>
            <a:ext cx="3886200" cy="5257800"/>
          </a:xfrm>
        </p:spPr>
        <p:txBody>
          <a:bodyPr>
            <a:normAutofit fontScale="55000" lnSpcReduction="20000"/>
          </a:bodyPr>
          <a:lstStyle/>
          <a:p>
            <a:endParaRPr lang="el-GR" sz="2000" dirty="0">
              <a:latin typeface="Book Antiqua" panose="02040602050305030304" pitchFamily="18" charset="0"/>
            </a:endParaRPr>
          </a:p>
          <a:p>
            <a:r>
              <a:rPr lang="el-GR" sz="2900" dirty="0">
                <a:latin typeface="Book Antiqua" panose="02040602050305030304" pitchFamily="18" charset="0"/>
              </a:rPr>
              <a:t>..η εξουσία δεν είναι μονοδιάστατη, δηλαδή δεν ασκείται μόνο ως κυριαρχία αλλά μέσα από τις αντιφάσεις που χαρακτηρίζουν τις σύγχρονες κοινωνίες. Μέσα στον τρόπο που ασκείται  η εξουσία υπάρχουν οι δυνατότητες αντίστασης των πολιτών. …. Αυτή συνεπώς η αλλαγή της κοινωνίας, που είναι ο σκοπός των ριζοσπαστικών παιδαγωγών και έχει στόχο την απελευθέρωση των ανθρώπων, πρέπει να βασιστεί στην ανάπτυξη της ευαισθησίας, της φαντασίας και του λογικού των σημερινών μαθητών και αυριανών πολιτών, τόσο σε υποκειμενικό όσο και αντικειμενικό επίπεδο.</a:t>
            </a:r>
          </a:p>
          <a:p>
            <a:endParaRPr lang="el-GR" sz="2900" dirty="0">
              <a:latin typeface="Book Antiqua" panose="02040602050305030304" pitchFamily="18" charset="0"/>
            </a:endParaRPr>
          </a:p>
          <a:p>
            <a:r>
              <a:rPr lang="el-GR" sz="2900" dirty="0">
                <a:latin typeface="Book Antiqua" panose="02040602050305030304" pitchFamily="18" charset="0"/>
              </a:rPr>
              <a:t>Σ. Π. </a:t>
            </a:r>
            <a:r>
              <a:rPr lang="el-GR" sz="2900" dirty="0" err="1">
                <a:latin typeface="Book Antiqua" panose="02040602050305030304" pitchFamily="18" charset="0"/>
              </a:rPr>
              <a:t>Ράσης</a:t>
            </a:r>
            <a:r>
              <a:rPr lang="el-GR" sz="2900" dirty="0">
                <a:latin typeface="Book Antiqua" panose="02040602050305030304" pitchFamily="18" charset="0"/>
              </a:rPr>
              <a:t>, Πρόλογος για το βιβλίο του </a:t>
            </a:r>
            <a:r>
              <a:rPr lang="sv-SE" sz="2900" dirty="0">
                <a:latin typeface="Book Antiqua" panose="02040602050305030304" pitchFamily="18" charset="0"/>
              </a:rPr>
              <a:t>Michael Apple, </a:t>
            </a:r>
            <a:r>
              <a:rPr lang="el-GR" sz="2900" dirty="0">
                <a:latin typeface="Book Antiqua" panose="02040602050305030304" pitchFamily="18" charset="0"/>
              </a:rPr>
              <a:t>Εκπαίδευση και Εξουσία. </a:t>
            </a:r>
            <a:r>
              <a:rPr lang="el-GR" sz="2900" dirty="0" err="1">
                <a:latin typeface="Book Antiqua" panose="02040602050305030304" pitchFamily="18" charset="0"/>
              </a:rPr>
              <a:t>Παρατηρητ</a:t>
            </a:r>
            <a:r>
              <a:rPr lang="sv-SE" sz="2900" dirty="0" err="1">
                <a:latin typeface="Book Antiqua" panose="02040602050305030304" pitchFamily="18" charset="0"/>
              </a:rPr>
              <a:t>ή</a:t>
            </a:r>
            <a:r>
              <a:rPr lang="el-GR" sz="2900" dirty="0">
                <a:latin typeface="Book Antiqua" panose="02040602050305030304" pitchFamily="18" charset="0"/>
              </a:rPr>
              <a:t>ς. 1993. </a:t>
            </a:r>
            <a:endParaRPr lang="en-SE" sz="2900" dirty="0">
              <a:latin typeface="Book Antiqua" panose="02040602050305030304" pitchFamily="18" charset="0"/>
            </a:endParaRPr>
          </a:p>
        </p:txBody>
      </p:sp>
    </p:spTree>
    <p:extLst>
      <p:ext uri="{BB962C8B-B14F-4D97-AF65-F5344CB8AC3E}">
        <p14:creationId xmlns:p14="http://schemas.microsoft.com/office/powerpoint/2010/main" val="2780571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7D9D0-DDD5-82AD-2EF1-1528E57B46B1}"/>
              </a:ext>
            </a:extLst>
          </p:cNvPr>
          <p:cNvSpPr>
            <a:spLocks noGrp="1"/>
          </p:cNvSpPr>
          <p:nvPr>
            <p:ph type="title"/>
          </p:nvPr>
        </p:nvSpPr>
        <p:spPr>
          <a:xfrm>
            <a:off x="457200" y="274638"/>
            <a:ext cx="8229600" cy="182562"/>
          </a:xfrm>
        </p:spPr>
        <p:txBody>
          <a:bodyPr>
            <a:normAutofit fontScale="90000"/>
          </a:bodyPr>
          <a:lstStyle/>
          <a:p>
            <a:r>
              <a:rPr lang="el-GR" sz="2800" dirty="0">
                <a:latin typeface="Times New Roman" panose="02020603050405020304" pitchFamily="18" charset="0"/>
                <a:cs typeface="Times New Roman" panose="02020603050405020304" pitchFamily="18" charset="0"/>
              </a:rPr>
              <a:t>προς μια </a:t>
            </a:r>
            <a:r>
              <a:rPr lang="el-GR" sz="2800" dirty="0" err="1">
                <a:latin typeface="Times New Roman" panose="02020603050405020304" pitchFamily="18" charset="0"/>
                <a:cs typeface="Times New Roman" panose="02020603050405020304" pitchFamily="18" charset="0"/>
              </a:rPr>
              <a:t>απο</a:t>
            </a:r>
            <a:r>
              <a:rPr lang="sv-SE"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ανάπτυξη της μαθηματικής εκπαίδευσης;</a:t>
            </a:r>
            <a:endParaRPr lang="en-SE"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AF7A3BF-E340-170D-634D-F34D52F71399}"/>
              </a:ext>
            </a:extLst>
          </p:cNvPr>
          <p:cNvSpPr>
            <a:spLocks noGrp="1"/>
          </p:cNvSpPr>
          <p:nvPr>
            <p:ph idx="1"/>
          </p:nvPr>
        </p:nvSpPr>
        <p:spPr>
          <a:xfrm>
            <a:off x="457200" y="762000"/>
            <a:ext cx="8229600" cy="5821362"/>
          </a:xfrm>
        </p:spPr>
        <p:txBody>
          <a:bodyPr>
            <a:normAutofit fontScale="32500" lnSpcReduction="20000"/>
          </a:bodyPr>
          <a:lstStyle/>
          <a:p>
            <a:pPr marL="0" indent="0">
              <a:buNone/>
            </a:pPr>
            <a:r>
              <a:rPr lang="el-GR" sz="7400" dirty="0">
                <a:solidFill>
                  <a:srgbClr val="C00000"/>
                </a:solidFill>
                <a:latin typeface="Times New Roman" panose="02020603050405020304" pitchFamily="18" charset="0"/>
                <a:cs typeface="Times New Roman" panose="02020603050405020304" pitchFamily="18" charset="0"/>
              </a:rPr>
              <a:t>μας λέει η </a:t>
            </a:r>
            <a:r>
              <a:rPr lang="sv-SE" sz="7400" dirty="0">
                <a:solidFill>
                  <a:srgbClr val="C00000"/>
                </a:solidFill>
                <a:latin typeface="Times New Roman" panose="02020603050405020304" pitchFamily="18" charset="0"/>
                <a:cs typeface="Times New Roman" panose="02020603050405020304" pitchFamily="18" charset="0"/>
              </a:rPr>
              <a:t>Francoise </a:t>
            </a:r>
            <a:r>
              <a:rPr lang="sv-SE" sz="7400" dirty="0" err="1">
                <a:solidFill>
                  <a:srgbClr val="C00000"/>
                </a:solidFill>
                <a:latin typeface="Times New Roman" panose="02020603050405020304" pitchFamily="18" charset="0"/>
                <a:cs typeface="Times New Roman" panose="02020603050405020304" pitchFamily="18" charset="0"/>
              </a:rPr>
              <a:t>Verges</a:t>
            </a:r>
            <a:r>
              <a:rPr lang="sv-SE" sz="7400" dirty="0">
                <a:solidFill>
                  <a:srgbClr val="C00000"/>
                </a:solidFill>
                <a:latin typeface="Times New Roman" panose="02020603050405020304" pitchFamily="18" charset="0"/>
                <a:cs typeface="Times New Roman" panose="02020603050405020304" pitchFamily="18" charset="0"/>
              </a:rPr>
              <a:t>:</a:t>
            </a:r>
          </a:p>
          <a:p>
            <a:pPr marL="0" indent="0">
              <a:buNone/>
            </a:pPr>
            <a:r>
              <a:rPr lang="sv-SE" sz="7400" dirty="0">
                <a:latin typeface="Times New Roman" panose="02020603050405020304" pitchFamily="18" charset="0"/>
                <a:cs typeface="Times New Roman" panose="02020603050405020304" pitchFamily="18" charset="0"/>
              </a:rPr>
              <a:t>…</a:t>
            </a:r>
            <a:r>
              <a:rPr lang="sv-SE" sz="7400" dirty="0" err="1">
                <a:latin typeface="Times New Roman" panose="02020603050405020304" pitchFamily="18" charset="0"/>
                <a:cs typeface="Times New Roman" panose="02020603050405020304" pitchFamily="18" charset="0"/>
              </a:rPr>
              <a:t>ό</a:t>
            </a:r>
            <a:r>
              <a:rPr lang="el-GR" sz="7400" dirty="0" err="1">
                <a:latin typeface="Times New Roman" panose="02020603050405020304" pitchFamily="18" charset="0"/>
                <a:cs typeface="Times New Roman" panose="02020603050405020304" pitchFamily="18" charset="0"/>
              </a:rPr>
              <a:t>ταν</a:t>
            </a:r>
            <a:r>
              <a:rPr lang="el-GR" sz="7400" dirty="0">
                <a:latin typeface="Times New Roman" panose="02020603050405020304" pitchFamily="18" charset="0"/>
                <a:cs typeface="Times New Roman" panose="02020603050405020304" pitchFamily="18" charset="0"/>
              </a:rPr>
              <a:t> παρουσίαζα μια κριτική παιδαγωγική της </a:t>
            </a:r>
            <a:r>
              <a:rPr lang="el-GR" sz="7400" dirty="0" err="1">
                <a:latin typeface="Times New Roman" panose="02020603050405020304" pitchFamily="18" charset="0"/>
                <a:cs typeface="Times New Roman" panose="02020603050405020304" pitchFamily="18" charset="0"/>
              </a:rPr>
              <a:t>απο</a:t>
            </a:r>
            <a:r>
              <a:rPr lang="sv-SE" sz="7400" dirty="0">
                <a:latin typeface="Times New Roman" panose="02020603050405020304" pitchFamily="18" charset="0"/>
                <a:cs typeface="Times New Roman" panose="02020603050405020304" pitchFamily="18" charset="0"/>
              </a:rPr>
              <a:t>-</a:t>
            </a:r>
            <a:r>
              <a:rPr lang="el-GR" sz="7400" dirty="0" err="1">
                <a:latin typeface="Times New Roman" panose="02020603050405020304" pitchFamily="18" charset="0"/>
                <a:cs typeface="Times New Roman" panose="02020603050405020304" pitchFamily="18" charset="0"/>
              </a:rPr>
              <a:t>αποικιοποίησης</a:t>
            </a:r>
            <a:r>
              <a:rPr lang="el-GR" sz="7400" dirty="0">
                <a:latin typeface="Times New Roman" panose="02020603050405020304" pitchFamily="18" charset="0"/>
                <a:cs typeface="Times New Roman" panose="02020603050405020304" pitchFamily="18" charset="0"/>
              </a:rPr>
              <a:t>, χρησιμοποίησα την </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μπανάνα</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για να φωτίσω κάποιες αναλογίες και εκλεκτικές συγγένειες</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τη μεταφορά της μπανάνας από τη Νέα Γουινέα στον υπόλοιπο κόσμο, τη σχέση της μπανάνας και του ιμπεριαλισμού των ΗΠΑ </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τα κράτη</a:t>
            </a:r>
            <a:r>
              <a:rPr lang="sv-SE" sz="7400" dirty="0">
                <a:latin typeface="Times New Roman" panose="02020603050405020304" pitchFamily="18" charset="0"/>
                <a:cs typeface="Times New Roman" panose="02020603050405020304" pitchFamily="18" charset="0"/>
              </a:rPr>
              <a:t>-</a:t>
            </a:r>
            <a:r>
              <a:rPr lang="el-GR" sz="7400" dirty="0" err="1">
                <a:latin typeface="Times New Roman" panose="02020603050405020304" pitchFamily="18" charset="0"/>
                <a:cs typeface="Times New Roman" panose="02020603050405020304" pitchFamily="18" charset="0"/>
              </a:rPr>
              <a:t>μπανανίες</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μεταξύ της μπανάνας και της αγροκαλλιέργειας </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η χρήση παρασιτοκτόνων, εντομοκτόνων </a:t>
            </a:r>
            <a:r>
              <a:rPr lang="el-GR" sz="7400" dirty="0" err="1">
                <a:latin typeface="Times New Roman" panose="02020603050405020304" pitchFamily="18" charset="0"/>
                <a:cs typeface="Times New Roman" panose="02020603050405020304" pitchFamily="18" charset="0"/>
              </a:rPr>
              <a:t>κλπ</a:t>
            </a:r>
            <a:r>
              <a:rPr lang="sv-SE" sz="7400" dirty="0">
                <a:latin typeface="Times New Roman" panose="02020603050405020304" pitchFamily="18" charset="0"/>
                <a:cs typeface="Times New Roman" panose="02020603050405020304" pitchFamily="18" charset="0"/>
              </a:rPr>
              <a:t>), </a:t>
            </a:r>
            <a:r>
              <a:rPr lang="el-GR" sz="7400" dirty="0" err="1">
                <a:latin typeface="Times New Roman" panose="02020603050405020304" pitchFamily="18" charset="0"/>
                <a:cs typeface="Times New Roman" panose="02020603050405020304" pitchFamily="18" charset="0"/>
              </a:rPr>
              <a:t>μεταξ</a:t>
            </a:r>
            <a:r>
              <a:rPr lang="sv-SE" sz="7400" dirty="0" err="1">
                <a:latin typeface="Times New Roman" panose="02020603050405020304" pitchFamily="18" charset="0"/>
                <a:cs typeface="Times New Roman" panose="02020603050405020304" pitchFamily="18" charset="0"/>
              </a:rPr>
              <a:t>ύ</a:t>
            </a:r>
            <a:r>
              <a:rPr lang="el-GR" sz="7400" dirty="0">
                <a:latin typeface="Times New Roman" panose="02020603050405020304" pitchFamily="18" charset="0"/>
                <a:cs typeface="Times New Roman" panose="02020603050405020304" pitchFamily="18" charset="0"/>
              </a:rPr>
              <a:t> μπανάνας και των εργασιακών συνθηκών </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τα καθεστώτα δουλοκτητικών φυτειών, η σεξουαλική βία, η καταπίεση</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μεταξύ της μπανάνας και της σεξουαλικότητας, μπανάνας και μουσικής</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της μπανάνας και του ρατσισμού </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πότε ξεκίνησαν να συνδέονται οι μπανάνες και η </a:t>
            </a:r>
            <a:r>
              <a:rPr lang="el-GR" sz="7400" dirty="0" err="1">
                <a:latin typeface="Times New Roman" panose="02020603050405020304" pitchFamily="18" charset="0"/>
                <a:cs typeface="Times New Roman" panose="02020603050405020304" pitchFamily="18" charset="0"/>
              </a:rPr>
              <a:t>νεγροφοβία</a:t>
            </a:r>
            <a:r>
              <a:rPr lang="sv-SE" sz="7400" dirty="0">
                <a:latin typeface="Times New Roman" panose="02020603050405020304" pitchFamily="18" charset="0"/>
                <a:cs typeface="Times New Roman" panose="02020603050405020304" pitchFamily="18" charset="0"/>
              </a:rPr>
              <a:t>)</a:t>
            </a:r>
            <a:r>
              <a:rPr lang="el-GR" sz="7400" dirty="0">
                <a:latin typeface="Times New Roman" panose="02020603050405020304" pitchFamily="18" charset="0"/>
                <a:cs typeface="Times New Roman" panose="02020603050405020304" pitchFamily="18" charset="0"/>
              </a:rPr>
              <a:t>, της μπανάνας και της επιστήμης</a:t>
            </a:r>
            <a:r>
              <a:rPr lang="sv-SE" sz="7400" dirty="0">
                <a:latin typeface="Times New Roman" panose="02020603050405020304" pitchFamily="18" charset="0"/>
                <a:cs typeface="Times New Roman" panose="02020603050405020304" pitchFamily="18" charset="0"/>
              </a:rPr>
              <a:t> (</a:t>
            </a:r>
            <a:r>
              <a:rPr lang="sv-SE" sz="7400" dirty="0" err="1">
                <a:latin typeface="Times New Roman" panose="02020603050405020304" pitchFamily="18" charset="0"/>
                <a:cs typeface="Times New Roman" panose="02020603050405020304" pitchFamily="18" charset="0"/>
              </a:rPr>
              <a:t>έ</a:t>
            </a:r>
            <a:r>
              <a:rPr lang="el-GR" sz="7400" dirty="0" err="1">
                <a:latin typeface="Times New Roman" panose="02020603050405020304" pitchFamily="18" charset="0"/>
                <a:cs typeface="Times New Roman" panose="02020603050405020304" pitchFamily="18" charset="0"/>
              </a:rPr>
              <a:t>ρευνες</a:t>
            </a:r>
            <a:r>
              <a:rPr lang="el-GR" sz="7400" dirty="0">
                <a:latin typeface="Times New Roman" panose="02020603050405020304" pitchFamily="18" charset="0"/>
                <a:cs typeface="Times New Roman" panose="02020603050405020304" pitchFamily="18" charset="0"/>
              </a:rPr>
              <a:t> που προσπαθούν να ανακαλύψουν μεθόδους που βάζουν σε εφαρμογή την καλλιέργεια της τέλειας μπανάνας</a:t>
            </a:r>
            <a:r>
              <a:rPr lang="sv-SE" sz="7400" dirty="0">
                <a:latin typeface="Times New Roman" panose="02020603050405020304" pitchFamily="18" charset="0"/>
                <a:cs typeface="Times New Roman" panose="02020603050405020304" pitchFamily="18" charset="0"/>
              </a:rPr>
              <a:t>), </a:t>
            </a:r>
            <a:r>
              <a:rPr lang="el-GR" sz="7400" dirty="0">
                <a:latin typeface="Times New Roman" panose="02020603050405020304" pitchFamily="18" charset="0"/>
                <a:cs typeface="Times New Roman" panose="02020603050405020304" pitchFamily="18" charset="0"/>
              </a:rPr>
              <a:t>της μπανάνας και της </a:t>
            </a:r>
            <a:r>
              <a:rPr lang="el-GR" sz="7400" dirty="0" err="1">
                <a:latin typeface="Times New Roman" panose="02020603050405020304" pitchFamily="18" charset="0"/>
                <a:cs typeface="Times New Roman" panose="02020603050405020304" pitchFamily="18" charset="0"/>
              </a:rPr>
              <a:t>καταναλωσης</a:t>
            </a:r>
            <a:r>
              <a:rPr lang="el-GR" sz="7400" dirty="0">
                <a:latin typeface="Times New Roman" panose="02020603050405020304" pitchFamily="18" charset="0"/>
                <a:cs typeface="Times New Roman" panose="02020603050405020304" pitchFamily="18" charset="0"/>
              </a:rPr>
              <a:t>……</a:t>
            </a:r>
          </a:p>
          <a:p>
            <a:pPr marL="0" indent="0">
              <a:buNone/>
            </a:pPr>
            <a:endParaRPr lang="sv-SE" sz="1800" dirty="0">
              <a:latin typeface="Times New Roman" panose="02020603050405020304" pitchFamily="18" charset="0"/>
              <a:cs typeface="Times New Roman" panose="02020603050405020304" pitchFamily="18" charset="0"/>
            </a:endParaRPr>
          </a:p>
          <a:p>
            <a:pPr marL="0" indent="0">
              <a:buNone/>
            </a:pPr>
            <a:endParaRPr lang="sv-SE" sz="1800" dirty="0">
              <a:latin typeface="Times New Roman" panose="02020603050405020304" pitchFamily="18" charset="0"/>
              <a:cs typeface="Times New Roman" panose="02020603050405020304" pitchFamily="18" charset="0"/>
            </a:endParaRPr>
          </a:p>
          <a:p>
            <a:pPr marL="0" indent="0" algn="r">
              <a:buNone/>
            </a:pPr>
            <a:r>
              <a:rPr lang="sv-SE" sz="5500" dirty="0">
                <a:latin typeface="Times New Roman" panose="02020603050405020304" pitchFamily="18" charset="0"/>
                <a:cs typeface="Times New Roman" panose="02020603050405020304" pitchFamily="18" charset="0"/>
              </a:rPr>
              <a:t>Francoise </a:t>
            </a:r>
            <a:r>
              <a:rPr lang="sv-SE" sz="5500" dirty="0" err="1">
                <a:latin typeface="Times New Roman" panose="02020603050405020304" pitchFamily="18" charset="0"/>
                <a:cs typeface="Times New Roman" panose="02020603050405020304" pitchFamily="18" charset="0"/>
              </a:rPr>
              <a:t>Verges</a:t>
            </a:r>
            <a:r>
              <a:rPr lang="sv-SE" sz="5500" dirty="0">
                <a:latin typeface="Times New Roman" panose="02020603050405020304" pitchFamily="18" charset="0"/>
                <a:cs typeface="Times New Roman" panose="02020603050405020304" pitchFamily="18" charset="0"/>
              </a:rPr>
              <a:t>, </a:t>
            </a:r>
            <a:r>
              <a:rPr lang="sv-SE" sz="5500" dirty="0" err="1">
                <a:latin typeface="Times New Roman" panose="02020603050405020304" pitchFamily="18" charset="0"/>
                <a:cs typeface="Times New Roman" panose="02020603050405020304" pitchFamily="18" charset="0"/>
              </a:rPr>
              <a:t>Un</a:t>
            </a:r>
            <a:r>
              <a:rPr lang="sv-SE" sz="5500" dirty="0">
                <a:latin typeface="Times New Roman" panose="02020603050405020304" pitchFamily="18" charset="0"/>
                <a:cs typeface="Times New Roman" panose="02020603050405020304" pitchFamily="18" charset="0"/>
              </a:rPr>
              <a:t> </a:t>
            </a:r>
            <a:r>
              <a:rPr lang="sv-SE" sz="5500" dirty="0" err="1">
                <a:latin typeface="Times New Roman" panose="02020603050405020304" pitchFamily="18" charset="0"/>
                <a:cs typeface="Times New Roman" panose="02020603050405020304" pitchFamily="18" charset="0"/>
              </a:rPr>
              <a:t>feminisme</a:t>
            </a:r>
            <a:r>
              <a:rPr lang="sv-SE" sz="5500" dirty="0">
                <a:latin typeface="Times New Roman" panose="02020603050405020304" pitchFamily="18" charset="0"/>
                <a:cs typeface="Times New Roman" panose="02020603050405020304" pitchFamily="18" charset="0"/>
              </a:rPr>
              <a:t> </a:t>
            </a:r>
            <a:r>
              <a:rPr lang="sv-SE" sz="5500" dirty="0" err="1">
                <a:latin typeface="Times New Roman" panose="02020603050405020304" pitchFamily="18" charset="0"/>
                <a:cs typeface="Times New Roman" panose="02020603050405020304" pitchFamily="18" charset="0"/>
              </a:rPr>
              <a:t>decoloniel</a:t>
            </a:r>
            <a:r>
              <a:rPr lang="sv-SE" sz="5500" dirty="0">
                <a:latin typeface="Times New Roman" panose="02020603050405020304" pitchFamily="18" charset="0"/>
                <a:cs typeface="Times New Roman" panose="02020603050405020304" pitchFamily="18" charset="0"/>
              </a:rPr>
              <a:t>, La </a:t>
            </a:r>
            <a:r>
              <a:rPr lang="sv-SE" sz="5500" dirty="0" err="1">
                <a:latin typeface="Times New Roman" panose="02020603050405020304" pitchFamily="18" charset="0"/>
                <a:cs typeface="Times New Roman" panose="02020603050405020304" pitchFamily="18" charset="0"/>
              </a:rPr>
              <a:t>Fabrique</a:t>
            </a:r>
            <a:r>
              <a:rPr lang="sv-SE" sz="5500" dirty="0">
                <a:latin typeface="Times New Roman" panose="02020603050405020304" pitchFamily="18" charset="0"/>
                <a:cs typeface="Times New Roman" panose="02020603050405020304" pitchFamily="18" charset="0"/>
              </a:rPr>
              <a:t>, 2019</a:t>
            </a:r>
            <a:endParaRPr lang="en-SE" sz="5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763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48" y="274638"/>
            <a:ext cx="8817552" cy="525276"/>
          </a:xfrm>
        </p:spPr>
        <p:txBody>
          <a:bodyPr>
            <a:normAutofit/>
          </a:bodyPr>
          <a:lstStyle/>
          <a:p>
            <a:r>
              <a:rPr lang="el-GR" sz="2400" dirty="0">
                <a:solidFill>
                  <a:schemeClr val="bg1">
                    <a:lumMod val="50000"/>
                  </a:schemeClr>
                </a:solidFill>
                <a:latin typeface="Times New Roman" charset="0"/>
                <a:ea typeface="Times New Roman" charset="0"/>
                <a:cs typeface="Times New Roman" charset="0"/>
              </a:rPr>
              <a:t>μετρώντας το σώμα και η ενίσχυση ή η αποδόμηση του κανονικού;</a:t>
            </a:r>
          </a:p>
        </p:txBody>
      </p:sp>
      <p:pic>
        <p:nvPicPr>
          <p:cNvPr id="2050" name="Picture 2" descr="C:\Users\chronaki\Desktop\ADMIN_Volos_2011\Hmerida_Mathematics_EarlyAges_2012\fotos\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848" y="4192229"/>
            <a:ext cx="1481456" cy="202141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ADMIN_Volos_2011\Hmerida_Mathematics_EarlyAges_2012\fotos\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930" y="1521533"/>
            <a:ext cx="2682216" cy="19490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chronaki\Desktop\ADMIN_Volos_2011\Hmerida_Mathematics_EarlyAges_2012\fotos\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4651" y="3452049"/>
            <a:ext cx="2758051" cy="32998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vitruvius">
            <a:extLst>
              <a:ext uri="{FF2B5EF4-FFF2-40B4-BE49-F238E27FC236}">
                <a16:creationId xmlns:a16="http://schemas.microsoft.com/office/drawing/2014/main" id="{B8E4EBE9-5DE1-35F5-1E9E-EAC397F95A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2954" y="1337412"/>
            <a:ext cx="2633198" cy="36449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vitruvius">
            <a:extLst>
              <a:ext uri="{FF2B5EF4-FFF2-40B4-BE49-F238E27FC236}">
                <a16:creationId xmlns:a16="http://schemas.microsoft.com/office/drawing/2014/main" id="{AAE11530-C4E9-075E-2624-4D20E235A4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7169" y="1308508"/>
            <a:ext cx="2593750" cy="3644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78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B405D-B1D0-6F0E-1A5B-07410292464B}"/>
              </a:ext>
            </a:extLst>
          </p:cNvPr>
          <p:cNvSpPr>
            <a:spLocks noGrp="1"/>
          </p:cNvSpPr>
          <p:nvPr>
            <p:ph type="title"/>
          </p:nvPr>
        </p:nvSpPr>
        <p:spPr/>
        <p:txBody>
          <a:bodyPr/>
          <a:lstStyle/>
          <a:p>
            <a:r>
              <a:rPr lang="en-GB" dirty="0">
                <a:hlinkClick r:id="rId2"/>
              </a:rPr>
              <a:t>M</a:t>
            </a:r>
            <a:r>
              <a:rPr lang="en-SE" dirty="0">
                <a:hlinkClick r:id="rId2"/>
              </a:rPr>
              <a:t>useum Mathematics</a:t>
            </a:r>
            <a:endParaRPr lang="en-SE" dirty="0"/>
          </a:p>
        </p:txBody>
      </p:sp>
      <p:pic>
        <p:nvPicPr>
          <p:cNvPr id="3074" name="Picture 2" descr="Image result for hottenton venus scientists">
            <a:extLst>
              <a:ext uri="{FF2B5EF4-FFF2-40B4-BE49-F238E27FC236}">
                <a16:creationId xmlns:a16="http://schemas.microsoft.com/office/drawing/2014/main" id="{9272FCF9-4DEF-4784-0437-BC406A3503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33800" y="4242280"/>
            <a:ext cx="4495800" cy="184983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hottenton venus scientists">
            <a:extLst>
              <a:ext uri="{FF2B5EF4-FFF2-40B4-BE49-F238E27FC236}">
                <a16:creationId xmlns:a16="http://schemas.microsoft.com/office/drawing/2014/main" id="{888A53FC-5EFD-DE8F-D676-74892A4271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359" y="1520114"/>
            <a:ext cx="2921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358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47" y="4556574"/>
            <a:ext cx="5248245" cy="1655375"/>
          </a:xfrm>
        </p:spPr>
        <p:txBody>
          <a:bodyPr>
            <a:normAutofit fontScale="90000"/>
          </a:bodyPr>
          <a:lstStyle/>
          <a:p>
            <a:br>
              <a:rPr lang="en-US" sz="2400" i="1" dirty="0">
                <a:latin typeface="Times New Roman" charset="0"/>
                <a:ea typeface="Times New Roman" charset="0"/>
                <a:cs typeface="Times New Roman" charset="0"/>
              </a:rPr>
            </a:br>
            <a:br>
              <a:rPr lang="en-US" sz="2400" i="1" dirty="0">
                <a:latin typeface="Times New Roman" charset="0"/>
                <a:ea typeface="Times New Roman" charset="0"/>
                <a:cs typeface="Times New Roman" charset="0"/>
              </a:rPr>
            </a:br>
            <a:br>
              <a:rPr lang="en-US" sz="2400" dirty="0">
                <a:latin typeface="Times New Roman" charset="0"/>
                <a:ea typeface="Times New Roman" charset="0"/>
                <a:cs typeface="Times New Roman" charset="0"/>
              </a:rPr>
            </a:br>
            <a:r>
              <a:rPr lang="en-US" sz="2400" dirty="0">
                <a:latin typeface="Times New Roman" charset="0"/>
                <a:ea typeface="Times New Roman" charset="0"/>
                <a:cs typeface="Times New Roman" charset="0"/>
              </a:rPr>
              <a:t>2000s</a:t>
            </a:r>
            <a:r>
              <a:rPr lang="el-GR" sz="2400" dirty="0">
                <a:latin typeface="Times New Roman" charset="0"/>
                <a:ea typeface="Times New Roman" charset="0"/>
                <a:cs typeface="Times New Roman" charset="0"/>
              </a:rPr>
              <a:t> </a:t>
            </a:r>
            <a:r>
              <a:rPr lang="sv-SE" sz="2400" dirty="0">
                <a:latin typeface="Times New Roman" charset="0"/>
                <a:ea typeface="Times New Roman" charset="0"/>
                <a:cs typeface="Times New Roman" charset="0"/>
              </a:rPr>
              <a:t>:: </a:t>
            </a:r>
            <a:r>
              <a:rPr lang="el-GR" sz="2400" dirty="0">
                <a:latin typeface="Times New Roman" charset="0"/>
                <a:ea typeface="Times New Roman" charset="0"/>
                <a:cs typeface="Times New Roman" charset="0"/>
              </a:rPr>
              <a:t>διασχίζοντας την επίσημη γλώσσα του ΑΠ με έμφαση στην καθημερινότητα</a:t>
            </a:r>
            <a:br>
              <a:rPr lang="en-US" sz="2400" i="1" dirty="0">
                <a:latin typeface="Times New Roman" charset="0"/>
                <a:ea typeface="Times New Roman" charset="0"/>
                <a:cs typeface="Times New Roman" charset="0"/>
              </a:rPr>
            </a:br>
            <a:br>
              <a:rPr lang="en-US" sz="2400" dirty="0">
                <a:latin typeface="Times New Roman" charset="0"/>
                <a:ea typeface="Times New Roman" charset="0"/>
                <a:cs typeface="Times New Roman" charset="0"/>
              </a:rPr>
            </a:br>
            <a:br>
              <a:rPr lang="en-US" sz="2400" dirty="0">
                <a:latin typeface="Times New Roman" charset="0"/>
                <a:ea typeface="Times New Roman" charset="0"/>
                <a:cs typeface="Times New Roman" charset="0"/>
              </a:rPr>
            </a:br>
            <a:endParaRPr lang="en-US" sz="2400" dirty="0">
              <a:latin typeface="Times New Roman" charset="0"/>
              <a:ea typeface="Times New Roman" charset="0"/>
              <a:cs typeface="Times New Roman" charset="0"/>
            </a:endParaRPr>
          </a:p>
        </p:txBody>
      </p:sp>
      <p:pic>
        <p:nvPicPr>
          <p:cNvPr id="4" name="Picture 3" descr="C:\Users\anna\Documents\ANNA\2-My Papers\2009\for Kontopodis book\pictures for Michalis_chapter\photo2_masked.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089" y="1981200"/>
            <a:ext cx="2607734" cy="162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Untitle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5566" y="613917"/>
            <a:ext cx="2574339" cy="3394472"/>
          </a:xfrm>
          <a:prstGeom prst="rect">
            <a:avLst/>
          </a:prstGeom>
          <a:noFill/>
        </p:spPr>
      </p:pic>
      <p:pic>
        <p:nvPicPr>
          <p:cNvPr id="6" name="Picture 2" descr="C:\Users\anna\Documents\ANNA\5-myPAPERS\2005-2006-2007\2007-8\Lesotho-talk\pictures -teaching experiment\sellin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350" y="1981200"/>
            <a:ext cx="2718689" cy="162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anna\Documents\ANNA\5-myPAPERS\2005-2006-2007\2007-8\Lesotho-talk\pictures -teaching experiment\selling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2462" y="4423099"/>
            <a:ext cx="2574339" cy="165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988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1" y="1131094"/>
            <a:ext cx="5395614" cy="1530109"/>
          </a:xfrm>
        </p:spPr>
        <p:txBody>
          <a:bodyPr>
            <a:normAutofit fontScale="90000"/>
          </a:bodyPr>
          <a:lstStyle/>
          <a:p>
            <a:br>
              <a:rPr lang="en-US" sz="2400" dirty="0"/>
            </a:br>
            <a:br>
              <a:rPr lang="en-US" sz="2400" dirty="0"/>
            </a:br>
            <a:br>
              <a:rPr lang="en-US" sz="2400" dirty="0">
                <a:latin typeface="Times New Roman" charset="0"/>
                <a:ea typeface="Times New Roman" charset="0"/>
                <a:cs typeface="Times New Roman" charset="0"/>
              </a:rPr>
            </a:br>
            <a:r>
              <a:rPr lang="en-US" sz="2400" dirty="0">
                <a:latin typeface="Times New Roman" charset="0"/>
                <a:ea typeface="Times New Roman" charset="0"/>
                <a:cs typeface="Times New Roman" charset="0"/>
              </a:rPr>
              <a:t>2010s</a:t>
            </a:r>
            <a:r>
              <a:rPr lang="el-GR" sz="2400" dirty="0">
                <a:latin typeface="Times New Roman" charset="0"/>
                <a:ea typeface="Times New Roman" charset="0"/>
                <a:cs typeface="Times New Roman" charset="0"/>
              </a:rPr>
              <a:t> </a:t>
            </a:r>
            <a:r>
              <a:rPr lang="sv-SE" sz="2400" dirty="0">
                <a:latin typeface="Times New Roman" charset="0"/>
                <a:ea typeface="Times New Roman" charset="0"/>
                <a:cs typeface="Times New Roman" charset="0"/>
              </a:rPr>
              <a:t>:: </a:t>
            </a:r>
            <a:r>
              <a:rPr lang="el-GR" sz="2400" dirty="0">
                <a:latin typeface="Times New Roman" charset="0"/>
                <a:ea typeface="Times New Roman" charset="0"/>
                <a:cs typeface="Times New Roman" charset="0"/>
              </a:rPr>
              <a:t>αποσταθεροποιώντας τον επίσημο λόγο για τα μαθηματικά διασχίζοντας το τοπικό</a:t>
            </a:r>
            <a:br>
              <a:rPr lang="en-US" sz="2400" dirty="0">
                <a:latin typeface="Times New Roman" charset="0"/>
                <a:ea typeface="Times New Roman" charset="0"/>
                <a:cs typeface="Times New Roman" charset="0"/>
              </a:rPr>
            </a:br>
            <a:br>
              <a:rPr lang="en-US" sz="2400" dirty="0">
                <a:latin typeface="Times New Roman" charset="0"/>
                <a:ea typeface="Times New Roman" charset="0"/>
                <a:cs typeface="Times New Roman" charset="0"/>
              </a:rPr>
            </a:br>
            <a:br>
              <a:rPr lang="en-US" sz="2400" dirty="0"/>
            </a:br>
            <a:br>
              <a:rPr lang="en-US" sz="2400" dirty="0"/>
            </a:br>
            <a:br>
              <a:rPr lang="en-US" sz="2400" dirty="0"/>
            </a:br>
            <a:endParaRPr lang="en-US"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293" y="2965717"/>
            <a:ext cx="5395614" cy="3035033"/>
          </a:xfrm>
          <a:prstGeom prst="rect">
            <a:avLst/>
          </a:prstGeom>
        </p:spPr>
      </p:pic>
      <p:pic>
        <p:nvPicPr>
          <p:cNvPr id="5" name="Εικόνα 10"/>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5825259" y="2832367"/>
            <a:ext cx="2979760" cy="3035033"/>
          </a:xfrm>
          <a:prstGeom prst="rect">
            <a:avLst/>
          </a:prstGeom>
        </p:spPr>
      </p:pic>
      <p:pic>
        <p:nvPicPr>
          <p:cNvPr id="6" name="Εικόνα 7"/>
          <p:cNvPicPr/>
          <p:nvPr/>
        </p:nvPicPr>
        <p:blipFill>
          <a:blip r:embed="rId4" cstate="print">
            <a:extLst>
              <a:ext uri="{28A0092B-C50C-407E-A947-70E740481C1C}">
                <a14:useLocalDpi xmlns:a14="http://schemas.microsoft.com/office/drawing/2010/main" val="0"/>
              </a:ext>
            </a:extLst>
          </a:blip>
          <a:stretch>
            <a:fillRect/>
          </a:stretch>
        </p:blipFill>
        <p:spPr>
          <a:xfrm>
            <a:off x="5998143" y="977298"/>
            <a:ext cx="2633991" cy="1683905"/>
          </a:xfrm>
          <a:prstGeom prst="rect">
            <a:avLst/>
          </a:prstGeom>
        </p:spPr>
      </p:pic>
    </p:spTree>
    <p:extLst>
      <p:ext uri="{BB962C8B-B14F-4D97-AF65-F5344CB8AC3E}">
        <p14:creationId xmlns:p14="http://schemas.microsoft.com/office/powerpoint/2010/main" val="19778884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89F824-2929-AF20-37B9-F13D53402B42}"/>
              </a:ext>
            </a:extLst>
          </p:cNvPr>
          <p:cNvSpPr>
            <a:spLocks noGrp="1"/>
          </p:cNvSpPr>
          <p:nvPr>
            <p:ph idx="1"/>
          </p:nvPr>
        </p:nvSpPr>
        <p:spPr>
          <a:xfrm>
            <a:off x="457200" y="762000"/>
            <a:ext cx="8229600" cy="5364163"/>
          </a:xfrm>
        </p:spPr>
        <p:txBody>
          <a:bodyPr>
            <a:normAutofit fontScale="85000" lnSpcReduction="20000"/>
          </a:bodyPr>
          <a:lstStyle/>
          <a:p>
            <a:pPr marL="0" indent="0">
              <a:buNone/>
            </a:pPr>
            <a:r>
              <a:rPr lang="el-GR" dirty="0">
                <a:solidFill>
                  <a:srgbClr val="C00000"/>
                </a:solidFill>
                <a:latin typeface="Times New Roman" panose="02020603050405020304" pitchFamily="18" charset="0"/>
                <a:cs typeface="Times New Roman" panose="02020603050405020304" pitchFamily="18" charset="0"/>
              </a:rPr>
              <a:t>σ</a:t>
            </a:r>
            <a:r>
              <a:rPr lang="el-GR" sz="3200" dirty="0">
                <a:solidFill>
                  <a:srgbClr val="C00000"/>
                </a:solidFill>
                <a:latin typeface="Times New Roman" panose="02020603050405020304" pitchFamily="18" charset="0"/>
                <a:cs typeface="Times New Roman" panose="02020603050405020304" pitchFamily="18" charset="0"/>
              </a:rPr>
              <a:t>υνεχ</a:t>
            </a:r>
            <a:r>
              <a:rPr lang="el-GR" dirty="0">
                <a:solidFill>
                  <a:srgbClr val="C00000"/>
                </a:solidFill>
                <a:latin typeface="Times New Roman" panose="02020603050405020304" pitchFamily="18" charset="0"/>
                <a:cs typeface="Times New Roman" panose="02020603050405020304" pitchFamily="18" charset="0"/>
              </a:rPr>
              <a:t>ίζει</a:t>
            </a:r>
            <a:r>
              <a:rPr lang="el-GR" sz="3200" dirty="0">
                <a:solidFill>
                  <a:srgbClr val="C00000"/>
                </a:solidFill>
                <a:latin typeface="Times New Roman" panose="02020603050405020304" pitchFamily="18" charset="0"/>
                <a:cs typeface="Times New Roman" panose="02020603050405020304" pitchFamily="18" charset="0"/>
              </a:rPr>
              <a:t> η </a:t>
            </a:r>
            <a:r>
              <a:rPr lang="sv-SE" sz="3200" dirty="0">
                <a:solidFill>
                  <a:srgbClr val="C00000"/>
                </a:solidFill>
                <a:latin typeface="Times New Roman" panose="02020603050405020304" pitchFamily="18" charset="0"/>
                <a:cs typeface="Times New Roman" panose="02020603050405020304" pitchFamily="18" charset="0"/>
              </a:rPr>
              <a:t>Francoise </a:t>
            </a:r>
            <a:r>
              <a:rPr lang="sv-SE" sz="3200" dirty="0" err="1">
                <a:solidFill>
                  <a:srgbClr val="C00000"/>
                </a:solidFill>
                <a:latin typeface="Times New Roman" panose="02020603050405020304" pitchFamily="18" charset="0"/>
                <a:cs typeface="Times New Roman" panose="02020603050405020304" pitchFamily="18" charset="0"/>
              </a:rPr>
              <a:t>Verges</a:t>
            </a:r>
            <a:r>
              <a:rPr lang="sv-SE" sz="3200" dirty="0">
                <a:solidFill>
                  <a:srgbClr val="C00000"/>
                </a:solidFill>
                <a:latin typeface="Times New Roman" panose="02020603050405020304" pitchFamily="18" charset="0"/>
                <a:cs typeface="Times New Roman" panose="02020603050405020304" pitchFamily="18" charset="0"/>
              </a:rPr>
              <a:t>:</a:t>
            </a:r>
          </a:p>
          <a:p>
            <a:pPr marL="0" indent="0">
              <a:buNone/>
            </a:pPr>
            <a:endParaRPr lang="el-GR" sz="3200" dirty="0">
              <a:latin typeface="Times New Roman" panose="02020603050405020304" pitchFamily="18" charset="0"/>
              <a:cs typeface="Times New Roman" panose="02020603050405020304" pitchFamily="18" charset="0"/>
            </a:endParaRPr>
          </a:p>
          <a:p>
            <a:pPr marL="0" indent="0">
              <a:buNone/>
            </a:pPr>
            <a:r>
              <a:rPr lang="el-GR" sz="3200" dirty="0">
                <a:latin typeface="Times New Roman" panose="02020603050405020304" pitchFamily="18" charset="0"/>
                <a:cs typeface="Times New Roman" panose="02020603050405020304" pitchFamily="18" charset="0"/>
              </a:rPr>
              <a:t>Η μέθοδος που ακολουθούμε είναι απλή</a:t>
            </a:r>
            <a:r>
              <a:rPr lang="sv-SE"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ξεκινάμε από ένα στοιχείο με σκοπό να αποκαλύψουμε το πολιτικό, οικονομικό, πολιτισμικό και κοινωνικό οικοσύστημα, ούτως ώστε να αποφύγουμε την κατάτμηση που έχει επιβάλει στο πεδίο έρευνας η Δυτική μέθοδος κοινωνικής επιστήμης.</a:t>
            </a:r>
          </a:p>
          <a:p>
            <a:pPr marL="0" indent="0">
              <a:buNone/>
            </a:pPr>
            <a:endParaRPr lang="el-GR" sz="3200" dirty="0">
              <a:latin typeface="Times New Roman" panose="02020603050405020304" pitchFamily="18" charset="0"/>
              <a:cs typeface="Times New Roman" panose="02020603050405020304" pitchFamily="18" charset="0"/>
            </a:endParaRPr>
          </a:p>
          <a:p>
            <a:pPr marL="0" indent="0">
              <a:buNone/>
            </a:pPr>
            <a:r>
              <a:rPr lang="el-GR" sz="3200" dirty="0">
                <a:latin typeface="Times New Roman" panose="02020603050405020304" pitchFamily="18" charset="0"/>
                <a:cs typeface="Times New Roman" panose="02020603050405020304" pitchFamily="18" charset="0"/>
              </a:rPr>
              <a:t>Οι πιο </a:t>
            </a:r>
            <a:r>
              <a:rPr lang="el-GR" sz="3200" dirty="0" err="1">
                <a:latin typeface="Times New Roman" panose="02020603050405020304" pitchFamily="18" charset="0"/>
                <a:cs typeface="Times New Roman" panose="02020603050405020304" pitchFamily="18" charset="0"/>
              </a:rPr>
              <a:t>διαφωτιστικ</a:t>
            </a:r>
            <a:r>
              <a:rPr lang="sv-SE" sz="3200" dirty="0" err="1">
                <a:latin typeface="Times New Roman" panose="02020603050405020304" pitchFamily="18" charset="0"/>
                <a:cs typeface="Times New Roman" panose="02020603050405020304" pitchFamily="18" charset="0"/>
              </a:rPr>
              <a:t>έ</a:t>
            </a:r>
            <a:r>
              <a:rPr lang="el-GR" sz="3200" dirty="0">
                <a:latin typeface="Times New Roman" panose="02020603050405020304" pitchFamily="18" charset="0"/>
                <a:cs typeface="Times New Roman" panose="02020603050405020304" pitchFamily="18" charset="0"/>
              </a:rPr>
              <a:t>ς και παραγωγικές αναλύσεις που παρουσιάστηκαν τις τελευταίες δεκαετίες είναι αυτές που </a:t>
            </a:r>
            <a:r>
              <a:rPr lang="el-GR" dirty="0">
                <a:latin typeface="Times New Roman" panose="02020603050405020304" pitchFamily="18" charset="0"/>
                <a:cs typeface="Times New Roman" panose="02020603050405020304" pitchFamily="18" charset="0"/>
              </a:rPr>
              <a:t>έ</a:t>
            </a:r>
            <a:r>
              <a:rPr lang="el-GR" sz="3200" dirty="0">
                <a:latin typeface="Times New Roman" panose="02020603050405020304" pitchFamily="18" charset="0"/>
                <a:cs typeface="Times New Roman" panose="02020603050405020304" pitchFamily="18" charset="0"/>
              </a:rPr>
              <a:t>χουν φέρει κοντά όσα πιο πολλά στοιχεία γίνεται για να υποδείξουν τη συγκεκριμένη μορφή των δικτύων καταπίεσης που συνυφαίνουν το πλέγμα </a:t>
            </a:r>
            <a:r>
              <a:rPr lang="el-GR" sz="3200" dirty="0" err="1">
                <a:latin typeface="Times New Roman" panose="02020603050405020304" pitchFamily="18" charset="0"/>
                <a:cs typeface="Times New Roman" panose="02020603050405020304" pitchFamily="18" charset="0"/>
              </a:rPr>
              <a:t>εκμετάλευσης</a:t>
            </a:r>
            <a:r>
              <a:rPr lang="el-GR" sz="3200" dirty="0">
                <a:latin typeface="Times New Roman" panose="02020603050405020304" pitchFamily="18" charset="0"/>
                <a:cs typeface="Times New Roman" panose="02020603050405020304" pitchFamily="18" charset="0"/>
              </a:rPr>
              <a:t> και διακρίσεων.</a:t>
            </a:r>
            <a:endParaRPr lang="sv-SE" sz="3200" dirty="0">
              <a:latin typeface="Times New Roman" panose="02020603050405020304" pitchFamily="18" charset="0"/>
              <a:cs typeface="Times New Roman" panose="02020603050405020304" pitchFamily="18" charset="0"/>
            </a:endParaRPr>
          </a:p>
          <a:p>
            <a:endParaRPr lang="en-SE" dirty="0"/>
          </a:p>
        </p:txBody>
      </p:sp>
    </p:spTree>
    <p:extLst>
      <p:ext uri="{BB962C8B-B14F-4D97-AF65-F5344CB8AC3E}">
        <p14:creationId xmlns:p14="http://schemas.microsoft.com/office/powerpoint/2010/main" val="222205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0E034DF-6697-D7CE-402F-BF4EEA02F1D4}"/>
              </a:ext>
            </a:extLst>
          </p:cNvPr>
          <p:cNvSpPr>
            <a:spLocks noGrp="1"/>
          </p:cNvSpPr>
          <p:nvPr>
            <p:ph sz="half" idx="1"/>
          </p:nvPr>
        </p:nvSpPr>
        <p:spPr>
          <a:xfrm>
            <a:off x="457200" y="762000"/>
            <a:ext cx="3581400" cy="5364163"/>
          </a:xfrm>
        </p:spPr>
        <p:txBody>
          <a:bodyPr>
            <a:normAutofit fontScale="55000" lnSpcReduction="20000"/>
          </a:bodyPr>
          <a:lstStyle/>
          <a:p>
            <a:r>
              <a:rPr lang="el-GR" b="0" i="0" dirty="0">
                <a:solidFill>
                  <a:srgbClr val="555555"/>
                </a:solidFill>
                <a:effectLst/>
                <a:latin typeface="Open Sans" panose="020B0606030504020204" pitchFamily="34" charset="0"/>
              </a:rPr>
              <a:t>Η διάλεξη και η συζήτηση με τον κύριο </a:t>
            </a:r>
            <a:r>
              <a:rPr lang="en-GB" b="0" i="0" dirty="0">
                <a:solidFill>
                  <a:srgbClr val="555555"/>
                </a:solidFill>
                <a:effectLst/>
                <a:latin typeface="Open Sans" panose="020B0606030504020204" pitchFamily="34" charset="0"/>
              </a:rPr>
              <a:t>Rick </a:t>
            </a:r>
            <a:r>
              <a:rPr lang="en-GB" b="0" i="0" dirty="0" err="1">
                <a:solidFill>
                  <a:srgbClr val="555555"/>
                </a:solidFill>
                <a:effectLst/>
                <a:latin typeface="Open Sans" panose="020B0606030504020204" pitchFamily="34" charset="0"/>
              </a:rPr>
              <a:t>Pinxten</a:t>
            </a:r>
            <a:r>
              <a:rPr lang="en-GB" b="0" i="0" dirty="0">
                <a:solidFill>
                  <a:srgbClr val="555555"/>
                </a:solidFill>
                <a:effectLst/>
                <a:latin typeface="Open Sans" panose="020B0606030504020204" pitchFamily="34" charset="0"/>
              </a:rPr>
              <a:t> </a:t>
            </a:r>
            <a:r>
              <a:rPr lang="el-GR" b="0" i="0" dirty="0">
                <a:solidFill>
                  <a:srgbClr val="555555"/>
                </a:solidFill>
                <a:effectLst/>
                <a:latin typeface="Open Sans" panose="020B0606030504020204" pitchFamily="34" charset="0"/>
              </a:rPr>
              <a:t>μου άρεσε </a:t>
            </a:r>
            <a:r>
              <a:rPr lang="el-GR" b="0" i="0" dirty="0" err="1">
                <a:solidFill>
                  <a:srgbClr val="555555"/>
                </a:solidFill>
                <a:effectLst/>
                <a:latin typeface="Open Sans" panose="020B0606030504020204" pitchFamily="34" charset="0"/>
              </a:rPr>
              <a:t>παρα</a:t>
            </a:r>
            <a:r>
              <a:rPr lang="el-GR" b="0" i="0" dirty="0">
                <a:solidFill>
                  <a:srgbClr val="555555"/>
                </a:solidFill>
                <a:effectLst/>
                <a:latin typeface="Open Sans" panose="020B0606030504020204" pitchFamily="34" charset="0"/>
              </a:rPr>
              <a:t> πολύ καθώς μου δόθηκε η ευκαιρία να μάθω για τους </a:t>
            </a:r>
            <a:r>
              <a:rPr lang="el-GR" b="0" i="0" dirty="0" err="1">
                <a:solidFill>
                  <a:srgbClr val="555555"/>
                </a:solidFill>
                <a:effectLst/>
                <a:latin typeface="Open Sans" panose="020B0606030504020204" pitchFamily="34" charset="0"/>
              </a:rPr>
              <a:t>Ναβαχους</a:t>
            </a:r>
            <a:r>
              <a:rPr lang="el-GR" b="0" i="0" dirty="0">
                <a:solidFill>
                  <a:srgbClr val="555555"/>
                </a:solidFill>
                <a:effectLst/>
                <a:latin typeface="Open Sans" panose="020B0606030504020204" pitchFamily="34" charset="0"/>
              </a:rPr>
              <a:t> και την κοσμοθεωρία που έχουν για την ζωή. Συγκεκριμένα μου έκανε πολύ εντύπωση το γεγονός πως νοιάζονται για μια ζωή που θα τους προσφέρει ηρεμία σε έναν κόσμο που οι περισσότερες κοινωνίες το μόνο που απαιτούν είναι η κυριαρχία και η εξουσία. </a:t>
            </a:r>
          </a:p>
          <a:p>
            <a:endParaRPr lang="el-GR" dirty="0">
              <a:solidFill>
                <a:srgbClr val="555555"/>
              </a:solidFill>
              <a:latin typeface="Open Sans" panose="020B0606030504020204" pitchFamily="34" charset="0"/>
            </a:endParaRPr>
          </a:p>
          <a:p>
            <a:r>
              <a:rPr lang="el-GR" b="1" i="0" dirty="0">
                <a:solidFill>
                  <a:srgbClr val="00B050"/>
                </a:solidFill>
                <a:effectLst/>
                <a:latin typeface="Open Sans" panose="020B0606030504020204" pitchFamily="34" charset="0"/>
              </a:rPr>
              <a:t>Η ερώτηση που θα έκανα είναι γιατί ενώ οι </a:t>
            </a:r>
            <a:r>
              <a:rPr lang="el-GR" b="1" i="0" dirty="0" err="1">
                <a:solidFill>
                  <a:srgbClr val="00B050"/>
                </a:solidFill>
                <a:effectLst/>
                <a:latin typeface="Open Sans" panose="020B0606030504020204" pitchFamily="34" charset="0"/>
              </a:rPr>
              <a:t>Ναβαχο</a:t>
            </a:r>
            <a:r>
              <a:rPr lang="el-GR" b="1" i="0" dirty="0">
                <a:solidFill>
                  <a:srgbClr val="00B050"/>
                </a:solidFill>
                <a:effectLst/>
                <a:latin typeface="Open Sans" panose="020B0606030504020204" pitchFamily="34" charset="0"/>
              </a:rPr>
              <a:t> έβλεπαν πως τα μαθηματικά που είχαν επιλέξει ήταν δυσνόητα για τα μικρά παιδιά, συνέχιζαν να τα εφαρμόζουν; </a:t>
            </a:r>
          </a:p>
          <a:p>
            <a:r>
              <a:rPr lang="el-GR" b="1" i="0" dirty="0">
                <a:solidFill>
                  <a:srgbClr val="00B050"/>
                </a:solidFill>
                <a:effectLst/>
                <a:latin typeface="Open Sans" panose="020B0606030504020204" pitchFamily="34" charset="0"/>
              </a:rPr>
              <a:t>Και τελικά ποιος είναι ο σωστότερος τρόπος να μιλήσουμε στα παιδιά για τα μαθηματικά; Τι χρειάζεται να τα διδάξουμε; </a:t>
            </a:r>
            <a:endParaRPr lang="en-SE" b="1" dirty="0">
              <a:solidFill>
                <a:srgbClr val="00B050"/>
              </a:solidFill>
            </a:endParaRPr>
          </a:p>
        </p:txBody>
      </p:sp>
      <p:sp>
        <p:nvSpPr>
          <p:cNvPr id="6" name="Content Placeholder 5">
            <a:extLst>
              <a:ext uri="{FF2B5EF4-FFF2-40B4-BE49-F238E27FC236}">
                <a16:creationId xmlns:a16="http://schemas.microsoft.com/office/drawing/2014/main" id="{309608F4-7B19-B068-5ED6-C944C5C7416F}"/>
              </a:ext>
            </a:extLst>
          </p:cNvPr>
          <p:cNvSpPr>
            <a:spLocks noGrp="1"/>
          </p:cNvSpPr>
          <p:nvPr>
            <p:ph sz="half" idx="2"/>
          </p:nvPr>
        </p:nvSpPr>
        <p:spPr>
          <a:xfrm>
            <a:off x="4648200" y="762000"/>
            <a:ext cx="4038600" cy="5364163"/>
          </a:xfrm>
        </p:spPr>
        <p:txBody>
          <a:bodyPr>
            <a:normAutofit fontScale="55000" lnSpcReduction="20000"/>
          </a:bodyPr>
          <a:lstStyle/>
          <a:p>
            <a:pPr algn="l">
              <a:spcAft>
                <a:spcPts val="750"/>
              </a:spcAft>
              <a:buFont typeface="Arial" panose="020B0604020202020204" pitchFamily="34" charset="0"/>
              <a:buChar char="•"/>
            </a:pPr>
            <a:r>
              <a:rPr lang="el-GR" b="1" i="0" dirty="0">
                <a:solidFill>
                  <a:srgbClr val="00B050"/>
                </a:solidFill>
                <a:effectLst/>
                <a:latin typeface="Open Sans" panose="020B0606030504020204" pitchFamily="34" charset="0"/>
              </a:rPr>
              <a:t>Πώς μπορούμε να ενσωματώσουμε τις τοπικές μορφές γνώσης, όπως η γεωμετρία των </a:t>
            </a:r>
            <a:r>
              <a:rPr lang="el-GR" b="1" i="0" dirty="0" err="1">
                <a:solidFill>
                  <a:srgbClr val="00B050"/>
                </a:solidFill>
                <a:effectLst/>
                <a:latin typeface="Open Sans" panose="020B0606030504020204" pitchFamily="34" charset="0"/>
              </a:rPr>
              <a:t>Ναβάχο</a:t>
            </a:r>
            <a:r>
              <a:rPr lang="el-GR" b="1" i="0" dirty="0">
                <a:solidFill>
                  <a:srgbClr val="00B050"/>
                </a:solidFill>
                <a:effectLst/>
                <a:latin typeface="Open Sans" panose="020B0606030504020204" pitchFamily="34" charset="0"/>
              </a:rPr>
              <a:t>, στο σύγχρονο εκπαιδευτικό σύστημα, χωρίς να διακυβεύεται η αξία της τυπικής εκπαίδευσης και της επιστημονικής σκέψης; </a:t>
            </a:r>
            <a:br>
              <a:rPr lang="el-GR" b="0" i="0" dirty="0">
                <a:solidFill>
                  <a:srgbClr val="555555"/>
                </a:solidFill>
                <a:effectLst/>
                <a:latin typeface="Open Sans" panose="020B0606030504020204" pitchFamily="34" charset="0"/>
              </a:rPr>
            </a:br>
            <a:br>
              <a:rPr lang="el-GR" b="0" i="0" dirty="0">
                <a:solidFill>
                  <a:srgbClr val="555555"/>
                </a:solidFill>
                <a:effectLst/>
                <a:latin typeface="Open Sans" panose="020B0606030504020204" pitchFamily="34" charset="0"/>
              </a:rPr>
            </a:br>
            <a:r>
              <a:rPr lang="el-GR" b="0" i="0" dirty="0">
                <a:solidFill>
                  <a:srgbClr val="555555"/>
                </a:solidFill>
                <a:effectLst/>
                <a:latin typeface="Open Sans" panose="020B0606030504020204" pitchFamily="34" charset="0"/>
              </a:rPr>
              <a:t>Αυτό το ερώτημα προκύπτει από την αναγκαιότητα να αναγνωρίσουμε και να αξιοποιήσουμε τη γνώση που παράγεται σε διαφορετικά πολιτιστικά και κοινωνικά περιβάλλοντα, ενώ ταυτόχρονα να μην παραβλέψουμε τα πλεονεκτήματα της πιο αφαιρετικής και συστηματικής εκπαίδευσης που συνήθως θεωρείται "καθολική"</a:t>
            </a:r>
          </a:p>
          <a:p>
            <a:pPr algn="l">
              <a:spcAft>
                <a:spcPts val="750"/>
              </a:spcAft>
            </a:pPr>
            <a:r>
              <a:rPr lang="el-GR" b="0" i="0" dirty="0">
                <a:solidFill>
                  <a:srgbClr val="555555"/>
                </a:solidFill>
                <a:effectLst/>
                <a:latin typeface="Open Sans" panose="020B0606030504020204" pitchFamily="34" charset="0"/>
              </a:rPr>
              <a:t>Η εμπειρία της παρακολούθησης της διάλεξης ήταν εξαιρετικά ενδιαφέρουσα, καθώς </a:t>
            </a:r>
            <a:r>
              <a:rPr lang="el-GR" b="0" i="0" dirty="0" err="1">
                <a:solidFill>
                  <a:srgbClr val="555555"/>
                </a:solidFill>
                <a:effectLst/>
                <a:latin typeface="Open Sans" panose="020B0606030504020204" pitchFamily="34" charset="0"/>
              </a:rPr>
              <a:t>επανέφερε</a:t>
            </a:r>
            <a:r>
              <a:rPr lang="el-GR" b="0" i="0" dirty="0">
                <a:solidFill>
                  <a:srgbClr val="555555"/>
                </a:solidFill>
                <a:effectLst/>
                <a:latin typeface="Open Sans" panose="020B0606030504020204" pitchFamily="34" charset="0"/>
              </a:rPr>
              <a:t> μια θεώρηση της γνώσης που συνήθως παραβλέπουμε, προσφέροντας μια πιο ισχυρή συνειδητοποίηση για την αξία των τοπικών, πρακτικών και εμπειρικών γνώσεων που μπορεί να έχουν σημαντική θέση στο σύγχρονο εκπαιδευτικό πλαίσιο.</a:t>
            </a:r>
          </a:p>
          <a:p>
            <a:endParaRPr lang="en-SE" dirty="0"/>
          </a:p>
        </p:txBody>
      </p:sp>
    </p:spTree>
    <p:extLst>
      <p:ext uri="{BB962C8B-B14F-4D97-AF65-F5344CB8AC3E}">
        <p14:creationId xmlns:p14="http://schemas.microsoft.com/office/powerpoint/2010/main" val="2584701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1DA8E-7984-4665-DA70-CC1938B92CE1}"/>
              </a:ext>
            </a:extLst>
          </p:cNvPr>
          <p:cNvSpPr>
            <a:spLocks noGrp="1"/>
          </p:cNvSpPr>
          <p:nvPr>
            <p:ph type="title"/>
          </p:nvPr>
        </p:nvSpPr>
        <p:spPr>
          <a:xfrm>
            <a:off x="457200" y="2133600"/>
            <a:ext cx="8229600" cy="2667000"/>
          </a:xfrm>
        </p:spPr>
        <p:txBody>
          <a:bodyPr/>
          <a:lstStyle/>
          <a:p>
            <a:r>
              <a:rPr lang="el-GR" dirty="0">
                <a:solidFill>
                  <a:srgbClr val="C00000"/>
                </a:solidFill>
              </a:rPr>
              <a:t>Ευχαριστώ πολύ!</a:t>
            </a:r>
            <a:endParaRPr lang="en-SE" dirty="0">
              <a:solidFill>
                <a:srgbClr val="C00000"/>
              </a:solidFill>
            </a:endParaRPr>
          </a:p>
        </p:txBody>
      </p:sp>
    </p:spTree>
    <p:extLst>
      <p:ext uri="{BB962C8B-B14F-4D97-AF65-F5344CB8AC3E}">
        <p14:creationId xmlns:p14="http://schemas.microsoft.com/office/powerpoint/2010/main" val="38307648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5A4A6-44AE-7FF8-AC9D-4D64A47D6911}"/>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FF46F62A-6E0B-BD6E-9029-E45D3E1888AC}"/>
              </a:ext>
            </a:extLst>
          </p:cNvPr>
          <p:cNvSpPr>
            <a:spLocks noGrp="1"/>
          </p:cNvSpPr>
          <p:nvPr>
            <p:ph sz="half" idx="1"/>
          </p:nvPr>
        </p:nvSpPr>
        <p:spPr/>
        <p:txBody>
          <a:bodyPr/>
          <a:lstStyle/>
          <a:p>
            <a:endParaRPr lang="en-SE"/>
          </a:p>
        </p:txBody>
      </p:sp>
      <p:sp>
        <p:nvSpPr>
          <p:cNvPr id="4" name="Content Placeholder 3">
            <a:extLst>
              <a:ext uri="{FF2B5EF4-FFF2-40B4-BE49-F238E27FC236}">
                <a16:creationId xmlns:a16="http://schemas.microsoft.com/office/drawing/2014/main" id="{91609210-DBCD-1FF2-6D18-20FDBB7A067E}"/>
              </a:ext>
            </a:extLst>
          </p:cNvPr>
          <p:cNvSpPr>
            <a:spLocks noGrp="1"/>
          </p:cNvSpPr>
          <p:nvPr>
            <p:ph sz="half" idx="2"/>
          </p:nvPr>
        </p:nvSpPr>
        <p:spPr/>
        <p:txBody>
          <a:bodyPr/>
          <a:lstStyle/>
          <a:p>
            <a:endParaRPr lang="en-SE"/>
          </a:p>
        </p:txBody>
      </p:sp>
    </p:spTree>
    <p:extLst>
      <p:ext uri="{BB962C8B-B14F-4D97-AF65-F5344CB8AC3E}">
        <p14:creationId xmlns:p14="http://schemas.microsoft.com/office/powerpoint/2010/main" val="394778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a:xfrm>
            <a:off x="457200" y="274638"/>
            <a:ext cx="8229600" cy="880653"/>
          </a:xfrm>
        </p:spPr>
        <p:txBody>
          <a:bodyPr>
            <a:normAutofit fontScale="90000"/>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extLst>
              <p:ext uri="{D42A27DB-BD31-4B8C-83A1-F6EECF244321}">
                <p14:modId xmlns:p14="http://schemas.microsoft.com/office/powerpoint/2010/main" val="2678741085"/>
              </p:ext>
            </p:extLst>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10533642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0A245-2175-A346-9F87-1E1250DBE2E8}"/>
              </a:ext>
            </a:extLst>
          </p:cNvPr>
          <p:cNvSpPr>
            <a:spLocks noGrp="1"/>
          </p:cNvSpPr>
          <p:nvPr>
            <p:ph sz="half" idx="1"/>
          </p:nvPr>
        </p:nvSpPr>
        <p:spPr>
          <a:xfrm>
            <a:off x="457200" y="228600"/>
            <a:ext cx="8077200" cy="6400800"/>
          </a:xfrm>
        </p:spPr>
        <p:txBody>
          <a:bodyPr>
            <a:noAutofit/>
          </a:bodyPr>
          <a:lstStyle/>
          <a:p>
            <a:pPr marL="0" indent="0">
              <a:buNone/>
            </a:pPr>
            <a:r>
              <a:rPr lang="el-GR" sz="2000" dirty="0">
                <a:solidFill>
                  <a:srgbClr val="C00000"/>
                </a:solidFill>
              </a:rPr>
              <a:t>1</a:t>
            </a:r>
            <a:r>
              <a:rPr lang="el-GR" sz="2000" baseline="30000" dirty="0">
                <a:solidFill>
                  <a:srgbClr val="C00000"/>
                </a:solidFill>
              </a:rPr>
              <a:t>ο</a:t>
            </a:r>
            <a:r>
              <a:rPr lang="el-GR" sz="2000" dirty="0">
                <a:solidFill>
                  <a:srgbClr val="C00000"/>
                </a:solidFill>
              </a:rPr>
              <a:t> Μέρος </a:t>
            </a:r>
          </a:p>
          <a:p>
            <a:r>
              <a:rPr lang="el-GR" sz="2000" dirty="0"/>
              <a:t>ΤΟ ΝΗΠΙΑΓΩΓΕΙΟ ΣΤΟΝ 21Ο ΑΙΩΝΑ</a:t>
            </a:r>
          </a:p>
          <a:p>
            <a:pPr lvl="1"/>
            <a:r>
              <a:rPr lang="el-GR" sz="1600" dirty="0" err="1"/>
              <a:t>Προωθώντας</a:t>
            </a:r>
            <a:r>
              <a:rPr lang="el-GR" sz="1600" dirty="0"/>
              <a:t> την </a:t>
            </a:r>
            <a:r>
              <a:rPr lang="el-GR" sz="1600" dirty="0" err="1"/>
              <a:t>ανάπτυξη</a:t>
            </a:r>
            <a:r>
              <a:rPr lang="el-GR" sz="1600" dirty="0"/>
              <a:t> </a:t>
            </a:r>
            <a:r>
              <a:rPr lang="el-GR" sz="1600" dirty="0" err="1"/>
              <a:t>βασικών</a:t>
            </a:r>
            <a:r>
              <a:rPr lang="el-GR" sz="1600" dirty="0"/>
              <a:t> </a:t>
            </a:r>
            <a:r>
              <a:rPr lang="el-GR" sz="1600" dirty="0" err="1"/>
              <a:t>ικανοτήτων</a:t>
            </a:r>
            <a:endParaRPr lang="el-GR" sz="1600" dirty="0"/>
          </a:p>
          <a:p>
            <a:r>
              <a:rPr lang="el-GR" sz="2000" dirty="0"/>
              <a:t>ΒΑΣΙΚΕΣ ΑΡΧΕΣ ΓΙΑ ΤΗ ΜΑΘΗΣΗ ΚΑΙ ΤΗ ΔΙΔΑΣΚΑΛΙΑ ΣΤΗΝ ΠΡΟΣΧΟΛΙΚΗ ΕΚΠΑΙΔΕΥΣΗ</a:t>
            </a:r>
          </a:p>
          <a:p>
            <a:pPr lvl="1"/>
            <a:r>
              <a:rPr lang="el-GR" sz="1600" dirty="0" err="1"/>
              <a:t>Αναγνωρίζοντας</a:t>
            </a:r>
            <a:r>
              <a:rPr lang="el-GR" sz="1600" dirty="0"/>
              <a:t> τη </a:t>
            </a:r>
            <a:r>
              <a:rPr lang="el-GR" sz="1600" dirty="0" err="1"/>
              <a:t>διαφορετικότητα</a:t>
            </a:r>
            <a:r>
              <a:rPr lang="el-GR" sz="1600" dirty="0"/>
              <a:t> &amp; </a:t>
            </a:r>
            <a:r>
              <a:rPr lang="el-GR" sz="1600" dirty="0" err="1"/>
              <a:t>Αναπτύσσοντας</a:t>
            </a:r>
            <a:r>
              <a:rPr lang="el-GR" sz="1600" dirty="0"/>
              <a:t> </a:t>
            </a:r>
            <a:r>
              <a:rPr lang="el-GR" sz="1600" dirty="0" err="1"/>
              <a:t>διαφοροποιημένες</a:t>
            </a:r>
            <a:r>
              <a:rPr lang="el-GR" sz="1600" dirty="0"/>
              <a:t> </a:t>
            </a:r>
            <a:r>
              <a:rPr lang="el-GR" sz="1600" dirty="0" err="1"/>
              <a:t>προσεγγίσεις</a:t>
            </a:r>
            <a:endParaRPr lang="el-GR" sz="1600" dirty="0"/>
          </a:p>
          <a:p>
            <a:pPr lvl="1"/>
            <a:r>
              <a:rPr lang="el-GR" sz="1600" dirty="0" err="1"/>
              <a:t>Οργανώνοντας</a:t>
            </a:r>
            <a:r>
              <a:rPr lang="el-GR" sz="1600" dirty="0"/>
              <a:t> τη </a:t>
            </a:r>
            <a:r>
              <a:rPr lang="el-GR" sz="1600" dirty="0" err="1"/>
              <a:t>μάθηση</a:t>
            </a:r>
            <a:r>
              <a:rPr lang="el-GR" sz="1600" dirty="0"/>
              <a:t> και τη </a:t>
            </a:r>
            <a:r>
              <a:rPr lang="el-GR" sz="1600" dirty="0" err="1"/>
              <a:t>διδασκαλία</a:t>
            </a:r>
            <a:r>
              <a:rPr lang="el-GR" sz="1600" dirty="0"/>
              <a:t> στο </a:t>
            </a:r>
            <a:r>
              <a:rPr lang="el-GR" sz="1600" dirty="0" err="1"/>
              <a:t>νηπιαγωγείο</a:t>
            </a:r>
            <a:endParaRPr lang="el-GR" sz="1600" dirty="0"/>
          </a:p>
          <a:p>
            <a:pPr lvl="1"/>
            <a:r>
              <a:rPr lang="el-GR" sz="1600" dirty="0" err="1"/>
              <a:t>Αξιολόγηση</a:t>
            </a:r>
            <a:r>
              <a:rPr lang="el-GR" sz="1600" dirty="0"/>
              <a:t> για τη </a:t>
            </a:r>
            <a:r>
              <a:rPr lang="el-GR" sz="1600" dirty="0" err="1"/>
              <a:t>μάθηση</a:t>
            </a:r>
            <a:endParaRPr lang="el-GR" sz="1600" dirty="0"/>
          </a:p>
          <a:p>
            <a:pPr lvl="1"/>
            <a:r>
              <a:rPr lang="el-GR" sz="1600" dirty="0"/>
              <a:t>Η </a:t>
            </a:r>
            <a:r>
              <a:rPr lang="el-GR" sz="1600" dirty="0" err="1"/>
              <a:t>ένταξη</a:t>
            </a:r>
            <a:r>
              <a:rPr lang="el-GR" sz="1600" dirty="0"/>
              <a:t> στο </a:t>
            </a:r>
            <a:r>
              <a:rPr lang="el-GR" sz="1600" dirty="0" err="1"/>
              <a:t>νηπιαγωγείο</a:t>
            </a:r>
            <a:endParaRPr lang="el-GR" sz="1600" dirty="0"/>
          </a:p>
          <a:p>
            <a:pPr lvl="1"/>
            <a:r>
              <a:rPr lang="el-GR" sz="1600" dirty="0"/>
              <a:t>Η </a:t>
            </a:r>
            <a:r>
              <a:rPr lang="el-GR" sz="1600" dirty="0" err="1"/>
              <a:t>σημασία</a:t>
            </a:r>
            <a:r>
              <a:rPr lang="el-GR" sz="1600" dirty="0"/>
              <a:t> της </a:t>
            </a:r>
            <a:r>
              <a:rPr lang="el-GR" sz="1600" dirty="0" err="1"/>
              <a:t>συνεργασίας</a:t>
            </a:r>
            <a:r>
              <a:rPr lang="el-GR" sz="1600" dirty="0"/>
              <a:t> </a:t>
            </a:r>
            <a:r>
              <a:rPr lang="el-GR" sz="1600" dirty="0" err="1"/>
              <a:t>νηπιαγωγείου</a:t>
            </a:r>
            <a:r>
              <a:rPr lang="el-GR" sz="1600" dirty="0"/>
              <a:t> – </a:t>
            </a:r>
            <a:r>
              <a:rPr lang="el-GR" sz="1600" dirty="0" err="1"/>
              <a:t>οικογένειας</a:t>
            </a:r>
            <a:endParaRPr lang="el-GR" sz="1600" dirty="0"/>
          </a:p>
          <a:p>
            <a:pPr lvl="1"/>
            <a:r>
              <a:rPr lang="el-GR" sz="1600" dirty="0" err="1"/>
              <a:t>Διευκολύνοντας</a:t>
            </a:r>
            <a:r>
              <a:rPr lang="el-GR" sz="1600" dirty="0"/>
              <a:t> τις </a:t>
            </a:r>
            <a:r>
              <a:rPr lang="el-GR" sz="1600" dirty="0" err="1"/>
              <a:t>μεταβάσεις</a:t>
            </a:r>
            <a:r>
              <a:rPr lang="el-GR" sz="1600" dirty="0"/>
              <a:t> </a:t>
            </a:r>
            <a:r>
              <a:rPr lang="el-GR" sz="1600" dirty="0" err="1"/>
              <a:t>παιδιών</a:t>
            </a:r>
            <a:r>
              <a:rPr lang="el-GR" sz="1600" dirty="0"/>
              <a:t> και </a:t>
            </a:r>
            <a:r>
              <a:rPr lang="el-GR" sz="1600" dirty="0" err="1"/>
              <a:t>οικογενειών</a:t>
            </a:r>
            <a:r>
              <a:rPr lang="el-GR" sz="1600" dirty="0"/>
              <a:t> </a:t>
            </a:r>
          </a:p>
          <a:p>
            <a:pPr marL="0" indent="0">
              <a:buNone/>
            </a:pPr>
            <a:endParaRPr lang="el-GR" sz="2000" dirty="0"/>
          </a:p>
          <a:p>
            <a:pPr marL="0" indent="0">
              <a:buNone/>
            </a:pPr>
            <a:r>
              <a:rPr lang="el-GR" sz="2000" dirty="0">
                <a:solidFill>
                  <a:srgbClr val="C00000"/>
                </a:solidFill>
              </a:rPr>
              <a:t>2</a:t>
            </a:r>
            <a:r>
              <a:rPr lang="el-GR" sz="2000" baseline="30000" dirty="0">
                <a:solidFill>
                  <a:srgbClr val="C00000"/>
                </a:solidFill>
              </a:rPr>
              <a:t>ο</a:t>
            </a:r>
            <a:r>
              <a:rPr lang="el-GR" sz="2000" dirty="0">
                <a:solidFill>
                  <a:srgbClr val="C00000"/>
                </a:solidFill>
              </a:rPr>
              <a:t> Μ</a:t>
            </a:r>
            <a:r>
              <a:rPr lang="sv-SE" sz="2000" dirty="0" err="1">
                <a:solidFill>
                  <a:srgbClr val="C00000"/>
                </a:solidFill>
              </a:rPr>
              <a:t>έ</a:t>
            </a:r>
            <a:r>
              <a:rPr lang="el-GR" sz="2000" dirty="0" err="1">
                <a:solidFill>
                  <a:srgbClr val="C00000"/>
                </a:solidFill>
              </a:rPr>
              <a:t>ρος</a:t>
            </a:r>
            <a:endParaRPr lang="el-GR" sz="2000" dirty="0">
              <a:solidFill>
                <a:srgbClr val="C00000"/>
              </a:solidFill>
            </a:endParaRPr>
          </a:p>
          <a:p>
            <a:pPr marL="0" indent="0">
              <a:buNone/>
            </a:pPr>
            <a:r>
              <a:rPr lang="el-GR" sz="2000" dirty="0"/>
              <a:t>Μαθησιακές Περιοχές</a:t>
            </a:r>
          </a:p>
          <a:p>
            <a:pPr marL="0" indent="0">
              <a:buNone/>
            </a:pPr>
            <a:r>
              <a:rPr lang="el-GR" sz="1800" dirty="0"/>
              <a:t>	Προσωπική και Κοινωνική Ανάπτυξη / Φυσικές Επιστήμες</a:t>
            </a:r>
          </a:p>
          <a:p>
            <a:pPr marL="0" indent="0">
              <a:buNone/>
            </a:pPr>
            <a:r>
              <a:rPr lang="el-GR" sz="1800" dirty="0"/>
              <a:t>	Τεχνολογίες Πληροφοριών και Επικοινωνίας /Περιβαλλοντική Εκπαίδευση</a:t>
            </a:r>
          </a:p>
          <a:p>
            <a:pPr marL="0" indent="0">
              <a:buNone/>
            </a:pPr>
            <a:r>
              <a:rPr lang="el-GR" sz="1800" dirty="0"/>
              <a:t>	</a:t>
            </a:r>
            <a:r>
              <a:rPr lang="el-GR" sz="1800" u="sng" dirty="0"/>
              <a:t>Μαθηματικά</a:t>
            </a:r>
            <a:r>
              <a:rPr lang="el-GR" sz="1800" dirty="0"/>
              <a:t> / Γλώσσα / Φυσική Αγωγή / Τέχνες / Κοινωνικές Επιστήμες</a:t>
            </a:r>
          </a:p>
          <a:p>
            <a:pPr marL="0" indent="0">
              <a:buNone/>
            </a:pPr>
            <a:endParaRPr lang="sv-SE" sz="2000" dirty="0"/>
          </a:p>
        </p:txBody>
      </p:sp>
    </p:spTree>
    <p:extLst>
      <p:ext uri="{BB962C8B-B14F-4D97-AF65-F5344CB8AC3E}">
        <p14:creationId xmlns:p14="http://schemas.microsoft.com/office/powerpoint/2010/main" val="441544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E031-D026-6145-8DB6-B5F9FFE00CB3}"/>
              </a:ext>
            </a:extLst>
          </p:cNvPr>
          <p:cNvSpPr>
            <a:spLocks noGrp="1"/>
          </p:cNvSpPr>
          <p:nvPr>
            <p:ph type="title"/>
          </p:nvPr>
        </p:nvSpPr>
        <p:spPr/>
        <p:txBody>
          <a:bodyPr/>
          <a:lstStyle/>
          <a:p>
            <a:r>
              <a:rPr lang="el-GR" sz="2400" dirty="0">
                <a:solidFill>
                  <a:srgbClr val="C00000"/>
                </a:solidFill>
                <a:latin typeface="Book Antiqua" panose="02040602050305030304" pitchFamily="18" charset="0"/>
              </a:rPr>
              <a:t>Πως </a:t>
            </a:r>
            <a:r>
              <a:rPr lang="el-GR" sz="2400" dirty="0" err="1">
                <a:solidFill>
                  <a:srgbClr val="C00000"/>
                </a:solidFill>
                <a:latin typeface="Book Antiqua" panose="02040602050305030304" pitchFamily="18" charset="0"/>
              </a:rPr>
              <a:t>συνδέονται</a:t>
            </a:r>
            <a:r>
              <a:rPr lang="el-GR" sz="2400" dirty="0">
                <a:solidFill>
                  <a:srgbClr val="C00000"/>
                </a:solidFill>
                <a:latin typeface="Book Antiqua" panose="02040602050305030304" pitchFamily="18" charset="0"/>
              </a:rPr>
              <a:t> τα «</a:t>
            </a:r>
            <a:r>
              <a:rPr lang="el-GR" sz="2400" dirty="0" err="1">
                <a:solidFill>
                  <a:srgbClr val="C00000"/>
                </a:solidFill>
                <a:latin typeface="Book Antiqua" panose="02040602050305030304" pitchFamily="18" charset="0"/>
              </a:rPr>
              <a:t>Μαθηματικα</a:t>
            </a:r>
            <a:r>
              <a:rPr lang="el-GR" sz="2400" dirty="0">
                <a:solidFill>
                  <a:srgbClr val="C00000"/>
                </a:solidFill>
                <a:latin typeface="Book Antiqua" panose="02040602050305030304" pitchFamily="18" charset="0"/>
              </a:rPr>
              <a:t>́» με τις </a:t>
            </a:r>
            <a:r>
              <a:rPr lang="el-GR" sz="2400" dirty="0" err="1">
                <a:solidFill>
                  <a:srgbClr val="C00000"/>
                </a:solidFill>
                <a:latin typeface="Book Antiqua" panose="02040602050305030304" pitchFamily="18" charset="0"/>
              </a:rPr>
              <a:t>υπόλοιπες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μαθησιακές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περιοχές</a:t>
            </a:r>
            <a:r>
              <a:rPr lang="el-GR" sz="2400" dirty="0">
                <a:solidFill>
                  <a:srgbClr val="C00000"/>
                </a:solidFill>
                <a:latin typeface="Book Antiqua" panose="02040602050305030304" pitchFamily="18" charset="0"/>
              </a:rPr>
              <a:t>; </a:t>
            </a:r>
            <a:endParaRPr lang="sv-SE" dirty="0"/>
          </a:p>
        </p:txBody>
      </p:sp>
      <p:sp>
        <p:nvSpPr>
          <p:cNvPr id="3" name="Content Placeholder 2">
            <a:extLst>
              <a:ext uri="{FF2B5EF4-FFF2-40B4-BE49-F238E27FC236}">
                <a16:creationId xmlns:a16="http://schemas.microsoft.com/office/drawing/2014/main" id="{FB8AA3DD-43CD-834F-A1E0-44523F83D72E}"/>
              </a:ext>
            </a:extLst>
          </p:cNvPr>
          <p:cNvSpPr>
            <a:spLocks noGrp="1"/>
          </p:cNvSpPr>
          <p:nvPr>
            <p:ph sz="half" idx="1"/>
          </p:nvPr>
        </p:nvSpPr>
        <p:spPr>
          <a:xfrm>
            <a:off x="457200" y="1219200"/>
            <a:ext cx="5943600" cy="4906963"/>
          </a:xfrm>
        </p:spPr>
        <p:txBody>
          <a:bodyPr/>
          <a:lstStyle/>
          <a:p>
            <a:r>
              <a:rPr lang="el-GR" sz="1800" dirty="0">
                <a:latin typeface="Book Antiqua" panose="02040602050305030304" pitchFamily="18" charset="0"/>
              </a:rPr>
              <a:t>Οι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έννοιες</a:t>
            </a:r>
            <a:r>
              <a:rPr lang="el-GR" sz="1800" dirty="0">
                <a:latin typeface="Book Antiqua" panose="02040602050305030304" pitchFamily="18" charset="0"/>
              </a:rPr>
              <a:t> δεν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αποκομμένες</a:t>
            </a:r>
            <a:r>
              <a:rPr lang="el-GR" sz="1800" dirty="0">
                <a:latin typeface="Book Antiqua" panose="02040602050305030304" pitchFamily="18" charset="0"/>
              </a:rPr>
              <a:t> </a:t>
            </a:r>
            <a:r>
              <a:rPr lang="el-GR" sz="1800" dirty="0" err="1">
                <a:latin typeface="Book Antiqua" panose="02040602050305030304" pitchFamily="18" charset="0"/>
              </a:rPr>
              <a:t>ούτε</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δυνατο</a:t>
            </a:r>
            <a:r>
              <a:rPr lang="el-GR" sz="1800" dirty="0">
                <a:latin typeface="Book Antiqua" panose="02040602050305030304" pitchFamily="18" charset="0"/>
              </a:rPr>
              <a:t>́ να </a:t>
            </a:r>
            <a:r>
              <a:rPr lang="el-GR" sz="1800" dirty="0" err="1">
                <a:latin typeface="Book Antiqua" panose="02040602050305030304" pitchFamily="18" charset="0"/>
              </a:rPr>
              <a:t>αναπτυχθούν</a:t>
            </a:r>
            <a:r>
              <a:rPr lang="el-GR" sz="1800" dirty="0">
                <a:latin typeface="Book Antiqua" panose="02040602050305030304" pitchFamily="18" charset="0"/>
              </a:rPr>
              <a:t> </a:t>
            </a:r>
            <a:r>
              <a:rPr lang="el-GR" sz="1800" dirty="0" err="1">
                <a:latin typeface="Book Antiqua" panose="02040602050305030304" pitchFamily="18" charset="0"/>
              </a:rPr>
              <a:t>έξω</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ένα</a:t>
            </a:r>
            <a:r>
              <a:rPr lang="el-GR" sz="1800" dirty="0">
                <a:latin typeface="Book Antiqua" panose="02040602050305030304" pitchFamily="18" charset="0"/>
              </a:rPr>
              <a:t> </a:t>
            </a:r>
            <a:r>
              <a:rPr lang="el-GR" sz="1800" dirty="0" err="1">
                <a:latin typeface="Book Antiqua" panose="02040602050305030304" pitchFamily="18" charset="0"/>
              </a:rPr>
              <a:t>συγκεκριμένο</a:t>
            </a:r>
            <a:r>
              <a:rPr lang="el-GR" sz="1800" dirty="0">
                <a:latin typeface="Book Antiqua" panose="02040602050305030304" pitchFamily="18" charset="0"/>
              </a:rPr>
              <a:t> </a:t>
            </a:r>
            <a:r>
              <a:rPr lang="el-GR" sz="1800" dirty="0" err="1">
                <a:latin typeface="Book Antiqua" panose="02040602050305030304" pitchFamily="18" charset="0"/>
              </a:rPr>
              <a:t>πλαίσιο</a:t>
            </a:r>
            <a:r>
              <a:rPr lang="el-GR" sz="1800" dirty="0">
                <a:latin typeface="Book Antiqua" panose="02040602050305030304" pitchFamily="18" charset="0"/>
              </a:rPr>
              <a:t>. </a:t>
            </a:r>
            <a:r>
              <a:rPr lang="el-GR" sz="1800" dirty="0" err="1">
                <a:latin typeface="Book Antiqua" panose="02040602050305030304" pitchFamily="18" charset="0"/>
              </a:rPr>
              <a:t>Έτσι</a:t>
            </a:r>
            <a:r>
              <a:rPr lang="el-GR" sz="1800" dirty="0">
                <a:latin typeface="Book Antiqua" panose="02040602050305030304" pitchFamily="18" charset="0"/>
              </a:rPr>
              <a:t> </a:t>
            </a:r>
            <a:r>
              <a:rPr lang="el-GR" sz="1800" dirty="0" err="1">
                <a:latin typeface="Book Antiqua" panose="02040602050305030304" pitchFamily="18" charset="0"/>
              </a:rPr>
              <a:t>πολλές</a:t>
            </a:r>
            <a:r>
              <a:rPr lang="el-GR" sz="1800" dirty="0">
                <a:latin typeface="Book Antiqua" panose="02040602050305030304" pitchFamily="18" charset="0"/>
              </a:rPr>
              <a:t> </a:t>
            </a:r>
            <a:r>
              <a:rPr lang="el-GR" sz="1800" dirty="0" err="1">
                <a:latin typeface="Book Antiqua" panose="02040602050305030304" pitchFamily="18" charset="0"/>
              </a:rPr>
              <a:t>δράσεις</a:t>
            </a:r>
            <a:r>
              <a:rPr lang="el-GR" sz="1800" dirty="0">
                <a:latin typeface="Book Antiqua" panose="02040602050305030304" pitchFamily="18" charset="0"/>
              </a:rPr>
              <a:t>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άλλες</a:t>
            </a:r>
            <a:r>
              <a:rPr lang="el-GR" sz="1800" dirty="0">
                <a:latin typeface="Book Antiqua" panose="02040602050305030304" pitchFamily="18" charset="0"/>
              </a:rPr>
              <a:t> </a:t>
            </a:r>
            <a:r>
              <a:rPr lang="el-GR" sz="1800" dirty="0" err="1">
                <a:latin typeface="Book Antiqua" panose="02040602050305030304" pitchFamily="18" charset="0"/>
              </a:rPr>
              <a:t>θεματικές</a:t>
            </a:r>
            <a:r>
              <a:rPr lang="el-GR" sz="1800" dirty="0">
                <a:latin typeface="Book Antiqua" panose="02040602050305030304" pitchFamily="18" charset="0"/>
              </a:rPr>
              <a:t> </a:t>
            </a:r>
            <a:r>
              <a:rPr lang="el-GR" sz="1800" dirty="0" err="1">
                <a:latin typeface="Book Antiqua" panose="02040602050305030304" pitchFamily="18" charset="0"/>
              </a:rPr>
              <a:t>περιοχές</a:t>
            </a:r>
            <a:r>
              <a:rPr lang="el-GR" sz="1800" dirty="0">
                <a:latin typeface="Book Antiqua" panose="02040602050305030304" pitchFamily="18" charset="0"/>
              </a:rPr>
              <a:t> (</a:t>
            </a:r>
            <a:r>
              <a:rPr lang="el-GR" sz="1800" dirty="0" err="1">
                <a:latin typeface="Book Antiqua" panose="02040602050305030304" pitchFamily="18" charset="0"/>
              </a:rPr>
              <a:t>κινητικη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αισθητικη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λογοτεχνία</a:t>
            </a:r>
            <a:r>
              <a:rPr lang="el-GR" sz="1800" dirty="0">
                <a:latin typeface="Book Antiqua" panose="02040602050305030304" pitchFamily="18" charset="0"/>
              </a:rPr>
              <a:t>, </a:t>
            </a:r>
            <a:r>
              <a:rPr lang="el-GR" sz="1800" dirty="0" err="1">
                <a:latin typeface="Book Antiqua" panose="02040602050305030304" pitchFamily="18" charset="0"/>
              </a:rPr>
              <a:t>γλώσσα</a:t>
            </a:r>
            <a:r>
              <a:rPr lang="el-GR" sz="1800" dirty="0">
                <a:latin typeface="Book Antiqua" panose="02040602050305030304" pitchFamily="18" charset="0"/>
              </a:rPr>
              <a:t>, κλπ.),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a:t>
            </a:r>
            <a:r>
              <a:rPr lang="el-GR" sz="1800" dirty="0" err="1">
                <a:latin typeface="Book Antiqua" panose="02040602050305030304" pitchFamily="18" charset="0"/>
              </a:rPr>
              <a:t>εμπλουτίζουν</a:t>
            </a:r>
            <a:r>
              <a:rPr lang="el-GR" sz="1800" dirty="0">
                <a:latin typeface="Book Antiqua" panose="02040602050305030304" pitchFamily="18" charset="0"/>
              </a:rPr>
              <a:t> τις </a:t>
            </a:r>
            <a:r>
              <a:rPr lang="el-GR" sz="1800" dirty="0" err="1">
                <a:latin typeface="Book Antiqua" panose="02040602050305030304" pitchFamily="18" charset="0"/>
              </a:rPr>
              <a:t>δράσεις</a:t>
            </a:r>
            <a:r>
              <a:rPr lang="el-GR" sz="1800" dirty="0">
                <a:latin typeface="Book Antiqua" panose="02040602050305030304" pitchFamily="18" charset="0"/>
              </a:rPr>
              <a:t> που </a:t>
            </a:r>
            <a:r>
              <a:rPr lang="el-GR" sz="1800" dirty="0" err="1">
                <a:latin typeface="Book Antiqua" panose="02040602050305030304" pitchFamily="18" charset="0"/>
              </a:rPr>
              <a:t>προτείνονται</a:t>
            </a:r>
            <a:r>
              <a:rPr lang="el-GR" sz="1800" dirty="0">
                <a:latin typeface="Book Antiqua" panose="02040602050305030304" pitchFamily="18" charset="0"/>
              </a:rPr>
              <a:t> για τις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δραστηριότητες</a:t>
            </a:r>
            <a:r>
              <a:rPr lang="el-GR" sz="1800" dirty="0">
                <a:latin typeface="Book Antiqua" panose="02040602050305030304" pitchFamily="18" charset="0"/>
              </a:rPr>
              <a:t> </a:t>
            </a:r>
            <a:r>
              <a:rPr lang="el-GR" sz="1800" dirty="0" err="1">
                <a:latin typeface="Book Antiqua" panose="02040602050305030304" pitchFamily="18" charset="0"/>
              </a:rPr>
              <a:t>αλλα</a:t>
            </a:r>
            <a:r>
              <a:rPr lang="el-GR" sz="1800" dirty="0">
                <a:latin typeface="Book Antiqua" panose="02040602050305030304" pitchFamily="18" charset="0"/>
              </a:rPr>
              <a:t>́ και τον </a:t>
            </a:r>
            <a:r>
              <a:rPr lang="el-GR" sz="1800" dirty="0" err="1">
                <a:latin typeface="Book Antiqua" panose="02040602050305030304" pitchFamily="18" charset="0"/>
              </a:rPr>
              <a:t>τρόπο</a:t>
            </a:r>
            <a:r>
              <a:rPr lang="el-GR" sz="1800" dirty="0">
                <a:latin typeface="Book Antiqua" panose="02040602050305030304" pitchFamily="18" charset="0"/>
              </a:rPr>
              <a:t> </a:t>
            </a:r>
            <a:r>
              <a:rPr lang="el-GR" sz="1800" dirty="0" err="1">
                <a:latin typeface="Book Antiqua" panose="02040602050305030304" pitchFamily="18" charset="0"/>
              </a:rPr>
              <a:t>προσέγγισης</a:t>
            </a:r>
            <a:r>
              <a:rPr lang="el-GR" sz="1800" dirty="0">
                <a:latin typeface="Book Antiqua" panose="02040602050305030304" pitchFamily="18" charset="0"/>
              </a:rPr>
              <a:t> των </a:t>
            </a:r>
            <a:r>
              <a:rPr lang="el-GR" sz="1800" dirty="0" err="1">
                <a:latin typeface="Book Antiqua" panose="02040602050305030304" pitchFamily="18" charset="0"/>
              </a:rPr>
              <a:t>δράσεων</a:t>
            </a:r>
            <a:r>
              <a:rPr lang="el-GR" sz="1800" dirty="0">
                <a:latin typeface="Book Antiqua" panose="02040602050305030304" pitchFamily="18" charset="0"/>
              </a:rPr>
              <a:t> </a:t>
            </a:r>
            <a:r>
              <a:rPr lang="el-GR" sz="1800" dirty="0" err="1">
                <a:latin typeface="Book Antiqua" panose="02040602050305030304" pitchFamily="18" charset="0"/>
              </a:rPr>
              <a:t>άλλων</a:t>
            </a:r>
            <a:r>
              <a:rPr lang="el-GR" sz="1800" dirty="0">
                <a:latin typeface="Book Antiqua" panose="02040602050305030304" pitchFamily="18" charset="0"/>
              </a:rPr>
              <a:t> </a:t>
            </a:r>
            <a:r>
              <a:rPr lang="el-GR" sz="1800" dirty="0" err="1">
                <a:latin typeface="Book Antiqua" panose="02040602050305030304" pitchFamily="18" charset="0"/>
              </a:rPr>
              <a:t>περιοχών</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err="1">
                <a:latin typeface="Book Antiqua" panose="02040602050305030304" pitchFamily="18" charset="0"/>
              </a:rPr>
              <a:t>Έτσι</a:t>
            </a:r>
            <a:r>
              <a:rPr lang="el-GR" sz="1800" dirty="0">
                <a:latin typeface="Book Antiqua" panose="02040602050305030304" pitchFamily="18" charset="0"/>
              </a:rPr>
              <a:t> για </a:t>
            </a:r>
            <a:r>
              <a:rPr lang="el-GR" sz="1800" dirty="0" err="1">
                <a:latin typeface="Book Antiqua" panose="02040602050305030304" pitchFamily="18" charset="0"/>
              </a:rPr>
              <a:t>παράδειγμα</a:t>
            </a:r>
            <a:r>
              <a:rPr lang="el-GR" sz="1800" dirty="0">
                <a:latin typeface="Book Antiqua" panose="02040602050305030304" pitchFamily="18" charset="0"/>
              </a:rPr>
              <a:t> τα </a:t>
            </a:r>
            <a:r>
              <a:rPr lang="el-GR" sz="1800" dirty="0" err="1">
                <a:latin typeface="Book Antiqua" panose="02040602050305030304" pitchFamily="18" charset="0"/>
              </a:rPr>
              <a:t>παιδια</a:t>
            </a:r>
            <a:r>
              <a:rPr lang="el-GR" sz="1800" dirty="0">
                <a:latin typeface="Book Antiqua" panose="02040602050305030304" pitchFamily="18" charset="0"/>
              </a:rPr>
              <a:t>́ </a:t>
            </a:r>
            <a:r>
              <a:rPr lang="el-GR" sz="1800" dirty="0" err="1">
                <a:latin typeface="Book Antiqua" panose="02040602050305030304" pitchFamily="18" charset="0"/>
              </a:rPr>
              <a:t>μπορούν</a:t>
            </a:r>
            <a:r>
              <a:rPr lang="el-GR" sz="1800" dirty="0">
                <a:latin typeface="Book Antiqua" panose="02040602050305030304" pitchFamily="18" charset="0"/>
              </a:rPr>
              <a:t> να </a:t>
            </a:r>
            <a:r>
              <a:rPr lang="el-GR" sz="1800" dirty="0" err="1">
                <a:latin typeface="Book Antiqua" panose="02040602050305030304" pitchFamily="18" charset="0"/>
              </a:rPr>
              <a:t>παρατηρούν</a:t>
            </a:r>
            <a:r>
              <a:rPr lang="el-GR" sz="1800" dirty="0">
                <a:latin typeface="Book Antiqua" panose="02040602050305030304" pitchFamily="18" charset="0"/>
              </a:rPr>
              <a:t> </a:t>
            </a:r>
            <a:r>
              <a:rPr lang="el-GR" sz="1800" dirty="0" err="1">
                <a:latin typeface="Book Antiqua" panose="02040602050305030304" pitchFamily="18" charset="0"/>
              </a:rPr>
              <a:t>συμμετρίες</a:t>
            </a:r>
            <a:r>
              <a:rPr lang="el-GR" sz="1800" dirty="0">
                <a:latin typeface="Book Antiqua" panose="02040602050305030304" pitchFamily="18" charset="0"/>
              </a:rPr>
              <a:t> σε </a:t>
            </a:r>
            <a:r>
              <a:rPr lang="el-GR" sz="1800" dirty="0" err="1">
                <a:latin typeface="Book Antiqua" panose="02040602050305030304" pitchFamily="18" charset="0"/>
              </a:rPr>
              <a:t>έργα</a:t>
            </a:r>
            <a:r>
              <a:rPr lang="el-GR" sz="1800" dirty="0">
                <a:latin typeface="Book Antiqua" panose="02040602050305030304" pitchFamily="18" charset="0"/>
              </a:rPr>
              <a:t> </a:t>
            </a:r>
            <a:r>
              <a:rPr lang="el-GR" sz="1800" dirty="0" err="1">
                <a:latin typeface="Book Antiqua" panose="02040602050305030304" pitchFamily="18" charset="0"/>
              </a:rPr>
              <a:t>τέχνης</a:t>
            </a:r>
            <a:r>
              <a:rPr lang="el-GR" sz="1800" dirty="0">
                <a:latin typeface="Book Antiqua" panose="02040602050305030304" pitchFamily="18" charset="0"/>
              </a:rPr>
              <a:t> ή να </a:t>
            </a:r>
            <a:r>
              <a:rPr lang="el-GR" sz="1800" dirty="0" err="1">
                <a:latin typeface="Book Antiqua" panose="02040602050305030304" pitchFamily="18" charset="0"/>
              </a:rPr>
              <a:t>εντοπίζουν</a:t>
            </a:r>
            <a:r>
              <a:rPr lang="el-GR" sz="1800" dirty="0">
                <a:latin typeface="Book Antiqua" panose="02040602050305030304" pitchFamily="18" charset="0"/>
              </a:rPr>
              <a:t> </a:t>
            </a:r>
            <a:r>
              <a:rPr lang="el-GR" sz="1800" dirty="0" err="1">
                <a:latin typeface="Book Antiqua" panose="02040602050305030304" pitchFamily="18" charset="0"/>
              </a:rPr>
              <a:t>κανονικότητες</a:t>
            </a:r>
            <a:r>
              <a:rPr lang="el-GR" sz="1800" dirty="0">
                <a:latin typeface="Book Antiqua" panose="02040602050305030304" pitchFamily="18" charset="0"/>
              </a:rPr>
              <a:t> στη </a:t>
            </a:r>
            <a:r>
              <a:rPr lang="el-GR" sz="1800" dirty="0" err="1">
                <a:latin typeface="Book Antiqua" panose="02040602050305030304" pitchFamily="18" charset="0"/>
              </a:rPr>
              <a:t>φύση</a:t>
            </a:r>
            <a:r>
              <a:rPr lang="el-GR" sz="1800" dirty="0">
                <a:latin typeface="Book Antiqua" panose="02040602050305030304" pitchFamily="18" charset="0"/>
              </a:rPr>
              <a:t>, να </a:t>
            </a:r>
            <a:r>
              <a:rPr lang="el-GR" sz="1800" dirty="0" err="1">
                <a:latin typeface="Book Antiqua" panose="02040602050305030304" pitchFamily="18" charset="0"/>
              </a:rPr>
              <a:t>κάνουν</a:t>
            </a:r>
            <a:r>
              <a:rPr lang="el-GR" sz="1800" dirty="0">
                <a:latin typeface="Book Antiqua" panose="02040602050305030304" pitchFamily="18" charset="0"/>
              </a:rPr>
              <a:t> </a:t>
            </a:r>
            <a:r>
              <a:rPr lang="el-GR" sz="1800" dirty="0" err="1">
                <a:latin typeface="Book Antiqua" panose="02040602050305030304" pitchFamily="18" charset="0"/>
              </a:rPr>
              <a:t>μετρήσεις</a:t>
            </a:r>
            <a:r>
              <a:rPr lang="el-GR" sz="1800" dirty="0">
                <a:latin typeface="Book Antiqua" panose="02040602050305030304" pitchFamily="18" charset="0"/>
              </a:rPr>
              <a:t> για να </a:t>
            </a:r>
            <a:r>
              <a:rPr lang="el-GR" sz="1800" dirty="0" err="1">
                <a:latin typeface="Book Antiqua" panose="02040602050305030304" pitchFamily="18" charset="0"/>
              </a:rPr>
              <a:t>αντιμετωπίσουν</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ή να </a:t>
            </a:r>
            <a:r>
              <a:rPr lang="el-GR" sz="1800" dirty="0" err="1">
                <a:latin typeface="Book Antiqua" panose="02040602050305030304" pitchFamily="18" charset="0"/>
              </a:rPr>
              <a:t>υπολογίσουν</a:t>
            </a:r>
            <a:r>
              <a:rPr lang="el-GR" sz="1800" dirty="0">
                <a:latin typeface="Book Antiqua" panose="02040602050305030304" pitchFamily="18" charset="0"/>
              </a:rPr>
              <a:t> για να </a:t>
            </a:r>
            <a:r>
              <a:rPr lang="el-GR" sz="1800" dirty="0" err="1">
                <a:latin typeface="Book Antiqua" panose="02040602050305030304" pitchFamily="18" charset="0"/>
              </a:rPr>
              <a:t>λύσουν</a:t>
            </a:r>
            <a:r>
              <a:rPr lang="el-GR" sz="1800" dirty="0">
                <a:latin typeface="Book Antiqua" panose="02040602050305030304" pitchFamily="18" charset="0"/>
              </a:rPr>
              <a:t> </a:t>
            </a:r>
            <a:r>
              <a:rPr lang="el-GR" sz="1800" dirty="0" err="1">
                <a:latin typeface="Book Antiqua" panose="02040602050305030304" pitchFamily="18" charset="0"/>
              </a:rPr>
              <a:t>κάποιο</a:t>
            </a:r>
            <a:r>
              <a:rPr lang="el-GR" sz="1800" dirty="0">
                <a:latin typeface="Book Antiqua" panose="02040602050305030304" pitchFamily="18" charset="0"/>
              </a:rPr>
              <a:t> </a:t>
            </a:r>
            <a:r>
              <a:rPr lang="el-GR" sz="1800" dirty="0" err="1">
                <a:latin typeface="Book Antiqua" panose="02040602050305030304" pitchFamily="18" charset="0"/>
              </a:rPr>
              <a:t>αθροιστικο</a:t>
            </a:r>
            <a:r>
              <a:rPr lang="el-GR" sz="1800" dirty="0">
                <a:latin typeface="Book Antiqua" panose="02040602050305030304" pitchFamily="18" charset="0"/>
              </a:rPr>
              <a:t>́ ή </a:t>
            </a:r>
            <a:r>
              <a:rPr lang="el-GR" sz="1800" dirty="0" err="1">
                <a:latin typeface="Book Antiqua" panose="02040602050305030304" pitchFamily="18" charset="0"/>
              </a:rPr>
              <a:t>πολλαπλασιαστικο</a:t>
            </a:r>
            <a:r>
              <a:rPr lang="el-GR" sz="1800" dirty="0">
                <a:latin typeface="Book Antiqua" panose="02040602050305030304" pitchFamily="18" charset="0"/>
              </a:rPr>
              <a:t>́ </a:t>
            </a:r>
            <a:r>
              <a:rPr lang="el-GR" sz="1800" dirty="0" err="1">
                <a:latin typeface="Book Antiqua" panose="02040602050305030304" pitchFamily="18" charset="0"/>
              </a:rPr>
              <a:t>πρόβλημα</a:t>
            </a:r>
            <a:r>
              <a:rPr lang="el-GR" sz="1800" dirty="0">
                <a:latin typeface="Book Antiqua" panose="02040602050305030304" pitchFamily="18" charset="0"/>
              </a:rPr>
              <a:t>. </a:t>
            </a:r>
          </a:p>
          <a:p>
            <a:endParaRPr lang="sv-SE" dirty="0"/>
          </a:p>
        </p:txBody>
      </p:sp>
      <p:graphicFrame>
        <p:nvGraphicFramePr>
          <p:cNvPr id="5" name="Object 0">
            <a:extLst>
              <a:ext uri="{FF2B5EF4-FFF2-40B4-BE49-F238E27FC236}">
                <a16:creationId xmlns:a16="http://schemas.microsoft.com/office/drawing/2014/main" id="{42755C2F-0A1E-2444-BC78-9173D8C0123E}"/>
              </a:ext>
            </a:extLst>
          </p:cNvPr>
          <p:cNvGraphicFramePr>
            <a:graphicFrameLocks noGrp="1" noChangeAspect="1"/>
          </p:cNvGraphicFramePr>
          <p:nvPr>
            <p:ph sz="half" idx="2"/>
            <p:extLst>
              <p:ext uri="{D42A27DB-BD31-4B8C-83A1-F6EECF244321}">
                <p14:modId xmlns:p14="http://schemas.microsoft.com/office/powerpoint/2010/main" val="3808130065"/>
              </p:ext>
            </p:extLst>
          </p:nvPr>
        </p:nvGraphicFramePr>
        <p:xfrm>
          <a:off x="6727604" y="1844354"/>
          <a:ext cx="1959196" cy="3169291"/>
        </p:xfrm>
        <a:graphic>
          <a:graphicData uri="http://schemas.openxmlformats.org/presentationml/2006/ole">
            <mc:AlternateContent xmlns:mc="http://schemas.openxmlformats.org/markup-compatibility/2006">
              <mc:Choice xmlns:v="urn:schemas-microsoft-com:vml" Requires="v">
                <p:oleObj r:id="rId2" imgW="2781688" imgH="2876190" progId="">
                  <p:embed/>
                </p:oleObj>
              </mc:Choice>
              <mc:Fallback>
                <p:oleObj r:id="rId2" imgW="2781688" imgH="2876190" progId="">
                  <p:embed/>
                  <p:pic>
                    <p:nvPicPr>
                      <p:cNvPr id="41987"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604" y="1844354"/>
                        <a:ext cx="1959196" cy="3169291"/>
                      </a:xfrm>
                      <a:prstGeom prst="rect">
                        <a:avLst/>
                      </a:prstGeom>
                      <a:solidFill>
                        <a:srgbClr val="CCFFFF"/>
                      </a:solidFill>
                      <a:ln>
                        <a:noFill/>
                      </a:ln>
                    </p:spPr>
                  </p:pic>
                </p:oleObj>
              </mc:Fallback>
            </mc:AlternateContent>
          </a:graphicData>
        </a:graphic>
      </p:graphicFrame>
    </p:spTree>
    <p:extLst>
      <p:ext uri="{BB962C8B-B14F-4D97-AF65-F5344CB8AC3E}">
        <p14:creationId xmlns:p14="http://schemas.microsoft.com/office/powerpoint/2010/main" val="36531713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Χρήση Χαρτών</a:t>
            </a:r>
          </a:p>
        </p:txBody>
      </p:sp>
      <p:sp>
        <p:nvSpPr>
          <p:cNvPr id="3" name="Content Placeholder 2"/>
          <p:cNvSpPr>
            <a:spLocks noGrp="1"/>
          </p:cNvSpPr>
          <p:nvPr>
            <p:ph idx="1"/>
          </p:nvPr>
        </p:nvSpPr>
        <p:spPr/>
        <p:txBody>
          <a:bodyPr/>
          <a:lstStyle/>
          <a:p>
            <a:endParaRPr lang="el-GR" dirty="0"/>
          </a:p>
        </p:txBody>
      </p:sp>
      <p:pic>
        <p:nvPicPr>
          <p:cNvPr id="6146" name="Picture 2" descr="C:\Users\chronaki\Desktop\AnalProg2011\Pages NC 2011\Space_Ma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032" y="1447800"/>
            <a:ext cx="7928975" cy="25908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A4016A8E-90D2-4C50-BD97-63A53BA634F2}" type="datetime1">
              <a:rPr lang="en-US" smtClean="0"/>
              <a:t>10/21/24</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55</a:t>
            </a:fld>
            <a:endParaRPr lang="en-US"/>
          </a:p>
        </p:txBody>
      </p:sp>
    </p:spTree>
    <p:extLst>
      <p:ext uri="{BB962C8B-B14F-4D97-AF65-F5344CB8AC3E}">
        <p14:creationId xmlns:p14="http://schemas.microsoft.com/office/powerpoint/2010/main" val="1958694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Μετασχηματισμοί και Συμμετρίες</a:t>
            </a:r>
          </a:p>
        </p:txBody>
      </p:sp>
      <p:sp>
        <p:nvSpPr>
          <p:cNvPr id="3" name="Content Placeholder 2"/>
          <p:cNvSpPr>
            <a:spLocks noGrp="1"/>
          </p:cNvSpPr>
          <p:nvPr>
            <p:ph idx="1"/>
          </p:nvPr>
        </p:nvSpPr>
        <p:spPr/>
        <p:txBody>
          <a:bodyPr/>
          <a:lstStyle/>
          <a:p>
            <a:endParaRPr lang="el-GR"/>
          </a:p>
        </p:txBody>
      </p:sp>
      <p:pic>
        <p:nvPicPr>
          <p:cNvPr id="10242" name="Picture 2" descr="C:\Users\chronaki\Desktop\AnalProg2011\Pages NC 2011\Shapes_Transform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7369319" cy="446563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0E5CBF4E-726D-409C-A83D-3871927D081E}" type="datetime1">
              <a:rPr lang="en-US" smtClean="0"/>
              <a:t>10/21/24</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56</a:t>
            </a:fld>
            <a:endParaRPr lang="en-US"/>
          </a:p>
        </p:txBody>
      </p:sp>
    </p:spTree>
    <p:extLst>
      <p:ext uri="{BB962C8B-B14F-4D97-AF65-F5344CB8AC3E}">
        <p14:creationId xmlns:p14="http://schemas.microsoft.com/office/powerpoint/2010/main" val="3708367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Κατασκευή Συμμετριών</a:t>
            </a:r>
          </a:p>
        </p:txBody>
      </p:sp>
      <p:sp>
        <p:nvSpPr>
          <p:cNvPr id="3" name="Content Placeholder 2"/>
          <p:cNvSpPr>
            <a:spLocks noGrp="1"/>
          </p:cNvSpPr>
          <p:nvPr>
            <p:ph idx="1"/>
          </p:nvPr>
        </p:nvSpPr>
        <p:spPr/>
        <p:txBody>
          <a:bodyPr/>
          <a:lstStyle/>
          <a:p>
            <a:endParaRPr lang="el-GR"/>
          </a:p>
        </p:txBody>
      </p:sp>
      <p:pic>
        <p:nvPicPr>
          <p:cNvPr id="11266" name="Picture 2" descr="C:\Users\chronaki\Desktop\AnalProg2011\Pages NC 2011\Shapes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503662" cy="395446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41303C63-5C25-4E43-8309-EF5D9DEB158C}" type="datetime1">
              <a:rPr lang="en-US" smtClean="0"/>
              <a:t>10/21/24</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57</a:t>
            </a:fld>
            <a:endParaRPr lang="en-US"/>
          </a:p>
        </p:txBody>
      </p:sp>
    </p:spTree>
    <p:extLst>
      <p:ext uri="{BB962C8B-B14F-4D97-AF65-F5344CB8AC3E}">
        <p14:creationId xmlns:p14="http://schemas.microsoft.com/office/powerpoint/2010/main" val="13842702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D01C-9023-8444-B6BB-08F18128CD35}"/>
              </a:ext>
            </a:extLst>
          </p:cNvPr>
          <p:cNvSpPr>
            <a:spLocks noGrp="1"/>
          </p:cNvSpPr>
          <p:nvPr>
            <p:ph type="title"/>
          </p:nvPr>
        </p:nvSpPr>
        <p:spPr>
          <a:xfrm>
            <a:off x="629841" y="1131094"/>
            <a:ext cx="7886700" cy="710130"/>
          </a:xfrm>
        </p:spPr>
        <p:txBody>
          <a:bodyPr>
            <a:normAutofit fontScale="90000"/>
          </a:bodyPr>
          <a:lstStyle/>
          <a:p>
            <a:br>
              <a:rPr lang="en-US" dirty="0"/>
            </a:br>
            <a:endParaRPr lang="sv-SE" dirty="0"/>
          </a:p>
        </p:txBody>
      </p:sp>
      <p:sp>
        <p:nvSpPr>
          <p:cNvPr id="3" name="Content Placeholder 2">
            <a:extLst>
              <a:ext uri="{FF2B5EF4-FFF2-40B4-BE49-F238E27FC236}">
                <a16:creationId xmlns:a16="http://schemas.microsoft.com/office/drawing/2014/main" id="{E1F443F8-5259-5041-B3E8-249DADD71AD7}"/>
              </a:ext>
            </a:extLst>
          </p:cNvPr>
          <p:cNvSpPr>
            <a:spLocks noGrp="1"/>
          </p:cNvSpPr>
          <p:nvPr>
            <p:ph type="body" idx="1"/>
          </p:nvPr>
        </p:nvSpPr>
        <p:spPr>
          <a:xfrm>
            <a:off x="629841" y="381001"/>
            <a:ext cx="2694799" cy="1460224"/>
          </a:xfrm>
        </p:spPr>
        <p:txBody>
          <a:bodyPr>
            <a:normAutofit fontScale="32500" lnSpcReduction="20000"/>
          </a:bodyPr>
          <a:lstStyle/>
          <a:p>
            <a:endParaRPr lang="en-US" dirty="0"/>
          </a:p>
          <a:p>
            <a:endParaRPr lang="en-US" sz="8400" dirty="0"/>
          </a:p>
          <a:p>
            <a:r>
              <a:rPr lang="el-GR" sz="6450" dirty="0">
                <a:solidFill>
                  <a:srgbClr val="C00000"/>
                </a:solidFill>
                <a:latin typeface="Times New Roman" panose="02020603050405020304" pitchFamily="18" charset="0"/>
                <a:cs typeface="Times New Roman" panose="02020603050405020304" pitchFamily="18" charset="0"/>
              </a:rPr>
              <a:t>κάνοντας 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θημ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τικά</a:t>
            </a:r>
            <a:r>
              <a:rPr lang="sv-SE" sz="6450" dirty="0">
                <a:solidFill>
                  <a:srgbClr val="C00000"/>
                </a:solidFill>
                <a:latin typeface="Times New Roman" panose="02020603050405020304" pitchFamily="18" charset="0"/>
                <a:cs typeface="Times New Roman" panose="02020603050405020304" pitchFamily="18" charset="0"/>
              </a:rPr>
              <a:t> </a:t>
            </a:r>
            <a:r>
              <a:rPr lang="el-GR" sz="6450" dirty="0">
                <a:solidFill>
                  <a:srgbClr val="C00000"/>
                </a:solidFill>
                <a:latin typeface="Times New Roman" panose="02020603050405020304" pitchFamily="18" charset="0"/>
                <a:cs typeface="Times New Roman" panose="02020603050405020304" pitchFamily="18" charset="0"/>
              </a:rPr>
              <a:t>με </a:t>
            </a:r>
            <a:r>
              <a:rPr lang="sv-SE" sz="6450" dirty="0" err="1">
                <a:solidFill>
                  <a:srgbClr val="C00000"/>
                </a:solidFill>
                <a:latin typeface="Times New Roman" panose="02020603050405020304" pitchFamily="18" charset="0"/>
                <a:cs typeface="Times New Roman" panose="02020603050405020304" pitchFamily="18" charset="0"/>
              </a:rPr>
              <a:t>μικρά</a:t>
            </a:r>
            <a:r>
              <a:rPr lang="sv-SE" sz="6450" dirty="0">
                <a:solidFill>
                  <a:srgbClr val="C00000"/>
                </a:solidFill>
                <a:latin typeface="Times New Roman" panose="02020603050405020304" pitchFamily="18" charset="0"/>
                <a:cs typeface="Times New Roman" panose="02020603050405020304" pitchFamily="18" charset="0"/>
              </a:rPr>
              <a:t> πα</a:t>
            </a:r>
            <a:r>
              <a:rPr lang="sv-SE" sz="6450" dirty="0" err="1">
                <a:solidFill>
                  <a:srgbClr val="C00000"/>
                </a:solidFill>
                <a:latin typeface="Times New Roman" panose="02020603050405020304" pitchFamily="18" charset="0"/>
                <a:cs typeface="Times New Roman" panose="02020603050405020304" pitchFamily="18" charset="0"/>
              </a:rPr>
              <a:t>ιδιά</a:t>
            </a:r>
            <a:endParaRPr lang="el-GR" sz="6450" dirty="0">
              <a:solidFill>
                <a:srgbClr val="C00000"/>
              </a:solidFill>
              <a:latin typeface="Times New Roman" panose="02020603050405020304" pitchFamily="18" charset="0"/>
              <a:cs typeface="Times New Roman" panose="02020603050405020304" pitchFamily="18" charset="0"/>
            </a:endParaRPr>
          </a:p>
          <a:p>
            <a:endParaRPr lang="sv-SE" sz="2700" dirty="0"/>
          </a:p>
        </p:txBody>
      </p:sp>
      <p:sp>
        <p:nvSpPr>
          <p:cNvPr id="4" name="Content Placeholder 3">
            <a:extLst>
              <a:ext uri="{FF2B5EF4-FFF2-40B4-BE49-F238E27FC236}">
                <a16:creationId xmlns:a16="http://schemas.microsoft.com/office/drawing/2014/main" id="{C9E7DEFF-F2C7-AD42-BEB5-2570A75091D7}"/>
              </a:ext>
            </a:extLst>
          </p:cNvPr>
          <p:cNvSpPr>
            <a:spLocks noGrp="1"/>
          </p:cNvSpPr>
          <p:nvPr>
            <p:ph sz="half" idx="2"/>
          </p:nvPr>
        </p:nvSpPr>
        <p:spPr>
          <a:xfrm>
            <a:off x="387626" y="1841224"/>
            <a:ext cx="3269973" cy="4026176"/>
          </a:xfrm>
        </p:spPr>
        <p:txBody>
          <a:bodyPr>
            <a:normAutofit fontScale="55000" lnSpcReduction="20000"/>
          </a:bodyPr>
          <a:lstStyle/>
          <a:p>
            <a:pPr lvl="0"/>
            <a:r>
              <a:rPr lang="el-GR" sz="3600" dirty="0">
                <a:latin typeface="Times New Roman" panose="02020603050405020304" pitchFamily="18" charset="0"/>
                <a:cs typeface="Times New Roman" panose="02020603050405020304" pitchFamily="18" charset="0"/>
              </a:rPr>
              <a:t>Τα παιδιά και η έννοια του αριθμού</a:t>
            </a:r>
          </a:p>
          <a:p>
            <a:pPr lvl="0"/>
            <a:r>
              <a:rPr lang="el-GR" sz="3600" dirty="0">
                <a:latin typeface="Times New Roman" panose="02020603050405020304" pitchFamily="18" charset="0"/>
                <a:cs typeface="Times New Roman" panose="02020603050405020304" pitchFamily="18" charset="0"/>
              </a:rPr>
              <a:t>Τα παιδιά κάνουν μαθηματικά</a:t>
            </a:r>
          </a:p>
          <a:p>
            <a:pPr lvl="0"/>
            <a:r>
              <a:rPr lang="sv-SE" sz="3600" dirty="0" err="1">
                <a:latin typeface="Times New Roman" panose="02020603050405020304" pitchFamily="18" charset="0"/>
                <a:cs typeface="Times New Roman" panose="02020603050405020304" pitchFamily="18" charset="0"/>
              </a:rPr>
              <a:t>Αφήγηση</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κ</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ι</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θημ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τικά</a:t>
            </a:r>
            <a:r>
              <a:rPr lang="sv-SE" sz="36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Μαθηματικά και/σε άλλες γλώσσες</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Μαθηματική Δραστηριότητα στην προσχολική ηλικία</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Οι χίλιες γλώσσες των παιδιών</a:t>
            </a:r>
            <a:endParaRPr lang="en-US" sz="3600" dirty="0">
              <a:latin typeface="Times New Roman" panose="02020603050405020304" pitchFamily="18" charset="0"/>
              <a:cs typeface="Times New Roman" panose="02020603050405020304" pitchFamily="18" charset="0"/>
            </a:endParaRPr>
          </a:p>
          <a:p>
            <a:endParaRPr lang="sv-SE" dirty="0"/>
          </a:p>
        </p:txBody>
      </p:sp>
      <p:sp>
        <p:nvSpPr>
          <p:cNvPr id="5" name="Text Placeholder 4">
            <a:extLst>
              <a:ext uri="{FF2B5EF4-FFF2-40B4-BE49-F238E27FC236}">
                <a16:creationId xmlns:a16="http://schemas.microsoft.com/office/drawing/2014/main" id="{25ED5DEC-8B8A-5C49-A093-586CB75BBB07}"/>
              </a:ext>
            </a:extLst>
          </p:cNvPr>
          <p:cNvSpPr>
            <a:spLocks noGrp="1"/>
          </p:cNvSpPr>
          <p:nvPr>
            <p:ph type="body" sz="quarter" idx="3"/>
          </p:nvPr>
        </p:nvSpPr>
        <p:spPr>
          <a:xfrm>
            <a:off x="4636605" y="381001"/>
            <a:ext cx="3879937" cy="914399"/>
          </a:xfrm>
        </p:spPr>
        <p:txBody>
          <a:bodyPr>
            <a:noAutofit/>
          </a:bodyPr>
          <a:lstStyle/>
          <a:p>
            <a:r>
              <a:rPr lang="el-GR" sz="2100" dirty="0">
                <a:solidFill>
                  <a:srgbClr val="C00000"/>
                </a:solidFill>
                <a:latin typeface="Times New Roman" panose="02020603050405020304" pitchFamily="18" charset="0"/>
                <a:cs typeface="Times New Roman" panose="02020603050405020304" pitchFamily="18" charset="0"/>
              </a:rPr>
              <a:t>η σχέση μας με τα μαθηματικά</a:t>
            </a:r>
            <a:endParaRPr lang="sv-SE" sz="2100" dirty="0">
              <a:solidFill>
                <a:srgbClr val="C00000"/>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B14F5F8-E4C2-484F-9D36-236049BBEB14}"/>
              </a:ext>
            </a:extLst>
          </p:cNvPr>
          <p:cNvSpPr>
            <a:spLocks noGrp="1"/>
          </p:cNvSpPr>
          <p:nvPr>
            <p:ph sz="quarter" idx="4"/>
          </p:nvPr>
        </p:nvSpPr>
        <p:spPr>
          <a:xfrm>
            <a:off x="4636605" y="1524000"/>
            <a:ext cx="4099891" cy="4952999"/>
          </a:xfrm>
        </p:spPr>
        <p:txBody>
          <a:bodyPr>
            <a:normAutofit fontScale="55000" lnSpcReduction="20000"/>
          </a:bodyPr>
          <a:lstStyle/>
          <a:p>
            <a:pPr lvl="0"/>
            <a:r>
              <a:rPr lang="en-US" sz="3600" dirty="0" err="1">
                <a:latin typeface="Times New Roman" panose="02020603050405020304" pitchFamily="18" charset="0"/>
                <a:cs typeface="Times New Roman" panose="02020603050405020304" pitchFamily="18" charset="0"/>
              </a:rPr>
              <a:t>Εισ</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στην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Ελληνική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Έκδοση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Α</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οκλείοντ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Κορίτσι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Μύθοι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γι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σχέση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φύλου</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n-US" sz="3600" dirty="0">
              <a:latin typeface="Times New Roman" panose="02020603050405020304" pitchFamily="18" charset="0"/>
              <a:cs typeface="Times New Roman" panose="02020603050405020304" pitchFamily="18" charset="0"/>
            </a:endParaRPr>
          </a:p>
          <a:p>
            <a:pPr lvl="0"/>
            <a:endParaRPr lang="el-GR"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1. </a:t>
            </a:r>
            <a:r>
              <a:rPr lang="en-US" sz="3600" dirty="0" err="1">
                <a:latin typeface="Times New Roman" panose="02020603050405020304" pitchFamily="18" charset="0"/>
                <a:cs typeface="Times New Roman" panose="02020603050405020304" pitchFamily="18" charset="0"/>
              </a:rPr>
              <a:t>Αφ</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ιρώντ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Κεφ3. </a:t>
            </a:r>
            <a:r>
              <a:rPr lang="en-US" sz="3600" dirty="0" err="1">
                <a:latin typeface="Times New Roman" panose="02020603050405020304" pitchFamily="18" charset="0"/>
                <a:cs typeface="Times New Roman" panose="02020603050405020304" pitchFamily="18" charset="0"/>
              </a:rPr>
              <a:t>Θετικές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ιστήμες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Ορθολογισμός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Νους</a:t>
            </a:r>
            <a:endParaRPr lang="en-US"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4. </a:t>
            </a:r>
            <a:r>
              <a:rPr lang="en-US" sz="3600" dirty="0" err="1">
                <a:latin typeface="Times New Roman" panose="02020603050405020304" pitchFamily="18" charset="0"/>
                <a:cs typeface="Times New Roman" panose="02020603050405020304" pitchFamily="18" charset="0"/>
              </a:rPr>
              <a:t>Mητέρες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Κόρες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Τεσσάρων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Ετών</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Κεφ5. </a:t>
            </a:r>
            <a:r>
              <a:rPr lang="en-US" sz="3600" dirty="0" err="1">
                <a:latin typeface="Times New Roman" panose="02020603050405020304" pitchFamily="18" charset="0"/>
                <a:cs typeface="Times New Roman" panose="02020603050405020304" pitchFamily="18" charset="0"/>
              </a:rPr>
              <a:t>Εξουσί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Νη</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γωγείο</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Κεφ6.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πα</a:t>
            </a:r>
            <a:r>
              <a:rPr lang="en-US" sz="3600" dirty="0" err="1">
                <a:latin typeface="Times New Roman" panose="02020603050405020304" pitchFamily="18" charset="0"/>
                <a:cs typeface="Times New Roman" panose="02020603050405020304" pitchFamily="18" charset="0"/>
              </a:rPr>
              <a:t>ίνοντ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Δημοτικό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Κεφ11. </a:t>
            </a:r>
            <a:r>
              <a:rPr lang="en-US" sz="3600" dirty="0" err="1">
                <a:latin typeface="Times New Roman" panose="02020603050405020304" pitchFamily="18" charset="0"/>
                <a:cs typeface="Times New Roman" panose="02020603050405020304" pitchFamily="18" charset="0"/>
              </a:rPr>
              <a:t>Εξετάζοντ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Βι</a:t>
            </a:r>
            <a:r>
              <a:rPr lang="en-US" sz="3600" dirty="0">
                <a:latin typeface="Times New Roman" panose="02020603050405020304" pitchFamily="18" charset="0"/>
                <a:cs typeface="Times New Roman" panose="02020603050405020304" pitchFamily="18" charset="0"/>
              </a:rPr>
              <a:t>β</a:t>
            </a:r>
            <a:r>
              <a:rPr lang="en-US" sz="3600" dirty="0" err="1">
                <a:latin typeface="Times New Roman" panose="02020603050405020304" pitchFamily="18" charset="0"/>
                <a:cs typeface="Times New Roman" panose="02020603050405020304" pitchFamily="18" charset="0"/>
              </a:rPr>
              <a:t>λί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l-GR" sz="3600" dirty="0">
              <a:latin typeface="Times New Roman" panose="02020603050405020304" pitchFamily="18" charset="0"/>
              <a:cs typeface="Times New Roman" panose="02020603050405020304" pitchFamily="18" charset="0"/>
            </a:endParaRPr>
          </a:p>
          <a:p>
            <a:pPr lvl="0"/>
            <a:r>
              <a:rPr lang="el-GR" sz="3600" dirty="0" err="1">
                <a:latin typeface="Times New Roman" panose="02020603050405020304" pitchFamily="18" charset="0"/>
                <a:cs typeface="Times New Roman" panose="02020603050405020304" pitchFamily="18" charset="0"/>
              </a:rPr>
              <a:t>Κεφ</a:t>
            </a:r>
            <a:r>
              <a:rPr lang="el-GR" sz="3600" dirty="0">
                <a:latin typeface="Times New Roman" panose="02020603050405020304" pitchFamily="18" charset="0"/>
                <a:cs typeface="Times New Roman" panose="02020603050405020304" pitchFamily="18" charset="0"/>
              </a:rPr>
              <a:t> 12. </a:t>
            </a:r>
            <a:r>
              <a:rPr lang="el-GR" sz="3600" dirty="0" err="1">
                <a:latin typeface="Times New Roman" panose="02020603050405020304" pitchFamily="18" charset="0"/>
                <a:cs typeface="Times New Roman" panose="02020603050405020304" pitchFamily="18" charset="0"/>
              </a:rPr>
              <a:t>Χωρ</a:t>
            </a:r>
            <a:r>
              <a:rPr lang="en-US" sz="3600" dirty="0" err="1">
                <a:latin typeface="Times New Roman" panose="02020603050405020304" pitchFamily="18" charset="0"/>
                <a:cs typeface="Times New Roman" panose="02020603050405020304" pitchFamily="18" charset="0"/>
              </a:rPr>
              <a:t>ί</a:t>
            </a:r>
            <a:r>
              <a:rPr lang="el-GR" sz="3600" dirty="0">
                <a:latin typeface="Times New Roman" panose="02020603050405020304" pitchFamily="18" charset="0"/>
                <a:cs typeface="Times New Roman" panose="02020603050405020304" pitchFamily="18" charset="0"/>
              </a:rPr>
              <a:t>ς Κόστος. Πολιτική Αριθμητική για Γυναίκες</a:t>
            </a:r>
            <a:endParaRPr lang="en-US" sz="3600" dirty="0">
              <a:latin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2987338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11CE-0D90-5D4F-9D0E-18A2F24DF457}"/>
              </a:ext>
            </a:extLst>
          </p:cNvPr>
          <p:cNvSpPr>
            <a:spLocks noGrp="1"/>
          </p:cNvSpPr>
          <p:nvPr>
            <p:ph type="title"/>
          </p:nvPr>
        </p:nvSpPr>
        <p:spPr/>
        <p:txBody>
          <a:bodyPr>
            <a:normAutofit fontScale="90000"/>
          </a:bodyPr>
          <a:lstStyle/>
          <a:p>
            <a:r>
              <a:rPr lang="el-GR" dirty="0"/>
              <a:t>Τα παιδιά και η έννοια του αριθμού</a:t>
            </a:r>
            <a:br>
              <a:rPr lang="en-US" dirty="0"/>
            </a:br>
            <a:endParaRPr lang="sv-SE" dirty="0"/>
          </a:p>
        </p:txBody>
      </p:sp>
      <p:sp>
        <p:nvSpPr>
          <p:cNvPr id="3" name="Content Placeholder 2">
            <a:extLst>
              <a:ext uri="{FF2B5EF4-FFF2-40B4-BE49-F238E27FC236}">
                <a16:creationId xmlns:a16="http://schemas.microsoft.com/office/drawing/2014/main" id="{7574013F-E17B-D944-B139-D828AD4E7C5D}"/>
              </a:ext>
            </a:extLst>
          </p:cNvPr>
          <p:cNvSpPr>
            <a:spLocks noGrp="1"/>
          </p:cNvSpPr>
          <p:nvPr>
            <p:ph idx="1"/>
          </p:nvPr>
        </p:nvSpPr>
        <p:spPr/>
        <p:txBody>
          <a:bodyPr/>
          <a:lstStyle/>
          <a:p>
            <a:r>
              <a:rPr lang="el-GR" dirty="0"/>
              <a:t>Πως τα παιδιά αναπαριστούν τον αριθμό;</a:t>
            </a:r>
            <a:endParaRPr lang="sv-SE" dirty="0"/>
          </a:p>
        </p:txBody>
      </p:sp>
      <p:pic>
        <p:nvPicPr>
          <p:cNvPr id="4" name="Picture 3">
            <a:extLst>
              <a:ext uri="{FF2B5EF4-FFF2-40B4-BE49-F238E27FC236}">
                <a16:creationId xmlns:a16="http://schemas.microsoft.com/office/drawing/2014/main" id="{77E11591-E900-9646-B8CD-B98047D0D1C9}"/>
              </a:ext>
            </a:extLst>
          </p:cNvPr>
          <p:cNvPicPr>
            <a:picLocks noChangeAspect="1"/>
          </p:cNvPicPr>
          <p:nvPr/>
        </p:nvPicPr>
        <p:blipFill>
          <a:blip r:embed="rId2"/>
          <a:stretch>
            <a:fillRect/>
          </a:stretch>
        </p:blipFill>
        <p:spPr>
          <a:xfrm>
            <a:off x="309350" y="3524250"/>
            <a:ext cx="1883615" cy="2784475"/>
          </a:xfrm>
          <a:prstGeom prst="rect">
            <a:avLst/>
          </a:prstGeom>
        </p:spPr>
      </p:pic>
      <p:pic>
        <p:nvPicPr>
          <p:cNvPr id="6" name="Picture 5">
            <a:extLst>
              <a:ext uri="{FF2B5EF4-FFF2-40B4-BE49-F238E27FC236}">
                <a16:creationId xmlns:a16="http://schemas.microsoft.com/office/drawing/2014/main" id="{3C0C0395-9AD4-DC4F-BCEF-974235DEC7DC}"/>
              </a:ext>
            </a:extLst>
          </p:cNvPr>
          <p:cNvPicPr>
            <a:picLocks noChangeAspect="1"/>
          </p:cNvPicPr>
          <p:nvPr/>
        </p:nvPicPr>
        <p:blipFill>
          <a:blip r:embed="rId3"/>
          <a:stretch>
            <a:fillRect/>
          </a:stretch>
        </p:blipFill>
        <p:spPr>
          <a:xfrm>
            <a:off x="2321765" y="4622093"/>
            <a:ext cx="2440735" cy="1667582"/>
          </a:xfrm>
          <a:prstGeom prst="rect">
            <a:avLst/>
          </a:prstGeom>
        </p:spPr>
      </p:pic>
      <p:pic>
        <p:nvPicPr>
          <p:cNvPr id="7" name="Picture 2" descr="C:\Users\chronaki\Desktop\ADMIN_Volos_2011\Hmerida_Mathematics_EarlyAges_2012\fotos\vlcsnap-2012-02-10-05h11m06s6.png">
            <a:extLst>
              <a:ext uri="{FF2B5EF4-FFF2-40B4-BE49-F238E27FC236}">
                <a16:creationId xmlns:a16="http://schemas.microsoft.com/office/drawing/2014/main" id="{D6442DCE-C911-314D-ADA3-4B5ED4D0AD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8450" y="3524250"/>
            <a:ext cx="3996019" cy="290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804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4F6C2C-3897-5D0B-838B-8D4FCCD80EB5}"/>
              </a:ext>
            </a:extLst>
          </p:cNvPr>
          <p:cNvSpPr>
            <a:spLocks noGrp="1"/>
          </p:cNvSpPr>
          <p:nvPr>
            <p:ph sz="half" idx="1"/>
          </p:nvPr>
        </p:nvSpPr>
        <p:spPr>
          <a:xfrm>
            <a:off x="228600" y="731838"/>
            <a:ext cx="3733800" cy="5394325"/>
          </a:xfrm>
        </p:spPr>
        <p:txBody>
          <a:bodyPr>
            <a:normAutofit fontScale="85000" lnSpcReduction="20000"/>
          </a:bodyPr>
          <a:lstStyle/>
          <a:p>
            <a:pPr marL="0" indent="0">
              <a:buNone/>
            </a:pPr>
            <a:r>
              <a:rPr lang="el-GR" b="1" u="sng" dirty="0">
                <a:solidFill>
                  <a:srgbClr val="FF0000"/>
                </a:solidFill>
              </a:rPr>
              <a:t>Ν</a:t>
            </a:r>
            <a:r>
              <a:rPr lang="sv-SE" b="1" u="sng" dirty="0">
                <a:solidFill>
                  <a:srgbClr val="FF0000"/>
                </a:solidFill>
              </a:rPr>
              <a:t>CTM standards</a:t>
            </a:r>
            <a:endParaRPr lang="el-GR" b="1" u="sng" dirty="0">
              <a:solidFill>
                <a:srgbClr val="FF0000"/>
              </a:solidFill>
            </a:endParaRPr>
          </a:p>
          <a:p>
            <a:pPr marL="0" indent="0">
              <a:buNone/>
            </a:pPr>
            <a:r>
              <a:rPr lang="sv-SE" sz="2400" dirty="0" err="1"/>
              <a:t>Number</a:t>
            </a:r>
            <a:r>
              <a:rPr lang="sv-SE" sz="2400" dirty="0"/>
              <a:t> and operations</a:t>
            </a:r>
          </a:p>
          <a:p>
            <a:pPr marL="0" indent="0">
              <a:buNone/>
            </a:pPr>
            <a:r>
              <a:rPr lang="sv-SE" sz="2400" dirty="0"/>
              <a:t>Algebra</a:t>
            </a:r>
          </a:p>
          <a:p>
            <a:pPr marL="0" indent="0">
              <a:buNone/>
            </a:pPr>
            <a:r>
              <a:rPr lang="sv-SE" sz="2400" dirty="0" err="1"/>
              <a:t>Geometry</a:t>
            </a:r>
            <a:endParaRPr lang="sv-SE" sz="2400" dirty="0"/>
          </a:p>
          <a:p>
            <a:pPr marL="0" indent="0">
              <a:buNone/>
            </a:pPr>
            <a:r>
              <a:rPr lang="sv-SE" sz="2400" dirty="0" err="1"/>
              <a:t>Measurement</a:t>
            </a:r>
            <a:endParaRPr lang="sv-SE" sz="2400" dirty="0"/>
          </a:p>
          <a:p>
            <a:pPr marL="0" indent="0">
              <a:buNone/>
            </a:pPr>
            <a:r>
              <a:rPr lang="sv-SE" sz="2400" dirty="0"/>
              <a:t>Data </a:t>
            </a:r>
            <a:r>
              <a:rPr lang="sv-SE" sz="2400" dirty="0" err="1"/>
              <a:t>analysis</a:t>
            </a:r>
            <a:r>
              <a:rPr lang="sv-SE" sz="2400" dirty="0"/>
              <a:t> and </a:t>
            </a:r>
            <a:r>
              <a:rPr lang="sv-SE" sz="2400" dirty="0" err="1"/>
              <a:t>Probability</a:t>
            </a:r>
            <a:endParaRPr lang="el-GR" sz="2400" dirty="0"/>
          </a:p>
          <a:p>
            <a:pPr marL="0" indent="0">
              <a:buNone/>
            </a:pPr>
            <a:endParaRPr lang="el-GR" b="1" u="sng" dirty="0">
              <a:solidFill>
                <a:srgbClr val="FF0000"/>
              </a:solidFill>
            </a:endParaRPr>
          </a:p>
          <a:p>
            <a:pPr marL="0" indent="0">
              <a:buNone/>
            </a:pPr>
            <a:r>
              <a:rPr lang="sv-SE" b="1" u="sng" dirty="0">
                <a:solidFill>
                  <a:srgbClr val="FF0000"/>
                </a:solidFill>
              </a:rPr>
              <a:t>Alan Bishop</a:t>
            </a:r>
          </a:p>
          <a:p>
            <a:pPr marL="0" indent="0">
              <a:buNone/>
            </a:pPr>
            <a:r>
              <a:rPr lang="el-GR" dirty="0" err="1">
                <a:solidFill>
                  <a:srgbClr val="00B050"/>
                </a:solidFill>
              </a:rPr>
              <a:t>Αρ</a:t>
            </a:r>
            <a:r>
              <a:rPr lang="sv-SE" dirty="0" err="1">
                <a:solidFill>
                  <a:srgbClr val="00B050"/>
                </a:solidFill>
              </a:rPr>
              <a:t>ί</a:t>
            </a:r>
            <a:r>
              <a:rPr lang="el-GR" dirty="0" err="1">
                <a:solidFill>
                  <a:srgbClr val="00B050"/>
                </a:solidFill>
              </a:rPr>
              <a:t>θμηση</a:t>
            </a:r>
            <a:r>
              <a:rPr lang="el-GR" dirty="0">
                <a:solidFill>
                  <a:srgbClr val="00B050"/>
                </a:solidFill>
              </a:rPr>
              <a:t> / </a:t>
            </a:r>
            <a:r>
              <a:rPr lang="sv-SE" dirty="0" err="1">
                <a:solidFill>
                  <a:srgbClr val="00B050"/>
                </a:solidFill>
              </a:rPr>
              <a:t>counting</a:t>
            </a:r>
            <a:endParaRPr lang="sv-SE" dirty="0">
              <a:solidFill>
                <a:srgbClr val="00B050"/>
              </a:solidFill>
            </a:endParaRPr>
          </a:p>
          <a:p>
            <a:pPr marL="0" indent="0">
              <a:buNone/>
            </a:pPr>
            <a:r>
              <a:rPr lang="sv-SE" dirty="0">
                <a:solidFill>
                  <a:srgbClr val="00B050"/>
                </a:solidFill>
              </a:rPr>
              <a:t>E</a:t>
            </a:r>
            <a:r>
              <a:rPr lang="el-GR" dirty="0" err="1">
                <a:solidFill>
                  <a:srgbClr val="00B050"/>
                </a:solidFill>
              </a:rPr>
              <a:t>ντοπισμός</a:t>
            </a:r>
            <a:r>
              <a:rPr lang="el-GR" dirty="0">
                <a:solidFill>
                  <a:srgbClr val="00B050"/>
                </a:solidFill>
              </a:rPr>
              <a:t> / </a:t>
            </a:r>
            <a:r>
              <a:rPr lang="sv-SE" dirty="0" err="1">
                <a:solidFill>
                  <a:srgbClr val="00B050"/>
                </a:solidFill>
              </a:rPr>
              <a:t>locating</a:t>
            </a:r>
            <a:endParaRPr lang="sv-SE" dirty="0">
              <a:solidFill>
                <a:srgbClr val="00B050"/>
              </a:solidFill>
            </a:endParaRPr>
          </a:p>
          <a:p>
            <a:pPr marL="0" indent="0">
              <a:buNone/>
            </a:pPr>
            <a:r>
              <a:rPr lang="sv-SE" dirty="0" err="1">
                <a:solidFill>
                  <a:srgbClr val="00B050"/>
                </a:solidFill>
              </a:rPr>
              <a:t>Mέ</a:t>
            </a:r>
            <a:r>
              <a:rPr lang="el-GR" dirty="0" err="1">
                <a:solidFill>
                  <a:srgbClr val="00B050"/>
                </a:solidFill>
              </a:rPr>
              <a:t>τρηση</a:t>
            </a:r>
            <a:r>
              <a:rPr lang="el-GR" dirty="0">
                <a:solidFill>
                  <a:srgbClr val="00B050"/>
                </a:solidFill>
              </a:rPr>
              <a:t> / </a:t>
            </a:r>
            <a:r>
              <a:rPr lang="sv-SE" dirty="0" err="1">
                <a:solidFill>
                  <a:srgbClr val="00B050"/>
                </a:solidFill>
              </a:rPr>
              <a:t>measuring</a:t>
            </a:r>
            <a:endParaRPr lang="sv-SE" dirty="0">
              <a:solidFill>
                <a:srgbClr val="00B050"/>
              </a:solidFill>
            </a:endParaRPr>
          </a:p>
          <a:p>
            <a:pPr marL="0" indent="0">
              <a:buNone/>
            </a:pPr>
            <a:r>
              <a:rPr lang="el-GR" dirty="0">
                <a:solidFill>
                  <a:srgbClr val="00B050"/>
                </a:solidFill>
              </a:rPr>
              <a:t>Σχεδιασμός / </a:t>
            </a:r>
            <a:r>
              <a:rPr lang="sv-SE" dirty="0">
                <a:solidFill>
                  <a:srgbClr val="00B050"/>
                </a:solidFill>
              </a:rPr>
              <a:t>designing</a:t>
            </a:r>
          </a:p>
          <a:p>
            <a:pPr marL="0" indent="0">
              <a:buNone/>
            </a:pPr>
            <a:r>
              <a:rPr lang="el-GR" dirty="0" err="1">
                <a:solidFill>
                  <a:srgbClr val="00B050"/>
                </a:solidFill>
              </a:rPr>
              <a:t>Παιχν</a:t>
            </a:r>
            <a:r>
              <a:rPr lang="sv-SE" dirty="0" err="1">
                <a:solidFill>
                  <a:srgbClr val="00B050"/>
                </a:solidFill>
              </a:rPr>
              <a:t>ί</a:t>
            </a:r>
            <a:r>
              <a:rPr lang="el-GR" dirty="0" err="1">
                <a:solidFill>
                  <a:srgbClr val="00B050"/>
                </a:solidFill>
              </a:rPr>
              <a:t>δι</a:t>
            </a:r>
            <a:r>
              <a:rPr lang="el-GR" dirty="0">
                <a:solidFill>
                  <a:srgbClr val="00B050"/>
                </a:solidFill>
              </a:rPr>
              <a:t> / </a:t>
            </a:r>
            <a:r>
              <a:rPr lang="sv-SE" dirty="0" err="1">
                <a:solidFill>
                  <a:srgbClr val="00B050"/>
                </a:solidFill>
              </a:rPr>
              <a:t>playing</a:t>
            </a:r>
            <a:endParaRPr lang="sv-SE" dirty="0">
              <a:solidFill>
                <a:srgbClr val="00B050"/>
              </a:solidFill>
            </a:endParaRPr>
          </a:p>
          <a:p>
            <a:pPr marL="0" indent="0">
              <a:buNone/>
            </a:pPr>
            <a:r>
              <a:rPr lang="sv-SE" dirty="0">
                <a:solidFill>
                  <a:srgbClr val="00B050"/>
                </a:solidFill>
              </a:rPr>
              <a:t>E</a:t>
            </a:r>
            <a:r>
              <a:rPr lang="el-GR" dirty="0" err="1">
                <a:solidFill>
                  <a:srgbClr val="00B050"/>
                </a:solidFill>
              </a:rPr>
              <a:t>ξήγηση</a:t>
            </a:r>
            <a:r>
              <a:rPr lang="el-GR" dirty="0">
                <a:solidFill>
                  <a:srgbClr val="00B050"/>
                </a:solidFill>
              </a:rPr>
              <a:t> / </a:t>
            </a:r>
            <a:r>
              <a:rPr lang="sv-SE" dirty="0" err="1">
                <a:solidFill>
                  <a:srgbClr val="00B050"/>
                </a:solidFill>
              </a:rPr>
              <a:t>explaining</a:t>
            </a:r>
            <a:endParaRPr lang="sv-SE" dirty="0">
              <a:solidFill>
                <a:srgbClr val="00B050"/>
              </a:solidFill>
            </a:endParaRPr>
          </a:p>
          <a:p>
            <a:pPr marL="0" indent="0">
              <a:buNone/>
            </a:pPr>
            <a:endParaRPr lang="en-SE" dirty="0"/>
          </a:p>
        </p:txBody>
      </p:sp>
      <p:sp>
        <p:nvSpPr>
          <p:cNvPr id="4" name="Content Placeholder 3">
            <a:extLst>
              <a:ext uri="{FF2B5EF4-FFF2-40B4-BE49-F238E27FC236}">
                <a16:creationId xmlns:a16="http://schemas.microsoft.com/office/drawing/2014/main" id="{6D91BFEF-78B2-CBDF-9FC1-9E98E73D98D8}"/>
              </a:ext>
            </a:extLst>
          </p:cNvPr>
          <p:cNvSpPr>
            <a:spLocks noGrp="1"/>
          </p:cNvSpPr>
          <p:nvPr>
            <p:ph sz="half" idx="2"/>
          </p:nvPr>
        </p:nvSpPr>
        <p:spPr>
          <a:xfrm>
            <a:off x="4267200" y="152400"/>
            <a:ext cx="4648200" cy="6705600"/>
          </a:xfrm>
        </p:spPr>
        <p:txBody>
          <a:bodyPr>
            <a:normAutofit fontScale="85000" lnSpcReduction="20000"/>
          </a:bodyPr>
          <a:lstStyle/>
          <a:p>
            <a:pPr marL="0" indent="0">
              <a:buNone/>
            </a:pPr>
            <a:r>
              <a:rPr lang="en-SE" b="1" u="sng" dirty="0">
                <a:solidFill>
                  <a:srgbClr val="FF0000"/>
                </a:solidFill>
              </a:rPr>
              <a:t>Rik Pinxten</a:t>
            </a:r>
          </a:p>
          <a:p>
            <a:pPr marL="0" indent="0">
              <a:buNone/>
            </a:pPr>
            <a:r>
              <a:rPr lang="el-GR" dirty="0">
                <a:solidFill>
                  <a:srgbClr val="00B050"/>
                </a:solidFill>
              </a:rPr>
              <a:t>Κ</a:t>
            </a:r>
            <a:r>
              <a:rPr lang="en-SE" dirty="0">
                <a:solidFill>
                  <a:srgbClr val="00B050"/>
                </a:solidFill>
              </a:rPr>
              <a:t>ί</a:t>
            </a:r>
            <a:r>
              <a:rPr lang="el-GR" dirty="0" err="1">
                <a:solidFill>
                  <a:srgbClr val="00B050"/>
                </a:solidFill>
              </a:rPr>
              <a:t>νηση</a:t>
            </a:r>
            <a:r>
              <a:rPr lang="el-GR" dirty="0">
                <a:solidFill>
                  <a:srgbClr val="00B050"/>
                </a:solidFill>
              </a:rPr>
              <a:t>/ Χορός</a:t>
            </a:r>
          </a:p>
          <a:p>
            <a:pPr marL="0" indent="0">
              <a:buNone/>
            </a:pPr>
            <a:r>
              <a:rPr lang="el-GR" dirty="0">
                <a:solidFill>
                  <a:srgbClr val="00B050"/>
                </a:solidFill>
              </a:rPr>
              <a:t>Αφήγηση Ιστοριών</a:t>
            </a:r>
          </a:p>
          <a:p>
            <a:pPr marL="0" indent="0">
              <a:buNone/>
            </a:pPr>
            <a:r>
              <a:rPr lang="el-GR" dirty="0">
                <a:solidFill>
                  <a:srgbClr val="00B050"/>
                </a:solidFill>
              </a:rPr>
              <a:t>Αγοραστικές Συμπεριφορές</a:t>
            </a:r>
          </a:p>
          <a:p>
            <a:pPr marL="0" indent="0">
              <a:buNone/>
            </a:pPr>
            <a:r>
              <a:rPr lang="el-GR" dirty="0">
                <a:solidFill>
                  <a:srgbClr val="00B050"/>
                </a:solidFill>
              </a:rPr>
              <a:t>Γενίκευση μέσω Σύγκρισης</a:t>
            </a:r>
          </a:p>
          <a:p>
            <a:pPr marL="0" indent="0">
              <a:buNone/>
            </a:pPr>
            <a:r>
              <a:rPr lang="el-GR" dirty="0">
                <a:solidFill>
                  <a:srgbClr val="00B050"/>
                </a:solidFill>
              </a:rPr>
              <a:t>Μουσική</a:t>
            </a:r>
          </a:p>
          <a:p>
            <a:pPr marL="0" indent="0">
              <a:buNone/>
            </a:pPr>
            <a:r>
              <a:rPr lang="el-GR" dirty="0">
                <a:solidFill>
                  <a:srgbClr val="00B050"/>
                </a:solidFill>
              </a:rPr>
              <a:t>Λογικές εξηγήσεις </a:t>
            </a:r>
          </a:p>
          <a:p>
            <a:pPr marL="0" indent="0">
              <a:buNone/>
            </a:pPr>
            <a:endParaRPr lang="el-GR" sz="2400" dirty="0">
              <a:solidFill>
                <a:srgbClr val="C00000"/>
              </a:solidFill>
            </a:endParaRPr>
          </a:p>
          <a:p>
            <a:pPr marL="0" indent="0">
              <a:buNone/>
            </a:pPr>
            <a:r>
              <a:rPr lang="sv-SE" sz="2400" dirty="0">
                <a:solidFill>
                  <a:srgbClr val="C00000"/>
                </a:solidFill>
              </a:rPr>
              <a:t> </a:t>
            </a:r>
            <a:endParaRPr lang="el-GR" sz="2400" dirty="0">
              <a:solidFill>
                <a:srgbClr val="C00000"/>
              </a:solidFill>
            </a:endParaRPr>
          </a:p>
          <a:p>
            <a:r>
              <a:rPr lang="el-GR" sz="2400" dirty="0" err="1">
                <a:solidFill>
                  <a:srgbClr val="C00000"/>
                </a:solidFill>
              </a:rPr>
              <a:t>εθνομαθηματικά</a:t>
            </a:r>
            <a:r>
              <a:rPr lang="el-GR" sz="2400" dirty="0">
                <a:solidFill>
                  <a:srgbClr val="C00000"/>
                </a:solidFill>
              </a:rPr>
              <a:t> / </a:t>
            </a:r>
            <a:r>
              <a:rPr lang="el-GR" sz="2400" dirty="0" err="1">
                <a:solidFill>
                  <a:srgbClr val="C00000"/>
                </a:solidFill>
              </a:rPr>
              <a:t>αποαποικιοποίηση</a:t>
            </a:r>
            <a:r>
              <a:rPr lang="el-GR" sz="2400" dirty="0">
                <a:solidFill>
                  <a:srgbClr val="C00000"/>
                </a:solidFill>
              </a:rPr>
              <a:t> της μαθηματικής εκπαίδευσης</a:t>
            </a:r>
            <a:endParaRPr lang="sv-SE" sz="2400" dirty="0">
              <a:solidFill>
                <a:srgbClr val="C00000"/>
              </a:solidFill>
            </a:endParaRPr>
          </a:p>
          <a:p>
            <a:r>
              <a:rPr lang="el-GR" sz="2400" dirty="0">
                <a:solidFill>
                  <a:srgbClr val="C00000"/>
                </a:solidFill>
              </a:rPr>
              <a:t>δια</a:t>
            </a:r>
            <a:r>
              <a:rPr lang="sv-SE" sz="2400" dirty="0">
                <a:solidFill>
                  <a:srgbClr val="C00000"/>
                </a:solidFill>
              </a:rPr>
              <a:t>-</a:t>
            </a:r>
            <a:r>
              <a:rPr lang="el-GR" sz="2400" dirty="0">
                <a:solidFill>
                  <a:srgbClr val="C00000"/>
                </a:solidFill>
              </a:rPr>
              <a:t>πολιτισμική μαθηματική εκπαίδευση</a:t>
            </a:r>
          </a:p>
          <a:p>
            <a:r>
              <a:rPr lang="el-GR" sz="2400" dirty="0">
                <a:solidFill>
                  <a:srgbClr val="C00000"/>
                </a:solidFill>
              </a:rPr>
              <a:t>κριτική μαθηματική εκπαίδευση</a:t>
            </a:r>
            <a:endParaRPr lang="sv-SE" sz="2400" dirty="0">
              <a:solidFill>
                <a:srgbClr val="C00000"/>
              </a:solidFill>
            </a:endParaRPr>
          </a:p>
          <a:p>
            <a:r>
              <a:rPr lang="el-GR" sz="2400" dirty="0" err="1">
                <a:solidFill>
                  <a:srgbClr val="C00000"/>
                </a:solidFill>
              </a:rPr>
              <a:t>φεμινιστικ</a:t>
            </a:r>
            <a:r>
              <a:rPr lang="sv-SE" sz="2400" dirty="0" err="1">
                <a:solidFill>
                  <a:srgbClr val="C00000"/>
                </a:solidFill>
              </a:rPr>
              <a:t>έ</a:t>
            </a:r>
            <a:r>
              <a:rPr lang="el-GR" sz="2400" dirty="0">
                <a:solidFill>
                  <a:srgbClr val="C00000"/>
                </a:solidFill>
              </a:rPr>
              <a:t>ς προσεγγίσεις, νέες υλικότητες</a:t>
            </a:r>
          </a:p>
          <a:p>
            <a:pPr marL="0" indent="0">
              <a:buNone/>
            </a:pPr>
            <a:endParaRPr lang="el-GR" sz="2400" dirty="0">
              <a:solidFill>
                <a:srgbClr val="C00000"/>
              </a:solidFill>
            </a:endParaRPr>
          </a:p>
          <a:p>
            <a:r>
              <a:rPr lang="el-GR" sz="2400" dirty="0">
                <a:solidFill>
                  <a:srgbClr val="C00000"/>
                </a:solidFill>
              </a:rPr>
              <a:t>νεοφιλελεύθερη αποικιοκρατική και πατριαρχική ανάλυση των ΑΠ. </a:t>
            </a:r>
          </a:p>
          <a:p>
            <a:r>
              <a:rPr lang="el-GR" sz="2400" dirty="0">
                <a:solidFill>
                  <a:srgbClr val="C00000"/>
                </a:solidFill>
              </a:rPr>
              <a:t>έμφαση στην </a:t>
            </a:r>
            <a:r>
              <a:rPr lang="el-GR" sz="2400" dirty="0" err="1">
                <a:solidFill>
                  <a:srgbClr val="C00000"/>
                </a:solidFill>
              </a:rPr>
              <a:t>απο</a:t>
            </a:r>
            <a:r>
              <a:rPr lang="sv-SE" sz="2400" dirty="0">
                <a:solidFill>
                  <a:srgbClr val="C00000"/>
                </a:solidFill>
              </a:rPr>
              <a:t>-</a:t>
            </a:r>
            <a:r>
              <a:rPr lang="el-GR" sz="2400" dirty="0">
                <a:solidFill>
                  <a:srgbClr val="C00000"/>
                </a:solidFill>
              </a:rPr>
              <a:t>αν</a:t>
            </a:r>
            <a:r>
              <a:rPr lang="sv-SE" sz="2400" dirty="0" err="1">
                <a:solidFill>
                  <a:srgbClr val="C00000"/>
                </a:solidFill>
              </a:rPr>
              <a:t>ά</a:t>
            </a:r>
            <a:r>
              <a:rPr lang="el-GR" sz="2400" dirty="0" err="1">
                <a:solidFill>
                  <a:srgbClr val="C00000"/>
                </a:solidFill>
              </a:rPr>
              <a:t>πτυξη</a:t>
            </a:r>
            <a:r>
              <a:rPr lang="el-GR" sz="2400" dirty="0">
                <a:solidFill>
                  <a:srgbClr val="C00000"/>
                </a:solidFill>
              </a:rPr>
              <a:t> των ΑΠ για Μ/</a:t>
            </a:r>
            <a:r>
              <a:rPr lang="el-GR" sz="2400" dirty="0" err="1">
                <a:solidFill>
                  <a:srgbClr val="C00000"/>
                </a:solidFill>
              </a:rPr>
              <a:t>κά</a:t>
            </a:r>
            <a:endParaRPr lang="el-GR" sz="2400" dirty="0">
              <a:solidFill>
                <a:srgbClr val="C00000"/>
              </a:solidFill>
            </a:endParaRPr>
          </a:p>
        </p:txBody>
      </p:sp>
    </p:spTree>
    <p:extLst>
      <p:ext uri="{BB962C8B-B14F-4D97-AF65-F5344CB8AC3E}">
        <p14:creationId xmlns:p14="http://schemas.microsoft.com/office/powerpoint/2010/main" val="8751590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485900" y="1428750"/>
            <a:ext cx="6172200" cy="1028700"/>
          </a:xfrm>
        </p:spPr>
        <p:txBody>
          <a:bodyPr/>
          <a:lstStyle/>
          <a:p>
            <a:pPr eaLnBrk="1" hangingPunct="1"/>
            <a:endParaRPr lang="el-GR" sz="2400" b="1" dirty="0">
              <a:solidFill>
                <a:schemeClr val="bg1">
                  <a:lumMod val="50000"/>
                </a:schemeClr>
              </a:solidFill>
              <a:latin typeface="Century Gothic" pitchFamily="34" charset="0"/>
            </a:endParaRPr>
          </a:p>
        </p:txBody>
      </p:sp>
      <p:graphicFrame>
        <p:nvGraphicFramePr>
          <p:cNvPr id="4" name="Content Placeholder 3"/>
          <p:cNvGraphicFramePr>
            <a:graphicFrameLocks noGrp="1"/>
          </p:cNvGraphicFramePr>
          <p:nvPr>
            <p:ph idx="1"/>
          </p:nvPr>
        </p:nvGraphicFramePr>
        <p:xfrm>
          <a:off x="1600200" y="2800350"/>
          <a:ext cx="6172200" cy="19431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19431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9949" name="Picture 4" descr="C:\WINDOWS\Desktop\4 παιδιά\κόμποι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086100"/>
            <a:ext cx="16573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0" name="Εικόνα 1" descr="C:\Users\Geo\Documents\Μαθηματικά\διπλ. 1-12-2008\ΧΕΡΙΑ+ΚΟΜΠΟΙ+ΒΟΤΣΑΛΑ\ΧΕΡΙΑ 4-3-2008\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3086100"/>
            <a:ext cx="17145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1" name="Picture 2" descr="C:\WINDOWS\Desktop\4 παιδιά\έξι καναρίνια.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900" y="3086100"/>
            <a:ext cx="1771650" cy="142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0419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7870" y="1200150"/>
            <a:ext cx="4843130" cy="1714500"/>
          </a:xfrm>
        </p:spPr>
        <p:txBody>
          <a:bodyPr rtlCol="0">
            <a:normAutofit/>
          </a:bodyPr>
          <a:lstStyle/>
          <a:p>
            <a:pPr>
              <a:defRPr/>
            </a:pP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hens?</a:t>
            </a:r>
            <a:br>
              <a:rPr lang="el-GR" sz="2400" dirty="0">
                <a:solidFill>
                  <a:schemeClr val="tx1">
                    <a:lumMod val="65000"/>
                    <a:lumOff val="35000"/>
                  </a:schemeClr>
                </a:solidFill>
                <a:latin typeface="Courier New" pitchFamily="49" charset="0"/>
                <a:cs typeface="Courier New" pitchFamily="49" charset="0"/>
              </a:rPr>
            </a:b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alltogether</a:t>
            </a:r>
            <a:r>
              <a:rPr lang="sv-SE" sz="2400" dirty="0">
                <a:solidFill>
                  <a:schemeClr val="tx1">
                    <a:lumMod val="65000"/>
                    <a:lumOff val="35000"/>
                  </a:schemeClr>
                </a:solidFill>
                <a:latin typeface="Courier New" pitchFamily="49" charset="0"/>
                <a:cs typeface="Courier New" pitchFamily="49" charset="0"/>
              </a:rPr>
              <a:t>?</a:t>
            </a:r>
            <a:endParaRPr lang="el-GR" sz="2100" dirty="0">
              <a:solidFill>
                <a:schemeClr val="tx1">
                  <a:lumMod val="65000"/>
                  <a:lumOff val="35000"/>
                </a:schemeClr>
              </a:solidFill>
              <a:latin typeface="Courier New" pitchFamily="49" charset="0"/>
              <a:cs typeface="Courier New" pitchFamily="49" charset="0"/>
            </a:endParaRPr>
          </a:p>
        </p:txBody>
      </p:sp>
      <p:pic>
        <p:nvPicPr>
          <p:cNvPr id="35843" name="Content Placeholder 3" descr="C:\WINDOWS\Desktop\4 παιδιά\κότες.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176427" y="1485900"/>
            <a:ext cx="1257300" cy="1428750"/>
          </a:xfrm>
        </p:spPr>
      </p:pic>
      <p:sp>
        <p:nvSpPr>
          <p:cNvPr id="35844" name="Rectangle 2"/>
          <p:cNvSpPr>
            <a:spLocks noChangeArrowheads="1"/>
          </p:cNvSpPr>
          <p:nvPr/>
        </p:nvSpPr>
        <p:spPr bwMode="auto">
          <a:xfrm>
            <a:off x="1143001" y="707209"/>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l-GR" sz="1350">
              <a:latin typeface="Century Gothic" pitchFamily="34" charset="0"/>
            </a:endParaRPr>
          </a:p>
        </p:txBody>
      </p:sp>
      <p:graphicFrame>
        <p:nvGraphicFramePr>
          <p:cNvPr id="9" name="Table 8"/>
          <p:cNvGraphicFramePr>
            <a:graphicFrameLocks noGrp="1"/>
          </p:cNvGraphicFramePr>
          <p:nvPr/>
        </p:nvGraphicFramePr>
        <p:xfrm>
          <a:off x="1657351" y="3257550"/>
          <a:ext cx="5829300" cy="2286000"/>
        </p:xfrm>
        <a:graphic>
          <a:graphicData uri="http://schemas.openxmlformats.org/drawingml/2006/table">
            <a:tbl>
              <a:tblPr firstRow="1" bandRow="1">
                <a:tableStyleId>{5C22544A-7EE6-4342-B048-85BDC9FD1C3A}</a:tableStyleId>
              </a:tblPr>
              <a:tblGrid>
                <a:gridCol w="1771649">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00251">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400" dirty="0"/>
                    </a:p>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graphicFrame>
        <p:nvGraphicFramePr>
          <p:cNvPr id="35855" name="Object 2"/>
          <p:cNvGraphicFramePr>
            <a:graphicFrameLocks noChangeAspect="1"/>
          </p:cNvGraphicFramePr>
          <p:nvPr/>
        </p:nvGraphicFramePr>
        <p:xfrm>
          <a:off x="5474810" y="3345202"/>
          <a:ext cx="1956848" cy="2162150"/>
        </p:xfrm>
        <a:graphic>
          <a:graphicData uri="http://schemas.openxmlformats.org/presentationml/2006/ole">
            <mc:AlternateContent xmlns:mc="http://schemas.openxmlformats.org/markup-compatibility/2006">
              <mc:Choice xmlns:v="urn:schemas-microsoft-com:vml" Requires="v">
                <p:oleObj name="Slide" r:id="rId3" imgW="4570415" imgH="3427482" progId="PowerPoint.Slide.12">
                  <p:embed/>
                </p:oleObj>
              </mc:Choice>
              <mc:Fallback>
                <p:oleObj name="Slide" r:id="rId3" imgW="4570415" imgH="3427482" progId="PowerPoint.Slide.12">
                  <p:embed/>
                  <p:pic>
                    <p:nvPicPr>
                      <p:cNvPr id="3585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4810" y="3345202"/>
                        <a:ext cx="1956848" cy="2162150"/>
                      </a:xfrm>
                      <a:prstGeom prst="rect">
                        <a:avLst/>
                      </a:prstGeom>
                      <a:noFill/>
                      <a:ln>
                        <a:noFill/>
                      </a:ln>
                    </p:spPr>
                  </p:pic>
                </p:oleObj>
              </mc:Fallback>
            </mc:AlternateContent>
          </a:graphicData>
        </a:graphic>
      </p:graphicFrame>
      <p:pic>
        <p:nvPicPr>
          <p:cNvPr id="3585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3300" y="3314700"/>
            <a:ext cx="1918569"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8709" y="3314700"/>
            <a:ext cx="1784591"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8773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5900" y="1063228"/>
            <a:ext cx="6172200" cy="1108472"/>
          </a:xfrm>
        </p:spPr>
        <p:txBody>
          <a:bodyPr/>
          <a:lstStyle/>
          <a:p>
            <a:pPr eaLnBrk="1" hangingPunct="1"/>
            <a:endParaRPr lang="el-GR" sz="2700" dirty="0">
              <a:latin typeface="Courier New" pitchFamily="49" charset="0"/>
              <a:cs typeface="Courier New" pitchFamily="49" charset="0"/>
            </a:endParaRPr>
          </a:p>
        </p:txBody>
      </p:sp>
      <p:graphicFrame>
        <p:nvGraphicFramePr>
          <p:cNvPr id="4" name="Content Placeholder 3"/>
          <p:cNvGraphicFramePr>
            <a:graphicFrameLocks noGrp="1"/>
          </p:cNvGraphicFramePr>
          <p:nvPr>
            <p:ph idx="1"/>
          </p:nvPr>
        </p:nvGraphicFramePr>
        <p:xfrm>
          <a:off x="1371600" y="2743200"/>
          <a:ext cx="6457950" cy="2286000"/>
        </p:xfrm>
        <a:graphic>
          <a:graphicData uri="http://schemas.openxmlformats.org/drawingml/2006/table">
            <a:tbl>
              <a:tblPr firstRow="1" bandRow="1">
                <a:tableStyleId>{5C22544A-7EE6-4342-B048-85BDC9FD1C3A}</a:tableStyleId>
              </a:tblPr>
              <a:tblGrid>
                <a:gridCol w="2152650">
                  <a:extLst>
                    <a:ext uri="{9D8B030D-6E8A-4147-A177-3AD203B41FA5}">
                      <a16:colId xmlns:a16="http://schemas.microsoft.com/office/drawing/2014/main" val="20000"/>
                    </a:ext>
                  </a:extLst>
                </a:gridCol>
                <a:gridCol w="2152650">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68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2780111"/>
            <a:ext cx="21145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Content Placeholder 3" descr="C:\WINDOWS\Desktop\4 παιδιά\2ο πλαίσιο - σημάδια 2 jpg.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543300" y="2780110"/>
            <a:ext cx="205740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Content Placeholder 3" descr="C:\WINDOWS\Desktop\4 παιδιά\Γιώργος σημάδια μετά 3η παραλλαγή.jp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772150" y="2780110"/>
            <a:ext cx="20002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4909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Content Placeholder 3" descr="C:\WINDOWS\Desktop\4 παιδιά\2ο πλαίσιο - σημάδια 2 jp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600200" y="1257300"/>
            <a:ext cx="5943600" cy="4400550"/>
          </a:xfrm>
        </p:spPr>
      </p:pic>
    </p:spTree>
    <p:extLst>
      <p:ext uri="{BB962C8B-B14F-4D97-AF65-F5344CB8AC3E}">
        <p14:creationId xmlns:p14="http://schemas.microsoft.com/office/powerpoint/2010/main" val="770590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Content Placeholder 3" descr="C:\WINDOWS\Desktop\4 παιδιά\Γιώργος σημάδια μετά 3η παραλλαγή.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600200" y="1200150"/>
            <a:ext cx="5943600" cy="4457700"/>
          </a:xfrm>
        </p:spPr>
      </p:pic>
    </p:spTree>
    <p:extLst>
      <p:ext uri="{BB962C8B-B14F-4D97-AF65-F5344CB8AC3E}">
        <p14:creationId xmlns:p14="http://schemas.microsoft.com/office/powerpoint/2010/main" val="41366726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260" y="857250"/>
            <a:ext cx="7115840" cy="294710"/>
          </a:xfrm>
        </p:spPr>
        <p:txBody>
          <a:bodyPr>
            <a:noAutofit/>
          </a:bodyPr>
          <a:lstStyle/>
          <a:p>
            <a:r>
              <a:rPr lang="en-US" sz="2400" b="1" dirty="0">
                <a:solidFill>
                  <a:schemeClr val="bg1">
                    <a:lumMod val="50000"/>
                  </a:schemeClr>
                </a:solidFill>
                <a:latin typeface="Times New Roman" charset="0"/>
                <a:ea typeface="Times New Roman" charset="0"/>
                <a:cs typeface="Times New Roman" charset="0"/>
              </a:rPr>
              <a:t>Foci in our teacher education courses</a:t>
            </a:r>
            <a:endParaRPr lang="en-US" sz="2400" dirty="0">
              <a:solidFill>
                <a:schemeClr val="bg1">
                  <a:lumMod val="50000"/>
                </a:schemeClr>
              </a:solidFill>
              <a:latin typeface="Times New Roman" charset="0"/>
              <a:ea typeface="Times New Roman" charset="0"/>
              <a:cs typeface="Times New Roman" charset="0"/>
            </a:endParaRPr>
          </a:p>
        </p:txBody>
      </p:sp>
      <p:pic>
        <p:nvPicPr>
          <p:cNvPr id="4" name="Picture 2" descr="C:\Users\anna\Documents\ANNA\5-myPAPERS\2005-2006-2007\2007-8\Lesotho-talk\pictures -teaching experiment\selling1.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800226" y="2390089"/>
            <a:ext cx="2279456" cy="145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I:\Lego NXT Projects\project 2\IMG_0927.jpg"/>
          <p:cNvPicPr>
            <a:picLocks noChangeAspect="1" noChangeArrowheads="1"/>
          </p:cNvPicPr>
          <p:nvPr/>
        </p:nvPicPr>
        <p:blipFill>
          <a:blip r:embed="rId5" cstate="print"/>
          <a:srcRect/>
          <a:stretch>
            <a:fillRect/>
          </a:stretch>
        </p:blipFill>
        <p:spPr bwMode="auto">
          <a:xfrm>
            <a:off x="1828801" y="4057651"/>
            <a:ext cx="2222306" cy="1659871"/>
          </a:xfrm>
          <a:prstGeom prst="rect">
            <a:avLst/>
          </a:prstGeom>
          <a:noFill/>
        </p:spPr>
      </p:pic>
      <p:pic>
        <p:nvPicPr>
          <p:cNvPr id="6" name="Picture 2" descr="I:\Lego NXT Projects\project 2\IMG_0955.JPG"/>
          <p:cNvPicPr>
            <a:picLocks noChangeAspect="1" noChangeArrowheads="1"/>
          </p:cNvPicPr>
          <p:nvPr/>
        </p:nvPicPr>
        <p:blipFill>
          <a:blip r:embed="rId6" cstate="print"/>
          <a:srcRect/>
          <a:stretch>
            <a:fillRect/>
          </a:stretch>
        </p:blipFill>
        <p:spPr bwMode="auto">
          <a:xfrm>
            <a:off x="4686301" y="2349035"/>
            <a:ext cx="2101192" cy="1569409"/>
          </a:xfrm>
          <a:prstGeom prst="rect">
            <a:avLst/>
          </a:prstGeom>
          <a:noFill/>
        </p:spPr>
      </p:pic>
      <p:pic>
        <p:nvPicPr>
          <p:cNvPr id="7" name="do_boat.wmv">
            <a:hlinkClick r:id="" action="ppaction://media"/>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a:xfrm>
            <a:off x="4792962" y="4080934"/>
            <a:ext cx="2101192" cy="1580128"/>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7"/>
          <p:cNvSpPr/>
          <p:nvPr/>
        </p:nvSpPr>
        <p:spPr>
          <a:xfrm>
            <a:off x="542261" y="1314450"/>
            <a:ext cx="8006316" cy="1131079"/>
          </a:xfrm>
          <a:prstGeom prst="rect">
            <a:avLst/>
          </a:prstGeom>
        </p:spPr>
        <p:txBody>
          <a:bodyPr wrap="square">
            <a:spAutoFit/>
          </a:bodyPr>
          <a:lstStyle/>
          <a:p>
            <a:r>
              <a:rPr lang="en-US" dirty="0">
                <a:latin typeface="Times New Roman" charset="0"/>
                <a:ea typeface="Times New Roman" charset="0"/>
                <a:cs typeface="Times New Roman" charset="0"/>
              </a:rPr>
              <a:t>Cultural Diversity -  Identities  - Gendered Issues - Learning – Mathematics Classrooms – Outdoor Activity – </a:t>
            </a:r>
            <a:r>
              <a:rPr lang="en-US" dirty="0" err="1">
                <a:latin typeface="Times New Roman" charset="0"/>
                <a:ea typeface="Times New Roman" charset="0"/>
                <a:cs typeface="Times New Roman" charset="0"/>
              </a:rPr>
              <a:t>TechnoMaths</a:t>
            </a:r>
            <a:r>
              <a:rPr lang="en-US" dirty="0">
                <a:latin typeface="Times New Roman" charset="0"/>
                <a:ea typeface="Times New Roman" charset="0"/>
                <a:cs typeface="Times New Roman" charset="0"/>
              </a:rPr>
              <a:t> – Technology Use – Re-signifying mathematical activity    ( </a:t>
            </a:r>
            <a:r>
              <a:rPr lang="en-US" dirty="0">
                <a:latin typeface="Times New Roman" charset="0"/>
                <a:ea typeface="Times New Roman" charset="0"/>
                <a:cs typeface="Times New Roman" charset="0"/>
                <a:hlinkClick r:id="rId8"/>
              </a:rPr>
              <a:t>http://www.ltme.ece.uth.gr</a:t>
            </a:r>
            <a:r>
              <a:rPr lang="en-US" dirty="0">
                <a:latin typeface="Times New Roman" charset="0"/>
                <a:ea typeface="Times New Roman" charset="0"/>
                <a:cs typeface="Times New Roman" charset="0"/>
              </a:rPr>
              <a:t>)</a:t>
            </a:r>
          </a:p>
          <a:p>
            <a:endParaRPr lang="en-US" sz="1350" dirty="0"/>
          </a:p>
        </p:txBody>
      </p:sp>
    </p:spTree>
    <p:extLst>
      <p:ext uri="{BB962C8B-B14F-4D97-AF65-F5344CB8AC3E}">
        <p14:creationId xmlns:p14="http://schemas.microsoft.com/office/powerpoint/2010/main" val="30162978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50" y="1335715"/>
            <a:ext cx="6858000" cy="207336"/>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Moving</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puppet</a:t>
            </a:r>
            <a:r>
              <a:rPr lang="sv-SE" dirty="0">
                <a:solidFill>
                  <a:schemeClr val="bg1">
                    <a:lumMod val="50000"/>
                  </a:schemeClr>
                </a:solidFill>
                <a:latin typeface="Times New Roman" charset="0"/>
                <a:ea typeface="Times New Roman" charset="0"/>
                <a:cs typeface="Times New Roman" charset="0"/>
              </a:rPr>
              <a:t> and a robot</a:t>
            </a:r>
            <a:r>
              <a:rPr lang="is-IS"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6146" name="Picture 2" descr="C:\Users\chronaki\Desktop\ADMIN_Volos_2011\Hmerida_Mathematics_EarlyAges_2012\fotos\Picture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0" y="1943100"/>
            <a:ext cx="270900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chronaki\Desktop\ADMIN_Volos_2011\Hmerida_Mathematics_EarlyAges_2012\fotos\Picture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1943100"/>
            <a:ext cx="2772918" cy="339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9772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lumMod val="50000"/>
                  </a:schemeClr>
                </a:solidFill>
                <a:latin typeface="Courier New" pitchFamily="49" charset="0"/>
                <a:cs typeface="Courier New" pitchFamily="49" charset="0"/>
              </a:rPr>
              <a:t>What is my body?..</a:t>
            </a:r>
            <a:endParaRPr lang="el-GR" dirty="0">
              <a:solidFill>
                <a:schemeClr val="bg1">
                  <a:lumMod val="50000"/>
                </a:schemeClr>
              </a:solidFill>
              <a:latin typeface="Courier New" pitchFamily="49" charset="0"/>
              <a:cs typeface="Courier New" pitchFamily="49" charset="0"/>
            </a:endParaRPr>
          </a:p>
        </p:txBody>
      </p:sp>
      <p:pic>
        <p:nvPicPr>
          <p:cNvPr id="2050" name="Picture 2" descr="C:\Users\chronaki\Desktop\ADMIN_Volos_2011\Hmerida_Mathematics_EarlyAges_2012\fotos\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2822" y="2434590"/>
            <a:ext cx="1481456" cy="22197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ADMIN_Volos_2011\Hmerida_Mathematics_EarlyAges_2012\fotos\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4032" y="2476620"/>
            <a:ext cx="2996803" cy="21776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chronaki\Desktop\ADMIN_Volos_2011\Hmerida_Mathematics_EarlyAges_2012\fotos\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3348" y="1969906"/>
            <a:ext cx="2632003" cy="314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9671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Autofit/>
          </a:bodyPr>
          <a:lstStyle/>
          <a:p>
            <a:r>
              <a:rPr lang="sv-SE" sz="2400" dirty="0" err="1">
                <a:solidFill>
                  <a:schemeClr val="bg1">
                    <a:lumMod val="50000"/>
                  </a:schemeClr>
                </a:solidFill>
                <a:latin typeface="Times New Roman" charset="0"/>
                <a:ea typeface="Times New Roman" charset="0"/>
                <a:cs typeface="Times New Roman" charset="0"/>
              </a:rPr>
              <a:t>Who</a:t>
            </a:r>
            <a:r>
              <a:rPr lang="sv-SE" sz="2400" dirty="0">
                <a:solidFill>
                  <a:schemeClr val="bg1">
                    <a:lumMod val="50000"/>
                  </a:schemeClr>
                </a:solidFill>
                <a:latin typeface="Times New Roman" charset="0"/>
                <a:ea typeface="Times New Roman" charset="0"/>
                <a:cs typeface="Times New Roman" charset="0"/>
              </a:rPr>
              <a:t> is the </a:t>
            </a:r>
            <a:r>
              <a:rPr lang="sv-SE" sz="2400" dirty="0" err="1">
                <a:solidFill>
                  <a:schemeClr val="bg1">
                    <a:lumMod val="50000"/>
                  </a:schemeClr>
                </a:solidFill>
                <a:latin typeface="Times New Roman" charset="0"/>
                <a:ea typeface="Times New Roman" charset="0"/>
                <a:cs typeface="Times New Roman" charset="0"/>
              </a:rPr>
              <a:t>tallest</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11266" name="Picture 2" descr="C:\Users\chronaki\Desktop\ADMIN_Volos_2011\Hmerida_Mathematics_EarlyAges_2012\fotos\8photos\ΕΙΚΟΝΑ 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1184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4" y="1286513"/>
            <a:ext cx="5334886"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make my </a:t>
            </a:r>
            <a:r>
              <a:rPr lang="sv-SE" sz="2400" dirty="0" err="1">
                <a:solidFill>
                  <a:schemeClr val="bg1">
                    <a:lumMod val="50000"/>
                  </a:schemeClr>
                </a:solidFill>
                <a:latin typeface="Times New Roman" charset="0"/>
                <a:ea typeface="Times New Roman" charset="0"/>
                <a:cs typeface="Times New Roman" charset="0"/>
              </a:rPr>
              <a:t>own</a:t>
            </a:r>
            <a:r>
              <a:rPr lang="sv-SE" sz="2400" dirty="0">
                <a:solidFill>
                  <a:schemeClr val="bg1">
                    <a:lumMod val="50000"/>
                  </a:schemeClr>
                </a:solidFill>
                <a:latin typeface="Times New Roman" charset="0"/>
                <a:ea typeface="Times New Roman" charset="0"/>
                <a:cs typeface="Times New Roman" charset="0"/>
              </a:rPr>
              <a:t> meter?</a:t>
            </a:r>
            <a:endParaRPr lang="el-GR" sz="2400" dirty="0">
              <a:solidFill>
                <a:schemeClr val="bg1">
                  <a:lumMod val="50000"/>
                </a:schemeClr>
              </a:solidFill>
              <a:latin typeface="Times New Roman" charset="0"/>
              <a:ea typeface="Times New Roman" charset="0"/>
              <a:cs typeface="Times New Roman" charset="0"/>
            </a:endParaRPr>
          </a:p>
        </p:txBody>
      </p:sp>
      <p:pic>
        <p:nvPicPr>
          <p:cNvPr id="7170" name="Picture 2" descr="C:\Users\chronaki\Desktop\ADMIN_Volos_2011\Hmerida_Mathematics_EarlyAges_2012\fotos\8photos\DSC0193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86050" y="2457450"/>
            <a:ext cx="35814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23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8783AF3-2E4A-4636-B228-287F76648222}"/>
              </a:ext>
            </a:extLst>
          </p:cNvPr>
          <p:cNvSpPr>
            <a:spLocks noGrp="1"/>
          </p:cNvSpPr>
          <p:nvPr>
            <p:ph idx="1"/>
          </p:nvPr>
        </p:nvSpPr>
        <p:spPr>
          <a:xfrm>
            <a:off x="628651" y="1447800"/>
            <a:ext cx="5016011" cy="4042173"/>
          </a:xfrm>
        </p:spPr>
        <p:txBody>
          <a:bodyPr>
            <a:normAutofit fontScale="85000" lnSpcReduction="10000"/>
          </a:bodyPr>
          <a:lstStyle/>
          <a:p>
            <a:pPr marL="0" indent="0">
              <a:buNone/>
            </a:pPr>
            <a:r>
              <a:rPr lang="en-US" sz="2700" dirty="0">
                <a:solidFill>
                  <a:srgbClr val="C00000"/>
                </a:solidFill>
              </a:rPr>
              <a:t>1. </a:t>
            </a:r>
            <a:r>
              <a:rPr lang="el-GR" sz="2700" dirty="0">
                <a:solidFill>
                  <a:srgbClr val="C00000"/>
                </a:solidFill>
              </a:rPr>
              <a:t>Αρίθμηση (</a:t>
            </a:r>
            <a:r>
              <a:rPr lang="el-GR" sz="2700" dirty="0" err="1">
                <a:solidFill>
                  <a:srgbClr val="C00000"/>
                </a:solidFill>
              </a:rPr>
              <a:t>counting</a:t>
            </a:r>
            <a:r>
              <a:rPr lang="el-GR" sz="2700" dirty="0">
                <a:solidFill>
                  <a:srgbClr val="C00000"/>
                </a:solidFill>
              </a:rPr>
              <a:t>): </a:t>
            </a:r>
          </a:p>
          <a:p>
            <a:pPr marL="0" indent="0">
              <a:buNone/>
            </a:pPr>
            <a:endParaRPr lang="el-GR" dirty="0"/>
          </a:p>
          <a:p>
            <a:pPr marL="0" indent="0">
              <a:buNone/>
            </a:pPr>
            <a:r>
              <a:rPr lang="el-GR" dirty="0"/>
              <a:t>Μετά από πληθώρα ερευνών που έχουν γίνει σε διαφορετικούς πολιτισμούς του κόσμου θεωρούμε ότι όλοι αριθμούσαν χρησιμοποιώντας συχνά τα μέρη του σώματός τους όπως τα δάχτυλα ή και το λαιμό, τους ώμους, τα γόνατα (</a:t>
            </a:r>
            <a:r>
              <a:rPr lang="en-US" dirty="0" err="1"/>
              <a:t>Pinxten</a:t>
            </a:r>
            <a:r>
              <a:rPr lang="el-GR" dirty="0"/>
              <a:t>, 2016). </a:t>
            </a:r>
          </a:p>
        </p:txBody>
      </p:sp>
      <p:pic>
        <p:nvPicPr>
          <p:cNvPr id="1026" name="Picture 2" descr="https://www.mt-oceanography.info/science+society/lectures/illustrations/lecture3/thumb.gif">
            <a:extLst>
              <a:ext uri="{FF2B5EF4-FFF2-40B4-BE49-F238E27FC236}">
                <a16:creationId xmlns:a16="http://schemas.microsoft.com/office/drawing/2014/main" id="{212951A4-6352-4A61-8549-DA6885439F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5478" y="2303860"/>
            <a:ext cx="2415137" cy="31965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24B96C7-D199-41F8-B7FA-AD3E58C290A5}"/>
              </a:ext>
            </a:extLst>
          </p:cNvPr>
          <p:cNvSpPr txBox="1"/>
          <p:nvPr/>
        </p:nvSpPr>
        <p:spPr>
          <a:xfrm>
            <a:off x="6199564" y="5516002"/>
            <a:ext cx="2066963" cy="507831"/>
          </a:xfrm>
          <a:prstGeom prst="rect">
            <a:avLst/>
          </a:prstGeom>
          <a:noFill/>
        </p:spPr>
        <p:txBody>
          <a:bodyPr wrap="square" rtlCol="0">
            <a:spAutoFit/>
          </a:bodyPr>
          <a:lstStyle/>
          <a:p>
            <a:pPr algn="ctr"/>
            <a:r>
              <a:rPr lang="el-GR" sz="1350" dirty="0"/>
              <a:t>Μέθοδος αρίθμησης στη Μέση Ανατολή.</a:t>
            </a:r>
          </a:p>
        </p:txBody>
      </p:sp>
    </p:spTree>
    <p:extLst>
      <p:ext uri="{BB962C8B-B14F-4D97-AF65-F5344CB8AC3E}">
        <p14:creationId xmlns:p14="http://schemas.microsoft.com/office/powerpoint/2010/main" val="41319690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a:t>
            </a:r>
            <a:r>
              <a:rPr lang="sv-SE" sz="2400" dirty="0" err="1">
                <a:solidFill>
                  <a:schemeClr val="bg1">
                    <a:lumMod val="50000"/>
                  </a:schemeClr>
                </a:solidFill>
                <a:latin typeface="Times New Roman" charset="0"/>
                <a:ea typeface="Times New Roman" charset="0"/>
                <a:cs typeface="Times New Roman" charset="0"/>
              </a:rPr>
              <a:t>compare</a:t>
            </a:r>
            <a:r>
              <a:rPr lang="sv-SE" sz="2400" dirty="0">
                <a:solidFill>
                  <a:schemeClr val="bg1">
                    <a:lumMod val="50000"/>
                  </a:schemeClr>
                </a:solidFill>
                <a:latin typeface="Times New Roman" charset="0"/>
                <a:ea typeface="Times New Roman" charset="0"/>
                <a:cs typeface="Times New Roman" charset="0"/>
              </a:rPr>
              <a:t> my teddy </a:t>
            </a:r>
            <a:r>
              <a:rPr lang="sv-SE" sz="2400" dirty="0" err="1">
                <a:solidFill>
                  <a:schemeClr val="bg1">
                    <a:lumMod val="50000"/>
                  </a:schemeClr>
                </a:solidFill>
                <a:latin typeface="Times New Roman" charset="0"/>
                <a:ea typeface="Times New Roman" charset="0"/>
                <a:cs typeface="Times New Roman" charset="0"/>
              </a:rPr>
              <a:t>bears</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8194" name="Picture 2" descr="C:\Users\chronaki\Desktop\ADMIN_Volos_2011\Hmerida_Mathematics_EarlyAges_2012\fotos\DSC0181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1866070"/>
            <a:ext cx="3977482" cy="358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5763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344" y="1131094"/>
            <a:ext cx="7064006" cy="994172"/>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What</a:t>
            </a:r>
            <a:r>
              <a:rPr lang="sv-SE" dirty="0">
                <a:solidFill>
                  <a:schemeClr val="bg1">
                    <a:lumMod val="50000"/>
                  </a:schemeClr>
                </a:solidFill>
                <a:latin typeface="Times New Roman" charset="0"/>
                <a:ea typeface="Times New Roman" charset="0"/>
                <a:cs typeface="Times New Roman" charset="0"/>
              </a:rPr>
              <a:t> </a:t>
            </a:r>
            <a:r>
              <a:rPr lang="sv-SE" dirty="0" err="1">
                <a:solidFill>
                  <a:schemeClr val="bg1">
                    <a:lumMod val="50000"/>
                  </a:schemeClr>
                </a:solidFill>
                <a:latin typeface="Times New Roman" charset="0"/>
                <a:ea typeface="Times New Roman" charset="0"/>
                <a:cs typeface="Times New Roman" charset="0"/>
              </a:rPr>
              <a:t>does</a:t>
            </a:r>
            <a:r>
              <a:rPr lang="sv-SE" dirty="0">
                <a:solidFill>
                  <a:schemeClr val="bg1">
                    <a:lumMod val="50000"/>
                  </a:schemeClr>
                </a:solidFill>
                <a:latin typeface="Times New Roman" charset="0"/>
                <a:ea typeface="Times New Roman" charset="0"/>
                <a:cs typeface="Times New Roman" charset="0"/>
              </a:rPr>
              <a:t> it </a:t>
            </a:r>
            <a:r>
              <a:rPr lang="sv-SE" dirty="0" err="1">
                <a:solidFill>
                  <a:schemeClr val="bg1">
                    <a:lumMod val="50000"/>
                  </a:schemeClr>
                </a:solidFill>
                <a:latin typeface="Times New Roman" charset="0"/>
                <a:ea typeface="Times New Roman" charset="0"/>
                <a:cs typeface="Times New Roman" charset="0"/>
              </a:rPr>
              <a:t>mean</a:t>
            </a:r>
            <a:r>
              <a:rPr lang="sv-SE" dirty="0">
                <a:solidFill>
                  <a:schemeClr val="bg1">
                    <a:lumMod val="50000"/>
                  </a:schemeClr>
                </a:solidFill>
                <a:latin typeface="Times New Roman" charset="0"/>
                <a:ea typeface="Times New Roman" charset="0"/>
                <a:cs typeface="Times New Roman" charset="0"/>
              </a:rPr>
              <a:t> to </a:t>
            </a:r>
            <a:r>
              <a:rPr lang="sv-SE" dirty="0" err="1">
                <a:solidFill>
                  <a:schemeClr val="bg1">
                    <a:lumMod val="50000"/>
                  </a:schemeClr>
                </a:solidFill>
                <a:latin typeface="Times New Roman" charset="0"/>
                <a:ea typeface="Times New Roman" charset="0"/>
                <a:cs typeface="Times New Roman" charset="0"/>
              </a:rPr>
              <a:t>compare</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sp>
        <p:nvSpPr>
          <p:cNvPr id="3" name="Content Placeholder 2"/>
          <p:cNvSpPr>
            <a:spLocks noGrp="1"/>
          </p:cNvSpPr>
          <p:nvPr>
            <p:ph idx="1"/>
          </p:nvPr>
        </p:nvSpPr>
        <p:spPr/>
        <p:txBody>
          <a:bodyPr/>
          <a:lstStyle/>
          <a:p>
            <a:endParaRPr lang="el-GR" dirty="0"/>
          </a:p>
        </p:txBody>
      </p:sp>
      <p:pic>
        <p:nvPicPr>
          <p:cNvPr id="1026" name="Picture 2" descr="C:\Users\chronaki\Desktop\ADMIN_Volos_2011\Hmerida_Mathematics_EarlyAges_2012\fotos\vlcsnap-2012-02-10-05h11m06s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149" y="2125266"/>
            <a:ext cx="4508205" cy="327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5175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088" y="1131094"/>
            <a:ext cx="6984262" cy="994172"/>
          </a:xfrm>
        </p:spPr>
        <p:txBody>
          <a:bodyPr>
            <a:normAutofit/>
          </a:bodyPr>
          <a:lstStyle/>
          <a:p>
            <a:r>
              <a:rPr lang="sv-SE" dirty="0" err="1">
                <a:solidFill>
                  <a:schemeClr val="bg1">
                    <a:lumMod val="50000"/>
                  </a:schemeClr>
                </a:solidFill>
                <a:latin typeface="Times New Roman" charset="0"/>
                <a:ea typeface="Times New Roman" charset="0"/>
                <a:cs typeface="Times New Roman" charset="0"/>
              </a:rPr>
              <a:t>Can</a:t>
            </a:r>
            <a:r>
              <a:rPr lang="sv-SE" dirty="0">
                <a:solidFill>
                  <a:schemeClr val="bg1">
                    <a:lumMod val="50000"/>
                  </a:schemeClr>
                </a:solidFill>
                <a:latin typeface="Times New Roman" charset="0"/>
                <a:ea typeface="Times New Roman" charset="0"/>
                <a:cs typeface="Times New Roman" charset="0"/>
              </a:rPr>
              <a:t> I </a:t>
            </a:r>
            <a:r>
              <a:rPr lang="sv-SE" dirty="0" err="1">
                <a:solidFill>
                  <a:schemeClr val="bg1">
                    <a:lumMod val="50000"/>
                  </a:schemeClr>
                </a:solidFill>
                <a:latin typeface="Times New Roman" charset="0"/>
                <a:ea typeface="Times New Roman" charset="0"/>
                <a:cs typeface="Times New Roman" charset="0"/>
              </a:rPr>
              <a:t>draw</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symmetrical</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4098" name="Picture 2" descr="C:\Users\chronaki\Desktop\ADMIN_Volos_2011\Hmerida_Mathematics_EarlyAges_2012\fotos\8photos\6η δράση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hronaki\Desktop\ADMIN_Volos_2011\Hmerida_Mathematics_EarlyAges_2012\fotos\6η δράση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4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8872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701" y="1063228"/>
            <a:ext cx="5600699" cy="1108472"/>
          </a:xfrm>
        </p:spPr>
        <p:txBody>
          <a:bodyPr>
            <a:normAutofit/>
          </a:bodyPr>
          <a:lstStyle/>
          <a:p>
            <a:r>
              <a:rPr lang="sv-SE" sz="2100" dirty="0" err="1">
                <a:solidFill>
                  <a:schemeClr val="bg1">
                    <a:lumMod val="50000"/>
                  </a:schemeClr>
                </a:solidFill>
                <a:latin typeface="Times New Roman" charset="0"/>
                <a:ea typeface="Times New Roman" charset="0"/>
                <a:cs typeface="Times New Roman" charset="0"/>
              </a:rPr>
              <a:t>Can</a:t>
            </a:r>
            <a:r>
              <a:rPr lang="sv-SE" sz="2100" dirty="0">
                <a:solidFill>
                  <a:schemeClr val="bg1">
                    <a:lumMod val="50000"/>
                  </a:schemeClr>
                </a:solidFill>
                <a:latin typeface="Times New Roman" charset="0"/>
                <a:ea typeface="Times New Roman" charset="0"/>
                <a:cs typeface="Times New Roman" charset="0"/>
              </a:rPr>
              <a:t> I make a </a:t>
            </a:r>
            <a:r>
              <a:rPr lang="sv-SE" sz="2100" dirty="0" err="1">
                <a:solidFill>
                  <a:schemeClr val="bg1">
                    <a:lumMod val="50000"/>
                  </a:schemeClr>
                </a:solidFill>
                <a:latin typeface="Times New Roman" charset="0"/>
                <a:ea typeface="Times New Roman" charset="0"/>
                <a:cs typeface="Times New Roman" charset="0"/>
              </a:rPr>
              <a:t>square</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big</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this</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one</a:t>
            </a:r>
            <a:r>
              <a:rPr lang="sv-SE" sz="2100" dirty="0">
                <a:solidFill>
                  <a:schemeClr val="bg1">
                    <a:lumMod val="50000"/>
                  </a:schemeClr>
                </a:solidFill>
                <a:latin typeface="Times New Roman" charset="0"/>
                <a:ea typeface="Times New Roman" charset="0"/>
                <a:cs typeface="Times New Roman" charset="0"/>
              </a:rPr>
              <a:t>?</a:t>
            </a:r>
            <a:endParaRPr lang="el-GR" sz="2100" dirty="0">
              <a:solidFill>
                <a:schemeClr val="bg1">
                  <a:lumMod val="50000"/>
                </a:schemeClr>
              </a:solidFill>
              <a:latin typeface="Times New Roman" charset="0"/>
              <a:ea typeface="Times New Roman" charset="0"/>
              <a:cs typeface="Times New Roman" charset="0"/>
            </a:endParaRPr>
          </a:p>
        </p:txBody>
      </p:sp>
      <p:pic>
        <p:nvPicPr>
          <p:cNvPr id="10242" name="Picture 2" descr="C:\Users\chronaki\Desktop\ADMIN_Volos_2011\Hmerida_Mathematics_EarlyAges_2012\fotos\8photos\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71701" y="2114550"/>
            <a:ext cx="4800599"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62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4525963"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How</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many</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shapes</a:t>
            </a:r>
            <a:r>
              <a:rPr lang="sv-SE" sz="2400" dirty="0">
                <a:solidFill>
                  <a:schemeClr val="bg1">
                    <a:lumMod val="50000"/>
                  </a:schemeClr>
                </a:solidFill>
                <a:latin typeface="Times New Roman" charset="0"/>
                <a:ea typeface="Times New Roman" charset="0"/>
                <a:cs typeface="Times New Roman" charset="0"/>
              </a:rPr>
              <a:t> fit in </a:t>
            </a:r>
            <a:r>
              <a:rPr lang="sv-SE" sz="2400" dirty="0" err="1">
                <a:solidFill>
                  <a:schemeClr val="bg1">
                    <a:lumMod val="50000"/>
                  </a:schemeClr>
                </a:solidFill>
                <a:latin typeface="Times New Roman" charset="0"/>
                <a:ea typeface="Times New Roman" charset="0"/>
                <a:cs typeface="Times New Roman" charset="0"/>
              </a:rPr>
              <a:t>here</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9218" name="Picture 2" descr="C:\Users\chronaki\Desktop\ADMIN_Volos_2011\Hmerida_Mathematics_EarlyAges_2012\fotos\8photos\vlcsnap-2012-02-10-05h01m17s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818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100" y="1143000"/>
            <a:ext cx="1200150" cy="4400550"/>
          </a:xfrm>
        </p:spPr>
        <p:txBody>
          <a:bodyPr>
            <a:normAutofit/>
          </a:bodyPr>
          <a:lstStyle/>
          <a:p>
            <a:r>
              <a:rPr lang="el-GR" sz="1350" dirty="0">
                <a:latin typeface="Century Gothic" pitchFamily="34" charset="0"/>
              </a:rPr>
              <a:t>εμβαδόν</a:t>
            </a:r>
            <a:br>
              <a:rPr lang="el-GR" sz="1350" dirty="0">
                <a:latin typeface="Century Gothic" pitchFamily="34" charset="0"/>
              </a:rPr>
            </a:br>
            <a:r>
              <a:rPr lang="el-GR" sz="1350" dirty="0">
                <a:latin typeface="Century Gothic" pitchFamily="34" charset="0"/>
              </a:rPr>
              <a:t>επιφάνεια</a:t>
            </a:r>
            <a:br>
              <a:rPr lang="el-GR" sz="1350" dirty="0">
                <a:latin typeface="Century Gothic" pitchFamily="34" charset="0"/>
              </a:rPr>
            </a:br>
            <a:r>
              <a:rPr lang="el-GR" sz="1350" dirty="0">
                <a:latin typeface="Century Gothic" pitchFamily="34" charset="0"/>
              </a:rPr>
              <a:t>χώρος</a:t>
            </a:r>
            <a:br>
              <a:rPr lang="el-GR" sz="1350" dirty="0">
                <a:latin typeface="Century Gothic" pitchFamily="34" charset="0"/>
              </a:rPr>
            </a:br>
            <a:r>
              <a:rPr lang="el-GR" sz="1350" dirty="0">
                <a:latin typeface="Century Gothic" pitchFamily="34" charset="0"/>
              </a:rPr>
              <a:t>σαρώνω</a:t>
            </a:r>
            <a:br>
              <a:rPr lang="el-GR" sz="1350" dirty="0">
                <a:latin typeface="Century Gothic" pitchFamily="34" charset="0"/>
              </a:rPr>
            </a:br>
            <a:r>
              <a:rPr lang="el-GR" sz="1350" dirty="0">
                <a:latin typeface="Century Gothic" pitchFamily="34" charset="0"/>
              </a:rPr>
              <a:t>συγκρίνω</a:t>
            </a:r>
            <a:br>
              <a:rPr lang="el-GR" sz="1350" dirty="0">
                <a:latin typeface="Century Gothic" pitchFamily="34" charset="0"/>
              </a:rPr>
            </a:br>
            <a:r>
              <a:rPr lang="el-GR" sz="1350" dirty="0">
                <a:latin typeface="Century Gothic" pitchFamily="34" charset="0"/>
              </a:rPr>
              <a:t>σχέσεις</a:t>
            </a:r>
            <a:br>
              <a:rPr lang="el-GR" sz="1350" dirty="0">
                <a:latin typeface="Century Gothic" pitchFamily="34" charset="0"/>
              </a:rPr>
            </a:br>
            <a:r>
              <a:rPr lang="el-GR" sz="1350" dirty="0">
                <a:latin typeface="Century Gothic" pitchFamily="34" charset="0"/>
              </a:rPr>
              <a:t>σχέση</a:t>
            </a:r>
            <a:br>
              <a:rPr lang="el-GR" sz="1350" dirty="0">
                <a:latin typeface="Century Gothic" pitchFamily="34" charset="0"/>
              </a:rPr>
            </a:br>
            <a:r>
              <a:rPr lang="el-GR" sz="1350" dirty="0">
                <a:latin typeface="Century Gothic" pitchFamily="34" charset="0"/>
              </a:rPr>
              <a:t>μέτρηση</a:t>
            </a:r>
            <a:br>
              <a:rPr lang="el-GR" sz="1350" dirty="0">
                <a:latin typeface="Century Gothic" pitchFamily="34" charset="0"/>
              </a:rPr>
            </a:br>
            <a:r>
              <a:rPr lang="el-GR" sz="1350" dirty="0">
                <a:latin typeface="Century Gothic" pitchFamily="34" charset="0"/>
              </a:rPr>
              <a:t>συγκρίνω </a:t>
            </a:r>
            <a:br>
              <a:rPr lang="el-GR" sz="1350" dirty="0">
                <a:latin typeface="Century Gothic" pitchFamily="34" charset="0"/>
              </a:rPr>
            </a:br>
            <a:r>
              <a:rPr lang="el-GR" sz="1350" dirty="0">
                <a:solidFill>
                  <a:srgbClr val="C00000"/>
                </a:solidFill>
                <a:latin typeface="Century Gothic" pitchFamily="34" charset="0"/>
              </a:rPr>
              <a:t>πως συγκρίνω</a:t>
            </a:r>
            <a:r>
              <a:rPr lang="en-US" sz="1350" dirty="0">
                <a:solidFill>
                  <a:srgbClr val="C00000"/>
                </a:solidFill>
                <a:latin typeface="Century Gothic" pitchFamily="34" charset="0"/>
              </a:rPr>
              <a:t>;</a:t>
            </a:r>
            <a:br>
              <a:rPr lang="el-GR" sz="1350" dirty="0">
                <a:solidFill>
                  <a:srgbClr val="C00000"/>
                </a:solidFill>
                <a:latin typeface="Century Gothic" pitchFamily="34" charset="0"/>
              </a:rPr>
            </a:br>
            <a:r>
              <a:rPr lang="el-GR" sz="1350" dirty="0">
                <a:solidFill>
                  <a:srgbClr val="C00000"/>
                </a:solidFill>
                <a:latin typeface="Century Gothic" pitchFamily="34" charset="0"/>
              </a:rPr>
              <a:t>γιατί συγκρίνω</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μονάδα σύγκρισης </a:t>
            </a:r>
            <a:br>
              <a:rPr lang="el-GR" sz="1350" dirty="0">
                <a:latin typeface="Century Gothic" pitchFamily="34" charset="0"/>
              </a:rPr>
            </a:br>
            <a:r>
              <a:rPr lang="el-GR" sz="1350" dirty="0">
                <a:latin typeface="Century Gothic" pitchFamily="34" charset="0"/>
              </a:rPr>
              <a:t>ακρίβεια</a:t>
            </a:r>
            <a:br>
              <a:rPr lang="el-GR" sz="1350" dirty="0">
                <a:latin typeface="Century Gothic" pitchFamily="34" charset="0"/>
              </a:rPr>
            </a:br>
            <a:r>
              <a:rPr lang="el-GR" sz="1350" dirty="0">
                <a:latin typeface="Century Gothic" pitchFamily="34" charset="0"/>
              </a:rPr>
              <a:t>αξιοπιστία</a:t>
            </a:r>
            <a:br>
              <a:rPr lang="en-US" sz="1350" dirty="0">
                <a:latin typeface="Century Gothic" pitchFamily="34" charset="0"/>
              </a:rPr>
            </a:br>
            <a:r>
              <a:rPr lang="el-GR" sz="1350" dirty="0">
                <a:latin typeface="Century Gothic" pitchFamily="34" charset="0"/>
              </a:rPr>
              <a:t>μετρώ</a:t>
            </a:r>
            <a:br>
              <a:rPr lang="en-US" sz="1350" dirty="0">
                <a:latin typeface="Century Gothic" pitchFamily="34" charset="0"/>
              </a:rPr>
            </a:br>
            <a:r>
              <a:rPr lang="el-GR" sz="1350" dirty="0">
                <a:solidFill>
                  <a:srgbClr val="C00000"/>
                </a:solidFill>
                <a:latin typeface="Century Gothic" pitchFamily="34" charset="0"/>
              </a:rPr>
              <a:t>πως μετρώ</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αριθμός</a:t>
            </a:r>
          </a:p>
        </p:txBody>
      </p:sp>
      <p:pic>
        <p:nvPicPr>
          <p:cNvPr id="5122" name="Picture 2" descr="C:\Users\chronaki\Desktop\Papers2011_2012-2013\synedrio Irene Nakou_Volos\emvadon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5900" y="137160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chronaki\Desktop\Papers2011_2012-2013\synedrio Irene Nakou_Volos\embad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51" y="137642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hronaki\Desktop\Papers2011_2012-2013\synedrio Irene Nakou_Volos\embadon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900" y="3663933"/>
            <a:ext cx="2283752" cy="1796169"/>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chronaki\Desktop\Papers2011_2012-2013\synedrio Irene Nakou_Volos\embadon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1" y="3629335"/>
            <a:ext cx="2397778" cy="179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2130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B467-FDD0-D64B-9D73-23BAA17D93C0}"/>
              </a:ext>
            </a:extLst>
          </p:cNvPr>
          <p:cNvSpPr>
            <a:spLocks noGrp="1"/>
          </p:cNvSpPr>
          <p:nvPr>
            <p:ph type="title"/>
          </p:nvPr>
        </p:nvSpPr>
        <p:spPr>
          <a:xfrm>
            <a:off x="457200" y="274638"/>
            <a:ext cx="8229600" cy="45719"/>
          </a:xfrm>
        </p:spPr>
        <p:txBody>
          <a:bodyPr>
            <a:noAutofit/>
          </a:bodyPr>
          <a:lstStyle/>
          <a:p>
            <a:r>
              <a:rPr lang="el-GR" sz="3200" b="1" dirty="0"/>
              <a:t>Ερωτήματα μέσα από το ΠΣ του 2014;</a:t>
            </a:r>
            <a:endParaRPr lang="sv-SE" sz="3200" b="1" dirty="0"/>
          </a:p>
        </p:txBody>
      </p:sp>
      <p:sp>
        <p:nvSpPr>
          <p:cNvPr id="3" name="Content Placeholder 2">
            <a:extLst>
              <a:ext uri="{FF2B5EF4-FFF2-40B4-BE49-F238E27FC236}">
                <a16:creationId xmlns:a16="http://schemas.microsoft.com/office/drawing/2014/main" id="{3954DF48-BB2A-C244-A272-8894BD8928F0}"/>
              </a:ext>
            </a:extLst>
          </p:cNvPr>
          <p:cNvSpPr>
            <a:spLocks noGrp="1"/>
          </p:cNvSpPr>
          <p:nvPr>
            <p:ph sz="half" idx="1"/>
          </p:nvPr>
        </p:nvSpPr>
        <p:spPr>
          <a:xfrm>
            <a:off x="457200" y="609599"/>
            <a:ext cx="8458200" cy="6248401"/>
          </a:xfrm>
        </p:spPr>
        <p:txBody>
          <a:bodyPr/>
          <a:lstStyle/>
          <a:p>
            <a:r>
              <a:rPr lang="el-GR" sz="2000" dirty="0">
                <a:solidFill>
                  <a:srgbClr val="C00000"/>
                </a:solidFill>
              </a:rPr>
              <a:t>Αναλυτικό Πρόγραμμα / </a:t>
            </a:r>
            <a:r>
              <a:rPr lang="sv-SE" sz="2000" dirty="0">
                <a:solidFill>
                  <a:srgbClr val="C00000"/>
                </a:solidFill>
              </a:rPr>
              <a:t>Curriculum</a:t>
            </a:r>
          </a:p>
          <a:p>
            <a:pPr lvl="2"/>
            <a:r>
              <a:rPr lang="el-GR" sz="1800" dirty="0"/>
              <a:t>Εκπαιδευτική Πολιτική </a:t>
            </a:r>
            <a:r>
              <a:rPr lang="sv-SE" sz="1800" dirty="0"/>
              <a:t>VS </a:t>
            </a:r>
            <a:r>
              <a:rPr lang="el-GR" sz="1800" dirty="0"/>
              <a:t>Κρυφό Αναλυτικό πρόγραμμα</a:t>
            </a:r>
          </a:p>
          <a:p>
            <a:pPr lvl="2"/>
            <a:r>
              <a:rPr lang="el-GR" sz="1800" dirty="0"/>
              <a:t>Στόχοι, Αξίες και Αξιολόγηση σε τοπικό, εθνικό και διεθνές επίπεδο</a:t>
            </a:r>
          </a:p>
          <a:p>
            <a:r>
              <a:rPr lang="el-GR" sz="2000" dirty="0">
                <a:solidFill>
                  <a:srgbClr val="C00000"/>
                </a:solidFill>
              </a:rPr>
              <a:t>Τοπικό και Παγκόσμιο</a:t>
            </a:r>
          </a:p>
          <a:p>
            <a:pPr lvl="2"/>
            <a:r>
              <a:rPr lang="el-GR" sz="1800" dirty="0"/>
              <a:t>Πως επιλογές στο παγκόσμιο σκηνικό επηρεάζουν αποφάσεις στο τοπικό;</a:t>
            </a:r>
          </a:p>
          <a:p>
            <a:pPr lvl="2"/>
            <a:r>
              <a:rPr lang="el-GR" sz="1800" dirty="0"/>
              <a:t>Ιστοριογραφία της σχέσης παγκόσμιου και τοπικού στα </a:t>
            </a:r>
            <a:r>
              <a:rPr lang="sv-SE" sz="1800" dirty="0" err="1"/>
              <a:t>curricula</a:t>
            </a:r>
            <a:r>
              <a:rPr lang="el-GR" sz="1800" dirty="0"/>
              <a:t>;</a:t>
            </a:r>
          </a:p>
          <a:p>
            <a:r>
              <a:rPr lang="el-GR" sz="2000" dirty="0">
                <a:solidFill>
                  <a:srgbClr val="C00000"/>
                </a:solidFill>
              </a:rPr>
              <a:t>Παιδί, Οικογένεια, Κοινότητα, Σχολείο;</a:t>
            </a:r>
          </a:p>
          <a:p>
            <a:pPr lvl="2"/>
            <a:r>
              <a:rPr lang="el-GR" sz="1800" dirty="0"/>
              <a:t>Τι ρόλο παίζει το αναλυτικό πρόγραμμα για τις πολλαπλές μεταβάσεις του παιδιού μεταξύ οικογένειας, σχολείου, κοινότητας; Τι ρόλο </a:t>
            </a:r>
            <a:r>
              <a:rPr lang="el-GR" sz="1800" dirty="0" err="1"/>
              <a:t>καλε</a:t>
            </a:r>
            <a:r>
              <a:rPr lang="sv-SE" sz="1800" dirty="0" err="1"/>
              <a:t>ί</a:t>
            </a:r>
            <a:r>
              <a:rPr lang="el-GR" sz="1800" dirty="0" err="1"/>
              <a:t>ται</a:t>
            </a:r>
            <a:r>
              <a:rPr lang="el-GR" sz="1800" dirty="0"/>
              <a:t> να παίξει ο/η εκπαιδευτικός; Οι γονείς; Η κοινότητα;</a:t>
            </a:r>
          </a:p>
          <a:p>
            <a:r>
              <a:rPr lang="el-GR" sz="2000" dirty="0" err="1">
                <a:solidFill>
                  <a:srgbClr val="C00000"/>
                </a:solidFill>
              </a:rPr>
              <a:t>Πολιτειότητα</a:t>
            </a:r>
            <a:r>
              <a:rPr lang="el-GR" sz="2000" dirty="0">
                <a:solidFill>
                  <a:srgbClr val="C00000"/>
                </a:solidFill>
              </a:rPr>
              <a:t>; </a:t>
            </a:r>
          </a:p>
          <a:p>
            <a:pPr lvl="2"/>
            <a:r>
              <a:rPr lang="el-GR" sz="1800" dirty="0"/>
              <a:t>Το παιδί ως ενεργός πολίτης στο τοπικό και στο παγκόσμιο /Δημιουργική και Κριτική σκέψη /Προσωπική και Κοινωνική Ανάπτυξη</a:t>
            </a:r>
            <a:r>
              <a:rPr lang="sv-SE" sz="1800" dirty="0"/>
              <a:t>: </a:t>
            </a:r>
            <a:r>
              <a:rPr lang="el-GR" sz="1800" dirty="0"/>
              <a:t>ταυτότητες</a:t>
            </a:r>
          </a:p>
          <a:p>
            <a:r>
              <a:rPr lang="el-GR" sz="2000" dirty="0">
                <a:solidFill>
                  <a:srgbClr val="C00000"/>
                </a:solidFill>
              </a:rPr>
              <a:t>Παραδοσιακή </a:t>
            </a:r>
            <a:r>
              <a:rPr lang="sv-SE" sz="2000" dirty="0">
                <a:solidFill>
                  <a:srgbClr val="C00000"/>
                </a:solidFill>
              </a:rPr>
              <a:t>VS </a:t>
            </a:r>
            <a:r>
              <a:rPr lang="el-GR" sz="2000" dirty="0">
                <a:solidFill>
                  <a:srgbClr val="C00000"/>
                </a:solidFill>
              </a:rPr>
              <a:t>Προοδευτική παιδαγωγική των μαθηματικών;</a:t>
            </a:r>
          </a:p>
          <a:p>
            <a:pPr lvl="2"/>
            <a:r>
              <a:rPr lang="el-GR" sz="1600" dirty="0"/>
              <a:t>Εξάσκηση, Εφαρμογή Κανόνων, Κατανόηση, Παιχνίδι, Πειραματισμός, Διερεύνηση</a:t>
            </a:r>
          </a:p>
          <a:p>
            <a:pPr lvl="2"/>
            <a:r>
              <a:rPr lang="el-GR" sz="1600" dirty="0"/>
              <a:t>Έμφαση στο Παιχνίδι </a:t>
            </a:r>
            <a:r>
              <a:rPr lang="sv-SE" sz="1600" dirty="0"/>
              <a:t>VS </a:t>
            </a:r>
            <a:r>
              <a:rPr lang="el-GR" sz="1600" dirty="0"/>
              <a:t>Εργασία ως </a:t>
            </a:r>
            <a:r>
              <a:rPr lang="el-GR" sz="1600" dirty="0" err="1"/>
              <a:t>στοχευμένες</a:t>
            </a:r>
            <a:r>
              <a:rPr lang="el-GR" sz="1600" dirty="0"/>
              <a:t> δραστηριότητες</a:t>
            </a:r>
          </a:p>
          <a:p>
            <a:r>
              <a:rPr lang="el-GR" sz="2000" dirty="0">
                <a:solidFill>
                  <a:srgbClr val="C00000"/>
                </a:solidFill>
              </a:rPr>
              <a:t>Αξιολόγηση μάθησης και επίδοση; </a:t>
            </a:r>
          </a:p>
          <a:p>
            <a:pPr lvl="2"/>
            <a:r>
              <a:rPr lang="el-GR" sz="1800" dirty="0"/>
              <a:t>Πότε; Με ποιο στόχο; Με ποιο τρόπο;   </a:t>
            </a:r>
            <a:r>
              <a:rPr lang="el-GR" sz="1800" b="1" dirty="0">
                <a:solidFill>
                  <a:schemeClr val="accent3">
                    <a:lumMod val="50000"/>
                  </a:schemeClr>
                </a:solidFill>
              </a:rPr>
              <a:t>Κατασκευή </a:t>
            </a:r>
            <a:r>
              <a:rPr lang="sv-SE" sz="1800" b="1" dirty="0">
                <a:solidFill>
                  <a:schemeClr val="accent3">
                    <a:lumMod val="50000"/>
                  </a:schemeClr>
                </a:solidFill>
              </a:rPr>
              <a:t>’</a:t>
            </a:r>
            <a:r>
              <a:rPr lang="el-GR" sz="1800" b="1" dirty="0">
                <a:solidFill>
                  <a:schemeClr val="accent3">
                    <a:lumMod val="50000"/>
                  </a:schemeClr>
                </a:solidFill>
              </a:rPr>
              <a:t>καθεστώτων αλήθειας</a:t>
            </a:r>
            <a:r>
              <a:rPr lang="sv-SE" sz="1800" b="1" dirty="0">
                <a:solidFill>
                  <a:schemeClr val="accent3">
                    <a:lumMod val="50000"/>
                  </a:schemeClr>
                </a:solidFill>
              </a:rPr>
              <a:t>’</a:t>
            </a:r>
            <a:endParaRPr lang="el-GR" sz="1800" b="1" dirty="0">
              <a:solidFill>
                <a:schemeClr val="accent3">
                  <a:lumMod val="50000"/>
                </a:schemeClr>
              </a:solidFill>
            </a:endParaRPr>
          </a:p>
          <a:p>
            <a:endParaRPr lang="el-GR" b="1" dirty="0">
              <a:solidFill>
                <a:schemeClr val="accent3">
                  <a:lumMod val="50000"/>
                </a:schemeClr>
              </a:solidFill>
            </a:endParaRPr>
          </a:p>
          <a:p>
            <a:endParaRPr lang="el-GR" dirty="0"/>
          </a:p>
          <a:p>
            <a:endParaRPr lang="sv-SE" dirty="0"/>
          </a:p>
        </p:txBody>
      </p:sp>
    </p:spTree>
    <p:extLst>
      <p:ext uri="{BB962C8B-B14F-4D97-AF65-F5344CB8AC3E}">
        <p14:creationId xmlns:p14="http://schemas.microsoft.com/office/powerpoint/2010/main" val="12164996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42F0D99-4784-9446-AD8A-B5F879610F0E}"/>
              </a:ext>
            </a:extLst>
          </p:cNvPr>
          <p:cNvPicPr>
            <a:picLocks noGrp="1" noChangeAspect="1"/>
          </p:cNvPicPr>
          <p:nvPr>
            <p:ph sz="half" idx="1"/>
          </p:nvPr>
        </p:nvPicPr>
        <p:blipFill>
          <a:blip r:embed="rId3"/>
          <a:stretch>
            <a:fillRect/>
          </a:stretch>
        </p:blipFill>
        <p:spPr>
          <a:xfrm>
            <a:off x="514350" y="949190"/>
            <a:ext cx="1865318" cy="2687663"/>
          </a:xfrm>
          <a:prstGeom prst="rect">
            <a:avLst/>
          </a:prstGeom>
        </p:spPr>
      </p:pic>
      <p:sp>
        <p:nvSpPr>
          <p:cNvPr id="4" name="Content Placeholder 3">
            <a:extLst>
              <a:ext uri="{FF2B5EF4-FFF2-40B4-BE49-F238E27FC236}">
                <a16:creationId xmlns:a16="http://schemas.microsoft.com/office/drawing/2014/main" id="{6A2DC9F4-8192-4A41-B9E5-C8D1EA6770CB}"/>
              </a:ext>
            </a:extLst>
          </p:cNvPr>
          <p:cNvSpPr>
            <a:spLocks noGrp="1"/>
          </p:cNvSpPr>
          <p:nvPr>
            <p:ph sz="half" idx="2"/>
          </p:nvPr>
        </p:nvSpPr>
        <p:spPr>
          <a:xfrm>
            <a:off x="4648200" y="914400"/>
            <a:ext cx="4038600" cy="5211763"/>
          </a:xfrm>
        </p:spPr>
        <p:txBody>
          <a:bodyPr/>
          <a:lstStyle/>
          <a:p>
            <a:r>
              <a:rPr lang="sv-SE" dirty="0"/>
              <a:t>Helen May, Emeritus Professor, University </a:t>
            </a:r>
            <a:r>
              <a:rPr lang="sv-SE" dirty="0" err="1"/>
              <a:t>of</a:t>
            </a:r>
            <a:r>
              <a:rPr lang="sv-SE" dirty="0"/>
              <a:t> </a:t>
            </a:r>
            <a:r>
              <a:rPr lang="sv-SE" dirty="0" err="1"/>
              <a:t>Otago</a:t>
            </a:r>
            <a:r>
              <a:rPr lang="sv-SE" dirty="0"/>
              <a:t>, </a:t>
            </a:r>
            <a:r>
              <a:rPr lang="sv-SE" dirty="0" err="1"/>
              <a:t>Aotearoa</a:t>
            </a:r>
            <a:r>
              <a:rPr lang="sv-SE" dirty="0"/>
              <a:t> -New Zealand</a:t>
            </a:r>
          </a:p>
          <a:p>
            <a:endParaRPr lang="sv-SE" dirty="0"/>
          </a:p>
        </p:txBody>
      </p:sp>
      <p:pic>
        <p:nvPicPr>
          <p:cNvPr id="5" name="Content Placeholder 4">
            <a:extLst>
              <a:ext uri="{FF2B5EF4-FFF2-40B4-BE49-F238E27FC236}">
                <a16:creationId xmlns:a16="http://schemas.microsoft.com/office/drawing/2014/main" id="{988361B0-5998-6540-95C8-436718C2983C}"/>
              </a:ext>
            </a:extLst>
          </p:cNvPr>
          <p:cNvPicPr>
            <a:picLocks noChangeAspect="1"/>
          </p:cNvPicPr>
          <p:nvPr/>
        </p:nvPicPr>
        <p:blipFill>
          <a:blip r:embed="rId4"/>
          <a:stretch>
            <a:fillRect/>
          </a:stretch>
        </p:blipFill>
        <p:spPr>
          <a:xfrm>
            <a:off x="4876801" y="3056196"/>
            <a:ext cx="1828799" cy="3061811"/>
          </a:xfrm>
          <a:prstGeom prst="rect">
            <a:avLst/>
          </a:prstGeom>
        </p:spPr>
      </p:pic>
      <p:pic>
        <p:nvPicPr>
          <p:cNvPr id="6" name="Picture 5">
            <a:extLst>
              <a:ext uri="{FF2B5EF4-FFF2-40B4-BE49-F238E27FC236}">
                <a16:creationId xmlns:a16="http://schemas.microsoft.com/office/drawing/2014/main" id="{F731F444-B251-B746-AD7D-2095906A129D}"/>
              </a:ext>
            </a:extLst>
          </p:cNvPr>
          <p:cNvPicPr>
            <a:picLocks noChangeAspect="1"/>
          </p:cNvPicPr>
          <p:nvPr/>
        </p:nvPicPr>
        <p:blipFill>
          <a:blip r:embed="rId5"/>
          <a:stretch>
            <a:fillRect/>
          </a:stretch>
        </p:blipFill>
        <p:spPr>
          <a:xfrm>
            <a:off x="7052845" y="2539833"/>
            <a:ext cx="1612900" cy="1778333"/>
          </a:xfrm>
          <a:prstGeom prst="rect">
            <a:avLst/>
          </a:prstGeom>
        </p:spPr>
      </p:pic>
      <p:pic>
        <p:nvPicPr>
          <p:cNvPr id="8" name="Picture 7">
            <a:extLst>
              <a:ext uri="{FF2B5EF4-FFF2-40B4-BE49-F238E27FC236}">
                <a16:creationId xmlns:a16="http://schemas.microsoft.com/office/drawing/2014/main" id="{6A1F7BD6-D557-B348-9D0D-E160CF5B62A6}"/>
              </a:ext>
            </a:extLst>
          </p:cNvPr>
          <p:cNvPicPr>
            <a:picLocks noChangeAspect="1"/>
          </p:cNvPicPr>
          <p:nvPr/>
        </p:nvPicPr>
        <p:blipFill>
          <a:blip r:embed="rId6"/>
          <a:stretch>
            <a:fillRect/>
          </a:stretch>
        </p:blipFill>
        <p:spPr>
          <a:xfrm>
            <a:off x="2585932" y="949190"/>
            <a:ext cx="1856003" cy="2320004"/>
          </a:xfrm>
          <a:prstGeom prst="rect">
            <a:avLst/>
          </a:prstGeom>
        </p:spPr>
      </p:pic>
      <p:pic>
        <p:nvPicPr>
          <p:cNvPr id="9" name="Picture 8">
            <a:extLst>
              <a:ext uri="{FF2B5EF4-FFF2-40B4-BE49-F238E27FC236}">
                <a16:creationId xmlns:a16="http://schemas.microsoft.com/office/drawing/2014/main" id="{B408AE17-227C-8145-8301-E5CB74C4BC56}"/>
              </a:ext>
            </a:extLst>
          </p:cNvPr>
          <p:cNvPicPr>
            <a:picLocks noChangeAspect="1"/>
          </p:cNvPicPr>
          <p:nvPr/>
        </p:nvPicPr>
        <p:blipFill>
          <a:blip r:embed="rId7"/>
          <a:stretch>
            <a:fillRect/>
          </a:stretch>
        </p:blipFill>
        <p:spPr>
          <a:xfrm>
            <a:off x="631722" y="3859673"/>
            <a:ext cx="1666977" cy="2419805"/>
          </a:xfrm>
          <a:prstGeom prst="rect">
            <a:avLst/>
          </a:prstGeom>
        </p:spPr>
      </p:pic>
      <p:pic>
        <p:nvPicPr>
          <p:cNvPr id="10" name="Picture 9">
            <a:extLst>
              <a:ext uri="{FF2B5EF4-FFF2-40B4-BE49-F238E27FC236}">
                <a16:creationId xmlns:a16="http://schemas.microsoft.com/office/drawing/2014/main" id="{39AC3ED2-AC52-3648-B52A-A3DF486748C2}"/>
              </a:ext>
            </a:extLst>
          </p:cNvPr>
          <p:cNvPicPr>
            <a:picLocks noChangeAspect="1"/>
          </p:cNvPicPr>
          <p:nvPr/>
        </p:nvPicPr>
        <p:blipFill>
          <a:blip r:embed="rId8"/>
          <a:stretch>
            <a:fillRect/>
          </a:stretch>
        </p:blipFill>
        <p:spPr>
          <a:xfrm>
            <a:off x="2666999" y="3974223"/>
            <a:ext cx="1607561" cy="2320004"/>
          </a:xfrm>
          <a:prstGeom prst="rect">
            <a:avLst/>
          </a:prstGeom>
        </p:spPr>
      </p:pic>
      <p:pic>
        <p:nvPicPr>
          <p:cNvPr id="2" name="Picture 1">
            <a:extLst>
              <a:ext uri="{FF2B5EF4-FFF2-40B4-BE49-F238E27FC236}">
                <a16:creationId xmlns:a16="http://schemas.microsoft.com/office/drawing/2014/main" id="{F197FF39-7F2C-6844-BEF2-827971EC203A}"/>
              </a:ext>
            </a:extLst>
          </p:cNvPr>
          <p:cNvPicPr>
            <a:picLocks noChangeAspect="1"/>
          </p:cNvPicPr>
          <p:nvPr/>
        </p:nvPicPr>
        <p:blipFill>
          <a:blip r:embed="rId9"/>
          <a:stretch>
            <a:fillRect/>
          </a:stretch>
        </p:blipFill>
        <p:spPr>
          <a:xfrm>
            <a:off x="6989345" y="4962307"/>
            <a:ext cx="1739900" cy="1155700"/>
          </a:xfrm>
          <a:prstGeom prst="rect">
            <a:avLst/>
          </a:prstGeom>
        </p:spPr>
      </p:pic>
    </p:spTree>
    <p:extLst>
      <p:ext uri="{BB962C8B-B14F-4D97-AF65-F5344CB8AC3E}">
        <p14:creationId xmlns:p14="http://schemas.microsoft.com/office/powerpoint/2010/main" val="17742573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p:txBody>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39469703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885645-14C9-4B1C-8F5D-CCDF3B0D541B}"/>
              </a:ext>
            </a:extLst>
          </p:cNvPr>
          <p:cNvSpPr>
            <a:spLocks noGrp="1"/>
          </p:cNvSpPr>
          <p:nvPr>
            <p:ph type="title"/>
          </p:nvPr>
        </p:nvSpPr>
        <p:spPr>
          <a:xfrm>
            <a:off x="628650" y="457200"/>
            <a:ext cx="7886700" cy="673893"/>
          </a:xfrm>
        </p:spPr>
        <p:txBody>
          <a:bodyPr>
            <a:normAutofit/>
          </a:bodyPr>
          <a:lstStyle/>
          <a:p>
            <a:r>
              <a:rPr lang="el-GR" sz="2800" dirty="0"/>
              <a:t>Το σχολείο των νηπίων, 1631, σελ. 41, 91-2</a:t>
            </a:r>
          </a:p>
        </p:txBody>
      </p:sp>
      <p:sp>
        <p:nvSpPr>
          <p:cNvPr id="3" name="Θέση περιεχομένου 2">
            <a:extLst>
              <a:ext uri="{FF2B5EF4-FFF2-40B4-BE49-F238E27FC236}">
                <a16:creationId xmlns:a16="http://schemas.microsoft.com/office/drawing/2014/main" id="{A3FEC967-65D4-4104-AB53-7D3C6C10D734}"/>
              </a:ext>
            </a:extLst>
          </p:cNvPr>
          <p:cNvSpPr>
            <a:spLocks noGrp="1"/>
          </p:cNvSpPr>
          <p:nvPr>
            <p:ph idx="1"/>
          </p:nvPr>
        </p:nvSpPr>
        <p:spPr>
          <a:xfrm>
            <a:off x="628650" y="1371600"/>
            <a:ext cx="7886700" cy="4355307"/>
          </a:xfrm>
        </p:spPr>
        <p:txBody>
          <a:bodyPr>
            <a:noAutofit/>
          </a:bodyPr>
          <a:lstStyle/>
          <a:p>
            <a:pPr marL="0" indent="0">
              <a:buNone/>
            </a:pPr>
            <a:r>
              <a:rPr lang="el-GR" sz="2000" dirty="0"/>
              <a:t>Οτιδήποτε ευχαριστεί το παιδί ως παιχνίδι μπορεί να χρησιμοποιηθεί, υπό την προϋπόθεση ότι είναι δεν είναι βλαβερό. Τα παιδιά πρέπει να είναι ικανοποιημένα και όχι συγκρατημένα.</a:t>
            </a:r>
          </a:p>
          <a:p>
            <a:pPr marL="0" indent="0">
              <a:buNone/>
            </a:pPr>
            <a:endParaRPr lang="el-GR" sz="2000" dirty="0"/>
          </a:p>
          <a:p>
            <a:pPr marL="0" indent="0">
              <a:buNone/>
            </a:pPr>
            <a:r>
              <a:rPr lang="el-GR" sz="2000" dirty="0"/>
              <a:t>Περίπου στο δεύτερο έτος μπορεί να έρθει σε επαφή με τις αρχές της γεωμετρίας, να αντιληφθεί τι είναι μεγάλο ή μικρό, τι είναι κοντό, μακρύ, στενό…</a:t>
            </a:r>
          </a:p>
          <a:p>
            <a:pPr marL="0" indent="0">
              <a:buNone/>
            </a:pPr>
            <a:endParaRPr lang="el-GR" sz="2000" dirty="0"/>
          </a:p>
          <a:p>
            <a:pPr marL="0" indent="0">
              <a:buNone/>
            </a:pPr>
            <a:r>
              <a:rPr lang="el-GR" sz="2000" dirty="0"/>
              <a:t>Σχετικά με τα στοιχεία της αριθμητικής το παιδί στο τρίτο έτος του μπορεί να αρχίσει να μετράει μέχρι το πέντε και μετά μέχρι το δέκα, ή τουλάχιστον να προφέρει τους αριθμούς σωστά, αν και αρχικά μπορεί να μην καταλαβαίνει ποιοι είναι αυτοί οι αριθμοί μπορεί να αρχίσει να παρατηρεί τη χρήση της απαρίθμησης.</a:t>
            </a:r>
          </a:p>
          <a:p>
            <a:pPr marL="0" indent="0" algn="r">
              <a:buNone/>
            </a:pPr>
            <a:r>
              <a:rPr lang="el-GR" sz="2000" b="1" i="1" dirty="0">
                <a:solidFill>
                  <a:schemeClr val="accent3">
                    <a:lumMod val="75000"/>
                  </a:schemeClr>
                </a:solidFill>
              </a:rPr>
              <a:t>Μη επίσημη εκπαίδευση από τις μητέρες μέχρι το 6</a:t>
            </a:r>
            <a:r>
              <a:rPr lang="el-GR" sz="2000" b="1" i="1" baseline="30000" dirty="0">
                <a:solidFill>
                  <a:schemeClr val="accent3">
                    <a:lumMod val="75000"/>
                  </a:schemeClr>
                </a:solidFill>
              </a:rPr>
              <a:t>ο</a:t>
            </a:r>
            <a:r>
              <a:rPr lang="el-GR" sz="2000" b="1" i="1" dirty="0">
                <a:solidFill>
                  <a:schemeClr val="accent3">
                    <a:lumMod val="75000"/>
                  </a:schemeClr>
                </a:solidFill>
              </a:rPr>
              <a:t> έτος ηλικίας των παιδιών.</a:t>
            </a:r>
          </a:p>
        </p:txBody>
      </p:sp>
    </p:spTree>
    <p:extLst>
      <p:ext uri="{BB962C8B-B14F-4D97-AF65-F5344CB8AC3E}">
        <p14:creationId xmlns:p14="http://schemas.microsoft.com/office/powerpoint/2010/main" val="355643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hlinkClick r:id="rId2"/>
            <a:extLst>
              <a:ext uri="{FF2B5EF4-FFF2-40B4-BE49-F238E27FC236}">
                <a16:creationId xmlns:a16="http://schemas.microsoft.com/office/drawing/2014/main" id="{E86DD2C6-AC6F-4A0E-A222-342B343C0A69}"/>
              </a:ext>
            </a:extLst>
          </p:cNvPr>
          <p:cNvPicPr>
            <a:picLocks noChangeAspect="1"/>
          </p:cNvPicPr>
          <p:nvPr/>
        </p:nvPicPr>
        <p:blipFill>
          <a:blip r:embed="rId3"/>
          <a:stretch>
            <a:fillRect/>
          </a:stretch>
        </p:blipFill>
        <p:spPr>
          <a:xfrm>
            <a:off x="1682781" y="1791621"/>
            <a:ext cx="5824635" cy="3274758"/>
          </a:xfrm>
          <a:prstGeom prst="rect">
            <a:avLst/>
          </a:prstGeom>
        </p:spPr>
      </p:pic>
      <p:sp>
        <p:nvSpPr>
          <p:cNvPr id="6" name="Ορθογώνιο 5">
            <a:extLst>
              <a:ext uri="{FF2B5EF4-FFF2-40B4-BE49-F238E27FC236}">
                <a16:creationId xmlns:a16="http://schemas.microsoft.com/office/drawing/2014/main" id="{E3160BD7-5663-46B0-9ABB-7E182A4CA5DB}"/>
              </a:ext>
            </a:extLst>
          </p:cNvPr>
          <p:cNvSpPr/>
          <p:nvPr/>
        </p:nvSpPr>
        <p:spPr>
          <a:xfrm>
            <a:off x="2712500" y="5723751"/>
            <a:ext cx="3765198" cy="300082"/>
          </a:xfrm>
          <a:prstGeom prst="rect">
            <a:avLst/>
          </a:prstGeom>
        </p:spPr>
        <p:txBody>
          <a:bodyPr wrap="none">
            <a:spAutoFit/>
          </a:bodyPr>
          <a:lstStyle/>
          <a:p>
            <a:r>
              <a:rPr lang="el-GR" sz="1350" dirty="0"/>
              <a:t>https://www.youtube.com/watch?v=bwRdJ34qwi8</a:t>
            </a:r>
          </a:p>
        </p:txBody>
      </p:sp>
      <p:sp>
        <p:nvSpPr>
          <p:cNvPr id="7" name="Ορθογώνιο 6">
            <a:extLst>
              <a:ext uri="{FF2B5EF4-FFF2-40B4-BE49-F238E27FC236}">
                <a16:creationId xmlns:a16="http://schemas.microsoft.com/office/drawing/2014/main" id="{70FAF9B7-B3B3-46B4-981F-CEAE9D810DBB}"/>
              </a:ext>
            </a:extLst>
          </p:cNvPr>
          <p:cNvSpPr/>
          <p:nvPr/>
        </p:nvSpPr>
        <p:spPr>
          <a:xfrm>
            <a:off x="3380592" y="5419119"/>
            <a:ext cx="2173993" cy="300082"/>
          </a:xfrm>
          <a:prstGeom prst="rect">
            <a:avLst/>
          </a:prstGeom>
        </p:spPr>
        <p:txBody>
          <a:bodyPr wrap="none">
            <a:spAutoFit/>
          </a:bodyPr>
          <a:lstStyle/>
          <a:p>
            <a:r>
              <a:rPr lang="en-US" sz="1350" dirty="0">
                <a:latin typeface="Roboto"/>
              </a:rPr>
              <a:t>10 Billions On Our Fingers</a:t>
            </a:r>
          </a:p>
        </p:txBody>
      </p:sp>
    </p:spTree>
    <p:extLst>
      <p:ext uri="{BB962C8B-B14F-4D97-AF65-F5344CB8AC3E}">
        <p14:creationId xmlns:p14="http://schemas.microsoft.com/office/powerpoint/2010/main" val="30844495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3" descr="C:\Users\ADMINP~1\AppData\Local\Temp\FineReader12.00\media\image22.png">
            <a:extLst>
              <a:ext uri="{FF2B5EF4-FFF2-40B4-BE49-F238E27FC236}">
                <a16:creationId xmlns:a16="http://schemas.microsoft.com/office/drawing/2014/main" id="{3089770A-4151-4026-80CD-8530A1B4F75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29162" y="1088216"/>
            <a:ext cx="5499970" cy="3796501"/>
          </a:xfrm>
          <a:prstGeom prst="rect">
            <a:avLst/>
          </a:prstGeom>
          <a:noFill/>
        </p:spPr>
      </p:pic>
      <p:graphicFrame>
        <p:nvGraphicFramePr>
          <p:cNvPr id="4" name="Πίνακας 3">
            <a:extLst>
              <a:ext uri="{FF2B5EF4-FFF2-40B4-BE49-F238E27FC236}">
                <a16:creationId xmlns:a16="http://schemas.microsoft.com/office/drawing/2014/main" id="{2C2C4BCF-C980-44A4-AC88-395F108FD0A9}"/>
              </a:ext>
            </a:extLst>
          </p:cNvPr>
          <p:cNvGraphicFramePr>
            <a:graphicFrameLocks noGrp="1"/>
          </p:cNvGraphicFramePr>
          <p:nvPr/>
        </p:nvGraphicFramePr>
        <p:xfrm>
          <a:off x="7943850" y="2248950"/>
          <a:ext cx="1200150" cy="276098"/>
        </p:xfrm>
        <a:graphic>
          <a:graphicData uri="http://schemas.openxmlformats.org/drawingml/2006/table">
            <a:tbl>
              <a:tblPr>
                <a:tableStyleId>{5C22544A-7EE6-4342-B048-85BDC9FD1C3A}</a:tableStyleId>
              </a:tblPr>
              <a:tblGrid>
                <a:gridCol w="1200150">
                  <a:extLst>
                    <a:ext uri="{9D8B030D-6E8A-4147-A177-3AD203B41FA5}">
                      <a16:colId xmlns:a16="http://schemas.microsoft.com/office/drawing/2014/main" val="3844592940"/>
                    </a:ext>
                  </a:extLst>
                </a:gridCol>
              </a:tblGrid>
              <a:tr h="222123">
                <a:tc>
                  <a:txBody>
                    <a:bodyPr/>
                    <a:lstStyle/>
                    <a:p>
                      <a:pPr algn="l">
                        <a:lnSpc>
                          <a:spcPts val="2300"/>
                        </a:lnSpc>
                        <a:spcAft>
                          <a:spcPts val="0"/>
                        </a:spcAft>
                      </a:pPr>
                      <a:r>
                        <a:rPr lang="en-US" sz="1700" dirty="0">
                          <a:effectLst/>
                        </a:rPr>
                        <a:t>J. J. Rousseau</a:t>
                      </a:r>
                      <a:endParaRPr lang="el-GR" sz="17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4017028635"/>
                  </a:ext>
                </a:extLst>
              </a:tr>
            </a:tbl>
          </a:graphicData>
        </a:graphic>
      </p:graphicFrame>
      <p:sp>
        <p:nvSpPr>
          <p:cNvPr id="6" name="Rectangle 1">
            <a:extLst>
              <a:ext uri="{FF2B5EF4-FFF2-40B4-BE49-F238E27FC236}">
                <a16:creationId xmlns:a16="http://schemas.microsoft.com/office/drawing/2014/main" id="{239DDBC0-3B0E-474D-99B7-0A72E527D30F}"/>
              </a:ext>
            </a:extLst>
          </p:cNvPr>
          <p:cNvSpPr>
            <a:spLocks noChangeArrowheads="1"/>
          </p:cNvSpPr>
          <p:nvPr/>
        </p:nvSpPr>
        <p:spPr bwMode="auto">
          <a:xfrm>
            <a:off x="7943850" y="2006316"/>
            <a:ext cx="1391479"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1" name="Ορθογώνιο 10">
            <a:extLst>
              <a:ext uri="{FF2B5EF4-FFF2-40B4-BE49-F238E27FC236}">
                <a16:creationId xmlns:a16="http://schemas.microsoft.com/office/drawing/2014/main" id="{9A14E9A0-2B18-4D76-B93D-B8DD21A88541}"/>
              </a:ext>
            </a:extLst>
          </p:cNvPr>
          <p:cNvSpPr/>
          <p:nvPr/>
        </p:nvSpPr>
        <p:spPr>
          <a:xfrm>
            <a:off x="4800600" y="1184324"/>
            <a:ext cx="960120" cy="654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50"/>
          </a:p>
        </p:txBody>
      </p:sp>
      <p:sp>
        <p:nvSpPr>
          <p:cNvPr id="13" name="Τίτλος 1">
            <a:extLst>
              <a:ext uri="{FF2B5EF4-FFF2-40B4-BE49-F238E27FC236}">
                <a16:creationId xmlns:a16="http://schemas.microsoft.com/office/drawing/2014/main" id="{B8A32518-373D-4DFB-84FF-EA1AB5FAF4CC}"/>
              </a:ext>
            </a:extLst>
          </p:cNvPr>
          <p:cNvSpPr txBox="1">
            <a:spLocks/>
          </p:cNvSpPr>
          <p:nvPr/>
        </p:nvSpPr>
        <p:spPr>
          <a:xfrm>
            <a:off x="250963" y="218848"/>
            <a:ext cx="7886700" cy="86936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300" b="1" dirty="0">
                <a:solidFill>
                  <a:schemeClr val="accent3">
                    <a:lumMod val="75000"/>
                  </a:schemeClr>
                </a:solidFill>
              </a:rPr>
              <a:t>18ος αιώνας: Τα Παιδιά στο Διαφωτισμό</a:t>
            </a:r>
          </a:p>
        </p:txBody>
      </p:sp>
      <p:sp>
        <p:nvSpPr>
          <p:cNvPr id="14" name="Rectangle 3">
            <a:extLst>
              <a:ext uri="{FF2B5EF4-FFF2-40B4-BE49-F238E27FC236}">
                <a16:creationId xmlns:a16="http://schemas.microsoft.com/office/drawing/2014/main" id="{318513F7-CBE0-4256-B77F-75FBA02BE84A}"/>
              </a:ext>
            </a:extLst>
          </p:cNvPr>
          <p:cNvSpPr>
            <a:spLocks noChangeArrowheads="1"/>
          </p:cNvSpPr>
          <p:nvPr/>
        </p:nvSpPr>
        <p:spPr bwMode="auto">
          <a:xfrm>
            <a:off x="1257301" y="2804437"/>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6" name="TextBox 15">
            <a:extLst>
              <a:ext uri="{FF2B5EF4-FFF2-40B4-BE49-F238E27FC236}">
                <a16:creationId xmlns:a16="http://schemas.microsoft.com/office/drawing/2014/main" id="{BC5C97C5-4D7E-464D-8A5D-4041B882C519}"/>
              </a:ext>
            </a:extLst>
          </p:cNvPr>
          <p:cNvSpPr txBox="1"/>
          <p:nvPr/>
        </p:nvSpPr>
        <p:spPr>
          <a:xfrm>
            <a:off x="3876261" y="4246493"/>
            <a:ext cx="1053548" cy="300082"/>
          </a:xfrm>
          <a:prstGeom prst="rect">
            <a:avLst/>
          </a:prstGeom>
          <a:noFill/>
        </p:spPr>
        <p:txBody>
          <a:bodyPr wrap="square" rtlCol="0">
            <a:spAutoFit/>
          </a:bodyPr>
          <a:lstStyle/>
          <a:p>
            <a:endParaRPr lang="el-GR" sz="1350" dirty="0"/>
          </a:p>
        </p:txBody>
      </p:sp>
      <p:sp>
        <p:nvSpPr>
          <p:cNvPr id="17" name="Ορθογώνιο 16">
            <a:extLst>
              <a:ext uri="{FF2B5EF4-FFF2-40B4-BE49-F238E27FC236}">
                <a16:creationId xmlns:a16="http://schemas.microsoft.com/office/drawing/2014/main" id="{5F7BF36C-46D5-4953-90B6-7F43425A6D76}"/>
              </a:ext>
            </a:extLst>
          </p:cNvPr>
          <p:cNvSpPr/>
          <p:nvPr/>
        </p:nvSpPr>
        <p:spPr>
          <a:xfrm>
            <a:off x="49254" y="1521504"/>
            <a:ext cx="3758168" cy="4524315"/>
          </a:xfrm>
          <a:prstGeom prst="rect">
            <a:avLst/>
          </a:prstGeom>
        </p:spPr>
        <p:txBody>
          <a:bodyPr wrap="square">
            <a:spAutoFit/>
          </a:bodyPr>
          <a:lstStyle/>
          <a:p>
            <a:r>
              <a:rPr lang="el-GR" dirty="0"/>
              <a:t>Στην μεγάλη οικογένεια των </a:t>
            </a:r>
            <a:r>
              <a:rPr lang="el-GR" dirty="0" err="1"/>
              <a:t>Edgeworths</a:t>
            </a:r>
            <a:r>
              <a:rPr lang="el-GR" dirty="0"/>
              <a:t>, τα παιδιά είχαν κάρτες, χαρτόνια, ψαλίδια,</a:t>
            </a:r>
          </a:p>
          <a:p>
            <a:r>
              <a:rPr lang="el-GR" dirty="0"/>
              <a:t>ξύλο, σύρματα, κερί, μπάλες και τροχαλίες και ενθαρρύνονταν στο να εφεύρουν,</a:t>
            </a:r>
            <a:r>
              <a:rPr lang="sv-SE" dirty="0"/>
              <a:t> </a:t>
            </a:r>
            <a:r>
              <a:rPr lang="el-GR" dirty="0"/>
              <a:t>να κατασκευάσουν, να συζητήσουν και να μάθουν για τον εαυτό τους (</a:t>
            </a:r>
            <a:r>
              <a:rPr lang="el-GR" dirty="0" err="1"/>
              <a:t>Edgeworth</a:t>
            </a:r>
            <a:r>
              <a:rPr lang="el-GR" dirty="0"/>
              <a:t> &amp; </a:t>
            </a:r>
            <a:r>
              <a:rPr lang="el-GR" dirty="0" err="1"/>
              <a:t>Edgeworth</a:t>
            </a:r>
            <a:r>
              <a:rPr lang="el-GR" dirty="0"/>
              <a:t>, 1798, σελ.5-6). </a:t>
            </a:r>
            <a:endParaRPr lang="sv-SE" dirty="0"/>
          </a:p>
          <a:p>
            <a:endParaRPr lang="sv-SE" dirty="0"/>
          </a:p>
          <a:p>
            <a:r>
              <a:rPr lang="el-GR" dirty="0"/>
              <a:t>Αυτή ήταν μια προσέγγιση της μάθησης που βασιζόταν στο επιστημονικό πείραμα και όχι στην</a:t>
            </a:r>
            <a:r>
              <a:rPr lang="sv-SE" dirty="0"/>
              <a:t> </a:t>
            </a:r>
            <a:r>
              <a:rPr lang="el-GR" dirty="0"/>
              <a:t>επίσημη διδασκαλία, όπου η καλλιέργεια της περιέργειας του παιδιού ήταν η</a:t>
            </a:r>
            <a:r>
              <a:rPr lang="sv-SE" dirty="0"/>
              <a:t> </a:t>
            </a:r>
            <a:r>
              <a:rPr lang="el-GR" dirty="0"/>
              <a:t>πρωτογενής μέθοδος.</a:t>
            </a:r>
          </a:p>
        </p:txBody>
      </p:sp>
      <p:graphicFrame>
        <p:nvGraphicFramePr>
          <p:cNvPr id="19" name="Πίνακας 18">
            <a:extLst>
              <a:ext uri="{FF2B5EF4-FFF2-40B4-BE49-F238E27FC236}">
                <a16:creationId xmlns:a16="http://schemas.microsoft.com/office/drawing/2014/main" id="{000FDEA2-3415-4696-B2B4-AF5F390AB39C}"/>
              </a:ext>
            </a:extLst>
          </p:cNvPr>
          <p:cNvGraphicFramePr>
            <a:graphicFrameLocks noGrp="1"/>
          </p:cNvGraphicFramePr>
          <p:nvPr>
            <p:extLst>
              <p:ext uri="{D42A27DB-BD31-4B8C-83A1-F6EECF244321}">
                <p14:modId xmlns:p14="http://schemas.microsoft.com/office/powerpoint/2010/main" val="1989096829"/>
              </p:ext>
            </p:extLst>
          </p:nvPr>
        </p:nvGraphicFramePr>
        <p:xfrm>
          <a:off x="4267200" y="5222858"/>
          <a:ext cx="4343400" cy="822960"/>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3844592940"/>
                    </a:ext>
                  </a:extLst>
                </a:gridCol>
              </a:tblGrid>
              <a:tr h="711818">
                <a:tc>
                  <a:txBody>
                    <a:bodyPr/>
                    <a:lstStyle/>
                    <a:p>
                      <a:pPr algn="ctr"/>
                      <a:r>
                        <a:rPr lang="el-GR" sz="1800" dirty="0"/>
                        <a:t>The </a:t>
                      </a:r>
                      <a:r>
                        <a:rPr lang="el-GR" sz="1800" dirty="0" err="1"/>
                        <a:t>Edgeworth</a:t>
                      </a:r>
                      <a:r>
                        <a:rPr lang="el-GR" sz="1800" dirty="0"/>
                        <a:t> </a:t>
                      </a:r>
                      <a:r>
                        <a:rPr lang="el-GR" sz="1800" dirty="0" err="1"/>
                        <a:t>Family</a:t>
                      </a:r>
                      <a:r>
                        <a:rPr lang="el-GR" sz="1800" dirty="0"/>
                        <a:t>,</a:t>
                      </a:r>
                    </a:p>
                    <a:p>
                      <a:pPr algn="ctr"/>
                      <a:r>
                        <a:rPr lang="el-GR" sz="1800" dirty="0"/>
                        <a:t>[</a:t>
                      </a:r>
                      <a:r>
                        <a:rPr lang="el-GR" sz="1800" dirty="0" err="1"/>
                        <a:t>Maria</a:t>
                      </a:r>
                      <a:r>
                        <a:rPr lang="el-GR" sz="1800" dirty="0"/>
                        <a:t> and </a:t>
                      </a:r>
                      <a:r>
                        <a:rPr lang="el-GR" sz="1800" dirty="0" err="1"/>
                        <a:t>Richard</a:t>
                      </a:r>
                      <a:r>
                        <a:rPr lang="el-GR" sz="1800" dirty="0"/>
                        <a:t> </a:t>
                      </a:r>
                      <a:r>
                        <a:rPr lang="el-GR" sz="1800" dirty="0" err="1"/>
                        <a:t>Edgeworth</a:t>
                      </a:r>
                      <a:br>
                        <a:rPr lang="el-GR" sz="1800" dirty="0"/>
                      </a:br>
                      <a:r>
                        <a:rPr lang="el-GR" sz="1800" dirty="0" err="1"/>
                        <a:t>sijng</a:t>
                      </a:r>
                      <a:r>
                        <a:rPr lang="el-GR" sz="1800" dirty="0"/>
                        <a:t>] </a:t>
                      </a:r>
                      <a:r>
                        <a:rPr lang="el-GR" sz="1800" dirty="0" err="1"/>
                        <a:t>by</a:t>
                      </a:r>
                      <a:r>
                        <a:rPr lang="el-GR" sz="1800" dirty="0"/>
                        <a:t> </a:t>
                      </a:r>
                      <a:r>
                        <a:rPr lang="el-GR" sz="1800" dirty="0" err="1"/>
                        <a:t>Adam</a:t>
                      </a:r>
                      <a:r>
                        <a:rPr lang="el-GR" sz="1800" dirty="0"/>
                        <a:t> </a:t>
                      </a:r>
                      <a:r>
                        <a:rPr lang="el-GR" sz="1800" dirty="0" err="1"/>
                        <a:t>Buck</a:t>
                      </a:r>
                      <a:r>
                        <a:rPr lang="el-GR" sz="1800" dirty="0"/>
                        <a:t>, 1787.</a:t>
                      </a:r>
                    </a:p>
                  </a:txBody>
                  <a:tcPr marL="0" marR="0" marT="0" marB="0"/>
                </a:tc>
                <a:extLst>
                  <a:ext uri="{0D108BD9-81ED-4DB2-BD59-A6C34878D82A}">
                    <a16:rowId xmlns:a16="http://schemas.microsoft.com/office/drawing/2014/main" val="4017028635"/>
                  </a:ext>
                </a:extLst>
              </a:tr>
            </a:tbl>
          </a:graphicData>
        </a:graphic>
      </p:graphicFrame>
    </p:spTree>
    <p:extLst>
      <p:ext uri="{BB962C8B-B14F-4D97-AF65-F5344CB8AC3E}">
        <p14:creationId xmlns:p14="http://schemas.microsoft.com/office/powerpoint/2010/main" val="26970004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7EADCA-B83C-49A0-A44E-A037ED391827}"/>
              </a:ext>
            </a:extLst>
          </p:cNvPr>
          <p:cNvSpPr>
            <a:spLocks noGrp="1"/>
          </p:cNvSpPr>
          <p:nvPr>
            <p:ph type="title"/>
          </p:nvPr>
        </p:nvSpPr>
        <p:spPr>
          <a:xfrm>
            <a:off x="0" y="274638"/>
            <a:ext cx="8686800" cy="1143000"/>
          </a:xfrm>
        </p:spPr>
        <p:txBody>
          <a:bodyPr>
            <a:normAutofit/>
          </a:bodyPr>
          <a:lstStyle/>
          <a:p>
            <a:r>
              <a:rPr lang="en-US" sz="2800" b="1" dirty="0">
                <a:solidFill>
                  <a:schemeClr val="accent3">
                    <a:lumMod val="75000"/>
                  </a:schemeClr>
                </a:solidFill>
              </a:rPr>
              <a:t>Richard Edgeworth &amp; Maria Edgeworth:</a:t>
            </a:r>
            <a:br>
              <a:rPr lang="en-US" sz="2800" b="1" dirty="0">
                <a:solidFill>
                  <a:schemeClr val="accent3">
                    <a:lumMod val="75000"/>
                  </a:schemeClr>
                </a:solidFill>
              </a:rPr>
            </a:br>
            <a:r>
              <a:rPr lang="el-GR" sz="2800" b="1" dirty="0">
                <a:solidFill>
                  <a:schemeClr val="accent3">
                    <a:lumMod val="75000"/>
                  </a:schemeClr>
                </a:solidFill>
              </a:rPr>
              <a:t>Πρακτική Εκπαίδευση (1798)</a:t>
            </a:r>
          </a:p>
        </p:txBody>
      </p:sp>
      <p:sp>
        <p:nvSpPr>
          <p:cNvPr id="3" name="Θέση περιεχομένου 2">
            <a:extLst>
              <a:ext uri="{FF2B5EF4-FFF2-40B4-BE49-F238E27FC236}">
                <a16:creationId xmlns:a16="http://schemas.microsoft.com/office/drawing/2014/main" id="{675C7706-DF85-45F0-8D75-DFC9AFDA77ED}"/>
              </a:ext>
            </a:extLst>
          </p:cNvPr>
          <p:cNvSpPr>
            <a:spLocks noGrp="1"/>
          </p:cNvSpPr>
          <p:nvPr>
            <p:ph idx="1"/>
          </p:nvPr>
        </p:nvSpPr>
        <p:spPr>
          <a:xfrm>
            <a:off x="0" y="1981200"/>
            <a:ext cx="6172200" cy="4144963"/>
          </a:xfrm>
        </p:spPr>
        <p:txBody>
          <a:bodyPr>
            <a:normAutofit lnSpcReduction="10000"/>
          </a:bodyPr>
          <a:lstStyle/>
          <a:p>
            <a:r>
              <a:rPr lang="el-GR" sz="2000" dirty="0"/>
              <a:t>Τα παιδιά εργάζονται όταν παίζουν, γι’ αυτό πρέπει να τα αφήνουμε να παίζουν όταν εργάζονται (σελ. 55).</a:t>
            </a:r>
          </a:p>
          <a:p>
            <a:endParaRPr lang="el-GR" sz="2000" dirty="0"/>
          </a:p>
          <a:p>
            <a:r>
              <a:rPr lang="el-GR" sz="2000" dirty="0"/>
              <a:t>Ένα νήπιο δεν πρέπει να διακόπτεται όταν βρίσκεται σε μια διαδικασία που επιθυμεί, όταν θέλει χρησιμοποιεί τα χέρια του, δεν πρέπει οι ενήλικες να βιάζονται να κάνουν ένα παιδί να περπατά.</a:t>
            </a:r>
          </a:p>
          <a:p>
            <a:endParaRPr lang="el-GR" sz="2000" dirty="0"/>
          </a:p>
          <a:p>
            <a:r>
              <a:rPr lang="el-GR" sz="2000" dirty="0"/>
              <a:t>Όταν τα παιδιά είναι απασχολημένα με πειραματισμούς δεν πρέπει να διακόπτουμε τις ιδέες τους γιατί τότε τα αποτρέπουμε στο να αποκτούν γνώσεις από τις δικές τους εμπειρίες.</a:t>
            </a:r>
          </a:p>
        </p:txBody>
      </p:sp>
      <p:pic>
        <p:nvPicPr>
          <p:cNvPr id="4" name="Εικόνα 5">
            <a:extLst>
              <a:ext uri="{FF2B5EF4-FFF2-40B4-BE49-F238E27FC236}">
                <a16:creationId xmlns:a16="http://schemas.microsoft.com/office/drawing/2014/main" id="{79A46395-5A39-E340-97FD-D916EAB9D38A}"/>
              </a:ext>
            </a:extLst>
          </p:cNvPr>
          <p:cNvPicPr>
            <a:picLocks noChangeAspect="1"/>
          </p:cNvPicPr>
          <p:nvPr/>
        </p:nvPicPr>
        <p:blipFill>
          <a:blip r:embed="rId2"/>
          <a:stretch>
            <a:fillRect/>
          </a:stretch>
        </p:blipFill>
        <p:spPr>
          <a:xfrm>
            <a:off x="6342819" y="1417638"/>
            <a:ext cx="2534481" cy="2073916"/>
          </a:xfrm>
          <a:prstGeom prst="rect">
            <a:avLst/>
          </a:prstGeom>
        </p:spPr>
      </p:pic>
      <p:pic>
        <p:nvPicPr>
          <p:cNvPr id="5" name="Εικόνα 4">
            <a:extLst>
              <a:ext uri="{FF2B5EF4-FFF2-40B4-BE49-F238E27FC236}">
                <a16:creationId xmlns:a16="http://schemas.microsoft.com/office/drawing/2014/main" id="{367512F1-502C-6543-A82B-802411BD901A}"/>
              </a:ext>
            </a:extLst>
          </p:cNvPr>
          <p:cNvPicPr>
            <a:picLocks noChangeAspect="1"/>
          </p:cNvPicPr>
          <p:nvPr/>
        </p:nvPicPr>
        <p:blipFill>
          <a:blip r:embed="rId3"/>
          <a:stretch>
            <a:fillRect/>
          </a:stretch>
        </p:blipFill>
        <p:spPr>
          <a:xfrm>
            <a:off x="6350840" y="4053681"/>
            <a:ext cx="2685199" cy="2287435"/>
          </a:xfrm>
          <a:prstGeom prst="rect">
            <a:avLst/>
          </a:prstGeom>
        </p:spPr>
      </p:pic>
    </p:spTree>
    <p:extLst>
      <p:ext uri="{BB962C8B-B14F-4D97-AF65-F5344CB8AC3E}">
        <p14:creationId xmlns:p14="http://schemas.microsoft.com/office/powerpoint/2010/main" val="41373536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01B1EA-D075-4131-B565-528AE2205AAB}"/>
              </a:ext>
            </a:extLst>
          </p:cNvPr>
          <p:cNvSpPr>
            <a:spLocks noGrp="1"/>
          </p:cNvSpPr>
          <p:nvPr>
            <p:ph type="title"/>
          </p:nvPr>
        </p:nvSpPr>
        <p:spPr/>
        <p:txBody>
          <a:bodyPr>
            <a:normAutofit/>
          </a:bodyPr>
          <a:lstStyle/>
          <a:p>
            <a:r>
              <a:rPr lang="el-GR" sz="2800" b="1" dirty="0">
                <a:solidFill>
                  <a:schemeClr val="accent3">
                    <a:lumMod val="75000"/>
                  </a:schemeClr>
                </a:solidFill>
              </a:rPr>
              <a:t>Αριθμητική </a:t>
            </a:r>
            <a:r>
              <a:rPr lang="en-US" sz="2800" b="1" dirty="0">
                <a:solidFill>
                  <a:schemeClr val="accent3">
                    <a:lumMod val="75000"/>
                  </a:schemeClr>
                </a:solidFill>
              </a:rPr>
              <a:t>‘ARITHEMTICK’ </a:t>
            </a:r>
            <a:r>
              <a:rPr lang="el-GR" sz="2800" b="1" dirty="0">
                <a:solidFill>
                  <a:schemeClr val="accent3">
                    <a:lumMod val="75000"/>
                  </a:schemeClr>
                </a:solidFill>
              </a:rPr>
              <a:t>κεφάλαιο </a:t>
            </a:r>
            <a:r>
              <a:rPr lang="en-US" sz="2800" b="1" dirty="0">
                <a:solidFill>
                  <a:schemeClr val="accent3">
                    <a:lumMod val="75000"/>
                  </a:schemeClr>
                </a:solidFill>
              </a:rPr>
              <a:t>XIV</a:t>
            </a:r>
            <a:endParaRPr lang="el-GR" sz="2800" b="1" dirty="0">
              <a:solidFill>
                <a:schemeClr val="accent3">
                  <a:lumMod val="75000"/>
                </a:schemeClr>
              </a:solidFill>
            </a:endParaRPr>
          </a:p>
        </p:txBody>
      </p:sp>
      <p:sp>
        <p:nvSpPr>
          <p:cNvPr id="3" name="Θέση περιεχομένου 2">
            <a:extLst>
              <a:ext uri="{FF2B5EF4-FFF2-40B4-BE49-F238E27FC236}">
                <a16:creationId xmlns:a16="http://schemas.microsoft.com/office/drawing/2014/main" id="{0CDA8EE0-D53A-4735-BB01-D04193B00A77}"/>
              </a:ext>
            </a:extLst>
          </p:cNvPr>
          <p:cNvSpPr>
            <a:spLocks noGrp="1"/>
          </p:cNvSpPr>
          <p:nvPr>
            <p:ph idx="1"/>
          </p:nvPr>
        </p:nvSpPr>
        <p:spPr>
          <a:xfrm>
            <a:off x="628650" y="1752600"/>
            <a:ext cx="7886700" cy="3737373"/>
          </a:xfrm>
        </p:spPr>
        <p:txBody>
          <a:bodyPr>
            <a:normAutofit/>
          </a:bodyPr>
          <a:lstStyle/>
          <a:p>
            <a:r>
              <a:rPr lang="el-GR" sz="1800" dirty="0"/>
              <a:t>Πολλά παιδιά θεωρούμε ότι είναι πιο αργά στην εκμάθηση της αριθμητικής, ενώ όταν ξεφεύγουν από τα χέρια των παιδαγωγών διαπρέπουν στη γρηγοράδα τους…</a:t>
            </a:r>
          </a:p>
          <a:p>
            <a:endParaRPr lang="el-GR" sz="1800" dirty="0"/>
          </a:p>
          <a:p>
            <a:r>
              <a:rPr lang="el-GR" sz="1800" dirty="0"/>
              <a:t>Προτείνουμε την χρήση στερεών σχημάτων όπως οι κύβοι, οι σφαίρες, φτιαγμένα από ξύλο σαν παιχνίδια. Μπορούν να χρησιμοποιηθούν για την αριθμητική καθώς είναι κατάλληλα για τα μικρά χέρια των νηπίων… </a:t>
            </a:r>
          </a:p>
          <a:p>
            <a:endParaRPr lang="el-GR" sz="1800" dirty="0"/>
          </a:p>
          <a:p>
            <a:r>
              <a:rPr lang="el-GR" sz="1800" dirty="0"/>
              <a:t>Μπορούν να παραχθούν σε διαφορετικούς συνδυασμούς. Με μια ματιά τα παιδιά αντιλαμβάνονται τον αριθμό τους και μπορούν να τα χωρίσουν σε ομάδες σύμφωνα με το υλικό ή το σχήμα τους…</a:t>
            </a:r>
          </a:p>
        </p:txBody>
      </p:sp>
      <p:sp>
        <p:nvSpPr>
          <p:cNvPr id="4" name="Ορθογώνιο 3">
            <a:extLst>
              <a:ext uri="{FF2B5EF4-FFF2-40B4-BE49-F238E27FC236}">
                <a16:creationId xmlns:a16="http://schemas.microsoft.com/office/drawing/2014/main" id="{001C3A5C-BFD3-4D1C-B339-88E553526149}"/>
              </a:ext>
            </a:extLst>
          </p:cNvPr>
          <p:cNvSpPr/>
          <p:nvPr/>
        </p:nvSpPr>
        <p:spPr>
          <a:xfrm>
            <a:off x="863523" y="5489362"/>
            <a:ext cx="1973766"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a:t>
            </a:r>
            <a:r>
              <a:rPr lang="el-GR" sz="1350" b="1" dirty="0">
                <a:latin typeface="Calibri-Bold"/>
              </a:rPr>
              <a:t> </a:t>
            </a:r>
            <a:r>
              <a:rPr lang="en-US" sz="1350" b="1" dirty="0">
                <a:latin typeface="Calibri-Bold"/>
              </a:rPr>
              <a:t>GEOMETRY</a:t>
            </a:r>
          </a:p>
        </p:txBody>
      </p:sp>
      <p:sp>
        <p:nvSpPr>
          <p:cNvPr id="5" name="Ορθογώνιο 4">
            <a:extLst>
              <a:ext uri="{FF2B5EF4-FFF2-40B4-BE49-F238E27FC236}">
                <a16:creationId xmlns:a16="http://schemas.microsoft.com/office/drawing/2014/main" id="{4F65093F-BFB4-4AA9-84F2-80D3C3CD6709}"/>
              </a:ext>
            </a:extLst>
          </p:cNvPr>
          <p:cNvSpPr/>
          <p:nvPr/>
        </p:nvSpPr>
        <p:spPr>
          <a:xfrm>
            <a:off x="3755349" y="5489362"/>
            <a:ext cx="2128489"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a:t>
            </a:r>
            <a:r>
              <a:rPr lang="el-GR" sz="1350" b="1" dirty="0">
                <a:latin typeface="Calibri-Bold"/>
              </a:rPr>
              <a:t> </a:t>
            </a:r>
            <a:r>
              <a:rPr lang="en-US" sz="1350" b="1" dirty="0">
                <a:latin typeface="Calibri-Bold"/>
              </a:rPr>
              <a:t>MECHANICS</a:t>
            </a:r>
          </a:p>
        </p:txBody>
      </p:sp>
      <p:sp>
        <p:nvSpPr>
          <p:cNvPr id="6" name="Ορθογώνιο 5">
            <a:extLst>
              <a:ext uri="{FF2B5EF4-FFF2-40B4-BE49-F238E27FC236}">
                <a16:creationId xmlns:a16="http://schemas.microsoft.com/office/drawing/2014/main" id="{759A5031-EF0D-455C-A6E1-126B4319AF48}"/>
              </a:ext>
            </a:extLst>
          </p:cNvPr>
          <p:cNvSpPr/>
          <p:nvPr/>
        </p:nvSpPr>
        <p:spPr>
          <a:xfrm>
            <a:off x="6801897" y="5449907"/>
            <a:ext cx="1948327"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XVIII</a:t>
            </a:r>
            <a:r>
              <a:rPr lang="el-GR" sz="1350" b="1" dirty="0">
                <a:latin typeface="Calibri-Bold"/>
              </a:rPr>
              <a:t> </a:t>
            </a:r>
            <a:r>
              <a:rPr lang="en-US" sz="1350" b="1" dirty="0">
                <a:latin typeface="Calibri-Bold"/>
              </a:rPr>
              <a:t>CHEMISTRY</a:t>
            </a:r>
            <a:endParaRPr lang="el-GR" sz="1350" dirty="0"/>
          </a:p>
        </p:txBody>
      </p:sp>
    </p:spTree>
    <p:extLst>
      <p:ext uri="{BB962C8B-B14F-4D97-AF65-F5344CB8AC3E}">
        <p14:creationId xmlns:p14="http://schemas.microsoft.com/office/powerpoint/2010/main" val="21491538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3D884-7C28-C64D-8410-A3D32736392E}"/>
              </a:ext>
            </a:extLst>
          </p:cNvPr>
          <p:cNvSpPr>
            <a:spLocks noGrp="1"/>
          </p:cNvSpPr>
          <p:nvPr>
            <p:ph type="title"/>
          </p:nvPr>
        </p:nvSpPr>
        <p:spPr/>
        <p:txBody>
          <a:bodyPr/>
          <a:lstStyle/>
          <a:p>
            <a:endParaRPr lang="sv-SE"/>
          </a:p>
        </p:txBody>
      </p:sp>
      <p:sp>
        <p:nvSpPr>
          <p:cNvPr id="4" name="Content Placeholder 3">
            <a:extLst>
              <a:ext uri="{FF2B5EF4-FFF2-40B4-BE49-F238E27FC236}">
                <a16:creationId xmlns:a16="http://schemas.microsoft.com/office/drawing/2014/main" id="{7BE84C37-FE0F-D84E-BCC3-152F40CBCF40}"/>
              </a:ext>
            </a:extLst>
          </p:cNvPr>
          <p:cNvSpPr>
            <a:spLocks noGrp="1"/>
          </p:cNvSpPr>
          <p:nvPr>
            <p:ph sz="half" idx="2"/>
          </p:nvPr>
        </p:nvSpPr>
        <p:spPr>
          <a:xfrm>
            <a:off x="6096000" y="1600200"/>
            <a:ext cx="2590800" cy="4525963"/>
          </a:xfrm>
        </p:spPr>
        <p:txBody>
          <a:bodyPr/>
          <a:lstStyle/>
          <a:p>
            <a:endParaRPr lang="sv-SE" dirty="0"/>
          </a:p>
          <a:p>
            <a:r>
              <a:rPr lang="sv-SE" sz="2400" dirty="0">
                <a:latin typeface="Book Antiqua" panose="02040602050305030304" pitchFamily="18" charset="0"/>
              </a:rPr>
              <a:t>Te </a:t>
            </a:r>
            <a:r>
              <a:rPr lang="sv-SE" sz="2400" dirty="0" err="1">
                <a:latin typeface="Book Antiqua" panose="02040602050305030304" pitchFamily="18" charset="0"/>
              </a:rPr>
              <a:t>Whariki</a:t>
            </a:r>
            <a:endParaRPr lang="sv-SE" sz="2400" dirty="0">
              <a:latin typeface="Book Antiqua" panose="02040602050305030304" pitchFamily="18" charset="0"/>
            </a:endParaRPr>
          </a:p>
          <a:p>
            <a:endParaRPr lang="sv-SE" sz="2400" dirty="0">
              <a:latin typeface="Book Antiqua" panose="02040602050305030304" pitchFamily="18" charset="0"/>
            </a:endParaRPr>
          </a:p>
          <a:p>
            <a:r>
              <a:rPr lang="sv-SE" sz="2400" dirty="0">
                <a:latin typeface="Book Antiqua" panose="02040602050305030304" pitchFamily="18" charset="0"/>
              </a:rPr>
              <a:t>A mat for all to </a:t>
            </a:r>
            <a:r>
              <a:rPr lang="sv-SE" sz="2400" dirty="0" err="1">
                <a:latin typeface="Book Antiqua" panose="02040602050305030304" pitchFamily="18" charset="0"/>
              </a:rPr>
              <a:t>stand</a:t>
            </a:r>
            <a:r>
              <a:rPr lang="sv-SE" sz="2400" dirty="0">
                <a:latin typeface="Book Antiqua" panose="02040602050305030304" pitchFamily="18" charset="0"/>
              </a:rPr>
              <a:t> on </a:t>
            </a:r>
            <a:r>
              <a:rPr lang="sv-SE" sz="2400" dirty="0" err="1">
                <a:latin typeface="Book Antiqua" panose="02040602050305030304" pitchFamily="18" charset="0"/>
              </a:rPr>
              <a:t>with</a:t>
            </a:r>
            <a:r>
              <a:rPr lang="sv-SE" sz="2400" dirty="0">
                <a:latin typeface="Book Antiqua" panose="02040602050305030304" pitchFamily="18" charset="0"/>
              </a:rPr>
              <a:t> </a:t>
            </a:r>
            <a:r>
              <a:rPr lang="sv-SE" sz="2400" dirty="0" err="1">
                <a:latin typeface="Book Antiqua" panose="02040602050305030304" pitchFamily="18" charset="0"/>
              </a:rPr>
              <a:t>many</a:t>
            </a:r>
            <a:r>
              <a:rPr lang="sv-SE" sz="2400" dirty="0">
                <a:latin typeface="Book Antiqua" panose="02040602050305030304" pitchFamily="18" charset="0"/>
              </a:rPr>
              <a:t> </a:t>
            </a:r>
            <a:r>
              <a:rPr lang="sv-SE" sz="2400" dirty="0" err="1">
                <a:latin typeface="Book Antiqua" panose="02040602050305030304" pitchFamily="18" charset="0"/>
              </a:rPr>
              <a:t>possible</a:t>
            </a:r>
            <a:r>
              <a:rPr lang="sv-SE" sz="2400" dirty="0">
                <a:latin typeface="Book Antiqua" panose="02040602050305030304" pitchFamily="18" charset="0"/>
              </a:rPr>
              <a:t> </a:t>
            </a:r>
            <a:r>
              <a:rPr lang="sv-SE" sz="2400" dirty="0" err="1">
                <a:latin typeface="Book Antiqua" panose="02040602050305030304" pitchFamily="18" charset="0"/>
              </a:rPr>
              <a:t>patterns</a:t>
            </a:r>
            <a:endParaRPr lang="sv-SE" sz="2400" dirty="0">
              <a:latin typeface="Book Antiqua" panose="02040602050305030304" pitchFamily="18" charset="0"/>
            </a:endParaRPr>
          </a:p>
        </p:txBody>
      </p:sp>
      <p:pic>
        <p:nvPicPr>
          <p:cNvPr id="5" name="Content Placeholder 4">
            <a:extLst>
              <a:ext uri="{FF2B5EF4-FFF2-40B4-BE49-F238E27FC236}">
                <a16:creationId xmlns:a16="http://schemas.microsoft.com/office/drawing/2014/main" id="{06B2F0FB-4993-EF49-81F5-CA359F13FD39}"/>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9008" y="731838"/>
            <a:ext cx="5616992" cy="5394326"/>
          </a:xfrm>
          <a:prstGeom prst="rect">
            <a:avLst/>
          </a:prstGeom>
          <a:noFill/>
          <a:ln>
            <a:noFill/>
          </a:ln>
        </p:spPr>
      </p:pic>
    </p:spTree>
    <p:extLst>
      <p:ext uri="{BB962C8B-B14F-4D97-AF65-F5344CB8AC3E}">
        <p14:creationId xmlns:p14="http://schemas.microsoft.com/office/powerpoint/2010/main" val="10550033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864D-4163-774B-929E-31D988975941}"/>
              </a:ext>
            </a:extLst>
          </p:cNvPr>
          <p:cNvSpPr>
            <a:spLocks noGrp="1"/>
          </p:cNvSpPr>
          <p:nvPr>
            <p:ph type="title"/>
          </p:nvPr>
        </p:nvSpPr>
        <p:spPr>
          <a:xfrm>
            <a:off x="457200" y="695742"/>
            <a:ext cx="5112412" cy="721895"/>
          </a:xfrm>
        </p:spPr>
        <p:txBody>
          <a:bodyPr>
            <a:normAutofit/>
          </a:bodyPr>
          <a:lstStyle/>
          <a:p>
            <a:r>
              <a:rPr lang="sv-SE" sz="1800" dirty="0"/>
              <a:t>New Ways </a:t>
            </a:r>
            <a:r>
              <a:rPr lang="sv-SE" sz="1800" dirty="0" err="1"/>
              <a:t>of</a:t>
            </a:r>
            <a:r>
              <a:rPr lang="sv-SE" sz="1800" dirty="0"/>
              <a:t> </a:t>
            </a:r>
            <a:r>
              <a:rPr lang="sv-SE" sz="1800" dirty="0" err="1"/>
              <a:t>Assessment</a:t>
            </a:r>
            <a:r>
              <a:rPr lang="sv-SE" sz="1800" dirty="0"/>
              <a:t> in ECE</a:t>
            </a:r>
          </a:p>
        </p:txBody>
      </p:sp>
      <p:graphicFrame>
        <p:nvGraphicFramePr>
          <p:cNvPr id="5" name="Table 4">
            <a:extLst>
              <a:ext uri="{FF2B5EF4-FFF2-40B4-BE49-F238E27FC236}">
                <a16:creationId xmlns:a16="http://schemas.microsoft.com/office/drawing/2014/main" id="{F9E4A8B9-511D-D946-A953-B16C7BB8E3FE}"/>
              </a:ext>
            </a:extLst>
          </p:cNvPr>
          <p:cNvGraphicFramePr>
            <a:graphicFrameLocks noGrp="1"/>
          </p:cNvGraphicFramePr>
          <p:nvPr>
            <p:extLst>
              <p:ext uri="{D42A27DB-BD31-4B8C-83A1-F6EECF244321}">
                <p14:modId xmlns:p14="http://schemas.microsoft.com/office/powerpoint/2010/main" val="647883938"/>
              </p:ext>
            </p:extLst>
          </p:nvPr>
        </p:nvGraphicFramePr>
        <p:xfrm>
          <a:off x="533400" y="1600200"/>
          <a:ext cx="1201615" cy="4525964"/>
        </p:xfrm>
        <a:graphic>
          <a:graphicData uri="http://schemas.openxmlformats.org/drawingml/2006/table">
            <a:tbl>
              <a:tblPr firstRow="1" firstCol="1" bandRow="1">
                <a:tableStyleId>{5C22544A-7EE6-4342-B048-85BDC9FD1C3A}</a:tableStyleId>
              </a:tblPr>
              <a:tblGrid>
                <a:gridCol w="1201615">
                  <a:extLst>
                    <a:ext uri="{9D8B030D-6E8A-4147-A177-3AD203B41FA5}">
                      <a16:colId xmlns:a16="http://schemas.microsoft.com/office/drawing/2014/main" val="3309696372"/>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Strands of </a:t>
                      </a:r>
                      <a:r>
                        <a:rPr lang="en-US" sz="1200" spc="0" dirty="0" err="1">
                          <a:solidFill>
                            <a:srgbClr val="C00000"/>
                          </a:solidFill>
                          <a:effectLst/>
                        </a:rPr>
                        <a:t>Te</a:t>
                      </a:r>
                      <a:br>
                        <a:rPr lang="en-US" sz="1200" spc="0" dirty="0">
                          <a:solidFill>
                            <a:srgbClr val="C00000"/>
                          </a:solidFill>
                          <a:effectLst/>
                        </a:rPr>
                      </a:br>
                      <a:r>
                        <a:rPr lang="en-US" sz="1200" spc="0" dirty="0" err="1">
                          <a:solidFill>
                            <a:srgbClr val="C00000"/>
                          </a:solidFill>
                          <a:effectLst/>
                        </a:rPr>
                        <a:t>WhSriki</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93370562"/>
                  </a:ext>
                </a:extLst>
              </a:tr>
              <a:tr h="700942">
                <a:tc>
                  <a:txBody>
                    <a:bodyPr/>
                    <a:lstStyle/>
                    <a:p>
                      <a:pPr algn="ctr">
                        <a:lnSpc>
                          <a:spcPts val="800"/>
                        </a:lnSpc>
                        <a:spcBef>
                          <a:spcPts val="3300"/>
                        </a:spcBef>
                        <a:spcAft>
                          <a:spcPts val="0"/>
                        </a:spcAft>
                      </a:pPr>
                      <a:r>
                        <a:rPr lang="en-US" sz="800" spc="0" dirty="0">
                          <a:effectLst/>
                        </a:rPr>
                        <a:t>BELONGING</a:t>
                      </a:r>
                      <a:endParaRPr lang="sv-SE" sz="2700" dirty="0">
                        <a:effectLst/>
                      </a:endParaRPr>
                    </a:p>
                    <a:p>
                      <a:pPr algn="ctr">
                        <a:lnSpc>
                          <a:spcPts val="800"/>
                        </a:lnSpc>
                        <a:spcBef>
                          <a:spcPts val="3300"/>
                        </a:spcBef>
                        <a:spcAft>
                          <a:spcPts val="0"/>
                        </a:spcAft>
                      </a:pPr>
                      <a:r>
                        <a:rPr lang="en-US" sz="800" spc="0" dirty="0">
                          <a:effectLst/>
                        </a:rPr>
                        <a:t>MANAWHENUA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190259796"/>
                  </a:ext>
                </a:extLst>
              </a:tr>
              <a:tr h="630969">
                <a:tc>
                  <a:txBody>
                    <a:bodyPr/>
                    <a:lstStyle/>
                    <a:p>
                      <a:pPr algn="ctr">
                        <a:lnSpc>
                          <a:spcPts val="800"/>
                        </a:lnSpc>
                        <a:spcBef>
                          <a:spcPts val="3300"/>
                        </a:spcBef>
                        <a:spcAft>
                          <a:spcPts val="300"/>
                        </a:spcAft>
                      </a:pPr>
                      <a:r>
                        <a:rPr lang="en-US" sz="800" spc="0">
                          <a:effectLst/>
                        </a:rPr>
                        <a:t>WELL-BEING</a:t>
                      </a:r>
                      <a:endParaRPr lang="sv-SE" sz="2700">
                        <a:effectLst/>
                      </a:endParaRPr>
                    </a:p>
                    <a:p>
                      <a:pPr algn="ctr">
                        <a:lnSpc>
                          <a:spcPts val="800"/>
                        </a:lnSpc>
                        <a:spcBef>
                          <a:spcPts val="300"/>
                        </a:spcBef>
                        <a:spcAft>
                          <a:spcPts val="0"/>
                        </a:spcAft>
                      </a:pPr>
                      <a:r>
                        <a:rPr lang="en-US" sz="800" spc="0">
                          <a:effectLst/>
                        </a:rPr>
                        <a:t>MANAATUA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37168773"/>
                  </a:ext>
                </a:extLst>
              </a:tr>
              <a:tr h="778758">
                <a:tc>
                  <a:txBody>
                    <a:bodyPr/>
                    <a:lstStyle/>
                    <a:p>
                      <a:pPr algn="ctr">
                        <a:lnSpc>
                          <a:spcPts val="800"/>
                        </a:lnSpc>
                        <a:spcBef>
                          <a:spcPts val="3300"/>
                        </a:spcBef>
                        <a:spcAft>
                          <a:spcPts val="0"/>
                        </a:spcAft>
                      </a:pPr>
                      <a:r>
                        <a:rPr lang="en-US" sz="800" spc="0">
                          <a:effectLst/>
                        </a:rPr>
                        <a:t>EXPLORATION</a:t>
                      </a:r>
                      <a:endParaRPr lang="sv-SE" sz="2700">
                        <a:effectLst/>
                      </a:endParaRPr>
                    </a:p>
                    <a:p>
                      <a:pPr algn="ctr">
                        <a:lnSpc>
                          <a:spcPts val="800"/>
                        </a:lnSpc>
                        <a:spcBef>
                          <a:spcPts val="3300"/>
                        </a:spcBef>
                        <a:spcAft>
                          <a:spcPts val="0"/>
                        </a:spcAft>
                      </a:pPr>
                      <a:r>
                        <a:rPr lang="en-US" sz="800" cap="small" spc="0">
                          <a:effectLst/>
                        </a:rPr>
                        <a:t>manaaotOroa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45466153"/>
                  </a:ext>
                </a:extLst>
              </a:tr>
              <a:tr h="628556">
                <a:tc>
                  <a:txBody>
                    <a:bodyPr/>
                    <a:lstStyle/>
                    <a:p>
                      <a:pPr algn="ctr">
                        <a:lnSpc>
                          <a:spcPts val="1010"/>
                        </a:lnSpc>
                        <a:spcBef>
                          <a:spcPts val="3300"/>
                        </a:spcBef>
                        <a:spcAft>
                          <a:spcPts val="0"/>
                        </a:spcAft>
                      </a:pPr>
                      <a:r>
                        <a:rPr lang="en-US" sz="800" spc="0">
                          <a:effectLst/>
                        </a:rPr>
                        <a:t>COMMUNICATION</a:t>
                      </a:r>
                      <a:br>
                        <a:rPr lang="en-US" sz="800" spc="0">
                          <a:effectLst/>
                        </a:rPr>
                      </a:br>
                      <a:r>
                        <a:rPr lang="el-GR" sz="800" spc="0">
                          <a:effectLst/>
                        </a:rPr>
                        <a:t>ΜΑΝΑ </a:t>
                      </a:r>
                      <a:r>
                        <a:rPr lang="en-US" sz="800" spc="0">
                          <a:effectLst/>
                        </a:rPr>
                        <a:t>REO</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9476922"/>
                  </a:ext>
                </a:extLst>
              </a:tr>
              <a:tr h="915085">
                <a:tc>
                  <a:txBody>
                    <a:bodyPr/>
                    <a:lstStyle/>
                    <a:p>
                      <a:pPr algn="ctr">
                        <a:lnSpc>
                          <a:spcPts val="985"/>
                        </a:lnSpc>
                        <a:spcBef>
                          <a:spcPts val="3300"/>
                        </a:spcBef>
                        <a:spcAft>
                          <a:spcPts val="0"/>
                        </a:spcAft>
                      </a:pPr>
                      <a:r>
                        <a:rPr lang="en-US" sz="800" spc="0" dirty="0">
                          <a:effectLst/>
                        </a:rPr>
                        <a:t>CONTRIBUTION</a:t>
                      </a:r>
                      <a:br>
                        <a:rPr lang="en-US" sz="800" spc="0" dirty="0">
                          <a:effectLst/>
                        </a:rPr>
                      </a:br>
                      <a:r>
                        <a:rPr lang="el-GR" sz="800" spc="0" dirty="0">
                          <a:effectLst/>
                        </a:rPr>
                        <a:t>ΜΑΝΑ </a:t>
                      </a:r>
                      <a:r>
                        <a:rPr lang="en-US" sz="800" spc="0" dirty="0">
                          <a:effectLst/>
                        </a:rPr>
                        <a:t>TANGATA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09276803"/>
                  </a:ext>
                </a:extLst>
              </a:tr>
            </a:tbl>
          </a:graphicData>
        </a:graphic>
      </p:graphicFrame>
      <p:graphicFrame>
        <p:nvGraphicFramePr>
          <p:cNvPr id="6" name="Table 5">
            <a:extLst>
              <a:ext uri="{FF2B5EF4-FFF2-40B4-BE49-F238E27FC236}">
                <a16:creationId xmlns:a16="http://schemas.microsoft.com/office/drawing/2014/main" id="{C9F18C90-D193-1840-A78D-AA4D97FB2D10}"/>
              </a:ext>
            </a:extLst>
          </p:cNvPr>
          <p:cNvGraphicFramePr>
            <a:graphicFrameLocks noGrp="1"/>
          </p:cNvGraphicFramePr>
          <p:nvPr>
            <p:extLst>
              <p:ext uri="{D42A27DB-BD31-4B8C-83A1-F6EECF244321}">
                <p14:modId xmlns:p14="http://schemas.microsoft.com/office/powerpoint/2010/main" val="2655262239"/>
              </p:ext>
            </p:extLst>
          </p:nvPr>
        </p:nvGraphicFramePr>
        <p:xfrm>
          <a:off x="1905000" y="1602458"/>
          <a:ext cx="996815" cy="4525963"/>
        </p:xfrm>
        <a:graphic>
          <a:graphicData uri="http://schemas.openxmlformats.org/drawingml/2006/table">
            <a:tbl>
              <a:tblPr firstRow="1" firstCol="1" bandRow="1">
                <a:tableStyleId>{5C22544A-7EE6-4342-B048-85BDC9FD1C3A}</a:tableStyleId>
              </a:tblPr>
              <a:tblGrid>
                <a:gridCol w="996815">
                  <a:extLst>
                    <a:ext uri="{9D8B030D-6E8A-4147-A177-3AD203B41FA5}">
                      <a16:colId xmlns:a16="http://schemas.microsoft.com/office/drawing/2014/main" val="334457264"/>
                    </a:ext>
                  </a:extLst>
                </a:gridCol>
              </a:tblGrid>
              <a:tr h="557205">
                <a:tc>
                  <a:txBody>
                    <a:bodyPr/>
                    <a:lstStyle/>
                    <a:p>
                      <a:pPr algn="ctr">
                        <a:lnSpc>
                          <a:spcPts val="1300"/>
                        </a:lnSpc>
                        <a:spcBef>
                          <a:spcPts val="3300"/>
                        </a:spcBef>
                        <a:spcAft>
                          <a:spcPts val="300"/>
                        </a:spcAft>
                      </a:pPr>
                      <a:r>
                        <a:rPr lang="en-US" sz="1100" spc="0" dirty="0">
                          <a:solidFill>
                            <a:srgbClr val="C00000"/>
                          </a:solidFill>
                          <a:effectLst/>
                        </a:rPr>
                        <a:t>Learning</a:t>
                      </a:r>
                      <a:endParaRPr lang="sv-SE" sz="2400" dirty="0">
                        <a:solidFill>
                          <a:srgbClr val="C00000"/>
                        </a:solidFill>
                        <a:effectLst/>
                      </a:endParaRPr>
                    </a:p>
                    <a:p>
                      <a:pPr marL="127000">
                        <a:lnSpc>
                          <a:spcPts val="1300"/>
                        </a:lnSpc>
                        <a:spcBef>
                          <a:spcPts val="300"/>
                        </a:spcBef>
                        <a:spcAft>
                          <a:spcPts val="0"/>
                        </a:spcAft>
                      </a:pPr>
                      <a:r>
                        <a:rPr lang="en-US" sz="1100" spc="0" dirty="0">
                          <a:solidFill>
                            <a:srgbClr val="C00000"/>
                          </a:solidFill>
                          <a:effectLst/>
                        </a:rPr>
                        <a:t>Dispositions</a:t>
                      </a:r>
                      <a:endParaRPr lang="sv-SE" sz="2400" dirty="0">
                        <a:solidFill>
                          <a:srgbClr val="C00000"/>
                        </a:solidFill>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382275828"/>
                  </a:ext>
                </a:extLst>
              </a:tr>
              <a:tr h="628426">
                <a:tc>
                  <a:txBody>
                    <a:bodyPr/>
                    <a:lstStyle/>
                    <a:p>
                      <a:pPr algn="ctr">
                        <a:lnSpc>
                          <a:spcPts val="985"/>
                        </a:lnSpc>
                        <a:spcBef>
                          <a:spcPts val="3300"/>
                        </a:spcBef>
                        <a:spcAft>
                          <a:spcPts val="0"/>
                        </a:spcAft>
                      </a:pPr>
                      <a:r>
                        <a:rPr lang="en-US" sz="700" spc="0">
                          <a:effectLst/>
                        </a:rPr>
                        <a:t>COURAGE</a:t>
                      </a:r>
                      <a:br>
                        <a:rPr lang="en-US" sz="700" spc="0">
                          <a:effectLst/>
                        </a:rPr>
                      </a:br>
                      <a:r>
                        <a:rPr lang="en-US" sz="700" spc="0">
                          <a:effectLst/>
                        </a:rPr>
                        <a:t>(AND CURIOSITY)</a:t>
                      </a:r>
                      <a:br>
                        <a:rPr lang="en-US" sz="700" spc="0">
                          <a:effectLst/>
                        </a:rPr>
                      </a:br>
                      <a:r>
                        <a:rPr lang="en-US" sz="700" spc="0">
                          <a:effectLst/>
                        </a:rPr>
                        <a:t>To find something of</a:t>
                      </a:r>
                      <a:br>
                        <a:rPr lang="en-US" sz="700" spc="0">
                          <a:effectLst/>
                        </a:rPr>
                      </a:br>
                      <a:r>
                        <a:rPr lang="en-US" sz="700" spc="0">
                          <a:effectLst/>
                        </a:rPr>
                        <a:t>interest here</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2924865390"/>
                  </a:ext>
                </a:extLst>
              </a:tr>
              <a:tr h="1258195">
                <a:tc>
                  <a:txBody>
                    <a:bodyPr/>
                    <a:lstStyle/>
                    <a:p>
                      <a:pPr algn="ctr">
                        <a:lnSpc>
                          <a:spcPts val="985"/>
                        </a:lnSpc>
                        <a:spcBef>
                          <a:spcPts val="3300"/>
                        </a:spcBef>
                        <a:spcAft>
                          <a:spcPts val="0"/>
                        </a:spcAft>
                      </a:pPr>
                      <a:r>
                        <a:rPr lang="en-US" sz="700" spc="0" dirty="0">
                          <a:effectLst/>
                        </a:rPr>
                        <a:t>TRUST</a:t>
                      </a:r>
                      <a:endParaRPr lang="sv-SE" sz="2400" dirty="0">
                        <a:effectLst/>
                      </a:endParaRPr>
                    </a:p>
                    <a:p>
                      <a:pPr algn="ctr">
                        <a:lnSpc>
                          <a:spcPts val="985"/>
                        </a:lnSpc>
                        <a:spcBef>
                          <a:spcPts val="3300"/>
                        </a:spcBef>
                        <a:spcAft>
                          <a:spcPts val="0"/>
                        </a:spcAft>
                      </a:pPr>
                      <a:r>
                        <a:rPr lang="en-US" sz="700" spc="0" dirty="0">
                          <a:effectLst/>
                        </a:rPr>
                        <a:t>(AND</a:t>
                      </a:r>
                      <a:endParaRPr lang="sv-SE" sz="2400" dirty="0">
                        <a:effectLst/>
                      </a:endParaRPr>
                    </a:p>
                    <a:p>
                      <a:pPr algn="ctr">
                        <a:lnSpc>
                          <a:spcPts val="985"/>
                        </a:lnSpc>
                        <a:spcBef>
                          <a:spcPts val="3300"/>
                        </a:spcBef>
                        <a:spcAft>
                          <a:spcPts val="0"/>
                        </a:spcAft>
                      </a:pPr>
                      <a:r>
                        <a:rPr lang="en-US" sz="700" spc="0" dirty="0">
                          <a:effectLst/>
                        </a:rPr>
                        <a:t>PLAYFULNESS)</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977470287"/>
                  </a:ext>
                </a:extLst>
              </a:tr>
              <a:tr h="698192">
                <a:tc>
                  <a:txBody>
                    <a:bodyPr/>
                    <a:lstStyle/>
                    <a:p>
                      <a:pPr algn="ctr">
                        <a:lnSpc>
                          <a:spcPts val="960"/>
                        </a:lnSpc>
                        <a:spcBef>
                          <a:spcPts val="3300"/>
                        </a:spcBef>
                        <a:spcAft>
                          <a:spcPts val="0"/>
                        </a:spcAft>
                      </a:pPr>
                      <a:r>
                        <a:rPr lang="en-US" sz="700" spc="0">
                          <a:effectLst/>
                        </a:rPr>
                        <a:t>PERSEVERANCE</a:t>
                      </a:r>
                      <a:br>
                        <a:rPr lang="en-US" sz="700" spc="0">
                          <a:effectLst/>
                        </a:rPr>
                      </a:br>
                      <a:r>
                        <a:rPr lang="en-US" sz="700" spc="0">
                          <a:effectLst/>
                        </a:rPr>
                        <a:t>To tackle and persist</a:t>
                      </a:r>
                      <a:br>
                        <a:rPr lang="en-US" sz="700" spc="0">
                          <a:effectLst/>
                        </a:rPr>
                      </a:br>
                      <a:r>
                        <a:rPr lang="en-US" sz="700" spc="0">
                          <a:effectLst/>
                        </a:rPr>
                        <a:t>with difficulty or</a:t>
                      </a:r>
                      <a:br>
                        <a:rPr lang="en-US" sz="700" spc="0">
                          <a:effectLst/>
                        </a:rPr>
                      </a:br>
                      <a:r>
                        <a:rPr lang="en-US" sz="700" spc="0">
                          <a:effectLst/>
                        </a:rPr>
                        <a:t>uncertainty</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135758933"/>
                  </a:ext>
                </a:extLst>
              </a:tr>
              <a:tr h="563529">
                <a:tc>
                  <a:txBody>
                    <a:bodyPr/>
                    <a:lstStyle/>
                    <a:p>
                      <a:pPr algn="ctr">
                        <a:lnSpc>
                          <a:spcPts val="935"/>
                        </a:lnSpc>
                        <a:spcBef>
                          <a:spcPts val="3300"/>
                        </a:spcBef>
                        <a:spcAft>
                          <a:spcPts val="0"/>
                        </a:spcAft>
                      </a:pPr>
                      <a:r>
                        <a:rPr lang="en-US" sz="700" spc="0">
                          <a:effectLst/>
                        </a:rPr>
                        <a:t>CONFIDENCE</a:t>
                      </a:r>
                      <a:br>
                        <a:rPr lang="en-US" sz="700" spc="0">
                          <a:effectLst/>
                        </a:rPr>
                      </a:br>
                      <a:r>
                        <a:rPr lang="en-US" sz="700" spc="0">
                          <a:effectLst/>
                        </a:rPr>
                        <a:t>To express an</a:t>
                      </a:r>
                      <a:br>
                        <a:rPr lang="en-US" sz="700" spc="0">
                          <a:effectLst/>
                        </a:rPr>
                      </a:br>
                      <a:r>
                        <a:rPr lang="en-US" sz="700" spc="0">
                          <a:effectLst/>
                        </a:rPr>
                        <a:t>idea, a feeling or a</a:t>
                      </a:r>
                      <a:br>
                        <a:rPr lang="en-US" sz="700" spc="0">
                          <a:effectLst/>
                        </a:rPr>
                      </a:br>
                      <a:r>
                        <a:rPr lang="en-US" sz="700" spc="0">
                          <a:effectLst/>
                        </a:rPr>
                        <a:t>point of view</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4082921183"/>
                  </a:ext>
                </a:extLst>
              </a:tr>
              <a:tr h="820416">
                <a:tc>
                  <a:txBody>
                    <a:bodyPr/>
                    <a:lstStyle/>
                    <a:p>
                      <a:pPr algn="ctr">
                        <a:lnSpc>
                          <a:spcPts val="960"/>
                        </a:lnSpc>
                        <a:spcBef>
                          <a:spcPts val="3300"/>
                        </a:spcBef>
                        <a:spcAft>
                          <a:spcPts val="0"/>
                        </a:spcAft>
                      </a:pPr>
                      <a:r>
                        <a:rPr lang="en-US" sz="700" spc="0" dirty="0">
                          <a:effectLst/>
                        </a:rPr>
                        <a:t>RESPONSIBILITY</a:t>
                      </a:r>
                      <a:br>
                        <a:rPr lang="en-US" sz="700" spc="0" dirty="0">
                          <a:effectLst/>
                        </a:rPr>
                      </a:br>
                      <a:r>
                        <a:rPr lang="en-US" sz="700" spc="0" dirty="0">
                          <a:effectLst/>
                        </a:rPr>
                        <a:t>For justice and</a:t>
                      </a:r>
                      <a:br>
                        <a:rPr lang="en-US" sz="700" spc="0" dirty="0">
                          <a:effectLst/>
                        </a:rPr>
                      </a:br>
                      <a:r>
                        <a:rPr lang="en-US" sz="700" spc="0" dirty="0">
                          <a:effectLst/>
                        </a:rPr>
                        <a:t>fairness, and the</a:t>
                      </a:r>
                      <a:br>
                        <a:rPr lang="en-US" sz="700" spc="0" dirty="0">
                          <a:effectLst/>
                        </a:rPr>
                      </a:br>
                      <a:r>
                        <a:rPr lang="en-US" sz="700" spc="0" dirty="0">
                          <a:effectLst/>
                        </a:rPr>
                        <a:t>disposition to take</a:t>
                      </a:r>
                      <a:br>
                        <a:rPr lang="en-US" sz="700" spc="0" dirty="0">
                          <a:effectLst/>
                        </a:rPr>
                      </a:br>
                      <a:r>
                        <a:rPr lang="en-US" sz="700" spc="0" dirty="0">
                          <a:effectLst/>
                        </a:rPr>
                        <a:t>on another point of</a:t>
                      </a:r>
                      <a:br>
                        <a:rPr lang="en-US" sz="700" spc="0" dirty="0">
                          <a:effectLst/>
                        </a:rPr>
                      </a:br>
                      <a:r>
                        <a:rPr lang="en-US" sz="700" spc="0" dirty="0">
                          <a:effectLst/>
                        </a:rPr>
                        <a:t>view</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893605368"/>
                  </a:ext>
                </a:extLst>
              </a:tr>
            </a:tbl>
          </a:graphicData>
        </a:graphic>
      </p:graphicFrame>
      <p:graphicFrame>
        <p:nvGraphicFramePr>
          <p:cNvPr id="7" name="Table 6">
            <a:extLst>
              <a:ext uri="{FF2B5EF4-FFF2-40B4-BE49-F238E27FC236}">
                <a16:creationId xmlns:a16="http://schemas.microsoft.com/office/drawing/2014/main" id="{9CBEF890-BA0D-DA42-B906-B0C35AAF9A93}"/>
              </a:ext>
            </a:extLst>
          </p:cNvPr>
          <p:cNvGraphicFramePr>
            <a:graphicFrameLocks noGrp="1"/>
          </p:cNvGraphicFramePr>
          <p:nvPr>
            <p:extLst>
              <p:ext uri="{D42A27DB-BD31-4B8C-83A1-F6EECF244321}">
                <p14:modId xmlns:p14="http://schemas.microsoft.com/office/powerpoint/2010/main" val="3294334828"/>
              </p:ext>
            </p:extLst>
          </p:nvPr>
        </p:nvGraphicFramePr>
        <p:xfrm>
          <a:off x="3071800" y="1600200"/>
          <a:ext cx="1166628" cy="4525964"/>
        </p:xfrm>
        <a:graphic>
          <a:graphicData uri="http://schemas.openxmlformats.org/drawingml/2006/table">
            <a:tbl>
              <a:tblPr firstRow="1" firstCol="1" bandRow="1">
                <a:tableStyleId>{5C22544A-7EE6-4342-B048-85BDC9FD1C3A}</a:tableStyleId>
              </a:tblPr>
              <a:tblGrid>
                <a:gridCol w="1166628">
                  <a:extLst>
                    <a:ext uri="{9D8B030D-6E8A-4147-A177-3AD203B41FA5}">
                      <a16:colId xmlns:a16="http://schemas.microsoft.com/office/drawing/2014/main" val="2360416131"/>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Actions and</a:t>
                      </a:r>
                      <a:br>
                        <a:rPr lang="en-US" sz="1200" spc="0" dirty="0">
                          <a:solidFill>
                            <a:srgbClr val="C00000"/>
                          </a:solidFill>
                          <a:effectLst/>
                        </a:rPr>
                      </a:br>
                      <a:r>
                        <a:rPr lang="en-US" sz="1200" spc="0" dirty="0" err="1">
                          <a:solidFill>
                            <a:srgbClr val="C00000"/>
                          </a:solidFill>
                          <a:effectLst/>
                        </a:rPr>
                        <a:t>Behaviours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54961"/>
                  </a:ext>
                </a:extLst>
              </a:tr>
              <a:tr h="700942">
                <a:tc>
                  <a:txBody>
                    <a:bodyPr/>
                    <a:lstStyle/>
                    <a:p>
                      <a:pPr algn="ctr">
                        <a:lnSpc>
                          <a:spcPts val="1010"/>
                        </a:lnSpc>
                        <a:spcBef>
                          <a:spcPts val="3300"/>
                        </a:spcBef>
                        <a:spcAft>
                          <a:spcPts val="0"/>
                        </a:spcAft>
                      </a:pPr>
                      <a:r>
                        <a:rPr lang="en-US" sz="800" spc="0">
                          <a:effectLst/>
                        </a:rPr>
                        <a:t>TAKING AN</a:t>
                      </a:r>
                      <a:br>
                        <a:rPr lang="en-US" sz="800" spc="0">
                          <a:effectLst/>
                        </a:rPr>
                      </a:br>
                      <a:r>
                        <a:rPr lang="en-US" sz="800" spc="0">
                          <a:effectLst/>
                        </a:rPr>
                        <a:t>INTEREST</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506610625"/>
                  </a:ext>
                </a:extLst>
              </a:tr>
              <a:tr h="630969">
                <a:tc>
                  <a:txBody>
                    <a:bodyPr/>
                    <a:lstStyle/>
                    <a:p>
                      <a:pPr algn="ctr">
                        <a:lnSpc>
                          <a:spcPts val="800"/>
                        </a:lnSpc>
                        <a:spcBef>
                          <a:spcPts val="3300"/>
                        </a:spcBef>
                        <a:spcAft>
                          <a:spcPts val="0"/>
                        </a:spcAft>
                      </a:pPr>
                      <a:r>
                        <a:rPr lang="en-US" sz="800" spc="0" dirty="0">
                          <a:effectLst/>
                        </a:rPr>
                        <a:t>BEING INVOLVED</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08790865"/>
                  </a:ext>
                </a:extLst>
              </a:tr>
              <a:tr h="778758">
                <a:tc>
                  <a:txBody>
                    <a:bodyPr/>
                    <a:lstStyle/>
                    <a:p>
                      <a:pPr algn="ctr">
                        <a:lnSpc>
                          <a:spcPts val="935"/>
                        </a:lnSpc>
                        <a:spcBef>
                          <a:spcPts val="3300"/>
                        </a:spcBef>
                        <a:spcAft>
                          <a:spcPts val="0"/>
                        </a:spcAft>
                      </a:pPr>
                      <a:r>
                        <a:rPr lang="en-US" sz="800" spc="0">
                          <a:effectLst/>
                        </a:rPr>
                        <a:t>PERSISTING WITH</a:t>
                      </a:r>
                      <a:br>
                        <a:rPr lang="en-US" sz="800" spc="0">
                          <a:effectLst/>
                        </a:rPr>
                      </a:br>
                      <a:r>
                        <a:rPr lang="en-US" sz="800" spc="0">
                          <a:effectLst/>
                        </a:rPr>
                        <a:t>DIFFICULTY.</a:t>
                      </a:r>
                      <a:br>
                        <a:rPr lang="en-US" sz="800" spc="0">
                          <a:effectLst/>
                        </a:rPr>
                      </a:br>
                      <a:r>
                        <a:rPr lang="en-US" sz="800" spc="0">
                          <a:effectLst/>
                        </a:rPr>
                        <a:t>CHALLENGE AND</a:t>
                      </a:r>
                      <a:br>
                        <a:rPr lang="en-US" sz="800" spc="0">
                          <a:effectLst/>
                        </a:rPr>
                      </a:br>
                      <a:r>
                        <a:rPr lang="en-US" sz="800" spc="0">
                          <a:effectLst/>
                        </a:rPr>
                        <a:t>UNCERTAINTY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90817621"/>
                  </a:ext>
                </a:extLst>
              </a:tr>
              <a:tr h="628556">
                <a:tc>
                  <a:txBody>
                    <a:bodyPr/>
                    <a:lstStyle/>
                    <a:p>
                      <a:pPr algn="ctr">
                        <a:lnSpc>
                          <a:spcPts val="935"/>
                        </a:lnSpc>
                        <a:spcBef>
                          <a:spcPts val="3300"/>
                        </a:spcBef>
                        <a:spcAft>
                          <a:spcPts val="0"/>
                        </a:spcAft>
                      </a:pPr>
                      <a:r>
                        <a:rPr lang="en-US" sz="800" spc="0">
                          <a:effectLst/>
                        </a:rPr>
                        <a:t>EXPRESSING A</a:t>
                      </a:r>
                      <a:br>
                        <a:rPr lang="en-US" sz="800" spc="0">
                          <a:effectLst/>
                        </a:rPr>
                      </a:br>
                      <a:r>
                        <a:rPr lang="en-US" sz="800" spc="0">
                          <a:effectLst/>
                        </a:rPr>
                        <a:t>POINT OF VIEW OR</a:t>
                      </a:r>
                      <a:br>
                        <a:rPr lang="en-US" sz="800" spc="0">
                          <a:effectLst/>
                        </a:rPr>
                      </a:br>
                      <a:r>
                        <a:rPr lang="en-US" sz="800" spc="0">
                          <a:effectLst/>
                        </a:rPr>
                        <a:t>FEELING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768169881"/>
                  </a:ext>
                </a:extLst>
              </a:tr>
              <a:tr h="915085">
                <a:tc>
                  <a:txBody>
                    <a:bodyPr/>
                    <a:lstStyle/>
                    <a:p>
                      <a:pPr algn="ctr">
                        <a:lnSpc>
                          <a:spcPts val="800"/>
                        </a:lnSpc>
                        <a:spcBef>
                          <a:spcPts val="3300"/>
                        </a:spcBef>
                        <a:spcAft>
                          <a:spcPts val="0"/>
                        </a:spcAft>
                      </a:pPr>
                      <a:r>
                        <a:rPr lang="en-US" sz="800" spc="0" dirty="0">
                          <a:effectLst/>
                        </a:rPr>
                        <a:t>TAKING</a:t>
                      </a:r>
                      <a:endParaRPr lang="sv-SE" sz="2700" dirty="0">
                        <a:effectLst/>
                      </a:endParaRPr>
                    </a:p>
                    <a:p>
                      <a:pPr algn="ctr">
                        <a:lnSpc>
                          <a:spcPts val="800"/>
                        </a:lnSpc>
                        <a:spcBef>
                          <a:spcPts val="3300"/>
                        </a:spcBef>
                        <a:spcAft>
                          <a:spcPts val="0"/>
                        </a:spcAft>
                      </a:pPr>
                      <a:r>
                        <a:rPr lang="en-US" sz="800" spc="0" dirty="0">
                          <a:effectLst/>
                        </a:rPr>
                        <a:t>RESPONSIBILITY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92863641"/>
                  </a:ext>
                </a:extLst>
              </a:tr>
            </a:tbl>
          </a:graphicData>
        </a:graphic>
      </p:graphicFrame>
      <p:graphicFrame>
        <p:nvGraphicFramePr>
          <p:cNvPr id="8" name="Table 7">
            <a:extLst>
              <a:ext uri="{FF2B5EF4-FFF2-40B4-BE49-F238E27FC236}">
                <a16:creationId xmlns:a16="http://schemas.microsoft.com/office/drawing/2014/main" id="{4D6A1379-C6FD-8C48-89EC-A8BB5CB6776D}"/>
              </a:ext>
            </a:extLst>
          </p:cNvPr>
          <p:cNvGraphicFramePr>
            <a:graphicFrameLocks noGrp="1"/>
          </p:cNvGraphicFramePr>
          <p:nvPr>
            <p:extLst>
              <p:ext uri="{D42A27DB-BD31-4B8C-83A1-F6EECF244321}">
                <p14:modId xmlns:p14="http://schemas.microsoft.com/office/powerpoint/2010/main" val="2688697153"/>
              </p:ext>
            </p:extLst>
          </p:nvPr>
        </p:nvGraphicFramePr>
        <p:xfrm>
          <a:off x="4408413" y="1636294"/>
          <a:ext cx="1161199" cy="4525963"/>
        </p:xfrm>
        <a:graphic>
          <a:graphicData uri="http://schemas.openxmlformats.org/drawingml/2006/table">
            <a:tbl>
              <a:tblPr firstRow="1" firstCol="1" bandRow="1">
                <a:tableStyleId>{5C22544A-7EE6-4342-B048-85BDC9FD1C3A}</a:tableStyleId>
              </a:tblPr>
              <a:tblGrid>
                <a:gridCol w="1161199">
                  <a:extLst>
                    <a:ext uri="{9D8B030D-6E8A-4147-A177-3AD203B41FA5}">
                      <a16:colId xmlns:a16="http://schemas.microsoft.com/office/drawing/2014/main" val="4156752413"/>
                    </a:ext>
                  </a:extLst>
                </a:gridCol>
              </a:tblGrid>
              <a:tr h="744317">
                <a:tc>
                  <a:txBody>
                    <a:bodyPr/>
                    <a:lstStyle/>
                    <a:p>
                      <a:pPr algn="ctr">
                        <a:lnSpc>
                          <a:spcPts val="1465"/>
                        </a:lnSpc>
                        <a:spcBef>
                          <a:spcPts val="3300"/>
                        </a:spcBef>
                        <a:spcAft>
                          <a:spcPts val="0"/>
                        </a:spcAft>
                      </a:pPr>
                      <a:r>
                        <a:rPr lang="en-US" sz="1200" spc="0" dirty="0">
                          <a:solidFill>
                            <a:srgbClr val="C00000"/>
                          </a:solidFill>
                          <a:effectLst/>
                        </a:rPr>
                        <a:t>Learning</a:t>
                      </a:r>
                      <a:br>
                        <a:rPr lang="en-US" sz="1200" spc="0" dirty="0">
                          <a:solidFill>
                            <a:srgbClr val="C00000"/>
                          </a:solidFill>
                          <a:effectLst/>
                        </a:rPr>
                      </a:br>
                      <a:r>
                        <a:rPr lang="en-US" sz="1200" spc="0" dirty="0">
                          <a:solidFill>
                            <a:srgbClr val="C00000"/>
                          </a:solidFill>
                          <a:effectLst/>
                        </a:rPr>
                        <a:t>Environment</a:t>
                      </a:r>
                      <a:br>
                        <a:rPr lang="en-US" sz="1200" spc="0" dirty="0">
                          <a:solidFill>
                            <a:srgbClr val="C00000"/>
                          </a:solidFill>
                          <a:effectLst/>
                        </a:rPr>
                      </a:br>
                      <a:r>
                        <a:rPr lang="en-US" sz="1200" spc="0" dirty="0">
                          <a:solidFill>
                            <a:srgbClr val="C00000"/>
                          </a:solidFill>
                          <a:effectLst/>
                        </a:rPr>
                        <a:t>will be:</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0117131"/>
                  </a:ext>
                </a:extLst>
              </a:tr>
              <a:tr h="725367">
                <a:tc>
                  <a:txBody>
                    <a:bodyPr/>
                    <a:lstStyle/>
                    <a:p>
                      <a:pPr algn="ctr">
                        <a:lnSpc>
                          <a:spcPts val="800"/>
                        </a:lnSpc>
                        <a:spcBef>
                          <a:spcPts val="3300"/>
                        </a:spcBef>
                        <a:spcAft>
                          <a:spcPts val="0"/>
                        </a:spcAft>
                      </a:pPr>
                      <a:r>
                        <a:rPr lang="en-US" sz="800" spc="0" dirty="0">
                          <a:effectLst/>
                        </a:rPr>
                        <a:t>INTERESTING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821436822"/>
                  </a:ext>
                </a:extLst>
              </a:tr>
              <a:tr h="652955">
                <a:tc>
                  <a:txBody>
                    <a:bodyPr/>
                    <a:lstStyle/>
                    <a:p>
                      <a:pPr algn="ctr">
                        <a:lnSpc>
                          <a:spcPts val="800"/>
                        </a:lnSpc>
                        <a:spcBef>
                          <a:spcPts val="3300"/>
                        </a:spcBef>
                        <a:spcAft>
                          <a:spcPts val="0"/>
                        </a:spcAft>
                      </a:pPr>
                      <a:r>
                        <a:rPr lang="en-US" sz="800" spc="0">
                          <a:effectLst/>
                        </a:rPr>
                        <a:t>TRUSTWORTHY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531483617"/>
                  </a:ext>
                </a:extLst>
              </a:tr>
              <a:tr h="805894">
                <a:tc>
                  <a:txBody>
                    <a:bodyPr/>
                    <a:lstStyle/>
                    <a:p>
                      <a:pPr algn="ctr">
                        <a:lnSpc>
                          <a:spcPts val="800"/>
                        </a:lnSpc>
                        <a:spcBef>
                          <a:spcPts val="3300"/>
                        </a:spcBef>
                        <a:spcAft>
                          <a:spcPts val="0"/>
                        </a:spcAft>
                      </a:pPr>
                      <a:r>
                        <a:rPr lang="en-US" sz="800" spc="0">
                          <a:effectLst/>
                        </a:rPr>
                        <a:t>CHALLENGING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969443464"/>
                  </a:ext>
                </a:extLst>
              </a:tr>
              <a:tr h="650458">
                <a:tc>
                  <a:txBody>
                    <a:bodyPr/>
                    <a:lstStyle/>
                    <a:p>
                      <a:pPr algn="ctr">
                        <a:lnSpc>
                          <a:spcPts val="800"/>
                        </a:lnSpc>
                        <a:spcBef>
                          <a:spcPts val="3300"/>
                        </a:spcBef>
                        <a:spcAft>
                          <a:spcPts val="0"/>
                        </a:spcAft>
                      </a:pPr>
                      <a:r>
                        <a:rPr lang="en-US" sz="800" spc="0" dirty="0">
                          <a:effectLst/>
                        </a:rPr>
                        <a:t>USTENING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599012551"/>
                  </a:ext>
                </a:extLst>
              </a:tr>
              <a:tr h="946972">
                <a:tc>
                  <a:txBody>
                    <a:bodyPr/>
                    <a:lstStyle/>
                    <a:p>
                      <a:pPr algn="ctr">
                        <a:lnSpc>
                          <a:spcPts val="800"/>
                        </a:lnSpc>
                        <a:spcBef>
                          <a:spcPts val="3300"/>
                        </a:spcBef>
                        <a:spcAft>
                          <a:spcPts val="0"/>
                        </a:spcAft>
                      </a:pPr>
                      <a:r>
                        <a:rPr lang="en-US" sz="800" spc="0" dirty="0">
                          <a:effectLst/>
                        </a:rPr>
                        <a:t>COLLABORATIVE</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86216106"/>
                  </a:ext>
                </a:extLst>
              </a:tr>
            </a:tbl>
          </a:graphicData>
        </a:graphic>
      </p:graphicFrame>
      <p:graphicFrame>
        <p:nvGraphicFramePr>
          <p:cNvPr id="9" name="Table 8">
            <a:extLst>
              <a:ext uri="{FF2B5EF4-FFF2-40B4-BE49-F238E27FC236}">
                <a16:creationId xmlns:a16="http://schemas.microsoft.com/office/drawing/2014/main" id="{AED2BD56-E708-6349-B9DA-E87F9C4C6B4A}"/>
              </a:ext>
            </a:extLst>
          </p:cNvPr>
          <p:cNvGraphicFramePr>
            <a:graphicFrameLocks noGrp="1"/>
          </p:cNvGraphicFramePr>
          <p:nvPr>
            <p:extLst>
              <p:ext uri="{D42A27DB-BD31-4B8C-83A1-F6EECF244321}">
                <p14:modId xmlns:p14="http://schemas.microsoft.com/office/powerpoint/2010/main" val="3224307897"/>
              </p:ext>
            </p:extLst>
          </p:nvPr>
        </p:nvGraphicFramePr>
        <p:xfrm>
          <a:off x="5739597" y="1600200"/>
          <a:ext cx="1170965" cy="4525964"/>
        </p:xfrm>
        <a:graphic>
          <a:graphicData uri="http://schemas.openxmlformats.org/drawingml/2006/table">
            <a:tbl>
              <a:tblPr firstRow="1" firstCol="1" bandRow="1">
                <a:tableStyleId>{5C22544A-7EE6-4342-B048-85BDC9FD1C3A}</a:tableStyleId>
              </a:tblPr>
              <a:tblGrid>
                <a:gridCol w="1170965">
                  <a:extLst>
                    <a:ext uri="{9D8B030D-6E8A-4147-A177-3AD203B41FA5}">
                      <a16:colId xmlns:a16="http://schemas.microsoft.com/office/drawing/2014/main" val="1261019252"/>
                    </a:ext>
                  </a:extLst>
                </a:gridCol>
              </a:tblGrid>
              <a:tr h="871654">
                <a:tc>
                  <a:txBody>
                    <a:bodyPr/>
                    <a:lstStyle/>
                    <a:p>
                      <a:pPr algn="just">
                        <a:lnSpc>
                          <a:spcPts val="1300"/>
                        </a:lnSpc>
                        <a:spcBef>
                          <a:spcPts val="3300"/>
                        </a:spcBef>
                        <a:spcAft>
                          <a:spcPts val="300"/>
                        </a:spcAft>
                      </a:pPr>
                      <a:r>
                        <a:rPr lang="en-US" sz="1200" spc="0" dirty="0">
                          <a:solidFill>
                            <a:srgbClr val="C00000"/>
                          </a:solidFill>
                          <a:effectLst/>
                        </a:rPr>
                        <a:t>Children’s</a:t>
                      </a:r>
                      <a:endParaRPr lang="sv-SE" sz="2700" dirty="0">
                        <a:solidFill>
                          <a:srgbClr val="C00000"/>
                        </a:solidFill>
                        <a:effectLst/>
                      </a:endParaRPr>
                    </a:p>
                    <a:p>
                      <a:pPr algn="just">
                        <a:lnSpc>
                          <a:spcPts val="1300"/>
                        </a:lnSpc>
                        <a:spcBef>
                          <a:spcPts val="300"/>
                        </a:spcBef>
                        <a:spcAft>
                          <a:spcPts val="0"/>
                        </a:spcAft>
                      </a:pPr>
                      <a:r>
                        <a:rPr lang="en-US" sz="1200" spc="0" dirty="0">
                          <a:solidFill>
                            <a:srgbClr val="C00000"/>
                          </a:solidFill>
                          <a:effectLst/>
                        </a:rPr>
                        <a:t>Questions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43327535"/>
                  </a:ext>
                </a:extLst>
              </a:tr>
              <a:tr h="700942">
                <a:tc>
                  <a:txBody>
                    <a:bodyPr/>
                    <a:lstStyle/>
                    <a:p>
                      <a:pPr algn="ctr">
                        <a:lnSpc>
                          <a:spcPts val="935"/>
                        </a:lnSpc>
                        <a:spcBef>
                          <a:spcPts val="3300"/>
                        </a:spcBef>
                        <a:spcAft>
                          <a:spcPts val="0"/>
                        </a:spcAft>
                      </a:pPr>
                      <a:r>
                        <a:rPr lang="en-US" sz="800" spc="0">
                          <a:effectLst/>
                        </a:rPr>
                        <a:t>DO YOU KNOW</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203769569"/>
                  </a:ext>
                </a:extLst>
              </a:tr>
              <a:tr h="630969">
                <a:tc>
                  <a:txBody>
                    <a:bodyPr/>
                    <a:lstStyle/>
                    <a:p>
                      <a:pPr algn="ctr">
                        <a:lnSpc>
                          <a:spcPts val="960"/>
                        </a:lnSpc>
                        <a:spcBef>
                          <a:spcPts val="3300"/>
                        </a:spcBef>
                        <a:spcAft>
                          <a:spcPts val="0"/>
                        </a:spcAft>
                      </a:pPr>
                      <a:r>
                        <a:rPr lang="en-US" sz="800" spc="0" dirty="0">
                          <a:effectLst/>
                        </a:rPr>
                        <a:t>CAN  I RUST</a:t>
                      </a:r>
                      <a:br>
                        <a:rPr lang="en-US" sz="800" spc="0" dirty="0">
                          <a:effectLst/>
                        </a:rPr>
                      </a:br>
                      <a:r>
                        <a:rPr lang="en-US" sz="800" spc="0" dirty="0">
                          <a:effectLst/>
                        </a:rPr>
                        <a:t>YOU?</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078108949"/>
                  </a:ext>
                </a:extLst>
              </a:tr>
              <a:tr h="778758">
                <a:tc>
                  <a:txBody>
                    <a:bodyPr/>
                    <a:lstStyle/>
                    <a:p>
                      <a:pPr marL="114300">
                        <a:lnSpc>
                          <a:spcPts val="800"/>
                        </a:lnSpc>
                        <a:spcBef>
                          <a:spcPts val="3300"/>
                        </a:spcBef>
                        <a:spcAft>
                          <a:spcPts val="0"/>
                        </a:spcAft>
                      </a:pPr>
                      <a:r>
                        <a:rPr lang="en-US" sz="800" spc="0" dirty="0">
                          <a:effectLst/>
                        </a:rPr>
                        <a:t>DO YOU LET ME</a:t>
                      </a:r>
                      <a:r>
                        <a:rPr lang="sv-SE" sz="2700" spc="0" dirty="0">
                          <a:effectLst/>
                        </a:rPr>
                        <a:t> </a:t>
                      </a:r>
                      <a:r>
                        <a:rPr lang="en-US" sz="800" spc="0" dirty="0">
                          <a:effectLst/>
                        </a:rPr>
                        <a:t>FLY?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438719923"/>
                  </a:ext>
                </a:extLst>
              </a:tr>
              <a:tr h="628556">
                <a:tc>
                  <a:txBody>
                    <a:bodyPr/>
                    <a:lstStyle/>
                    <a:p>
                      <a:pPr algn="ctr">
                        <a:lnSpc>
                          <a:spcPts val="960"/>
                        </a:lnSpc>
                        <a:spcBef>
                          <a:spcPts val="3300"/>
                        </a:spcBef>
                        <a:spcAft>
                          <a:spcPts val="0"/>
                        </a:spcAft>
                      </a:pPr>
                      <a:r>
                        <a:rPr lang="en-US" sz="800" spc="0">
                          <a:effectLst/>
                        </a:rPr>
                        <a:t>DO YOU HEAR</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984932297"/>
                  </a:ext>
                </a:extLst>
              </a:tr>
              <a:tr h="915085">
                <a:tc>
                  <a:txBody>
                    <a:bodyPr/>
                    <a:lstStyle/>
                    <a:p>
                      <a:pPr algn="ctr">
                        <a:lnSpc>
                          <a:spcPts val="935"/>
                        </a:lnSpc>
                        <a:spcBef>
                          <a:spcPts val="3300"/>
                        </a:spcBef>
                        <a:spcAft>
                          <a:spcPts val="0"/>
                        </a:spcAft>
                      </a:pPr>
                      <a:r>
                        <a:rPr lang="en-US" sz="800" spc="0" dirty="0">
                          <a:effectLst/>
                        </a:rPr>
                        <a:t>IS THIS PLACE</a:t>
                      </a:r>
                      <a:br>
                        <a:rPr lang="en-US" sz="800" spc="0" dirty="0">
                          <a:effectLst/>
                        </a:rPr>
                      </a:br>
                      <a:r>
                        <a:rPr lang="en-US" sz="800" spc="0" dirty="0">
                          <a:effectLst/>
                        </a:rPr>
                        <a:t>FAIR FOR US?</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617245884"/>
                  </a:ext>
                </a:extLst>
              </a:tr>
            </a:tbl>
          </a:graphicData>
        </a:graphic>
      </p:graphicFrame>
      <p:pic>
        <p:nvPicPr>
          <p:cNvPr id="10" name="Picture 9">
            <a:extLst>
              <a:ext uri="{FF2B5EF4-FFF2-40B4-BE49-F238E27FC236}">
                <a16:creationId xmlns:a16="http://schemas.microsoft.com/office/drawing/2014/main" id="{C894DB0A-733C-3049-BFA0-8EE5A0DE82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156055" y="346927"/>
            <a:ext cx="1547638" cy="2578735"/>
          </a:xfrm>
          <a:prstGeom prst="rect">
            <a:avLst/>
          </a:prstGeom>
          <a:noFill/>
        </p:spPr>
      </p:pic>
      <p:pic>
        <p:nvPicPr>
          <p:cNvPr id="11" name="Picture 10">
            <a:extLst>
              <a:ext uri="{FF2B5EF4-FFF2-40B4-BE49-F238E27FC236}">
                <a16:creationId xmlns:a16="http://schemas.microsoft.com/office/drawing/2014/main" id="{905CEAC0-F1AD-8441-BFD1-3A1991674C7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6055" y="4024264"/>
            <a:ext cx="1721485" cy="2081847"/>
          </a:xfrm>
          <a:prstGeom prst="rect">
            <a:avLst/>
          </a:prstGeom>
          <a:noFill/>
          <a:ln>
            <a:noFill/>
          </a:ln>
        </p:spPr>
      </p:pic>
    </p:spTree>
    <p:extLst>
      <p:ext uri="{BB962C8B-B14F-4D97-AF65-F5344CB8AC3E}">
        <p14:creationId xmlns:p14="http://schemas.microsoft.com/office/powerpoint/2010/main" val="31032892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8EFD-55CE-164D-B23A-D1085851C3F7}"/>
              </a:ext>
            </a:extLst>
          </p:cNvPr>
          <p:cNvSpPr>
            <a:spLocks noGrp="1"/>
          </p:cNvSpPr>
          <p:nvPr>
            <p:ph type="title"/>
          </p:nvPr>
        </p:nvSpPr>
        <p:spPr>
          <a:xfrm>
            <a:off x="457200" y="274638"/>
            <a:ext cx="8229600" cy="411162"/>
          </a:xfrm>
        </p:spPr>
        <p:txBody>
          <a:bodyPr>
            <a:normAutofit fontScale="90000"/>
          </a:bodyPr>
          <a:lstStyle/>
          <a:p>
            <a:r>
              <a:rPr lang="el-GR" sz="3600" dirty="0" err="1"/>
              <a:t>αντι</a:t>
            </a:r>
            <a:r>
              <a:rPr lang="el-GR" sz="3600" dirty="0"/>
              <a:t>/παραδείγματα</a:t>
            </a:r>
            <a:endParaRPr lang="sv-SE" sz="3600" dirty="0"/>
          </a:p>
        </p:txBody>
      </p:sp>
      <p:sp>
        <p:nvSpPr>
          <p:cNvPr id="3" name="Content Placeholder 2">
            <a:extLst>
              <a:ext uri="{FF2B5EF4-FFF2-40B4-BE49-F238E27FC236}">
                <a16:creationId xmlns:a16="http://schemas.microsoft.com/office/drawing/2014/main" id="{8EDD436E-5CA6-624B-A9E0-4CFB074DB009}"/>
              </a:ext>
            </a:extLst>
          </p:cNvPr>
          <p:cNvSpPr>
            <a:spLocks noGrp="1"/>
          </p:cNvSpPr>
          <p:nvPr>
            <p:ph sz="half" idx="1"/>
          </p:nvPr>
        </p:nvSpPr>
        <p:spPr>
          <a:xfrm>
            <a:off x="457200" y="838200"/>
            <a:ext cx="7848600" cy="5745162"/>
          </a:xfrm>
        </p:spPr>
        <p:txBody>
          <a:bodyPr>
            <a:normAutofit/>
          </a:bodyPr>
          <a:lstStyle/>
          <a:p>
            <a:r>
              <a:rPr lang="el-GR" sz="2000" dirty="0">
                <a:hlinkClick r:id="rId2"/>
              </a:rPr>
              <a:t>Ο κήπος των παιδιών</a:t>
            </a:r>
            <a:endParaRPr lang="el-GR" sz="2000" dirty="0"/>
          </a:p>
          <a:p>
            <a:pPr lvl="1"/>
            <a:r>
              <a:rPr lang="el-GR" sz="2000" dirty="0"/>
              <a:t> </a:t>
            </a:r>
            <a:r>
              <a:rPr lang="sv-SE" sz="2000" dirty="0" err="1"/>
              <a:t>Children</a:t>
            </a:r>
            <a:r>
              <a:rPr lang="sv-SE" sz="2000" dirty="0" err="1">
                <a:hlinkClick r:id="rId3"/>
              </a:rPr>
              <a:t>’s</a:t>
            </a:r>
            <a:r>
              <a:rPr lang="sv-SE" sz="2000" dirty="0">
                <a:hlinkClick r:id="rId3"/>
              </a:rPr>
              <a:t> Orchard - M</a:t>
            </a:r>
            <a:r>
              <a:rPr lang="el-GR" sz="2000" dirty="0">
                <a:hlinkClick r:id="rId3"/>
              </a:rPr>
              <a:t>ια νέα εκπαίδευση</a:t>
            </a:r>
            <a:endParaRPr lang="sv-SE" sz="2000" dirty="0"/>
          </a:p>
          <a:p>
            <a:pPr lvl="1"/>
            <a:r>
              <a:rPr lang="sv-SE" sz="2000" dirty="0" err="1"/>
              <a:t>https</a:t>
            </a:r>
            <a:r>
              <a:rPr lang="sv-SE" sz="2000" dirty="0"/>
              <a:t>://</a:t>
            </a:r>
            <a:r>
              <a:rPr lang="sv-SE" sz="2000" dirty="0" err="1"/>
              <a:t>www.facebook.com</a:t>
            </a:r>
            <a:r>
              <a:rPr lang="sv-SE" sz="2000" dirty="0"/>
              <a:t>/</a:t>
            </a:r>
            <a:r>
              <a:rPr lang="sv-SE" sz="2000" dirty="0" err="1"/>
              <a:t>spiresporo</a:t>
            </a:r>
            <a:endParaRPr lang="el-GR" sz="2000" dirty="0"/>
          </a:p>
          <a:p>
            <a:r>
              <a:rPr lang="el-GR" sz="2000" dirty="0">
                <a:hlinkClick r:id="rId4"/>
              </a:rPr>
              <a:t>Ο μικρός ντουνιάς</a:t>
            </a:r>
            <a:endParaRPr lang="el-GR" sz="2000" dirty="0"/>
          </a:p>
          <a:p>
            <a:r>
              <a:rPr lang="el-GR" sz="2000" dirty="0">
                <a:hlinkClick r:id="rId5"/>
              </a:rPr>
              <a:t>Το σκασιαρχείο</a:t>
            </a:r>
            <a:r>
              <a:rPr lang="el-GR" sz="2000" dirty="0"/>
              <a:t> και η</a:t>
            </a:r>
            <a:r>
              <a:rPr lang="el-GR" sz="2000" dirty="0">
                <a:hlinkClick r:id="rId6"/>
              </a:rPr>
              <a:t> Παιδαγωγική Φρενέ</a:t>
            </a:r>
            <a:endParaRPr lang="el-GR" sz="2000" dirty="0"/>
          </a:p>
          <a:p>
            <a:pPr lvl="1"/>
            <a:r>
              <a:rPr lang="sv-SE" sz="2000" dirty="0">
                <a:hlinkClick r:id="rId7"/>
              </a:rPr>
              <a:t>https://skasiarxeio.wordpress.com</a:t>
            </a:r>
            <a:endParaRPr lang="el-GR" sz="2000" dirty="0"/>
          </a:p>
          <a:p>
            <a:pPr lvl="1"/>
            <a:r>
              <a:rPr lang="el-GR" sz="2000" dirty="0">
                <a:hlinkClick r:id="rId8"/>
              </a:rPr>
              <a:t>Ο δάσκαλος που άφηνε τα παιδιά να ονειρεύονται</a:t>
            </a:r>
            <a:endParaRPr lang="el-GR" sz="2000" dirty="0"/>
          </a:p>
          <a:p>
            <a:pPr lvl="1"/>
            <a:r>
              <a:rPr lang="sv-SE" sz="2000" dirty="0" err="1"/>
              <a:t>https</a:t>
            </a:r>
            <a:r>
              <a:rPr lang="sv-SE" sz="2000" dirty="0"/>
              <a:t>://</a:t>
            </a:r>
            <a:r>
              <a:rPr lang="sv-SE" sz="2000" dirty="0" err="1"/>
              <a:t>www.facebook.com</a:t>
            </a:r>
            <a:r>
              <a:rPr lang="sv-SE" sz="2000" dirty="0"/>
              <a:t>/skasiarxeio2014/</a:t>
            </a:r>
            <a:endParaRPr lang="el-GR" sz="2000" dirty="0">
              <a:hlinkClick r:id="rId9"/>
            </a:endParaRPr>
          </a:p>
          <a:p>
            <a:r>
              <a:rPr lang="el-GR" sz="2000" dirty="0">
                <a:hlinkClick r:id="rId9"/>
              </a:rPr>
              <a:t>Τα μαθηματικά της κοινότητας </a:t>
            </a:r>
            <a:r>
              <a:rPr lang="sv-SE" sz="2000" dirty="0">
                <a:hlinkClick r:id="rId9"/>
              </a:rPr>
              <a:t>Nasa </a:t>
            </a:r>
            <a:r>
              <a:rPr lang="el-GR" sz="2000" dirty="0">
                <a:hlinkClick r:id="rId9"/>
              </a:rPr>
              <a:t>στην Κολομβία</a:t>
            </a:r>
            <a:endParaRPr lang="sv-SE" sz="2000" dirty="0"/>
          </a:p>
          <a:p>
            <a:endParaRPr lang="el-GR" sz="2000" dirty="0"/>
          </a:p>
          <a:p>
            <a:r>
              <a:rPr lang="el-GR" sz="2000" dirty="0"/>
              <a:t>Δημοκρατική Παιδεία</a:t>
            </a:r>
          </a:p>
          <a:p>
            <a:pPr lvl="1"/>
            <a:r>
              <a:rPr lang="sv-SE" sz="2000" dirty="0" err="1"/>
              <a:t>https</a:t>
            </a:r>
            <a:r>
              <a:rPr lang="sv-SE" sz="2000" dirty="0"/>
              <a:t>://</a:t>
            </a:r>
            <a:r>
              <a:rPr lang="sv-SE" sz="2000" dirty="0" err="1"/>
              <a:t>www.demopaideia.gr</a:t>
            </a:r>
            <a:endParaRPr lang="el-GR" sz="2000" dirty="0"/>
          </a:p>
          <a:p>
            <a:r>
              <a:rPr lang="el-GR" sz="2000" dirty="0" err="1"/>
              <a:t>Ελευθεριακή</a:t>
            </a:r>
            <a:r>
              <a:rPr lang="el-GR" sz="2000" dirty="0"/>
              <a:t> Εκπαίδευση</a:t>
            </a:r>
          </a:p>
          <a:p>
            <a:pPr lvl="1"/>
            <a:r>
              <a:rPr lang="el-GR" sz="2000" dirty="0">
                <a:hlinkClick r:id="rId10"/>
              </a:rPr>
              <a:t>Βιβλιοθήκη αναρχικής βιβλιογραφίας για την εκπαίδευση</a:t>
            </a:r>
            <a:endParaRPr lang="el-GR" sz="2000" dirty="0"/>
          </a:p>
          <a:p>
            <a:pPr lvl="1"/>
            <a:r>
              <a:rPr lang="sv-SE" sz="2000" dirty="0" err="1"/>
              <a:t>https</a:t>
            </a:r>
            <a:r>
              <a:rPr lang="sv-SE" sz="2000" dirty="0"/>
              <a:t>://</a:t>
            </a:r>
            <a:r>
              <a:rPr lang="sv-SE" sz="2000" dirty="0" err="1"/>
              <a:t>ngnm.vrahokipos.net</a:t>
            </a:r>
            <a:r>
              <a:rPr lang="sv-SE" sz="2000" dirty="0"/>
              <a:t>/</a:t>
            </a:r>
            <a:r>
              <a:rPr lang="sv-SE" sz="2000" dirty="0" err="1"/>
              <a:t>index.php</a:t>
            </a:r>
            <a:endParaRPr lang="sv-SE" sz="2000" dirty="0"/>
          </a:p>
        </p:txBody>
      </p:sp>
    </p:spTree>
    <p:extLst>
      <p:ext uri="{BB962C8B-B14F-4D97-AF65-F5344CB8AC3E}">
        <p14:creationId xmlns:p14="http://schemas.microsoft.com/office/powerpoint/2010/main" val="37026173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7B65E-08F8-DCCC-DD27-AA534A285524}"/>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680C102F-3AE4-9B96-0027-4889275593B8}"/>
              </a:ext>
            </a:extLst>
          </p:cNvPr>
          <p:cNvSpPr>
            <a:spLocks noGrp="1"/>
          </p:cNvSpPr>
          <p:nvPr>
            <p:ph sz="half" idx="1"/>
          </p:nvPr>
        </p:nvSpPr>
        <p:spPr/>
        <p:txBody>
          <a:bodyPr/>
          <a:lstStyle/>
          <a:p>
            <a:endParaRPr lang="en-SE"/>
          </a:p>
        </p:txBody>
      </p:sp>
      <p:sp>
        <p:nvSpPr>
          <p:cNvPr id="4" name="Content Placeholder 3">
            <a:extLst>
              <a:ext uri="{FF2B5EF4-FFF2-40B4-BE49-F238E27FC236}">
                <a16:creationId xmlns:a16="http://schemas.microsoft.com/office/drawing/2014/main" id="{6D461296-DA0A-8225-CD1B-8D15229004F6}"/>
              </a:ext>
            </a:extLst>
          </p:cNvPr>
          <p:cNvSpPr>
            <a:spLocks noGrp="1"/>
          </p:cNvSpPr>
          <p:nvPr>
            <p:ph sz="half" idx="2"/>
          </p:nvPr>
        </p:nvSpPr>
        <p:spPr/>
        <p:txBody>
          <a:bodyPr/>
          <a:lstStyle/>
          <a:p>
            <a:endParaRPr lang="en-SE"/>
          </a:p>
        </p:txBody>
      </p:sp>
    </p:spTree>
    <p:extLst>
      <p:ext uri="{BB962C8B-B14F-4D97-AF65-F5344CB8AC3E}">
        <p14:creationId xmlns:p14="http://schemas.microsoft.com/office/powerpoint/2010/main" val="2214878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17C6228-1EB5-4EEF-8DF9-A0B81899580E}"/>
              </a:ext>
            </a:extLst>
          </p:cNvPr>
          <p:cNvPicPr>
            <a:picLocks noChangeAspect="1"/>
          </p:cNvPicPr>
          <p:nvPr/>
        </p:nvPicPr>
        <p:blipFill>
          <a:blip r:embed="rId2"/>
          <a:stretch>
            <a:fillRect/>
          </a:stretch>
        </p:blipFill>
        <p:spPr>
          <a:xfrm>
            <a:off x="1862068" y="2070589"/>
            <a:ext cx="5766139" cy="3241871"/>
          </a:xfrm>
          <a:prstGeom prst="rect">
            <a:avLst/>
          </a:prstGeom>
        </p:spPr>
      </p:pic>
      <p:sp>
        <p:nvSpPr>
          <p:cNvPr id="3" name="Ορθογώνιο 2">
            <a:extLst>
              <a:ext uri="{FF2B5EF4-FFF2-40B4-BE49-F238E27FC236}">
                <a16:creationId xmlns:a16="http://schemas.microsoft.com/office/drawing/2014/main" id="{34BB6C0C-5FC8-4A96-B1DD-41D029A433B7}"/>
              </a:ext>
            </a:extLst>
          </p:cNvPr>
          <p:cNvSpPr/>
          <p:nvPr/>
        </p:nvSpPr>
        <p:spPr>
          <a:xfrm>
            <a:off x="2784216" y="5723751"/>
            <a:ext cx="3968009" cy="300082"/>
          </a:xfrm>
          <a:prstGeom prst="rect">
            <a:avLst/>
          </a:prstGeom>
        </p:spPr>
        <p:txBody>
          <a:bodyPr wrap="none">
            <a:spAutoFit/>
          </a:bodyPr>
          <a:lstStyle/>
          <a:p>
            <a:r>
              <a:rPr lang="el-GR" sz="1350" dirty="0"/>
              <a:t>https://www.youtube.com/watch?v=1SMmc9gQmHQ</a:t>
            </a:r>
          </a:p>
        </p:txBody>
      </p:sp>
      <p:sp>
        <p:nvSpPr>
          <p:cNvPr id="8" name="Ορθογώνιο 7">
            <a:extLst>
              <a:ext uri="{FF2B5EF4-FFF2-40B4-BE49-F238E27FC236}">
                <a16:creationId xmlns:a16="http://schemas.microsoft.com/office/drawing/2014/main" id="{25ADE52B-2DB1-4291-82C5-800A01DC0E8C}"/>
              </a:ext>
            </a:extLst>
          </p:cNvPr>
          <p:cNvSpPr/>
          <p:nvPr/>
        </p:nvSpPr>
        <p:spPr>
          <a:xfrm>
            <a:off x="3225018" y="5449620"/>
            <a:ext cx="4572000" cy="715581"/>
          </a:xfrm>
          <a:prstGeom prst="rect">
            <a:avLst/>
          </a:prstGeom>
        </p:spPr>
        <p:txBody>
          <a:bodyPr>
            <a:spAutoFit/>
          </a:bodyPr>
          <a:lstStyle/>
          <a:p>
            <a:r>
              <a:rPr lang="en-US" sz="1350" dirty="0">
                <a:latin typeface="Roboto"/>
              </a:rPr>
              <a:t>How to count to 1000 on two hands</a:t>
            </a:r>
          </a:p>
          <a:p>
            <a:br>
              <a:rPr lang="en-US" sz="1350" dirty="0">
                <a:solidFill>
                  <a:srgbClr val="000000"/>
                </a:solidFill>
                <a:latin typeface="Roboto"/>
              </a:rPr>
            </a:br>
            <a:endParaRPr lang="el-GR" sz="1350" dirty="0"/>
          </a:p>
        </p:txBody>
      </p:sp>
    </p:spTree>
    <p:extLst>
      <p:ext uri="{BB962C8B-B14F-4D97-AF65-F5344CB8AC3E}">
        <p14:creationId xmlns:p14="http://schemas.microsoft.com/office/powerpoint/2010/main" val="1561204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10306</TotalTime>
  <Words>6328</Words>
  <Application>Microsoft Macintosh PowerPoint</Application>
  <PresentationFormat>On-screen Show (4:3)</PresentationFormat>
  <Paragraphs>590</Paragraphs>
  <Slides>86</Slides>
  <Notes>10</Notes>
  <HiddenSlides>0</HiddenSlides>
  <MMClips>1</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100" baseType="lpstr">
      <vt:lpstr>Arial</vt:lpstr>
      <vt:lpstr>Book Antiqua</vt:lpstr>
      <vt:lpstr>Calibri</vt:lpstr>
      <vt:lpstr>Calibri-Bold</vt:lpstr>
      <vt:lpstr>Century Gothic</vt:lpstr>
      <vt:lpstr>Courier New</vt:lpstr>
      <vt:lpstr>Noto Serif</vt:lpstr>
      <vt:lpstr>Open Sans</vt:lpstr>
      <vt:lpstr>Roboto</vt:lpstr>
      <vt:lpstr>system-ui</vt:lpstr>
      <vt:lpstr>Times New Roman</vt:lpstr>
      <vt:lpstr>TimesNewRomanPS</vt:lpstr>
      <vt:lpstr>Office Theme</vt:lpstr>
      <vt:lpstr>Slide</vt:lpstr>
      <vt:lpstr>    σκέψεις μετά την συνάντηση με τον Rik Pinxten  21 Οκτώβρη 2024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Ο κλεμμένος χρόνος και τόπος:  Η ανάγκη για μια κριτική και δημιουργική διάνοιξη  προς την απο-ανάπτυξη της μαθηματικής εκπαίδευσης    </vt:lpstr>
      <vt:lpstr>         we are not numbers  Lubna Alyaan, a 14-year-old prodigious musician, aspired to achieve international acclaim as a violinist, proudly representing her homeland, Palestine.  She devoted herself as a diligent student at The Edward Said National Conservatory of Music-GAZA Branch (ESNCM), showcasing her musical prowess on the violin.  On the 21st of November, 2023, Lubna, along with 45 members of her extended family, which included her parents, siblings, and others, became martyrs.</vt:lpstr>
      <vt:lpstr>PowerPoint Presentation</vt:lpstr>
      <vt:lpstr>PowerPoint Presentation</vt:lpstr>
      <vt:lpstr>PowerPoint Presentation</vt:lpstr>
      <vt:lpstr>αναλυτικό πρόγραμμα :: curriculum</vt:lpstr>
      <vt:lpstr>Το ΑΠ ως παιδαγωγικό τέχνασμα :: pedagogic device</vt:lpstr>
      <vt:lpstr>PowerPoint Presentation</vt:lpstr>
      <vt:lpstr>PowerPoint Presentation</vt:lpstr>
      <vt:lpstr>1991</vt:lpstr>
      <vt:lpstr>PowerPoint Presentation</vt:lpstr>
      <vt:lpstr>2003</vt:lpstr>
      <vt:lpstr>PowerPoint Presentation</vt:lpstr>
      <vt:lpstr>2011/14</vt:lpstr>
      <vt:lpstr>PowerPoint Presentation</vt:lpstr>
      <vt:lpstr>2021</vt:lpstr>
      <vt:lpstr>PowerPoint Presentation</vt:lpstr>
      <vt:lpstr>…μια σταδιακά αβίαστη εξαφάνιση παιδιού και μαθηματικών μεταξύ 1991 και 2021;</vt:lpstr>
      <vt:lpstr>Προβληματισμοί/Ερωτήματα και χώρος για Αγωνιστικές Προσπάθειες;</vt:lpstr>
      <vt:lpstr>προς μια απο-ανάπτυξη της μαθηματικής εκπαίδευσης;</vt:lpstr>
      <vt:lpstr>μετρώντας το σώμα και η ενίσχυση ή η αποδόμηση του κανονικού;</vt:lpstr>
      <vt:lpstr>Museum Mathematics</vt:lpstr>
      <vt:lpstr>   2000s :: διασχίζοντας την επίσημη γλώσσα του ΑΠ με έμφαση στην καθημερινότητα   </vt:lpstr>
      <vt:lpstr>   2010s :: αποσταθεροποιώντας τον επίσημο λόγο για τα μαθηματικά διασχίζοντας το τοπικό     </vt:lpstr>
      <vt:lpstr>PowerPoint Presentation</vt:lpstr>
      <vt:lpstr>Ευχαριστώ πολύ!</vt:lpstr>
      <vt:lpstr>PowerPoint Presentation</vt:lpstr>
      <vt:lpstr>Te Whāriki: An early childhood curriculum for inclusion in Aotearoa-New Zealand</vt:lpstr>
      <vt:lpstr>PowerPoint Presentation</vt:lpstr>
      <vt:lpstr>Πως συνδέονται τα «Μαθηματικά» με τις υπόλοιπες μαθησιακές περιοχές; </vt:lpstr>
      <vt:lpstr>Χρήση Χαρτών</vt:lpstr>
      <vt:lpstr>Μετασχηματισμοί και Συμμετρίες</vt:lpstr>
      <vt:lpstr>Κατασκευή Συμμετριών</vt:lpstr>
      <vt:lpstr> </vt:lpstr>
      <vt:lpstr>Τα παιδιά και η έννοια του αριθμού </vt:lpstr>
      <vt:lpstr>PowerPoint Presentation</vt:lpstr>
      <vt:lpstr>How many hens? How many alltogether?</vt:lpstr>
      <vt:lpstr>PowerPoint Presentation</vt:lpstr>
      <vt:lpstr>PowerPoint Presentation</vt:lpstr>
      <vt:lpstr>PowerPoint Presentation</vt:lpstr>
      <vt:lpstr>Foci in our teacher education courses</vt:lpstr>
      <vt:lpstr>Moving a puppet and a robot…</vt:lpstr>
      <vt:lpstr>What is my body?..</vt:lpstr>
      <vt:lpstr>Who is the tallest?</vt:lpstr>
      <vt:lpstr>Can I make my own meter?</vt:lpstr>
      <vt:lpstr>Can I compare my teddy bears?</vt:lpstr>
      <vt:lpstr>What does it mean to compare?</vt:lpstr>
      <vt:lpstr>Can I draw a symmetrical?</vt:lpstr>
      <vt:lpstr>Can I make a square as big as this one?</vt:lpstr>
      <vt:lpstr>How many shapes fit in here?</vt:lpstr>
      <vt:lpstr>εμβαδόν επιφάνεια χώρος σαρώνω συγκρίνω σχέσεις σχέση μέτρηση συγκρίνω  πως συγκρίνω; γιατί συγκρίνω; μονάδα σύγκρισης  ακρίβεια αξιοπιστία μετρώ πως μετρώ; αριθμός</vt:lpstr>
      <vt:lpstr>Ερωτήματα μέσα από το ΠΣ του 2014;</vt:lpstr>
      <vt:lpstr>PowerPoint Presentation</vt:lpstr>
      <vt:lpstr>Te Whāriki: An early childhood curriculum for inclusion in Aotearoa-New Zealand</vt:lpstr>
      <vt:lpstr>Το σχολείο των νηπίων, 1631, σελ. 41, 91-2</vt:lpstr>
      <vt:lpstr>PowerPoint Presentation</vt:lpstr>
      <vt:lpstr>Richard Edgeworth &amp; Maria Edgeworth: Πρακτική Εκπαίδευση (1798)</vt:lpstr>
      <vt:lpstr>Αριθμητική ‘ARITHEMTICK’ κεφάλαιο XIV</vt:lpstr>
      <vt:lpstr>PowerPoint Presentation</vt:lpstr>
      <vt:lpstr>New Ways of Assessment in ECE</vt:lpstr>
      <vt:lpstr>αντι/παραδείγματα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Κουζίνα, Θυμός, Μαθηματικά</dc:title>
  <dc:creator>chronaki</dc:creator>
  <cp:lastModifiedBy>CHRONAKI ANNA</cp:lastModifiedBy>
  <cp:revision>126</cp:revision>
  <cp:lastPrinted>2024-10-21T13:00:55Z</cp:lastPrinted>
  <dcterms:created xsi:type="dcterms:W3CDTF">2006-08-16T00:00:00Z</dcterms:created>
  <dcterms:modified xsi:type="dcterms:W3CDTF">2024-10-21T15:13:27Z</dcterms:modified>
</cp:coreProperties>
</file>