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81" r:id="rId8"/>
    <p:sldId id="259" r:id="rId9"/>
    <p:sldId id="283" r:id="rId10"/>
    <p:sldId id="282" r:id="rId11"/>
    <p:sldId id="266" r:id="rId12"/>
    <p:sldId id="285" r:id="rId13"/>
    <p:sldId id="265" r:id="rId14"/>
    <p:sldId id="286" r:id="rId15"/>
    <p:sldId id="289" r:id="rId16"/>
    <p:sldId id="288" r:id="rId17"/>
    <p:sldId id="269" r:id="rId18"/>
    <p:sldId id="287" r:id="rId19"/>
    <p:sldId id="284" r:id="rId20"/>
    <p:sldId id="264" r:id="rId21"/>
    <p:sldId id="290" r:id="rId22"/>
    <p:sldId id="270" r:id="rId23"/>
    <p:sldId id="291" r:id="rId24"/>
    <p:sldId id="272" r:id="rId25"/>
    <p:sldId id="273" r:id="rId26"/>
    <p:sldId id="292" r:id="rId27"/>
    <p:sldId id="274" r:id="rId28"/>
    <p:sldId id="293" r:id="rId29"/>
    <p:sldId id="294" r:id="rId30"/>
    <p:sldId id="295" r:id="rId31"/>
    <p:sldId id="275" r:id="rId32"/>
    <p:sldId id="296" r:id="rId33"/>
    <p:sldId id="297" r:id="rId34"/>
    <p:sldId id="277" r:id="rId35"/>
    <p:sldId id="278" r:id="rId36"/>
    <p:sldId id="299" r:id="rId37"/>
    <p:sldId id="279" r:id="rId38"/>
    <p:sldId id="303" r:id="rId39"/>
    <p:sldId id="305" r:id="rId40"/>
    <p:sldId id="300" r:id="rId41"/>
    <p:sldId id="298" r:id="rId42"/>
    <p:sldId id="301" r:id="rId43"/>
    <p:sldId id="312" r:id="rId44"/>
    <p:sldId id="308" r:id="rId45"/>
    <p:sldId id="314" r:id="rId46"/>
    <p:sldId id="315" r:id="rId47"/>
    <p:sldId id="311" r:id="rId48"/>
    <p:sldId id="322" r:id="rId49"/>
    <p:sldId id="323" r:id="rId50"/>
    <p:sldId id="324" r:id="rId51"/>
    <p:sldId id="325" r:id="rId52"/>
    <p:sldId id="319" r:id="rId53"/>
    <p:sldId id="318" r:id="rId54"/>
    <p:sldId id="326" r:id="rId55"/>
    <p:sldId id="327" r:id="rId56"/>
    <p:sldId id="309" r:id="rId57"/>
    <p:sldId id="310" r:id="rId58"/>
    <p:sldId id="328" r:id="rId59"/>
    <p:sldId id="306" r:id="rId60"/>
    <p:sldId id="329" r:id="rId61"/>
    <p:sldId id="307" r:id="rId62"/>
    <p:sldId id="330" r:id="rId63"/>
    <p:sldId id="331" r:id="rId64"/>
    <p:sldId id="335" r:id="rId65"/>
    <p:sldId id="336" r:id="rId66"/>
    <p:sldId id="337" r:id="rId67"/>
    <p:sldId id="338" r:id="rId68"/>
    <p:sldId id="339" r:id="rId69"/>
    <p:sldId id="334" r:id="rId70"/>
    <p:sldId id="333" r:id="rId71"/>
    <p:sldId id="343" r:id="rId72"/>
    <p:sldId id="341" r:id="rId7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520E88-31E2-4A12-B830-2B91050A4FA1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357166"/>
            <a:ext cx="7772400" cy="2928958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ΛΙΠΙΔΙΑ – ΔΟΜΗ ΚΑΙ ΛΕΙΤΟΥΡΓΙΑ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Φυσικές ιδιότητες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Προσδιορίζονται από το μήκος και το βαθμό κορεσμού της </a:t>
            </a:r>
            <a:r>
              <a:rPr lang="el-GR" dirty="0" err="1" smtClean="0"/>
              <a:t>υδρογονανθρακικής</a:t>
            </a:r>
            <a:r>
              <a:rPr lang="el-GR" dirty="0" smtClean="0"/>
              <a:t> αλυσίδας.</a:t>
            </a:r>
          </a:p>
          <a:p>
            <a:r>
              <a:rPr lang="el-GR" dirty="0" err="1" smtClean="0"/>
              <a:t>Οσο</a:t>
            </a:r>
            <a:r>
              <a:rPr lang="el-GR" dirty="0" smtClean="0"/>
              <a:t> μακρύτερη είναι η </a:t>
            </a:r>
            <a:r>
              <a:rPr lang="el-GR" dirty="0" err="1" smtClean="0"/>
              <a:t>ακυλική</a:t>
            </a:r>
            <a:r>
              <a:rPr lang="el-GR" dirty="0" smtClean="0"/>
              <a:t> αλυσίδα του λιπαρού οξέος και όσο λιγότεροι είναι οι διπλοί δεσμοί, τόσο μικρότερη είναι η διαλυτότητα της στο ύδωρ. </a:t>
            </a:r>
          </a:p>
          <a:p>
            <a:r>
              <a:rPr lang="el-GR" dirty="0" smtClean="0"/>
              <a:t>Τα σημεία τήξης </a:t>
            </a:r>
            <a:r>
              <a:rPr lang="el-GR" dirty="0" err="1" smtClean="0"/>
              <a:t>επιρεάζονται</a:t>
            </a:r>
            <a:r>
              <a:rPr lang="el-GR" dirty="0" smtClean="0"/>
              <a:t> από το μήκος και τον βαθμό κορεσμού της </a:t>
            </a:r>
            <a:r>
              <a:rPr lang="el-GR" dirty="0" err="1" smtClean="0"/>
              <a:t>υδρογονανθρακικής</a:t>
            </a:r>
            <a:r>
              <a:rPr lang="el-GR" dirty="0" smtClean="0"/>
              <a:t> αλυσίδας. </a:t>
            </a:r>
          </a:p>
          <a:p>
            <a:r>
              <a:rPr lang="el-GR" dirty="0" smtClean="0"/>
              <a:t>Σε 25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r>
              <a:rPr lang="el-GR" dirty="0" smtClean="0"/>
              <a:t>τα κορεσμένα λιπαρά οξέα από 12:Ο έως 24:0 έχουν κηρώδη σύσταση ενώ τα ακόρεστα λιπαρά οξέα αυτού του μεγέθους είναι ελαιώδη υγρά.</a:t>
            </a:r>
          </a:p>
          <a:p>
            <a:r>
              <a:rPr lang="el-GR" dirty="0" smtClean="0"/>
              <a:t>Η διαφορά ως προς το σημείο τήξης οφείλεται στο διαφορετικό βαθμό συσκευασίας των μορίων των λιπαρών οξέων. 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dirty="0" smtClean="0">
                <a:solidFill>
                  <a:srgbClr val="66FF66"/>
                </a:solidFill>
              </a:rPr>
              <a:t>Συσκευασία λιπαρών οξέων σε σταθερές συναθροίσεις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11268" name="Picture 4" descr="1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69834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66FF66"/>
                </a:solidFill>
              </a:rPr>
              <a:t>Τριακυλογλυκερόλες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Τα απλούστερα λιπίδια που συντίθενται από λιπαρά οξέα είναι τα </a:t>
            </a:r>
            <a:r>
              <a:rPr lang="el-GR" b="1" dirty="0" err="1" smtClean="0">
                <a:solidFill>
                  <a:srgbClr val="66FF66"/>
                </a:solidFill>
              </a:rPr>
              <a:t>τριγλυκερίδια</a:t>
            </a:r>
            <a:r>
              <a:rPr lang="el-GR" dirty="0" smtClean="0"/>
              <a:t> ( τρία λιπαρά οξέα καθένα εκ των οποίων συνδέεται με </a:t>
            </a:r>
            <a:r>
              <a:rPr lang="el-GR" dirty="0" err="1" smtClean="0"/>
              <a:t>εστερικό</a:t>
            </a:r>
            <a:r>
              <a:rPr lang="el-GR" dirty="0" smtClean="0"/>
              <a:t> δεσμό μ’ ένα μόριο </a:t>
            </a:r>
            <a:r>
              <a:rPr lang="el-GR" dirty="0" err="1" smtClean="0"/>
              <a:t>γλυκερόλης</a:t>
            </a:r>
            <a:r>
              <a:rPr lang="el-GR" dirty="0" smtClean="0"/>
              <a:t>.</a:t>
            </a:r>
          </a:p>
          <a:p>
            <a:pPr eaLnBrk="1" hangingPunct="1">
              <a:defRPr/>
            </a:pPr>
            <a:r>
              <a:rPr lang="el-GR" dirty="0" err="1" smtClean="0">
                <a:solidFill>
                  <a:srgbClr val="FFFF00"/>
                </a:solidFill>
              </a:rPr>
              <a:t>Τριγλυκερίδια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μη πολικά, υδρόφοβα μόρια, αδιάλυτα στο ύδωρ. Μικρότερο ειδικό βάρος από το ύδωρ.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dirty="0" err="1" smtClean="0"/>
              <a:t>Γλυκερόλη</a:t>
            </a:r>
            <a:r>
              <a:rPr lang="el-GR" dirty="0" smtClean="0"/>
              <a:t>-</a:t>
            </a:r>
            <a:r>
              <a:rPr lang="el-GR" dirty="0" err="1" smtClean="0"/>
              <a:t>Τριαγλυκερόλη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10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12875"/>
            <a:ext cx="38877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dirty="0" smtClean="0">
                <a:solidFill>
                  <a:srgbClr val="66FF66"/>
                </a:solidFill>
              </a:rPr>
              <a:t>Οι </a:t>
            </a:r>
            <a:r>
              <a:rPr lang="el-GR" sz="2800" dirty="0" err="1" smtClean="0">
                <a:solidFill>
                  <a:srgbClr val="66FF66"/>
                </a:solidFill>
              </a:rPr>
              <a:t>τριακυλογλυκερόλες</a:t>
            </a:r>
            <a:r>
              <a:rPr lang="el-GR" sz="2800" dirty="0" smtClean="0">
                <a:solidFill>
                  <a:srgbClr val="66FF66"/>
                </a:solidFill>
              </a:rPr>
              <a:t> παρέχουν αποθηκευμένη ενέργεια και μόνωση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b="1" dirty="0" err="1" smtClean="0">
                <a:solidFill>
                  <a:srgbClr val="FF0000"/>
                </a:solidFill>
              </a:rPr>
              <a:t>Λιποσταγονίδια</a:t>
            </a:r>
            <a:r>
              <a:rPr lang="el-GR" sz="2800" dirty="0" smtClean="0">
                <a:solidFill>
                  <a:srgbClr val="FF0000"/>
                </a:solidFill>
              </a:rPr>
              <a:t>: </a:t>
            </a:r>
            <a:r>
              <a:rPr lang="el-GR" sz="2800" dirty="0" smtClean="0"/>
              <a:t>αποθήκες μεταβολικών καυσίμων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πλεονεκτήματα</a:t>
            </a:r>
            <a:r>
              <a:rPr lang="el-GR" sz="2800" b="1" dirty="0" smtClean="0"/>
              <a:t>:</a:t>
            </a:r>
            <a:r>
              <a:rPr lang="el-GR" sz="2800" dirty="0" smtClean="0"/>
              <a:t> η οξείδωση των λιπαρών οξέων αποδίδει διπλάσια και πλέον</a:t>
            </a:r>
            <a:r>
              <a:rPr lang="el-GR" sz="2800" dirty="0" smtClean="0">
                <a:solidFill>
                  <a:schemeClr val="hlink"/>
                </a:solidFill>
              </a:rPr>
              <a:t> </a:t>
            </a:r>
            <a:r>
              <a:rPr lang="el-GR" sz="2800" b="1" dirty="0" smtClean="0">
                <a:solidFill>
                  <a:schemeClr val="hlink"/>
                </a:solidFill>
              </a:rPr>
              <a:t>ενέργεια</a:t>
            </a:r>
            <a:r>
              <a:rPr lang="el-GR" sz="2800" dirty="0" smtClean="0"/>
              <a:t> από την οξείδωση των υδρογονανθράκων. Οι </a:t>
            </a:r>
            <a:r>
              <a:rPr lang="el-GR" sz="2800" dirty="0" err="1" smtClean="0"/>
              <a:t>τριακυλογλυκερόλες</a:t>
            </a:r>
            <a:r>
              <a:rPr lang="el-GR" sz="2800" dirty="0" smtClean="0"/>
              <a:t> είναι υδρόφοβες και γι’ αυτό άνυδρες.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Οι </a:t>
            </a:r>
            <a:r>
              <a:rPr lang="el-GR" sz="2800" dirty="0" err="1" smtClean="0"/>
              <a:t>τριακυλογλυκερόλες</a:t>
            </a:r>
            <a:r>
              <a:rPr lang="el-GR" sz="2800" dirty="0" smtClean="0"/>
              <a:t> αποθηκεύονται ως έλαια στους σπόρους πολλών φυτών παρέχοντας ενέργεια και πρόδρομες </a:t>
            </a:r>
            <a:r>
              <a:rPr lang="el-GR" sz="2800" dirty="0" err="1" smtClean="0"/>
              <a:t>βιοσυνθετικές</a:t>
            </a:r>
            <a:r>
              <a:rPr lang="el-GR" sz="2800" dirty="0" smtClean="0"/>
              <a:t> ενώσεις κατά τη διάρκεια της </a:t>
            </a:r>
            <a:r>
              <a:rPr lang="el-GR" sz="2800" dirty="0" err="1" smtClean="0"/>
              <a:t>γαμετογένεσης</a:t>
            </a:r>
            <a:r>
              <a:rPr lang="el-GR" sz="28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Πλεονεκτήματα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Τα άτομα άνθρακα των λιπαρών οξέων έχουν αναχθεί περισσότερο έναντι των αντίστοιχων σακχάρων έτσι  η οξείδωση των </a:t>
            </a:r>
            <a:r>
              <a:rPr lang="el-GR" dirty="0" err="1" smtClean="0"/>
              <a:t>τριακυλογλυκερολών</a:t>
            </a:r>
            <a:r>
              <a:rPr lang="el-GR" dirty="0" smtClean="0"/>
              <a:t> αποδίδει διπλάσια και πλέον ενέργεια (ανά γραμμάριο ) σε σχέση με την οξείδωση των υδρογονανθράκων.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τριακυλογλυκερόλες</a:t>
            </a:r>
            <a:r>
              <a:rPr lang="el-GR" dirty="0" smtClean="0"/>
              <a:t> είναι υδρόφοβες και γι’ αυτό άνυδρες. Συνεπώς ο οργανισμός που φέρει λίπος ως καύσιμο δεν είναι υποχρεωμένος να κουβαλά το φορτίο του ύδατος της ενυδάτωσης που συσχετίζεται με τους αποθηκευμένους πολυσακχαρίτες.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Ο άνθρωπος διαθέτει λιπώδη ιστό : κάτω από το δέρμα, στην κοιλιακή κοιλότητα , στους μαζικούς αδένες.</a:t>
            </a:r>
          </a:p>
          <a:p>
            <a:pPr>
              <a:lnSpc>
                <a:spcPct val="80000"/>
              </a:lnSpc>
              <a:defRPr/>
            </a:pPr>
            <a:r>
              <a:rPr lang="el-GR" dirty="0" smtClean="0"/>
              <a:t>Άτομα </a:t>
            </a:r>
            <a:r>
              <a:rPr lang="el-GR" dirty="0"/>
              <a:t>με μέτρια παχυσαρκία διαθέτουν 15-20 </a:t>
            </a:r>
            <a:r>
              <a:rPr lang="en-US" dirty="0"/>
              <a:t>kg </a:t>
            </a:r>
            <a:r>
              <a:rPr lang="el-GR" dirty="0"/>
              <a:t>λίπους.</a:t>
            </a:r>
          </a:p>
          <a:p>
            <a:pPr>
              <a:lnSpc>
                <a:spcPct val="80000"/>
              </a:lnSpc>
              <a:defRPr/>
            </a:pPr>
            <a:r>
              <a:rPr lang="el-GR" dirty="0"/>
              <a:t>Λίπος: </a:t>
            </a:r>
            <a:r>
              <a:rPr lang="el-GR" b="1" dirty="0">
                <a:solidFill>
                  <a:schemeClr val="hlink"/>
                </a:solidFill>
              </a:rPr>
              <a:t>μόνωση</a:t>
            </a:r>
            <a:r>
              <a:rPr lang="el-GR" dirty="0"/>
              <a:t>( φώκιες, ελέφαντες, πιγκουίνοι </a:t>
            </a:r>
            <a:r>
              <a:rPr lang="el-GR" dirty="0" err="1"/>
              <a:t>κ.α</a:t>
            </a:r>
            <a:r>
              <a:rPr lang="el-GR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l-GR" b="1" dirty="0">
                <a:solidFill>
                  <a:schemeClr val="hlink"/>
                </a:solidFill>
              </a:rPr>
              <a:t>Χειμέρια νάρκη</a:t>
            </a:r>
            <a:r>
              <a:rPr lang="el-GR" dirty="0"/>
              <a:t>: μόνωση και αποθήκευση ενέργειας</a:t>
            </a:r>
          </a:p>
          <a:p>
            <a:pPr>
              <a:lnSpc>
                <a:spcPct val="80000"/>
              </a:lnSpc>
              <a:defRPr/>
            </a:pPr>
            <a:r>
              <a:rPr lang="el-GR" dirty="0"/>
              <a:t>Φάλαινες: απόθεμα </a:t>
            </a:r>
            <a:r>
              <a:rPr lang="el-GR" dirty="0" err="1"/>
              <a:t>τρακυλογλυκερολών</a:t>
            </a:r>
            <a:r>
              <a:rPr lang="el-GR" dirty="0"/>
              <a:t> και κηρών επιτρέπει στα ζώα να ταιριάζουν την </a:t>
            </a:r>
            <a:r>
              <a:rPr lang="el-GR" b="1" dirty="0" err="1">
                <a:solidFill>
                  <a:schemeClr val="hlink"/>
                </a:solidFill>
              </a:rPr>
              <a:t>ανωτική</a:t>
            </a:r>
            <a:r>
              <a:rPr lang="el-GR" b="1" dirty="0">
                <a:solidFill>
                  <a:schemeClr val="hlink"/>
                </a:solidFill>
              </a:rPr>
              <a:t> πυκνότητα</a:t>
            </a:r>
            <a:r>
              <a:rPr lang="el-GR" dirty="0"/>
              <a:t> του σώματος με αυτή του περιβάλλοντος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err="1" smtClean="0">
                <a:solidFill>
                  <a:srgbClr val="FF0000"/>
                </a:solidFill>
              </a:rPr>
              <a:t>Ανωτική</a:t>
            </a:r>
            <a:r>
              <a:rPr lang="el-GR" sz="2800" dirty="0" smtClean="0">
                <a:solidFill>
                  <a:srgbClr val="FF0000"/>
                </a:solidFill>
              </a:rPr>
              <a:t> πυκνότητα –φάλαινα( </a:t>
            </a:r>
            <a:r>
              <a:rPr lang="en-US" sz="2800" dirty="0" err="1" smtClean="0">
                <a:solidFill>
                  <a:srgbClr val="FF0000"/>
                </a:solidFill>
              </a:rPr>
              <a:t>physeter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cathodon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ggeliki\Pictures\2015-03-25 fillo3\fillo3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dirty="0" smtClean="0">
                <a:solidFill>
                  <a:srgbClr val="66FF66"/>
                </a:solidFill>
              </a:rPr>
              <a:t>Το λίπος αποθηκεύεται στα κύτταρα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17412" name="Picture 4" descr="1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81075"/>
            <a:ext cx="4826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 </a:t>
            </a:r>
            <a:r>
              <a:rPr lang="el-GR" sz="3100" dirty="0" smtClean="0">
                <a:solidFill>
                  <a:srgbClr val="FF0000"/>
                </a:solidFill>
              </a:rPr>
              <a:t>Πολλά τρόφιμα περιέχουν </a:t>
            </a:r>
            <a:r>
              <a:rPr lang="el-GR" sz="3100" dirty="0" err="1" smtClean="0">
                <a:solidFill>
                  <a:srgbClr val="FF0000"/>
                </a:solidFill>
              </a:rPr>
              <a:t>τριακυλογλυκερόλες</a:t>
            </a:r>
            <a:endParaRPr lang="el-GR" sz="31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err="1" smtClean="0"/>
              <a:t>Ελαια</a:t>
            </a:r>
            <a:r>
              <a:rPr lang="el-GR" dirty="0" smtClean="0"/>
              <a:t> λαχανικών, γαλακτοκομικά προϊόντα , ζωικά λίπη περιέχουν σύνθετα μίγματα απλών και μικτών </a:t>
            </a:r>
            <a:r>
              <a:rPr lang="el-GR" dirty="0" err="1" smtClean="0"/>
              <a:t>τριακυλογλυκερολών</a:t>
            </a:r>
            <a:r>
              <a:rPr lang="el-GR" dirty="0" smtClean="0"/>
              <a:t> .</a:t>
            </a:r>
          </a:p>
          <a:p>
            <a:r>
              <a:rPr lang="el-GR" dirty="0" smtClean="0"/>
              <a:t>Ελαιόλαδο, καλαμποκέλαιο: </a:t>
            </a:r>
            <a:r>
              <a:rPr lang="el-GR" dirty="0" err="1" smtClean="0"/>
              <a:t>τριγλυκερίδια</a:t>
            </a:r>
            <a:r>
              <a:rPr lang="el-GR" dirty="0" smtClean="0"/>
              <a:t> με ακόρεστα λιπαρά οξέα, σε θερμοκρασία δωματίου είναι  υγρά .</a:t>
            </a:r>
          </a:p>
          <a:p>
            <a:r>
              <a:rPr lang="el-GR" dirty="0" smtClean="0"/>
              <a:t> Μετατρέπονται βιομηχανικά σε </a:t>
            </a:r>
            <a:r>
              <a:rPr lang="el-GR" dirty="0" err="1" smtClean="0"/>
              <a:t>σε</a:t>
            </a:r>
            <a:r>
              <a:rPr lang="el-GR" dirty="0" smtClean="0"/>
              <a:t> στερεά λίπη με καταλυτική υδρογόνωση ( ανάγει διπλούς δεσμούς σε απλούς και άλλους σε </a:t>
            </a:r>
            <a:r>
              <a:rPr lang="en-US" dirty="0" smtClean="0"/>
              <a:t>trans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Όταν τα τρόφιμα που είναι πλούσια σε λίπος εκτεθούν για μεγάλο χρονικό διάστημα στο οξυγόνο ταγγίζουν (οξειδωτική διάσπαση των διπλών δεσμών σε ακόρεστα λιπαρά οξέα η οποία παράγει αλδεΰδες και </a:t>
            </a:r>
            <a:r>
              <a:rPr lang="el-GR" dirty="0" err="1" smtClean="0"/>
              <a:t>καρβοξυλικά</a:t>
            </a:r>
            <a:r>
              <a:rPr lang="el-GR" dirty="0" smtClean="0"/>
              <a:t> οξέα μικρότερου μήκους αλυσίδας και συνεπώς υψηλότερης πηκτικότητας.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66FF66"/>
                </a:solidFill>
              </a:rPr>
              <a:t>ΛΙΠΙΔΙΑ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sz="2800" b="1" smtClean="0">
                <a:solidFill>
                  <a:srgbClr val="FFFF00"/>
                </a:solidFill>
              </a:rPr>
              <a:t>Τα βιολογικά λιπίδια είναι χημικώς ετερογενείς ομάδες ενώσεων με κοινό χαρακτηριστικό ότι είναι αδιάλυτες στο ύδωρ.</a:t>
            </a:r>
          </a:p>
          <a:p>
            <a:pPr eaLnBrk="1" hangingPunct="1">
              <a:defRPr/>
            </a:pPr>
            <a:r>
              <a:rPr lang="el-GR" sz="2800" smtClean="0"/>
              <a:t>Εχουν ετερογενείς βιολογικές ιδιότητες και χημεία.</a:t>
            </a:r>
          </a:p>
          <a:p>
            <a:pPr eaLnBrk="1" hangingPunct="1">
              <a:defRPr/>
            </a:pPr>
            <a:r>
              <a:rPr lang="el-GR" sz="2800" b="1" smtClean="0">
                <a:solidFill>
                  <a:srgbClr val="FF0000"/>
                </a:solidFill>
              </a:rPr>
              <a:t>Ιδιότητες</a:t>
            </a:r>
            <a:r>
              <a:rPr lang="el-GR" sz="2800" smtClean="0"/>
              <a:t>: Αποθηκευτικό ρόλο, δομικά λιπίδια, συμπαράγοντες ενζύμων, μεταφορείς ηλεκτρονίων, φωτοδεσμευτικές χρωστικές, υδρόφοβες άγκυρες για τις πρωτεϊνες γαλακτωματοποιητές πεπτικής οδού, ορμόνες ενδοκυτταρικοί αγγελιοφόροι.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σύσταση σε λιπαρά οξέα τριών ελαίων των τροφίμων</a:t>
            </a:r>
            <a:endParaRPr lang="el-GR" dirty="0"/>
          </a:p>
        </p:txBody>
      </p:sp>
      <p:pic>
        <p:nvPicPr>
          <p:cNvPr id="4098" name="Picture 2" descr="C:\Users\Aggeliki\Pictures\2015-03-25 f;yllo 2\f;yllo 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98074" y="2017106"/>
            <a:ext cx="3005051" cy="4106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Οι κηροί λειτουργούν ως αποθήκες ενέργειας και απωθητικά του ύδατος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l-GR" dirty="0" smtClean="0"/>
              <a:t>Οι βιολογικοί κηροί είναι εστέρες μακριών κορεσμένων ( </a:t>
            </a:r>
            <a:r>
              <a:rPr lang="en-US" dirty="0" smtClean="0"/>
              <a:t>C</a:t>
            </a:r>
            <a:r>
              <a:rPr lang="en-US" baseline="-25000" dirty="0" smtClean="0"/>
              <a:t>14</a:t>
            </a:r>
            <a:r>
              <a:rPr lang="en-US" dirty="0" smtClean="0"/>
              <a:t>-C</a:t>
            </a:r>
            <a:r>
              <a:rPr lang="en-US" baseline="-25000" dirty="0" smtClean="0"/>
              <a:t>36</a:t>
            </a:r>
            <a:r>
              <a:rPr lang="en-US" dirty="0" smtClean="0"/>
              <a:t>) </a:t>
            </a:r>
            <a:r>
              <a:rPr lang="el-GR" dirty="0" smtClean="0"/>
              <a:t> και ακόρεστων λιπαρών οξέων ( </a:t>
            </a:r>
            <a:r>
              <a:rPr lang="en-US" dirty="0" smtClean="0"/>
              <a:t>C</a:t>
            </a:r>
            <a:r>
              <a:rPr lang="en-US" baseline="-25000" dirty="0" smtClean="0"/>
              <a:t>16</a:t>
            </a:r>
            <a:r>
              <a:rPr lang="en-US" dirty="0" smtClean="0"/>
              <a:t>-C</a:t>
            </a:r>
            <a:r>
              <a:rPr lang="en-US" baseline="-25000" dirty="0" smtClean="0"/>
              <a:t>30</a:t>
            </a:r>
            <a:r>
              <a:rPr lang="en-US" dirty="0" smtClean="0"/>
              <a:t>) </a:t>
            </a:r>
            <a:r>
              <a:rPr lang="el-GR" dirty="0" smtClean="0"/>
              <a:t> με μακριές αλυσίδες αλκοολών.</a:t>
            </a:r>
          </a:p>
          <a:p>
            <a:r>
              <a:rPr lang="el-GR" dirty="0" err="1" smtClean="0"/>
              <a:t>Εχουν</a:t>
            </a:r>
            <a:r>
              <a:rPr lang="el-GR" dirty="0" smtClean="0"/>
              <a:t> υψηλότερα σημεία τήξης από τις </a:t>
            </a:r>
            <a:r>
              <a:rPr lang="el-GR" dirty="0" err="1" smtClean="0"/>
              <a:t>τριακυλογλυκερόλες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Κηροί</a:t>
            </a:r>
            <a:endParaRPr lang="el-GR" dirty="0"/>
          </a:p>
        </p:txBody>
      </p:sp>
      <p:pic>
        <p:nvPicPr>
          <p:cNvPr id="6146" name="Picture 2" descr="C:\Users\Aggeliki\Pictures\2015-03-25 gillo4\gillo4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71517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Δομικά λιπίδια των μεμβρανών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Βιολογικές μεμβράνες : </a:t>
            </a:r>
            <a:r>
              <a:rPr lang="el-GR" dirty="0" smtClean="0">
                <a:solidFill>
                  <a:srgbClr val="92D050"/>
                </a:solidFill>
              </a:rPr>
              <a:t>διπλό </a:t>
            </a:r>
            <a:r>
              <a:rPr lang="el-GR" dirty="0" err="1" smtClean="0">
                <a:solidFill>
                  <a:srgbClr val="92D050"/>
                </a:solidFill>
              </a:rPr>
              <a:t>λιπιδιακό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r>
              <a:rPr lang="el-GR" dirty="0" err="1" smtClean="0">
                <a:solidFill>
                  <a:srgbClr val="92D050"/>
                </a:solidFill>
              </a:rPr>
              <a:t>στρώμα</a:t>
            </a:r>
            <a:r>
              <a:rPr lang="el-GR" dirty="0" err="1" smtClean="0">
                <a:sym typeface="Wingdings" pitchFamily="2" charset="2"/>
              </a:rPr>
              <a:t>φραγμός</a:t>
            </a:r>
            <a:r>
              <a:rPr lang="el-GR" dirty="0" smtClean="0">
                <a:sym typeface="Wingdings" pitchFamily="2" charset="2"/>
              </a:rPr>
              <a:t> στη δίοδο των πολικών μορίων και ιόντων.</a:t>
            </a:r>
          </a:p>
          <a:p>
            <a:r>
              <a:rPr lang="el-GR" dirty="0" smtClean="0">
                <a:sym typeface="Wingdings" pitchFamily="2" charset="2"/>
              </a:rPr>
              <a:t>Τα </a:t>
            </a:r>
            <a:r>
              <a:rPr lang="el-GR" dirty="0" err="1" smtClean="0">
                <a:sym typeface="Wingdings" pitchFamily="2" charset="2"/>
              </a:rPr>
              <a:t>μεμβρανικά</a:t>
            </a:r>
            <a:r>
              <a:rPr lang="el-GR" dirty="0" smtClean="0">
                <a:sym typeface="Wingdings" pitchFamily="2" charset="2"/>
              </a:rPr>
              <a:t> λιπίδια είναι </a:t>
            </a:r>
            <a:r>
              <a:rPr lang="el-GR" dirty="0" err="1" smtClean="0">
                <a:solidFill>
                  <a:srgbClr val="92D050"/>
                </a:solidFill>
                <a:sym typeface="Wingdings" pitchFamily="2" charset="2"/>
              </a:rPr>
              <a:t>αμφιπολικά</a:t>
            </a:r>
            <a:r>
              <a:rPr lang="el-GR" dirty="0" smtClean="0">
                <a:sym typeface="Wingdings" pitchFamily="2" charset="2"/>
              </a:rPr>
              <a:t>: το ένα άκρο του μορίου είναι υδρόφοβο ενώ το άλλο υδρόφιλο.</a:t>
            </a:r>
          </a:p>
          <a:p>
            <a:r>
              <a:rPr lang="el-GR" dirty="0" smtClean="0">
                <a:sym typeface="Wingdings" pitchFamily="2" charset="2"/>
              </a:rPr>
              <a:t>Συσκευάζονται σε φύλλα που ονομάζονται « </a:t>
            </a:r>
            <a:r>
              <a:rPr lang="el-GR" dirty="0" err="1" smtClean="0">
                <a:solidFill>
                  <a:srgbClr val="92D050"/>
                </a:solidFill>
                <a:sym typeface="Wingdings" pitchFamily="2" charset="2"/>
              </a:rPr>
              <a:t>λιπιδιακές</a:t>
            </a:r>
            <a:r>
              <a:rPr lang="el-GR" dirty="0" smtClean="0">
                <a:solidFill>
                  <a:srgbClr val="92D050"/>
                </a:solidFill>
                <a:sym typeface="Wingdings" pitchFamily="2" charset="2"/>
              </a:rPr>
              <a:t> </a:t>
            </a:r>
            <a:r>
              <a:rPr lang="el-GR" dirty="0" err="1" smtClean="0">
                <a:solidFill>
                  <a:srgbClr val="92D050"/>
                </a:solidFill>
                <a:sym typeface="Wingdings" pitchFamily="2" charset="2"/>
              </a:rPr>
              <a:t>διπλοστοιβάδες</a:t>
            </a:r>
            <a:r>
              <a:rPr lang="el-GR" dirty="0" smtClean="0">
                <a:solidFill>
                  <a:srgbClr val="92D050"/>
                </a:solidFill>
                <a:sym typeface="Wingdings" pitchFamily="2" charset="2"/>
              </a:rPr>
              <a:t>».</a:t>
            </a:r>
            <a:endParaRPr lang="el-GR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Αποθηκευτικά και </a:t>
            </a:r>
            <a:r>
              <a:rPr lang="el-GR" sz="3200" dirty="0" err="1" smtClean="0"/>
              <a:t>μεμβρανικά</a:t>
            </a:r>
            <a:r>
              <a:rPr lang="el-GR" sz="3200" dirty="0" smtClean="0"/>
              <a:t> λιπίδια</a:t>
            </a:r>
            <a:endParaRPr lang="el-GR" sz="3200" dirty="0"/>
          </a:p>
        </p:txBody>
      </p:sp>
      <p:pic>
        <p:nvPicPr>
          <p:cNvPr id="8194" name="Picture 2" descr="C:\Users\Aggeliki\Pictures\2015-03-25 gillo5\gillo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8687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Τα </a:t>
            </a:r>
            <a:r>
              <a:rPr lang="el-GR" sz="3200" dirty="0" err="1" smtClean="0"/>
              <a:t>γλυκεροφωσφολιπίδια</a:t>
            </a:r>
            <a:r>
              <a:rPr lang="el-GR" sz="3200" dirty="0" smtClean="0"/>
              <a:t> είναι παράγωγα του </a:t>
            </a:r>
            <a:r>
              <a:rPr lang="el-GR" sz="3200" dirty="0" err="1" smtClean="0"/>
              <a:t>φωσφατιδικού</a:t>
            </a:r>
            <a:r>
              <a:rPr lang="el-GR" sz="3200" dirty="0" smtClean="0"/>
              <a:t> οξέος</a:t>
            </a:r>
            <a:endParaRPr lang="el-GR" sz="3200" dirty="0"/>
          </a:p>
        </p:txBody>
      </p:sp>
      <p:pic>
        <p:nvPicPr>
          <p:cNvPr id="9218" name="Picture 2" descr="C:\Users\Aggeliki\Pictures\2015-03-25 fillo6\fillo6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857364"/>
            <a:ext cx="650085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Τα </a:t>
            </a:r>
            <a:r>
              <a:rPr lang="el-GR" sz="3200" dirty="0" err="1" smtClean="0">
                <a:solidFill>
                  <a:srgbClr val="FF0000"/>
                </a:solidFill>
              </a:rPr>
              <a:t>γλυκεροφωσφολιπίδια</a:t>
            </a:r>
            <a:r>
              <a:rPr lang="el-GR" sz="3200" dirty="0" smtClean="0">
                <a:solidFill>
                  <a:srgbClr val="FF0000"/>
                </a:solidFill>
              </a:rPr>
              <a:t> είναι παράγωγα του </a:t>
            </a:r>
            <a:r>
              <a:rPr lang="el-GR" sz="3200" dirty="0" err="1" smtClean="0">
                <a:solidFill>
                  <a:srgbClr val="FF0000"/>
                </a:solidFill>
              </a:rPr>
              <a:t>φωσφατιδικού</a:t>
            </a:r>
            <a:r>
              <a:rPr lang="el-GR" sz="3200" dirty="0" smtClean="0">
                <a:solidFill>
                  <a:srgbClr val="FF0000"/>
                </a:solidFill>
              </a:rPr>
              <a:t> οξέος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Σε όλες τις περιπτώσεις η ομάδα της κεφαλής συνδέεται με τη </a:t>
            </a:r>
            <a:r>
              <a:rPr lang="el-GR" dirty="0" err="1" smtClean="0"/>
              <a:t>γλυκερόλη</a:t>
            </a:r>
            <a:r>
              <a:rPr lang="el-GR" dirty="0" smtClean="0"/>
              <a:t> μέσω ενός </a:t>
            </a:r>
            <a:r>
              <a:rPr lang="el-GR" dirty="0" err="1" smtClean="0">
                <a:solidFill>
                  <a:srgbClr val="FFFF00"/>
                </a:solidFill>
              </a:rPr>
              <a:t>φωσφοδιεστερικού</a:t>
            </a:r>
            <a:r>
              <a:rPr lang="el-GR" dirty="0" smtClean="0">
                <a:solidFill>
                  <a:srgbClr val="FFFF00"/>
                </a:solidFill>
              </a:rPr>
              <a:t> δεσμού </a:t>
            </a:r>
            <a:r>
              <a:rPr lang="el-GR" dirty="0" smtClean="0"/>
              <a:t>στο οποίο η φωσφορική ομάδα φέρει ένα </a:t>
            </a:r>
            <a:r>
              <a:rPr lang="el-GR" dirty="0" smtClean="0">
                <a:solidFill>
                  <a:srgbClr val="FFFF00"/>
                </a:solidFill>
              </a:rPr>
              <a:t>αρνητικό φορτίο </a:t>
            </a:r>
            <a:r>
              <a:rPr lang="el-GR" dirty="0" smtClean="0"/>
              <a:t>σε ουδέτερο </a:t>
            </a:r>
            <a:r>
              <a:rPr lang="en-US" dirty="0" err="1" smtClean="0"/>
              <a:t>pH.</a:t>
            </a:r>
            <a:endParaRPr lang="en-US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κατανομή των λιπαρών οξέων εμφανίζουν μεγάλη ποικιλία.</a:t>
            </a:r>
          </a:p>
          <a:p>
            <a:r>
              <a:rPr lang="el-GR" dirty="0" smtClean="0"/>
              <a:t>Η κατανομή είναι διαφορετική για διαφορετικούς οργανισμούς , διαφορετικούς ιστούς του ίδιου οργανισμού . 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Ορισμένα </a:t>
            </a:r>
            <a:r>
              <a:rPr lang="el-GR" sz="2800" dirty="0" err="1" smtClean="0">
                <a:solidFill>
                  <a:srgbClr val="FF0000"/>
                </a:solidFill>
              </a:rPr>
              <a:t>φωσφολιπίδια</a:t>
            </a:r>
            <a:r>
              <a:rPr lang="el-GR" sz="2800" dirty="0" smtClean="0">
                <a:solidFill>
                  <a:srgbClr val="FF0000"/>
                </a:solidFill>
              </a:rPr>
              <a:t> έχουν  λιπαρά οξέα συνδεδεμένα με </a:t>
            </a:r>
            <a:r>
              <a:rPr lang="el-GR" sz="2800" dirty="0" err="1" smtClean="0">
                <a:solidFill>
                  <a:srgbClr val="FF0000"/>
                </a:solidFill>
              </a:rPr>
              <a:t>αιθερικούς</a:t>
            </a:r>
            <a:r>
              <a:rPr lang="el-GR" sz="2800" dirty="0" smtClean="0">
                <a:solidFill>
                  <a:srgbClr val="FF0000"/>
                </a:solidFill>
              </a:rPr>
              <a:t> δεσμούς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Aggeliki\Pictures\2015-03-25 fillo7\fillo7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71530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941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Μια από τις δύο </a:t>
            </a:r>
            <a:r>
              <a:rPr lang="el-GR" dirty="0" err="1" smtClean="0">
                <a:solidFill>
                  <a:srgbClr val="FFFF00"/>
                </a:solidFill>
              </a:rPr>
              <a:t>ακυλικές</a:t>
            </a:r>
            <a:r>
              <a:rPr lang="el-GR" dirty="0" smtClean="0">
                <a:solidFill>
                  <a:srgbClr val="FFFF00"/>
                </a:solidFill>
              </a:rPr>
              <a:t> αλυσίδες συνδέεται με την </a:t>
            </a:r>
            <a:r>
              <a:rPr lang="el-GR" dirty="0" err="1" smtClean="0">
                <a:solidFill>
                  <a:srgbClr val="FFFF00"/>
                </a:solidFill>
              </a:rPr>
              <a:t>γλυκερόλη</a:t>
            </a:r>
            <a:r>
              <a:rPr lang="el-GR" dirty="0" smtClean="0">
                <a:solidFill>
                  <a:srgbClr val="FFFF00"/>
                </a:solidFill>
              </a:rPr>
              <a:t> μέσω </a:t>
            </a:r>
            <a:r>
              <a:rPr lang="el-GR" dirty="0" err="1" smtClean="0">
                <a:solidFill>
                  <a:srgbClr val="FFFF00"/>
                </a:solidFill>
              </a:rPr>
              <a:t>αιθερικού</a:t>
            </a:r>
            <a:r>
              <a:rPr lang="el-GR" dirty="0" smtClean="0">
                <a:solidFill>
                  <a:srgbClr val="FFFF00"/>
                </a:solidFill>
              </a:rPr>
              <a:t> και όχι </a:t>
            </a:r>
            <a:r>
              <a:rPr lang="el-GR" dirty="0" err="1" smtClean="0">
                <a:solidFill>
                  <a:srgbClr val="FFFF00"/>
                </a:solidFill>
              </a:rPr>
              <a:t>εστερικού</a:t>
            </a:r>
            <a:r>
              <a:rPr lang="el-GR" dirty="0" smtClean="0">
                <a:solidFill>
                  <a:srgbClr val="FFFF00"/>
                </a:solidFill>
              </a:rPr>
              <a:t> δεσμού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καρδιακός ιστός των σπονδυλωτών είναι πολύ πλούσιος σε </a:t>
            </a:r>
            <a:r>
              <a:rPr lang="el-GR" dirty="0" smtClean="0">
                <a:solidFill>
                  <a:srgbClr val="92D050"/>
                </a:solidFill>
              </a:rPr>
              <a:t>αιθέρια λιπίδια</a:t>
            </a:r>
            <a:r>
              <a:rPr lang="el-GR" dirty="0" smtClean="0"/>
              <a:t>. Περίπου τα μισά </a:t>
            </a:r>
            <a:r>
              <a:rPr lang="el-GR" dirty="0" err="1" smtClean="0"/>
              <a:t>φωσφολιπίδια</a:t>
            </a:r>
            <a:r>
              <a:rPr lang="el-GR" dirty="0" smtClean="0"/>
              <a:t> της καρδιάς είναι </a:t>
            </a:r>
            <a:r>
              <a:rPr lang="el-GR" dirty="0" err="1" smtClean="0">
                <a:solidFill>
                  <a:srgbClr val="FFFF00"/>
                </a:solidFill>
              </a:rPr>
              <a:t>πλασμαλογόνα</a:t>
            </a:r>
            <a:r>
              <a:rPr lang="el-GR" dirty="0" smtClean="0">
                <a:solidFill>
                  <a:srgbClr val="FFFF00"/>
                </a:solidFill>
              </a:rPr>
              <a:t>.</a:t>
            </a:r>
          </a:p>
          <a:p>
            <a:r>
              <a:rPr lang="el-GR" dirty="0" smtClean="0"/>
              <a:t>Οι μεμβράνες των </a:t>
            </a:r>
            <a:r>
              <a:rPr lang="el-GR" dirty="0" err="1" smtClean="0"/>
              <a:t>αλόφιλων</a:t>
            </a:r>
            <a:r>
              <a:rPr lang="el-GR" dirty="0" smtClean="0"/>
              <a:t> βακτηριδίων , βλεφαριδοφόρων πρωτίστων , ασπόνδυλων περιέχουν μεγάλη αναλογία </a:t>
            </a:r>
            <a:r>
              <a:rPr lang="el-GR" dirty="0" err="1" smtClean="0"/>
              <a:t>αιθερικών</a:t>
            </a:r>
            <a:r>
              <a:rPr lang="el-GR" dirty="0" smtClean="0"/>
              <a:t> λιπιδίων.</a:t>
            </a:r>
          </a:p>
          <a:p>
            <a:r>
              <a:rPr lang="el-GR" dirty="0"/>
              <a:t> </a:t>
            </a:r>
            <a:r>
              <a:rPr lang="el-GR" dirty="0" smtClean="0">
                <a:solidFill>
                  <a:srgbClr val="FFFF00"/>
                </a:solidFill>
              </a:rPr>
              <a:t>Η λειτουργική σημασία των </a:t>
            </a:r>
            <a:r>
              <a:rPr lang="el-GR" dirty="0" err="1" smtClean="0">
                <a:solidFill>
                  <a:srgbClr val="FFFF00"/>
                </a:solidFill>
              </a:rPr>
              <a:t>αιθερικών</a:t>
            </a:r>
            <a:r>
              <a:rPr lang="el-GR" dirty="0" smtClean="0">
                <a:solidFill>
                  <a:srgbClr val="FFFF00"/>
                </a:solidFill>
              </a:rPr>
              <a:t> λιπιδίων σε αυτές τις μεμβράνες είναι άγνωστη 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Παράγοντας ενεργοποίησης των αιμοπεταλίων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>
                <a:solidFill>
                  <a:srgbClr val="FFFF00"/>
                </a:solidFill>
              </a:rPr>
              <a:t>Αιθερικό</a:t>
            </a:r>
            <a:r>
              <a:rPr lang="el-GR" dirty="0" smtClean="0">
                <a:solidFill>
                  <a:srgbClr val="FFFF00"/>
                </a:solidFill>
              </a:rPr>
              <a:t> λιπίδιο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Ισχυρό μοριακό σήμα</a:t>
            </a:r>
          </a:p>
          <a:p>
            <a:r>
              <a:rPr lang="el-GR" dirty="0" smtClean="0"/>
              <a:t>Εκλύεται από </a:t>
            </a:r>
            <a:r>
              <a:rPr lang="el-GR" dirty="0" err="1" smtClean="0"/>
              <a:t>βασεόφιλα</a:t>
            </a:r>
            <a:r>
              <a:rPr lang="el-GR" dirty="0" smtClean="0"/>
              <a:t> και ενεργοποιεί το πολλαπλασιασμό των αιμοπεταλίων και την απελευθέρωση </a:t>
            </a:r>
            <a:r>
              <a:rPr lang="el-GR" dirty="0" err="1" smtClean="0">
                <a:solidFill>
                  <a:srgbClr val="FFFF00"/>
                </a:solidFill>
              </a:rPr>
              <a:t>σεροτονίνης</a:t>
            </a:r>
            <a:r>
              <a:rPr lang="el-GR" dirty="0" smtClean="0"/>
              <a:t> από τα αιμοπετάλια (</a:t>
            </a:r>
            <a:r>
              <a:rPr lang="el-GR" dirty="0" err="1" smtClean="0"/>
              <a:t>αγγειοσύσπαση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Ασκεί ποικίλες επιδράσεις στην καρδιά , στο ήπαρ, στην μήτρα και στους πνεύμονες , στην φλεγμονή και την αλλεργική απάντηση.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Δομή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και λειτουργία λιπιδίων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Γενικά περί λιπιδίων</a:t>
            </a:r>
          </a:p>
          <a:p>
            <a:r>
              <a:rPr lang="el-GR" dirty="0" smtClean="0"/>
              <a:t>Αποθηκευτικά λιπίδια (</a:t>
            </a:r>
            <a:r>
              <a:rPr lang="el-GR" dirty="0" err="1" smtClean="0"/>
              <a:t>τριγλυκερίδια</a:t>
            </a:r>
            <a:r>
              <a:rPr lang="el-GR" dirty="0" smtClean="0"/>
              <a:t>) </a:t>
            </a:r>
          </a:p>
          <a:p>
            <a:r>
              <a:rPr lang="el-GR" dirty="0" smtClean="0"/>
              <a:t>Δομικά </a:t>
            </a:r>
            <a:r>
              <a:rPr lang="el-GR" dirty="0" err="1" smtClean="0"/>
              <a:t>λιπιδια</a:t>
            </a:r>
            <a:r>
              <a:rPr lang="el-GR" dirty="0" smtClean="0"/>
              <a:t> μεμβρανών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sz="2000" dirty="0" smtClean="0"/>
              <a:t>-</a:t>
            </a:r>
            <a:r>
              <a:rPr lang="el-GR" sz="2000" dirty="0" err="1" smtClean="0"/>
              <a:t>Φωσφολιπίδια</a:t>
            </a:r>
            <a:endParaRPr lang="el-GR" sz="2000" dirty="0" smtClean="0"/>
          </a:p>
          <a:p>
            <a:pP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-</a:t>
            </a:r>
            <a:r>
              <a:rPr lang="el-GR" sz="2000" dirty="0" err="1" smtClean="0"/>
              <a:t>Σφιγγολιπίδια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-Χοληστερόλη</a:t>
            </a:r>
          </a:p>
          <a:p>
            <a:pPr>
              <a:buNone/>
            </a:pPr>
            <a:r>
              <a:rPr lang="el-GR" dirty="0" smtClean="0"/>
              <a:t>Λιπίδια ως ενδοκυττάρια σήματα, </a:t>
            </a:r>
            <a:r>
              <a:rPr lang="el-GR" dirty="0" err="1" smtClean="0"/>
              <a:t>συνπαράγοντες</a:t>
            </a:r>
            <a:r>
              <a:rPr lang="el-GR" dirty="0" smtClean="0"/>
              <a:t> χρωστικές</a:t>
            </a:r>
          </a:p>
          <a:p>
            <a:pPr>
              <a:buNone/>
            </a:pPr>
            <a:r>
              <a:rPr lang="en-US" sz="2400" dirty="0" smtClean="0"/>
              <a:t>  -</a:t>
            </a:r>
            <a:r>
              <a:rPr lang="el-GR" sz="2400" dirty="0" err="1" smtClean="0"/>
              <a:t>Φωσφατιδυλοϊνοσιτόλη</a:t>
            </a:r>
            <a:r>
              <a:rPr lang="el-GR" sz="2400" dirty="0" smtClean="0"/>
              <a:t>, </a:t>
            </a:r>
            <a:r>
              <a:rPr lang="el-GR" sz="2400" dirty="0" err="1" smtClean="0"/>
              <a:t>σφιγγοσίνη</a:t>
            </a: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   -</a:t>
            </a:r>
            <a:r>
              <a:rPr lang="el-GR" sz="2400" dirty="0" err="1" smtClean="0"/>
              <a:t>Παρακρινής</a:t>
            </a:r>
            <a:r>
              <a:rPr lang="el-GR" sz="2400" dirty="0" smtClean="0"/>
              <a:t> δράση </a:t>
            </a:r>
            <a:r>
              <a:rPr lang="el-GR" sz="2400" dirty="0" err="1" smtClean="0"/>
              <a:t>εικοσανοειδών</a:t>
            </a: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   -</a:t>
            </a:r>
            <a:r>
              <a:rPr lang="el-GR" sz="2400" dirty="0" err="1" smtClean="0"/>
              <a:t>Στεροειδείς</a:t>
            </a:r>
            <a:r>
              <a:rPr lang="el-GR" sz="2400" dirty="0" smtClean="0"/>
              <a:t> ορμόνες</a:t>
            </a:r>
          </a:p>
          <a:p>
            <a:pPr>
              <a:buNone/>
            </a:pPr>
            <a:r>
              <a:rPr lang="en-US" sz="2400" dirty="0" smtClean="0"/>
              <a:t>  -</a:t>
            </a:r>
            <a:r>
              <a:rPr lang="el-GR" sz="2400" dirty="0" smtClean="0"/>
              <a:t>Χολικά άλατα</a:t>
            </a:r>
          </a:p>
          <a:p>
            <a:pPr>
              <a:buNone/>
            </a:pPr>
            <a:r>
              <a:rPr lang="en-US" sz="2400" dirty="0" smtClean="0"/>
              <a:t>  -</a:t>
            </a:r>
            <a:r>
              <a:rPr lang="el-GR" sz="2400" dirty="0" smtClean="0"/>
              <a:t>Λιποδιαλυτές βιταμίνες Α</a:t>
            </a:r>
            <a:r>
              <a:rPr lang="en-US" sz="2400" dirty="0" smtClean="0"/>
              <a:t>DEK</a:t>
            </a:r>
            <a:endParaRPr lang="el-GR" sz="24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Γαλακτολιπίδια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Επικρατεί στα </a:t>
            </a:r>
            <a:r>
              <a:rPr lang="el-GR" dirty="0" smtClean="0">
                <a:solidFill>
                  <a:srgbClr val="FF0000"/>
                </a:solidFill>
              </a:rPr>
              <a:t>φυτικά κύτταρα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Ένα ή δύο </a:t>
            </a:r>
            <a:r>
              <a:rPr lang="el-GR" dirty="0" err="1" smtClean="0">
                <a:solidFill>
                  <a:srgbClr val="FFFF00"/>
                </a:solidFill>
              </a:rPr>
              <a:t>καταλοιπα</a:t>
            </a:r>
            <a:r>
              <a:rPr lang="el-GR" dirty="0" smtClean="0">
                <a:solidFill>
                  <a:srgbClr val="FFFF00"/>
                </a:solidFill>
              </a:rPr>
              <a:t> γαλακτόζης συνδέονται με </a:t>
            </a:r>
            <a:r>
              <a:rPr lang="el-GR" dirty="0" err="1" smtClean="0">
                <a:solidFill>
                  <a:srgbClr val="FFFF00"/>
                </a:solidFill>
              </a:rPr>
              <a:t>γλυκοζιτικό</a:t>
            </a:r>
            <a:r>
              <a:rPr lang="el-GR" dirty="0" smtClean="0">
                <a:solidFill>
                  <a:srgbClr val="FFFF00"/>
                </a:solidFill>
              </a:rPr>
              <a:t> δεσμό στο </a:t>
            </a:r>
            <a:r>
              <a:rPr lang="en-US" dirty="0" smtClean="0">
                <a:solidFill>
                  <a:srgbClr val="FFFF00"/>
                </a:solidFill>
              </a:rPr>
              <a:t>C-3</a:t>
            </a:r>
            <a:r>
              <a:rPr lang="el-GR" dirty="0" smtClean="0">
                <a:solidFill>
                  <a:srgbClr val="FFFF00"/>
                </a:solidFill>
              </a:rPr>
              <a:t> μιας 1,2-διακυλογλυκερόλης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Εντοπίζονται στις θυλακοειδής μεμβράνες των </a:t>
            </a:r>
            <a:r>
              <a:rPr lang="el-GR" dirty="0" err="1" smtClean="0"/>
              <a:t>χλωροπλαστών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Αποτελούν το 70-80% του συνόλου των λιπιδίων ενός αγγειακού φυτού.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Φώσφορος:</a:t>
            </a:r>
            <a:r>
              <a:rPr lang="el-GR" dirty="0" smtClean="0"/>
              <a:t> δυσεύρετο θρεπτικό συστατικό για τα φυτά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Θειολιπίδια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ένα </a:t>
            </a:r>
            <a:r>
              <a:rPr lang="el-GR" dirty="0" err="1" smtClean="0"/>
              <a:t>σουλφονομένο</a:t>
            </a:r>
            <a:r>
              <a:rPr lang="el-GR" dirty="0" smtClean="0"/>
              <a:t> κατάλοιπο γλυκόζης ενώνεται με </a:t>
            </a:r>
            <a:r>
              <a:rPr lang="el-GR" dirty="0" err="1" smtClean="0"/>
              <a:t>γλυκοζιτικό</a:t>
            </a:r>
            <a:r>
              <a:rPr lang="el-GR" dirty="0" smtClean="0"/>
              <a:t> δεσμό με μια </a:t>
            </a:r>
            <a:r>
              <a:rPr lang="el-GR" dirty="0" err="1" smtClean="0"/>
              <a:t>διακυλογλυκερόλη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Σφιγγολιπίδια</a:t>
            </a:r>
            <a:endParaRPr lang="el-GR" dirty="0"/>
          </a:p>
        </p:txBody>
      </p:sp>
      <p:pic>
        <p:nvPicPr>
          <p:cNvPr id="11266" name="Picture 2" descr="C:\Users\Aggeliki\Pictures\2015-03-25 fillo8\fillo8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858180" cy="5054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dirty="0" err="1" smtClean="0"/>
              <a:t>Σφιγγολιπίδια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l-GR" dirty="0" err="1" smtClean="0">
                <a:solidFill>
                  <a:srgbClr val="FFFF00"/>
                </a:solidFill>
              </a:rPr>
              <a:t>Σφιγγομυελίνες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κυτταρική μεμβράνη των ζωικών κυττάρων, </a:t>
            </a:r>
            <a:r>
              <a:rPr lang="el-GR" dirty="0" err="1" smtClean="0"/>
              <a:t>μυελίνη</a:t>
            </a:r>
            <a:r>
              <a:rPr lang="el-GR" dirty="0" smtClean="0"/>
              <a:t> 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Γλυκοσφιγγολιπιδια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εξωτερική επιφάνεια της κυτταρικής μεμβράνης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Τα </a:t>
            </a:r>
            <a:r>
              <a:rPr lang="el-GR" dirty="0" err="1" smtClean="0">
                <a:solidFill>
                  <a:srgbClr val="FFFF00"/>
                </a:solidFill>
              </a:rPr>
              <a:t>κερεβροζίδια</a:t>
            </a:r>
            <a:r>
              <a:rPr lang="el-GR" dirty="0" smtClean="0"/>
              <a:t>: φέρουν ένα σάκχαρο συνδεδεμένο στο </a:t>
            </a:r>
            <a:r>
              <a:rPr lang="el-GR" dirty="0" err="1" smtClean="0"/>
              <a:t>κεραμίδιο</a:t>
            </a:r>
            <a:r>
              <a:rPr lang="el-GR" dirty="0" smtClean="0"/>
              <a:t>. </a:t>
            </a:r>
            <a:r>
              <a:rPr lang="el-GR" dirty="0" err="1" smtClean="0"/>
              <a:t>Οσα</a:t>
            </a:r>
            <a:r>
              <a:rPr lang="el-GR" dirty="0" smtClean="0"/>
              <a:t> περιέχουν γαλακτόζη </a:t>
            </a:r>
            <a:r>
              <a:rPr lang="el-GR" dirty="0" err="1" smtClean="0">
                <a:sym typeface="Wingdings" pitchFamily="2" charset="2"/>
              </a:rPr>
              <a:t>μεμβράνη</a:t>
            </a:r>
            <a:r>
              <a:rPr lang="el-GR" dirty="0" smtClean="0">
                <a:sym typeface="Wingdings" pitchFamily="2" charset="2"/>
              </a:rPr>
              <a:t> των κύτταρων του νευρικού ιστού.  </a:t>
            </a:r>
            <a:r>
              <a:rPr lang="el-GR" dirty="0" err="1" smtClean="0">
                <a:sym typeface="Wingdings" pitchFamily="2" charset="2"/>
              </a:rPr>
              <a:t>Οσα</a:t>
            </a:r>
            <a:r>
              <a:rPr lang="el-GR" dirty="0" smtClean="0">
                <a:sym typeface="Wingdings" pitchFamily="2" charset="2"/>
              </a:rPr>
              <a:t>  περιέχουν </a:t>
            </a:r>
            <a:r>
              <a:rPr lang="el-GR" dirty="0" err="1" smtClean="0">
                <a:sym typeface="Wingdings" pitchFamily="2" charset="2"/>
              </a:rPr>
              <a:t>γλυκόζη</a:t>
            </a:r>
            <a:r>
              <a:rPr lang="el-GR" dirty="0" smtClean="0">
                <a:sym typeface="Wingdings" pitchFamily="2" charset="2"/>
              </a:rPr>
              <a:t> μεμβράνη μη νευρικών κυττάρων.</a:t>
            </a:r>
          </a:p>
          <a:p>
            <a:r>
              <a:rPr lang="el-GR" dirty="0" err="1" smtClean="0">
                <a:solidFill>
                  <a:srgbClr val="FFFF00"/>
                </a:solidFill>
                <a:sym typeface="Wingdings" pitchFamily="2" charset="2"/>
              </a:rPr>
              <a:t>Γαγγλιοσίδια</a:t>
            </a:r>
            <a:r>
              <a:rPr lang="el-GR" dirty="0" smtClean="0">
                <a:solidFill>
                  <a:srgbClr val="FFFF00"/>
                </a:solidFill>
                <a:sym typeface="Wingdings" pitchFamily="2" charset="2"/>
              </a:rPr>
              <a:t>: 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 smtClean="0">
                <a:solidFill>
                  <a:srgbClr val="FF0000"/>
                </a:solidFill>
              </a:rPr>
              <a:t>Σφιγγολιπιδια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Στον άνθρωπο έχουν αναγνωριστεί τουλάχιστον 60 διαφορετικά </a:t>
            </a:r>
            <a:r>
              <a:rPr lang="el-GR" dirty="0" err="1" smtClean="0"/>
              <a:t>σφιγγολιπίδια</a:t>
            </a:r>
            <a:r>
              <a:rPr lang="el-GR" dirty="0" smtClean="0"/>
              <a:t> στις κυτταρικές μεμβράνες</a:t>
            </a:r>
          </a:p>
          <a:p>
            <a:r>
              <a:rPr lang="el-GR" dirty="0" smtClean="0"/>
              <a:t>Για  λίγα μόνο </a:t>
            </a:r>
            <a:r>
              <a:rPr lang="el-GR" dirty="0" err="1" smtClean="0"/>
              <a:t>σφιγγολιπίδια</a:t>
            </a:r>
            <a:r>
              <a:rPr lang="el-GR" dirty="0" smtClean="0"/>
              <a:t> έχει αναγνωριστεί η βιολογική τους λειτουργία.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Οι </a:t>
            </a:r>
            <a:r>
              <a:rPr lang="el-GR" dirty="0" err="1" smtClean="0">
                <a:solidFill>
                  <a:srgbClr val="FFFF00"/>
                </a:solidFill>
              </a:rPr>
              <a:t>υδρογονανθρακικές</a:t>
            </a:r>
            <a:r>
              <a:rPr lang="el-GR" dirty="0" smtClean="0">
                <a:solidFill>
                  <a:srgbClr val="FFFF00"/>
                </a:solidFill>
              </a:rPr>
              <a:t> μονάδες ορισμένων </a:t>
            </a:r>
            <a:r>
              <a:rPr lang="el-GR" dirty="0" err="1" smtClean="0">
                <a:solidFill>
                  <a:srgbClr val="FFFF00"/>
                </a:solidFill>
              </a:rPr>
              <a:t>σφιγγολιπιδίων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u="sng" dirty="0" smtClean="0">
                <a:solidFill>
                  <a:srgbClr val="FFFF00"/>
                </a:solidFill>
              </a:rPr>
              <a:t>προσδιορίζουν τις ομάδες αίματος </a:t>
            </a:r>
            <a:r>
              <a:rPr lang="el-GR" dirty="0" smtClean="0">
                <a:solidFill>
                  <a:srgbClr val="FFFF00"/>
                </a:solidFill>
              </a:rPr>
              <a:t>του ανθρώπου και έτσι καθορίζουν τον τύπο του αίματος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Συγκεντρώνονται στην εξωτερική επιφάνεια των κύτταρων : </a:t>
            </a:r>
            <a:r>
              <a:rPr lang="el-GR" dirty="0" smtClean="0">
                <a:solidFill>
                  <a:srgbClr val="92D050"/>
                </a:solidFill>
              </a:rPr>
              <a:t>σημεία αναγνώρισης για </a:t>
            </a:r>
            <a:r>
              <a:rPr lang="el-GR" dirty="0" err="1" smtClean="0">
                <a:solidFill>
                  <a:srgbClr val="92D050"/>
                </a:solidFill>
              </a:rPr>
              <a:t>εξωκυτταρικά</a:t>
            </a:r>
            <a:r>
              <a:rPr lang="el-GR" dirty="0" smtClean="0">
                <a:solidFill>
                  <a:srgbClr val="92D050"/>
                </a:solidFill>
              </a:rPr>
              <a:t> μόρια.</a:t>
            </a:r>
          </a:p>
          <a:p>
            <a:r>
              <a:rPr lang="el-GR" dirty="0" smtClean="0"/>
              <a:t>Κατά </a:t>
            </a:r>
            <a:r>
              <a:rPr lang="el-GR" dirty="0" smtClean="0">
                <a:solidFill>
                  <a:srgbClr val="7030A0"/>
                </a:solidFill>
              </a:rPr>
              <a:t>την </a:t>
            </a:r>
            <a:r>
              <a:rPr lang="el-GR" dirty="0" err="1" smtClean="0">
                <a:solidFill>
                  <a:srgbClr val="7030A0"/>
                </a:solidFill>
              </a:rPr>
              <a:t>ογκογένεση</a:t>
            </a:r>
            <a:r>
              <a:rPr lang="el-GR" dirty="0" smtClean="0">
                <a:solidFill>
                  <a:srgbClr val="7030A0"/>
                </a:solidFill>
              </a:rPr>
              <a:t> τα καρκινικά κύτταρα αποκτούν ένα νέο σύνολο </a:t>
            </a:r>
            <a:r>
              <a:rPr lang="el-GR" dirty="0" err="1" smtClean="0">
                <a:solidFill>
                  <a:srgbClr val="7030A0"/>
                </a:solidFill>
              </a:rPr>
              <a:t>γαγγλιοσιδίων</a:t>
            </a:r>
            <a:r>
              <a:rPr lang="el-GR" dirty="0" smtClean="0"/>
              <a:t>. 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Φωσφατιδυλοχολίνη</a:t>
            </a:r>
            <a:r>
              <a:rPr lang="el-GR" dirty="0" smtClean="0"/>
              <a:t> - </a:t>
            </a:r>
            <a:r>
              <a:rPr lang="el-GR" dirty="0" err="1" smtClean="0"/>
              <a:t>σφιγγομυελίνη</a:t>
            </a:r>
            <a:endParaRPr lang="el-GR" dirty="0"/>
          </a:p>
        </p:txBody>
      </p:sp>
      <p:pic>
        <p:nvPicPr>
          <p:cNvPr id="13314" name="Picture 2" descr="C:\Users\Aggeliki\Pictures\2015-03-25 gullo9\gullo9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7894" y="2282698"/>
            <a:ext cx="6725412" cy="357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Τα </a:t>
            </a:r>
            <a:r>
              <a:rPr lang="el-GR" sz="3200" dirty="0" err="1" smtClean="0"/>
              <a:t>γλυκοσφιγγολιπίδια</a:t>
            </a:r>
            <a:r>
              <a:rPr lang="el-GR" sz="3200" dirty="0" smtClean="0"/>
              <a:t> ως </a:t>
            </a:r>
            <a:r>
              <a:rPr lang="el-GR" sz="3200" dirty="0" err="1" smtClean="0"/>
              <a:t>καθοριστές</a:t>
            </a:r>
            <a:r>
              <a:rPr lang="el-GR" sz="3200" dirty="0" smtClean="0"/>
              <a:t> των ομάδων αίματος</a:t>
            </a:r>
            <a:endParaRPr lang="el-GR" sz="3200" dirty="0"/>
          </a:p>
        </p:txBody>
      </p:sp>
      <p:pic>
        <p:nvPicPr>
          <p:cNvPr id="15362" name="Picture 2" descr="C:\Users\Aggeliki\Pictures\2015-03-25 filo10\filo10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1038" y="1884102"/>
            <a:ext cx="3379124" cy="437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Τα περισσότερα κύτταρα διαρκώς αποσυνθέτουν και αντικαθιστούν τα </a:t>
            </a:r>
            <a:r>
              <a:rPr lang="el-GR" dirty="0" err="1" smtClean="0">
                <a:solidFill>
                  <a:srgbClr val="FF0000"/>
                </a:solidFill>
              </a:rPr>
              <a:t>μεμβρανικά</a:t>
            </a:r>
            <a:r>
              <a:rPr lang="el-GR" dirty="0" smtClean="0">
                <a:solidFill>
                  <a:srgbClr val="FF0000"/>
                </a:solidFill>
              </a:rPr>
              <a:t> τους λιπίδια.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Φωσφολιπάσες</a:t>
            </a:r>
            <a:r>
              <a:rPr lang="el-GR" dirty="0" smtClean="0">
                <a:solidFill>
                  <a:srgbClr val="FF0000"/>
                </a:solidFill>
              </a:rPr>
              <a:t> τύπου Α </a:t>
            </a:r>
            <a:r>
              <a:rPr lang="el-GR" dirty="0" smtClean="0"/>
              <a:t>απομακρύνουν ένα από τα δύο λιπαρά οξέα παράγοντας ένα </a:t>
            </a:r>
            <a:r>
              <a:rPr lang="el-GR" dirty="0" err="1" smtClean="0"/>
              <a:t>λυσοφωσφολιπίδιο</a:t>
            </a:r>
            <a:r>
              <a:rPr lang="el-GR" dirty="0" smtClean="0"/>
              <a:t> .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Λυσοφωσφολιπάσες</a:t>
            </a:r>
            <a:r>
              <a:rPr lang="el-GR" dirty="0" smtClean="0"/>
              <a:t> απομακρύνουν το λιπαρό οξύ που παραμένει. 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6386" name="Picture 2" descr="C:\Users\Aggeliki\Pictures\2015-03-25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92948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l-GR" sz="4000" smtClean="0"/>
          </a:p>
        </p:txBody>
      </p:sp>
      <p:pic>
        <p:nvPicPr>
          <p:cNvPr id="158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238" y="981075"/>
            <a:ext cx="7881937" cy="5145088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>
                <a:solidFill>
                  <a:srgbClr val="66FF66"/>
                </a:solidFill>
              </a:rPr>
              <a:t>Σύνθεση ισοπρενοειδών</a:t>
            </a:r>
          </a:p>
        </p:txBody>
      </p:sp>
      <p:pic>
        <p:nvPicPr>
          <p:cNvPr id="1966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25" y="1268413"/>
            <a:ext cx="4095750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66FF66"/>
                </a:solidFill>
              </a:rPr>
              <a:t>Παθολογικές συνέπειες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sz="2800" dirty="0" smtClean="0"/>
              <a:t>Ο μεταβολισμός των λιπαρών οξέων είναι τόσο σημαντικός που ανισορροπίες και ανεπάρκειες σε αυτές τις διαδικασίες μπορεί να έχουν σοβαρές παθολογικές  συνέπειες στους ανθρώπους.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Παχυσαρκία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Σακχαρώδης διαβήτης</a:t>
            </a:r>
          </a:p>
          <a:p>
            <a:pPr eaLnBrk="1" hangingPunct="1">
              <a:defRPr/>
            </a:pPr>
            <a:r>
              <a:rPr lang="el-GR" sz="2800" b="1" dirty="0" err="1" smtClean="0">
                <a:solidFill>
                  <a:srgbClr val="FFFF00"/>
                </a:solidFill>
              </a:rPr>
              <a:t>Κετοξέωση</a:t>
            </a:r>
            <a:endParaRPr lang="el-GR" sz="2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Γενετικές ασθένειες</a:t>
            </a:r>
            <a:r>
              <a:rPr lang="el-GR" sz="2800" dirty="0" smtClean="0"/>
              <a:t>: νόσος </a:t>
            </a:r>
            <a:r>
              <a:rPr lang="el-GR" altLang="zh-CN" sz="2800" dirty="0" err="1" smtClean="0">
                <a:ea typeface="宋体" pitchFamily="2" charset="-122"/>
              </a:rPr>
              <a:t>Refsum</a:t>
            </a:r>
            <a:r>
              <a:rPr lang="en-US" altLang="zh-CN" sz="2800" dirty="0" smtClean="0">
                <a:ea typeface="宋体" pitchFamily="2" charset="-122"/>
              </a:rPr>
              <a:t>, </a:t>
            </a:r>
            <a:r>
              <a:rPr lang="el-GR" altLang="zh-CN" sz="2800" dirty="0" smtClean="0"/>
              <a:t>ανεπάρκεια σε </a:t>
            </a:r>
            <a:r>
              <a:rPr lang="el-GR" altLang="zh-CN" sz="2800" dirty="0" err="1" smtClean="0"/>
              <a:t>καρνιτίνη</a:t>
            </a:r>
            <a:r>
              <a:rPr lang="el-GR" altLang="zh-CN" sz="2800" dirty="0" smtClean="0"/>
              <a:t> και στο μεταβολισμό των λιπαρών οξέων</a:t>
            </a:r>
            <a:r>
              <a:rPr lang="en-US" altLang="zh-CN" sz="2800" dirty="0" smtClean="0">
                <a:ea typeface="宋体" pitchFamily="2" charset="-122"/>
              </a:rPr>
              <a:t>  </a:t>
            </a:r>
            <a:endParaRPr lang="el-GR" sz="2800" dirty="0" smtClean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Κληρονομικά νοσήματα από παθολογική συσσώρευση </a:t>
            </a:r>
            <a:r>
              <a:rPr lang="el-GR" sz="2800" dirty="0" err="1" smtClean="0"/>
              <a:t>μεμβρανικών</a:t>
            </a:r>
            <a:r>
              <a:rPr lang="el-GR" sz="2800" dirty="0" smtClean="0"/>
              <a:t> λιπιδίων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Τα </a:t>
            </a:r>
            <a:r>
              <a:rPr lang="el-GR" dirty="0" smtClean="0">
                <a:solidFill>
                  <a:srgbClr val="FF0000"/>
                </a:solidFill>
              </a:rPr>
              <a:t>πολικά λιπίδια </a:t>
            </a:r>
            <a:r>
              <a:rPr lang="el-GR" dirty="0" smtClean="0"/>
              <a:t>των μεμβρανών υφίστανται συνεχή διαρκή μεταβολική ανακύκλωση. </a:t>
            </a:r>
            <a:r>
              <a:rPr lang="el-GR" dirty="0" err="1" smtClean="0"/>
              <a:t>Ετσι</a:t>
            </a:r>
            <a:r>
              <a:rPr lang="el-GR" dirty="0" smtClean="0"/>
              <a:t> η ταχύτητα σύνθεσης εναρμονίζεται με την ταχύτητα αποδόμησης.</a:t>
            </a:r>
          </a:p>
          <a:p>
            <a:r>
              <a:rPr lang="el-GR" dirty="0" smtClean="0"/>
              <a:t>Η αποδόμηση προάγεται από </a:t>
            </a:r>
            <a:r>
              <a:rPr lang="el-GR" dirty="0" err="1" smtClean="0">
                <a:solidFill>
                  <a:srgbClr val="FF0000"/>
                </a:solidFill>
              </a:rPr>
              <a:t>υδρολυτικά</a:t>
            </a:r>
            <a:r>
              <a:rPr lang="el-GR" dirty="0" smtClean="0">
                <a:solidFill>
                  <a:srgbClr val="FF0000"/>
                </a:solidFill>
              </a:rPr>
              <a:t> ένζυμα </a:t>
            </a:r>
            <a:r>
              <a:rPr lang="el-GR" dirty="0" smtClean="0"/>
              <a:t>στα </a:t>
            </a:r>
            <a:r>
              <a:rPr lang="el-GR" u="sng" dirty="0" err="1" smtClean="0"/>
              <a:t>λυσσοσωμάτια</a:t>
            </a:r>
            <a:r>
              <a:rPr lang="el-GR" u="sng" dirty="0" smtClean="0"/>
              <a:t>.</a:t>
            </a:r>
          </a:p>
          <a:p>
            <a:r>
              <a:rPr lang="el-GR" dirty="0" smtClean="0"/>
              <a:t>Κάθε ένζυμο </a:t>
            </a:r>
            <a:r>
              <a:rPr lang="el-GR" dirty="0" err="1" smtClean="0"/>
              <a:t>υδρολύει</a:t>
            </a:r>
            <a:r>
              <a:rPr lang="el-GR" dirty="0" smtClean="0"/>
              <a:t> ένα συγκεκριμένο δεσμό.</a:t>
            </a:r>
          </a:p>
          <a:p>
            <a:r>
              <a:rPr lang="el-GR" dirty="0" smtClean="0"/>
              <a:t>Αν ανασταλεί η αποδόμηση των </a:t>
            </a:r>
            <a:r>
              <a:rPr lang="el-GR" dirty="0" err="1" smtClean="0"/>
              <a:t>σφιγγολιπιδίων</a:t>
            </a:r>
            <a:r>
              <a:rPr lang="el-GR" dirty="0" smtClean="0"/>
              <a:t> εξαιτίας βλάβης σε κάποιο ένζυμο , τα μερικώς </a:t>
            </a:r>
            <a:r>
              <a:rPr lang="el-GR" dirty="0" err="1" smtClean="0"/>
              <a:t>αποδομημένα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προϊόντα συσσωρεύονται στους ιστούς, προκαλώντας σοβαρά νοσήματα.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7410" name="Picture 2" descr="C:\Users\Aggeliki\Pictures\2015-03-25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785794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Νοσος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Niemman</a:t>
            </a:r>
            <a:r>
              <a:rPr lang="en-US" dirty="0" smtClean="0">
                <a:solidFill>
                  <a:srgbClr val="FF0000"/>
                </a:solidFill>
              </a:rPr>
              <a:t>-Pick</a:t>
            </a:r>
            <a:r>
              <a:rPr lang="el-GR" dirty="0" smtClean="0"/>
              <a:t>:Η </a:t>
            </a:r>
            <a:r>
              <a:rPr lang="el-GR" dirty="0" err="1" smtClean="0"/>
              <a:t>σφιγγομυελίνη</a:t>
            </a:r>
            <a:r>
              <a:rPr lang="el-GR" dirty="0" smtClean="0"/>
              <a:t> συσσωρεύεται στον εγκέφαλο, στον σπλήνα, και το ήπαρ.</a:t>
            </a:r>
          </a:p>
          <a:p>
            <a:r>
              <a:rPr lang="el-GR" dirty="0" smtClean="0"/>
              <a:t>Πνευματική καθυστέρηση, πρόωρο θάνατο.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Νοσος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r>
              <a:rPr lang="en-US" dirty="0" smtClean="0">
                <a:solidFill>
                  <a:srgbClr val="FF0000"/>
                </a:solidFill>
              </a:rPr>
              <a:t> –Sachs</a:t>
            </a:r>
            <a:r>
              <a:rPr lang="el-GR" dirty="0" smtClean="0"/>
              <a:t>: εκδηλώνεται με καθυστερημένη ανάπτυξη , παράλυση πρόωρο θάνατο σε ηλικία 3-4 ετών. </a:t>
            </a:r>
          </a:p>
          <a:p>
            <a:r>
              <a:rPr lang="el-GR" dirty="0" smtClean="0"/>
              <a:t>Γενετική καθοδήγηση , </a:t>
            </a:r>
            <a:r>
              <a:rPr lang="el-GR" dirty="0" err="1" smtClean="0"/>
              <a:t>ελεγχος</a:t>
            </a:r>
            <a:r>
              <a:rPr lang="el-GR" dirty="0" smtClean="0"/>
              <a:t> υποψήφιων γονέων , έλεγχος </a:t>
            </a:r>
            <a:r>
              <a:rPr lang="en-US" dirty="0" smtClean="0"/>
              <a:t>DNA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FF0000"/>
                </a:solidFill>
              </a:rPr>
              <a:t>Τα λιπίδια ως σήματα, </a:t>
            </a:r>
            <a:r>
              <a:rPr lang="el-GR" sz="2800" dirty="0" err="1" smtClean="0">
                <a:solidFill>
                  <a:srgbClr val="FF0000"/>
                </a:solidFill>
              </a:rPr>
              <a:t>συμπαράγοντες</a:t>
            </a:r>
            <a:r>
              <a:rPr lang="el-GR" sz="2800" dirty="0" smtClean="0">
                <a:solidFill>
                  <a:srgbClr val="FF0000"/>
                </a:solidFill>
              </a:rPr>
              <a:t> και χρωστικές ουσίες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Βασικά κυτταρικά συστατικά </a:t>
            </a:r>
          </a:p>
          <a:p>
            <a:r>
              <a:rPr lang="el-GR" dirty="0" smtClean="0"/>
              <a:t>5-10%: στερεής </a:t>
            </a:r>
            <a:r>
              <a:rPr lang="el-GR" dirty="0" err="1" smtClean="0"/>
              <a:t>μαζας</a:t>
            </a:r>
            <a:r>
              <a:rPr lang="el-GR" dirty="0" smtClean="0"/>
              <a:t> των κυττάρων </a:t>
            </a:r>
          </a:p>
          <a:p>
            <a:r>
              <a:rPr lang="el-GR" dirty="0" smtClean="0"/>
              <a:t>Καύσιμα</a:t>
            </a:r>
          </a:p>
          <a:p>
            <a:r>
              <a:rPr lang="el-GR" dirty="0" err="1" smtClean="0"/>
              <a:t>Μεμβρανικά</a:t>
            </a:r>
            <a:r>
              <a:rPr lang="el-GR" dirty="0" smtClean="0"/>
              <a:t> λιπίδια: αδιαπέραστους φραγμούς </a:t>
            </a:r>
          </a:p>
          <a:p>
            <a:r>
              <a:rPr lang="el-GR" dirty="0" smtClean="0"/>
              <a:t>Ενεργό ρολό ως μεταβολίτες, αγγελιοφόροι</a:t>
            </a:r>
          </a:p>
          <a:p>
            <a:r>
              <a:rPr lang="el-GR" dirty="0" smtClean="0"/>
              <a:t>Ορμόνες</a:t>
            </a:r>
          </a:p>
          <a:p>
            <a:r>
              <a:rPr lang="el-GR" dirty="0" smtClean="0"/>
              <a:t>Χρωμοφόρα μόρια (απορροφούν το ορατό φως)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solidFill>
                  <a:srgbClr val="FF0000"/>
                </a:solidFill>
              </a:rPr>
              <a:t>Οι </a:t>
            </a:r>
            <a:r>
              <a:rPr lang="el-GR" sz="2400" dirty="0" err="1" smtClean="0">
                <a:solidFill>
                  <a:srgbClr val="FF0000"/>
                </a:solidFill>
              </a:rPr>
              <a:t>φωσφατιδοινοσιτόλες</a:t>
            </a:r>
            <a:r>
              <a:rPr lang="el-GR" sz="2400" dirty="0" smtClean="0">
                <a:solidFill>
                  <a:srgbClr val="FF0000"/>
                </a:solidFill>
              </a:rPr>
              <a:t> και τα παράγωγα της </a:t>
            </a:r>
            <a:r>
              <a:rPr lang="el-GR" sz="2400" dirty="0" err="1" smtClean="0">
                <a:solidFill>
                  <a:srgbClr val="FF0000"/>
                </a:solidFill>
              </a:rPr>
              <a:t>σφιγγοσίνης</a:t>
            </a:r>
            <a:r>
              <a:rPr lang="el-GR" sz="2400" dirty="0" smtClean="0">
                <a:solidFill>
                  <a:srgbClr val="FF0000"/>
                </a:solidFill>
              </a:rPr>
              <a:t> δρουν ως ενδοκυτταρικά σήματα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ggeliki\Pictures\2015-03-30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7236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>
                <a:solidFill>
                  <a:srgbClr val="FF0000"/>
                </a:solidFill>
              </a:rPr>
              <a:t>μεμβρανικά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φωσφολιπίδια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λειτουργούν ως </a:t>
            </a:r>
            <a:r>
              <a:rPr lang="el-GR" dirty="0" smtClean="0">
                <a:solidFill>
                  <a:srgbClr val="FFFF00"/>
                </a:solidFill>
              </a:rPr>
              <a:t>πηγή ενδοκυτταρικών αγγελιοφόρων μορίων.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Κεραμίδιο</a:t>
            </a:r>
            <a:r>
              <a:rPr lang="el-GR" dirty="0" smtClean="0">
                <a:solidFill>
                  <a:srgbClr val="FFFF00"/>
                </a:solidFill>
              </a:rPr>
              <a:t>, </a:t>
            </a:r>
            <a:r>
              <a:rPr lang="el-GR" dirty="0" err="1" smtClean="0">
                <a:solidFill>
                  <a:srgbClr val="FFFF00"/>
                </a:solidFill>
              </a:rPr>
              <a:t>σφιγγομυελίνη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:ισχυροί ρυθμιστές πρωτεϊνικών </a:t>
            </a:r>
            <a:r>
              <a:rPr lang="el-GR" dirty="0" err="1" smtClean="0"/>
              <a:t>κινασών</a:t>
            </a:r>
            <a:r>
              <a:rPr lang="el-GR" dirty="0" smtClean="0"/>
              <a:t> .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Κεραμίδιο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err="1" smtClean="0"/>
              <a:t>ρυθμιση</a:t>
            </a:r>
            <a:r>
              <a:rPr lang="el-GR" dirty="0" smtClean="0"/>
              <a:t> κυτταρικής διαίρεσης, διαφοροποίησης,  μετανάστευσης , προγραμματισμού κυτταρικού θανάτου.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 smtClean="0">
                <a:solidFill>
                  <a:srgbClr val="FF0000"/>
                </a:solidFill>
              </a:rPr>
              <a:t>Εικοσανοειδή</a:t>
            </a:r>
            <a:r>
              <a:rPr lang="el-GR" sz="3200" dirty="0" smtClean="0">
                <a:solidFill>
                  <a:srgbClr val="FF0000"/>
                </a:solidFill>
              </a:rPr>
              <a:t> μεταφέρουν μηνύματα στα γειτονικά κύτταρα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>
                <a:solidFill>
                  <a:srgbClr val="FFFF00"/>
                </a:solidFill>
              </a:rPr>
              <a:t>Εικοσανοειδή</a:t>
            </a:r>
            <a:r>
              <a:rPr lang="el-GR" dirty="0" smtClean="0"/>
              <a:t>: </a:t>
            </a:r>
            <a:r>
              <a:rPr lang="el-GR" dirty="0" err="1" smtClean="0"/>
              <a:t>παρακρινείς</a:t>
            </a:r>
            <a:r>
              <a:rPr lang="el-GR" dirty="0" smtClean="0"/>
              <a:t> ορμόνες που δρουν πάνω στα κύτταρα που βρίσκονται κοντά στη θέση σύνθεσης της ορμόνης. 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Συμμετέχουν </a:t>
            </a:r>
            <a:r>
              <a:rPr lang="el-GR" dirty="0" smtClean="0"/>
              <a:t>στη λειτουργία αναπαραγωγής</a:t>
            </a:r>
          </a:p>
          <a:p>
            <a:r>
              <a:rPr lang="el-GR" dirty="0" smtClean="0"/>
              <a:t> φλεγμονή, πυρετό , πόνο</a:t>
            </a:r>
          </a:p>
          <a:p>
            <a:r>
              <a:rPr lang="el-GR" dirty="0" smtClean="0"/>
              <a:t>Σχηματισμό θρόμβων στο αίμα </a:t>
            </a:r>
          </a:p>
          <a:p>
            <a:r>
              <a:rPr lang="el-GR" dirty="0" smtClean="0"/>
              <a:t> Ρύθμιση αρτηριακής πίεσης </a:t>
            </a:r>
          </a:p>
          <a:p>
            <a:r>
              <a:rPr lang="el-GR" dirty="0" err="1" smtClean="0"/>
              <a:t>Εκκριση</a:t>
            </a:r>
            <a:r>
              <a:rPr lang="el-GR" dirty="0" smtClean="0"/>
              <a:t> γαστρικού υγρού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10-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405" y="2079833"/>
            <a:ext cx="6340390" cy="398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274638"/>
            <a:ext cx="8002587" cy="4905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</a:rPr>
              <a:t>E</a:t>
            </a:r>
            <a:r>
              <a:rPr lang="el-GR" sz="4000" smtClean="0">
                <a:solidFill>
                  <a:srgbClr val="66FF66"/>
                </a:solidFill>
              </a:rPr>
              <a:t>ικοσανοειδή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b="1" dirty="0" smtClean="0">
                <a:solidFill>
                  <a:srgbClr val="FFFF00"/>
                </a:solidFill>
              </a:rPr>
              <a:t>Ισχυρά βιολογικά </a:t>
            </a:r>
            <a:r>
              <a:rPr lang="el-GR" b="1" dirty="0" err="1" smtClean="0">
                <a:solidFill>
                  <a:srgbClr val="FFFF00"/>
                </a:solidFill>
              </a:rPr>
              <a:t>σηματοδοτικά</a:t>
            </a:r>
            <a:r>
              <a:rPr lang="el-GR" b="1" dirty="0" smtClean="0">
                <a:solidFill>
                  <a:srgbClr val="FFFF00"/>
                </a:solidFill>
              </a:rPr>
              <a:t> μόρια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66FF66"/>
                </a:solidFill>
              </a:rPr>
              <a:t>PG, TX, LT</a:t>
            </a:r>
            <a:r>
              <a:rPr lang="en-US" dirty="0" smtClean="0"/>
              <a:t>: </a:t>
            </a:r>
            <a:r>
              <a:rPr lang="el-GR" dirty="0" smtClean="0"/>
              <a:t>ισχυροί ρυθμιστές της κυτταρικής λειτουργίας, παράγονται σχεδόν από κάθε κύτταρο στον οργανισμό.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err="1" smtClean="0"/>
              <a:t>Δρούν</a:t>
            </a:r>
            <a:r>
              <a:rPr lang="el-GR" dirty="0" smtClean="0"/>
              <a:t> κυρίως σαν τοπικές ορμόνες επηρεάζοντας τα κύτταρα που τα παράγουν ή γειτονικά κύτταρα.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b="1" dirty="0" smtClean="0">
                <a:solidFill>
                  <a:srgbClr val="FFFF00"/>
                </a:solidFill>
              </a:rPr>
              <a:t>Φλεγμονή, συστολή λείων μυϊκών ινών, αυξάνουν την απέκκριση νερού και νατρίου από το νεφρό συμμετέχουν στην ρύθμιση της πίεσης του αίματος.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/>
          <a:lstStyle/>
          <a:p>
            <a:pPr eaLnBrk="1" hangingPunct="1">
              <a:defRPr/>
            </a:pPr>
            <a:endParaRPr lang="el-GR" sz="400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Οι κύριες </a:t>
            </a:r>
            <a:r>
              <a:rPr lang="el-GR" dirty="0" smtClean="0">
                <a:solidFill>
                  <a:srgbClr val="92D050"/>
                </a:solidFill>
              </a:rPr>
              <a:t>διατροφικές </a:t>
            </a:r>
            <a:r>
              <a:rPr lang="el-GR" b="1" dirty="0" smtClean="0">
                <a:solidFill>
                  <a:srgbClr val="66FF66"/>
                </a:solidFill>
              </a:rPr>
              <a:t>πηγές</a:t>
            </a:r>
            <a:r>
              <a:rPr lang="el-GR" dirty="0" smtClean="0"/>
              <a:t> αυτών των προδρόμων </a:t>
            </a:r>
            <a:r>
              <a:rPr lang="el-GR" dirty="0" err="1" smtClean="0"/>
              <a:t>εικοσανοειδών</a:t>
            </a:r>
            <a:r>
              <a:rPr lang="el-GR" dirty="0" smtClean="0"/>
              <a:t> είναι τα απαραίτητα λιπαρά οξέα, που λαμβάνονται από φυτικά έλαια</a:t>
            </a:r>
            <a:r>
              <a:rPr lang="el-GR" dirty="0" smtClean="0">
                <a:latin typeface="Arial" charset="0"/>
              </a:rPr>
              <a:t> </a:t>
            </a:r>
            <a:r>
              <a:rPr lang="el-GR" b="1" dirty="0" err="1" smtClean="0">
                <a:solidFill>
                  <a:srgbClr val="66FF66"/>
                </a:solidFill>
              </a:rPr>
              <a:t>λινελαϊκό</a:t>
            </a:r>
            <a:r>
              <a:rPr lang="el-GR" b="1" dirty="0" smtClean="0">
                <a:solidFill>
                  <a:srgbClr val="66FF66"/>
                </a:solidFill>
              </a:rPr>
              <a:t> και α-</a:t>
            </a:r>
            <a:r>
              <a:rPr lang="el-GR" b="1" dirty="0" err="1" smtClean="0">
                <a:solidFill>
                  <a:srgbClr val="66FF66"/>
                </a:solidFill>
              </a:rPr>
              <a:t>λινολενικό</a:t>
            </a:r>
            <a:r>
              <a:rPr lang="el-GR" dirty="0" smtClean="0">
                <a:solidFill>
                  <a:srgbClr val="66FF66"/>
                </a:solidFill>
              </a:rPr>
              <a:t>.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Το </a:t>
            </a:r>
            <a:r>
              <a:rPr lang="el-GR" b="1" u="sng" dirty="0" err="1" smtClean="0">
                <a:solidFill>
                  <a:srgbClr val="66FF66"/>
                </a:solidFill>
              </a:rPr>
              <a:t>αραχιδονικό</a:t>
            </a:r>
            <a:r>
              <a:rPr lang="el-GR" b="1" u="sng" dirty="0" smtClean="0">
                <a:solidFill>
                  <a:srgbClr val="66FF66"/>
                </a:solidFill>
              </a:rPr>
              <a:t> οξύ,</a:t>
            </a:r>
            <a:r>
              <a:rPr lang="el-GR" b="1" u="sng" dirty="0" smtClean="0">
                <a:solidFill>
                  <a:srgbClr val="33CC33"/>
                </a:solidFill>
              </a:rPr>
              <a:t>  </a:t>
            </a:r>
            <a:r>
              <a:rPr lang="el-GR" dirty="0" smtClean="0"/>
              <a:t>προερχόμενο από διατροφή ή συντιθέμενο από </a:t>
            </a:r>
            <a:r>
              <a:rPr lang="el-GR" dirty="0" err="1" smtClean="0"/>
              <a:t>λινελαϊκό</a:t>
            </a:r>
            <a:r>
              <a:rPr lang="el-GR" dirty="0" smtClean="0"/>
              <a:t>, </a:t>
            </a:r>
            <a:r>
              <a:rPr lang="el-GR" b="1" dirty="0" smtClean="0">
                <a:solidFill>
                  <a:srgbClr val="FFFF00"/>
                </a:solidFill>
              </a:rPr>
              <a:t>είναι η ένωση από την οποία παράγονται τα περισσότερα </a:t>
            </a:r>
            <a:r>
              <a:rPr lang="el-GR" b="1" dirty="0" err="1" smtClean="0">
                <a:solidFill>
                  <a:srgbClr val="FFFF00"/>
                </a:solidFill>
              </a:rPr>
              <a:t>εικοσανοειδή</a:t>
            </a:r>
            <a:r>
              <a:rPr lang="el-GR" b="1" dirty="0" smtClean="0">
                <a:solidFill>
                  <a:srgbClr val="FFFF00"/>
                </a:solidFill>
              </a:rPr>
              <a:t> στον οργανισμό.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207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>
                <a:solidFill>
                  <a:srgbClr val="66FF66"/>
                </a:solidFill>
              </a:rPr>
              <a:t>Αδιάλυτα στο νερό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8229600" cy="5678488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Τα λιπίδια είναι αδιάλυτα στα νερό διότι οι μακριές </a:t>
            </a:r>
            <a:r>
              <a:rPr lang="el-GR" dirty="0" err="1" smtClean="0"/>
              <a:t>υδατανθρακικές</a:t>
            </a:r>
            <a:r>
              <a:rPr lang="el-GR" dirty="0" smtClean="0"/>
              <a:t> αλυσίδες των λιπαρών οξέων δεν σχηματίζουν δεσμούς υδρογόνου. Συνεπώς έχουν περιορισμένη διαλυτότητα στο νερό και τείνουν να συνδέονται μεταξύ τους ή με άλλες υδρόφοβες ομάδες όπως οι </a:t>
            </a:r>
            <a:r>
              <a:rPr lang="el-GR" dirty="0" err="1" smtClean="0"/>
              <a:t>στερόλες</a:t>
            </a:r>
            <a:r>
              <a:rPr lang="el-GR" dirty="0" smtClean="0"/>
              <a:t> και οι υδρόφοβες αλυσίδες αμινοξέων.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Προσταγλανδίνες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Αρχικά : </a:t>
            </a:r>
            <a:r>
              <a:rPr lang="en-US" dirty="0" smtClean="0"/>
              <a:t>PGF PGE</a:t>
            </a:r>
            <a:endParaRPr lang="el-GR" dirty="0" smtClean="0"/>
          </a:p>
          <a:p>
            <a:r>
              <a:rPr lang="el-GR" dirty="0" smtClean="0"/>
              <a:t>Δρουν σε πολλούς ιστούς ρυθμίζοντας την σύνθεση του ενδοκυτταρικού αγγελιαφόρου μορίου 3-5 κυκλική ΑΜ</a:t>
            </a:r>
            <a:r>
              <a:rPr lang="en-US" dirty="0" smtClean="0"/>
              <a:t>P (</a:t>
            </a:r>
            <a:r>
              <a:rPr lang="en-US" dirty="0" err="1" smtClean="0">
                <a:solidFill>
                  <a:srgbClr val="92D050"/>
                </a:solidFill>
              </a:rPr>
              <a:t>cAMP</a:t>
            </a:r>
            <a:r>
              <a:rPr lang="en-US" dirty="0" smtClean="0">
                <a:solidFill>
                  <a:srgbClr val="92D050"/>
                </a:solidFill>
              </a:rPr>
              <a:t>), 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r>
              <a:rPr lang="el-GR" dirty="0" smtClean="0"/>
              <a:t>επηρεάζοντας έτσι πολλές λειτουργίες κύτταρων και ιστών.</a:t>
            </a:r>
          </a:p>
          <a:p>
            <a:r>
              <a:rPr lang="el-GR" dirty="0" smtClean="0"/>
              <a:t>Επάγουν την σύσπαση λείων μυών μήτρας κατά τον εμμηνορρυσία και τον τοκετό . 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PGI2, PGE2, PGD2</a:t>
            </a:r>
            <a:r>
              <a:rPr lang="en-US" sz="3200" dirty="0" smtClean="0"/>
              <a:t>: </a:t>
            </a:r>
            <a:r>
              <a:rPr lang="el-GR" sz="3200" b="1" u="sng" dirty="0" smtClean="0">
                <a:solidFill>
                  <a:srgbClr val="FFFF00"/>
                </a:solidFill>
              </a:rPr>
              <a:t>αυξάνει</a:t>
            </a:r>
            <a:r>
              <a:rPr lang="el-GR" sz="3200" dirty="0" smtClean="0"/>
              <a:t>: αγγειοδιαστολή, </a:t>
            </a:r>
            <a:endParaRPr lang="en-US" sz="3200" dirty="0" smtClean="0"/>
          </a:p>
          <a:p>
            <a:pPr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FFFF00"/>
                </a:solidFill>
              </a:rPr>
              <a:t>E</a:t>
            </a:r>
            <a:r>
              <a:rPr lang="el-GR" sz="3200" b="1" u="sng" dirty="0" err="1" smtClean="0">
                <a:solidFill>
                  <a:srgbClr val="FFFF00"/>
                </a:solidFill>
              </a:rPr>
              <a:t>λαττώνει</a:t>
            </a:r>
            <a:r>
              <a:rPr lang="el-GR" sz="3200" dirty="0" smtClean="0"/>
              <a:t>: συσσώρευση αιμοπεταλίων, συσσώρευση λευκοκυττάρων , </a:t>
            </a:r>
            <a:r>
              <a:rPr lang="en-US" sz="3200" dirty="0" smtClean="0"/>
              <a:t>IL-1, IL-2 ,</a:t>
            </a:r>
            <a:r>
              <a:rPr lang="el-GR" sz="3200" dirty="0" err="1" smtClean="0"/>
              <a:t>πολ</a:t>
            </a:r>
            <a:r>
              <a:rPr lang="el-GR" sz="3200" dirty="0" smtClean="0"/>
              <a:t>/</a:t>
            </a:r>
            <a:r>
              <a:rPr lang="el-GR" sz="3200" dirty="0" err="1" smtClean="0"/>
              <a:t>σμό</a:t>
            </a:r>
            <a:r>
              <a:rPr lang="el-GR" sz="3200" dirty="0" smtClean="0"/>
              <a:t> Τ-κυττάρων μετανάστευση λεμφοκυττάρων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PGF2a</a:t>
            </a:r>
            <a:r>
              <a:rPr lang="en-US" sz="3200" b="1" u="sng" dirty="0" smtClean="0"/>
              <a:t>:</a:t>
            </a:r>
            <a:r>
              <a:rPr lang="en-US" sz="3200" u="sng" dirty="0" smtClean="0"/>
              <a:t> </a:t>
            </a:r>
            <a:r>
              <a:rPr lang="el-GR" sz="3200" u="sng" dirty="0" smtClean="0"/>
              <a:t>αυξάνει</a:t>
            </a:r>
            <a:r>
              <a:rPr lang="el-GR" sz="3200" dirty="0" smtClean="0"/>
              <a:t>: αγγειοσυστολή, συστολή βρόγχων, συστολή λείου μυός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Θρομβοξάνια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b="1" dirty="0" smtClean="0">
                <a:solidFill>
                  <a:srgbClr val="66FF66"/>
                </a:solidFill>
              </a:rPr>
              <a:t>Παράγονται από τα αιμοπετάλια </a:t>
            </a:r>
          </a:p>
          <a:p>
            <a:r>
              <a:rPr lang="el-GR" sz="3200" b="1" dirty="0" err="1" smtClean="0">
                <a:solidFill>
                  <a:srgbClr val="66FF66"/>
                </a:solidFill>
              </a:rPr>
              <a:t>Θρομβοξάνη</a:t>
            </a:r>
            <a:r>
              <a:rPr lang="el-GR" sz="3200" b="1" dirty="0" smtClean="0">
                <a:solidFill>
                  <a:srgbClr val="66FF66"/>
                </a:solidFill>
              </a:rPr>
              <a:t> Α2</a:t>
            </a:r>
            <a:r>
              <a:rPr lang="el-GR" sz="3200" b="1" dirty="0" smtClean="0"/>
              <a:t>:</a:t>
            </a:r>
            <a:r>
              <a:rPr lang="el-GR" sz="3200" dirty="0" smtClean="0"/>
              <a:t> αγγειοσυστολή, συσσώρευση αιμοπεταλίων, </a:t>
            </a:r>
            <a:r>
              <a:rPr lang="el-GR" sz="3200" dirty="0" err="1" smtClean="0"/>
              <a:t>πολ</a:t>
            </a:r>
            <a:r>
              <a:rPr lang="el-GR" sz="3200" dirty="0" smtClean="0"/>
              <a:t>/</a:t>
            </a:r>
            <a:r>
              <a:rPr lang="el-GR" sz="3200" dirty="0" err="1" smtClean="0"/>
              <a:t>σμό</a:t>
            </a:r>
            <a:r>
              <a:rPr lang="el-GR" sz="3200" dirty="0" smtClean="0"/>
              <a:t> λεμφοκυττάρων, </a:t>
            </a:r>
            <a:r>
              <a:rPr lang="el-GR" sz="3200" dirty="0" err="1" smtClean="0"/>
              <a:t>βρογχοσυστολή</a:t>
            </a:r>
            <a:r>
              <a:rPr lang="el-GR" sz="32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>
                <a:solidFill>
                  <a:srgbClr val="66FF66"/>
                </a:solidFill>
              </a:rPr>
              <a:t>Λευκοτριένες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 smtClean="0">
                <a:solidFill>
                  <a:srgbClr val="FFFF00"/>
                </a:solidFill>
              </a:rPr>
              <a:t>Θρομβοξάνια</a:t>
            </a:r>
            <a:r>
              <a:rPr lang="el-GR" dirty="0" smtClean="0">
                <a:solidFill>
                  <a:srgbClr val="FFFF00"/>
                </a:solidFill>
              </a:rPr>
              <a:t>- </a:t>
            </a:r>
            <a:r>
              <a:rPr lang="el-GR" dirty="0" err="1" smtClean="0">
                <a:solidFill>
                  <a:srgbClr val="FFFF00"/>
                </a:solidFill>
              </a:rPr>
              <a:t>προσταγλανδίνες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: δακτύλιο 5 ή 6 ατόμων . Κυκλική οδός</a:t>
            </a:r>
          </a:p>
          <a:p>
            <a:pPr eaLnBrk="1" hangingPunct="1">
              <a:defRPr/>
            </a:pPr>
            <a:r>
              <a:rPr lang="el-GR" dirty="0" err="1" smtClean="0">
                <a:solidFill>
                  <a:srgbClr val="FFFF00"/>
                </a:solidFill>
              </a:rPr>
              <a:t>Λευκοτριένες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: ευθύγραμμες ενώσεις </a:t>
            </a:r>
          </a:p>
          <a:p>
            <a:pPr eaLnBrk="1" hangingPunct="1">
              <a:defRPr/>
            </a:pPr>
            <a:r>
              <a:rPr lang="el-GR" dirty="0" smtClean="0"/>
              <a:t>Οι </a:t>
            </a:r>
            <a:r>
              <a:rPr lang="el-GR" dirty="0" err="1" smtClean="0"/>
              <a:t>λευκοτριένες</a:t>
            </a:r>
            <a:r>
              <a:rPr lang="el-GR" dirty="0" smtClean="0"/>
              <a:t> διαφέρουν ως προς την εντόπιση της ομάδας υπεροξειδίου την οποία εισάγουν οι </a:t>
            </a:r>
            <a:r>
              <a:rPr lang="el-GR" dirty="0" err="1" smtClean="0"/>
              <a:t>λιποξυγονάσες</a:t>
            </a:r>
            <a:r>
              <a:rPr lang="el-GR" dirty="0" smtClean="0"/>
              <a:t>. </a:t>
            </a:r>
            <a:r>
              <a:rPr lang="el-GR" b="1" dirty="0" smtClean="0">
                <a:solidFill>
                  <a:srgbClr val="FFFF00"/>
                </a:solidFill>
              </a:rPr>
              <a:t>Η γραμμική οδός αντίθετα από την κυκλική οδό , δεν αναστέλλεται από την ασπιρίνη ή άλλα </a:t>
            </a:r>
            <a:r>
              <a:rPr lang="en-US" b="1" dirty="0" smtClean="0">
                <a:solidFill>
                  <a:srgbClr val="FFFF00"/>
                </a:solidFill>
              </a:rPr>
              <a:t>NSAIDs</a:t>
            </a:r>
            <a:endParaRPr lang="el-GR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rgbClr val="FF0000"/>
                </a:solidFill>
              </a:rPr>
              <a:t>Λευκοτριένες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Πρωτοεντοπίστηκαν</a:t>
            </a:r>
            <a:r>
              <a:rPr lang="el-GR" dirty="0" smtClean="0"/>
              <a:t> στα λευκοκύτταρα,</a:t>
            </a:r>
          </a:p>
          <a:p>
            <a:r>
              <a:rPr lang="el-GR" dirty="0" smtClean="0"/>
              <a:t>Ισχυρά βιολογικά σήματα</a:t>
            </a:r>
          </a:p>
          <a:p>
            <a:r>
              <a:rPr lang="el-GR" dirty="0" smtClean="0"/>
              <a:t>Υπερπαραγωγή </a:t>
            </a:r>
            <a:r>
              <a:rPr lang="el-GR" dirty="0" err="1" smtClean="0"/>
              <a:t>λευκοτριενών</a:t>
            </a:r>
            <a:r>
              <a:rPr lang="el-GR" dirty="0" smtClean="0"/>
              <a:t> προκαλεί ασθματική κρίση- στόχος </a:t>
            </a:r>
            <a:r>
              <a:rPr lang="el-GR" dirty="0" err="1" smtClean="0"/>
              <a:t>αντιασθματικών</a:t>
            </a:r>
            <a:r>
              <a:rPr lang="el-GR" dirty="0" smtClean="0"/>
              <a:t> φαρμάκων</a:t>
            </a:r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rgbClr val="FF0000"/>
                </a:solidFill>
              </a:rPr>
              <a:t>Στεροειδής</a:t>
            </a:r>
            <a:r>
              <a:rPr lang="el-GR" dirty="0" smtClean="0">
                <a:solidFill>
                  <a:srgbClr val="FF0000"/>
                </a:solidFill>
              </a:rPr>
              <a:t> ορμόνες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Στεροειδή</a:t>
            </a:r>
            <a:r>
              <a:rPr lang="el-GR" dirty="0" smtClean="0"/>
              <a:t>: οξειδωμένα παράγωγα των στεροειδών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Στεροειδής</a:t>
            </a:r>
            <a:r>
              <a:rPr lang="el-GR" dirty="0" smtClean="0">
                <a:solidFill>
                  <a:srgbClr val="FFFF00"/>
                </a:solidFill>
              </a:rPr>
              <a:t> ορμόνες</a:t>
            </a:r>
            <a:r>
              <a:rPr lang="el-GR" dirty="0" smtClean="0"/>
              <a:t>: μεταφέρονται με το αίμα από τη θέση παραγωγής τους στους ιστούς-στόχους , όπου εισέρχονται στα κύτταρα, προσδένονται σε πολύ ειδικούς υποδοχείς στον πυρήνα και προκαλούν αλλαγές στην έκφραση των γονιδίων και τον μεταβολισμό. </a:t>
            </a:r>
          </a:p>
          <a:p>
            <a:r>
              <a:rPr lang="el-GR" dirty="0" smtClean="0"/>
              <a:t>Επειδή έχουν πολύ υψηλή συγγένεια με τους υποδοχείς τους πολύ χαμηλές συγκεντρώσεις ορμονών επαρκούν για να προκαλέσουν απαντήσεις στους ιστούς στόχους. 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Στεροειδής</a:t>
            </a:r>
            <a:r>
              <a:rPr lang="el-GR" dirty="0" smtClean="0">
                <a:solidFill>
                  <a:srgbClr val="FF0000"/>
                </a:solidFill>
              </a:rPr>
              <a:t> ορμόνες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Φυλετικές ορμόνες </a:t>
            </a:r>
            <a:r>
              <a:rPr lang="el-GR" dirty="0" smtClean="0"/>
              <a:t>: Τεστοστερόνη, </a:t>
            </a:r>
            <a:r>
              <a:rPr lang="el-GR" dirty="0" err="1" smtClean="0"/>
              <a:t>οιστραδιόλη</a:t>
            </a:r>
            <a:endParaRPr lang="el-GR" dirty="0" smtClean="0"/>
          </a:p>
          <a:p>
            <a:r>
              <a:rPr lang="el-GR" dirty="0" smtClean="0">
                <a:solidFill>
                  <a:srgbClr val="FFFF00"/>
                </a:solidFill>
              </a:rPr>
              <a:t>Φλοιό επινεφριδίων</a:t>
            </a:r>
            <a:r>
              <a:rPr lang="el-GR" dirty="0" smtClean="0"/>
              <a:t>: </a:t>
            </a:r>
            <a:r>
              <a:rPr lang="el-GR" dirty="0" err="1" smtClean="0"/>
              <a:t>κορτιζόλη</a:t>
            </a:r>
            <a:r>
              <a:rPr lang="el-GR" dirty="0" smtClean="0"/>
              <a:t>, (ρυθμίζει τον μεταβολισμό της γλυκόζης ) </a:t>
            </a:r>
            <a:r>
              <a:rPr lang="el-GR" dirty="0" err="1" smtClean="0"/>
              <a:t>αλδοστερόνη</a:t>
            </a:r>
            <a:r>
              <a:rPr lang="el-GR" dirty="0" smtClean="0"/>
              <a:t> ( απέκκριση αλάτων)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Πρεδνιζολόνη</a:t>
            </a:r>
            <a:r>
              <a:rPr lang="el-GR" dirty="0" smtClean="0">
                <a:solidFill>
                  <a:srgbClr val="FFFF00"/>
                </a:solidFill>
              </a:rPr>
              <a:t>, </a:t>
            </a:r>
            <a:r>
              <a:rPr lang="el-GR" dirty="0" err="1" smtClean="0">
                <a:solidFill>
                  <a:srgbClr val="FFFF00"/>
                </a:solidFill>
              </a:rPr>
              <a:t>πρεδνιζόνη</a:t>
            </a:r>
            <a:r>
              <a:rPr lang="el-GR" dirty="0" smtClean="0"/>
              <a:t>: συνθετικά στεροειδή. Χρησιμοποιούνται ως αντιφλεγμονώδη παράγοντες.</a:t>
            </a: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Στεροειδής</a:t>
            </a:r>
            <a:r>
              <a:rPr lang="el-GR" dirty="0" smtClean="0">
                <a:solidFill>
                  <a:srgbClr val="FF0000"/>
                </a:solidFill>
              </a:rPr>
              <a:t> ορμόνες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ggeliki\Pictures\2015-03-30\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7248" y="1910080"/>
            <a:ext cx="3346704" cy="432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000132"/>
          </a:xfrm>
        </p:spPr>
        <p:txBody>
          <a:bodyPr/>
          <a:lstStyle/>
          <a:p>
            <a:r>
              <a:rPr lang="el-GR" sz="3200" dirty="0" smtClean="0">
                <a:solidFill>
                  <a:srgbClr val="FF0000"/>
                </a:solidFill>
              </a:rPr>
              <a:t>Παραγωγή και μεταβολισμός της βιταμίνης </a:t>
            </a:r>
            <a:r>
              <a:rPr lang="en-US" sz="3200" dirty="0" smtClean="0">
                <a:solidFill>
                  <a:srgbClr val="FF0000"/>
                </a:solidFill>
              </a:rPr>
              <a:t>D3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ggeliki\Pictures\2015-03-30\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281" y="1784350"/>
            <a:ext cx="621063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1,25 –</a:t>
            </a:r>
            <a:r>
              <a:rPr lang="el-GR" dirty="0" err="1" smtClean="0">
                <a:solidFill>
                  <a:srgbClr val="FFFF00"/>
                </a:solidFill>
              </a:rPr>
              <a:t>διυδροξυχοληκαλσιφερόλη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: </a:t>
            </a:r>
            <a:r>
              <a:rPr lang="el-GR" dirty="0" err="1" smtClean="0"/>
              <a:t>ρθμίζει</a:t>
            </a:r>
            <a:r>
              <a:rPr lang="el-GR" dirty="0" smtClean="0"/>
              <a:t> το μεταβολισμό </a:t>
            </a:r>
            <a:r>
              <a:rPr lang="en-US" dirty="0" smtClean="0"/>
              <a:t>Ca2+ </a:t>
            </a:r>
            <a:r>
              <a:rPr lang="el-GR" dirty="0" smtClean="0"/>
              <a:t> στους νεφρούς , το έντερο και τα οστά 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n-US" dirty="0" smtClean="0">
                <a:solidFill>
                  <a:srgbClr val="FFFF00"/>
                </a:solidFill>
              </a:rPr>
              <a:t>D2</a:t>
            </a:r>
            <a:r>
              <a:rPr lang="el-GR" dirty="0" smtClean="0">
                <a:solidFill>
                  <a:srgbClr val="FFFF00"/>
                </a:solidFill>
              </a:rPr>
              <a:t> (</a:t>
            </a:r>
            <a:r>
              <a:rPr lang="el-GR" dirty="0" err="1" smtClean="0">
                <a:solidFill>
                  <a:srgbClr val="FFFF00"/>
                </a:solidFill>
              </a:rPr>
              <a:t>εργοκαλσιφερόλη</a:t>
            </a:r>
            <a:r>
              <a:rPr lang="el-GR" dirty="0" smtClean="0">
                <a:solidFill>
                  <a:srgbClr val="FFFF00"/>
                </a:solidFill>
              </a:rPr>
              <a:t>) </a:t>
            </a:r>
            <a:r>
              <a:rPr lang="el-GR" dirty="0" smtClean="0"/>
              <a:t>: εμπορικό σκεύασμα , δομικά παρόμοια με την </a:t>
            </a:r>
            <a:r>
              <a:rPr lang="en-US" dirty="0" smtClean="0"/>
              <a:t>D3</a:t>
            </a:r>
            <a:r>
              <a:rPr lang="el-GR" dirty="0" smtClean="0"/>
              <a:t> και με ίδια βιολογική δράση. Συχνά προστίθεται στο γάλα και στο βούτυρο ως διατροφικό συμπλήρωμα </a:t>
            </a:r>
          </a:p>
          <a:p>
            <a:r>
              <a:rPr lang="el-GR" dirty="0" smtClean="0"/>
              <a:t> Η </a:t>
            </a:r>
            <a:r>
              <a:rPr lang="el-GR" dirty="0" smtClean="0">
                <a:solidFill>
                  <a:srgbClr val="FFFF00"/>
                </a:solidFill>
              </a:rPr>
              <a:t>βιταμίνη </a:t>
            </a:r>
            <a:r>
              <a:rPr lang="en-US" dirty="0" smtClean="0">
                <a:solidFill>
                  <a:srgbClr val="FFFF00"/>
                </a:solidFill>
              </a:rPr>
              <a:t>D </a:t>
            </a:r>
            <a:r>
              <a:rPr lang="el-GR" dirty="0" smtClean="0">
                <a:solidFill>
                  <a:srgbClr val="FFFF00"/>
                </a:solidFill>
              </a:rPr>
              <a:t> της διατροφής </a:t>
            </a:r>
            <a:r>
              <a:rPr lang="el-GR" dirty="0" smtClean="0"/>
              <a:t>προλαμβάνει την ραχίτιδα νόσο κοινή στα ψυχρά κλίματα</a:t>
            </a:r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rgbClr val="FF0000"/>
                </a:solidFill>
              </a:rPr>
              <a:t>Βιταμίνη Α1 και πρόδρομες ενώσεις και παράγωγά της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ggeliki\Pictures\2015-03-30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1620" y="1923796"/>
            <a:ext cx="6537960" cy="429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Ρόλος λιπιδίων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Πηγή ενέργειας</a:t>
            </a:r>
          </a:p>
          <a:p>
            <a:r>
              <a:rPr lang="el-GR" dirty="0" smtClean="0"/>
              <a:t>Λιπαρά οξέα: πλήρως ανοιγμένα</a:t>
            </a:r>
          </a:p>
          <a:p>
            <a:r>
              <a:rPr lang="el-GR" dirty="0" smtClean="0"/>
              <a:t>Πλήρη χημική οξείδωση : 9,3 </a:t>
            </a:r>
            <a:r>
              <a:rPr lang="en-US" dirty="0" smtClean="0"/>
              <a:t>Kcal/</a:t>
            </a:r>
            <a:r>
              <a:rPr lang="en-US" dirty="0" err="1" smtClean="0"/>
              <a:t>gr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l-GR" dirty="0" smtClean="0"/>
              <a:t>Υδατάνθρακες και πρωτεΐνες: 4,1 </a:t>
            </a:r>
            <a:r>
              <a:rPr lang="en-US" dirty="0" smtClean="0"/>
              <a:t>Kcal/</a:t>
            </a:r>
            <a:r>
              <a:rPr lang="en-US" dirty="0" err="1" smtClean="0"/>
              <a:t>gr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9482"/>
          </a:xfrm>
        </p:spPr>
        <p:txBody>
          <a:bodyPr/>
          <a:lstStyle/>
          <a:p>
            <a:pPr algn="ctr"/>
            <a:r>
              <a:rPr lang="el-GR" dirty="0" smtClean="0"/>
              <a:t>Βιταμίνη 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Βιταμίνη Α</a:t>
            </a:r>
            <a:r>
              <a:rPr lang="el-GR" dirty="0" smtClean="0"/>
              <a:t>: απομονώθηκε από τα ηπατικά έλαια των ψαριών.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Διατροφικές πηγές</a:t>
            </a:r>
            <a:r>
              <a:rPr lang="el-GR" dirty="0" smtClean="0"/>
              <a:t>: πλήρες γάλα, ήπαρ, βούτυρο.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Β-καροτίνη</a:t>
            </a:r>
            <a:r>
              <a:rPr lang="el-GR" dirty="0" smtClean="0"/>
              <a:t>: προσδίδει κίτρινο χρώμα στα καρότα, γλυκοπατάτες, και άλλα κίτρινα λαχανικά 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Ελλειψη</a:t>
            </a:r>
            <a:r>
              <a:rPr lang="el-GR" dirty="0" smtClean="0"/>
              <a:t>: </a:t>
            </a:r>
            <a:r>
              <a:rPr lang="el-GR" dirty="0" err="1" smtClean="0"/>
              <a:t>ξηροφθαλμία</a:t>
            </a:r>
            <a:r>
              <a:rPr lang="el-GR" dirty="0" smtClean="0"/>
              <a:t>, ξηρότητα δέρματος και βλεννογόνων, καθυστερημένη ανάπτυξη. </a:t>
            </a:r>
            <a:endParaRPr lang="el-G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Aggeliki\Pictures\2015-03-30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4350"/>
            <a:ext cx="8215370" cy="507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Βιταμίνη Ε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Βιταμίνη Ε :</a:t>
            </a:r>
            <a:r>
              <a:rPr lang="el-GR" dirty="0" smtClean="0"/>
              <a:t>ομάδα τοκοφερολών.</a:t>
            </a:r>
          </a:p>
          <a:p>
            <a:r>
              <a:rPr lang="el-GR" dirty="0" err="1" smtClean="0"/>
              <a:t>Υποκαταεστημένο</a:t>
            </a:r>
            <a:r>
              <a:rPr lang="el-GR" dirty="0" smtClean="0"/>
              <a:t> </a:t>
            </a:r>
            <a:r>
              <a:rPr lang="el-GR" dirty="0" err="1" smtClean="0"/>
              <a:t>αρωματικο</a:t>
            </a:r>
            <a:r>
              <a:rPr lang="el-GR" dirty="0" smtClean="0"/>
              <a:t> δακτύλιο και μια μακριά </a:t>
            </a:r>
            <a:r>
              <a:rPr lang="el-GR" dirty="0" err="1" smtClean="0"/>
              <a:t>ισοπρενοειδή</a:t>
            </a:r>
            <a:r>
              <a:rPr lang="el-GR" dirty="0" smtClean="0"/>
              <a:t>  πλευρική αλυσίδα. </a:t>
            </a:r>
          </a:p>
          <a:p>
            <a:r>
              <a:rPr lang="el-GR" dirty="0" smtClean="0"/>
              <a:t>Βιολογικά αντιοξειδωτικά ( Ο αρωματικός τους δακτύλιος αντιδρά με ρίζες οξυγόνου και άλλες ελεύθερες ρίζες και τις καταστρέφει .</a:t>
            </a:r>
          </a:p>
          <a:p>
            <a:r>
              <a:rPr lang="el-GR" dirty="0" smtClean="0"/>
              <a:t>Τοκοφερόλες: αυγά, φυτικά έλαια , σιτάρι</a:t>
            </a:r>
          </a:p>
          <a:p>
            <a:r>
              <a:rPr lang="el-GR" dirty="0" err="1" smtClean="0"/>
              <a:t>Ελλειψη</a:t>
            </a:r>
            <a:r>
              <a:rPr lang="el-GR" dirty="0" smtClean="0"/>
              <a:t> (πειραματόζωα): ξηροδερμία, μυϊκή αδυναμία απίσχνανση, στειρότητα</a:t>
            </a:r>
          </a:p>
          <a:p>
            <a:r>
              <a:rPr lang="el-GR" dirty="0" smtClean="0"/>
              <a:t>(άνθρωπο)</a:t>
            </a:r>
            <a:r>
              <a:rPr lang="el-GR" dirty="0" smtClean="0">
                <a:sym typeface="Wingdings" pitchFamily="2" charset="2"/>
              </a:rPr>
              <a:t> (σπάνια)</a:t>
            </a:r>
            <a:r>
              <a:rPr lang="el-GR" dirty="0" smtClean="0"/>
              <a:t>: εύθραυστα </a:t>
            </a:r>
            <a:r>
              <a:rPr lang="el-GR" dirty="0" err="1" smtClean="0"/>
              <a:t>ερυθροκύτταρα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Βιταμίνη Κ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Βιταμίνη Κ μετά από ένα κύκλο οξειδώσεων και αναγωγών σχηματίζει την ενεργό προθρομβίνη απαραίτητη για το σχηματισμό θρόμβων του αίματος.</a:t>
            </a:r>
          </a:p>
          <a:p>
            <a:r>
              <a:rPr lang="el-GR" dirty="0" smtClean="0"/>
              <a:t>Ανεπάρκεια βιταμίνης Κ : σπάνια  (εκτός από </a:t>
            </a:r>
            <a:r>
              <a:rPr lang="el-GR" dirty="0" err="1" smtClean="0"/>
              <a:t>αιμοραγική</a:t>
            </a:r>
            <a:r>
              <a:rPr lang="el-GR" dirty="0" smtClean="0"/>
              <a:t> νόσο των νεογνών).</a:t>
            </a:r>
            <a:endParaRPr lang="el-G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66FF66"/>
                </a:solidFill>
              </a:rPr>
              <a:t>Εργαστηριακή ανάλυση λιπιδίων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Εκχύλιση από τους ιστούς</a:t>
            </a:r>
          </a:p>
          <a:p>
            <a:pPr eaLnBrk="1" hangingPunct="1">
              <a:defRPr/>
            </a:pPr>
            <a:r>
              <a:rPr lang="el-GR" smtClean="0"/>
              <a:t>Χρωματογραφία λεπτής στιβάδας</a:t>
            </a:r>
          </a:p>
          <a:p>
            <a:pPr eaLnBrk="1" hangingPunct="1">
              <a:defRPr/>
            </a:pPr>
            <a:r>
              <a:rPr lang="el-GR" smtClean="0"/>
              <a:t>Αέρια-υγρή χρωματογραφία</a:t>
            </a:r>
          </a:p>
          <a:p>
            <a:pPr eaLnBrk="1" hangingPunct="1">
              <a:defRPr/>
            </a:pPr>
            <a:r>
              <a:rPr lang="el-GR" smtClean="0"/>
              <a:t>Υγρή χρωματογραφία υψηλής απόδοσης 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Εκχύλιση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Απαιτεί οργανικούς </a:t>
            </a:r>
            <a:r>
              <a:rPr lang="el-GR" dirty="0" err="1" smtClean="0"/>
              <a:t>διαλυτες</a:t>
            </a:r>
            <a:endParaRPr lang="el-G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Χρωματογραφία προσρόφησης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Διαχωρίζει λιπίδια με διαιρετική πολικότητα</a:t>
            </a:r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Αερια</a:t>
            </a:r>
            <a:r>
              <a:rPr lang="el-GR" dirty="0" smtClean="0"/>
              <a:t>-υγρή χρωματογραφία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Διαχωρίζει μίγματα πτητικών παραγώγων των λιπιδίων</a:t>
            </a:r>
            <a:endParaRPr lang="el-G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Φασματοσκοπία μαζών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Αποκαλύπτει την πλήρη </a:t>
            </a:r>
            <a:r>
              <a:rPr lang="el-GR" dirty="0" err="1" smtClean="0"/>
              <a:t>λιπιδική</a:t>
            </a:r>
            <a:r>
              <a:rPr lang="el-GR" dirty="0" smtClean="0"/>
              <a:t> δομή</a:t>
            </a:r>
            <a:endParaRPr 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>
                <a:solidFill>
                  <a:srgbClr val="66FF66"/>
                </a:solidFill>
              </a:rPr>
              <a:t>Προσδιορισμός της δομής ενός λιπαρού οξέος με φασματοσκοπία μαζών</a:t>
            </a:r>
            <a:r>
              <a:rPr lang="el-GR" sz="4000" smtClean="0"/>
              <a:t>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30724" name="Picture 4" descr="1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66246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Αποθηκευτικά λιπίδια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l-GR" dirty="0" smtClean="0"/>
              <a:t>Τα λίπη και τα έλαια είναι παράγωγα των λιπαρών οξέων.</a:t>
            </a:r>
          </a:p>
          <a:p>
            <a:r>
              <a:rPr lang="el-GR" dirty="0" smtClean="0"/>
              <a:t>Τα λιπαρά οξέα είναι παράγωγα υδατανθράκων, περίπου στην ίδια χαμηλή κατάσταση οξείδωσης (πολύ </a:t>
            </a:r>
            <a:r>
              <a:rPr lang="el-GR" dirty="0" err="1" smtClean="0"/>
              <a:t>ανηγμένα</a:t>
            </a:r>
            <a:r>
              <a:rPr lang="el-GR" dirty="0" smtClean="0"/>
              <a:t>) με τους υδρογονάνθρακες των καυσίμων.</a:t>
            </a:r>
            <a:endParaRPr lang="el-G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29700" name="Picture 4" descr="10-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60350"/>
            <a:ext cx="547211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Τα λιπαρά οξέα χαρακτηρίζονται είτε ως </a:t>
            </a:r>
            <a:r>
              <a:rPr lang="el-GR" dirty="0" err="1" smtClean="0"/>
              <a:t>κορεσμένα''''ή''ακόρεστα''με</a:t>
            </a:r>
            <a:r>
              <a:rPr lang="el-GR" dirty="0" smtClean="0"/>
              <a:t> βάση την παρουσία των διπλών δεσμών στη δομή του. Αν το μόριο δεν περιέχει διπλούς δεσμούς, που λέγεται ότι είναι κορεσμένα? Αλλιώς, είναι ακόρεστα σε κάποιο βαθμό. </a:t>
            </a:r>
          </a:p>
          <a:p>
            <a:r>
              <a:rPr lang="el-GR" dirty="0" smtClean="0"/>
              <a:t>Μόνο ακόρεστα λίπη μπορούν </a:t>
            </a:r>
            <a:r>
              <a:rPr lang="el-GR" dirty="0" err="1" smtClean="0"/>
              <a:t>να''τρανς</a:t>
            </a:r>
            <a:r>
              <a:rPr lang="el-GR" dirty="0" smtClean="0"/>
              <a:t> λιπαρά''. Τα κορεσμένα λιπαρά οξέα δεν είναι </a:t>
            </a:r>
            <a:r>
              <a:rPr lang="el-GR" dirty="0" err="1" smtClean="0"/>
              <a:t>ποτέ''τρανς</a:t>
            </a:r>
            <a:r>
              <a:rPr lang="el-GR" dirty="0" smtClean="0"/>
              <a:t> </a:t>
            </a:r>
            <a:r>
              <a:rPr lang="el-GR" dirty="0" err="1" smtClean="0"/>
              <a:t>λιπαρά''επειδή</a:t>
            </a:r>
            <a:r>
              <a:rPr lang="el-GR" dirty="0" smtClean="0"/>
              <a:t> δεν έχουν διπλούς δεσμούς, και συνεπώς δεν μπορεί να εμφανίσει </a:t>
            </a:r>
            <a:r>
              <a:rPr lang="el-GR" dirty="0" err="1" smtClean="0"/>
              <a:t>ένα''trans''</a:t>
            </a:r>
            <a:r>
              <a:rPr lang="el-GR" dirty="0" smtClean="0"/>
              <a:t>-διαμόρφωση. Επιπλέον, τα λιπίδια που περιέχει ένα τριπλό δεσμό (αλλά όχι διπλών δεσμών) δεν μπορεί </a:t>
            </a:r>
            <a:r>
              <a:rPr lang="el-GR" dirty="0" err="1" smtClean="0"/>
              <a:t>να''trans</a:t>
            </a:r>
            <a:r>
              <a:rPr lang="el-GR" dirty="0" smtClean="0"/>
              <a:t>-λιπαρά </a:t>
            </a:r>
            <a:r>
              <a:rPr lang="el-GR" dirty="0" err="1" smtClean="0"/>
              <a:t>οξέα''επειδή</a:t>
            </a:r>
            <a:r>
              <a:rPr lang="el-GR" dirty="0" smtClean="0"/>
              <a:t> ένα τριπλό δεσμό μπορεί να αναλάβει μόνο μία διαμόρφωση. </a:t>
            </a:r>
            <a:endParaRPr lang="el-GR" smtClean="0"/>
          </a:p>
          <a:p>
            <a:endParaRPr lang="el-G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 smtClean="0"/>
              <a:t>Χημικά,''trans</a:t>
            </a:r>
            <a:r>
              <a:rPr lang="el-GR" dirty="0" smtClean="0"/>
              <a:t> </a:t>
            </a:r>
            <a:r>
              <a:rPr lang="el-GR" dirty="0" err="1" smtClean="0"/>
              <a:t>λιπαρά''αναφέρεται</a:t>
            </a:r>
            <a:r>
              <a:rPr lang="el-GR" dirty="0" smtClean="0"/>
              <a:t> σε ένα μόριο των λιπιδίων που περιέχει έναν ή περισσότερους διπλούς δεσμούς σε </a:t>
            </a:r>
            <a:r>
              <a:rPr lang="el-GR" dirty="0" err="1" smtClean="0"/>
              <a:t>trans''''γεωμετρική</a:t>
            </a:r>
            <a:r>
              <a:rPr lang="el-GR" dirty="0" smtClean="0"/>
              <a:t> διαμόρφωση. Ένα διπλό δεσμό μπορεί να εμφανίζουν ένα από τα δύο δυνατές διαμορφώσεις?''</a:t>
            </a:r>
            <a:r>
              <a:rPr lang="el-GR" dirty="0" err="1" smtClean="0"/>
              <a:t>Trans''ή''cis</a:t>
            </a:r>
            <a:r>
              <a:rPr lang="el-GR" dirty="0" smtClean="0"/>
              <a:t>''. </a:t>
            </a:r>
            <a:r>
              <a:rPr lang="el-GR" dirty="0" err="1" smtClean="0"/>
              <a:t>Το''διαμόρφωση</a:t>
            </a:r>
            <a:r>
              <a:rPr lang="el-GR" dirty="0" smtClean="0"/>
              <a:t> </a:t>
            </a:r>
            <a:r>
              <a:rPr lang="el-GR" dirty="0" err="1" smtClean="0"/>
              <a:t>trans</a:t>
            </a:r>
            <a:r>
              <a:rPr lang="el-GR" dirty="0" smtClean="0"/>
              <a:t>'', η αλυσίδα άνθρακα εκτείνεται από αντίθετες πλευρές του διπλού δεσμού, να αποδώσει το ευθύτερο μόριο, ενώ </a:t>
            </a:r>
            <a:r>
              <a:rPr lang="el-GR" dirty="0" err="1" smtClean="0"/>
              <a:t>σε''cis</a:t>
            </a:r>
            <a:r>
              <a:rPr lang="el-GR" dirty="0" smtClean="0"/>
              <a:t> διαμόρφωση'', η αλυσίδα άνθρακα εκτείνεται από την ίδια πλευρά του διπλού δεσμού, καθιστώντας μια κλίση μόριο.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Aggeliki\Pictures\2015-03-25 fillo 1\fillo 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6929485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142852"/>
            <a:ext cx="7772400" cy="50006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66FF66"/>
                </a:solidFill>
              </a:rPr>
              <a:t>O</a:t>
            </a:r>
            <a:r>
              <a:rPr lang="el-GR" dirty="0" err="1" smtClean="0">
                <a:solidFill>
                  <a:srgbClr val="66FF66"/>
                </a:solidFill>
              </a:rPr>
              <a:t>νοματολογία</a:t>
            </a:r>
            <a:endParaRPr lang="el-GR" dirty="0" smtClean="0">
              <a:solidFill>
                <a:srgbClr val="66FF66"/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l-GR" dirty="0" smtClean="0"/>
              <a:t>Ορίζει το μήκος της αλυσίδας, τον αριθμό και τη θέση των διπλών δεσμών.</a:t>
            </a:r>
          </a:p>
          <a:p>
            <a:pPr eaLnBrk="1" hangingPunct="1">
              <a:defRPr/>
            </a:pPr>
            <a:r>
              <a:rPr lang="el-GR" dirty="0" smtClean="0"/>
              <a:t>Το μήκος κυμαίνεται από 4 έως 36 άτομα άνθρακα.</a:t>
            </a:r>
          </a:p>
          <a:p>
            <a:pPr eaLnBrk="1" hangingPunct="1">
              <a:defRPr/>
            </a:pPr>
            <a:r>
              <a:rPr lang="el-GR" dirty="0" smtClean="0"/>
              <a:t>Σε μερικά  λιπαρά οξέα ή αλυσίδα μπορεί να είναι ευθύγραμμη και πλήρως κορεσμένη ενώ σε άλλα να περιέχει έναν ή περισσότερους διπλούς δεσμούς.</a:t>
            </a:r>
          </a:p>
          <a:p>
            <a:pPr eaLnBrk="1" hangingPunct="1">
              <a:defRPr/>
            </a:pPr>
            <a:r>
              <a:rPr lang="el-GR" dirty="0" smtClean="0"/>
              <a:t>Λίγα λιπαρά οξέα περιέχουν δακτυλίους με τρία άτομα άνθρακα και διακλαδώσεις με </a:t>
            </a:r>
            <a:r>
              <a:rPr lang="el-GR" dirty="0" err="1" smtClean="0"/>
              <a:t>υδροξυλομάδες</a:t>
            </a:r>
            <a:r>
              <a:rPr lang="el-GR" dirty="0" smtClean="0"/>
              <a:t> ή </a:t>
            </a:r>
            <a:r>
              <a:rPr lang="el-GR" dirty="0" err="1" smtClean="0"/>
              <a:t>μεθυλομάδες</a:t>
            </a:r>
            <a:r>
              <a:rPr lang="el-GR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Π.χ. 20:2(Δ </a:t>
            </a:r>
            <a:r>
              <a:rPr lang="el-GR" baseline="30000" dirty="0" smtClean="0"/>
              <a:t>9,12</a:t>
            </a:r>
            <a:r>
              <a:rPr lang="el-GR" dirty="0" smtClean="0"/>
              <a:t>)</a:t>
            </a:r>
          </a:p>
          <a:p>
            <a:pPr eaLnBrk="1" hangingPunct="1">
              <a:defRPr/>
            </a:pPr>
            <a:r>
              <a:rPr lang="el-GR" dirty="0" smtClean="0"/>
              <a:t>Οι πιο συχνή διπλοί δεσμοί είναι στις θέσεις </a:t>
            </a:r>
            <a:r>
              <a:rPr lang="en-US" dirty="0" smtClean="0"/>
              <a:t>C9-C10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Οι διπλοί δεσμοί των </a:t>
            </a:r>
            <a:r>
              <a:rPr lang="el-GR" dirty="0" err="1" smtClean="0"/>
              <a:t>πολυακόρεστων</a:t>
            </a:r>
            <a:r>
              <a:rPr lang="el-GR" dirty="0" smtClean="0"/>
              <a:t> λιπαρών οξέων δεν είναι σχεδόν ποτέ γειτονικοί. ( </a:t>
            </a:r>
            <a:r>
              <a:rPr lang="el-GR" dirty="0" err="1" smtClean="0"/>
              <a:t>εναλασσόμενοι</a:t>
            </a:r>
            <a:r>
              <a:rPr lang="el-GR" dirty="0" smtClean="0"/>
              <a:t> απλοί και διπλοί δεσμοί ) αλλά διαχωρίζονται από μια </a:t>
            </a:r>
            <a:r>
              <a:rPr lang="el-GR" dirty="0" err="1" smtClean="0"/>
              <a:t>μεθυλομάδα</a:t>
            </a:r>
            <a:r>
              <a:rPr lang="el-GR" dirty="0" smtClean="0"/>
              <a:t> ( -</a:t>
            </a:r>
            <a:r>
              <a:rPr lang="en-US" dirty="0" smtClean="0"/>
              <a:t>CH=CH-CH2-CH=CH-)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Τα πιο συχνά λιπαρά οξέα έχουν άρτιο αριθμό ατόμων άνθρακα σε μη διακλαδισμένη αλυσίδα με 12 έως 24 άτομα άνθρακα.</a:t>
            </a:r>
            <a:endParaRPr lang="en-US" dirty="0" smtClean="0"/>
          </a:p>
          <a:p>
            <a:pPr eaLnBrk="1" hangingPunct="1">
              <a:defRPr/>
            </a:pPr>
            <a:r>
              <a:rPr lang="el-GR" dirty="0" smtClean="0"/>
              <a:t> Σε όλα σχεδόν τα λιπαρά οξέα που υπάρχουν στην φύση οι δεσμοί είναι </a:t>
            </a:r>
            <a:r>
              <a:rPr lang="en-US" dirty="0" err="1" smtClean="0"/>
              <a:t>cis</a:t>
            </a:r>
            <a:r>
              <a:rPr lang="en-US" dirty="0" smtClean="0"/>
              <a:t>. T</a:t>
            </a:r>
            <a:r>
              <a:rPr lang="el-GR" dirty="0" smtClean="0"/>
              <a:t>α</a:t>
            </a:r>
            <a:r>
              <a:rPr lang="en-US" dirty="0" smtClean="0"/>
              <a:t> trans</a:t>
            </a:r>
            <a:r>
              <a:rPr lang="el-GR" dirty="0" smtClean="0"/>
              <a:t> λιπαρά οξέα παράγονται στον </a:t>
            </a:r>
            <a:r>
              <a:rPr lang="el-GR" dirty="0" err="1" smtClean="0"/>
              <a:t>προστόμαχο</a:t>
            </a:r>
            <a:r>
              <a:rPr lang="el-GR" dirty="0" smtClean="0"/>
              <a:t> των γαλακτοπαραγωγών ζώων και προέρχονται από γαλακτοκομικά </a:t>
            </a:r>
            <a:r>
              <a:rPr lang="el-GR" dirty="0" err="1" smtClean="0"/>
              <a:t>προϊόντια</a:t>
            </a:r>
            <a:r>
              <a:rPr lang="el-GR" dirty="0" smtClean="0"/>
              <a:t> και κρέας. </a:t>
            </a:r>
          </a:p>
          <a:p>
            <a:pPr eaLnBrk="1" hangingPunct="1">
              <a:defRPr/>
            </a:pPr>
            <a:r>
              <a:rPr lang="el-GR" dirty="0" smtClean="0"/>
              <a:t>Η δίαιτα που περιλαμβάνει μεγάλες ποσότητες </a:t>
            </a:r>
            <a:r>
              <a:rPr lang="en-US" dirty="0" smtClean="0"/>
              <a:t>trans </a:t>
            </a:r>
            <a:r>
              <a:rPr lang="el-GR" dirty="0" smtClean="0"/>
              <a:t> λιπαρών οξέων συσχετίζεται με υψηλές τιμές </a:t>
            </a:r>
            <a:r>
              <a:rPr lang="en-US" dirty="0" smtClean="0"/>
              <a:t>LDL  </a:t>
            </a:r>
            <a:r>
              <a:rPr lang="el-GR" dirty="0" smtClean="0"/>
              <a:t> στο αίμα </a:t>
            </a:r>
            <a:r>
              <a:rPr lang="el-GR" dirty="0"/>
              <a:t> </a:t>
            </a:r>
            <a:r>
              <a:rPr lang="el-GR" dirty="0" smtClean="0"/>
              <a:t>και μειωμένη </a:t>
            </a:r>
            <a:r>
              <a:rPr lang="en-US" dirty="0" smtClean="0"/>
              <a:t>HDL.</a:t>
            </a:r>
            <a:endParaRPr lang="el-G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490</TotalTime>
  <Words>2547</Words>
  <Application>Microsoft Office PowerPoint</Application>
  <PresentationFormat>Προβολή στην οθόνη (4:3)</PresentationFormat>
  <Paragraphs>226</Paragraphs>
  <Slides>72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72</vt:i4>
      </vt:variant>
    </vt:vector>
  </HeadingPairs>
  <TitlesOfParts>
    <vt:vector size="80" baseType="lpstr">
      <vt:lpstr>宋体</vt:lpstr>
      <vt:lpstr>Arial</vt:lpstr>
      <vt:lpstr>Consolas</vt:lpstr>
      <vt:lpstr>Corbel</vt:lpstr>
      <vt:lpstr>Wingdings</vt:lpstr>
      <vt:lpstr>Wingdings 2</vt:lpstr>
      <vt:lpstr>Wingdings 3</vt:lpstr>
      <vt:lpstr>Μετρό</vt:lpstr>
      <vt:lpstr>ΛΙΠΙΔΙΑ – ΔΟΜΗ ΚΑΙ ΛΕΙΤΟΥΡΓΙΑ</vt:lpstr>
      <vt:lpstr>ΛΙΠΙΔΙΑ</vt:lpstr>
      <vt:lpstr>Δομή και λειτουργία λιπιδίων</vt:lpstr>
      <vt:lpstr>Παθολογικές συνέπειες</vt:lpstr>
      <vt:lpstr>Αδιάλυτα στο νερό</vt:lpstr>
      <vt:lpstr>Ρόλος λιπιδίων </vt:lpstr>
      <vt:lpstr>Αποθηκευτικά λιπίδια</vt:lpstr>
      <vt:lpstr>Παρουσίαση του PowerPoint</vt:lpstr>
      <vt:lpstr>Oνοματολογία</vt:lpstr>
      <vt:lpstr>Φυσικές ιδιότητες </vt:lpstr>
      <vt:lpstr>Συσκευασία λιπαρών οξέων σε σταθερές συναθροίσεις</vt:lpstr>
      <vt:lpstr>Τριακυλογλυκερόλες</vt:lpstr>
      <vt:lpstr>Γλυκερόλη-Τριαγλυκερόλη</vt:lpstr>
      <vt:lpstr>Οι τριακυλογλυκερόλες παρέχουν αποθηκευμένη ενέργεια και μόνωση</vt:lpstr>
      <vt:lpstr>Πλεονεκτήματα</vt:lpstr>
      <vt:lpstr>Παρουσίαση του PowerPoint</vt:lpstr>
      <vt:lpstr>Ανωτική πυκνότητα –φάλαινα( physeter cathodon)</vt:lpstr>
      <vt:lpstr>Το λίπος αποθηκεύεται στα κύτταρα</vt:lpstr>
      <vt:lpstr> Πολλά τρόφιμα περιέχουν τριακυλογλυκερόλες</vt:lpstr>
      <vt:lpstr>Η σύσταση σε λιπαρά οξέα τριών ελαίων των τροφίμων</vt:lpstr>
      <vt:lpstr>Οι κηροί λειτουργούν ως αποθήκες ενέργειας και απωθητικά του ύδατος</vt:lpstr>
      <vt:lpstr>Κηροί</vt:lpstr>
      <vt:lpstr>Δομικά λιπίδια των μεμβρανών</vt:lpstr>
      <vt:lpstr>Αποθηκευτικά και μεμβρανικά λιπίδια</vt:lpstr>
      <vt:lpstr>Τα γλυκεροφωσφολιπίδια είναι παράγωγα του φωσφατιδικού οξέος</vt:lpstr>
      <vt:lpstr>Τα γλυκεροφωσφολιπίδια είναι παράγωγα του φωσφατιδικού οξέος</vt:lpstr>
      <vt:lpstr>Ορισμένα φωσφολιπίδια έχουν  λιπαρά οξέα συνδεδεμένα με αιθερικούς δεσμούς</vt:lpstr>
      <vt:lpstr>Παρουσίαση του PowerPoint</vt:lpstr>
      <vt:lpstr>Παράγοντας ενεργοποίησης των αιμοπεταλίων</vt:lpstr>
      <vt:lpstr>Γαλακτολιπίδια </vt:lpstr>
      <vt:lpstr>Σφιγγολιπίδια</vt:lpstr>
      <vt:lpstr>Σφιγγολιπίδια</vt:lpstr>
      <vt:lpstr>Σφιγγολιπιδια</vt:lpstr>
      <vt:lpstr>Φωσφατιδυλοχολίνη - σφιγγομυελίνη</vt:lpstr>
      <vt:lpstr>Τα γλυκοσφιγγολιπίδια ως καθοριστές των ομάδων αίματος</vt:lpstr>
      <vt:lpstr>Παρουσίαση του PowerPoint</vt:lpstr>
      <vt:lpstr>Παρουσίαση του PowerPoint</vt:lpstr>
      <vt:lpstr>Παρουσίαση του PowerPoint</vt:lpstr>
      <vt:lpstr>Σύνθεση ισοπρενοειδών</vt:lpstr>
      <vt:lpstr>Κληρονομικά νοσήματα από παθολογική συσσώρευση μεμβρανικών λιπιδίων</vt:lpstr>
      <vt:lpstr>Παρουσίαση του PowerPoint</vt:lpstr>
      <vt:lpstr>Παρουσίαση του PowerPoint</vt:lpstr>
      <vt:lpstr>Τα λιπίδια ως σήματα, συμπαράγοντες και χρωστικές ουσίες</vt:lpstr>
      <vt:lpstr>Οι φωσφατιδοινοσιτόλες και τα παράγωγα της σφιγγοσίνης δρουν ως ενδοκυτταρικά σήματα</vt:lpstr>
      <vt:lpstr>Παρουσίαση του PowerPoint</vt:lpstr>
      <vt:lpstr>Εικοσανοειδή μεταφέρουν μηνύματα στα γειτονικά κύτταρα</vt:lpstr>
      <vt:lpstr>Παρουσίαση του PowerPoint</vt:lpstr>
      <vt:lpstr>Eικοσανοειδή</vt:lpstr>
      <vt:lpstr>Παρουσίαση του PowerPoint</vt:lpstr>
      <vt:lpstr>Προσταγλανδίνες</vt:lpstr>
      <vt:lpstr>Θρομβοξάνια</vt:lpstr>
      <vt:lpstr>Λευκοτριένες </vt:lpstr>
      <vt:lpstr>Λευκοτριένες</vt:lpstr>
      <vt:lpstr>Στεροειδής ορμόνες</vt:lpstr>
      <vt:lpstr>Στεροειδής ορμόνες</vt:lpstr>
      <vt:lpstr>Στεροειδής ορμόνες</vt:lpstr>
      <vt:lpstr>Παραγωγή και μεταβολισμός της βιταμίνης D3</vt:lpstr>
      <vt:lpstr>Παρουσίαση του PowerPoint</vt:lpstr>
      <vt:lpstr>Βιταμίνη Α1 και πρόδρομες ενώσεις και παράγωγά της</vt:lpstr>
      <vt:lpstr>Βιταμίνη Α</vt:lpstr>
      <vt:lpstr>Παρουσίαση του PowerPoint</vt:lpstr>
      <vt:lpstr>Βιταμίνη Ε</vt:lpstr>
      <vt:lpstr>Βιταμίνη Κ </vt:lpstr>
      <vt:lpstr>Εργαστηριακή ανάλυση λιπιδίων</vt:lpstr>
      <vt:lpstr>Εκχύλιση</vt:lpstr>
      <vt:lpstr>Χρωματογραφία προσρόφησης</vt:lpstr>
      <vt:lpstr>Αερια-υγρή χρωματογραφία</vt:lpstr>
      <vt:lpstr>Φασματοσκοπία μαζών </vt:lpstr>
      <vt:lpstr>Προσδιορισμός της δομής ενός λιπαρού οξέος με φασματοσκοπία μαζών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ΛΙΠΙΔΙΑ – ΔΟΜΗ ΚΑΙ ΛΕΙΤΟΥΡΓΙΑ</dc:title>
  <dc:creator>Aggeliki</dc:creator>
  <cp:lastModifiedBy>agpapaioannou@outlook.com</cp:lastModifiedBy>
  <cp:revision>59</cp:revision>
  <dcterms:created xsi:type="dcterms:W3CDTF">2015-03-25T16:46:20Z</dcterms:created>
  <dcterms:modified xsi:type="dcterms:W3CDTF">2021-05-25T07:19:26Z</dcterms:modified>
</cp:coreProperties>
</file>