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62" r:id="rId3"/>
    <p:sldId id="263" r:id="rId4"/>
    <p:sldId id="265" r:id="rId5"/>
    <p:sldId id="266" r:id="rId6"/>
    <p:sldId id="267" r:id="rId7"/>
    <p:sldId id="268" r:id="rId8"/>
    <p:sldId id="269" r:id="rId9"/>
    <p:sldId id="264" r:id="rId10"/>
    <p:sldId id="271" r:id="rId11"/>
    <p:sldId id="272" r:id="rId12"/>
    <p:sldId id="273" r:id="rId13"/>
    <p:sldId id="274" r:id="rId14"/>
    <p:sldId id="275" r:id="rId15"/>
    <p:sldId id="276" r:id="rId16"/>
    <p:sldId id="277" r:id="rId17"/>
    <p:sldId id="281" r:id="rId18"/>
    <p:sldId id="278" r:id="rId19"/>
    <p:sldId id="279" r:id="rId20"/>
    <p:sldId id="280" r:id="rId21"/>
    <p:sldId id="257" r:id="rId22"/>
    <p:sldId id="258" r:id="rId23"/>
    <p:sldId id="259" r:id="rId24"/>
    <p:sldId id="260" r:id="rId25"/>
    <p:sldId id="26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16/6/2025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16/6/2025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16/6/2025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16/6/2025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107504" y="404664"/>
            <a:ext cx="8856984" cy="1728192"/>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dirty="0">
                <a:solidFill>
                  <a:srgbClr val="FFFF00"/>
                </a:solidFill>
              </a:rPr>
              <a:t>: Δωδέκατο 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492896"/>
            <a:ext cx="9108504" cy="4365104"/>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280149-AE9C-ACE3-18F4-724238598EE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9387677-845B-2A76-06AD-013819BC02C4}"/>
              </a:ext>
            </a:extLst>
          </p:cNvPr>
          <p:cNvSpPr>
            <a:spLocks noGrp="1"/>
          </p:cNvSpPr>
          <p:nvPr>
            <p:ph idx="1"/>
          </p:nvPr>
        </p:nvSpPr>
        <p:spPr/>
        <p:txBody>
          <a:bodyPr/>
          <a:lstStyle/>
          <a:p>
            <a:endParaRPr lang="el-GR"/>
          </a:p>
        </p:txBody>
      </p:sp>
      <p:pic>
        <p:nvPicPr>
          <p:cNvPr id="1026" name="Picture 2" descr="16ο Διεθνές Συμπόσιο για τα Υδρόβια Φυτά - dasarxeio.com">
            <a:extLst>
              <a:ext uri="{FF2B5EF4-FFF2-40B4-BE49-F238E27FC236}">
                <a16:creationId xmlns:a16="http://schemas.microsoft.com/office/drawing/2014/main" id="{E1BFDB7A-C339-96B7-7482-F5BBA9EDA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609600"/>
            <a:ext cx="8305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877395-5E2A-F374-7BD0-12C0AEC20B17}"/>
              </a:ext>
            </a:extLst>
          </p:cNvPr>
          <p:cNvSpPr>
            <a:spLocks noGrp="1"/>
          </p:cNvSpPr>
          <p:nvPr>
            <p:ph type="title"/>
          </p:nvPr>
        </p:nvSpPr>
        <p:spPr/>
        <p:txBody>
          <a:bodyPr/>
          <a:lstStyle/>
          <a:p>
            <a:r>
              <a:rPr lang="el-GR" dirty="0"/>
              <a:t>Τα προσκολλημένα </a:t>
            </a:r>
            <a:r>
              <a:rPr lang="el-GR" dirty="0" err="1"/>
              <a:t>φύκη</a:t>
            </a:r>
            <a:r>
              <a:rPr lang="el-GR" dirty="0"/>
              <a:t> που αναπτύσσονται</a:t>
            </a:r>
          </a:p>
        </p:txBody>
      </p:sp>
      <p:sp>
        <p:nvSpPr>
          <p:cNvPr id="3" name="Θέση περιεχομένου 2">
            <a:extLst>
              <a:ext uri="{FF2B5EF4-FFF2-40B4-BE49-F238E27FC236}">
                <a16:creationId xmlns:a16="http://schemas.microsoft.com/office/drawing/2014/main" id="{77CA7737-B864-8741-5096-1209B954CB1E}"/>
              </a:ext>
            </a:extLst>
          </p:cNvPr>
          <p:cNvSpPr>
            <a:spLocks noGrp="1"/>
          </p:cNvSpPr>
          <p:nvPr>
            <p:ph idx="1"/>
          </p:nvPr>
        </p:nvSpPr>
        <p:spPr/>
        <p:txBody>
          <a:bodyPr/>
          <a:lstStyle/>
          <a:p>
            <a:endParaRPr lang="el-GR" dirty="0"/>
          </a:p>
          <a:p>
            <a:pPr algn="ctr"/>
            <a:r>
              <a:rPr lang="el-GR" sz="3600" dirty="0"/>
              <a:t>πάνω σε πέτρες, κορμούς δένδρων, φύλλα και κλαδιά μεγαλύτερων υδρόβιων φυτών, μπορεί να διαμορφώσουν την κύρια δίαιτα των </a:t>
            </a:r>
            <a:r>
              <a:rPr lang="el-GR" sz="3600" dirty="0" err="1"/>
              <a:t>βενθικών</a:t>
            </a:r>
            <a:r>
              <a:rPr lang="el-GR" sz="3600" dirty="0"/>
              <a:t> ασπόνδυλων που βόσκουν.</a:t>
            </a:r>
          </a:p>
        </p:txBody>
      </p:sp>
    </p:spTree>
    <p:extLst>
      <p:ext uri="{BB962C8B-B14F-4D97-AF65-F5344CB8AC3E}">
        <p14:creationId xmlns:p14="http://schemas.microsoft.com/office/powerpoint/2010/main" val="25227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A7FA45-5368-6AA2-378C-E514BA8E9CF5}"/>
              </a:ext>
            </a:extLst>
          </p:cNvPr>
          <p:cNvSpPr>
            <a:spLocks noGrp="1"/>
          </p:cNvSpPr>
          <p:nvPr>
            <p:ph type="title"/>
          </p:nvPr>
        </p:nvSpPr>
        <p:spPr/>
        <p:txBody>
          <a:bodyPr/>
          <a:lstStyle/>
          <a:p>
            <a:r>
              <a:rPr lang="el-GR" dirty="0"/>
              <a:t>Αντίθετα, τα ανώτερα φυτά στους μικρούς ποταμούς</a:t>
            </a:r>
          </a:p>
        </p:txBody>
      </p:sp>
      <p:sp>
        <p:nvSpPr>
          <p:cNvPr id="3" name="Θέση περιεχομένου 2">
            <a:extLst>
              <a:ext uri="{FF2B5EF4-FFF2-40B4-BE49-F238E27FC236}">
                <a16:creationId xmlns:a16="http://schemas.microsoft.com/office/drawing/2014/main" id="{0E9EF6BD-A1D0-A932-9622-769C967D42EA}"/>
              </a:ext>
            </a:extLst>
          </p:cNvPr>
          <p:cNvSpPr>
            <a:spLocks noGrp="1"/>
          </p:cNvSpPr>
          <p:nvPr>
            <p:ph idx="1"/>
          </p:nvPr>
        </p:nvSpPr>
        <p:spPr/>
        <p:txBody>
          <a:bodyPr/>
          <a:lstStyle/>
          <a:p>
            <a:endParaRPr lang="el-GR" dirty="0"/>
          </a:p>
          <a:p>
            <a:pPr algn="ctr"/>
            <a:r>
              <a:rPr lang="el-GR" sz="4000" dirty="0"/>
              <a:t>σπάνια τρώγονται απευθείας, αν και υπάρχουν εξαιρέσεις, αφού τα </a:t>
            </a:r>
            <a:r>
              <a:rPr lang="el-GR" sz="4000" dirty="0" err="1"/>
              <a:t>μακρόφυτα</a:t>
            </a:r>
            <a:r>
              <a:rPr lang="el-GR" sz="4000" dirty="0"/>
              <a:t> καταναλώνονται από κυπρίνους. </a:t>
            </a:r>
          </a:p>
          <a:p>
            <a:endParaRPr lang="el-GR" dirty="0"/>
          </a:p>
        </p:txBody>
      </p:sp>
    </p:spTree>
    <p:extLst>
      <p:ext uri="{BB962C8B-B14F-4D97-AF65-F5344CB8AC3E}">
        <p14:creationId xmlns:p14="http://schemas.microsoft.com/office/powerpoint/2010/main" val="429203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F0F4A-8968-85FD-B6ED-67C9959D7E4E}"/>
              </a:ext>
            </a:extLst>
          </p:cNvPr>
          <p:cNvSpPr>
            <a:spLocks noGrp="1"/>
          </p:cNvSpPr>
          <p:nvPr>
            <p:ph type="title"/>
          </p:nvPr>
        </p:nvSpPr>
        <p:spPr/>
        <p:txBody>
          <a:bodyPr/>
          <a:lstStyle/>
          <a:p>
            <a:r>
              <a:rPr lang="el-GR" dirty="0"/>
              <a:t>Σε εύκρατες περιοχές,</a:t>
            </a:r>
          </a:p>
        </p:txBody>
      </p:sp>
      <p:sp>
        <p:nvSpPr>
          <p:cNvPr id="3" name="Θέση περιεχομένου 2">
            <a:extLst>
              <a:ext uri="{FF2B5EF4-FFF2-40B4-BE49-F238E27FC236}">
                <a16:creationId xmlns:a16="http://schemas.microsoft.com/office/drawing/2014/main" id="{E23B65ED-C444-7CF7-35DC-A8CA96660271}"/>
              </a:ext>
            </a:extLst>
          </p:cNvPr>
          <p:cNvSpPr>
            <a:spLocks noGrp="1"/>
          </p:cNvSpPr>
          <p:nvPr>
            <p:ph idx="1"/>
          </p:nvPr>
        </p:nvSpPr>
        <p:spPr/>
        <p:txBody>
          <a:bodyPr/>
          <a:lstStyle/>
          <a:p>
            <a:pPr algn="ctr"/>
            <a:endParaRPr lang="el-GR" dirty="0"/>
          </a:p>
          <a:p>
            <a:pPr algn="ctr"/>
            <a:r>
              <a:rPr lang="el-GR" sz="4000" dirty="0"/>
              <a:t>τα φύλλα που πέφτουν παρέχουν μεγάλη ποσότητα τροφής κατά τη διάρκεια του φθινοπώρου, την άνοιξη και το καλοκαίρι.</a:t>
            </a:r>
          </a:p>
        </p:txBody>
      </p:sp>
    </p:spTree>
    <p:extLst>
      <p:ext uri="{BB962C8B-B14F-4D97-AF65-F5344CB8AC3E}">
        <p14:creationId xmlns:p14="http://schemas.microsoft.com/office/powerpoint/2010/main" val="247572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6EC7B2-14CE-CF31-DA2A-F1899D8946CE}"/>
              </a:ext>
            </a:extLst>
          </p:cNvPr>
          <p:cNvSpPr>
            <a:spLocks noGrp="1"/>
          </p:cNvSpPr>
          <p:nvPr>
            <p:ph type="title"/>
          </p:nvPr>
        </p:nvSpPr>
        <p:spPr/>
        <p:txBody>
          <a:bodyPr/>
          <a:lstStyle/>
          <a:p>
            <a:r>
              <a:rPr lang="el-GR" dirty="0"/>
              <a:t>Τα θρύμματα που ανακυκλώνονται</a:t>
            </a:r>
          </a:p>
        </p:txBody>
      </p:sp>
      <p:sp>
        <p:nvSpPr>
          <p:cNvPr id="3" name="Θέση περιεχομένου 2">
            <a:extLst>
              <a:ext uri="{FF2B5EF4-FFF2-40B4-BE49-F238E27FC236}">
                <a16:creationId xmlns:a16="http://schemas.microsoft.com/office/drawing/2014/main" id="{FAEC15D3-FED3-964D-87FB-4F0BAF235372}"/>
              </a:ext>
            </a:extLst>
          </p:cNvPr>
          <p:cNvSpPr>
            <a:spLocks noGrp="1"/>
          </p:cNvSpPr>
          <p:nvPr>
            <p:ph idx="1"/>
          </p:nvPr>
        </p:nvSpPr>
        <p:spPr/>
        <p:txBody>
          <a:bodyPr/>
          <a:lstStyle/>
          <a:p>
            <a:endParaRPr lang="el-GR" dirty="0"/>
          </a:p>
          <a:p>
            <a:pPr algn="ctr"/>
            <a:r>
              <a:rPr lang="el-GR" sz="3600" dirty="0"/>
              <a:t>από τον έναν οργανισμό στον άλλο, είναι μια απαραίτητη πηγής τροφής το καλοκαίρι. Όπως έχει ήδη τονιστεί, μόνο μια μικρή ποσότητα των φύλλων που πέφτουν καταναλώνεται απευθείας.</a:t>
            </a:r>
          </a:p>
        </p:txBody>
      </p:sp>
    </p:spTree>
    <p:extLst>
      <p:ext uri="{BB962C8B-B14F-4D97-AF65-F5344CB8AC3E}">
        <p14:creationId xmlns:p14="http://schemas.microsoft.com/office/powerpoint/2010/main" val="23414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B3E1DC-295D-68CD-FDE1-0AF331EE501C}"/>
              </a:ext>
            </a:extLst>
          </p:cNvPr>
          <p:cNvSpPr>
            <a:spLocks noGrp="1"/>
          </p:cNvSpPr>
          <p:nvPr>
            <p:ph type="title"/>
          </p:nvPr>
        </p:nvSpPr>
        <p:spPr>
          <a:xfrm>
            <a:off x="0" y="609600"/>
            <a:ext cx="9144000" cy="1143000"/>
          </a:xfrm>
        </p:spPr>
        <p:txBody>
          <a:bodyPr/>
          <a:lstStyle/>
          <a:p>
            <a:r>
              <a:rPr lang="el-GR" dirty="0"/>
              <a:t>Τα φύλλα συνήθως τροποποιούνται στην επιφάνεια</a:t>
            </a:r>
          </a:p>
        </p:txBody>
      </p:sp>
      <p:sp>
        <p:nvSpPr>
          <p:cNvPr id="3" name="Θέση περιεχομένου 2">
            <a:extLst>
              <a:ext uri="{FF2B5EF4-FFF2-40B4-BE49-F238E27FC236}">
                <a16:creationId xmlns:a16="http://schemas.microsoft.com/office/drawing/2014/main" id="{C2C45966-8D43-9D82-3618-CE71447C575F}"/>
              </a:ext>
            </a:extLst>
          </p:cNvPr>
          <p:cNvSpPr>
            <a:spLocks noGrp="1"/>
          </p:cNvSpPr>
          <p:nvPr>
            <p:ph idx="1"/>
          </p:nvPr>
        </p:nvSpPr>
        <p:spPr/>
        <p:txBody>
          <a:bodyPr/>
          <a:lstStyle/>
          <a:p>
            <a:endParaRPr lang="el-GR" dirty="0"/>
          </a:p>
          <a:p>
            <a:pPr algn="ctr"/>
            <a:r>
              <a:rPr lang="el-GR" sz="3600" dirty="0"/>
              <a:t>από μικροοργανισμούς και κόβονται σε μικρότερα κομμάτια από ασπόνδυλα. Ορισμένα </a:t>
            </a:r>
            <a:r>
              <a:rPr lang="el-GR" sz="3600" dirty="0" err="1"/>
              <a:t>πλεκόπτερα</a:t>
            </a:r>
            <a:r>
              <a:rPr lang="el-GR" sz="3600" dirty="0"/>
              <a:t>, </a:t>
            </a:r>
            <a:r>
              <a:rPr lang="el-GR" sz="3600" dirty="0" err="1"/>
              <a:t>αμφίποδα</a:t>
            </a:r>
            <a:r>
              <a:rPr lang="el-GR" sz="3600" dirty="0"/>
              <a:t> και καραβίδες δαγκώνουν ή σκίζουν ολόκληρα φύλλα και καταπίνουν τμήματα αυτών.</a:t>
            </a:r>
          </a:p>
          <a:p>
            <a:endParaRPr lang="el-GR" dirty="0"/>
          </a:p>
        </p:txBody>
      </p:sp>
    </p:spTree>
    <p:extLst>
      <p:ext uri="{BB962C8B-B14F-4D97-AF65-F5344CB8AC3E}">
        <p14:creationId xmlns:p14="http://schemas.microsoft.com/office/powerpoint/2010/main" val="108172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40C2B-9BAE-7E75-E943-25FA9BE53BF9}"/>
              </a:ext>
            </a:extLst>
          </p:cNvPr>
          <p:cNvSpPr>
            <a:spLocks noGrp="1"/>
          </p:cNvSpPr>
          <p:nvPr>
            <p:ph type="title"/>
          </p:nvPr>
        </p:nvSpPr>
        <p:spPr/>
        <p:txBody>
          <a:bodyPr/>
          <a:lstStyle/>
          <a:p>
            <a:r>
              <a:rPr lang="el-GR" dirty="0" err="1"/>
              <a:t>Πλεκόπτερα</a:t>
            </a:r>
            <a:r>
              <a:rPr lang="el-GR" dirty="0"/>
              <a:t> </a:t>
            </a:r>
          </a:p>
        </p:txBody>
      </p:sp>
      <p:sp>
        <p:nvSpPr>
          <p:cNvPr id="3" name="Θέση περιεχομένου 2">
            <a:extLst>
              <a:ext uri="{FF2B5EF4-FFF2-40B4-BE49-F238E27FC236}">
                <a16:creationId xmlns:a16="http://schemas.microsoft.com/office/drawing/2014/main" id="{03B9053E-F780-84E4-ABB2-DB1BF5311427}"/>
              </a:ext>
            </a:extLst>
          </p:cNvPr>
          <p:cNvSpPr>
            <a:spLocks noGrp="1"/>
          </p:cNvSpPr>
          <p:nvPr>
            <p:ph idx="1"/>
          </p:nvPr>
        </p:nvSpPr>
        <p:spPr/>
        <p:txBody>
          <a:bodyPr/>
          <a:lstStyle/>
          <a:p>
            <a:endParaRPr lang="el-GR"/>
          </a:p>
        </p:txBody>
      </p:sp>
      <p:pic>
        <p:nvPicPr>
          <p:cNvPr id="2050" name="Picture 2" descr="Πλεκόπτερα (Τάξη Plecoptera) · iNaturalist Greece">
            <a:extLst>
              <a:ext uri="{FF2B5EF4-FFF2-40B4-BE49-F238E27FC236}">
                <a16:creationId xmlns:a16="http://schemas.microsoft.com/office/drawing/2014/main" id="{08213F02-557A-449B-2D03-7211C1E00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3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4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E986CD-906A-F7DC-4C2F-DA031633BC5E}"/>
              </a:ext>
            </a:extLst>
          </p:cNvPr>
          <p:cNvSpPr>
            <a:spLocks noGrp="1"/>
          </p:cNvSpPr>
          <p:nvPr>
            <p:ph type="title"/>
          </p:nvPr>
        </p:nvSpPr>
        <p:spPr/>
        <p:txBody>
          <a:bodyPr/>
          <a:lstStyle/>
          <a:p>
            <a:r>
              <a:rPr lang="el-GR" dirty="0" err="1"/>
              <a:t>Αμφίποδο</a:t>
            </a:r>
            <a:r>
              <a:rPr lang="el-GR" dirty="0"/>
              <a:t> </a:t>
            </a:r>
          </a:p>
        </p:txBody>
      </p:sp>
      <p:sp>
        <p:nvSpPr>
          <p:cNvPr id="3" name="Θέση περιεχομένου 2">
            <a:extLst>
              <a:ext uri="{FF2B5EF4-FFF2-40B4-BE49-F238E27FC236}">
                <a16:creationId xmlns:a16="http://schemas.microsoft.com/office/drawing/2014/main" id="{E95DF78F-CC95-B148-4D71-652A190F7686}"/>
              </a:ext>
            </a:extLst>
          </p:cNvPr>
          <p:cNvSpPr>
            <a:spLocks noGrp="1"/>
          </p:cNvSpPr>
          <p:nvPr>
            <p:ph idx="1"/>
          </p:nvPr>
        </p:nvSpPr>
        <p:spPr/>
        <p:txBody>
          <a:bodyPr/>
          <a:lstStyle/>
          <a:p>
            <a:endParaRPr lang="el-GR"/>
          </a:p>
        </p:txBody>
      </p:sp>
      <p:pic>
        <p:nvPicPr>
          <p:cNvPr id="3074" name="Picture 2" descr="New species of amphipoda found in Vembanad lake">
            <a:extLst>
              <a:ext uri="{FF2B5EF4-FFF2-40B4-BE49-F238E27FC236}">
                <a16:creationId xmlns:a16="http://schemas.microsoft.com/office/drawing/2014/main" id="{81DD0525-0591-3DAF-D6D4-3DF83803F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76" y="1966954"/>
            <a:ext cx="791864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4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919466-6C23-B293-9F20-4FB9DADD6588}"/>
              </a:ext>
            </a:extLst>
          </p:cNvPr>
          <p:cNvSpPr>
            <a:spLocks noGrp="1"/>
          </p:cNvSpPr>
          <p:nvPr>
            <p:ph type="title"/>
          </p:nvPr>
        </p:nvSpPr>
        <p:spPr/>
        <p:txBody>
          <a:bodyPr/>
          <a:lstStyle/>
          <a:p>
            <a:r>
              <a:rPr lang="el-GR" dirty="0"/>
              <a:t>Ταυτόχρονα με τα φύλλα</a:t>
            </a:r>
          </a:p>
        </p:txBody>
      </p:sp>
      <p:sp>
        <p:nvSpPr>
          <p:cNvPr id="3" name="Θέση περιεχομένου 2">
            <a:extLst>
              <a:ext uri="{FF2B5EF4-FFF2-40B4-BE49-F238E27FC236}">
                <a16:creationId xmlns:a16="http://schemas.microsoft.com/office/drawing/2014/main" id="{5F2231D4-0472-2974-CF89-4EC2916FC6A5}"/>
              </a:ext>
            </a:extLst>
          </p:cNvPr>
          <p:cNvSpPr>
            <a:spLocks noGrp="1"/>
          </p:cNvSpPr>
          <p:nvPr>
            <p:ph idx="1"/>
          </p:nvPr>
        </p:nvSpPr>
        <p:spPr/>
        <p:txBody>
          <a:bodyPr/>
          <a:lstStyle/>
          <a:p>
            <a:pPr algn="ctr"/>
            <a:endParaRPr lang="el-GR" sz="4000" dirty="0"/>
          </a:p>
          <a:p>
            <a:pPr algn="ctr"/>
            <a:r>
              <a:rPr lang="el-GR" sz="4000" dirty="0"/>
              <a:t>και τα άλλα φυτικά θρύμματα υπάρχει, επίσης, και μια σημαντική ζωντανή </a:t>
            </a:r>
            <a:r>
              <a:rPr lang="el-GR" sz="4000" dirty="0" err="1"/>
              <a:t>αλλόχθονη</a:t>
            </a:r>
            <a:r>
              <a:rPr lang="el-GR" sz="4000" dirty="0"/>
              <a:t> συνεισφορά από το έδαφος.</a:t>
            </a:r>
          </a:p>
        </p:txBody>
      </p:sp>
    </p:spTree>
    <p:extLst>
      <p:ext uri="{BB962C8B-B14F-4D97-AF65-F5344CB8AC3E}">
        <p14:creationId xmlns:p14="http://schemas.microsoft.com/office/powerpoint/2010/main" val="36272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7EDBC0-B5B3-4BD8-517A-15E93A40884B}"/>
              </a:ext>
            </a:extLst>
          </p:cNvPr>
          <p:cNvSpPr>
            <a:spLocks noGrp="1"/>
          </p:cNvSpPr>
          <p:nvPr>
            <p:ph type="title"/>
          </p:nvPr>
        </p:nvSpPr>
        <p:spPr>
          <a:xfrm>
            <a:off x="0" y="609600"/>
            <a:ext cx="9144000" cy="1143000"/>
          </a:xfrm>
        </p:spPr>
        <p:txBody>
          <a:bodyPr/>
          <a:lstStyle/>
          <a:p>
            <a:r>
              <a:rPr lang="el-GR" dirty="0"/>
              <a:t>Κάμπιες, μύγες, </a:t>
            </a:r>
            <a:r>
              <a:rPr lang="el-GR" dirty="0" err="1"/>
              <a:t>γαιωσκόληκες</a:t>
            </a:r>
            <a:r>
              <a:rPr lang="el-GR" dirty="0"/>
              <a:t>, γρύλοι και άλλα έντομα</a:t>
            </a:r>
          </a:p>
        </p:txBody>
      </p:sp>
      <p:sp>
        <p:nvSpPr>
          <p:cNvPr id="3" name="Θέση περιεχομένου 2">
            <a:extLst>
              <a:ext uri="{FF2B5EF4-FFF2-40B4-BE49-F238E27FC236}">
                <a16:creationId xmlns:a16="http://schemas.microsoft.com/office/drawing/2014/main" id="{69641525-6798-A415-9437-B3F574D31583}"/>
              </a:ext>
            </a:extLst>
          </p:cNvPr>
          <p:cNvSpPr>
            <a:spLocks noGrp="1"/>
          </p:cNvSpPr>
          <p:nvPr>
            <p:ph idx="1"/>
          </p:nvPr>
        </p:nvSpPr>
        <p:spPr/>
        <p:txBody>
          <a:bodyPr/>
          <a:lstStyle/>
          <a:p>
            <a:endParaRPr lang="el-GR" dirty="0"/>
          </a:p>
          <a:p>
            <a:pPr algn="ctr"/>
            <a:r>
              <a:rPr lang="el-GR" sz="3600" dirty="0"/>
              <a:t>πέφτουν στο νερά από υπερκείμενη βλάστηση ή κατά τη διάρκεια βροχοπτώσεων παρασύρονται από το έδαφος, για να καταναλωθούν από ψάρια και μεγαλύτερα ασπόνδυλα.</a:t>
            </a:r>
          </a:p>
        </p:txBody>
      </p:sp>
    </p:spTree>
    <p:extLst>
      <p:ext uri="{BB962C8B-B14F-4D97-AF65-F5344CB8AC3E}">
        <p14:creationId xmlns:p14="http://schemas.microsoft.com/office/powerpoint/2010/main" val="254074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BAC54-CDC4-C0D6-E254-CFF708D929FF}"/>
              </a:ext>
            </a:extLst>
          </p:cNvPr>
          <p:cNvSpPr>
            <a:spLocks noGrp="1"/>
          </p:cNvSpPr>
          <p:nvPr>
            <p:ph type="title"/>
          </p:nvPr>
        </p:nvSpPr>
        <p:spPr/>
        <p:txBody>
          <a:bodyPr/>
          <a:lstStyle/>
          <a:p>
            <a:br>
              <a:rPr lang="el-GR" sz="4000" dirty="0">
                <a:effectLst>
                  <a:outerShdw blurRad="38100" dist="38100" dir="2700000" algn="tl">
                    <a:srgbClr val="000000">
                      <a:alpha val="43137"/>
                    </a:srgbClr>
                  </a:outerShdw>
                </a:effectLst>
              </a:rPr>
            </a:br>
            <a:r>
              <a:rPr lang="el-GR" sz="4000" dirty="0">
                <a:effectLst>
                  <a:outerShdw blurRad="38100" dist="38100" dir="2700000" algn="tl">
                    <a:srgbClr val="000000">
                      <a:alpha val="43137"/>
                    </a:srgbClr>
                  </a:outerShdw>
                </a:effectLst>
              </a:rPr>
              <a:t>Ο κύκλος της ύλης και της ενέργειας </a:t>
            </a:r>
            <a:br>
              <a:rPr lang="el-GR" sz="4000" dirty="0">
                <a:effectLst>
                  <a:outerShdw blurRad="38100" dist="38100" dir="2700000" algn="tl">
                    <a:srgbClr val="000000">
                      <a:alpha val="43137"/>
                    </a:srgbClr>
                  </a:outerShdw>
                </a:effectLst>
              </a:rPr>
            </a:br>
            <a:endParaRPr lang="el-GR" sz="4000" dirty="0">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26C29B3B-B914-1620-27C6-22CE6C42B061}"/>
              </a:ext>
            </a:extLst>
          </p:cNvPr>
          <p:cNvSpPr>
            <a:spLocks noGrp="1"/>
          </p:cNvSpPr>
          <p:nvPr>
            <p:ph idx="1"/>
          </p:nvPr>
        </p:nvSpPr>
        <p:spPr/>
        <p:txBody>
          <a:bodyPr/>
          <a:lstStyle/>
          <a:p>
            <a:endParaRPr lang="el-GR" dirty="0"/>
          </a:p>
          <a:p>
            <a:pPr algn="ctr"/>
            <a:r>
              <a:rPr lang="el-GR" sz="3600" dirty="0"/>
              <a:t>Από πολύ παλιά έχει παρατηρηθεί ότι πολλά είναι τα είδη οργανισμών των υδάτινων ρευμάτων που τρέφονται με θρύμματα.</a:t>
            </a:r>
          </a:p>
        </p:txBody>
      </p:sp>
    </p:spTree>
    <p:extLst>
      <p:ext uri="{BB962C8B-B14F-4D97-AF65-F5344CB8AC3E}">
        <p14:creationId xmlns:p14="http://schemas.microsoft.com/office/powerpoint/2010/main" val="251497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F747C1-2B61-4D7D-A751-A872DFAE3D38}"/>
              </a:ext>
            </a:extLst>
          </p:cNvPr>
          <p:cNvSpPr>
            <a:spLocks noGrp="1"/>
          </p:cNvSpPr>
          <p:nvPr>
            <p:ph type="title"/>
          </p:nvPr>
        </p:nvSpPr>
        <p:spPr/>
        <p:txBody>
          <a:bodyPr/>
          <a:lstStyle/>
          <a:p>
            <a:r>
              <a:rPr lang="el-GR" dirty="0"/>
              <a:t>Στις τροπικές περιοχές,</a:t>
            </a:r>
          </a:p>
        </p:txBody>
      </p:sp>
      <p:sp>
        <p:nvSpPr>
          <p:cNvPr id="3" name="Θέση περιεχομένου 2">
            <a:extLst>
              <a:ext uri="{FF2B5EF4-FFF2-40B4-BE49-F238E27FC236}">
                <a16:creationId xmlns:a16="http://schemas.microsoft.com/office/drawing/2014/main" id="{CCBCAF20-A193-6B3C-C4A1-E9234E15E8A5}"/>
              </a:ext>
            </a:extLst>
          </p:cNvPr>
          <p:cNvSpPr>
            <a:spLocks noGrp="1"/>
          </p:cNvSpPr>
          <p:nvPr>
            <p:ph idx="1"/>
          </p:nvPr>
        </p:nvSpPr>
        <p:spPr/>
        <p:txBody>
          <a:bodyPr/>
          <a:lstStyle/>
          <a:p>
            <a:pPr algn="ctr"/>
            <a:endParaRPr lang="el-GR" sz="3600" dirty="0"/>
          </a:p>
          <a:p>
            <a:pPr algn="ctr"/>
            <a:r>
              <a:rPr lang="el-GR" sz="3600" dirty="0"/>
              <a:t>η διαρκής παροχή φρέσκων θρεπτικών συστατικών και φρούτων θεωρείται η κυριότερη </a:t>
            </a:r>
            <a:r>
              <a:rPr lang="el-GR" sz="3600" dirty="0" err="1"/>
              <a:t>αλλόχθονη</a:t>
            </a:r>
            <a:r>
              <a:rPr lang="el-GR" sz="3600" dirty="0"/>
              <a:t> πηγή τροφής.</a:t>
            </a:r>
          </a:p>
          <a:p>
            <a:endParaRPr lang="el-GR" dirty="0"/>
          </a:p>
        </p:txBody>
      </p:sp>
    </p:spTree>
    <p:extLst>
      <p:ext uri="{BB962C8B-B14F-4D97-AF65-F5344CB8AC3E}">
        <p14:creationId xmlns:p14="http://schemas.microsoft.com/office/powerpoint/2010/main" val="118046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C620-ABE8-8ED9-945B-E5356667D986}"/>
              </a:ext>
            </a:extLst>
          </p:cNvPr>
          <p:cNvSpPr>
            <a:spLocks noGrp="1"/>
          </p:cNvSpPr>
          <p:nvPr>
            <p:ph type="title"/>
          </p:nvPr>
        </p:nvSpPr>
        <p:spPr/>
        <p:txBody>
          <a:bodyPr/>
          <a:lstStyle/>
          <a:p>
            <a:br>
              <a:rPr lang="el-GR" b="1" dirty="0"/>
            </a:br>
            <a:r>
              <a:rPr lang="el-GR" dirty="0">
                <a:effectLst/>
              </a:rPr>
              <a:t>Δυναμική της τροφικής αλυσίδας</a:t>
            </a:r>
            <a:br>
              <a:rPr lang="el-GR" dirty="0"/>
            </a:br>
            <a:endParaRPr lang="el-GR" dirty="0"/>
          </a:p>
        </p:txBody>
      </p:sp>
      <p:sp>
        <p:nvSpPr>
          <p:cNvPr id="3" name="Content Placeholder 2">
            <a:extLst>
              <a:ext uri="{FF2B5EF4-FFF2-40B4-BE49-F238E27FC236}">
                <a16:creationId xmlns:a16="http://schemas.microsoft.com/office/drawing/2014/main" id="{0CAD404A-D7C3-7CA1-D7E8-4F5E2443BD18}"/>
              </a:ext>
            </a:extLst>
          </p:cNvPr>
          <p:cNvSpPr>
            <a:spLocks noGrp="1"/>
          </p:cNvSpPr>
          <p:nvPr>
            <p:ph idx="1"/>
          </p:nvPr>
        </p:nvSpPr>
        <p:spPr/>
        <p:txBody>
          <a:bodyPr/>
          <a:lstStyle/>
          <a:p>
            <a:endParaRPr lang="el-GR" dirty="0"/>
          </a:p>
          <a:p>
            <a:pPr algn="ctr"/>
            <a:r>
              <a:rPr lang="el-GR" dirty="0"/>
              <a:t>Η οργανική ύλη που παράγεται από τα υδρόβια </a:t>
            </a:r>
            <a:r>
              <a:rPr lang="el-GR" dirty="0" err="1"/>
              <a:t>φωτοαυτότροφα</a:t>
            </a:r>
            <a:r>
              <a:rPr lang="el-GR" dirty="0"/>
              <a:t> φυτά μονοκύτταρα ή πολυκύτταρα μπορεί να καταναλωθεί από τα φυτοφάγα ζώα, τα οποία καταναλώνονται από τα </a:t>
            </a:r>
            <a:r>
              <a:rPr lang="el-GR" dirty="0" err="1"/>
              <a:t>σαρκοφάγα</a:t>
            </a:r>
            <a:r>
              <a:rPr lang="el-GR" dirty="0"/>
              <a:t> τα ονομαζόμενα πρώτης τάξης, </a:t>
            </a:r>
          </a:p>
        </p:txBody>
      </p:sp>
    </p:spTree>
    <p:extLst>
      <p:ext uri="{BB962C8B-B14F-4D97-AF65-F5344CB8AC3E}">
        <p14:creationId xmlns:p14="http://schemas.microsoft.com/office/powerpoint/2010/main" val="395209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18CA4-8AAE-24C3-AE24-76C24BF41AE1}"/>
              </a:ext>
            </a:extLst>
          </p:cNvPr>
          <p:cNvSpPr>
            <a:spLocks noGrp="1"/>
          </p:cNvSpPr>
          <p:nvPr>
            <p:ph type="title"/>
          </p:nvPr>
        </p:nvSpPr>
        <p:spPr/>
        <p:txBody>
          <a:bodyPr/>
          <a:lstStyle/>
          <a:p>
            <a:r>
              <a:rPr lang="el-GR" dirty="0"/>
              <a:t>τα οποία μπορούν να είναι η τροφή</a:t>
            </a:r>
          </a:p>
        </p:txBody>
      </p:sp>
      <p:sp>
        <p:nvSpPr>
          <p:cNvPr id="3" name="Θέση περιεχομένου 2">
            <a:extLst>
              <a:ext uri="{FF2B5EF4-FFF2-40B4-BE49-F238E27FC236}">
                <a16:creationId xmlns:a16="http://schemas.microsoft.com/office/drawing/2014/main" id="{1A5941D0-F82C-5148-1D7F-044A623F4101}"/>
              </a:ext>
            </a:extLst>
          </p:cNvPr>
          <p:cNvSpPr>
            <a:spLocks noGrp="1"/>
          </p:cNvSpPr>
          <p:nvPr>
            <p:ph idx="1"/>
          </p:nvPr>
        </p:nvSpPr>
        <p:spPr/>
        <p:txBody>
          <a:bodyPr/>
          <a:lstStyle/>
          <a:p>
            <a:endParaRPr lang="el-GR" dirty="0"/>
          </a:p>
          <a:p>
            <a:pPr algn="ctr"/>
            <a:r>
              <a:rPr lang="el-GR" sz="3600" dirty="0"/>
              <a:t>των σαρκοφάγων δεύτερης τάξης, τα οποία με τη σειρά τους μπορούν να χρησιμοποιηθούν ως τροφή από τα </a:t>
            </a:r>
            <a:r>
              <a:rPr lang="el-GR" sz="3600" dirty="0" err="1"/>
              <a:t>σαρκοφάγα</a:t>
            </a:r>
            <a:r>
              <a:rPr lang="el-GR" sz="3600" dirty="0"/>
              <a:t> τρίτης τάξεως </a:t>
            </a:r>
            <a:r>
              <a:rPr lang="el-GR" sz="3600" dirty="0" err="1"/>
              <a:t>κ.ο.κ.</a:t>
            </a:r>
            <a:r>
              <a:rPr lang="el-GR" sz="3600" dirty="0"/>
              <a:t> </a:t>
            </a:r>
          </a:p>
        </p:txBody>
      </p:sp>
    </p:spTree>
    <p:extLst>
      <p:ext uri="{BB962C8B-B14F-4D97-AF65-F5344CB8AC3E}">
        <p14:creationId xmlns:p14="http://schemas.microsoft.com/office/powerpoint/2010/main" val="100481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CBFE13-8C74-D0EA-28A0-8FDC72B8FEC4}"/>
              </a:ext>
            </a:extLst>
          </p:cNvPr>
          <p:cNvSpPr>
            <a:spLocks noGrp="1"/>
          </p:cNvSpPr>
          <p:nvPr>
            <p:ph type="title"/>
          </p:nvPr>
        </p:nvSpPr>
        <p:spPr/>
        <p:txBody>
          <a:bodyPr/>
          <a:lstStyle/>
          <a:p>
            <a:r>
              <a:rPr lang="el-GR" dirty="0"/>
              <a:t>Με άλλα λόγια, κάθε πέρασμα από έναν παραγωγό</a:t>
            </a:r>
          </a:p>
        </p:txBody>
      </p:sp>
      <p:sp>
        <p:nvSpPr>
          <p:cNvPr id="3" name="Θέση περιεχομένου 2">
            <a:extLst>
              <a:ext uri="{FF2B5EF4-FFF2-40B4-BE49-F238E27FC236}">
                <a16:creationId xmlns:a16="http://schemas.microsoft.com/office/drawing/2014/main" id="{9503BB9E-284F-8AE2-EC44-E68A97AD260A}"/>
              </a:ext>
            </a:extLst>
          </p:cNvPr>
          <p:cNvSpPr>
            <a:spLocks noGrp="1"/>
          </p:cNvSpPr>
          <p:nvPr>
            <p:ph idx="1"/>
          </p:nvPr>
        </p:nvSpPr>
        <p:spPr/>
        <p:txBody>
          <a:bodyPr/>
          <a:lstStyle/>
          <a:p>
            <a:pPr algn="ctr"/>
            <a:endParaRPr lang="el-GR" sz="3600" dirty="0"/>
          </a:p>
          <a:p>
            <a:pPr algn="ctr"/>
            <a:r>
              <a:rPr lang="el-GR" sz="3600" dirty="0"/>
              <a:t>σε έναν καταναλωτή παρουσιάζει μια μείωση της αποθηκευμένης ενέργειας που αντιπροσωπεύεται από τη ζωντανή ύλη</a:t>
            </a:r>
          </a:p>
        </p:txBody>
      </p:sp>
    </p:spTree>
    <p:extLst>
      <p:ext uri="{BB962C8B-B14F-4D97-AF65-F5344CB8AC3E}">
        <p14:creationId xmlns:p14="http://schemas.microsoft.com/office/powerpoint/2010/main" val="3542876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2C478-EBDB-33DC-60A9-E3B09A48AC2B}"/>
              </a:ext>
            </a:extLst>
          </p:cNvPr>
          <p:cNvSpPr>
            <a:spLocks noGrp="1"/>
          </p:cNvSpPr>
          <p:nvPr>
            <p:ph type="title"/>
          </p:nvPr>
        </p:nvSpPr>
        <p:spPr/>
        <p:txBody>
          <a:bodyPr/>
          <a:lstStyle/>
          <a:p>
            <a:r>
              <a:rPr lang="el-GR" dirty="0"/>
              <a:t>κι αυτό γιατί ο καταναλωτής δεν αφομοιώνει παρά μόνο</a:t>
            </a:r>
          </a:p>
        </p:txBody>
      </p:sp>
      <p:sp>
        <p:nvSpPr>
          <p:cNvPr id="3" name="Θέση περιεχομένου 2">
            <a:extLst>
              <a:ext uri="{FF2B5EF4-FFF2-40B4-BE49-F238E27FC236}">
                <a16:creationId xmlns:a16="http://schemas.microsoft.com/office/drawing/2014/main" id="{C345A84A-28E1-AE13-6C58-A7CBCA171214}"/>
              </a:ext>
            </a:extLst>
          </p:cNvPr>
          <p:cNvSpPr>
            <a:spLocks noGrp="1"/>
          </p:cNvSpPr>
          <p:nvPr>
            <p:ph idx="1"/>
          </p:nvPr>
        </p:nvSpPr>
        <p:spPr/>
        <p:txBody>
          <a:bodyPr/>
          <a:lstStyle/>
          <a:p>
            <a:endParaRPr lang="el-GR" dirty="0"/>
          </a:p>
          <a:p>
            <a:pPr algn="ctr"/>
            <a:r>
              <a:rPr lang="el-GR" dirty="0"/>
              <a:t>ένα μέρος της τροφής που καταναλώνει, απορρίπτει διάφορα υπολείμματα, ξοδεύει ενέργεια για να εξασφαλίσει την ανάπτυξή του, την αύξηση, την αναπαραγωγή την κίνηση κ.τ.λ.</a:t>
            </a:r>
          </a:p>
          <a:p>
            <a:endParaRPr lang="el-GR" dirty="0"/>
          </a:p>
        </p:txBody>
      </p:sp>
    </p:spTree>
    <p:extLst>
      <p:ext uri="{BB962C8B-B14F-4D97-AF65-F5344CB8AC3E}">
        <p14:creationId xmlns:p14="http://schemas.microsoft.com/office/powerpoint/2010/main" val="169452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82ACA-CA7A-3734-CED9-750EEAAC6230}"/>
              </a:ext>
            </a:extLst>
          </p:cNvPr>
          <p:cNvSpPr>
            <a:spLocks noGrp="1"/>
          </p:cNvSpPr>
          <p:nvPr>
            <p:ph type="title"/>
          </p:nvPr>
        </p:nvSpPr>
        <p:spPr/>
        <p:txBody>
          <a:bodyPr/>
          <a:lstStyle/>
          <a:p>
            <a:r>
              <a:rPr lang="el-GR" dirty="0"/>
              <a:t>Το μεγαλύτερο μέρος της ενέργειας</a:t>
            </a:r>
          </a:p>
        </p:txBody>
      </p:sp>
      <p:sp>
        <p:nvSpPr>
          <p:cNvPr id="3" name="Θέση περιεχομένου 2">
            <a:extLst>
              <a:ext uri="{FF2B5EF4-FFF2-40B4-BE49-F238E27FC236}">
                <a16:creationId xmlns:a16="http://schemas.microsoft.com/office/drawing/2014/main" id="{88A82905-9847-8C3A-1DF5-A0BD3BB851EF}"/>
              </a:ext>
            </a:extLst>
          </p:cNvPr>
          <p:cNvSpPr>
            <a:spLocks noGrp="1"/>
          </p:cNvSpPr>
          <p:nvPr>
            <p:ph idx="1"/>
          </p:nvPr>
        </p:nvSpPr>
        <p:spPr>
          <a:xfrm>
            <a:off x="0" y="1981200"/>
            <a:ext cx="9144000" cy="4114800"/>
          </a:xfrm>
        </p:spPr>
        <p:txBody>
          <a:bodyPr/>
          <a:lstStyle/>
          <a:p>
            <a:endParaRPr lang="el-GR" dirty="0"/>
          </a:p>
          <a:p>
            <a:pPr algn="ctr"/>
            <a:r>
              <a:rPr lang="el-GR" sz="3600" dirty="0"/>
              <a:t>και των θρεπτικών συστατικών που αποκτιούνται από ένα τροφικό επίπεδο, χάνονται με τη μορφή θερμότητας ή εκκρίσεων και μόνο ένα μικρό ποσοστό συγκρατιέται και χρησιμοποιείται για την αύξηση.</a:t>
            </a:r>
          </a:p>
        </p:txBody>
      </p:sp>
    </p:spTree>
    <p:extLst>
      <p:ext uri="{BB962C8B-B14F-4D97-AF65-F5344CB8AC3E}">
        <p14:creationId xmlns:p14="http://schemas.microsoft.com/office/powerpoint/2010/main" val="95410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AAD214-0CBD-C55B-28FF-7F21852405C9}"/>
              </a:ext>
            </a:extLst>
          </p:cNvPr>
          <p:cNvSpPr>
            <a:spLocks noGrp="1"/>
          </p:cNvSpPr>
          <p:nvPr>
            <p:ph type="title"/>
          </p:nvPr>
        </p:nvSpPr>
        <p:spPr/>
        <p:txBody>
          <a:bodyPr/>
          <a:lstStyle/>
          <a:p>
            <a:r>
              <a:rPr lang="el-GR" dirty="0"/>
              <a:t>Το καθαρό ποσοστό που τελικά μεταφέρεται,</a:t>
            </a:r>
          </a:p>
        </p:txBody>
      </p:sp>
      <p:sp>
        <p:nvSpPr>
          <p:cNvPr id="3" name="Θέση περιεχομένου 2">
            <a:extLst>
              <a:ext uri="{FF2B5EF4-FFF2-40B4-BE49-F238E27FC236}">
                <a16:creationId xmlns:a16="http://schemas.microsoft.com/office/drawing/2014/main" id="{AD70996D-D043-56F1-0C17-8CA0F7B58852}"/>
              </a:ext>
            </a:extLst>
          </p:cNvPr>
          <p:cNvSpPr>
            <a:spLocks noGrp="1"/>
          </p:cNvSpPr>
          <p:nvPr>
            <p:ph idx="1"/>
          </p:nvPr>
        </p:nvSpPr>
        <p:spPr/>
        <p:txBody>
          <a:bodyPr/>
          <a:lstStyle/>
          <a:p>
            <a:pPr algn="ctr"/>
            <a:endParaRPr lang="el-GR" sz="3600" dirty="0"/>
          </a:p>
          <a:p>
            <a:pPr algn="ctr"/>
            <a:r>
              <a:rPr lang="el-GR" sz="3600" dirty="0"/>
              <a:t>ποικίλλει από 2-40%, εξαρτώμενο κατά κύριο λόγο από την ηλικία και τη βιολογική πολυπλοκότητα του οργανισμού.</a:t>
            </a:r>
          </a:p>
        </p:txBody>
      </p:sp>
    </p:spTree>
    <p:extLst>
      <p:ext uri="{BB962C8B-B14F-4D97-AF65-F5344CB8AC3E}">
        <p14:creationId xmlns:p14="http://schemas.microsoft.com/office/powerpoint/2010/main" val="1014050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98A0EB-C8CB-8994-6457-D6E65EE92DFF}"/>
              </a:ext>
            </a:extLst>
          </p:cNvPr>
          <p:cNvSpPr>
            <a:spLocks noGrp="1"/>
          </p:cNvSpPr>
          <p:nvPr>
            <p:ph type="title"/>
          </p:nvPr>
        </p:nvSpPr>
        <p:spPr/>
        <p:txBody>
          <a:bodyPr/>
          <a:lstStyle/>
          <a:p>
            <a:r>
              <a:rPr lang="el-GR" dirty="0"/>
              <a:t>Σαν μια πυραμίδα, στη βάση της οποίας</a:t>
            </a:r>
          </a:p>
        </p:txBody>
      </p:sp>
      <p:sp>
        <p:nvSpPr>
          <p:cNvPr id="3" name="Θέση περιεχομένου 2">
            <a:extLst>
              <a:ext uri="{FF2B5EF4-FFF2-40B4-BE49-F238E27FC236}">
                <a16:creationId xmlns:a16="http://schemas.microsoft.com/office/drawing/2014/main" id="{53815348-A754-F39B-C669-CAEDEDEF58FA}"/>
              </a:ext>
            </a:extLst>
          </p:cNvPr>
          <p:cNvSpPr>
            <a:spLocks noGrp="1"/>
          </p:cNvSpPr>
          <p:nvPr>
            <p:ph idx="1"/>
          </p:nvPr>
        </p:nvSpPr>
        <p:spPr/>
        <p:txBody>
          <a:bodyPr/>
          <a:lstStyle/>
          <a:p>
            <a:pPr algn="ctr"/>
            <a:endParaRPr lang="el-GR" sz="3600" dirty="0"/>
          </a:p>
          <a:p>
            <a:pPr algn="ctr"/>
            <a:r>
              <a:rPr lang="el-GR" sz="3600" dirty="0"/>
              <a:t>υπάρχει μεγάλη φυτική βιομάζα, στη μέση βρίσκονται οι φυτοφάγοι οργανισμοί, ενώ στην κορυφή υπάρχουν σχετικά λόγοι ανώτεροι σαρκοφάγοι οργανισμοί.  </a:t>
            </a:r>
          </a:p>
          <a:p>
            <a:endParaRPr lang="el-GR" dirty="0"/>
          </a:p>
        </p:txBody>
      </p:sp>
    </p:spTree>
    <p:extLst>
      <p:ext uri="{BB962C8B-B14F-4D97-AF65-F5344CB8AC3E}">
        <p14:creationId xmlns:p14="http://schemas.microsoft.com/office/powerpoint/2010/main" val="90834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AF78-DCFF-1DD0-660F-7C61170DF8F7}"/>
              </a:ext>
            </a:extLst>
          </p:cNvPr>
          <p:cNvSpPr>
            <a:spLocks noGrp="1"/>
          </p:cNvSpPr>
          <p:nvPr>
            <p:ph type="title"/>
          </p:nvPr>
        </p:nvSpPr>
        <p:spPr/>
        <p:txBody>
          <a:bodyPr/>
          <a:lstStyle/>
          <a:p>
            <a:r>
              <a:rPr lang="el-GR" sz="4400" b="1" dirty="0">
                <a:effectLst/>
                <a:latin typeface="Times New Roman" panose="02020603050405020304" pitchFamily="18" charset="0"/>
                <a:ea typeface="Times New Roman" panose="02020603050405020304" pitchFamily="18" charset="0"/>
              </a:rPr>
              <a:t>Ευτροφισμός</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62CEA949-B1A4-AA42-AA7F-21C1CD7D25B6}"/>
              </a:ext>
            </a:extLst>
          </p:cNvPr>
          <p:cNvSpPr>
            <a:spLocks noGrp="1"/>
          </p:cNvSpPr>
          <p:nvPr>
            <p:ph idx="1"/>
          </p:nvPr>
        </p:nvSpPr>
        <p:spPr>
          <a:xfrm>
            <a:off x="0" y="1981200"/>
            <a:ext cx="9144000" cy="4114800"/>
          </a:xfrm>
        </p:spPr>
        <p:txBody>
          <a:bodyPr/>
          <a:lstStyle/>
          <a:p>
            <a:pPr algn="ctr">
              <a:buNone/>
            </a:pPr>
            <a:endParaRPr lang="el-GR" sz="3600" dirty="0">
              <a:effectLst/>
              <a:latin typeface="Times New Roman" panose="02020603050405020304" pitchFamily="18" charset="0"/>
              <a:ea typeface="Times New Roman" panose="02020603050405020304" pitchFamily="18" charset="0"/>
            </a:endParaRPr>
          </a:p>
          <a:p>
            <a:pPr algn="ctr">
              <a:buNone/>
            </a:pPr>
            <a:r>
              <a:rPr lang="el-GR" sz="3600" dirty="0">
                <a:effectLst/>
                <a:latin typeface="Times New Roman" panose="02020603050405020304" pitchFamily="18" charset="0"/>
                <a:ea typeface="Times New Roman" panose="02020603050405020304" pitchFamily="18" charset="0"/>
              </a:rPr>
              <a:t>Ευτροφισμός είναι ο όρος που χρησιμοποιείται για την περιγραφή των βιολογικών αποτελεσμάτων μιας αυξανόμενης συγκέντρωσης λιπασμάτων</a:t>
            </a:r>
            <a:endParaRPr lang="el-GR" sz="3600" dirty="0"/>
          </a:p>
        </p:txBody>
      </p:sp>
    </p:spTree>
    <p:extLst>
      <p:ext uri="{BB962C8B-B14F-4D97-AF65-F5344CB8AC3E}">
        <p14:creationId xmlns:p14="http://schemas.microsoft.com/office/powerpoint/2010/main" val="255850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9953-980C-2184-A75D-A240708895D2}"/>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συνήθως αζωτούχων και φωσφορικών</a:t>
            </a:r>
            <a:endParaRPr lang="el-GR" dirty="0"/>
          </a:p>
        </p:txBody>
      </p:sp>
      <p:sp>
        <p:nvSpPr>
          <p:cNvPr id="3" name="Content Placeholder 2">
            <a:extLst>
              <a:ext uri="{FF2B5EF4-FFF2-40B4-BE49-F238E27FC236}">
                <a16:creationId xmlns:a16="http://schemas.microsoft.com/office/drawing/2014/main" id="{637DB7A1-3EA8-2C77-C832-D0E31BD6CE72}"/>
              </a:ext>
            </a:extLst>
          </p:cNvPr>
          <p:cNvSpPr>
            <a:spLocks noGrp="1"/>
          </p:cNvSpPr>
          <p:nvPr>
            <p:ph idx="1"/>
          </p:nvPr>
        </p:nvSpPr>
        <p:spPr/>
        <p:txBody>
          <a:bodyPr/>
          <a:lstStyle/>
          <a:p>
            <a:endParaRPr lang="el-GR" sz="32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(αλλά μερικές φορές και άλλων, όπως πυριτίου, καλίου, ασβεστίου, σιδήρου ή μαγγανίου) σε υδάτινα οικοσυστήματα.</a:t>
            </a:r>
            <a:endParaRPr lang="el-GR" sz="3600" dirty="0"/>
          </a:p>
        </p:txBody>
      </p:sp>
    </p:spTree>
    <p:extLst>
      <p:ext uri="{BB962C8B-B14F-4D97-AF65-F5344CB8AC3E}">
        <p14:creationId xmlns:p14="http://schemas.microsoft.com/office/powerpoint/2010/main" val="33061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739EC-D394-F9E1-BADF-5CDCA4FB2DAE}"/>
              </a:ext>
            </a:extLst>
          </p:cNvPr>
          <p:cNvSpPr>
            <a:spLocks noGrp="1"/>
          </p:cNvSpPr>
          <p:nvPr>
            <p:ph type="title"/>
          </p:nvPr>
        </p:nvSpPr>
        <p:spPr/>
        <p:txBody>
          <a:bodyPr/>
          <a:lstStyle/>
          <a:p>
            <a:r>
              <a:rPr lang="el-GR" dirty="0"/>
              <a:t>Επίσης, έχει βρεθεί ότι τα ρεύματα των κοιλάδων</a:t>
            </a:r>
          </a:p>
        </p:txBody>
      </p:sp>
      <p:sp>
        <p:nvSpPr>
          <p:cNvPr id="3" name="Θέση περιεχομένου 2">
            <a:extLst>
              <a:ext uri="{FF2B5EF4-FFF2-40B4-BE49-F238E27FC236}">
                <a16:creationId xmlns:a16="http://schemas.microsoft.com/office/drawing/2014/main" id="{A8BE7904-13AF-3D24-C246-3F54E43D8A47}"/>
              </a:ext>
            </a:extLst>
          </p:cNvPr>
          <p:cNvSpPr>
            <a:spLocks noGrp="1"/>
          </p:cNvSpPr>
          <p:nvPr>
            <p:ph idx="1"/>
          </p:nvPr>
        </p:nvSpPr>
        <p:spPr/>
        <p:txBody>
          <a:bodyPr/>
          <a:lstStyle/>
          <a:p>
            <a:endParaRPr lang="el-GR" dirty="0"/>
          </a:p>
          <a:p>
            <a:pPr algn="ctr"/>
            <a:r>
              <a:rPr lang="el-GR" sz="3600" dirty="0"/>
              <a:t>είναι φτωχά σε θρύμματα και αυτό επειδή δέχονται πολύ λίγο οργανικό υλικό που προέρχεται από τα φυτά αυτών των κοιλάδων. </a:t>
            </a:r>
          </a:p>
        </p:txBody>
      </p:sp>
    </p:spTree>
    <p:extLst>
      <p:ext uri="{BB962C8B-B14F-4D97-AF65-F5344CB8AC3E}">
        <p14:creationId xmlns:p14="http://schemas.microsoft.com/office/powerpoint/2010/main" val="208847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60B8-E96C-5359-3A12-43D496C4572E}"/>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τελευταία 50 χρόνια, ο</a:t>
            </a:r>
            <a:r>
              <a:rPr lang="en-US" sz="4400" dirty="0">
                <a:effectLst/>
                <a:latin typeface="Times New Roman" panose="02020603050405020304" pitchFamily="18" charset="0"/>
                <a:ea typeface="Times New Roman" panose="02020603050405020304" pitchFamily="18" charset="0"/>
              </a:rPr>
              <a:t> </a:t>
            </a:r>
            <a:r>
              <a:rPr lang="el-GR" sz="4400" dirty="0">
                <a:effectLst/>
                <a:latin typeface="Times New Roman" panose="02020603050405020304" pitchFamily="18" charset="0"/>
                <a:ea typeface="Times New Roman" panose="02020603050405020304" pitchFamily="18" charset="0"/>
              </a:rPr>
              <a:t>ευτροφισμός</a:t>
            </a:r>
            <a:r>
              <a:rPr lang="en-US" sz="4400" dirty="0">
                <a:effectLst/>
                <a:latin typeface="Times New Roman" panose="02020603050405020304" pitchFamily="18" charset="0"/>
                <a:ea typeface="Times New Roman" panose="02020603050405020304" pitchFamily="18" charset="0"/>
              </a:rPr>
              <a:t> </a:t>
            </a:r>
            <a:endParaRPr lang="el-GR" dirty="0"/>
          </a:p>
        </p:txBody>
      </p:sp>
      <p:sp>
        <p:nvSpPr>
          <p:cNvPr id="3" name="Content Placeholder 2">
            <a:extLst>
              <a:ext uri="{FF2B5EF4-FFF2-40B4-BE49-F238E27FC236}">
                <a16:creationId xmlns:a16="http://schemas.microsoft.com/office/drawing/2014/main" id="{6F4BA44E-C187-6411-C25C-DB8979939AD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 ο υπερβολικός εμπλουτισμός των υδάτων με</a:t>
            </a:r>
            <a:r>
              <a:rPr lang="en-US" sz="3600" dirty="0">
                <a:effectLst/>
                <a:latin typeface="Times New Roman" panose="02020603050405020304" pitchFamily="18" charset="0"/>
                <a:ea typeface="Times New Roman" panose="02020603050405020304" pitchFamily="18" charset="0"/>
              </a:rPr>
              <a:t> </a:t>
            </a:r>
            <a:r>
              <a:rPr lang="el-GR" sz="3600" dirty="0">
                <a:effectLst/>
                <a:latin typeface="Times New Roman" panose="02020603050405020304" pitchFamily="18" charset="0"/>
                <a:ea typeface="Times New Roman" panose="02020603050405020304" pitchFamily="18" charset="0"/>
              </a:rPr>
              <a:t>θρεπτικά συστατικά, όπως το άζωτο και ο φώσφορος - έχει καταστεί η κύρια αιτία προβλημάτων ποιότητας των υδάτων.</a:t>
            </a:r>
            <a:endParaRPr lang="el-GR" sz="3600" dirty="0"/>
          </a:p>
        </p:txBody>
      </p:sp>
    </p:spTree>
    <p:extLst>
      <p:ext uri="{BB962C8B-B14F-4D97-AF65-F5344CB8AC3E}">
        <p14:creationId xmlns:p14="http://schemas.microsoft.com/office/powerpoint/2010/main" val="540419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4593-A9FC-A182-2705-239ACF664890}"/>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Στα παράκτια ύδατα,</a:t>
            </a:r>
            <a:endParaRPr lang="el-GR" dirty="0"/>
          </a:p>
        </p:txBody>
      </p:sp>
      <p:sp>
        <p:nvSpPr>
          <p:cNvPr id="3" name="Content Placeholder 2">
            <a:extLst>
              <a:ext uri="{FF2B5EF4-FFF2-40B4-BE49-F238E27FC236}">
                <a16:creationId xmlns:a16="http://schemas.microsoft.com/office/drawing/2014/main" id="{A8C5AC5F-1D20-15DB-1743-B64D5F0C456B}"/>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τα αυξημένα επίπεδα αζώτου οφείλονται κυρίως, στην υπερβολική χρήση νιτρικών αλάτων ως λιπασμάτων στη γεωργία, καθώς και στα απόβλητα ιχθυοκαλλιεργειών και στις βιομηχανικές απορρίψεις.</a:t>
            </a:r>
          </a:p>
          <a:p>
            <a:endParaRPr lang="el-GR" dirty="0"/>
          </a:p>
        </p:txBody>
      </p:sp>
    </p:spTree>
    <p:extLst>
      <p:ext uri="{BB962C8B-B14F-4D97-AF65-F5344CB8AC3E}">
        <p14:creationId xmlns:p14="http://schemas.microsoft.com/office/powerpoint/2010/main" val="691295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4AF0-2CFA-C924-7C2E-A00BA3569734}"/>
              </a:ext>
            </a:extLst>
          </p:cNvPr>
          <p:cNvSpPr>
            <a:spLocks noGrp="1"/>
          </p:cNvSpPr>
          <p:nvPr>
            <p:ph type="title"/>
          </p:nvPr>
        </p:nvSpPr>
        <p:spPr>
          <a:xfrm>
            <a:off x="179512" y="609600"/>
            <a:ext cx="8856984" cy="1143000"/>
          </a:xfrm>
        </p:spPr>
        <p:txBody>
          <a:bodyPr/>
          <a:lstStyle/>
          <a:p>
            <a:r>
              <a:rPr lang="el-GR" sz="4400" dirty="0">
                <a:effectLst/>
                <a:latin typeface="Times New Roman" panose="02020603050405020304" pitchFamily="18" charset="0"/>
                <a:ea typeface="Times New Roman" panose="02020603050405020304" pitchFamily="18" charset="0"/>
              </a:rPr>
              <a:t>Τα αυξημένα επίπεδα φωσφορικών αλάτων οφείλονται κυρίως,</a:t>
            </a:r>
            <a:endParaRPr lang="el-GR" dirty="0"/>
          </a:p>
        </p:txBody>
      </p:sp>
      <p:sp>
        <p:nvSpPr>
          <p:cNvPr id="3" name="Content Placeholder 2">
            <a:extLst>
              <a:ext uri="{FF2B5EF4-FFF2-40B4-BE49-F238E27FC236}">
                <a16:creationId xmlns:a16="http://schemas.microsoft.com/office/drawing/2014/main" id="{294974D4-D0DC-ECA3-969A-F47F627DEF5A}"/>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στα οικιακά λύματα, συμπεριλαμβανομένων των λυμάτων και των απορρυπαντικών.</a:t>
            </a:r>
            <a:endParaRPr lang="el-GR" sz="4000" dirty="0"/>
          </a:p>
        </p:txBody>
      </p:sp>
    </p:spTree>
    <p:extLst>
      <p:ext uri="{BB962C8B-B14F-4D97-AF65-F5344CB8AC3E}">
        <p14:creationId xmlns:p14="http://schemas.microsoft.com/office/powerpoint/2010/main" val="158643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B1A4-4C75-4E1D-087C-FEA7CD43EEC0}"/>
              </a:ext>
            </a:extLst>
          </p:cNvPr>
          <p:cNvSpPr>
            <a:spLocks noGrp="1"/>
          </p:cNvSpPr>
          <p:nvPr>
            <p:ph type="title"/>
          </p:nvPr>
        </p:nvSpPr>
        <p:spPr>
          <a:xfrm>
            <a:off x="0" y="609600"/>
            <a:ext cx="9144000" cy="1143000"/>
          </a:xfrm>
        </p:spPr>
        <p:txBody>
          <a:bodyPr/>
          <a:lstStyle/>
          <a:p>
            <a:r>
              <a:rPr lang="el-GR" b="0" i="0" dirty="0">
                <a:effectLst/>
              </a:rPr>
              <a:t>Τα δύο πιο οξυμένα συμπτώματα του ευτροφισμού στα ύδατα</a:t>
            </a:r>
            <a:endParaRPr lang="el-GR" dirty="0"/>
          </a:p>
        </p:txBody>
      </p:sp>
      <p:sp>
        <p:nvSpPr>
          <p:cNvPr id="3" name="Content Placeholder 2">
            <a:extLst>
              <a:ext uri="{FF2B5EF4-FFF2-40B4-BE49-F238E27FC236}">
                <a16:creationId xmlns:a16="http://schemas.microsoft.com/office/drawing/2014/main" id="{ED81B6DB-CB78-D6EF-1742-A1F9BB280798}"/>
              </a:ext>
            </a:extLst>
          </p:cNvPr>
          <p:cNvSpPr>
            <a:spLocks noGrp="1"/>
          </p:cNvSpPr>
          <p:nvPr>
            <p:ph idx="1"/>
          </p:nvPr>
        </p:nvSpPr>
        <p:spPr/>
        <p:txBody>
          <a:bodyPr/>
          <a:lstStyle/>
          <a:p>
            <a:pPr algn="ctr"/>
            <a:endParaRPr lang="el-GR" b="0" i="0" dirty="0">
              <a:effectLst/>
            </a:endParaRPr>
          </a:p>
          <a:p>
            <a:pPr algn="ctr"/>
            <a:r>
              <a:rPr lang="el-GR" b="0" i="0" dirty="0">
                <a:effectLst/>
              </a:rPr>
              <a:t>είναι η μείωση του οξυγόνου και η ακραία ανάπτυξη της άνθισης των φυκών, η οποία μπορεί να είναι επιβλαβής,μπορούν να καταστρέψουν την υδρόβια ζωή στις πληγείσες περιοχές και να επηρεάσουν την υγεία των ανθρώπων και των ζώων.</a:t>
            </a:r>
            <a:endParaRPr lang="el-GR" dirty="0"/>
          </a:p>
        </p:txBody>
      </p:sp>
    </p:spTree>
    <p:extLst>
      <p:ext uri="{BB962C8B-B14F-4D97-AF65-F5344CB8AC3E}">
        <p14:creationId xmlns:p14="http://schemas.microsoft.com/office/powerpoint/2010/main" val="381494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3345-BEE8-0517-504C-E0BBFC67CEEA}"/>
              </a:ext>
            </a:extLst>
          </p:cNvPr>
          <p:cNvSpPr>
            <a:spLocks noGrp="1"/>
          </p:cNvSpPr>
          <p:nvPr>
            <p:ph type="title"/>
          </p:nvPr>
        </p:nvSpPr>
        <p:spPr/>
        <p:txBody>
          <a:bodyPr/>
          <a:lstStyle/>
          <a:p>
            <a:r>
              <a:rPr lang="el-GR" sz="4400" b="0" i="0" dirty="0">
                <a:effectLst/>
                <a:latin typeface="Arial" panose="020B0604020202020204" pitchFamily="34" charset="0"/>
              </a:rPr>
              <a:t>Η εξάντληση του οξυγόνου προκαλεί προβλήματα</a:t>
            </a:r>
            <a:endParaRPr lang="el-GR" dirty="0"/>
          </a:p>
        </p:txBody>
      </p:sp>
      <p:sp>
        <p:nvSpPr>
          <p:cNvPr id="3" name="Content Placeholder 2">
            <a:extLst>
              <a:ext uri="{FF2B5EF4-FFF2-40B4-BE49-F238E27FC236}">
                <a16:creationId xmlns:a16="http://schemas.microsoft.com/office/drawing/2014/main" id="{E2E1D644-EF90-B7BF-A9DD-563164464520}"/>
              </a:ext>
            </a:extLst>
          </p:cNvPr>
          <p:cNvSpPr>
            <a:spLocks noGrp="1"/>
          </p:cNvSpPr>
          <p:nvPr>
            <p:ph idx="1"/>
          </p:nvPr>
        </p:nvSpPr>
        <p:spPr/>
        <p:txBody>
          <a:bodyPr/>
          <a:lstStyle/>
          <a:p>
            <a:pPr algn="ctr"/>
            <a:endParaRPr lang="el-GR" sz="3600" b="0" i="0" dirty="0">
              <a:effectLst/>
              <a:latin typeface="Arial" panose="020B0604020202020204" pitchFamily="34" charset="0"/>
            </a:endParaRPr>
          </a:p>
          <a:p>
            <a:pPr algn="ctr"/>
            <a:r>
              <a:rPr lang="el-GR" sz="3600" b="0" i="0" dirty="0">
                <a:effectLst/>
                <a:latin typeface="Arial" panose="020B0604020202020204" pitchFamily="34" charset="0"/>
              </a:rPr>
              <a:t>και για τα ψάρια και τα οστρακοειδή που ζουν στην περιοχή και μπορεί τελικά να οδηγήσει σε απώλεια της βιοποικιλότητας.</a:t>
            </a:r>
            <a:endParaRPr lang="el-GR" sz="3600" dirty="0"/>
          </a:p>
        </p:txBody>
      </p:sp>
    </p:spTree>
    <p:extLst>
      <p:ext uri="{BB962C8B-B14F-4D97-AF65-F5344CB8AC3E}">
        <p14:creationId xmlns:p14="http://schemas.microsoft.com/office/powerpoint/2010/main" val="881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59E8-B7B5-0495-5E3A-6C26329C5FDA}"/>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BFA7ABA4-AFE0-7E6C-49EF-710DC9975162}"/>
              </a:ext>
            </a:extLst>
          </p:cNvPr>
          <p:cNvSpPr>
            <a:spLocks noGrp="1"/>
          </p:cNvSpPr>
          <p:nvPr>
            <p:ph idx="1"/>
          </p:nvPr>
        </p:nvSpPr>
        <p:spPr/>
        <p:txBody>
          <a:bodyPr/>
          <a:lstStyle/>
          <a:p>
            <a:endParaRPr lang="el-GR"/>
          </a:p>
        </p:txBody>
      </p:sp>
      <p:pic>
        <p:nvPicPr>
          <p:cNvPr id="1026" name="Picture 2">
            <a:extLst>
              <a:ext uri="{FF2B5EF4-FFF2-40B4-BE49-F238E27FC236}">
                <a16:creationId xmlns:a16="http://schemas.microsoft.com/office/drawing/2014/main" id="{12E43531-DAB7-3755-BBD5-DE002BCB82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5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8847-0F9D-30D1-095E-E17901213A05}"/>
              </a:ext>
            </a:extLst>
          </p:cNvPr>
          <p:cNvSpPr>
            <a:spLocks noGrp="1"/>
          </p:cNvSpPr>
          <p:nvPr>
            <p:ph type="title"/>
          </p:nvPr>
        </p:nvSpPr>
        <p:spPr>
          <a:xfrm>
            <a:off x="0" y="609600"/>
            <a:ext cx="9144000" cy="1143000"/>
          </a:xfrm>
        </p:spPr>
        <p:txBody>
          <a:bodyPr/>
          <a:lstStyle/>
          <a:p>
            <a:r>
              <a:rPr lang="el-GR" b="0" i="0" dirty="0">
                <a:effectLst/>
              </a:rPr>
              <a:t>Αδιαμφισβήτητα, οι περισσότεροι έχει τύχει να βρεθούμε σε μία λίμνη</a:t>
            </a:r>
            <a:endParaRPr lang="el-GR" dirty="0"/>
          </a:p>
        </p:txBody>
      </p:sp>
      <p:sp>
        <p:nvSpPr>
          <p:cNvPr id="3" name="Content Placeholder 2">
            <a:extLst>
              <a:ext uri="{FF2B5EF4-FFF2-40B4-BE49-F238E27FC236}">
                <a16:creationId xmlns:a16="http://schemas.microsoft.com/office/drawing/2014/main" id="{693CDD35-CB1B-6A44-7256-4CCE7EB5E21C}"/>
              </a:ext>
            </a:extLst>
          </p:cNvPr>
          <p:cNvSpPr>
            <a:spLocks noGrp="1"/>
          </p:cNvSpPr>
          <p:nvPr>
            <p:ph idx="1"/>
          </p:nvPr>
        </p:nvSpPr>
        <p:spPr/>
        <p:txBody>
          <a:bodyPr/>
          <a:lstStyle/>
          <a:p>
            <a:pPr algn="ctr"/>
            <a:endParaRPr lang="el-GR" b="0" i="0" dirty="0">
              <a:effectLst/>
            </a:endParaRPr>
          </a:p>
          <a:p>
            <a:pPr algn="ctr"/>
            <a:r>
              <a:rPr lang="el-GR" b="0" i="0" dirty="0">
                <a:effectLst/>
              </a:rPr>
              <a:t>η οποία μας δημιούργησε κακή εντύπωση και πιθανώς να μας άφησε άσχημη ανάμνηση λόγω της πρασινάδας που ήταν συσσωρευμένη στην επιφάνειά της και της δυσάρεστης οσμής της.</a:t>
            </a:r>
            <a:endParaRPr lang="el-GR" dirty="0"/>
          </a:p>
        </p:txBody>
      </p:sp>
    </p:spTree>
    <p:extLst>
      <p:ext uri="{BB962C8B-B14F-4D97-AF65-F5344CB8AC3E}">
        <p14:creationId xmlns:p14="http://schemas.microsoft.com/office/powerpoint/2010/main" val="2673353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738C-9826-2672-888E-DF65060D047B}"/>
              </a:ext>
            </a:extLst>
          </p:cNvPr>
          <p:cNvSpPr>
            <a:spLocks noGrp="1"/>
          </p:cNvSpPr>
          <p:nvPr>
            <p:ph type="title"/>
          </p:nvPr>
        </p:nvSpPr>
        <p:spPr/>
        <p:txBody>
          <a:bodyPr/>
          <a:lstStyle/>
          <a:p>
            <a:r>
              <a:rPr lang="el-GR" sz="4400" b="0" i="0" dirty="0">
                <a:effectLst/>
                <a:latin typeface="arial" panose="020B0604020202020204" pitchFamily="34" charset="0"/>
              </a:rPr>
              <a:t>Οι περισσότεροι μάλιστα γνωρίζουμε</a:t>
            </a:r>
            <a:endParaRPr lang="el-GR" dirty="0"/>
          </a:p>
        </p:txBody>
      </p:sp>
      <p:sp>
        <p:nvSpPr>
          <p:cNvPr id="3" name="Content Placeholder 2">
            <a:extLst>
              <a:ext uri="{FF2B5EF4-FFF2-40B4-BE49-F238E27FC236}">
                <a16:creationId xmlns:a16="http://schemas.microsoft.com/office/drawing/2014/main" id="{D44FAD7A-7DCC-9DEB-ADF3-6E6E8BAEC7EF}"/>
              </a:ext>
            </a:extLst>
          </p:cNvPr>
          <p:cNvSpPr>
            <a:spLocks noGrp="1"/>
          </p:cNvSpPr>
          <p:nvPr>
            <p:ph idx="1"/>
          </p:nvPr>
        </p:nvSpPr>
        <p:spPr/>
        <p:txBody>
          <a:bodyPr/>
          <a:lstStyle/>
          <a:p>
            <a:pPr algn="ctr"/>
            <a:endParaRPr lang="el-GR" sz="4000" b="0" i="0" dirty="0">
              <a:effectLst/>
              <a:latin typeface="arial" panose="020B0604020202020204" pitchFamily="34" charset="0"/>
            </a:endParaRPr>
          </a:p>
          <a:p>
            <a:pPr algn="ctr"/>
            <a:r>
              <a:rPr lang="el-GR" sz="4000" b="0" i="0" dirty="0">
                <a:effectLst/>
                <a:latin typeface="arial" panose="020B0604020202020204" pitchFamily="34" charset="0"/>
              </a:rPr>
              <a:t>πως η αιτία για την δυσμενή κατάσταση της λίμνης είναι ένα φαινόμενο που καλείται ευτροφισμός.</a:t>
            </a:r>
            <a:endParaRPr lang="el-GR" sz="4000" dirty="0"/>
          </a:p>
        </p:txBody>
      </p:sp>
    </p:spTree>
    <p:extLst>
      <p:ext uri="{BB962C8B-B14F-4D97-AF65-F5344CB8AC3E}">
        <p14:creationId xmlns:p14="http://schemas.microsoft.com/office/powerpoint/2010/main" val="423992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A8C9-0CB2-7435-9783-318E7F20DA47}"/>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A73DB503-F983-F9CD-5E09-DB09A3E58CB9}"/>
              </a:ext>
            </a:extLst>
          </p:cNvPr>
          <p:cNvSpPr>
            <a:spLocks noGrp="1"/>
          </p:cNvSpPr>
          <p:nvPr>
            <p:ph idx="1"/>
          </p:nvPr>
        </p:nvSpPr>
        <p:spPr/>
        <p:txBody>
          <a:bodyPr/>
          <a:lstStyle/>
          <a:p>
            <a:endParaRPr lang="el-GR"/>
          </a:p>
        </p:txBody>
      </p:sp>
      <p:pic>
        <p:nvPicPr>
          <p:cNvPr id="2050" name="Picture 2">
            <a:extLst>
              <a:ext uri="{FF2B5EF4-FFF2-40B4-BE49-F238E27FC236}">
                <a16:creationId xmlns:a16="http://schemas.microsoft.com/office/drawing/2014/main" id="{85F7BD03-416C-E752-CF78-06F188841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23825"/>
            <a:ext cx="8810625"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9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7441-0254-E923-47F3-967B0A8A0B2E}"/>
              </a:ext>
            </a:extLst>
          </p:cNvPr>
          <p:cNvSpPr>
            <a:spLocks noGrp="1"/>
          </p:cNvSpPr>
          <p:nvPr>
            <p:ph type="title"/>
          </p:nvPr>
        </p:nvSpPr>
        <p:spPr/>
        <p:txBody>
          <a:bodyPr/>
          <a:lstStyle/>
          <a:p>
            <a:r>
              <a:rPr lang="el-GR" b="0" i="0" dirty="0">
                <a:effectLst/>
                <a:latin typeface="arial" panose="020B0604020202020204" pitchFamily="34" charset="0"/>
              </a:rPr>
              <a:t>Οι κύριες πηγές νιτρορύπανσης είναι</a:t>
            </a:r>
            <a:endParaRPr lang="el-GR" dirty="0"/>
          </a:p>
        </p:txBody>
      </p:sp>
      <p:sp>
        <p:nvSpPr>
          <p:cNvPr id="3" name="Content Placeholder 2">
            <a:extLst>
              <a:ext uri="{FF2B5EF4-FFF2-40B4-BE49-F238E27FC236}">
                <a16:creationId xmlns:a16="http://schemas.microsoft.com/office/drawing/2014/main" id="{42B57A4B-AC99-8268-6F0A-2E23E48B6F44}"/>
              </a:ext>
            </a:extLst>
          </p:cNvPr>
          <p:cNvSpPr>
            <a:spLocks noGrp="1"/>
          </p:cNvSpPr>
          <p:nvPr>
            <p:ph idx="1"/>
          </p:nvPr>
        </p:nvSpPr>
        <p:spPr/>
        <p:txBody>
          <a:bodyPr/>
          <a:lstStyle/>
          <a:p>
            <a:pPr algn="ctr"/>
            <a:endParaRPr lang="el-GR" b="0" i="0" dirty="0">
              <a:effectLst/>
              <a:latin typeface="arial" panose="020B0604020202020204" pitchFamily="34" charset="0"/>
            </a:endParaRPr>
          </a:p>
          <a:p>
            <a:pPr algn="ctr"/>
            <a:r>
              <a:rPr lang="el-GR" b="0" i="0" dirty="0">
                <a:effectLst/>
                <a:latin typeface="arial" panose="020B0604020202020204" pitchFamily="34" charset="0"/>
              </a:rPr>
              <a:t>απόρροια ανθρωπογενών δραστηριοτήτων. Πιο συγκεκριμένα, οι γεωργικές και κτηνοτροφικές δραστηριότητες αποτελούν τις σημαντικότερες αιτίες νιτρορύπανσης.</a:t>
            </a:r>
            <a:endParaRPr lang="el-GR" dirty="0"/>
          </a:p>
        </p:txBody>
      </p:sp>
    </p:spTree>
    <p:extLst>
      <p:ext uri="{BB962C8B-B14F-4D97-AF65-F5344CB8AC3E}">
        <p14:creationId xmlns:p14="http://schemas.microsoft.com/office/powerpoint/2010/main" val="411402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B21692-82EB-0599-8CDC-E171F6028B9A}"/>
              </a:ext>
            </a:extLst>
          </p:cNvPr>
          <p:cNvSpPr>
            <a:spLocks noGrp="1"/>
          </p:cNvSpPr>
          <p:nvPr>
            <p:ph type="title"/>
          </p:nvPr>
        </p:nvSpPr>
        <p:spPr/>
        <p:txBody>
          <a:bodyPr/>
          <a:lstStyle/>
          <a:p>
            <a:r>
              <a:rPr lang="el-GR" dirty="0"/>
              <a:t>Πολλοί ερευνητές έχουν τονίσει ιδιαίτερα</a:t>
            </a:r>
          </a:p>
        </p:txBody>
      </p:sp>
      <p:sp>
        <p:nvSpPr>
          <p:cNvPr id="3" name="Θέση περιεχομένου 2">
            <a:extLst>
              <a:ext uri="{FF2B5EF4-FFF2-40B4-BE49-F238E27FC236}">
                <a16:creationId xmlns:a16="http://schemas.microsoft.com/office/drawing/2014/main" id="{65DBC1F6-85FA-511F-E1FB-FD8AE6463301}"/>
              </a:ext>
            </a:extLst>
          </p:cNvPr>
          <p:cNvSpPr>
            <a:spLocks noGrp="1"/>
          </p:cNvSpPr>
          <p:nvPr>
            <p:ph idx="1"/>
          </p:nvPr>
        </p:nvSpPr>
        <p:spPr/>
        <p:txBody>
          <a:bodyPr/>
          <a:lstStyle/>
          <a:p>
            <a:pPr algn="ctr"/>
            <a:endParaRPr lang="el-GR" sz="3600" dirty="0"/>
          </a:p>
          <a:p>
            <a:pPr algn="ctr"/>
            <a:r>
              <a:rPr lang="el-GR" sz="3600" dirty="0"/>
              <a:t>τη μεγάλη σημασία που έχει το </a:t>
            </a:r>
            <a:r>
              <a:rPr lang="el-GR" sz="3600" dirty="0" err="1"/>
              <a:t>αλλόχθονο</a:t>
            </a:r>
            <a:r>
              <a:rPr lang="el-GR" sz="3600" dirty="0"/>
              <a:t> οργανικό υλικό, σας παράγοντας που αποτελεί σε μεγάλο μέρος τη βάση του τροφικού πλέγματος.</a:t>
            </a:r>
          </a:p>
        </p:txBody>
      </p:sp>
    </p:spTree>
    <p:extLst>
      <p:ext uri="{BB962C8B-B14F-4D97-AF65-F5344CB8AC3E}">
        <p14:creationId xmlns:p14="http://schemas.microsoft.com/office/powerpoint/2010/main" val="1656837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53E0-980C-63F7-565F-4883D3680F0D}"/>
              </a:ext>
            </a:extLst>
          </p:cNvPr>
          <p:cNvSpPr>
            <a:spLocks noGrp="1"/>
          </p:cNvSpPr>
          <p:nvPr>
            <p:ph type="title"/>
          </p:nvPr>
        </p:nvSpPr>
        <p:spPr>
          <a:xfrm>
            <a:off x="0" y="609600"/>
            <a:ext cx="9144000" cy="1143000"/>
          </a:xfrm>
        </p:spPr>
        <p:txBody>
          <a:bodyPr/>
          <a:lstStyle/>
          <a:p>
            <a:r>
              <a:rPr lang="el-GR" b="0" i="0" dirty="0">
                <a:effectLst/>
              </a:rPr>
              <a:t>Υψηλές συγκεντρώσεις νιτρικών ενώσεων παρατηρούνται</a:t>
            </a:r>
            <a:endParaRPr lang="el-GR" dirty="0"/>
          </a:p>
        </p:txBody>
      </p:sp>
      <p:sp>
        <p:nvSpPr>
          <p:cNvPr id="3" name="Content Placeholder 2">
            <a:extLst>
              <a:ext uri="{FF2B5EF4-FFF2-40B4-BE49-F238E27FC236}">
                <a16:creationId xmlns:a16="http://schemas.microsoft.com/office/drawing/2014/main" id="{A5FAA5B7-74DE-818B-CA0E-D47A536B4371}"/>
              </a:ext>
            </a:extLst>
          </p:cNvPr>
          <p:cNvSpPr>
            <a:spLocks noGrp="1"/>
          </p:cNvSpPr>
          <p:nvPr>
            <p:ph idx="1"/>
          </p:nvPr>
        </p:nvSpPr>
        <p:spPr/>
        <p:txBody>
          <a:bodyPr/>
          <a:lstStyle/>
          <a:p>
            <a:pPr algn="ctr"/>
            <a:endParaRPr lang="el-GR" b="0" i="0" dirty="0">
              <a:effectLst/>
            </a:endParaRPr>
          </a:p>
          <a:p>
            <a:pPr algn="ctr"/>
            <a:r>
              <a:rPr lang="el-GR" b="0" i="0" dirty="0">
                <a:effectLst/>
              </a:rPr>
              <a:t>τόσο σε περιοχές με έντονη γεωργική ενασχόληση λόγω της εντατικής χρήσης αζωτούχων λιπασμάτων, όσο και σε κτηνοτροφικές περιοχές με μεγάλη παραγωγή ζωικών αποβλήτων.</a:t>
            </a:r>
            <a:endParaRPr lang="el-GR" dirty="0"/>
          </a:p>
        </p:txBody>
      </p:sp>
    </p:spTree>
    <p:extLst>
      <p:ext uri="{BB962C8B-B14F-4D97-AF65-F5344CB8AC3E}">
        <p14:creationId xmlns:p14="http://schemas.microsoft.com/office/powerpoint/2010/main" val="2589133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AFE6-9572-506D-B7CA-C40E4E9A46A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Άλλα σημαντικά αίτια είναι</a:t>
            </a:r>
            <a:endParaRPr lang="el-GR" dirty="0"/>
          </a:p>
        </p:txBody>
      </p:sp>
      <p:sp>
        <p:nvSpPr>
          <p:cNvPr id="3" name="Content Placeholder 2">
            <a:extLst>
              <a:ext uri="{FF2B5EF4-FFF2-40B4-BE49-F238E27FC236}">
                <a16:creationId xmlns:a16="http://schemas.microsoft.com/office/drawing/2014/main" id="{E9CAF941-74C5-47B4-8758-00F5B510012B}"/>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η εισροή ακατέργαστων αστικών και βιομηχανικών αποβλήτων στον υδάτινο αποδέκτη. </a:t>
            </a:r>
          </a:p>
          <a:p>
            <a:endParaRPr lang="el-GR" dirty="0"/>
          </a:p>
        </p:txBody>
      </p:sp>
    </p:spTree>
    <p:extLst>
      <p:ext uri="{BB962C8B-B14F-4D97-AF65-F5344CB8AC3E}">
        <p14:creationId xmlns:p14="http://schemas.microsoft.com/office/powerpoint/2010/main" val="3589194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2498-4920-CA05-F61C-3554FBE778F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Το φαινόμενο εντοπίζεται κυρίως,</a:t>
            </a:r>
            <a:endParaRPr lang="el-GR" dirty="0"/>
          </a:p>
        </p:txBody>
      </p:sp>
      <p:sp>
        <p:nvSpPr>
          <p:cNvPr id="3" name="Content Placeholder 2">
            <a:extLst>
              <a:ext uri="{FF2B5EF4-FFF2-40B4-BE49-F238E27FC236}">
                <a16:creationId xmlns:a16="http://schemas.microsoft.com/office/drawing/2014/main" id="{03DAC7A5-C4C2-099D-CC40-17A1C15B6C8D}"/>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σε λίμνες και κλειστούς κόλπους ,όπου η ανακυκλοφορία του νερού είναι περιορισμένη.</a:t>
            </a:r>
          </a:p>
          <a:p>
            <a:endParaRPr lang="el-GR" dirty="0"/>
          </a:p>
        </p:txBody>
      </p:sp>
    </p:spTree>
    <p:extLst>
      <p:ext uri="{BB962C8B-B14F-4D97-AF65-F5344CB8AC3E}">
        <p14:creationId xmlns:p14="http://schemas.microsoft.com/office/powerpoint/2010/main" val="254292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C171-DC68-C575-40D0-769D0C8593E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παρουσία αυξημένων συγκεντρώσεων</a:t>
            </a:r>
            <a:endParaRPr lang="el-GR" dirty="0"/>
          </a:p>
        </p:txBody>
      </p:sp>
      <p:sp>
        <p:nvSpPr>
          <p:cNvPr id="3" name="Content Placeholder 2">
            <a:extLst>
              <a:ext uri="{FF2B5EF4-FFF2-40B4-BE49-F238E27FC236}">
                <a16:creationId xmlns:a16="http://schemas.microsoft.com/office/drawing/2014/main" id="{BD040F7F-35A4-F28D-DDDB-36DFD5649814}"/>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αζωτούχων και φωσφορικών ενώσεων με την αρωγή της ηλιακής ακτινοβολίας οδηγεί στην ανάπτυξη υδρόβιας βλάστησης και φυτικών μικροοργανισμών(φυτοπλαγκτόν) στο νερό.</a:t>
            </a:r>
          </a:p>
          <a:p>
            <a:endParaRPr lang="el-GR" dirty="0"/>
          </a:p>
        </p:txBody>
      </p:sp>
    </p:spTree>
    <p:extLst>
      <p:ext uri="{BB962C8B-B14F-4D97-AF65-F5344CB8AC3E}">
        <p14:creationId xmlns:p14="http://schemas.microsoft.com/office/powerpoint/2010/main" val="258170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0E6F-C7FB-3AFF-F938-84EE2E60BE0F}"/>
              </a:ext>
            </a:extLst>
          </p:cNvPr>
          <p:cNvSpPr>
            <a:spLocks noGrp="1"/>
          </p:cNvSpPr>
          <p:nvPr>
            <p:ph type="title"/>
          </p:nvPr>
        </p:nvSpPr>
        <p:spPr/>
        <p:txBody>
          <a:bodyPr/>
          <a:lstStyle/>
          <a:p>
            <a:r>
              <a:rPr lang="el-GR" b="0" i="0" dirty="0">
                <a:effectLst/>
                <a:latin typeface="arial" panose="020B0604020202020204" pitchFamily="34" charset="0"/>
              </a:rPr>
              <a:t>Ο ευτροφισμός επομένως οδηγεί στον θάνατο ψαριών,</a:t>
            </a:r>
            <a:endParaRPr lang="el-GR" dirty="0"/>
          </a:p>
        </p:txBody>
      </p:sp>
      <p:sp>
        <p:nvSpPr>
          <p:cNvPr id="3" name="Content Placeholder 2">
            <a:extLst>
              <a:ext uri="{FF2B5EF4-FFF2-40B4-BE49-F238E27FC236}">
                <a16:creationId xmlns:a16="http://schemas.microsoft.com/office/drawing/2014/main" id="{DE285AF8-7FAB-2ACB-768B-C330C7C87C5E}"/>
              </a:ext>
            </a:extLst>
          </p:cNvPr>
          <p:cNvSpPr>
            <a:spLocks noGrp="1"/>
          </p:cNvSpPr>
          <p:nvPr>
            <p:ph idx="1"/>
          </p:nvPr>
        </p:nvSpPr>
        <p:spPr/>
        <p:txBody>
          <a:bodyPr/>
          <a:lstStyle/>
          <a:p>
            <a:pPr algn="ctr"/>
            <a:endParaRPr lang="el-GR" b="0" i="0" dirty="0">
              <a:effectLst/>
              <a:latin typeface="arial" panose="020B0604020202020204" pitchFamily="34" charset="0"/>
            </a:endParaRPr>
          </a:p>
          <a:p>
            <a:pPr algn="ctr"/>
            <a:r>
              <a:rPr lang="el-GR" b="0" i="0" dirty="0">
                <a:effectLst/>
                <a:latin typeface="arial" panose="020B0604020202020204" pitchFamily="34" charset="0"/>
              </a:rPr>
              <a:t>αφού δεν μπορούν να αναπνεύσουν ή στην μετανάστευσή τους σε πιο υγιή νερά. Τέλος, η έκλυση αέριων ενώσεων που είναι τοξικές για τους υδρόβιους οργανισμούς (πχ υδρόθειο) συμβάλλει στον θάνατό τους και στη μείωση της βιοποικιλότητας.</a:t>
            </a:r>
            <a:endParaRPr lang="el-GR" dirty="0"/>
          </a:p>
        </p:txBody>
      </p:sp>
    </p:spTree>
    <p:extLst>
      <p:ext uri="{BB962C8B-B14F-4D97-AF65-F5344CB8AC3E}">
        <p14:creationId xmlns:p14="http://schemas.microsoft.com/office/powerpoint/2010/main" val="2939114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C890-064E-EF1C-BD86-5673BAFBFBD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λήψη μέτρων για την αντιμετώπιση του ευτροφισμού</a:t>
            </a:r>
            <a:endParaRPr lang="el-GR" dirty="0"/>
          </a:p>
        </p:txBody>
      </p:sp>
      <p:sp>
        <p:nvSpPr>
          <p:cNvPr id="3" name="Content Placeholder 2">
            <a:extLst>
              <a:ext uri="{FF2B5EF4-FFF2-40B4-BE49-F238E27FC236}">
                <a16:creationId xmlns:a16="http://schemas.microsoft.com/office/drawing/2014/main" id="{3DCD685E-D788-B65E-02A4-84206F86A14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κρίνεται αναγκαία αν θέλουμε να διαφυλαχτεί οικολογική ισορροπία στις λίμνες αλλά και στο θαλάσσιο περιβάλλον της χώρας μας.</a:t>
            </a:r>
          </a:p>
          <a:p>
            <a:endParaRPr lang="el-GR" dirty="0"/>
          </a:p>
        </p:txBody>
      </p:sp>
    </p:spTree>
    <p:extLst>
      <p:ext uri="{BB962C8B-B14F-4D97-AF65-F5344CB8AC3E}">
        <p14:creationId xmlns:p14="http://schemas.microsoft.com/office/powerpoint/2010/main" val="395855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90D0-AB6F-665D-4350-EDF4EEF50D7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Σημαντικό είναι να περιοριστεί η ποσότητα</a:t>
            </a:r>
            <a:endParaRPr lang="el-GR" dirty="0"/>
          </a:p>
        </p:txBody>
      </p:sp>
      <p:sp>
        <p:nvSpPr>
          <p:cNvPr id="3" name="Content Placeholder 2">
            <a:extLst>
              <a:ext uri="{FF2B5EF4-FFF2-40B4-BE49-F238E27FC236}">
                <a16:creationId xmlns:a16="http://schemas.microsoft.com/office/drawing/2014/main" id="{5E98ADCA-541E-4E02-0E83-9C0852B17266}"/>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αζωτούχας λίπανσης που επιτρέπεται να διασπείρεται στο έδαφος, θέτοντας μέγιστα επιτρεπτά όρια αζωτούχας λίπανσης κατά κύρια καλλιέργεια.</a:t>
            </a:r>
          </a:p>
          <a:p>
            <a:endParaRPr lang="el-GR" dirty="0"/>
          </a:p>
        </p:txBody>
      </p:sp>
    </p:spTree>
    <p:extLst>
      <p:ext uri="{BB962C8B-B14F-4D97-AF65-F5344CB8AC3E}">
        <p14:creationId xmlns:p14="http://schemas.microsoft.com/office/powerpoint/2010/main" val="3471404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C04E-EB01-4616-803F-A02F11E0B618}"/>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Ακόμη, ο τρόπος και ο χρόνος εφαρμογής των απαραίτητων</a:t>
            </a:r>
            <a:endParaRPr lang="el-GR" dirty="0"/>
          </a:p>
        </p:txBody>
      </p:sp>
      <p:sp>
        <p:nvSpPr>
          <p:cNvPr id="3" name="Content Placeholder 2">
            <a:extLst>
              <a:ext uri="{FF2B5EF4-FFF2-40B4-BE49-F238E27FC236}">
                <a16:creationId xmlns:a16="http://schemas.microsoft.com/office/drawing/2014/main" id="{B2DC7034-A77E-A450-0D7C-F9399DC3805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λιπαντικών μονάδων κατά καλλιέργεια πρέπει να διασαφηνιστεί με ακρίβεια. Αναγκαίος είναι επίσης ο σωστός χειρισμός των γεωργοκτηνοτροφικών αποβλήτων καθώς και η βιολογική επεξεργασία των λυμάτων πριν τη τελική απόρριψή τους στο νερό.</a:t>
            </a:r>
          </a:p>
          <a:p>
            <a:endParaRPr lang="el-GR" dirty="0"/>
          </a:p>
        </p:txBody>
      </p:sp>
    </p:spTree>
    <p:extLst>
      <p:ext uri="{BB962C8B-B14F-4D97-AF65-F5344CB8AC3E}">
        <p14:creationId xmlns:p14="http://schemas.microsoft.com/office/powerpoint/2010/main" val="2335820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CE1E-DEF9-8F7A-CE29-256265450ACF}"/>
              </a:ext>
            </a:extLst>
          </p:cNvPr>
          <p:cNvSpPr>
            <a:spLocks noGrp="1"/>
          </p:cNvSpPr>
          <p:nvPr>
            <p:ph type="title"/>
          </p:nvPr>
        </p:nvSpPr>
        <p:spPr>
          <a:xfrm>
            <a:off x="0" y="609600"/>
            <a:ext cx="9144000" cy="1143000"/>
          </a:xfrm>
        </p:spPr>
        <p:txBody>
          <a:bodyPr/>
          <a:lstStyle/>
          <a:p>
            <a:r>
              <a:rPr lang="el-GR" dirty="0">
                <a:effectLst/>
                <a:latin typeface="Times New Roman" panose="02020603050405020304" pitchFamily="18" charset="0"/>
                <a:ea typeface="Times New Roman" panose="02020603050405020304" pitchFamily="18" charset="0"/>
              </a:rPr>
              <a:t>Συνεχείς εκστρατείες ενημέρωσης από ανθρώπους καταρτισμένους</a:t>
            </a:r>
            <a:endParaRPr lang="el-GR" dirty="0"/>
          </a:p>
        </p:txBody>
      </p:sp>
      <p:sp>
        <p:nvSpPr>
          <p:cNvPr id="3" name="Content Placeholder 2">
            <a:extLst>
              <a:ext uri="{FF2B5EF4-FFF2-40B4-BE49-F238E27FC236}">
                <a16:creationId xmlns:a16="http://schemas.microsoft.com/office/drawing/2014/main" id="{1F9E78F3-BF39-2644-BA67-856BB8103F3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(γεωπόνους, βιολόγους, μηχανικούς, περιβαλλοντολόγους κ.ά.) για την ορθολογική χρήση των λιπασμάτων, την τήρηση των μέγιστων επιτρεπτών ορίων, αλλά και την στροφή σε όλο και πιο φιλικές προς το περιβάλλον καλλιεργητικές πρακτικές.</a:t>
            </a:r>
          </a:p>
          <a:p>
            <a:endParaRPr lang="el-GR" dirty="0"/>
          </a:p>
        </p:txBody>
      </p:sp>
    </p:spTree>
    <p:extLst>
      <p:ext uri="{BB962C8B-B14F-4D97-AF65-F5344CB8AC3E}">
        <p14:creationId xmlns:p14="http://schemas.microsoft.com/office/powerpoint/2010/main" val="3129793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0C1D-F116-4508-BF13-108B9673CCFC}"/>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Συνέπεια του ευτροφισμού είναι η αλλοίωση</a:t>
            </a:r>
            <a:endParaRPr lang="el-GR" dirty="0"/>
          </a:p>
        </p:txBody>
      </p:sp>
      <p:sp>
        <p:nvSpPr>
          <p:cNvPr id="3" name="Content Placeholder 2">
            <a:extLst>
              <a:ext uri="{FF2B5EF4-FFF2-40B4-BE49-F238E27FC236}">
                <a16:creationId xmlns:a16="http://schemas.microsoft.com/office/drawing/2014/main" id="{5B348641-11C5-D3A3-EA7D-BECA60BF1EB5}"/>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των φυσικοχημικών και βιολογικών χαρακτηριστικών του νερού.</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Ο ευτροφισμός επιφέρει σημαντική αύξηση της συγκέντρωσης του διαλυμένου οξυγόνου στο επιφανειακό στρώμα του νερού κατά τη διάρκεια της ημέρας, λόγω της έντονης φωτοσύνθεσης.</a:t>
            </a:r>
            <a:r>
              <a:rPr lang="en-US" dirty="0">
                <a:effectLst/>
                <a:latin typeface="Times New Roman" panose="02020603050405020304" pitchFamily="18" charset="0"/>
                <a:ea typeface="Times New Roman" panose="02020603050405020304" pitchFamily="18" charset="0"/>
              </a:rPr>
              <a:t> </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94005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1E9F2-881B-47A0-9A5C-C864B231ADE7}"/>
              </a:ext>
            </a:extLst>
          </p:cNvPr>
          <p:cNvSpPr>
            <a:spLocks noGrp="1"/>
          </p:cNvSpPr>
          <p:nvPr>
            <p:ph type="title"/>
          </p:nvPr>
        </p:nvSpPr>
        <p:spPr>
          <a:xfrm>
            <a:off x="0" y="609600"/>
            <a:ext cx="9144000" cy="1143000"/>
          </a:xfrm>
        </p:spPr>
        <p:txBody>
          <a:bodyPr/>
          <a:lstStyle/>
          <a:p>
            <a:r>
              <a:rPr lang="el-GR" dirty="0"/>
              <a:t>Οι περισσότεροι ερευνητές έχουν ασχοληθεί με την εύκρατη ζώνη</a:t>
            </a:r>
          </a:p>
        </p:txBody>
      </p:sp>
      <p:sp>
        <p:nvSpPr>
          <p:cNvPr id="3" name="Θέση περιεχομένου 2">
            <a:extLst>
              <a:ext uri="{FF2B5EF4-FFF2-40B4-BE49-F238E27FC236}">
                <a16:creationId xmlns:a16="http://schemas.microsoft.com/office/drawing/2014/main" id="{FBDD5E2B-4F99-3794-BCD2-C93B77BDFE1B}"/>
              </a:ext>
            </a:extLst>
          </p:cNvPr>
          <p:cNvSpPr>
            <a:spLocks noGrp="1"/>
          </p:cNvSpPr>
          <p:nvPr>
            <p:ph idx="1"/>
          </p:nvPr>
        </p:nvSpPr>
        <p:spPr/>
        <p:txBody>
          <a:bodyPr/>
          <a:lstStyle/>
          <a:p>
            <a:endParaRPr lang="el-GR" dirty="0"/>
          </a:p>
          <a:p>
            <a:pPr algn="ctr"/>
            <a:r>
              <a:rPr lang="el-GR" dirty="0"/>
              <a:t>και έχουν λάβει υπόψη τους κυρίως, την πτώση των φύλλων το φθινόπωρο. Αλλά και τα άνθη, τα φρούτα και η γύρη μπορεί να είναι το ίδιο σημαντικά με τα νεκρά φύλλα, αφού μάλιστα αποτελούν και καλύτερη μορφή τροφής για τα ζώα.</a:t>
            </a:r>
          </a:p>
        </p:txBody>
      </p:sp>
    </p:spTree>
    <p:extLst>
      <p:ext uri="{BB962C8B-B14F-4D97-AF65-F5344CB8AC3E}">
        <p14:creationId xmlns:p14="http://schemas.microsoft.com/office/powerpoint/2010/main" val="318988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CCEC-16BB-4F54-CA20-A1A77632F034}"/>
              </a:ext>
            </a:extLst>
          </p:cNvPr>
          <p:cNvSpPr>
            <a:spLocks noGrp="1"/>
          </p:cNvSpPr>
          <p:nvPr>
            <p:ph type="title"/>
          </p:nvPr>
        </p:nvSpPr>
        <p:spPr>
          <a:xfrm>
            <a:off x="0" y="609600"/>
            <a:ext cx="9144000" cy="1143000"/>
          </a:xfrm>
        </p:spPr>
        <p:txBody>
          <a:bodyPr/>
          <a:lstStyle/>
          <a:p>
            <a:r>
              <a:rPr lang="el-GR" dirty="0">
                <a:effectLst/>
                <a:latin typeface="Times New Roman" panose="02020603050405020304" pitchFamily="18" charset="0"/>
                <a:ea typeface="Times New Roman" panose="02020603050405020304" pitchFamily="18" charset="0"/>
              </a:rPr>
              <a:t>Παράλληλα ο ευτροφισμός προκαλεί μείωση του διαλυμένου οξυγόνου</a:t>
            </a:r>
            <a:endParaRPr lang="el-GR" dirty="0"/>
          </a:p>
        </p:txBody>
      </p:sp>
      <p:sp>
        <p:nvSpPr>
          <p:cNvPr id="3" name="Content Placeholder 2">
            <a:extLst>
              <a:ext uri="{FF2B5EF4-FFF2-40B4-BE49-F238E27FC236}">
                <a16:creationId xmlns:a16="http://schemas.microsoft.com/office/drawing/2014/main" id="{0DF6A93D-14E7-C78E-5180-07C1E70CBF55}"/>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στα βαθύτερα υδάτινα στρώματα, λόγω αυξημένων αναπνευστικών αναγκών των βακτηρίων που αποικοδομούν τις οργανικές ουσίες και μπορεί να διαμορφώσει ανοξικές συνθήκες προκαλώντας τον θάνατο πολλών ψαριών και τη γενικότερη διαταραχή του οικοσυστήματος.</a:t>
            </a:r>
            <a:endParaRPr lang="el-GR" dirty="0"/>
          </a:p>
        </p:txBody>
      </p:sp>
    </p:spTree>
    <p:extLst>
      <p:ext uri="{BB962C8B-B14F-4D97-AF65-F5344CB8AC3E}">
        <p14:creationId xmlns:p14="http://schemas.microsoft.com/office/powerpoint/2010/main" val="2733978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2DB0-86C6-D8FB-71CB-3020D26DDF6F}"/>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Σε εύτροφες λίμνες</a:t>
            </a:r>
            <a:endParaRPr lang="el-GR" dirty="0"/>
          </a:p>
        </p:txBody>
      </p:sp>
      <p:sp>
        <p:nvSpPr>
          <p:cNvPr id="3" name="Content Placeholder 2">
            <a:extLst>
              <a:ext uri="{FF2B5EF4-FFF2-40B4-BE49-F238E27FC236}">
                <a16:creationId xmlns:a16="http://schemas.microsoft.com/office/drawing/2014/main" id="{AF645E3B-E1FE-5E81-1AC7-D11A5AC632F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κατά τη διάρκεια της άνοιξης και του φθινοπώρου (περίοδοι ανάμιξης των νερών) εμφανίζεται το φαινόμενο της "άνθισης του νερού«.</a:t>
            </a:r>
            <a:r>
              <a:rPr lang="en-US" b="1" dirty="0">
                <a:effectLst/>
                <a:latin typeface="Times New Roman" panose="02020603050405020304" pitchFamily="18" charset="0"/>
                <a:ea typeface="Times New Roman" panose="02020603050405020304" pitchFamily="18" charset="0"/>
              </a:rPr>
              <a:t> </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24272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D7C5-242E-C8C2-13A9-52D2A7598A63}"/>
              </a:ext>
            </a:extLst>
          </p:cNvPr>
          <p:cNvSpPr>
            <a:spLocks noGrp="1"/>
          </p:cNvSpPr>
          <p:nvPr>
            <p:ph type="title"/>
          </p:nvPr>
        </p:nvSpPr>
        <p:spPr>
          <a:xfrm>
            <a:off x="107504" y="609600"/>
            <a:ext cx="8856984" cy="1143000"/>
          </a:xfrm>
        </p:spPr>
        <p:txBody>
          <a:bodyPr/>
          <a:lstStyle/>
          <a:p>
            <a:r>
              <a:rPr lang="el-GR" dirty="0">
                <a:effectLst/>
                <a:latin typeface="Times New Roman" panose="02020603050405020304" pitchFamily="18" charset="0"/>
                <a:ea typeface="Times New Roman" panose="02020603050405020304" pitchFamily="18" charset="0"/>
              </a:rPr>
              <a:t>Η συσσώρευση θρεπτικών αλάτων κατά τη διάρκεια του χειμώνα</a:t>
            </a:r>
            <a:endParaRPr lang="el-GR" dirty="0"/>
          </a:p>
        </p:txBody>
      </p:sp>
      <p:sp>
        <p:nvSpPr>
          <p:cNvPr id="3" name="Content Placeholder 2">
            <a:extLst>
              <a:ext uri="{FF2B5EF4-FFF2-40B4-BE49-F238E27FC236}">
                <a16:creationId xmlns:a16="http://schemas.microsoft.com/office/drawing/2014/main" id="{EAE38AD7-4ADA-E8D6-FB08-254F34A714B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(εποχή κατά την οποία η αύξηση του φυτοπλαγκτού παρεμποδίζεται λόγω χαμηλών θερμοκρασιών) προκαλεί την ταχεία ανάπτυξη των φωτοσυνθετικών οργανισμών την άνοιξη (εποχή κατά την οποία η θερμοκρασία είναι ευνοϊκή για την αύξησή τους).</a:t>
            </a:r>
            <a:r>
              <a:rPr lang="en-US" b="1" dirty="0">
                <a:effectLst/>
                <a:latin typeface="Times New Roman" panose="02020603050405020304" pitchFamily="18" charset="0"/>
                <a:ea typeface="Times New Roman" panose="02020603050405020304" pitchFamily="18" charset="0"/>
              </a:rPr>
              <a:t> </a:t>
            </a:r>
            <a:endParaRPr lang="el-GR" dirty="0"/>
          </a:p>
        </p:txBody>
      </p:sp>
    </p:spTree>
    <p:extLst>
      <p:ext uri="{BB962C8B-B14F-4D97-AF65-F5344CB8AC3E}">
        <p14:creationId xmlns:p14="http://schemas.microsoft.com/office/powerpoint/2010/main" val="462513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64B5-47BC-9388-D381-0639A9175DDC}"/>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072FDC3C-F282-DD09-4244-B0361119FC93}"/>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0C72E732-E64A-C149-15B7-29C826A1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44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2058-5808-5153-6653-BF3E3827756D}"/>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Τους καλοκαιρινούς μήνες</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η θερμική στρωμάτωση</a:t>
            </a:r>
            <a:endParaRPr lang="el-GR" dirty="0"/>
          </a:p>
        </p:txBody>
      </p:sp>
      <p:sp>
        <p:nvSpPr>
          <p:cNvPr id="3" name="Content Placeholder 2">
            <a:extLst>
              <a:ext uri="{FF2B5EF4-FFF2-40B4-BE49-F238E27FC236}">
                <a16:creationId xmlns:a16="http://schemas.microsoft.com/office/drawing/2014/main" id="{7E25CAA8-4EC1-4BEE-49FD-F9289A8959B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της υδάτινης μάζας</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παρεμποδίζει την ανάμιξη των νερών,</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με αποτέλεσμα τα θρεπτικά στο επιλίμνιο να εξαντλούνται και το μέγεθος των φυτοπλαγκτονικών πληθυσμών να περιορίζεται.</a:t>
            </a:r>
          </a:p>
          <a:p>
            <a:endParaRPr lang="el-GR" dirty="0"/>
          </a:p>
        </p:txBody>
      </p:sp>
    </p:spTree>
    <p:extLst>
      <p:ext uri="{BB962C8B-B14F-4D97-AF65-F5344CB8AC3E}">
        <p14:creationId xmlns:p14="http://schemas.microsoft.com/office/powerpoint/2010/main" val="69659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06B3-80FA-5FAE-6973-05583EC4F02D}"/>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φθινοπωρινή ψύξη των νερών προκαλεί</a:t>
            </a:r>
            <a:endParaRPr lang="el-GR" dirty="0"/>
          </a:p>
        </p:txBody>
      </p:sp>
      <p:sp>
        <p:nvSpPr>
          <p:cNvPr id="3" name="Content Placeholder 2">
            <a:extLst>
              <a:ext uri="{FF2B5EF4-FFF2-40B4-BE49-F238E27FC236}">
                <a16:creationId xmlns:a16="http://schemas.microsoft.com/office/drawing/2014/main" id="{5E1831F4-1756-AB17-83AC-EFF38FE716A7}"/>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ομοιοθερμία και ανάμιξη του νερού, συνθήκες που ευνοούν την επαναφορά των θρεπτικών αλάτων στα επιφανειακά στρώματα και κατά συνέπεια την αύξηση του φυτοπλαγκτού (φθινοπωρινή άνθιση του νερού).</a:t>
            </a:r>
          </a:p>
          <a:p>
            <a:endParaRPr lang="el-GR" dirty="0"/>
          </a:p>
        </p:txBody>
      </p:sp>
    </p:spTree>
    <p:extLst>
      <p:ext uri="{BB962C8B-B14F-4D97-AF65-F5344CB8AC3E}">
        <p14:creationId xmlns:p14="http://schemas.microsoft.com/office/powerpoint/2010/main" val="4007811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56D4-391F-2921-8B32-7D64C95D7F5F}"/>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 ευτροφισμός όχι μόνο θέτει σε κίνδυνο</a:t>
            </a:r>
            <a:endParaRPr lang="el-GR" dirty="0"/>
          </a:p>
        </p:txBody>
      </p:sp>
      <p:sp>
        <p:nvSpPr>
          <p:cNvPr id="3" name="Content Placeholder 2">
            <a:extLst>
              <a:ext uri="{FF2B5EF4-FFF2-40B4-BE49-F238E27FC236}">
                <a16:creationId xmlns:a16="http://schemas.microsoft.com/office/drawing/2014/main" id="{D877B57B-0F60-A8D3-3368-A0217507809B}"/>
              </a:ext>
            </a:extLst>
          </p:cNvPr>
          <p:cNvSpPr>
            <a:spLocks noGrp="1"/>
          </p:cNvSpPr>
          <p:nvPr>
            <p:ph idx="1"/>
          </p:nvPr>
        </p:nvSpPr>
        <p:spPr/>
        <p:txBody>
          <a:bodyPr/>
          <a:lstStyle/>
          <a:p>
            <a:pPr algn="ctr"/>
            <a:endParaRPr lang="en-US"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τη βιολογική ποικιλομορφία των τροφικών στοιχείων των λιμνών, αλλά επηρεάζει επίσης τις ανθρώπινες δραστηριότητες και υπηρεσίες που εξαρτώνται από αυτά τα οικοσυστήματα.</a:t>
            </a:r>
            <a:r>
              <a:rPr lang="en-US" sz="3600" dirty="0">
                <a:effectLst/>
                <a:latin typeface="Times New Roman" panose="02020603050405020304" pitchFamily="18" charset="0"/>
                <a:ea typeface="Times New Roman" panose="02020603050405020304" pitchFamily="18" charset="0"/>
              </a:rPr>
              <a:t> </a:t>
            </a:r>
            <a:endParaRPr lang="el-GR" sz="36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750593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C22-A96F-7C69-778C-9A772794DEC4}"/>
              </a:ext>
            </a:extLst>
          </p:cNvPr>
          <p:cNvSpPr>
            <a:spLocks noGrp="1"/>
          </p:cNvSpPr>
          <p:nvPr>
            <p:ph type="title"/>
          </p:nvPr>
        </p:nvSpPr>
        <p:spPr/>
        <p:txBody>
          <a:bodyPr/>
          <a:lstStyle/>
          <a:p>
            <a:r>
              <a:rPr lang="el-GR" b="0" i="0" dirty="0">
                <a:effectLst/>
              </a:rPr>
              <a:t>Η υποβάθμιση της ποιότητας του νερού μπορεί να θέσει</a:t>
            </a:r>
            <a:endParaRPr lang="el-GR" dirty="0"/>
          </a:p>
        </p:txBody>
      </p:sp>
      <p:sp>
        <p:nvSpPr>
          <p:cNvPr id="3" name="Content Placeholder 2">
            <a:extLst>
              <a:ext uri="{FF2B5EF4-FFF2-40B4-BE49-F238E27FC236}">
                <a16:creationId xmlns:a16="http://schemas.microsoft.com/office/drawing/2014/main" id="{8A46AB0B-FEEF-72E7-8D06-AC2DEE4E72C4}"/>
              </a:ext>
            </a:extLst>
          </p:cNvPr>
          <p:cNvSpPr>
            <a:spLocks noGrp="1"/>
          </p:cNvSpPr>
          <p:nvPr>
            <p:ph idx="1"/>
          </p:nvPr>
        </p:nvSpPr>
        <p:spPr/>
        <p:txBody>
          <a:bodyPr/>
          <a:lstStyle/>
          <a:p>
            <a:pPr algn="ctr"/>
            <a:endParaRPr lang="en-US" dirty="0">
              <a:latin typeface="Times New Roman" panose="02020603050405020304" pitchFamily="18" charset="0"/>
              <a:ea typeface="Times New Roman" panose="02020603050405020304" pitchFamily="18" charset="0"/>
            </a:endParaRPr>
          </a:p>
          <a:p>
            <a:pPr algn="ctr"/>
            <a:r>
              <a:rPr lang="el-GR" b="0" i="0" dirty="0">
                <a:effectLst/>
              </a:rPr>
              <a:t>σε κίνδυνο τις πηγές πόσιμου νερού, να μειώσει τις ευκαιρίες αναψυχής και να βλάψει την αλιεία, επηρεάζοντας τόσο τις τοπικές οικονομίες όσο και την ευημερία των κοινοτήτων γύρω από τη λίμνη.</a:t>
            </a:r>
            <a:endParaRPr lang="el-GR" dirty="0"/>
          </a:p>
        </p:txBody>
      </p:sp>
    </p:spTree>
    <p:extLst>
      <p:ext uri="{BB962C8B-B14F-4D97-AF65-F5344CB8AC3E}">
        <p14:creationId xmlns:p14="http://schemas.microsoft.com/office/powerpoint/2010/main" val="4215093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112E-CFC8-DC26-AC5F-EAAA9A62A90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αντιμετώπιση του ευτροφισμού απαιτεί</a:t>
            </a:r>
            <a:endParaRPr lang="el-GR" dirty="0"/>
          </a:p>
        </p:txBody>
      </p:sp>
      <p:sp>
        <p:nvSpPr>
          <p:cNvPr id="3" name="Content Placeholder 2">
            <a:extLst>
              <a:ext uri="{FF2B5EF4-FFF2-40B4-BE49-F238E27FC236}">
                <a16:creationId xmlns:a16="http://schemas.microsoft.com/office/drawing/2014/main" id="{A99B2BC8-A27D-D32D-7128-B733EADD802C}"/>
              </a:ext>
            </a:extLst>
          </p:cNvPr>
          <p:cNvSpPr>
            <a:spLocks noGrp="1"/>
          </p:cNvSpPr>
          <p:nvPr>
            <p:ph idx="1"/>
          </p:nvPr>
        </p:nvSpPr>
        <p:spPr/>
        <p:txBody>
          <a:bodyPr/>
          <a:lstStyle/>
          <a:p>
            <a:pPr algn="ctr"/>
            <a:endParaRPr lang="en-US"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μια ολοκληρωμένη προσέγγιση που περιλαμβάνει βιώσιμες πρακτικές χρήσης γης, αποτελεσματική διαχείριση αποβλήτων και μέτρα για τη μείωση της απορροής θρεπτικών ουσιών.</a:t>
            </a:r>
            <a:r>
              <a:rPr lang="en-US" sz="3600" dirty="0">
                <a:effectLst/>
                <a:latin typeface="Times New Roman" panose="02020603050405020304" pitchFamily="18" charset="0"/>
                <a:ea typeface="Times New Roman" panose="02020603050405020304" pitchFamily="18" charset="0"/>
              </a:rPr>
              <a:t> </a:t>
            </a:r>
            <a:endParaRPr lang="el-GR" sz="36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06545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3D1A-E95D-55CD-C7A3-90E737824616}"/>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επίτευξη ισορροπίας</a:t>
            </a:r>
            <a:endParaRPr lang="el-GR" dirty="0"/>
          </a:p>
        </p:txBody>
      </p:sp>
      <p:sp>
        <p:nvSpPr>
          <p:cNvPr id="3" name="Content Placeholder 2">
            <a:extLst>
              <a:ext uri="{FF2B5EF4-FFF2-40B4-BE49-F238E27FC236}">
                <a16:creationId xmlns:a16="http://schemas.microsoft.com/office/drawing/2014/main" id="{C72A60D3-08F3-829C-4668-3EF228C14C1D}"/>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στα επίπεδα θρεπτικών συστατικών είναι απαραίτητη για τη διατήρηση της οικολογικής ακεραιότητας των τροφικών λιμνών, εξασφαλίζοντας τη διαρκή υγεία και λειτουργικότητα αυτών των ζωτικών υδάτινων οικοσυστημάτων.</a:t>
            </a:r>
            <a:r>
              <a:rPr lang="en-US" dirty="0">
                <a:effectLst/>
                <a:latin typeface="Times New Roman" panose="02020603050405020304" pitchFamily="18" charset="0"/>
                <a:ea typeface="Times New Roman" panose="02020603050405020304" pitchFamily="18" charset="0"/>
              </a:rPr>
              <a:t> </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49897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C1C3BC-A926-9678-7912-BE036018F99D}"/>
              </a:ext>
            </a:extLst>
          </p:cNvPr>
          <p:cNvSpPr>
            <a:spLocks noGrp="1"/>
          </p:cNvSpPr>
          <p:nvPr>
            <p:ph type="title"/>
          </p:nvPr>
        </p:nvSpPr>
        <p:spPr/>
        <p:txBody>
          <a:bodyPr/>
          <a:lstStyle/>
          <a:p>
            <a:r>
              <a:rPr lang="el-GR" dirty="0"/>
              <a:t>Εκτός από το </a:t>
            </a:r>
            <a:r>
              <a:rPr lang="el-GR" dirty="0" err="1"/>
              <a:t>αλλόχθονο</a:t>
            </a:r>
            <a:r>
              <a:rPr lang="el-GR" dirty="0"/>
              <a:t> οργανικό υλικό</a:t>
            </a:r>
          </a:p>
        </p:txBody>
      </p:sp>
      <p:sp>
        <p:nvSpPr>
          <p:cNvPr id="3" name="Θέση περιεχομένου 2">
            <a:extLst>
              <a:ext uri="{FF2B5EF4-FFF2-40B4-BE49-F238E27FC236}">
                <a16:creationId xmlns:a16="http://schemas.microsoft.com/office/drawing/2014/main" id="{B1D5C6C2-C484-3AEF-7487-8222E236E3C4}"/>
              </a:ext>
            </a:extLst>
          </p:cNvPr>
          <p:cNvSpPr>
            <a:spLocks noGrp="1"/>
          </p:cNvSpPr>
          <p:nvPr>
            <p:ph idx="1"/>
          </p:nvPr>
        </p:nvSpPr>
        <p:spPr>
          <a:xfrm>
            <a:off x="107504" y="1981200"/>
            <a:ext cx="8856984" cy="4114800"/>
          </a:xfrm>
        </p:spPr>
        <p:txBody>
          <a:bodyPr/>
          <a:lstStyle/>
          <a:p>
            <a:endParaRPr lang="el-GR" dirty="0"/>
          </a:p>
          <a:p>
            <a:pPr algn="ctr"/>
            <a:r>
              <a:rPr lang="el-GR" sz="4000" dirty="0"/>
              <a:t>υπάρχει και κάποιο ποσοστό τοπικής φωτοσύνθεσης και συνεπώς και κάποιο ποσοστό </a:t>
            </a:r>
            <a:r>
              <a:rPr lang="el-GR" sz="4000" dirty="0" err="1"/>
              <a:t>αυτόχθονης</a:t>
            </a:r>
            <a:r>
              <a:rPr lang="el-GR" sz="4000" dirty="0"/>
              <a:t> πρωτογενούς παραγωγής. </a:t>
            </a:r>
          </a:p>
          <a:p>
            <a:endParaRPr lang="el-GR" dirty="0"/>
          </a:p>
        </p:txBody>
      </p:sp>
    </p:spTree>
    <p:extLst>
      <p:ext uri="{BB962C8B-B14F-4D97-AF65-F5344CB8AC3E}">
        <p14:creationId xmlns:p14="http://schemas.microsoft.com/office/powerpoint/2010/main" val="3548711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1B6E-CD2A-17D9-6D0B-9DA8C9404867}"/>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διαχείριση των εισροών θρεπτικών ουσιών</a:t>
            </a:r>
            <a:endParaRPr lang="el-GR" dirty="0"/>
          </a:p>
        </p:txBody>
      </p:sp>
      <p:sp>
        <p:nvSpPr>
          <p:cNvPr id="3" name="Content Placeholder 2">
            <a:extLst>
              <a:ext uri="{FF2B5EF4-FFF2-40B4-BE49-F238E27FC236}">
                <a16:creationId xmlns:a16="http://schemas.microsoft.com/office/drawing/2014/main" id="{214FF6BD-8AAB-6533-5D0E-B0D50A55EF6D}"/>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η εφαρμογή βιώσιμων εργαλείων είναι ζωτικής σημασίας για την πρόληψη ή τον μετριασμό των επιπτώσεων του ευτροφισμού στις λίμνες και σε άλλα υδάτινα σώματα.</a:t>
            </a:r>
          </a:p>
          <a:p>
            <a:endParaRPr lang="el-GR" dirty="0"/>
          </a:p>
        </p:txBody>
      </p:sp>
    </p:spTree>
    <p:extLst>
      <p:ext uri="{BB962C8B-B14F-4D97-AF65-F5344CB8AC3E}">
        <p14:creationId xmlns:p14="http://schemas.microsoft.com/office/powerpoint/2010/main" val="254863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3C6F-E4DC-5497-0446-793DD93D5A69}"/>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αύξηση του διαλυμένου οξυγόνου στις λίμνες,</a:t>
            </a:r>
            <a:endParaRPr lang="el-GR" dirty="0"/>
          </a:p>
        </p:txBody>
      </p:sp>
      <p:sp>
        <p:nvSpPr>
          <p:cNvPr id="3" name="Content Placeholder 2">
            <a:extLst>
              <a:ext uri="{FF2B5EF4-FFF2-40B4-BE49-F238E27FC236}">
                <a16:creationId xmlns:a16="http://schemas.microsoft.com/office/drawing/2014/main" id="{D355FD6E-DB95-7706-DE4A-79B3600EA861}"/>
              </a:ext>
            </a:extLst>
          </p:cNvPr>
          <p:cNvSpPr>
            <a:spLocks noGrp="1"/>
          </p:cNvSpPr>
          <p:nvPr>
            <p:ph idx="1"/>
          </p:nvPr>
        </p:nvSpPr>
        <p:spPr/>
        <p:txBody>
          <a:bodyPr/>
          <a:lstStyle/>
          <a:p>
            <a:pPr algn="ctr"/>
            <a:endParaRPr lang="en-US"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ιδίως στον πυθμένα της λίμνης, μπορεί να συμβάλει στον μετριασμό των επιπτώσεων του ευτροφισμού</a:t>
            </a:r>
            <a:endParaRPr lang="el-GR" sz="4000" dirty="0"/>
          </a:p>
        </p:txBody>
      </p:sp>
    </p:spTree>
    <p:extLst>
      <p:ext uri="{BB962C8B-B14F-4D97-AF65-F5344CB8AC3E}">
        <p14:creationId xmlns:p14="http://schemas.microsoft.com/office/powerpoint/2010/main" val="2389913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334A-E0CA-1AC7-121B-46542AA49D52}"/>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προωθώντας συνθήκες που είναι λιγότερο ευνοϊκές</a:t>
            </a:r>
            <a:endParaRPr lang="el-GR" dirty="0"/>
          </a:p>
        </p:txBody>
      </p:sp>
      <p:sp>
        <p:nvSpPr>
          <p:cNvPr id="3" name="Content Placeholder 2">
            <a:extLst>
              <a:ext uri="{FF2B5EF4-FFF2-40B4-BE49-F238E27FC236}">
                <a16:creationId xmlns:a16="http://schemas.microsoft.com/office/drawing/2014/main" id="{ED347594-DDAB-B241-538B-83343D1BD997}"/>
              </a:ext>
            </a:extLst>
          </p:cNvPr>
          <p:cNvSpPr>
            <a:spLocks noGrp="1"/>
          </p:cNvSpPr>
          <p:nvPr>
            <p:ph idx="1"/>
          </p:nvPr>
        </p:nvSpPr>
        <p:spPr/>
        <p:txBody>
          <a:bodyPr/>
          <a:lstStyle/>
          <a:p>
            <a:endParaRPr lang="en-US" sz="3200" dirty="0">
              <a:effectLst/>
              <a:latin typeface="Times New Roman" panose="02020603050405020304" pitchFamily="18" charset="0"/>
              <a:ea typeface="Times New Roman" panose="02020603050405020304" pitchFamily="18" charset="0"/>
            </a:endParaRPr>
          </a:p>
          <a:p>
            <a:pPr algn="ctr"/>
            <a:r>
              <a:rPr lang="el-GR" sz="3200" dirty="0">
                <a:effectLst/>
                <a:latin typeface="Times New Roman" panose="02020603050405020304" pitchFamily="18" charset="0"/>
                <a:ea typeface="Times New Roman" panose="02020603050405020304" pitchFamily="18" charset="0"/>
              </a:rPr>
              <a:t>για την ανάπτυξη επιβλαβών ανθίσεων άλγης και περισσότερο ευνοϊκές για τα ωφέλιμα βακτήρια και τους οργανισμούς που είναι ζωτικής σημασίας για τις φυσικές διεργασίες της λίμνης.</a:t>
            </a:r>
          </a:p>
          <a:p>
            <a:endParaRPr lang="el-GR" dirty="0"/>
          </a:p>
        </p:txBody>
      </p:sp>
    </p:spTree>
    <p:extLst>
      <p:ext uri="{BB962C8B-B14F-4D97-AF65-F5344CB8AC3E}">
        <p14:creationId xmlns:p14="http://schemas.microsoft.com/office/powerpoint/2010/main" val="1467843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1331-F261-F560-9A2D-152919206A35}"/>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τεχνολογία Νανοφυσαλίδων της </a:t>
            </a:r>
            <a:r>
              <a:rPr lang="en-US" dirty="0" err="1">
                <a:effectLst/>
                <a:latin typeface="Times New Roman" panose="02020603050405020304" pitchFamily="18" charset="0"/>
                <a:ea typeface="Times New Roman" panose="02020603050405020304" pitchFamily="18" charset="0"/>
              </a:rPr>
              <a:t>Moleaer</a:t>
            </a:r>
            <a:endParaRPr lang="el-GR" dirty="0"/>
          </a:p>
        </p:txBody>
      </p:sp>
      <p:sp>
        <p:nvSpPr>
          <p:cNvPr id="3" name="Content Placeholder 2">
            <a:extLst>
              <a:ext uri="{FF2B5EF4-FFF2-40B4-BE49-F238E27FC236}">
                <a16:creationId xmlns:a16="http://schemas.microsoft.com/office/drawing/2014/main" id="{B46F621E-EDD9-59BD-A75D-B4075A8FC100}"/>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συμβάλει στην παροχή οξυγόνου σε όλη τη στήλη νερού, στον πυθμένα της λίμνης και στο στρώμα ιζήματος, παράγοντας και παρέχοντας φυσαλίδες οξυγόνου νανομεγέθους σε όλη τη στήλη νερού.</a:t>
            </a:r>
            <a:endParaRPr lang="el-GR" dirty="0"/>
          </a:p>
        </p:txBody>
      </p:sp>
    </p:spTree>
    <p:extLst>
      <p:ext uri="{BB962C8B-B14F-4D97-AF65-F5344CB8AC3E}">
        <p14:creationId xmlns:p14="http://schemas.microsoft.com/office/powerpoint/2010/main" val="2690181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2FB2-3781-E1FB-793D-CC11464CC7A4}"/>
              </a:ext>
            </a:extLst>
          </p:cNvPr>
          <p:cNvSpPr>
            <a:spLocks noGrp="1"/>
          </p:cNvSpPr>
          <p:nvPr>
            <p:ph type="title"/>
          </p:nvPr>
        </p:nvSpPr>
        <p:spPr>
          <a:xfrm>
            <a:off x="0" y="609600"/>
            <a:ext cx="9144000" cy="1143000"/>
          </a:xfrm>
        </p:spPr>
        <p:txBody>
          <a:bodyPr/>
          <a:lstStyle/>
          <a:p>
            <a:r>
              <a:rPr lang="el-GR" sz="3200" dirty="0">
                <a:effectLst/>
                <a:latin typeface="Times New Roman" panose="02020603050405020304" pitchFamily="18" charset="0"/>
                <a:ea typeface="Times New Roman" panose="02020603050405020304" pitchFamily="18" charset="0"/>
              </a:rPr>
              <a:t>Πώς οι νανοφυσαλίδες οξυγόνου βοηθούν στην αποκατάσταση των λιμνών:</a:t>
            </a:r>
            <a:br>
              <a:rPr lang="el-GR" sz="3200" dirty="0">
                <a:effectLst/>
                <a:latin typeface="Times New Roman" panose="02020603050405020304" pitchFamily="18" charset="0"/>
                <a:ea typeface="Times New Roman" panose="02020603050405020304" pitchFamily="18" charset="0"/>
              </a:rPr>
            </a:br>
            <a:endParaRPr lang="el-GR" sz="3200" dirty="0"/>
          </a:p>
        </p:txBody>
      </p:sp>
      <p:sp>
        <p:nvSpPr>
          <p:cNvPr id="3" name="Content Placeholder 2">
            <a:extLst>
              <a:ext uri="{FF2B5EF4-FFF2-40B4-BE49-F238E27FC236}">
                <a16:creationId xmlns:a16="http://schemas.microsoft.com/office/drawing/2014/main" id="{ABE3702C-32BA-1827-A0AB-81FCC9C73DA3}"/>
              </a:ext>
            </a:extLst>
          </p:cNvPr>
          <p:cNvSpPr>
            <a:spLocks noGrp="1"/>
          </p:cNvSpPr>
          <p:nvPr>
            <p:ph idx="1"/>
          </p:nvPr>
        </p:nvSpPr>
        <p:spPr/>
        <p:txBody>
          <a:bodyPr/>
          <a:lstStyle/>
          <a:p>
            <a:pPr marL="342900" lvl="0" indent="-342900" algn="ctr">
              <a:lnSpc>
                <a:spcPct val="115000"/>
              </a:lnSpc>
              <a:buSzPts val="1000"/>
              <a:buFont typeface="Symbol" panose="05050102010706020507" pitchFamily="18" charset="2"/>
              <a:buChar char=""/>
              <a:tabLst>
                <a:tab pos="457200" algn="l"/>
              </a:tabLst>
            </a:pPr>
            <a:endParaRPr lang="en-US" dirty="0">
              <a:effectLst/>
              <a:latin typeface="Times New Roman" panose="02020603050405020304" pitchFamily="18" charset="0"/>
              <a:ea typeface="Times New Roman" panose="02020603050405020304" pitchFamily="18" charset="0"/>
            </a:endParaRPr>
          </a:p>
          <a:p>
            <a:pPr marL="342900" lvl="0" indent="-342900" algn="ctr">
              <a:lnSpc>
                <a:spcPct val="115000"/>
              </a:lnSpc>
              <a:buSzPts val="1000"/>
              <a:buFont typeface="Symbol" panose="05050102010706020507" pitchFamily="18" charset="2"/>
              <a:buChar char=""/>
              <a:tabLst>
                <a:tab pos="457200" algn="l"/>
              </a:tabLst>
            </a:pPr>
            <a:r>
              <a:rPr lang="el-GR" dirty="0">
                <a:effectLst/>
                <a:latin typeface="Times New Roman" panose="02020603050405020304" pitchFamily="18" charset="0"/>
                <a:ea typeface="Times New Roman" panose="02020603050405020304" pitchFamily="18" charset="0"/>
              </a:rPr>
              <a:t>Παρέχουν οξυγόνο στο στρώμα ιζήματος.</a:t>
            </a:r>
          </a:p>
          <a:p>
            <a:pPr marL="342900" lvl="0" indent="-342900" algn="ctr">
              <a:lnSpc>
                <a:spcPct val="115000"/>
              </a:lnSpc>
              <a:buSzPts val="1000"/>
              <a:buFont typeface="Symbol" panose="05050102010706020507" pitchFamily="18" charset="2"/>
              <a:buChar char=""/>
              <a:tabLst>
                <a:tab pos="457200" algn="l"/>
              </a:tabLst>
            </a:pPr>
            <a:r>
              <a:rPr lang="el-GR" dirty="0">
                <a:effectLst/>
                <a:latin typeface="Times New Roman" panose="02020603050405020304" pitchFamily="18" charset="0"/>
                <a:ea typeface="Times New Roman" panose="02020603050405020304" pitchFamily="18" charset="0"/>
              </a:rPr>
              <a:t>Βελτιώνουν την ποιότητα του νερού.</a:t>
            </a:r>
          </a:p>
          <a:p>
            <a:pPr marL="342900" lvl="0" indent="-342900" algn="ctr">
              <a:lnSpc>
                <a:spcPct val="115000"/>
              </a:lnSpc>
              <a:buSzPts val="1000"/>
              <a:buFont typeface="Symbol" panose="05050102010706020507" pitchFamily="18" charset="2"/>
              <a:buChar char=""/>
              <a:tabLst>
                <a:tab pos="457200" algn="l"/>
              </a:tabLst>
            </a:pPr>
            <a:r>
              <a:rPr lang="el-GR" dirty="0">
                <a:effectLst/>
                <a:latin typeface="Times New Roman" panose="02020603050405020304" pitchFamily="18" charset="0"/>
                <a:ea typeface="Times New Roman" panose="02020603050405020304" pitchFamily="18" charset="0"/>
              </a:rPr>
              <a:t>Μειώνουν τις άνθισης των φυκιών.</a:t>
            </a:r>
          </a:p>
          <a:p>
            <a:pPr marL="342900" lvl="0" indent="-342900" algn="ctr">
              <a:lnSpc>
                <a:spcPct val="115000"/>
              </a:lnSpc>
              <a:buSzPts val="1000"/>
              <a:buFont typeface="Symbol" panose="05050102010706020507" pitchFamily="18" charset="2"/>
              <a:buChar char=""/>
              <a:tabLst>
                <a:tab pos="457200" algn="l"/>
              </a:tabLst>
            </a:pPr>
            <a:r>
              <a:rPr lang="el-GR" dirty="0">
                <a:effectLst/>
                <a:latin typeface="Times New Roman" panose="02020603050405020304" pitchFamily="18" charset="0"/>
                <a:ea typeface="Times New Roman" panose="02020603050405020304" pitchFamily="18" charset="0"/>
              </a:rPr>
              <a:t>Προωθούν την χώνευση της λάσπης.</a:t>
            </a:r>
          </a:p>
          <a:p>
            <a:pPr marL="342900" lvl="0" indent="-342900" algn="ctr">
              <a:lnSpc>
                <a:spcPct val="115000"/>
              </a:lnSpc>
              <a:buSzPts val="1000"/>
              <a:buFont typeface="Symbol" panose="05050102010706020507" pitchFamily="18" charset="2"/>
              <a:buChar char=""/>
              <a:tabLst>
                <a:tab pos="457200" algn="l"/>
              </a:tabLst>
            </a:pPr>
            <a:r>
              <a:rPr lang="el-GR" dirty="0">
                <a:effectLst/>
                <a:latin typeface="Times New Roman" panose="02020603050405020304" pitchFamily="18" charset="0"/>
                <a:ea typeface="Times New Roman" panose="02020603050405020304" pitchFamily="18" charset="0"/>
              </a:rPr>
              <a:t>Μειώνουν τις οσμές.</a:t>
            </a:r>
          </a:p>
          <a:p>
            <a:pPr algn="just">
              <a:lnSpc>
                <a:spcPct val="115000"/>
              </a:lnSpc>
            </a:pPr>
            <a:r>
              <a:rPr lang="en-US" sz="1800" dirty="0">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62504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9F87-F789-B988-8BC1-0E2F0CFA9818}"/>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Με τη διοχέτευση περισσότερου οξυγόνου</a:t>
            </a:r>
            <a:endParaRPr lang="el-GR" dirty="0"/>
          </a:p>
        </p:txBody>
      </p:sp>
      <p:sp>
        <p:nvSpPr>
          <p:cNvPr id="3" name="Content Placeholder 2">
            <a:extLst>
              <a:ext uri="{FF2B5EF4-FFF2-40B4-BE49-F238E27FC236}">
                <a16:creationId xmlns:a16="http://schemas.microsoft.com/office/drawing/2014/main" id="{9501F226-BA61-7E67-6645-B08F4CFB16DB}"/>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στο στρώμα του ιζήματος με τη χρήση της τεχνολογίας νανοφυσαλίδων, οι φυσικές μικροβιακές κοινότητες της λίμνης μπορούν να αναπτυχθούν, προωθώντας τη διάσπαση της οργανικής ύλης και μειώνοντας την ανακύκλωση των θρεπτικών συστατικών.</a:t>
            </a:r>
            <a:r>
              <a:rPr lang="en-US" dirty="0">
                <a:effectLst/>
                <a:latin typeface="Times New Roman" panose="02020603050405020304" pitchFamily="18" charset="0"/>
                <a:ea typeface="Times New Roman" panose="02020603050405020304" pitchFamily="18" charset="0"/>
              </a:rPr>
              <a:t> </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272774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BDD7-E4DD-8AB7-20EC-A84083DE46D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Αυτό μπορεί να συμβάλει</a:t>
            </a:r>
            <a:endParaRPr lang="el-GR" dirty="0"/>
          </a:p>
        </p:txBody>
      </p:sp>
      <p:sp>
        <p:nvSpPr>
          <p:cNvPr id="3" name="Content Placeholder 2">
            <a:extLst>
              <a:ext uri="{FF2B5EF4-FFF2-40B4-BE49-F238E27FC236}">
                <a16:creationId xmlns:a16="http://schemas.microsoft.com/office/drawing/2014/main" id="{421E9364-46AD-F247-B88A-93F685D832F3}"/>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στη βελτίωση της ποιότητας και της διαύγειας του νερού, μειώνοντας τη βρωμιά και προωθώντας ένα υγιές οικοσύστημα της λίμνης.</a:t>
            </a:r>
            <a:r>
              <a:rPr lang="en-US" dirty="0">
                <a:effectLst/>
                <a:latin typeface="Times New Roman" panose="02020603050405020304" pitchFamily="18" charset="0"/>
                <a:ea typeface="Times New Roman" panose="02020603050405020304" pitchFamily="18" charset="0"/>
              </a:rPr>
              <a:t> </a:t>
            </a:r>
            <a:endParaRPr lang="el-GR" dirty="0"/>
          </a:p>
        </p:txBody>
      </p:sp>
    </p:spTree>
    <p:extLst>
      <p:ext uri="{BB962C8B-B14F-4D97-AF65-F5344CB8AC3E}">
        <p14:creationId xmlns:p14="http://schemas.microsoft.com/office/powerpoint/2010/main" val="765864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90F1-36A3-BAA7-B73E-E1D0F8350CA9}"/>
              </a:ext>
            </a:extLst>
          </p:cNvPr>
          <p:cNvSpPr>
            <a:spLocks noGrp="1"/>
          </p:cNvSpPr>
          <p:nvPr>
            <p:ph type="title"/>
          </p:nvPr>
        </p:nvSpPr>
        <p:spPr>
          <a:xfrm>
            <a:off x="0" y="609600"/>
            <a:ext cx="9144000" cy="1143000"/>
          </a:xfrm>
        </p:spPr>
        <p:txBody>
          <a:bodyPr/>
          <a:lstStyle/>
          <a:p>
            <a:r>
              <a:rPr lang="el-GR" dirty="0">
                <a:effectLst/>
                <a:latin typeface="Times New Roman" panose="02020603050405020304" pitchFamily="18" charset="0"/>
                <a:ea typeface="Times New Roman" panose="02020603050405020304" pitchFamily="18" charset="0"/>
              </a:rPr>
              <a:t>Οι αστικές λίμνες, που βρίσκονται μέσα στα πολυσύχναστα τοπία</a:t>
            </a:r>
            <a:endParaRPr lang="el-GR" dirty="0"/>
          </a:p>
        </p:txBody>
      </p:sp>
      <p:sp>
        <p:nvSpPr>
          <p:cNvPr id="3" name="Content Placeholder 2">
            <a:extLst>
              <a:ext uri="{FF2B5EF4-FFF2-40B4-BE49-F238E27FC236}">
                <a16:creationId xmlns:a16="http://schemas.microsoft.com/office/drawing/2014/main" id="{2DB83418-9615-2577-06CF-9F2BF20C066F}"/>
              </a:ext>
            </a:extLst>
          </p:cNvPr>
          <p:cNvSpPr>
            <a:spLocks noGrp="1"/>
          </p:cNvSpPr>
          <p:nvPr>
            <p:ph idx="1"/>
          </p:nvPr>
        </p:nvSpPr>
        <p:spPr>
          <a:xfrm>
            <a:off x="-36512" y="1981200"/>
            <a:ext cx="9144000" cy="4114800"/>
          </a:xfrm>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των πόλεων και των κωμοπόλεων, χρησιμεύουν ως ζωτικοί χώροι πρασίνου, παρέχοντας ευκαιρίες αναψυχής και οικολογικά οφέλη. Ωστόσο, αυτές οι αστικές οάσεις αντιμετωπίζουν συχνά πληθώρα προκλήσεων που απορρέουν από τις ανθρώπινες δραστηριότητες και την αστικοποίηση.</a:t>
            </a:r>
          </a:p>
          <a:p>
            <a:endParaRPr lang="el-GR" dirty="0"/>
          </a:p>
        </p:txBody>
      </p:sp>
    </p:spTree>
    <p:extLst>
      <p:ext uri="{BB962C8B-B14F-4D97-AF65-F5344CB8AC3E}">
        <p14:creationId xmlns:p14="http://schemas.microsoft.com/office/powerpoint/2010/main" val="3933942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EE78-C001-D63B-C457-BBC9C8429AD0}"/>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ρύπανση είναι ένα διαδεδομένο ζήτημα,</a:t>
            </a:r>
            <a:endParaRPr lang="el-GR" dirty="0"/>
          </a:p>
        </p:txBody>
      </p:sp>
      <p:sp>
        <p:nvSpPr>
          <p:cNvPr id="3" name="Content Placeholder 2">
            <a:extLst>
              <a:ext uri="{FF2B5EF4-FFF2-40B4-BE49-F238E27FC236}">
                <a16:creationId xmlns:a16="http://schemas.microsoft.com/office/drawing/2014/main" id="{0C6E29B7-017C-F29E-86DF-E636919458FE}"/>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καθώς η απορροή των ομβρίων υδάτων μεταφέρει ρυπαντές όπως βαρέα μέταλλα, χημικά και θρεπτικά συστατικά στις λίμνες, θέτοντας σε κίνδυνο την ποιότητα του νερού.</a:t>
            </a:r>
            <a:endParaRPr lang="el-GR" dirty="0"/>
          </a:p>
        </p:txBody>
      </p:sp>
    </p:spTree>
    <p:extLst>
      <p:ext uri="{BB962C8B-B14F-4D97-AF65-F5344CB8AC3E}">
        <p14:creationId xmlns:p14="http://schemas.microsoft.com/office/powerpoint/2010/main" val="921470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DDD1-4E0B-352A-5D79-0758CDBE137C}"/>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ιζηματογένεση,</a:t>
            </a:r>
            <a:endParaRPr lang="el-GR" dirty="0"/>
          </a:p>
        </p:txBody>
      </p:sp>
      <p:sp>
        <p:nvSpPr>
          <p:cNvPr id="3" name="Content Placeholder 2">
            <a:extLst>
              <a:ext uri="{FF2B5EF4-FFF2-40B4-BE49-F238E27FC236}">
                <a16:creationId xmlns:a16="http://schemas.microsoft.com/office/drawing/2014/main" id="{4C593E6A-3E6B-BEBE-1E29-BF7C1F2B535C}"/>
              </a:ext>
            </a:extLst>
          </p:cNvPr>
          <p:cNvSpPr>
            <a:spLocks noGrp="1"/>
          </p:cNvSpPr>
          <p:nvPr>
            <p:ph idx="1"/>
          </p:nvPr>
        </p:nvSpPr>
        <p:spPr/>
        <p:txBody>
          <a:bodyPr/>
          <a:lstStyle/>
          <a:p>
            <a:pPr algn="ctr"/>
            <a:endParaRPr lang="en-US"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που προκύπτει από κατασκευαστικές δραστηριότητες και διάβρωση του εδάφους, μπορεί να οδηγήσει σε ρηχότητα των λιμνών, επηρεάζοντας τα υδάτινα ενδιαιτήματα.</a:t>
            </a:r>
            <a:r>
              <a:rPr lang="en-US" sz="3600" dirty="0">
                <a:effectLst/>
                <a:latin typeface="Times New Roman" panose="02020603050405020304" pitchFamily="18" charset="0"/>
                <a:ea typeface="Times New Roman" panose="02020603050405020304" pitchFamily="18" charset="0"/>
              </a:rPr>
              <a:t> </a:t>
            </a:r>
            <a:endParaRPr lang="el-GR" sz="36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94823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89FDEC-A20D-6BB2-B894-4B479A1B2FAD}"/>
              </a:ext>
            </a:extLst>
          </p:cNvPr>
          <p:cNvSpPr>
            <a:spLocks noGrp="1"/>
          </p:cNvSpPr>
          <p:nvPr>
            <p:ph type="title"/>
          </p:nvPr>
        </p:nvSpPr>
        <p:spPr>
          <a:xfrm>
            <a:off x="0" y="609600"/>
            <a:ext cx="9144000" cy="1143000"/>
          </a:xfrm>
        </p:spPr>
        <p:txBody>
          <a:bodyPr/>
          <a:lstStyle/>
          <a:p>
            <a:r>
              <a:rPr lang="el-GR" dirty="0"/>
              <a:t>Ο τύπος πετρώματος που επικρατεί στη λεκάνη απορροής,</a:t>
            </a:r>
          </a:p>
        </p:txBody>
      </p:sp>
      <p:sp>
        <p:nvSpPr>
          <p:cNvPr id="3" name="Θέση περιεχομένου 2">
            <a:extLst>
              <a:ext uri="{FF2B5EF4-FFF2-40B4-BE49-F238E27FC236}">
                <a16:creationId xmlns:a16="http://schemas.microsoft.com/office/drawing/2014/main" id="{3AC3069D-D311-4D6D-B184-70EEA50BD799}"/>
              </a:ext>
            </a:extLst>
          </p:cNvPr>
          <p:cNvSpPr>
            <a:spLocks noGrp="1"/>
          </p:cNvSpPr>
          <p:nvPr>
            <p:ph idx="1"/>
          </p:nvPr>
        </p:nvSpPr>
        <p:spPr>
          <a:xfrm>
            <a:off x="0" y="1981200"/>
            <a:ext cx="9144000" cy="4114800"/>
          </a:xfrm>
        </p:spPr>
        <p:txBody>
          <a:bodyPr/>
          <a:lstStyle/>
          <a:p>
            <a:endParaRPr lang="el-GR" dirty="0"/>
          </a:p>
          <a:p>
            <a:pPr algn="ctr"/>
            <a:r>
              <a:rPr lang="el-GR" sz="3600" dirty="0"/>
              <a:t>επηρεάζει τη βλάστηση και συνεπώς, την ποιότητα του </a:t>
            </a:r>
            <a:r>
              <a:rPr lang="el-GR" sz="3600" dirty="0" err="1"/>
              <a:t>αλλόχθονου</a:t>
            </a:r>
            <a:r>
              <a:rPr lang="el-GR" sz="3600" dirty="0"/>
              <a:t> υλικού. Τα ρεύματα με μαλακά ή όξινα νερά απαντούν σε πολύ σκληρά ή όξινα πετρώματα, όπως τα μεταμορφωμένα ηφαιστειογενή ή ψαμμιτικά. </a:t>
            </a:r>
          </a:p>
          <a:p>
            <a:endParaRPr lang="el-GR" dirty="0"/>
          </a:p>
        </p:txBody>
      </p:sp>
    </p:spTree>
    <p:extLst>
      <p:ext uri="{BB962C8B-B14F-4D97-AF65-F5344CB8AC3E}">
        <p14:creationId xmlns:p14="http://schemas.microsoft.com/office/powerpoint/2010/main" val="3956651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7165-E1DC-D082-B7EB-20D8D5C7BFA5}"/>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αλλοιωμένη υδρολογία</a:t>
            </a:r>
            <a:endParaRPr lang="el-GR" dirty="0"/>
          </a:p>
        </p:txBody>
      </p:sp>
      <p:sp>
        <p:nvSpPr>
          <p:cNvPr id="3" name="Content Placeholder 2">
            <a:extLst>
              <a:ext uri="{FF2B5EF4-FFF2-40B4-BE49-F238E27FC236}">
                <a16:creationId xmlns:a16="http://schemas.microsoft.com/office/drawing/2014/main" id="{A9C6C903-BB43-02AB-3DC2-A142B57BA2FC}"/>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λόγω της αστικής ανάπτυξης μπορεί να διαταράξει τα φυσικά πρότυπα ροής του νερού, συμβάλλοντας σε πλημμύρες και επιδεινώνοντας τη διάβρωση.</a:t>
            </a:r>
          </a:p>
          <a:p>
            <a:endParaRPr lang="el-GR" dirty="0"/>
          </a:p>
        </p:txBody>
      </p:sp>
    </p:spTree>
    <p:extLst>
      <p:ext uri="{BB962C8B-B14F-4D97-AF65-F5344CB8AC3E}">
        <p14:creationId xmlns:p14="http://schemas.microsoft.com/office/powerpoint/2010/main" val="1698549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F112-5E2A-8A3B-0827-80C956A6D8A3}"/>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Οι πρακτικές βιώσιμης διαχείρισης,</a:t>
            </a:r>
            <a:endParaRPr lang="el-GR" dirty="0"/>
          </a:p>
        </p:txBody>
      </p:sp>
      <p:sp>
        <p:nvSpPr>
          <p:cNvPr id="3" name="Content Placeholder 2">
            <a:extLst>
              <a:ext uri="{FF2B5EF4-FFF2-40B4-BE49-F238E27FC236}">
                <a16:creationId xmlns:a16="http://schemas.microsoft.com/office/drawing/2014/main" id="{B20488C9-73D4-7815-593F-6B0088054EF0}"/>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η εμπλοκή της κοινότητας και η περιβαλλοντική ευαισθητοποίηση είναι ζωτικής σημασίας για την αντιμετώπιση αυτών των προκλήσεων και τη διασφάλιση της ανθεκτικότητας και της ευημερίας των αστικών λιμνών εν μέσω του δυναμικού αστικού περιβάλλοντος στο οποίο ζουν.</a:t>
            </a:r>
          </a:p>
          <a:p>
            <a:endParaRPr lang="el-GR" dirty="0"/>
          </a:p>
        </p:txBody>
      </p:sp>
    </p:spTree>
    <p:extLst>
      <p:ext uri="{BB962C8B-B14F-4D97-AF65-F5344CB8AC3E}">
        <p14:creationId xmlns:p14="http://schemas.microsoft.com/office/powerpoint/2010/main" val="4039105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3C98-875E-EC3A-62F3-C0C613EECE94}"/>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3A921CCE-CF03-4BDA-D0EA-6B773A07EE44}"/>
              </a:ext>
            </a:extLst>
          </p:cNvPr>
          <p:cNvSpPr>
            <a:spLocks noGrp="1"/>
          </p:cNvSpPr>
          <p:nvPr>
            <p:ph idx="1"/>
          </p:nvPr>
        </p:nvSpPr>
        <p:spPr/>
        <p:txBody>
          <a:bodyPr/>
          <a:lstStyle/>
          <a:p>
            <a:endParaRPr lang="el-GR"/>
          </a:p>
        </p:txBody>
      </p:sp>
      <p:pic>
        <p:nvPicPr>
          <p:cNvPr id="4098" name="Picture 2" descr="Με τη διοχέτευση περισσότερου οξυγόνου στο στρώμα του ιζήματος με τη χρήση της τεχνολογίας νανοφυσαλίδων, οι φυσικές μικροβιακές κοινότητες της λίμνης μπορούν να αναπτυχθούν">
            <a:extLst>
              <a:ext uri="{FF2B5EF4-FFF2-40B4-BE49-F238E27FC236}">
                <a16:creationId xmlns:a16="http://schemas.microsoft.com/office/drawing/2014/main" id="{8FC01B58-4409-CFB4-7A20-2D6056F8A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9600"/>
            <a:ext cx="79208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02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4DCB-0779-EF45-B516-E34F51D45659}"/>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πόλη της λίμνης </a:t>
            </a:r>
            <a:r>
              <a:rPr lang="en-US" dirty="0">
                <a:effectLst/>
                <a:latin typeface="Times New Roman" panose="02020603050405020304" pitchFamily="18" charset="0"/>
                <a:ea typeface="Times New Roman" panose="02020603050405020304" pitchFamily="18" charset="0"/>
              </a:rPr>
              <a:t>Elsinore</a:t>
            </a:r>
            <a:r>
              <a:rPr lang="el-GR" dirty="0">
                <a:effectLst/>
                <a:latin typeface="Times New Roman" panose="02020603050405020304" pitchFamily="18" charset="0"/>
                <a:ea typeface="Times New Roman" panose="02020603050405020304" pitchFamily="18" charset="0"/>
              </a:rPr>
              <a:t> έχει εφαρμόσει έναν οδικό χάρτη</a:t>
            </a:r>
            <a:endParaRPr lang="el-GR" dirty="0"/>
          </a:p>
        </p:txBody>
      </p:sp>
      <p:sp>
        <p:nvSpPr>
          <p:cNvPr id="3" name="Content Placeholder 2">
            <a:extLst>
              <a:ext uri="{FF2B5EF4-FFF2-40B4-BE49-F238E27FC236}">
                <a16:creationId xmlns:a16="http://schemas.microsoft.com/office/drawing/2014/main" id="{C3994193-AE59-0CD0-7A33-FD577EDC78CC}"/>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για μια ανανεωμένη και αποκατεστημένη λίμνη, σε μια προσπάθεια να διαχειριστεί και να μετριάσει τα προβλήματα με τα φύκια διατηρώντας την οικολογική υγεία της λίμνης τόσο για την άγρια ζωή όσο και για τις γύρω κοινότητες.</a:t>
            </a:r>
          </a:p>
          <a:p>
            <a:endParaRPr lang="el-GR" dirty="0"/>
          </a:p>
        </p:txBody>
      </p:sp>
    </p:spTree>
    <p:extLst>
      <p:ext uri="{BB962C8B-B14F-4D97-AF65-F5344CB8AC3E}">
        <p14:creationId xmlns:p14="http://schemas.microsoft.com/office/powerpoint/2010/main" val="1307993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A548-C3BB-6AD5-F18D-A5F5D225C2E6}"/>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Η τεχνολογία νανοφυσαλίδων της </a:t>
            </a:r>
            <a:r>
              <a:rPr lang="en-US" dirty="0" err="1">
                <a:effectLst/>
                <a:latin typeface="Times New Roman" panose="02020603050405020304" pitchFamily="18" charset="0"/>
                <a:ea typeface="Times New Roman" panose="02020603050405020304" pitchFamily="18" charset="0"/>
              </a:rPr>
              <a:t>Moleaer</a:t>
            </a:r>
            <a:endParaRPr lang="el-GR" dirty="0"/>
          </a:p>
        </p:txBody>
      </p:sp>
      <p:sp>
        <p:nvSpPr>
          <p:cNvPr id="3" name="Content Placeholder 2">
            <a:extLst>
              <a:ext uri="{FF2B5EF4-FFF2-40B4-BE49-F238E27FC236}">
                <a16:creationId xmlns:a16="http://schemas.microsoft.com/office/drawing/2014/main" id="{6B01DB08-7C2E-7C48-F384-FD0E1C1F01BC}"/>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αποτελεί αναπόσπαστο μέρος του συνολικού χάρτη πορείας της πόλης </a:t>
            </a:r>
            <a:r>
              <a:rPr lang="en-US" dirty="0">
                <a:effectLst/>
                <a:latin typeface="Times New Roman" panose="02020603050405020304" pitchFamily="18" charset="0"/>
                <a:ea typeface="Times New Roman" panose="02020603050405020304" pitchFamily="18" charset="0"/>
              </a:rPr>
              <a:t>Lake Elsinore</a:t>
            </a:r>
            <a:r>
              <a:rPr lang="el-GR" dirty="0">
                <a:effectLst/>
                <a:latin typeface="Times New Roman" panose="02020603050405020304" pitchFamily="18" charset="0"/>
                <a:ea typeface="Times New Roman" panose="02020603050405020304" pitchFamily="18" charset="0"/>
              </a:rPr>
              <a:t> για την ανανέωση και αποκατάσταση της λίμνης. Το έργο περιλαμβάνει επίσης εκτεταμένες δοκιμές ποιότητας νερού και χαρτογράφηση του πυθμένα της λίμνης.</a:t>
            </a:r>
          </a:p>
          <a:p>
            <a:endParaRPr lang="el-GR" dirty="0"/>
          </a:p>
        </p:txBody>
      </p:sp>
    </p:spTree>
    <p:extLst>
      <p:ext uri="{BB962C8B-B14F-4D97-AF65-F5344CB8AC3E}">
        <p14:creationId xmlns:p14="http://schemas.microsoft.com/office/powerpoint/2010/main" val="2109246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4A18-E80C-6843-5B09-CE40F2CF8273}"/>
              </a:ext>
            </a:extLst>
          </p:cNvPr>
          <p:cNvSpPr>
            <a:spLocks noGrp="1"/>
          </p:cNvSpPr>
          <p:nvPr>
            <p:ph type="title"/>
          </p:nvPr>
        </p:nvSpPr>
        <p:spPr>
          <a:xfrm>
            <a:off x="0" y="609600"/>
            <a:ext cx="9036496" cy="1143000"/>
          </a:xfrm>
        </p:spPr>
        <p:txBody>
          <a:bodyPr/>
          <a:lstStyle/>
          <a:p>
            <a:r>
              <a:rPr lang="el-GR" dirty="0">
                <a:effectLst/>
                <a:latin typeface="Times New Roman" panose="02020603050405020304" pitchFamily="18" charset="0"/>
                <a:ea typeface="Times New Roman" panose="02020603050405020304" pitchFamily="18" charset="0"/>
              </a:rPr>
              <a:t>Τα δύο </a:t>
            </a:r>
            <a:r>
              <a:rPr lang="en-US" dirty="0">
                <a:effectLst/>
                <a:latin typeface="Times New Roman" panose="02020603050405020304" pitchFamily="18" charset="0"/>
                <a:ea typeface="Times New Roman" panose="02020603050405020304" pitchFamily="18" charset="0"/>
              </a:rPr>
              <a:t>container</a:t>
            </a:r>
            <a:r>
              <a:rPr lang="el-GR" dirty="0">
                <a:effectLst/>
                <a:latin typeface="Times New Roman" panose="02020603050405020304" pitchFamily="18" charset="0"/>
                <a:ea typeface="Times New Roman" panose="02020603050405020304" pitchFamily="18" charset="0"/>
              </a:rPr>
              <a:t> θα τοποθετηθούν σε πλωτή φορτηγίδα</a:t>
            </a:r>
            <a:endParaRPr lang="el-GR" dirty="0"/>
          </a:p>
        </p:txBody>
      </p:sp>
      <p:sp>
        <p:nvSpPr>
          <p:cNvPr id="3" name="Content Placeholder 2">
            <a:extLst>
              <a:ext uri="{FF2B5EF4-FFF2-40B4-BE49-F238E27FC236}">
                <a16:creationId xmlns:a16="http://schemas.microsoft.com/office/drawing/2014/main" id="{CFEF66BC-AC48-32FC-D594-0E3563A05A97}"/>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με γεννήτριες νανοφυσαλίδων της </a:t>
            </a:r>
            <a:r>
              <a:rPr lang="en-US" dirty="0" err="1">
                <a:effectLst/>
                <a:latin typeface="Times New Roman" panose="02020603050405020304" pitchFamily="18" charset="0"/>
                <a:ea typeface="Times New Roman" panose="02020603050405020304" pitchFamily="18" charset="0"/>
              </a:rPr>
              <a:t>Moleaer</a:t>
            </a:r>
            <a:r>
              <a:rPr lang="el-GR" dirty="0">
                <a:effectLst/>
                <a:latin typeface="Times New Roman" panose="02020603050405020304" pitchFamily="18" charset="0"/>
                <a:ea typeface="Times New Roman" panose="02020603050405020304" pitchFamily="18" charset="0"/>
              </a:rPr>
              <a:t>, οι οποίες θα αντλούν συνεχώς εκατομμύρια λίτρα νερού κάθε μέρα για να συμβάλλουν στην αύξηση των επιπέδων διαλυμένου οξυγόνου (</a:t>
            </a:r>
            <a:r>
              <a:rPr lang="en-US" dirty="0">
                <a:effectLst/>
                <a:latin typeface="Times New Roman" panose="02020603050405020304" pitchFamily="18" charset="0"/>
                <a:ea typeface="Times New Roman" panose="02020603050405020304" pitchFamily="18" charset="0"/>
              </a:rPr>
              <a:t>DO</a:t>
            </a:r>
            <a:r>
              <a:rPr lang="el-GR" dirty="0">
                <a:effectLst/>
                <a:latin typeface="Times New Roman" panose="02020603050405020304" pitchFamily="18" charset="0"/>
                <a:ea typeface="Times New Roman" panose="02020603050405020304" pitchFamily="18" charset="0"/>
              </a:rPr>
              <a:t>) και στην προώθηση των υγιών διεργασιών της λίμνης.</a:t>
            </a:r>
          </a:p>
          <a:p>
            <a:endParaRPr lang="el-GR" dirty="0"/>
          </a:p>
        </p:txBody>
      </p:sp>
    </p:spTree>
    <p:extLst>
      <p:ext uri="{BB962C8B-B14F-4D97-AF65-F5344CB8AC3E}">
        <p14:creationId xmlns:p14="http://schemas.microsoft.com/office/powerpoint/2010/main" val="2528712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2FF3-F45E-844F-CE0B-B2DC1B7DD837}"/>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DD44A884-3503-3616-DFCA-C48BF5A0FC4A}"/>
              </a:ext>
            </a:extLst>
          </p:cNvPr>
          <p:cNvSpPr>
            <a:spLocks noGrp="1"/>
          </p:cNvSpPr>
          <p:nvPr>
            <p:ph idx="1"/>
          </p:nvPr>
        </p:nvSpPr>
        <p:spPr/>
        <p:txBody>
          <a:bodyPr/>
          <a:lstStyle/>
          <a:p>
            <a:endParaRPr lang="el-GR"/>
          </a:p>
        </p:txBody>
      </p:sp>
      <p:pic>
        <p:nvPicPr>
          <p:cNvPr id="5122" name="Picture 2" descr="Η τεχνολογία των νανοφυσαλίδων της Moleaer, USA μπορεί να εφαρμοστεί σε κάθε κλειστό υδάτινο περιβάλλον, λίμνη, υδροταμιευτήρα και δεξαμενή αποθήκευσης νερού. Επιτυγχάνει την απαραίτητη οξυγόνωση για την αποκατάσταση και τη διατήρηση της φυσικής υγεία του νερού και του υδάτινου οικοσυστήματος, ακόμη και σε ρηχά, θερμά ή ιδιαίτερα επιβαρυμένα ύδατα.">
            <a:extLst>
              <a:ext uri="{FF2B5EF4-FFF2-40B4-BE49-F238E27FC236}">
                <a16:creationId xmlns:a16="http://schemas.microsoft.com/office/drawing/2014/main" id="{733A4A9F-B354-06BE-2920-39EB51A57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71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2C3D-AD9C-F70C-B6AA-AC2B4AF59C52}"/>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59395408-920A-FB5C-3B3D-465A8A892231}"/>
              </a:ext>
            </a:extLst>
          </p:cNvPr>
          <p:cNvSpPr>
            <a:spLocks noGrp="1"/>
          </p:cNvSpPr>
          <p:nvPr>
            <p:ph idx="1"/>
          </p:nvPr>
        </p:nvSpPr>
        <p:spPr/>
        <p:txBody>
          <a:bodyPr/>
          <a:lstStyle/>
          <a:p>
            <a:endParaRPr lang="el-GR"/>
          </a:p>
        </p:txBody>
      </p:sp>
      <p:pic>
        <p:nvPicPr>
          <p:cNvPr id="6146" name="Picture 2" descr="Οφέλη από την εφαρμογή της τεχνολογίας νανοφυσαλίδων">
            <a:extLst>
              <a:ext uri="{FF2B5EF4-FFF2-40B4-BE49-F238E27FC236}">
                <a16:creationId xmlns:a16="http://schemas.microsoft.com/office/drawing/2014/main" id="{29EA9E7A-0180-5DCB-E624-266ABD6D1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4850"/>
            <a:ext cx="792088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27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E0DA-82AD-E2AB-124A-5181BF7449C7}"/>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9DF0B78C-7429-9C10-214A-91C77ADC3E2C}"/>
              </a:ext>
            </a:extLst>
          </p:cNvPr>
          <p:cNvSpPr>
            <a:spLocks noGrp="1"/>
          </p:cNvSpPr>
          <p:nvPr>
            <p:ph idx="1"/>
          </p:nvPr>
        </p:nvSpPr>
        <p:spPr/>
        <p:txBody>
          <a:bodyPr/>
          <a:lstStyle/>
          <a:p>
            <a:endParaRPr lang="el-GR"/>
          </a:p>
        </p:txBody>
      </p:sp>
      <p:pic>
        <p:nvPicPr>
          <p:cNvPr id="7170" name="Picture 2" descr="γεννήτρια νανοφυσαλίδων molear nanobubble generator">
            <a:extLst>
              <a:ext uri="{FF2B5EF4-FFF2-40B4-BE49-F238E27FC236}">
                <a16:creationId xmlns:a16="http://schemas.microsoft.com/office/drawing/2014/main" id="{F8593015-2615-536E-E007-EEFCA2739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0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DCFF75-022C-129C-127D-11AFC46C13CB}"/>
              </a:ext>
            </a:extLst>
          </p:cNvPr>
          <p:cNvSpPr>
            <a:spLocks noGrp="1"/>
          </p:cNvSpPr>
          <p:nvPr>
            <p:ph type="title"/>
          </p:nvPr>
        </p:nvSpPr>
        <p:spPr/>
        <p:txBody>
          <a:bodyPr/>
          <a:lstStyle/>
          <a:p>
            <a:r>
              <a:rPr lang="el-GR" dirty="0"/>
              <a:t>Με το ρεύμα παρασύρονται</a:t>
            </a:r>
          </a:p>
        </p:txBody>
      </p:sp>
      <p:sp>
        <p:nvSpPr>
          <p:cNvPr id="3" name="Θέση περιεχομένου 2">
            <a:extLst>
              <a:ext uri="{FF2B5EF4-FFF2-40B4-BE49-F238E27FC236}">
                <a16:creationId xmlns:a16="http://schemas.microsoft.com/office/drawing/2014/main" id="{9F8114BB-0211-874B-F22B-7D081D2AC863}"/>
              </a:ext>
            </a:extLst>
          </p:cNvPr>
          <p:cNvSpPr>
            <a:spLocks noGrp="1"/>
          </p:cNvSpPr>
          <p:nvPr>
            <p:ph idx="1"/>
          </p:nvPr>
        </p:nvSpPr>
        <p:spPr>
          <a:xfrm>
            <a:off x="0" y="1981200"/>
            <a:ext cx="9144000" cy="4114800"/>
          </a:xfrm>
        </p:spPr>
        <p:txBody>
          <a:bodyPr/>
          <a:lstStyle/>
          <a:p>
            <a:endParaRPr lang="el-GR" dirty="0"/>
          </a:p>
          <a:p>
            <a:pPr algn="ctr"/>
            <a:r>
              <a:rPr lang="el-GR" sz="3600" dirty="0"/>
              <a:t>θρύμματα, </a:t>
            </a:r>
            <a:r>
              <a:rPr lang="el-GR" sz="3600" dirty="0" err="1"/>
              <a:t>φύκη</a:t>
            </a:r>
            <a:r>
              <a:rPr lang="el-GR" sz="3600" dirty="0"/>
              <a:t> και μικρά ασπόνδυλα. Πολλά </a:t>
            </a:r>
            <a:r>
              <a:rPr lang="el-GR" sz="3600" dirty="0" err="1"/>
              <a:t>βενθικά</a:t>
            </a:r>
            <a:r>
              <a:rPr lang="el-GR" sz="3600" dirty="0"/>
              <a:t> ασπόνδυλα τρέφονται από το φιλτράρισμα του ρεύματος ή από τη βόσκηση </a:t>
            </a:r>
            <a:r>
              <a:rPr lang="el-GR" sz="3600" dirty="0" err="1"/>
              <a:t>φυκών</a:t>
            </a:r>
            <a:r>
              <a:rPr lang="el-GR" sz="3600" dirty="0"/>
              <a:t> και θρυμμάτων. </a:t>
            </a:r>
          </a:p>
          <a:p>
            <a:endParaRPr lang="el-GR" dirty="0"/>
          </a:p>
        </p:txBody>
      </p:sp>
    </p:spTree>
    <p:extLst>
      <p:ext uri="{BB962C8B-B14F-4D97-AF65-F5344CB8AC3E}">
        <p14:creationId xmlns:p14="http://schemas.microsoft.com/office/powerpoint/2010/main" val="398858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E11F38-6D29-4C3F-8BD8-8D4380CDDEE2}"/>
              </a:ext>
            </a:extLst>
          </p:cNvPr>
          <p:cNvSpPr>
            <a:spLocks noGrp="1"/>
          </p:cNvSpPr>
          <p:nvPr>
            <p:ph type="title"/>
          </p:nvPr>
        </p:nvSpPr>
        <p:spPr/>
        <p:txBody>
          <a:bodyPr/>
          <a:lstStyle/>
          <a:p>
            <a:r>
              <a:rPr lang="el-GR" dirty="0"/>
              <a:t>Το μεγαλύτερο μέρος της τροφικής αλυσίδας</a:t>
            </a:r>
          </a:p>
        </p:txBody>
      </p:sp>
      <p:sp>
        <p:nvSpPr>
          <p:cNvPr id="3" name="Θέση περιεχομένου 2">
            <a:extLst>
              <a:ext uri="{FF2B5EF4-FFF2-40B4-BE49-F238E27FC236}">
                <a16:creationId xmlns:a16="http://schemas.microsoft.com/office/drawing/2014/main" id="{25C98771-A959-633F-D5C3-ADEFAC17B93A}"/>
              </a:ext>
            </a:extLst>
          </p:cNvPr>
          <p:cNvSpPr>
            <a:spLocks noGrp="1"/>
          </p:cNvSpPr>
          <p:nvPr>
            <p:ph idx="1"/>
          </p:nvPr>
        </p:nvSpPr>
        <p:spPr/>
        <p:txBody>
          <a:bodyPr/>
          <a:lstStyle/>
          <a:p>
            <a:pPr algn="ctr"/>
            <a:endParaRPr lang="el-GR" sz="4000" dirty="0"/>
          </a:p>
          <a:p>
            <a:pPr algn="ctr"/>
            <a:r>
              <a:rPr lang="el-GR" sz="4000" dirty="0"/>
              <a:t>μπορεί να στηρίζεται στην ύπαρξη θρυμμάτων που προέρχονται από τα </a:t>
            </a:r>
            <a:r>
              <a:rPr lang="el-GR" sz="4000" dirty="0" err="1"/>
              <a:t>μακρόφυτα</a:t>
            </a:r>
            <a:r>
              <a:rPr lang="el-GR" sz="4000" dirty="0"/>
              <a:t>.</a:t>
            </a:r>
          </a:p>
        </p:txBody>
      </p:sp>
    </p:spTree>
    <p:extLst>
      <p:ext uri="{BB962C8B-B14F-4D97-AF65-F5344CB8AC3E}">
        <p14:creationId xmlns:p14="http://schemas.microsoft.com/office/powerpoint/2010/main" val="198380457"/>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7138</TotalTime>
  <Words>2206</Words>
  <Application>Microsoft Office PowerPoint</Application>
  <PresentationFormat>On-screen Show (4:3)</PresentationFormat>
  <Paragraphs>212</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Arial</vt:lpstr>
      <vt:lpstr>Calibri</vt:lpstr>
      <vt:lpstr>Symbol</vt:lpstr>
      <vt:lpstr>Times New Roman</vt:lpstr>
      <vt:lpstr>Πρότυπο σχεδίασης- Ύψος</vt:lpstr>
      <vt:lpstr>                         Λιμνολογία: Δωδέκατο Μάθημα  </vt:lpstr>
      <vt:lpstr> Ο κύκλος της ύλης και της ενέργειας  </vt:lpstr>
      <vt:lpstr>Επίσης, έχει βρεθεί ότι τα ρεύματα των κοιλάδων</vt:lpstr>
      <vt:lpstr>Πολλοί ερευνητές έχουν τονίσει ιδιαίτερα</vt:lpstr>
      <vt:lpstr>Οι περισσότεροι ερευνητές έχουν ασχοληθεί με την εύκρατη ζώνη</vt:lpstr>
      <vt:lpstr>Εκτός από το αλλόχθονο οργανικό υλικό</vt:lpstr>
      <vt:lpstr>Ο τύπος πετρώματος που επικρατεί στη λεκάνη απορροής,</vt:lpstr>
      <vt:lpstr>Με το ρεύμα παρασύρονται</vt:lpstr>
      <vt:lpstr>Το μεγαλύτερο μέρος της τροφικής αλυσίδας</vt:lpstr>
      <vt:lpstr>PowerPoint Presentation</vt:lpstr>
      <vt:lpstr>Τα προσκολλημένα φύκη που αναπτύσσονται</vt:lpstr>
      <vt:lpstr>Αντίθετα, τα ανώτερα φυτά στους μικρούς ποταμούς</vt:lpstr>
      <vt:lpstr>Σε εύκρατες περιοχές,</vt:lpstr>
      <vt:lpstr>Τα θρύμματα που ανακυκλώνονται</vt:lpstr>
      <vt:lpstr>Τα φύλλα συνήθως τροποποιούνται στην επιφάνεια</vt:lpstr>
      <vt:lpstr>Πλεκόπτερα </vt:lpstr>
      <vt:lpstr>Αμφίποδο </vt:lpstr>
      <vt:lpstr>Ταυτόχρονα με τα φύλλα</vt:lpstr>
      <vt:lpstr>Κάμπιες, μύγες, γαιωσκόληκες, γρύλοι και άλλα έντομα</vt:lpstr>
      <vt:lpstr>Στις τροπικές περιοχές,</vt:lpstr>
      <vt:lpstr> Δυναμική της τροφικής αλυσίδας </vt:lpstr>
      <vt:lpstr>τα οποία μπορούν να είναι η τροφή</vt:lpstr>
      <vt:lpstr>Με άλλα λόγια, κάθε πέρασμα από έναν παραγωγό</vt:lpstr>
      <vt:lpstr>κι αυτό γιατί ο καταναλωτής δεν αφομοιώνει παρά μόνο</vt:lpstr>
      <vt:lpstr>Το μεγαλύτερο μέρος της ενέργειας</vt:lpstr>
      <vt:lpstr>Το καθαρό ποσοστό που τελικά μεταφέρεται,</vt:lpstr>
      <vt:lpstr>Σαν μια πυραμίδα, στη βάση της οποίας</vt:lpstr>
      <vt:lpstr>Ευτροφισμός </vt:lpstr>
      <vt:lpstr>συνήθως αζωτούχων και φωσφορικών</vt:lpstr>
      <vt:lpstr>Τα τελευταία 50 χρόνια, ο ευτροφισμός </vt:lpstr>
      <vt:lpstr>Στα παράκτια ύδατα,</vt:lpstr>
      <vt:lpstr>Τα αυξημένα επίπεδα φωσφορικών αλάτων οφείλονται κυρίως,</vt:lpstr>
      <vt:lpstr>Τα δύο πιο οξυμένα συμπτώματα του ευτροφισμού στα ύδατα</vt:lpstr>
      <vt:lpstr>Η εξάντληση του οξυγόνου προκαλεί προβλήματα</vt:lpstr>
      <vt:lpstr>PowerPoint Presentation</vt:lpstr>
      <vt:lpstr>Αδιαμφισβήτητα, οι περισσότεροι έχει τύχει να βρεθούμε σε μία λίμνη</vt:lpstr>
      <vt:lpstr>Οι περισσότεροι μάλιστα γνωρίζουμε</vt:lpstr>
      <vt:lpstr>PowerPoint Presentation</vt:lpstr>
      <vt:lpstr>Οι κύριες πηγές νιτρορύπανσης είναι</vt:lpstr>
      <vt:lpstr>Υψηλές συγκεντρώσεις νιτρικών ενώσεων παρατηρούνται</vt:lpstr>
      <vt:lpstr>Άλλα σημαντικά αίτια είναι</vt:lpstr>
      <vt:lpstr>Το φαινόμενο εντοπίζεται κυρίως,</vt:lpstr>
      <vt:lpstr>Η παρουσία αυξημένων συγκεντρώσεων</vt:lpstr>
      <vt:lpstr>Ο ευτροφισμός επομένως οδηγεί στον θάνατο ψαριών,</vt:lpstr>
      <vt:lpstr>Η λήψη μέτρων για την αντιμετώπιση του ευτροφισμού</vt:lpstr>
      <vt:lpstr>Σημαντικό είναι να περιοριστεί η ποσότητα</vt:lpstr>
      <vt:lpstr>Ακόμη, ο τρόπος και ο χρόνος εφαρμογής των απαραίτητων</vt:lpstr>
      <vt:lpstr>Συνεχείς εκστρατείες ενημέρωσης από ανθρώπους καταρτισμένους</vt:lpstr>
      <vt:lpstr>Συνέπεια του ευτροφισμού είναι η αλλοίωση</vt:lpstr>
      <vt:lpstr>Παράλληλα ο ευτροφισμός προκαλεί μείωση του διαλυμένου οξυγόνου</vt:lpstr>
      <vt:lpstr>Σε εύτροφες λίμνες</vt:lpstr>
      <vt:lpstr>Η συσσώρευση θρεπτικών αλάτων κατά τη διάρκεια του χειμώνα</vt:lpstr>
      <vt:lpstr>PowerPoint Presentation</vt:lpstr>
      <vt:lpstr>Τους καλοκαιρινούς μήνες η θερμική στρωμάτωση</vt:lpstr>
      <vt:lpstr>Η φθινοπωρινή ψύξη των νερών προκαλεί</vt:lpstr>
      <vt:lpstr>Ο ευτροφισμός όχι μόνο θέτει σε κίνδυνο</vt:lpstr>
      <vt:lpstr>Η υποβάθμιση της ποιότητας του νερού μπορεί να θέσει</vt:lpstr>
      <vt:lpstr>Η αντιμετώπιση του ευτροφισμού απαιτεί</vt:lpstr>
      <vt:lpstr>Η επίτευξη ισορροπίας</vt:lpstr>
      <vt:lpstr>Η διαχείριση των εισροών θρεπτικών ουσιών</vt:lpstr>
      <vt:lpstr>Η αύξηση του διαλυμένου οξυγόνου στις λίμνες,</vt:lpstr>
      <vt:lpstr>προωθώντας συνθήκες που είναι λιγότερο ευνοϊκές</vt:lpstr>
      <vt:lpstr>Η τεχνολογία Νανοφυσαλίδων της Moleaer</vt:lpstr>
      <vt:lpstr>Πώς οι νανοφυσαλίδες οξυγόνου βοηθούν στην αποκατάσταση των λιμνών: </vt:lpstr>
      <vt:lpstr>Με τη διοχέτευση περισσότερου οξυγόνου</vt:lpstr>
      <vt:lpstr>Αυτό μπορεί να συμβάλει</vt:lpstr>
      <vt:lpstr>Οι αστικές λίμνες, που βρίσκονται μέσα στα πολυσύχναστα τοπία</vt:lpstr>
      <vt:lpstr>Η ρύπανση είναι ένα διαδεδομένο ζήτημα,</vt:lpstr>
      <vt:lpstr>Η ιζηματογένεση,</vt:lpstr>
      <vt:lpstr>Η αλλοιωμένη υδρολογία</vt:lpstr>
      <vt:lpstr>Οι πρακτικές βιώσιμης διαχείρισης,</vt:lpstr>
      <vt:lpstr>PowerPoint Presentation</vt:lpstr>
      <vt:lpstr>Η πόλη της λίμνης Elsinore έχει εφαρμόσει έναν οδικό χάρτη</vt:lpstr>
      <vt:lpstr>Η τεχνολογία νανοφυσαλίδων της Moleaer</vt:lpstr>
      <vt:lpstr>Τα δύο container θα τοποθετηθούν σε πλωτή φορτηγίδα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Dell 3593</cp:lastModifiedBy>
  <cp:revision>334</cp:revision>
  <dcterms:created xsi:type="dcterms:W3CDTF">2019-05-10T18:29:09Z</dcterms:created>
  <dcterms:modified xsi:type="dcterms:W3CDTF">2025-06-16T19:52:11Z</dcterms:modified>
</cp:coreProperties>
</file>