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Override2.xml" ContentType="application/vnd.openxmlformats-officedocument.themeOverrid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7" r:id="rId1"/>
    <p:sldMasterId id="2147483658" r:id="rId2"/>
    <p:sldMasterId id="2147483681" r:id="rId3"/>
    <p:sldMasterId id="2147483693" r:id="rId4"/>
  </p:sldMasterIdLst>
  <p:notesMasterIdLst>
    <p:notesMasterId r:id="rId41"/>
  </p:notesMasterIdLst>
  <p:handoutMasterIdLst>
    <p:handoutMasterId r:id="rId42"/>
  </p:handoutMasterIdLst>
  <p:sldIdLst>
    <p:sldId id="256" r:id="rId5"/>
    <p:sldId id="536" r:id="rId6"/>
    <p:sldId id="548" r:id="rId7"/>
    <p:sldId id="549" r:id="rId8"/>
    <p:sldId id="552" r:id="rId9"/>
    <p:sldId id="526" r:id="rId10"/>
    <p:sldId id="527" r:id="rId11"/>
    <p:sldId id="528" r:id="rId12"/>
    <p:sldId id="529" r:id="rId13"/>
    <p:sldId id="541" r:id="rId14"/>
    <p:sldId id="542" r:id="rId15"/>
    <p:sldId id="544" r:id="rId16"/>
    <p:sldId id="543" r:id="rId17"/>
    <p:sldId id="530" r:id="rId18"/>
    <p:sldId id="564" r:id="rId19"/>
    <p:sldId id="572" r:id="rId20"/>
    <p:sldId id="565" r:id="rId21"/>
    <p:sldId id="566" r:id="rId22"/>
    <p:sldId id="573" r:id="rId23"/>
    <p:sldId id="569" r:id="rId24"/>
    <p:sldId id="539" r:id="rId25"/>
    <p:sldId id="512" r:id="rId26"/>
    <p:sldId id="545" r:id="rId27"/>
    <p:sldId id="514" r:id="rId28"/>
    <p:sldId id="517" r:id="rId29"/>
    <p:sldId id="555" r:id="rId30"/>
    <p:sldId id="554" r:id="rId31"/>
    <p:sldId id="556" r:id="rId32"/>
    <p:sldId id="557" r:id="rId33"/>
    <p:sldId id="553" r:id="rId34"/>
    <p:sldId id="559" r:id="rId35"/>
    <p:sldId id="560" r:id="rId36"/>
    <p:sldId id="561" r:id="rId37"/>
    <p:sldId id="562" r:id="rId38"/>
    <p:sldId id="563" r:id="rId39"/>
    <p:sldId id="574" r:id="rId40"/>
  </p:sldIdLst>
  <p:sldSz cx="9144000" cy="6858000" type="screen4x3"/>
  <p:notesSz cx="7315200" cy="96012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3300"/>
    <a:srgbClr val="CC0000"/>
    <a:srgbClr val="FF9900"/>
    <a:srgbClr val="6666FF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7" autoAdjust="0"/>
    <p:restoredTop sz="92114" autoAdjust="0"/>
  </p:normalViewPr>
  <p:slideViewPr>
    <p:cSldViewPr>
      <p:cViewPr varScale="1">
        <p:scale>
          <a:sx n="106" d="100"/>
          <a:sy n="106" d="100"/>
        </p:scale>
        <p:origin x="176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35" tIns="48319" rIns="96635" bIns="48319" numCol="1" anchor="t" anchorCtr="0" compatLnSpc="1">
            <a:prstTxWarp prst="textNoShape">
              <a:avLst/>
            </a:prstTxWarp>
          </a:bodyPr>
          <a:lstStyle>
            <a:lvl1pPr algn="l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35" tIns="48319" rIns="96635" bIns="48319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35" tIns="48319" rIns="96635" bIns="48319" numCol="1" anchor="b" anchorCtr="0" compatLnSpc="1">
            <a:prstTxWarp prst="textNoShape">
              <a:avLst/>
            </a:prstTxWarp>
          </a:bodyPr>
          <a:lstStyle>
            <a:lvl1pPr algn="l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35" tIns="48319" rIns="96635" bIns="48319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952A98C2-1D6D-44CE-BEE9-DB5116FEC7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42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35" tIns="48319" rIns="96635" bIns="48319" numCol="1" anchor="t" anchorCtr="0" compatLnSpc="1">
            <a:prstTxWarp prst="textNoShape">
              <a:avLst/>
            </a:prstTxWarp>
          </a:bodyPr>
          <a:lstStyle>
            <a:lvl1pPr algn="l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35" tIns="48319" rIns="96635" bIns="48319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35" tIns="48319" rIns="96635" bIns="483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35" tIns="48319" rIns="96635" bIns="48319" numCol="1" anchor="b" anchorCtr="0" compatLnSpc="1">
            <a:prstTxWarp prst="textNoShape">
              <a:avLst/>
            </a:prstTxWarp>
          </a:bodyPr>
          <a:lstStyle>
            <a:lvl1pPr algn="l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6635" tIns="48319" rIns="96635" bIns="48319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6F23C888-F2F2-4616-B6CB-3D2A77A7D1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328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l-GR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defTabSz="966788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66788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66788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66788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66788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6F91CC1-1B8D-4814-BAE8-24BC25101295}" type="slidenum">
              <a:rPr lang="en-US" sz="1300" smtClean="0"/>
              <a:pPr/>
              <a:t>32</a:t>
            </a:fld>
            <a:endParaRPr lang="en-US" sz="1300" smtClean="0"/>
          </a:p>
        </p:txBody>
      </p:sp>
    </p:spTree>
    <p:extLst>
      <p:ext uri="{BB962C8B-B14F-4D97-AF65-F5344CB8AC3E}">
        <p14:creationId xmlns:p14="http://schemas.microsoft.com/office/powerpoint/2010/main" val="780514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DF9E8-9823-4811-9F89-B7245DE642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002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8E607-DD7A-4066-8100-7E269D29E8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24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362700" y="228600"/>
            <a:ext cx="1943100" cy="6019800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33400" y="228600"/>
            <a:ext cx="5676900" cy="6019800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C3CEE-F9CF-492C-B6BB-5E0D9EC4B3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8456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ED3C3-A895-42AC-B2EB-FC90AECD4A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5793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B92D4-A656-4B63-8183-E1537F0D4A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80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C0319-4BBF-4FE8-82DA-6FB5741CA7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4107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495800" y="1600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BF227-1F00-45A5-BD89-41288C6C13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5739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7F643-019E-4EF0-8464-8110EC27EB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4440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87992-9CEA-442A-9ED5-AA4AEF654B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4258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265DD4-D3B7-4711-83C5-E3686CB9BC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6736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38E5F-46ED-485C-AC92-B7810EC5C1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492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33B339-3343-4B0A-BEEC-78BA2E69F7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1859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14965-C096-4669-B815-E22990EDB7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0520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83A5E-7A6F-4B27-B688-C221C2AE38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6929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362700" y="228600"/>
            <a:ext cx="1943100" cy="6019800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33400" y="228600"/>
            <a:ext cx="5676900" cy="6019800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6F9EE7-D712-4BF6-8347-E478763021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7632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7162800" y="152400"/>
            <a:ext cx="1981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u="sng">
                <a:solidFill>
                  <a:srgbClr val="000000"/>
                </a:solidFill>
                <a:latin typeface="AvantGarde" pitchFamily="34" charset="0"/>
                <a:cs typeface="Times New Roman" pitchFamily="18" charset="0"/>
              </a:rPr>
              <a:t>Outline</a:t>
            </a: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7086600" y="76200"/>
            <a:ext cx="304800" cy="685800"/>
            <a:chOff x="4032" y="3840"/>
            <a:chExt cx="192" cy="432"/>
          </a:xfrm>
        </p:grpSpPr>
        <p:sp>
          <p:nvSpPr>
            <p:cNvPr id="6" name="AutoShape 4">
              <a:hlinkClick r:id="" action="ppaction://hlinkshowjump?jump=previousslide" highlightClick="1"/>
            </p:cNvPr>
            <p:cNvSpPr>
              <a:spLocks noChangeArrowheads="1"/>
            </p:cNvSpPr>
            <p:nvPr userDrawn="1"/>
          </p:nvSpPr>
          <p:spPr bwMode="auto">
            <a:xfrm rot="5400000">
              <a:off x="4032" y="3840"/>
              <a:ext cx="192" cy="192"/>
            </a:xfrm>
            <a:prstGeom prst="actionButtonBackPrevious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l-GR">
                <a:solidFill>
                  <a:srgbClr val="000000"/>
                </a:solidFill>
              </a:endParaRPr>
            </a:p>
          </p:txBody>
        </p:sp>
        <p:sp>
          <p:nvSpPr>
            <p:cNvPr id="7" name="AutoShape 5">
              <a:hlinkClick r:id="" action="ppaction://hlinkshowjump?jump=nextslide" highlightClick="1"/>
            </p:cNvPr>
            <p:cNvSpPr>
              <a:spLocks noChangeArrowheads="1"/>
            </p:cNvSpPr>
            <p:nvPr userDrawn="1"/>
          </p:nvSpPr>
          <p:spPr bwMode="auto">
            <a:xfrm rot="-5400000">
              <a:off x="4032" y="4080"/>
              <a:ext cx="192" cy="192"/>
            </a:xfrm>
            <a:prstGeom prst="actionButtonBackPrevious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l-GR">
                <a:solidFill>
                  <a:srgbClr val="000000"/>
                </a:solidFill>
              </a:endParaRPr>
            </a:p>
          </p:txBody>
        </p:sp>
      </p:grp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6705600" y="838200"/>
            <a:ext cx="24384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endParaRPr lang="el-GR" sz="1400" b="1">
              <a:solidFill>
                <a:srgbClr val="000000"/>
              </a:solidFill>
              <a:latin typeface="AvantGarde" pitchFamily="34" charset="0"/>
            </a:endParaRPr>
          </a:p>
        </p:txBody>
      </p:sp>
      <p:sp>
        <p:nvSpPr>
          <p:cNvPr id="48436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76200" y="228600"/>
            <a:ext cx="6934200" cy="6400800"/>
          </a:xfrm>
          <a:solidFill>
            <a:schemeClr val="accent1"/>
          </a:solidFill>
        </p:spPr>
        <p:txBody>
          <a:bodyPr/>
          <a:lstStyle>
            <a:lvl1pPr marL="0" indent="0">
              <a:spcBef>
                <a:spcPct val="0"/>
              </a:spcBef>
              <a:buFontTx/>
              <a:buNone/>
              <a:defRPr sz="1200" b="1">
                <a:latin typeface="Courier New" pitchFamily="49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8436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7086600" y="838200"/>
            <a:ext cx="2057400" cy="5486400"/>
          </a:xfrm>
        </p:spPr>
        <p:txBody>
          <a:bodyPr lIns="0" anchor="t"/>
          <a:lstStyle>
            <a:lvl1pPr algn="l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6800" y="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F7F8B-FA78-4BEE-AC78-653E20A229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6474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ut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1C01BA-CDD2-469E-8317-A4294E9B97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322727"/>
      </p:ext>
    </p:extLst>
  </p:cSld>
  <p:clrMapOvr>
    <a:masterClrMapping/>
  </p:clrMapOvr>
  <p:transition>
    <p:cut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DFB03-71E7-4BD2-84C9-56D7945332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129563"/>
      </p:ext>
    </p:extLst>
  </p:cSld>
  <p:clrMapOvr>
    <a:masterClrMapping/>
  </p:clrMapOvr>
  <p:transition>
    <p:cut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C5C16-83DD-4B27-9984-3F17296FD8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29757"/>
      </p:ext>
    </p:extLst>
  </p:cSld>
  <p:clrMapOvr>
    <a:masterClrMapping/>
  </p:clrMapOvr>
  <p:transition>
    <p:cut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773354-F68C-4180-BDA5-6C793A8616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387952"/>
      </p:ext>
    </p:extLst>
  </p:cSld>
  <p:clrMapOvr>
    <a:masterClrMapping/>
  </p:clrMapOvr>
  <p:transition>
    <p:cut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19E26-9089-4282-8C31-FBBE369F00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428073"/>
      </p:ext>
    </p:extLst>
  </p:cSld>
  <p:clrMapOvr>
    <a:masterClrMapping/>
  </p:clrMapOvr>
  <p:transition>
    <p:cut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BC467-39CA-4778-8B1B-D2513374DA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080488"/>
      </p:ext>
    </p:extLst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90D53-28FD-4254-A404-F99AAB49DE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1905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B87BC-016A-45B5-883D-03B97B079C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764417"/>
      </p:ext>
    </p:extLst>
  </p:cSld>
  <p:clrMapOvr>
    <a:masterClrMapping/>
  </p:clrMapOvr>
  <p:transition>
    <p:cut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AC760-E500-45CB-8D50-5EEC73BE3E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551057"/>
      </p:ext>
    </p:extLst>
  </p:cSld>
  <p:clrMapOvr>
    <a:masterClrMapping/>
  </p:clrMapOvr>
  <p:transition>
    <p:cut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DE94CE-8A10-4D62-8734-246294259C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563225"/>
      </p:ext>
    </p:extLst>
  </p:cSld>
  <p:clrMapOvr>
    <a:masterClrMapping/>
  </p:clrMapOvr>
  <p:transition>
    <p:cut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278C6-5BE6-45FB-97BB-080BAD06D2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425390"/>
      </p:ext>
    </p:extLst>
  </p:cSld>
  <p:clrMapOvr>
    <a:masterClrMapping/>
  </p:clrMapOvr>
  <p:transition>
    <p:cut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7162800" y="152400"/>
            <a:ext cx="1981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u="sng">
                <a:solidFill>
                  <a:srgbClr val="000000"/>
                </a:solidFill>
                <a:latin typeface="AvantGarde" pitchFamily="34" charset="0"/>
                <a:cs typeface="Times New Roman" pitchFamily="18" charset="0"/>
              </a:rPr>
              <a:t>Outline</a:t>
            </a: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7086600" y="76200"/>
            <a:ext cx="304800" cy="685800"/>
            <a:chOff x="4032" y="3840"/>
            <a:chExt cx="192" cy="432"/>
          </a:xfrm>
        </p:grpSpPr>
        <p:sp>
          <p:nvSpPr>
            <p:cNvPr id="6" name="AutoShape 4">
              <a:hlinkClick r:id="" action="ppaction://hlinkshowjump?jump=previousslide" highlightClick="1"/>
            </p:cNvPr>
            <p:cNvSpPr>
              <a:spLocks noChangeArrowheads="1"/>
            </p:cNvSpPr>
            <p:nvPr userDrawn="1"/>
          </p:nvSpPr>
          <p:spPr bwMode="auto">
            <a:xfrm rot="5400000">
              <a:off x="4032" y="3840"/>
              <a:ext cx="192" cy="192"/>
            </a:xfrm>
            <a:prstGeom prst="actionButtonBackPrevious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l-GR">
                <a:solidFill>
                  <a:srgbClr val="000000"/>
                </a:solidFill>
              </a:endParaRPr>
            </a:p>
          </p:txBody>
        </p:sp>
        <p:sp>
          <p:nvSpPr>
            <p:cNvPr id="7" name="AutoShape 5">
              <a:hlinkClick r:id="" action="ppaction://hlinkshowjump?jump=nextslide" highlightClick="1"/>
            </p:cNvPr>
            <p:cNvSpPr>
              <a:spLocks noChangeArrowheads="1"/>
            </p:cNvSpPr>
            <p:nvPr userDrawn="1"/>
          </p:nvSpPr>
          <p:spPr bwMode="auto">
            <a:xfrm rot="-5400000">
              <a:off x="4032" y="4080"/>
              <a:ext cx="192" cy="192"/>
            </a:xfrm>
            <a:prstGeom prst="actionButtonBackPrevious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l-GR">
                <a:solidFill>
                  <a:srgbClr val="000000"/>
                </a:solidFill>
              </a:endParaRPr>
            </a:p>
          </p:txBody>
        </p:sp>
      </p:grp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6705600" y="838200"/>
            <a:ext cx="24384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endParaRPr lang="el-GR" sz="1400" b="1">
              <a:solidFill>
                <a:srgbClr val="000000"/>
              </a:solidFill>
              <a:latin typeface="AvantGarde" pitchFamily="34" charset="0"/>
            </a:endParaRPr>
          </a:p>
        </p:txBody>
      </p:sp>
      <p:sp>
        <p:nvSpPr>
          <p:cNvPr id="48436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76200" y="228600"/>
            <a:ext cx="6934200" cy="6400800"/>
          </a:xfrm>
          <a:solidFill>
            <a:schemeClr val="accent1"/>
          </a:solidFill>
        </p:spPr>
        <p:txBody>
          <a:bodyPr/>
          <a:lstStyle>
            <a:lvl1pPr marL="0" indent="0">
              <a:spcBef>
                <a:spcPct val="0"/>
              </a:spcBef>
              <a:buFontTx/>
              <a:buNone/>
              <a:defRPr sz="1200" b="1">
                <a:latin typeface="Courier New" pitchFamily="49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8436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7086600" y="838200"/>
            <a:ext cx="2057400" cy="5486400"/>
          </a:xfrm>
        </p:spPr>
        <p:txBody>
          <a:bodyPr lIns="0" anchor="t"/>
          <a:lstStyle>
            <a:lvl1pPr algn="l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6800" y="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1A768-D944-4CCB-9D6C-98A0739E0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9478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ut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E39D3-44F8-402D-AD32-9E7CCCC228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914327"/>
      </p:ext>
    </p:extLst>
  </p:cSld>
  <p:clrMapOvr>
    <a:masterClrMapping/>
  </p:clrMapOvr>
  <p:transition>
    <p:cut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D5546-8F7F-48BF-BE5C-FB3B04798E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293793"/>
      </p:ext>
    </p:extLst>
  </p:cSld>
  <p:clrMapOvr>
    <a:masterClrMapping/>
  </p:clrMapOvr>
  <p:transition>
    <p:cut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4FD7F-5CEA-421E-910A-8C34A67D67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150066"/>
      </p:ext>
    </p:extLst>
  </p:cSld>
  <p:clrMapOvr>
    <a:masterClrMapping/>
  </p:clrMapOvr>
  <p:transition>
    <p:cut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41FFD-B9C8-4C06-90EA-972F0053D6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945024"/>
      </p:ext>
    </p:extLst>
  </p:cSld>
  <p:clrMapOvr>
    <a:masterClrMapping/>
  </p:clrMapOvr>
  <p:transition>
    <p:cut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14CD2-FD7C-42C0-8D5C-0642188F92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404361"/>
      </p:ext>
    </p:extLst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495800" y="1600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1BE56-0BA0-4F21-80CD-C5F940534C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5629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AB74EA-1BD0-4D95-A207-BF880558BD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644276"/>
      </p:ext>
    </p:extLst>
  </p:cSld>
  <p:clrMapOvr>
    <a:masterClrMapping/>
  </p:clrMapOvr>
  <p:transition>
    <p:cut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F17DD-A312-4C84-A6EF-D1F1A1D9EB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364923"/>
      </p:ext>
    </p:extLst>
  </p:cSld>
  <p:clrMapOvr>
    <a:masterClrMapping/>
  </p:clrMapOvr>
  <p:transition>
    <p:cut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FA97E-8423-4DA5-9B8E-0D686EB8D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893315"/>
      </p:ext>
    </p:extLst>
  </p:cSld>
  <p:clrMapOvr>
    <a:masterClrMapping/>
  </p:clrMapOvr>
  <p:transition>
    <p:cut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C683A-14BC-4380-9EFD-0CB76DAD1F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74525"/>
      </p:ext>
    </p:extLst>
  </p:cSld>
  <p:clrMapOvr>
    <a:masterClrMapping/>
  </p:clrMapOvr>
  <p:transition>
    <p:cut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C5AEBD-86A0-4629-97E3-945318896F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980711"/>
      </p:ext>
    </p:extLst>
  </p:cSld>
  <p:clrMapOvr>
    <a:masterClrMapping/>
  </p:clrMapOvr>
  <p:transition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E96A4-8368-4C94-9A05-B2B3973C87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573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A2426-A2EB-4AA3-B33B-64DE7A849B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718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A9C4C-B22F-458C-BA43-CD53E8C182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194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34A3D-BB47-48E5-AC5E-F18CE877CC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088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0D26FD-7334-48FE-AE0E-3C16BEA82A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574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1" tIns="45708" rIns="91411" bIns="457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002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1" tIns="45708" rIns="91411" bIns="457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1292225"/>
            <a:ext cx="9144000" cy="76200"/>
          </a:xfrm>
          <a:prstGeom prst="rect">
            <a:avLst/>
          </a:prstGeom>
          <a:gradFill rotWithShape="0">
            <a:gsLst>
              <a:gs pos="0">
                <a:srgbClr val="475E76"/>
              </a:gs>
              <a:gs pos="100000">
                <a:srgbClr val="99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/>
          <a:p>
            <a:endParaRPr lang="el-GR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8040688" y="6396038"/>
            <a:ext cx="184150" cy="166687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91285" tIns="45642" rIns="91285" bIns="45642">
            <a:spAutoFit/>
          </a:bodyPr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endParaRPr lang="el-GR" smtClean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292225"/>
            <a:ext cx="9144000" cy="76200"/>
          </a:xfrm>
          <a:prstGeom prst="rect">
            <a:avLst/>
          </a:prstGeom>
          <a:gradFill rotWithShape="0">
            <a:gsLst>
              <a:gs pos="0">
                <a:srgbClr val="475E76"/>
              </a:gs>
              <a:gs pos="100000">
                <a:srgbClr val="99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/>
          <a:p>
            <a:endParaRPr lang="el-GR"/>
          </a:p>
        </p:txBody>
      </p:sp>
      <p:sp>
        <p:nvSpPr>
          <p:cNvPr id="1413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34950" y="6402388"/>
            <a:ext cx="21304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3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22575" y="6402388"/>
            <a:ext cx="395605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3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3575" y="6402388"/>
            <a:ext cx="21304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A2709B24-5889-4816-A14C-15E1127D80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ZapfDingbats" pitchFamily="82" charset="2"/>
        <a:buChar char="r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ZapfDingbats" pitchFamily="82" charset="2"/>
        <a:buChar char="m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1" tIns="45708" rIns="91411" bIns="457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002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1" tIns="45708" rIns="91411" bIns="457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1292225"/>
            <a:ext cx="9144000" cy="76200"/>
          </a:xfrm>
          <a:prstGeom prst="rect">
            <a:avLst/>
          </a:prstGeom>
          <a:gradFill rotWithShape="0">
            <a:gsLst>
              <a:gs pos="0">
                <a:srgbClr val="475E76"/>
              </a:gs>
              <a:gs pos="100000">
                <a:srgbClr val="99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/>
          <a:p>
            <a:endParaRPr lang="el-GR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8040688" y="6396038"/>
            <a:ext cx="184150" cy="166687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91285" tIns="45642" rIns="91285" bIns="45642">
            <a:spAutoFit/>
          </a:bodyPr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endParaRPr lang="el-GR" smtClean="0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292225"/>
            <a:ext cx="9144000" cy="76200"/>
          </a:xfrm>
          <a:prstGeom prst="rect">
            <a:avLst/>
          </a:prstGeom>
          <a:gradFill rotWithShape="0">
            <a:gsLst>
              <a:gs pos="0">
                <a:srgbClr val="475E76"/>
              </a:gs>
              <a:gs pos="100000">
                <a:srgbClr val="99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 anchor="ctr"/>
          <a:lstStyle/>
          <a:p>
            <a:endParaRPr lang="el-GR"/>
          </a:p>
        </p:txBody>
      </p:sp>
      <p:sp>
        <p:nvSpPr>
          <p:cNvPr id="47616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34950" y="6402388"/>
            <a:ext cx="21304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616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22575" y="6402388"/>
            <a:ext cx="395605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616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3575" y="6402388"/>
            <a:ext cx="21304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ACCEEE7C-147C-4424-83AD-156A7BA389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ZapfDingbats" pitchFamily="82" charset="2"/>
        <a:buChar char="r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ZapfDingbats" pitchFamily="82" charset="2"/>
        <a:buChar char="m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19200"/>
            <a:ext cx="7772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3332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rgbClr val="000000"/>
                </a:solidFill>
                <a:cs typeface="Times New Roman" pitchFamily="18" charset="0"/>
              </a:defRPr>
            </a:lvl1pPr>
          </a:lstStyle>
          <a:p>
            <a:pPr>
              <a:defRPr/>
            </a:pPr>
            <a:fld id="{7F0A8881-04F6-4AF3-B758-E866400BB5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transition>
    <p:cut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19200"/>
            <a:ext cx="7772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3332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rgbClr val="000000"/>
                </a:solidFill>
                <a:cs typeface="Times New Roman" pitchFamily="18" charset="0"/>
              </a:defRPr>
            </a:lvl1pPr>
          </a:lstStyle>
          <a:p>
            <a:pPr>
              <a:defRPr/>
            </a:pPr>
            <a:fld id="{9E43DE02-97CB-4F07-8723-A57412BD7B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ransition>
    <p:cut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vantGarde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838200"/>
          </a:xfrm>
        </p:spPr>
        <p:txBody>
          <a:bodyPr/>
          <a:lstStyle/>
          <a:p>
            <a:pPr algn="ctr"/>
            <a:r>
              <a:rPr lang="el-GR" dirty="0" err="1" smtClean="0"/>
              <a:t>Αντ</a:t>
            </a:r>
            <a:r>
              <a:rPr lang="el-GR" dirty="0" smtClean="0"/>
              <a:t>/</a:t>
            </a:r>
            <a:r>
              <a:rPr lang="el-GR" dirty="0" err="1" smtClean="0"/>
              <a:t>φής</a:t>
            </a:r>
            <a:r>
              <a:rPr lang="el-GR" dirty="0" smtClean="0"/>
              <a:t> </a:t>
            </a:r>
            <a:r>
              <a:rPr lang="el-GR" dirty="0" err="1" smtClean="0"/>
              <a:t>Προγρ</a:t>
            </a:r>
            <a:r>
              <a:rPr lang="el-GR" dirty="0" smtClean="0"/>
              <a:t>/</a:t>
            </a:r>
            <a:r>
              <a:rPr lang="el-GR" dirty="0" err="1" smtClean="0"/>
              <a:t>σμός</a:t>
            </a:r>
            <a:r>
              <a:rPr lang="el-GR" dirty="0" smtClean="0"/>
              <a:t> ΙΙ – </a:t>
            </a:r>
            <a:r>
              <a:rPr lang="en-US" smtClean="0"/>
              <a:t>C#</a:t>
            </a:r>
            <a:endParaRPr lang="en-US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362200"/>
            <a:ext cx="6400800" cy="4343400"/>
          </a:xfrm>
        </p:spPr>
        <p:txBody>
          <a:bodyPr/>
          <a:lstStyle/>
          <a:p>
            <a:endParaRPr lang="en-US" sz="1200" dirty="0" smtClean="0"/>
          </a:p>
          <a:p>
            <a:r>
              <a:rPr lang="el-GR" sz="2400" dirty="0" smtClean="0"/>
              <a:t>Διάλεξη</a:t>
            </a:r>
            <a:r>
              <a:rPr lang="en-US" sz="2400" dirty="0" smtClean="0"/>
              <a:t> #</a:t>
            </a:r>
            <a:r>
              <a:rPr lang="el-GR" sz="2400" dirty="0"/>
              <a:t>9</a:t>
            </a:r>
            <a:endParaRPr lang="en-US" sz="2400" dirty="0" smtClean="0"/>
          </a:p>
          <a:p>
            <a:r>
              <a:rPr lang="en-US" i="1" dirty="0" smtClean="0"/>
              <a:t> </a:t>
            </a:r>
            <a:br>
              <a:rPr lang="en-US" i="1" dirty="0" smtClean="0"/>
            </a:br>
            <a:r>
              <a:rPr lang="el-GR" sz="3600" b="1" dirty="0" smtClean="0"/>
              <a:t>Μέθοδοι</a:t>
            </a:r>
            <a:r>
              <a:rPr lang="en-US" sz="3600" b="1" dirty="0" smtClean="0"/>
              <a:t>, </a:t>
            </a:r>
            <a:r>
              <a:rPr lang="el-GR" sz="3600" b="1" dirty="0" smtClean="0"/>
              <a:t>Κλάσεις</a:t>
            </a:r>
            <a:r>
              <a:rPr lang="en-US" sz="3600" b="1" dirty="0" smtClean="0"/>
              <a:t> </a:t>
            </a:r>
            <a:r>
              <a:rPr lang="el-GR" sz="3600" b="1" dirty="0" smtClean="0"/>
              <a:t>και Αντικείμενα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endParaRPr lang="en-US" sz="2000" dirty="0" smtClean="0"/>
          </a:p>
          <a:p>
            <a:r>
              <a:rPr lang="el-GR" sz="1800" dirty="0" smtClean="0"/>
              <a:t>Δρ. Νικόλαος Θ. Λιόλιος</a:t>
            </a:r>
            <a:endParaRPr lang="en-US" sz="1800" dirty="0" smtClean="0"/>
          </a:p>
          <a:p>
            <a:endParaRPr lang="en-US" sz="1400" dirty="0" smtClean="0"/>
          </a:p>
          <a:p>
            <a:r>
              <a:rPr lang="el-GR" sz="1400" dirty="0" smtClean="0"/>
              <a:t>Τμήμα </a:t>
            </a:r>
            <a:r>
              <a:rPr lang="el-GR" sz="1400" dirty="0" smtClean="0"/>
              <a:t>Ψηφιακών Συστημάτων</a:t>
            </a:r>
            <a:endParaRPr lang="en-US" sz="1400" dirty="0" smtClean="0"/>
          </a:p>
          <a:p>
            <a:r>
              <a:rPr lang="el-GR" sz="1400" dirty="0" smtClean="0"/>
              <a:t>Πανεπιστήμιο</a:t>
            </a:r>
            <a:r>
              <a:rPr lang="el-GR" sz="1400" dirty="0" smtClean="0"/>
              <a:t> </a:t>
            </a:r>
            <a:r>
              <a:rPr lang="el-GR" sz="1400" dirty="0" smtClean="0"/>
              <a:t>Θεσσαλίας</a:t>
            </a:r>
            <a:endParaRPr lang="en-US" sz="1400" dirty="0" smtClean="0"/>
          </a:p>
          <a:p>
            <a:r>
              <a:rPr lang="en-US" sz="1400" dirty="0" smtClean="0"/>
              <a:t>e-mail: </a:t>
            </a:r>
            <a:r>
              <a:rPr lang="en-US" sz="1400" dirty="0" smtClean="0"/>
              <a:t>nliolios@</a:t>
            </a:r>
            <a:r>
              <a:rPr lang="en-US" sz="1400" dirty="0" smtClean="0"/>
              <a:t>uth</a:t>
            </a:r>
            <a:r>
              <a:rPr lang="en-US" sz="1400" dirty="0" smtClean="0"/>
              <a:t>.gr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64E002F-F990-4563-A64E-FB029950613E}" type="slidenum">
              <a:rPr lang="en-US" sz="1200" smtClean="0">
                <a:latin typeface="Tahoma" pitchFamily="34" charset="0"/>
              </a:rPr>
              <a:pPr/>
              <a:t>10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763000" cy="914400"/>
          </a:xfrm>
        </p:spPr>
        <p:txBody>
          <a:bodyPr/>
          <a:lstStyle/>
          <a:p>
            <a:pPr eaLnBrk="1" hangingPunct="1"/>
            <a:r>
              <a:rPr lang="el-GR" sz="3600" smtClean="0"/>
              <a:t>Δήλωση Μεθόδων</a:t>
            </a:r>
            <a:r>
              <a:rPr lang="en-US" sz="3600" smtClean="0"/>
              <a:t>: </a:t>
            </a:r>
            <a:r>
              <a:rPr lang="el-GR" sz="3600" smtClean="0"/>
              <a:t>Επικεφαλίδα </a:t>
            </a:r>
            <a:r>
              <a:rPr lang="en-US" sz="3600" smtClean="0"/>
              <a:t>Header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33400"/>
          </a:xfrm>
        </p:spPr>
        <p:txBody>
          <a:bodyPr/>
          <a:lstStyle/>
          <a:p>
            <a:pPr eaLnBrk="1" hangingPunct="1"/>
            <a:r>
              <a:rPr lang="el-GR" sz="2400" smtClean="0"/>
              <a:t>Ο ορισμός μιας μεθόδου ξεκινά με την επικεφαλίδα της (</a:t>
            </a:r>
            <a:r>
              <a:rPr lang="en-US" sz="2400" i="1" smtClean="0"/>
              <a:t>header</a:t>
            </a:r>
            <a:r>
              <a:rPr lang="el-GR" sz="2400" i="1" smtClean="0"/>
              <a:t>)</a:t>
            </a:r>
            <a:endParaRPr lang="en-US" sz="2400" smtClean="0"/>
          </a:p>
        </p:txBody>
      </p:sp>
      <p:sp>
        <p:nvSpPr>
          <p:cNvPr id="497668" name="Text Box 4"/>
          <p:cNvSpPr txBox="1">
            <a:spLocks noChangeArrowheads="1"/>
          </p:cNvSpPr>
          <p:nvPr/>
        </p:nvSpPr>
        <p:spPr bwMode="auto">
          <a:xfrm>
            <a:off x="3109118" y="3993915"/>
            <a:ext cx="1096963" cy="708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l-GR" sz="2000" b="1" dirty="0">
                <a:solidFill>
                  <a:srgbClr val="15047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Όνομα </a:t>
            </a:r>
          </a:p>
          <a:p>
            <a:pPr>
              <a:defRPr/>
            </a:pPr>
            <a:r>
              <a:rPr lang="el-GR" sz="2000" b="1" dirty="0">
                <a:solidFill>
                  <a:srgbClr val="15047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μεθόδου</a:t>
            </a:r>
            <a:endParaRPr lang="en-US" sz="2000" b="1" dirty="0">
              <a:solidFill>
                <a:srgbClr val="15047A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97669" name="Line 5"/>
          <p:cNvSpPr>
            <a:spLocks noChangeShapeType="1"/>
          </p:cNvSpPr>
          <p:nvPr/>
        </p:nvSpPr>
        <p:spPr bwMode="auto">
          <a:xfrm flipV="1">
            <a:off x="3657600" y="3505200"/>
            <a:ext cx="0" cy="4572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l-GR"/>
          </a:p>
        </p:txBody>
      </p:sp>
      <p:sp>
        <p:nvSpPr>
          <p:cNvPr id="497670" name="Text Box 6"/>
          <p:cNvSpPr txBox="1">
            <a:spLocks noChangeArrowheads="1"/>
          </p:cNvSpPr>
          <p:nvPr/>
        </p:nvSpPr>
        <p:spPr bwMode="auto">
          <a:xfrm>
            <a:off x="1498365" y="4710239"/>
            <a:ext cx="1812925" cy="708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l-GR" sz="2000" b="1" dirty="0">
                <a:solidFill>
                  <a:srgbClr val="15047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επιστρεφόμενη</a:t>
            </a:r>
            <a:endParaRPr lang="en-US" sz="2000" b="1" dirty="0">
              <a:solidFill>
                <a:srgbClr val="15047A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l-GR" sz="2000" b="1" dirty="0">
                <a:solidFill>
                  <a:srgbClr val="15047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τιμή</a:t>
            </a:r>
            <a:endParaRPr lang="en-US" sz="2000" b="1" dirty="0">
              <a:solidFill>
                <a:srgbClr val="15047A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97671" name="Line 7"/>
          <p:cNvSpPr>
            <a:spLocks noChangeShapeType="1"/>
          </p:cNvSpPr>
          <p:nvPr/>
        </p:nvSpPr>
        <p:spPr bwMode="auto">
          <a:xfrm flipV="1">
            <a:off x="2819400" y="3428999"/>
            <a:ext cx="0" cy="127294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l-GR"/>
          </a:p>
        </p:txBody>
      </p:sp>
      <p:sp>
        <p:nvSpPr>
          <p:cNvPr id="497672" name="AutoShape 8"/>
          <p:cNvSpPr>
            <a:spLocks/>
          </p:cNvSpPr>
          <p:nvPr/>
        </p:nvSpPr>
        <p:spPr bwMode="auto">
          <a:xfrm rot="-5400000">
            <a:off x="5486400" y="2584450"/>
            <a:ext cx="304800" cy="2133600"/>
          </a:xfrm>
          <a:prstGeom prst="leftBrace">
            <a:avLst>
              <a:gd name="adj1" fmla="val 66667"/>
              <a:gd name="adj2" fmla="val 50477"/>
            </a:avLst>
          </a:prstGeom>
          <a:noFill/>
          <a:ln w="31750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l-GR"/>
          </a:p>
        </p:txBody>
      </p:sp>
      <p:sp>
        <p:nvSpPr>
          <p:cNvPr id="497673" name="Text Box 9"/>
          <p:cNvSpPr txBox="1">
            <a:spLocks noChangeArrowheads="1"/>
          </p:cNvSpPr>
          <p:nvPr/>
        </p:nvSpPr>
        <p:spPr bwMode="auto">
          <a:xfrm>
            <a:off x="4038600" y="3832225"/>
            <a:ext cx="32004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l-GR" sz="2000" b="1" dirty="0">
                <a:solidFill>
                  <a:srgbClr val="15047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Λίστα παραμέτρων</a:t>
            </a:r>
            <a:endParaRPr lang="en-US" sz="2000" b="1" dirty="0">
              <a:solidFill>
                <a:srgbClr val="15047A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97674" name="Text Box 10"/>
          <p:cNvSpPr txBox="1">
            <a:spLocks noChangeArrowheads="1"/>
          </p:cNvSpPr>
          <p:nvPr/>
        </p:nvSpPr>
        <p:spPr bwMode="auto">
          <a:xfrm>
            <a:off x="2895600" y="5029200"/>
            <a:ext cx="6108700" cy="16319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l-GR" sz="2000" b="1" dirty="0">
                <a:solidFill>
                  <a:srgbClr val="15047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Η λίστα των παραμέτρων δηλώνει και εξηγεί τον τύπο</a:t>
            </a:r>
          </a:p>
          <a:p>
            <a:pPr algn="l">
              <a:defRPr/>
            </a:pPr>
            <a:r>
              <a:rPr lang="el-GR" sz="2000" b="1" dirty="0">
                <a:solidFill>
                  <a:srgbClr val="15047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Δεδομένων και τα ονόματα των παραμέτρων</a:t>
            </a:r>
            <a:endParaRPr lang="en-US" sz="2000" b="1" dirty="0">
              <a:solidFill>
                <a:srgbClr val="15047A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endParaRPr lang="en-US" sz="2000" b="1" dirty="0">
              <a:solidFill>
                <a:srgbClr val="15047A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l-GR" sz="2000" b="1" dirty="0">
                <a:solidFill>
                  <a:srgbClr val="15047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Το όνομα της κάθε παραμέτρου στη μέθοδο </a:t>
            </a:r>
            <a:r>
              <a:rPr lang="el-GR" sz="2000" b="1" dirty="0" smtClean="0">
                <a:solidFill>
                  <a:srgbClr val="15047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καλείται</a:t>
            </a:r>
            <a:endParaRPr lang="el-GR" sz="2000" b="1" dirty="0">
              <a:solidFill>
                <a:srgbClr val="15047A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>
              <a:defRPr/>
            </a:pPr>
            <a:r>
              <a:rPr lang="el-GR" sz="2000" b="1" dirty="0">
                <a:solidFill>
                  <a:srgbClr val="15047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ΤΥΠΙΚΗ ΠΑΡΑΜΕΤΡΟΣ </a:t>
            </a:r>
            <a:r>
              <a:rPr lang="en-US" sz="2000" b="1" dirty="0">
                <a:solidFill>
                  <a:srgbClr val="15047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0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formal argument</a:t>
            </a:r>
            <a:endParaRPr lang="en-US" sz="20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609600" y="2422525"/>
            <a:ext cx="8229600" cy="1006475"/>
            <a:chOff x="384" y="1536"/>
            <a:chExt cx="5184" cy="634"/>
          </a:xfrm>
        </p:grpSpPr>
        <p:sp>
          <p:nvSpPr>
            <p:cNvPr id="16399" name="Text Box 12"/>
            <p:cNvSpPr txBox="1">
              <a:spLocks noChangeArrowheads="1"/>
            </p:cNvSpPr>
            <p:nvPr/>
          </p:nvSpPr>
          <p:spPr bwMode="auto">
            <a:xfrm>
              <a:off x="384" y="1536"/>
              <a:ext cx="5184" cy="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sz="2000" b="1" dirty="0">
                  <a:solidFill>
                    <a:schemeClr val="accent2"/>
                  </a:solidFill>
                  <a:latin typeface="Courier New" pitchFamily="49" charset="0"/>
                </a:rPr>
                <a:t>class</a:t>
              </a:r>
              <a:r>
                <a:rPr lang="en-US" sz="2000" b="1" dirty="0">
                  <a:latin typeface="Courier New" pitchFamily="49" charset="0"/>
                </a:rPr>
                <a:t> </a:t>
              </a:r>
              <a:r>
                <a:rPr lang="en-US" sz="2000" b="1" dirty="0" err="1">
                  <a:latin typeface="Courier New" pitchFamily="49" charset="0"/>
                </a:rPr>
                <a:t>MyClass</a:t>
              </a:r>
              <a:r>
                <a:rPr lang="en-US" sz="2000" b="1" dirty="0">
                  <a:latin typeface="Courier New" pitchFamily="49" charset="0"/>
                </a:rPr>
                <a:t> </a:t>
              </a:r>
            </a:p>
            <a:p>
              <a:pPr algn="l"/>
              <a:r>
                <a:rPr lang="en-US" sz="2000" b="1" dirty="0">
                  <a:latin typeface="Courier New" pitchFamily="49" charset="0"/>
                </a:rPr>
                <a:t>{</a:t>
              </a:r>
            </a:p>
            <a:p>
              <a:pPr algn="l"/>
              <a:r>
                <a:rPr lang="en-US" sz="2000" b="1" dirty="0">
                  <a:latin typeface="Courier New" pitchFamily="49" charset="0"/>
                </a:rPr>
                <a:t>  </a:t>
              </a:r>
              <a:r>
                <a:rPr lang="en-US" sz="1600" b="1" dirty="0" smtClean="0">
                  <a:solidFill>
                    <a:schemeClr val="accent2"/>
                  </a:solidFill>
                  <a:latin typeface="Courier New" pitchFamily="49" charset="0"/>
                </a:rPr>
                <a:t>public static</a:t>
              </a:r>
              <a:r>
                <a:rPr lang="en-US" sz="1600" b="1" dirty="0" smtClean="0">
                  <a:latin typeface="Courier New" pitchFamily="49" charset="0"/>
                </a:rPr>
                <a:t> </a:t>
              </a:r>
              <a:r>
                <a:rPr lang="en-US" sz="1600" b="1" dirty="0">
                  <a:solidFill>
                    <a:schemeClr val="accent2"/>
                  </a:solidFill>
                  <a:latin typeface="Courier New" pitchFamily="49" charset="0"/>
                </a:rPr>
                <a:t>int</a:t>
              </a:r>
              <a:r>
                <a:rPr lang="en-US" sz="1600" b="1" dirty="0">
                  <a:latin typeface="Courier New" pitchFamily="49" charset="0"/>
                </a:rPr>
                <a:t> SquareSum( </a:t>
              </a:r>
              <a:r>
                <a:rPr lang="en-US" sz="1600" b="1" dirty="0">
                  <a:solidFill>
                    <a:schemeClr val="accent2"/>
                  </a:solidFill>
                  <a:latin typeface="Courier New" pitchFamily="49" charset="0"/>
                </a:rPr>
                <a:t>int</a:t>
              </a:r>
              <a:r>
                <a:rPr lang="en-US" sz="1600" b="1" dirty="0">
                  <a:latin typeface="Courier New" pitchFamily="49" charset="0"/>
                </a:rPr>
                <a:t> num1, </a:t>
              </a:r>
              <a:r>
                <a:rPr lang="en-US" sz="1600" b="1" dirty="0">
                  <a:solidFill>
                    <a:schemeClr val="accent2"/>
                  </a:solidFill>
                  <a:latin typeface="Courier New" pitchFamily="49" charset="0"/>
                </a:rPr>
                <a:t>int</a:t>
              </a:r>
              <a:r>
                <a:rPr lang="en-US" sz="1600" b="1" dirty="0">
                  <a:latin typeface="Courier New" pitchFamily="49" charset="0"/>
                </a:rPr>
                <a:t> num2 )</a:t>
              </a:r>
            </a:p>
          </p:txBody>
        </p:sp>
        <p:sp>
          <p:nvSpPr>
            <p:cNvPr id="16400" name="Text Box 13"/>
            <p:cNvSpPr txBox="1">
              <a:spLocks noChangeArrowheads="1"/>
            </p:cNvSpPr>
            <p:nvPr/>
          </p:nvSpPr>
          <p:spPr bwMode="auto">
            <a:xfrm>
              <a:off x="576" y="1766"/>
              <a:ext cx="21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sz="2000" b="1">
                  <a:latin typeface="Courier New" pitchFamily="49" charset="0"/>
                </a:rPr>
                <a:t>…</a:t>
              </a:r>
            </a:p>
          </p:txBody>
        </p:sp>
      </p:grpSp>
      <p:sp>
        <p:nvSpPr>
          <p:cNvPr id="497678" name="Line 14"/>
          <p:cNvSpPr>
            <a:spLocks noChangeShapeType="1"/>
          </p:cNvSpPr>
          <p:nvPr/>
        </p:nvSpPr>
        <p:spPr bwMode="auto">
          <a:xfrm flipV="1">
            <a:off x="1219200" y="3505200"/>
            <a:ext cx="0" cy="23622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l-GR"/>
          </a:p>
        </p:txBody>
      </p:sp>
      <p:sp>
        <p:nvSpPr>
          <p:cNvPr id="497679" name="Text Box 15"/>
          <p:cNvSpPr txBox="1">
            <a:spLocks noChangeArrowheads="1"/>
          </p:cNvSpPr>
          <p:nvPr/>
        </p:nvSpPr>
        <p:spPr bwMode="auto">
          <a:xfrm>
            <a:off x="533400" y="5943600"/>
            <a:ext cx="13716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l-GR" sz="2000" b="1" dirty="0">
                <a:solidFill>
                  <a:srgbClr val="15047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π</a:t>
            </a:r>
            <a:r>
              <a:rPr lang="el-GR" sz="2000" b="1" dirty="0" smtClean="0">
                <a:solidFill>
                  <a:srgbClr val="15047A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ρόσβαση</a:t>
            </a:r>
            <a:endParaRPr lang="en-US" sz="2000" b="1" dirty="0">
              <a:solidFill>
                <a:srgbClr val="15047A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97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97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97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97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97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97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97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97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97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7668" grpId="0" autoUpdateAnimBg="0"/>
      <p:bldP spid="497669" grpId="0" animBg="1"/>
      <p:bldP spid="497670" grpId="0" autoUpdateAnimBg="0"/>
      <p:bldP spid="497671" grpId="0" animBg="1"/>
      <p:bldP spid="497672" grpId="0" animBg="1"/>
      <p:bldP spid="497673" grpId="0" autoUpdateAnimBg="0"/>
      <p:bldP spid="497674" grpId="0" autoUpdateAnimBg="0"/>
      <p:bldP spid="497678" grpId="0" animBg="1"/>
      <p:bldP spid="497679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DE00AC7-2DA2-4035-A179-A2F360A638EB}" type="slidenum">
              <a:rPr lang="en-US" sz="1200" smtClean="0">
                <a:latin typeface="Tahoma" pitchFamily="34" charset="0"/>
              </a:rPr>
              <a:pPr/>
              <a:t>11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pPr eaLnBrk="1" hangingPunct="1"/>
            <a:r>
              <a:rPr lang="el-GR" smtClean="0"/>
              <a:t>Δήλωση Μεθόδων</a:t>
            </a:r>
            <a:r>
              <a:rPr lang="en-US" smtClean="0"/>
              <a:t>: </a:t>
            </a:r>
            <a:r>
              <a:rPr lang="el-GR" smtClean="0"/>
              <a:t>Σώμα</a:t>
            </a:r>
            <a:endParaRPr lang="en-US" smtClean="0"/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077200" cy="604838"/>
          </a:xfrm>
        </p:spPr>
        <p:txBody>
          <a:bodyPr/>
          <a:lstStyle/>
          <a:p>
            <a:pPr eaLnBrk="1" hangingPunct="1"/>
            <a:r>
              <a:rPr lang="el-GR" sz="2400" smtClean="0"/>
              <a:t>Η κεφαλίδα της μεθόδου ακολουθείται από το σώμα της</a:t>
            </a:r>
            <a:endParaRPr lang="en-US" sz="2400" smtClean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838200" y="2193925"/>
            <a:ext cx="6797676" cy="3673475"/>
            <a:chOff x="432" y="1238"/>
            <a:chExt cx="4282" cy="2314"/>
          </a:xfrm>
        </p:grpSpPr>
        <p:sp>
          <p:nvSpPr>
            <p:cNvPr id="17414" name="Text Box 6"/>
            <p:cNvSpPr txBox="1">
              <a:spLocks noChangeArrowheads="1"/>
            </p:cNvSpPr>
            <p:nvPr/>
          </p:nvSpPr>
          <p:spPr bwMode="auto">
            <a:xfrm>
              <a:off x="748" y="1766"/>
              <a:ext cx="116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endParaRPr lang="en-US" sz="2000" b="1" dirty="0">
                <a:latin typeface="Courier New" pitchFamily="49" charset="0"/>
              </a:endParaRPr>
            </a:p>
          </p:txBody>
        </p:sp>
        <p:sp>
          <p:nvSpPr>
            <p:cNvPr id="17415" name="Text Box 7"/>
            <p:cNvSpPr txBox="1">
              <a:spLocks noChangeArrowheads="1"/>
            </p:cNvSpPr>
            <p:nvPr/>
          </p:nvSpPr>
          <p:spPr bwMode="auto">
            <a:xfrm>
              <a:off x="720" y="1967"/>
              <a:ext cx="3994" cy="1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sz="2000" b="1" dirty="0">
                  <a:solidFill>
                    <a:schemeClr val="accent2"/>
                  </a:solidFill>
                  <a:latin typeface="Courier New" pitchFamily="49" charset="0"/>
                </a:rPr>
                <a:t>static</a:t>
              </a:r>
              <a:r>
                <a:rPr lang="en-US" sz="2000" b="1" dirty="0">
                  <a:latin typeface="Courier New" pitchFamily="49" charset="0"/>
                </a:rPr>
                <a:t> </a:t>
              </a:r>
              <a:r>
                <a:rPr lang="en-US" sz="2000" b="1" dirty="0">
                  <a:solidFill>
                    <a:schemeClr val="accent2"/>
                  </a:solidFill>
                  <a:latin typeface="Courier New" pitchFamily="49" charset="0"/>
                </a:rPr>
                <a:t>int</a:t>
              </a:r>
              <a:r>
                <a:rPr lang="en-US" sz="2000" b="1" dirty="0">
                  <a:latin typeface="Courier New" pitchFamily="49" charset="0"/>
                </a:rPr>
                <a:t> </a:t>
              </a:r>
              <a:r>
                <a:rPr lang="en-US" sz="2000" b="1" dirty="0" err="1">
                  <a:latin typeface="Courier New" pitchFamily="49" charset="0"/>
                </a:rPr>
                <a:t>SquareSum</a:t>
              </a:r>
              <a:r>
                <a:rPr lang="en-US" sz="2000" b="1" dirty="0">
                  <a:latin typeface="Courier New" pitchFamily="49" charset="0"/>
                </a:rPr>
                <a:t>(</a:t>
              </a:r>
              <a:r>
                <a:rPr lang="en-US" sz="2000" b="1" dirty="0">
                  <a:solidFill>
                    <a:schemeClr val="accent2"/>
                  </a:solidFill>
                  <a:latin typeface="Courier New" pitchFamily="49" charset="0"/>
                </a:rPr>
                <a:t>int</a:t>
              </a:r>
              <a:r>
                <a:rPr lang="en-US" sz="2000" b="1" dirty="0">
                  <a:latin typeface="Courier New" pitchFamily="49" charset="0"/>
                </a:rPr>
                <a:t> num1, </a:t>
              </a:r>
              <a:r>
                <a:rPr lang="en-US" sz="2000" b="1" dirty="0">
                  <a:solidFill>
                    <a:schemeClr val="accent2"/>
                  </a:solidFill>
                  <a:latin typeface="Courier New" pitchFamily="49" charset="0"/>
                </a:rPr>
                <a:t>int</a:t>
              </a:r>
              <a:r>
                <a:rPr lang="en-US" sz="2000" b="1" dirty="0">
                  <a:latin typeface="Courier New" pitchFamily="49" charset="0"/>
                </a:rPr>
                <a:t> num2)</a:t>
              </a:r>
            </a:p>
            <a:p>
              <a:pPr algn="l"/>
              <a:r>
                <a:rPr lang="en-US" sz="2000" b="1" dirty="0" smtClean="0">
                  <a:latin typeface="Courier New" pitchFamily="49" charset="0"/>
                </a:rPr>
                <a:t>{</a:t>
              </a:r>
              <a:endParaRPr lang="en-US" sz="2000" b="1" dirty="0">
                <a:latin typeface="Courier New" pitchFamily="49" charset="0"/>
              </a:endParaRPr>
            </a:p>
            <a:p>
              <a:pPr algn="l"/>
              <a:r>
                <a:rPr lang="en-US" sz="2000" b="1" dirty="0">
                  <a:latin typeface="Courier New" pitchFamily="49" charset="0"/>
                </a:rPr>
                <a:t>    </a:t>
              </a:r>
              <a:r>
                <a:rPr lang="en-US" sz="2000" b="1" dirty="0" err="1">
                  <a:solidFill>
                    <a:schemeClr val="accent2"/>
                  </a:solidFill>
                  <a:latin typeface="Courier New" pitchFamily="49" charset="0"/>
                </a:rPr>
                <a:t>int</a:t>
              </a:r>
              <a:r>
                <a:rPr lang="en-US" sz="2000" b="1" dirty="0">
                  <a:latin typeface="Courier New" pitchFamily="49" charset="0"/>
                </a:rPr>
                <a:t> sum = num1 + num2;</a:t>
              </a:r>
            </a:p>
            <a:p>
              <a:pPr algn="l"/>
              <a:r>
                <a:rPr lang="en-US" sz="2000" b="1" dirty="0">
                  <a:latin typeface="Courier New" pitchFamily="49" charset="0"/>
                </a:rPr>
                <a:t>    </a:t>
              </a:r>
              <a:r>
                <a:rPr lang="en-US" sz="2000" b="1" dirty="0">
                  <a:solidFill>
                    <a:schemeClr val="accent2"/>
                  </a:solidFill>
                  <a:latin typeface="Courier New" pitchFamily="49" charset="0"/>
                </a:rPr>
                <a:t>return</a:t>
              </a:r>
              <a:r>
                <a:rPr lang="en-US" sz="2000" b="1" dirty="0">
                  <a:latin typeface="Courier New" pitchFamily="49" charset="0"/>
                </a:rPr>
                <a:t> sum * sum</a:t>
              </a:r>
              <a:r>
                <a:rPr lang="en-US" sz="2000" b="1" dirty="0" smtClean="0">
                  <a:latin typeface="Courier New" pitchFamily="49" charset="0"/>
                </a:rPr>
                <a:t>;</a:t>
              </a:r>
              <a:endParaRPr lang="en-US" sz="2000" b="1" dirty="0">
                <a:latin typeface="Courier New" pitchFamily="49" charset="0"/>
              </a:endParaRPr>
            </a:p>
            <a:p>
              <a:pPr algn="l"/>
              <a:r>
                <a:rPr lang="en-US" sz="2000" b="1" dirty="0">
                  <a:latin typeface="Courier New" pitchFamily="49" charset="0"/>
                </a:rPr>
                <a:t>}</a:t>
              </a:r>
            </a:p>
          </p:txBody>
        </p:sp>
        <p:sp>
          <p:nvSpPr>
            <p:cNvPr id="17416" name="Text Box 8"/>
            <p:cNvSpPr txBox="1">
              <a:spLocks noChangeArrowheads="1"/>
            </p:cNvSpPr>
            <p:nvPr/>
          </p:nvSpPr>
          <p:spPr bwMode="auto">
            <a:xfrm>
              <a:off x="432" y="1238"/>
              <a:ext cx="1364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sz="2000" b="1" dirty="0">
                  <a:solidFill>
                    <a:schemeClr val="accent2"/>
                  </a:solidFill>
                  <a:latin typeface="Courier New" pitchFamily="49" charset="0"/>
                </a:rPr>
                <a:t>class</a:t>
              </a:r>
              <a:r>
                <a:rPr lang="en-US" sz="2000" b="1" dirty="0">
                  <a:latin typeface="Courier New" pitchFamily="49" charset="0"/>
                </a:rPr>
                <a:t> </a:t>
              </a:r>
              <a:r>
                <a:rPr lang="en-US" sz="2000" b="1" dirty="0" err="1">
                  <a:latin typeface="Courier New" pitchFamily="49" charset="0"/>
                </a:rPr>
                <a:t>MyClass</a:t>
              </a:r>
              <a:endParaRPr lang="en-US" sz="2000" b="1" dirty="0">
                <a:latin typeface="Courier New" pitchFamily="49" charset="0"/>
              </a:endParaRPr>
            </a:p>
            <a:p>
              <a:pPr algn="l"/>
              <a:r>
                <a:rPr lang="en-US" sz="2000" b="1" dirty="0">
                  <a:latin typeface="Courier New" pitchFamily="49" charset="0"/>
                </a:rPr>
                <a:t>{</a:t>
              </a:r>
            </a:p>
          </p:txBody>
        </p:sp>
        <p:sp>
          <p:nvSpPr>
            <p:cNvPr id="17417" name="Text Box 9"/>
            <p:cNvSpPr txBox="1">
              <a:spLocks noChangeArrowheads="1"/>
            </p:cNvSpPr>
            <p:nvPr/>
          </p:nvSpPr>
          <p:spPr bwMode="auto">
            <a:xfrm>
              <a:off x="768" y="1536"/>
              <a:ext cx="21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sz="2000" b="1">
                  <a:latin typeface="Courier New" pitchFamily="49" charset="0"/>
                </a:rPr>
                <a:t>…</a:t>
              </a:r>
            </a:p>
          </p:txBody>
        </p:sp>
        <p:sp>
          <p:nvSpPr>
            <p:cNvPr id="17418" name="Text Box 10"/>
            <p:cNvSpPr txBox="1">
              <a:spLocks noChangeArrowheads="1"/>
            </p:cNvSpPr>
            <p:nvPr/>
          </p:nvSpPr>
          <p:spPr bwMode="auto">
            <a:xfrm>
              <a:off x="748" y="3072"/>
              <a:ext cx="213" cy="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endParaRPr lang="en-US" sz="2000" b="1" dirty="0" smtClean="0">
                <a:latin typeface="Courier New" pitchFamily="49" charset="0"/>
              </a:endParaRPr>
            </a:p>
            <a:p>
              <a:pPr algn="l"/>
              <a:r>
                <a:rPr lang="en-US" sz="2000" b="1" dirty="0" smtClean="0">
                  <a:latin typeface="Courier New" pitchFamily="49" charset="0"/>
                </a:rPr>
                <a:t>…</a:t>
              </a:r>
              <a:endParaRPr lang="en-US" sz="2000" b="1" dirty="0">
                <a:latin typeface="Courier New" pitchFamily="49" charset="0"/>
              </a:endParaRPr>
            </a:p>
          </p:txBody>
        </p:sp>
        <p:sp>
          <p:nvSpPr>
            <p:cNvPr id="17419" name="Text Box 11"/>
            <p:cNvSpPr txBox="1">
              <a:spLocks noChangeArrowheads="1"/>
            </p:cNvSpPr>
            <p:nvPr/>
          </p:nvSpPr>
          <p:spPr bwMode="auto">
            <a:xfrm>
              <a:off x="508" y="3302"/>
              <a:ext cx="21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sz="2000" b="1">
                  <a:latin typeface="Courier New" pitchFamily="49" charset="0"/>
                </a:rPr>
                <a:t>}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340A08F-0A8E-43E0-9618-BEEFCBBAD4BE}" type="slidenum">
              <a:rPr lang="en-US" sz="1200" smtClean="0">
                <a:latin typeface="Tahoma" pitchFamily="34" charset="0"/>
              </a:rPr>
              <a:pPr/>
              <a:t>12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914400"/>
          </a:xfrm>
          <a:noFill/>
        </p:spPr>
        <p:txBody>
          <a:bodyPr lIns="92075" tIns="46038" rIns="92075" bIns="46038"/>
          <a:lstStyle/>
          <a:p>
            <a:pPr algn="ctr" eaLnBrk="1" hangingPunct="1"/>
            <a:r>
              <a:rPr lang="el-GR" smtClean="0"/>
              <a:t>Η εντολή</a:t>
            </a:r>
            <a:r>
              <a:rPr lang="en-US" smtClean="0"/>
              <a:t> </a:t>
            </a:r>
            <a:r>
              <a:rPr lang="en-US" sz="5400" b="1" smtClean="0">
                <a:latin typeface="Courier New" pitchFamily="49" charset="0"/>
              </a:rPr>
              <a:t>return</a:t>
            </a:r>
            <a:endParaRPr lang="en-US" sz="5400" b="1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7772400" cy="5334000"/>
          </a:xfrm>
          <a:noFill/>
        </p:spPr>
        <p:txBody>
          <a:bodyPr lIns="92075" tIns="46038" rIns="92075" bIns="46038"/>
          <a:lstStyle/>
          <a:p>
            <a:pPr eaLnBrk="1" hangingPunct="1"/>
            <a:r>
              <a:rPr lang="el-GR" smtClean="0"/>
              <a:t>Ο</a:t>
            </a:r>
            <a:r>
              <a:rPr lang="en-US" smtClean="0"/>
              <a:t> </a:t>
            </a:r>
            <a:r>
              <a:rPr lang="el-GR" smtClean="0">
                <a:solidFill>
                  <a:srgbClr val="FF0000"/>
                </a:solidFill>
              </a:rPr>
              <a:t>τύπος δεδομένων επιστροφής</a:t>
            </a:r>
            <a:r>
              <a:rPr lang="en-US" smtClean="0">
                <a:solidFill>
                  <a:srgbClr val="FF0000"/>
                </a:solidFill>
              </a:rPr>
              <a:t> </a:t>
            </a:r>
            <a:r>
              <a:rPr lang="el-GR" smtClean="0"/>
              <a:t>μιας μεθόδου δηλώνει τον τύπο της τιμής που η μέθοδος επιστρέφει στο κομμάτι κώδικα που κάλεσε τη μέθοδο.</a:t>
            </a:r>
            <a:endParaRPr lang="en-US" smtClean="0"/>
          </a:p>
          <a:p>
            <a:pPr eaLnBrk="1" hangingPunct="1"/>
            <a:r>
              <a:rPr lang="el-GR" smtClean="0"/>
              <a:t>Μια μέθοδος η οποία δεν επιστρέφει κάτι δηλώνεται να έχει </a:t>
            </a:r>
            <a:r>
              <a:rPr lang="en-US" b="1" smtClean="0">
                <a:solidFill>
                  <a:schemeClr val="accent2"/>
                </a:solidFill>
                <a:latin typeface="Courier New" pitchFamily="49" charset="0"/>
              </a:rPr>
              <a:t>void</a:t>
            </a:r>
            <a:r>
              <a:rPr lang="en-US" smtClean="0">
                <a:latin typeface="Courier New" pitchFamily="49" charset="0"/>
              </a:rPr>
              <a:t> </a:t>
            </a:r>
            <a:r>
              <a:rPr lang="el-GR" smtClean="0"/>
              <a:t>σαν επιστρεφόμενη τιμή</a:t>
            </a:r>
            <a:endParaRPr lang="en-US" smtClean="0"/>
          </a:p>
          <a:p>
            <a:pPr eaLnBrk="1" hangingPunct="1"/>
            <a:r>
              <a:rPr lang="el-GR" smtClean="0"/>
              <a:t>Το</a:t>
            </a:r>
            <a:r>
              <a:rPr lang="en-US" smtClean="0"/>
              <a:t> </a:t>
            </a:r>
            <a:r>
              <a:rPr lang="en-US" b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i="1" smtClean="0"/>
              <a:t> </a:t>
            </a:r>
            <a:r>
              <a:rPr lang="el-GR" i="1" smtClean="0"/>
              <a:t> </a:t>
            </a:r>
            <a:r>
              <a:rPr lang="el-GR" smtClean="0"/>
              <a:t>ακολουθείται  από την τιμή η οποία θα επιστραφεί.</a:t>
            </a:r>
          </a:p>
          <a:p>
            <a:pPr eaLnBrk="1" hangingPunct="1"/>
            <a:r>
              <a:rPr lang="el-GR" smtClean="0">
                <a:solidFill>
                  <a:srgbClr val="FF0000"/>
                </a:solidFill>
              </a:rPr>
              <a:t>Η τιμή που επιστρέφει το </a:t>
            </a:r>
            <a:r>
              <a:rPr lang="en-US" b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mtClean="0">
                <a:solidFill>
                  <a:srgbClr val="CC0000"/>
                </a:solidFill>
              </a:rPr>
              <a:t> </a:t>
            </a:r>
            <a:r>
              <a:rPr lang="el-GR" smtClean="0">
                <a:solidFill>
                  <a:srgbClr val="FF0000"/>
                </a:solidFill>
              </a:rPr>
              <a:t>πρέπει να είναι του ίδιου τύπου με τον τύπο δεδομένων επιστροφής</a:t>
            </a:r>
            <a:r>
              <a:rPr lang="en-US" smtClean="0">
                <a:solidFill>
                  <a:srgbClr val="FF0000"/>
                </a:solidFill>
              </a:rPr>
              <a:t> </a:t>
            </a:r>
            <a:r>
              <a:rPr lang="el-GR" smtClean="0">
                <a:solidFill>
                  <a:srgbClr val="FF0000"/>
                </a:solidFill>
              </a:rPr>
              <a:t>της μεθόδου.</a:t>
            </a:r>
            <a:endParaRPr lang="en-US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4D8CEF2-01FA-4C8E-AA16-CA87A54D1989}" type="slidenum">
              <a:rPr lang="en-US" sz="1200" smtClean="0">
                <a:latin typeface="Tahoma" pitchFamily="34" charset="0"/>
              </a:rPr>
              <a:pPr/>
              <a:t>13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mtClean="0"/>
              <a:t>Κάλεσμα μιας Μεθόδου</a:t>
            </a:r>
            <a:endParaRPr lang="en-US" smtClean="0"/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7772400" cy="99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l-GR" sz="2400" smtClean="0"/>
              <a:t>Κάθε φορά που καλείται μια μέθοδος</a:t>
            </a:r>
            <a:r>
              <a:rPr lang="en-US" sz="2400" smtClean="0"/>
              <a:t>, </a:t>
            </a:r>
            <a:r>
              <a:rPr lang="el-GR" sz="2400" smtClean="0"/>
              <a:t>οι πραγματικές παράμετροι (</a:t>
            </a:r>
            <a:r>
              <a:rPr lang="en-US" sz="2400" i="1" smtClean="0">
                <a:solidFill>
                  <a:srgbClr val="CC0000"/>
                </a:solidFill>
              </a:rPr>
              <a:t>actual arguments</a:t>
            </a:r>
            <a:r>
              <a:rPr lang="el-GR" sz="2400" i="1" smtClean="0">
                <a:solidFill>
                  <a:srgbClr val="CC0000"/>
                </a:solidFill>
              </a:rPr>
              <a:t>)</a:t>
            </a:r>
            <a:r>
              <a:rPr lang="en-US" sz="2400" smtClean="0"/>
              <a:t> </a:t>
            </a:r>
            <a:r>
              <a:rPr lang="el-GR" sz="2400" smtClean="0"/>
              <a:t>αντιγράφονται στις τυπικές παραμέτρους</a:t>
            </a:r>
            <a:r>
              <a:rPr lang="en-US" sz="2400" smtClean="0"/>
              <a:t> </a:t>
            </a:r>
            <a:r>
              <a:rPr lang="el-GR" sz="2400" smtClean="0"/>
              <a:t>(</a:t>
            </a:r>
            <a:r>
              <a:rPr lang="en-US" sz="2400" i="1" smtClean="0">
                <a:solidFill>
                  <a:srgbClr val="CC0000"/>
                </a:solidFill>
              </a:rPr>
              <a:t>formal arguments</a:t>
            </a:r>
            <a:r>
              <a:rPr lang="el-GR" sz="2400" i="1" smtClean="0">
                <a:solidFill>
                  <a:srgbClr val="CC0000"/>
                </a:solidFill>
              </a:rPr>
              <a:t>)</a:t>
            </a:r>
            <a:endParaRPr lang="en-US" sz="2400" i="1" smtClean="0">
              <a:solidFill>
                <a:srgbClr val="CC0000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81000" y="3711575"/>
            <a:ext cx="6526213" cy="1806575"/>
            <a:chOff x="658" y="2338"/>
            <a:chExt cx="4111" cy="1138"/>
          </a:xfrm>
        </p:grpSpPr>
        <p:sp>
          <p:nvSpPr>
            <p:cNvPr id="19471" name="Text Box 5"/>
            <p:cNvSpPr txBox="1">
              <a:spLocks noChangeArrowheads="1"/>
            </p:cNvSpPr>
            <p:nvPr/>
          </p:nvSpPr>
          <p:spPr bwMode="auto">
            <a:xfrm>
              <a:off x="658" y="2338"/>
              <a:ext cx="116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endParaRPr lang="en-US" sz="2000" b="1" dirty="0">
                <a:latin typeface="Courier New" pitchFamily="49" charset="0"/>
              </a:endParaRPr>
            </a:p>
          </p:txBody>
        </p:sp>
        <p:sp>
          <p:nvSpPr>
            <p:cNvPr id="19472" name="Text Box 6"/>
            <p:cNvSpPr txBox="1">
              <a:spLocks noChangeArrowheads="1"/>
            </p:cNvSpPr>
            <p:nvPr/>
          </p:nvSpPr>
          <p:spPr bwMode="auto">
            <a:xfrm>
              <a:off x="775" y="2448"/>
              <a:ext cx="3994" cy="1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/>
              <a:r>
                <a:rPr lang="en-US" sz="2000" b="1" dirty="0">
                  <a:solidFill>
                    <a:schemeClr val="accent2"/>
                  </a:solidFill>
                  <a:latin typeface="Courier New" pitchFamily="49" charset="0"/>
                </a:rPr>
                <a:t>static</a:t>
              </a:r>
              <a:r>
                <a:rPr lang="en-US" sz="2000" b="1" dirty="0">
                  <a:latin typeface="Courier New" pitchFamily="49" charset="0"/>
                </a:rPr>
                <a:t> </a:t>
              </a:r>
              <a:r>
                <a:rPr lang="en-US" sz="2000" b="1" dirty="0">
                  <a:solidFill>
                    <a:schemeClr val="accent2"/>
                  </a:solidFill>
                  <a:latin typeface="Courier New" pitchFamily="49" charset="0"/>
                </a:rPr>
                <a:t>int</a:t>
              </a:r>
              <a:r>
                <a:rPr lang="en-US" sz="2000" b="1" dirty="0">
                  <a:latin typeface="Courier New" pitchFamily="49" charset="0"/>
                </a:rPr>
                <a:t> </a:t>
              </a:r>
              <a:r>
                <a:rPr lang="en-US" sz="2000" b="1" dirty="0" err="1">
                  <a:latin typeface="Courier New" pitchFamily="49" charset="0"/>
                </a:rPr>
                <a:t>SquareSum</a:t>
              </a:r>
              <a:r>
                <a:rPr lang="en-US" sz="2000" b="1" dirty="0">
                  <a:latin typeface="Courier New" pitchFamily="49" charset="0"/>
                </a:rPr>
                <a:t>(</a:t>
              </a:r>
              <a:r>
                <a:rPr lang="en-US" sz="2000" b="1" dirty="0">
                  <a:solidFill>
                    <a:schemeClr val="accent2"/>
                  </a:solidFill>
                  <a:latin typeface="Courier New" pitchFamily="49" charset="0"/>
                </a:rPr>
                <a:t>int</a:t>
              </a:r>
              <a:r>
                <a:rPr lang="en-US" sz="2000" b="1" dirty="0">
                  <a:latin typeface="Courier New" pitchFamily="49" charset="0"/>
                </a:rPr>
                <a:t> num1, </a:t>
              </a:r>
              <a:r>
                <a:rPr lang="en-US" sz="2000" b="1" dirty="0">
                  <a:solidFill>
                    <a:schemeClr val="accent2"/>
                  </a:solidFill>
                  <a:latin typeface="Courier New" pitchFamily="49" charset="0"/>
                </a:rPr>
                <a:t>int</a:t>
              </a:r>
              <a:r>
                <a:rPr lang="en-US" sz="2000" b="1" dirty="0">
                  <a:latin typeface="Courier New" pitchFamily="49" charset="0"/>
                </a:rPr>
                <a:t> num2)</a:t>
              </a:r>
            </a:p>
            <a:p>
              <a:pPr algn="l"/>
              <a:r>
                <a:rPr lang="en-US" sz="2000" b="1" dirty="0">
                  <a:latin typeface="Courier New" pitchFamily="49" charset="0"/>
                </a:rPr>
                <a:t>{</a:t>
              </a:r>
            </a:p>
            <a:p>
              <a:pPr algn="l"/>
              <a:r>
                <a:rPr lang="en-US" sz="2000" b="1" dirty="0">
                  <a:latin typeface="Courier New" pitchFamily="49" charset="0"/>
                </a:rPr>
                <a:t>    </a:t>
              </a:r>
              <a:r>
                <a:rPr lang="en-US" sz="2000" b="1" dirty="0">
                  <a:solidFill>
                    <a:schemeClr val="accent2"/>
                  </a:solidFill>
                  <a:latin typeface="Courier New" pitchFamily="49" charset="0"/>
                </a:rPr>
                <a:t>int</a:t>
              </a:r>
              <a:r>
                <a:rPr lang="en-US" sz="2000" b="1" dirty="0">
                  <a:latin typeface="Courier New" pitchFamily="49" charset="0"/>
                </a:rPr>
                <a:t> sum = num1 + num2;</a:t>
              </a:r>
            </a:p>
            <a:p>
              <a:pPr algn="l"/>
              <a:r>
                <a:rPr lang="en-US" sz="2000" b="1" dirty="0">
                  <a:latin typeface="Courier New" pitchFamily="49" charset="0"/>
                </a:rPr>
                <a:t>    </a:t>
              </a:r>
              <a:r>
                <a:rPr lang="en-US" sz="2000" b="1" dirty="0">
                  <a:solidFill>
                    <a:schemeClr val="accent2"/>
                  </a:solidFill>
                  <a:latin typeface="Courier New" pitchFamily="49" charset="0"/>
                </a:rPr>
                <a:t>return</a:t>
              </a:r>
              <a:r>
                <a:rPr lang="en-US" sz="2000" b="1" dirty="0">
                  <a:latin typeface="Courier New" pitchFamily="49" charset="0"/>
                </a:rPr>
                <a:t> sum * sum;</a:t>
              </a:r>
            </a:p>
            <a:p>
              <a:pPr algn="l"/>
              <a:r>
                <a:rPr lang="en-US" sz="2000" b="1" dirty="0" smtClean="0">
                  <a:latin typeface="Courier New" pitchFamily="49" charset="0"/>
                </a:rPr>
                <a:t>}</a:t>
              </a:r>
              <a:endParaRPr lang="en-US" sz="2000" b="1" dirty="0">
                <a:latin typeface="Courier New" pitchFamily="49" charset="0"/>
              </a:endParaRPr>
            </a:p>
          </p:txBody>
        </p:sp>
      </p:grpSp>
      <p:sp>
        <p:nvSpPr>
          <p:cNvPr id="499719" name="Text Box 7"/>
          <p:cNvSpPr txBox="1">
            <a:spLocks noChangeArrowheads="1"/>
          </p:cNvSpPr>
          <p:nvPr/>
        </p:nvSpPr>
        <p:spPr bwMode="auto">
          <a:xfrm>
            <a:off x="1676400" y="2743200"/>
            <a:ext cx="44513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</a:rPr>
              <a:t>int</a:t>
            </a:r>
            <a:r>
              <a:rPr lang="en-US" sz="2000" b="1" dirty="0">
                <a:latin typeface="Courier New" pitchFamily="49" charset="0"/>
              </a:rPr>
              <a:t>  </a:t>
            </a:r>
            <a:r>
              <a:rPr lang="en-US" sz="2000" b="1" dirty="0" err="1">
                <a:latin typeface="Courier New" pitchFamily="49" charset="0"/>
              </a:rPr>
              <a:t>num</a:t>
            </a:r>
            <a:r>
              <a:rPr lang="en-US" sz="2000" b="1" dirty="0">
                <a:latin typeface="Courier New" pitchFamily="49" charset="0"/>
              </a:rPr>
              <a:t> = SquareSum (2, 3);</a:t>
            </a:r>
          </a:p>
        </p:txBody>
      </p:sp>
      <p:sp>
        <p:nvSpPr>
          <p:cNvPr id="499720" name="Line 8"/>
          <p:cNvSpPr>
            <a:spLocks noChangeShapeType="1"/>
          </p:cNvSpPr>
          <p:nvPr/>
        </p:nvSpPr>
        <p:spPr bwMode="auto">
          <a:xfrm>
            <a:off x="762000" y="3276600"/>
            <a:ext cx="8001000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l-GR"/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4724400" y="3048000"/>
            <a:ext cx="1447800" cy="762000"/>
            <a:chOff x="2976" y="1920"/>
            <a:chExt cx="912" cy="480"/>
          </a:xfrm>
        </p:grpSpPr>
        <p:cxnSp>
          <p:nvCxnSpPr>
            <p:cNvPr id="19466" name="AutoShape 10"/>
            <p:cNvCxnSpPr>
              <a:cxnSpLocks noChangeShapeType="1"/>
            </p:cNvCxnSpPr>
            <p:nvPr/>
          </p:nvCxnSpPr>
          <p:spPr bwMode="auto">
            <a:xfrm rot="5400000">
              <a:off x="2880" y="2016"/>
              <a:ext cx="480" cy="288"/>
            </a:xfrm>
            <a:prstGeom prst="bentConnector3">
              <a:avLst>
                <a:gd name="adj1" fmla="val 20620"/>
              </a:avLst>
            </a:prstGeom>
            <a:noFill/>
            <a:ln w="31750">
              <a:solidFill>
                <a:srgbClr val="FF0000"/>
              </a:solidFill>
              <a:miter lim="800000"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9467" name="Group 12"/>
            <p:cNvGrpSpPr>
              <a:grpSpLocks/>
            </p:cNvGrpSpPr>
            <p:nvPr/>
          </p:nvGrpSpPr>
          <p:grpSpPr bwMode="auto">
            <a:xfrm>
              <a:off x="3600" y="1920"/>
              <a:ext cx="288" cy="480"/>
              <a:chOff x="3936" y="1824"/>
              <a:chExt cx="720" cy="480"/>
            </a:xfrm>
          </p:grpSpPr>
          <p:sp>
            <p:nvSpPr>
              <p:cNvPr id="19468" name="Line 13"/>
              <p:cNvSpPr>
                <a:spLocks noChangeShapeType="1"/>
              </p:cNvSpPr>
              <p:nvPr/>
            </p:nvSpPr>
            <p:spPr bwMode="auto">
              <a:xfrm>
                <a:off x="3936" y="1824"/>
                <a:ext cx="0" cy="96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19469" name="Line 14"/>
              <p:cNvSpPr>
                <a:spLocks noChangeShapeType="1"/>
              </p:cNvSpPr>
              <p:nvPr/>
            </p:nvSpPr>
            <p:spPr bwMode="auto">
              <a:xfrm flipH="1">
                <a:off x="3936" y="1920"/>
                <a:ext cx="720" cy="0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l-GR"/>
              </a:p>
            </p:txBody>
          </p:sp>
          <p:sp>
            <p:nvSpPr>
              <p:cNvPr id="19470" name="Line 15"/>
              <p:cNvSpPr>
                <a:spLocks noChangeShapeType="1"/>
              </p:cNvSpPr>
              <p:nvPr/>
            </p:nvSpPr>
            <p:spPr bwMode="auto">
              <a:xfrm>
                <a:off x="4656" y="1920"/>
                <a:ext cx="0" cy="384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l-GR"/>
              </a:p>
            </p:txBody>
          </p:sp>
        </p:grpSp>
      </p:grpSp>
      <p:sp>
        <p:nvSpPr>
          <p:cNvPr id="19465" name="Text Box 16"/>
          <p:cNvSpPr txBox="1">
            <a:spLocks noChangeArrowheads="1"/>
          </p:cNvSpPr>
          <p:nvPr/>
        </p:nvSpPr>
        <p:spPr bwMode="auto">
          <a:xfrm>
            <a:off x="762000" y="5881688"/>
            <a:ext cx="3829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l-GR" sz="2000"/>
              <a:t>Δείτε το παράδειγμα</a:t>
            </a:r>
            <a:r>
              <a:rPr lang="en-US" sz="2000"/>
              <a:t> SquareSum.cs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9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9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9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9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9719" grpId="0" autoUpdateAnimBg="0"/>
      <p:bldP spid="4997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CAC9F9C-6BC5-4365-BC2A-7621913DFAFE}" type="slidenum">
              <a:rPr lang="en-US" sz="1200" smtClean="0">
                <a:latin typeface="Tahoma" pitchFamily="34" charset="0"/>
              </a:rPr>
              <a:pPr/>
              <a:t>14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3200" smtClean="0"/>
              <a:t>Περισσότερα Παραδείγματα με μεθόδους</a:t>
            </a:r>
            <a:endParaRPr lang="en-US" sz="3200" smtClean="0"/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3820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l-GR" dirty="0" smtClean="0"/>
              <a:t>Η κλάση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Console</a:t>
            </a:r>
          </a:p>
          <a:p>
            <a:pPr lvl="1" eaLnBrk="1" hangingPunct="1">
              <a:defRPr/>
            </a:pPr>
            <a:r>
              <a:rPr lang="el-GR" dirty="0" smtClean="0"/>
              <a:t>Οι μέθοδοι </a:t>
            </a:r>
            <a:r>
              <a:rPr lang="en-US" dirty="0" smtClean="0">
                <a:latin typeface="Courier New" pitchFamily="49" charset="0"/>
              </a:rPr>
              <a:t>Write </a:t>
            </a:r>
            <a:r>
              <a:rPr lang="el-GR" dirty="0" smtClean="0">
                <a:latin typeface="Courier New" pitchFamily="49" charset="0"/>
              </a:rPr>
              <a:t>και</a:t>
            </a:r>
            <a:r>
              <a:rPr lang="en-US" dirty="0" smtClean="0">
                <a:latin typeface="Courier New" pitchFamily="49" charset="0"/>
              </a:rPr>
              <a:t> WriteLine</a:t>
            </a:r>
            <a:endParaRPr lang="en-US" dirty="0" smtClean="0"/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endParaRPr lang="en-US" sz="1400" dirty="0" smtClean="0"/>
          </a:p>
          <a:p>
            <a:pPr eaLnBrk="1" hangingPunct="1">
              <a:defRPr/>
            </a:pPr>
            <a:r>
              <a:rPr lang="el-GR" dirty="0" smtClean="0"/>
              <a:t>Η κλάση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String</a:t>
            </a:r>
          </a:p>
          <a:p>
            <a:pPr lvl="1" eaLnBrk="1" hangingPunct="1">
              <a:defRPr/>
            </a:pPr>
            <a:r>
              <a:rPr lang="el-GR" dirty="0" smtClean="0"/>
              <a:t>Η μέθοδος </a:t>
            </a:r>
            <a:r>
              <a:rPr lang="en-US" dirty="0" smtClean="0">
                <a:latin typeface="Courier New" pitchFamily="49" charset="0"/>
              </a:rPr>
              <a:t>Format</a:t>
            </a:r>
            <a:r>
              <a:rPr lang="en-US" dirty="0" smtClean="0"/>
              <a:t> </a:t>
            </a:r>
            <a:r>
              <a:rPr lang="el-GR" dirty="0" smtClean="0"/>
              <a:t>Π.χ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sz="20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urier New" pitchFamily="49" charset="0"/>
              </a:rPr>
              <a:t>String</a:t>
            </a:r>
            <a:r>
              <a:rPr lang="en-US" sz="2000" b="1" dirty="0" err="1" smtClean="0">
                <a:latin typeface="Courier New" pitchFamily="49" charset="0"/>
              </a:rPr>
              <a:t>.Format</a:t>
            </a:r>
            <a:r>
              <a:rPr lang="en-US" sz="2000" b="1" dirty="0" smtClean="0">
                <a:latin typeface="Courier New" pitchFamily="49" charset="0"/>
              </a:rPr>
              <a:t>( </a:t>
            </a:r>
            <a:r>
              <a:rPr lang="en-US" sz="2000" b="1" dirty="0" smtClean="0">
                <a:solidFill>
                  <a:srgbClr val="CC0000"/>
                </a:solidFill>
                <a:latin typeface="Courier New" pitchFamily="49" charset="0"/>
              </a:rPr>
              <a:t>“{0:C}”</a:t>
            </a:r>
            <a:r>
              <a:rPr lang="en-US" sz="2000" b="1" dirty="0" smtClean="0">
                <a:latin typeface="Courier New" pitchFamily="49" charset="0"/>
              </a:rPr>
              <a:t>, 2.0 )</a:t>
            </a:r>
          </a:p>
          <a:p>
            <a:pPr lvl="1" eaLnBrk="1" hangingPunct="1">
              <a:buFont typeface="ZapfDingbats" pitchFamily="82" charset="2"/>
              <a:buNone/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l-GR" dirty="0" smtClean="0"/>
              <a:t>Δείτε το παράδειγμα</a:t>
            </a:r>
            <a:r>
              <a:rPr lang="en-US" dirty="0" smtClean="0"/>
              <a:t> </a:t>
            </a:r>
            <a:r>
              <a:rPr lang="en-US" dirty="0" err="1" smtClean="0"/>
              <a:t>TestMethod.cs</a:t>
            </a:r>
            <a:endParaRPr lang="en-US" sz="2000" dirty="0" smtClean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CABC3DE-D624-42EE-83EA-6AD05947345D}" type="slidenum">
              <a:rPr lang="en-US" sz="1200" smtClean="0">
                <a:latin typeface="Tahoma" pitchFamily="34" charset="0"/>
              </a:rPr>
              <a:pPr/>
              <a:t>15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pPr algn="ctr" eaLnBrk="1" hangingPunct="1"/>
            <a:r>
              <a:rPr lang="el-GR" sz="3200" smtClean="0"/>
              <a:t>Περισσότερα Παραδείγματα με μεθόδους/τάξεις</a:t>
            </a:r>
            <a:endParaRPr lang="en-US" sz="3200" smtClean="0"/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82000" cy="5486400"/>
          </a:xfrm>
        </p:spPr>
        <p:txBody>
          <a:bodyPr/>
          <a:lstStyle/>
          <a:p>
            <a:pPr eaLnBrk="1" hangingPunct="1"/>
            <a:r>
              <a:rPr lang="el-GR" dirty="0" smtClean="0"/>
              <a:t>Η κλάση </a:t>
            </a:r>
            <a:r>
              <a:rPr lang="en-US" dirty="0" err="1" smtClean="0">
                <a:solidFill>
                  <a:schemeClr val="accent2"/>
                </a:solidFill>
              </a:rPr>
              <a:t>MessageBox</a:t>
            </a:r>
            <a:endParaRPr lang="en-US" dirty="0" smtClean="0">
              <a:solidFill>
                <a:schemeClr val="accent2"/>
              </a:solidFill>
            </a:endParaRPr>
          </a:p>
          <a:p>
            <a:pPr lvl="1" eaLnBrk="1" hangingPunct="1"/>
            <a:r>
              <a:rPr lang="el-GR" dirty="0" smtClean="0"/>
              <a:t>Η μέθοδος</a:t>
            </a:r>
            <a:r>
              <a:rPr lang="en-US" dirty="0" smtClean="0"/>
              <a:t> </a:t>
            </a:r>
            <a:r>
              <a:rPr lang="en-US" b="1" i="1" dirty="0" smtClean="0">
                <a:latin typeface="Courier New" pitchFamily="49" charset="0"/>
              </a:rPr>
              <a:t>Show</a:t>
            </a:r>
            <a:r>
              <a:rPr lang="en-US" dirty="0" smtClean="0"/>
              <a:t> </a:t>
            </a:r>
            <a:r>
              <a:rPr lang="el-GR" dirty="0" smtClean="0"/>
              <a:t>χρησιμοποιεί 4 παραμέτρους</a:t>
            </a:r>
            <a:endParaRPr lang="en-US" dirty="0" smtClean="0"/>
          </a:p>
          <a:p>
            <a:pPr lvl="2" eaLnBrk="1" hangingPunct="1"/>
            <a:r>
              <a:rPr lang="el-GR" dirty="0" smtClean="0"/>
              <a:t>Το κείμενο που εμφανίζεται</a:t>
            </a:r>
            <a:r>
              <a:rPr lang="en-US" dirty="0" smtClean="0"/>
              <a:t>, </a:t>
            </a:r>
            <a:r>
              <a:rPr lang="el-GR" dirty="0" smtClean="0"/>
              <a:t>τίτλο</a:t>
            </a:r>
            <a:r>
              <a:rPr lang="en-US" dirty="0" smtClean="0"/>
              <a:t>, </a:t>
            </a:r>
            <a:r>
              <a:rPr lang="el-GR" dirty="0" smtClean="0"/>
              <a:t>κουμπιά και εικονίδιο</a:t>
            </a:r>
            <a:endParaRPr lang="en-US" dirty="0" smtClean="0"/>
          </a:p>
        </p:txBody>
      </p:sp>
      <p:grpSp>
        <p:nvGrpSpPr>
          <p:cNvPr id="21509" name="Group 4"/>
          <p:cNvGrpSpPr>
            <a:grpSpLocks/>
          </p:cNvGrpSpPr>
          <p:nvPr/>
        </p:nvGrpSpPr>
        <p:grpSpPr bwMode="auto">
          <a:xfrm>
            <a:off x="1143000" y="3505200"/>
            <a:ext cx="6542088" cy="1544638"/>
            <a:chOff x="216" y="3120"/>
            <a:chExt cx="4121" cy="973"/>
          </a:xfrm>
        </p:grpSpPr>
        <p:pic>
          <p:nvPicPr>
            <p:cNvPr id="21510" name="Picture 5" descr="0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3130"/>
              <a:ext cx="1680" cy="8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1" name="Rectangle 6"/>
            <p:cNvSpPr>
              <a:spLocks noChangeArrowheads="1"/>
            </p:cNvSpPr>
            <p:nvPr/>
          </p:nvSpPr>
          <p:spPr bwMode="auto">
            <a:xfrm>
              <a:off x="240" y="3120"/>
              <a:ext cx="864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l-GR" sz="12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Παράμετρος </a:t>
              </a:r>
              <a:r>
                <a:rPr lang="en-US" sz="12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4: </a:t>
              </a:r>
              <a:r>
                <a:rPr lang="en-US" sz="1200" b="1">
                  <a:solidFill>
                    <a:srgbClr val="000000"/>
                  </a:solidFill>
                  <a:latin typeface="Courier New" pitchFamily="49" charset="0"/>
                  <a:cs typeface="Times New Roman" pitchFamily="18" charset="0"/>
                </a:rPr>
                <a:t>MessageBox</a:t>
              </a:r>
              <a:r>
                <a:rPr lang="en-US" sz="1200" b="1">
                  <a:solidFill>
                    <a:srgbClr val="000000"/>
                  </a:solidFill>
                  <a:latin typeface="Courier" pitchFamily="49" charset="0"/>
                  <a:cs typeface="Times New Roman" pitchFamily="18" charset="0"/>
                </a:rPr>
                <a:t> </a:t>
              </a:r>
              <a:r>
                <a:rPr lang="en-US" sz="12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Icon (</a:t>
              </a:r>
              <a:r>
                <a:rPr lang="el-GR" sz="12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Προαιρετικό</a:t>
              </a:r>
              <a:r>
                <a:rPr lang="en-US" sz="12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)</a:t>
              </a:r>
            </a:p>
          </p:txBody>
        </p:sp>
        <p:sp>
          <p:nvSpPr>
            <p:cNvPr id="21512" name="Rectangle 7"/>
            <p:cNvSpPr>
              <a:spLocks noChangeArrowheads="1"/>
            </p:cNvSpPr>
            <p:nvPr/>
          </p:nvSpPr>
          <p:spPr bwMode="auto">
            <a:xfrm>
              <a:off x="216" y="3744"/>
              <a:ext cx="984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l-GR" sz="1200" dirty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Παράμετρος </a:t>
              </a:r>
              <a:r>
                <a:rPr lang="en-US" sz="1200" dirty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3</a:t>
              </a:r>
              <a:r>
                <a:rPr lang="en-US" sz="12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:</a:t>
              </a:r>
              <a:r>
                <a:rPr lang="el-GR" sz="12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 το κουμπί</a:t>
              </a:r>
              <a:r>
                <a:rPr lang="en-US" sz="12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 </a:t>
              </a:r>
              <a:r>
                <a:rPr lang="en-US" sz="1200" b="1" dirty="0" smtClean="0">
                  <a:solidFill>
                    <a:srgbClr val="000000"/>
                  </a:solidFill>
                  <a:latin typeface="Helvetica" pitchFamily="34" charset="0"/>
                  <a:cs typeface="Times New Roman" pitchFamily="18" charset="0"/>
                </a:rPr>
                <a:t>OK</a:t>
              </a:r>
              <a:r>
                <a:rPr lang="en-US" sz="12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. </a:t>
              </a:r>
              <a:r>
                <a:rPr lang="en-US" sz="1200" dirty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(</a:t>
              </a:r>
              <a:r>
                <a:rPr lang="el-GR" sz="1200" dirty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Προαιρετικό</a:t>
              </a:r>
              <a:r>
                <a:rPr lang="en-US" sz="1200" dirty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)</a:t>
              </a:r>
            </a:p>
          </p:txBody>
        </p:sp>
        <p:sp>
          <p:nvSpPr>
            <p:cNvPr id="21513" name="Rectangle 8"/>
            <p:cNvSpPr>
              <a:spLocks noChangeArrowheads="1"/>
            </p:cNvSpPr>
            <p:nvPr/>
          </p:nvSpPr>
          <p:spPr bwMode="auto">
            <a:xfrm>
              <a:off x="1051" y="3831"/>
              <a:ext cx="27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 </a:t>
              </a:r>
              <a:endParaRPr lang="en-US" sz="1600">
                <a:cs typeface="Times New Roman" pitchFamily="18" charset="0"/>
              </a:endParaRPr>
            </a:p>
          </p:txBody>
        </p:sp>
        <p:sp>
          <p:nvSpPr>
            <p:cNvPr id="21514" name="Rectangle 9"/>
            <p:cNvSpPr>
              <a:spLocks noChangeArrowheads="1"/>
            </p:cNvSpPr>
            <p:nvPr/>
          </p:nvSpPr>
          <p:spPr bwMode="auto">
            <a:xfrm>
              <a:off x="3288" y="3264"/>
              <a:ext cx="1049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l-GR" sz="12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Παράμετρος </a:t>
              </a:r>
              <a:r>
                <a:rPr lang="en-US" sz="12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2: </a:t>
              </a:r>
              <a:r>
                <a:rPr lang="el-GR" sz="12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Τίτλος παραθύρου</a:t>
              </a:r>
              <a:r>
                <a:rPr lang="en-US" sz="12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 (</a:t>
              </a:r>
              <a:r>
                <a:rPr lang="el-GR" sz="12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Προαιρετικό</a:t>
              </a:r>
              <a:r>
                <a:rPr lang="en-US" sz="12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)</a:t>
              </a:r>
            </a:p>
          </p:txBody>
        </p:sp>
        <p:sp>
          <p:nvSpPr>
            <p:cNvPr id="21515" name="Rectangle 10"/>
            <p:cNvSpPr>
              <a:spLocks noChangeArrowheads="1"/>
            </p:cNvSpPr>
            <p:nvPr/>
          </p:nvSpPr>
          <p:spPr bwMode="auto">
            <a:xfrm>
              <a:off x="3288" y="3696"/>
              <a:ext cx="954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l-GR" sz="12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Παράμετρος </a:t>
              </a:r>
              <a:r>
                <a:rPr lang="en-US" sz="12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1: </a:t>
              </a:r>
              <a:r>
                <a:rPr lang="el-GR" sz="12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Το μήνυμα που θα απεικονιστεί </a:t>
              </a:r>
              <a:endParaRPr lang="en-US" sz="1200">
                <a:solidFill>
                  <a:srgbClr val="000000"/>
                </a:solidFill>
                <a:latin typeface="AvantGarde" pitchFamily="34" charset="0"/>
                <a:cs typeface="Times New Roman" pitchFamily="18" charset="0"/>
              </a:endParaRPr>
            </a:p>
          </p:txBody>
        </p:sp>
        <p:sp>
          <p:nvSpPr>
            <p:cNvPr id="21516" name="Line 11"/>
            <p:cNvSpPr>
              <a:spLocks noChangeShapeType="1"/>
            </p:cNvSpPr>
            <p:nvPr/>
          </p:nvSpPr>
          <p:spPr bwMode="auto">
            <a:xfrm>
              <a:off x="1152" y="3312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  <p:sp>
          <p:nvSpPr>
            <p:cNvPr id="21517" name="Line 12"/>
            <p:cNvSpPr>
              <a:spLocks noChangeShapeType="1"/>
            </p:cNvSpPr>
            <p:nvPr/>
          </p:nvSpPr>
          <p:spPr bwMode="auto">
            <a:xfrm flipV="1">
              <a:off x="1104" y="3840"/>
              <a:ext cx="81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  <p:sp>
          <p:nvSpPr>
            <p:cNvPr id="21518" name="Line 13"/>
            <p:cNvSpPr>
              <a:spLocks noChangeShapeType="1"/>
            </p:cNvSpPr>
            <p:nvPr/>
          </p:nvSpPr>
          <p:spPr bwMode="auto">
            <a:xfrm flipH="1" flipV="1">
              <a:off x="2592" y="3312"/>
              <a:ext cx="62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  <p:sp>
          <p:nvSpPr>
            <p:cNvPr id="21519" name="Line 14"/>
            <p:cNvSpPr>
              <a:spLocks noChangeShapeType="1"/>
            </p:cNvSpPr>
            <p:nvPr/>
          </p:nvSpPr>
          <p:spPr bwMode="auto">
            <a:xfrm flipH="1" flipV="1">
              <a:off x="2448" y="3504"/>
              <a:ext cx="768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Sum.cs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Program Output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228600"/>
            <a:ext cx="6934200" cy="43434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   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// Sum.cs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   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// Summation with the for structure.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3 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4 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using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System;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5 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using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System.Windows.Forms;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6 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7 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class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Sum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8 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{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9 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static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void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Main(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string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[] args ) 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10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{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11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int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sum =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0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12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13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for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( </a:t>
            </a:r>
            <a:r>
              <a:rPr lang="en-US" smtClean="0">
                <a:solidFill>
                  <a:srgbClr val="275AFF"/>
                </a:solidFill>
                <a:cs typeface="Courier New" pitchFamily="49" charset="0"/>
              </a:rPr>
              <a:t>int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number =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2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; number &lt;=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100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; number +=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2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)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14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sum += number;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15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16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MessageBox.Show(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"The sum is 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+ sum, </a:t>
            </a: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17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             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 "Sum Even Integers from 2 to 100"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,</a:t>
            </a: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18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           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MessageBoxButtons.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OK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,</a:t>
            </a:r>
          </a:p>
          <a:p>
            <a:pPr eaLnBrk="1" hangingPunct="1"/>
            <a:r>
              <a:rPr lang="en-US" u="sng" smtClean="0">
                <a:solidFill>
                  <a:srgbClr val="5F5F5F"/>
                </a:solidFill>
                <a:cs typeface="Times New Roman" pitchFamily="18" charset="0"/>
              </a:rPr>
              <a:t>19</a:t>
            </a:r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                    MessageBoxIcon.</a:t>
            </a:r>
            <a:r>
              <a:rPr lang="en-US" smtClean="0">
                <a:solidFill>
                  <a:srgbClr val="4DA6FF"/>
                </a:solidFill>
                <a:cs typeface="Courier New" pitchFamily="49" charset="0"/>
              </a:rPr>
              <a:t>Information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);</a:t>
            </a: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20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21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   }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// end method Main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22   </a:t>
            </a:r>
            <a:endParaRPr lang="en-US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/>
            <a:r>
              <a:rPr lang="en-US" smtClean="0">
                <a:solidFill>
                  <a:srgbClr val="5F5F5F"/>
                </a:solidFill>
                <a:cs typeface="Times New Roman" pitchFamily="18" charset="0"/>
              </a:rPr>
              <a:t>23   </a:t>
            </a:r>
            <a:r>
              <a:rPr lang="en-US" smtClean="0">
                <a:solidFill>
                  <a:srgbClr val="000000"/>
                </a:solidFill>
                <a:cs typeface="Times New Roman" pitchFamily="18" charset="0"/>
              </a:rPr>
              <a:t>} </a:t>
            </a:r>
            <a:r>
              <a:rPr lang="en-US" smtClean="0">
                <a:solidFill>
                  <a:srgbClr val="008000"/>
                </a:solidFill>
                <a:cs typeface="Courier New" pitchFamily="49" charset="0"/>
              </a:rPr>
              <a:t>// end class Sum</a:t>
            </a:r>
          </a:p>
        </p:txBody>
      </p:sp>
      <p:grpSp>
        <p:nvGrpSpPr>
          <p:cNvPr id="22532" name="Group 4"/>
          <p:cNvGrpSpPr>
            <a:grpSpLocks/>
          </p:cNvGrpSpPr>
          <p:nvPr/>
        </p:nvGrpSpPr>
        <p:grpSpPr bwMode="auto">
          <a:xfrm>
            <a:off x="342900" y="4953000"/>
            <a:ext cx="6515100" cy="1408113"/>
            <a:chOff x="216" y="3120"/>
            <a:chExt cx="4104" cy="887"/>
          </a:xfrm>
        </p:grpSpPr>
        <p:pic>
          <p:nvPicPr>
            <p:cNvPr id="22545" name="Picture 5" descr="0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3130"/>
              <a:ext cx="1680" cy="8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46" name="Rectangle 6"/>
            <p:cNvSpPr>
              <a:spLocks noChangeArrowheads="1"/>
            </p:cNvSpPr>
            <p:nvPr/>
          </p:nvSpPr>
          <p:spPr bwMode="auto">
            <a:xfrm>
              <a:off x="240" y="3120"/>
              <a:ext cx="864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l-GR" sz="12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4</a:t>
              </a:r>
              <a:r>
                <a:rPr lang="el-GR" sz="1200" baseline="300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ο</a:t>
              </a:r>
              <a:r>
                <a:rPr lang="el-GR" sz="12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 όρισμα</a:t>
              </a:r>
              <a:r>
                <a:rPr lang="en-US" sz="12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: </a:t>
              </a:r>
              <a:r>
                <a:rPr lang="el-GR" sz="12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Εικονίδιο</a:t>
              </a:r>
              <a:r>
                <a:rPr lang="en-US" sz="12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 (</a:t>
              </a:r>
              <a:r>
                <a:rPr lang="el-GR" sz="1200" dirty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Προαιρετικό</a:t>
              </a:r>
              <a:r>
                <a:rPr lang="en-US" sz="12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)</a:t>
              </a:r>
              <a:endParaRPr lang="en-US" sz="1200" dirty="0">
                <a:solidFill>
                  <a:srgbClr val="000000"/>
                </a:solidFill>
                <a:latin typeface="AvantGarde" pitchFamily="34" charset="0"/>
                <a:cs typeface="Times New Roman" pitchFamily="18" charset="0"/>
              </a:endParaRPr>
            </a:p>
          </p:txBody>
        </p:sp>
        <p:sp>
          <p:nvSpPr>
            <p:cNvPr id="22547" name="Rectangle 7"/>
            <p:cNvSpPr>
              <a:spLocks noChangeArrowheads="1"/>
            </p:cNvSpPr>
            <p:nvPr/>
          </p:nvSpPr>
          <p:spPr bwMode="auto">
            <a:xfrm>
              <a:off x="216" y="3744"/>
              <a:ext cx="984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2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3</a:t>
              </a:r>
              <a:r>
                <a:rPr lang="el-GR" sz="1200" baseline="300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ο</a:t>
              </a:r>
              <a:r>
                <a:rPr lang="el-GR" sz="12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 όρισμα</a:t>
              </a:r>
              <a:r>
                <a:rPr lang="en-US" sz="12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: </a:t>
              </a:r>
              <a:r>
                <a:rPr lang="en-US" sz="1200" b="1" dirty="0">
                  <a:solidFill>
                    <a:srgbClr val="000000"/>
                  </a:solidFill>
                  <a:latin typeface="Helvetica" pitchFamily="34" charset="0"/>
                  <a:cs typeface="Times New Roman" pitchFamily="18" charset="0"/>
                </a:rPr>
                <a:t>OK </a:t>
              </a:r>
              <a:r>
                <a:rPr lang="en-US" sz="12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d</a:t>
              </a:r>
              <a:r>
                <a:rPr lang="el-GR" sz="12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κουμπί</a:t>
              </a:r>
              <a:r>
                <a:rPr lang="en-US" sz="12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. (</a:t>
              </a:r>
              <a:r>
                <a:rPr lang="el-GR" sz="1200" dirty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Προαιρετικό</a:t>
              </a:r>
              <a:r>
                <a:rPr lang="en-US" sz="12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)</a:t>
              </a:r>
              <a:endParaRPr lang="en-US" sz="1200" dirty="0">
                <a:solidFill>
                  <a:srgbClr val="000000"/>
                </a:solidFill>
                <a:latin typeface="AvantGarde" pitchFamily="34" charset="0"/>
                <a:cs typeface="Times New Roman" pitchFamily="18" charset="0"/>
              </a:endParaRPr>
            </a:p>
          </p:txBody>
        </p:sp>
        <p:sp>
          <p:nvSpPr>
            <p:cNvPr id="22548" name="Rectangle 8"/>
            <p:cNvSpPr>
              <a:spLocks noChangeArrowheads="1"/>
            </p:cNvSpPr>
            <p:nvPr/>
          </p:nvSpPr>
          <p:spPr bwMode="auto">
            <a:xfrm>
              <a:off x="1051" y="3831"/>
              <a:ext cx="27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 </a:t>
              </a:r>
              <a:endParaRPr lang="en-US" sz="1600">
                <a:solidFill>
                  <a:srgbClr val="000000"/>
                </a:solidFill>
                <a:cs typeface="Times New Roman" pitchFamily="18" charset="0"/>
              </a:endParaRPr>
            </a:p>
          </p:txBody>
        </p:sp>
        <p:sp>
          <p:nvSpPr>
            <p:cNvPr id="22549" name="Rectangle 9"/>
            <p:cNvSpPr>
              <a:spLocks noChangeArrowheads="1"/>
            </p:cNvSpPr>
            <p:nvPr/>
          </p:nvSpPr>
          <p:spPr bwMode="auto">
            <a:xfrm>
              <a:off x="3271" y="3312"/>
              <a:ext cx="1049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2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2</a:t>
              </a:r>
              <a:r>
                <a:rPr lang="el-GR" sz="1200" baseline="300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ο</a:t>
              </a:r>
              <a:r>
                <a:rPr lang="el-GR" sz="12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 όρισμα</a:t>
              </a:r>
              <a:r>
                <a:rPr lang="en-US" sz="12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: </a:t>
              </a:r>
              <a:r>
                <a:rPr lang="el-GR" sz="12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Τίτλος του παραθύρου</a:t>
              </a:r>
              <a:r>
                <a:rPr lang="en-US" sz="12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 (</a:t>
              </a:r>
              <a:r>
                <a:rPr lang="el-GR" sz="12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Προαιρετικό</a:t>
              </a:r>
              <a:r>
                <a:rPr lang="en-US" sz="12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)</a:t>
              </a:r>
              <a:endParaRPr lang="en-US" sz="1200" dirty="0">
                <a:solidFill>
                  <a:srgbClr val="000000"/>
                </a:solidFill>
                <a:latin typeface="AvantGarde" pitchFamily="34" charset="0"/>
                <a:cs typeface="Times New Roman" pitchFamily="18" charset="0"/>
              </a:endParaRPr>
            </a:p>
          </p:txBody>
        </p:sp>
        <p:sp>
          <p:nvSpPr>
            <p:cNvPr id="22550" name="Rectangle 10"/>
            <p:cNvSpPr>
              <a:spLocks noChangeArrowheads="1"/>
            </p:cNvSpPr>
            <p:nvPr/>
          </p:nvSpPr>
          <p:spPr bwMode="auto">
            <a:xfrm>
              <a:off x="3264" y="3706"/>
              <a:ext cx="954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l-GR" sz="12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1</a:t>
              </a:r>
              <a:r>
                <a:rPr lang="el-GR" sz="1200" baseline="300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ο</a:t>
              </a:r>
              <a:r>
                <a:rPr lang="el-GR" sz="12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 όρισμα</a:t>
              </a:r>
              <a:r>
                <a:rPr lang="en-US" sz="12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: </a:t>
              </a:r>
              <a:r>
                <a:rPr lang="el-GR" sz="1200" dirty="0" smtClean="0">
                  <a:solidFill>
                    <a:srgbClr val="000000"/>
                  </a:solidFill>
                  <a:latin typeface="AvantGarde" pitchFamily="34" charset="0"/>
                  <a:cs typeface="Times New Roman" pitchFamily="18" charset="0"/>
                </a:rPr>
                <a:t>Το μήνυμα που θα απεικονίσει</a:t>
              </a:r>
              <a:endParaRPr lang="en-US" sz="1200" dirty="0">
                <a:solidFill>
                  <a:srgbClr val="000000"/>
                </a:solidFill>
                <a:latin typeface="AvantGarde" pitchFamily="34" charset="0"/>
                <a:cs typeface="Times New Roman" pitchFamily="18" charset="0"/>
              </a:endParaRPr>
            </a:p>
          </p:txBody>
        </p:sp>
        <p:sp>
          <p:nvSpPr>
            <p:cNvPr id="22551" name="Line 11"/>
            <p:cNvSpPr>
              <a:spLocks noChangeShapeType="1"/>
            </p:cNvSpPr>
            <p:nvPr/>
          </p:nvSpPr>
          <p:spPr bwMode="auto">
            <a:xfrm>
              <a:off x="1152" y="3312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  <p:sp>
          <p:nvSpPr>
            <p:cNvPr id="22552" name="Line 12"/>
            <p:cNvSpPr>
              <a:spLocks noChangeShapeType="1"/>
            </p:cNvSpPr>
            <p:nvPr/>
          </p:nvSpPr>
          <p:spPr bwMode="auto">
            <a:xfrm flipV="1">
              <a:off x="1104" y="3840"/>
              <a:ext cx="816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  <p:sp>
          <p:nvSpPr>
            <p:cNvPr id="22553" name="Line 13"/>
            <p:cNvSpPr>
              <a:spLocks noChangeShapeType="1"/>
            </p:cNvSpPr>
            <p:nvPr/>
          </p:nvSpPr>
          <p:spPr bwMode="auto">
            <a:xfrm flipH="1" flipV="1">
              <a:off x="2592" y="3312"/>
              <a:ext cx="62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  <p:sp>
          <p:nvSpPr>
            <p:cNvPr id="22554" name="Line 14"/>
            <p:cNvSpPr>
              <a:spLocks noChangeShapeType="1"/>
            </p:cNvSpPr>
            <p:nvPr/>
          </p:nvSpPr>
          <p:spPr bwMode="auto">
            <a:xfrm flipH="1" flipV="1">
              <a:off x="2448" y="3504"/>
              <a:ext cx="768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3892550" y="3082925"/>
            <a:ext cx="3851275" cy="346075"/>
            <a:chOff x="2084" y="1968"/>
            <a:chExt cx="2426" cy="218"/>
          </a:xfrm>
        </p:grpSpPr>
        <p:sp>
          <p:nvSpPr>
            <p:cNvPr id="22543" name="Text Box 16"/>
            <p:cNvSpPr txBox="1">
              <a:spLocks noChangeArrowheads="1"/>
            </p:cNvSpPr>
            <p:nvPr/>
          </p:nvSpPr>
          <p:spPr bwMode="auto">
            <a:xfrm>
              <a:off x="3044" y="1968"/>
              <a:ext cx="1466" cy="213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 dirty="0">
                  <a:solidFill>
                    <a:srgbClr val="000000"/>
                  </a:solidFill>
                  <a:cs typeface="Times New Roman" pitchFamily="18" charset="0"/>
                </a:rPr>
                <a:t>Επιλογή του</a:t>
              </a:r>
              <a:r>
                <a:rPr lang="en-US" sz="1600" dirty="0">
                  <a:solidFill>
                    <a:srgbClr val="000000"/>
                  </a:solidFill>
                  <a:cs typeface="Times New Roman" pitchFamily="18" charset="0"/>
                </a:rPr>
                <a:t> </a:t>
              </a:r>
              <a:r>
                <a:rPr lang="en-US" sz="1600" b="1" dirty="0">
                  <a:solidFill>
                    <a:srgbClr val="000000"/>
                  </a:solidFill>
                  <a:latin typeface="Helvetica" pitchFamily="34" charset="0"/>
                  <a:cs typeface="Times New Roman" pitchFamily="18" charset="0"/>
                </a:rPr>
                <a:t>OK</a:t>
              </a:r>
              <a:r>
                <a:rPr lang="en-US" sz="1600" dirty="0">
                  <a:solidFill>
                    <a:srgbClr val="000000"/>
                  </a:solidFill>
                  <a:cs typeface="Times New Roman" pitchFamily="18" charset="0"/>
                </a:rPr>
                <a:t> </a:t>
              </a:r>
              <a:r>
                <a:rPr lang="el-GR" sz="1600" dirty="0" smtClean="0">
                  <a:solidFill>
                    <a:srgbClr val="000000"/>
                  </a:solidFill>
                  <a:cs typeface="Times New Roman" pitchFamily="18" charset="0"/>
                </a:rPr>
                <a:t>(κουμπί)</a:t>
              </a:r>
              <a:endParaRPr lang="en-US" sz="1600" dirty="0">
                <a:solidFill>
                  <a:srgbClr val="000000"/>
                </a:solidFill>
                <a:cs typeface="Times New Roman" pitchFamily="18" charset="0"/>
              </a:endParaRPr>
            </a:p>
          </p:txBody>
        </p:sp>
        <p:sp>
          <p:nvSpPr>
            <p:cNvPr id="22544" name="Line 17"/>
            <p:cNvSpPr>
              <a:spLocks noChangeShapeType="1"/>
            </p:cNvSpPr>
            <p:nvPr/>
          </p:nvSpPr>
          <p:spPr bwMode="auto">
            <a:xfrm flipH="1">
              <a:off x="2084" y="2065"/>
              <a:ext cx="960" cy="12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4876800" y="3524250"/>
            <a:ext cx="3400425" cy="584200"/>
            <a:chOff x="2592" y="2186"/>
            <a:chExt cx="2142" cy="368"/>
          </a:xfrm>
        </p:grpSpPr>
        <p:sp>
          <p:nvSpPr>
            <p:cNvPr id="22541" name="Text Box 19"/>
            <p:cNvSpPr txBox="1">
              <a:spLocks noChangeArrowheads="1"/>
            </p:cNvSpPr>
            <p:nvPr/>
          </p:nvSpPr>
          <p:spPr bwMode="auto">
            <a:xfrm>
              <a:off x="3044" y="2186"/>
              <a:ext cx="1690" cy="36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>
                  <a:solidFill>
                    <a:srgbClr val="000000"/>
                  </a:solidFill>
                  <a:cs typeface="Times New Roman" pitchFamily="18" charset="0"/>
                </a:rPr>
                <a:t>Επιλέγουμε</a:t>
              </a:r>
              <a:r>
                <a:rPr lang="en-US" sz="1600">
                  <a:solidFill>
                    <a:srgbClr val="000000"/>
                  </a:solidFill>
                  <a:cs typeface="Times New Roman" pitchFamily="18" charset="0"/>
                </a:rPr>
                <a:t> </a:t>
              </a:r>
              <a:r>
                <a:rPr lang="el-GR" sz="1600">
                  <a:solidFill>
                    <a:srgbClr val="000000"/>
                  </a:solidFill>
                  <a:cs typeface="Times New Roman" pitchFamily="18" charset="0"/>
                </a:rPr>
                <a:t>το εικονίδιο </a:t>
              </a:r>
              <a:r>
                <a:rPr lang="en-US" sz="1600">
                  <a:solidFill>
                    <a:srgbClr val="000000"/>
                  </a:solidFill>
                  <a:cs typeface="Times New Roman" pitchFamily="18" charset="0"/>
                </a:rPr>
                <a:t>information icon</a:t>
              </a:r>
            </a:p>
          </p:txBody>
        </p:sp>
        <p:sp>
          <p:nvSpPr>
            <p:cNvPr id="22542" name="Line 20"/>
            <p:cNvSpPr>
              <a:spLocks noChangeShapeType="1"/>
            </p:cNvSpPr>
            <p:nvPr/>
          </p:nvSpPr>
          <p:spPr bwMode="auto">
            <a:xfrm flipH="1" flipV="1">
              <a:off x="2592" y="2304"/>
              <a:ext cx="452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3149600" y="2265363"/>
            <a:ext cx="2955925" cy="706437"/>
            <a:chOff x="1984" y="1427"/>
            <a:chExt cx="1862" cy="445"/>
          </a:xfrm>
        </p:grpSpPr>
        <p:sp>
          <p:nvSpPr>
            <p:cNvPr id="22539" name="Text Box 31"/>
            <p:cNvSpPr txBox="1">
              <a:spLocks noChangeArrowheads="1"/>
            </p:cNvSpPr>
            <p:nvPr/>
          </p:nvSpPr>
          <p:spPr bwMode="auto">
            <a:xfrm>
              <a:off x="1984" y="1427"/>
              <a:ext cx="1862" cy="213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>
                  <a:solidFill>
                    <a:srgbClr val="000000"/>
                  </a:solidFill>
                  <a:cs typeface="Times New Roman" pitchFamily="18" charset="0"/>
                </a:rPr>
                <a:t>Το περιεχόμενο που θα εμφανίσει</a:t>
              </a:r>
              <a:endParaRPr lang="en-US" sz="1600">
                <a:solidFill>
                  <a:srgbClr val="000000"/>
                </a:solidFill>
                <a:cs typeface="Times New Roman" pitchFamily="18" charset="0"/>
              </a:endParaRPr>
            </a:p>
          </p:txBody>
        </p:sp>
        <p:sp>
          <p:nvSpPr>
            <p:cNvPr id="22540" name="Line 32"/>
            <p:cNvSpPr>
              <a:spLocks noChangeShapeType="1"/>
            </p:cNvSpPr>
            <p:nvPr/>
          </p:nvSpPr>
          <p:spPr bwMode="auto">
            <a:xfrm flipH="1">
              <a:off x="2256" y="1645"/>
              <a:ext cx="192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3581400" y="2438400"/>
            <a:ext cx="2817813" cy="839788"/>
            <a:chOff x="2256" y="1536"/>
            <a:chExt cx="1775" cy="529"/>
          </a:xfrm>
        </p:grpSpPr>
        <p:sp>
          <p:nvSpPr>
            <p:cNvPr id="22537" name="Text Box 34"/>
            <p:cNvSpPr txBox="1">
              <a:spLocks noChangeArrowheads="1"/>
            </p:cNvSpPr>
            <p:nvPr/>
          </p:nvSpPr>
          <p:spPr bwMode="auto">
            <a:xfrm>
              <a:off x="2645" y="1536"/>
              <a:ext cx="1386" cy="213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>
                  <a:solidFill>
                    <a:srgbClr val="000000"/>
                  </a:solidFill>
                  <a:cs typeface="Times New Roman" pitchFamily="18" charset="0"/>
                </a:rPr>
                <a:t>Ο τίτλος του παραθύρου</a:t>
              </a:r>
              <a:endParaRPr lang="en-US" sz="1600">
                <a:solidFill>
                  <a:srgbClr val="000000"/>
                </a:solidFill>
                <a:cs typeface="Times New Roman" pitchFamily="18" charset="0"/>
              </a:endParaRPr>
            </a:p>
          </p:txBody>
        </p:sp>
        <p:sp>
          <p:nvSpPr>
            <p:cNvPr id="22538" name="Line 35"/>
            <p:cNvSpPr>
              <a:spLocks noChangeShapeType="1"/>
            </p:cNvSpPr>
            <p:nvPr/>
          </p:nvSpPr>
          <p:spPr bwMode="auto">
            <a:xfrm flipH="1">
              <a:off x="2256" y="1754"/>
              <a:ext cx="768" cy="31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A8939B1-B6B5-40A2-9D43-A8B081197537}" type="slidenum">
              <a:rPr lang="en-US" sz="1200" smtClean="0">
                <a:latin typeface="Tahoma" pitchFamily="34" charset="0"/>
              </a:rPr>
              <a:pPr/>
              <a:t>17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MessageBox Buttons</a:t>
            </a:r>
          </a:p>
        </p:txBody>
      </p:sp>
      <p:graphicFrame>
        <p:nvGraphicFramePr>
          <p:cNvPr id="23556" name="Object 3"/>
          <p:cNvGraphicFramePr>
            <a:graphicFrameLocks noGrp="1"/>
          </p:cNvGraphicFramePr>
          <p:nvPr>
            <p:ph idx="1"/>
          </p:nvPr>
        </p:nvGraphicFramePr>
        <p:xfrm>
          <a:off x="1179513" y="1447800"/>
          <a:ext cx="6707187" cy="518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2" name="Document" r:id="rId3" imgW="5421938" imgH="4188289" progId="Word.Document.8">
                  <p:embed/>
                </p:oleObj>
              </mc:Choice>
              <mc:Fallback>
                <p:oleObj name="Document" r:id="rId3" imgW="5421938" imgH="4188289" progId="Word.Document.8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9513" y="1447800"/>
                        <a:ext cx="6707187" cy="518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401F8AC-4946-4BD6-B974-DEBE9A4570D2}" type="slidenum">
              <a:rPr lang="en-US" sz="1200" smtClean="0">
                <a:latin typeface="Tahoma" pitchFamily="34" charset="0"/>
              </a:rPr>
              <a:pPr/>
              <a:t>18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838200"/>
          </a:xfrm>
        </p:spPr>
        <p:txBody>
          <a:bodyPr/>
          <a:lstStyle/>
          <a:p>
            <a:pPr algn="ctr" eaLnBrk="1" hangingPunct="1"/>
            <a:r>
              <a:rPr lang="el-GR" sz="3200" dirty="0" smtClean="0"/>
              <a:t>Εικονίδια του </a:t>
            </a:r>
            <a:r>
              <a:rPr lang="en-US" sz="3200" dirty="0" err="1" smtClean="0"/>
              <a:t>MessageBox</a:t>
            </a:r>
            <a:endParaRPr lang="en-US" sz="3200" dirty="0" smtClean="0"/>
          </a:p>
        </p:txBody>
      </p:sp>
      <p:graphicFrame>
        <p:nvGraphicFramePr>
          <p:cNvPr id="24580" name="Object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6843147"/>
              </p:ext>
            </p:extLst>
          </p:nvPr>
        </p:nvGraphicFramePr>
        <p:xfrm>
          <a:off x="985838" y="1520825"/>
          <a:ext cx="7075487" cy="487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7" name="Document" r:id="rId3" imgW="6527104" imgH="4496374" progId="Word.Document.8">
                  <p:embed/>
                </p:oleObj>
              </mc:Choice>
              <mc:Fallback>
                <p:oleObj name="Document" r:id="rId3" imgW="6527104" imgH="4496374" progId="Word.Document.8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5838" y="1520825"/>
                        <a:ext cx="7075487" cy="4873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Interest.cs</a:t>
            </a:r>
            <a:endParaRPr lang="en-US" dirty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" y="228600"/>
            <a:ext cx="6934200" cy="5867400"/>
          </a:xfrm>
        </p:spPr>
        <p:txBody>
          <a:bodyPr/>
          <a:lstStyle/>
          <a:p>
            <a:pPr marL="228600" indent="-22860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   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// </a:t>
            </a:r>
            <a:r>
              <a:rPr lang="en-US" dirty="0" err="1" smtClean="0">
                <a:solidFill>
                  <a:srgbClr val="008000"/>
                </a:solidFill>
                <a:cs typeface="Courier New" pitchFamily="49" charset="0"/>
              </a:rPr>
              <a:t>Interest.cs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   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// </a:t>
            </a:r>
            <a:r>
              <a:rPr lang="el-GR" dirty="0" smtClean="0">
                <a:solidFill>
                  <a:srgbClr val="008000"/>
                </a:solidFill>
                <a:cs typeface="Courier New" pitchFamily="49" charset="0"/>
              </a:rPr>
              <a:t>Υπολογίζει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compound interest, </a:t>
            </a:r>
            <a:r>
              <a:rPr lang="el-GR" dirty="0" smtClean="0">
                <a:solidFill>
                  <a:srgbClr val="008000"/>
                </a:solidFill>
                <a:cs typeface="Courier New" pitchFamily="49" charset="0"/>
              </a:rPr>
              <a:t>με χρήση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 </a:t>
            </a:r>
            <a:r>
              <a:rPr lang="en-US" dirty="0" err="1" smtClean="0">
                <a:solidFill>
                  <a:srgbClr val="008000"/>
                </a:solidFill>
                <a:cs typeface="Courier New" pitchFamily="49" charset="0"/>
              </a:rPr>
              <a:t>MessageBox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 and </a:t>
            </a:r>
            <a:r>
              <a:rPr lang="en-US" dirty="0" err="1" smtClean="0">
                <a:solidFill>
                  <a:srgbClr val="008000"/>
                </a:solidFill>
                <a:cs typeface="Courier New" pitchFamily="49" charset="0"/>
              </a:rPr>
              <a:t>Math.Pow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.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 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4    </a:t>
            </a:r>
            <a:r>
              <a:rPr lang="en-US" dirty="0" smtClean="0">
                <a:solidFill>
                  <a:srgbClr val="275AFF"/>
                </a:solidFill>
                <a:cs typeface="Courier New" pitchFamily="49" charset="0"/>
              </a:rPr>
              <a:t>using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System;</a:t>
            </a:r>
          </a:p>
          <a:p>
            <a:pPr marL="228600" indent="-22860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5    </a:t>
            </a:r>
            <a:r>
              <a:rPr lang="en-US" dirty="0" smtClean="0">
                <a:solidFill>
                  <a:srgbClr val="275AFF"/>
                </a:solidFill>
                <a:cs typeface="Courier New" pitchFamily="49" charset="0"/>
              </a:rPr>
              <a:t>using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cs typeface="Times New Roman" pitchFamily="18" charset="0"/>
              </a:rPr>
              <a:t>System.Windows.Forms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;</a:t>
            </a:r>
          </a:p>
          <a:p>
            <a:pPr marL="228600" indent="-22860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6 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7    </a:t>
            </a:r>
            <a:r>
              <a:rPr lang="en-US" dirty="0" smtClean="0">
                <a:solidFill>
                  <a:srgbClr val="275AFF"/>
                </a:solidFill>
                <a:cs typeface="Courier New" pitchFamily="49" charset="0"/>
              </a:rPr>
              <a:t>class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Interest</a:t>
            </a:r>
          </a:p>
          <a:p>
            <a:pPr marL="228600" indent="-22860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8 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{</a:t>
            </a:r>
          </a:p>
          <a:p>
            <a:pPr marL="228600" indent="-22860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9 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275AFF"/>
                </a:solidFill>
                <a:cs typeface="Courier New" pitchFamily="49" charset="0"/>
              </a:rPr>
              <a:t>static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275AFF"/>
                </a:solidFill>
                <a:cs typeface="Courier New" pitchFamily="49" charset="0"/>
              </a:rPr>
              <a:t>void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Main( </a:t>
            </a:r>
            <a:r>
              <a:rPr lang="en-US" dirty="0" smtClean="0">
                <a:solidFill>
                  <a:srgbClr val="275AFF"/>
                </a:solidFill>
                <a:cs typeface="Courier New" pitchFamily="49" charset="0"/>
              </a:rPr>
              <a:t>string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[] </a:t>
            </a:r>
            <a:r>
              <a:rPr lang="en-US" dirty="0" err="1" smtClean="0">
                <a:solidFill>
                  <a:srgbClr val="000000"/>
                </a:solidFill>
                <a:cs typeface="Times New Roman" pitchFamily="18" charset="0"/>
              </a:rPr>
              <a:t>args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)</a:t>
            </a:r>
          </a:p>
          <a:p>
            <a:pPr marL="228600" indent="-22860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10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{</a:t>
            </a:r>
          </a:p>
          <a:p>
            <a:pPr marL="228600" indent="-22860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11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dirty="0" smtClean="0">
                <a:solidFill>
                  <a:srgbClr val="275AFF"/>
                </a:solidFill>
                <a:cs typeface="Courier New" pitchFamily="49" charset="0"/>
              </a:rPr>
              <a:t>decimal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amount, principal = ( </a:t>
            </a:r>
            <a:r>
              <a:rPr lang="en-US" dirty="0" smtClean="0">
                <a:solidFill>
                  <a:srgbClr val="275AFF"/>
                </a:solidFill>
                <a:cs typeface="Courier New" pitchFamily="49" charset="0"/>
              </a:rPr>
              <a:t>decimal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) </a:t>
            </a:r>
            <a:r>
              <a:rPr lang="en-US" dirty="0" smtClean="0">
                <a:solidFill>
                  <a:srgbClr val="4DA6FF"/>
                </a:solidFill>
                <a:cs typeface="Courier New" pitchFamily="49" charset="0"/>
              </a:rPr>
              <a:t>1000.00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; </a:t>
            </a:r>
          </a:p>
          <a:p>
            <a:pPr marL="228600" indent="-22860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12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dirty="0" smtClean="0">
                <a:solidFill>
                  <a:srgbClr val="275AFF"/>
                </a:solidFill>
                <a:cs typeface="Courier New" pitchFamily="49" charset="0"/>
              </a:rPr>
              <a:t>double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rate = </a:t>
            </a:r>
            <a:r>
              <a:rPr lang="en-US" dirty="0" smtClean="0">
                <a:solidFill>
                  <a:srgbClr val="4DA6FF"/>
                </a:solidFill>
                <a:cs typeface="Courier New" pitchFamily="49" charset="0"/>
              </a:rPr>
              <a:t>.05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;</a:t>
            </a:r>
          </a:p>
          <a:p>
            <a:pPr marL="228600" indent="-22860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13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dirty="0" smtClean="0">
                <a:solidFill>
                  <a:srgbClr val="275AFF"/>
                </a:solidFill>
                <a:cs typeface="Courier New" pitchFamily="49" charset="0"/>
              </a:rPr>
              <a:t>string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output;</a:t>
            </a:r>
          </a:p>
          <a:p>
            <a:pPr marL="228600" indent="-22860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14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15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output = </a:t>
            </a:r>
            <a:r>
              <a:rPr lang="en-US" dirty="0" smtClean="0">
                <a:solidFill>
                  <a:srgbClr val="4DA6FF"/>
                </a:solidFill>
                <a:cs typeface="Courier New" pitchFamily="49" charset="0"/>
              </a:rPr>
              <a:t>"Year\</a:t>
            </a:r>
            <a:r>
              <a:rPr lang="en-US" dirty="0" err="1" smtClean="0">
                <a:solidFill>
                  <a:srgbClr val="4DA6FF"/>
                </a:solidFill>
                <a:cs typeface="Courier New" pitchFamily="49" charset="0"/>
              </a:rPr>
              <a:t>tAmount</a:t>
            </a:r>
            <a:r>
              <a:rPr lang="en-US" dirty="0" smtClean="0">
                <a:solidFill>
                  <a:srgbClr val="4DA6FF"/>
                </a:solidFill>
                <a:cs typeface="Courier New" pitchFamily="49" charset="0"/>
              </a:rPr>
              <a:t> on deposit\n"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;</a:t>
            </a:r>
          </a:p>
          <a:p>
            <a:pPr marL="228600" indent="-22860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16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  </a:t>
            </a:r>
          </a:p>
          <a:p>
            <a:pPr marL="228600" indent="-228600" eaLnBrk="1" hangingPunct="1">
              <a:lnSpc>
                <a:spcPct val="90000"/>
              </a:lnSpc>
            </a:pPr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17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</a:t>
            </a:r>
            <a:r>
              <a:rPr lang="en-US" dirty="0" smtClean="0">
                <a:solidFill>
                  <a:srgbClr val="275AFF"/>
                </a:solidFill>
                <a:cs typeface="Courier New" pitchFamily="49" charset="0"/>
              </a:rPr>
              <a:t>for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( </a:t>
            </a:r>
            <a:r>
              <a:rPr lang="en-US" dirty="0" err="1" smtClean="0">
                <a:solidFill>
                  <a:srgbClr val="275AFF"/>
                </a:solidFill>
                <a:cs typeface="Courier New" pitchFamily="49" charset="0"/>
              </a:rPr>
              <a:t>int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year = </a:t>
            </a:r>
            <a:r>
              <a:rPr lang="en-US" dirty="0" smtClean="0">
                <a:solidFill>
                  <a:srgbClr val="4DA6FF"/>
                </a:solidFill>
                <a:cs typeface="Courier New" pitchFamily="49" charset="0"/>
              </a:rPr>
              <a:t>1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; year &lt;= </a:t>
            </a:r>
            <a:r>
              <a:rPr lang="en-US" dirty="0" smtClean="0">
                <a:solidFill>
                  <a:srgbClr val="4DA6FF"/>
                </a:solidFill>
                <a:cs typeface="Courier New" pitchFamily="49" charset="0"/>
              </a:rPr>
              <a:t>10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; year++ )</a:t>
            </a:r>
          </a:p>
          <a:p>
            <a:pPr marL="228600" indent="-22860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18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{</a:t>
            </a:r>
          </a:p>
          <a:p>
            <a:pPr marL="228600" indent="-22860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19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   amount = principal *</a:t>
            </a:r>
          </a:p>
          <a:p>
            <a:pPr marL="228600" indent="-22860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20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      ( </a:t>
            </a:r>
            <a:r>
              <a:rPr lang="en-US" dirty="0" smtClean="0">
                <a:solidFill>
                  <a:srgbClr val="275AFF"/>
                </a:solidFill>
                <a:cs typeface="Courier New" pitchFamily="49" charset="0"/>
              </a:rPr>
              <a:t>decimal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) </a:t>
            </a:r>
            <a:r>
              <a:rPr lang="en-US" dirty="0" err="1" smtClean="0">
                <a:solidFill>
                  <a:srgbClr val="CC0000"/>
                </a:solidFill>
                <a:cs typeface="Times New Roman" pitchFamily="18" charset="0"/>
              </a:rPr>
              <a:t>Math.Pow</a:t>
            </a:r>
            <a:r>
              <a:rPr lang="en-US" dirty="0" smtClean="0">
                <a:solidFill>
                  <a:srgbClr val="CC0000"/>
                </a:solidFill>
                <a:cs typeface="Times New Roman" pitchFamily="18" charset="0"/>
              </a:rPr>
              <a:t>( </a:t>
            </a:r>
            <a:r>
              <a:rPr lang="en-US" dirty="0" smtClean="0">
                <a:solidFill>
                  <a:srgbClr val="CC0000"/>
                </a:solidFill>
                <a:cs typeface="Courier New" pitchFamily="49" charset="0"/>
              </a:rPr>
              <a:t>1.0 </a:t>
            </a:r>
            <a:r>
              <a:rPr lang="en-US" dirty="0" smtClean="0">
                <a:solidFill>
                  <a:srgbClr val="CC0000"/>
                </a:solidFill>
                <a:cs typeface="Times New Roman" pitchFamily="18" charset="0"/>
              </a:rPr>
              <a:t>+ rate, year )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;</a:t>
            </a:r>
          </a:p>
          <a:p>
            <a:pPr marL="228600" indent="-22860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21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   </a:t>
            </a:r>
          </a:p>
          <a:p>
            <a:pPr marL="228600" indent="-228600" eaLnBrk="1" hangingPunct="1">
              <a:lnSpc>
                <a:spcPct val="90000"/>
              </a:lnSpc>
            </a:pPr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22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   output += year + </a:t>
            </a:r>
            <a:r>
              <a:rPr lang="en-US" dirty="0" smtClean="0">
                <a:solidFill>
                  <a:srgbClr val="4DA6FF"/>
                </a:solidFill>
                <a:cs typeface="Courier New" pitchFamily="49" charset="0"/>
              </a:rPr>
              <a:t>"\t"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+ </a:t>
            </a:r>
          </a:p>
          <a:p>
            <a:pPr marL="228600" indent="-228600" eaLnBrk="1" hangingPunct="1">
              <a:lnSpc>
                <a:spcPct val="90000"/>
              </a:lnSpc>
            </a:pPr>
            <a:r>
              <a:rPr lang="en-US" u="sng" dirty="0" smtClean="0">
                <a:solidFill>
                  <a:srgbClr val="5F5F5F"/>
                </a:solidFill>
                <a:cs typeface="Times New Roman" pitchFamily="18" charset="0"/>
              </a:rPr>
              <a:t>23</a:t>
            </a: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      </a:t>
            </a:r>
            <a:r>
              <a:rPr lang="en-US" dirty="0" err="1" smtClean="0">
                <a:solidFill>
                  <a:srgbClr val="CC0000"/>
                </a:solidFill>
                <a:cs typeface="Times New Roman" pitchFamily="18" charset="0"/>
              </a:rPr>
              <a:t>String.Format</a:t>
            </a:r>
            <a:r>
              <a:rPr lang="en-US" dirty="0" smtClean="0">
                <a:solidFill>
                  <a:srgbClr val="CC0000"/>
                </a:solidFill>
                <a:cs typeface="Times New Roman" pitchFamily="18" charset="0"/>
              </a:rPr>
              <a:t>( </a:t>
            </a:r>
            <a:r>
              <a:rPr lang="en-US" dirty="0" smtClean="0">
                <a:solidFill>
                  <a:srgbClr val="CC0000"/>
                </a:solidFill>
                <a:cs typeface="Courier New" pitchFamily="49" charset="0"/>
              </a:rPr>
              <a:t>"{0:C}"</a:t>
            </a:r>
            <a:r>
              <a:rPr lang="en-US" dirty="0" smtClean="0">
                <a:solidFill>
                  <a:srgbClr val="CC0000"/>
                </a:solidFill>
                <a:cs typeface="Times New Roman" pitchFamily="18" charset="0"/>
              </a:rPr>
              <a:t>, amount )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+ </a:t>
            </a:r>
            <a:r>
              <a:rPr lang="en-US" dirty="0" smtClean="0">
                <a:solidFill>
                  <a:srgbClr val="4DA6FF"/>
                </a:solidFill>
                <a:cs typeface="Courier New" pitchFamily="49" charset="0"/>
              </a:rPr>
              <a:t>"\n"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;</a:t>
            </a:r>
          </a:p>
          <a:p>
            <a:pPr marL="228600" indent="-22860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24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}</a:t>
            </a:r>
          </a:p>
          <a:p>
            <a:pPr marL="228600" indent="-22860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25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>
              <a:lnSpc>
                <a:spcPct val="90000"/>
              </a:lnSpc>
              <a:buFontTx/>
              <a:buAutoNum type="arabicPlain" startAt="26"/>
            </a:pP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   </a:t>
            </a:r>
            <a:r>
              <a:rPr lang="en-US" dirty="0" err="1" smtClean="0">
                <a:solidFill>
                  <a:srgbClr val="000000"/>
                </a:solidFill>
                <a:cs typeface="Times New Roman" pitchFamily="18" charset="0"/>
              </a:rPr>
              <a:t>MessageBox.Show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( output, </a:t>
            </a:r>
          </a:p>
          <a:p>
            <a:pPr marL="228600" indent="-228600" eaLnBrk="1" hangingPunct="1">
              <a:lnSpc>
                <a:spcPct val="90000"/>
              </a:lnSpc>
              <a:buFontTx/>
              <a:buAutoNum type="arabicPlain" startAt="26"/>
            </a:pPr>
            <a:r>
              <a:rPr lang="en-US" dirty="0" smtClean="0">
                <a:solidFill>
                  <a:srgbClr val="4DA6FF"/>
                </a:solidFill>
                <a:cs typeface="Courier New" pitchFamily="49" charset="0"/>
              </a:rPr>
              <a:t>                          "Compound Interest"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, </a:t>
            </a:r>
          </a:p>
          <a:p>
            <a:pPr marL="228600" indent="-228600" eaLnBrk="1" hangingPunct="1">
              <a:lnSpc>
                <a:spcPct val="90000"/>
              </a:lnSpc>
              <a:buFontTx/>
              <a:buAutoNum type="arabicPlain" startAt="27"/>
            </a:pP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                    </a:t>
            </a:r>
            <a:r>
              <a:rPr lang="en-US" dirty="0" err="1" smtClean="0">
                <a:solidFill>
                  <a:srgbClr val="000000"/>
                </a:solidFill>
                <a:cs typeface="Times New Roman" pitchFamily="18" charset="0"/>
              </a:rPr>
              <a:t>MessageBoxButtons.</a:t>
            </a:r>
            <a:r>
              <a:rPr lang="en-US" dirty="0" err="1" smtClean="0">
                <a:solidFill>
                  <a:srgbClr val="4DA6FF"/>
                </a:solidFill>
                <a:cs typeface="Courier New" pitchFamily="49" charset="0"/>
              </a:rPr>
              <a:t>OK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,     </a:t>
            </a:r>
          </a:p>
          <a:p>
            <a:pPr marL="228600" indent="-228600" eaLnBrk="1" hangingPunct="1">
              <a:lnSpc>
                <a:spcPct val="90000"/>
              </a:lnSpc>
              <a:buFontTx/>
              <a:buAutoNum type="arabicPlain" startAt="27"/>
            </a:pP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                       </a:t>
            </a:r>
            <a:r>
              <a:rPr lang="en-US" dirty="0" err="1" smtClean="0">
                <a:solidFill>
                  <a:srgbClr val="000000"/>
                </a:solidFill>
                <a:cs typeface="Times New Roman" pitchFamily="18" charset="0"/>
              </a:rPr>
              <a:t>MessageBoxIcon.</a:t>
            </a:r>
            <a:r>
              <a:rPr lang="en-US" dirty="0" err="1" smtClean="0">
                <a:solidFill>
                  <a:srgbClr val="4DA6FF"/>
                </a:solidFill>
                <a:cs typeface="Courier New" pitchFamily="49" charset="0"/>
              </a:rPr>
              <a:t>Information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);</a:t>
            </a:r>
          </a:p>
          <a:p>
            <a:pPr marL="228600" indent="-22860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28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29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   }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// end method Main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30   </a:t>
            </a:r>
            <a:endParaRPr lang="en-US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marL="228600" indent="-22860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5F5F5F"/>
                </a:solidFill>
                <a:cs typeface="Times New Roman" pitchFamily="18" charset="0"/>
              </a:rPr>
              <a:t>31   </a:t>
            </a:r>
            <a:r>
              <a:rPr lang="en-US" dirty="0" smtClean="0">
                <a:solidFill>
                  <a:srgbClr val="000000"/>
                </a:solidFill>
                <a:cs typeface="Times New Roman" pitchFamily="18" charset="0"/>
              </a:rPr>
              <a:t>} </a:t>
            </a:r>
            <a:r>
              <a:rPr lang="en-US" dirty="0" smtClean="0">
                <a:solidFill>
                  <a:srgbClr val="008000"/>
                </a:solidFill>
                <a:cs typeface="Courier New" pitchFamily="49" charset="0"/>
              </a:rPr>
              <a:t>// end class Interest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4572000" y="5029202"/>
            <a:ext cx="3733800" cy="1309688"/>
            <a:chOff x="2880" y="3168"/>
            <a:chExt cx="2352" cy="825"/>
          </a:xfrm>
        </p:grpSpPr>
        <p:sp>
          <p:nvSpPr>
            <p:cNvPr id="25614" name="Text Box 5"/>
            <p:cNvSpPr txBox="1">
              <a:spLocks noChangeArrowheads="1"/>
            </p:cNvSpPr>
            <p:nvPr/>
          </p:nvSpPr>
          <p:spPr bwMode="auto">
            <a:xfrm>
              <a:off x="2880" y="3314"/>
              <a:ext cx="2352" cy="679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 dirty="0" smtClean="0">
                  <a:solidFill>
                    <a:srgbClr val="000000"/>
                  </a:solidFill>
                  <a:cs typeface="Times New Roman" pitchFamily="18" charset="0"/>
                </a:rPr>
                <a:t>Εμφανίζει Μήνυμα Διαλόγου </a:t>
              </a:r>
              <a:r>
                <a:rPr lang="en-US" sz="1600" dirty="0" err="1" smtClean="0">
                  <a:solidFill>
                    <a:srgbClr val="000000"/>
                  </a:solidFill>
                  <a:cs typeface="Times New Roman" pitchFamily="18" charset="0"/>
                </a:rPr>
                <a:t>MessageBox</a:t>
              </a:r>
              <a:r>
                <a:rPr lang="en-US" sz="1600" dirty="0" smtClean="0">
                  <a:solidFill>
                    <a:srgbClr val="000000"/>
                  </a:solidFill>
                  <a:cs typeface="Times New Roman" pitchFamily="18" charset="0"/>
                </a:rPr>
                <a:t> </a:t>
              </a:r>
              <a:r>
                <a:rPr lang="el-GR" sz="1600" dirty="0" smtClean="0">
                  <a:solidFill>
                    <a:srgbClr val="000000"/>
                  </a:solidFill>
                  <a:cs typeface="Times New Roman" pitchFamily="18" charset="0"/>
                </a:rPr>
                <a:t>που απεικονίζει το αποτέλεσμα (</a:t>
              </a:r>
              <a:r>
                <a:rPr lang="en-US" sz="1600" dirty="0" smtClean="0">
                  <a:solidFill>
                    <a:srgbClr val="000000"/>
                  </a:solidFill>
                  <a:cs typeface="Times New Roman" pitchFamily="18" charset="0"/>
                </a:rPr>
                <a:t>output) </a:t>
              </a:r>
              <a:r>
                <a:rPr lang="el-GR" sz="1600" dirty="0" smtClean="0">
                  <a:solidFill>
                    <a:srgbClr val="000000"/>
                  </a:solidFill>
                  <a:cs typeface="Times New Roman" pitchFamily="18" charset="0"/>
                </a:rPr>
                <a:t>με τίτλο</a:t>
              </a:r>
              <a:r>
                <a:rPr lang="en-US" sz="1600" dirty="0" smtClean="0">
                  <a:solidFill>
                    <a:srgbClr val="000000"/>
                  </a:solidFill>
                  <a:cs typeface="Times New Roman" pitchFamily="18" charset="0"/>
                </a:rPr>
                <a:t> </a:t>
              </a:r>
              <a:r>
                <a:rPr lang="en-US" sz="1600" dirty="0">
                  <a:solidFill>
                    <a:srgbClr val="000000"/>
                  </a:solidFill>
                  <a:cs typeface="Times New Roman" pitchFamily="18" charset="0"/>
                </a:rPr>
                <a:t>“Compound Interest” </a:t>
              </a:r>
              <a:r>
                <a:rPr lang="el-GR" sz="1600" dirty="0" smtClean="0">
                  <a:solidFill>
                    <a:srgbClr val="000000"/>
                  </a:solidFill>
                  <a:cs typeface="Times New Roman" pitchFamily="18" charset="0"/>
                </a:rPr>
                <a:t>έχει ένα κουμπί</a:t>
              </a:r>
              <a:r>
                <a:rPr lang="en-US" sz="1600" dirty="0" smtClean="0">
                  <a:solidFill>
                    <a:srgbClr val="000000"/>
                  </a:solidFill>
                  <a:cs typeface="Times New Roman" pitchFamily="18" charset="0"/>
                </a:rPr>
                <a:t> </a:t>
              </a:r>
              <a:r>
                <a:rPr lang="en-US" sz="1600" b="1" dirty="0">
                  <a:solidFill>
                    <a:srgbClr val="000000"/>
                  </a:solidFill>
                  <a:latin typeface="Helvetica" pitchFamily="34" charset="0"/>
                  <a:cs typeface="Times New Roman" pitchFamily="18" charset="0"/>
                </a:rPr>
                <a:t>OK</a:t>
              </a:r>
              <a:r>
                <a:rPr lang="en-US" sz="1600" dirty="0">
                  <a:solidFill>
                    <a:srgbClr val="000000"/>
                  </a:solidFill>
                  <a:cs typeface="Times New Roman" pitchFamily="18" charset="0"/>
                </a:rPr>
                <a:t> </a:t>
              </a:r>
              <a:r>
                <a:rPr lang="el-GR" sz="1600" dirty="0" smtClean="0">
                  <a:solidFill>
                    <a:srgbClr val="000000"/>
                  </a:solidFill>
                  <a:cs typeface="Times New Roman" pitchFamily="18" charset="0"/>
                </a:rPr>
                <a:t>και εικονίδιο τύπου </a:t>
              </a:r>
              <a:r>
                <a:rPr lang="el-GR" sz="1600" dirty="0">
                  <a:solidFill>
                    <a:srgbClr val="000000"/>
                  </a:solidFill>
                  <a:cs typeface="Times New Roman" pitchFamily="18" charset="0"/>
                </a:rPr>
                <a:t>Ι</a:t>
              </a:r>
              <a:r>
                <a:rPr lang="en-US" sz="1600" dirty="0" err="1" smtClean="0">
                  <a:solidFill>
                    <a:srgbClr val="000000"/>
                  </a:solidFill>
                  <a:cs typeface="Times New Roman" pitchFamily="18" charset="0"/>
                </a:rPr>
                <a:t>nformation</a:t>
              </a:r>
              <a:r>
                <a:rPr lang="en-US" sz="1600" dirty="0" smtClean="0">
                  <a:solidFill>
                    <a:srgbClr val="000000"/>
                  </a:solidFill>
                  <a:cs typeface="Times New Roman" pitchFamily="18" charset="0"/>
                </a:rPr>
                <a:t> </a:t>
              </a:r>
              <a:r>
                <a:rPr lang="en-US" sz="1600" dirty="0">
                  <a:solidFill>
                    <a:srgbClr val="000000"/>
                  </a:solidFill>
                  <a:cs typeface="Times New Roman" pitchFamily="18" charset="0"/>
                </a:rPr>
                <a:t>icon</a:t>
              </a:r>
            </a:p>
          </p:txBody>
        </p:sp>
        <p:sp>
          <p:nvSpPr>
            <p:cNvPr id="25615" name="Line 6"/>
            <p:cNvSpPr>
              <a:spLocks noChangeShapeType="1"/>
            </p:cNvSpPr>
            <p:nvPr/>
          </p:nvSpPr>
          <p:spPr bwMode="auto">
            <a:xfrm flipH="1" flipV="1">
              <a:off x="3360" y="3168"/>
              <a:ext cx="528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276600" y="1600200"/>
            <a:ext cx="2936875" cy="1392238"/>
            <a:chOff x="2064" y="1139"/>
            <a:chExt cx="1850" cy="877"/>
          </a:xfrm>
        </p:grpSpPr>
        <p:sp>
          <p:nvSpPr>
            <p:cNvPr id="25612" name="Text Box 8"/>
            <p:cNvSpPr txBox="1">
              <a:spLocks noChangeArrowheads="1"/>
            </p:cNvSpPr>
            <p:nvPr/>
          </p:nvSpPr>
          <p:spPr bwMode="auto">
            <a:xfrm>
              <a:off x="2208" y="1139"/>
              <a:ext cx="1706" cy="523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 dirty="0" smtClean="0">
                  <a:solidFill>
                    <a:srgbClr val="000000"/>
                  </a:solidFill>
                  <a:cs typeface="Times New Roman" pitchFamily="18" charset="0"/>
                </a:rPr>
                <a:t>Επαναλαμβάνεται </a:t>
              </a:r>
              <a:r>
                <a:rPr lang="en-US" sz="1600" dirty="0" smtClean="0">
                  <a:solidFill>
                    <a:srgbClr val="000000"/>
                  </a:solidFill>
                  <a:cs typeface="Times New Roman" pitchFamily="18" charset="0"/>
                </a:rPr>
                <a:t>10 </a:t>
              </a:r>
              <a:r>
                <a:rPr lang="el-GR" sz="1600" dirty="0" smtClean="0">
                  <a:solidFill>
                    <a:srgbClr val="000000"/>
                  </a:solidFill>
                  <a:cs typeface="Times New Roman" pitchFamily="18" charset="0"/>
                </a:rPr>
                <a:t>φορές</a:t>
              </a:r>
              <a:r>
                <a:rPr lang="en-US" sz="1600" dirty="0" smtClean="0">
                  <a:solidFill>
                    <a:srgbClr val="000000"/>
                  </a:solidFill>
                  <a:cs typeface="Times New Roman" pitchFamily="18" charset="0"/>
                </a:rPr>
                <a:t> </a:t>
              </a:r>
              <a:r>
                <a:rPr lang="el-GR" sz="1600" dirty="0" smtClean="0">
                  <a:solidFill>
                    <a:srgbClr val="000000"/>
                  </a:solidFill>
                  <a:cs typeface="Times New Roman" pitchFamily="18" charset="0"/>
                </a:rPr>
                <a:t>από το </a:t>
              </a:r>
              <a:r>
                <a:rPr lang="en-US" sz="1600" dirty="0" smtClean="0">
                  <a:solidFill>
                    <a:srgbClr val="000000"/>
                  </a:solidFill>
                  <a:cs typeface="Times New Roman" pitchFamily="18" charset="0"/>
                </a:rPr>
                <a:t>1 </a:t>
              </a:r>
              <a:r>
                <a:rPr lang="el-GR" sz="1600" dirty="0" smtClean="0">
                  <a:solidFill>
                    <a:srgbClr val="000000"/>
                  </a:solidFill>
                  <a:cs typeface="Times New Roman" pitchFamily="18" charset="0"/>
                </a:rPr>
                <a:t>έως το</a:t>
              </a:r>
              <a:r>
                <a:rPr lang="en-US" sz="1600" dirty="0" smtClean="0">
                  <a:solidFill>
                    <a:srgbClr val="000000"/>
                  </a:solidFill>
                  <a:cs typeface="Times New Roman" pitchFamily="18" charset="0"/>
                </a:rPr>
                <a:t>, </a:t>
              </a:r>
              <a:r>
                <a:rPr lang="el-GR" sz="1600" dirty="0" smtClean="0">
                  <a:solidFill>
                    <a:srgbClr val="000000"/>
                  </a:solidFill>
                  <a:cs typeface="Times New Roman" pitchFamily="18" charset="0"/>
                </a:rPr>
                <a:t>προσθέτοντας </a:t>
              </a:r>
              <a:r>
                <a:rPr lang="en-US" sz="1600" dirty="0" smtClean="0">
                  <a:solidFill>
                    <a:srgbClr val="000000"/>
                  </a:solidFill>
                  <a:cs typeface="Times New Roman" pitchFamily="18" charset="0"/>
                </a:rPr>
                <a:t>1 </a:t>
              </a:r>
              <a:r>
                <a:rPr lang="el-GR" sz="1600" dirty="0" smtClean="0">
                  <a:solidFill>
                    <a:srgbClr val="000000"/>
                  </a:solidFill>
                  <a:cs typeface="Times New Roman" pitchFamily="18" charset="0"/>
                </a:rPr>
                <a:t>κάθε φορά στο </a:t>
              </a:r>
              <a:r>
                <a:rPr lang="en-US" sz="1600" dirty="0" smtClean="0">
                  <a:solidFill>
                    <a:srgbClr val="000000"/>
                  </a:solidFill>
                  <a:cs typeface="Times New Roman" pitchFamily="18" charset="0"/>
                </a:rPr>
                <a:t>year</a:t>
              </a:r>
              <a:endParaRPr lang="en-US" sz="1600" dirty="0">
                <a:solidFill>
                  <a:srgbClr val="000000"/>
                </a:solidFill>
                <a:cs typeface="Times New Roman" pitchFamily="18" charset="0"/>
              </a:endParaRPr>
            </a:p>
          </p:txBody>
        </p:sp>
        <p:sp>
          <p:nvSpPr>
            <p:cNvPr id="25613" name="Line 9"/>
            <p:cNvSpPr>
              <a:spLocks noChangeShapeType="1"/>
            </p:cNvSpPr>
            <p:nvPr/>
          </p:nvSpPr>
          <p:spPr bwMode="auto">
            <a:xfrm flipH="1">
              <a:off x="2064" y="1819"/>
              <a:ext cx="864" cy="19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533400" y="3429002"/>
            <a:ext cx="2514600" cy="830263"/>
            <a:chOff x="336" y="2160"/>
            <a:chExt cx="1584" cy="523"/>
          </a:xfrm>
        </p:grpSpPr>
        <p:sp>
          <p:nvSpPr>
            <p:cNvPr id="25610" name="Text Box 11"/>
            <p:cNvSpPr txBox="1">
              <a:spLocks noChangeArrowheads="1"/>
            </p:cNvSpPr>
            <p:nvPr/>
          </p:nvSpPr>
          <p:spPr bwMode="auto">
            <a:xfrm>
              <a:off x="336" y="2160"/>
              <a:ext cx="735" cy="523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 dirty="0" smtClean="0">
                  <a:solidFill>
                    <a:srgbClr val="000000"/>
                  </a:solidFill>
                  <a:cs typeface="Times New Roman" pitchFamily="18" charset="0"/>
                </a:rPr>
                <a:t>Εισαγωγή </a:t>
              </a:r>
              <a:r>
                <a:rPr lang="el-GR" sz="1600" dirty="0" err="1" smtClean="0">
                  <a:solidFill>
                    <a:srgbClr val="000000"/>
                  </a:solidFill>
                  <a:cs typeface="Times New Roman" pitchFamily="18" charset="0"/>
                </a:rPr>
                <a:t>στηλοθέτη</a:t>
              </a:r>
              <a:r>
                <a:rPr lang="el-GR" sz="1600" dirty="0" smtClean="0">
                  <a:solidFill>
                    <a:srgbClr val="000000"/>
                  </a:solidFill>
                  <a:cs typeface="Times New Roman" pitchFamily="18" charset="0"/>
                </a:rPr>
                <a:t> (</a:t>
              </a:r>
              <a:r>
                <a:rPr lang="en-US" sz="1600" i="1" dirty="0" smtClean="0">
                  <a:solidFill>
                    <a:srgbClr val="000000"/>
                  </a:solidFill>
                  <a:cs typeface="Times New Roman" pitchFamily="18" charset="0"/>
                </a:rPr>
                <a:t>Tab</a:t>
              </a:r>
              <a:r>
                <a:rPr lang="el-GR" sz="1600" i="1" dirty="0" smtClean="0">
                  <a:solidFill>
                    <a:srgbClr val="000000"/>
                  </a:solidFill>
                  <a:cs typeface="Times New Roman" pitchFamily="18" charset="0"/>
                </a:rPr>
                <a:t>)</a:t>
              </a:r>
              <a:endParaRPr lang="en-US" sz="1600" i="1" dirty="0">
                <a:solidFill>
                  <a:srgbClr val="000000"/>
                </a:solidFill>
                <a:cs typeface="Times New Roman" pitchFamily="18" charset="0"/>
              </a:endParaRPr>
            </a:p>
          </p:txBody>
        </p:sp>
        <p:sp>
          <p:nvSpPr>
            <p:cNvPr id="25611" name="Line 12"/>
            <p:cNvSpPr>
              <a:spLocks noChangeShapeType="1"/>
            </p:cNvSpPr>
            <p:nvPr/>
          </p:nvSpPr>
          <p:spPr bwMode="auto">
            <a:xfrm>
              <a:off x="1071" y="2256"/>
              <a:ext cx="849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l-GR"/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2209800" y="2586038"/>
            <a:ext cx="2759075" cy="1376362"/>
            <a:chOff x="1483" y="1869"/>
            <a:chExt cx="1738" cy="867"/>
          </a:xfrm>
        </p:grpSpPr>
        <p:sp>
          <p:nvSpPr>
            <p:cNvPr id="25608" name="Text Box 14"/>
            <p:cNvSpPr txBox="1">
              <a:spLocks noChangeArrowheads="1"/>
            </p:cNvSpPr>
            <p:nvPr/>
          </p:nvSpPr>
          <p:spPr bwMode="auto">
            <a:xfrm>
              <a:off x="1483" y="1869"/>
              <a:ext cx="1738" cy="523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l-GR" sz="1600" dirty="0" smtClean="0">
                  <a:solidFill>
                    <a:srgbClr val="000000"/>
                  </a:solidFill>
                  <a:cs typeface="Times New Roman" pitchFamily="18" charset="0"/>
                </a:rPr>
                <a:t>Διαμορφώνει την εκτύπωση σε μορφή χρηματικού ποσού </a:t>
              </a:r>
              <a:r>
                <a:rPr lang="en-US" sz="1600" dirty="0" smtClean="0">
                  <a:solidFill>
                    <a:srgbClr val="000000"/>
                  </a:solidFill>
                  <a:cs typeface="Times New Roman" pitchFamily="18" charset="0"/>
                </a:rPr>
                <a:t>($</a:t>
              </a:r>
              <a:r>
                <a:rPr lang="en-US" sz="1600" dirty="0">
                  <a:solidFill>
                    <a:srgbClr val="000000"/>
                  </a:solidFill>
                  <a:cs typeface="Times New Roman" pitchFamily="18" charset="0"/>
                </a:rPr>
                <a:t>0.00)</a:t>
              </a:r>
            </a:p>
          </p:txBody>
        </p:sp>
        <p:sp>
          <p:nvSpPr>
            <p:cNvPr id="25609" name="Line 15"/>
            <p:cNvSpPr>
              <a:spLocks noChangeShapeType="1"/>
            </p:cNvSpPr>
            <p:nvPr/>
          </p:nvSpPr>
          <p:spPr bwMode="auto">
            <a:xfrm flipH="1">
              <a:off x="2208" y="2392"/>
              <a:ext cx="298" cy="3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l-GR"/>
            </a:p>
          </p:txBody>
        </p:sp>
      </p:grp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3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35F29AE-2D6C-4E57-AE84-BB98EB62DA8E}" type="slidenum">
              <a:rPr lang="en-US" sz="1200" smtClean="0">
                <a:latin typeface="Tahoma" pitchFamily="34" charset="0"/>
              </a:rPr>
              <a:pPr/>
              <a:t>2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1" tIns="45708" rIns="91411" bIns="45708" anchor="ctr"/>
          <a:lstStyle/>
          <a:p>
            <a:pPr algn="l"/>
            <a:r>
              <a:rPr lang="el-GR" sz="4000" u="sng">
                <a:solidFill>
                  <a:schemeClr val="accent2"/>
                </a:solidFill>
                <a:latin typeface="Arial Unicode MS" pitchFamily="34" charset="-128"/>
              </a:rPr>
              <a:t>Ατζέντα</a:t>
            </a:r>
            <a:endParaRPr lang="en-US" sz="4000" u="sng">
              <a:solidFill>
                <a:schemeClr val="accent2"/>
              </a:solidFill>
              <a:latin typeface="Arial Unicode MS" pitchFamily="34" charset="-128"/>
            </a:endParaRPr>
          </a:p>
        </p:txBody>
      </p:sp>
      <p:sp>
        <p:nvSpPr>
          <p:cNvPr id="8196" name="Rectangle 5"/>
          <p:cNvSpPr>
            <a:spLocks noChangeArrowheads="1"/>
          </p:cNvSpPr>
          <p:nvPr/>
        </p:nvSpPr>
        <p:spPr bwMode="auto">
          <a:xfrm>
            <a:off x="533400" y="16002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1" tIns="45708" rIns="91411" bIns="45708"/>
          <a:lstStyle/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Ø"/>
            </a:pPr>
            <a:r>
              <a:rPr lang="el-GR" sz="2800">
                <a:solidFill>
                  <a:schemeClr val="accent1"/>
                </a:solidFill>
                <a:latin typeface="Arial Unicode MS" pitchFamily="34" charset="-128"/>
              </a:rPr>
              <a:t>Τάξεις και Μέθοδοι</a:t>
            </a:r>
            <a:endParaRPr lang="en-US" sz="2800">
              <a:solidFill>
                <a:schemeClr val="accent1"/>
              </a:solidFill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800">
                <a:latin typeface="Arial Unicode MS" pitchFamily="34" charset="-128"/>
              </a:rPr>
              <a:t>Αντικείμενα: Μια πρώτη προσέγγιση </a:t>
            </a:r>
            <a:endParaRPr lang="en-US" sz="2800"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DFBC0C5-14A8-4502-88AD-212095956E32}" type="slidenum">
              <a:rPr lang="en-US" sz="1200" smtClean="0">
                <a:latin typeface="Tahoma" pitchFamily="34" charset="0"/>
              </a:rPr>
              <a:pPr/>
              <a:t>20</a:t>
            </a:fld>
            <a:endParaRPr lang="en-US" sz="1200" smtClean="0">
              <a:latin typeface="Tahoma" pitchFamily="34" charset="0"/>
            </a:endParaRPr>
          </a:p>
        </p:txBody>
      </p:sp>
      <p:graphicFrame>
        <p:nvGraphicFramePr>
          <p:cNvPr id="26627" name="Object 2"/>
          <p:cNvGraphicFramePr>
            <a:graphicFrameLocks noChangeAspect="1"/>
          </p:cNvGraphicFramePr>
          <p:nvPr/>
        </p:nvGraphicFramePr>
        <p:xfrm>
          <a:off x="-1588" y="-1588"/>
          <a:ext cx="9145588" cy="685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63" name="Slide" r:id="rId3" imgW="4570378" imgH="3427437" progId="PowerPoint.Slide.12">
                  <p:embed/>
                </p:oleObj>
              </mc:Choice>
              <mc:Fallback>
                <p:oleObj name="Slide" r:id="rId3" imgW="4570378" imgH="3427437" progId="PowerPoint.Slide.1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88" y="-1588"/>
                        <a:ext cx="9145588" cy="6859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3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D58659E-29FB-4357-AAED-3351B93616CD}" type="slidenum">
              <a:rPr lang="en-US" sz="1200" smtClean="0">
                <a:latin typeface="Tahoma" pitchFamily="34" charset="0"/>
              </a:rPr>
              <a:pPr/>
              <a:t>21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1" tIns="45708" rIns="91411" bIns="45708" anchor="ctr"/>
          <a:lstStyle/>
          <a:p>
            <a:pPr algn="l"/>
            <a:r>
              <a:rPr lang="el-GR" sz="4000" u="sng">
                <a:solidFill>
                  <a:schemeClr val="accent2"/>
                </a:solidFill>
                <a:latin typeface="Arial Unicode MS" pitchFamily="34" charset="-128"/>
              </a:rPr>
              <a:t>Ατζέντα</a:t>
            </a:r>
            <a:endParaRPr lang="en-US" sz="4000" u="sng">
              <a:solidFill>
                <a:schemeClr val="accent2"/>
              </a:solidFill>
              <a:latin typeface="Arial Unicode MS" pitchFamily="34" charset="-128"/>
            </a:endParaRPr>
          </a:p>
        </p:txBody>
      </p:sp>
      <p:sp>
        <p:nvSpPr>
          <p:cNvPr id="27652" name="Rectangle 3"/>
          <p:cNvSpPr>
            <a:spLocks noChangeArrowheads="1"/>
          </p:cNvSpPr>
          <p:nvPr/>
        </p:nvSpPr>
        <p:spPr bwMode="auto">
          <a:xfrm>
            <a:off x="533400" y="16002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1" tIns="45708" rIns="91411" bIns="45708"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800">
                <a:latin typeface="Arial Unicode MS" pitchFamily="34" charset="-128"/>
              </a:rPr>
              <a:t>Τάξεις και Μέθοδοι</a:t>
            </a:r>
            <a:endParaRPr lang="en-US" sz="2800"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Ø"/>
            </a:pPr>
            <a:r>
              <a:rPr lang="el-GR" sz="2800">
                <a:solidFill>
                  <a:schemeClr val="accent1"/>
                </a:solidFill>
                <a:latin typeface="Arial Unicode MS" pitchFamily="34" charset="-128"/>
              </a:rPr>
              <a:t>Αντικείμενα</a:t>
            </a:r>
            <a:endParaRPr lang="en-US" sz="2800">
              <a:solidFill>
                <a:schemeClr val="accent1"/>
              </a:solidFill>
              <a:latin typeface="Arial Unicode MS" pitchFamily="34" charset="-128"/>
            </a:endParaRPr>
          </a:p>
          <a:p>
            <a:pPr marL="742950" lvl="1" indent="-285750" algn="l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</a:pPr>
            <a:r>
              <a:rPr lang="el-GR" sz="2400">
                <a:latin typeface="Arial Unicode MS" pitchFamily="34" charset="-128"/>
              </a:rPr>
              <a:t>Μια μικρή εισαγωγή</a:t>
            </a:r>
            <a:r>
              <a:rPr lang="en-US" sz="2400">
                <a:latin typeface="Arial Unicode MS" pitchFamily="34" charset="-128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3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3D6D38E-1479-4862-BAE3-AFEDF999679E}" type="slidenum">
              <a:rPr lang="en-US" sz="1200" smtClean="0">
                <a:latin typeface="Tahoma" pitchFamily="34" charset="0"/>
              </a:rPr>
              <a:pPr/>
              <a:t>22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8675" name="Rectangle 4"/>
          <p:cNvSpPr>
            <a:spLocks noChangeArrowheads="1"/>
          </p:cNvSpPr>
          <p:nvPr/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r>
              <a:rPr lang="el-GR" sz="2800" u="sng" dirty="0" smtClean="0">
                <a:solidFill>
                  <a:schemeClr val="accent2"/>
                </a:solidFill>
                <a:latin typeface="Arial Unicode MS" pitchFamily="34" charset="-128"/>
              </a:rPr>
              <a:t>Στατικές Μέθοδοι Κλάσεων </a:t>
            </a:r>
            <a:r>
              <a:rPr lang="en-US" sz="2800" u="sng" dirty="0">
                <a:solidFill>
                  <a:schemeClr val="accent2"/>
                </a:solidFill>
                <a:latin typeface="Arial Unicode MS" pitchFamily="34" charset="-128"/>
              </a:rPr>
              <a:t>(Static Methods)</a:t>
            </a:r>
          </a:p>
        </p:txBody>
      </p:sp>
      <p:sp>
        <p:nvSpPr>
          <p:cNvPr id="26628" name="Rectangle 5"/>
          <p:cNvSpPr>
            <a:spLocks noChangeArrowheads="1"/>
          </p:cNvSpPr>
          <p:nvPr/>
        </p:nvSpPr>
        <p:spPr bwMode="auto">
          <a:xfrm>
            <a:off x="533400" y="1447800"/>
            <a:ext cx="8077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  <a:defRPr/>
            </a:pPr>
            <a:r>
              <a:rPr lang="el-GR" sz="2800" dirty="0">
                <a:latin typeface="Arial Unicode MS" pitchFamily="34" charset="-128"/>
              </a:rPr>
              <a:t>Προηγουμένως χρησιμοποιήσαμε τις </a:t>
            </a:r>
            <a:r>
              <a:rPr lang="el-GR" sz="2800" dirty="0" smtClean="0">
                <a:latin typeface="Arial Unicode MS" pitchFamily="34" charset="-128"/>
              </a:rPr>
              <a:t>κλάσεις </a:t>
            </a:r>
            <a:r>
              <a:rPr lang="el-GR" sz="2800" dirty="0">
                <a:latin typeface="Arial Unicode MS" pitchFamily="34" charset="-128"/>
              </a:rPr>
              <a:t>βασικά για να ορίσουμε όλες τις μεθόδους μαζί που την αφορούν</a:t>
            </a:r>
            <a:r>
              <a:rPr lang="en-US" sz="2800" dirty="0">
                <a:latin typeface="Arial Unicode MS" pitchFamily="34" charset="-128"/>
              </a:rPr>
              <a:t>:</a:t>
            </a:r>
          </a:p>
          <a:p>
            <a:pPr marL="742950" lvl="1" indent="-285750" algn="l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  <a:defRPr/>
            </a:pPr>
            <a:r>
              <a:rPr lang="el-GR" sz="2400" dirty="0">
                <a:latin typeface="Arial Unicode MS" pitchFamily="34" charset="-128"/>
              </a:rPr>
              <a:t>Για παράδειγμα όλες οι μέθοδοι σχετικά με τα μαθηματικά ορίζονται μέσα στη</a:t>
            </a:r>
            <a:r>
              <a:rPr lang="en-US" sz="2400" dirty="0">
                <a:latin typeface="Arial Unicode MS" pitchFamily="34" charset="-128"/>
              </a:rPr>
              <a:t> </a:t>
            </a:r>
            <a:r>
              <a:rPr lang="el-GR" sz="2400" dirty="0">
                <a:latin typeface="Arial Unicode MS" pitchFamily="34" charset="-128"/>
              </a:rPr>
              <a:t>κλάση </a:t>
            </a:r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ourier New" pitchFamily="49" charset="0"/>
              </a:rPr>
              <a:t>Math</a:t>
            </a:r>
            <a:endParaRPr lang="en-US" sz="2400" b="1" dirty="0">
              <a:solidFill>
                <a:schemeClr val="accent1">
                  <a:lumMod val="60000"/>
                  <a:lumOff val="40000"/>
                </a:schemeClr>
              </a:solidFill>
              <a:latin typeface="Arial Unicode MS" pitchFamily="34" charset="-128"/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  <a:defRPr/>
            </a:pPr>
            <a:r>
              <a:rPr lang="el-GR" sz="2800" dirty="0">
                <a:latin typeface="Arial Unicode MS" pitchFamily="34" charset="-128"/>
              </a:rPr>
              <a:t>Οι μέθοδοι που είδαμε π.χ. στην </a:t>
            </a:r>
            <a:r>
              <a:rPr lang="el-GR" sz="2800" dirty="0" smtClean="0">
                <a:latin typeface="Arial Unicode MS" pitchFamily="34" charset="-128"/>
              </a:rPr>
              <a:t>κλάση </a:t>
            </a:r>
            <a:r>
              <a:rPr lang="en-US" sz="28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Unicode MS" pitchFamily="34" charset="-128"/>
              </a:rPr>
              <a:t>Math</a:t>
            </a:r>
            <a:r>
              <a:rPr lang="en-US" sz="2800" dirty="0">
                <a:latin typeface="Arial Unicode MS" pitchFamily="34" charset="-128"/>
              </a:rPr>
              <a:t> </a:t>
            </a:r>
            <a:r>
              <a:rPr lang="el-GR" sz="2800" dirty="0">
                <a:latin typeface="Arial Unicode MS" pitchFamily="34" charset="-128"/>
              </a:rPr>
              <a:t>είναι ορισμένες σαν μέθοδοι</a:t>
            </a:r>
            <a:r>
              <a:rPr lang="en-US" sz="2800" dirty="0">
                <a:latin typeface="Arial Unicode MS" pitchFamily="34" charset="-128"/>
              </a:rPr>
              <a:t> </a:t>
            </a:r>
            <a:r>
              <a:rPr lang="el-GR" sz="2800" dirty="0">
                <a:latin typeface="Arial Unicode MS" pitchFamily="34" charset="-128"/>
              </a:rPr>
              <a:t>τύπου </a:t>
            </a:r>
            <a:r>
              <a:rPr lang="en-US" sz="2800" dirty="0">
                <a:solidFill>
                  <a:schemeClr val="accent2"/>
                </a:solidFill>
                <a:latin typeface="Arial Unicode MS" pitchFamily="34" charset="-128"/>
              </a:rPr>
              <a:t>static</a:t>
            </a:r>
            <a:endParaRPr lang="en-US" sz="2800" dirty="0">
              <a:latin typeface="Arial Unicode MS" pitchFamily="34" charset="-128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  <a:defRPr/>
            </a:pPr>
            <a:r>
              <a:rPr lang="el-GR" sz="2800" dirty="0">
                <a:latin typeface="Arial Unicode MS" pitchFamily="34" charset="-128"/>
              </a:rPr>
              <a:t>Για να ορίσουμε μια μέθοδο ως </a:t>
            </a:r>
            <a:r>
              <a:rPr lang="en-US" sz="2800" dirty="0">
                <a:latin typeface="Arial Unicode MS" pitchFamily="34" charset="-128"/>
              </a:rPr>
              <a:t>static, </a:t>
            </a:r>
            <a:r>
              <a:rPr lang="el-GR" sz="2800" dirty="0">
                <a:latin typeface="Arial Unicode MS" pitchFamily="34" charset="-128"/>
              </a:rPr>
              <a:t>βάζουμε τον προσδιοριστή (</a:t>
            </a:r>
            <a:r>
              <a:rPr lang="en-US" sz="2800" dirty="0">
                <a:latin typeface="Arial Unicode MS" pitchFamily="34" charset="-128"/>
              </a:rPr>
              <a:t>modifier</a:t>
            </a:r>
            <a:r>
              <a:rPr lang="el-GR" sz="2800" dirty="0">
                <a:latin typeface="Arial Unicode MS" pitchFamily="34" charset="-128"/>
              </a:rPr>
              <a:t>) </a:t>
            </a:r>
            <a:r>
              <a:rPr lang="en-US" sz="2800" dirty="0">
                <a:solidFill>
                  <a:schemeClr val="accent2"/>
                </a:solidFill>
                <a:latin typeface="+mj-lt"/>
              </a:rPr>
              <a:t>static</a:t>
            </a:r>
            <a:r>
              <a:rPr lang="en-US" sz="2800" dirty="0">
                <a:latin typeface="Arial Unicode MS" pitchFamily="34" charset="-128"/>
              </a:rPr>
              <a:t> </a:t>
            </a:r>
            <a:r>
              <a:rPr lang="el-GR" sz="2800" dirty="0">
                <a:latin typeface="Arial Unicode MS" pitchFamily="34" charset="-128"/>
              </a:rPr>
              <a:t>στον ορισμό της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  <a:defRPr/>
            </a:pPr>
            <a:r>
              <a:rPr lang="el-GR" sz="2800" i="1" dirty="0">
                <a:solidFill>
                  <a:srgbClr val="CC0000"/>
                </a:solidFill>
                <a:latin typeface="Arial Unicode MS" pitchFamily="34" charset="-128"/>
              </a:rPr>
              <a:t>Το αποτέλεσμα της κλήσης κάθε τέτοιας μεθόδου καθορίζεται από τις  ΠΑΡΑΜΕΤΡΟΥΣ ΠΟΥ ΠΕΡΝΑΜΕ ΚΑΤΆ ΤΗΝ ΚΛΗΣΗ ΤΟΥΣ </a:t>
            </a:r>
            <a:r>
              <a:rPr lang="en-US" sz="3200" dirty="0">
                <a:solidFill>
                  <a:schemeClr val="accent2"/>
                </a:solidFill>
                <a:latin typeface="Arial Unicode MS" pitchFamily="34" charset="-128"/>
              </a:rPr>
              <a:t> 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  <a:defRPr/>
            </a:pPr>
            <a:endParaRPr lang="el-GR" sz="2800" dirty="0">
              <a:latin typeface="Arial Unicode MS" pitchFamily="34" charset="-128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  <a:defRPr/>
            </a:pPr>
            <a:endParaRPr lang="el-GR" sz="2400" i="1" dirty="0">
              <a:solidFill>
                <a:srgbClr val="CC0000"/>
              </a:solidFill>
              <a:latin typeface="Arial Unicode MS" pitchFamily="34" charset="-128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  <a:defRPr/>
            </a:pPr>
            <a:r>
              <a:rPr lang="el-GR" sz="2400" i="1" dirty="0">
                <a:solidFill>
                  <a:srgbClr val="CC0000"/>
                </a:solidFill>
                <a:latin typeface="Arial Unicode MS" pitchFamily="34" charset="-128"/>
              </a:rPr>
              <a:t>Το αποτέλεσμα του καλέσματος κάθε τέτοιας μεθόδου στην ουσία καθορίζεται από τις  ΠΑΡΑΜΕΤΡΟΥΣ ΠΟΥ ΠΕΡΝΑΜΕ ΚΑΤΆ ΤΗΝ ΚΛΗΣΗ ΤΟΥΣ </a:t>
            </a:r>
            <a:r>
              <a:rPr lang="en-US" sz="2800" dirty="0">
                <a:solidFill>
                  <a:schemeClr val="accent2"/>
                </a:solidFill>
                <a:latin typeface="Arial Unicode MS" pitchFamily="34" charset="-128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3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C9D222B-FE4C-4351-AF33-18D95A3C1491}" type="slidenum">
              <a:rPr lang="en-US" sz="1200" smtClean="0">
                <a:latin typeface="Tahoma" pitchFamily="34" charset="0"/>
              </a:rPr>
              <a:pPr/>
              <a:t>23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29699" name="Rectangle 2"/>
          <p:cNvSpPr>
            <a:spLocks noChangeArrowheads="1"/>
          </p:cNvSpPr>
          <p:nvPr/>
        </p:nvSpPr>
        <p:spPr bwMode="auto">
          <a:xfrm>
            <a:off x="533400" y="2286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pPr algn="l"/>
            <a:r>
              <a:rPr lang="el-GR" sz="4000" u="sng" dirty="0">
                <a:solidFill>
                  <a:schemeClr val="accent2"/>
                </a:solidFill>
                <a:latin typeface="Arial Unicode MS" pitchFamily="34" charset="-128"/>
              </a:rPr>
              <a:t>Αντικείμενα</a:t>
            </a:r>
            <a:endParaRPr lang="en-US" sz="4000" u="sng" dirty="0">
              <a:solidFill>
                <a:schemeClr val="accent2"/>
              </a:solidFill>
              <a:latin typeface="Arial Unicode MS" pitchFamily="34" charset="-128"/>
            </a:endParaRPr>
          </a:p>
        </p:txBody>
      </p:sp>
      <p:sp>
        <p:nvSpPr>
          <p:cNvPr id="25604" name="Rectangle 3"/>
          <p:cNvSpPr>
            <a:spLocks noChangeArrowheads="1"/>
          </p:cNvSpPr>
          <p:nvPr/>
        </p:nvSpPr>
        <p:spPr bwMode="auto">
          <a:xfrm>
            <a:off x="527538" y="940777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l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5000"/>
              <a:defRPr/>
            </a:pPr>
            <a:endParaRPr lang="en-US" sz="2800" dirty="0">
              <a:latin typeface="Arial Unicode MS" pitchFamily="34" charset="-128"/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  <a:defRPr/>
            </a:pPr>
            <a:r>
              <a:rPr lang="el-GR" sz="2800" dirty="0" smtClean="0">
                <a:latin typeface="Arial Unicode MS" pitchFamily="34" charset="-128"/>
              </a:rPr>
              <a:t>κλάση</a:t>
            </a:r>
            <a:r>
              <a:rPr lang="en-US" sz="2800" dirty="0" smtClean="0">
                <a:latin typeface="Arial Unicode MS" pitchFamily="34" charset="-128"/>
              </a:rPr>
              <a:t>: </a:t>
            </a:r>
            <a:r>
              <a:rPr lang="el-GR" sz="2800" dirty="0">
                <a:latin typeface="Arial Unicode MS" pitchFamily="34" charset="-128"/>
              </a:rPr>
              <a:t>η έννοια</a:t>
            </a:r>
            <a:r>
              <a:rPr lang="en-US" sz="2800" dirty="0">
                <a:latin typeface="Arial Unicode MS" pitchFamily="34" charset="-128"/>
              </a:rPr>
              <a:t>, </a:t>
            </a:r>
          </a:p>
          <a:p>
            <a:pPr marL="742950" lvl="1" indent="-285750" algn="l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  <a:defRPr/>
            </a:pPr>
            <a:r>
              <a:rPr lang="el-GR" sz="2400" dirty="0">
                <a:latin typeface="Arial Unicode MS" pitchFamily="34" charset="-128"/>
              </a:rPr>
              <a:t> π.χ. Αυτοκίνητο</a:t>
            </a:r>
            <a:endParaRPr lang="en-US" sz="2400" dirty="0">
              <a:latin typeface="Arial Unicode MS" pitchFamily="34" charset="-128"/>
            </a:endParaRPr>
          </a:p>
          <a:p>
            <a:pPr marL="742950" lvl="1" indent="-285750" algn="l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  <a:defRPr/>
            </a:pPr>
            <a:endParaRPr lang="en-US" sz="2400" dirty="0">
              <a:latin typeface="Arial Unicode MS" pitchFamily="34" charset="-128"/>
            </a:endParaRPr>
          </a:p>
          <a:p>
            <a:pPr marL="342900" indent="-342900" algn="l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  <a:defRPr/>
            </a:pPr>
            <a:r>
              <a:rPr lang="el-GR" sz="2800" dirty="0">
                <a:latin typeface="Arial Unicode MS" pitchFamily="34" charset="-128"/>
              </a:rPr>
              <a:t>Αντικείμενο</a:t>
            </a:r>
            <a:endParaRPr lang="en-US" sz="2800" dirty="0">
              <a:latin typeface="Arial Unicode MS" pitchFamily="34" charset="-128"/>
            </a:endParaRPr>
          </a:p>
          <a:p>
            <a:pPr marL="742950" lvl="1" indent="-285750" algn="l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  <a:defRPr/>
            </a:pPr>
            <a:r>
              <a:rPr lang="el-GR" sz="2400" dirty="0">
                <a:latin typeface="Arial Unicode MS" pitchFamily="34" charset="-128"/>
              </a:rPr>
              <a:t>Ένα στιγμιότυπο της </a:t>
            </a:r>
            <a:r>
              <a:rPr lang="el-GR" sz="2400" dirty="0" smtClean="0">
                <a:latin typeface="Arial Unicode MS" pitchFamily="34" charset="-128"/>
              </a:rPr>
              <a:t>έννοιας (κλάσης)</a:t>
            </a:r>
            <a:r>
              <a:rPr lang="en-US" sz="2400" dirty="0" smtClean="0">
                <a:latin typeface="Arial Unicode MS" pitchFamily="34" charset="-128"/>
              </a:rPr>
              <a:t>, </a:t>
            </a:r>
            <a:r>
              <a:rPr lang="el-GR" sz="2400" dirty="0">
                <a:latin typeface="Arial Unicode MS" pitchFamily="34" charset="-128"/>
              </a:rPr>
              <a:t>π.χ. το αυτοκίνητό μου</a:t>
            </a:r>
            <a:endParaRPr lang="en-US" sz="2400" dirty="0">
              <a:latin typeface="Arial Unicode MS" pitchFamily="34" charset="-128"/>
            </a:endParaRPr>
          </a:p>
          <a:p>
            <a:pPr marL="742950" lvl="1" indent="-285750" algn="l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  <a:defRPr/>
            </a:pPr>
            <a:endParaRPr lang="en-US" sz="2400" dirty="0">
              <a:latin typeface="Arial Unicode MS" pitchFamily="34" charset="-128"/>
            </a:endParaRPr>
          </a:p>
          <a:p>
            <a:pPr marL="742950" lvl="1" indent="-285750" algn="l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  <a:defRPr/>
            </a:pPr>
            <a:r>
              <a:rPr lang="el-GR" sz="2400" dirty="0">
                <a:latin typeface="Arial Unicode MS" pitchFamily="34" charset="-128"/>
              </a:rPr>
              <a:t>Κάθε αντικείμενο έχει μια </a:t>
            </a:r>
            <a:r>
              <a:rPr lang="el-GR" sz="2400" dirty="0">
                <a:solidFill>
                  <a:schemeClr val="accent2">
                    <a:lumMod val="75000"/>
                  </a:schemeClr>
                </a:solidFill>
                <a:latin typeface="Arial Unicode MS" pitchFamily="34" charset="-128"/>
              </a:rPr>
              <a:t>εσωτερική κατάσταση </a:t>
            </a:r>
            <a:r>
              <a:rPr lang="el-GR" sz="2400" dirty="0">
                <a:solidFill>
                  <a:schemeClr val="accent2"/>
                </a:solidFill>
                <a:latin typeface="Arial Unicode MS" pitchFamily="34" charset="-128"/>
              </a:rPr>
              <a:t>(</a:t>
            </a:r>
            <a:r>
              <a:rPr lang="en-US" sz="2400" dirty="0">
                <a:solidFill>
                  <a:schemeClr val="accent2"/>
                </a:solidFill>
                <a:latin typeface="Arial Unicode MS" pitchFamily="34" charset="-128"/>
              </a:rPr>
              <a:t>internal state</a:t>
            </a:r>
            <a:r>
              <a:rPr lang="el-GR" sz="2400" dirty="0">
                <a:solidFill>
                  <a:schemeClr val="accent2"/>
                </a:solidFill>
                <a:latin typeface="Arial Unicode MS" pitchFamily="34" charset="-128"/>
              </a:rPr>
              <a:t>) </a:t>
            </a:r>
            <a:r>
              <a:rPr lang="el-GR" sz="2400" dirty="0">
                <a:latin typeface="Arial Unicode MS" pitchFamily="34" charset="-128"/>
              </a:rPr>
              <a:t>που είναι </a:t>
            </a:r>
            <a:r>
              <a:rPr lang="el-GR" sz="2400" dirty="0" smtClean="0">
                <a:latin typeface="Arial Unicode MS" pitchFamily="34" charset="-128"/>
              </a:rPr>
              <a:t>οι </a:t>
            </a:r>
            <a:r>
              <a:rPr lang="el-GR" sz="2400" dirty="0">
                <a:latin typeface="Arial Unicode MS" pitchFamily="34" charset="-128"/>
              </a:rPr>
              <a:t>τιμές των </a:t>
            </a:r>
            <a:r>
              <a:rPr lang="el-GR" sz="2400" dirty="0" smtClean="0">
                <a:latin typeface="Arial Unicode MS" pitchFamily="34" charset="-128"/>
              </a:rPr>
              <a:t>(</a:t>
            </a:r>
            <a:r>
              <a:rPr lang="el-GR" sz="2400" dirty="0">
                <a:latin typeface="Arial Unicode MS" pitchFamily="34" charset="-128"/>
              </a:rPr>
              <a:t>μεταβλητών) της κλάσης</a:t>
            </a:r>
            <a:endParaRPr lang="en-US" sz="2400" dirty="0">
              <a:solidFill>
                <a:schemeClr val="accent2"/>
              </a:solidFill>
              <a:latin typeface="Arial Unicode MS" pitchFamily="34" charset="-128"/>
            </a:endParaRPr>
          </a:p>
          <a:p>
            <a:pPr marL="1143000" lvl="2" indent="-228600" algn="l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l-GR" sz="2000" dirty="0">
                <a:latin typeface="Arial Unicode MS" pitchFamily="34" charset="-128"/>
              </a:rPr>
              <a:t>Αυτό ονομάζεται </a:t>
            </a:r>
            <a:r>
              <a:rPr lang="el-GR" sz="2000" dirty="0">
                <a:solidFill>
                  <a:srgbClr val="6666FF"/>
                </a:solidFill>
                <a:latin typeface="Arial Unicode MS" pitchFamily="34" charset="-128"/>
              </a:rPr>
              <a:t>ενθυλάκωση</a:t>
            </a:r>
            <a:r>
              <a:rPr lang="el-GR" sz="2000" dirty="0">
                <a:latin typeface="Arial Unicode MS" pitchFamily="34" charset="-128"/>
              </a:rPr>
              <a:t> </a:t>
            </a:r>
            <a:r>
              <a:rPr lang="el-GR" sz="2000" dirty="0">
                <a:solidFill>
                  <a:schemeClr val="accent2"/>
                </a:solidFill>
                <a:latin typeface="Arial Unicode MS" pitchFamily="34" charset="-128"/>
              </a:rPr>
              <a:t>(</a:t>
            </a:r>
            <a:r>
              <a:rPr lang="en-US" sz="2000" i="1" dirty="0">
                <a:solidFill>
                  <a:schemeClr val="accent2"/>
                </a:solidFill>
                <a:latin typeface="Arial Unicode MS" pitchFamily="34" charset="-128"/>
              </a:rPr>
              <a:t>encapsulation</a:t>
            </a:r>
            <a:r>
              <a:rPr lang="el-GR" sz="2000" i="1" dirty="0">
                <a:solidFill>
                  <a:schemeClr val="accent2"/>
                </a:solidFill>
                <a:latin typeface="Arial Unicode MS" pitchFamily="34" charset="-128"/>
              </a:rPr>
              <a:t>)</a:t>
            </a:r>
            <a:endParaRPr lang="en-US" sz="2000" i="1" dirty="0">
              <a:solidFill>
                <a:schemeClr val="accent2"/>
              </a:solidFill>
              <a:latin typeface="Arial Unicode MS" pitchFamily="34" charset="-128"/>
            </a:endParaRPr>
          </a:p>
          <a:p>
            <a:pPr marL="1143000" lvl="2" indent="-228600" algn="l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en-US" sz="2000" dirty="0">
              <a:latin typeface="Arial Unicode MS" pitchFamily="34" charset="-128"/>
            </a:endParaRPr>
          </a:p>
          <a:p>
            <a:pPr marL="742950" lvl="1" indent="-285750" algn="l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  <a:defRPr/>
            </a:pPr>
            <a:r>
              <a:rPr lang="el-GR" sz="2400" dirty="0">
                <a:latin typeface="Arial Unicode MS" pitchFamily="34" charset="-128"/>
              </a:rPr>
              <a:t>Η κάθε μέθοδος </a:t>
            </a:r>
            <a:r>
              <a:rPr lang="en-US" sz="2400" dirty="0">
                <a:latin typeface="Arial Unicode MS" pitchFamily="34" charset="-128"/>
              </a:rPr>
              <a:t>(method) </a:t>
            </a:r>
            <a:r>
              <a:rPr lang="el-GR" sz="2400" dirty="0">
                <a:latin typeface="Arial Unicode MS" pitchFamily="34" charset="-128"/>
              </a:rPr>
              <a:t>μπορεί να εξαρτάται τόσο από τις παραμέτρους της όσο και από την εσωτερική κατάσταση (μεταβλητές μέλη) του αντικειμένου</a:t>
            </a:r>
            <a:r>
              <a:rPr lang="en-US" sz="2400" dirty="0">
                <a:latin typeface="Arial Unicode MS" pitchFamily="34" charset="-128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CD6733E-0B4C-4E29-B9BE-9E23A87BC68B}" type="slidenum">
              <a:rPr lang="en-US" sz="1200" smtClean="0">
                <a:latin typeface="Tahoma" pitchFamily="34" charset="0"/>
              </a:rPr>
              <a:pPr/>
              <a:t>24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pPr algn="ctr"/>
            <a:r>
              <a:rPr lang="el-GR" sz="3600" smtClean="0"/>
              <a:t>Δημιουργία και πρόσβαση σε αντικείμενα</a:t>
            </a:r>
            <a:endParaRPr lang="en-US" sz="3600" smtClean="0"/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914400"/>
          </a:xfrm>
        </p:spPr>
        <p:txBody>
          <a:bodyPr/>
          <a:lstStyle/>
          <a:p>
            <a:pPr>
              <a:defRPr/>
            </a:pPr>
            <a:r>
              <a:rPr lang="el-GR" sz="2400" dirty="0" smtClean="0"/>
              <a:t>Χρησιμοποιούμε τον τελεστή </a:t>
            </a:r>
            <a:r>
              <a:rPr lang="en-US" sz="2400" dirty="0" smtClean="0">
                <a:solidFill>
                  <a:schemeClr val="accent2"/>
                </a:solidFill>
                <a:latin typeface="+mj-lt"/>
              </a:rPr>
              <a:t>new</a:t>
            </a:r>
            <a:r>
              <a:rPr lang="en-US" sz="2400" dirty="0" smtClean="0"/>
              <a:t> </a:t>
            </a:r>
            <a:r>
              <a:rPr lang="el-GR" sz="2400" dirty="0" smtClean="0"/>
              <a:t>για να δημιουργήσουμε ένα αντικείμενο </a:t>
            </a:r>
            <a:endParaRPr lang="en-US" sz="2400" dirty="0" smtClean="0"/>
          </a:p>
        </p:txBody>
      </p:sp>
      <p:sp>
        <p:nvSpPr>
          <p:cNvPr id="29701" name="Text Box 4"/>
          <p:cNvSpPr txBox="1">
            <a:spLocks noChangeArrowheads="1"/>
          </p:cNvSpPr>
          <p:nvPr/>
        </p:nvSpPr>
        <p:spPr bwMode="auto">
          <a:xfrm>
            <a:off x="685800" y="2133600"/>
            <a:ext cx="7908925" cy="7699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Ctr="1">
            <a:spAutoFit/>
          </a:bodyPr>
          <a:lstStyle/>
          <a:p>
            <a:pPr algn="l">
              <a:defRPr/>
            </a:pPr>
            <a:r>
              <a:rPr lang="en-US" sz="2000" b="1" dirty="0">
                <a:latin typeface="Courier New" pitchFamily="49" charset="0"/>
              </a:rPr>
              <a:t>Random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</a:rPr>
              <a:t> </a:t>
            </a:r>
            <a:r>
              <a:rPr lang="en-US" sz="2000" b="1" dirty="0" err="1">
                <a:latin typeface="Courier New" pitchFamily="49" charset="0"/>
              </a:rPr>
              <a:t>myRandom</a:t>
            </a:r>
            <a:r>
              <a:rPr lang="en-US" sz="2000" b="1" dirty="0">
                <a:latin typeface="Courier New" pitchFamily="49" charset="0"/>
              </a:rPr>
              <a:t>;</a:t>
            </a:r>
            <a:r>
              <a:rPr lang="el-GR" sz="2000" b="1" dirty="0">
                <a:latin typeface="Courier New" pitchFamily="49" charset="0"/>
              </a:rPr>
              <a:t> </a:t>
            </a:r>
            <a:r>
              <a:rPr lang="el-GR" sz="20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</a:rPr>
              <a:t>//Δήλωση αντικειμένου</a:t>
            </a:r>
            <a:endParaRPr lang="en-US" sz="2000" b="1" dirty="0">
              <a:solidFill>
                <a:schemeClr val="accent1">
                  <a:lumMod val="75000"/>
                </a:schemeClr>
              </a:solidFill>
              <a:latin typeface="Courier New" pitchFamily="49" charset="0"/>
            </a:endParaRPr>
          </a:p>
          <a:p>
            <a:pPr algn="l">
              <a:defRPr/>
            </a:pPr>
            <a:r>
              <a:rPr lang="en-US" sz="2000" b="1" dirty="0" err="1">
                <a:latin typeface="Courier New" pitchFamily="49" charset="0"/>
              </a:rPr>
              <a:t>myRandom</a:t>
            </a:r>
            <a:r>
              <a:rPr lang="en-US" sz="2000" b="1" dirty="0">
                <a:latin typeface="Courier New" pitchFamily="49" charset="0"/>
              </a:rPr>
              <a:t> = </a:t>
            </a: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new</a:t>
            </a:r>
            <a:r>
              <a:rPr lang="en-US" sz="2000" b="1" dirty="0">
                <a:latin typeface="Courier New" pitchFamily="49" charset="0"/>
              </a:rPr>
              <a:t> Random();</a:t>
            </a:r>
            <a:r>
              <a:rPr lang="el-GR" sz="2400" b="1" dirty="0">
                <a:solidFill>
                  <a:srgbClr val="00B050"/>
                </a:solidFill>
                <a:latin typeface="Courier New" pitchFamily="49" charset="0"/>
              </a:rPr>
              <a:t> </a:t>
            </a:r>
            <a:r>
              <a:rPr lang="el-GR" sz="20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</a:rPr>
              <a:t>//Δημιουργία αντικειμένου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49541" name="Text Box 5"/>
          <p:cNvSpPr txBox="1">
            <a:spLocks noChangeArrowheads="1"/>
          </p:cNvSpPr>
          <p:nvPr/>
        </p:nvSpPr>
        <p:spPr bwMode="auto">
          <a:xfrm>
            <a:off x="304800" y="3200400"/>
            <a:ext cx="5562600" cy="1016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anchorCtr="1">
            <a:spAutoFit/>
          </a:bodyPr>
          <a:lstStyle/>
          <a:p>
            <a:pPr>
              <a:defRPr/>
            </a:pPr>
            <a:r>
              <a:rPr lang="el-GR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Αυτό καλεί τον</a:t>
            </a:r>
            <a:r>
              <a:rPr lang="en-US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l-GR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κατασκευαστή (</a:t>
            </a:r>
            <a:r>
              <a:rPr lang="en-US" sz="20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constructor</a:t>
            </a:r>
            <a:r>
              <a:rPr lang="el-GR" sz="20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l-GR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της </a:t>
            </a:r>
            <a:r>
              <a:rPr lang="el-GR" sz="2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κλάσης </a:t>
            </a:r>
            <a:r>
              <a:rPr lang="en-US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Random. (</a:t>
            </a:r>
            <a:r>
              <a:rPr lang="el-GR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μια ειδική μέθοδος η οποία αρχικοποιεί το αντικείμενο</a:t>
            </a:r>
            <a:endParaRPr lang="en-US" sz="2400" dirty="0">
              <a:solidFill>
                <a:srgbClr val="CC0000"/>
              </a:solidFill>
            </a:endParaRPr>
          </a:p>
        </p:txBody>
      </p:sp>
      <p:sp>
        <p:nvSpPr>
          <p:cNvPr id="30727" name="AutoShape 6"/>
          <p:cNvSpPr>
            <a:spLocks/>
          </p:cNvSpPr>
          <p:nvPr/>
        </p:nvSpPr>
        <p:spPr bwMode="auto">
          <a:xfrm rot="-5400000">
            <a:off x="2364582" y="1293018"/>
            <a:ext cx="457200" cy="3509963"/>
          </a:xfrm>
          <a:prstGeom prst="leftBrace">
            <a:avLst>
              <a:gd name="adj1" fmla="val 62483"/>
              <a:gd name="adj2" fmla="val 50000"/>
            </a:avLst>
          </a:prstGeom>
          <a:noFill/>
          <a:ln w="31750">
            <a:solidFill>
              <a:srgbClr val="FF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l-GR"/>
          </a:p>
        </p:txBody>
      </p:sp>
      <p:sp>
        <p:nvSpPr>
          <p:cNvPr id="30728" name="Rectangle 7"/>
          <p:cNvSpPr>
            <a:spLocks noChangeArrowheads="1"/>
          </p:cNvSpPr>
          <p:nvPr/>
        </p:nvSpPr>
        <p:spPr bwMode="auto">
          <a:xfrm>
            <a:off x="0" y="4191000"/>
            <a:ext cx="9144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400" dirty="0">
                <a:latin typeface="Arial Unicode MS" pitchFamily="34" charset="-128"/>
              </a:rPr>
              <a:t>Η δημιουργία ενός αντικειμένου ονομάζεται </a:t>
            </a:r>
            <a:r>
              <a:rPr lang="en-US" sz="2400" i="1" dirty="0">
                <a:latin typeface="Arial Unicode MS" pitchFamily="34" charset="-128"/>
              </a:rPr>
              <a:t>instantiation</a:t>
            </a:r>
            <a:r>
              <a:rPr lang="el-GR" sz="2400" i="1" dirty="0">
                <a:latin typeface="Arial Unicode MS" pitchFamily="34" charset="-128"/>
              </a:rPr>
              <a:t> </a:t>
            </a:r>
            <a:r>
              <a:rPr lang="el-GR" sz="2400" i="1" dirty="0">
                <a:latin typeface="Arial Unicode MS" pitchFamily="34" charset="-128"/>
                <a:sym typeface="Wingdings" pitchFamily="2" charset="2"/>
              </a:rPr>
              <a:t> ΔΗΜΙΟΥΡΓΙΑ ΣΤΙΓΜΙΟΤΥΠΟΥ </a:t>
            </a:r>
            <a:endParaRPr lang="en-US" sz="2400" dirty="0">
              <a:latin typeface="Arial Unicode MS" pitchFamily="34" charset="-128"/>
            </a:endParaRPr>
          </a:p>
          <a:p>
            <a:pPr marL="742950" lvl="1" indent="-285750" algn="l"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</a:pPr>
            <a:endParaRPr lang="en-US" sz="2400" dirty="0">
              <a:latin typeface="Arial Unicode MS" pitchFamily="34" charset="-128"/>
            </a:endParaRPr>
          </a:p>
        </p:txBody>
      </p:sp>
      <p:sp>
        <p:nvSpPr>
          <p:cNvPr id="29705" name="Rectangle 8"/>
          <p:cNvSpPr>
            <a:spLocks noChangeArrowheads="1"/>
          </p:cNvSpPr>
          <p:nvPr/>
        </p:nvSpPr>
        <p:spPr bwMode="auto">
          <a:xfrm>
            <a:off x="0" y="50292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  <a:defRPr/>
            </a:pPr>
            <a:r>
              <a:rPr lang="el-GR" sz="2400" dirty="0">
                <a:latin typeface="Arial Unicode MS" pitchFamily="34" charset="-128"/>
              </a:rPr>
              <a:t>Για να καλέσουμε μια μη στατική μέθοδο ενός αντικειμένου χρησιμοποιούμε το αντικείμενο και όχι την κλάση πχ</a:t>
            </a:r>
            <a:r>
              <a:rPr lang="en-US" sz="2400" dirty="0">
                <a:latin typeface="Arial Unicode MS" pitchFamily="34" charset="-128"/>
              </a:rPr>
              <a:t>,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  <a:defRPr/>
            </a:pPr>
            <a:r>
              <a:rPr lang="en-US" sz="2000" b="1" dirty="0">
                <a:latin typeface="Courier New" pitchFamily="49" charset="0"/>
              </a:rPr>
              <a:t>         Random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</a:rPr>
              <a:t> </a:t>
            </a:r>
            <a:r>
              <a:rPr lang="en-US" sz="2000" b="1" dirty="0">
                <a:latin typeface="Courier New" pitchFamily="49" charset="0"/>
              </a:rPr>
              <a:t>generator1 = </a:t>
            </a: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new</a:t>
            </a:r>
            <a:r>
              <a:rPr lang="en-US" sz="2000" b="1" dirty="0">
                <a:latin typeface="Courier New" pitchFamily="49" charset="0"/>
              </a:rPr>
              <a:t> Random();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  <a:defRPr/>
            </a:pPr>
            <a:r>
              <a:rPr lang="en-US" sz="2000" b="1" dirty="0">
                <a:latin typeface="Courier New" pitchFamily="49" charset="0"/>
              </a:rPr>
              <a:t>         </a:t>
            </a:r>
            <a:r>
              <a:rPr lang="en-US" sz="2000" b="1" dirty="0">
                <a:solidFill>
                  <a:schemeClr val="accent2"/>
                </a:solidFill>
                <a:latin typeface="Courier New" pitchFamily="49" charset="0"/>
              </a:rPr>
              <a:t>int</a:t>
            </a:r>
            <a:r>
              <a:rPr lang="en-US" sz="2000" b="1" dirty="0">
                <a:latin typeface="Courier New" pitchFamily="49" charset="0"/>
              </a:rPr>
              <a:t> num = generator1.Next();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A50FBD1-CC55-4403-89B0-9ABD8FE21B01}" type="slidenum">
              <a:rPr lang="en-US" sz="1200" smtClean="0">
                <a:latin typeface="Tahoma" pitchFamily="34" charset="0"/>
              </a:rPr>
              <a:pPr/>
              <a:t>25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l-GR" sz="3600" dirty="0" smtClean="0"/>
              <a:t>Παράδειγμα </a:t>
            </a:r>
            <a:r>
              <a:rPr lang="en-US" sz="3600" dirty="0" smtClean="0"/>
              <a:t>: </a:t>
            </a:r>
            <a:r>
              <a:rPr lang="el-GR" sz="3600" dirty="0" smtClean="0"/>
              <a:t>Η</a:t>
            </a:r>
            <a:r>
              <a:rPr lang="en-US" sz="3600" dirty="0" smtClean="0"/>
              <a:t> </a:t>
            </a:r>
            <a:r>
              <a:rPr lang="el-GR" sz="3600" dirty="0" smtClean="0"/>
              <a:t>κλάση </a:t>
            </a:r>
            <a:r>
              <a:rPr lang="en-US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Random</a:t>
            </a:r>
          </a:p>
        </p:txBody>
      </p:sp>
      <p:grpSp>
        <p:nvGrpSpPr>
          <p:cNvPr id="31748" name="Group 4"/>
          <p:cNvGrpSpPr>
            <a:grpSpLocks/>
          </p:cNvGrpSpPr>
          <p:nvPr/>
        </p:nvGrpSpPr>
        <p:grpSpPr bwMode="auto">
          <a:xfrm>
            <a:off x="990600" y="1603375"/>
            <a:ext cx="7315200" cy="4351338"/>
            <a:chOff x="2640" y="1147"/>
            <a:chExt cx="2784" cy="2741"/>
          </a:xfrm>
        </p:grpSpPr>
        <p:sp>
          <p:nvSpPr>
            <p:cNvPr id="31754" name="Rectangle 6"/>
            <p:cNvSpPr>
              <a:spLocks noChangeArrowheads="1"/>
            </p:cNvSpPr>
            <p:nvPr/>
          </p:nvSpPr>
          <p:spPr bwMode="auto">
            <a:xfrm>
              <a:off x="2640" y="1296"/>
              <a:ext cx="2784" cy="259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29708" name="Text Box 7"/>
            <p:cNvSpPr txBox="1">
              <a:spLocks noChangeArrowheads="1"/>
            </p:cNvSpPr>
            <p:nvPr/>
          </p:nvSpPr>
          <p:spPr bwMode="auto">
            <a:xfrm>
              <a:off x="3049" y="1147"/>
              <a:ext cx="1273" cy="33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  <a:buClr>
                  <a:schemeClr val="accent2"/>
                </a:buClr>
                <a:buSzPct val="85000"/>
                <a:buFont typeface="ZapfDingbats" pitchFamily="82" charset="2"/>
                <a:buNone/>
                <a:defRPr/>
              </a:pPr>
              <a:r>
                <a:rPr lang="el-GR" sz="2400" dirty="0">
                  <a:latin typeface="Arial Unicode MS" pitchFamily="34" charset="-128"/>
                </a:rPr>
                <a:t>Οι μέθοδοι της </a:t>
              </a:r>
              <a:r>
                <a:rPr lang="en-US" sz="2400" b="1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Courier New" pitchFamily="49" charset="0"/>
                </a:rPr>
                <a:t>Random</a:t>
              </a:r>
              <a:endPara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 Unicode MS" pitchFamily="34" charset="-128"/>
              </a:endParaRPr>
            </a:p>
            <a:p>
              <a:pPr>
                <a:defRPr/>
              </a:pPr>
              <a:endParaRPr lang="en-US" dirty="0"/>
            </a:p>
          </p:txBody>
        </p:sp>
      </p:grpSp>
      <p:sp>
        <p:nvSpPr>
          <p:cNvPr id="31749" name="Rectangle 8"/>
          <p:cNvSpPr>
            <a:spLocks noChangeArrowheads="1"/>
          </p:cNvSpPr>
          <p:nvPr/>
        </p:nvSpPr>
        <p:spPr bwMode="auto">
          <a:xfrm>
            <a:off x="1371600" y="2667000"/>
            <a:ext cx="57594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i</a:t>
            </a:r>
            <a:r>
              <a:rPr lang="en-US" sz="1800" b="1" dirty="0" smtClean="0">
                <a:solidFill>
                  <a:schemeClr val="accent2"/>
                </a:solidFill>
                <a:latin typeface="Courier New" pitchFamily="49" charset="0"/>
              </a:rPr>
              <a:t>nt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>
                <a:latin typeface="Courier New" pitchFamily="49" charset="0"/>
              </a:rPr>
              <a:t>Next()</a:t>
            </a:r>
            <a:br>
              <a:rPr lang="en-US" sz="1800" b="1" dirty="0">
                <a:latin typeface="Courier New" pitchFamily="49" charset="0"/>
              </a:rPr>
            </a:br>
            <a:r>
              <a:rPr lang="en-US" sz="1400" b="1" dirty="0">
                <a:latin typeface="Arial" charset="0"/>
              </a:rPr>
              <a:t>            </a:t>
            </a:r>
            <a:r>
              <a:rPr lang="en-US" sz="1400" b="1" dirty="0">
                <a:solidFill>
                  <a:srgbClr val="92D050"/>
                </a:solidFill>
                <a:latin typeface="Arial" charset="0"/>
              </a:rPr>
              <a:t>// </a:t>
            </a:r>
            <a:r>
              <a:rPr lang="el-GR" sz="1400" b="1" dirty="0">
                <a:solidFill>
                  <a:srgbClr val="92D050"/>
                </a:solidFill>
                <a:latin typeface="Arial" charset="0"/>
              </a:rPr>
              <a:t>επιστρέφει έναν ακέραιο από το </a:t>
            </a:r>
            <a:r>
              <a:rPr lang="en-US" sz="1400" b="1" dirty="0">
                <a:solidFill>
                  <a:srgbClr val="92D050"/>
                </a:solidFill>
                <a:latin typeface="Arial" charset="0"/>
              </a:rPr>
              <a:t>0 </a:t>
            </a:r>
            <a:r>
              <a:rPr lang="el-GR" sz="1400" b="1" dirty="0">
                <a:solidFill>
                  <a:srgbClr val="92D050"/>
                </a:solidFill>
                <a:latin typeface="Arial" charset="0"/>
              </a:rPr>
              <a:t>έως το </a:t>
            </a:r>
            <a:r>
              <a:rPr lang="en-US" sz="1400" b="1" dirty="0">
                <a:solidFill>
                  <a:srgbClr val="92D050"/>
                </a:solidFill>
                <a:latin typeface="Arial" charset="0"/>
              </a:rPr>
              <a:t> Int32.MaxValue</a:t>
            </a:r>
          </a:p>
        </p:txBody>
      </p:sp>
      <p:sp>
        <p:nvSpPr>
          <p:cNvPr id="31750" name="Rectangle 12"/>
          <p:cNvSpPr>
            <a:spLocks noChangeArrowheads="1"/>
          </p:cNvSpPr>
          <p:nvPr/>
        </p:nvSpPr>
        <p:spPr bwMode="auto">
          <a:xfrm>
            <a:off x="1371600" y="3581400"/>
            <a:ext cx="6553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i</a:t>
            </a:r>
            <a:r>
              <a:rPr lang="en-US" sz="1800" b="1" dirty="0" smtClean="0">
                <a:solidFill>
                  <a:schemeClr val="accent2"/>
                </a:solidFill>
                <a:latin typeface="Courier New" pitchFamily="49" charset="0"/>
              </a:rPr>
              <a:t>nt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>
                <a:latin typeface="Courier New" pitchFamily="49" charset="0"/>
              </a:rPr>
              <a:t>Next(</a:t>
            </a: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int</a:t>
            </a:r>
            <a:r>
              <a:rPr lang="en-US" sz="1800" b="1" dirty="0">
                <a:latin typeface="Courier New" pitchFamily="49" charset="0"/>
              </a:rPr>
              <a:t> max)</a:t>
            </a:r>
            <a:br>
              <a:rPr lang="en-US" sz="1800" b="1" dirty="0">
                <a:latin typeface="Courier New" pitchFamily="49" charset="0"/>
              </a:rPr>
            </a:br>
            <a:r>
              <a:rPr lang="en-US" sz="1400" b="1" dirty="0">
                <a:latin typeface="Arial" charset="0"/>
              </a:rPr>
              <a:t>            </a:t>
            </a:r>
            <a:r>
              <a:rPr lang="en-US" sz="1400" b="1" dirty="0">
                <a:solidFill>
                  <a:srgbClr val="92D050"/>
                </a:solidFill>
                <a:latin typeface="Arial" charset="0"/>
              </a:rPr>
              <a:t>// </a:t>
            </a:r>
            <a:r>
              <a:rPr lang="el-GR" sz="1400" b="1" dirty="0">
                <a:solidFill>
                  <a:srgbClr val="92D050"/>
                </a:solidFill>
                <a:latin typeface="Arial" charset="0"/>
              </a:rPr>
              <a:t>επιστρέφει έναν ακέραιο από το </a:t>
            </a:r>
            <a:r>
              <a:rPr lang="en-US" sz="1400" b="1" dirty="0">
                <a:solidFill>
                  <a:srgbClr val="92D050"/>
                </a:solidFill>
                <a:latin typeface="Arial" charset="0"/>
              </a:rPr>
              <a:t>0 </a:t>
            </a:r>
            <a:r>
              <a:rPr lang="el-GR" sz="1400" b="1" dirty="0">
                <a:solidFill>
                  <a:srgbClr val="92D050"/>
                </a:solidFill>
                <a:latin typeface="Arial" charset="0"/>
              </a:rPr>
              <a:t>έως το </a:t>
            </a:r>
            <a:r>
              <a:rPr lang="en-US" sz="1400" b="1" dirty="0">
                <a:solidFill>
                  <a:srgbClr val="92D050"/>
                </a:solidFill>
                <a:latin typeface="Arial" charset="0"/>
              </a:rPr>
              <a:t>max </a:t>
            </a:r>
            <a:r>
              <a:rPr lang="el-GR" sz="1400" b="1" dirty="0">
                <a:solidFill>
                  <a:srgbClr val="92D050"/>
                </a:solidFill>
                <a:latin typeface="Arial" charset="0"/>
              </a:rPr>
              <a:t>(ΧΩΡΙΣ ΤΟ</a:t>
            </a:r>
            <a:r>
              <a:rPr lang="en-US" sz="1400" b="1" dirty="0">
                <a:solidFill>
                  <a:srgbClr val="92D050"/>
                </a:solidFill>
                <a:latin typeface="Arial" charset="0"/>
              </a:rPr>
              <a:t> max)</a:t>
            </a:r>
          </a:p>
        </p:txBody>
      </p:sp>
      <p:sp>
        <p:nvSpPr>
          <p:cNvPr id="31751" name="Rectangle 13"/>
          <p:cNvSpPr>
            <a:spLocks noChangeArrowheads="1"/>
          </p:cNvSpPr>
          <p:nvPr/>
        </p:nvSpPr>
        <p:spPr bwMode="auto">
          <a:xfrm>
            <a:off x="1371600" y="4373563"/>
            <a:ext cx="6553200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Clr>
                <a:schemeClr val="accent2"/>
              </a:buClr>
              <a:buSzPct val="85000"/>
            </a:pP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i</a:t>
            </a:r>
            <a:r>
              <a:rPr lang="en-US" sz="1800" b="1" dirty="0" smtClean="0">
                <a:solidFill>
                  <a:schemeClr val="accent2"/>
                </a:solidFill>
                <a:latin typeface="Courier New" pitchFamily="49" charset="0"/>
              </a:rPr>
              <a:t>nt</a:t>
            </a:r>
            <a:r>
              <a:rPr lang="en-US" sz="1800" b="1" dirty="0" smtClean="0">
                <a:latin typeface="Courier New" pitchFamily="49" charset="0"/>
              </a:rPr>
              <a:t> </a:t>
            </a:r>
            <a:r>
              <a:rPr lang="en-US" sz="1800" b="1" dirty="0">
                <a:latin typeface="Courier New" pitchFamily="49" charset="0"/>
              </a:rPr>
              <a:t>Next(</a:t>
            </a: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int</a:t>
            </a:r>
            <a:r>
              <a:rPr lang="en-US" sz="1800" b="1" dirty="0">
                <a:latin typeface="Courier New" pitchFamily="49" charset="0"/>
              </a:rPr>
              <a:t> min, </a:t>
            </a:r>
            <a:r>
              <a:rPr lang="en-US" sz="1800" b="1" dirty="0">
                <a:solidFill>
                  <a:schemeClr val="accent2"/>
                </a:solidFill>
                <a:latin typeface="Courier New" pitchFamily="49" charset="0"/>
              </a:rPr>
              <a:t>int</a:t>
            </a:r>
            <a:r>
              <a:rPr lang="en-US" sz="1800" b="1" dirty="0">
                <a:latin typeface="Courier New" pitchFamily="49" charset="0"/>
              </a:rPr>
              <a:t> max)</a:t>
            </a:r>
            <a:br>
              <a:rPr lang="en-US" sz="1800" b="1" dirty="0">
                <a:latin typeface="Courier New" pitchFamily="49" charset="0"/>
              </a:rPr>
            </a:br>
            <a:r>
              <a:rPr lang="en-US" sz="1400" b="1" dirty="0">
                <a:latin typeface="Arial" charset="0"/>
              </a:rPr>
              <a:t>            </a:t>
            </a:r>
            <a:r>
              <a:rPr lang="en-US" sz="1400" b="1" dirty="0">
                <a:solidFill>
                  <a:srgbClr val="92D050"/>
                </a:solidFill>
                <a:latin typeface="Arial" charset="0"/>
              </a:rPr>
              <a:t>// </a:t>
            </a:r>
            <a:r>
              <a:rPr lang="el-GR" sz="1400" b="1" dirty="0">
                <a:solidFill>
                  <a:srgbClr val="92D050"/>
                </a:solidFill>
                <a:latin typeface="Arial" charset="0"/>
              </a:rPr>
              <a:t>επιστρέφει έναν ακέραιο από το </a:t>
            </a:r>
            <a:r>
              <a:rPr lang="en-US" sz="1400" b="1" dirty="0">
                <a:solidFill>
                  <a:srgbClr val="92D050"/>
                </a:solidFill>
                <a:latin typeface="Arial" charset="0"/>
              </a:rPr>
              <a:t>min </a:t>
            </a:r>
            <a:r>
              <a:rPr lang="el-GR" sz="1400" b="1" dirty="0">
                <a:solidFill>
                  <a:srgbClr val="92D050"/>
                </a:solidFill>
                <a:latin typeface="Arial" charset="0"/>
              </a:rPr>
              <a:t>έως το </a:t>
            </a:r>
            <a:r>
              <a:rPr lang="en-US" sz="1400" b="1" dirty="0">
                <a:solidFill>
                  <a:srgbClr val="92D050"/>
                </a:solidFill>
                <a:latin typeface="Arial" charset="0"/>
              </a:rPr>
              <a:t>max </a:t>
            </a:r>
            <a:r>
              <a:rPr lang="el-GR" sz="1400" b="1" dirty="0">
                <a:solidFill>
                  <a:srgbClr val="92D050"/>
                </a:solidFill>
                <a:latin typeface="Arial" charset="0"/>
              </a:rPr>
              <a:t>(ΧΩΡΙΣ ΤΟ</a:t>
            </a:r>
            <a:r>
              <a:rPr lang="en-US" sz="1400" b="1" dirty="0">
                <a:solidFill>
                  <a:srgbClr val="92D050"/>
                </a:solidFill>
                <a:latin typeface="Arial" charset="0"/>
              </a:rPr>
              <a:t> max)</a:t>
            </a:r>
          </a:p>
          <a:p>
            <a:pPr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en-US" sz="1400" b="1" dirty="0">
                <a:solidFill>
                  <a:srgbClr val="92D050"/>
                </a:solidFill>
                <a:latin typeface="Arial" charset="0"/>
              </a:rPr>
              <a:t> </a:t>
            </a:r>
          </a:p>
        </p:txBody>
      </p:sp>
      <p:sp>
        <p:nvSpPr>
          <p:cNvPr id="31752" name="Rectangle 14"/>
          <p:cNvSpPr>
            <a:spLocks noChangeArrowheads="1"/>
          </p:cNvSpPr>
          <p:nvPr/>
        </p:nvSpPr>
        <p:spPr bwMode="auto">
          <a:xfrm>
            <a:off x="1371600" y="5211763"/>
            <a:ext cx="61722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None/>
            </a:pPr>
            <a:r>
              <a:rPr lang="en-US" sz="1800" b="1">
                <a:solidFill>
                  <a:schemeClr val="accent2"/>
                </a:solidFill>
                <a:latin typeface="Courier New" pitchFamily="49" charset="0"/>
              </a:rPr>
              <a:t>double</a:t>
            </a:r>
            <a:r>
              <a:rPr lang="en-US" sz="1800" b="1">
                <a:latin typeface="Courier New" pitchFamily="49" charset="0"/>
              </a:rPr>
              <a:t> NextDouble( )</a:t>
            </a:r>
            <a:br>
              <a:rPr lang="en-US" sz="1800" b="1">
                <a:latin typeface="Courier New" pitchFamily="49" charset="0"/>
              </a:rPr>
            </a:br>
            <a:r>
              <a:rPr lang="en-US" sz="1400" b="1">
                <a:solidFill>
                  <a:srgbClr val="92D050"/>
                </a:solidFill>
                <a:latin typeface="Arial" charset="0"/>
              </a:rPr>
              <a:t>            // </a:t>
            </a:r>
            <a:r>
              <a:rPr lang="el-GR" sz="1400" b="1">
                <a:solidFill>
                  <a:srgbClr val="92D050"/>
                </a:solidFill>
                <a:latin typeface="Arial" charset="0"/>
              </a:rPr>
              <a:t>επιστρέφει ένα </a:t>
            </a:r>
            <a:r>
              <a:rPr lang="en-US" sz="1400" b="1">
                <a:solidFill>
                  <a:srgbClr val="92D050"/>
                </a:solidFill>
                <a:latin typeface="Arial" charset="0"/>
              </a:rPr>
              <a:t> double number </a:t>
            </a:r>
            <a:r>
              <a:rPr lang="el-GR" sz="1400" b="1">
                <a:solidFill>
                  <a:srgbClr val="92D050"/>
                </a:solidFill>
                <a:latin typeface="Arial" charset="0"/>
              </a:rPr>
              <a:t>από το </a:t>
            </a:r>
            <a:r>
              <a:rPr lang="en-US" sz="1400" b="1">
                <a:solidFill>
                  <a:srgbClr val="92D050"/>
                </a:solidFill>
                <a:latin typeface="Arial" charset="0"/>
              </a:rPr>
              <a:t> 0 </a:t>
            </a:r>
            <a:r>
              <a:rPr lang="el-GR" sz="1400" b="1">
                <a:solidFill>
                  <a:srgbClr val="92D050"/>
                </a:solidFill>
                <a:latin typeface="Arial" charset="0"/>
              </a:rPr>
              <a:t>έως το </a:t>
            </a:r>
            <a:r>
              <a:rPr lang="en-US" sz="1400" b="1">
                <a:solidFill>
                  <a:srgbClr val="92D050"/>
                </a:solidFill>
                <a:latin typeface="Arial" charset="0"/>
              </a:rPr>
              <a:t> 1</a:t>
            </a:r>
          </a:p>
        </p:txBody>
      </p:sp>
      <p:sp>
        <p:nvSpPr>
          <p:cNvPr id="31753" name="Text Box 15"/>
          <p:cNvSpPr txBox="1">
            <a:spLocks noChangeArrowheads="1"/>
          </p:cNvSpPr>
          <p:nvPr/>
        </p:nvSpPr>
        <p:spPr bwMode="auto">
          <a:xfrm>
            <a:off x="152400" y="6248400"/>
            <a:ext cx="44545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l-GR" sz="2000">
                <a:solidFill>
                  <a:srgbClr val="CC0000"/>
                </a:solidFill>
              </a:rPr>
              <a:t>Δείτε το παράδειγμα</a:t>
            </a:r>
            <a:r>
              <a:rPr lang="en-US" sz="2000">
                <a:solidFill>
                  <a:srgbClr val="CC0000"/>
                </a:solidFill>
              </a:rPr>
              <a:t> RandomNumbers.cs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DC75263-1C9E-464A-BAA0-65DF37D84AB7}" type="slidenum">
              <a:rPr lang="en-US" sz="1200" smtClean="0">
                <a:latin typeface="Tahoma" pitchFamily="34" charset="0"/>
              </a:rPr>
              <a:pPr/>
              <a:t>26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762000"/>
          </a:xfrm>
        </p:spPr>
        <p:txBody>
          <a:bodyPr/>
          <a:lstStyle/>
          <a:p>
            <a:pPr algn="ctr"/>
            <a:r>
              <a:rPr lang="el-GR" sz="3600" dirty="0" smtClean="0"/>
              <a:t>Κατασκευαστές (</a:t>
            </a:r>
            <a:r>
              <a:rPr lang="en-US" sz="3600" dirty="0" smtClean="0"/>
              <a:t>Constructors)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1524000"/>
          </a:xfrm>
        </p:spPr>
        <p:txBody>
          <a:bodyPr/>
          <a:lstStyle/>
          <a:p>
            <a:r>
              <a:rPr lang="el-GR" sz="2400" dirty="0" smtClean="0"/>
              <a:t>Ο κατασκευαστής είναι μία </a:t>
            </a:r>
            <a:r>
              <a:rPr lang="el-GR" sz="2400" i="1" dirty="0" smtClean="0"/>
              <a:t>μέθοδος</a:t>
            </a:r>
            <a:r>
              <a:rPr lang="el-GR" sz="2400" dirty="0" smtClean="0"/>
              <a:t>, η οποία </a:t>
            </a:r>
            <a:r>
              <a:rPr lang="el-GR" sz="2400" u="sng" dirty="0" smtClean="0">
                <a:solidFill>
                  <a:srgbClr val="FF3300"/>
                </a:solidFill>
              </a:rPr>
              <a:t>αρχικοποιεί ένα αντικείμενο της κλάσης όταν αυτό δημιουργείται</a:t>
            </a:r>
            <a:r>
              <a:rPr lang="el-GR" sz="2400" dirty="0" smtClean="0"/>
              <a:t>, δηλ</a:t>
            </a:r>
            <a:r>
              <a:rPr lang="en-US" sz="2400" dirty="0" smtClean="0"/>
              <a:t>.</a:t>
            </a:r>
            <a:r>
              <a:rPr lang="el-GR" sz="2400" dirty="0" smtClean="0"/>
              <a:t> δίνει αρχικές τιμές στα δεδομένα του. Έχει το ίδιο όνομα με την κλάση αλλά </a:t>
            </a:r>
            <a:r>
              <a:rPr lang="el-GR" sz="2400" dirty="0" smtClean="0">
                <a:solidFill>
                  <a:srgbClr val="FF0000"/>
                </a:solidFill>
              </a:rPr>
              <a:t>δεν έχει </a:t>
            </a:r>
            <a:r>
              <a:rPr lang="el-GR" sz="2400" dirty="0" smtClean="0"/>
              <a:t>επιστρεφόμενο τύπο.</a:t>
            </a:r>
          </a:p>
          <a:p>
            <a:endParaRPr lang="el-GR" sz="2400" dirty="0" smtClean="0"/>
          </a:p>
          <a:p>
            <a:r>
              <a:rPr lang="el-GR" sz="2400" dirty="0" smtClean="0"/>
              <a:t>Η γενική μορφή ενός κατασκευαστή είναι η εξής:</a:t>
            </a:r>
            <a:endParaRPr lang="en-US" sz="2400" dirty="0" smtClean="0"/>
          </a:p>
          <a:p>
            <a:pPr>
              <a:buFont typeface="ZapfDingbats" pitchFamily="82" charset="2"/>
              <a:buNone/>
            </a:pPr>
            <a:r>
              <a:rPr lang="el-GR" sz="2400" dirty="0" smtClean="0"/>
              <a:t>	</a:t>
            </a:r>
            <a:r>
              <a:rPr lang="el-GR" sz="2000" dirty="0" smtClean="0">
                <a:solidFill>
                  <a:schemeClr val="accent2"/>
                </a:solidFill>
              </a:rPr>
              <a:t>προσπέλαση</a:t>
            </a:r>
            <a:r>
              <a:rPr lang="el-GR" sz="2000" dirty="0" smtClean="0"/>
              <a:t> </a:t>
            </a:r>
            <a:r>
              <a:rPr lang="el-GR" sz="2000" dirty="0" err="1" smtClean="0"/>
              <a:t>όνομα_κλάσης(παράμετροι</a:t>
            </a:r>
            <a:r>
              <a:rPr lang="el-GR" sz="2000" dirty="0" smtClean="0"/>
              <a:t>){</a:t>
            </a:r>
            <a:endParaRPr lang="en-US" sz="2000" dirty="0" smtClean="0"/>
          </a:p>
          <a:p>
            <a:pPr>
              <a:buFont typeface="ZapfDingbats" pitchFamily="82" charset="2"/>
              <a:buNone/>
            </a:pPr>
            <a:r>
              <a:rPr lang="el-GR" sz="2000" dirty="0" smtClean="0"/>
              <a:t>		//κώδικας</a:t>
            </a:r>
            <a:endParaRPr lang="en-US" sz="2000" dirty="0" smtClean="0"/>
          </a:p>
          <a:p>
            <a:pPr>
              <a:buFont typeface="ZapfDingbats" pitchFamily="82" charset="2"/>
              <a:buNone/>
            </a:pPr>
            <a:r>
              <a:rPr lang="el-GR" sz="2000" dirty="0" smtClean="0"/>
              <a:t>	}</a:t>
            </a:r>
          </a:p>
          <a:p>
            <a:pPr>
              <a:buFont typeface="ZapfDingbats" pitchFamily="82" charset="2"/>
              <a:buNone/>
            </a:pPr>
            <a:endParaRPr lang="en-US" sz="2400" dirty="0" smtClean="0"/>
          </a:p>
        </p:txBody>
      </p:sp>
      <p:sp>
        <p:nvSpPr>
          <p:cNvPr id="32773" name="Rectangle 8"/>
          <p:cNvSpPr>
            <a:spLocks noChangeArrowheads="1"/>
          </p:cNvSpPr>
          <p:nvPr/>
        </p:nvSpPr>
        <p:spPr bwMode="auto">
          <a:xfrm>
            <a:off x="0" y="5029200"/>
            <a:ext cx="91440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400" dirty="0">
                <a:latin typeface="+mn-lt"/>
              </a:rPr>
              <a:t>Συνήθως, η </a:t>
            </a:r>
            <a:r>
              <a:rPr lang="el-GR" sz="2400" dirty="0">
                <a:solidFill>
                  <a:schemeClr val="accent6"/>
                </a:solidFill>
                <a:latin typeface="+mn-lt"/>
              </a:rPr>
              <a:t>προσπέλαση</a:t>
            </a:r>
            <a:r>
              <a:rPr lang="el-GR" sz="2400" dirty="0">
                <a:latin typeface="+mn-lt"/>
              </a:rPr>
              <a:t> είναι </a:t>
            </a:r>
            <a:r>
              <a:rPr lang="en-US" sz="2400" dirty="0">
                <a:solidFill>
                  <a:schemeClr val="accent2"/>
                </a:solidFill>
                <a:latin typeface="+mn-lt"/>
              </a:rPr>
              <a:t>public</a:t>
            </a:r>
            <a:r>
              <a:rPr lang="en-US" sz="2400" dirty="0">
                <a:latin typeface="+mn-lt"/>
              </a:rPr>
              <a:t> </a:t>
            </a:r>
            <a:r>
              <a:rPr lang="el-GR" sz="2400" dirty="0">
                <a:latin typeface="+mn-lt"/>
              </a:rPr>
              <a:t>για να μπορεί να κληθεί εκτός της </a:t>
            </a:r>
            <a:r>
              <a:rPr lang="el-GR" sz="2400" dirty="0" smtClean="0">
                <a:latin typeface="+mn-lt"/>
              </a:rPr>
              <a:t>κλάσης </a:t>
            </a:r>
            <a:r>
              <a:rPr lang="el-GR" sz="2400" dirty="0">
                <a:latin typeface="+mn-lt"/>
              </a:rPr>
              <a:t>και μπορεί να περιέχει ή όχι ορίσματα.</a:t>
            </a:r>
            <a:endParaRPr lang="en-US" sz="2400" dirty="0">
              <a:latin typeface="+mn-lt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r>
              <a:rPr lang="el-GR" sz="2400" dirty="0">
                <a:latin typeface="+mn-lt"/>
              </a:rPr>
              <a:t>Όλες οι </a:t>
            </a:r>
            <a:r>
              <a:rPr lang="el-GR" sz="2400" dirty="0" smtClean="0">
                <a:latin typeface="+mn-lt"/>
              </a:rPr>
              <a:t>τάξεις </a:t>
            </a:r>
            <a:r>
              <a:rPr lang="el-GR" sz="2400" dirty="0">
                <a:latin typeface="+mn-lt"/>
              </a:rPr>
              <a:t>έχουν κατασκευαστές χωρίς ορίσματα. Αν δεν δηλώσουμε έναν εμείς, τότε τον δημιουργεί ο </a:t>
            </a:r>
            <a:r>
              <a:rPr lang="el-GR" sz="2400" dirty="0" smtClean="0">
                <a:latin typeface="+mn-lt"/>
              </a:rPr>
              <a:t>μεταγλωττιστής.</a:t>
            </a:r>
            <a:endParaRPr lang="el-GR" sz="2400" b="1" dirty="0">
              <a:latin typeface="+mn-lt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</a:pPr>
            <a:endParaRPr lang="en-US" sz="2400" dirty="0"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8BAE420-25D3-4775-85DD-7489DAD8165C}" type="slidenum">
              <a:rPr lang="en-US" sz="1200" smtClean="0">
                <a:latin typeface="Tahoma" pitchFamily="34" charset="0"/>
              </a:rPr>
              <a:pPr/>
              <a:t>27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pPr algn="ctr"/>
            <a:r>
              <a:rPr lang="el-GR" sz="3600" smtClean="0"/>
              <a:t>Καταστροφείς (</a:t>
            </a:r>
            <a:r>
              <a:rPr lang="en-US" sz="3600" smtClean="0"/>
              <a:t>Destructors)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1524000"/>
          </a:xfrm>
        </p:spPr>
        <p:txBody>
          <a:bodyPr/>
          <a:lstStyle/>
          <a:p>
            <a:r>
              <a:rPr lang="el-GR" sz="2400" dirty="0" smtClean="0"/>
              <a:t>Ο καταστροφέας είναι μία μέθοδος-μέλος, η οποία </a:t>
            </a:r>
            <a:r>
              <a:rPr lang="el-GR" sz="2400" dirty="0" smtClean="0">
                <a:solidFill>
                  <a:srgbClr val="FF0000"/>
                </a:solidFill>
              </a:rPr>
              <a:t>απελευθερώνει τη μνήμη ή ότι άλλο δεσμεύθηκε για τη δημιουργία ενός αντικειμένου </a:t>
            </a:r>
            <a:r>
              <a:rPr lang="el-GR" sz="2400" dirty="0" smtClean="0"/>
              <a:t>(από τον τελεστή </a:t>
            </a:r>
            <a:r>
              <a:rPr lang="en-US" sz="2400" dirty="0" smtClean="0">
                <a:solidFill>
                  <a:schemeClr val="accent6"/>
                </a:solidFill>
              </a:rPr>
              <a:t>new</a:t>
            </a:r>
            <a:r>
              <a:rPr lang="el-GR" sz="2400" dirty="0" smtClean="0"/>
              <a:t>). Στην ουσία καταστρέφει το αντικείμενο.</a:t>
            </a:r>
          </a:p>
          <a:p>
            <a:endParaRPr lang="el-GR" sz="2400" dirty="0" smtClean="0"/>
          </a:p>
          <a:p>
            <a:r>
              <a:rPr lang="el-GR" sz="2400" dirty="0" smtClean="0"/>
              <a:t>Η γενική μορφή ενός καταστροφέα είναι η εξής:</a:t>
            </a:r>
            <a:endParaRPr lang="en-US" sz="2400" dirty="0" smtClean="0"/>
          </a:p>
          <a:p>
            <a:pPr>
              <a:buFont typeface="ZapfDingbats" pitchFamily="82" charset="2"/>
              <a:buNone/>
            </a:pPr>
            <a:r>
              <a:rPr lang="el-GR" sz="2400" dirty="0" smtClean="0"/>
              <a:t>	~</a:t>
            </a:r>
            <a:r>
              <a:rPr lang="el-GR" sz="2000" dirty="0" err="1" smtClean="0"/>
              <a:t>όνομα_κλάσης</a:t>
            </a:r>
            <a:r>
              <a:rPr lang="el-GR" sz="2000" dirty="0" smtClean="0"/>
              <a:t>(){</a:t>
            </a:r>
            <a:endParaRPr lang="en-US" sz="2000" dirty="0" smtClean="0"/>
          </a:p>
          <a:p>
            <a:pPr>
              <a:buFont typeface="ZapfDingbats" pitchFamily="82" charset="2"/>
              <a:buNone/>
            </a:pPr>
            <a:r>
              <a:rPr lang="el-GR" sz="2000" dirty="0" smtClean="0"/>
              <a:t>		//κώδικας</a:t>
            </a:r>
            <a:endParaRPr lang="en-US" sz="2000" dirty="0" smtClean="0"/>
          </a:p>
          <a:p>
            <a:pPr>
              <a:buFont typeface="ZapfDingbats" pitchFamily="82" charset="2"/>
              <a:buNone/>
            </a:pPr>
            <a:r>
              <a:rPr lang="el-GR" sz="2000" dirty="0" smtClean="0"/>
              <a:t>	}</a:t>
            </a:r>
          </a:p>
          <a:p>
            <a:pPr>
              <a:buFont typeface="ZapfDingbats" pitchFamily="82" charset="2"/>
              <a:buNone/>
            </a:pPr>
            <a:endParaRPr lang="en-US" sz="2400" dirty="0" smtClean="0"/>
          </a:p>
        </p:txBody>
      </p:sp>
      <p:sp>
        <p:nvSpPr>
          <p:cNvPr id="31749" name="Rectangle 8"/>
          <p:cNvSpPr>
            <a:spLocks noChangeArrowheads="1"/>
          </p:cNvSpPr>
          <p:nvPr/>
        </p:nvSpPr>
        <p:spPr bwMode="auto">
          <a:xfrm>
            <a:off x="0" y="50292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  <a:defRPr/>
            </a:pPr>
            <a:r>
              <a:rPr lang="el-GR" sz="2000" dirty="0">
                <a:latin typeface="+mj-lt"/>
              </a:rPr>
              <a:t>Ο καταστροφέας καλείται πριν από τη λεγόμενη </a:t>
            </a:r>
            <a:r>
              <a:rPr lang="el-GR" sz="2000" i="1" dirty="0">
                <a:solidFill>
                  <a:srgbClr val="FF0000"/>
                </a:solidFill>
                <a:latin typeface="+mj-lt"/>
              </a:rPr>
              <a:t>συλλογή απορριμάτων </a:t>
            </a:r>
            <a:r>
              <a:rPr lang="el-GR" sz="2000" i="1" dirty="0">
                <a:latin typeface="+mj-lt"/>
              </a:rPr>
              <a:t>(</a:t>
            </a:r>
            <a:r>
              <a:rPr lang="en-US" sz="2000" i="1" dirty="0">
                <a:latin typeface="+mj-lt"/>
              </a:rPr>
              <a:t>garbage collection)</a:t>
            </a:r>
            <a:r>
              <a:rPr lang="el-GR" sz="2000" dirty="0">
                <a:latin typeface="+mj-lt"/>
              </a:rPr>
              <a:t>, κάτι που γίνεται στο παρασκήνιο (</a:t>
            </a:r>
            <a:r>
              <a:rPr lang="el-GR" sz="2000" i="1" dirty="0">
                <a:latin typeface="+mj-lt"/>
              </a:rPr>
              <a:t>χωρίς</a:t>
            </a:r>
            <a:r>
              <a:rPr lang="el-GR" sz="2000" dirty="0">
                <a:latin typeface="+mj-lt"/>
              </a:rPr>
              <a:t> τη συμμετοχή του προγραμματιστή), έτσι ώστε να απελευθερωθεί μνήμη.</a:t>
            </a:r>
            <a:endParaRPr lang="en-US" sz="2000" dirty="0">
              <a:latin typeface="+mj-lt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Char char="r"/>
              <a:defRPr/>
            </a:pPr>
            <a:r>
              <a:rPr lang="el-GR" sz="2000" dirty="0">
                <a:latin typeface="Arial Unicode MS" pitchFamily="34" charset="-128"/>
              </a:rPr>
              <a:t>Ο προγραμματιστής προσθέτει κώδικα όπως π.χ. για κλείσιμο αρχείων, αποσύνδεση από βάσεις δεδομένων κλπ.</a:t>
            </a:r>
            <a:endParaRPr lang="en-US" sz="2000" dirty="0"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BF1501B-5C6F-413A-BD40-6E951D4FBDBA}" type="slidenum">
              <a:rPr lang="en-US" sz="1200" smtClean="0">
                <a:latin typeface="Tahoma" pitchFamily="34" charset="0"/>
              </a:rPr>
              <a:pPr/>
              <a:t>28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pPr algn="ctr"/>
            <a:r>
              <a:rPr lang="el-GR" sz="3600" b="1" smtClean="0"/>
              <a:t>Η λέξη-κλειδί </a:t>
            </a:r>
            <a:r>
              <a:rPr lang="en-US" sz="3600" b="1" smtClean="0"/>
              <a:t>this</a:t>
            </a:r>
            <a:endParaRPr lang="en-US" sz="3600" smtClean="0"/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1371600"/>
          </a:xfrm>
        </p:spPr>
        <p:txBody>
          <a:bodyPr/>
          <a:lstStyle/>
          <a:p>
            <a:pPr>
              <a:defRPr/>
            </a:pPr>
            <a:r>
              <a:rPr lang="el-GR" sz="2000" dirty="0" smtClean="0"/>
              <a:t>Η λέξη-κλειδί </a:t>
            </a:r>
            <a:r>
              <a:rPr lang="en-US" sz="2000" dirty="0" smtClean="0">
                <a:solidFill>
                  <a:schemeClr val="accent2"/>
                </a:solidFill>
              </a:rPr>
              <a:t>this</a:t>
            </a:r>
            <a:r>
              <a:rPr lang="el-GR" sz="2000" dirty="0" smtClean="0"/>
              <a:t> είναι μία </a:t>
            </a:r>
            <a:r>
              <a:rPr lang="el-GR" sz="2000" i="1" dirty="0" smtClean="0"/>
              <a:t>αναφορά</a:t>
            </a:r>
            <a:r>
              <a:rPr lang="el-GR" sz="2000" dirty="0" smtClean="0"/>
              <a:t> στο αντικείμενο στο οποίο δρα μία μέθοδος που έχει κληθεί. Αυτό είναι αναγκαίο διότι: </a:t>
            </a:r>
            <a:r>
              <a:rPr lang="el-GR" sz="2000" dirty="0" smtClean="0">
                <a:solidFill>
                  <a:srgbClr val="FF0000"/>
                </a:solidFill>
              </a:rPr>
              <a:t>η </a:t>
            </a:r>
            <a:r>
              <a:rPr lang="en-US" sz="2000" u="sng" dirty="0" smtClean="0">
                <a:solidFill>
                  <a:srgbClr val="FF0000"/>
                </a:solidFill>
              </a:rPr>
              <a:t>C</a:t>
            </a:r>
            <a:r>
              <a:rPr lang="el-GR" sz="2000" u="sng" dirty="0" smtClean="0">
                <a:solidFill>
                  <a:srgbClr val="FF0000"/>
                </a:solidFill>
              </a:rPr>
              <a:t># επιτρέπει τα ονόματα των ορισμάτων μίας μεθόδου να είναι τα ίδια  με τα ονόματα των μεταβλητών που είναι μέλη της κλάσης</a:t>
            </a:r>
            <a:r>
              <a:rPr lang="el-GR" sz="2000" dirty="0" smtClean="0">
                <a:solidFill>
                  <a:srgbClr val="FF0000"/>
                </a:solidFill>
              </a:rPr>
              <a:t>.</a:t>
            </a:r>
          </a:p>
          <a:p>
            <a:pPr>
              <a:buFont typeface="ZapfDingbats" pitchFamily="82" charset="2"/>
              <a:buNone/>
              <a:defRPr/>
            </a:pPr>
            <a:r>
              <a:rPr lang="el-GR" sz="2000" dirty="0" smtClean="0"/>
              <a:t> </a:t>
            </a:r>
          </a:p>
          <a:p>
            <a:pPr>
              <a:buFont typeface="ZapfDingbats" pitchFamily="82" charset="2"/>
              <a:buNone/>
              <a:defRPr/>
            </a:pPr>
            <a:r>
              <a:rPr lang="el-GR" sz="1800" dirty="0" smtClean="0"/>
              <a:t>Παράδειγμα:</a:t>
            </a:r>
            <a:endParaRPr lang="en-US" sz="1800" dirty="0" smtClean="0"/>
          </a:p>
          <a:p>
            <a:pPr>
              <a:buFont typeface="ZapfDingbats" pitchFamily="82" charset="2"/>
              <a:buNone/>
              <a:defRPr/>
            </a:pPr>
            <a:r>
              <a:rPr lang="el-GR" sz="2400" dirty="0" smtClean="0"/>
              <a:t>	</a:t>
            </a:r>
            <a:r>
              <a:rPr lang="en-US" sz="1600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Oxhma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Font typeface="ZapfDingbats" pitchFamily="82" charset="2"/>
              <a:buNone/>
              <a:defRPr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l-GR" sz="1600" b="1" dirty="0" smtClean="0">
                <a:latin typeface="Courier New" pitchFamily="49" charset="0"/>
                <a:cs typeface="Courier New" pitchFamily="49" charset="0"/>
              </a:rPr>
              <a:t>	   </a:t>
            </a:r>
            <a:r>
              <a:rPr lang="en-US" sz="1600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public string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marka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kausimo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Font typeface="ZapfDingbats" pitchFamily="82" charset="2"/>
              <a:buNone/>
              <a:defRPr/>
            </a:pPr>
            <a:r>
              <a:rPr lang="el-GR" sz="1600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	   </a:t>
            </a:r>
            <a:r>
              <a:rPr lang="en-US" sz="1600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1600" b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epivates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el-GR" sz="16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ZapfDingbats" pitchFamily="82" charset="2"/>
              <a:buNone/>
              <a:defRPr/>
            </a:pPr>
            <a:endParaRPr lang="el-GR" sz="16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ZapfDingbats" pitchFamily="82" charset="2"/>
              <a:buNone/>
              <a:defRPr/>
            </a:pPr>
            <a:r>
              <a:rPr lang="el-GR" sz="1600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	   </a:t>
            </a:r>
            <a:r>
              <a:rPr lang="en-US" sz="1600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Oxhma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marka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b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epivates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string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kausimo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Font typeface="ZapfDingbats" pitchFamily="82" charset="2"/>
              <a:buNone/>
              <a:defRPr/>
            </a:pPr>
            <a:r>
              <a:rPr lang="el-GR" sz="1600" b="1" dirty="0" smtClean="0">
                <a:latin typeface="Courier New" pitchFamily="49" charset="0"/>
                <a:cs typeface="Courier New" pitchFamily="49" charset="0"/>
              </a:rPr>
              <a:t>	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Font typeface="ZapfDingbats" pitchFamily="82" charset="2"/>
              <a:buNone/>
              <a:defRPr/>
            </a:pPr>
            <a:r>
              <a:rPr lang="el-GR" sz="16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l-GR" sz="160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b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this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.marka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marka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Font typeface="ZapfDingbats" pitchFamily="82" charset="2"/>
              <a:buNone/>
              <a:defRPr/>
            </a:pPr>
            <a:r>
              <a:rPr lang="el-GR" sz="16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600" b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this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.epivates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epivates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Font typeface="ZapfDingbats" pitchFamily="82" charset="2"/>
              <a:buNone/>
              <a:defRPr/>
            </a:pPr>
            <a:r>
              <a:rPr lang="el-GR" sz="16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600" b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this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.kausimo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kausimo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Font typeface="ZapfDingbats" pitchFamily="82" charset="2"/>
              <a:buNone/>
              <a:defRPr/>
            </a:pPr>
            <a:r>
              <a:rPr lang="el-GR" sz="1600" b="1" dirty="0" smtClean="0">
                <a:latin typeface="Courier New" pitchFamily="49" charset="0"/>
                <a:cs typeface="Courier New" pitchFamily="49" charset="0"/>
              </a:rPr>
              <a:t>	   }</a:t>
            </a:r>
          </a:p>
          <a:p>
            <a:pPr>
              <a:buFont typeface="ZapfDingbats" pitchFamily="82" charset="2"/>
              <a:buNone/>
              <a:defRPr/>
            </a:pPr>
            <a:r>
              <a:rPr lang="el-GR" sz="1600" b="1" dirty="0" smtClean="0">
                <a:latin typeface="Courier New" pitchFamily="49" charset="0"/>
                <a:cs typeface="Courier New" pitchFamily="49" charset="0"/>
              </a:rPr>
              <a:t>   }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     </a:t>
            </a:r>
          </a:p>
          <a:p>
            <a:pPr>
              <a:buFont typeface="ZapfDingbats" pitchFamily="82" charset="2"/>
              <a:buNone/>
              <a:defRPr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69631C3-31D4-4ABD-B62F-702E145EB34A}" type="slidenum">
              <a:rPr lang="en-US" sz="1200" smtClean="0">
                <a:latin typeface="Tahoma" pitchFamily="34" charset="0"/>
              </a:rPr>
              <a:pPr/>
              <a:t>29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pPr algn="ctr"/>
            <a:r>
              <a:rPr lang="el-GR" sz="3600" b="1" smtClean="0"/>
              <a:t>Ιδιότητες </a:t>
            </a:r>
            <a:r>
              <a:rPr lang="en-US" sz="3600" b="1" smtClean="0"/>
              <a:t>get, set </a:t>
            </a:r>
            <a:endParaRPr lang="en-US" sz="3600" smtClean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839200" cy="5486400"/>
          </a:xfrm>
        </p:spPr>
        <p:txBody>
          <a:bodyPr/>
          <a:lstStyle/>
          <a:p>
            <a:r>
              <a:rPr lang="el-GR" sz="2000" dirty="0" smtClean="0"/>
              <a:t>Σε μία κλάση, εκτός από μεταβλητές και μεθόδους, μπορούμε να δηλώσουμε ως μέλος και μία </a:t>
            </a:r>
            <a:r>
              <a:rPr lang="el-GR" sz="2000" b="1" i="1" dirty="0" smtClean="0"/>
              <a:t>ιδιότητα</a:t>
            </a:r>
            <a:r>
              <a:rPr lang="el-GR" sz="2000" i="1" dirty="0" smtClean="0"/>
              <a:t>. Μία ιδιότητα </a:t>
            </a:r>
            <a:r>
              <a:rPr lang="el-GR" sz="2000" i="1" u="sng" dirty="0" smtClean="0"/>
              <a:t>συνδυάζει μία μεταβλητή μέλος με δύο ειδικές μεθόδους προσπέλασής της και δεν </a:t>
            </a:r>
            <a:r>
              <a:rPr lang="el-GR" sz="2000" i="1" u="sng" dirty="0" err="1" smtClean="0"/>
              <a:t>δεσμέυει</a:t>
            </a:r>
            <a:r>
              <a:rPr lang="el-GR" sz="2000" i="1" u="sng" dirty="0" smtClean="0"/>
              <a:t> χώρο αποθήκευσης.</a:t>
            </a:r>
            <a:endParaRPr lang="en-US" sz="2000" dirty="0" smtClean="0"/>
          </a:p>
          <a:p>
            <a:r>
              <a:rPr lang="el-GR" sz="2000" dirty="0" smtClean="0"/>
              <a:t>Μία ιδιότητα αποτελείται από ένα </a:t>
            </a:r>
            <a:r>
              <a:rPr lang="el-GR" sz="2000" i="1" dirty="0" smtClean="0"/>
              <a:t>όνομα</a:t>
            </a:r>
            <a:r>
              <a:rPr lang="el-GR" sz="2000" dirty="0" smtClean="0"/>
              <a:t> και τους </a:t>
            </a:r>
            <a:r>
              <a:rPr lang="el-GR" sz="2000" dirty="0" err="1" smtClean="0"/>
              <a:t>προσπελαστές</a:t>
            </a:r>
            <a:r>
              <a:rPr lang="el-GR" sz="2000" dirty="0" smtClean="0"/>
              <a:t> </a:t>
            </a:r>
            <a:r>
              <a:rPr lang="en-US" sz="2000" b="1" i="1" dirty="0" smtClean="0">
                <a:solidFill>
                  <a:schemeClr val="accent2"/>
                </a:solidFill>
              </a:rPr>
              <a:t>get</a:t>
            </a:r>
            <a:r>
              <a:rPr lang="en-US" sz="2000" dirty="0" smtClean="0"/>
              <a:t> </a:t>
            </a:r>
            <a:r>
              <a:rPr lang="el-GR" sz="2000" dirty="0" smtClean="0"/>
              <a:t> και </a:t>
            </a:r>
            <a:r>
              <a:rPr lang="en-US" sz="2000" b="1" i="1" dirty="0" smtClean="0">
                <a:solidFill>
                  <a:schemeClr val="accent2"/>
                </a:solidFill>
              </a:rPr>
              <a:t>set</a:t>
            </a:r>
            <a:r>
              <a:rPr lang="el-GR" sz="2000" dirty="0" smtClean="0"/>
              <a:t>.</a:t>
            </a:r>
            <a:endParaRPr lang="en-US" sz="2000" dirty="0" smtClean="0"/>
          </a:p>
          <a:p>
            <a:pPr>
              <a:buFont typeface="ZapfDingbats" pitchFamily="82" charset="2"/>
              <a:buNone/>
            </a:pPr>
            <a:r>
              <a:rPr lang="el-GR" sz="2000" dirty="0" smtClean="0"/>
              <a:t>Η γενική της μορφή φαίνεται παρακάτω:</a:t>
            </a:r>
            <a:endParaRPr lang="en-US" sz="2000" dirty="0" smtClean="0"/>
          </a:p>
          <a:p>
            <a:endParaRPr lang="el-GR" sz="800" dirty="0" smtClean="0"/>
          </a:p>
          <a:p>
            <a:pPr>
              <a:buFont typeface="ZapfDingbats" pitchFamily="82" charset="2"/>
              <a:buNone/>
            </a:pPr>
            <a:r>
              <a:rPr lang="el-GR" sz="1800" b="1" dirty="0" smtClean="0">
                <a:solidFill>
                  <a:schemeClr val="accent2"/>
                </a:solidFill>
              </a:rPr>
              <a:t>	</a:t>
            </a:r>
            <a:r>
              <a:rPr lang="en-US" sz="1800" b="1" dirty="0" smtClean="0">
                <a:solidFill>
                  <a:schemeClr val="accent2"/>
                </a:solidFill>
              </a:rPr>
              <a:t>public </a:t>
            </a:r>
            <a:r>
              <a:rPr lang="el-GR" sz="1800" b="1" dirty="0" smtClean="0">
                <a:solidFill>
                  <a:schemeClr val="accent2"/>
                </a:solidFill>
              </a:rPr>
              <a:t>τύπος</a:t>
            </a:r>
            <a:r>
              <a:rPr lang="el-GR" sz="1800" dirty="0" smtClean="0"/>
              <a:t> </a:t>
            </a:r>
            <a:r>
              <a:rPr lang="el-GR" sz="1800" b="1" dirty="0"/>
              <a:t>Ό</a:t>
            </a:r>
            <a:r>
              <a:rPr lang="el-GR" sz="1800" b="1" dirty="0" smtClean="0"/>
              <a:t>νομα </a:t>
            </a:r>
            <a:r>
              <a:rPr lang="el-GR" sz="1800" dirty="0" smtClean="0"/>
              <a:t>{</a:t>
            </a:r>
            <a:endParaRPr lang="en-US" sz="1800" dirty="0" smtClean="0"/>
          </a:p>
          <a:p>
            <a:pPr>
              <a:buFont typeface="ZapfDingbats" pitchFamily="82" charset="2"/>
              <a:buNone/>
            </a:pPr>
            <a:r>
              <a:rPr lang="el-GR" sz="1800" b="1" dirty="0" smtClean="0"/>
              <a:t>		</a:t>
            </a:r>
            <a:r>
              <a:rPr lang="en-US" sz="1800" b="1" dirty="0" smtClean="0">
                <a:solidFill>
                  <a:schemeClr val="accent2"/>
                </a:solidFill>
              </a:rPr>
              <a:t>get</a:t>
            </a:r>
            <a:r>
              <a:rPr lang="el-GR" sz="1800" dirty="0" smtClean="0"/>
              <a:t> {</a:t>
            </a:r>
          </a:p>
          <a:p>
            <a:pPr>
              <a:buFont typeface="ZapfDingbats" pitchFamily="82" charset="2"/>
              <a:buNone/>
            </a:pPr>
            <a:r>
              <a:rPr lang="el-GR" sz="1800" dirty="0" smtClean="0"/>
              <a:t>	    	    </a:t>
            </a:r>
            <a:r>
              <a:rPr lang="el-GR" sz="1800" b="1" dirty="0" smtClean="0">
                <a:solidFill>
                  <a:srgbClr val="92D050"/>
                </a:solidFill>
              </a:rPr>
              <a:t>//κώδικας</a:t>
            </a:r>
          </a:p>
          <a:p>
            <a:pPr>
              <a:buFont typeface="ZapfDingbats" pitchFamily="82" charset="2"/>
              <a:buNone/>
            </a:pPr>
            <a:r>
              <a:rPr lang="el-GR" sz="1800" dirty="0" smtClean="0"/>
              <a:t>		}</a:t>
            </a:r>
            <a:endParaRPr lang="en-US" sz="1800" dirty="0" smtClean="0"/>
          </a:p>
          <a:p>
            <a:pPr>
              <a:buFont typeface="ZapfDingbats" pitchFamily="82" charset="2"/>
              <a:buNone/>
            </a:pPr>
            <a:r>
              <a:rPr lang="el-GR" sz="1800" dirty="0" smtClean="0"/>
              <a:t> </a:t>
            </a:r>
            <a:endParaRPr lang="en-US" sz="1800" dirty="0" smtClean="0"/>
          </a:p>
          <a:p>
            <a:pPr>
              <a:buFont typeface="ZapfDingbats" pitchFamily="82" charset="2"/>
              <a:buNone/>
            </a:pPr>
            <a:r>
              <a:rPr lang="el-GR" sz="1800" b="1" dirty="0" smtClean="0"/>
              <a:t>		</a:t>
            </a:r>
            <a:r>
              <a:rPr lang="en-US" sz="1800" b="1" dirty="0" smtClean="0">
                <a:solidFill>
                  <a:schemeClr val="accent2"/>
                </a:solidFill>
              </a:rPr>
              <a:t>set</a:t>
            </a:r>
            <a:r>
              <a:rPr lang="el-GR" sz="1800" dirty="0" smtClean="0"/>
              <a:t> {</a:t>
            </a:r>
            <a:endParaRPr lang="en-US" sz="1800" dirty="0" smtClean="0"/>
          </a:p>
          <a:p>
            <a:pPr>
              <a:buFont typeface="ZapfDingbats" pitchFamily="82" charset="2"/>
              <a:buNone/>
            </a:pPr>
            <a:r>
              <a:rPr lang="el-GR" sz="1800" dirty="0" smtClean="0"/>
              <a:t>	</a:t>
            </a:r>
            <a:r>
              <a:rPr lang="el-GR" sz="1800" b="1" dirty="0" smtClean="0"/>
              <a:t>    	    </a:t>
            </a:r>
            <a:r>
              <a:rPr lang="en-US" sz="1800" b="1" dirty="0" smtClean="0">
                <a:solidFill>
                  <a:srgbClr val="92D050"/>
                </a:solidFill>
              </a:rPr>
              <a:t>//</a:t>
            </a:r>
            <a:r>
              <a:rPr lang="el-GR" sz="1800" b="1" dirty="0" smtClean="0">
                <a:solidFill>
                  <a:srgbClr val="92D050"/>
                </a:solidFill>
              </a:rPr>
              <a:t>κώδικας</a:t>
            </a:r>
          </a:p>
          <a:p>
            <a:pPr>
              <a:buFont typeface="ZapfDingbats" pitchFamily="82" charset="2"/>
              <a:buNone/>
            </a:pPr>
            <a:r>
              <a:rPr lang="el-GR" sz="1800" dirty="0" smtClean="0"/>
              <a:t>		}</a:t>
            </a:r>
            <a:endParaRPr lang="en-US" sz="1800" dirty="0" smtClean="0"/>
          </a:p>
          <a:p>
            <a:pPr>
              <a:buFont typeface="ZapfDingbats" pitchFamily="82" charset="2"/>
              <a:buNone/>
            </a:pPr>
            <a:r>
              <a:rPr lang="el-GR" sz="1800" dirty="0" smtClean="0"/>
              <a:t>	}</a:t>
            </a:r>
            <a:endParaRPr lang="en-US" sz="1800" dirty="0" smtClean="0"/>
          </a:p>
          <a:p>
            <a:pPr>
              <a:buFont typeface="ZapfDingbats" pitchFamily="82" charset="2"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E7322F6-0831-4FB6-90DA-78DADBE0BDD9}" type="slidenum">
              <a:rPr lang="en-US" sz="1200" smtClean="0">
                <a:latin typeface="Tahoma" pitchFamily="34" charset="0"/>
              </a:rPr>
              <a:pPr/>
              <a:t>3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153400" cy="1143000"/>
          </a:xfrm>
          <a:noFill/>
        </p:spPr>
        <p:txBody>
          <a:bodyPr lIns="92075" tIns="46038" rIns="92075" bIns="46038"/>
          <a:lstStyle/>
          <a:p>
            <a:pPr eaLnBrk="1" hangingPunct="1"/>
            <a:r>
              <a:rPr lang="el-GR" sz="3200" b="1" smtClean="0"/>
              <a:t>Γενικά περί Κλάσεων</a:t>
            </a:r>
            <a:endParaRPr lang="en-US" sz="3200" smtClean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077200" cy="5029200"/>
          </a:xfrm>
        </p:spPr>
        <p:txBody>
          <a:bodyPr lIns="92075" tIns="46038" rIns="92075" bIns="46038"/>
          <a:lstStyle/>
          <a:p>
            <a:pPr eaLnBrk="1" hangingPunct="1">
              <a:lnSpc>
                <a:spcPct val="90000"/>
              </a:lnSpc>
              <a:defRPr/>
            </a:pPr>
            <a:r>
              <a:rPr lang="el-GR" sz="2000" dirty="0" smtClean="0"/>
              <a:t>Η κλάση είναι ένα </a:t>
            </a:r>
            <a:r>
              <a:rPr lang="el-GR" sz="2000" i="1" dirty="0" smtClean="0"/>
              <a:t>πρότυπο</a:t>
            </a:r>
            <a:r>
              <a:rPr lang="el-GR" sz="2000" dirty="0" smtClean="0"/>
              <a:t> που ορίζει την μορφή ενός </a:t>
            </a:r>
            <a:r>
              <a:rPr lang="el-GR" sz="2000" i="1" dirty="0" smtClean="0"/>
              <a:t>αντικειμένου</a:t>
            </a:r>
            <a:r>
              <a:rPr lang="el-GR" sz="2000" dirty="0" smtClean="0"/>
              <a:t>. Καθορίζει τα </a:t>
            </a:r>
            <a:r>
              <a:rPr lang="el-GR" sz="2000" b="1" dirty="0" smtClean="0"/>
              <a:t>δεδομένα</a:t>
            </a:r>
            <a:r>
              <a:rPr lang="el-GR" sz="2000" dirty="0" smtClean="0"/>
              <a:t> και τον </a:t>
            </a:r>
            <a:r>
              <a:rPr lang="el-GR" sz="2000" b="1" dirty="0" smtClean="0"/>
              <a:t>κώδικα</a:t>
            </a:r>
            <a:r>
              <a:rPr lang="el-GR" sz="2000" dirty="0" smtClean="0"/>
              <a:t> που θα δρα πάνω σε αυτά τα δεδομένα. Τα αντικείμενα είναι </a:t>
            </a:r>
            <a:r>
              <a:rPr lang="el-GR" sz="2000" i="1" dirty="0" smtClean="0"/>
              <a:t>στιγμιότυπα</a:t>
            </a:r>
            <a:r>
              <a:rPr lang="el-GR" sz="2000" dirty="0" smtClean="0"/>
              <a:t> της κλάσης στην οποία ανήκουν. Ότι ανήκει μέσα σε μία κλάση αποτελεί </a:t>
            </a:r>
            <a:r>
              <a:rPr lang="el-GR" sz="2000" b="1" i="1" dirty="0" smtClean="0"/>
              <a:t>μέλος</a:t>
            </a:r>
            <a:r>
              <a:rPr lang="el-GR" sz="2000" dirty="0" smtClean="0"/>
              <a:t> της κλάσης.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l-GR" sz="2000" dirty="0" smtClean="0"/>
              <a:t>Μία κλάση περιλαμβάνει κυρίως τον ορισμό των δεδομένων της αλλά και των μεθόδων της.</a:t>
            </a:r>
          </a:p>
          <a:p>
            <a:pPr eaLnBrk="1" hangingPunct="1">
              <a:lnSpc>
                <a:spcPct val="90000"/>
              </a:lnSpc>
              <a:defRPr/>
            </a:pPr>
            <a:endParaRPr lang="el-GR" sz="2000" dirty="0" smtClean="0"/>
          </a:p>
          <a:p>
            <a:pPr>
              <a:defRPr/>
            </a:pPr>
            <a:r>
              <a:rPr lang="el-GR" sz="2000" dirty="0" smtClean="0"/>
              <a:t>Γενικότερα, μία κλάση μπορεί να έχει ως μέλη τα εξής:</a:t>
            </a:r>
            <a:endParaRPr lang="en-US" sz="2000" dirty="0" smtClean="0"/>
          </a:p>
          <a:p>
            <a:pPr lvl="1">
              <a:defRPr/>
            </a:pPr>
            <a:r>
              <a:rPr lang="el-GR" sz="1600" i="1" dirty="0" smtClean="0">
                <a:ea typeface="+mn-ea"/>
                <a:cs typeface="+mn-cs"/>
              </a:rPr>
              <a:t>μεταβλητές στιγμιοτύπου, </a:t>
            </a:r>
            <a:r>
              <a:rPr lang="el-GR" sz="1600" i="1" dirty="0" smtClean="0"/>
              <a:t>μεταβλητές </a:t>
            </a:r>
            <a:r>
              <a:rPr lang="el-GR" sz="1600" i="1" dirty="0" smtClean="0">
                <a:ea typeface="+mn-ea"/>
                <a:cs typeface="+mn-cs"/>
              </a:rPr>
              <a:t>στατικές, σταθερές, μεθόδους, κατασκευαστές, καταστροφείς, δεικτοδότες, συμβάντα, τελεστές και ιδιότητες </a:t>
            </a: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D3F318C-C7E4-4871-8A40-710A7FEC4DAF}" type="slidenum">
              <a:rPr lang="en-US" sz="1200" smtClean="0">
                <a:latin typeface="Tahoma" pitchFamily="34" charset="0"/>
              </a:rPr>
              <a:pPr/>
              <a:t>30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pPr algn="ctr"/>
            <a:r>
              <a:rPr lang="el-GR" sz="3600" b="1" smtClean="0"/>
              <a:t>Ιδιότητες </a:t>
            </a:r>
            <a:r>
              <a:rPr lang="en-US" sz="3600" b="1" smtClean="0"/>
              <a:t>get, set </a:t>
            </a:r>
            <a:endParaRPr lang="en-US" sz="3600" smtClean="0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839200" cy="4038600"/>
          </a:xfrm>
        </p:spPr>
        <p:txBody>
          <a:bodyPr/>
          <a:lstStyle/>
          <a:p>
            <a:r>
              <a:rPr lang="el-GR" sz="2600" smtClean="0"/>
              <a:t>Κάθε χρήση του ονόματος της ιδιότητας έχει ως αποτέλεσμα </a:t>
            </a:r>
            <a:r>
              <a:rPr lang="el-GR" sz="2600" u="sng" smtClean="0"/>
              <a:t>μία κλήση του κατάλληλου προσπελαστή:</a:t>
            </a:r>
            <a:endParaRPr lang="en-US" sz="2600" smtClean="0"/>
          </a:p>
          <a:p>
            <a:r>
              <a:rPr lang="el-GR" sz="2600" smtClean="0"/>
              <a:t>ο προσπελαστής </a:t>
            </a:r>
            <a:r>
              <a:rPr lang="en-US" sz="2600" b="1" smtClean="0">
                <a:solidFill>
                  <a:schemeClr val="accent2"/>
                </a:solidFill>
              </a:rPr>
              <a:t>set</a:t>
            </a:r>
            <a:r>
              <a:rPr lang="en-US" sz="2600" smtClean="0"/>
              <a:t> </a:t>
            </a:r>
            <a:r>
              <a:rPr lang="el-GR" sz="2600" i="1" u="sng" smtClean="0"/>
              <a:t>δέχεται</a:t>
            </a:r>
            <a:r>
              <a:rPr lang="el-GR" sz="2600" i="1" smtClean="0"/>
              <a:t> αυτόματα μία παράμετρο</a:t>
            </a:r>
            <a:r>
              <a:rPr lang="el-GR" sz="2600" smtClean="0"/>
              <a:t>, η τιμή της οποίας αποθηκεύεται στην προεπιλεγμένη μεταβλητή που έχει πάντα το όνομα </a:t>
            </a:r>
            <a:r>
              <a:rPr lang="en-US" sz="2600" b="1" u="sng" smtClean="0">
                <a:solidFill>
                  <a:schemeClr val="accent2"/>
                </a:solidFill>
              </a:rPr>
              <a:t>value</a:t>
            </a:r>
            <a:r>
              <a:rPr lang="el-GR" sz="2600" smtClean="0"/>
              <a:t> και η οποία περιέχει την τιμή που ανατίθεται στην ιδιότητα.</a:t>
            </a:r>
            <a:endParaRPr lang="en-US" sz="2600" smtClean="0"/>
          </a:p>
          <a:p>
            <a:r>
              <a:rPr lang="el-GR" sz="2600" smtClean="0"/>
              <a:t>ο προσπελαστής </a:t>
            </a:r>
            <a:r>
              <a:rPr lang="en-US" sz="2600" b="1" smtClean="0">
                <a:solidFill>
                  <a:schemeClr val="accent2"/>
                </a:solidFill>
              </a:rPr>
              <a:t>get</a:t>
            </a:r>
            <a:r>
              <a:rPr lang="en-US" sz="2600" smtClean="0"/>
              <a:t> </a:t>
            </a:r>
            <a:r>
              <a:rPr lang="el-GR" sz="2600" i="1" u="sng" smtClean="0"/>
              <a:t>επιστρέφει</a:t>
            </a:r>
            <a:r>
              <a:rPr lang="el-GR" sz="2600" i="1" smtClean="0"/>
              <a:t> την τιμή της μεταβλητής</a:t>
            </a:r>
            <a:r>
              <a:rPr lang="el-GR" sz="2600" smtClean="0"/>
              <a:t> που διαχειρίζεται και ο τύπος της επιστρφόμενης τιμής πρέπει να συμφωνεί με τον τύπο της ιδιότητας</a:t>
            </a:r>
            <a:endParaRPr lang="en-US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0E633E3-E165-438C-8C75-B17A4B59FCB3}" type="slidenum">
              <a:rPr lang="en-US" sz="1200" smtClean="0">
                <a:latin typeface="Tahoma" pitchFamily="34" charset="0"/>
              </a:rPr>
              <a:pPr/>
              <a:t>31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pPr algn="ctr"/>
            <a:r>
              <a:rPr lang="el-GR" sz="3600" b="1" smtClean="0"/>
              <a:t>Παράδειγμα με ιδιότητες </a:t>
            </a:r>
            <a:r>
              <a:rPr lang="en-US" sz="3600" b="1" smtClean="0"/>
              <a:t>get, set </a:t>
            </a:r>
            <a:endParaRPr lang="en-US" sz="3600" smtClean="0"/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3048000" cy="5029200"/>
          </a:xfrm>
          <a:solidFill>
            <a:srgbClr val="FFFF99"/>
          </a:solidFill>
          <a:ln>
            <a:solidFill>
              <a:srgbClr val="7030A0"/>
            </a:solidFill>
          </a:ln>
        </p:spPr>
        <p:txBody>
          <a:bodyPr/>
          <a:lstStyle/>
          <a:p>
            <a:pPr>
              <a:buFont typeface="ZapfDingbats" pitchFamily="82" charset="2"/>
              <a:buNone/>
              <a:defRPr/>
            </a:pPr>
            <a:r>
              <a:rPr lang="en-US" sz="1400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using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System;</a:t>
            </a:r>
          </a:p>
          <a:p>
            <a:pPr>
              <a:buFont typeface="ZapfDingbats" pitchFamily="82" charset="2"/>
              <a:buNone/>
              <a:defRPr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 </a:t>
            </a:r>
          </a:p>
          <a:p>
            <a:pPr>
              <a:buFont typeface="ZapfDingbats" pitchFamily="82" charset="2"/>
              <a:buNone/>
              <a:defRPr/>
            </a:pPr>
            <a:r>
              <a:rPr lang="en-US" sz="1400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SimpProp</a:t>
            </a:r>
            <a:r>
              <a:rPr lang="el-GR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Font typeface="ZapfDingbats" pitchFamily="82" charset="2"/>
              <a:buNone/>
              <a:defRPr/>
            </a:pPr>
            <a:r>
              <a:rPr lang="el-GR" sz="140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400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private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 err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prop; </a:t>
            </a:r>
          </a:p>
          <a:p>
            <a:pPr>
              <a:buFont typeface="ZapfDingbats" pitchFamily="82" charset="2"/>
              <a:buNone/>
              <a:defRPr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 </a:t>
            </a:r>
          </a:p>
          <a:p>
            <a:pPr>
              <a:buFont typeface="ZapfDingbats" pitchFamily="82" charset="2"/>
              <a:buNone/>
              <a:defRPr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400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SimpProp() { </a:t>
            </a:r>
          </a:p>
          <a:p>
            <a:pPr>
              <a:buFont typeface="ZapfDingbats" pitchFamily="82" charset="2"/>
              <a:buNone/>
              <a:defRPr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     prop = 0; </a:t>
            </a:r>
          </a:p>
          <a:p>
            <a:pPr>
              <a:buFont typeface="ZapfDingbats" pitchFamily="82" charset="2"/>
              <a:buNone/>
              <a:defRPr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}</a:t>
            </a:r>
          </a:p>
          <a:p>
            <a:pPr>
              <a:buFont typeface="ZapfDingbats" pitchFamily="82" charset="2"/>
              <a:buNone/>
              <a:defRPr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 </a:t>
            </a:r>
          </a:p>
          <a:p>
            <a:pPr>
              <a:buFont typeface="ZapfDingbats" pitchFamily="82" charset="2"/>
              <a:buNone/>
              <a:defRPr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400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public int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MyProp {</a:t>
            </a:r>
          </a:p>
          <a:p>
            <a:pPr>
              <a:buFont typeface="ZapfDingbats" pitchFamily="82" charset="2"/>
              <a:buNone/>
              <a:defRPr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l-GR" sz="140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400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get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{</a:t>
            </a:r>
          </a:p>
          <a:p>
            <a:pPr>
              <a:buFont typeface="ZapfDingbats" pitchFamily="82" charset="2"/>
              <a:buNone/>
              <a:defRPr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l-GR" sz="140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return prop;</a:t>
            </a:r>
          </a:p>
          <a:p>
            <a:pPr>
              <a:buFont typeface="ZapfDingbats" pitchFamily="82" charset="2"/>
              <a:buNone/>
              <a:defRPr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   }</a:t>
            </a:r>
          </a:p>
          <a:p>
            <a:pPr>
              <a:buFont typeface="ZapfDingbats" pitchFamily="82" charset="2"/>
              <a:buNone/>
              <a:defRPr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400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set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{</a:t>
            </a:r>
          </a:p>
          <a:p>
            <a:pPr>
              <a:buFont typeface="ZapfDingbats" pitchFamily="82" charset="2"/>
              <a:buNone/>
              <a:defRPr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sz="1400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400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value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&gt;= 0)</a:t>
            </a:r>
            <a:endParaRPr lang="el-GR" sz="14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ZapfDingbats" pitchFamily="82" charset="2"/>
              <a:buNone/>
              <a:defRPr/>
            </a:pPr>
            <a:r>
              <a:rPr lang="el-GR" sz="1400" b="1" dirty="0" smtClean="0"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prop = </a:t>
            </a:r>
            <a:r>
              <a:rPr lang="en-US" sz="1400" b="1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value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Font typeface="ZapfDingbats" pitchFamily="82" charset="2"/>
              <a:buNone/>
              <a:defRPr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   }</a:t>
            </a:r>
          </a:p>
          <a:p>
            <a:pPr>
              <a:buFont typeface="ZapfDingbats" pitchFamily="82" charset="2"/>
              <a:buNone/>
              <a:defRPr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   }</a:t>
            </a:r>
          </a:p>
          <a:p>
            <a:pPr>
              <a:buFont typeface="ZapfDingbats" pitchFamily="82" charset="2"/>
              <a:buNone/>
              <a:defRPr/>
            </a:pP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429000" y="1447800"/>
            <a:ext cx="5410200" cy="5029200"/>
          </a:xfrm>
          <a:prstGeom prst="rect">
            <a:avLst/>
          </a:prstGeom>
          <a:solidFill>
            <a:srgbClr val="FFFF99"/>
          </a:solidFill>
          <a:ln w="9525">
            <a:solidFill>
              <a:srgbClr val="7030A0"/>
            </a:solidFill>
            <a:miter lim="800000"/>
            <a:headEnd/>
            <a:tailEnd/>
          </a:ln>
        </p:spPr>
        <p:txBody>
          <a:bodyPr lIns="91411" tIns="45708" rIns="91411" bIns="45708"/>
          <a:lstStyle/>
          <a:p>
            <a:pPr algn="l">
              <a:defRPr/>
            </a:pPr>
            <a:r>
              <a:rPr lang="en-US" sz="1400" b="1" dirty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PropertyDemo</a:t>
            </a:r>
          </a:p>
          <a:p>
            <a:pPr algn="l">
              <a:defRPr/>
            </a:pPr>
            <a:r>
              <a:rPr lang="en-US" sz="1400" b="1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algn="l">
              <a:defRPr/>
            </a:pPr>
            <a:r>
              <a:rPr lang="el-GR" sz="1400" b="1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400" b="1" dirty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static void 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Main()</a:t>
            </a:r>
          </a:p>
          <a:p>
            <a:pPr algn="l">
              <a:defRPr/>
            </a:pPr>
            <a:r>
              <a:rPr lang="en-US" sz="1400" b="1" dirty="0">
                <a:latin typeface="Courier New" pitchFamily="49" charset="0"/>
                <a:cs typeface="Courier New" pitchFamily="49" charset="0"/>
              </a:rPr>
              <a:t>   {</a:t>
            </a:r>
          </a:p>
          <a:p>
            <a:pPr algn="l">
              <a:defRPr/>
            </a:pPr>
            <a:r>
              <a:rPr lang="en-US" sz="1400" b="1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l-GR" sz="1400" b="1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SimpProp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 ob = new </a:t>
            </a:r>
            <a:r>
              <a:rPr lang="en-US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SimpProp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 algn="l">
              <a:defRPr/>
            </a:pPr>
            <a:r>
              <a:rPr lang="en-US" sz="1400" b="1" dirty="0">
                <a:latin typeface="Courier New" pitchFamily="49" charset="0"/>
                <a:cs typeface="Courier New" pitchFamily="49" charset="0"/>
              </a:rPr>
              <a:t> </a:t>
            </a:r>
          </a:p>
          <a:p>
            <a:pPr algn="l">
              <a:defRPr/>
            </a:pPr>
            <a:r>
              <a:rPr lang="en-US" sz="1400" b="1"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Console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.WriteLine(</a:t>
            </a:r>
            <a:r>
              <a:rPr lang="en-US" sz="14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l-GR" sz="14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Αρχική τιμή του </a:t>
            </a:r>
            <a:r>
              <a:rPr lang="en-US" sz="14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</a:t>
            </a:r>
            <a:endParaRPr lang="el-GR" sz="1400" b="1" dirty="0">
              <a:solidFill>
                <a:srgbClr val="C00000"/>
              </a:solidFill>
              <a:latin typeface="Courier New" pitchFamily="49" charset="0"/>
              <a:cs typeface="Courier New" pitchFamily="49" charset="0"/>
            </a:endParaRPr>
          </a:p>
          <a:p>
            <a:pPr algn="l">
              <a:defRPr/>
            </a:pPr>
            <a:r>
              <a:rPr lang="el-GR" sz="14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                 </a:t>
            </a:r>
            <a:r>
              <a:rPr lang="en-US" sz="14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ob.MyProp: "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 + ob.MyProp);</a:t>
            </a:r>
          </a:p>
          <a:p>
            <a:pPr algn="l">
              <a:defRPr/>
            </a:pPr>
            <a:r>
              <a:rPr lang="en-US" sz="1400" b="1" dirty="0">
                <a:latin typeface="Courier New" pitchFamily="49" charset="0"/>
                <a:cs typeface="Courier New" pitchFamily="49" charset="0"/>
              </a:rPr>
              <a:t> </a:t>
            </a:r>
          </a:p>
          <a:p>
            <a:pPr algn="l">
              <a:defRPr/>
            </a:pPr>
            <a:r>
              <a:rPr lang="en-US" sz="1400" b="1" dirty="0">
                <a:latin typeface="Courier New" pitchFamily="49" charset="0"/>
                <a:cs typeface="Courier New" pitchFamily="49" charset="0"/>
              </a:rPr>
              <a:t>      ob.MyProp = 100;</a:t>
            </a:r>
          </a:p>
          <a:p>
            <a:pPr algn="l">
              <a:defRPr/>
            </a:pPr>
            <a:r>
              <a:rPr lang="en-US" sz="1400" b="1"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Console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.WriteLine</a:t>
            </a:r>
            <a:r>
              <a:rPr lang="en-US" sz="14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("</a:t>
            </a:r>
            <a:r>
              <a:rPr lang="el-GR" sz="14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Τιμή του</a:t>
            </a:r>
            <a:r>
              <a:rPr lang="en-US" sz="14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ob.MyProp: " 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+</a:t>
            </a:r>
            <a:endParaRPr lang="el-GR" sz="1400" b="1" dirty="0">
              <a:latin typeface="Courier New" pitchFamily="49" charset="0"/>
              <a:cs typeface="Courier New" pitchFamily="49" charset="0"/>
            </a:endParaRPr>
          </a:p>
          <a:p>
            <a:pPr algn="l">
              <a:defRPr/>
            </a:pPr>
            <a:r>
              <a:rPr lang="el-GR" sz="1400" b="1" dirty="0">
                <a:latin typeface="Courier New" pitchFamily="49" charset="0"/>
                <a:cs typeface="Courier New" pitchFamily="49" charset="0"/>
              </a:rPr>
              <a:t>                        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 ob.MyProp);</a:t>
            </a:r>
          </a:p>
          <a:p>
            <a:pPr algn="l">
              <a:defRPr/>
            </a:pPr>
            <a:r>
              <a:rPr lang="en-US" sz="1400" b="1" dirty="0">
                <a:latin typeface="Courier New" pitchFamily="49" charset="0"/>
                <a:cs typeface="Courier New" pitchFamily="49" charset="0"/>
              </a:rPr>
              <a:t> </a:t>
            </a:r>
          </a:p>
          <a:p>
            <a:pPr algn="l">
              <a:defRPr/>
            </a:pPr>
            <a:r>
              <a:rPr lang="en-US" sz="1400" b="1"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Console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.WriteLine</a:t>
            </a:r>
            <a:r>
              <a:rPr lang="en-US" sz="14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("</a:t>
            </a:r>
            <a:r>
              <a:rPr lang="el-GR" sz="14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Απόπειρα ανάθεσης</a:t>
            </a:r>
            <a:r>
              <a:rPr lang="en-US" sz="14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-10</a:t>
            </a:r>
            <a:endParaRPr lang="el-GR" sz="1400" b="1" dirty="0">
              <a:solidFill>
                <a:srgbClr val="C00000"/>
              </a:solidFill>
              <a:latin typeface="Courier New" pitchFamily="49" charset="0"/>
              <a:cs typeface="Courier New" pitchFamily="49" charset="0"/>
            </a:endParaRPr>
          </a:p>
          <a:p>
            <a:pPr algn="l">
              <a:defRPr/>
            </a:pPr>
            <a:r>
              <a:rPr lang="el-GR" sz="14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en-US" sz="14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l-GR" sz="14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          στο</a:t>
            </a:r>
            <a:r>
              <a:rPr lang="en-US" sz="14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ob.MyProp"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algn="l">
              <a:defRPr/>
            </a:pPr>
            <a:r>
              <a:rPr lang="en-US" sz="1400" b="1" dirty="0">
                <a:latin typeface="Courier New" pitchFamily="49" charset="0"/>
                <a:cs typeface="Courier New" pitchFamily="49" charset="0"/>
              </a:rPr>
              <a:t>      ob.MyProp = -10;</a:t>
            </a:r>
          </a:p>
          <a:p>
            <a:pPr algn="l">
              <a:defRPr/>
            </a:pPr>
            <a:r>
              <a:rPr lang="en-US" sz="1400" b="1"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Console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.WriteLine</a:t>
            </a:r>
            <a:r>
              <a:rPr lang="en-US" sz="14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("</a:t>
            </a:r>
            <a:r>
              <a:rPr lang="el-GR" sz="14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Τιμή του</a:t>
            </a:r>
            <a:r>
              <a:rPr lang="en-US" sz="1400" b="1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ob.MyProp: " 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+</a:t>
            </a:r>
            <a:endParaRPr lang="el-GR" sz="1400" b="1" dirty="0">
              <a:latin typeface="Courier New" pitchFamily="49" charset="0"/>
              <a:cs typeface="Courier New" pitchFamily="49" charset="0"/>
            </a:endParaRPr>
          </a:p>
          <a:p>
            <a:pPr algn="l">
              <a:defRPr/>
            </a:pPr>
            <a:r>
              <a:rPr lang="el-GR" sz="1400" b="1" dirty="0">
                <a:latin typeface="Courier New" pitchFamily="49" charset="0"/>
                <a:cs typeface="Courier New" pitchFamily="49" charset="0"/>
              </a:rPr>
              <a:t>                        </a:t>
            </a:r>
            <a:r>
              <a:rPr lang="en-US" sz="1400" b="1" dirty="0">
                <a:latin typeface="Courier New" pitchFamily="49" charset="0"/>
                <a:cs typeface="Courier New" pitchFamily="49" charset="0"/>
              </a:rPr>
              <a:t> ob.MyProp);</a:t>
            </a:r>
          </a:p>
          <a:p>
            <a:pPr algn="l">
              <a:defRPr/>
            </a:pPr>
            <a:r>
              <a:rPr lang="en-US" sz="1400" b="1" dirty="0">
                <a:latin typeface="Courier New" pitchFamily="49" charset="0"/>
                <a:cs typeface="Courier New" pitchFamily="49" charset="0"/>
              </a:rPr>
              <a:t> </a:t>
            </a:r>
          </a:p>
          <a:p>
            <a:pPr algn="l">
              <a:defRPr/>
            </a:pPr>
            <a:r>
              <a:rPr lang="en-US" sz="1400" b="1"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ourier New" pitchFamily="49" charset="0"/>
                <a:cs typeface="Courier New" pitchFamily="49" charset="0"/>
              </a:rPr>
              <a:t>Console</a:t>
            </a:r>
            <a:r>
              <a:rPr lang="el-GR" sz="1400" b="1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1400" b="1" dirty="0" err="1">
                <a:latin typeface="Courier New" pitchFamily="49" charset="0"/>
                <a:cs typeface="Courier New" pitchFamily="49" charset="0"/>
              </a:rPr>
              <a:t>ReadKey</a:t>
            </a:r>
            <a:r>
              <a:rPr lang="el-GR" sz="1400" b="1" dirty="0">
                <a:latin typeface="Courier New" pitchFamily="49" charset="0"/>
                <a:cs typeface="Courier New" pitchFamily="49" charset="0"/>
              </a:rPr>
              <a:t>();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  <a:p>
            <a:pPr algn="l">
              <a:defRPr/>
            </a:pPr>
            <a:r>
              <a:rPr lang="el-GR" sz="1400" b="1" dirty="0">
                <a:latin typeface="Courier New" pitchFamily="49" charset="0"/>
                <a:cs typeface="Courier New" pitchFamily="49" charset="0"/>
              </a:rPr>
              <a:t>   }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  <a:p>
            <a:pPr algn="l">
              <a:defRPr/>
            </a:pPr>
            <a:r>
              <a:rPr lang="el-GR" sz="1400" b="1" dirty="0">
                <a:latin typeface="Courier New" pitchFamily="49" charset="0"/>
                <a:cs typeface="Courier New" pitchFamily="49" charset="0"/>
              </a:rPr>
              <a:t>}</a:t>
            </a:r>
            <a:endParaRPr lang="en-US" sz="14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92BF120-EAD2-47CC-BE60-BF00D54EABF2}" type="slidenum">
              <a:rPr lang="en-US" sz="1200" smtClean="0">
                <a:latin typeface="Tahoma" pitchFamily="34" charset="0"/>
              </a:rPr>
              <a:pPr/>
              <a:t>32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pPr algn="ctr"/>
            <a:r>
              <a:rPr lang="el-GR" sz="2800" b="1" smtClean="0"/>
              <a:t>Παράδειγμα με ιδιότητες </a:t>
            </a:r>
            <a:r>
              <a:rPr lang="en-US" sz="2800" b="1" smtClean="0"/>
              <a:t>get, set </a:t>
            </a:r>
            <a:r>
              <a:rPr lang="el-GR" sz="2800" b="1" smtClean="0"/>
              <a:t/>
            </a:r>
            <a:br>
              <a:rPr lang="el-GR" sz="2800" b="1" smtClean="0"/>
            </a:br>
            <a:r>
              <a:rPr lang="el-GR" sz="2800" b="1" smtClean="0"/>
              <a:t>(αποτελέσματα εκτέλεσης)</a:t>
            </a:r>
            <a:endParaRPr lang="en-US" sz="2800" smtClean="0"/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839200" cy="2057400"/>
          </a:xfrm>
        </p:spPr>
        <p:txBody>
          <a:bodyPr/>
          <a:lstStyle/>
          <a:p>
            <a:pPr>
              <a:buFont typeface="ZapfDingbats" pitchFamily="82" charset="2"/>
              <a:buNone/>
            </a:pPr>
            <a:r>
              <a:rPr lang="en-US" sz="2600" dirty="0" smtClean="0"/>
              <a:t>Original value of ob.MyProp: 0</a:t>
            </a:r>
          </a:p>
          <a:p>
            <a:pPr>
              <a:buFont typeface="ZapfDingbats" pitchFamily="82" charset="2"/>
              <a:buNone/>
            </a:pPr>
            <a:r>
              <a:rPr lang="en-US" sz="2600" dirty="0" smtClean="0"/>
              <a:t>Value of ob.MyProp: 100</a:t>
            </a:r>
          </a:p>
          <a:p>
            <a:pPr>
              <a:buFont typeface="ZapfDingbats" pitchFamily="82" charset="2"/>
              <a:buNone/>
            </a:pPr>
            <a:r>
              <a:rPr lang="en-US" sz="2600" dirty="0" smtClean="0"/>
              <a:t>Attempting to assign -10 to ob.MyProp</a:t>
            </a:r>
          </a:p>
          <a:p>
            <a:pPr>
              <a:buFont typeface="ZapfDingbats" pitchFamily="82" charset="2"/>
              <a:buNone/>
            </a:pPr>
            <a:r>
              <a:rPr lang="en-US" sz="2600" dirty="0" smtClean="0"/>
              <a:t>Value of ob.MyProp: 100</a:t>
            </a:r>
          </a:p>
          <a:p>
            <a:pPr>
              <a:buFont typeface="ZapfDingbats" pitchFamily="82" charset="2"/>
              <a:buNone/>
            </a:pPr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115AFAD-6AB0-4BDB-AEBE-BE5A99D4A12E}" type="slidenum">
              <a:rPr lang="en-US" sz="1200" smtClean="0">
                <a:latin typeface="Tahoma" pitchFamily="34" charset="0"/>
              </a:rPr>
              <a:pPr/>
              <a:t>33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772400" cy="1143000"/>
          </a:xfrm>
        </p:spPr>
        <p:txBody>
          <a:bodyPr/>
          <a:lstStyle/>
          <a:p>
            <a:pPr algn="ctr"/>
            <a:r>
              <a:rPr lang="el-GR" sz="3600" smtClean="0"/>
              <a:t>Διάρκεια και Εμβέλεια Μεταβλητών</a:t>
            </a:r>
            <a:endParaRPr lang="en-US" sz="3600" smtClean="0"/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7772400" cy="518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l-GR" dirty="0" smtClean="0"/>
              <a:t>Διάρκεια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l-GR" dirty="0" smtClean="0"/>
              <a:t>Υπενθύμιση</a:t>
            </a:r>
            <a:r>
              <a:rPr lang="en-US" dirty="0" smtClean="0"/>
              <a:t>: </a:t>
            </a:r>
            <a:r>
              <a:rPr lang="el-GR" dirty="0" smtClean="0"/>
              <a:t>μία μεταβλητή καταλαμβάνει κάποιο χώρο στη μνήμη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l-GR" dirty="0" smtClean="0"/>
              <a:t>Ο χρόνος κατά τον οποίο μία μεταβλητή καταλα</a:t>
            </a:r>
            <a:r>
              <a:rPr lang="el-GR" dirty="0"/>
              <a:t>μ</a:t>
            </a:r>
            <a:r>
              <a:rPr lang="el-GR" dirty="0" smtClean="0"/>
              <a:t>βάνει χώρο στη μνήμη λέγεται </a:t>
            </a:r>
            <a:r>
              <a:rPr lang="el-GR" b="1" dirty="0" smtClean="0"/>
              <a:t>Διάρκεια</a:t>
            </a:r>
            <a:endParaRPr lang="en-US" b="1" dirty="0" smtClean="0"/>
          </a:p>
          <a:p>
            <a:pPr>
              <a:lnSpc>
                <a:spcPct val="90000"/>
              </a:lnSpc>
            </a:pPr>
            <a:r>
              <a:rPr lang="el-GR" dirty="0" smtClean="0"/>
              <a:t>Εμβέλεια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l-GR" dirty="0" smtClean="0"/>
              <a:t>Το τμήμα του προγράμματος στο οποίο είναι δυνατή η πρόσβαση στη μεταβλητή (είναι ορατή</a:t>
            </a:r>
            <a:r>
              <a:rPr lang="en-US" dirty="0" smtClean="0"/>
              <a:t>)</a:t>
            </a:r>
          </a:p>
          <a:p>
            <a:pPr lvl="1">
              <a:lnSpc>
                <a:spcPct val="90000"/>
              </a:lnSpc>
            </a:pPr>
            <a:r>
              <a:rPr lang="el-GR" dirty="0" smtClean="0"/>
              <a:t>Μία μεταβλητή μπορεί να έχει τρείς τύπους εμβέλειας</a:t>
            </a:r>
          </a:p>
          <a:p>
            <a:pPr lvl="2">
              <a:lnSpc>
                <a:spcPct val="90000"/>
              </a:lnSpc>
            </a:pPr>
            <a:r>
              <a:rPr lang="el-GR" dirty="0" smtClean="0"/>
              <a:t>Εμβέλεια κλάσης</a:t>
            </a:r>
            <a:endParaRPr lang="en-US" dirty="0" smtClean="0"/>
          </a:p>
          <a:p>
            <a:pPr lvl="3">
              <a:lnSpc>
                <a:spcPct val="90000"/>
              </a:lnSpc>
            </a:pPr>
            <a:r>
              <a:rPr lang="el-GR" dirty="0" smtClean="0"/>
              <a:t>Από την αρχή </a:t>
            </a:r>
            <a:r>
              <a:rPr lang="en-US" dirty="0" smtClean="0"/>
              <a:t>(</a:t>
            </a:r>
            <a:r>
              <a:rPr lang="el-GR" dirty="0" smtClean="0"/>
              <a:t>{</a:t>
            </a:r>
            <a:r>
              <a:rPr lang="en-US" dirty="0" smtClean="0"/>
              <a:t>) </a:t>
            </a:r>
            <a:r>
              <a:rPr lang="el-GR" dirty="0" smtClean="0"/>
              <a:t>έως το τέλος της κλάσης</a:t>
            </a:r>
            <a:r>
              <a:rPr lang="en-US" dirty="0" smtClean="0"/>
              <a:t> (})</a:t>
            </a:r>
          </a:p>
          <a:p>
            <a:pPr lvl="3">
              <a:lnSpc>
                <a:spcPct val="90000"/>
              </a:lnSpc>
            </a:pPr>
            <a:r>
              <a:rPr lang="el-GR" dirty="0" smtClean="0"/>
              <a:t>Ορατή σε όλες τις μεθόδους της κλάσης</a:t>
            </a:r>
            <a:endParaRPr lang="en-US" dirty="0" smtClean="0"/>
          </a:p>
          <a:p>
            <a:pPr lvl="2">
              <a:lnSpc>
                <a:spcPct val="90000"/>
              </a:lnSpc>
            </a:pPr>
            <a:r>
              <a:rPr lang="en-US" dirty="0" smtClean="0"/>
              <a:t>Block scope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B37C84C-A31E-4D33-B742-864D880545F3}" type="slidenum">
              <a:rPr lang="en-US" sz="1200" smtClean="0">
                <a:latin typeface="Tahoma" pitchFamily="34" charset="0"/>
              </a:rPr>
              <a:pPr/>
              <a:t>34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772400" cy="1143000"/>
          </a:xfrm>
        </p:spPr>
        <p:txBody>
          <a:bodyPr/>
          <a:lstStyle/>
          <a:p>
            <a:pPr algn="ctr"/>
            <a:r>
              <a:rPr lang="el-GR" sz="3600" smtClean="0"/>
              <a:t>Τύποι Εμβέλειας Μεταβλητών</a:t>
            </a:r>
            <a:endParaRPr lang="en-US" sz="360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33400" y="1447800"/>
            <a:ext cx="7772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8" rIns="91411" bIns="45708"/>
          <a:lstStyle/>
          <a:p>
            <a:pPr marL="742950" lvl="1" indent="-28575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  <a:defRPr/>
            </a:pPr>
            <a:r>
              <a:rPr lang="el-GR" sz="2400" kern="0" dirty="0">
                <a:latin typeface="+mn-lt"/>
              </a:rPr>
              <a:t>Μία μεταβλητή μπορεί να έχει τρείς τύπους εμβέλειας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l-GR" sz="2000" kern="0" dirty="0">
                <a:latin typeface="+mn-lt"/>
              </a:rPr>
              <a:t>Εμβέλεια </a:t>
            </a:r>
            <a:r>
              <a:rPr lang="el-GR" sz="2000" kern="0" dirty="0" smtClean="0">
                <a:latin typeface="+mn-lt"/>
              </a:rPr>
              <a:t>κλάσης</a:t>
            </a:r>
            <a:endParaRPr lang="en-US" sz="2000" kern="0" dirty="0">
              <a:latin typeface="+mn-lt"/>
            </a:endParaRPr>
          </a:p>
          <a:p>
            <a:pPr marL="1600200" lvl="3" indent="-228600" algn="l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l-GR" sz="2000" kern="0" dirty="0"/>
              <a:t>Από την αρχή </a:t>
            </a:r>
            <a:r>
              <a:rPr lang="en-US" sz="2000" kern="0" dirty="0"/>
              <a:t>(</a:t>
            </a:r>
            <a:r>
              <a:rPr lang="el-GR" sz="2000" kern="0" dirty="0"/>
              <a:t>{</a:t>
            </a:r>
            <a:r>
              <a:rPr lang="en-US" sz="2000" kern="0" dirty="0"/>
              <a:t>) </a:t>
            </a:r>
            <a:r>
              <a:rPr lang="el-GR" sz="2000" kern="0" dirty="0"/>
              <a:t>έως το τέλος της </a:t>
            </a:r>
            <a:r>
              <a:rPr lang="el-GR" sz="2000" kern="0" dirty="0" smtClean="0"/>
              <a:t>κλάσης</a:t>
            </a:r>
            <a:r>
              <a:rPr lang="en-US" sz="2000" kern="0" dirty="0" smtClean="0"/>
              <a:t> </a:t>
            </a:r>
            <a:r>
              <a:rPr lang="en-US" sz="2000" kern="0" dirty="0"/>
              <a:t>(})</a:t>
            </a:r>
          </a:p>
          <a:p>
            <a:pPr marL="1600200" lvl="3" indent="-228600" algn="l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l-GR" sz="2000" kern="0" dirty="0"/>
              <a:t>Ορατή σε όλες τις μεθόδους της </a:t>
            </a:r>
            <a:r>
              <a:rPr lang="el-GR" sz="2000" kern="0" dirty="0" smtClean="0"/>
              <a:t>κλάσης</a:t>
            </a:r>
            <a:endParaRPr lang="el-GR" sz="2000" kern="0" dirty="0"/>
          </a:p>
          <a:p>
            <a:pPr marL="1600200" lvl="3" indent="-228600" algn="l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endParaRPr lang="en-US" sz="2000" kern="0" dirty="0"/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l-GR" sz="2000" kern="0" dirty="0">
                <a:latin typeface="+mn-lt"/>
              </a:rPr>
              <a:t>Εμβέλεια Τμήματος </a:t>
            </a:r>
            <a:r>
              <a:rPr lang="el-GR" sz="2000" kern="0" dirty="0" smtClean="0">
                <a:latin typeface="+mn-lt"/>
              </a:rPr>
              <a:t>κλάσης</a:t>
            </a:r>
            <a:endParaRPr lang="el-GR" sz="2000" kern="0" dirty="0">
              <a:latin typeface="+mn-lt"/>
            </a:endParaRPr>
          </a:p>
          <a:p>
            <a:pPr marL="1600200" lvl="3" indent="-228600" algn="l">
              <a:lnSpc>
                <a:spcPct val="90000"/>
              </a:lnSpc>
              <a:spcBef>
                <a:spcPct val="20000"/>
              </a:spcBef>
              <a:buFont typeface="Times New Roman" pitchFamily="18" charset="0"/>
              <a:buChar char="–"/>
              <a:defRPr/>
            </a:pPr>
            <a:r>
              <a:rPr lang="el-GR" sz="2000" kern="0" dirty="0">
                <a:cs typeface="Times New Roman" pitchFamily="18" charset="0"/>
              </a:rPr>
              <a:t>Μεσα σε μία μέθοδο</a:t>
            </a:r>
          </a:p>
          <a:p>
            <a:pPr marL="1600200" lvl="3" indent="-228600" algn="l">
              <a:lnSpc>
                <a:spcPct val="90000"/>
              </a:lnSpc>
              <a:spcBef>
                <a:spcPct val="20000"/>
              </a:spcBef>
              <a:buFont typeface="Times New Roman" pitchFamily="18" charset="0"/>
              <a:buChar char="–"/>
              <a:defRPr/>
            </a:pPr>
            <a:r>
              <a:rPr lang="el-GR" sz="2000" kern="0" dirty="0">
                <a:cs typeface="Times New Roman" pitchFamily="18" charset="0"/>
              </a:rPr>
              <a:t>Μεσα σε ένα βρόγχο</a:t>
            </a:r>
          </a:p>
          <a:p>
            <a:pPr marL="1600200" lvl="3" indent="-228600" algn="l">
              <a:lnSpc>
                <a:spcPct val="90000"/>
              </a:lnSpc>
              <a:spcBef>
                <a:spcPct val="20000"/>
              </a:spcBef>
              <a:buFont typeface="Times New Roman" pitchFamily="18" charset="0"/>
              <a:buChar char="–"/>
              <a:defRPr/>
            </a:pPr>
            <a:endParaRPr lang="el-GR" sz="2000" kern="0" dirty="0">
              <a:cs typeface="Times New Roman" pitchFamily="18" charset="0"/>
            </a:endParaRP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l-GR" sz="2000" kern="0" dirty="0">
                <a:latin typeface="+mj-lt"/>
              </a:rPr>
              <a:t>Εμβέλεια Αντικειμένου</a:t>
            </a:r>
          </a:p>
          <a:p>
            <a:pPr marL="1600200" lvl="3" indent="-228600" algn="l">
              <a:lnSpc>
                <a:spcPct val="90000"/>
              </a:lnSpc>
              <a:spcBef>
                <a:spcPct val="20000"/>
              </a:spcBef>
              <a:buFont typeface="Times New Roman" pitchFamily="18" charset="0"/>
              <a:buChar char="–"/>
              <a:defRPr/>
            </a:pPr>
            <a:r>
              <a:rPr lang="el-GR" sz="2000" kern="0" dirty="0">
                <a:cs typeface="Times New Roman" pitchFamily="18" charset="0"/>
              </a:rPr>
              <a:t>Μία μεταβλητή μέλος </a:t>
            </a:r>
            <a:r>
              <a:rPr lang="el-GR" sz="2000" kern="0" dirty="0" smtClean="0">
                <a:cs typeface="Times New Roman" pitchFamily="18" charset="0"/>
              </a:rPr>
              <a:t>μιας κλάσης</a:t>
            </a:r>
            <a:r>
              <a:rPr lang="el-GR" sz="2000" kern="0" dirty="0">
                <a:cs typeface="Times New Roman" pitchFamily="18" charset="0"/>
              </a:rPr>
              <a:t>, με προσπέλαση τύπου </a:t>
            </a:r>
            <a:r>
              <a:rPr lang="en-US" sz="2000" kern="0" dirty="0">
                <a:solidFill>
                  <a:schemeClr val="accent6"/>
                </a:solidFill>
                <a:cs typeface="Times New Roman" pitchFamily="18" charset="0"/>
              </a:rPr>
              <a:t>public</a:t>
            </a:r>
            <a:r>
              <a:rPr lang="el-GR" sz="2000" kern="0" dirty="0">
                <a:cs typeface="Times New Roman" pitchFamily="18" charset="0"/>
              </a:rPr>
              <a:t>,</a:t>
            </a:r>
            <a:r>
              <a:rPr lang="en-US" sz="2000" kern="0" dirty="0">
                <a:cs typeface="Times New Roman" pitchFamily="18" charset="0"/>
              </a:rPr>
              <a:t> </a:t>
            </a:r>
            <a:r>
              <a:rPr lang="el-GR" sz="2000" kern="0" dirty="0">
                <a:cs typeface="Times New Roman" pitchFamily="18" charset="0"/>
              </a:rPr>
              <a:t>είναι προσπελάσιμη από κάθε αντικείμενο της </a:t>
            </a:r>
            <a:r>
              <a:rPr lang="el-GR" sz="2000" kern="0" dirty="0" smtClean="0">
                <a:cs typeface="Times New Roman" pitchFamily="18" charset="0"/>
              </a:rPr>
              <a:t>κλάσης </a:t>
            </a:r>
            <a:r>
              <a:rPr lang="el-GR" sz="2000" kern="0" dirty="0">
                <a:cs typeface="Times New Roman" pitchFamily="18" charset="0"/>
              </a:rPr>
              <a:t>αυτής.</a:t>
            </a:r>
          </a:p>
          <a:p>
            <a:pPr marL="1600200" lvl="3" indent="-228600" algn="l">
              <a:lnSpc>
                <a:spcPct val="90000"/>
              </a:lnSpc>
              <a:spcBef>
                <a:spcPct val="20000"/>
              </a:spcBef>
              <a:buFont typeface="Times New Roman" pitchFamily="18" charset="0"/>
              <a:buChar char="–"/>
              <a:defRPr/>
            </a:pPr>
            <a:endParaRPr lang="el-GR" sz="2000" kern="0" dirty="0"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D42A579-1870-4431-BEBD-8FEA7CBE7A10}" type="slidenum">
              <a:rPr lang="en-US" sz="1200" smtClean="0">
                <a:latin typeface="Tahoma" pitchFamily="34" charset="0"/>
              </a:rPr>
              <a:pPr/>
              <a:t>35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762000"/>
          </a:xfrm>
        </p:spPr>
        <p:txBody>
          <a:bodyPr/>
          <a:lstStyle/>
          <a:p>
            <a:pPr algn="ctr"/>
            <a:r>
              <a:rPr lang="el-GR" sz="3200" b="1" dirty="0" smtClean="0"/>
              <a:t>Εμβέλεια κλάσης (</a:t>
            </a:r>
            <a:r>
              <a:rPr lang="en-US" sz="3200" b="1" dirty="0" smtClean="0"/>
              <a:t>Class)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0" y="1524000"/>
            <a:ext cx="9067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8" rIns="91411" bIns="45708"/>
          <a:lstStyle/>
          <a:p>
            <a:pPr marL="742950" lvl="1" indent="-28575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  <a:defRPr/>
            </a:pPr>
            <a:r>
              <a:rPr lang="el-GR" sz="2200" b="1" kern="0" dirty="0">
                <a:latin typeface="+mn-lt"/>
              </a:rPr>
              <a:t>Μία </a:t>
            </a:r>
            <a:r>
              <a:rPr lang="el-GR" sz="2200" b="1" kern="0" dirty="0" smtClean="0">
                <a:latin typeface="+mn-lt"/>
              </a:rPr>
              <a:t>κλάση </a:t>
            </a:r>
            <a:r>
              <a:rPr lang="el-GR" sz="2200" b="1" kern="0" dirty="0">
                <a:latin typeface="+mn-lt"/>
              </a:rPr>
              <a:t>μπορεί να έχει δύο τύπους </a:t>
            </a:r>
            <a:r>
              <a:rPr lang="el-GR" sz="2200" b="1" kern="0" dirty="0" smtClean="0">
                <a:latin typeface="+mn-lt"/>
              </a:rPr>
              <a:t>εμβέλειας</a:t>
            </a:r>
          </a:p>
          <a:p>
            <a:pPr marL="742950" lvl="1" indent="-28575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ZapfDingbats" pitchFamily="82" charset="2"/>
              <a:buChar char="m"/>
              <a:defRPr/>
            </a:pPr>
            <a:endParaRPr lang="el-GR" sz="1200" b="1" kern="0" dirty="0">
              <a:latin typeface="+mn-lt"/>
            </a:endParaRP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l-GR" sz="2000" kern="0" dirty="0" smtClean="0">
                <a:latin typeface="+mn-lt"/>
              </a:rPr>
              <a:t>Εμβέλεια </a:t>
            </a:r>
            <a:r>
              <a:rPr lang="el-GR" sz="2000" kern="0" dirty="0">
                <a:latin typeface="+mn-lt"/>
              </a:rPr>
              <a:t>Αρχείου</a:t>
            </a:r>
            <a:endParaRPr lang="en-US" sz="2000" kern="0" dirty="0">
              <a:latin typeface="+mn-lt"/>
            </a:endParaRPr>
          </a:p>
          <a:p>
            <a:pPr marL="1600200" lvl="3" indent="-228600" algn="l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l-GR" sz="2000" kern="0" dirty="0"/>
              <a:t>Μέσα στο αρχείο στο οποίο έχει ορισθεί. </a:t>
            </a:r>
          </a:p>
          <a:p>
            <a:pPr marL="1600200" lvl="3" indent="-228600" algn="l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r>
              <a:rPr lang="el-GR" sz="2000" kern="0" dirty="0"/>
              <a:t>Αν έχει ορισθεί μέσα σε άλλη </a:t>
            </a:r>
            <a:r>
              <a:rPr lang="el-GR" sz="2000" kern="0" dirty="0" smtClean="0"/>
              <a:t>κλάση, </a:t>
            </a:r>
            <a:r>
              <a:rPr lang="el-GR" sz="2000" kern="0" dirty="0"/>
              <a:t>στο ίδιο αρχείο, τότε για να είναι ορατή πρέπει να είναι </a:t>
            </a:r>
            <a:r>
              <a:rPr lang="en-US" sz="2000" kern="0" dirty="0" smtClean="0">
                <a:solidFill>
                  <a:schemeClr val="accent2">
                    <a:lumMod val="75000"/>
                  </a:schemeClr>
                </a:solidFill>
              </a:rPr>
              <a:t>public</a:t>
            </a:r>
            <a:endParaRPr lang="el-GR" sz="2000" kern="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1600200" lvl="3" indent="-228600" algn="l">
              <a:lnSpc>
                <a:spcPct val="90000"/>
              </a:lnSpc>
              <a:spcBef>
                <a:spcPct val="20000"/>
              </a:spcBef>
              <a:buFontTx/>
              <a:buChar char="–"/>
              <a:defRPr/>
            </a:pPr>
            <a:endParaRPr lang="en-US" sz="120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l-GR" sz="2000" kern="0" dirty="0" smtClean="0">
                <a:latin typeface="+mn-lt"/>
              </a:rPr>
              <a:t>Εμβέλεια </a:t>
            </a:r>
            <a:r>
              <a:rPr lang="el-GR" sz="2000" kern="0" dirty="0">
                <a:latin typeface="+mn-lt"/>
              </a:rPr>
              <a:t>Χώρου Ονομάτων (</a:t>
            </a:r>
            <a:r>
              <a:rPr lang="en-US" sz="2000" kern="0" dirty="0">
                <a:latin typeface="+mn-lt"/>
              </a:rPr>
              <a:t>namespace)</a:t>
            </a:r>
            <a:endParaRPr lang="el-GR" sz="2000" kern="0" dirty="0">
              <a:latin typeface="+mn-lt"/>
            </a:endParaRPr>
          </a:p>
          <a:p>
            <a:pPr marL="1600200" lvl="3" indent="-228600" algn="l">
              <a:lnSpc>
                <a:spcPct val="90000"/>
              </a:lnSpc>
              <a:spcBef>
                <a:spcPct val="20000"/>
              </a:spcBef>
              <a:buFont typeface="Times New Roman" pitchFamily="18" charset="0"/>
              <a:buChar char="–"/>
              <a:defRPr/>
            </a:pPr>
            <a:r>
              <a:rPr lang="el-GR" sz="2000" kern="0" dirty="0">
                <a:cs typeface="Times New Roman" pitchFamily="18" charset="0"/>
              </a:rPr>
              <a:t>Όλες οι τάξεις που ανήκουν στον ίδιο χώρο ονομάτων είναι ορατές μεταξύ τους. Ακόμα και αν βρίσκοναται σε διαφορετικά αρχεία</a:t>
            </a:r>
          </a:p>
          <a:p>
            <a:pPr marL="1600200" lvl="3" indent="-228600" algn="l">
              <a:lnSpc>
                <a:spcPct val="90000"/>
              </a:lnSpc>
              <a:spcBef>
                <a:spcPct val="20000"/>
              </a:spcBef>
              <a:buFont typeface="Times New Roman" pitchFamily="18" charset="0"/>
              <a:buChar char="–"/>
              <a:defRPr/>
            </a:pPr>
            <a:r>
              <a:rPr lang="el-GR" sz="2000" kern="0" dirty="0">
                <a:cs typeface="Times New Roman" pitchFamily="18" charset="0"/>
              </a:rPr>
              <a:t>Για να έχουμε πρόσβαση σε τάξεις που ανήκουν σε διαφορετικό χώρο ονομάτων τότε πρέπει να χρησιμοποιήσουμε τη λέξη κλειδί </a:t>
            </a:r>
            <a:r>
              <a:rPr lang="en-US" sz="2000" kern="0" dirty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using</a:t>
            </a:r>
            <a:r>
              <a:rPr lang="en-US" sz="2000" kern="0" dirty="0">
                <a:solidFill>
                  <a:schemeClr val="accent2"/>
                </a:solidFill>
                <a:cs typeface="Times New Roman" pitchFamily="18" charset="0"/>
              </a:rPr>
              <a:t> </a:t>
            </a:r>
            <a:r>
              <a:rPr lang="el-GR" sz="2000" kern="0" dirty="0">
                <a:cs typeface="Times New Roman" pitchFamily="18" charset="0"/>
              </a:rPr>
              <a:t>στην αρχή του προγράμματος και έξω από το δικό μας χώρο ονομάτων</a:t>
            </a:r>
            <a:endParaRPr lang="en-US" sz="2000" kern="0" dirty="0">
              <a:solidFill>
                <a:schemeClr val="accent2"/>
              </a:solidFill>
              <a:cs typeface="Times New Roman" pitchFamily="18" charset="0"/>
            </a:endParaRPr>
          </a:p>
          <a:p>
            <a:pPr marL="1600200" lvl="3" indent="-228600" algn="l">
              <a:lnSpc>
                <a:spcPct val="90000"/>
              </a:lnSpc>
              <a:spcBef>
                <a:spcPct val="20000"/>
              </a:spcBef>
              <a:buFont typeface="Times New Roman" pitchFamily="18" charset="0"/>
              <a:buChar char="–"/>
              <a:defRPr/>
            </a:pPr>
            <a:r>
              <a:rPr lang="el-GR" sz="2000" kern="0" dirty="0">
                <a:cs typeface="Times New Roman" pitchFamily="18" charset="0"/>
              </a:rPr>
              <a:t>Π.χ. </a:t>
            </a:r>
            <a:r>
              <a:rPr lang="en-US" sz="2000" kern="0" dirty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using</a:t>
            </a:r>
            <a:r>
              <a:rPr lang="en-US" sz="2000" kern="0" dirty="0">
                <a:cs typeface="Times New Roman" pitchFamily="18" charset="0"/>
              </a:rPr>
              <a:t> S</a:t>
            </a:r>
            <a:r>
              <a:rPr lang="en-US" sz="2000" kern="0" dirty="0" smtClean="0">
                <a:cs typeface="Times New Roman" pitchFamily="18" charset="0"/>
              </a:rPr>
              <a:t>ystem</a:t>
            </a:r>
            <a:endParaRPr lang="el-GR" sz="2000" kern="0" dirty="0" smtClean="0">
              <a:cs typeface="Times New Roman" pitchFamily="18" charset="0"/>
            </a:endParaRPr>
          </a:p>
          <a:p>
            <a:pPr marL="1600200" lvl="3" indent="-228600" algn="l">
              <a:lnSpc>
                <a:spcPct val="90000"/>
              </a:lnSpc>
              <a:spcBef>
                <a:spcPct val="20000"/>
              </a:spcBef>
              <a:buFont typeface="Times New Roman" pitchFamily="18" charset="0"/>
              <a:buChar char="–"/>
              <a:defRPr/>
            </a:pPr>
            <a:endParaRPr lang="el-GR" sz="1200" kern="0" dirty="0">
              <a:cs typeface="Times New Roman" pitchFamily="18" charset="0"/>
            </a:endParaRPr>
          </a:p>
          <a:p>
            <a:pPr lvl="3" algn="l">
              <a:lnSpc>
                <a:spcPct val="90000"/>
              </a:lnSpc>
              <a:spcBef>
                <a:spcPct val="20000"/>
              </a:spcBef>
              <a:defRPr/>
            </a:pPr>
            <a:endParaRPr lang="el-GR" sz="2000" kern="0" dirty="0"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D42A579-1870-4431-BEBD-8FEA7CBE7A10}" type="slidenum">
              <a:rPr lang="en-US" sz="1200" smtClean="0">
                <a:latin typeface="Tahoma" pitchFamily="34" charset="0"/>
              </a:rPr>
              <a:pPr/>
              <a:t>36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772400" cy="762000"/>
          </a:xfrm>
        </p:spPr>
        <p:txBody>
          <a:bodyPr/>
          <a:lstStyle/>
          <a:p>
            <a:pPr algn="ctr"/>
            <a:r>
              <a:rPr lang="el-GR" sz="3200" b="1" dirty="0" smtClean="0"/>
              <a:t>Χώροι Ονομάτων (</a:t>
            </a:r>
            <a:r>
              <a:rPr lang="en-US" sz="3200" b="1" dirty="0" smtClean="0"/>
              <a:t>name space</a:t>
            </a:r>
            <a:r>
              <a:rPr lang="en-US" sz="3200" b="1" dirty="0"/>
              <a:t>s</a:t>
            </a:r>
            <a:r>
              <a:rPr lang="en-US" sz="3200" b="1" dirty="0" smtClean="0"/>
              <a:t>)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0" y="1524000"/>
            <a:ext cx="9067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1" tIns="45708" rIns="91411" bIns="45708"/>
          <a:lstStyle/>
          <a:p>
            <a:pPr algn="l"/>
            <a:r>
              <a:rPr lang="en-US" sz="800" b="1" dirty="0">
                <a:solidFill>
                  <a:srgbClr val="FFFFFF"/>
                </a:solidFill>
                <a:latin typeface="Verdana"/>
              </a:rPr>
              <a:t>Code Snippet</a:t>
            </a:r>
          </a:p>
          <a:p>
            <a:pPr algn="l"/>
            <a:r>
              <a:rPr lang="en-US" sz="1800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b="1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using</a:t>
            </a:r>
            <a:r>
              <a:rPr lang="en-US" sz="18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System;</a:t>
            </a:r>
            <a:br>
              <a:rPr lang="en-US" sz="1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8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b="1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namespace</a:t>
            </a:r>
            <a:r>
              <a:rPr lang="en-US" sz="18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PointTest</a:t>
            </a:r>
            <a:br>
              <a:rPr lang="en-US" sz="1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8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{</a:t>
            </a:r>
            <a:r>
              <a:rPr lang="en-US" sz="1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  </a:t>
            </a:r>
            <a:r>
              <a:rPr lang="en-US" sz="18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b="1" dirty="0" smtClean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</a:t>
            </a:r>
            <a:r>
              <a:rPr lang="el-GR" sz="1800" b="1" dirty="0" smtClean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η κλάση </a:t>
            </a:r>
            <a:r>
              <a:rPr lang="en-US" sz="1800" b="1" dirty="0" smtClean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Point </a:t>
            </a:r>
          </a:p>
          <a:p>
            <a:pPr algn="l"/>
            <a:r>
              <a:rPr lang="en-US" sz="1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  </a:t>
            </a:r>
            <a:r>
              <a:rPr lang="en-US" sz="18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800" b="1" dirty="0" smtClean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en-US" sz="18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lang="en-US" sz="1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rgbClr val="2B91A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Point</a:t>
            </a:r>
            <a:r>
              <a:rPr lang="en-US" sz="1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  </a:t>
            </a:r>
            <a:r>
              <a:rPr lang="en-US" sz="18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{</a:t>
            </a:r>
          </a:p>
          <a:p>
            <a:pPr algn="l"/>
            <a:r>
              <a:rPr lang="en-US" sz="18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…….</a:t>
            </a:r>
          </a:p>
          <a:p>
            <a:pPr algn="l"/>
            <a:r>
              <a:rPr lang="en-US" sz="1800" b="1" dirty="0">
                <a:solidFill>
                  <a:srgbClr val="FFFF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Code Snippet</a:t>
            </a:r>
          </a:p>
          <a:p>
            <a:pPr algn="l"/>
            <a:r>
              <a:rPr lang="en-US" sz="1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  </a:t>
            </a:r>
            <a:r>
              <a:rPr lang="en-US" sz="18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} </a:t>
            </a:r>
            <a:r>
              <a:rPr lang="en-US" sz="1800" b="1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</a:t>
            </a:r>
            <a:r>
              <a:rPr lang="el-GR" sz="1800" b="1" dirty="0" smtClean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τέλος της κλάσης </a:t>
            </a:r>
            <a:r>
              <a:rPr lang="en-US" sz="1800" b="1" dirty="0" smtClean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Point</a:t>
            </a:r>
            <a:r>
              <a:rPr lang="en-US" sz="1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8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800" b="1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} </a:t>
            </a:r>
            <a:r>
              <a:rPr lang="en-US" sz="1800" b="1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</a:t>
            </a:r>
            <a:r>
              <a:rPr lang="el-GR" sz="1800" b="1" dirty="0" smtClean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τέλος του χώρου ονομάτων</a:t>
            </a:r>
            <a:r>
              <a:rPr lang="en-US" sz="1800" b="1" dirty="0" smtClean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PointTest</a:t>
            </a:r>
            <a:endParaRPr lang="en-US" sz="1800" b="1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endParaRPr lang="en-US" sz="800" dirty="0" smtClean="0">
              <a:solidFill>
                <a:srgbClr val="000000"/>
              </a:solidFill>
              <a:latin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29146797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A9F1155-C173-431B-9F55-D66EC8DB9403}" type="slidenum">
              <a:rPr lang="en-US" sz="1200" smtClean="0">
                <a:latin typeface="Tahoma" pitchFamily="34" charset="0"/>
              </a:rPr>
              <a:pPr/>
              <a:t>4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153400" cy="1143000"/>
          </a:xfrm>
          <a:noFill/>
        </p:spPr>
        <p:txBody>
          <a:bodyPr lIns="92075" tIns="46038" rIns="92075" bIns="46038"/>
          <a:lstStyle/>
          <a:p>
            <a:pPr algn="ctr" eaLnBrk="1" hangingPunct="1"/>
            <a:r>
              <a:rPr lang="el-GR" sz="3200" b="1" smtClean="0"/>
              <a:t>Δημιουργία μίας κλάσης</a:t>
            </a:r>
            <a:endParaRPr lang="en-US" sz="3200" smtClean="0"/>
          </a:p>
        </p:txBody>
      </p:sp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1219200" y="1447800"/>
            <a:ext cx="6858000" cy="5262563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/>
            </a:pPr>
            <a:r>
              <a:rPr lang="en-US" sz="1400" b="1" dirty="0">
                <a:solidFill>
                  <a:schemeClr val="accent2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class</a:t>
            </a:r>
            <a:r>
              <a:rPr lang="el-GR" sz="1400" b="1" dirty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 </a:t>
            </a:r>
            <a:r>
              <a:rPr lang="el-GR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ΌνομαΚλάσης</a:t>
            </a: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/>
            </a:pPr>
            <a:r>
              <a:rPr lang="el-GR" sz="1400" b="1" dirty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{</a:t>
            </a:r>
            <a:endParaRPr lang="en-US" sz="1400" b="1" dirty="0">
              <a:solidFill>
                <a:srgbClr val="000000"/>
              </a:solidFill>
              <a:latin typeface="Courier New" pitchFamily="49" charset="0"/>
              <a:ea typeface="Cambria" pitchFamily="18" charset="0"/>
              <a:cs typeface="Courier New" pitchFamily="49" charset="0"/>
            </a:endParaR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/>
            </a:pPr>
            <a:r>
              <a:rPr lang="el-GR" sz="1400" b="1" dirty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   </a:t>
            </a:r>
            <a:r>
              <a:rPr lang="el-GR" sz="1400" b="1" dirty="0">
                <a:solidFill>
                  <a:srgbClr val="92D05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//δήλωση μεταβλητών</a:t>
            </a:r>
            <a:endParaRPr lang="en-US" sz="1400" b="1" dirty="0">
              <a:solidFill>
                <a:srgbClr val="92D050"/>
              </a:solidFill>
              <a:latin typeface="Courier New" pitchFamily="49" charset="0"/>
              <a:ea typeface="Cambria" pitchFamily="18" charset="0"/>
              <a:cs typeface="Courier New" pitchFamily="49" charset="0"/>
            </a:endParaR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/>
            </a:pPr>
            <a:r>
              <a:rPr lang="el-GR" sz="1400" b="1" dirty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	</a:t>
            </a:r>
            <a:r>
              <a:rPr lang="el-GR" sz="1400" b="1" dirty="0">
                <a:solidFill>
                  <a:schemeClr val="accent2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προσπέλαση τύπος </a:t>
            </a:r>
            <a:r>
              <a:rPr lang="el-GR" sz="1400" b="1" dirty="0" smtClean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όνομα</a:t>
            </a:r>
            <a:r>
              <a:rPr lang="en-US" sz="1400" b="1" dirty="0" smtClean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_</a:t>
            </a:r>
            <a:r>
              <a:rPr lang="el-GR" sz="1400" b="1" dirty="0" smtClean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μ</a:t>
            </a:r>
            <a:r>
              <a:rPr lang="el-GR" sz="1400" b="1" dirty="0" smtClean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εταβλητής1</a:t>
            </a:r>
            <a:r>
              <a:rPr lang="el-GR" sz="1400" b="1" dirty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;</a:t>
            </a:r>
            <a:endParaRPr lang="en-US" sz="1400" b="1" dirty="0">
              <a:solidFill>
                <a:srgbClr val="000000"/>
              </a:solidFill>
              <a:latin typeface="Courier New" pitchFamily="49" charset="0"/>
              <a:ea typeface="Cambria" pitchFamily="18" charset="0"/>
              <a:cs typeface="Courier New" pitchFamily="49" charset="0"/>
            </a:endParaR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/>
            </a:pPr>
            <a:r>
              <a:rPr lang="el-GR" sz="1400" b="1" dirty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	</a:t>
            </a:r>
            <a:r>
              <a:rPr lang="el-GR" sz="1400" b="1" dirty="0">
                <a:solidFill>
                  <a:schemeClr val="accent2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προσπέλαση τύπος </a:t>
            </a:r>
            <a:r>
              <a:rPr lang="el-GR" sz="1400" b="1" dirty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όνομα_μεταβλητής2;</a:t>
            </a:r>
            <a:endParaRPr lang="en-US" sz="1400" b="1" dirty="0">
              <a:solidFill>
                <a:srgbClr val="000000"/>
              </a:solidFill>
              <a:latin typeface="Courier New" pitchFamily="49" charset="0"/>
              <a:ea typeface="Cambria" pitchFamily="18" charset="0"/>
              <a:cs typeface="Courier New" pitchFamily="49" charset="0"/>
            </a:endParaR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/>
            </a:pPr>
            <a:r>
              <a:rPr lang="el-GR" sz="1400" b="1" dirty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	...</a:t>
            </a:r>
            <a:endParaRPr lang="en-US" sz="1400" b="1" dirty="0">
              <a:solidFill>
                <a:srgbClr val="000000"/>
              </a:solidFill>
              <a:latin typeface="Courier New" pitchFamily="49" charset="0"/>
              <a:ea typeface="Cambria" pitchFamily="18" charset="0"/>
              <a:cs typeface="Courier New" pitchFamily="49" charset="0"/>
            </a:endParaR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/>
            </a:pPr>
            <a:r>
              <a:rPr lang="el-GR" sz="1400" b="1" dirty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	</a:t>
            </a:r>
            <a:r>
              <a:rPr lang="el-GR" sz="1400" b="1" dirty="0">
                <a:solidFill>
                  <a:schemeClr val="accent2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προσπέλαση τύπος </a:t>
            </a:r>
            <a:r>
              <a:rPr lang="el-GR" sz="1400" b="1" dirty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όνομα_μεταβλητήςΝ;</a:t>
            </a: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/>
            </a:pPr>
            <a:endParaRPr lang="en-US" sz="1400" b="1" dirty="0">
              <a:solidFill>
                <a:srgbClr val="000000"/>
              </a:solidFill>
              <a:latin typeface="Courier New" pitchFamily="49" charset="0"/>
              <a:ea typeface="Cambria" pitchFamily="18" charset="0"/>
              <a:cs typeface="Courier New" pitchFamily="49" charset="0"/>
            </a:endParaR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/>
            </a:pPr>
            <a:r>
              <a:rPr lang="el-GR" sz="1400" b="1" dirty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	</a:t>
            </a:r>
            <a:r>
              <a:rPr lang="el-GR" sz="1400" b="1" dirty="0">
                <a:solidFill>
                  <a:srgbClr val="92D05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//δήλωση μεθόδων</a:t>
            </a:r>
            <a:endParaRPr lang="en-US" sz="1400" b="1" dirty="0">
              <a:solidFill>
                <a:srgbClr val="92D050"/>
              </a:solidFill>
              <a:latin typeface="Courier New" pitchFamily="49" charset="0"/>
              <a:ea typeface="Cambria" pitchFamily="18" charset="0"/>
              <a:cs typeface="Courier New" pitchFamily="49" charset="0"/>
            </a:endParaR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/>
            </a:pPr>
            <a:r>
              <a:rPr lang="el-GR" sz="1400" b="1" dirty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	</a:t>
            </a:r>
            <a:r>
              <a:rPr lang="el-GR" sz="1400" b="1" dirty="0">
                <a:solidFill>
                  <a:schemeClr val="accent2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προσπέλαση τύπος_επιστροφής </a:t>
            </a:r>
            <a:r>
              <a:rPr lang="el-GR" sz="1400" b="1" dirty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όνομα_μεθόδου1 (παράμετροι)</a:t>
            </a: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/>
            </a:pPr>
            <a:r>
              <a:rPr lang="el-GR" sz="1400" b="1" dirty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	{</a:t>
            </a:r>
            <a:endParaRPr lang="en-US" sz="1400" b="1" dirty="0">
              <a:solidFill>
                <a:srgbClr val="000000"/>
              </a:solidFill>
              <a:latin typeface="Courier New" pitchFamily="49" charset="0"/>
              <a:ea typeface="Cambria" pitchFamily="18" charset="0"/>
              <a:cs typeface="Courier New" pitchFamily="49" charset="0"/>
            </a:endParaR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/>
            </a:pPr>
            <a:r>
              <a:rPr lang="el-GR" sz="1400" b="1" dirty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		</a:t>
            </a:r>
            <a:r>
              <a:rPr lang="el-GR" sz="1400" b="1" dirty="0">
                <a:solidFill>
                  <a:srgbClr val="92D05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//σώμα μεθόδου</a:t>
            </a:r>
            <a:endParaRPr lang="en-US" sz="1400" b="1" dirty="0">
              <a:solidFill>
                <a:srgbClr val="92D050"/>
              </a:solidFill>
              <a:latin typeface="Courier New" pitchFamily="49" charset="0"/>
              <a:ea typeface="Cambria" pitchFamily="18" charset="0"/>
              <a:cs typeface="Courier New" pitchFamily="49" charset="0"/>
            </a:endParaR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/>
            </a:pPr>
            <a:r>
              <a:rPr lang="el-GR" sz="1400" b="1" dirty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	}</a:t>
            </a: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/>
            </a:pPr>
            <a:endParaRPr lang="en-US" sz="1400" b="1" dirty="0">
              <a:solidFill>
                <a:srgbClr val="000000"/>
              </a:solidFill>
              <a:latin typeface="Courier New" pitchFamily="49" charset="0"/>
              <a:ea typeface="Cambria" pitchFamily="18" charset="0"/>
              <a:cs typeface="Courier New" pitchFamily="49" charset="0"/>
            </a:endParaR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/>
            </a:pPr>
            <a:r>
              <a:rPr lang="el-GR" sz="1400" b="1" dirty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	</a:t>
            </a:r>
            <a:r>
              <a:rPr lang="el-GR" sz="1400" b="1" dirty="0">
                <a:solidFill>
                  <a:schemeClr val="accent2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προσπέλαση τύπος_επιστροφής </a:t>
            </a:r>
            <a:r>
              <a:rPr lang="el-GR" sz="1400" b="1" dirty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όνομα_μεθόδου2 (παράμετροι)</a:t>
            </a: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/>
            </a:pPr>
            <a:r>
              <a:rPr lang="el-GR" sz="1400" b="1" dirty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	{</a:t>
            </a:r>
            <a:endParaRPr lang="en-US" sz="1400" b="1" dirty="0">
              <a:solidFill>
                <a:srgbClr val="000000"/>
              </a:solidFill>
              <a:latin typeface="Courier New" pitchFamily="49" charset="0"/>
              <a:ea typeface="Cambria" pitchFamily="18" charset="0"/>
              <a:cs typeface="Courier New" pitchFamily="49" charset="0"/>
            </a:endParaR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/>
            </a:pPr>
            <a:r>
              <a:rPr lang="el-GR" sz="1400" b="1" dirty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		</a:t>
            </a:r>
            <a:r>
              <a:rPr lang="el-GR" sz="1400" b="1" dirty="0">
                <a:solidFill>
                  <a:srgbClr val="92D05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//σώμα μεθόδου</a:t>
            </a:r>
            <a:endParaRPr lang="en-US" sz="1400" b="1" dirty="0">
              <a:solidFill>
                <a:srgbClr val="92D050"/>
              </a:solidFill>
              <a:latin typeface="Courier New" pitchFamily="49" charset="0"/>
              <a:ea typeface="Cambria" pitchFamily="18" charset="0"/>
              <a:cs typeface="Courier New" pitchFamily="49" charset="0"/>
            </a:endParaR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/>
            </a:pPr>
            <a:r>
              <a:rPr lang="el-GR" sz="1400" b="1" dirty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	}</a:t>
            </a:r>
            <a:endParaRPr lang="en-US" sz="1400" b="1" dirty="0">
              <a:solidFill>
                <a:srgbClr val="000000"/>
              </a:solidFill>
              <a:latin typeface="Courier New" pitchFamily="49" charset="0"/>
              <a:ea typeface="Cambria" pitchFamily="18" charset="0"/>
              <a:cs typeface="Courier New" pitchFamily="49" charset="0"/>
            </a:endParaR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/>
            </a:pPr>
            <a:r>
              <a:rPr lang="el-GR" sz="1400" b="1" dirty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	...</a:t>
            </a:r>
            <a:endParaRPr lang="en-US" sz="1400" b="1" dirty="0">
              <a:solidFill>
                <a:srgbClr val="000000"/>
              </a:solidFill>
              <a:latin typeface="Courier New" pitchFamily="49" charset="0"/>
              <a:ea typeface="Cambria" pitchFamily="18" charset="0"/>
              <a:cs typeface="Courier New" pitchFamily="49" charset="0"/>
            </a:endParaR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/>
            </a:pPr>
            <a:r>
              <a:rPr lang="el-GR" sz="1400" b="1" dirty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	</a:t>
            </a:r>
            <a:r>
              <a:rPr lang="el-GR" sz="1400" b="1" dirty="0">
                <a:solidFill>
                  <a:schemeClr val="accent2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προσπέλαση τύπος_επιστροφής </a:t>
            </a:r>
            <a:r>
              <a:rPr lang="el-GR" sz="1400" b="1" dirty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όνομα_μεθόδουΝ(παράμετροι)</a:t>
            </a: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/>
            </a:pPr>
            <a:r>
              <a:rPr lang="el-GR" sz="1400" b="1" dirty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	{</a:t>
            </a:r>
            <a:endParaRPr lang="en-US" sz="1400" b="1" dirty="0">
              <a:solidFill>
                <a:srgbClr val="000000"/>
              </a:solidFill>
              <a:latin typeface="Courier New" pitchFamily="49" charset="0"/>
              <a:ea typeface="Cambria" pitchFamily="18" charset="0"/>
              <a:cs typeface="Courier New" pitchFamily="49" charset="0"/>
            </a:endParaR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/>
            </a:pPr>
            <a:r>
              <a:rPr lang="el-GR" sz="1400" b="1" dirty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		</a:t>
            </a:r>
            <a:r>
              <a:rPr lang="el-GR" sz="1400" b="1" dirty="0">
                <a:solidFill>
                  <a:srgbClr val="92D05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//σώμα μεθόδου</a:t>
            </a: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/>
            </a:pPr>
            <a:r>
              <a:rPr lang="el-GR" sz="1400" b="1" dirty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	}</a:t>
            </a:r>
            <a:r>
              <a:rPr lang="en-US" sz="1400" b="1" dirty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 </a:t>
            </a:r>
            <a:endParaRPr lang="el-GR" sz="1400" b="1" dirty="0">
              <a:solidFill>
                <a:srgbClr val="000000"/>
              </a:solidFill>
              <a:latin typeface="Courier New" pitchFamily="49" charset="0"/>
              <a:ea typeface="Cambria" pitchFamily="18" charset="0"/>
              <a:cs typeface="Courier New" pitchFamily="49" charset="0"/>
            </a:endParaRPr>
          </a:p>
          <a:p>
            <a:pPr algn="l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/>
            </a:pPr>
            <a:r>
              <a:rPr lang="el-GR" sz="1400" b="1" dirty="0">
                <a:solidFill>
                  <a:srgbClr val="000000"/>
                </a:solidFill>
                <a:latin typeface="Courier New" pitchFamily="49" charset="0"/>
                <a:ea typeface="Cambria" pitchFamily="18" charset="0"/>
                <a:cs typeface="Courier New" pitchFamily="49" charset="0"/>
              </a:rPr>
              <a:t>}</a:t>
            </a:r>
            <a:endParaRPr lang="en-US" sz="1400" b="1" dirty="0">
              <a:solidFill>
                <a:srgbClr val="000000"/>
              </a:solidFill>
              <a:latin typeface="Courier New" pitchFamily="49" charset="0"/>
              <a:ea typeface="Cambria" pitchFamily="18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6C250AD-0DA9-4745-A8C7-530C52C81EE0}" type="slidenum">
              <a:rPr lang="en-US" sz="1200" smtClean="0">
                <a:latin typeface="Tahoma" pitchFamily="34" charset="0"/>
              </a:rPr>
              <a:pPr/>
              <a:t>5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153400" cy="914400"/>
          </a:xfrm>
          <a:noFill/>
        </p:spPr>
        <p:txBody>
          <a:bodyPr lIns="92075" tIns="46038" rIns="92075" bIns="46038"/>
          <a:lstStyle/>
          <a:p>
            <a:pPr algn="ctr" eaLnBrk="1" hangingPunct="1"/>
            <a:r>
              <a:rPr lang="el-GR" sz="3200" b="1" smtClean="0"/>
              <a:t>Καθοριστές Προσπέλασης Μέλους</a:t>
            </a:r>
            <a:endParaRPr lang="en-US" sz="3200" smtClean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077200" cy="5029200"/>
          </a:xfrm>
          <a:noFill/>
        </p:spPr>
        <p:txBody>
          <a:bodyPr lIns="92075" tIns="46038" rIns="92075" bIns="46038"/>
          <a:lstStyle/>
          <a:p>
            <a:r>
              <a:rPr lang="el-GR" sz="2400" dirty="0" smtClean="0"/>
              <a:t>Ο </a:t>
            </a:r>
            <a:r>
              <a:rPr lang="el-GR" sz="2400" dirty="0" err="1" smtClean="0"/>
              <a:t>καθοριστής</a:t>
            </a:r>
            <a:r>
              <a:rPr lang="el-GR" sz="2400" dirty="0" smtClean="0"/>
              <a:t> προσπέλασης καθορίζει ποιος μπορεί να χρησιμοποιήσει την μεταβλητή ή τη μέθοδο μίας κλάσης. Υπάρχουν 4 </a:t>
            </a:r>
            <a:r>
              <a:rPr lang="el-GR" sz="2400" dirty="0" err="1" smtClean="0"/>
              <a:t>καθοριστές</a:t>
            </a:r>
            <a:r>
              <a:rPr lang="el-GR" sz="2400" dirty="0" smtClean="0"/>
              <a:t> προσπέλασης:</a:t>
            </a:r>
          </a:p>
          <a:p>
            <a:pPr lvl="1"/>
            <a:r>
              <a:rPr lang="en-US" sz="2000" b="1" dirty="0" smtClean="0">
                <a:solidFill>
                  <a:schemeClr val="accent2"/>
                </a:solidFill>
              </a:rPr>
              <a:t>public</a:t>
            </a:r>
            <a:r>
              <a:rPr lang="en-US" sz="2000" dirty="0" smtClean="0"/>
              <a:t> </a:t>
            </a:r>
            <a:r>
              <a:rPr lang="el-GR" sz="2000" dirty="0" smtClean="0"/>
              <a:t>(δημόσια):  το μέλος μπορεί να </a:t>
            </a:r>
            <a:r>
              <a:rPr lang="el-GR" sz="2000" dirty="0" err="1" smtClean="0"/>
              <a:t>προσπελαύνεται</a:t>
            </a:r>
            <a:r>
              <a:rPr lang="el-GR" sz="2000" dirty="0" smtClean="0"/>
              <a:t> από κάθε κώδικα που βρίσκεται μέσα σε ένα πρόγραμμα, φυσικά και εκτός της κλάσης.</a:t>
            </a:r>
          </a:p>
          <a:p>
            <a:pPr lvl="1"/>
            <a:r>
              <a:rPr lang="en-US" sz="2000" b="1" dirty="0" smtClean="0">
                <a:solidFill>
                  <a:schemeClr val="accent2"/>
                </a:solidFill>
              </a:rPr>
              <a:t>private</a:t>
            </a:r>
            <a:r>
              <a:rPr lang="el-GR" sz="2000" dirty="0" smtClean="0"/>
              <a:t> (ιδιωτική):  το μέλος μπορεί να προσπελαστεί μόνο από άλλα μέλη της κλάσης στην οποία βρίσκεται.</a:t>
            </a:r>
            <a:endParaRPr lang="en-US" sz="2000" dirty="0" smtClean="0"/>
          </a:p>
          <a:p>
            <a:pPr lvl="1"/>
            <a:r>
              <a:rPr lang="en-US" sz="2000" b="1" dirty="0" smtClean="0">
                <a:solidFill>
                  <a:schemeClr val="accent2"/>
                </a:solidFill>
              </a:rPr>
              <a:t>protected</a:t>
            </a:r>
            <a:r>
              <a:rPr lang="en-US" sz="2000" dirty="0" smtClean="0"/>
              <a:t> </a:t>
            </a:r>
            <a:r>
              <a:rPr lang="el-GR" sz="2000" dirty="0" smtClean="0"/>
              <a:t>(προστατευμένη):  Έχει σχέση με κληρονομικότητα που θα μελετήσουμε αργότερα.</a:t>
            </a:r>
            <a:endParaRPr lang="en-US" sz="2000" dirty="0" smtClean="0"/>
          </a:p>
          <a:p>
            <a:pPr lvl="1"/>
            <a:r>
              <a:rPr lang="en-US" sz="2000" b="1" dirty="0" smtClean="0">
                <a:solidFill>
                  <a:schemeClr val="accent2"/>
                </a:solidFill>
              </a:rPr>
              <a:t>internal</a:t>
            </a:r>
            <a:r>
              <a:rPr lang="en-US" sz="2000" dirty="0" smtClean="0"/>
              <a:t> </a:t>
            </a:r>
            <a:r>
              <a:rPr lang="el-GR" sz="2000" dirty="0" smtClean="0"/>
              <a:t>(εσωτερική)</a:t>
            </a:r>
            <a:r>
              <a:rPr lang="en-US" sz="2000" dirty="0" smtClean="0"/>
              <a:t>: </a:t>
            </a:r>
            <a:r>
              <a:rPr lang="el-GR" sz="2000" dirty="0" smtClean="0"/>
              <a:t> Πρόσβαση μόνο από κώδικα στο ίδιο αρχείο ή πεδίο ονομάτων.</a:t>
            </a:r>
          </a:p>
          <a:p>
            <a:pPr lvl="1" eaLnBrk="1" hangingPunct="1">
              <a:lnSpc>
                <a:spcPct val="90000"/>
              </a:lnSpc>
            </a:pPr>
            <a:endParaRPr lang="en-US" sz="1800" dirty="0" smtClean="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l-GR" sz="2000" dirty="0" smtClean="0"/>
              <a:t>Ο </a:t>
            </a:r>
            <a:r>
              <a:rPr lang="el-GR" sz="2000" dirty="0" err="1" smtClean="0"/>
              <a:t>καθοριστής</a:t>
            </a:r>
            <a:r>
              <a:rPr lang="el-GR" sz="2000" dirty="0" smtClean="0"/>
              <a:t> προσπέλασης είναι </a:t>
            </a:r>
            <a:r>
              <a:rPr lang="el-GR" sz="2000" i="1" dirty="0" smtClean="0">
                <a:solidFill>
                  <a:srgbClr val="FF0000"/>
                </a:solidFill>
              </a:rPr>
              <a:t>προαιρετικός</a:t>
            </a:r>
            <a:r>
              <a:rPr lang="el-GR" sz="2000" dirty="0" smtClean="0"/>
              <a:t>. Αν λείπει, τότε το μέλος είναι </a:t>
            </a:r>
            <a:r>
              <a:rPr lang="en-US" sz="2000" dirty="0" smtClean="0">
                <a:solidFill>
                  <a:schemeClr val="accent2"/>
                </a:solidFill>
              </a:rPr>
              <a:t>private</a:t>
            </a:r>
            <a:r>
              <a:rPr lang="el-GR" sz="2000" dirty="0" smtClean="0"/>
              <a:t> (ιδιωτικό).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7642C34-3722-4560-A9A3-7AC514324E8E}" type="slidenum">
              <a:rPr lang="en-US" sz="1200" smtClean="0">
                <a:latin typeface="Tahoma" pitchFamily="34" charset="0"/>
              </a:rPr>
              <a:pPr/>
              <a:t>6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153400" cy="914400"/>
          </a:xfrm>
          <a:noFill/>
        </p:spPr>
        <p:txBody>
          <a:bodyPr lIns="92075" tIns="46038" rIns="92075" bIns="46038"/>
          <a:lstStyle/>
          <a:p>
            <a:pPr eaLnBrk="1" hangingPunct="1"/>
            <a:r>
              <a:rPr lang="el-GR" sz="3200" smtClean="0"/>
              <a:t>Τάξεις/Μέθοδοι του .ΝΕΤ </a:t>
            </a:r>
            <a:endParaRPr lang="en-US" sz="320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077200" cy="5029200"/>
          </a:xfrm>
        </p:spPr>
        <p:txBody>
          <a:bodyPr lIns="92075" tIns="46038" rIns="92075" bIns="46038"/>
          <a:lstStyle/>
          <a:p>
            <a:pPr eaLnBrk="1" hangingPunct="1">
              <a:lnSpc>
                <a:spcPct val="90000"/>
              </a:lnSpc>
              <a:defRPr/>
            </a:pPr>
            <a:r>
              <a:rPr lang="el-GR" sz="2000" dirty="0" smtClean="0"/>
              <a:t>Το </a:t>
            </a:r>
            <a:r>
              <a:rPr lang="en-US" sz="2000" dirty="0" smtClean="0"/>
              <a:t>Framework Class Library (FCL) </a:t>
            </a:r>
            <a:r>
              <a:rPr lang="el-GR" sz="2000" dirty="0" smtClean="0"/>
              <a:t>της </a:t>
            </a:r>
            <a:r>
              <a:rPr lang="en-US" sz="2000" dirty="0" smtClean="0"/>
              <a:t>C# </a:t>
            </a:r>
            <a:r>
              <a:rPr lang="el-GR" sz="2000" dirty="0" smtClean="0"/>
              <a:t>ορίζει πολλές κλάσεις όπως π.χ.</a:t>
            </a:r>
            <a:endParaRPr lang="en-US" sz="2000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</a:rPr>
              <a:t>Console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</a:rPr>
              <a:t>Int32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</a:rPr>
              <a:t>Math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l-GR" sz="2000" dirty="0" smtClean="0"/>
              <a:t>Ο ορισμός μιας κλάσης περιλαμβάνει και τον ορισμό των δεδομένων της αλλά και τον ορισμό των μεθόδων της</a:t>
            </a:r>
            <a:r>
              <a:rPr lang="en-US" sz="2000" dirty="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1800" dirty="0" smtClean="0"/>
              <a:t>Μέθοδοι</a:t>
            </a:r>
            <a:r>
              <a:rPr lang="en-US" sz="1800" dirty="0" smtClean="0"/>
              <a:t> – </a:t>
            </a:r>
            <a:r>
              <a:rPr lang="el-GR" sz="1800" dirty="0" smtClean="0"/>
              <a:t>Συναρτήσεις Μέλη</a:t>
            </a:r>
            <a:r>
              <a:rPr lang="en-US" sz="1800" dirty="0" smtClean="0"/>
              <a:t>, </a:t>
            </a:r>
            <a:r>
              <a:rPr lang="el-GR" sz="1800" dirty="0" smtClean="0"/>
              <a:t>π.χ.</a:t>
            </a:r>
            <a:endParaRPr lang="en-US" sz="1800" dirty="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1600" b="1" dirty="0" err="1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</a:rPr>
              <a:t>Console</a:t>
            </a:r>
            <a:r>
              <a:rPr lang="en-US" sz="1600" b="1" dirty="0" err="1" smtClean="0">
                <a:latin typeface="Courier New" pitchFamily="49" charset="0"/>
              </a:rPr>
              <a:t>.Write</a:t>
            </a:r>
            <a:r>
              <a:rPr lang="en-US" sz="1600" b="1" dirty="0" smtClean="0">
                <a:latin typeface="Courier New" pitchFamily="49" charset="0"/>
              </a:rPr>
              <a:t>( </a:t>
            </a:r>
            <a:r>
              <a:rPr lang="el-GR" sz="1600" b="1" dirty="0" smtClean="0">
                <a:latin typeface="Courier New" pitchFamily="49" charset="0"/>
              </a:rPr>
              <a:t>… </a:t>
            </a:r>
            <a:r>
              <a:rPr lang="en-US" sz="1600" b="1" dirty="0" smtClean="0">
                <a:latin typeface="Courier New" pitchFamily="49" charset="0"/>
              </a:rPr>
              <a:t>)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1600" b="1" dirty="0" err="1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</a:rPr>
              <a:t>Console</a:t>
            </a:r>
            <a:r>
              <a:rPr lang="en-US" sz="1600" b="1" dirty="0" err="1" smtClean="0">
                <a:latin typeface="Courier New" pitchFamily="49" charset="0"/>
              </a:rPr>
              <a:t>.WriteLine</a:t>
            </a:r>
            <a:r>
              <a:rPr lang="en-US" sz="1600" b="1" dirty="0" smtClean="0">
                <a:latin typeface="Courier New" pitchFamily="49" charset="0"/>
              </a:rPr>
              <a:t>(</a:t>
            </a:r>
            <a:r>
              <a:rPr lang="el-GR" sz="1600" b="1" dirty="0" smtClean="0">
                <a:latin typeface="Courier New" pitchFamily="49" charset="0"/>
              </a:rPr>
              <a:t> …</a:t>
            </a:r>
            <a:r>
              <a:rPr lang="en-US" sz="1600" b="1" dirty="0" smtClean="0">
                <a:latin typeface="Courier New" pitchFamily="49" charset="0"/>
              </a:rPr>
              <a:t> )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</a:rPr>
              <a:t>Int32</a:t>
            </a:r>
            <a:r>
              <a:rPr lang="en-US" sz="1600" b="1" dirty="0" smtClean="0">
                <a:latin typeface="Courier New" pitchFamily="49" charset="0"/>
              </a:rPr>
              <a:t>.Parse(</a:t>
            </a:r>
            <a:r>
              <a:rPr lang="el-GR" sz="1600" b="1" dirty="0" smtClean="0">
                <a:latin typeface="Courier New" pitchFamily="49" charset="0"/>
              </a:rPr>
              <a:t> …</a:t>
            </a:r>
            <a:r>
              <a:rPr lang="en-US" sz="1600" b="1" dirty="0" smtClean="0">
                <a:latin typeface="Courier New" pitchFamily="49" charset="0"/>
              </a:rPr>
              <a:t> 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1800" dirty="0" smtClean="0"/>
              <a:t>Δεδομένα – Ιδιότητες</a:t>
            </a:r>
            <a:r>
              <a:rPr lang="en-US" sz="1800" dirty="0" smtClean="0"/>
              <a:t>,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</a:rPr>
              <a:t>Int32</a:t>
            </a:r>
            <a:r>
              <a:rPr lang="en-US" sz="1600" b="1" dirty="0" smtClean="0">
                <a:latin typeface="Courier New" pitchFamily="49" charset="0"/>
              </a:rPr>
              <a:t>.MinValue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</a:rPr>
              <a:t>Int32</a:t>
            </a:r>
            <a:r>
              <a:rPr lang="en-US" sz="1600" b="1" dirty="0" smtClean="0">
                <a:latin typeface="Courier New" pitchFamily="49" charset="0"/>
              </a:rPr>
              <a:t>.MaxValue</a:t>
            </a:r>
            <a:endParaRPr lang="en-US" sz="1600" b="1" dirty="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1600" b="1" dirty="0" err="1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</a:rPr>
              <a:t>Math</a:t>
            </a:r>
            <a:r>
              <a:rPr lang="en-US" sz="1600" b="1" dirty="0" err="1" smtClean="0">
                <a:latin typeface="Courier New" pitchFamily="49" charset="0"/>
              </a:rPr>
              <a:t>.PI</a:t>
            </a:r>
            <a:endParaRPr lang="en-US" sz="1600" b="1" dirty="0" smtClean="0">
              <a:latin typeface="Courier New" pitchFamily="49" charset="0"/>
            </a:endParaRP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1600" b="1" dirty="0" err="1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</a:rPr>
              <a:t>Math</a:t>
            </a:r>
            <a:r>
              <a:rPr lang="en-US" sz="1600" b="1" dirty="0" err="1" smtClean="0">
                <a:latin typeface="Courier New" pitchFamily="49" charset="0"/>
              </a:rPr>
              <a:t>.E</a:t>
            </a:r>
            <a:endParaRPr lang="en-US" sz="1600" b="1" dirty="0" smtClean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4B25EC6-5ED9-47E0-AFE1-1713CB0A2AD6}" type="slidenum">
              <a:rPr lang="en-US" sz="1200" smtClean="0">
                <a:latin typeface="Tahoma" pitchFamily="34" charset="0"/>
              </a:rPr>
              <a:pPr/>
              <a:t>7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153400" cy="1143000"/>
          </a:xfrm>
          <a:noFill/>
        </p:spPr>
        <p:txBody>
          <a:bodyPr lIns="92075" tIns="46038" rIns="92075" bIns="46038"/>
          <a:lstStyle/>
          <a:p>
            <a:pPr eaLnBrk="1" hangingPunct="1"/>
            <a:r>
              <a:rPr lang="el-GR" sz="3200" smtClean="0"/>
              <a:t>Μέθοδοι</a:t>
            </a:r>
            <a:endParaRPr lang="en-US" sz="320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077200" cy="5029200"/>
          </a:xfrm>
          <a:noFill/>
        </p:spPr>
        <p:txBody>
          <a:bodyPr lIns="92075" tIns="46038" rIns="92075" bIns="46038"/>
          <a:lstStyle/>
          <a:p>
            <a:pPr eaLnBrk="1" hangingPunct="1">
              <a:lnSpc>
                <a:spcPct val="90000"/>
              </a:lnSpc>
            </a:pPr>
            <a:r>
              <a:rPr lang="el-GR" sz="2400" dirty="0" smtClean="0"/>
              <a:t>Μια μέθοδος πρέπει να αποδίδει μια καλά ορισμένη και εύκολο - κατανοούμενη λειτουργικότητα</a:t>
            </a:r>
            <a:endParaRPr lang="en-US" sz="2400" dirty="0" smtClean="0"/>
          </a:p>
          <a:p>
            <a:pPr lvl="1" eaLnBrk="1" hangingPunct="1">
              <a:lnSpc>
                <a:spcPct val="90000"/>
              </a:lnSpc>
            </a:pPr>
            <a:r>
              <a:rPr lang="el-GR" sz="2000" dirty="0" smtClean="0"/>
              <a:t>Μία μέθοδος παίρνει ενδεχομένως δεδομένα εισόδου (</a:t>
            </a:r>
            <a:r>
              <a:rPr lang="en-US" sz="2000" dirty="0" smtClean="0"/>
              <a:t>input parameters), </a:t>
            </a:r>
            <a:r>
              <a:rPr lang="el-GR" sz="2000" dirty="0" smtClean="0"/>
              <a:t>εκτελεί κάποιο κώδικα</a:t>
            </a:r>
            <a:r>
              <a:rPr lang="en-US" sz="2000" dirty="0" smtClean="0"/>
              <a:t>, </a:t>
            </a:r>
            <a:r>
              <a:rPr lang="el-GR" sz="2000" dirty="0" smtClean="0"/>
              <a:t>και μερικές φορές επιστρέφει μια τιμή</a:t>
            </a:r>
          </a:p>
          <a:p>
            <a:pPr lvl="1" eaLnBrk="1" hangingPunct="1">
              <a:lnSpc>
                <a:spcPct val="90000"/>
              </a:lnSpc>
              <a:buFont typeface="ZapfDingbats" pitchFamily="82" charset="2"/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l-GR" sz="2400" dirty="0" smtClean="0"/>
              <a:t>Παράδειγμα</a:t>
            </a:r>
            <a:r>
              <a:rPr lang="en-US" sz="2400" dirty="0" smtClean="0"/>
              <a:t>: </a:t>
            </a:r>
            <a:r>
              <a:rPr lang="el-GR" sz="2400" dirty="0" smtClean="0"/>
              <a:t>η χρήση της </a:t>
            </a:r>
            <a:r>
              <a:rPr lang="en-US" sz="2400" dirty="0" smtClean="0">
                <a:latin typeface="Courier New" pitchFamily="49" charset="0"/>
              </a:rPr>
              <a:t>WriteLine</a:t>
            </a:r>
            <a:r>
              <a:rPr lang="en-US" sz="2400" dirty="0" smtClean="0"/>
              <a:t> </a:t>
            </a:r>
            <a:r>
              <a:rPr lang="el-GR" sz="2400" dirty="0" smtClean="0"/>
              <a:t>της κλάσης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</a:rPr>
              <a:t>Console</a:t>
            </a:r>
            <a:r>
              <a:rPr lang="en-US" sz="2400" dirty="0" smtClean="0"/>
              <a:t>: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buFont typeface="ZapfDingbats" pitchFamily="82" charset="2"/>
              <a:buNone/>
            </a:pPr>
            <a:r>
              <a:rPr lang="en-US" sz="2400" dirty="0" smtClean="0"/>
              <a:t> </a:t>
            </a:r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1203325" y="4267200"/>
            <a:ext cx="7216775" cy="3698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Ctr="1">
            <a:spAutoFit/>
          </a:bodyPr>
          <a:lstStyle/>
          <a:p>
            <a:pPr>
              <a:defRPr/>
            </a:pPr>
            <a:r>
              <a:rPr lang="en-US" sz="1800" b="1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</a:rPr>
              <a:t>Console</a:t>
            </a:r>
            <a:r>
              <a:rPr lang="en-US" sz="1800" b="1" dirty="0">
                <a:latin typeface="Courier New" pitchFamily="49" charset="0"/>
              </a:rPr>
              <a:t>.WriteLine ( 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</a:rPr>
              <a:t>“</a:t>
            </a:r>
            <a:r>
              <a:rPr lang="el-GR" sz="1800" b="1" dirty="0">
                <a:solidFill>
                  <a:srgbClr val="C00000"/>
                </a:solidFill>
                <a:latin typeface="Courier New" pitchFamily="49" charset="0"/>
              </a:rPr>
              <a:t>Κάποιο 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</a:rPr>
              <a:t>string </a:t>
            </a:r>
            <a:r>
              <a:rPr lang="el-GR" sz="1800" b="1" dirty="0">
                <a:solidFill>
                  <a:srgbClr val="C00000"/>
                </a:solidFill>
                <a:latin typeface="Courier New" pitchFamily="49" charset="0"/>
              </a:rPr>
              <a:t>για εκτύπωση</a:t>
            </a:r>
            <a:r>
              <a:rPr lang="en-US" sz="1800" b="1" dirty="0">
                <a:solidFill>
                  <a:srgbClr val="C00000"/>
                </a:solidFill>
                <a:latin typeface="Courier New" pitchFamily="49" charset="0"/>
              </a:rPr>
              <a:t>” </a:t>
            </a:r>
            <a:r>
              <a:rPr lang="en-US" sz="1800" b="1" dirty="0">
                <a:latin typeface="Courier New" pitchFamily="49" charset="0"/>
              </a:rPr>
              <a:t>);</a:t>
            </a:r>
          </a:p>
        </p:txBody>
      </p:sp>
      <p:grpSp>
        <p:nvGrpSpPr>
          <p:cNvPr id="13318" name="Group 5"/>
          <p:cNvGrpSpPr>
            <a:grpSpLocks/>
          </p:cNvGrpSpPr>
          <p:nvPr/>
        </p:nvGrpSpPr>
        <p:grpSpPr bwMode="auto">
          <a:xfrm>
            <a:off x="1368519" y="4724400"/>
            <a:ext cx="841282" cy="827088"/>
            <a:chOff x="669" y="2976"/>
            <a:chExt cx="819" cy="521"/>
          </a:xfrm>
        </p:grpSpPr>
        <p:sp>
          <p:nvSpPr>
            <p:cNvPr id="13328" name="Text Box 6"/>
            <p:cNvSpPr txBox="1">
              <a:spLocks noChangeArrowheads="1"/>
            </p:cNvSpPr>
            <p:nvPr/>
          </p:nvSpPr>
          <p:spPr bwMode="auto">
            <a:xfrm>
              <a:off x="669" y="3264"/>
              <a:ext cx="79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Ctr="1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l-GR" sz="1800" b="1" dirty="0" smtClean="0">
                  <a:solidFill>
                    <a:srgbClr val="CC0000"/>
                  </a:solidFill>
                </a:rPr>
                <a:t>κλάση</a:t>
              </a:r>
              <a:endParaRPr lang="en-US" sz="1800" b="1" dirty="0">
                <a:solidFill>
                  <a:srgbClr val="CC0000"/>
                </a:solidFill>
              </a:endParaRPr>
            </a:p>
          </p:txBody>
        </p:sp>
        <p:sp>
          <p:nvSpPr>
            <p:cNvPr id="13329" name="AutoShape 7"/>
            <p:cNvSpPr>
              <a:spLocks/>
            </p:cNvSpPr>
            <p:nvPr/>
          </p:nvSpPr>
          <p:spPr bwMode="auto">
            <a:xfrm rot="-5400000">
              <a:off x="1008" y="2640"/>
              <a:ext cx="144" cy="816"/>
            </a:xfrm>
            <a:prstGeom prst="leftBrace">
              <a:avLst>
                <a:gd name="adj1" fmla="val 47222"/>
                <a:gd name="adj2" fmla="val 50000"/>
              </a:avLst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l-GR"/>
            </a:p>
          </p:txBody>
        </p:sp>
      </p:grpSp>
      <p:grpSp>
        <p:nvGrpSpPr>
          <p:cNvPr id="13319" name="Group 8"/>
          <p:cNvGrpSpPr>
            <a:grpSpLocks/>
          </p:cNvGrpSpPr>
          <p:nvPr/>
        </p:nvGrpSpPr>
        <p:grpSpPr bwMode="auto">
          <a:xfrm>
            <a:off x="2514600" y="4724400"/>
            <a:ext cx="838200" cy="903288"/>
            <a:chOff x="1564" y="2928"/>
            <a:chExt cx="620" cy="569"/>
          </a:xfrm>
        </p:grpSpPr>
        <p:sp>
          <p:nvSpPr>
            <p:cNvPr id="13326" name="Text Box 9"/>
            <p:cNvSpPr txBox="1">
              <a:spLocks noChangeArrowheads="1"/>
            </p:cNvSpPr>
            <p:nvPr/>
          </p:nvSpPr>
          <p:spPr bwMode="auto">
            <a:xfrm>
              <a:off x="1564" y="3264"/>
              <a:ext cx="62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Ctr="1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l-GR" sz="1800" b="1">
                  <a:solidFill>
                    <a:srgbClr val="CC0000"/>
                  </a:solidFill>
                </a:rPr>
                <a:t>μέθοδος</a:t>
              </a:r>
              <a:endParaRPr lang="en-US" sz="1800" b="1">
                <a:solidFill>
                  <a:srgbClr val="CC0000"/>
                </a:solidFill>
              </a:endParaRPr>
            </a:p>
          </p:txBody>
        </p:sp>
        <p:sp>
          <p:nvSpPr>
            <p:cNvPr id="13327" name="Line 10"/>
            <p:cNvSpPr>
              <a:spLocks noChangeShapeType="1"/>
            </p:cNvSpPr>
            <p:nvPr/>
          </p:nvSpPr>
          <p:spPr bwMode="auto">
            <a:xfrm flipV="1">
              <a:off x="1872" y="2928"/>
              <a:ext cx="0" cy="288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l-GR"/>
            </a:p>
          </p:txBody>
        </p:sp>
      </p:grpSp>
      <p:grpSp>
        <p:nvGrpSpPr>
          <p:cNvPr id="13320" name="Group 11"/>
          <p:cNvGrpSpPr>
            <a:grpSpLocks/>
          </p:cNvGrpSpPr>
          <p:nvPr/>
        </p:nvGrpSpPr>
        <p:grpSpPr bwMode="auto">
          <a:xfrm>
            <a:off x="3886200" y="4724400"/>
            <a:ext cx="4191000" cy="903288"/>
            <a:chOff x="2448" y="3024"/>
            <a:chExt cx="2832" cy="569"/>
          </a:xfrm>
        </p:grpSpPr>
        <p:sp>
          <p:nvSpPr>
            <p:cNvPr id="13324" name="Text Box 12"/>
            <p:cNvSpPr txBox="1">
              <a:spLocks noChangeArrowheads="1"/>
            </p:cNvSpPr>
            <p:nvPr/>
          </p:nvSpPr>
          <p:spPr bwMode="auto">
            <a:xfrm>
              <a:off x="3354" y="3360"/>
              <a:ext cx="100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Ctr="1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800" b="1">
                  <a:solidFill>
                    <a:srgbClr val="CC0000"/>
                  </a:solidFill>
                </a:rPr>
                <a:t>(</a:t>
              </a:r>
              <a:r>
                <a:rPr lang="el-GR" sz="1800" b="1">
                  <a:solidFill>
                    <a:srgbClr val="CC0000"/>
                  </a:solidFill>
                </a:rPr>
                <a:t>παράμετροι</a:t>
              </a:r>
              <a:r>
                <a:rPr lang="en-US" sz="1800" b="1">
                  <a:solidFill>
                    <a:srgbClr val="CC0000"/>
                  </a:solidFill>
                </a:rPr>
                <a:t>)</a:t>
              </a:r>
            </a:p>
          </p:txBody>
        </p:sp>
        <p:sp>
          <p:nvSpPr>
            <p:cNvPr id="13325" name="AutoShape 13"/>
            <p:cNvSpPr>
              <a:spLocks/>
            </p:cNvSpPr>
            <p:nvPr/>
          </p:nvSpPr>
          <p:spPr bwMode="auto">
            <a:xfrm rot="-5400000">
              <a:off x="3744" y="1728"/>
              <a:ext cx="240" cy="2832"/>
            </a:xfrm>
            <a:prstGeom prst="leftBrace">
              <a:avLst>
                <a:gd name="adj1" fmla="val 98333"/>
                <a:gd name="adj2" fmla="val 49329"/>
              </a:avLst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l-GR"/>
            </a:p>
          </p:txBody>
        </p:sp>
      </p:grpSp>
      <p:grpSp>
        <p:nvGrpSpPr>
          <p:cNvPr id="13321" name="Group 14"/>
          <p:cNvGrpSpPr>
            <a:grpSpLocks/>
          </p:cNvGrpSpPr>
          <p:nvPr/>
        </p:nvGrpSpPr>
        <p:grpSpPr bwMode="auto">
          <a:xfrm>
            <a:off x="2057400" y="4724400"/>
            <a:ext cx="609600" cy="1373188"/>
            <a:chOff x="1621" y="2928"/>
            <a:chExt cx="506" cy="460"/>
          </a:xfrm>
        </p:grpSpPr>
        <p:sp>
          <p:nvSpPr>
            <p:cNvPr id="13322" name="Text Box 15"/>
            <p:cNvSpPr txBox="1">
              <a:spLocks noChangeArrowheads="1"/>
            </p:cNvSpPr>
            <p:nvPr/>
          </p:nvSpPr>
          <p:spPr bwMode="auto">
            <a:xfrm>
              <a:off x="1621" y="3264"/>
              <a:ext cx="506" cy="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Ctr="1">
              <a:spAutoFit/>
            </a:bodyPr>
            <a:lstStyle>
              <a:lvl1pPr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5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l-GR" sz="1800" b="1">
                  <a:solidFill>
                    <a:srgbClr val="CC0000"/>
                  </a:solidFill>
                </a:rPr>
                <a:t>τελεία</a:t>
              </a:r>
              <a:endParaRPr lang="en-US" sz="1800" b="1">
                <a:solidFill>
                  <a:srgbClr val="CC0000"/>
                </a:solidFill>
              </a:endParaRPr>
            </a:p>
          </p:txBody>
        </p:sp>
        <p:sp>
          <p:nvSpPr>
            <p:cNvPr id="13323" name="Line 16"/>
            <p:cNvSpPr>
              <a:spLocks noChangeShapeType="1"/>
            </p:cNvSpPr>
            <p:nvPr/>
          </p:nvSpPr>
          <p:spPr bwMode="auto">
            <a:xfrm flipV="1">
              <a:off x="1872" y="2928"/>
              <a:ext cx="0" cy="288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l-G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273047C-6A3A-4F92-AF2F-1F50A441EE38}" type="slidenum">
              <a:rPr lang="en-US" sz="1200" smtClean="0">
                <a:latin typeface="Tahoma" pitchFamily="34" charset="0"/>
              </a:rPr>
              <a:pPr/>
              <a:t>8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0" y="228600"/>
            <a:ext cx="9067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el-GR" sz="4000" u="sng" dirty="0">
                <a:solidFill>
                  <a:schemeClr val="accent2"/>
                </a:solidFill>
                <a:latin typeface="Arial Unicode MS" pitchFamily="34" charset="-128"/>
              </a:rPr>
              <a:t>Παράδειγμα</a:t>
            </a:r>
            <a:r>
              <a:rPr lang="en-US" sz="4000" u="sng" dirty="0" smtClean="0">
                <a:solidFill>
                  <a:schemeClr val="accent2"/>
                </a:solidFill>
                <a:latin typeface="Arial Unicode MS" pitchFamily="34" charset="-128"/>
              </a:rPr>
              <a:t>:</a:t>
            </a:r>
            <a:endParaRPr lang="el-GR" sz="4000" u="sng" dirty="0" smtClean="0">
              <a:solidFill>
                <a:schemeClr val="accent2"/>
              </a:solidFill>
              <a:latin typeface="Courier New" pitchFamily="49" charset="0"/>
            </a:endParaRPr>
          </a:p>
          <a:p>
            <a:pPr eaLnBrk="1" hangingPunct="1"/>
            <a:r>
              <a:rPr lang="el-GR" sz="2800" b="1" u="sng" dirty="0" smtClean="0">
                <a:solidFill>
                  <a:schemeClr val="accent2"/>
                </a:solidFill>
                <a:latin typeface="Courier New" pitchFamily="49" charset="0"/>
              </a:rPr>
              <a:t>Συχνότερες μέθοδοι της κλάσης </a:t>
            </a:r>
            <a:r>
              <a:rPr lang="en-US" sz="2800" b="1" u="sng" dirty="0">
                <a:solidFill>
                  <a:schemeClr val="accent2"/>
                </a:solidFill>
                <a:latin typeface="Courier New" pitchFamily="49" charset="0"/>
              </a:rPr>
              <a:t>Math</a:t>
            </a:r>
            <a:endParaRPr lang="en-US" sz="4000" b="1" u="sng" dirty="0">
              <a:solidFill>
                <a:schemeClr val="accent2"/>
              </a:solidFill>
              <a:latin typeface="Courier New" pitchFamily="49" charset="0"/>
            </a:endParaRPr>
          </a:p>
        </p:txBody>
      </p:sp>
      <p:graphicFrame>
        <p:nvGraphicFramePr>
          <p:cNvPr id="14340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4239650"/>
              </p:ext>
            </p:extLst>
          </p:nvPr>
        </p:nvGraphicFramePr>
        <p:xfrm>
          <a:off x="1981200" y="1447800"/>
          <a:ext cx="4757737" cy="541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8" name="Document" r:id="rId3" imgW="4671461" imgH="5570572" progId="Word.Document.8">
                  <p:embed/>
                </p:oleObj>
              </mc:Choice>
              <mc:Fallback>
                <p:oleObj name="Document" r:id="rId3" imgW="4671461" imgH="5570572" progId="Word.Document.8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1447800"/>
                        <a:ext cx="4757737" cy="541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D0BA4A5-5ED4-4405-8674-7FBCF372C037}" type="slidenum">
              <a:rPr lang="en-US" sz="1200" smtClean="0">
                <a:latin typeface="Tahoma" pitchFamily="34" charset="0"/>
              </a:rPr>
              <a:pPr/>
              <a:t>9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  <a:noFill/>
        </p:spPr>
        <p:txBody>
          <a:bodyPr lIns="92075" tIns="46038" rIns="92075" bIns="46038"/>
          <a:lstStyle/>
          <a:p>
            <a:pPr algn="ctr" eaLnBrk="1" hangingPunct="1"/>
            <a:r>
              <a:rPr lang="el-GR" sz="3200" smtClean="0"/>
              <a:t>Οι μέθοδοι προσδίδουν Αφαιρετικότητα και Επαναχρησιμοποίηση κώδικα</a:t>
            </a:r>
            <a:endParaRPr lang="en-US" sz="3200" smtClean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075" tIns="46038" rIns="92075" bIns="46038"/>
          <a:lstStyle/>
          <a:p>
            <a:pPr eaLnBrk="1" hangingPunct="1">
              <a:lnSpc>
                <a:spcPct val="90000"/>
              </a:lnSpc>
            </a:pPr>
            <a:r>
              <a:rPr lang="el-GR" dirty="0" smtClean="0"/>
              <a:t>Μια μέθοδος είναι αφαιρετική (γενική) στο γεγονός ότι δεν πρέπει να σκεφτόμαστε τις εσωτερικές της λεπτομέρειες (δηλαδή τον κώδικά της) για να τη χρησιμοποιήσουμε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l-GR" dirty="0" smtClean="0"/>
              <a:t>Π.Χ.</a:t>
            </a:r>
            <a:r>
              <a:rPr lang="en-US" dirty="0" smtClean="0"/>
              <a:t>, </a:t>
            </a:r>
            <a:r>
              <a:rPr lang="el-GR" dirty="0" smtClean="0"/>
              <a:t>δεν είναι απαραίτητο να γνωρίζουμε τον κώδικα της </a:t>
            </a:r>
            <a:r>
              <a:rPr lang="en-US" dirty="0" smtClean="0">
                <a:latin typeface="Courier New" pitchFamily="49" charset="0"/>
              </a:rPr>
              <a:t>WriteLine</a:t>
            </a:r>
            <a:r>
              <a:rPr lang="en-US" dirty="0" smtClean="0"/>
              <a:t> </a:t>
            </a:r>
            <a:r>
              <a:rPr lang="el-GR" dirty="0" smtClean="0"/>
              <a:t>για να τη χρησιμοποιήσουμε</a:t>
            </a: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l-GR" dirty="0" smtClean="0"/>
              <a:t>Γιατί </a:t>
            </a:r>
            <a:r>
              <a:rPr lang="el-GR" dirty="0" err="1" smtClean="0"/>
              <a:t>Αφαιρετικότητα</a:t>
            </a:r>
            <a:r>
              <a:rPr lang="en-US" dirty="0" smtClean="0"/>
              <a:t>?</a:t>
            </a:r>
          </a:p>
          <a:p>
            <a:pPr lvl="1" eaLnBrk="1" hangingPunct="1">
              <a:lnSpc>
                <a:spcPct val="90000"/>
              </a:lnSpc>
            </a:pPr>
            <a:r>
              <a:rPr lang="el-GR" dirty="0" smtClean="0"/>
              <a:t>Διαίρει και βασίλευε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l-GR" dirty="0" smtClean="0"/>
              <a:t>Επαναχρησιμοποίηση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l-GR" dirty="0" smtClean="0"/>
              <a:t>Ευκολία στην κατανόηση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Kurose">
  <a:themeElements>
    <a:clrScheme name="1_Kuros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Kurose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Kuros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uros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Kurose">
  <a:themeElements>
    <a:clrScheme name="2_Kuros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2_Kurose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2_Kuros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uros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Kuros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uros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uros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uros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Kuros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plate1_2">
  <a:themeElements>
    <a:clrScheme name="">
      <a:dk1>
        <a:srgbClr val="000000"/>
      </a:dk1>
      <a:lt1>
        <a:srgbClr val="FFFFFF"/>
      </a:lt1>
      <a:dk2>
        <a:srgbClr val="000000"/>
      </a:dk2>
      <a:lt2>
        <a:srgbClr val="FF0000"/>
      </a:lt2>
      <a:accent1>
        <a:srgbClr val="0099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CAFF"/>
      </a:accent5>
      <a:accent6>
        <a:srgbClr val="2D2DB9"/>
      </a:accent6>
      <a:hlink>
        <a:srgbClr val="0000FF"/>
      </a:hlink>
      <a:folHlink>
        <a:srgbClr val="B2B2B2"/>
      </a:folHlink>
    </a:clrScheme>
    <a:fontScheme name="template1_2">
      <a:majorFont>
        <a:latin typeface="AvantGarde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mplate1_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1_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template1_2">
  <a:themeElements>
    <a:clrScheme name="">
      <a:dk1>
        <a:srgbClr val="000000"/>
      </a:dk1>
      <a:lt1>
        <a:srgbClr val="FFFFFF"/>
      </a:lt1>
      <a:dk2>
        <a:srgbClr val="000000"/>
      </a:dk2>
      <a:lt2>
        <a:srgbClr val="FF0000"/>
      </a:lt2>
      <a:accent1>
        <a:srgbClr val="0099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CAFF"/>
      </a:accent5>
      <a:accent6>
        <a:srgbClr val="2D2DB9"/>
      </a:accent6>
      <a:hlink>
        <a:srgbClr val="0000FF"/>
      </a:hlink>
      <a:folHlink>
        <a:srgbClr val="B2B2B2"/>
      </a:folHlink>
    </a:clrScheme>
    <a:fontScheme name="template1_2">
      <a:majorFont>
        <a:latin typeface="AvantGarde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mplate1_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1_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1_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008000"/>
    </a:lt2>
    <a:accent1>
      <a:srgbClr val="FFE699"/>
    </a:accent1>
    <a:accent2>
      <a:srgbClr val="FF0000"/>
    </a:accent2>
    <a:accent3>
      <a:srgbClr val="FFFFFF"/>
    </a:accent3>
    <a:accent4>
      <a:srgbClr val="000000"/>
    </a:accent4>
    <a:accent5>
      <a:srgbClr val="FFF0CA"/>
    </a:accent5>
    <a:accent6>
      <a:srgbClr val="E70000"/>
    </a:accent6>
    <a:hlink>
      <a:srgbClr val="CCCCFF"/>
    </a:hlink>
    <a:folHlink>
      <a:srgbClr val="99CCFF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008000"/>
    </a:lt2>
    <a:accent1>
      <a:srgbClr val="FFE699"/>
    </a:accent1>
    <a:accent2>
      <a:srgbClr val="FF0000"/>
    </a:accent2>
    <a:accent3>
      <a:srgbClr val="FFFFFF"/>
    </a:accent3>
    <a:accent4>
      <a:srgbClr val="000000"/>
    </a:accent4>
    <a:accent5>
      <a:srgbClr val="FFF0CA"/>
    </a:accent5>
    <a:accent6>
      <a:srgbClr val="E70000"/>
    </a:accent6>
    <a:hlink>
      <a:srgbClr val="CCCCFF"/>
    </a:hlink>
    <a:folHlink>
      <a:srgbClr val="99CC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cs112</Template>
  <TotalTime>5402</TotalTime>
  <Words>2674</Words>
  <Application>Microsoft Office PowerPoint</Application>
  <PresentationFormat>Προβολή στην οθόνη (4:3)</PresentationFormat>
  <Paragraphs>441</Paragraphs>
  <Slides>36</Slides>
  <Notes>1</Notes>
  <HiddenSlides>0</HiddenSlides>
  <MMClips>0</MMClips>
  <ScaleCrop>false</ScaleCrop>
  <HeadingPairs>
    <vt:vector size="8" baseType="variant">
      <vt:variant>
        <vt:lpstr>Γραμματοσειρές που χρησιμοποιούνται</vt:lpstr>
      </vt:variant>
      <vt:variant>
        <vt:i4>13</vt:i4>
      </vt:variant>
      <vt:variant>
        <vt:lpstr>Θέμα</vt:lpstr>
      </vt:variant>
      <vt:variant>
        <vt:i4>4</vt:i4>
      </vt:variant>
      <vt:variant>
        <vt:lpstr>Ενσωματωμένοι διακομιστές OLE</vt:lpstr>
      </vt:variant>
      <vt:variant>
        <vt:i4>2</vt:i4>
      </vt:variant>
      <vt:variant>
        <vt:lpstr>Τίτλοι διαφανειών</vt:lpstr>
      </vt:variant>
      <vt:variant>
        <vt:i4>36</vt:i4>
      </vt:variant>
    </vt:vector>
  </HeadingPairs>
  <TitlesOfParts>
    <vt:vector size="55" baseType="lpstr">
      <vt:lpstr>Arial Unicode MS</vt:lpstr>
      <vt:lpstr>Arial</vt:lpstr>
      <vt:lpstr>AvantGarde</vt:lpstr>
      <vt:lpstr>Cambria</vt:lpstr>
      <vt:lpstr>Consolas</vt:lpstr>
      <vt:lpstr>Courier</vt:lpstr>
      <vt:lpstr>Courier New</vt:lpstr>
      <vt:lpstr>Helvetica</vt:lpstr>
      <vt:lpstr>Tahoma</vt:lpstr>
      <vt:lpstr>Times New Roman</vt:lpstr>
      <vt:lpstr>Verdana</vt:lpstr>
      <vt:lpstr>Wingdings</vt:lpstr>
      <vt:lpstr>ZapfDingbats</vt:lpstr>
      <vt:lpstr>1_Kurose</vt:lpstr>
      <vt:lpstr>2_Kurose</vt:lpstr>
      <vt:lpstr>template1_2</vt:lpstr>
      <vt:lpstr>1_template1_2</vt:lpstr>
      <vt:lpstr>Document</vt:lpstr>
      <vt:lpstr>Slide</vt:lpstr>
      <vt:lpstr>Αντ/φής Προγρ/σμός ΙΙ – C#</vt:lpstr>
      <vt:lpstr>Παρουσίαση του PowerPoint</vt:lpstr>
      <vt:lpstr>Γενικά περί Κλάσεων</vt:lpstr>
      <vt:lpstr>Δημιουργία μίας κλάσης</vt:lpstr>
      <vt:lpstr>Καθοριστές Προσπέλασης Μέλους</vt:lpstr>
      <vt:lpstr>Τάξεις/Μέθοδοι του .ΝΕΤ </vt:lpstr>
      <vt:lpstr>Μέθοδοι</vt:lpstr>
      <vt:lpstr>Παρουσίαση του PowerPoint</vt:lpstr>
      <vt:lpstr>Οι μέθοδοι προσδίδουν Αφαιρετικότητα και Επαναχρησιμοποίηση κώδικα</vt:lpstr>
      <vt:lpstr>Δήλωση Μεθόδων: Επικεφαλίδα Header</vt:lpstr>
      <vt:lpstr>Δήλωση Μεθόδων: Σώμα</vt:lpstr>
      <vt:lpstr>Η εντολή return</vt:lpstr>
      <vt:lpstr>Κάλεσμα μιας Μεθόδου</vt:lpstr>
      <vt:lpstr>Περισσότερα Παραδείγματα με μεθόδους</vt:lpstr>
      <vt:lpstr>Περισσότερα Παραδείγματα με μεθόδους/τάξεις</vt:lpstr>
      <vt:lpstr>Sum.cs                 Program Output</vt:lpstr>
      <vt:lpstr>MessageBox Buttons</vt:lpstr>
      <vt:lpstr>Εικονίδια του MessageBox</vt:lpstr>
      <vt:lpstr>Interest.cs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Δημιουργία και πρόσβαση σε αντικείμενα</vt:lpstr>
      <vt:lpstr>Παράδειγμα : Η κλάση Random</vt:lpstr>
      <vt:lpstr>Κατασκευαστές (Constructors)</vt:lpstr>
      <vt:lpstr>Καταστροφείς (Destructors)</vt:lpstr>
      <vt:lpstr>Η λέξη-κλειδί this</vt:lpstr>
      <vt:lpstr>Ιδιότητες get, set </vt:lpstr>
      <vt:lpstr>Ιδιότητες get, set </vt:lpstr>
      <vt:lpstr>Παράδειγμα με ιδιότητες get, set </vt:lpstr>
      <vt:lpstr>Παράδειγμα με ιδιότητες get, set  (αποτελέσματα εκτέλεσης)</vt:lpstr>
      <vt:lpstr>Διάρκεια και Εμβέλεια Μεταβλητών</vt:lpstr>
      <vt:lpstr>Τύποι Εμβέλειας Μεταβλητών</vt:lpstr>
      <vt:lpstr>Εμβέλεια κλάσης (Class)</vt:lpstr>
      <vt:lpstr>Χώροι Ονομάτων (name spaces)</vt:lpstr>
    </vt:vector>
  </TitlesOfParts>
  <Company>Yale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 112 Introduction to Programming, Fall 2004</dc:title>
  <dc:subject>Lecture 12</dc:subject>
  <dc:creator>Zhong Shao and Richard Yang</dc:creator>
  <cp:lastModifiedBy>Nikolaos Liolios</cp:lastModifiedBy>
  <cp:revision>310</cp:revision>
  <cp:lastPrinted>1999-08-24T14:44:27Z</cp:lastPrinted>
  <dcterms:created xsi:type="dcterms:W3CDTF">1999-08-16T14:47:17Z</dcterms:created>
  <dcterms:modified xsi:type="dcterms:W3CDTF">2020-12-01T17:20:32Z</dcterms:modified>
</cp:coreProperties>
</file>