
<file path=[Content_Types].xml><?xml version="1.0" encoding="utf-8"?>
<Types xmlns="http://schemas.openxmlformats.org/package/2006/content-types">
  <Default Extension="bin" ContentType="image/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4"/>
  </p:notesMasterIdLst>
  <p:sldIdLst>
    <p:sldId id="256" r:id="rId2"/>
    <p:sldId id="301" r:id="rId3"/>
    <p:sldId id="302" r:id="rId4"/>
    <p:sldId id="303" r:id="rId5"/>
    <p:sldId id="304" r:id="rId6"/>
    <p:sldId id="382" r:id="rId7"/>
    <p:sldId id="383" r:id="rId8"/>
    <p:sldId id="384" r:id="rId9"/>
    <p:sldId id="305" r:id="rId10"/>
    <p:sldId id="306" r:id="rId11"/>
    <p:sldId id="385" r:id="rId12"/>
    <p:sldId id="386" r:id="rId13"/>
    <p:sldId id="307" r:id="rId14"/>
    <p:sldId id="308" r:id="rId15"/>
    <p:sldId id="309" r:id="rId16"/>
    <p:sldId id="310" r:id="rId17"/>
    <p:sldId id="311" r:id="rId18"/>
    <p:sldId id="312" r:id="rId19"/>
    <p:sldId id="313" r:id="rId20"/>
    <p:sldId id="314" r:id="rId21"/>
    <p:sldId id="315" r:id="rId22"/>
    <p:sldId id="316" r:id="rId23"/>
    <p:sldId id="317" r:id="rId24"/>
    <p:sldId id="387" r:id="rId25"/>
    <p:sldId id="318" r:id="rId26"/>
    <p:sldId id="319" r:id="rId27"/>
    <p:sldId id="320" r:id="rId28"/>
    <p:sldId id="321" r:id="rId29"/>
    <p:sldId id="322" r:id="rId30"/>
    <p:sldId id="323" r:id="rId31"/>
    <p:sldId id="324" r:id="rId32"/>
    <p:sldId id="325" r:id="rId33"/>
    <p:sldId id="326" r:id="rId34"/>
    <p:sldId id="327" r:id="rId35"/>
    <p:sldId id="328" r:id="rId36"/>
    <p:sldId id="329" r:id="rId37"/>
    <p:sldId id="330" r:id="rId38"/>
    <p:sldId id="331" r:id="rId39"/>
    <p:sldId id="332" r:id="rId40"/>
    <p:sldId id="333" r:id="rId41"/>
    <p:sldId id="334" r:id="rId42"/>
    <p:sldId id="335" r:id="rId43"/>
    <p:sldId id="336" r:id="rId44"/>
    <p:sldId id="337" r:id="rId45"/>
    <p:sldId id="338" r:id="rId46"/>
    <p:sldId id="339" r:id="rId47"/>
    <p:sldId id="340" r:id="rId48"/>
    <p:sldId id="341" r:id="rId49"/>
    <p:sldId id="388" r:id="rId50"/>
    <p:sldId id="342" r:id="rId51"/>
    <p:sldId id="343" r:id="rId52"/>
    <p:sldId id="344" r:id="rId53"/>
    <p:sldId id="345" r:id="rId54"/>
    <p:sldId id="346" r:id="rId55"/>
    <p:sldId id="347" r:id="rId56"/>
    <p:sldId id="348" r:id="rId57"/>
    <p:sldId id="349" r:id="rId58"/>
    <p:sldId id="350" r:id="rId59"/>
    <p:sldId id="351" r:id="rId60"/>
    <p:sldId id="352" r:id="rId61"/>
    <p:sldId id="353" r:id="rId62"/>
    <p:sldId id="354" r:id="rId63"/>
    <p:sldId id="389" r:id="rId64"/>
    <p:sldId id="355" r:id="rId65"/>
    <p:sldId id="356" r:id="rId66"/>
    <p:sldId id="357" r:id="rId67"/>
    <p:sldId id="358" r:id="rId68"/>
    <p:sldId id="390" r:id="rId69"/>
    <p:sldId id="359" r:id="rId70"/>
    <p:sldId id="391" r:id="rId71"/>
    <p:sldId id="360" r:id="rId72"/>
    <p:sldId id="361" r:id="rId73"/>
    <p:sldId id="362" r:id="rId74"/>
    <p:sldId id="363" r:id="rId75"/>
    <p:sldId id="364" r:id="rId76"/>
    <p:sldId id="365" r:id="rId77"/>
    <p:sldId id="366" r:id="rId78"/>
    <p:sldId id="367" r:id="rId79"/>
    <p:sldId id="368" r:id="rId80"/>
    <p:sldId id="369" r:id="rId81"/>
    <p:sldId id="370" r:id="rId82"/>
    <p:sldId id="371" r:id="rId83"/>
    <p:sldId id="372" r:id="rId84"/>
    <p:sldId id="373" r:id="rId85"/>
    <p:sldId id="374" r:id="rId86"/>
    <p:sldId id="375" r:id="rId87"/>
    <p:sldId id="376" r:id="rId88"/>
    <p:sldId id="377" r:id="rId89"/>
    <p:sldId id="378" r:id="rId90"/>
    <p:sldId id="379" r:id="rId91"/>
    <p:sldId id="380" r:id="rId92"/>
    <p:sldId id="381" r:id="rId9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A4C02D-EB69-4EDC-A6D5-0F397B7F41DD}" type="datetimeFigureOut">
              <a:rPr lang="el-GR" smtClean="0"/>
              <a:pPr/>
              <a:t>7/6/2025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925F8E-1601-4D7C-AC0E-443FF03A188F}" type="slidenum">
              <a:rPr lang="el-GR" smtClean="0"/>
              <a:pPr/>
              <a:t>‹#›</a:t>
            </a:fld>
            <a:endParaRPr lang="el-GR"/>
          </a:p>
        </p:txBody>
      </p:sp>
    </p:spTree>
    <p:extLst>
      <p:ext uri="{BB962C8B-B14F-4D97-AF65-F5344CB8AC3E}">
        <p14:creationId xmlns:p14="http://schemas.microsoft.com/office/powerpoint/2010/main" val="2555483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3074" name="Group 2"/>
          <p:cNvGrpSpPr>
            <a:grpSpLocks/>
          </p:cNvGrpSpPr>
          <p:nvPr/>
        </p:nvGrpSpPr>
        <p:grpSpPr bwMode="auto">
          <a:xfrm>
            <a:off x="-1035050" y="1552575"/>
            <a:ext cx="10179050" cy="5305425"/>
            <a:chOff x="-652" y="978"/>
            <a:chExt cx="6412" cy="3342"/>
          </a:xfrm>
        </p:grpSpPr>
        <p:sp>
          <p:nvSpPr>
            <p:cNvPr id="3075" name="Freeform 3"/>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rgbClr val="2851CC"/>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07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fo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sp>
        <p:nvSpPr>
          <p:cNvPr id="3077" name="Rectangle 5"/>
          <p:cNvSpPr>
            <a:spLocks noGrp="1" noChangeArrowheads="1"/>
          </p:cNvSpPr>
          <p:nvPr>
            <p:ph type="ctrTitle" sz="quarter"/>
          </p:nvPr>
        </p:nvSpPr>
        <p:spPr>
          <a:xfrm>
            <a:off x="1293813" y="762000"/>
            <a:ext cx="7772400" cy="1143000"/>
          </a:xfrm>
        </p:spPr>
        <p:txBody>
          <a:bodyPr anchor="b"/>
          <a:lstStyle>
            <a:lvl1pPr>
              <a:defRPr>
                <a:solidFill>
                  <a:srgbClr val="FFCC66"/>
                </a:solidFill>
              </a:defRPr>
            </a:lvl1pPr>
          </a:lstStyle>
          <a:p>
            <a:pPr lvl="0"/>
            <a:r>
              <a:rPr lang="el-GR" altLang="el-GR" noProof="0"/>
              <a:t>Στυλ κύριου τίτλου</a:t>
            </a:r>
          </a:p>
        </p:txBody>
      </p:sp>
      <p:sp>
        <p:nvSpPr>
          <p:cNvPr id="3078" name="Rectangle 6"/>
          <p:cNvSpPr>
            <a:spLocks noGrp="1" noChangeArrowheads="1"/>
          </p:cNvSpPr>
          <p:nvPr>
            <p:ph type="subTitle" sz="quarter" idx="1"/>
          </p:nvPr>
        </p:nvSpPr>
        <p:spPr>
          <a:xfrm>
            <a:off x="685800" y="3429000"/>
            <a:ext cx="6400800" cy="1752600"/>
          </a:xfrm>
        </p:spPr>
        <p:txBody>
          <a:bodyPr anchor="ctr"/>
          <a:lstStyle>
            <a:lvl1pPr marL="0" indent="0" algn="ctr">
              <a:buFontTx/>
              <a:buNone/>
              <a:defRPr>
                <a:solidFill>
                  <a:srgbClr val="FFFFFF"/>
                </a:solidFill>
              </a:defRPr>
            </a:lvl1pPr>
          </a:lstStyle>
          <a:p>
            <a:pPr lvl="0"/>
            <a:r>
              <a:rPr lang="el-GR" altLang="el-GR" noProof="0"/>
              <a:t>Στυλ κύριου υπότιτλου</a:t>
            </a:r>
          </a:p>
        </p:txBody>
      </p:sp>
      <p:sp>
        <p:nvSpPr>
          <p:cNvPr id="3079" name="Rectangle 7"/>
          <p:cNvSpPr>
            <a:spLocks noGrp="1" noChangeArrowheads="1"/>
          </p:cNvSpPr>
          <p:nvPr>
            <p:ph type="dt" sz="quarter" idx="2"/>
          </p:nvPr>
        </p:nvSpPr>
        <p:spPr/>
        <p:txBody>
          <a:bodyPr/>
          <a:lstStyle>
            <a:lvl1pPr>
              <a:defRPr>
                <a:solidFill>
                  <a:srgbClr val="FFFFFF"/>
                </a:solidFill>
              </a:defRPr>
            </a:lvl1pPr>
          </a:lstStyle>
          <a:p>
            <a:fld id="{F4F2919C-0589-4E10-A2E8-EFBB9BB50C13}" type="datetimeFigureOut">
              <a:rPr lang="el-GR" smtClean="0"/>
              <a:pPr/>
              <a:t>7/6/2025</a:t>
            </a:fld>
            <a:endParaRPr lang="el-GR"/>
          </a:p>
        </p:txBody>
      </p:sp>
      <p:sp>
        <p:nvSpPr>
          <p:cNvPr id="3080" name="Rectangle 8"/>
          <p:cNvSpPr>
            <a:spLocks noGrp="1" noChangeArrowheads="1"/>
          </p:cNvSpPr>
          <p:nvPr>
            <p:ph type="ftr" sz="quarter" idx="3"/>
          </p:nvPr>
        </p:nvSpPr>
        <p:spPr/>
        <p:txBody>
          <a:bodyPr/>
          <a:lstStyle>
            <a:lvl1pPr>
              <a:defRPr>
                <a:solidFill>
                  <a:srgbClr val="FFFFFF"/>
                </a:solidFill>
              </a:defRPr>
            </a:lvl1pPr>
          </a:lstStyle>
          <a:p>
            <a:endParaRPr lang="el-GR"/>
          </a:p>
        </p:txBody>
      </p:sp>
      <p:sp>
        <p:nvSpPr>
          <p:cNvPr id="3081" name="Rectangle 9"/>
          <p:cNvSpPr>
            <a:spLocks noGrp="1" noChangeArrowheads="1"/>
          </p:cNvSpPr>
          <p:nvPr>
            <p:ph type="sldNum" sz="quarter" idx="4"/>
          </p:nvPr>
        </p:nvSpPr>
        <p:spPr/>
        <p:txBody>
          <a:bodyPr/>
          <a:lstStyle>
            <a:lvl1pPr>
              <a:defRPr>
                <a:solidFill>
                  <a:srgbClr val="FFFFFF"/>
                </a:solidFill>
              </a:defRPr>
            </a:lvl1pPr>
          </a:lstStyle>
          <a:p>
            <a:fld id="{4FF559E5-91FF-48F6-9A49-3073F0D97006}"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fld id="{F4F2919C-0589-4E10-A2E8-EFBB9BB50C13}" type="datetimeFigureOut">
              <a:rPr lang="el-GR" smtClean="0"/>
              <a:pPr/>
              <a:t>7/6/2025</a:t>
            </a:fld>
            <a:endParaRPr lang="el-GR"/>
          </a:p>
        </p:txBody>
      </p:sp>
      <p:sp>
        <p:nvSpPr>
          <p:cNvPr id="5" name="Θέση υποσέλιδου 4"/>
          <p:cNvSpPr>
            <a:spLocks noGrp="1"/>
          </p:cNvSpPr>
          <p:nvPr>
            <p:ph type="ftr" sz="quarter" idx="11"/>
          </p:nvPr>
        </p:nvSpPr>
        <p:spPr/>
        <p:txBody>
          <a:bodyPr/>
          <a:lstStyle>
            <a:lvl1pPr>
              <a:defRPr/>
            </a:lvl1pPr>
          </a:lstStyle>
          <a:p>
            <a:endParaRPr lang="el-GR"/>
          </a:p>
        </p:txBody>
      </p:sp>
      <p:sp>
        <p:nvSpPr>
          <p:cNvPr id="6" name="Θέση αριθμού διαφάνειας 5"/>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1034145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15100" y="609600"/>
            <a:ext cx="1943100" cy="5486400"/>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85800" y="609600"/>
            <a:ext cx="5676900" cy="5486400"/>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fld id="{F4F2919C-0589-4E10-A2E8-EFBB9BB50C13}" type="datetimeFigureOut">
              <a:rPr lang="el-GR" smtClean="0"/>
              <a:pPr/>
              <a:t>7/6/2025</a:t>
            </a:fld>
            <a:endParaRPr lang="el-GR"/>
          </a:p>
        </p:txBody>
      </p:sp>
      <p:sp>
        <p:nvSpPr>
          <p:cNvPr id="5" name="Θέση υποσέλιδου 4"/>
          <p:cNvSpPr>
            <a:spLocks noGrp="1"/>
          </p:cNvSpPr>
          <p:nvPr>
            <p:ph type="ftr" sz="quarter" idx="11"/>
          </p:nvPr>
        </p:nvSpPr>
        <p:spPr/>
        <p:txBody>
          <a:bodyPr/>
          <a:lstStyle>
            <a:lvl1pPr>
              <a:defRPr/>
            </a:lvl1pPr>
          </a:lstStyle>
          <a:p>
            <a:endParaRPr lang="el-GR"/>
          </a:p>
        </p:txBody>
      </p:sp>
      <p:sp>
        <p:nvSpPr>
          <p:cNvPr id="6" name="Θέση αριθμού διαφάνειας 5"/>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115522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fld id="{F4F2919C-0589-4E10-A2E8-EFBB9BB50C13}" type="datetimeFigureOut">
              <a:rPr lang="el-GR" smtClean="0"/>
              <a:pPr/>
              <a:t>7/6/2025</a:t>
            </a:fld>
            <a:endParaRPr lang="el-GR"/>
          </a:p>
        </p:txBody>
      </p:sp>
      <p:sp>
        <p:nvSpPr>
          <p:cNvPr id="5" name="Θέση υποσέλιδου 4"/>
          <p:cNvSpPr>
            <a:spLocks noGrp="1"/>
          </p:cNvSpPr>
          <p:nvPr>
            <p:ph type="ftr" sz="quarter" idx="11"/>
          </p:nvPr>
        </p:nvSpPr>
        <p:spPr/>
        <p:txBody>
          <a:bodyPr/>
          <a:lstStyle>
            <a:lvl1pPr>
              <a:defRPr/>
            </a:lvl1pPr>
          </a:lstStyle>
          <a:p>
            <a:endParaRPr lang="el-GR"/>
          </a:p>
        </p:txBody>
      </p:sp>
      <p:sp>
        <p:nvSpPr>
          <p:cNvPr id="6" name="Θέση αριθμού διαφάνειας 5"/>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1460135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fld id="{F4F2919C-0589-4E10-A2E8-EFBB9BB50C13}" type="datetimeFigureOut">
              <a:rPr lang="el-GR" smtClean="0"/>
              <a:pPr/>
              <a:t>7/6/2025</a:t>
            </a:fld>
            <a:endParaRPr lang="el-GR"/>
          </a:p>
        </p:txBody>
      </p:sp>
      <p:sp>
        <p:nvSpPr>
          <p:cNvPr id="5" name="Θέση υποσέλιδου 4"/>
          <p:cNvSpPr>
            <a:spLocks noGrp="1"/>
          </p:cNvSpPr>
          <p:nvPr>
            <p:ph type="ftr" sz="quarter" idx="11"/>
          </p:nvPr>
        </p:nvSpPr>
        <p:spPr/>
        <p:txBody>
          <a:bodyPr/>
          <a:lstStyle>
            <a:lvl1pPr>
              <a:defRPr/>
            </a:lvl1pPr>
          </a:lstStyle>
          <a:p>
            <a:endParaRPr lang="el-GR"/>
          </a:p>
        </p:txBody>
      </p:sp>
      <p:sp>
        <p:nvSpPr>
          <p:cNvPr id="6" name="Θέση αριθμού διαφάνειας 5"/>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3600204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lvl1pPr>
              <a:defRPr/>
            </a:lvl1pPr>
          </a:lstStyle>
          <a:p>
            <a:fld id="{F4F2919C-0589-4E10-A2E8-EFBB9BB50C13}" type="datetimeFigureOut">
              <a:rPr lang="el-GR" smtClean="0"/>
              <a:pPr/>
              <a:t>7/6/2025</a:t>
            </a:fld>
            <a:endParaRPr lang="el-GR"/>
          </a:p>
        </p:txBody>
      </p:sp>
      <p:sp>
        <p:nvSpPr>
          <p:cNvPr id="6" name="Θέση υποσέλιδου 5"/>
          <p:cNvSpPr>
            <a:spLocks noGrp="1"/>
          </p:cNvSpPr>
          <p:nvPr>
            <p:ph type="ftr" sz="quarter" idx="11"/>
          </p:nvPr>
        </p:nvSpPr>
        <p:spPr/>
        <p:txBody>
          <a:bodyPr/>
          <a:lstStyle>
            <a:lvl1pPr>
              <a:defRPr/>
            </a:lvl1pPr>
          </a:lstStyle>
          <a:p>
            <a:endParaRPr lang="el-GR"/>
          </a:p>
        </p:txBody>
      </p:sp>
      <p:sp>
        <p:nvSpPr>
          <p:cNvPr id="7" name="Θέση αριθμού διαφάνειας 6"/>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202342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lvl1pPr>
              <a:defRPr/>
            </a:lvl1pPr>
          </a:lstStyle>
          <a:p>
            <a:fld id="{F4F2919C-0589-4E10-A2E8-EFBB9BB50C13}" type="datetimeFigureOut">
              <a:rPr lang="el-GR" smtClean="0"/>
              <a:pPr/>
              <a:t>7/6/2025</a:t>
            </a:fld>
            <a:endParaRPr lang="el-GR"/>
          </a:p>
        </p:txBody>
      </p:sp>
      <p:sp>
        <p:nvSpPr>
          <p:cNvPr id="8" name="Θέση υποσέλιδου 7"/>
          <p:cNvSpPr>
            <a:spLocks noGrp="1"/>
          </p:cNvSpPr>
          <p:nvPr>
            <p:ph type="ftr" sz="quarter" idx="11"/>
          </p:nvPr>
        </p:nvSpPr>
        <p:spPr/>
        <p:txBody>
          <a:bodyPr/>
          <a:lstStyle>
            <a:lvl1pPr>
              <a:defRPr/>
            </a:lvl1pPr>
          </a:lstStyle>
          <a:p>
            <a:endParaRPr lang="el-GR"/>
          </a:p>
        </p:txBody>
      </p:sp>
      <p:sp>
        <p:nvSpPr>
          <p:cNvPr id="9" name="Θέση αριθμού διαφάνειας 8"/>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2933585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lvl1pPr>
              <a:defRPr/>
            </a:lvl1pPr>
          </a:lstStyle>
          <a:p>
            <a:fld id="{F4F2919C-0589-4E10-A2E8-EFBB9BB50C13}" type="datetimeFigureOut">
              <a:rPr lang="el-GR" smtClean="0"/>
              <a:pPr/>
              <a:t>7/6/2025</a:t>
            </a:fld>
            <a:endParaRPr lang="el-GR"/>
          </a:p>
        </p:txBody>
      </p:sp>
      <p:sp>
        <p:nvSpPr>
          <p:cNvPr id="4" name="Θέση υποσέλιδου 3"/>
          <p:cNvSpPr>
            <a:spLocks noGrp="1"/>
          </p:cNvSpPr>
          <p:nvPr>
            <p:ph type="ftr" sz="quarter" idx="11"/>
          </p:nvPr>
        </p:nvSpPr>
        <p:spPr/>
        <p:txBody>
          <a:bodyPr/>
          <a:lstStyle>
            <a:lvl1pPr>
              <a:defRPr/>
            </a:lvl1pPr>
          </a:lstStyle>
          <a:p>
            <a:endParaRPr lang="el-GR"/>
          </a:p>
        </p:txBody>
      </p:sp>
      <p:sp>
        <p:nvSpPr>
          <p:cNvPr id="5" name="Θέση αριθμού διαφάνειας 4"/>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1148092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a:defRPr/>
            </a:lvl1pPr>
          </a:lstStyle>
          <a:p>
            <a:fld id="{F4F2919C-0589-4E10-A2E8-EFBB9BB50C13}" type="datetimeFigureOut">
              <a:rPr lang="el-GR" smtClean="0"/>
              <a:pPr/>
              <a:t>7/6/2025</a:t>
            </a:fld>
            <a:endParaRPr lang="el-GR"/>
          </a:p>
        </p:txBody>
      </p:sp>
      <p:sp>
        <p:nvSpPr>
          <p:cNvPr id="3" name="Θέση υποσέλιδου 2"/>
          <p:cNvSpPr>
            <a:spLocks noGrp="1"/>
          </p:cNvSpPr>
          <p:nvPr>
            <p:ph type="ftr" sz="quarter" idx="11"/>
          </p:nvPr>
        </p:nvSpPr>
        <p:spPr/>
        <p:txBody>
          <a:bodyPr/>
          <a:lstStyle>
            <a:lvl1pPr>
              <a:defRPr/>
            </a:lvl1pPr>
          </a:lstStyle>
          <a:p>
            <a:endParaRPr lang="el-GR"/>
          </a:p>
        </p:txBody>
      </p:sp>
      <p:sp>
        <p:nvSpPr>
          <p:cNvPr id="4" name="Θέση αριθμού διαφάνειας 3"/>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2622219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fld id="{F4F2919C-0589-4E10-A2E8-EFBB9BB50C13}" type="datetimeFigureOut">
              <a:rPr lang="el-GR" smtClean="0"/>
              <a:pPr/>
              <a:t>7/6/2025</a:t>
            </a:fld>
            <a:endParaRPr lang="el-GR"/>
          </a:p>
        </p:txBody>
      </p:sp>
      <p:sp>
        <p:nvSpPr>
          <p:cNvPr id="6" name="Θέση υποσέλιδου 5"/>
          <p:cNvSpPr>
            <a:spLocks noGrp="1"/>
          </p:cNvSpPr>
          <p:nvPr>
            <p:ph type="ftr" sz="quarter" idx="11"/>
          </p:nvPr>
        </p:nvSpPr>
        <p:spPr/>
        <p:txBody>
          <a:bodyPr/>
          <a:lstStyle>
            <a:lvl1pPr>
              <a:defRPr/>
            </a:lvl1pPr>
          </a:lstStyle>
          <a:p>
            <a:endParaRPr lang="el-GR"/>
          </a:p>
        </p:txBody>
      </p:sp>
      <p:sp>
        <p:nvSpPr>
          <p:cNvPr id="7" name="Θέση αριθμού διαφάνειας 6"/>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2328565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μια εικόνα</a:t>
            </a: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fld id="{F4F2919C-0589-4E10-A2E8-EFBB9BB50C13}" type="datetimeFigureOut">
              <a:rPr lang="el-GR" smtClean="0"/>
              <a:pPr/>
              <a:t>7/6/2025</a:t>
            </a:fld>
            <a:endParaRPr lang="el-GR"/>
          </a:p>
        </p:txBody>
      </p:sp>
      <p:sp>
        <p:nvSpPr>
          <p:cNvPr id="6" name="Θέση υποσέλιδου 5"/>
          <p:cNvSpPr>
            <a:spLocks noGrp="1"/>
          </p:cNvSpPr>
          <p:nvPr>
            <p:ph type="ftr" sz="quarter" idx="11"/>
          </p:nvPr>
        </p:nvSpPr>
        <p:spPr/>
        <p:txBody>
          <a:bodyPr/>
          <a:lstStyle>
            <a:lvl1pPr>
              <a:defRPr/>
            </a:lvl1pPr>
          </a:lstStyle>
          <a:p>
            <a:endParaRPr lang="el-GR"/>
          </a:p>
        </p:txBody>
      </p:sp>
      <p:sp>
        <p:nvSpPr>
          <p:cNvPr id="7" name="Θέση αριθμού διαφάνειας 6"/>
          <p:cNvSpPr>
            <a:spLocks noGrp="1"/>
          </p:cNvSpPr>
          <p:nvPr>
            <p:ph type="sldNum" sz="quarter" idx="12"/>
          </p:nvPr>
        </p:nvSpPr>
        <p:spPr/>
        <p:txBody>
          <a:bodyPr/>
          <a:lstStyle>
            <a:lvl1pPr>
              <a:defRPr/>
            </a:lvl1pPr>
          </a:lstStyle>
          <a:p>
            <a:fld id="{4FF559E5-91FF-48F6-9A49-3073F0D97006}" type="slidenum">
              <a:rPr lang="el-GR" smtClean="0"/>
              <a:pPr/>
              <a:t>‹#›</a:t>
            </a:fld>
            <a:endParaRPr lang="el-GR"/>
          </a:p>
        </p:txBody>
      </p:sp>
    </p:spTree>
    <p:extLst>
      <p:ext uri="{BB962C8B-B14F-4D97-AF65-F5344CB8AC3E}">
        <p14:creationId xmlns:p14="http://schemas.microsoft.com/office/powerpoint/2010/main" val="1771519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1588"/>
            <a:ext cx="9132888" cy="6845300"/>
            <a:chOff x="0" y="1"/>
            <a:chExt cx="5753" cy="4312"/>
          </a:xfrm>
        </p:grpSpPr>
        <p:sp>
          <p:nvSpPr>
            <p:cNvPr id="2051" name="Freeform 3"/>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rgbClr val="2851CC"/>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52"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2700" cap="rnd">
              <a:solidFill>
                <a:schemeClr val="fo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sp>
        <p:nvSpPr>
          <p:cNvPr id="2053" name="Rectangle 5"/>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ctr" anchorCtr="0" compatLnSpc="1">
            <a:prstTxWarp prst="textNoShape">
              <a:avLst/>
            </a:prstTxWarp>
          </a:bodyPr>
          <a:lstStyle/>
          <a:p>
            <a:pPr lvl="0"/>
            <a:r>
              <a:rPr lang="el-GR" altLang="el-GR"/>
              <a:t>Κάντε κλικ για επεξεργασία του τίτλου</a:t>
            </a:r>
          </a:p>
        </p:txBody>
      </p:sp>
      <p:sp>
        <p:nvSpPr>
          <p:cNvPr id="2054" name="Rectangle 6"/>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 επίπεδο</a:t>
            </a:r>
          </a:p>
          <a:p>
            <a:pPr lvl="2"/>
            <a:r>
              <a:rPr lang="el-GR" altLang="el-GR"/>
              <a:t>Τρίτο επίπεδο</a:t>
            </a:r>
          </a:p>
          <a:p>
            <a:pPr lvl="3"/>
            <a:r>
              <a:rPr lang="el-GR" altLang="el-GR"/>
              <a:t>Τέταρτο επίπεδο</a:t>
            </a:r>
          </a:p>
          <a:p>
            <a:pPr lvl="4"/>
            <a:r>
              <a:rPr lang="el-GR" altLang="el-GR"/>
              <a:t>Πέμπτο επίπεδο</a:t>
            </a:r>
          </a:p>
        </p:txBody>
      </p:sp>
      <p:sp>
        <p:nvSpPr>
          <p:cNvPr id="2055" name="Rectangle 7"/>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ctr" anchorCtr="0" compatLnSpc="1">
            <a:prstTxWarp prst="textNoShape">
              <a:avLst/>
            </a:prstTxWarp>
          </a:bodyPr>
          <a:lstStyle>
            <a:lvl1pPr eaLnBrk="0" hangingPunct="0">
              <a:defRPr sz="1400"/>
            </a:lvl1pPr>
          </a:lstStyle>
          <a:p>
            <a:fld id="{F4F2919C-0589-4E10-A2E8-EFBB9BB50C13}" type="datetimeFigureOut">
              <a:rPr lang="el-GR" smtClean="0"/>
              <a:pPr/>
              <a:t>7/6/2025</a:t>
            </a:fld>
            <a:endParaRPr lang="el-GR"/>
          </a:p>
        </p:txBody>
      </p:sp>
      <p:sp>
        <p:nvSpPr>
          <p:cNvPr id="2056"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ctr" anchorCtr="0" compatLnSpc="1">
            <a:prstTxWarp prst="textNoShape">
              <a:avLst/>
            </a:prstTxWarp>
          </a:bodyPr>
          <a:lstStyle>
            <a:lvl1pPr algn="ctr" eaLnBrk="0" hangingPunct="0">
              <a:defRPr sz="1400"/>
            </a:lvl1pPr>
          </a:lstStyle>
          <a:p>
            <a:endParaRPr lang="el-GR"/>
          </a:p>
        </p:txBody>
      </p:sp>
      <p:sp>
        <p:nvSpPr>
          <p:cNvPr id="2057" name="Rectangle 9"/>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ctr" anchorCtr="0" compatLnSpc="1">
            <a:prstTxWarp prst="textNoShape">
              <a:avLst/>
            </a:prstTxWarp>
          </a:bodyPr>
          <a:lstStyle>
            <a:lvl1pPr algn="r" eaLnBrk="0" hangingPunct="0">
              <a:defRPr sz="1400"/>
            </a:lvl1pPr>
          </a:lstStyle>
          <a:p>
            <a:fld id="{4FF559E5-91FF-48F6-9A49-3073F0D97006}" type="slidenum">
              <a:rPr lang="el-GR" smtClean="0"/>
              <a:pPr/>
              <a:t>‹#›</a:t>
            </a:fld>
            <a:endParaRPr lang="el-G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32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sz="3200">
          <a:solidFill>
            <a:schemeClr val="tx1"/>
          </a:solidFill>
          <a:latin typeface="+mn-lt"/>
        </a:defRPr>
      </a:lvl3pPr>
      <a:lvl4pPr marL="1600200" indent="-228600" algn="l" rtl="0" eaLnBrk="1" fontAlgn="base" hangingPunct="1">
        <a:spcBef>
          <a:spcPct val="20000"/>
        </a:spcBef>
        <a:spcAft>
          <a:spcPct val="0"/>
        </a:spcAft>
        <a:buClr>
          <a:schemeClr val="tx1"/>
        </a:buClr>
        <a:buChar char="•"/>
        <a:defRPr sz="32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sz="32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sz="32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sz="32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sz="32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sz="32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sz="quarter"/>
          </p:nvPr>
        </p:nvSpPr>
        <p:spPr>
          <a:xfrm>
            <a:off x="611560" y="404664"/>
            <a:ext cx="7920880" cy="1728192"/>
          </a:xfrm>
        </p:spPr>
        <p:txBody>
          <a:bodyPr/>
          <a:lstStyle/>
          <a:p>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br>
              <a:rPr lang="el-GR" dirty="0">
                <a:solidFill>
                  <a:srgbClr val="FFFF00"/>
                </a:solidFill>
              </a:rPr>
            </a:br>
            <a:r>
              <a:rPr lang="el-GR" dirty="0" err="1">
                <a:solidFill>
                  <a:srgbClr val="FFFF00"/>
                </a:solidFill>
              </a:rPr>
              <a:t>Λιμνολογία</a:t>
            </a:r>
            <a:r>
              <a:rPr lang="el-GR">
                <a:solidFill>
                  <a:srgbClr val="FFFF00"/>
                </a:solidFill>
              </a:rPr>
              <a:t>: Δέκατο </a:t>
            </a:r>
            <a:r>
              <a:rPr lang="el-GR" dirty="0">
                <a:solidFill>
                  <a:srgbClr val="FFFF00"/>
                </a:solidFill>
              </a:rPr>
              <a:t>Μάθημα </a:t>
            </a:r>
            <a:br>
              <a:rPr lang="el-GR" dirty="0">
                <a:solidFill>
                  <a:srgbClr val="FFFF00"/>
                </a:solidFill>
              </a:rPr>
            </a:br>
            <a:endParaRPr lang="el-GR" dirty="0">
              <a:solidFill>
                <a:srgbClr val="FFFF00"/>
              </a:solidFill>
            </a:endParaRPr>
          </a:p>
        </p:txBody>
      </p:sp>
      <p:sp>
        <p:nvSpPr>
          <p:cNvPr id="3" name="Υπότιτλος 2"/>
          <p:cNvSpPr>
            <a:spLocks noGrp="1"/>
          </p:cNvSpPr>
          <p:nvPr>
            <p:ph type="subTitle" sz="quarter" idx="1"/>
          </p:nvPr>
        </p:nvSpPr>
        <p:spPr>
          <a:xfrm>
            <a:off x="0" y="2492896"/>
            <a:ext cx="9108504" cy="4365104"/>
          </a:xfrm>
        </p:spPr>
        <p:txBody>
          <a:bodyPr/>
          <a:lstStyle/>
          <a:p>
            <a:endParaRPr lang="el-GR" dirty="0">
              <a:solidFill>
                <a:srgbClr val="FFC000"/>
              </a:solidFill>
            </a:endParaRPr>
          </a:p>
          <a:p>
            <a:r>
              <a:rPr lang="el-GR" sz="4400" dirty="0"/>
              <a:t>Δημοσθένης Α. Χατζηλέλεκας</a:t>
            </a:r>
          </a:p>
          <a:p>
            <a:r>
              <a:rPr lang="el-GR" sz="4400" dirty="0">
                <a:solidFill>
                  <a:schemeClr val="tx1"/>
                </a:solidFill>
              </a:rPr>
              <a:t>Σύμβουλος Εκπαίδευσης ΠΕ-70</a:t>
            </a:r>
          </a:p>
          <a:p>
            <a:endParaRPr lang="el-GR" sz="4400" dirty="0"/>
          </a:p>
        </p:txBody>
      </p:sp>
    </p:spTree>
    <p:extLst>
      <p:ext uri="{BB962C8B-B14F-4D97-AF65-F5344CB8AC3E}">
        <p14:creationId xmlns:p14="http://schemas.microsoft.com/office/powerpoint/2010/main" val="336981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6282C1-4BF9-7226-5D7A-BAE2130F8561}"/>
              </a:ext>
            </a:extLst>
          </p:cNvPr>
          <p:cNvSpPr>
            <a:spLocks noGrp="1"/>
          </p:cNvSpPr>
          <p:nvPr>
            <p:ph type="title"/>
          </p:nvPr>
        </p:nvSpPr>
        <p:spPr/>
        <p:txBody>
          <a:bodyPr/>
          <a:lstStyle/>
          <a:p>
            <a:r>
              <a:rPr lang="el-GR" dirty="0">
                <a:effectLst/>
                <a:latin typeface="Times New Roman" panose="02020603050405020304" pitchFamily="18" charset="0"/>
                <a:ea typeface="Times New Roman" panose="02020603050405020304" pitchFamily="18" charset="0"/>
              </a:rPr>
              <a:t>Σε αυτές περιλαμβάνεται και η </a:t>
            </a:r>
            <a:r>
              <a:rPr lang="en-US" dirty="0">
                <a:effectLst/>
                <a:latin typeface="Times New Roman" panose="02020603050405020304" pitchFamily="18" charset="0"/>
                <a:ea typeface="Times New Roman" panose="02020603050405020304" pitchFamily="18" charset="0"/>
              </a:rPr>
              <a:t>Artemia</a:t>
            </a:r>
            <a:r>
              <a:rPr lang="el-GR" dirty="0">
                <a:effectLst/>
                <a:latin typeface="Times New Roman" panose="02020603050405020304" pitchFamily="18" charset="0"/>
                <a:ea typeface="Times New Roman" panose="02020603050405020304" pitchFamily="18" charset="0"/>
              </a:rPr>
              <a:t>,</a:t>
            </a:r>
            <a:endParaRPr lang="el-GR" dirty="0"/>
          </a:p>
        </p:txBody>
      </p:sp>
      <p:sp>
        <p:nvSpPr>
          <p:cNvPr id="3" name="Θέση περιεχομένου 2">
            <a:extLst>
              <a:ext uri="{FF2B5EF4-FFF2-40B4-BE49-F238E27FC236}">
                <a16:creationId xmlns:a16="http://schemas.microsoft.com/office/drawing/2014/main" id="{7D8A81D4-B428-9831-D989-542EDF54855E}"/>
              </a:ext>
            </a:extLst>
          </p:cNvPr>
          <p:cNvSpPr>
            <a:spLocks noGrp="1"/>
          </p:cNvSpPr>
          <p:nvPr>
            <p:ph idx="1"/>
          </p:nvPr>
        </p:nvSpPr>
        <p:spPr/>
        <p:txBody>
          <a:bodyPr/>
          <a:lstStyle/>
          <a:p>
            <a:pPr algn="ctr"/>
            <a:endParaRPr lang="en-US"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η οποία ζει στις αλμυρές λίμνες. Οι διαφανείς προνύμφες το </a:t>
            </a:r>
            <a:r>
              <a:rPr lang="en-US" dirty="0" err="1">
                <a:effectLst/>
                <a:latin typeface="Times New Roman" panose="02020603050405020304" pitchFamily="18" charset="0"/>
                <a:ea typeface="Times New Roman" panose="02020603050405020304" pitchFamily="18" charset="0"/>
              </a:rPr>
              <a:t>Chaoborus</a:t>
            </a:r>
            <a:r>
              <a:rPr lang="el-GR" dirty="0">
                <a:effectLst/>
                <a:latin typeface="Times New Roman" panose="02020603050405020304" pitchFamily="18" charset="0"/>
                <a:ea typeface="Times New Roman" panose="02020603050405020304" pitchFamily="18" charset="0"/>
              </a:rPr>
              <a:t>, στενοί συγγενείς των κουνουπιών είναι αχόρταγοι θηρευτές. Είναι συνήθως </a:t>
            </a:r>
            <a:r>
              <a:rPr lang="el-GR" dirty="0" err="1">
                <a:effectLst/>
                <a:latin typeface="Times New Roman" panose="02020603050405020304" pitchFamily="18" charset="0"/>
                <a:ea typeface="Times New Roman" panose="02020603050405020304" pitchFamily="18" charset="0"/>
              </a:rPr>
              <a:t>βενθικοί</a:t>
            </a:r>
            <a:r>
              <a:rPr lang="el-GR" dirty="0">
                <a:effectLst/>
                <a:latin typeface="Times New Roman" panose="02020603050405020304" pitchFamily="18" charset="0"/>
                <a:ea typeface="Times New Roman" panose="02020603050405020304" pitchFamily="18" charset="0"/>
              </a:rPr>
              <a:t> την ημέρα και </a:t>
            </a:r>
            <a:r>
              <a:rPr lang="el-GR" dirty="0" err="1">
                <a:effectLst/>
                <a:latin typeface="Times New Roman" panose="02020603050405020304" pitchFamily="18" charset="0"/>
                <a:ea typeface="Times New Roman" panose="02020603050405020304" pitchFamily="18" charset="0"/>
              </a:rPr>
              <a:t>πλαγκτικοί</a:t>
            </a:r>
            <a:r>
              <a:rPr lang="el-GR" dirty="0">
                <a:effectLst/>
                <a:latin typeface="Times New Roman" panose="02020603050405020304" pitchFamily="18" charset="0"/>
                <a:ea typeface="Times New Roman" panose="02020603050405020304" pitchFamily="18" charset="0"/>
              </a:rPr>
              <a:t> τη νύχτα. </a:t>
            </a:r>
          </a:p>
          <a:p>
            <a:endParaRPr lang="el-GR" dirty="0"/>
          </a:p>
        </p:txBody>
      </p:sp>
    </p:spTree>
    <p:extLst>
      <p:ext uri="{BB962C8B-B14F-4D97-AF65-F5344CB8AC3E}">
        <p14:creationId xmlns:p14="http://schemas.microsoft.com/office/powerpoint/2010/main" val="3271861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280D9B-BAC7-E75D-BC82-8FAB34E891D1}"/>
              </a:ext>
            </a:extLst>
          </p:cNvPr>
          <p:cNvSpPr>
            <a:spLocks noGrp="1"/>
          </p:cNvSpPr>
          <p:nvPr>
            <p:ph type="title"/>
          </p:nvPr>
        </p:nvSpPr>
        <p:spPr/>
        <p:txBody>
          <a:bodyPr/>
          <a:lstStyle/>
          <a:p>
            <a:r>
              <a:rPr lang="el-GR" dirty="0">
                <a:effectLst/>
                <a:latin typeface="Times New Roman" panose="02020603050405020304" pitchFamily="18" charset="0"/>
                <a:ea typeface="Times New Roman" panose="02020603050405020304" pitchFamily="18" charset="0"/>
              </a:rPr>
              <a:t>Οι διαφανείς προνύμφες το </a:t>
            </a:r>
            <a:r>
              <a:rPr lang="en-US" dirty="0" err="1">
                <a:effectLst/>
                <a:latin typeface="Times New Roman" panose="02020603050405020304" pitchFamily="18" charset="0"/>
                <a:ea typeface="Times New Roman" panose="02020603050405020304" pitchFamily="18" charset="0"/>
              </a:rPr>
              <a:t>Chaoborus</a:t>
            </a:r>
            <a:endParaRPr lang="el-GR" dirty="0"/>
          </a:p>
        </p:txBody>
      </p:sp>
      <p:sp>
        <p:nvSpPr>
          <p:cNvPr id="3" name="Θέση περιεχομένου 2">
            <a:extLst>
              <a:ext uri="{FF2B5EF4-FFF2-40B4-BE49-F238E27FC236}">
                <a16:creationId xmlns:a16="http://schemas.microsoft.com/office/drawing/2014/main" id="{8673AC08-C294-7403-D3D7-F12B7CC02B4F}"/>
              </a:ext>
            </a:extLst>
          </p:cNvPr>
          <p:cNvSpPr>
            <a:spLocks noGrp="1"/>
          </p:cNvSpPr>
          <p:nvPr>
            <p:ph idx="1"/>
          </p:nvPr>
        </p:nvSpPr>
        <p:spPr/>
        <p:txBody>
          <a:bodyPr/>
          <a:lstStyle/>
          <a:p>
            <a:endParaRPr lang="el-GR"/>
          </a:p>
        </p:txBody>
      </p:sp>
      <p:sp>
        <p:nvSpPr>
          <p:cNvPr id="4" name="AutoShape 2" descr="Chaoborus flavicans (Meigen), pinned male, a) lateral view ...">
            <a:extLst>
              <a:ext uri="{FF2B5EF4-FFF2-40B4-BE49-F238E27FC236}">
                <a16:creationId xmlns:a16="http://schemas.microsoft.com/office/drawing/2014/main" id="{A2B0B8D1-1514-1077-1009-5280CB9E487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4100" name="Picture 4" descr="Life History of the Larva of the Glassworm - Phinizy Center for Water  Sciences">
            <a:extLst>
              <a:ext uri="{FF2B5EF4-FFF2-40B4-BE49-F238E27FC236}">
                <a16:creationId xmlns:a16="http://schemas.microsoft.com/office/drawing/2014/main" id="{B97C94EF-3FA0-C975-64BC-D429661B99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81200"/>
            <a:ext cx="7772400" cy="4123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813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DC5FCF-9250-D6D3-D9F3-DD9847A9A538}"/>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DF327F4-AD83-97F5-9763-062F9D968975}"/>
              </a:ext>
            </a:extLst>
          </p:cNvPr>
          <p:cNvSpPr>
            <a:spLocks noGrp="1"/>
          </p:cNvSpPr>
          <p:nvPr>
            <p:ph idx="1"/>
          </p:nvPr>
        </p:nvSpPr>
        <p:spPr/>
        <p:txBody>
          <a:bodyPr/>
          <a:lstStyle/>
          <a:p>
            <a:endParaRPr lang="el-GR"/>
          </a:p>
        </p:txBody>
      </p:sp>
      <p:sp>
        <p:nvSpPr>
          <p:cNvPr id="4" name="AutoShape 2" descr="Chaoborus - Wikipedia">
            <a:extLst>
              <a:ext uri="{FF2B5EF4-FFF2-40B4-BE49-F238E27FC236}">
                <a16:creationId xmlns:a16="http://schemas.microsoft.com/office/drawing/2014/main" id="{DEFF6323-0D36-4903-4FA4-FF1499E9C10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5124" name="Picture 4" descr="Chaoborus - Wikipedia">
            <a:extLst>
              <a:ext uri="{FF2B5EF4-FFF2-40B4-BE49-F238E27FC236}">
                <a16:creationId xmlns:a16="http://schemas.microsoft.com/office/drawing/2014/main" id="{788D8E5E-B62A-88E5-6043-F7725D8942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68300"/>
            <a:ext cx="9144000" cy="612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968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DE2267-8FA3-C618-2645-2FDA0D6D21CE}"/>
              </a:ext>
            </a:extLst>
          </p:cNvPr>
          <p:cNvSpPr>
            <a:spLocks noGrp="1"/>
          </p:cNvSpPr>
          <p:nvPr>
            <p:ph type="title"/>
          </p:nvPr>
        </p:nvSpPr>
        <p:spPr/>
        <p:txBody>
          <a:bodyPr/>
          <a:lstStyle/>
          <a:p>
            <a:r>
              <a:rPr lang="en-US" dirty="0">
                <a:effectLst/>
                <a:latin typeface="Times New Roman" panose="02020603050405020304" pitchFamily="18" charset="0"/>
                <a:ea typeface="Times New Roman" panose="02020603050405020304" pitchFamily="18" charset="0"/>
              </a:rPr>
              <a:t>Artemia</a:t>
            </a:r>
            <a:endParaRPr lang="el-GR" dirty="0"/>
          </a:p>
        </p:txBody>
      </p:sp>
      <p:pic>
        <p:nvPicPr>
          <p:cNvPr id="6" name="Θέση περιεχομένου 5">
            <a:extLst>
              <a:ext uri="{FF2B5EF4-FFF2-40B4-BE49-F238E27FC236}">
                <a16:creationId xmlns:a16="http://schemas.microsoft.com/office/drawing/2014/main" id="{754684DA-757B-C992-5E00-E76CF7F82F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2204864"/>
            <a:ext cx="5616624" cy="3888432"/>
          </a:xfrm>
        </p:spPr>
      </p:pic>
      <p:sp>
        <p:nvSpPr>
          <p:cNvPr id="4" name="AutoShape 2" descr="Artemia parthenogenetica - Wikipedia">
            <a:extLst>
              <a:ext uri="{FF2B5EF4-FFF2-40B4-BE49-F238E27FC236}">
                <a16:creationId xmlns:a16="http://schemas.microsoft.com/office/drawing/2014/main" id="{F9154A5A-83FC-1518-C5A5-FF043F451DA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669746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20A742-2097-9AB6-0535-E7F5EBF81FA3}"/>
              </a:ext>
            </a:extLst>
          </p:cNvPr>
          <p:cNvSpPr>
            <a:spLocks noGrp="1"/>
          </p:cNvSpPr>
          <p:nvPr>
            <p:ph type="title"/>
          </p:nvPr>
        </p:nvSpPr>
        <p:spPr/>
        <p:txBody>
          <a:bodyPr/>
          <a:lstStyle/>
          <a:p>
            <a:r>
              <a:rPr lang="el-GR" b="1" dirty="0">
                <a:effectLst/>
                <a:latin typeface="Times New Roman" panose="02020603050405020304" pitchFamily="18" charset="0"/>
                <a:ea typeface="Times New Roman" panose="02020603050405020304" pitchFamily="18" charset="0"/>
              </a:rPr>
              <a:t>Αναπαραγωγή</a:t>
            </a:r>
            <a:br>
              <a:rPr lang="el-GR" dirty="0">
                <a:effectLst/>
                <a:latin typeface="Times New Roman" panose="02020603050405020304" pitchFamily="18" charset="0"/>
                <a:ea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6C7A3C51-C952-0CC6-9F8E-CE67E12C22E9}"/>
              </a:ext>
            </a:extLst>
          </p:cNvPr>
          <p:cNvSpPr>
            <a:spLocks noGrp="1"/>
          </p:cNvSpPr>
          <p:nvPr>
            <p:ph idx="1"/>
          </p:nvPr>
        </p:nvSpPr>
        <p:spPr>
          <a:xfrm>
            <a:off x="0" y="1981200"/>
            <a:ext cx="9144000" cy="4114800"/>
          </a:xfrm>
        </p:spPr>
        <p:txBody>
          <a:bodyPr/>
          <a:lstStyle/>
          <a:p>
            <a:pPr algn="ctr">
              <a:buNone/>
            </a:pPr>
            <a:endParaRPr lang="el-GR" dirty="0">
              <a:effectLst/>
              <a:latin typeface="Times New Roman" panose="02020603050405020304" pitchFamily="18" charset="0"/>
              <a:ea typeface="Times New Roman" panose="02020603050405020304" pitchFamily="18" charset="0"/>
            </a:endParaRPr>
          </a:p>
          <a:p>
            <a:pPr algn="ctr">
              <a:buNone/>
            </a:pPr>
            <a:r>
              <a:rPr lang="el-GR" dirty="0">
                <a:effectLst/>
                <a:latin typeface="Times New Roman" panose="02020603050405020304" pitchFamily="18" charset="0"/>
                <a:ea typeface="Times New Roman" panose="02020603050405020304" pitchFamily="18" charset="0"/>
              </a:rPr>
              <a:t>Το γεγονός ότι το </a:t>
            </a:r>
            <a:r>
              <a:rPr lang="el-GR" dirty="0" err="1">
                <a:effectLst/>
                <a:latin typeface="Times New Roman" panose="02020603050405020304" pitchFamily="18" charset="0"/>
                <a:ea typeface="Times New Roman" panose="02020603050405020304" pitchFamily="18" charset="0"/>
              </a:rPr>
              <a:t>ζωοπλαγκτό</a:t>
            </a:r>
            <a:r>
              <a:rPr lang="el-GR" dirty="0">
                <a:effectLst/>
                <a:latin typeface="Times New Roman" panose="02020603050405020304" pitchFamily="18" charset="0"/>
                <a:ea typeface="Times New Roman" panose="02020603050405020304" pitchFamily="18" charset="0"/>
              </a:rPr>
              <a:t> προσαρμόζεται στο να μεγιστοποιεί τη χρησιμότητα της μικρής διάρκειας «άνθησης» του </a:t>
            </a:r>
            <a:r>
              <a:rPr lang="el-GR" dirty="0" err="1">
                <a:effectLst/>
                <a:latin typeface="Times New Roman" panose="02020603050405020304" pitchFamily="18" charset="0"/>
                <a:ea typeface="Times New Roman" panose="02020603050405020304" pitchFamily="18" charset="0"/>
              </a:rPr>
              <a:t>φυτοπλαγκτού</a:t>
            </a:r>
            <a:r>
              <a:rPr lang="el-GR" dirty="0">
                <a:effectLst/>
                <a:latin typeface="Times New Roman" panose="02020603050405020304" pitchFamily="18" charset="0"/>
                <a:ea typeface="Times New Roman" panose="02020603050405020304" pitchFamily="18" charset="0"/>
              </a:rPr>
              <a:t>, απεικονίζεται καλά από τους κύκλους της ζωής του και τις αναπαραγωγικές του στρατηγικές. </a:t>
            </a:r>
            <a:endParaRPr lang="el-GR" dirty="0"/>
          </a:p>
        </p:txBody>
      </p:sp>
    </p:spTree>
    <p:extLst>
      <p:ext uri="{BB962C8B-B14F-4D97-AF65-F5344CB8AC3E}">
        <p14:creationId xmlns:p14="http://schemas.microsoft.com/office/powerpoint/2010/main" val="1035924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47FD64-9095-1F30-1E69-14FA66C3B5BF}"/>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Κάτω από ευνοϊκές συνθήκες,</a:t>
            </a:r>
            <a:endParaRPr lang="el-GR" dirty="0"/>
          </a:p>
        </p:txBody>
      </p:sp>
      <p:sp>
        <p:nvSpPr>
          <p:cNvPr id="3" name="Θέση περιεχομένου 2">
            <a:extLst>
              <a:ext uri="{FF2B5EF4-FFF2-40B4-BE49-F238E27FC236}">
                <a16:creationId xmlns:a16="http://schemas.microsoft.com/office/drawing/2014/main" id="{4CD1292F-7831-7D80-7A30-FA3F35F04BE0}"/>
              </a:ext>
            </a:extLst>
          </p:cNvPr>
          <p:cNvSpPr>
            <a:spLocks noGrp="1"/>
          </p:cNvSpPr>
          <p:nvPr>
            <p:ph idx="1"/>
          </p:nvPr>
        </p:nvSpPr>
        <p:spPr/>
        <p:txBody>
          <a:bodyPr/>
          <a:lstStyle/>
          <a:p>
            <a:pPr algn="ctr"/>
            <a:endParaRPr lang="el-GR" sz="4400" dirty="0">
              <a:effectLst/>
              <a:latin typeface="Times New Roman" panose="02020603050405020304" pitchFamily="18" charset="0"/>
              <a:ea typeface="Times New Roman" panose="02020603050405020304" pitchFamily="18" charset="0"/>
            </a:endParaRPr>
          </a:p>
          <a:p>
            <a:pPr algn="ctr"/>
            <a:r>
              <a:rPr lang="el-GR" sz="4400" dirty="0">
                <a:effectLst/>
                <a:latin typeface="Times New Roman" panose="02020603050405020304" pitchFamily="18" charset="0"/>
                <a:ea typeface="Times New Roman" panose="02020603050405020304" pitchFamily="18" charset="0"/>
              </a:rPr>
              <a:t>τα </a:t>
            </a:r>
            <a:r>
              <a:rPr lang="el-GR" sz="4400" dirty="0" err="1">
                <a:effectLst/>
                <a:latin typeface="Times New Roman" panose="02020603050405020304" pitchFamily="18" charset="0"/>
                <a:ea typeface="Times New Roman" panose="02020603050405020304" pitchFamily="18" charset="0"/>
              </a:rPr>
              <a:t>τροχόζωα</a:t>
            </a:r>
            <a:r>
              <a:rPr lang="el-GR" sz="4400" dirty="0">
                <a:effectLst/>
                <a:latin typeface="Times New Roman" panose="02020603050405020304" pitchFamily="18" charset="0"/>
                <a:ea typeface="Times New Roman" panose="02020603050405020304" pitchFamily="18" charset="0"/>
              </a:rPr>
              <a:t> και τα </a:t>
            </a:r>
            <a:r>
              <a:rPr lang="el-GR" sz="4400" dirty="0" err="1">
                <a:effectLst/>
                <a:latin typeface="Times New Roman" panose="02020603050405020304" pitchFamily="18" charset="0"/>
                <a:ea typeface="Times New Roman" panose="02020603050405020304" pitchFamily="18" charset="0"/>
              </a:rPr>
              <a:t>κλαδοκεραιωτά</a:t>
            </a:r>
            <a:r>
              <a:rPr lang="el-GR" sz="4400" dirty="0">
                <a:effectLst/>
                <a:latin typeface="Times New Roman" panose="02020603050405020304" pitchFamily="18" charset="0"/>
                <a:ea typeface="Times New Roman" panose="02020603050405020304" pitchFamily="18" charset="0"/>
              </a:rPr>
              <a:t> έχουν κύκλο ζωής μόλις λίγων ημερών.</a:t>
            </a:r>
            <a:endParaRPr lang="el-GR" sz="4400" dirty="0"/>
          </a:p>
        </p:txBody>
      </p:sp>
    </p:spTree>
    <p:extLst>
      <p:ext uri="{BB962C8B-B14F-4D97-AF65-F5344CB8AC3E}">
        <p14:creationId xmlns:p14="http://schemas.microsoft.com/office/powerpoint/2010/main" val="739516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BAD694-720C-AEF1-C8D1-C703FA930C76}"/>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Έτσι, είναι ικανά να παράγουν πολλές γενιές κάθε χρόνο.</a:t>
            </a:r>
            <a:endParaRPr lang="el-GR" dirty="0"/>
          </a:p>
        </p:txBody>
      </p:sp>
      <p:sp>
        <p:nvSpPr>
          <p:cNvPr id="3" name="Θέση περιεχομένου 2">
            <a:extLst>
              <a:ext uri="{FF2B5EF4-FFF2-40B4-BE49-F238E27FC236}">
                <a16:creationId xmlns:a16="http://schemas.microsoft.com/office/drawing/2014/main" id="{40F7381B-087A-A877-475B-B52F567C7853}"/>
              </a:ext>
            </a:extLst>
          </p:cNvPr>
          <p:cNvSpPr>
            <a:spLocks noGrp="1"/>
          </p:cNvSpPr>
          <p:nvPr>
            <p:ph idx="1"/>
          </p:nvPr>
        </p:nvSpPr>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Γι’ αυτό χαρακτηρίζονται με τον όρο «</a:t>
            </a:r>
            <a:r>
              <a:rPr lang="en-US" sz="3600" dirty="0">
                <a:effectLst/>
                <a:latin typeface="Times New Roman" panose="02020603050405020304" pitchFamily="18" charset="0"/>
                <a:ea typeface="Times New Roman" panose="02020603050405020304" pitchFamily="18" charset="0"/>
              </a:rPr>
              <a:t>multivoltine</a:t>
            </a:r>
            <a:r>
              <a:rPr lang="el-GR" sz="3600" dirty="0">
                <a:effectLst/>
                <a:latin typeface="Times New Roman" panose="02020603050405020304" pitchFamily="18" charset="0"/>
                <a:ea typeface="Times New Roman" panose="02020603050405020304" pitchFamily="18" charset="0"/>
              </a:rPr>
              <a:t>». Μερικά </a:t>
            </a:r>
            <a:r>
              <a:rPr lang="el-GR" sz="3600" dirty="0" err="1">
                <a:effectLst/>
                <a:latin typeface="Times New Roman" panose="02020603050405020304" pitchFamily="18" charset="0"/>
                <a:ea typeface="Times New Roman" panose="02020603050405020304" pitchFamily="18" charset="0"/>
              </a:rPr>
              <a:t>κωπήποδα</a:t>
            </a:r>
            <a:r>
              <a:rPr lang="el-GR" sz="3600" dirty="0">
                <a:effectLst/>
                <a:latin typeface="Times New Roman" panose="02020603050405020304" pitchFamily="18" charset="0"/>
                <a:ea typeface="Times New Roman" panose="02020603050405020304" pitchFamily="18" charset="0"/>
              </a:rPr>
              <a:t> είναι «</a:t>
            </a:r>
            <a:r>
              <a:rPr lang="en-US" sz="3600" dirty="0">
                <a:effectLst/>
                <a:latin typeface="Times New Roman" panose="02020603050405020304" pitchFamily="18" charset="0"/>
                <a:ea typeface="Times New Roman" panose="02020603050405020304" pitchFamily="18" charset="0"/>
              </a:rPr>
              <a:t>multivoltine</a:t>
            </a:r>
            <a:r>
              <a:rPr lang="el-GR" sz="3600" dirty="0">
                <a:effectLst/>
                <a:latin typeface="Times New Roman" panose="02020603050405020304" pitchFamily="18" charset="0"/>
                <a:ea typeface="Times New Roman" panose="02020603050405020304" pitchFamily="18" charset="0"/>
              </a:rPr>
              <a:t>”, ενώ άλλα είναι «</a:t>
            </a:r>
            <a:r>
              <a:rPr lang="en-US" sz="3600" dirty="0" err="1">
                <a:effectLst/>
                <a:latin typeface="Times New Roman" panose="02020603050405020304" pitchFamily="18" charset="0"/>
                <a:ea typeface="Times New Roman" panose="02020603050405020304" pitchFamily="18" charset="0"/>
              </a:rPr>
              <a:t>unovoltine</a:t>
            </a:r>
            <a:r>
              <a:rPr lang="el-GR" sz="3600" dirty="0">
                <a:effectLst/>
                <a:latin typeface="Times New Roman" panose="02020603050405020304" pitchFamily="18" charset="0"/>
                <a:ea typeface="Times New Roman" panose="02020603050405020304" pitchFamily="18" charset="0"/>
              </a:rPr>
              <a:t>» και παράγουν μόνο μια γενιά κάθε χρόνο.</a:t>
            </a:r>
            <a:endParaRPr lang="el-GR" sz="3600" dirty="0"/>
          </a:p>
        </p:txBody>
      </p:sp>
    </p:spTree>
    <p:extLst>
      <p:ext uri="{BB962C8B-B14F-4D97-AF65-F5344CB8AC3E}">
        <p14:creationId xmlns:p14="http://schemas.microsoft.com/office/powerpoint/2010/main" val="3677779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086D48-FD2F-4499-2F9E-51CECED5C7C1}"/>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Τα </a:t>
            </a:r>
            <a:r>
              <a:rPr lang="el-GR" sz="4400" dirty="0" err="1">
                <a:effectLst/>
                <a:latin typeface="Times New Roman" panose="02020603050405020304" pitchFamily="18" charset="0"/>
                <a:ea typeface="Times New Roman" panose="02020603050405020304" pitchFamily="18" charset="0"/>
              </a:rPr>
              <a:t>κωπήποδα</a:t>
            </a:r>
            <a:r>
              <a:rPr lang="el-GR" sz="4400" dirty="0">
                <a:effectLst/>
                <a:latin typeface="Times New Roman" panose="02020603050405020304" pitchFamily="18" charset="0"/>
                <a:ea typeface="Times New Roman" panose="02020603050405020304" pitchFamily="18" charset="0"/>
              </a:rPr>
              <a:t> και τα </a:t>
            </a:r>
            <a:r>
              <a:rPr lang="en-US" sz="4400" dirty="0" err="1">
                <a:effectLst/>
                <a:latin typeface="Times New Roman" panose="02020603050405020304" pitchFamily="18" charset="0"/>
                <a:ea typeface="Times New Roman" panose="02020603050405020304" pitchFamily="18" charset="0"/>
              </a:rPr>
              <a:t>Mysidacea</a:t>
            </a:r>
            <a:r>
              <a:rPr lang="en-US" sz="4400" dirty="0">
                <a:effectLst/>
                <a:latin typeface="Times New Roman" panose="02020603050405020304" pitchFamily="18" charset="0"/>
                <a:ea typeface="Times New Roman" panose="02020603050405020304" pitchFamily="18" charset="0"/>
              </a:rPr>
              <a:t> </a:t>
            </a:r>
            <a:r>
              <a:rPr lang="el-GR" sz="4400" dirty="0">
                <a:effectLst/>
                <a:latin typeface="Times New Roman" panose="02020603050405020304" pitchFamily="18" charset="0"/>
                <a:ea typeface="Times New Roman" panose="02020603050405020304" pitchFamily="18" charset="0"/>
              </a:rPr>
              <a:t>μεγαλώνουν σχετικά αργά,</a:t>
            </a:r>
            <a:endParaRPr lang="el-GR" dirty="0"/>
          </a:p>
        </p:txBody>
      </p:sp>
      <p:sp>
        <p:nvSpPr>
          <p:cNvPr id="3" name="Θέση περιεχομένου 2">
            <a:extLst>
              <a:ext uri="{FF2B5EF4-FFF2-40B4-BE49-F238E27FC236}">
                <a16:creationId xmlns:a16="http://schemas.microsoft.com/office/drawing/2014/main" id="{4148DD3D-1EB0-D751-1FDA-A4D58FD0459D}"/>
              </a:ext>
            </a:extLst>
          </p:cNvPr>
          <p:cNvSpPr>
            <a:spLocks noGrp="1"/>
          </p:cNvSpPr>
          <p:nvPr>
            <p:ph idx="1"/>
          </p:nvPr>
        </p:nvSpPr>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γιατί η μεταμόρφωσή τους απαιτεί αρκετές εποχικές αλλαγές πριν τα ικανά για αναπαραγωγή ενήλικα παραχθούν.</a:t>
            </a:r>
            <a:endParaRPr lang="el-GR" sz="3600" dirty="0"/>
          </a:p>
        </p:txBody>
      </p:sp>
    </p:spTree>
    <p:extLst>
      <p:ext uri="{BB962C8B-B14F-4D97-AF65-F5344CB8AC3E}">
        <p14:creationId xmlns:p14="http://schemas.microsoft.com/office/powerpoint/2010/main" val="465582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D0C49B-CC23-0E74-20CD-582E2CA2903B}"/>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Το «</a:t>
            </a:r>
            <a:r>
              <a:rPr lang="en-US" sz="4400" dirty="0">
                <a:effectLst/>
                <a:latin typeface="Times New Roman" panose="02020603050405020304" pitchFamily="18" charset="0"/>
                <a:ea typeface="Times New Roman" panose="02020603050405020304" pitchFamily="18" charset="0"/>
              </a:rPr>
              <a:t>multivoltine</a:t>
            </a:r>
            <a:r>
              <a:rPr lang="el-GR" sz="4400" dirty="0">
                <a:effectLst/>
                <a:latin typeface="Times New Roman" panose="02020603050405020304" pitchFamily="18" charset="0"/>
                <a:ea typeface="Times New Roman" panose="02020603050405020304" pitchFamily="18" charset="0"/>
              </a:rPr>
              <a:t>» </a:t>
            </a:r>
            <a:r>
              <a:rPr lang="el-GR" sz="4400" dirty="0" err="1">
                <a:effectLst/>
                <a:latin typeface="Times New Roman" panose="02020603050405020304" pitchFamily="18" charset="0"/>
                <a:ea typeface="Times New Roman" panose="02020603050405020304" pitchFamily="18" charset="0"/>
              </a:rPr>
              <a:t>ζωοπλαγκτό</a:t>
            </a:r>
            <a:endParaRPr lang="el-GR" dirty="0"/>
          </a:p>
        </p:txBody>
      </p:sp>
      <p:sp>
        <p:nvSpPr>
          <p:cNvPr id="3" name="Θέση περιεχομένου 2">
            <a:extLst>
              <a:ext uri="{FF2B5EF4-FFF2-40B4-BE49-F238E27FC236}">
                <a16:creationId xmlns:a16="http://schemas.microsoft.com/office/drawing/2014/main" id="{98E85827-F187-5F0F-F2B4-35DBF4D333FF}"/>
              </a:ext>
            </a:extLst>
          </p:cNvPr>
          <p:cNvSpPr>
            <a:spLocks noGrp="1"/>
          </p:cNvSpPr>
          <p:nvPr>
            <p:ph idx="1"/>
          </p:nvPr>
        </p:nvSpPr>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φτάνει το κανονικό του μέγεθος και αρχίζει να αναπαράγεται νωρίς σε σχέση με τη διάρκεια της ζωής του.</a:t>
            </a:r>
            <a:endParaRPr lang="el-GR" sz="3600" dirty="0"/>
          </a:p>
        </p:txBody>
      </p:sp>
    </p:spTree>
    <p:extLst>
      <p:ext uri="{BB962C8B-B14F-4D97-AF65-F5344CB8AC3E}">
        <p14:creationId xmlns:p14="http://schemas.microsoft.com/office/powerpoint/2010/main" val="152503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6F6013-EB92-1244-C4D6-9B1DE2407BBA}"/>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Το μεγαλύτερο μέρος της τροφής που αφομοιώνουν</a:t>
            </a:r>
            <a:endParaRPr lang="el-GR" dirty="0"/>
          </a:p>
        </p:txBody>
      </p:sp>
      <p:sp>
        <p:nvSpPr>
          <p:cNvPr id="3" name="Θέση περιεχομένου 2">
            <a:extLst>
              <a:ext uri="{FF2B5EF4-FFF2-40B4-BE49-F238E27FC236}">
                <a16:creationId xmlns:a16="http://schemas.microsoft.com/office/drawing/2014/main" id="{B569C2A8-F68E-846E-0F64-C9E93A367486}"/>
              </a:ext>
            </a:extLst>
          </p:cNvPr>
          <p:cNvSpPr>
            <a:spLocks noGrp="1"/>
          </p:cNvSpPr>
          <p:nvPr>
            <p:ph idx="1"/>
          </p:nvPr>
        </p:nvSpPr>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κατά τη διάρκεια της ζωής τους χρησιμοποιείται στην παραγωγή αβγών παρά στην αύξηση των ατόμων.</a:t>
            </a:r>
            <a:endParaRPr lang="el-GR" sz="4000" dirty="0"/>
          </a:p>
        </p:txBody>
      </p:sp>
    </p:spTree>
    <p:extLst>
      <p:ext uri="{BB962C8B-B14F-4D97-AF65-F5344CB8AC3E}">
        <p14:creationId xmlns:p14="http://schemas.microsoft.com/office/powerpoint/2010/main" val="307543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5E3A07-590F-905B-1DFD-CA72595F0FD8}"/>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Τα</a:t>
            </a:r>
            <a:r>
              <a:rPr lang="en-US" sz="4400" dirty="0">
                <a:effectLst/>
                <a:latin typeface="Times New Roman" panose="02020603050405020304" pitchFamily="18" charset="0"/>
                <a:ea typeface="Times New Roman" panose="02020603050405020304" pitchFamily="18" charset="0"/>
              </a:rPr>
              <a:t> </a:t>
            </a:r>
            <a:r>
              <a:rPr lang="el-GR" sz="4400" b="1" dirty="0" err="1">
                <a:effectLst/>
                <a:latin typeface="Times New Roman" panose="02020603050405020304" pitchFamily="18" charset="0"/>
                <a:ea typeface="Times New Roman" panose="02020603050405020304" pitchFamily="18" charset="0"/>
              </a:rPr>
              <a:t>διάτομα</a:t>
            </a:r>
            <a:r>
              <a:rPr lang="en-US" sz="4400" dirty="0">
                <a:effectLst/>
                <a:latin typeface="Times New Roman" panose="02020603050405020304" pitchFamily="18" charset="0"/>
                <a:ea typeface="Times New Roman" panose="02020603050405020304" pitchFamily="18" charset="0"/>
              </a:rPr>
              <a:t> </a:t>
            </a:r>
            <a:r>
              <a:rPr lang="el-GR" sz="4400" dirty="0" err="1">
                <a:effectLst/>
                <a:latin typeface="Times New Roman" panose="02020603050405020304" pitchFamily="18" charset="0"/>
                <a:ea typeface="Times New Roman" panose="02020603050405020304" pitchFamily="18" charset="0"/>
              </a:rPr>
              <a:t>Βακιλλαριοφύκη</a:t>
            </a:r>
            <a:r>
              <a:rPr lang="el-GR" sz="4400" dirty="0">
                <a:effectLst/>
                <a:latin typeface="Times New Roman" panose="02020603050405020304" pitchFamily="18" charset="0"/>
                <a:ea typeface="Times New Roman" panose="02020603050405020304" pitchFamily="18" charset="0"/>
              </a:rPr>
              <a:t> (</a:t>
            </a:r>
            <a:r>
              <a:rPr lang="en-US" sz="4400" dirty="0">
                <a:effectLst/>
                <a:latin typeface="Times New Roman" panose="02020603050405020304" pitchFamily="18" charset="0"/>
                <a:ea typeface="Times New Roman" panose="02020603050405020304" pitchFamily="18" charset="0"/>
              </a:rPr>
              <a:t>Bacillariophyceae</a:t>
            </a:r>
            <a:r>
              <a:rPr lang="el-GR" sz="4400" dirty="0">
                <a:effectLst/>
                <a:latin typeface="Times New Roman" panose="02020603050405020304" pitchFamily="18" charset="0"/>
                <a:ea typeface="Times New Roman" panose="02020603050405020304" pitchFamily="18" charset="0"/>
              </a:rPr>
              <a:t>)</a:t>
            </a:r>
            <a:endParaRPr lang="el-GR" dirty="0"/>
          </a:p>
        </p:txBody>
      </p:sp>
      <p:sp>
        <p:nvSpPr>
          <p:cNvPr id="3" name="Θέση περιεχομένου 2">
            <a:extLst>
              <a:ext uri="{FF2B5EF4-FFF2-40B4-BE49-F238E27FC236}">
                <a16:creationId xmlns:a16="http://schemas.microsoft.com/office/drawing/2014/main" id="{E5BBCAC7-F926-3903-92A0-720600CD56C4}"/>
              </a:ext>
            </a:extLst>
          </p:cNvPr>
          <p:cNvSpPr>
            <a:spLocks noGrp="1"/>
          </p:cNvSpPr>
          <p:nvPr>
            <p:ph idx="1"/>
          </p:nvPr>
        </p:nvSpPr>
        <p:spPr>
          <a:xfrm>
            <a:off x="179512" y="1981200"/>
            <a:ext cx="8784976" cy="4114800"/>
          </a:xfrm>
        </p:spPr>
        <p:txBody>
          <a:bodyPr/>
          <a:lstStyle/>
          <a:p>
            <a:pPr algn="ctr"/>
            <a:endParaRPr lang="el-GR" sz="4000"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αποτελούν μια πολύ σημαντική ομάδα </a:t>
            </a:r>
            <a:r>
              <a:rPr lang="el-GR" sz="4000" dirty="0" err="1">
                <a:effectLst/>
                <a:latin typeface="Times New Roman" panose="02020603050405020304" pitchFamily="18" charset="0"/>
                <a:ea typeface="Times New Roman" panose="02020603050405020304" pitchFamily="18" charset="0"/>
              </a:rPr>
              <a:t>φυτοπλαγκτικών</a:t>
            </a:r>
            <a:r>
              <a:rPr lang="en-US" sz="4000" dirty="0">
                <a:effectLst/>
                <a:latin typeface="Times New Roman" panose="02020603050405020304" pitchFamily="18" charset="0"/>
                <a:ea typeface="Times New Roman" panose="02020603050405020304" pitchFamily="18" charset="0"/>
              </a:rPr>
              <a:t> </a:t>
            </a:r>
            <a:r>
              <a:rPr lang="el-GR" sz="4000" dirty="0">
                <a:effectLst/>
                <a:latin typeface="Times New Roman" panose="02020603050405020304" pitchFamily="18" charset="0"/>
                <a:ea typeface="Times New Roman" panose="02020603050405020304" pitchFamily="18" charset="0"/>
              </a:rPr>
              <a:t>οργανισμών.</a:t>
            </a:r>
            <a:r>
              <a:rPr lang="el-GR" sz="4000" b="1" dirty="0">
                <a:solidFill>
                  <a:srgbClr val="767676"/>
                </a:solidFill>
                <a:effectLst/>
                <a:latin typeface="Arial" panose="020B0604020202020204" pitchFamily="34" charset="0"/>
                <a:ea typeface="Times New Roman" panose="02020603050405020304" pitchFamily="18" charset="0"/>
              </a:rPr>
              <a:t> </a:t>
            </a:r>
            <a:r>
              <a:rPr lang="el-GR" sz="4000" dirty="0">
                <a:effectLst/>
                <a:latin typeface="Times New Roman" panose="02020603050405020304" pitchFamily="18" charset="0"/>
                <a:ea typeface="Times New Roman" panose="02020603050405020304" pitchFamily="18" charset="0"/>
              </a:rPr>
              <a:t>Τα </a:t>
            </a:r>
            <a:r>
              <a:rPr lang="el-GR" sz="4000" dirty="0" err="1">
                <a:effectLst/>
                <a:latin typeface="Times New Roman" panose="02020603050405020304" pitchFamily="18" charset="0"/>
                <a:ea typeface="Times New Roman" panose="02020603050405020304" pitchFamily="18" charset="0"/>
              </a:rPr>
              <a:t>διάτομα</a:t>
            </a:r>
            <a:r>
              <a:rPr lang="el-GR" sz="4000" dirty="0">
                <a:effectLst/>
                <a:latin typeface="Times New Roman" panose="02020603050405020304" pitchFamily="18" charset="0"/>
                <a:ea typeface="Times New Roman" panose="02020603050405020304" pitchFamily="18" charset="0"/>
              </a:rPr>
              <a:t> είναι μικροσκοπικά </a:t>
            </a:r>
            <a:r>
              <a:rPr lang="el-GR" sz="4000" dirty="0" err="1">
                <a:effectLst/>
                <a:latin typeface="Times New Roman" panose="02020603050405020304" pitchFamily="18" charset="0"/>
                <a:ea typeface="Times New Roman" panose="02020603050405020304" pitchFamily="18" charset="0"/>
              </a:rPr>
              <a:t>φύκη</a:t>
            </a:r>
            <a:r>
              <a:rPr lang="el-GR" sz="4000" dirty="0">
                <a:effectLst/>
                <a:latin typeface="Times New Roman" panose="02020603050405020304" pitchFamily="18" charset="0"/>
                <a:ea typeface="Times New Roman" panose="02020603050405020304" pitchFamily="18" charset="0"/>
              </a:rPr>
              <a:t>, που αποτελούνται από μόνο ένα κύτταρο!</a:t>
            </a:r>
          </a:p>
          <a:p>
            <a:endParaRPr lang="el-GR" dirty="0"/>
          </a:p>
        </p:txBody>
      </p:sp>
    </p:spTree>
    <p:extLst>
      <p:ext uri="{BB962C8B-B14F-4D97-AF65-F5344CB8AC3E}">
        <p14:creationId xmlns:p14="http://schemas.microsoft.com/office/powerpoint/2010/main" val="3608260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91A54C-0C3F-00A5-591F-280488BE7A58}"/>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Σε αντίθεση με τα «</a:t>
            </a:r>
            <a:r>
              <a:rPr lang="en-US" sz="4400" dirty="0" err="1">
                <a:effectLst/>
                <a:latin typeface="Times New Roman" panose="02020603050405020304" pitchFamily="18" charset="0"/>
                <a:ea typeface="Times New Roman" panose="02020603050405020304" pitchFamily="18" charset="0"/>
              </a:rPr>
              <a:t>univoltine</a:t>
            </a:r>
            <a:r>
              <a:rPr lang="el-GR" sz="4400" dirty="0">
                <a:effectLst/>
                <a:latin typeface="Times New Roman" panose="02020603050405020304" pitchFamily="18" charset="0"/>
                <a:ea typeface="Times New Roman" panose="02020603050405020304" pitchFamily="18" charset="0"/>
              </a:rPr>
              <a:t>» </a:t>
            </a:r>
            <a:r>
              <a:rPr lang="el-GR" sz="4400" dirty="0" err="1">
                <a:effectLst/>
                <a:latin typeface="Times New Roman" panose="02020603050405020304" pitchFamily="18" charset="0"/>
                <a:ea typeface="Times New Roman" panose="02020603050405020304" pitchFamily="18" charset="0"/>
              </a:rPr>
              <a:t>κωπήποδα</a:t>
            </a:r>
            <a:endParaRPr lang="el-GR" dirty="0"/>
          </a:p>
        </p:txBody>
      </p:sp>
      <p:sp>
        <p:nvSpPr>
          <p:cNvPr id="3" name="Θέση περιεχομένου 2">
            <a:extLst>
              <a:ext uri="{FF2B5EF4-FFF2-40B4-BE49-F238E27FC236}">
                <a16:creationId xmlns:a16="http://schemas.microsoft.com/office/drawing/2014/main" id="{4AAD9716-A52A-1AC7-9160-7CE23C79E77C}"/>
              </a:ext>
            </a:extLst>
          </p:cNvPr>
          <p:cNvSpPr>
            <a:spLocks noGrp="1"/>
          </p:cNvSpPr>
          <p:nvPr>
            <p:ph idx="1"/>
          </p:nvPr>
        </p:nvSpPr>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των λιμνών και </a:t>
            </a:r>
            <a:r>
              <a:rPr lang="el-GR" sz="3600" dirty="0">
                <a:solidFill>
                  <a:schemeClr val="accent2"/>
                </a:solidFill>
                <a:effectLst/>
                <a:latin typeface="Times New Roman" panose="02020603050405020304" pitchFamily="18" charset="0"/>
                <a:ea typeface="Times New Roman" panose="02020603050405020304" pitchFamily="18" charset="0"/>
              </a:rPr>
              <a:t>τα </a:t>
            </a:r>
            <a:r>
              <a:rPr lang="el-GR" sz="3600" dirty="0" err="1">
                <a:solidFill>
                  <a:schemeClr val="accent2"/>
                </a:solidFill>
                <a:effectLst/>
                <a:latin typeface="Times New Roman" panose="02020603050405020304" pitchFamily="18" charset="0"/>
                <a:ea typeface="Times New Roman" panose="02020603050405020304" pitchFamily="18" charset="0"/>
              </a:rPr>
              <a:t>βενθικά</a:t>
            </a:r>
            <a:r>
              <a:rPr lang="el-GR" sz="3600" dirty="0">
                <a:solidFill>
                  <a:schemeClr val="accent2"/>
                </a:solidFill>
                <a:effectLst/>
                <a:latin typeface="Times New Roman" panose="02020603050405020304" pitchFamily="18" charset="0"/>
                <a:ea typeface="Times New Roman" panose="02020603050405020304" pitchFamily="18" charset="0"/>
              </a:rPr>
              <a:t> έντομα </a:t>
            </a:r>
            <a:r>
              <a:rPr lang="el-GR" sz="3600" dirty="0">
                <a:effectLst/>
                <a:latin typeface="Times New Roman" panose="02020603050405020304" pitchFamily="18" charset="0"/>
                <a:ea typeface="Times New Roman" panose="02020603050405020304" pitchFamily="18" charset="0"/>
              </a:rPr>
              <a:t>καταναλώνουν το μεγαλύτερο μέρος της ζωής τους και της ενέργειάς τους στο να αναπτύξουν τη γεννητική τους ωριμότητα.</a:t>
            </a:r>
            <a:endParaRPr lang="el-GR" sz="3600" dirty="0"/>
          </a:p>
        </p:txBody>
      </p:sp>
    </p:spTree>
    <p:extLst>
      <p:ext uri="{BB962C8B-B14F-4D97-AF65-F5344CB8AC3E}">
        <p14:creationId xmlns:p14="http://schemas.microsoft.com/office/powerpoint/2010/main" val="3139194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F3957E-09D9-E491-DCDC-FD0D143D8E23}"/>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Τα «</a:t>
            </a:r>
            <a:r>
              <a:rPr lang="en-US" sz="4400" dirty="0">
                <a:effectLst/>
                <a:latin typeface="Times New Roman" panose="02020603050405020304" pitchFamily="18" charset="0"/>
                <a:ea typeface="Times New Roman" panose="02020603050405020304" pitchFamily="18" charset="0"/>
              </a:rPr>
              <a:t>multivoltine</a:t>
            </a:r>
            <a:r>
              <a:rPr lang="el-GR" sz="4400" dirty="0">
                <a:effectLst/>
                <a:latin typeface="Times New Roman" panose="02020603050405020304" pitchFamily="18" charset="0"/>
                <a:ea typeface="Times New Roman" panose="02020603050405020304" pitchFamily="18" charset="0"/>
              </a:rPr>
              <a:t>» </a:t>
            </a:r>
            <a:r>
              <a:rPr lang="el-GR" sz="4400" dirty="0" err="1">
                <a:effectLst/>
                <a:latin typeface="Times New Roman" panose="02020603050405020304" pitchFamily="18" charset="0"/>
                <a:ea typeface="Times New Roman" panose="02020603050405020304" pitchFamily="18" charset="0"/>
              </a:rPr>
              <a:t>τροχόζωα</a:t>
            </a:r>
            <a:r>
              <a:rPr lang="el-GR" sz="4400" dirty="0">
                <a:effectLst/>
                <a:latin typeface="Times New Roman" panose="02020603050405020304" pitchFamily="18" charset="0"/>
                <a:ea typeface="Times New Roman" panose="02020603050405020304" pitchFamily="18" charset="0"/>
              </a:rPr>
              <a:t> και </a:t>
            </a:r>
            <a:r>
              <a:rPr lang="el-GR" sz="4400" dirty="0" err="1">
                <a:effectLst/>
                <a:latin typeface="Times New Roman" panose="02020603050405020304" pitchFamily="18" charset="0"/>
                <a:ea typeface="Times New Roman" panose="02020603050405020304" pitchFamily="18" charset="0"/>
              </a:rPr>
              <a:t>κλαδοκεραιωτά</a:t>
            </a:r>
            <a:endParaRPr lang="el-GR" dirty="0"/>
          </a:p>
        </p:txBody>
      </p:sp>
      <p:sp>
        <p:nvSpPr>
          <p:cNvPr id="3" name="Θέση περιεχομένου 2">
            <a:extLst>
              <a:ext uri="{FF2B5EF4-FFF2-40B4-BE49-F238E27FC236}">
                <a16:creationId xmlns:a16="http://schemas.microsoft.com/office/drawing/2014/main" id="{A5EF3F4B-770E-545B-2AEE-CDE895596898}"/>
              </a:ext>
            </a:extLst>
          </p:cNvPr>
          <p:cNvSpPr>
            <a:spLocks noGrp="1"/>
          </p:cNvSpPr>
          <p:nvPr>
            <p:ph idx="1"/>
          </p:nvPr>
        </p:nvSpPr>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πολλαπλασιάζονται πιο γρήγορα, όταν η τροφή είναι διαθέσιμη και ο αριθμός τους αυξάνει σχεδόν τόσο γρήγορα όσο και εκείνα του </a:t>
            </a:r>
            <a:r>
              <a:rPr lang="el-GR" sz="3600" dirty="0" err="1">
                <a:effectLst/>
                <a:latin typeface="Times New Roman" panose="02020603050405020304" pitchFamily="18" charset="0"/>
                <a:ea typeface="Times New Roman" panose="02020603050405020304" pitchFamily="18" charset="0"/>
              </a:rPr>
              <a:t>φυτοπλαγκτού</a:t>
            </a:r>
            <a:r>
              <a:rPr lang="el-GR" sz="3600" dirty="0">
                <a:effectLst/>
                <a:latin typeface="Times New Roman" panose="02020603050405020304" pitchFamily="18" charset="0"/>
                <a:ea typeface="Times New Roman" panose="02020603050405020304" pitchFamily="18" charset="0"/>
              </a:rPr>
              <a:t>.</a:t>
            </a:r>
          </a:p>
          <a:p>
            <a:endParaRPr lang="el-GR" dirty="0"/>
          </a:p>
        </p:txBody>
      </p:sp>
    </p:spTree>
    <p:extLst>
      <p:ext uri="{BB962C8B-B14F-4D97-AF65-F5344CB8AC3E}">
        <p14:creationId xmlns:p14="http://schemas.microsoft.com/office/powerpoint/2010/main" val="1671516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39D829-8FB7-6475-1618-494EDBB1C841}"/>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Τα </a:t>
            </a:r>
            <a:r>
              <a:rPr lang="el-GR" sz="4400" dirty="0" err="1">
                <a:effectLst/>
                <a:latin typeface="Times New Roman" panose="02020603050405020304" pitchFamily="18" charset="0"/>
                <a:ea typeface="Times New Roman" panose="02020603050405020304" pitchFamily="18" charset="0"/>
              </a:rPr>
              <a:t>τροχόζωα</a:t>
            </a:r>
            <a:r>
              <a:rPr lang="el-GR" sz="4400" dirty="0">
                <a:effectLst/>
                <a:latin typeface="Times New Roman" panose="02020603050405020304" pitchFamily="18" charset="0"/>
                <a:ea typeface="Times New Roman" panose="02020603050405020304" pitchFamily="18" charset="0"/>
              </a:rPr>
              <a:t> και τα </a:t>
            </a:r>
            <a:r>
              <a:rPr lang="el-GR" sz="4400" dirty="0" err="1">
                <a:effectLst/>
                <a:latin typeface="Times New Roman" panose="02020603050405020304" pitchFamily="18" charset="0"/>
                <a:ea typeface="Times New Roman" panose="02020603050405020304" pitchFamily="18" charset="0"/>
              </a:rPr>
              <a:t>κλαδοκεραιωτά</a:t>
            </a:r>
            <a:endParaRPr lang="el-GR" dirty="0"/>
          </a:p>
        </p:txBody>
      </p:sp>
      <p:sp>
        <p:nvSpPr>
          <p:cNvPr id="3" name="Θέση περιεχομένου 2">
            <a:extLst>
              <a:ext uri="{FF2B5EF4-FFF2-40B4-BE49-F238E27FC236}">
                <a16:creationId xmlns:a16="http://schemas.microsoft.com/office/drawing/2014/main" id="{B14846EA-5F68-35AD-4794-88A414D4D251}"/>
              </a:ext>
            </a:extLst>
          </p:cNvPr>
          <p:cNvSpPr>
            <a:spLocks noGrp="1"/>
          </p:cNvSpPr>
          <p:nvPr>
            <p:ph idx="1"/>
          </p:nvPr>
        </p:nvSpPr>
        <p:spPr>
          <a:xfrm>
            <a:off x="0" y="1981200"/>
            <a:ext cx="9144000" cy="4114800"/>
          </a:xfrm>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μπορούν να αποφύγουν τη χρονοβόρα διαδικασία, του να βρουν σύντροφο, με το να αναπαράγονται γρήγορα με παρθενογένεση. Σε αυτή τη διαδικασία το ωάριο αναπτύσσεται δίχως γονιμοποίηση και παράγονται μόνο θηλυκά άτομα. </a:t>
            </a:r>
          </a:p>
          <a:p>
            <a:endParaRPr lang="el-GR" dirty="0"/>
          </a:p>
        </p:txBody>
      </p:sp>
    </p:spTree>
    <p:extLst>
      <p:ext uri="{BB962C8B-B14F-4D97-AF65-F5344CB8AC3E}">
        <p14:creationId xmlns:p14="http://schemas.microsoft.com/office/powerpoint/2010/main" val="2991343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9A39BE-1A8C-9534-D993-54901FFCF32F}"/>
              </a:ext>
            </a:extLst>
          </p:cNvPr>
          <p:cNvSpPr>
            <a:spLocks noGrp="1"/>
          </p:cNvSpPr>
          <p:nvPr>
            <p:ph type="title"/>
          </p:nvPr>
        </p:nvSpPr>
        <p:spPr/>
        <p:txBody>
          <a:bodyPr/>
          <a:lstStyle/>
          <a:p>
            <a:r>
              <a:rPr lang="el-GR" sz="4400">
                <a:effectLst/>
                <a:latin typeface="Times New Roman" panose="02020603050405020304" pitchFamily="18" charset="0"/>
                <a:ea typeface="Times New Roman" panose="02020603050405020304" pitchFamily="18" charset="0"/>
              </a:rPr>
              <a:t>Μετά την παραγωγή τους η τύχη των αβγών ποικίλλει.</a:t>
            </a:r>
            <a:endParaRPr lang="el-GR"/>
          </a:p>
        </p:txBody>
      </p:sp>
      <p:sp>
        <p:nvSpPr>
          <p:cNvPr id="3" name="Θέση περιεχομένου 2">
            <a:extLst>
              <a:ext uri="{FF2B5EF4-FFF2-40B4-BE49-F238E27FC236}">
                <a16:creationId xmlns:a16="http://schemas.microsoft.com/office/drawing/2014/main" id="{CEDC035F-6271-959E-0F58-2C68C1C96DEA}"/>
              </a:ext>
            </a:extLst>
          </p:cNvPr>
          <p:cNvSpPr>
            <a:spLocks noGrp="1"/>
          </p:cNvSpPr>
          <p:nvPr>
            <p:ph idx="1"/>
          </p:nvPr>
        </p:nvSpPr>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Τα περισσότερα </a:t>
            </a:r>
            <a:r>
              <a:rPr lang="el-GR" sz="3600" dirty="0" err="1">
                <a:effectLst/>
                <a:latin typeface="Times New Roman" panose="02020603050405020304" pitchFamily="18" charset="0"/>
                <a:ea typeface="Times New Roman" panose="02020603050405020304" pitchFamily="18" charset="0"/>
              </a:rPr>
              <a:t>τροχόζωα</a:t>
            </a:r>
            <a:r>
              <a:rPr lang="el-GR" sz="3600" dirty="0">
                <a:effectLst/>
                <a:latin typeface="Times New Roman" panose="02020603050405020304" pitchFamily="18" charset="0"/>
                <a:ea typeface="Times New Roman" panose="02020603050405020304" pitchFamily="18" charset="0"/>
              </a:rPr>
              <a:t> ελευθερώνουν γρήγορα αβγά, αλλά μερικά, όπως τα </a:t>
            </a:r>
            <a:r>
              <a:rPr lang="en-US" sz="3600" dirty="0" err="1">
                <a:effectLst/>
                <a:latin typeface="Times New Roman" panose="02020603050405020304" pitchFamily="18" charset="0"/>
                <a:ea typeface="Times New Roman" panose="02020603050405020304" pitchFamily="18" charset="0"/>
              </a:rPr>
              <a:t>Asplanchna</a:t>
            </a:r>
            <a:r>
              <a:rPr lang="el-GR" sz="3600" dirty="0">
                <a:effectLst/>
                <a:latin typeface="Times New Roman" panose="02020603050405020304" pitchFamily="18" charset="0"/>
                <a:ea typeface="Times New Roman" panose="02020603050405020304" pitchFamily="18" charset="0"/>
              </a:rPr>
              <a:t>, τα επωάζουν εσωτερικά. </a:t>
            </a:r>
          </a:p>
          <a:p>
            <a:endParaRPr lang="el-GR" dirty="0"/>
          </a:p>
        </p:txBody>
      </p:sp>
    </p:spTree>
    <p:extLst>
      <p:ext uri="{BB962C8B-B14F-4D97-AF65-F5344CB8AC3E}">
        <p14:creationId xmlns:p14="http://schemas.microsoft.com/office/powerpoint/2010/main" val="780341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070ABE-84C4-D0F9-F351-9A072CB4444D}"/>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E1938E0D-652E-C1A3-7C7D-1DD2C06C424A}"/>
              </a:ext>
            </a:extLst>
          </p:cNvPr>
          <p:cNvSpPr>
            <a:spLocks noGrp="1"/>
          </p:cNvSpPr>
          <p:nvPr>
            <p:ph idx="1"/>
          </p:nvPr>
        </p:nvSpPr>
        <p:spPr/>
        <p:txBody>
          <a:bodyPr/>
          <a:lstStyle/>
          <a:p>
            <a:endParaRPr lang="el-GR"/>
          </a:p>
        </p:txBody>
      </p:sp>
      <p:pic>
        <p:nvPicPr>
          <p:cNvPr id="6146" name="Picture 2" descr="3.3.1 Ζωοπλαγκτόν-παράδειγμα: Rotifera [1-Asplanchna priodonta, 2-Brachionus diversicornis, 3(a)-Brachionus falcatus], Cladocera [3(b)-Bosmina longirostris, 4-Daphnia sp., 5-Daphnia sp., 5-Curope. truncatus], Copepoda [7-Calanoida, 8-Cyclopida, 9-Harpacticoida] ">
            <a:extLst>
              <a:ext uri="{FF2B5EF4-FFF2-40B4-BE49-F238E27FC236}">
                <a16:creationId xmlns:a16="http://schemas.microsoft.com/office/drawing/2014/main" id="{70C890B4-E52A-B309-25B8-8106C16C22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88640"/>
            <a:ext cx="9252520"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240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5A8784-40F1-45EB-0B79-500F61D715C2}"/>
              </a:ext>
            </a:extLst>
          </p:cNvPr>
          <p:cNvSpPr>
            <a:spLocks noGrp="1"/>
          </p:cNvSpPr>
          <p:nvPr>
            <p:ph type="title"/>
          </p:nvPr>
        </p:nvSpPr>
        <p:spPr/>
        <p:txBody>
          <a:bodyPr/>
          <a:lstStyle/>
          <a:p>
            <a:r>
              <a:rPr lang="el-GR" sz="4400" dirty="0" err="1">
                <a:effectLst/>
                <a:latin typeface="Times New Roman" panose="02020603050405020304" pitchFamily="18" charset="0"/>
                <a:ea typeface="Times New Roman" panose="02020603050405020304" pitchFamily="18" charset="0"/>
              </a:rPr>
              <a:t>Τροχόζωα</a:t>
            </a:r>
            <a:r>
              <a:rPr lang="el-GR"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Asplanchna</a:t>
            </a:r>
            <a:endParaRPr lang="el-GR" dirty="0"/>
          </a:p>
        </p:txBody>
      </p:sp>
      <p:sp>
        <p:nvSpPr>
          <p:cNvPr id="3" name="Θέση περιεχομένου 2">
            <a:extLst>
              <a:ext uri="{FF2B5EF4-FFF2-40B4-BE49-F238E27FC236}">
                <a16:creationId xmlns:a16="http://schemas.microsoft.com/office/drawing/2014/main" id="{0036ABEA-C435-0FBF-4A02-0CE452EF21E2}"/>
              </a:ext>
            </a:extLst>
          </p:cNvPr>
          <p:cNvSpPr>
            <a:spLocks noGrp="1"/>
          </p:cNvSpPr>
          <p:nvPr>
            <p:ph idx="1"/>
          </p:nvPr>
        </p:nvSpPr>
        <p:spPr>
          <a:xfrm>
            <a:off x="1619672" y="1981200"/>
            <a:ext cx="5616624" cy="4114800"/>
          </a:xfrm>
        </p:spPr>
        <p:txBody>
          <a:bodyPr/>
          <a:lstStyle/>
          <a:p>
            <a:endParaRPr lang="el-GR" dirty="0"/>
          </a:p>
        </p:txBody>
      </p:sp>
      <p:pic>
        <p:nvPicPr>
          <p:cNvPr id="1026" name="Picture 2">
            <a:extLst>
              <a:ext uri="{FF2B5EF4-FFF2-40B4-BE49-F238E27FC236}">
                <a16:creationId xmlns:a16="http://schemas.microsoft.com/office/drawing/2014/main" id="{8EEA0DA6-3F74-8743-E8E5-1606A0895A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981200"/>
            <a:ext cx="612068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303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506467-5A58-3352-EF94-72140155CFB7}"/>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Τα θηλυκά </a:t>
            </a:r>
            <a:r>
              <a:rPr lang="el-GR" sz="4400" dirty="0" err="1">
                <a:effectLst/>
                <a:latin typeface="Times New Roman" panose="02020603050405020304" pitchFamily="18" charset="0"/>
                <a:ea typeface="Times New Roman" panose="02020603050405020304" pitchFamily="18" charset="0"/>
              </a:rPr>
              <a:t>κλαδοκεραιωτά</a:t>
            </a:r>
            <a:r>
              <a:rPr lang="el-GR" sz="4400" dirty="0">
                <a:effectLst/>
                <a:latin typeface="Times New Roman" panose="02020603050405020304" pitchFamily="18" charset="0"/>
                <a:ea typeface="Times New Roman" panose="02020603050405020304" pitchFamily="18" charset="0"/>
              </a:rPr>
              <a:t> συνήθως</a:t>
            </a:r>
            <a:endParaRPr lang="el-GR" dirty="0"/>
          </a:p>
        </p:txBody>
      </p:sp>
      <p:sp>
        <p:nvSpPr>
          <p:cNvPr id="3" name="Θέση περιεχομένου 2">
            <a:extLst>
              <a:ext uri="{FF2B5EF4-FFF2-40B4-BE49-F238E27FC236}">
                <a16:creationId xmlns:a16="http://schemas.microsoft.com/office/drawing/2014/main" id="{8F983AAF-0032-7EE0-680D-A183A4E0A6AB}"/>
              </a:ext>
            </a:extLst>
          </p:cNvPr>
          <p:cNvSpPr>
            <a:spLocks noGrp="1"/>
          </p:cNvSpPr>
          <p:nvPr>
            <p:ph idx="1"/>
          </p:nvPr>
        </p:nvSpPr>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μεταφέρουν τα αβγά μέσα στο σωματικό τους περίβλημα. Τα θηλυκά </a:t>
            </a:r>
            <a:r>
              <a:rPr lang="el-GR" sz="3600" dirty="0" err="1">
                <a:effectLst/>
                <a:latin typeface="Times New Roman" panose="02020603050405020304" pitchFamily="18" charset="0"/>
                <a:ea typeface="Times New Roman" panose="02020603050405020304" pitchFamily="18" charset="0"/>
              </a:rPr>
              <a:t>κυκλοποειδή</a:t>
            </a:r>
            <a:r>
              <a:rPr lang="el-GR" sz="3600" dirty="0">
                <a:effectLst/>
                <a:latin typeface="Times New Roman" panose="02020603050405020304" pitchFamily="18" charset="0"/>
                <a:ea typeface="Times New Roman" panose="02020603050405020304" pitchFamily="18" charset="0"/>
              </a:rPr>
              <a:t> </a:t>
            </a:r>
            <a:r>
              <a:rPr lang="el-GR" sz="3600" dirty="0" err="1">
                <a:effectLst/>
                <a:latin typeface="Times New Roman" panose="02020603050405020304" pitchFamily="18" charset="0"/>
                <a:ea typeface="Times New Roman" panose="02020603050405020304" pitchFamily="18" charset="0"/>
              </a:rPr>
              <a:t>κωπήποδα</a:t>
            </a:r>
            <a:r>
              <a:rPr lang="el-GR" sz="3600" dirty="0">
                <a:effectLst/>
                <a:latin typeface="Times New Roman" panose="02020603050405020304" pitchFamily="18" charset="0"/>
                <a:ea typeface="Times New Roman" panose="02020603050405020304" pitchFamily="18" charset="0"/>
              </a:rPr>
              <a:t> μεταφέρουν τα αυγά τους μέσα σε ζεύγος σάκων προσαρμοσμένων στην κοιλιά.</a:t>
            </a:r>
            <a:endParaRPr lang="el-GR" sz="3600" dirty="0"/>
          </a:p>
        </p:txBody>
      </p:sp>
    </p:spTree>
    <p:extLst>
      <p:ext uri="{BB962C8B-B14F-4D97-AF65-F5344CB8AC3E}">
        <p14:creationId xmlns:p14="http://schemas.microsoft.com/office/powerpoint/2010/main" val="543363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59EDC9-E067-B462-3E29-CB5982A92645}"/>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Μη ευνοϊκές συνθήκες,</a:t>
            </a:r>
            <a:endParaRPr lang="el-GR" dirty="0"/>
          </a:p>
        </p:txBody>
      </p:sp>
      <p:sp>
        <p:nvSpPr>
          <p:cNvPr id="3" name="Θέση περιεχομένου 2">
            <a:extLst>
              <a:ext uri="{FF2B5EF4-FFF2-40B4-BE49-F238E27FC236}">
                <a16:creationId xmlns:a16="http://schemas.microsoft.com/office/drawing/2014/main" id="{8043D5AA-30F4-FBC3-9FB6-FDFC053E1D98}"/>
              </a:ext>
            </a:extLst>
          </p:cNvPr>
          <p:cNvSpPr>
            <a:spLocks noGrp="1"/>
          </p:cNvSpPr>
          <p:nvPr>
            <p:ph idx="1"/>
          </p:nvPr>
        </p:nvSpPr>
        <p:spPr>
          <a:xfrm>
            <a:off x="107504" y="1981200"/>
            <a:ext cx="8928992" cy="4114800"/>
          </a:xfrm>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ειδικά χαμηλές θερμοκρασίες και αλλαγές στη διατροφή ή στη </a:t>
            </a:r>
            <a:r>
              <a:rPr lang="el-GR" sz="3600" dirty="0" err="1">
                <a:effectLst/>
                <a:latin typeface="Times New Roman" panose="02020603050405020304" pitchFamily="18" charset="0"/>
                <a:ea typeface="Times New Roman" panose="02020603050405020304" pitchFamily="18" charset="0"/>
              </a:rPr>
              <a:t>φωτοπερίοδο</a:t>
            </a:r>
            <a:r>
              <a:rPr lang="el-GR" sz="3600" dirty="0">
                <a:effectLst/>
                <a:latin typeface="Times New Roman" panose="02020603050405020304" pitchFamily="18" charset="0"/>
                <a:ea typeface="Times New Roman" panose="02020603050405020304" pitchFamily="18" charset="0"/>
              </a:rPr>
              <a:t>, προκαλούν διακοπή της </a:t>
            </a:r>
            <a:r>
              <a:rPr lang="el-GR" sz="3600" dirty="0" err="1">
                <a:effectLst/>
                <a:latin typeface="Times New Roman" panose="02020603050405020304" pitchFamily="18" charset="0"/>
                <a:ea typeface="Times New Roman" panose="02020603050405020304" pitchFamily="18" charset="0"/>
              </a:rPr>
              <a:t>παρθενογένησης</a:t>
            </a:r>
            <a:r>
              <a:rPr lang="el-GR" sz="3600" dirty="0">
                <a:effectLst/>
                <a:latin typeface="Times New Roman" panose="02020603050405020304" pitchFamily="18" charset="0"/>
                <a:ea typeface="Times New Roman" panose="02020603050405020304" pitchFamily="18" charset="0"/>
              </a:rPr>
              <a:t>. Έτσι, τώρα παράγονται τόσα θηλυκά όσο και αρσενικά άτομα.</a:t>
            </a:r>
            <a:endParaRPr lang="el-GR" sz="3600" dirty="0"/>
          </a:p>
        </p:txBody>
      </p:sp>
    </p:spTree>
    <p:extLst>
      <p:ext uri="{BB962C8B-B14F-4D97-AF65-F5344CB8AC3E}">
        <p14:creationId xmlns:p14="http://schemas.microsoft.com/office/powerpoint/2010/main" val="446126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3D17AB-619C-C8F9-5158-4FB1BC30980F}"/>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Η </a:t>
            </a:r>
            <a:r>
              <a:rPr lang="el-GR" sz="4400" dirty="0" err="1">
                <a:effectLst/>
                <a:latin typeface="Times New Roman" panose="02020603050405020304" pitchFamily="18" charset="0"/>
                <a:ea typeface="Times New Roman" panose="02020603050405020304" pitchFamily="18" charset="0"/>
              </a:rPr>
              <a:t>αμφιγονική</a:t>
            </a:r>
            <a:r>
              <a:rPr lang="el-GR" sz="4400" dirty="0">
                <a:effectLst/>
                <a:latin typeface="Times New Roman" panose="02020603050405020304" pitchFamily="18" charset="0"/>
                <a:ea typeface="Times New Roman" panose="02020603050405020304" pitchFamily="18" charset="0"/>
              </a:rPr>
              <a:t> τους αναπαραγωγή θα έχει ως αποτέλεσμα</a:t>
            </a:r>
            <a:endParaRPr lang="el-GR" dirty="0"/>
          </a:p>
        </p:txBody>
      </p:sp>
      <p:sp>
        <p:nvSpPr>
          <p:cNvPr id="3" name="Θέση περιεχομένου 2">
            <a:extLst>
              <a:ext uri="{FF2B5EF4-FFF2-40B4-BE49-F238E27FC236}">
                <a16:creationId xmlns:a16="http://schemas.microsoft.com/office/drawing/2014/main" id="{407F486E-F672-F3FA-9B38-C08EEB8D4CAA}"/>
              </a:ext>
            </a:extLst>
          </p:cNvPr>
          <p:cNvSpPr>
            <a:spLocks noGrp="1"/>
          </p:cNvSpPr>
          <p:nvPr>
            <p:ph idx="1"/>
          </p:nvPr>
        </p:nvSpPr>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τα γονιμοποιημένα αβγά, που συνήθως έχουν παχιά τοιχώματα, να είναι ανθεκτικά στο κρύο και στην αφυδάτωση.</a:t>
            </a:r>
            <a:endParaRPr lang="el-GR" sz="4000" dirty="0"/>
          </a:p>
        </p:txBody>
      </p:sp>
    </p:spTree>
    <p:extLst>
      <p:ext uri="{BB962C8B-B14F-4D97-AF65-F5344CB8AC3E}">
        <p14:creationId xmlns:p14="http://schemas.microsoft.com/office/powerpoint/2010/main" val="2679213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00F43B-9A9E-74E7-17EB-C431E91A756E}"/>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Αυτό έχει ένα προφανές πλεονέκτημα</a:t>
            </a:r>
            <a:endParaRPr lang="el-GR" dirty="0"/>
          </a:p>
        </p:txBody>
      </p:sp>
      <p:sp>
        <p:nvSpPr>
          <p:cNvPr id="3" name="Θέση περιεχομένου 2">
            <a:extLst>
              <a:ext uri="{FF2B5EF4-FFF2-40B4-BE49-F238E27FC236}">
                <a16:creationId xmlns:a16="http://schemas.microsoft.com/office/drawing/2014/main" id="{6A815563-56AB-0A0E-1A1B-754A15DD65F8}"/>
              </a:ext>
            </a:extLst>
          </p:cNvPr>
          <p:cNvSpPr>
            <a:spLocks noGrp="1"/>
          </p:cNvSpPr>
          <p:nvPr>
            <p:ph idx="1"/>
          </p:nvPr>
        </p:nvSpPr>
        <p:spPr/>
        <p:txBody>
          <a:bodyPr/>
          <a:lstStyle/>
          <a:p>
            <a:pPr algn="ctr"/>
            <a:endParaRPr lang="el-GR" sz="4000"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για το </a:t>
            </a:r>
            <a:r>
              <a:rPr lang="el-GR" sz="4000" dirty="0" err="1">
                <a:effectLst/>
                <a:latin typeface="Times New Roman" panose="02020603050405020304" pitchFamily="18" charset="0"/>
                <a:ea typeface="Times New Roman" panose="02020603050405020304" pitchFamily="18" charset="0"/>
              </a:rPr>
              <a:t>ζωοπλαγκτό</a:t>
            </a:r>
            <a:r>
              <a:rPr lang="el-GR" sz="4000" dirty="0">
                <a:effectLst/>
                <a:latin typeface="Times New Roman" panose="02020603050405020304" pitchFamily="18" charset="0"/>
                <a:ea typeface="Times New Roman" panose="02020603050405020304" pitchFamily="18" charset="0"/>
              </a:rPr>
              <a:t> των πρόσκαιρων μικρών λιμνών, το οποίο πρέπει να επιβιώσει για μεγάλες περιόδους δίχως νερό. </a:t>
            </a:r>
          </a:p>
          <a:p>
            <a:endParaRPr lang="el-GR" dirty="0"/>
          </a:p>
        </p:txBody>
      </p:sp>
    </p:spTree>
    <p:extLst>
      <p:ext uri="{BB962C8B-B14F-4D97-AF65-F5344CB8AC3E}">
        <p14:creationId xmlns:p14="http://schemas.microsoft.com/office/powerpoint/2010/main" val="557922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1D9AE8-FA35-32B3-BE82-6F68C27E7043}"/>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Μετά την ελάττωση των </a:t>
            </a:r>
            <a:r>
              <a:rPr lang="el-GR" sz="4400" dirty="0" err="1">
                <a:effectLst/>
                <a:latin typeface="Times New Roman" panose="02020603050405020304" pitchFamily="18" charset="0"/>
                <a:ea typeface="Times New Roman" panose="02020603050405020304" pitchFamily="18" charset="0"/>
              </a:rPr>
              <a:t>διατόμων</a:t>
            </a:r>
            <a:r>
              <a:rPr lang="el-GR" sz="4400" dirty="0">
                <a:effectLst/>
                <a:latin typeface="Times New Roman" panose="02020603050405020304" pitchFamily="18" charset="0"/>
                <a:ea typeface="Times New Roman" panose="02020603050405020304" pitchFamily="18" charset="0"/>
              </a:rPr>
              <a:t>,</a:t>
            </a:r>
            <a:endParaRPr lang="el-GR" dirty="0"/>
          </a:p>
        </p:txBody>
      </p:sp>
      <p:sp>
        <p:nvSpPr>
          <p:cNvPr id="3" name="Θέση περιεχομένου 2">
            <a:extLst>
              <a:ext uri="{FF2B5EF4-FFF2-40B4-BE49-F238E27FC236}">
                <a16:creationId xmlns:a16="http://schemas.microsoft.com/office/drawing/2014/main" id="{E8723362-00FC-40F0-8F6E-8D626CD40B6A}"/>
              </a:ext>
            </a:extLst>
          </p:cNvPr>
          <p:cNvSpPr>
            <a:spLocks noGrp="1"/>
          </p:cNvSpPr>
          <p:nvPr>
            <p:ph idx="1"/>
          </p:nvPr>
        </p:nvSpPr>
        <p:spPr/>
        <p:txBody>
          <a:bodyPr/>
          <a:lstStyle/>
          <a:p>
            <a:pPr algn="ctr"/>
            <a:endParaRPr lang="el-GR" sz="4000"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τα </a:t>
            </a:r>
            <a:r>
              <a:rPr lang="el-GR" sz="4000" dirty="0" err="1">
                <a:effectLst/>
                <a:latin typeface="Times New Roman" panose="02020603050405020304" pitchFamily="18" charset="0"/>
                <a:ea typeface="Times New Roman" panose="02020603050405020304" pitchFamily="18" charset="0"/>
              </a:rPr>
              <a:t>φύκη</a:t>
            </a:r>
            <a:r>
              <a:rPr lang="el-GR" sz="4000" dirty="0">
                <a:effectLst/>
                <a:latin typeface="Times New Roman" panose="02020603050405020304" pitchFamily="18" charset="0"/>
                <a:ea typeface="Times New Roman" panose="02020603050405020304" pitchFamily="18" charset="0"/>
              </a:rPr>
              <a:t> είναι σχετικά σπάνια και συχνά αποτελούνται κυρίως, από δύσπεπτα, μεγάλου μεγέθους σπάνια </a:t>
            </a:r>
            <a:r>
              <a:rPr lang="el-GR" sz="4000" dirty="0" err="1">
                <a:effectLst/>
                <a:latin typeface="Times New Roman" panose="02020603050405020304" pitchFamily="18" charset="0"/>
                <a:ea typeface="Times New Roman" panose="02020603050405020304" pitchFamily="18" charset="0"/>
              </a:rPr>
              <a:t>φύκη</a:t>
            </a:r>
            <a:r>
              <a:rPr lang="el-GR" sz="4000" dirty="0">
                <a:effectLst/>
                <a:latin typeface="Times New Roman" panose="02020603050405020304" pitchFamily="18" charset="0"/>
                <a:ea typeface="Times New Roman" panose="02020603050405020304" pitchFamily="18" charset="0"/>
              </a:rPr>
              <a:t> ή μικρά μαστιγωτά. </a:t>
            </a:r>
          </a:p>
          <a:p>
            <a:endParaRPr lang="el-GR" dirty="0"/>
          </a:p>
        </p:txBody>
      </p:sp>
    </p:spTree>
    <p:extLst>
      <p:ext uri="{BB962C8B-B14F-4D97-AF65-F5344CB8AC3E}">
        <p14:creationId xmlns:p14="http://schemas.microsoft.com/office/powerpoint/2010/main" val="2173576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25624B-927C-373F-F6AE-B6DEF9218D59}"/>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Οι ρυθμοί των γεννήσεων και της θνησιμότητας</a:t>
            </a:r>
            <a:endParaRPr lang="el-GR" dirty="0"/>
          </a:p>
        </p:txBody>
      </p:sp>
      <p:sp>
        <p:nvSpPr>
          <p:cNvPr id="3" name="Θέση περιεχομένου 2">
            <a:extLst>
              <a:ext uri="{FF2B5EF4-FFF2-40B4-BE49-F238E27FC236}">
                <a16:creationId xmlns:a16="http://schemas.microsoft.com/office/drawing/2014/main" id="{79031F6D-AE81-F161-A30A-1FB4D462C3C5}"/>
              </a:ext>
            </a:extLst>
          </p:cNvPr>
          <p:cNvSpPr>
            <a:spLocks noGrp="1"/>
          </p:cNvSpPr>
          <p:nvPr>
            <p:ph idx="1"/>
          </p:nvPr>
        </p:nvSpPr>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σε φυσικούς πληθυσμούς αντανακλούν την εποχική εξάρτηση από το </a:t>
            </a:r>
            <a:r>
              <a:rPr lang="el-GR" sz="3600" dirty="0" err="1">
                <a:effectLst/>
                <a:latin typeface="Times New Roman" panose="02020603050405020304" pitchFamily="18" charset="0"/>
                <a:ea typeface="Times New Roman" panose="02020603050405020304" pitchFamily="18" charset="0"/>
              </a:rPr>
              <a:t>ζωοπλαγκτό</a:t>
            </a:r>
            <a:r>
              <a:rPr lang="el-GR" sz="3600" dirty="0">
                <a:effectLst/>
                <a:latin typeface="Times New Roman" panose="02020603050405020304" pitchFamily="18" charset="0"/>
                <a:ea typeface="Times New Roman" panose="02020603050405020304" pitchFamily="18" charset="0"/>
              </a:rPr>
              <a:t> από την ποσότητα και την ποιότητα της τροφής, καθώς και από τις φυσικές ή χημικές διακυμάνσεις.  </a:t>
            </a:r>
          </a:p>
          <a:p>
            <a:endParaRPr lang="el-GR" dirty="0"/>
          </a:p>
        </p:txBody>
      </p:sp>
    </p:spTree>
    <p:extLst>
      <p:ext uri="{BB962C8B-B14F-4D97-AF65-F5344CB8AC3E}">
        <p14:creationId xmlns:p14="http://schemas.microsoft.com/office/powerpoint/2010/main" val="2915844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818BE3-BECB-6515-00B4-B4AA24DBDBC8}"/>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Εναλλακτικά, μεμονωμένα αβγά</a:t>
            </a:r>
            <a:endParaRPr lang="el-GR" dirty="0"/>
          </a:p>
        </p:txBody>
      </p:sp>
      <p:sp>
        <p:nvSpPr>
          <p:cNvPr id="3" name="Θέση περιεχομένου 2">
            <a:extLst>
              <a:ext uri="{FF2B5EF4-FFF2-40B4-BE49-F238E27FC236}">
                <a16:creationId xmlns:a16="http://schemas.microsoft.com/office/drawing/2014/main" id="{3FA7DC55-EE02-26B2-FB26-5D6C7DEE274D}"/>
              </a:ext>
            </a:extLst>
          </p:cNvPr>
          <p:cNvSpPr>
            <a:spLocks noGrp="1"/>
          </p:cNvSpPr>
          <p:nvPr>
            <p:ph idx="1"/>
          </p:nvPr>
        </p:nvSpPr>
        <p:spPr/>
        <p:txBody>
          <a:bodyPr/>
          <a:lstStyle/>
          <a:p>
            <a:pPr algn="ctr"/>
            <a:endParaRPr lang="el-GR" sz="4000"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μπορούν να παρακολουθούνται από τη στιγμή της παραγωγής τους ως την εκκόλαψή τους.</a:t>
            </a:r>
            <a:endParaRPr lang="el-GR" sz="4000" dirty="0"/>
          </a:p>
        </p:txBody>
      </p:sp>
    </p:spTree>
    <p:extLst>
      <p:ext uri="{BB962C8B-B14F-4D97-AF65-F5344CB8AC3E}">
        <p14:creationId xmlns:p14="http://schemas.microsoft.com/office/powerpoint/2010/main" val="3117584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67C1F4-FC63-2924-D9BC-C0FBAA8F6DD3}"/>
              </a:ext>
            </a:extLst>
          </p:cNvPr>
          <p:cNvSpPr>
            <a:spLocks noGrp="1"/>
          </p:cNvSpPr>
          <p:nvPr>
            <p:ph type="title"/>
          </p:nvPr>
        </p:nvSpPr>
        <p:spPr>
          <a:xfrm>
            <a:off x="0" y="609600"/>
            <a:ext cx="9144000" cy="1143000"/>
          </a:xfrm>
        </p:spPr>
        <p:txBody>
          <a:bodyPr/>
          <a:lstStyle/>
          <a:p>
            <a:r>
              <a:rPr lang="el-GR" dirty="0">
                <a:effectLst/>
                <a:latin typeface="Times New Roman" panose="02020603050405020304" pitchFamily="18" charset="0"/>
                <a:ea typeface="Times New Roman" panose="02020603050405020304" pitchFamily="18" charset="0"/>
              </a:rPr>
              <a:t>Η κυριότερη δυσκολία υπολογισμού του χρόνου ανάπτυξης των αυγών</a:t>
            </a:r>
            <a:endParaRPr lang="el-GR" dirty="0"/>
          </a:p>
        </p:txBody>
      </p:sp>
      <p:sp>
        <p:nvSpPr>
          <p:cNvPr id="3" name="Θέση περιεχομένου 2">
            <a:extLst>
              <a:ext uri="{FF2B5EF4-FFF2-40B4-BE49-F238E27FC236}">
                <a16:creationId xmlns:a16="http://schemas.microsoft.com/office/drawing/2014/main" id="{76B95390-5C91-EA0E-A52C-9AC5DFB04DBC}"/>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σε ημέρες για το </a:t>
            </a:r>
            <a:r>
              <a:rPr lang="el-GR" sz="3600" dirty="0" err="1">
                <a:effectLst/>
                <a:latin typeface="Times New Roman" panose="02020603050405020304" pitchFamily="18" charset="0"/>
                <a:ea typeface="Times New Roman" panose="02020603050405020304" pitchFamily="18" charset="0"/>
              </a:rPr>
              <a:t>ζωοπλαγκτό</a:t>
            </a:r>
            <a:r>
              <a:rPr lang="el-GR" sz="3600" dirty="0">
                <a:effectLst/>
                <a:latin typeface="Times New Roman" panose="02020603050405020304" pitchFamily="18" charset="0"/>
                <a:ea typeface="Times New Roman" panose="02020603050405020304" pitchFamily="18" charset="0"/>
              </a:rPr>
              <a:t> είναι να υπολογιστούν οι θερμοκρασίες της λίμνης κατά τη διάρκεια εκκόλαψης, καθώς η θερμοκρασία του νερού αλλάζει κατά τη διάρκεια της ανάπτυξης των αυγών.</a:t>
            </a:r>
            <a:endParaRPr lang="el-GR" sz="3600" dirty="0"/>
          </a:p>
        </p:txBody>
      </p:sp>
    </p:spTree>
    <p:extLst>
      <p:ext uri="{BB962C8B-B14F-4D97-AF65-F5344CB8AC3E}">
        <p14:creationId xmlns:p14="http://schemas.microsoft.com/office/powerpoint/2010/main" val="712135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EE0A68-9992-BFCD-7767-D1C94DA555C0}"/>
              </a:ext>
            </a:extLst>
          </p:cNvPr>
          <p:cNvSpPr>
            <a:spLocks noGrp="1"/>
          </p:cNvSpPr>
          <p:nvPr>
            <p:ph type="title"/>
          </p:nvPr>
        </p:nvSpPr>
        <p:spPr>
          <a:xfrm>
            <a:off x="0" y="609600"/>
            <a:ext cx="9036496" cy="1143000"/>
          </a:xfrm>
        </p:spPr>
        <p:txBody>
          <a:bodyPr/>
          <a:lstStyle/>
          <a:p>
            <a:r>
              <a:rPr lang="el-GR" dirty="0">
                <a:effectLst/>
                <a:latin typeface="Times New Roman" panose="02020603050405020304" pitchFamily="18" charset="0"/>
                <a:ea typeface="Times New Roman" panose="02020603050405020304" pitchFamily="18" charset="0"/>
              </a:rPr>
              <a:t>Το </a:t>
            </a:r>
            <a:r>
              <a:rPr lang="el-GR" dirty="0" err="1">
                <a:effectLst/>
                <a:latin typeface="Times New Roman" panose="02020603050405020304" pitchFamily="18" charset="0"/>
                <a:ea typeface="Times New Roman" panose="02020603050405020304" pitchFamily="18" charset="0"/>
              </a:rPr>
              <a:t>ζωοπλαγκτό</a:t>
            </a:r>
            <a:r>
              <a:rPr lang="el-GR" dirty="0">
                <a:effectLst/>
                <a:latin typeface="Times New Roman" panose="02020603050405020304" pitchFamily="18" charset="0"/>
                <a:ea typeface="Times New Roman" panose="02020603050405020304" pitchFamily="18" charset="0"/>
              </a:rPr>
              <a:t> σπάνια κατανέμεται με το βάθος και συνήθως,</a:t>
            </a:r>
            <a:endParaRPr lang="el-GR" dirty="0"/>
          </a:p>
        </p:txBody>
      </p:sp>
      <p:sp>
        <p:nvSpPr>
          <p:cNvPr id="3" name="Θέση περιεχομένου 2">
            <a:extLst>
              <a:ext uri="{FF2B5EF4-FFF2-40B4-BE49-F238E27FC236}">
                <a16:creationId xmlns:a16="http://schemas.microsoft.com/office/drawing/2014/main" id="{6138C203-0A7E-D8D6-E6B3-AD69BB7066BB}"/>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μετακινείται κατακόρυφα διά μέσου στρωμάτων νερού που έχουν διαφορετικές θερμοκρασίες σε εποχική ή ημερήσια βάση.</a:t>
            </a:r>
            <a:endParaRPr lang="el-GR" sz="4000" dirty="0"/>
          </a:p>
        </p:txBody>
      </p:sp>
    </p:spTree>
    <p:extLst>
      <p:ext uri="{BB962C8B-B14F-4D97-AF65-F5344CB8AC3E}">
        <p14:creationId xmlns:p14="http://schemas.microsoft.com/office/powerpoint/2010/main" val="2753088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866F16-581C-3DBE-08C0-41708CA480A6}"/>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Η θερμοκρασία των αυγών</a:t>
            </a:r>
            <a:endParaRPr lang="el-GR" dirty="0"/>
          </a:p>
        </p:txBody>
      </p:sp>
      <p:sp>
        <p:nvSpPr>
          <p:cNvPr id="3" name="Θέση περιεχομένου 2">
            <a:extLst>
              <a:ext uri="{FF2B5EF4-FFF2-40B4-BE49-F238E27FC236}">
                <a16:creationId xmlns:a16="http://schemas.microsoft.com/office/drawing/2014/main" id="{44EC00EF-1B8F-574E-979D-4A843666682E}"/>
              </a:ext>
            </a:extLst>
          </p:cNvPr>
          <p:cNvSpPr>
            <a:spLocks noGrp="1"/>
          </p:cNvSpPr>
          <p:nvPr>
            <p:ph idx="1"/>
          </p:nvPr>
        </p:nvSpPr>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μπορεί να εκτιμηθεί χρησιμοποιώντας έναν μέσο όρο βάθους των αυγών ή από μια ακριβή προσέγγιση που λαμβάνει υπόψη της</a:t>
            </a:r>
            <a:endParaRPr lang="el-GR" sz="3600" dirty="0"/>
          </a:p>
        </p:txBody>
      </p:sp>
    </p:spTree>
    <p:extLst>
      <p:ext uri="{BB962C8B-B14F-4D97-AF65-F5344CB8AC3E}">
        <p14:creationId xmlns:p14="http://schemas.microsoft.com/office/powerpoint/2010/main" val="7280499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F221DD-E5ED-6956-15D6-C4AF9468897E}"/>
              </a:ext>
            </a:extLst>
          </p:cNvPr>
          <p:cNvSpPr>
            <a:spLocks noGrp="1"/>
          </p:cNvSpPr>
          <p:nvPr>
            <p:ph type="title"/>
          </p:nvPr>
        </p:nvSpPr>
        <p:spPr/>
        <p:txBody>
          <a:bodyPr/>
          <a:lstStyle/>
          <a:p>
            <a:r>
              <a:rPr lang="el-GR" dirty="0"/>
              <a:t>Διάφορους παράγοντες όπως,</a:t>
            </a:r>
          </a:p>
        </p:txBody>
      </p:sp>
      <p:sp>
        <p:nvSpPr>
          <p:cNvPr id="3" name="Θέση περιεχομένου 2">
            <a:extLst>
              <a:ext uri="{FF2B5EF4-FFF2-40B4-BE49-F238E27FC236}">
                <a16:creationId xmlns:a16="http://schemas.microsoft.com/office/drawing/2014/main" id="{01290315-3263-7ACE-AA7E-BF6B833B0D49}"/>
              </a:ext>
            </a:extLst>
          </p:cNvPr>
          <p:cNvSpPr>
            <a:spLocks noGrp="1"/>
          </p:cNvSpPr>
          <p:nvPr>
            <p:ph idx="1"/>
          </p:nvPr>
        </p:nvSpPr>
        <p:spPr/>
        <p:txBody>
          <a:bodyPr/>
          <a:lstStyle/>
          <a:p>
            <a:pPr algn="ctr"/>
            <a:endParaRPr lang="el-GR" sz="4000"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τις κατακόρυφες κατανομές, τις μετακινήσεις του </a:t>
            </a:r>
            <a:r>
              <a:rPr lang="el-GR" sz="4000" dirty="0" err="1">
                <a:effectLst/>
                <a:latin typeface="Times New Roman" panose="02020603050405020304" pitchFamily="18" charset="0"/>
                <a:ea typeface="Times New Roman" panose="02020603050405020304" pitchFamily="18" charset="0"/>
              </a:rPr>
              <a:t>ζωοπλαγκτού</a:t>
            </a:r>
            <a:r>
              <a:rPr lang="el-GR" sz="4000" dirty="0">
                <a:effectLst/>
                <a:latin typeface="Times New Roman" panose="02020603050405020304" pitchFamily="18" charset="0"/>
                <a:ea typeface="Times New Roman" panose="02020603050405020304" pitchFamily="18" charset="0"/>
              </a:rPr>
              <a:t> και τους όγκους των στρωμάτων του νερού που έχουν διαφορετικές θερμοκρασίες. </a:t>
            </a:r>
          </a:p>
          <a:p>
            <a:endParaRPr lang="el-GR" dirty="0"/>
          </a:p>
        </p:txBody>
      </p:sp>
    </p:spTree>
    <p:extLst>
      <p:ext uri="{BB962C8B-B14F-4D97-AF65-F5344CB8AC3E}">
        <p14:creationId xmlns:p14="http://schemas.microsoft.com/office/powerpoint/2010/main" val="337266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93DB36-F1EA-9C13-1C90-A40CCAF3151B}"/>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Οι ρυθμοί των γεννήσεων μπορούν να επηρεαστούν</a:t>
            </a:r>
            <a:endParaRPr lang="el-GR" dirty="0"/>
          </a:p>
        </p:txBody>
      </p:sp>
      <p:sp>
        <p:nvSpPr>
          <p:cNvPr id="3" name="Θέση περιεχομένου 2">
            <a:extLst>
              <a:ext uri="{FF2B5EF4-FFF2-40B4-BE49-F238E27FC236}">
                <a16:creationId xmlns:a16="http://schemas.microsoft.com/office/drawing/2014/main" id="{AF58A96E-589C-40A4-536D-45BEE6AF1EEC}"/>
              </a:ext>
            </a:extLst>
          </p:cNvPr>
          <p:cNvSpPr>
            <a:spLocks noGrp="1"/>
          </p:cNvSpPr>
          <p:nvPr>
            <p:ph idx="1"/>
          </p:nvPr>
        </p:nvSpPr>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από τα αποθέματα τροφής, καθώς και από τη θερμοκρασία και έτσι, αυτά τα δύο είναι χρήσιμοι δείκτες των σχέσεων του </a:t>
            </a:r>
            <a:r>
              <a:rPr lang="el-GR" sz="3600" dirty="0" err="1">
                <a:effectLst/>
                <a:latin typeface="Times New Roman" panose="02020603050405020304" pitchFamily="18" charset="0"/>
                <a:ea typeface="Times New Roman" panose="02020603050405020304" pitchFamily="18" charset="0"/>
              </a:rPr>
              <a:t>ζωοπλαγκτού</a:t>
            </a:r>
            <a:r>
              <a:rPr lang="el-GR" sz="3600" dirty="0">
                <a:effectLst/>
                <a:latin typeface="Times New Roman" panose="02020603050405020304" pitchFamily="18" charset="0"/>
                <a:ea typeface="Times New Roman" panose="02020603050405020304" pitchFamily="18" charset="0"/>
              </a:rPr>
              <a:t> με την τροφή του. </a:t>
            </a:r>
          </a:p>
          <a:p>
            <a:endParaRPr lang="el-GR" dirty="0"/>
          </a:p>
        </p:txBody>
      </p:sp>
    </p:spTree>
    <p:extLst>
      <p:ext uri="{BB962C8B-B14F-4D97-AF65-F5344CB8AC3E}">
        <p14:creationId xmlns:p14="http://schemas.microsoft.com/office/powerpoint/2010/main" val="12981387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53976D-5AEB-BCE3-D31C-58A84BD0BD82}"/>
              </a:ext>
            </a:extLst>
          </p:cNvPr>
          <p:cNvSpPr>
            <a:spLocks noGrp="1"/>
          </p:cNvSpPr>
          <p:nvPr>
            <p:ph type="title"/>
          </p:nvPr>
        </p:nvSpPr>
        <p:spPr/>
        <p:txBody>
          <a:bodyPr/>
          <a:lstStyle/>
          <a:p>
            <a:br>
              <a:rPr lang="el-GR" sz="4400" b="1" dirty="0">
                <a:effectLst/>
                <a:latin typeface="Times New Roman" panose="02020603050405020304" pitchFamily="18" charset="0"/>
                <a:ea typeface="Times New Roman" panose="02020603050405020304" pitchFamily="18" charset="0"/>
              </a:rPr>
            </a:br>
            <a:r>
              <a:rPr lang="el-GR" sz="4400" b="1" dirty="0">
                <a:effectLst/>
                <a:latin typeface="Times New Roman" panose="02020603050405020304" pitchFamily="18" charset="0"/>
                <a:ea typeface="Times New Roman" panose="02020603050405020304" pitchFamily="18" charset="0"/>
              </a:rPr>
              <a:t>Κεφάλαιο 11</a:t>
            </a:r>
            <a:r>
              <a:rPr lang="el-GR" sz="4400" b="1" baseline="30000" dirty="0">
                <a:effectLst/>
                <a:latin typeface="Times New Roman" panose="02020603050405020304" pitchFamily="18" charset="0"/>
                <a:ea typeface="Times New Roman" panose="02020603050405020304" pitchFamily="18" charset="0"/>
              </a:rPr>
              <a:t>ο</a:t>
            </a:r>
            <a:r>
              <a:rPr lang="el-GR" sz="4400" b="1" dirty="0">
                <a:effectLst/>
                <a:latin typeface="Times New Roman" panose="02020603050405020304" pitchFamily="18" charset="0"/>
                <a:ea typeface="Times New Roman" panose="02020603050405020304" pitchFamily="18" charset="0"/>
              </a:rPr>
              <a:t> </a:t>
            </a:r>
            <a:r>
              <a:rPr lang="el-GR" sz="4400" b="1" dirty="0" err="1">
                <a:effectLst/>
                <a:latin typeface="Times New Roman" panose="02020603050405020304" pitchFamily="18" charset="0"/>
                <a:ea typeface="Times New Roman" panose="02020603050405020304" pitchFamily="18" charset="0"/>
              </a:rPr>
              <a:t>Νηκτό</a:t>
            </a:r>
            <a:br>
              <a:rPr lang="el-GR" sz="4400" dirty="0">
                <a:effectLst/>
                <a:latin typeface="Times New Roman" panose="02020603050405020304" pitchFamily="18" charset="0"/>
                <a:ea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E47E179D-C0F4-FD48-5F0F-CD0722B4895F}"/>
              </a:ext>
            </a:extLst>
          </p:cNvPr>
          <p:cNvSpPr>
            <a:spLocks noGrp="1"/>
          </p:cNvSpPr>
          <p:nvPr>
            <p:ph idx="1"/>
          </p:nvPr>
        </p:nvSpPr>
        <p:spPr/>
        <p:txBody>
          <a:bodyPr/>
          <a:lstStyle/>
          <a:p>
            <a:pPr algn="ctr">
              <a:lnSpc>
                <a:spcPct val="115000"/>
              </a:lnSpc>
              <a:buNone/>
            </a:pPr>
            <a:r>
              <a:rPr lang="el-GR" sz="4000" b="1" dirty="0">
                <a:effectLst/>
                <a:latin typeface="Times New Roman" panose="02020603050405020304" pitchFamily="18" charset="0"/>
                <a:ea typeface="Times New Roman" panose="02020603050405020304" pitchFamily="18" charset="0"/>
              </a:rPr>
              <a:t>Γενικά</a:t>
            </a:r>
            <a:endParaRPr lang="el-GR" sz="4000" dirty="0">
              <a:effectLst/>
              <a:latin typeface="Times New Roman" panose="02020603050405020304" pitchFamily="18" charset="0"/>
              <a:ea typeface="Times New Roman" panose="02020603050405020304" pitchFamily="18" charset="0"/>
            </a:endParaRPr>
          </a:p>
          <a:p>
            <a:pPr algn="ctr">
              <a:buNone/>
            </a:pPr>
            <a:r>
              <a:rPr lang="el-GR" sz="4000" dirty="0">
                <a:effectLst/>
                <a:latin typeface="Times New Roman" panose="02020603050405020304" pitchFamily="18" charset="0"/>
                <a:ea typeface="Times New Roman" panose="02020603050405020304" pitchFamily="18" charset="0"/>
              </a:rPr>
              <a:t>Το </a:t>
            </a:r>
            <a:r>
              <a:rPr lang="el-GR" sz="4000" dirty="0" err="1">
                <a:effectLst/>
                <a:latin typeface="Times New Roman" panose="02020603050405020304" pitchFamily="18" charset="0"/>
                <a:ea typeface="Times New Roman" panose="02020603050405020304" pitchFamily="18" charset="0"/>
              </a:rPr>
              <a:t>νηκτό</a:t>
            </a:r>
            <a:r>
              <a:rPr lang="el-GR" sz="4000" dirty="0">
                <a:effectLst/>
                <a:latin typeface="Times New Roman" panose="02020603050405020304" pitchFamily="18" charset="0"/>
                <a:ea typeface="Times New Roman" panose="02020603050405020304" pitchFamily="18" charset="0"/>
              </a:rPr>
              <a:t> περιλαμβάνει κυρίως, τις ανώτερες βαθμίδες της τροφικής πυραμίδας της πελαγικής επικράτειας, όπως είναι τα </a:t>
            </a:r>
            <a:r>
              <a:rPr lang="el-GR" sz="4000" dirty="0">
                <a:solidFill>
                  <a:srgbClr val="FFC000"/>
                </a:solidFill>
                <a:effectLst/>
                <a:latin typeface="Times New Roman" panose="02020603050405020304" pitchFamily="18" charset="0"/>
                <a:ea typeface="Times New Roman" panose="02020603050405020304" pitchFamily="18" charset="0"/>
              </a:rPr>
              <a:t>ψάρια, τα καρκινοειδή και τα αμφίβια</a:t>
            </a:r>
            <a:r>
              <a:rPr lang="el-GR" sz="4000" dirty="0">
                <a:effectLst/>
                <a:latin typeface="Times New Roman" panose="02020603050405020304" pitchFamily="18" charset="0"/>
                <a:ea typeface="Times New Roman" panose="02020603050405020304" pitchFamily="18" charset="0"/>
              </a:rPr>
              <a:t>.</a:t>
            </a:r>
            <a:endParaRPr lang="el-GR" sz="4000" dirty="0"/>
          </a:p>
        </p:txBody>
      </p:sp>
    </p:spTree>
    <p:extLst>
      <p:ext uri="{BB962C8B-B14F-4D97-AF65-F5344CB8AC3E}">
        <p14:creationId xmlns:p14="http://schemas.microsoft.com/office/powerpoint/2010/main" val="15162648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282DC7-FFDC-7345-F1D0-93B5ABBB670C}"/>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Τα αμφίβια,</a:t>
            </a:r>
            <a:endParaRPr lang="el-GR" dirty="0"/>
          </a:p>
        </p:txBody>
      </p:sp>
      <p:sp>
        <p:nvSpPr>
          <p:cNvPr id="3" name="Θέση περιεχομένου 2">
            <a:extLst>
              <a:ext uri="{FF2B5EF4-FFF2-40B4-BE49-F238E27FC236}">
                <a16:creationId xmlns:a16="http://schemas.microsoft.com/office/drawing/2014/main" id="{68106A25-76F0-FF94-3E69-544BFDE4D57F}"/>
              </a:ext>
            </a:extLst>
          </p:cNvPr>
          <p:cNvSpPr>
            <a:spLocks noGrp="1"/>
          </p:cNvSpPr>
          <p:nvPr>
            <p:ph idx="1"/>
          </p:nvPr>
        </p:nvSpPr>
        <p:spPr>
          <a:xfrm>
            <a:off x="0" y="1981200"/>
            <a:ext cx="9144000" cy="4114800"/>
          </a:xfrm>
        </p:spPr>
        <p:txBody>
          <a:bodyPr/>
          <a:lstStyle/>
          <a:p>
            <a:pPr algn="ctr"/>
            <a:endParaRPr lang="el-GR" sz="4000"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όπως ακριβώς ορίζει η ονομασία τους, αν και δεν είναι πραγματικά υδρόβια, παίζουν συχνά, έναν σπουδαίο ρόλο στα εσωτερικά νερά. </a:t>
            </a:r>
            <a:r>
              <a:rPr lang="el-GR" sz="3600" b="1" dirty="0">
                <a:solidFill>
                  <a:srgbClr val="FFC000"/>
                </a:solidFill>
                <a:effectLst/>
                <a:latin typeface="Times New Roman" panose="02020603050405020304" pitchFamily="18" charset="0"/>
                <a:ea typeface="Times New Roman" panose="02020603050405020304" pitchFamily="18" charset="0"/>
              </a:rPr>
              <a:t>Νηκτικός</a:t>
            </a:r>
            <a:r>
              <a:rPr lang="el-GR" sz="3600" b="1" dirty="0">
                <a:effectLst/>
                <a:latin typeface="Times New Roman" panose="02020603050405020304" pitchFamily="18" charset="0"/>
                <a:ea typeface="Times New Roman" panose="02020603050405020304" pitchFamily="18" charset="0"/>
              </a:rPr>
              <a:t> </a:t>
            </a:r>
            <a:r>
              <a:rPr lang="el-GR" sz="3600" dirty="0">
                <a:effectLst/>
                <a:latin typeface="Times New Roman" panose="02020603050405020304" pitchFamily="18" charset="0"/>
                <a:ea typeface="Times New Roman" panose="02020603050405020304" pitchFamily="18" charset="0"/>
              </a:rPr>
              <a:t>σημαίνει αυτός που έχει την ικανότητα να κολυμπά. </a:t>
            </a:r>
          </a:p>
          <a:p>
            <a:pPr algn="ctr"/>
            <a:endParaRPr lang="el-GR" sz="4000" dirty="0"/>
          </a:p>
        </p:txBody>
      </p:sp>
    </p:spTree>
    <p:extLst>
      <p:ext uri="{BB962C8B-B14F-4D97-AF65-F5344CB8AC3E}">
        <p14:creationId xmlns:p14="http://schemas.microsoft.com/office/powerpoint/2010/main" val="3643045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E3610E-A6FD-1604-63B9-9EA42D914F9A}"/>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Ενώ οι </a:t>
            </a:r>
            <a:r>
              <a:rPr lang="el-GR" sz="4400" dirty="0" err="1">
                <a:effectLst/>
                <a:latin typeface="Times New Roman" panose="02020603050405020304" pitchFamily="18" charset="0"/>
                <a:ea typeface="Times New Roman" panose="02020603050405020304" pitchFamily="18" charset="0"/>
              </a:rPr>
              <a:t>πλαγκτικοί</a:t>
            </a:r>
            <a:r>
              <a:rPr lang="el-GR" sz="4400" dirty="0">
                <a:effectLst/>
                <a:latin typeface="Times New Roman" panose="02020603050405020304" pitchFamily="18" charset="0"/>
                <a:ea typeface="Times New Roman" panose="02020603050405020304" pitchFamily="18" charset="0"/>
              </a:rPr>
              <a:t> οργανισμοί,</a:t>
            </a:r>
            <a:endParaRPr lang="el-GR" dirty="0"/>
          </a:p>
        </p:txBody>
      </p:sp>
      <p:sp>
        <p:nvSpPr>
          <p:cNvPr id="3" name="Θέση περιεχομένου 2">
            <a:extLst>
              <a:ext uri="{FF2B5EF4-FFF2-40B4-BE49-F238E27FC236}">
                <a16:creationId xmlns:a16="http://schemas.microsoft.com/office/drawing/2014/main" id="{224BA93E-882D-3222-97C6-2978C551BFD3}"/>
              </a:ext>
            </a:extLst>
          </p:cNvPr>
          <p:cNvSpPr>
            <a:spLocks noGrp="1"/>
          </p:cNvSpPr>
          <p:nvPr>
            <p:ph idx="1"/>
          </p:nvPr>
        </p:nvSpPr>
        <p:spPr>
          <a:xfrm>
            <a:off x="107504" y="1981200"/>
            <a:ext cx="8928992" cy="4114800"/>
          </a:xfrm>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εξαιτίας της παθητικότητάς τους, είναι στενά συνδεδεμένοι με τις μετακινήσεις μαζών νερού, αντίθετα, τα νηκτικά είδη μπορούν να μετακινηθούν μέσα στο νερό ανεξάρτητα από τα ρεύματα.</a:t>
            </a:r>
            <a:endParaRPr lang="el-GR" sz="3600" dirty="0"/>
          </a:p>
        </p:txBody>
      </p:sp>
    </p:spTree>
    <p:extLst>
      <p:ext uri="{BB962C8B-B14F-4D97-AF65-F5344CB8AC3E}">
        <p14:creationId xmlns:p14="http://schemas.microsoft.com/office/powerpoint/2010/main" val="1276013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AC0A5A-B1C8-752B-F9E2-FE79CFECF920}"/>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Οι ανοιξιάτικοι πληθυσμοί του </a:t>
            </a:r>
            <a:r>
              <a:rPr lang="el-GR" sz="4400" dirty="0" err="1">
                <a:effectLst/>
                <a:latin typeface="Times New Roman" panose="02020603050405020304" pitchFamily="18" charset="0"/>
                <a:ea typeface="Times New Roman" panose="02020603050405020304" pitchFamily="18" charset="0"/>
              </a:rPr>
              <a:t>ζωοπλαγκτού</a:t>
            </a:r>
            <a:endParaRPr lang="el-GR" dirty="0"/>
          </a:p>
        </p:txBody>
      </p:sp>
      <p:sp>
        <p:nvSpPr>
          <p:cNvPr id="3" name="Θέση περιεχομένου 2">
            <a:extLst>
              <a:ext uri="{FF2B5EF4-FFF2-40B4-BE49-F238E27FC236}">
                <a16:creationId xmlns:a16="http://schemas.microsoft.com/office/drawing/2014/main" id="{9331D7D1-DD4F-C4B7-949D-29EF0F96446E}"/>
              </a:ext>
            </a:extLst>
          </p:cNvPr>
          <p:cNvSpPr>
            <a:spLocks noGrp="1"/>
          </p:cNvSpPr>
          <p:nvPr>
            <p:ph idx="1"/>
          </p:nvPr>
        </p:nvSpPr>
        <p:spPr/>
        <p:txBody>
          <a:bodyPr/>
          <a:lstStyle/>
          <a:p>
            <a:pPr algn="ctr"/>
            <a:endParaRPr lang="el-GR" sz="4000"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μπορεί μετά να φθίνουν, για να αντικατασταθούν από άλλα είδη που έχουν προσαρμοστεί να τρέφονται με καλοκαιρινό </a:t>
            </a:r>
            <a:r>
              <a:rPr lang="el-GR" sz="4000" dirty="0" err="1">
                <a:effectLst/>
                <a:latin typeface="Times New Roman" panose="02020603050405020304" pitchFamily="18" charset="0"/>
                <a:ea typeface="Times New Roman" panose="02020603050405020304" pitchFamily="18" charset="0"/>
              </a:rPr>
              <a:t>φυτοπλαγκτό</a:t>
            </a:r>
            <a:r>
              <a:rPr lang="el-GR" sz="4000" dirty="0">
                <a:effectLst/>
                <a:latin typeface="Times New Roman" panose="02020603050405020304" pitchFamily="18" charset="0"/>
                <a:ea typeface="Times New Roman" panose="02020603050405020304" pitchFamily="18" charset="0"/>
              </a:rPr>
              <a:t>. </a:t>
            </a:r>
          </a:p>
          <a:p>
            <a:endParaRPr lang="el-GR" dirty="0"/>
          </a:p>
        </p:txBody>
      </p:sp>
    </p:spTree>
    <p:extLst>
      <p:ext uri="{BB962C8B-B14F-4D97-AF65-F5344CB8AC3E}">
        <p14:creationId xmlns:p14="http://schemas.microsoft.com/office/powerpoint/2010/main" val="3118176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137D4A-573A-4BA6-F037-7FDA88D17607}"/>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Μπορούν επίσης,</a:t>
            </a:r>
            <a:endParaRPr lang="el-GR" dirty="0"/>
          </a:p>
        </p:txBody>
      </p:sp>
      <p:sp>
        <p:nvSpPr>
          <p:cNvPr id="3" name="Θέση περιεχομένου 2">
            <a:extLst>
              <a:ext uri="{FF2B5EF4-FFF2-40B4-BE49-F238E27FC236}">
                <a16:creationId xmlns:a16="http://schemas.microsoft.com/office/drawing/2014/main" id="{6E29DDCC-5B12-50E9-6724-9BD8A294CD91}"/>
              </a:ext>
            </a:extLst>
          </p:cNvPr>
          <p:cNvSpPr>
            <a:spLocks noGrp="1"/>
          </p:cNvSpPr>
          <p:nvPr>
            <p:ph idx="1"/>
          </p:nvPr>
        </p:nvSpPr>
        <p:spPr>
          <a:xfrm>
            <a:off x="107504" y="1981200"/>
            <a:ext cx="8350696" cy="4114800"/>
          </a:xfrm>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εξαιτίας των αναπτυγμένων κολυμβητικών ικανοτήτων τους, </a:t>
            </a:r>
            <a:r>
              <a:rPr lang="el-GR" sz="3600" dirty="0">
                <a:solidFill>
                  <a:srgbClr val="FFC000"/>
                </a:solidFill>
                <a:effectLst/>
                <a:latin typeface="Times New Roman" panose="02020603050405020304" pitchFamily="18" charset="0"/>
                <a:ea typeface="Times New Roman" panose="02020603050405020304" pitchFamily="18" charset="0"/>
              </a:rPr>
              <a:t>να περάσουν από μια μάζα νερού σε μια άλλη, </a:t>
            </a:r>
            <a:r>
              <a:rPr lang="el-GR" sz="3600" dirty="0">
                <a:effectLst/>
                <a:latin typeface="Times New Roman" panose="02020603050405020304" pitchFamily="18" charset="0"/>
                <a:ea typeface="Times New Roman" panose="02020603050405020304" pitchFamily="18" charset="0"/>
              </a:rPr>
              <a:t>αρκεί να ταιριάζει η φυσιολογία τους σ’ αυτή την αλλαγή των υδρολογικών συνθηκών.</a:t>
            </a:r>
            <a:endParaRPr lang="el-GR" sz="3600" dirty="0"/>
          </a:p>
        </p:txBody>
      </p:sp>
    </p:spTree>
    <p:extLst>
      <p:ext uri="{BB962C8B-B14F-4D97-AF65-F5344CB8AC3E}">
        <p14:creationId xmlns:p14="http://schemas.microsoft.com/office/powerpoint/2010/main" val="6858782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E11FE4-721F-3B30-3297-C83CAD1EECA9}"/>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Τέτοιες μεταναστεύσεις γίνονται για</a:t>
            </a:r>
            <a:endParaRPr lang="el-GR" dirty="0"/>
          </a:p>
        </p:txBody>
      </p:sp>
      <p:sp>
        <p:nvSpPr>
          <p:cNvPr id="3" name="Θέση περιεχομένου 2">
            <a:extLst>
              <a:ext uri="{FF2B5EF4-FFF2-40B4-BE49-F238E27FC236}">
                <a16:creationId xmlns:a16="http://schemas.microsoft.com/office/drawing/2014/main" id="{38E19F5E-B2C6-ABA1-1CC1-3F1691A29CF4}"/>
              </a:ext>
            </a:extLst>
          </p:cNvPr>
          <p:cNvSpPr>
            <a:spLocks noGrp="1"/>
          </p:cNvSpPr>
          <p:nvPr>
            <p:ph idx="1"/>
          </p:nvPr>
        </p:nvSpPr>
        <p:spPr/>
        <p:txBody>
          <a:bodyPr/>
          <a:lstStyle/>
          <a:p>
            <a:pPr algn="ctr"/>
            <a:endParaRPr lang="el-GR" sz="4000"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εξασφάλιση άφθονης τροφής, κατάλληλων συνθηκών αναπαραγωγής και για διαχείμαση. </a:t>
            </a:r>
          </a:p>
          <a:p>
            <a:endParaRPr lang="el-GR" dirty="0"/>
          </a:p>
        </p:txBody>
      </p:sp>
    </p:spTree>
    <p:extLst>
      <p:ext uri="{BB962C8B-B14F-4D97-AF65-F5344CB8AC3E}">
        <p14:creationId xmlns:p14="http://schemas.microsoft.com/office/powerpoint/2010/main" val="31328605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CC997C-375B-AC7A-621E-E4213C748C2D}"/>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Τα ζώα που αποτελούν το </a:t>
            </a:r>
            <a:r>
              <a:rPr lang="el-GR" sz="4400" dirty="0" err="1">
                <a:effectLst/>
                <a:latin typeface="Times New Roman" panose="02020603050405020304" pitchFamily="18" charset="0"/>
                <a:ea typeface="Times New Roman" panose="02020603050405020304" pitchFamily="18" charset="0"/>
              </a:rPr>
              <a:t>νηκτό</a:t>
            </a:r>
            <a:endParaRPr lang="el-GR" dirty="0"/>
          </a:p>
        </p:txBody>
      </p:sp>
      <p:sp>
        <p:nvSpPr>
          <p:cNvPr id="3" name="Θέση περιεχομένου 2">
            <a:extLst>
              <a:ext uri="{FF2B5EF4-FFF2-40B4-BE49-F238E27FC236}">
                <a16:creationId xmlns:a16="http://schemas.microsoft.com/office/drawing/2014/main" id="{08EDA141-298E-758A-B8E6-1F7386DB0AE7}"/>
              </a:ext>
            </a:extLst>
          </p:cNvPr>
          <p:cNvSpPr>
            <a:spLocks noGrp="1"/>
          </p:cNvSpPr>
          <p:nvPr>
            <p:ph idx="1"/>
          </p:nvPr>
        </p:nvSpPr>
        <p:spPr/>
        <p:txBody>
          <a:bodyPr/>
          <a:lstStyle/>
          <a:p>
            <a:pPr algn="ctr"/>
            <a:endParaRPr lang="el-GR" sz="4000" dirty="0">
              <a:effectLst/>
              <a:latin typeface="Times New Roman" panose="02020603050405020304" pitchFamily="18" charset="0"/>
              <a:ea typeface="Times New Roman" panose="02020603050405020304" pitchFamily="18" charset="0"/>
            </a:endParaRPr>
          </a:p>
          <a:p>
            <a:pPr algn="ctr"/>
            <a:r>
              <a:rPr lang="el-GR" sz="4400" dirty="0">
                <a:effectLst/>
                <a:latin typeface="Times New Roman" panose="02020603050405020304" pitchFamily="18" charset="0"/>
                <a:ea typeface="Times New Roman" panose="02020603050405020304" pitchFamily="18" charset="0"/>
              </a:rPr>
              <a:t>μπορούν να χωριστούν σε δύο υποομάδες: </a:t>
            </a:r>
            <a:r>
              <a:rPr lang="el-GR" sz="4400" dirty="0">
                <a:solidFill>
                  <a:schemeClr val="accent2"/>
                </a:solidFill>
                <a:effectLst/>
                <a:latin typeface="Times New Roman" panose="02020603050405020304" pitchFamily="18" charset="0"/>
                <a:ea typeface="Times New Roman" panose="02020603050405020304" pitchFamily="18" charset="0"/>
              </a:rPr>
              <a:t>το αληθινό </a:t>
            </a:r>
            <a:r>
              <a:rPr lang="el-GR" sz="4400" dirty="0" err="1">
                <a:solidFill>
                  <a:schemeClr val="accent2"/>
                </a:solidFill>
                <a:effectLst/>
                <a:latin typeface="Times New Roman" panose="02020603050405020304" pitchFamily="18" charset="0"/>
                <a:ea typeface="Times New Roman" panose="02020603050405020304" pitchFamily="18" charset="0"/>
              </a:rPr>
              <a:t>νηκτό</a:t>
            </a:r>
            <a:r>
              <a:rPr lang="el-GR" sz="4400" dirty="0">
                <a:solidFill>
                  <a:schemeClr val="accent2"/>
                </a:solidFill>
                <a:effectLst/>
                <a:latin typeface="Times New Roman" panose="02020603050405020304" pitchFamily="18" charset="0"/>
                <a:ea typeface="Times New Roman" panose="02020603050405020304" pitchFamily="18" charset="0"/>
              </a:rPr>
              <a:t> </a:t>
            </a:r>
            <a:r>
              <a:rPr lang="el-GR" sz="4400" dirty="0">
                <a:effectLst/>
                <a:latin typeface="Times New Roman" panose="02020603050405020304" pitchFamily="18" charset="0"/>
                <a:ea typeface="Times New Roman" panose="02020603050405020304" pitchFamily="18" charset="0"/>
              </a:rPr>
              <a:t>και </a:t>
            </a:r>
            <a:r>
              <a:rPr lang="el-GR" sz="4400" dirty="0">
                <a:solidFill>
                  <a:schemeClr val="accent1"/>
                </a:solidFill>
                <a:effectLst/>
                <a:latin typeface="Times New Roman" panose="02020603050405020304" pitchFamily="18" charset="0"/>
                <a:ea typeface="Times New Roman" panose="02020603050405020304" pitchFamily="18" charset="0"/>
              </a:rPr>
              <a:t>το </a:t>
            </a:r>
            <a:r>
              <a:rPr lang="el-GR" sz="4400" dirty="0" err="1">
                <a:solidFill>
                  <a:schemeClr val="accent1"/>
                </a:solidFill>
                <a:effectLst/>
                <a:latin typeface="Times New Roman" panose="02020603050405020304" pitchFamily="18" charset="0"/>
                <a:ea typeface="Times New Roman" panose="02020603050405020304" pitchFamily="18" charset="0"/>
              </a:rPr>
              <a:t>νηκτοβένθος</a:t>
            </a:r>
            <a:r>
              <a:rPr lang="el-GR" sz="4400" dirty="0">
                <a:effectLst/>
                <a:latin typeface="Times New Roman" panose="02020603050405020304" pitchFamily="18" charset="0"/>
                <a:ea typeface="Times New Roman" panose="02020603050405020304" pitchFamily="18" charset="0"/>
              </a:rPr>
              <a:t>.</a:t>
            </a:r>
            <a:endParaRPr lang="el-GR" sz="4400" dirty="0"/>
          </a:p>
        </p:txBody>
      </p:sp>
    </p:spTree>
    <p:extLst>
      <p:ext uri="{BB962C8B-B14F-4D97-AF65-F5344CB8AC3E}">
        <p14:creationId xmlns:p14="http://schemas.microsoft.com/office/powerpoint/2010/main" val="24378872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ABB312-F00F-C0CA-AB8B-8E40F92026FB}"/>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Η πρώτη περιλαμβάνει είδη</a:t>
            </a:r>
            <a:endParaRPr lang="el-GR" dirty="0"/>
          </a:p>
        </p:txBody>
      </p:sp>
      <p:sp>
        <p:nvSpPr>
          <p:cNvPr id="3" name="Θέση περιεχομένου 2">
            <a:extLst>
              <a:ext uri="{FF2B5EF4-FFF2-40B4-BE49-F238E27FC236}">
                <a16:creationId xmlns:a16="http://schemas.microsoft.com/office/drawing/2014/main" id="{943C319C-A6C1-FF1E-2D1C-3314AC439E80}"/>
              </a:ext>
            </a:extLst>
          </p:cNvPr>
          <p:cNvSpPr>
            <a:spLocks noGrp="1"/>
          </p:cNvSpPr>
          <p:nvPr>
            <p:ph idx="1"/>
          </p:nvPr>
        </p:nvSpPr>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που ζουν διαρκώς στην πελαγική ζώνη και η δεύτερη που κολυμπούν κοντά στον βυθό, δίχως να είναι πραγματικά συνδεδεμένα μ’ αυτόν, αλλά ζουν και πιο πάνω (</a:t>
            </a:r>
            <a:r>
              <a:rPr lang="el-GR" sz="3600" dirty="0" err="1">
                <a:effectLst/>
                <a:latin typeface="Times New Roman" panose="02020603050405020304" pitchFamily="18" charset="0"/>
                <a:ea typeface="Times New Roman" panose="02020603050405020304" pitchFamily="18" charset="0"/>
              </a:rPr>
              <a:t>επιβενθικά</a:t>
            </a:r>
            <a:r>
              <a:rPr lang="el-GR" sz="3600" dirty="0">
                <a:effectLst/>
                <a:latin typeface="Times New Roman" panose="02020603050405020304" pitchFamily="18" charset="0"/>
                <a:ea typeface="Times New Roman" panose="02020603050405020304" pitchFamily="18" charset="0"/>
              </a:rPr>
              <a:t>).</a:t>
            </a:r>
            <a:endParaRPr lang="el-GR" sz="3600" dirty="0"/>
          </a:p>
        </p:txBody>
      </p:sp>
    </p:spTree>
    <p:extLst>
      <p:ext uri="{BB962C8B-B14F-4D97-AF65-F5344CB8AC3E}">
        <p14:creationId xmlns:p14="http://schemas.microsoft.com/office/powerpoint/2010/main" val="19611267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475421-0214-56C1-9556-F49D6DDBE041}"/>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Πραγματικά </a:t>
            </a:r>
            <a:r>
              <a:rPr lang="el-GR" sz="4400" dirty="0" err="1">
                <a:effectLst/>
                <a:latin typeface="Times New Roman" panose="02020603050405020304" pitchFamily="18" charset="0"/>
                <a:ea typeface="Times New Roman" panose="02020603050405020304" pitchFamily="18" charset="0"/>
              </a:rPr>
              <a:t>βενθικά</a:t>
            </a:r>
            <a:r>
              <a:rPr lang="el-GR" sz="4400" dirty="0">
                <a:effectLst/>
                <a:latin typeface="Times New Roman" panose="02020603050405020304" pitchFamily="18" charset="0"/>
                <a:ea typeface="Times New Roman" panose="02020603050405020304" pitchFamily="18" charset="0"/>
              </a:rPr>
              <a:t> είναι</a:t>
            </a:r>
            <a:endParaRPr lang="el-GR" dirty="0"/>
          </a:p>
        </p:txBody>
      </p:sp>
      <p:sp>
        <p:nvSpPr>
          <p:cNvPr id="3" name="Θέση περιεχομένου 2">
            <a:extLst>
              <a:ext uri="{FF2B5EF4-FFF2-40B4-BE49-F238E27FC236}">
                <a16:creationId xmlns:a16="http://schemas.microsoft.com/office/drawing/2014/main" id="{52C876B3-5313-8958-2609-EADFBA9696D7}"/>
              </a:ext>
            </a:extLst>
          </p:cNvPr>
          <p:cNvSpPr>
            <a:spLocks noGrp="1"/>
          </p:cNvSpPr>
          <p:nvPr>
            <p:ph idx="1"/>
          </p:nvPr>
        </p:nvSpPr>
        <p:spPr/>
        <p:txBody>
          <a:bodyPr/>
          <a:lstStyle/>
          <a:p>
            <a:pPr algn="ctr"/>
            <a:endParaRPr lang="el-GR" sz="4000"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για παράδειγμα διάφορα μαλάκια, σκώληκες κ.ά., ενώ </a:t>
            </a:r>
            <a:r>
              <a:rPr lang="el-GR" sz="4000" dirty="0" err="1">
                <a:effectLst/>
                <a:latin typeface="Times New Roman" panose="02020603050405020304" pitchFamily="18" charset="0"/>
                <a:ea typeface="Times New Roman" panose="02020603050405020304" pitchFamily="18" charset="0"/>
              </a:rPr>
              <a:t>νηκτοβενθικά</a:t>
            </a:r>
            <a:r>
              <a:rPr lang="el-GR" sz="4000" dirty="0">
                <a:effectLst/>
                <a:latin typeface="Times New Roman" panose="02020603050405020304" pitchFamily="18" charset="0"/>
                <a:ea typeface="Times New Roman" panose="02020603050405020304" pitchFamily="18" charset="0"/>
              </a:rPr>
              <a:t> είναι διάφορα είδη ψαριών.</a:t>
            </a:r>
            <a:endParaRPr lang="el-GR" sz="4000" dirty="0"/>
          </a:p>
        </p:txBody>
      </p:sp>
    </p:spTree>
    <p:extLst>
      <p:ext uri="{BB962C8B-B14F-4D97-AF65-F5344CB8AC3E}">
        <p14:creationId xmlns:p14="http://schemas.microsoft.com/office/powerpoint/2010/main" val="34419366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70622B-F461-39C8-534C-2EFE948617A5}"/>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Πρέπει να λάβουμε υπόψη μας όμως,</a:t>
            </a:r>
            <a:endParaRPr lang="el-GR" dirty="0"/>
          </a:p>
        </p:txBody>
      </p:sp>
      <p:sp>
        <p:nvSpPr>
          <p:cNvPr id="3" name="Θέση περιεχομένου 2">
            <a:extLst>
              <a:ext uri="{FF2B5EF4-FFF2-40B4-BE49-F238E27FC236}">
                <a16:creationId xmlns:a16="http://schemas.microsoft.com/office/drawing/2014/main" id="{64633A31-CC4D-CBE3-7C83-BE1F02C01ACC}"/>
              </a:ext>
            </a:extLst>
          </p:cNvPr>
          <p:cNvSpPr>
            <a:spLocks noGrp="1"/>
          </p:cNvSpPr>
          <p:nvPr>
            <p:ph idx="1"/>
          </p:nvPr>
        </p:nvSpPr>
        <p:spPr/>
        <p:txBody>
          <a:bodyPr/>
          <a:lstStyle/>
          <a:p>
            <a:pPr algn="ctr"/>
            <a:endParaRPr lang="el-GR" sz="4000"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ότι ορισμένα είδη, ιδιαίτερα, ανάμεσα στα ψάρια και στα καρκινοειδή, μπορούν να είναι </a:t>
            </a:r>
            <a:r>
              <a:rPr lang="el-GR" sz="4000" dirty="0" err="1">
                <a:effectLst/>
                <a:latin typeface="Times New Roman" panose="02020603050405020304" pitchFamily="18" charset="0"/>
                <a:ea typeface="Times New Roman" panose="02020603050405020304" pitchFamily="18" charset="0"/>
              </a:rPr>
              <a:t>νηκτοβενθικά</a:t>
            </a:r>
            <a:r>
              <a:rPr lang="el-GR" sz="4000" dirty="0">
                <a:effectLst/>
                <a:latin typeface="Times New Roman" panose="02020603050405020304" pitchFamily="18" charset="0"/>
                <a:ea typeface="Times New Roman" panose="02020603050405020304" pitchFamily="18" charset="0"/>
              </a:rPr>
              <a:t> την ημέρα και νηκτικά τη νύχτα.  </a:t>
            </a:r>
          </a:p>
          <a:p>
            <a:endParaRPr lang="el-GR" dirty="0"/>
          </a:p>
        </p:txBody>
      </p:sp>
    </p:spTree>
    <p:extLst>
      <p:ext uri="{BB962C8B-B14F-4D97-AF65-F5344CB8AC3E}">
        <p14:creationId xmlns:p14="http://schemas.microsoft.com/office/powerpoint/2010/main" val="42413154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9DB50-0458-1894-C751-C8E5F71E7EB9}"/>
              </a:ext>
            </a:extLst>
          </p:cNvPr>
          <p:cNvSpPr>
            <a:spLocks noGrp="1"/>
          </p:cNvSpPr>
          <p:nvPr>
            <p:ph type="title"/>
          </p:nvPr>
        </p:nvSpPr>
        <p:spPr/>
        <p:txBody>
          <a:bodyPr/>
          <a:lstStyle/>
          <a:p>
            <a:r>
              <a:rPr lang="el-GR" sz="4400" b="1" dirty="0">
                <a:effectLst/>
                <a:latin typeface="Times New Roman" panose="02020603050405020304" pitchFamily="18" charset="0"/>
                <a:ea typeface="Times New Roman" panose="02020603050405020304" pitchFamily="18" charset="0"/>
              </a:rPr>
              <a:t>Ψάρια</a:t>
            </a:r>
            <a:br>
              <a:rPr lang="el-GR" sz="4400" dirty="0">
                <a:effectLst/>
                <a:latin typeface="Times New Roman" panose="02020603050405020304" pitchFamily="18" charset="0"/>
                <a:ea typeface="Times New Roman" panose="02020603050405020304" pitchFamily="18" charset="0"/>
              </a:rPr>
            </a:br>
            <a:endParaRPr lang="el-GR" dirty="0"/>
          </a:p>
        </p:txBody>
      </p:sp>
      <p:sp>
        <p:nvSpPr>
          <p:cNvPr id="3" name="Content Placeholder 2">
            <a:extLst>
              <a:ext uri="{FF2B5EF4-FFF2-40B4-BE49-F238E27FC236}">
                <a16:creationId xmlns:a16="http://schemas.microsoft.com/office/drawing/2014/main" id="{B94DCBF9-F801-BD15-F112-AC5AC62CC7B5}"/>
              </a:ext>
            </a:extLst>
          </p:cNvPr>
          <p:cNvSpPr>
            <a:spLocks noGrp="1"/>
          </p:cNvSpPr>
          <p:nvPr>
            <p:ph idx="1"/>
          </p:nvPr>
        </p:nvSpPr>
        <p:spPr>
          <a:xfrm>
            <a:off x="0" y="1981200"/>
            <a:ext cx="9144000" cy="4114800"/>
          </a:xfrm>
        </p:spPr>
        <p:txBody>
          <a:bodyPr/>
          <a:lstStyle/>
          <a:p>
            <a:pPr algn="ctr">
              <a:buNone/>
            </a:pPr>
            <a:endParaRPr lang="el-GR" dirty="0">
              <a:effectLst/>
              <a:latin typeface="Times New Roman" panose="02020603050405020304" pitchFamily="18" charset="0"/>
              <a:ea typeface="Times New Roman" panose="02020603050405020304" pitchFamily="18" charset="0"/>
            </a:endParaRPr>
          </a:p>
          <a:p>
            <a:pPr algn="ctr">
              <a:buNone/>
            </a:pPr>
            <a:r>
              <a:rPr lang="el-GR" sz="3600" dirty="0">
                <a:effectLst/>
                <a:latin typeface="Times New Roman" panose="02020603050405020304" pitchFamily="18" charset="0"/>
                <a:ea typeface="Times New Roman" panose="02020603050405020304" pitchFamily="18" charset="0"/>
              </a:rPr>
              <a:t>Τα περισσότερα ψάρια ζουν και τρέφονται σε μια περιοχή, μερικά όμως, μεταναστεύουν σε μεγάλες αποστάσεις. Ανάδρομα (</a:t>
            </a:r>
            <a:r>
              <a:rPr lang="el-GR" sz="3600" b="1" dirty="0">
                <a:effectLst/>
                <a:latin typeface="Times New Roman" panose="02020603050405020304" pitchFamily="18" charset="0"/>
                <a:ea typeface="Times New Roman" panose="02020603050405020304" pitchFamily="18" charset="0"/>
              </a:rPr>
              <a:t>ανάδρομος:</a:t>
            </a:r>
            <a:r>
              <a:rPr lang="el-GR" sz="3600" dirty="0">
                <a:effectLst/>
                <a:latin typeface="Times New Roman" panose="02020603050405020304" pitchFamily="18" charset="0"/>
                <a:ea typeface="Times New Roman" panose="02020603050405020304" pitchFamily="18" charset="0"/>
              </a:rPr>
              <a:t> που κινείται προς τα πίσω ή προς τα επάνω. </a:t>
            </a:r>
            <a:endParaRPr lang="el-GR" sz="3600" dirty="0"/>
          </a:p>
        </p:txBody>
      </p:sp>
    </p:spTree>
    <p:extLst>
      <p:ext uri="{BB962C8B-B14F-4D97-AF65-F5344CB8AC3E}">
        <p14:creationId xmlns:p14="http://schemas.microsoft.com/office/powerpoint/2010/main" val="11361918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BE0E6-1750-27EC-FCD5-9540E43565F2}"/>
              </a:ext>
            </a:extLst>
          </p:cNvPr>
          <p:cNvSpPr>
            <a:spLocks noGrp="1"/>
          </p:cNvSpPr>
          <p:nvPr>
            <p:ph type="title"/>
          </p:nvPr>
        </p:nvSpPr>
        <p:spPr/>
        <p:txBody>
          <a:bodyPr/>
          <a:lstStyle/>
          <a:p>
            <a:r>
              <a:rPr lang="el-GR" b="1" dirty="0">
                <a:effectLst/>
                <a:latin typeface="Times New Roman" panose="02020603050405020304" pitchFamily="18" charset="0"/>
                <a:ea typeface="Times New Roman" panose="02020603050405020304" pitchFamily="18" charset="0"/>
              </a:rPr>
              <a:t>.</a:t>
            </a:r>
            <a:r>
              <a:rPr lang="el-GR" dirty="0">
                <a:effectLst/>
                <a:latin typeface="Times New Roman" panose="02020603050405020304" pitchFamily="18" charset="0"/>
                <a:ea typeface="Times New Roman" panose="02020603050405020304" pitchFamily="18" charset="0"/>
              </a:rPr>
              <a:t> (ζωολ.) Ανάδρομοι ιχθύες, </a:t>
            </a:r>
            <a:endParaRPr lang="el-GR" dirty="0"/>
          </a:p>
        </p:txBody>
      </p:sp>
      <p:sp>
        <p:nvSpPr>
          <p:cNvPr id="3" name="Content Placeholder 2">
            <a:extLst>
              <a:ext uri="{FF2B5EF4-FFF2-40B4-BE49-F238E27FC236}">
                <a16:creationId xmlns:a16="http://schemas.microsoft.com/office/drawing/2014/main" id="{733AD49B-A57D-2783-AD1E-808E72F7E625}"/>
              </a:ext>
            </a:extLst>
          </p:cNvPr>
          <p:cNvSpPr>
            <a:spLocks noGrp="1"/>
          </p:cNvSpPr>
          <p:nvPr>
            <p:ph idx="1"/>
          </p:nvPr>
        </p:nvSpPr>
        <p:spPr/>
        <p:txBody>
          <a:bodyPr/>
          <a:lstStyle/>
          <a:p>
            <a:pPr algn="ctr"/>
            <a:endParaRPr lang="el-GR" b="1"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που ανεβαίνουν από τη θάλασσα στα ποτάμια για αναπαραγωγή) ψάρια, όπως ο σολομός, αποθέτουν τα αυγά τους στους ποταμούς, αλλά ωριμάζουν στον ωκεανό ή στη θάλασσα.</a:t>
            </a:r>
            <a:endParaRPr lang="el-GR" sz="3600" dirty="0"/>
          </a:p>
        </p:txBody>
      </p:sp>
    </p:spTree>
    <p:extLst>
      <p:ext uri="{BB962C8B-B14F-4D97-AF65-F5344CB8AC3E}">
        <p14:creationId xmlns:p14="http://schemas.microsoft.com/office/powerpoint/2010/main" val="23922856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8308-5DA0-4487-51C0-D98ED50D5084}"/>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Αντίθετα, τα κατάδρομα ψάρια</a:t>
            </a:r>
            <a:endParaRPr lang="el-GR" dirty="0"/>
          </a:p>
        </p:txBody>
      </p:sp>
      <p:sp>
        <p:nvSpPr>
          <p:cNvPr id="3" name="Content Placeholder 2">
            <a:extLst>
              <a:ext uri="{FF2B5EF4-FFF2-40B4-BE49-F238E27FC236}">
                <a16:creationId xmlns:a16="http://schemas.microsoft.com/office/drawing/2014/main" id="{2418C4CE-CF19-4724-8BE8-1693546D8AA4}"/>
              </a:ext>
            </a:extLst>
          </p:cNvPr>
          <p:cNvSpPr>
            <a:spLocks noGrp="1"/>
          </p:cNvSpPr>
          <p:nvPr>
            <p:ph idx="1"/>
          </p:nvPr>
        </p:nvSpPr>
        <p:spPr/>
        <p:txBody>
          <a:bodyPr/>
          <a:lstStyle/>
          <a:p>
            <a:pPr algn="ctr"/>
            <a:endParaRPr lang="el-GR" sz="4000"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ωριμάζουν στα γλυκά νερά, επιστρέφουν όμως στη θάλασσα για να αναπαραχθούν. </a:t>
            </a:r>
          </a:p>
          <a:p>
            <a:endParaRPr lang="el-GR" dirty="0"/>
          </a:p>
        </p:txBody>
      </p:sp>
    </p:spTree>
    <p:extLst>
      <p:ext uri="{BB962C8B-B14F-4D97-AF65-F5344CB8AC3E}">
        <p14:creationId xmlns:p14="http://schemas.microsoft.com/office/powerpoint/2010/main" val="36394852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DBFC06-F81D-0142-B564-479082EB78A8}"/>
              </a:ext>
            </a:extLst>
          </p:cNvPr>
          <p:cNvSpPr>
            <a:spLocks noGrp="1"/>
          </p:cNvSpPr>
          <p:nvPr>
            <p:ph type="title"/>
          </p:nvPr>
        </p:nvSpPr>
        <p:spPr/>
        <p:txBody>
          <a:bodyPr/>
          <a:lstStyle/>
          <a:p>
            <a:r>
              <a:rPr lang="el-GR" dirty="0"/>
              <a:t>Αμφίδρομα είναι τα ψάρια</a:t>
            </a:r>
          </a:p>
        </p:txBody>
      </p:sp>
      <p:sp>
        <p:nvSpPr>
          <p:cNvPr id="3" name="Θέση περιεχομένου 2">
            <a:extLst>
              <a:ext uri="{FF2B5EF4-FFF2-40B4-BE49-F238E27FC236}">
                <a16:creationId xmlns:a16="http://schemas.microsoft.com/office/drawing/2014/main" id="{DFD0604F-61C5-8F7D-1F9F-BE1E20F1A0FA}"/>
              </a:ext>
            </a:extLst>
          </p:cNvPr>
          <p:cNvSpPr>
            <a:spLocks noGrp="1"/>
          </p:cNvSpPr>
          <p:nvPr>
            <p:ph idx="1"/>
          </p:nvPr>
        </p:nvSpPr>
        <p:spPr/>
        <p:txBody>
          <a:bodyPr/>
          <a:lstStyle/>
          <a:p>
            <a:pPr algn="ctr"/>
            <a:endParaRPr lang="el-GR" sz="4000" dirty="0"/>
          </a:p>
          <a:p>
            <a:pPr algn="ctr"/>
            <a:r>
              <a:rPr lang="el-GR" sz="4000" dirty="0"/>
              <a:t>που μεταναστεύουν από τα γλυκά νερά στη θάλασσα και αντίστροφα, με σκοπό την αναζήτηση πεδίων διατροφής και διαχείμασης.</a:t>
            </a:r>
          </a:p>
        </p:txBody>
      </p:sp>
    </p:spTree>
    <p:extLst>
      <p:ext uri="{BB962C8B-B14F-4D97-AF65-F5344CB8AC3E}">
        <p14:creationId xmlns:p14="http://schemas.microsoft.com/office/powerpoint/2010/main" val="1463319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A9C057-94AD-0EC0-A8DA-C7356E12970A}"/>
              </a:ext>
            </a:extLst>
          </p:cNvPr>
          <p:cNvSpPr>
            <a:spLocks noGrp="1"/>
          </p:cNvSpPr>
          <p:nvPr>
            <p:ph type="title"/>
          </p:nvPr>
        </p:nvSpPr>
        <p:spPr>
          <a:xfrm>
            <a:off x="0" y="609600"/>
            <a:ext cx="9144000" cy="1143000"/>
          </a:xfrm>
        </p:spPr>
        <p:txBody>
          <a:bodyPr/>
          <a:lstStyle/>
          <a:p>
            <a:r>
              <a:rPr lang="el-GR" dirty="0">
                <a:effectLst/>
                <a:latin typeface="Times New Roman" panose="02020603050405020304" pitchFamily="18" charset="0"/>
                <a:ea typeface="Times New Roman" panose="02020603050405020304" pitchFamily="18" charset="0"/>
              </a:rPr>
              <a:t>Αλλαγές στους πληθυσμούς μπορεί να συμβαίνουν και για άλλους λόγους,</a:t>
            </a:r>
            <a:endParaRPr lang="el-GR" dirty="0"/>
          </a:p>
        </p:txBody>
      </p:sp>
      <p:sp>
        <p:nvSpPr>
          <p:cNvPr id="3" name="Θέση περιεχομένου 2">
            <a:extLst>
              <a:ext uri="{FF2B5EF4-FFF2-40B4-BE49-F238E27FC236}">
                <a16:creationId xmlns:a16="http://schemas.microsoft.com/office/drawing/2014/main" id="{C3A8D94F-2B20-1AC3-5168-35213A8765BA}"/>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εκτός από τη θερμοκρασία και τον ανταγωνισμό. Για παράδειγμα, μετά από λίπανση με ιχνοστοιχεία της </a:t>
            </a:r>
            <a:r>
              <a:rPr lang="en-US" dirty="0">
                <a:effectLst/>
                <a:latin typeface="Times New Roman" panose="02020603050405020304" pitchFamily="18" charset="0"/>
                <a:ea typeface="Times New Roman" panose="02020603050405020304" pitchFamily="18" charset="0"/>
              </a:rPr>
              <a:t>Castle Lake </a:t>
            </a:r>
            <a:r>
              <a:rPr lang="el-GR" dirty="0">
                <a:effectLst/>
                <a:latin typeface="Times New Roman" panose="02020603050405020304" pitchFamily="18" charset="0"/>
                <a:ea typeface="Times New Roman" panose="02020603050405020304" pitchFamily="18" charset="0"/>
              </a:rPr>
              <a:t>στην Καλιφόρνια τα είδη </a:t>
            </a:r>
            <a:r>
              <a:rPr lang="en-US" dirty="0">
                <a:effectLst/>
                <a:latin typeface="Times New Roman" panose="02020603050405020304" pitchFamily="18" charset="0"/>
                <a:ea typeface="Times New Roman" panose="02020603050405020304" pitchFamily="18" charset="0"/>
              </a:rPr>
              <a:t>Daphnia rosea </a:t>
            </a:r>
            <a:r>
              <a:rPr lang="el-GR" dirty="0">
                <a:effectLst/>
                <a:latin typeface="Times New Roman" panose="02020603050405020304" pitchFamily="18" charset="0"/>
                <a:ea typeface="Times New Roman" panose="02020603050405020304" pitchFamily="18" charset="0"/>
              </a:rPr>
              <a:t>και </a:t>
            </a:r>
            <a:r>
              <a:rPr lang="en-US" dirty="0" err="1">
                <a:effectLst/>
                <a:latin typeface="Times New Roman" panose="02020603050405020304" pitchFamily="18" charset="0"/>
                <a:ea typeface="Times New Roman" panose="02020603050405020304" pitchFamily="18" charset="0"/>
              </a:rPr>
              <a:t>Diaptomus</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novamexicanus</a:t>
            </a:r>
            <a:r>
              <a:rPr lang="en-US" dirty="0">
                <a:effectLst/>
                <a:latin typeface="Times New Roman" panose="02020603050405020304" pitchFamily="18" charset="0"/>
                <a:ea typeface="Times New Roman" panose="02020603050405020304" pitchFamily="18" charset="0"/>
              </a:rPr>
              <a:t> </a:t>
            </a:r>
            <a:r>
              <a:rPr lang="el-GR" dirty="0">
                <a:effectLst/>
                <a:latin typeface="Times New Roman" panose="02020603050405020304" pitchFamily="18" charset="0"/>
                <a:ea typeface="Times New Roman" panose="02020603050405020304" pitchFamily="18" charset="0"/>
              </a:rPr>
              <a:t>αυξήθηκαν δραματικά. </a:t>
            </a:r>
          </a:p>
          <a:p>
            <a:endParaRPr lang="el-GR" dirty="0"/>
          </a:p>
        </p:txBody>
      </p:sp>
    </p:spTree>
    <p:extLst>
      <p:ext uri="{BB962C8B-B14F-4D97-AF65-F5344CB8AC3E}">
        <p14:creationId xmlns:p14="http://schemas.microsoft.com/office/powerpoint/2010/main" val="20111073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38624-D076-430E-3835-BE67C4BB4953}"/>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Οι πιο πολλές ανθρώπινες δραστηριότητες σε λίμνες,</a:t>
            </a:r>
            <a:endParaRPr lang="el-GR" dirty="0"/>
          </a:p>
        </p:txBody>
      </p:sp>
      <p:sp>
        <p:nvSpPr>
          <p:cNvPr id="3" name="Content Placeholder 2">
            <a:extLst>
              <a:ext uri="{FF2B5EF4-FFF2-40B4-BE49-F238E27FC236}">
                <a16:creationId xmlns:a16="http://schemas.microsoft.com/office/drawing/2014/main" id="{D3525A04-4EF4-DFFF-DDB7-3208544454BF}"/>
              </a:ext>
            </a:extLst>
          </p:cNvPr>
          <p:cNvSpPr>
            <a:spLocks noGrp="1"/>
          </p:cNvSpPr>
          <p:nvPr>
            <p:ph idx="1"/>
          </p:nvPr>
        </p:nvSpPr>
        <p:spPr/>
        <p:txBody>
          <a:bodyPr/>
          <a:lstStyle/>
          <a:p>
            <a:pPr algn="ctr"/>
            <a:endParaRPr lang="el-GR" sz="4400" dirty="0">
              <a:effectLst/>
              <a:latin typeface="Times New Roman" panose="02020603050405020304" pitchFamily="18" charset="0"/>
              <a:ea typeface="Times New Roman" panose="02020603050405020304" pitchFamily="18" charset="0"/>
            </a:endParaRPr>
          </a:p>
          <a:p>
            <a:pPr algn="ctr"/>
            <a:r>
              <a:rPr lang="el-GR" sz="4400" dirty="0">
                <a:effectLst/>
                <a:latin typeface="Times New Roman" panose="02020603050405020304" pitchFamily="18" charset="0"/>
                <a:ea typeface="Times New Roman" panose="02020603050405020304" pitchFamily="18" charset="0"/>
              </a:rPr>
              <a:t>ποταμούς και εκβολές ελάττωσαν τους αυτόχθονους ιχθυοπληθυσμούς.</a:t>
            </a:r>
            <a:endParaRPr lang="el-GR" sz="4400" dirty="0"/>
          </a:p>
        </p:txBody>
      </p:sp>
    </p:spTree>
    <p:extLst>
      <p:ext uri="{BB962C8B-B14F-4D97-AF65-F5344CB8AC3E}">
        <p14:creationId xmlns:p14="http://schemas.microsoft.com/office/powerpoint/2010/main" val="13217816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CE3B7-475E-BB63-F37A-167BBE6D88A1}"/>
              </a:ext>
            </a:extLst>
          </p:cNvPr>
          <p:cNvSpPr>
            <a:spLocks noGrp="1"/>
          </p:cNvSpPr>
          <p:nvPr>
            <p:ph type="title"/>
          </p:nvPr>
        </p:nvSpPr>
        <p:spPr/>
        <p:txBody>
          <a:bodyPr/>
          <a:lstStyle/>
          <a:p>
            <a:r>
              <a:rPr lang="el-GR" dirty="0">
                <a:effectLst/>
                <a:latin typeface="Times New Roman" panose="02020603050405020304" pitchFamily="18" charset="0"/>
                <a:ea typeface="Times New Roman" panose="02020603050405020304" pitchFamily="18" charset="0"/>
              </a:rPr>
              <a:t>Οι συνέπειες αυτές συχνά επιδεινώνονται</a:t>
            </a:r>
            <a:endParaRPr lang="el-GR" dirty="0"/>
          </a:p>
        </p:txBody>
      </p:sp>
      <p:sp>
        <p:nvSpPr>
          <p:cNvPr id="3" name="Content Placeholder 2">
            <a:extLst>
              <a:ext uri="{FF2B5EF4-FFF2-40B4-BE49-F238E27FC236}">
                <a16:creationId xmlns:a16="http://schemas.microsoft.com/office/drawing/2014/main" id="{0DF652A4-3EC1-7F15-6CBB-2A8E654ECFF7}"/>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με εισαγωγές αλλόχθονων ψαριών, τα οποία εκτιμούν οι ψαράδες ή είναι εμπορικά επιθυμητά. Ο κυπρίνος εισήχθηκε στα περισσότερα νερά της Β. Αμερικής και διάφορα ψάρια μετακινήθηκαν μακρύτερα από την κανονική τους διασπορά.</a:t>
            </a:r>
            <a:endParaRPr lang="el-GR" dirty="0"/>
          </a:p>
        </p:txBody>
      </p:sp>
    </p:spTree>
    <p:extLst>
      <p:ext uri="{BB962C8B-B14F-4D97-AF65-F5344CB8AC3E}">
        <p14:creationId xmlns:p14="http://schemas.microsoft.com/office/powerpoint/2010/main" val="4521380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FF4DB-928A-7FA6-20EE-F62E981575FA}"/>
              </a:ext>
            </a:extLst>
          </p:cNvPr>
          <p:cNvSpPr>
            <a:spLocks noGrp="1"/>
          </p:cNvSpPr>
          <p:nvPr>
            <p:ph type="title"/>
          </p:nvPr>
        </p:nvSpPr>
        <p:spPr/>
        <p:txBody>
          <a:bodyPr/>
          <a:lstStyle/>
          <a:p>
            <a:r>
              <a:rPr lang="el-GR" dirty="0">
                <a:effectLst/>
                <a:latin typeface="Times New Roman" panose="02020603050405020304" pitchFamily="18" charset="0"/>
                <a:ea typeface="Times New Roman" panose="02020603050405020304" pitchFamily="18" charset="0"/>
              </a:rPr>
              <a:t>Ένα λυπηρό παράδειγμα πολιτιστικής επίδρασης είναι</a:t>
            </a:r>
            <a:endParaRPr lang="el-GR" dirty="0"/>
          </a:p>
        </p:txBody>
      </p:sp>
      <p:sp>
        <p:nvSpPr>
          <p:cNvPr id="3" name="Content Placeholder 2">
            <a:extLst>
              <a:ext uri="{FF2B5EF4-FFF2-40B4-BE49-F238E27FC236}">
                <a16:creationId xmlns:a16="http://schemas.microsoft.com/office/drawing/2014/main" id="{7EDEAA7B-2B99-B2C3-7609-D144CAD66C49}"/>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η λιμναία πέστροφα και το ασπρόψαρο, όπου δύο ποιοτικά εξαιρετικά σαλμονοειδή αποδεκατίστηκαν από την υπεραλίευση, καθώς και από τη θήρευση της λάμπρενας η οποία εισέβαλε στη λίμνη.</a:t>
            </a:r>
            <a:endParaRPr lang="el-GR" dirty="0"/>
          </a:p>
        </p:txBody>
      </p:sp>
    </p:spTree>
    <p:extLst>
      <p:ext uri="{BB962C8B-B14F-4D97-AF65-F5344CB8AC3E}">
        <p14:creationId xmlns:p14="http://schemas.microsoft.com/office/powerpoint/2010/main" val="39511044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DBDD9-36A6-6CA0-F1DD-68D5723C5543}"/>
              </a:ext>
            </a:extLst>
          </p:cNvPr>
          <p:cNvSpPr>
            <a:spLocks noGrp="1"/>
          </p:cNvSpPr>
          <p:nvPr>
            <p:ph type="title"/>
          </p:nvPr>
        </p:nvSpPr>
        <p:spPr/>
        <p:txBody>
          <a:bodyPr/>
          <a:lstStyle/>
          <a:p>
            <a:r>
              <a:rPr lang="el-GR" dirty="0"/>
              <a:t>Η λιμναία πέστροφα</a:t>
            </a:r>
          </a:p>
        </p:txBody>
      </p:sp>
      <p:sp>
        <p:nvSpPr>
          <p:cNvPr id="3" name="Content Placeholder 2">
            <a:extLst>
              <a:ext uri="{FF2B5EF4-FFF2-40B4-BE49-F238E27FC236}">
                <a16:creationId xmlns:a16="http://schemas.microsoft.com/office/drawing/2014/main" id="{DDF4E766-DE5C-037F-4685-AE7B09A4CB48}"/>
              </a:ext>
            </a:extLst>
          </p:cNvPr>
          <p:cNvSpPr>
            <a:spLocks noGrp="1"/>
          </p:cNvSpPr>
          <p:nvPr>
            <p:ph idx="1"/>
          </p:nvPr>
        </p:nvSpPr>
        <p:spPr/>
        <p:txBody>
          <a:bodyPr/>
          <a:lstStyle/>
          <a:p>
            <a:endParaRPr lang="el-GR"/>
          </a:p>
        </p:txBody>
      </p:sp>
      <p:pic>
        <p:nvPicPr>
          <p:cNvPr id="1026" name="Picture 2">
            <a:extLst>
              <a:ext uri="{FF2B5EF4-FFF2-40B4-BE49-F238E27FC236}">
                <a16:creationId xmlns:a16="http://schemas.microsoft.com/office/drawing/2014/main" id="{5706FFA9-4ADD-55E4-4C71-18FD215B0F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81200"/>
            <a:ext cx="77724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944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2AA57-3281-DD28-778C-F8194E18A182}"/>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Εισαγωγές αλόζας και οσμηρού</a:t>
            </a:r>
            <a:endParaRPr lang="el-GR" dirty="0"/>
          </a:p>
        </p:txBody>
      </p:sp>
      <p:sp>
        <p:nvSpPr>
          <p:cNvPr id="3" name="Content Placeholder 2">
            <a:extLst>
              <a:ext uri="{FF2B5EF4-FFF2-40B4-BE49-F238E27FC236}">
                <a16:creationId xmlns:a16="http://schemas.microsoft.com/office/drawing/2014/main" id="{70C31E9F-4FEE-0FD3-E357-8923FF311DF6}"/>
              </a:ext>
            </a:extLst>
          </p:cNvPr>
          <p:cNvSpPr>
            <a:spLocks noGrp="1"/>
          </p:cNvSpPr>
          <p:nvPr>
            <p:ph idx="1"/>
          </p:nvPr>
        </p:nvSpPr>
        <p:spPr/>
        <p:txBody>
          <a:bodyPr/>
          <a:lstStyle/>
          <a:p>
            <a:pPr algn="ctr"/>
            <a:endParaRPr lang="el-GR" sz="4000"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ελάττωσαν τα αποθέματα άλλων σαλμονοειδών, ενώ το στουριόνι υπεραλιεύτηκε και ο τόπος της αναπαραγωγής του καταστράφηκε.</a:t>
            </a:r>
            <a:endParaRPr lang="el-GR" sz="4000" dirty="0"/>
          </a:p>
        </p:txBody>
      </p:sp>
    </p:spTree>
    <p:extLst>
      <p:ext uri="{BB962C8B-B14F-4D97-AF65-F5344CB8AC3E}">
        <p14:creationId xmlns:p14="http://schemas.microsoft.com/office/powerpoint/2010/main" val="29142109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4341D-BB80-AB2C-14E0-669C6E6B7CC6}"/>
              </a:ext>
            </a:extLst>
          </p:cNvPr>
          <p:cNvSpPr>
            <a:spLocks noGrp="1"/>
          </p:cNvSpPr>
          <p:nvPr>
            <p:ph type="title"/>
          </p:nvPr>
        </p:nvSpPr>
        <p:spPr/>
        <p:txBody>
          <a:bodyPr/>
          <a:lstStyle/>
          <a:p>
            <a:r>
              <a:rPr lang="el-GR" dirty="0"/>
              <a:t>Αλόζα</a:t>
            </a:r>
          </a:p>
        </p:txBody>
      </p:sp>
      <p:sp>
        <p:nvSpPr>
          <p:cNvPr id="3" name="Content Placeholder 2">
            <a:extLst>
              <a:ext uri="{FF2B5EF4-FFF2-40B4-BE49-F238E27FC236}">
                <a16:creationId xmlns:a16="http://schemas.microsoft.com/office/drawing/2014/main" id="{61472A1A-4E5D-5852-A63A-2AD53062DCA6}"/>
              </a:ext>
            </a:extLst>
          </p:cNvPr>
          <p:cNvSpPr>
            <a:spLocks noGrp="1"/>
          </p:cNvSpPr>
          <p:nvPr>
            <p:ph idx="1"/>
          </p:nvPr>
        </p:nvSpPr>
        <p:spPr/>
        <p:txBody>
          <a:bodyPr/>
          <a:lstStyle/>
          <a:p>
            <a:endParaRPr lang="el-GR"/>
          </a:p>
        </p:txBody>
      </p:sp>
      <p:pic>
        <p:nvPicPr>
          <p:cNvPr id="2050" name="Picture 2" descr="Aloza – Wikipedia, wolna encyklopedia">
            <a:extLst>
              <a:ext uri="{FF2B5EF4-FFF2-40B4-BE49-F238E27FC236}">
                <a16:creationId xmlns:a16="http://schemas.microsoft.com/office/drawing/2014/main" id="{17049163-AE51-3027-5BBE-9911C0F39D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 y="1981200"/>
            <a:ext cx="7772401" cy="3824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9793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079C5-5E14-D8FD-6C31-195DBED3080E}"/>
              </a:ext>
            </a:extLst>
          </p:cNvPr>
          <p:cNvSpPr>
            <a:spLocks noGrp="1"/>
          </p:cNvSpPr>
          <p:nvPr>
            <p:ph type="title"/>
          </p:nvPr>
        </p:nvSpPr>
        <p:spPr/>
        <p:txBody>
          <a:bodyPr/>
          <a:lstStyle/>
          <a:p>
            <a:r>
              <a:rPr lang="el-GR" dirty="0"/>
              <a:t>Οσμηρός</a:t>
            </a:r>
          </a:p>
        </p:txBody>
      </p:sp>
      <p:sp>
        <p:nvSpPr>
          <p:cNvPr id="3" name="Content Placeholder 2">
            <a:extLst>
              <a:ext uri="{FF2B5EF4-FFF2-40B4-BE49-F238E27FC236}">
                <a16:creationId xmlns:a16="http://schemas.microsoft.com/office/drawing/2014/main" id="{F9FDE161-C98F-D0D1-EA4C-0377E513106E}"/>
              </a:ext>
            </a:extLst>
          </p:cNvPr>
          <p:cNvSpPr>
            <a:spLocks noGrp="1"/>
          </p:cNvSpPr>
          <p:nvPr>
            <p:ph idx="1"/>
          </p:nvPr>
        </p:nvSpPr>
        <p:spPr/>
        <p:txBody>
          <a:bodyPr/>
          <a:lstStyle/>
          <a:p>
            <a:endParaRPr lang="el-GR"/>
          </a:p>
        </p:txBody>
      </p:sp>
      <p:pic>
        <p:nvPicPr>
          <p:cNvPr id="3074" name="Picture 2">
            <a:extLst>
              <a:ext uri="{FF2B5EF4-FFF2-40B4-BE49-F238E27FC236}">
                <a16:creationId xmlns:a16="http://schemas.microsoft.com/office/drawing/2014/main" id="{C2C5DC6E-EFAF-6616-3DE0-60EF563346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81200"/>
            <a:ext cx="8458200" cy="4844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810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461B8-610C-FF03-F6DB-E8BA4AAA447D}"/>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Σε υδατοσυλλογές, η προσεκτική διαχείριση</a:t>
            </a:r>
            <a:endParaRPr lang="el-GR" dirty="0"/>
          </a:p>
        </p:txBody>
      </p:sp>
      <p:sp>
        <p:nvSpPr>
          <p:cNvPr id="3" name="Content Placeholder 2">
            <a:extLst>
              <a:ext uri="{FF2B5EF4-FFF2-40B4-BE49-F238E27FC236}">
                <a16:creationId xmlns:a16="http://schemas.microsoft.com/office/drawing/2014/main" id="{992CCAC7-EA5B-E282-5E75-343222E4A8F3}"/>
              </a:ext>
            </a:extLst>
          </p:cNvPr>
          <p:cNvSpPr>
            <a:spLocks noGrp="1"/>
          </p:cNvSpPr>
          <p:nvPr>
            <p:ph idx="1"/>
          </p:nvPr>
        </p:nvSpPr>
        <p:spPr>
          <a:xfrm>
            <a:off x="0" y="1981200"/>
            <a:ext cx="9108504" cy="4114800"/>
          </a:xfrm>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μπορεί να διατηρήσει ή ακόμη να αυξήσει την αλιευτική παραγωγή έναντι αυτής του αρχικού ποτάμιου συστήματος, αλλά αυτό συνήθως, εμπεριέχει σημαντική αλλαγή της σύνθεσης των αυτόχθονων ειδών.</a:t>
            </a:r>
            <a:endParaRPr lang="el-GR" sz="3600" dirty="0"/>
          </a:p>
        </p:txBody>
      </p:sp>
    </p:spTree>
    <p:extLst>
      <p:ext uri="{BB962C8B-B14F-4D97-AF65-F5344CB8AC3E}">
        <p14:creationId xmlns:p14="http://schemas.microsoft.com/office/powerpoint/2010/main" val="25130974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4571-182E-66A6-94B2-D02AA135735C}"/>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Σε κάθε βιομάζα νερού, η ολική βιομάζα των ψαριών</a:t>
            </a:r>
            <a:endParaRPr lang="el-GR" dirty="0"/>
          </a:p>
        </p:txBody>
      </p:sp>
      <p:sp>
        <p:nvSpPr>
          <p:cNvPr id="3" name="Content Placeholder 2">
            <a:extLst>
              <a:ext uri="{FF2B5EF4-FFF2-40B4-BE49-F238E27FC236}">
                <a16:creationId xmlns:a16="http://schemas.microsoft.com/office/drawing/2014/main" id="{00CA2897-0C00-9C1D-5C6B-32064E175A02}"/>
              </a:ext>
            </a:extLst>
          </p:cNvPr>
          <p:cNvSpPr>
            <a:spLocks noGrp="1"/>
          </p:cNvSpPr>
          <p:nvPr>
            <p:ph idx="1"/>
          </p:nvPr>
        </p:nvSpPr>
        <p:spPr/>
        <p:txBody>
          <a:bodyPr/>
          <a:lstStyle/>
          <a:p>
            <a:pPr algn="ctr"/>
            <a:endParaRPr lang="el-GR" sz="4000"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μπορεί να είναι περίπου η ίδια από χρόνο σε χρόνο, αλλά υπάρχει συνήθως, αξιοσημείωτη διακύμανση στο μέγεθος των διάφορων ηλικιακών κλάσεων.</a:t>
            </a:r>
            <a:endParaRPr lang="el-GR" sz="4000" dirty="0"/>
          </a:p>
        </p:txBody>
      </p:sp>
    </p:spTree>
    <p:extLst>
      <p:ext uri="{BB962C8B-B14F-4D97-AF65-F5344CB8AC3E}">
        <p14:creationId xmlns:p14="http://schemas.microsoft.com/office/powerpoint/2010/main" val="15978037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5D997-88FE-93CB-41D6-4159A12F3806}"/>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Η επιτυχία ή η αποτυχία</a:t>
            </a:r>
            <a:endParaRPr lang="el-GR" dirty="0"/>
          </a:p>
        </p:txBody>
      </p:sp>
      <p:sp>
        <p:nvSpPr>
          <p:cNvPr id="3" name="Content Placeholder 2">
            <a:extLst>
              <a:ext uri="{FF2B5EF4-FFF2-40B4-BE49-F238E27FC236}">
                <a16:creationId xmlns:a16="http://schemas.microsoft.com/office/drawing/2014/main" id="{3E216A30-C72C-E6C8-0C77-4C55018A5843}"/>
              </a:ext>
            </a:extLst>
          </p:cNvPr>
          <p:cNvSpPr>
            <a:spLocks noGrp="1"/>
          </p:cNvSpPr>
          <p:nvPr>
            <p:ph idx="1"/>
          </p:nvPr>
        </p:nvSpPr>
        <p:spPr/>
        <p:txBody>
          <a:bodyPr/>
          <a:lstStyle/>
          <a:p>
            <a:pPr algn="ctr"/>
            <a:endParaRPr lang="el-GR" sz="4400" dirty="0">
              <a:effectLst/>
              <a:latin typeface="Times New Roman" panose="02020603050405020304" pitchFamily="18" charset="0"/>
              <a:ea typeface="Times New Roman" panose="02020603050405020304" pitchFamily="18" charset="0"/>
            </a:endParaRPr>
          </a:p>
          <a:p>
            <a:pPr algn="ctr"/>
            <a:r>
              <a:rPr lang="el-GR" sz="4400" dirty="0">
                <a:effectLst/>
                <a:latin typeface="Times New Roman" panose="02020603050405020304" pitchFamily="18" charset="0"/>
                <a:ea typeface="Times New Roman" panose="02020603050405020304" pitchFamily="18" charset="0"/>
              </a:rPr>
              <a:t>κάποιας ηλικιακής κλάσης εξαρτάται από αρκετούς περιβαλλοντικούς παράγοντες.</a:t>
            </a:r>
            <a:endParaRPr lang="el-GR" sz="4400" dirty="0"/>
          </a:p>
        </p:txBody>
      </p:sp>
    </p:spTree>
    <p:extLst>
      <p:ext uri="{BB962C8B-B14F-4D97-AF65-F5344CB8AC3E}">
        <p14:creationId xmlns:p14="http://schemas.microsoft.com/office/powerpoint/2010/main" val="1037144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B3DE67-43F9-2737-EBB0-8C56EFBE0966}"/>
              </a:ext>
            </a:extLst>
          </p:cNvPr>
          <p:cNvSpPr>
            <a:spLocks noGrp="1"/>
          </p:cNvSpPr>
          <p:nvPr>
            <p:ph type="title"/>
          </p:nvPr>
        </p:nvSpPr>
        <p:spPr/>
        <p:txBody>
          <a:bodyPr/>
          <a:lstStyle/>
          <a:p>
            <a:r>
              <a:rPr lang="en-US" dirty="0">
                <a:solidFill>
                  <a:schemeClr val="accent2"/>
                </a:solidFill>
                <a:effectLst/>
                <a:latin typeface="Times New Roman" panose="02020603050405020304" pitchFamily="18" charset="0"/>
                <a:ea typeface="Times New Roman" panose="02020603050405020304" pitchFamily="18" charset="0"/>
              </a:rPr>
              <a:t>Castle Lake </a:t>
            </a:r>
            <a:r>
              <a:rPr lang="el-GR" dirty="0">
                <a:solidFill>
                  <a:schemeClr val="accent2"/>
                </a:solidFill>
                <a:effectLst/>
                <a:latin typeface="Times New Roman" panose="02020603050405020304" pitchFamily="18" charset="0"/>
                <a:ea typeface="Times New Roman" panose="02020603050405020304" pitchFamily="18" charset="0"/>
              </a:rPr>
              <a:t>στην Καλιφόρνια</a:t>
            </a:r>
            <a:endParaRPr lang="el-GR" dirty="0">
              <a:solidFill>
                <a:schemeClr val="accent2"/>
              </a:solidFill>
            </a:endParaRPr>
          </a:p>
        </p:txBody>
      </p:sp>
      <p:sp>
        <p:nvSpPr>
          <p:cNvPr id="3" name="Θέση περιεχομένου 2">
            <a:extLst>
              <a:ext uri="{FF2B5EF4-FFF2-40B4-BE49-F238E27FC236}">
                <a16:creationId xmlns:a16="http://schemas.microsoft.com/office/drawing/2014/main" id="{C0AD4E6F-B123-EDD1-9AE5-CAD9CEB7F693}"/>
              </a:ext>
            </a:extLst>
          </p:cNvPr>
          <p:cNvSpPr>
            <a:spLocks noGrp="1"/>
          </p:cNvSpPr>
          <p:nvPr>
            <p:ph idx="1"/>
          </p:nvPr>
        </p:nvSpPr>
        <p:spPr/>
        <p:txBody>
          <a:bodyPr/>
          <a:lstStyle/>
          <a:p>
            <a:endParaRPr lang="el-GR"/>
          </a:p>
        </p:txBody>
      </p:sp>
      <p:pic>
        <p:nvPicPr>
          <p:cNvPr id="1026" name="Picture 2">
            <a:extLst>
              <a:ext uri="{FF2B5EF4-FFF2-40B4-BE49-F238E27FC236}">
                <a16:creationId xmlns:a16="http://schemas.microsoft.com/office/drawing/2014/main" id="{99D9586A-5456-2B1B-BA67-7541E82F82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52600"/>
            <a:ext cx="7772400" cy="430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2224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7258E-11B3-A620-C4A0-028270FD8235}"/>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Για τα ψάρια των ψυχρών νερών,</a:t>
            </a:r>
            <a:endParaRPr lang="el-GR" dirty="0"/>
          </a:p>
        </p:txBody>
      </p:sp>
      <p:sp>
        <p:nvSpPr>
          <p:cNvPr id="3" name="Content Placeholder 2">
            <a:extLst>
              <a:ext uri="{FF2B5EF4-FFF2-40B4-BE49-F238E27FC236}">
                <a16:creationId xmlns:a16="http://schemas.microsoft.com/office/drawing/2014/main" id="{77D3E524-9F48-243F-B083-C5EAAD3D586E}"/>
              </a:ext>
            </a:extLst>
          </p:cNvPr>
          <p:cNvSpPr>
            <a:spLocks noGrp="1"/>
          </p:cNvSpPr>
          <p:nvPr>
            <p:ph idx="1"/>
          </p:nvPr>
        </p:nvSpPr>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όπως η πέστροφα, οι θερμοκρασίες του καλοκαιριού είναι οι πιο σημαντικές, αλλά και ο δια - και ο ενδοειδικός ανταγωνισμός για τροφή, η θήρευση και ο κανιβαλισμός είναι επίσης σημαντικά.</a:t>
            </a:r>
            <a:endParaRPr lang="el-GR" sz="3600" dirty="0"/>
          </a:p>
        </p:txBody>
      </p:sp>
    </p:spTree>
    <p:extLst>
      <p:ext uri="{BB962C8B-B14F-4D97-AF65-F5344CB8AC3E}">
        <p14:creationId xmlns:p14="http://schemas.microsoft.com/office/powerpoint/2010/main" val="5117191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F5A65-1E8A-3470-056C-C9A5DD6FBE75}"/>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Σε ποταμούς και σε λίμνες,</a:t>
            </a:r>
            <a:endParaRPr lang="el-GR" dirty="0"/>
          </a:p>
        </p:txBody>
      </p:sp>
      <p:sp>
        <p:nvSpPr>
          <p:cNvPr id="3" name="Content Placeholder 2">
            <a:extLst>
              <a:ext uri="{FF2B5EF4-FFF2-40B4-BE49-F238E27FC236}">
                <a16:creationId xmlns:a16="http://schemas.microsoft.com/office/drawing/2014/main" id="{AB6D615A-41C3-DA86-CD1A-B5895593FEDB}"/>
              </a:ext>
            </a:extLst>
          </p:cNvPr>
          <p:cNvSpPr>
            <a:spLocks noGrp="1"/>
          </p:cNvSpPr>
          <p:nvPr>
            <p:ph idx="1"/>
          </p:nvPr>
        </p:nvSpPr>
        <p:spPr/>
        <p:txBody>
          <a:bodyPr/>
          <a:lstStyle/>
          <a:p>
            <a:pPr algn="ctr"/>
            <a:endParaRPr lang="el-GR" sz="4400" dirty="0">
              <a:effectLst/>
              <a:latin typeface="Times New Roman" panose="02020603050405020304" pitchFamily="18" charset="0"/>
              <a:ea typeface="Times New Roman" panose="02020603050405020304" pitchFamily="18" charset="0"/>
            </a:endParaRPr>
          </a:p>
          <a:p>
            <a:pPr algn="ctr"/>
            <a:r>
              <a:rPr lang="el-GR" sz="4400" dirty="0">
                <a:effectLst/>
                <a:latin typeface="Times New Roman" panose="02020603050405020304" pitchFamily="18" charset="0"/>
                <a:ea typeface="Times New Roman" panose="02020603050405020304" pitchFamily="18" charset="0"/>
              </a:rPr>
              <a:t>οι πλημμύρες και οι ξηρασίες μπορούν να αλλάξουν τη διαθεσιμότητα των τοποθεσιών για αναπαραγωγή και διατροφή. </a:t>
            </a:r>
          </a:p>
          <a:p>
            <a:endParaRPr lang="el-GR" dirty="0"/>
          </a:p>
        </p:txBody>
      </p:sp>
    </p:spTree>
    <p:extLst>
      <p:ext uri="{BB962C8B-B14F-4D97-AF65-F5344CB8AC3E}">
        <p14:creationId xmlns:p14="http://schemas.microsoft.com/office/powerpoint/2010/main" val="28429065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7EA70-AD79-A2A9-5F0F-9D9B6724299A}"/>
              </a:ext>
            </a:extLst>
          </p:cNvPr>
          <p:cNvSpPr>
            <a:spLocks noGrp="1"/>
          </p:cNvSpPr>
          <p:nvPr>
            <p:ph type="title"/>
          </p:nvPr>
        </p:nvSpPr>
        <p:spPr/>
        <p:txBody>
          <a:bodyPr/>
          <a:lstStyle/>
          <a:p>
            <a:r>
              <a:rPr lang="el-GR" sz="4400" b="1" dirty="0">
                <a:effectLst/>
                <a:latin typeface="Times New Roman" panose="02020603050405020304" pitchFamily="18" charset="0"/>
                <a:ea typeface="Times New Roman" panose="02020603050405020304" pitchFamily="18" charset="0"/>
              </a:rPr>
              <a:t>Διατροφή των ψαριών</a:t>
            </a:r>
            <a:br>
              <a:rPr lang="el-GR" sz="4400" dirty="0">
                <a:effectLst/>
                <a:latin typeface="Times New Roman" panose="02020603050405020304" pitchFamily="18" charset="0"/>
                <a:ea typeface="Times New Roman" panose="02020603050405020304" pitchFamily="18" charset="0"/>
              </a:rPr>
            </a:br>
            <a:endParaRPr lang="el-GR" dirty="0"/>
          </a:p>
        </p:txBody>
      </p:sp>
      <p:sp>
        <p:nvSpPr>
          <p:cNvPr id="3" name="Content Placeholder 2">
            <a:extLst>
              <a:ext uri="{FF2B5EF4-FFF2-40B4-BE49-F238E27FC236}">
                <a16:creationId xmlns:a16="http://schemas.microsoft.com/office/drawing/2014/main" id="{76116FA5-A3F4-0E67-1C24-D789F82152CD}"/>
              </a:ext>
            </a:extLst>
          </p:cNvPr>
          <p:cNvSpPr>
            <a:spLocks noGrp="1"/>
          </p:cNvSpPr>
          <p:nvPr>
            <p:ph idx="1"/>
          </p:nvPr>
        </p:nvSpPr>
        <p:spPr>
          <a:xfrm>
            <a:off x="0" y="1981200"/>
            <a:ext cx="9144000" cy="4114800"/>
          </a:xfrm>
        </p:spPr>
        <p:txBody>
          <a:bodyPr/>
          <a:lstStyle/>
          <a:p>
            <a:pPr algn="ctr">
              <a:lnSpc>
                <a:spcPct val="115000"/>
              </a:lnSpc>
            </a:pPr>
            <a:endParaRPr lang="el-GR" sz="4000" dirty="0">
              <a:effectLst/>
              <a:latin typeface="Times New Roman" panose="02020603050405020304" pitchFamily="18" charset="0"/>
              <a:ea typeface="Times New Roman" panose="02020603050405020304" pitchFamily="18" charset="0"/>
            </a:endParaRPr>
          </a:p>
          <a:p>
            <a:pPr algn="ctr">
              <a:lnSpc>
                <a:spcPct val="115000"/>
              </a:lnSpc>
            </a:pPr>
            <a:r>
              <a:rPr lang="el-GR" sz="4000" dirty="0">
                <a:effectLst/>
                <a:latin typeface="Times New Roman" panose="02020603050405020304" pitchFamily="18" charset="0"/>
                <a:ea typeface="Times New Roman" panose="02020603050405020304" pitchFamily="18" charset="0"/>
              </a:rPr>
              <a:t>Τα ψάρια είναι συνήθως τα μεγαλύτερα ζώα στα υδάτινα οικοσυστήματα και επηρεάζουν τη δομή τους με την αδηφάγα θήρευση. </a:t>
            </a:r>
            <a:endParaRPr lang="el-GR" sz="4000" dirty="0"/>
          </a:p>
        </p:txBody>
      </p:sp>
    </p:spTree>
    <p:extLst>
      <p:ext uri="{BB962C8B-B14F-4D97-AF65-F5344CB8AC3E}">
        <p14:creationId xmlns:p14="http://schemas.microsoft.com/office/powerpoint/2010/main" val="40537142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88C8A4-67FB-9BAD-BFBD-AED297B82197}"/>
              </a:ext>
            </a:extLst>
          </p:cNvPr>
          <p:cNvSpPr>
            <a:spLocks noGrp="1"/>
          </p:cNvSpPr>
          <p:nvPr>
            <p:ph type="title"/>
          </p:nvPr>
        </p:nvSpPr>
        <p:spPr/>
        <p:txBody>
          <a:bodyPr/>
          <a:lstStyle/>
          <a:p>
            <a:r>
              <a:rPr lang="el-GR" dirty="0">
                <a:latin typeface="Times New Roman" panose="02020603050405020304" pitchFamily="18" charset="0"/>
                <a:ea typeface="Times New Roman" panose="02020603050405020304" pitchFamily="18" charset="0"/>
              </a:rPr>
              <a:t>Ο διαθέσιμες </a:t>
            </a:r>
            <a:r>
              <a:rPr lang="el-GR" dirty="0" err="1">
                <a:latin typeface="Times New Roman" panose="02020603050405020304" pitchFamily="18" charset="0"/>
                <a:ea typeface="Times New Roman" panose="02020603050405020304" pitchFamily="18" charset="0"/>
              </a:rPr>
              <a:t>πλαγκτικές</a:t>
            </a:r>
            <a:r>
              <a:rPr lang="el-GR" dirty="0">
                <a:latin typeface="Times New Roman" panose="02020603050405020304" pitchFamily="18" charset="0"/>
                <a:ea typeface="Times New Roman" panose="02020603050405020304" pitchFamily="18" charset="0"/>
              </a:rPr>
              <a:t> πηγές τροφής</a:t>
            </a:r>
            <a:endParaRPr lang="el-GR" dirty="0"/>
          </a:p>
        </p:txBody>
      </p:sp>
      <p:sp>
        <p:nvSpPr>
          <p:cNvPr id="3" name="Θέση περιεχομένου 2">
            <a:extLst>
              <a:ext uri="{FF2B5EF4-FFF2-40B4-BE49-F238E27FC236}">
                <a16:creationId xmlns:a16="http://schemas.microsoft.com/office/drawing/2014/main" id="{857F81EE-B720-C85F-CAD3-C1D4BDC53180}"/>
              </a:ext>
            </a:extLst>
          </p:cNvPr>
          <p:cNvSpPr>
            <a:spLocks noGrp="1"/>
          </p:cNvSpPr>
          <p:nvPr>
            <p:ph idx="1"/>
          </p:nvPr>
        </p:nvSpPr>
        <p:spPr/>
        <p:txBody>
          <a:bodyPr/>
          <a:lstStyle/>
          <a:p>
            <a:pPr algn="ctr"/>
            <a:endParaRPr lang="el-GR" sz="3600" dirty="0">
              <a:latin typeface="Times New Roman" panose="02020603050405020304" pitchFamily="18" charset="0"/>
              <a:ea typeface="Times New Roman" panose="02020603050405020304" pitchFamily="18" charset="0"/>
            </a:endParaRPr>
          </a:p>
          <a:p>
            <a:pPr algn="ctr"/>
            <a:r>
              <a:rPr lang="el-GR" sz="3600" dirty="0">
                <a:latin typeface="Times New Roman" panose="02020603050405020304" pitchFamily="18" charset="0"/>
                <a:ea typeface="Times New Roman" panose="02020603050405020304" pitchFamily="18" charset="0"/>
              </a:rPr>
              <a:t>μοιράζονται σε διάφορα είδη ψαριών και στάδια ζωής, τα οποία είναι προσαρμοσμένα σε ειδικούς τρόπους διατροφής. </a:t>
            </a:r>
          </a:p>
          <a:p>
            <a:endParaRPr lang="el-GR" dirty="0"/>
          </a:p>
        </p:txBody>
      </p:sp>
    </p:spTree>
    <p:extLst>
      <p:ext uri="{BB962C8B-B14F-4D97-AF65-F5344CB8AC3E}">
        <p14:creationId xmlns:p14="http://schemas.microsoft.com/office/powerpoint/2010/main" val="23765768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40B20-0358-7E19-A91C-1C2FBCE649CD}"/>
              </a:ext>
            </a:extLst>
          </p:cNvPr>
          <p:cNvSpPr>
            <a:spLocks noGrp="1"/>
          </p:cNvSpPr>
          <p:nvPr>
            <p:ph type="title"/>
          </p:nvPr>
        </p:nvSpPr>
        <p:spPr/>
        <p:txBody>
          <a:bodyPr/>
          <a:lstStyle/>
          <a:p>
            <a:r>
              <a:rPr lang="el-GR" dirty="0">
                <a:effectLst/>
                <a:latin typeface="Times New Roman" panose="02020603050405020304" pitchFamily="18" charset="0"/>
                <a:ea typeface="Times New Roman" panose="02020603050405020304" pitchFamily="18" charset="0"/>
              </a:rPr>
              <a:t>Επίσης, μπορεί να τρέφονται</a:t>
            </a:r>
            <a:endParaRPr lang="el-GR" dirty="0"/>
          </a:p>
        </p:txBody>
      </p:sp>
      <p:sp>
        <p:nvSpPr>
          <p:cNvPr id="3" name="Content Placeholder 2">
            <a:extLst>
              <a:ext uri="{FF2B5EF4-FFF2-40B4-BE49-F238E27FC236}">
                <a16:creationId xmlns:a16="http://schemas.microsoft.com/office/drawing/2014/main" id="{51D8A242-1647-933E-C54E-93136DCB9206}"/>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με μικρά </a:t>
            </a:r>
            <a:r>
              <a:rPr lang="el-GR" dirty="0" err="1">
                <a:effectLst/>
                <a:latin typeface="Times New Roman" panose="02020603050405020304" pitchFamily="18" charset="0"/>
                <a:ea typeface="Times New Roman" panose="02020603050405020304" pitchFamily="18" charset="0"/>
              </a:rPr>
              <a:t>βενθικά</a:t>
            </a:r>
            <a:r>
              <a:rPr lang="el-GR" dirty="0">
                <a:effectLst/>
                <a:latin typeface="Times New Roman" panose="02020603050405020304" pitchFamily="18" charset="0"/>
                <a:ea typeface="Times New Roman" panose="02020603050405020304" pitchFamily="18" charset="0"/>
              </a:rPr>
              <a:t> ζώα ή να βόσκουν στην υδρόβια βλάστηση. Στα πρώτα στάδια της ζωής τους σχεδόν όλα τα ψάρια των λιμνών τρέφονται με μικρού μεγέθους </a:t>
            </a:r>
            <a:r>
              <a:rPr lang="el-GR" dirty="0" err="1">
                <a:effectLst/>
                <a:latin typeface="Times New Roman" panose="02020603050405020304" pitchFamily="18" charset="0"/>
                <a:ea typeface="Times New Roman" panose="02020603050405020304" pitchFamily="18" charset="0"/>
              </a:rPr>
              <a:t>ζωοπλαγκτό</a:t>
            </a:r>
            <a:r>
              <a:rPr lang="el-GR" dirty="0">
                <a:effectLst/>
                <a:latin typeface="Times New Roman" panose="02020603050405020304" pitchFamily="18" charset="0"/>
                <a:ea typeface="Times New Roman" panose="02020603050405020304" pitchFamily="18" charset="0"/>
              </a:rPr>
              <a:t> και όταν είναι παράκτια, τρώνε επίσης </a:t>
            </a:r>
            <a:r>
              <a:rPr lang="el-GR" dirty="0" err="1">
                <a:effectLst/>
                <a:latin typeface="Times New Roman" panose="02020603050405020304" pitchFamily="18" charset="0"/>
                <a:ea typeface="Times New Roman" panose="02020603050405020304" pitchFamily="18" charset="0"/>
              </a:rPr>
              <a:t>πλαγκτικά</a:t>
            </a:r>
            <a:r>
              <a:rPr lang="el-GR" dirty="0">
                <a:effectLst/>
                <a:latin typeface="Times New Roman" panose="02020603050405020304" pitchFamily="18" charset="0"/>
                <a:ea typeface="Times New Roman" panose="02020603050405020304" pitchFamily="18" charset="0"/>
              </a:rPr>
              <a:t> πρωτόζωα και συλλαμβάνουν οργανισμούς, όπως </a:t>
            </a:r>
            <a:r>
              <a:rPr lang="el-GR" dirty="0" err="1">
                <a:effectLst/>
                <a:latin typeface="Times New Roman" panose="02020603050405020304" pitchFamily="18" charset="0"/>
                <a:ea typeface="Times New Roman" panose="02020603050405020304" pitchFamily="18" charset="0"/>
              </a:rPr>
              <a:t>τροχόζωα</a:t>
            </a:r>
            <a:r>
              <a:rPr lang="el-GR" dirty="0">
                <a:effectLst/>
                <a:latin typeface="Times New Roman" panose="02020603050405020304" pitchFamily="18" charset="0"/>
                <a:ea typeface="Times New Roman" panose="02020603050405020304" pitchFamily="18" charset="0"/>
              </a:rPr>
              <a:t>. </a:t>
            </a:r>
            <a:endParaRPr lang="el-GR" dirty="0"/>
          </a:p>
        </p:txBody>
      </p:sp>
    </p:spTree>
    <p:extLst>
      <p:ext uri="{BB962C8B-B14F-4D97-AF65-F5344CB8AC3E}">
        <p14:creationId xmlns:p14="http://schemas.microsoft.com/office/powerpoint/2010/main" val="6727766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4D1B4B-9553-4C2D-238D-CDB8498C895A}"/>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Τα πιο πολλά </a:t>
            </a:r>
            <a:r>
              <a:rPr lang="el-GR" sz="4400" dirty="0" err="1">
                <a:effectLst/>
                <a:latin typeface="Times New Roman" panose="02020603050405020304" pitchFamily="18" charset="0"/>
                <a:ea typeface="Times New Roman" panose="02020603050405020304" pitchFamily="18" charset="0"/>
              </a:rPr>
              <a:t>πλαγκτοφάγα</a:t>
            </a:r>
            <a:r>
              <a:rPr lang="el-GR" sz="4400" dirty="0">
                <a:effectLst/>
                <a:latin typeface="Times New Roman" panose="02020603050405020304" pitchFamily="18" charset="0"/>
                <a:ea typeface="Times New Roman" panose="02020603050405020304" pitchFamily="18" charset="0"/>
              </a:rPr>
              <a:t> ψάρια</a:t>
            </a:r>
            <a:endParaRPr lang="el-GR" dirty="0"/>
          </a:p>
        </p:txBody>
      </p:sp>
      <p:sp>
        <p:nvSpPr>
          <p:cNvPr id="3" name="Θέση περιεχομένου 2">
            <a:extLst>
              <a:ext uri="{FF2B5EF4-FFF2-40B4-BE49-F238E27FC236}">
                <a16:creationId xmlns:a16="http://schemas.microsoft.com/office/drawing/2014/main" id="{DB5FBC05-0587-E804-572E-80C38B5F4045}"/>
              </a:ext>
            </a:extLst>
          </p:cNvPr>
          <p:cNvSpPr>
            <a:spLocks noGrp="1"/>
          </p:cNvSpPr>
          <p:nvPr>
            <p:ph idx="1"/>
          </p:nvPr>
        </p:nvSpPr>
        <p:spPr/>
        <p:txBody>
          <a:bodyPr/>
          <a:lstStyle/>
          <a:p>
            <a:pPr algn="ctr"/>
            <a:endParaRPr lang="el-GR" sz="4000"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τρέφονται μόνο με </a:t>
            </a:r>
            <a:r>
              <a:rPr lang="el-GR" sz="4000" dirty="0" err="1">
                <a:effectLst/>
                <a:latin typeface="Times New Roman" panose="02020603050405020304" pitchFamily="18" charset="0"/>
                <a:ea typeface="Times New Roman" panose="02020603050405020304" pitchFamily="18" charset="0"/>
              </a:rPr>
              <a:t>ζωοπλαγκτό</a:t>
            </a:r>
            <a:r>
              <a:rPr lang="el-GR" sz="4000" dirty="0">
                <a:effectLst/>
                <a:latin typeface="Times New Roman" panose="02020603050405020304" pitchFamily="18" charset="0"/>
                <a:ea typeface="Times New Roman" panose="02020603050405020304" pitchFamily="18" charset="0"/>
              </a:rPr>
              <a:t>. Το </a:t>
            </a:r>
            <a:r>
              <a:rPr lang="el-GR" sz="4000" dirty="0" err="1">
                <a:effectLst/>
                <a:latin typeface="Times New Roman" panose="02020603050405020304" pitchFamily="18" charset="0"/>
                <a:ea typeface="Times New Roman" panose="02020603050405020304" pitchFamily="18" charset="0"/>
              </a:rPr>
              <a:t>φυτοπλαγκτό</a:t>
            </a:r>
            <a:r>
              <a:rPr lang="el-GR" sz="4000" dirty="0">
                <a:effectLst/>
                <a:latin typeface="Times New Roman" panose="02020603050405020304" pitchFamily="18" charset="0"/>
                <a:ea typeface="Times New Roman" panose="02020603050405020304" pitchFamily="18" charset="0"/>
              </a:rPr>
              <a:t> αποτελεί κύριο μέρος της διατροφής λίγων μόνον ειδών.</a:t>
            </a:r>
            <a:endParaRPr lang="el-GR" sz="4000" dirty="0"/>
          </a:p>
        </p:txBody>
      </p:sp>
    </p:spTree>
    <p:extLst>
      <p:ext uri="{BB962C8B-B14F-4D97-AF65-F5344CB8AC3E}">
        <p14:creationId xmlns:p14="http://schemas.microsoft.com/office/powerpoint/2010/main" val="761445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4AD6C0-9927-709C-9FA7-CB3CDB5C5CC8}"/>
              </a:ext>
            </a:extLst>
          </p:cNvPr>
          <p:cNvSpPr>
            <a:spLocks noGrp="1"/>
          </p:cNvSpPr>
          <p:nvPr>
            <p:ph type="title"/>
          </p:nvPr>
        </p:nvSpPr>
        <p:spPr/>
        <p:txBody>
          <a:bodyPr/>
          <a:lstStyle/>
          <a:p>
            <a:r>
              <a:rPr lang="el-GR" dirty="0">
                <a:effectLst/>
                <a:latin typeface="Times New Roman" panose="02020603050405020304" pitchFamily="18" charset="0"/>
                <a:ea typeface="Times New Roman" panose="02020603050405020304" pitchFamily="18" charset="0"/>
              </a:rPr>
              <a:t>Μεγαλύτερα </a:t>
            </a:r>
            <a:r>
              <a:rPr lang="el-GR" dirty="0" err="1">
                <a:effectLst/>
                <a:latin typeface="Times New Roman" panose="02020603050405020304" pitchFamily="18" charset="0"/>
                <a:ea typeface="Times New Roman" panose="02020603050405020304" pitchFamily="18" charset="0"/>
              </a:rPr>
              <a:t>σαρκοφάγα</a:t>
            </a:r>
            <a:r>
              <a:rPr lang="el-GR" dirty="0">
                <a:effectLst/>
                <a:latin typeface="Times New Roman" panose="02020603050405020304" pitchFamily="18" charset="0"/>
                <a:ea typeface="Times New Roman" panose="02020603050405020304" pitchFamily="18" charset="0"/>
              </a:rPr>
              <a:t> ψάρια, τα οποία λέγονται </a:t>
            </a:r>
            <a:r>
              <a:rPr lang="el-GR" dirty="0" err="1">
                <a:effectLst/>
                <a:latin typeface="Times New Roman" panose="02020603050405020304" pitchFamily="18" charset="0"/>
                <a:ea typeface="Times New Roman" panose="02020603050405020304" pitchFamily="18" charset="0"/>
              </a:rPr>
              <a:t>ιχθυοφάγα</a:t>
            </a:r>
            <a:r>
              <a:rPr lang="el-GR" dirty="0">
                <a:effectLst/>
                <a:latin typeface="Times New Roman" panose="02020603050405020304" pitchFamily="18" charset="0"/>
                <a:ea typeface="Times New Roman" panose="02020603050405020304" pitchFamily="18" charset="0"/>
              </a:rPr>
              <a:t>,</a:t>
            </a:r>
            <a:endParaRPr lang="el-GR" dirty="0"/>
          </a:p>
        </p:txBody>
      </p:sp>
      <p:sp>
        <p:nvSpPr>
          <p:cNvPr id="3" name="Θέση περιεχομένου 2">
            <a:extLst>
              <a:ext uri="{FF2B5EF4-FFF2-40B4-BE49-F238E27FC236}">
                <a16:creationId xmlns:a16="http://schemas.microsoft.com/office/drawing/2014/main" id="{949AD497-0827-5075-D0DD-7ADC78937094}"/>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τρώνε μικρότερα ψάρια και μερικές φορές ακόμη και άτομα του ίδιου τους του είδους. Τα ψάρια μπορεί να τρέφονται και με καραβίδες, βατράχια, ακόμη και με μικρά θηλαστικά.</a:t>
            </a:r>
            <a:endParaRPr lang="el-GR" sz="3600" dirty="0"/>
          </a:p>
        </p:txBody>
      </p:sp>
    </p:spTree>
    <p:extLst>
      <p:ext uri="{BB962C8B-B14F-4D97-AF65-F5344CB8AC3E}">
        <p14:creationId xmlns:p14="http://schemas.microsoft.com/office/powerpoint/2010/main" val="42042992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E22BDC-B790-DE91-4014-B3DF6FA82486}"/>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Τα </a:t>
            </a:r>
            <a:r>
              <a:rPr lang="el-GR" sz="4400" dirty="0" err="1">
                <a:effectLst/>
                <a:latin typeface="Times New Roman" panose="02020603050405020304" pitchFamily="18" charset="0"/>
                <a:ea typeface="Times New Roman" panose="02020603050405020304" pitchFamily="18" charset="0"/>
              </a:rPr>
              <a:t>θρυμματοφάγα</a:t>
            </a:r>
            <a:r>
              <a:rPr lang="el-GR" sz="4400" dirty="0">
                <a:effectLst/>
                <a:latin typeface="Times New Roman" panose="02020603050405020304" pitchFamily="18" charset="0"/>
                <a:ea typeface="Times New Roman" panose="02020603050405020304" pitchFamily="18" charset="0"/>
              </a:rPr>
              <a:t> ψάρια τρέφονται</a:t>
            </a:r>
            <a:endParaRPr lang="el-GR" dirty="0"/>
          </a:p>
        </p:txBody>
      </p:sp>
      <p:sp>
        <p:nvSpPr>
          <p:cNvPr id="3" name="Θέση περιεχομένου 2">
            <a:extLst>
              <a:ext uri="{FF2B5EF4-FFF2-40B4-BE49-F238E27FC236}">
                <a16:creationId xmlns:a16="http://schemas.microsoft.com/office/drawing/2014/main" id="{208BE0A5-F81D-37D8-FA1F-CCCF4EADC5B6}"/>
              </a:ext>
            </a:extLst>
          </p:cNvPr>
          <p:cNvSpPr>
            <a:spLocks noGrp="1"/>
          </p:cNvSpPr>
          <p:nvPr>
            <p:ph idx="1"/>
          </p:nvPr>
        </p:nvSpPr>
        <p:spPr>
          <a:xfrm>
            <a:off x="0" y="1981200"/>
            <a:ext cx="9144000" cy="4114800"/>
          </a:xfrm>
        </p:spPr>
        <p:txBody>
          <a:bodyPr/>
          <a:lstStyle/>
          <a:p>
            <a:pPr algn="ctr"/>
            <a:endParaRPr lang="el-GR" sz="4000"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με βακτήρια, μύκητες και πρωτόζωα που ζουν πάνω στα θρύμματα ή στη λάσπη. </a:t>
            </a:r>
            <a:endParaRPr lang="el-GR" sz="4000" dirty="0"/>
          </a:p>
        </p:txBody>
      </p:sp>
    </p:spTree>
    <p:extLst>
      <p:ext uri="{BB962C8B-B14F-4D97-AF65-F5344CB8AC3E}">
        <p14:creationId xmlns:p14="http://schemas.microsoft.com/office/powerpoint/2010/main" val="37501560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81EF19-C3C4-0AE3-5F97-E5CBF4BE88CD}"/>
              </a:ext>
            </a:extLst>
          </p:cNvPr>
          <p:cNvSpPr>
            <a:spLocks noGrp="1"/>
          </p:cNvSpPr>
          <p:nvPr>
            <p:ph type="title"/>
          </p:nvPr>
        </p:nvSpPr>
        <p:spPr/>
        <p:txBody>
          <a:bodyPr/>
          <a:lstStyle/>
          <a:p>
            <a:r>
              <a:rPr lang="el-GR" dirty="0">
                <a:latin typeface="Times New Roman" panose="02020603050405020304" pitchFamily="18" charset="0"/>
                <a:ea typeface="Times New Roman" panose="02020603050405020304" pitchFamily="18" charset="0"/>
              </a:rPr>
              <a:t>Σε τρεχούμενα νερά,</a:t>
            </a:r>
            <a:endParaRPr lang="el-GR" dirty="0"/>
          </a:p>
        </p:txBody>
      </p:sp>
      <p:sp>
        <p:nvSpPr>
          <p:cNvPr id="3" name="Θέση περιεχομένου 2">
            <a:extLst>
              <a:ext uri="{FF2B5EF4-FFF2-40B4-BE49-F238E27FC236}">
                <a16:creationId xmlns:a16="http://schemas.microsoft.com/office/drawing/2014/main" id="{D863241D-5732-60E4-7E25-4F7624219172}"/>
              </a:ext>
            </a:extLst>
          </p:cNvPr>
          <p:cNvSpPr>
            <a:spLocks noGrp="1"/>
          </p:cNvSpPr>
          <p:nvPr>
            <p:ph idx="1"/>
          </p:nvPr>
        </p:nvSpPr>
        <p:spPr/>
        <p:txBody>
          <a:bodyPr/>
          <a:lstStyle/>
          <a:p>
            <a:pPr algn="ctr"/>
            <a:endParaRPr lang="el-GR" sz="4400" dirty="0">
              <a:latin typeface="Times New Roman" panose="02020603050405020304" pitchFamily="18" charset="0"/>
              <a:ea typeface="Times New Roman" panose="02020603050405020304" pitchFamily="18" charset="0"/>
            </a:endParaRPr>
          </a:p>
          <a:p>
            <a:pPr algn="ctr"/>
            <a:r>
              <a:rPr lang="el-GR" sz="4400" dirty="0">
                <a:latin typeface="Times New Roman" panose="02020603050405020304" pitchFamily="18" charset="0"/>
                <a:ea typeface="Times New Roman" panose="02020603050405020304" pitchFamily="18" charset="0"/>
              </a:rPr>
              <a:t>παρασυρόμενα ασπόνδυλα τρώγονται από κάποια ψάρια.</a:t>
            </a:r>
            <a:endParaRPr lang="el-GR" sz="4400" dirty="0"/>
          </a:p>
        </p:txBody>
      </p:sp>
    </p:spTree>
    <p:extLst>
      <p:ext uri="{BB962C8B-B14F-4D97-AF65-F5344CB8AC3E}">
        <p14:creationId xmlns:p14="http://schemas.microsoft.com/office/powerpoint/2010/main" val="39366701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8785E2-0892-E0A5-15B8-81C22219C683}"/>
              </a:ext>
            </a:extLst>
          </p:cNvPr>
          <p:cNvSpPr>
            <a:spLocks noGrp="1"/>
          </p:cNvSpPr>
          <p:nvPr>
            <p:ph type="title"/>
          </p:nvPr>
        </p:nvSpPr>
        <p:spPr/>
        <p:txBody>
          <a:bodyPr/>
          <a:lstStyle/>
          <a:p>
            <a:r>
              <a:rPr lang="el-GR" dirty="0">
                <a:effectLst/>
                <a:latin typeface="Times New Roman" panose="02020603050405020304" pitchFamily="18" charset="0"/>
                <a:ea typeface="Times New Roman" panose="02020603050405020304" pitchFamily="18" charset="0"/>
              </a:rPr>
              <a:t>Άλλα τρέφονται</a:t>
            </a:r>
            <a:endParaRPr lang="el-GR" dirty="0"/>
          </a:p>
        </p:txBody>
      </p:sp>
      <p:sp>
        <p:nvSpPr>
          <p:cNvPr id="3" name="Θέση περιεχομένου 2">
            <a:extLst>
              <a:ext uri="{FF2B5EF4-FFF2-40B4-BE49-F238E27FC236}">
                <a16:creationId xmlns:a16="http://schemas.microsoft.com/office/drawing/2014/main" id="{674632A4-5C21-950E-A1D5-72A6233F3CDE}"/>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με προνύμφες εντόμων και καρκινοειδή, τα οποία βρίσκονται μέσα στο υπόστρωμα, ενώ σε ήρεμα νερά κάποια τρέφονται με θρύμματα. </a:t>
            </a:r>
          </a:p>
          <a:p>
            <a:endParaRPr lang="el-GR" dirty="0"/>
          </a:p>
        </p:txBody>
      </p:sp>
    </p:spTree>
    <p:extLst>
      <p:ext uri="{BB962C8B-B14F-4D97-AF65-F5344CB8AC3E}">
        <p14:creationId xmlns:p14="http://schemas.microsoft.com/office/powerpoint/2010/main" val="2583546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8CE3D1-ABC6-F540-00E7-CFAA5C224288}"/>
              </a:ext>
            </a:extLst>
          </p:cNvPr>
          <p:cNvSpPr>
            <a:spLocks noGrp="1"/>
          </p:cNvSpPr>
          <p:nvPr>
            <p:ph type="title"/>
          </p:nvPr>
        </p:nvSpPr>
        <p:spPr/>
        <p:txBody>
          <a:bodyPr/>
          <a:lstStyle/>
          <a:p>
            <a:r>
              <a:rPr lang="en-US" dirty="0">
                <a:effectLst/>
                <a:latin typeface="Times New Roman" panose="02020603050405020304" pitchFamily="18" charset="0"/>
                <a:ea typeface="Times New Roman" panose="02020603050405020304" pitchFamily="18" charset="0"/>
              </a:rPr>
              <a:t>Daphnia rosea</a:t>
            </a:r>
            <a:endParaRPr lang="el-GR" dirty="0"/>
          </a:p>
        </p:txBody>
      </p:sp>
      <p:sp>
        <p:nvSpPr>
          <p:cNvPr id="3" name="Θέση περιεχομένου 2">
            <a:extLst>
              <a:ext uri="{FF2B5EF4-FFF2-40B4-BE49-F238E27FC236}">
                <a16:creationId xmlns:a16="http://schemas.microsoft.com/office/drawing/2014/main" id="{5F29A4CD-4C0E-F5D1-066E-492423D48F2D}"/>
              </a:ext>
            </a:extLst>
          </p:cNvPr>
          <p:cNvSpPr>
            <a:spLocks noGrp="1"/>
          </p:cNvSpPr>
          <p:nvPr>
            <p:ph idx="1"/>
          </p:nvPr>
        </p:nvSpPr>
        <p:spPr>
          <a:xfrm>
            <a:off x="2915816" y="1981200"/>
            <a:ext cx="3600400" cy="4114800"/>
          </a:xfrm>
        </p:spPr>
        <p:txBody>
          <a:bodyPr/>
          <a:lstStyle/>
          <a:p>
            <a:pPr marL="0" indent="0">
              <a:buNone/>
            </a:pPr>
            <a:endParaRPr lang="el-GR" dirty="0"/>
          </a:p>
        </p:txBody>
      </p:sp>
      <p:pic>
        <p:nvPicPr>
          <p:cNvPr id="2050" name="Picture 2">
            <a:extLst>
              <a:ext uri="{FF2B5EF4-FFF2-40B4-BE49-F238E27FC236}">
                <a16:creationId xmlns:a16="http://schemas.microsoft.com/office/drawing/2014/main" id="{2DAACFF0-145F-30EB-3F06-D659ED9EE6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071688"/>
            <a:ext cx="3600400" cy="3877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6226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C23651-EEEC-EB40-B555-C908C23DA946}"/>
              </a:ext>
            </a:extLst>
          </p:cNvPr>
          <p:cNvSpPr>
            <a:spLocks noGrp="1"/>
          </p:cNvSpPr>
          <p:nvPr>
            <p:ph type="title"/>
          </p:nvPr>
        </p:nvSpPr>
        <p:spPr/>
        <p:txBody>
          <a:bodyPr/>
          <a:lstStyle/>
          <a:p>
            <a:r>
              <a:rPr lang="el-GR" dirty="0">
                <a:latin typeface="Times New Roman" panose="02020603050405020304" pitchFamily="18" charset="0"/>
                <a:ea typeface="Times New Roman" panose="02020603050405020304" pitchFamily="18" charset="0"/>
              </a:rPr>
              <a:t>Ακόμη και σε μεγάλα </a:t>
            </a:r>
            <a:r>
              <a:rPr lang="el-GR" dirty="0" err="1">
                <a:latin typeface="Times New Roman" panose="02020603050405020304" pitchFamily="18" charset="0"/>
                <a:ea typeface="Times New Roman" panose="02020603050405020304" pitchFamily="18" charset="0"/>
              </a:rPr>
              <a:t>σαρκοφάγα</a:t>
            </a:r>
            <a:endParaRPr lang="el-GR" dirty="0"/>
          </a:p>
        </p:txBody>
      </p:sp>
      <p:sp>
        <p:nvSpPr>
          <p:cNvPr id="3" name="Θέση περιεχομένου 2">
            <a:extLst>
              <a:ext uri="{FF2B5EF4-FFF2-40B4-BE49-F238E27FC236}">
                <a16:creationId xmlns:a16="http://schemas.microsoft.com/office/drawing/2014/main" id="{BEBEA737-1530-EC3A-363B-E4A79EFEB351}"/>
              </a:ext>
            </a:extLst>
          </p:cNvPr>
          <p:cNvSpPr>
            <a:spLocks noGrp="1"/>
          </p:cNvSpPr>
          <p:nvPr>
            <p:ph idx="1"/>
          </p:nvPr>
        </p:nvSpPr>
        <p:spPr/>
        <p:txBody>
          <a:bodyPr/>
          <a:lstStyle/>
          <a:p>
            <a:endParaRPr lang="el-GR" dirty="0">
              <a:latin typeface="Times New Roman" panose="02020603050405020304" pitchFamily="18" charset="0"/>
              <a:ea typeface="Times New Roman" panose="02020603050405020304" pitchFamily="18" charset="0"/>
            </a:endParaRPr>
          </a:p>
          <a:p>
            <a:pPr algn="ctr"/>
            <a:endParaRPr lang="el-GR" sz="4400" dirty="0">
              <a:latin typeface="Times New Roman" panose="02020603050405020304" pitchFamily="18" charset="0"/>
              <a:ea typeface="Times New Roman" panose="02020603050405020304" pitchFamily="18" charset="0"/>
            </a:endParaRPr>
          </a:p>
          <a:p>
            <a:pPr algn="ctr"/>
            <a:r>
              <a:rPr lang="el-GR" sz="4400" dirty="0">
                <a:latin typeface="Times New Roman" panose="02020603050405020304" pitchFamily="18" charset="0"/>
                <a:ea typeface="Times New Roman" panose="02020603050405020304" pitchFamily="18" charset="0"/>
              </a:rPr>
              <a:t>βρίσκουμε στο στομάχι τους </a:t>
            </a:r>
            <a:r>
              <a:rPr lang="el-GR" sz="4400" dirty="0" err="1">
                <a:latin typeface="Times New Roman" panose="02020603050405020304" pitchFamily="18" charset="0"/>
                <a:ea typeface="Times New Roman" panose="02020603050405020304" pitchFamily="18" charset="0"/>
              </a:rPr>
              <a:t>φύκη</a:t>
            </a:r>
            <a:r>
              <a:rPr lang="el-GR" sz="4400" dirty="0">
                <a:latin typeface="Times New Roman" panose="02020603050405020304" pitchFamily="18" charset="0"/>
                <a:ea typeface="Times New Roman" panose="02020603050405020304" pitchFamily="18" charset="0"/>
              </a:rPr>
              <a:t>, θρύμματα και λάσπη.</a:t>
            </a:r>
            <a:endParaRPr lang="el-GR" sz="4400" dirty="0"/>
          </a:p>
        </p:txBody>
      </p:sp>
    </p:spTree>
    <p:extLst>
      <p:ext uri="{BB962C8B-B14F-4D97-AF65-F5344CB8AC3E}">
        <p14:creationId xmlns:p14="http://schemas.microsoft.com/office/powerpoint/2010/main" val="40858003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DE38E2-8579-EBA2-C6C0-D8C7B9C21AF0}"/>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Τα ψάρια σε νεαρή ηλικία τρέφονται κυρίως,</a:t>
            </a:r>
            <a:endParaRPr lang="el-GR" dirty="0"/>
          </a:p>
        </p:txBody>
      </p:sp>
      <p:sp>
        <p:nvSpPr>
          <p:cNvPr id="3" name="Θέση περιεχομένου 2">
            <a:extLst>
              <a:ext uri="{FF2B5EF4-FFF2-40B4-BE49-F238E27FC236}">
                <a16:creationId xmlns:a16="http://schemas.microsoft.com/office/drawing/2014/main" id="{AF698553-7461-CF92-43FF-0F3B17A8DCC3}"/>
              </a:ext>
            </a:extLst>
          </p:cNvPr>
          <p:cNvSpPr>
            <a:spLocks noGrp="1"/>
          </p:cNvSpPr>
          <p:nvPr>
            <p:ph idx="1"/>
          </p:nvPr>
        </p:nvSpPr>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με μικροσκοπικούς </a:t>
            </a:r>
            <a:r>
              <a:rPr lang="el-GR" sz="3600" dirty="0" err="1">
                <a:effectLst/>
                <a:latin typeface="Times New Roman" panose="02020603050405020304" pitchFamily="18" charset="0"/>
                <a:ea typeface="Times New Roman" panose="02020603050405020304" pitchFamily="18" charset="0"/>
              </a:rPr>
              <a:t>πλαγκτικούς</a:t>
            </a:r>
            <a:r>
              <a:rPr lang="el-GR" sz="3600" dirty="0">
                <a:effectLst/>
                <a:latin typeface="Times New Roman" panose="02020603050405020304" pitchFamily="18" charset="0"/>
                <a:ea typeface="Times New Roman" panose="02020603050405020304" pitchFamily="18" charset="0"/>
              </a:rPr>
              <a:t> οργανισμούς. Ορισμένα από αυτά συνεχίζουν να τρέφονται αποκλειστικά με </a:t>
            </a:r>
            <a:r>
              <a:rPr lang="el-GR" sz="3600" dirty="0" err="1">
                <a:effectLst/>
                <a:latin typeface="Times New Roman" panose="02020603050405020304" pitchFamily="18" charset="0"/>
                <a:ea typeface="Times New Roman" panose="02020603050405020304" pitchFamily="18" charset="0"/>
              </a:rPr>
              <a:t>πλαγκτό</a:t>
            </a:r>
            <a:r>
              <a:rPr lang="el-GR" sz="3600" dirty="0">
                <a:effectLst/>
                <a:latin typeface="Times New Roman" panose="02020603050405020304" pitchFamily="18" charset="0"/>
                <a:ea typeface="Times New Roman" panose="02020603050405020304" pitchFamily="18" charset="0"/>
              </a:rPr>
              <a:t> και κατά την υπόλοιπη ζωή τους.</a:t>
            </a:r>
            <a:endParaRPr lang="el-GR" sz="3600" dirty="0"/>
          </a:p>
        </p:txBody>
      </p:sp>
    </p:spTree>
    <p:extLst>
      <p:ext uri="{BB962C8B-B14F-4D97-AF65-F5344CB8AC3E}">
        <p14:creationId xmlns:p14="http://schemas.microsoft.com/office/powerpoint/2010/main" val="36492298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C69932-F4B0-7EDC-3837-A2F463E457E6}"/>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Μερικά είδη εντόμων που αποτελούν τροφή των ψαριών,</a:t>
            </a:r>
            <a:endParaRPr lang="el-GR" dirty="0"/>
          </a:p>
        </p:txBody>
      </p:sp>
      <p:sp>
        <p:nvSpPr>
          <p:cNvPr id="3" name="Θέση περιεχομένου 2">
            <a:extLst>
              <a:ext uri="{FF2B5EF4-FFF2-40B4-BE49-F238E27FC236}">
                <a16:creationId xmlns:a16="http://schemas.microsoft.com/office/drawing/2014/main" id="{BC21F22C-5A31-B1DD-EE4C-10520801C9B5}"/>
              </a:ext>
            </a:extLst>
          </p:cNvPr>
          <p:cNvSpPr>
            <a:spLocks noGrp="1"/>
          </p:cNvSpPr>
          <p:nvPr>
            <p:ph idx="1"/>
          </p:nvPr>
        </p:nvSpPr>
        <p:spPr>
          <a:xfrm>
            <a:off x="0" y="1981200"/>
            <a:ext cx="9144000" cy="4114800"/>
          </a:xfrm>
        </p:spPr>
        <p:txBody>
          <a:bodyPr/>
          <a:lstStyle/>
          <a:p>
            <a:pPr algn="ctr"/>
            <a:endParaRPr lang="el-GR" sz="4000"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ζουν στην επιφάνεια ή μέσα στο νερό (σε όλη τη διάρκεια ή σε κάποια στάδια του κύκλου της ζωής τους) ή στον αέρα και συλλαμβάνονται αφού πέσουν στο νερό. </a:t>
            </a:r>
          </a:p>
          <a:p>
            <a:endParaRPr lang="el-GR" dirty="0"/>
          </a:p>
        </p:txBody>
      </p:sp>
    </p:spTree>
    <p:extLst>
      <p:ext uri="{BB962C8B-B14F-4D97-AF65-F5344CB8AC3E}">
        <p14:creationId xmlns:p14="http://schemas.microsoft.com/office/powerpoint/2010/main" val="804310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7997EB-86F7-E473-536B-CE347CD21577}"/>
              </a:ext>
            </a:extLst>
          </p:cNvPr>
          <p:cNvSpPr>
            <a:spLocks noGrp="1"/>
          </p:cNvSpPr>
          <p:nvPr>
            <p:ph type="title"/>
          </p:nvPr>
        </p:nvSpPr>
        <p:spPr>
          <a:xfrm>
            <a:off x="107504" y="609600"/>
            <a:ext cx="8928992" cy="1143000"/>
          </a:xfrm>
        </p:spPr>
        <p:txBody>
          <a:bodyPr/>
          <a:lstStyle/>
          <a:p>
            <a:r>
              <a:rPr lang="el-GR" dirty="0">
                <a:effectLst/>
                <a:latin typeface="Times New Roman" panose="02020603050405020304" pitchFamily="18" charset="0"/>
                <a:ea typeface="Times New Roman" panose="02020603050405020304" pitchFamily="18" charset="0"/>
              </a:rPr>
              <a:t>Τα </a:t>
            </a:r>
            <a:r>
              <a:rPr lang="el-GR" dirty="0" err="1">
                <a:effectLst/>
                <a:latin typeface="Times New Roman" panose="02020603050405020304" pitchFamily="18" charset="0"/>
                <a:ea typeface="Times New Roman" panose="02020603050405020304" pitchFamily="18" charset="0"/>
              </a:rPr>
              <a:t>πλαγκτοφάγα</a:t>
            </a:r>
            <a:r>
              <a:rPr lang="el-GR" dirty="0">
                <a:effectLst/>
                <a:latin typeface="Times New Roman" panose="02020603050405020304" pitchFamily="18" charset="0"/>
                <a:ea typeface="Times New Roman" panose="02020603050405020304" pitchFamily="18" charset="0"/>
              </a:rPr>
              <a:t> ψάρια έχουν αναπτύξει ιδιαίτερες προσαρμογές,</a:t>
            </a:r>
            <a:endParaRPr lang="el-GR" dirty="0"/>
          </a:p>
        </p:txBody>
      </p:sp>
      <p:sp>
        <p:nvSpPr>
          <p:cNvPr id="3" name="Θέση περιεχομένου 2">
            <a:extLst>
              <a:ext uri="{FF2B5EF4-FFF2-40B4-BE49-F238E27FC236}">
                <a16:creationId xmlns:a16="http://schemas.microsoft.com/office/drawing/2014/main" id="{95936E5E-56FA-AF3F-F640-9FBFD10A24CE}"/>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για να προσλαμβάνουν καλύτερα αυτό το είδος της τροφής τους. Για παράδειγμα, έχουν μακριές και πυκνές </a:t>
            </a:r>
            <a:r>
              <a:rPr lang="el-GR" dirty="0" err="1">
                <a:effectLst/>
                <a:latin typeface="Times New Roman" panose="02020603050405020304" pitchFamily="18" charset="0"/>
                <a:ea typeface="Times New Roman" panose="02020603050405020304" pitchFamily="18" charset="0"/>
              </a:rPr>
              <a:t>βραγχιακές</a:t>
            </a:r>
            <a:r>
              <a:rPr lang="el-GR" dirty="0">
                <a:effectLst/>
                <a:latin typeface="Times New Roman" panose="02020603050405020304" pitchFamily="18" charset="0"/>
                <a:ea typeface="Times New Roman" panose="02020603050405020304" pitchFamily="18" charset="0"/>
              </a:rPr>
              <a:t> άκανθες, για να φιλτράρουν το νερό και να συγκρατούν έτσι, τους μικροσκοπικούς </a:t>
            </a:r>
            <a:r>
              <a:rPr lang="el-GR" dirty="0" err="1">
                <a:effectLst/>
                <a:latin typeface="Times New Roman" panose="02020603050405020304" pitchFamily="18" charset="0"/>
                <a:ea typeface="Times New Roman" panose="02020603050405020304" pitchFamily="18" charset="0"/>
              </a:rPr>
              <a:t>πλαγκτικούς</a:t>
            </a:r>
            <a:r>
              <a:rPr lang="el-GR" dirty="0">
                <a:effectLst/>
                <a:latin typeface="Times New Roman" panose="02020603050405020304" pitchFamily="18" charset="0"/>
                <a:ea typeface="Times New Roman" panose="02020603050405020304" pitchFamily="18" charset="0"/>
              </a:rPr>
              <a:t> οργανισμούς. </a:t>
            </a:r>
          </a:p>
          <a:p>
            <a:endParaRPr lang="el-GR" dirty="0"/>
          </a:p>
        </p:txBody>
      </p:sp>
    </p:spTree>
    <p:extLst>
      <p:ext uri="{BB962C8B-B14F-4D97-AF65-F5344CB8AC3E}">
        <p14:creationId xmlns:p14="http://schemas.microsoft.com/office/powerpoint/2010/main" val="42702870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78D9D2-6D77-7A76-BC46-5E878A57D9EB}"/>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Οι συσχετισμοί της τροφής καθορίζουν,</a:t>
            </a:r>
            <a:endParaRPr lang="el-GR" dirty="0"/>
          </a:p>
        </p:txBody>
      </p:sp>
      <p:sp>
        <p:nvSpPr>
          <p:cNvPr id="3" name="Θέση περιεχομένου 2">
            <a:extLst>
              <a:ext uri="{FF2B5EF4-FFF2-40B4-BE49-F238E27FC236}">
                <a16:creationId xmlns:a16="http://schemas.microsoft.com/office/drawing/2014/main" id="{FEEE3E44-6846-A967-FC25-5012EA4A7943}"/>
              </a:ext>
            </a:extLst>
          </p:cNvPr>
          <p:cNvSpPr>
            <a:spLocks noGrp="1"/>
          </p:cNvSpPr>
          <p:nvPr>
            <p:ph idx="1"/>
          </p:nvPr>
        </p:nvSpPr>
        <p:spPr/>
        <p:txBody>
          <a:bodyPr/>
          <a:lstStyle/>
          <a:p>
            <a:pPr algn="ctr"/>
            <a:endParaRPr lang="el-GR" sz="4400" dirty="0">
              <a:effectLst/>
              <a:latin typeface="Times New Roman" panose="02020603050405020304" pitchFamily="18" charset="0"/>
              <a:ea typeface="Times New Roman" panose="02020603050405020304" pitchFamily="18" charset="0"/>
            </a:endParaRPr>
          </a:p>
          <a:p>
            <a:pPr algn="ctr"/>
            <a:r>
              <a:rPr lang="el-GR" sz="4400" dirty="0">
                <a:effectLst/>
                <a:latin typeface="Times New Roman" panose="02020603050405020304" pitchFamily="18" charset="0"/>
                <a:ea typeface="Times New Roman" panose="02020603050405020304" pitchFamily="18" charset="0"/>
              </a:rPr>
              <a:t>κατά ένα μέρος τουλάχιστον, τα πληθυσμιακά επίπεδα, την ανάπτυξη, την αύξηση και την ευρωστία των ψαριών.</a:t>
            </a:r>
            <a:endParaRPr lang="el-GR" sz="4400" dirty="0"/>
          </a:p>
        </p:txBody>
      </p:sp>
    </p:spTree>
    <p:extLst>
      <p:ext uri="{BB962C8B-B14F-4D97-AF65-F5344CB8AC3E}">
        <p14:creationId xmlns:p14="http://schemas.microsoft.com/office/powerpoint/2010/main" val="11282598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3F0030-BCEF-54F7-5B5A-07AE893DA4B4}"/>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Για οποιοδήποτε είδος, οι τροφικές συνήθειες αλλάζουν</a:t>
            </a:r>
            <a:endParaRPr lang="el-GR" dirty="0"/>
          </a:p>
        </p:txBody>
      </p:sp>
      <p:sp>
        <p:nvSpPr>
          <p:cNvPr id="3" name="Θέση περιεχομένου 2">
            <a:extLst>
              <a:ext uri="{FF2B5EF4-FFF2-40B4-BE49-F238E27FC236}">
                <a16:creationId xmlns:a16="http://schemas.microsoft.com/office/drawing/2014/main" id="{9A6A377C-4F86-E992-6DF4-77EAC443D1AC}"/>
              </a:ext>
            </a:extLst>
          </p:cNvPr>
          <p:cNvSpPr>
            <a:spLocks noGrp="1"/>
          </p:cNvSpPr>
          <p:nvPr>
            <p:ph idx="1"/>
          </p:nvPr>
        </p:nvSpPr>
        <p:spPr>
          <a:xfrm>
            <a:off x="0" y="1981200"/>
            <a:ext cx="9144000" cy="4114800"/>
          </a:xfrm>
        </p:spPr>
        <p:txBody>
          <a:bodyPr/>
          <a:lstStyle/>
          <a:p>
            <a:pPr algn="ctr"/>
            <a:endParaRPr lang="el-GR" sz="4000"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με την εποχή, το στάδιο ζωής και με το είδος της διαθέσιμης τροφής. Η ανάλυση του στομαχικού περιεχομένου μπορεί να γίνει ευκολότερα όταν η τροφή δεν έχει ακόμη </a:t>
            </a:r>
            <a:r>
              <a:rPr lang="el-GR" sz="4000" dirty="0" err="1">
                <a:effectLst/>
                <a:latin typeface="Times New Roman" panose="02020603050405020304" pitchFamily="18" charset="0"/>
                <a:ea typeface="Times New Roman" panose="02020603050405020304" pitchFamily="18" charset="0"/>
              </a:rPr>
              <a:t>πεφθεί</a:t>
            </a:r>
            <a:r>
              <a:rPr lang="el-GR" sz="4000" dirty="0">
                <a:effectLst/>
                <a:latin typeface="Times New Roman" panose="02020603050405020304" pitchFamily="18" charset="0"/>
                <a:ea typeface="Times New Roman" panose="02020603050405020304" pitchFamily="18" charset="0"/>
              </a:rPr>
              <a:t>. </a:t>
            </a:r>
          </a:p>
          <a:p>
            <a:endParaRPr lang="el-GR" dirty="0"/>
          </a:p>
        </p:txBody>
      </p:sp>
    </p:spTree>
    <p:extLst>
      <p:ext uri="{BB962C8B-B14F-4D97-AF65-F5344CB8AC3E}">
        <p14:creationId xmlns:p14="http://schemas.microsoft.com/office/powerpoint/2010/main" val="19225923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91F6AC-1379-A37E-C715-CC299E8AB056}"/>
              </a:ext>
            </a:extLst>
          </p:cNvPr>
          <p:cNvSpPr>
            <a:spLocks noGrp="1"/>
          </p:cNvSpPr>
          <p:nvPr>
            <p:ph type="title"/>
          </p:nvPr>
        </p:nvSpPr>
        <p:spPr/>
        <p:txBody>
          <a:bodyPr/>
          <a:lstStyle/>
          <a:p>
            <a:r>
              <a:rPr lang="el-GR" dirty="0">
                <a:effectLst/>
                <a:latin typeface="Times New Roman" panose="02020603050405020304" pitchFamily="18" charset="0"/>
                <a:ea typeface="Times New Roman" panose="02020603050405020304" pitchFamily="18" charset="0"/>
              </a:rPr>
              <a:t>Μεταξύ των μεθόδων μελέτης των τροφικών συνηθειών</a:t>
            </a:r>
            <a:endParaRPr lang="el-GR" dirty="0"/>
          </a:p>
        </p:txBody>
      </p:sp>
      <p:sp>
        <p:nvSpPr>
          <p:cNvPr id="3" name="Θέση περιεχομένου 2">
            <a:extLst>
              <a:ext uri="{FF2B5EF4-FFF2-40B4-BE49-F238E27FC236}">
                <a16:creationId xmlns:a16="http://schemas.microsoft.com/office/drawing/2014/main" id="{A2EDDEC6-067F-8F30-B57D-233B6D87E287}"/>
              </a:ext>
            </a:extLst>
          </p:cNvPr>
          <p:cNvSpPr>
            <a:spLocks noGrp="1"/>
          </p:cNvSpPr>
          <p:nvPr>
            <p:ph idx="1"/>
          </p:nvPr>
        </p:nvSpPr>
        <p:spPr>
          <a:xfrm>
            <a:off x="0" y="1981200"/>
            <a:ext cx="9144000" cy="4114800"/>
          </a:xfrm>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είναι η αριθμητική και η μέθοδος συχνότητας εμφάνισης (</a:t>
            </a:r>
            <a:r>
              <a:rPr lang="en-US" dirty="0">
                <a:effectLst/>
                <a:latin typeface="Times New Roman" panose="02020603050405020304" pitchFamily="18" charset="0"/>
                <a:ea typeface="Times New Roman" panose="02020603050405020304" pitchFamily="18" charset="0"/>
              </a:rPr>
              <a:t>Lagler</a:t>
            </a:r>
            <a:r>
              <a:rPr lang="el-GR" dirty="0">
                <a:effectLst/>
                <a:latin typeface="Times New Roman" panose="02020603050405020304" pitchFamily="18" charset="0"/>
                <a:ea typeface="Times New Roman" panose="02020603050405020304" pitchFamily="18" charset="0"/>
              </a:rPr>
              <a:t>, 1972). Κατά την αριθμητική μέθοδο γίνεται καταμέτρηση των ατόμων από κάθε είδος τροφής που υπάρχει στο στομαχικό περιεχόμενο ενός στατιστικά σημαντικού αριθμού ψαριών.</a:t>
            </a:r>
            <a:endParaRPr lang="el-GR" dirty="0"/>
          </a:p>
        </p:txBody>
      </p:sp>
    </p:spTree>
    <p:extLst>
      <p:ext uri="{BB962C8B-B14F-4D97-AF65-F5344CB8AC3E}">
        <p14:creationId xmlns:p14="http://schemas.microsoft.com/office/powerpoint/2010/main" val="15751302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8201E7-7856-11D7-D005-AAD857252CE2}"/>
              </a:ext>
            </a:extLst>
          </p:cNvPr>
          <p:cNvSpPr>
            <a:spLocks noGrp="1"/>
          </p:cNvSpPr>
          <p:nvPr>
            <p:ph type="title"/>
          </p:nvPr>
        </p:nvSpPr>
        <p:spPr/>
        <p:txBody>
          <a:bodyPr/>
          <a:lstStyle/>
          <a:p>
            <a:r>
              <a:rPr lang="el-GR" dirty="0">
                <a:effectLst/>
                <a:latin typeface="Times New Roman" panose="02020603050405020304" pitchFamily="18" charset="0"/>
                <a:ea typeface="Times New Roman" panose="02020603050405020304" pitchFamily="18" charset="0"/>
              </a:rPr>
              <a:t>Για να προσδιορίσουμε τη συχνότητα εμφάνισης,</a:t>
            </a:r>
            <a:endParaRPr lang="el-GR" dirty="0"/>
          </a:p>
        </p:txBody>
      </p:sp>
      <p:sp>
        <p:nvSpPr>
          <p:cNvPr id="3" name="Θέση περιεχομένου 2">
            <a:extLst>
              <a:ext uri="{FF2B5EF4-FFF2-40B4-BE49-F238E27FC236}">
                <a16:creationId xmlns:a16="http://schemas.microsoft.com/office/drawing/2014/main" id="{BA1B9AF8-9360-92CD-6AD0-786132080A02}"/>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καταγράφουμε τον αριθμό των στομαχιών (ψαριών), στα οποία βρίσκουμε κάθε είδος τροφής. Τα αποτελέσματα εκφράζονται σε ποσοστό του συνολικού αναλυόμενου αριθμού στομαχιών (ψαριών), τα οποία περιέχουν την τροφή.</a:t>
            </a:r>
            <a:endParaRPr lang="el-GR" dirty="0"/>
          </a:p>
        </p:txBody>
      </p:sp>
    </p:spTree>
    <p:extLst>
      <p:ext uri="{BB962C8B-B14F-4D97-AF65-F5344CB8AC3E}">
        <p14:creationId xmlns:p14="http://schemas.microsoft.com/office/powerpoint/2010/main" val="18666693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388D68-04F9-5F86-AB9B-60AEF3F4C3E8}"/>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Πολλές φορές τα ευρήματα επηρεάζονται</a:t>
            </a:r>
            <a:endParaRPr lang="el-GR" dirty="0"/>
          </a:p>
        </p:txBody>
      </p:sp>
      <p:sp>
        <p:nvSpPr>
          <p:cNvPr id="3" name="Θέση περιεχομένου 2">
            <a:extLst>
              <a:ext uri="{FF2B5EF4-FFF2-40B4-BE49-F238E27FC236}">
                <a16:creationId xmlns:a16="http://schemas.microsoft.com/office/drawing/2014/main" id="{73E88F06-1B4A-5DD8-A547-EEF1B4662F74}"/>
              </a:ext>
            </a:extLst>
          </p:cNvPr>
          <p:cNvSpPr>
            <a:spLocks noGrp="1"/>
          </p:cNvSpPr>
          <p:nvPr>
            <p:ph idx="1"/>
          </p:nvPr>
        </p:nvSpPr>
        <p:spPr/>
        <p:txBody>
          <a:bodyPr/>
          <a:lstStyle/>
          <a:p>
            <a:pPr algn="ctr"/>
            <a:endParaRPr lang="el-GR" sz="4400" dirty="0">
              <a:effectLst/>
              <a:latin typeface="Times New Roman" panose="02020603050405020304" pitchFamily="18" charset="0"/>
              <a:ea typeface="Times New Roman" panose="02020603050405020304" pitchFamily="18" charset="0"/>
            </a:endParaRPr>
          </a:p>
          <a:p>
            <a:pPr algn="ctr"/>
            <a:r>
              <a:rPr lang="el-GR" sz="4400" dirty="0">
                <a:effectLst/>
                <a:latin typeface="Times New Roman" panose="02020603050405020304" pitchFamily="18" charset="0"/>
                <a:ea typeface="Times New Roman" panose="02020603050405020304" pitchFamily="18" charset="0"/>
              </a:rPr>
              <a:t>από την παρουσία τμημάτων οργανισμών που είναι ανθεκτικά στην πέψη.</a:t>
            </a:r>
            <a:endParaRPr lang="el-GR" sz="4400" dirty="0"/>
          </a:p>
        </p:txBody>
      </p:sp>
    </p:spTree>
    <p:extLst>
      <p:ext uri="{BB962C8B-B14F-4D97-AF65-F5344CB8AC3E}">
        <p14:creationId xmlns:p14="http://schemas.microsoft.com/office/powerpoint/2010/main" val="9887136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F5FDAB-0F8B-0B55-1ED1-E34832C5F9AC}"/>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Αυτό τείνει να καταστήσει τη φαινομενική συχνότητα</a:t>
            </a:r>
            <a:endParaRPr lang="el-GR" dirty="0"/>
          </a:p>
        </p:txBody>
      </p:sp>
      <p:sp>
        <p:nvSpPr>
          <p:cNvPr id="3" name="Θέση περιεχομένου 2">
            <a:extLst>
              <a:ext uri="{FF2B5EF4-FFF2-40B4-BE49-F238E27FC236}">
                <a16:creationId xmlns:a16="http://schemas.microsoft.com/office/drawing/2014/main" id="{0653AF31-8C2F-6972-DB57-D4EFF729A3CB}"/>
              </a:ext>
            </a:extLst>
          </p:cNvPr>
          <p:cNvSpPr>
            <a:spLocks noGrp="1"/>
          </p:cNvSpPr>
          <p:nvPr>
            <p:ph idx="1"/>
          </p:nvPr>
        </p:nvSpPr>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τέτοιων οργανισμών μεγαλύτερη από την πραγματική συχνότητα, με την οποία λαμβάνονται κατά τη διάρκεια διαδοχικών περιόδων διατροφής. </a:t>
            </a:r>
          </a:p>
          <a:p>
            <a:endParaRPr lang="el-GR" dirty="0"/>
          </a:p>
        </p:txBody>
      </p:sp>
    </p:spTree>
    <p:extLst>
      <p:ext uri="{BB962C8B-B14F-4D97-AF65-F5344CB8AC3E}">
        <p14:creationId xmlns:p14="http://schemas.microsoft.com/office/powerpoint/2010/main" val="2652234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913A48-AE42-C5B5-35A7-BFC44B7ECE95}"/>
              </a:ext>
            </a:extLst>
          </p:cNvPr>
          <p:cNvSpPr>
            <a:spLocks noGrp="1"/>
          </p:cNvSpPr>
          <p:nvPr>
            <p:ph type="title"/>
          </p:nvPr>
        </p:nvSpPr>
        <p:spPr/>
        <p:txBody>
          <a:bodyPr/>
          <a:lstStyle/>
          <a:p>
            <a:r>
              <a:rPr lang="en-US" dirty="0" err="1">
                <a:effectLst/>
                <a:latin typeface="Times New Roman" panose="02020603050405020304" pitchFamily="18" charset="0"/>
                <a:ea typeface="Times New Roman" panose="02020603050405020304" pitchFamily="18" charset="0"/>
              </a:rPr>
              <a:t>Diaptomus</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novamexicanus</a:t>
            </a:r>
            <a:endParaRPr lang="el-GR" dirty="0"/>
          </a:p>
        </p:txBody>
      </p:sp>
      <p:sp>
        <p:nvSpPr>
          <p:cNvPr id="3" name="Θέση περιεχομένου 2">
            <a:extLst>
              <a:ext uri="{FF2B5EF4-FFF2-40B4-BE49-F238E27FC236}">
                <a16:creationId xmlns:a16="http://schemas.microsoft.com/office/drawing/2014/main" id="{9B015A6F-ABA3-D8FC-6A32-C8436BA7132F}"/>
              </a:ext>
            </a:extLst>
          </p:cNvPr>
          <p:cNvSpPr>
            <a:spLocks noGrp="1"/>
          </p:cNvSpPr>
          <p:nvPr>
            <p:ph idx="1"/>
          </p:nvPr>
        </p:nvSpPr>
        <p:spPr>
          <a:xfrm>
            <a:off x="2627784" y="1981200"/>
            <a:ext cx="3888432" cy="3819872"/>
          </a:xfrm>
        </p:spPr>
        <p:txBody>
          <a:bodyPr/>
          <a:lstStyle/>
          <a:p>
            <a:endParaRPr lang="el-GR" dirty="0"/>
          </a:p>
        </p:txBody>
      </p:sp>
      <p:pic>
        <p:nvPicPr>
          <p:cNvPr id="3074" name="Picture 2" descr="Diaptomus - an overview | ScienceDirect Topics">
            <a:extLst>
              <a:ext uri="{FF2B5EF4-FFF2-40B4-BE49-F238E27FC236}">
                <a16:creationId xmlns:a16="http://schemas.microsoft.com/office/drawing/2014/main" id="{5842A3C2-6996-A026-55FF-224DA28A32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057400"/>
            <a:ext cx="4032448" cy="3819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3240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64B7C5-A84E-587D-14CD-27A8FCB87F43}"/>
              </a:ext>
            </a:extLst>
          </p:cNvPr>
          <p:cNvSpPr>
            <a:spLocks noGrp="1"/>
          </p:cNvSpPr>
          <p:nvPr>
            <p:ph type="title"/>
          </p:nvPr>
        </p:nvSpPr>
        <p:spPr/>
        <p:txBody>
          <a:bodyPr/>
          <a:lstStyle/>
          <a:p>
            <a:br>
              <a:rPr lang="el-GR" b="1" dirty="0">
                <a:effectLst/>
                <a:latin typeface="Times New Roman" panose="02020603050405020304" pitchFamily="18" charset="0"/>
                <a:ea typeface="Times New Roman" panose="02020603050405020304" pitchFamily="18" charset="0"/>
              </a:rPr>
            </a:br>
            <a:r>
              <a:rPr lang="el-GR" b="1" dirty="0">
                <a:effectLst/>
                <a:latin typeface="Times New Roman" panose="02020603050405020304" pitchFamily="18" charset="0"/>
                <a:ea typeface="Times New Roman" panose="02020603050405020304" pitchFamily="18" charset="0"/>
              </a:rPr>
              <a:t>Αναπαραγωγή και γονιμότητα</a:t>
            </a:r>
            <a:br>
              <a:rPr lang="el-GR" dirty="0">
                <a:effectLst/>
                <a:latin typeface="Times New Roman" panose="02020603050405020304" pitchFamily="18" charset="0"/>
                <a:ea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7208500D-3F1F-9E64-8C33-6123243AFB00}"/>
              </a:ext>
            </a:extLst>
          </p:cNvPr>
          <p:cNvSpPr>
            <a:spLocks noGrp="1"/>
          </p:cNvSpPr>
          <p:nvPr>
            <p:ph idx="1"/>
          </p:nvPr>
        </p:nvSpPr>
        <p:spPr/>
        <p:txBody>
          <a:bodyPr/>
          <a:lstStyle/>
          <a:p>
            <a:pPr algn="ctr">
              <a:buNone/>
            </a:pPr>
            <a:endParaRPr lang="el-GR" dirty="0">
              <a:effectLst/>
              <a:latin typeface="Times New Roman" panose="02020603050405020304" pitchFamily="18" charset="0"/>
              <a:ea typeface="Times New Roman" panose="02020603050405020304" pitchFamily="18" charset="0"/>
            </a:endParaRPr>
          </a:p>
          <a:p>
            <a:pPr algn="ctr">
              <a:buNone/>
            </a:pPr>
            <a:r>
              <a:rPr lang="el-GR" dirty="0">
                <a:effectLst/>
                <a:latin typeface="Times New Roman" panose="02020603050405020304" pitchFamily="18" charset="0"/>
                <a:ea typeface="Times New Roman" panose="02020603050405020304" pitchFamily="18" charset="0"/>
              </a:rPr>
              <a:t>Ο ακριβής καθορισμός των σταδίων γεννητικής ωριμότητας είναι δυνατός μόνο για ψάρια που έχουν μια μικρή ευδιάκριτη περίοδο ωοτοκίας, έτσι ώστε όλα τα αβγά στην ωοθήκη να βρίσκονται στο ίδιο στάδιο ανάπτυξης.</a:t>
            </a:r>
            <a:endParaRPr lang="el-GR" dirty="0"/>
          </a:p>
        </p:txBody>
      </p:sp>
    </p:spTree>
    <p:extLst>
      <p:ext uri="{BB962C8B-B14F-4D97-AF65-F5344CB8AC3E}">
        <p14:creationId xmlns:p14="http://schemas.microsoft.com/office/powerpoint/2010/main" val="5428775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FB0EE0-FF25-A1AA-EFA3-ADACC64AF377}"/>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Αυτές οι συνθήκες ισχύουν</a:t>
            </a:r>
            <a:endParaRPr lang="el-GR" dirty="0"/>
          </a:p>
        </p:txBody>
      </p:sp>
      <p:sp>
        <p:nvSpPr>
          <p:cNvPr id="3" name="Θέση περιεχομένου 2">
            <a:extLst>
              <a:ext uri="{FF2B5EF4-FFF2-40B4-BE49-F238E27FC236}">
                <a16:creationId xmlns:a16="http://schemas.microsoft.com/office/drawing/2014/main" id="{E52C79B4-EECE-241F-EE86-AEC3332575AD}"/>
              </a:ext>
            </a:extLst>
          </p:cNvPr>
          <p:cNvSpPr>
            <a:spLocks noGrp="1"/>
          </p:cNvSpPr>
          <p:nvPr>
            <p:ph idx="1"/>
          </p:nvPr>
        </p:nvSpPr>
        <p:spPr/>
        <p:txBody>
          <a:bodyPr/>
          <a:lstStyle/>
          <a:p>
            <a:pPr algn="ctr"/>
            <a:endParaRPr lang="el-GR" sz="4000" dirty="0">
              <a:effectLst/>
              <a:latin typeface="Times New Roman" panose="02020603050405020304" pitchFamily="18" charset="0"/>
              <a:ea typeface="Times New Roman" panose="02020603050405020304" pitchFamily="18" charset="0"/>
            </a:endParaRPr>
          </a:p>
          <a:p>
            <a:pPr algn="ctr"/>
            <a:r>
              <a:rPr lang="el-GR" sz="4000" dirty="0">
                <a:effectLst/>
                <a:latin typeface="Times New Roman" panose="02020603050405020304" pitchFamily="18" charset="0"/>
                <a:ea typeface="Times New Roman" panose="02020603050405020304" pitchFamily="18" charset="0"/>
              </a:rPr>
              <a:t>για τα περισσότερα είδη των εύκρατων περιοχών, αλλά πολλά τροπικά ψάρια </a:t>
            </a:r>
            <a:r>
              <a:rPr lang="el-GR" sz="4000" dirty="0" err="1">
                <a:effectLst/>
                <a:latin typeface="Times New Roman" panose="02020603050405020304" pitchFamily="18" charset="0"/>
                <a:ea typeface="Times New Roman" panose="02020603050405020304" pitchFamily="18" charset="0"/>
              </a:rPr>
              <a:t>ωοτοκούν</a:t>
            </a:r>
            <a:r>
              <a:rPr lang="el-GR" sz="4000" dirty="0">
                <a:effectLst/>
                <a:latin typeface="Times New Roman" panose="02020603050405020304" pitchFamily="18" charset="0"/>
                <a:ea typeface="Times New Roman" panose="02020603050405020304" pitchFamily="18" charset="0"/>
              </a:rPr>
              <a:t> πολλές φορές τον χρόνο. </a:t>
            </a:r>
            <a:endParaRPr lang="el-GR" sz="4000" dirty="0"/>
          </a:p>
        </p:txBody>
      </p:sp>
    </p:spTree>
    <p:extLst>
      <p:ext uri="{BB962C8B-B14F-4D97-AF65-F5344CB8AC3E}">
        <p14:creationId xmlns:p14="http://schemas.microsoft.com/office/powerpoint/2010/main" val="8204031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EA8EF8-00C5-D832-FF8D-422B148E75F4}"/>
              </a:ext>
            </a:extLst>
          </p:cNvPr>
          <p:cNvSpPr>
            <a:spLocks noGrp="1"/>
          </p:cNvSpPr>
          <p:nvPr>
            <p:ph type="title"/>
          </p:nvPr>
        </p:nvSpPr>
        <p:spPr/>
        <p:txBody>
          <a:bodyPr/>
          <a:lstStyle/>
          <a:p>
            <a:r>
              <a:rPr lang="el-GR" dirty="0">
                <a:effectLst/>
                <a:latin typeface="Times New Roman" panose="02020603050405020304" pitchFamily="18" charset="0"/>
                <a:ea typeface="Times New Roman" panose="02020603050405020304" pitchFamily="18" charset="0"/>
              </a:rPr>
              <a:t>Σε πολλά ψάρια, για παράδειγμα στην πέρκα,</a:t>
            </a:r>
            <a:endParaRPr lang="el-GR" dirty="0"/>
          </a:p>
        </p:txBody>
      </p:sp>
      <p:sp>
        <p:nvSpPr>
          <p:cNvPr id="3" name="Θέση περιεχομένου 2">
            <a:extLst>
              <a:ext uri="{FF2B5EF4-FFF2-40B4-BE49-F238E27FC236}">
                <a16:creationId xmlns:a16="http://schemas.microsoft.com/office/drawing/2014/main" id="{F536BBC1-2CCA-D94F-5867-E98179674443}"/>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όλα τα αβγά αποβάλλονται σχεδόν ταυτόχρονα, ενώ σε άλλα μπορεί να αποβάλλονται μερικά αυγά σε μια χρονική στιγμή και αυτό να επαναλαμβάνεται για μια μακρά χρονική περίοδο (τμηματική ωοτοκία).</a:t>
            </a:r>
            <a:endParaRPr lang="el-GR" dirty="0"/>
          </a:p>
        </p:txBody>
      </p:sp>
    </p:spTree>
    <p:extLst>
      <p:ext uri="{BB962C8B-B14F-4D97-AF65-F5344CB8AC3E}">
        <p14:creationId xmlns:p14="http://schemas.microsoft.com/office/powerpoint/2010/main" val="23032289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99F30C-94CE-4902-6D4B-E67CFE290E70}"/>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Η γονιμότητα των ψαριών ορίζεται</a:t>
            </a:r>
            <a:endParaRPr lang="el-GR" dirty="0"/>
          </a:p>
        </p:txBody>
      </p:sp>
      <p:sp>
        <p:nvSpPr>
          <p:cNvPr id="3" name="Θέση περιεχομένου 2">
            <a:extLst>
              <a:ext uri="{FF2B5EF4-FFF2-40B4-BE49-F238E27FC236}">
                <a16:creationId xmlns:a16="http://schemas.microsoft.com/office/drawing/2014/main" id="{CE5E19DB-34A6-350A-5113-704833560A14}"/>
              </a:ext>
            </a:extLst>
          </p:cNvPr>
          <p:cNvSpPr>
            <a:spLocks noGrp="1"/>
          </p:cNvSpPr>
          <p:nvPr>
            <p:ph idx="1"/>
          </p:nvPr>
        </p:nvSpPr>
        <p:spPr/>
        <p:txBody>
          <a:bodyPr/>
          <a:lstStyle/>
          <a:p>
            <a:pPr algn="ctr"/>
            <a:endParaRPr lang="el-GR" sz="4400" dirty="0">
              <a:effectLst/>
              <a:latin typeface="Times New Roman" panose="02020603050405020304" pitchFamily="18" charset="0"/>
              <a:ea typeface="Times New Roman" panose="02020603050405020304" pitchFamily="18" charset="0"/>
            </a:endParaRPr>
          </a:p>
          <a:p>
            <a:pPr algn="ctr"/>
            <a:r>
              <a:rPr lang="el-GR" sz="4400" dirty="0">
                <a:effectLst/>
                <a:latin typeface="Times New Roman" panose="02020603050405020304" pitchFamily="18" charset="0"/>
                <a:ea typeface="Times New Roman" panose="02020603050405020304" pitchFamily="18" charset="0"/>
              </a:rPr>
              <a:t>ως ο αριθμός των ώριμων αυγών πριν από την επόμενη περίοδο ωοτοκίας. </a:t>
            </a:r>
          </a:p>
          <a:p>
            <a:endParaRPr lang="el-GR" dirty="0"/>
          </a:p>
        </p:txBody>
      </p:sp>
    </p:spTree>
    <p:extLst>
      <p:ext uri="{BB962C8B-B14F-4D97-AF65-F5344CB8AC3E}">
        <p14:creationId xmlns:p14="http://schemas.microsoft.com/office/powerpoint/2010/main" val="8067064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8F8739-782C-AC09-FF85-303E6896CDA3}"/>
              </a:ext>
            </a:extLst>
          </p:cNvPr>
          <p:cNvSpPr>
            <a:spLocks noGrp="1"/>
          </p:cNvSpPr>
          <p:nvPr>
            <p:ph type="title"/>
          </p:nvPr>
        </p:nvSpPr>
        <p:spPr>
          <a:xfrm>
            <a:off x="107504" y="609600"/>
            <a:ext cx="8928992" cy="1143000"/>
          </a:xfrm>
        </p:spPr>
        <p:txBody>
          <a:bodyPr/>
          <a:lstStyle/>
          <a:p>
            <a:r>
              <a:rPr lang="el-GR" sz="4400" dirty="0">
                <a:effectLst/>
                <a:latin typeface="Times New Roman" panose="02020603050405020304" pitchFamily="18" charset="0"/>
                <a:ea typeface="Times New Roman" panose="02020603050405020304" pitchFamily="18" charset="0"/>
              </a:rPr>
              <a:t>Πρέπει να γίνει κατανοητό ότι οποιαδήποτε αλλαγή στο περιβάλλον</a:t>
            </a:r>
            <a:endParaRPr lang="el-GR" dirty="0"/>
          </a:p>
        </p:txBody>
      </p:sp>
      <p:sp>
        <p:nvSpPr>
          <p:cNvPr id="3" name="Θέση περιεχομένου 2">
            <a:extLst>
              <a:ext uri="{FF2B5EF4-FFF2-40B4-BE49-F238E27FC236}">
                <a16:creationId xmlns:a16="http://schemas.microsoft.com/office/drawing/2014/main" id="{7527CFD1-502F-444C-6552-D4E9EA8051F5}"/>
              </a:ext>
            </a:extLst>
          </p:cNvPr>
          <p:cNvSpPr>
            <a:spLocks noGrp="1"/>
          </p:cNvSpPr>
          <p:nvPr>
            <p:ph idx="1"/>
          </p:nvPr>
        </p:nvSpPr>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πιθανόν να έχει ως αποτέλεσμα σημαντικές αλλαγές στη γονιμότητα και κατά συνέπεια στην εκτίμηση της παραγωγής.</a:t>
            </a:r>
            <a:endParaRPr lang="el-GR" sz="3600" dirty="0"/>
          </a:p>
        </p:txBody>
      </p:sp>
    </p:spTree>
    <p:extLst>
      <p:ext uri="{BB962C8B-B14F-4D97-AF65-F5344CB8AC3E}">
        <p14:creationId xmlns:p14="http://schemas.microsoft.com/office/powerpoint/2010/main" val="560738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BA2ECD-24CA-EEB5-0C25-331D547F890F}"/>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Αύξηση της τροφής, για παράδειγμα,</a:t>
            </a:r>
            <a:endParaRPr lang="el-GR" dirty="0"/>
          </a:p>
        </p:txBody>
      </p:sp>
      <p:sp>
        <p:nvSpPr>
          <p:cNvPr id="3" name="Θέση περιεχομένου 2">
            <a:extLst>
              <a:ext uri="{FF2B5EF4-FFF2-40B4-BE49-F238E27FC236}">
                <a16:creationId xmlns:a16="http://schemas.microsoft.com/office/drawing/2014/main" id="{42C72AA2-DE65-181F-96C7-22731E58A018}"/>
              </a:ext>
            </a:extLst>
          </p:cNvPr>
          <p:cNvSpPr>
            <a:spLocks noGrp="1"/>
          </p:cNvSpPr>
          <p:nvPr>
            <p:ph idx="1"/>
          </p:nvPr>
        </p:nvSpPr>
        <p:spPr>
          <a:xfrm>
            <a:off x="0" y="1981200"/>
            <a:ext cx="9144000" cy="4114800"/>
          </a:xfrm>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όχι μόνον αυξάνει τον βαθμό ανάπτυξης και συνεπώς το βάρος των </a:t>
            </a:r>
            <a:r>
              <a:rPr lang="el-GR" sz="3600" dirty="0" err="1">
                <a:effectLst/>
                <a:latin typeface="Times New Roman" panose="02020603050405020304" pitchFamily="18" charset="0"/>
                <a:ea typeface="Times New Roman" panose="02020603050405020304" pitchFamily="18" charset="0"/>
              </a:rPr>
              <a:t>γονάδων</a:t>
            </a:r>
            <a:r>
              <a:rPr lang="el-GR" sz="3600" dirty="0">
                <a:effectLst/>
                <a:latin typeface="Times New Roman" panose="02020603050405020304" pitchFamily="18" charset="0"/>
                <a:ea typeface="Times New Roman" panose="02020603050405020304" pitchFamily="18" charset="0"/>
              </a:rPr>
              <a:t> (οι</a:t>
            </a:r>
            <a:r>
              <a:rPr lang="en-US" sz="3600" dirty="0">
                <a:effectLst/>
                <a:latin typeface="Times New Roman" panose="02020603050405020304" pitchFamily="18" charset="0"/>
                <a:ea typeface="Times New Roman" panose="02020603050405020304" pitchFamily="18" charset="0"/>
              </a:rPr>
              <a:t> </a:t>
            </a:r>
            <a:r>
              <a:rPr lang="el-GR" sz="3600" dirty="0" err="1">
                <a:effectLst/>
                <a:latin typeface="Times New Roman" panose="02020603050405020304" pitchFamily="18" charset="0"/>
                <a:ea typeface="Times New Roman" panose="02020603050405020304" pitchFamily="18" charset="0"/>
              </a:rPr>
              <a:t>γονάδες</a:t>
            </a:r>
            <a:r>
              <a:rPr lang="en-US" sz="3600" dirty="0">
                <a:effectLst/>
                <a:latin typeface="Times New Roman" panose="02020603050405020304" pitchFamily="18" charset="0"/>
                <a:ea typeface="Times New Roman" panose="02020603050405020304" pitchFamily="18" charset="0"/>
              </a:rPr>
              <a:t> </a:t>
            </a:r>
            <a:r>
              <a:rPr lang="el-GR" sz="3600" dirty="0">
                <a:effectLst/>
                <a:latin typeface="Times New Roman" panose="02020603050405020304" pitchFamily="18" charset="0"/>
                <a:ea typeface="Times New Roman" panose="02020603050405020304" pitchFamily="18" charset="0"/>
              </a:rPr>
              <a:t>είναι τα όργανα του αναπαραγωγικού συστήματος. Ονομάζονται </a:t>
            </a:r>
            <a:r>
              <a:rPr lang="el-GR" sz="3600" dirty="0" err="1">
                <a:effectLst/>
                <a:latin typeface="Times New Roman" panose="02020603050405020304" pitchFamily="18" charset="0"/>
                <a:ea typeface="Times New Roman" panose="02020603050405020304" pitchFamily="18" charset="0"/>
              </a:rPr>
              <a:t>όρχεις</a:t>
            </a:r>
            <a:r>
              <a:rPr lang="el-GR" sz="3600" dirty="0">
                <a:effectLst/>
                <a:latin typeface="Times New Roman" panose="02020603050405020304" pitchFamily="18" charset="0"/>
                <a:ea typeface="Times New Roman" panose="02020603050405020304" pitchFamily="18" charset="0"/>
              </a:rPr>
              <a:t> στους άνδρες και ωοθήκες στις γυναίκες. </a:t>
            </a:r>
            <a:endParaRPr lang="el-GR" sz="3600" dirty="0"/>
          </a:p>
        </p:txBody>
      </p:sp>
    </p:spTree>
    <p:extLst>
      <p:ext uri="{BB962C8B-B14F-4D97-AF65-F5344CB8AC3E}">
        <p14:creationId xmlns:p14="http://schemas.microsoft.com/office/powerpoint/2010/main" val="13105712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1A550C-FC4F-0F63-1435-D4431F1ACE5F}"/>
              </a:ext>
            </a:extLst>
          </p:cNvPr>
          <p:cNvSpPr>
            <a:spLocks noGrp="1"/>
          </p:cNvSpPr>
          <p:nvPr>
            <p:ph type="title"/>
          </p:nvPr>
        </p:nvSpPr>
        <p:spPr/>
        <p:txBody>
          <a:bodyPr/>
          <a:lstStyle/>
          <a:p>
            <a:r>
              <a:rPr lang="el-GR" dirty="0">
                <a:effectLst/>
                <a:latin typeface="Times New Roman" panose="02020603050405020304" pitchFamily="18" charset="0"/>
                <a:ea typeface="Times New Roman" panose="02020603050405020304" pitchFamily="18" charset="0"/>
              </a:rPr>
              <a:t>Πρόκειται για ενδοκρινείς αδένες,</a:t>
            </a:r>
            <a:endParaRPr lang="el-GR" dirty="0"/>
          </a:p>
        </p:txBody>
      </p:sp>
      <p:sp>
        <p:nvSpPr>
          <p:cNvPr id="3" name="Θέση περιεχομένου 2">
            <a:extLst>
              <a:ext uri="{FF2B5EF4-FFF2-40B4-BE49-F238E27FC236}">
                <a16:creationId xmlns:a16="http://schemas.microsoft.com/office/drawing/2014/main" id="{0C19B028-1E8D-B09C-F22D-66FC8DCDFB06}"/>
              </a:ext>
            </a:extLst>
          </p:cNvPr>
          <p:cNvSpPr>
            <a:spLocks noGrp="1"/>
          </p:cNvSpPr>
          <p:nvPr>
            <p:ph idx="1"/>
          </p:nvPr>
        </p:nvSpPr>
        <p:spPr>
          <a:xfrm>
            <a:off x="0" y="1981200"/>
            <a:ext cx="9144000" cy="4114800"/>
          </a:xfrm>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που παράγουν τις ορμόνες του φύλου - οιστρογόνα στις γυναίκες και τεστοστερόνη στον άνδρα) σε δεδομένη ηλικία, αλλά ενδέχεται επίσης, να αυξηθεί και η γονιμότητα για ένα δεδομένο χρονικό διάστημα. </a:t>
            </a:r>
          </a:p>
          <a:p>
            <a:endParaRPr lang="el-GR" dirty="0"/>
          </a:p>
        </p:txBody>
      </p:sp>
    </p:spTree>
    <p:extLst>
      <p:ext uri="{BB962C8B-B14F-4D97-AF65-F5344CB8AC3E}">
        <p14:creationId xmlns:p14="http://schemas.microsoft.com/office/powerpoint/2010/main" val="30997118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99B418-14D2-A81D-10DE-EA20B277CE8C}"/>
              </a:ext>
            </a:extLst>
          </p:cNvPr>
          <p:cNvSpPr>
            <a:spLocks noGrp="1"/>
          </p:cNvSpPr>
          <p:nvPr>
            <p:ph type="title"/>
          </p:nvPr>
        </p:nvSpPr>
        <p:spPr/>
        <p:txBody>
          <a:bodyPr/>
          <a:lstStyle/>
          <a:p>
            <a:br>
              <a:rPr lang="el-GR" b="1" dirty="0">
                <a:effectLst/>
                <a:latin typeface="Times New Roman" panose="02020603050405020304" pitchFamily="18" charset="0"/>
                <a:ea typeface="Times New Roman" panose="02020603050405020304" pitchFamily="18" charset="0"/>
              </a:rPr>
            </a:br>
            <a:r>
              <a:rPr lang="el-GR" b="1" dirty="0">
                <a:effectLst/>
                <a:latin typeface="Times New Roman" panose="02020603050405020304" pitchFamily="18" charset="0"/>
                <a:ea typeface="Times New Roman" panose="02020603050405020304" pitchFamily="18" charset="0"/>
              </a:rPr>
              <a:t>Ηλικία και αύξηση</a:t>
            </a:r>
            <a:br>
              <a:rPr lang="el-GR" dirty="0">
                <a:effectLst/>
                <a:latin typeface="Times New Roman" panose="02020603050405020304" pitchFamily="18" charset="0"/>
                <a:ea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81D871BD-4259-736B-F4A1-F8234DE5BF29}"/>
              </a:ext>
            </a:extLst>
          </p:cNvPr>
          <p:cNvSpPr>
            <a:spLocks noGrp="1"/>
          </p:cNvSpPr>
          <p:nvPr>
            <p:ph idx="1"/>
          </p:nvPr>
        </p:nvSpPr>
        <p:spPr/>
        <p:txBody>
          <a:bodyPr/>
          <a:lstStyle/>
          <a:p>
            <a:pPr algn="ctr">
              <a:buNone/>
            </a:pPr>
            <a:endParaRPr lang="el-GR" dirty="0">
              <a:effectLst/>
              <a:latin typeface="Times New Roman" panose="02020603050405020304" pitchFamily="18" charset="0"/>
              <a:ea typeface="Times New Roman" panose="02020603050405020304" pitchFamily="18" charset="0"/>
            </a:endParaRPr>
          </a:p>
          <a:p>
            <a:pPr algn="ctr">
              <a:buNone/>
            </a:pPr>
            <a:r>
              <a:rPr lang="el-GR" dirty="0">
                <a:effectLst/>
                <a:latin typeface="Times New Roman" panose="02020603050405020304" pitchFamily="18" charset="0"/>
                <a:ea typeface="Times New Roman" panose="02020603050405020304" pitchFamily="18" charset="0"/>
              </a:rPr>
              <a:t>Σύμφωνα με τον </a:t>
            </a:r>
            <a:r>
              <a:rPr lang="en-US" dirty="0" err="1">
                <a:effectLst/>
                <a:latin typeface="Times New Roman" panose="02020603050405020304" pitchFamily="18" charset="0"/>
                <a:ea typeface="Times New Roman" panose="02020603050405020304" pitchFamily="18" charset="0"/>
              </a:rPr>
              <a:t>Nikolsky</a:t>
            </a:r>
            <a:r>
              <a:rPr lang="el-GR" dirty="0">
                <a:effectLst/>
                <a:latin typeface="Times New Roman" panose="02020603050405020304" pitchFamily="18" charset="0"/>
                <a:ea typeface="Times New Roman" panose="02020603050405020304" pitchFamily="18" charset="0"/>
              </a:rPr>
              <a:t> (1963) ένα χαρακτηριστικό γνώρισμα της αύξησης των ψαριών, όπως σε όλα τα ζώα με μεταβαλλόμενη θερμοκρασία του σώματος, είναι η περιοδικότητά της (σε ορισμένες εποχές του έτους το ψάρι αυξάνεται γρήγορα και σε άλλες πιο αργά).</a:t>
            </a:r>
            <a:endParaRPr lang="el-GR" dirty="0"/>
          </a:p>
        </p:txBody>
      </p:sp>
    </p:spTree>
    <p:extLst>
      <p:ext uri="{BB962C8B-B14F-4D97-AF65-F5344CB8AC3E}">
        <p14:creationId xmlns:p14="http://schemas.microsoft.com/office/powerpoint/2010/main" val="31839329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7EECDA-3B14-EB83-8770-ED83C432B476}"/>
              </a:ext>
            </a:extLst>
          </p:cNvPr>
          <p:cNvSpPr>
            <a:spLocks noGrp="1"/>
          </p:cNvSpPr>
          <p:nvPr>
            <p:ph type="title"/>
          </p:nvPr>
        </p:nvSpPr>
        <p:spPr/>
        <p:txBody>
          <a:bodyPr/>
          <a:lstStyle/>
          <a:p>
            <a:r>
              <a:rPr lang="el-GR" dirty="0">
                <a:effectLst/>
                <a:latin typeface="Times New Roman" panose="02020603050405020304" pitchFamily="18" charset="0"/>
                <a:ea typeface="Times New Roman" panose="02020603050405020304" pitchFamily="18" charset="0"/>
              </a:rPr>
              <a:t>Κατά τον ίδιο συγγραφέα,</a:t>
            </a:r>
            <a:endParaRPr lang="el-GR" dirty="0"/>
          </a:p>
        </p:txBody>
      </p:sp>
      <p:sp>
        <p:nvSpPr>
          <p:cNvPr id="3" name="Θέση περιεχομένου 2">
            <a:extLst>
              <a:ext uri="{FF2B5EF4-FFF2-40B4-BE49-F238E27FC236}">
                <a16:creationId xmlns:a16="http://schemas.microsoft.com/office/drawing/2014/main" id="{FED6CDB8-3C2A-6849-90E2-51E31D6E5F38}"/>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αυτή η ανομοιότητα στον ρυθμό της αύξησης κατά τη διάρκεια του έτους αντικατοπτρίζεται καλά στα διάφορα οστά του σκελετού και στα λέπια, όπου οι περίοδοι της αργής αύξησης αποτυπώνονται με τη μορφή </a:t>
            </a:r>
            <a:r>
              <a:rPr lang="el-GR" dirty="0" err="1">
                <a:effectLst/>
                <a:latin typeface="Times New Roman" panose="02020603050405020304" pitchFamily="18" charset="0"/>
                <a:ea typeface="Times New Roman" panose="02020603050405020304" pitchFamily="18" charset="0"/>
              </a:rPr>
              <a:t>διακτυλίων</a:t>
            </a:r>
            <a:r>
              <a:rPr lang="el-GR" dirty="0">
                <a:effectLst/>
                <a:latin typeface="Times New Roman" panose="02020603050405020304" pitchFamily="18" charset="0"/>
                <a:ea typeface="Times New Roman" panose="02020603050405020304" pitchFamily="18" charset="0"/>
              </a:rPr>
              <a:t> ή ζωνών. </a:t>
            </a:r>
            <a:endParaRPr lang="el-GR" dirty="0"/>
          </a:p>
        </p:txBody>
      </p:sp>
    </p:spTree>
    <p:extLst>
      <p:ext uri="{BB962C8B-B14F-4D97-AF65-F5344CB8AC3E}">
        <p14:creationId xmlns:p14="http://schemas.microsoft.com/office/powerpoint/2010/main" val="3316534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A0BC1A-8936-442B-2567-CE61CEFC9D6B}"/>
              </a:ext>
            </a:extLst>
          </p:cNvPr>
          <p:cNvSpPr>
            <a:spLocks noGrp="1"/>
          </p:cNvSpPr>
          <p:nvPr>
            <p:ph type="title"/>
          </p:nvPr>
        </p:nvSpPr>
        <p:spPr/>
        <p:txBody>
          <a:bodyPr/>
          <a:lstStyle/>
          <a:p>
            <a:r>
              <a:rPr lang="el-GR" dirty="0">
                <a:effectLst/>
                <a:latin typeface="Times New Roman" panose="02020603050405020304" pitchFamily="18" charset="0"/>
                <a:ea typeface="Times New Roman" panose="02020603050405020304" pitchFamily="18" charset="0"/>
              </a:rPr>
              <a:t>Ο ίδιος αναφέρει, πως ο πρώτος που διαπίστωσε ότι οι δακτύλιοι</a:t>
            </a:r>
            <a:endParaRPr lang="el-GR" dirty="0"/>
          </a:p>
        </p:txBody>
      </p:sp>
      <p:sp>
        <p:nvSpPr>
          <p:cNvPr id="3" name="Θέση περιεχομένου 2">
            <a:extLst>
              <a:ext uri="{FF2B5EF4-FFF2-40B4-BE49-F238E27FC236}">
                <a16:creationId xmlns:a16="http://schemas.microsoft.com/office/drawing/2014/main" id="{61689508-6D07-444D-17AD-E2C3A50B0FFB}"/>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στα λέπια και στα οστά των ψαριών ανταποκρίνονται σε περιόδους καθυστερημένης ή </a:t>
            </a:r>
            <a:r>
              <a:rPr lang="el-GR" dirty="0" err="1">
                <a:effectLst/>
                <a:latin typeface="Times New Roman" panose="02020603050405020304" pitchFamily="18" charset="0"/>
                <a:ea typeface="Times New Roman" panose="02020603050405020304" pitchFamily="18" charset="0"/>
              </a:rPr>
              <a:t>επιταγχυνόμενης</a:t>
            </a:r>
            <a:r>
              <a:rPr lang="el-GR" dirty="0">
                <a:effectLst/>
                <a:latin typeface="Times New Roman" panose="02020603050405020304" pitchFamily="18" charset="0"/>
                <a:ea typeface="Times New Roman" panose="02020603050405020304" pitchFamily="18" charset="0"/>
              </a:rPr>
              <a:t> αύξησης, και ότι η ηλικία των ψαριών μπορεί να διαβαστεί πάνω σε αυτούς του δακτυλίους, ήταν ο Ολλανδός φυσιοδίφης </a:t>
            </a:r>
            <a:r>
              <a:rPr lang="en-US" dirty="0">
                <a:effectLst/>
                <a:latin typeface="Times New Roman" panose="02020603050405020304" pitchFamily="18" charset="0"/>
                <a:ea typeface="Times New Roman" panose="02020603050405020304" pitchFamily="18" charset="0"/>
              </a:rPr>
              <a:t>Van Leeuwenhoek</a:t>
            </a:r>
            <a:r>
              <a:rPr lang="el-GR" dirty="0">
                <a:effectLst/>
                <a:latin typeface="Times New Roman" panose="02020603050405020304" pitchFamily="18" charset="0"/>
                <a:ea typeface="Times New Roman" panose="02020603050405020304" pitchFamily="18" charset="0"/>
              </a:rPr>
              <a:t> (1684).</a:t>
            </a:r>
            <a:endParaRPr lang="el-GR" dirty="0"/>
          </a:p>
        </p:txBody>
      </p:sp>
    </p:spTree>
    <p:extLst>
      <p:ext uri="{BB962C8B-B14F-4D97-AF65-F5344CB8AC3E}">
        <p14:creationId xmlns:p14="http://schemas.microsoft.com/office/powerpoint/2010/main" val="649530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A32FB7-3968-F2ED-6B1A-2CA8E7A71BC7}"/>
              </a:ext>
            </a:extLst>
          </p:cNvPr>
          <p:cNvSpPr>
            <a:spLocks noGrp="1"/>
          </p:cNvSpPr>
          <p:nvPr>
            <p:ph type="title"/>
          </p:nvPr>
        </p:nvSpPr>
        <p:spPr>
          <a:xfrm>
            <a:off x="107504" y="609600"/>
            <a:ext cx="8856984" cy="1143000"/>
          </a:xfrm>
        </p:spPr>
        <p:txBody>
          <a:bodyPr/>
          <a:lstStyle/>
          <a:p>
            <a:r>
              <a:rPr lang="el-GR" sz="4400" dirty="0">
                <a:effectLst/>
                <a:latin typeface="Times New Roman" panose="02020603050405020304" pitchFamily="18" charset="0"/>
                <a:ea typeface="Times New Roman" panose="02020603050405020304" pitchFamily="18" charset="0"/>
              </a:rPr>
              <a:t>Τα </a:t>
            </a:r>
            <a:r>
              <a:rPr lang="el-GR" sz="4400" dirty="0" err="1">
                <a:effectLst/>
                <a:latin typeface="Times New Roman" panose="02020603050405020304" pitchFamily="18" charset="0"/>
                <a:ea typeface="Times New Roman" panose="02020603050405020304" pitchFamily="18" charset="0"/>
              </a:rPr>
              <a:t>τροχόζωα</a:t>
            </a:r>
            <a:r>
              <a:rPr lang="el-GR" sz="4400" dirty="0">
                <a:effectLst/>
                <a:latin typeface="Times New Roman" panose="02020603050405020304" pitchFamily="18" charset="0"/>
                <a:ea typeface="Times New Roman" panose="02020603050405020304" pitchFamily="18" charset="0"/>
              </a:rPr>
              <a:t> αποτελούν την τρίτη μεγάλη ομάδα του </a:t>
            </a:r>
            <a:r>
              <a:rPr lang="el-GR" sz="4400" dirty="0" err="1">
                <a:effectLst/>
                <a:latin typeface="Times New Roman" panose="02020603050405020304" pitchFamily="18" charset="0"/>
                <a:ea typeface="Times New Roman" panose="02020603050405020304" pitchFamily="18" charset="0"/>
              </a:rPr>
              <a:t>ζωοπλαγκτού</a:t>
            </a:r>
            <a:endParaRPr lang="el-GR" dirty="0"/>
          </a:p>
        </p:txBody>
      </p:sp>
      <p:sp>
        <p:nvSpPr>
          <p:cNvPr id="3" name="Θέση περιεχομένου 2">
            <a:extLst>
              <a:ext uri="{FF2B5EF4-FFF2-40B4-BE49-F238E27FC236}">
                <a16:creationId xmlns:a16="http://schemas.microsoft.com/office/drawing/2014/main" id="{8FB8C56A-98E7-784E-DDCD-DBE008A6C632}"/>
              </a:ext>
            </a:extLst>
          </p:cNvPr>
          <p:cNvSpPr>
            <a:spLocks noGrp="1"/>
          </p:cNvSpPr>
          <p:nvPr>
            <p:ph idx="1"/>
          </p:nvPr>
        </p:nvSpPr>
        <p:spPr/>
        <p:txBody>
          <a:bodyPr/>
          <a:lstStyle/>
          <a:p>
            <a:pPr algn="ctr"/>
            <a:endParaRPr lang="en-US"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των γλυκών νερών. Μια τέταρτη ομάδα </a:t>
            </a:r>
            <a:r>
              <a:rPr lang="el-GR" sz="3600" dirty="0" err="1">
                <a:effectLst/>
                <a:latin typeface="Times New Roman" panose="02020603050405020304" pitchFamily="18" charset="0"/>
                <a:ea typeface="Times New Roman" panose="02020603050405020304" pitchFamily="18" charset="0"/>
              </a:rPr>
              <a:t>ζωοπλαγκτού</a:t>
            </a:r>
            <a:r>
              <a:rPr lang="el-GR" sz="3600" dirty="0">
                <a:effectLst/>
                <a:latin typeface="Times New Roman" panose="02020603050405020304" pitchFamily="18" charset="0"/>
                <a:ea typeface="Times New Roman" panose="02020603050405020304" pitchFamily="18" charset="0"/>
              </a:rPr>
              <a:t> είναι ευρύτερα γνωστή με τη γενικότερη ονομασία γαρίδες των ηπειρωτικών νερών.</a:t>
            </a:r>
            <a:endParaRPr lang="el-GR" sz="3600" dirty="0"/>
          </a:p>
        </p:txBody>
      </p:sp>
    </p:spTree>
    <p:extLst>
      <p:ext uri="{BB962C8B-B14F-4D97-AF65-F5344CB8AC3E}">
        <p14:creationId xmlns:p14="http://schemas.microsoft.com/office/powerpoint/2010/main" val="330134258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F04ED5-90BB-A99A-49A4-DE5D4F3AB95D}"/>
              </a:ext>
            </a:extLst>
          </p:cNvPr>
          <p:cNvSpPr>
            <a:spLocks noGrp="1"/>
          </p:cNvSpPr>
          <p:nvPr>
            <p:ph type="title"/>
          </p:nvPr>
        </p:nvSpPr>
        <p:spPr/>
        <p:txBody>
          <a:bodyPr/>
          <a:lstStyle/>
          <a:p>
            <a:r>
              <a:rPr lang="el-GR" sz="4400" dirty="0">
                <a:effectLst/>
                <a:latin typeface="Times New Roman" panose="02020603050405020304" pitchFamily="18" charset="0"/>
                <a:ea typeface="Times New Roman" panose="02020603050405020304" pitchFamily="18" charset="0"/>
              </a:rPr>
              <a:t>Ορισμένοι από τους δακτυλίους αυτούς σχηματίζονται</a:t>
            </a:r>
            <a:endParaRPr lang="el-GR" dirty="0"/>
          </a:p>
        </p:txBody>
      </p:sp>
      <p:sp>
        <p:nvSpPr>
          <p:cNvPr id="3" name="Θέση περιεχομένου 2">
            <a:extLst>
              <a:ext uri="{FF2B5EF4-FFF2-40B4-BE49-F238E27FC236}">
                <a16:creationId xmlns:a16="http://schemas.microsoft.com/office/drawing/2014/main" id="{8B381911-CC47-CEE5-1649-69A886618112}"/>
              </a:ext>
            </a:extLst>
          </p:cNvPr>
          <p:cNvSpPr>
            <a:spLocks noGrp="1"/>
          </p:cNvSpPr>
          <p:nvPr>
            <p:ph idx="1"/>
          </p:nvPr>
        </p:nvSpPr>
        <p:spPr/>
        <p:txBody>
          <a:bodyPr/>
          <a:lstStyle/>
          <a:p>
            <a:pPr algn="ctr"/>
            <a:endParaRPr lang="el-GR" sz="3600" dirty="0">
              <a:effectLst/>
              <a:latin typeface="Times New Roman" panose="02020603050405020304" pitchFamily="18" charset="0"/>
              <a:ea typeface="Times New Roman" panose="02020603050405020304" pitchFamily="18" charset="0"/>
            </a:endParaRPr>
          </a:p>
          <a:p>
            <a:pPr algn="ctr"/>
            <a:r>
              <a:rPr lang="el-GR" sz="3600" dirty="0">
                <a:effectLst/>
                <a:latin typeface="Times New Roman" panose="02020603050405020304" pitchFamily="18" charset="0"/>
                <a:ea typeface="Times New Roman" panose="02020603050405020304" pitchFamily="18" charset="0"/>
              </a:rPr>
              <a:t>από τη διακοπή της διατροφής κατά την περίοδο της αναπαραγωγής και δεν λαμβάνονται υπόψη στον προσδιορισμό της ηλικίας. </a:t>
            </a:r>
          </a:p>
          <a:p>
            <a:endParaRPr lang="el-GR" dirty="0"/>
          </a:p>
        </p:txBody>
      </p:sp>
    </p:spTree>
    <p:extLst>
      <p:ext uri="{BB962C8B-B14F-4D97-AF65-F5344CB8AC3E}">
        <p14:creationId xmlns:p14="http://schemas.microsoft.com/office/powerpoint/2010/main" val="10589497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071A34-2383-9003-450F-0D60220B20CA}"/>
              </a:ext>
            </a:extLst>
          </p:cNvPr>
          <p:cNvSpPr>
            <a:spLocks noGrp="1"/>
          </p:cNvSpPr>
          <p:nvPr>
            <p:ph type="title"/>
          </p:nvPr>
        </p:nvSpPr>
        <p:spPr/>
        <p:txBody>
          <a:bodyPr/>
          <a:lstStyle/>
          <a:p>
            <a:r>
              <a:rPr lang="el-GR" dirty="0">
                <a:effectLst/>
                <a:latin typeface="Times New Roman" panose="02020603050405020304" pitchFamily="18" charset="0"/>
                <a:ea typeface="Times New Roman" panose="02020603050405020304" pitchFamily="18" charset="0"/>
              </a:rPr>
              <a:t>Πληροφορίες για τη σωματική κατάσταση των ψαριών</a:t>
            </a:r>
            <a:endParaRPr lang="el-GR" dirty="0"/>
          </a:p>
        </p:txBody>
      </p:sp>
      <p:sp>
        <p:nvSpPr>
          <p:cNvPr id="3" name="Θέση περιεχομένου 2">
            <a:extLst>
              <a:ext uri="{FF2B5EF4-FFF2-40B4-BE49-F238E27FC236}">
                <a16:creationId xmlns:a16="http://schemas.microsoft.com/office/drawing/2014/main" id="{C3906968-9CB6-D374-45EE-6BDFD176882D}"/>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και τις διακυμάνσεις μέσα στον χρόνο δίνονται από τον δείκτη ευρωστίας, ο οποίος υπολογίζεται από την εξίσωση: Κ (δείκτης ευρωστίας) = </a:t>
            </a:r>
            <a:r>
              <a:rPr lang="en-US" dirty="0">
                <a:effectLst/>
                <a:latin typeface="Times New Roman" panose="02020603050405020304" pitchFamily="18" charset="0"/>
                <a:ea typeface="Times New Roman" panose="02020603050405020304" pitchFamily="18" charset="0"/>
              </a:rPr>
              <a:t>W</a:t>
            </a:r>
            <a:r>
              <a:rPr lang="el-GR" dirty="0">
                <a:effectLst/>
                <a:latin typeface="Times New Roman" panose="02020603050405020304" pitchFamily="18" charset="0"/>
                <a:ea typeface="Times New Roman" panose="02020603050405020304" pitchFamily="18" charset="0"/>
              </a:rPr>
              <a:t> (βάρος του ψαριού) / </a:t>
            </a:r>
            <a:r>
              <a:rPr lang="en-US" dirty="0">
                <a:effectLst/>
                <a:latin typeface="Times New Roman" panose="02020603050405020304" pitchFamily="18" charset="0"/>
                <a:ea typeface="Times New Roman" panose="02020603050405020304" pitchFamily="18" charset="0"/>
              </a:rPr>
              <a:t>L</a:t>
            </a:r>
            <a:r>
              <a:rPr lang="el-GR" dirty="0">
                <a:effectLst/>
                <a:latin typeface="Times New Roman" panose="02020603050405020304" pitchFamily="18" charset="0"/>
                <a:ea typeface="Times New Roman" panose="02020603050405020304" pitchFamily="18" charset="0"/>
              </a:rPr>
              <a:t> (μήκος του ψαριού).</a:t>
            </a:r>
            <a:endParaRPr lang="el-GR" dirty="0"/>
          </a:p>
        </p:txBody>
      </p:sp>
    </p:spTree>
    <p:extLst>
      <p:ext uri="{BB962C8B-B14F-4D97-AF65-F5344CB8AC3E}">
        <p14:creationId xmlns:p14="http://schemas.microsoft.com/office/powerpoint/2010/main" val="272626811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5ED436-7D4C-D888-5BCC-7837A16AE7AA}"/>
              </a:ext>
            </a:extLst>
          </p:cNvPr>
          <p:cNvSpPr>
            <a:spLocks noGrp="1"/>
          </p:cNvSpPr>
          <p:nvPr>
            <p:ph type="title"/>
          </p:nvPr>
        </p:nvSpPr>
        <p:spPr/>
        <p:txBody>
          <a:bodyPr/>
          <a:lstStyle/>
          <a:p>
            <a:r>
              <a:rPr lang="el-GR">
                <a:effectLst/>
                <a:latin typeface="Times New Roman" panose="02020603050405020304" pitchFamily="18" charset="0"/>
                <a:ea typeface="Times New Roman" panose="02020603050405020304" pitchFamily="18" charset="0"/>
              </a:rPr>
              <a:t>Με τον δείκτη ευρωστίας είναι δυνατόν να προσδιοριστούν</a:t>
            </a:r>
            <a:endParaRPr lang="el-GR"/>
          </a:p>
        </p:txBody>
      </p:sp>
      <p:sp>
        <p:nvSpPr>
          <p:cNvPr id="3" name="Θέση περιεχομένου 2">
            <a:extLst>
              <a:ext uri="{FF2B5EF4-FFF2-40B4-BE49-F238E27FC236}">
                <a16:creationId xmlns:a16="http://schemas.microsoft.com/office/drawing/2014/main" id="{49FA9A58-695B-70A9-93C5-E6335AE30FCC}"/>
              </a:ext>
            </a:extLst>
          </p:cNvPr>
          <p:cNvSpPr>
            <a:spLocks noGrp="1"/>
          </p:cNvSpPr>
          <p:nvPr>
            <p:ph idx="1"/>
          </p:nvPr>
        </p:nvSpPr>
        <p:spPr/>
        <p:txBody>
          <a:bodyPr/>
          <a:lstStyle/>
          <a:p>
            <a:pPr algn="ctr"/>
            <a:endParaRPr lang="el-GR" dirty="0">
              <a:effectLst/>
              <a:latin typeface="Times New Roman" panose="02020603050405020304" pitchFamily="18" charset="0"/>
              <a:ea typeface="Times New Roman" panose="02020603050405020304" pitchFamily="18" charset="0"/>
            </a:endParaRPr>
          </a:p>
          <a:p>
            <a:pPr algn="ctr"/>
            <a:r>
              <a:rPr lang="el-GR" dirty="0">
                <a:effectLst/>
                <a:latin typeface="Times New Roman" panose="02020603050405020304" pitchFamily="18" charset="0"/>
                <a:ea typeface="Times New Roman" panose="02020603050405020304" pitchFamily="18" charset="0"/>
              </a:rPr>
              <a:t>οι εποχικές διαφορές που παρουσιάζονται μεταξύ των ψαριών ενός πληθυσμού, καθώς και η </a:t>
            </a:r>
            <a:r>
              <a:rPr lang="el-GR" dirty="0" err="1">
                <a:effectLst/>
                <a:latin typeface="Times New Roman" panose="02020603050405020304" pitchFamily="18" charset="0"/>
                <a:ea typeface="Times New Roman" panose="02020603050405020304" pitchFamily="18" charset="0"/>
              </a:rPr>
              <a:t>καταλληλότητα</a:t>
            </a:r>
            <a:r>
              <a:rPr lang="el-GR" dirty="0">
                <a:effectLst/>
                <a:latin typeface="Times New Roman" panose="02020603050405020304" pitchFamily="18" charset="0"/>
                <a:ea typeface="Times New Roman" panose="02020603050405020304" pitchFamily="18" charset="0"/>
              </a:rPr>
              <a:t> του περιβάλλοντος για το συγκεκριμένο είδος. </a:t>
            </a:r>
          </a:p>
          <a:p>
            <a:endParaRPr lang="el-GR" dirty="0"/>
          </a:p>
        </p:txBody>
      </p:sp>
    </p:spTree>
    <p:extLst>
      <p:ext uri="{BB962C8B-B14F-4D97-AF65-F5344CB8AC3E}">
        <p14:creationId xmlns:p14="http://schemas.microsoft.com/office/powerpoint/2010/main" val="1499213425"/>
      </p:ext>
    </p:extLst>
  </p:cSld>
  <p:clrMapOvr>
    <a:masterClrMapping/>
  </p:clrMapOvr>
</p:sld>
</file>

<file path=ppt/theme/theme1.xml><?xml version="1.0" encoding="utf-8"?>
<a:theme xmlns:a="http://schemas.openxmlformats.org/drawingml/2006/main" name="Πρότυπο σχεδίασης- Ύψος">
  <a:themeElements>
    <a:clrScheme name="Θέμα του Office 1">
      <a:dk1>
        <a:srgbClr val="000000"/>
      </a:dk1>
      <a:lt1>
        <a:srgbClr val="FFFFFF"/>
      </a:lt1>
      <a:dk2>
        <a:srgbClr val="0000FF"/>
      </a:dk2>
      <a:lt2>
        <a:srgbClr val="FFCC66"/>
      </a:lt2>
      <a:accent1>
        <a:srgbClr val="00FFFF"/>
      </a:accent1>
      <a:accent2>
        <a:srgbClr val="FFFF00"/>
      </a:accent2>
      <a:accent3>
        <a:srgbClr val="AAAAFF"/>
      </a:accent3>
      <a:accent4>
        <a:srgbClr val="DADADA"/>
      </a:accent4>
      <a:accent5>
        <a:srgbClr val="AAFFFF"/>
      </a:accent5>
      <a:accent6>
        <a:srgbClr val="E7E700"/>
      </a:accent6>
      <a:hlink>
        <a:srgbClr val="FF0033"/>
      </a:hlink>
      <a:folHlink>
        <a:srgbClr val="3366FF"/>
      </a:folHlink>
    </a:clrScheme>
    <a:fontScheme name="Θέμα του Offic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Θέμα του Office 1">
        <a:dk1>
          <a:srgbClr val="000000"/>
        </a:dk1>
        <a:lt1>
          <a:srgbClr val="FFFFFF"/>
        </a:lt1>
        <a:dk2>
          <a:srgbClr val="0000FF"/>
        </a:dk2>
        <a:lt2>
          <a:srgbClr val="FFCC66"/>
        </a:lt2>
        <a:accent1>
          <a:srgbClr val="00FFFF"/>
        </a:accent1>
        <a:accent2>
          <a:srgbClr val="FFFF00"/>
        </a:accent2>
        <a:accent3>
          <a:srgbClr val="AAAAFF"/>
        </a:accent3>
        <a:accent4>
          <a:srgbClr val="DADADA"/>
        </a:accent4>
        <a:accent5>
          <a:srgbClr val="AAFF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Θέμα του Office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Θέμα του Office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Θέμα του Office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Πρότυπο σχεδίασης- Ύψος</Template>
  <TotalTime>7887</TotalTime>
  <Words>2488</Words>
  <Application>Microsoft Office PowerPoint</Application>
  <PresentationFormat>Προβολή στην οθόνη (4:3)</PresentationFormat>
  <Paragraphs>254</Paragraphs>
  <Slides>92</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92</vt:i4>
      </vt:variant>
    </vt:vector>
  </HeadingPairs>
  <TitlesOfParts>
    <vt:vector size="96" baseType="lpstr">
      <vt:lpstr>Arial</vt:lpstr>
      <vt:lpstr>Calibri</vt:lpstr>
      <vt:lpstr>Times New Roman</vt:lpstr>
      <vt:lpstr>Πρότυπο σχεδίασης- Ύψος</vt:lpstr>
      <vt:lpstr>                   Λιμνολογία: Δέκατο Μάθημα  </vt:lpstr>
      <vt:lpstr>Τα διάτομα Βακιλλαριοφύκη (Bacillariophyceae)</vt:lpstr>
      <vt:lpstr>Μετά την ελάττωση των διατόμων,</vt:lpstr>
      <vt:lpstr>Οι ανοιξιάτικοι πληθυσμοί του ζωοπλαγκτού</vt:lpstr>
      <vt:lpstr>Αλλαγές στους πληθυσμούς μπορεί να συμβαίνουν και για άλλους λόγους,</vt:lpstr>
      <vt:lpstr>Castle Lake στην Καλιφόρνια</vt:lpstr>
      <vt:lpstr>Daphnia rosea</vt:lpstr>
      <vt:lpstr>Diaptomus novamexicanus</vt:lpstr>
      <vt:lpstr>Τα τροχόζωα αποτελούν την τρίτη μεγάλη ομάδα του ζωοπλαγκτού</vt:lpstr>
      <vt:lpstr>Σε αυτές περιλαμβάνεται και η Artemia,</vt:lpstr>
      <vt:lpstr>Οι διαφανείς προνύμφες το Chaoborus</vt:lpstr>
      <vt:lpstr>Παρουσίαση του PowerPoint</vt:lpstr>
      <vt:lpstr>Artemia</vt:lpstr>
      <vt:lpstr>Αναπαραγωγή </vt:lpstr>
      <vt:lpstr>Κάτω από ευνοϊκές συνθήκες,</vt:lpstr>
      <vt:lpstr>Έτσι, είναι ικανά να παράγουν πολλές γενιές κάθε χρόνο.</vt:lpstr>
      <vt:lpstr>Τα κωπήποδα και τα Mysidacea μεγαλώνουν σχετικά αργά,</vt:lpstr>
      <vt:lpstr>Το «multivoltine» ζωοπλαγκτό</vt:lpstr>
      <vt:lpstr>Το μεγαλύτερο μέρος της τροφής που αφομοιώνουν</vt:lpstr>
      <vt:lpstr>Σε αντίθεση με τα «univoltine» κωπήποδα</vt:lpstr>
      <vt:lpstr>Τα «multivoltine» τροχόζωα και κλαδοκεραιωτά</vt:lpstr>
      <vt:lpstr>Τα τροχόζωα και τα κλαδοκεραιωτά</vt:lpstr>
      <vt:lpstr>Μετά την παραγωγή τους η τύχη των αβγών ποικίλλει.</vt:lpstr>
      <vt:lpstr>Παρουσίαση του PowerPoint</vt:lpstr>
      <vt:lpstr>Τροχόζωα: Asplanchna</vt:lpstr>
      <vt:lpstr>Τα θηλυκά κλαδοκεραιωτά συνήθως</vt:lpstr>
      <vt:lpstr>Μη ευνοϊκές συνθήκες,</vt:lpstr>
      <vt:lpstr>Η αμφιγονική τους αναπαραγωγή θα έχει ως αποτέλεσμα</vt:lpstr>
      <vt:lpstr>Αυτό έχει ένα προφανές πλεονέκτημα</vt:lpstr>
      <vt:lpstr>Οι ρυθμοί των γεννήσεων και της θνησιμότητας</vt:lpstr>
      <vt:lpstr>Εναλλακτικά, μεμονωμένα αβγά</vt:lpstr>
      <vt:lpstr>Η κυριότερη δυσκολία υπολογισμού του χρόνου ανάπτυξης των αυγών</vt:lpstr>
      <vt:lpstr>Το ζωοπλαγκτό σπάνια κατανέμεται με το βάθος και συνήθως,</vt:lpstr>
      <vt:lpstr>Η θερμοκρασία των αυγών</vt:lpstr>
      <vt:lpstr>Διάφορους παράγοντες όπως,</vt:lpstr>
      <vt:lpstr>Οι ρυθμοί των γεννήσεων μπορούν να επηρεαστούν</vt:lpstr>
      <vt:lpstr> Κεφάλαιο 11ο Νηκτό </vt:lpstr>
      <vt:lpstr>Τα αμφίβια,</vt:lpstr>
      <vt:lpstr>Ενώ οι πλαγκτικοί οργανισμοί,</vt:lpstr>
      <vt:lpstr>Μπορούν επίσης,</vt:lpstr>
      <vt:lpstr>Τέτοιες μεταναστεύσεις γίνονται για</vt:lpstr>
      <vt:lpstr>Τα ζώα που αποτελούν το νηκτό</vt:lpstr>
      <vt:lpstr>Η πρώτη περιλαμβάνει είδη</vt:lpstr>
      <vt:lpstr>Πραγματικά βενθικά είναι</vt:lpstr>
      <vt:lpstr>Πρέπει να λάβουμε υπόψη μας όμως,</vt:lpstr>
      <vt:lpstr>Ψάρια </vt:lpstr>
      <vt:lpstr>. (ζωολ.) Ανάδρομοι ιχθύες, </vt:lpstr>
      <vt:lpstr>Αντίθετα, τα κατάδρομα ψάρια</vt:lpstr>
      <vt:lpstr>Αμφίδρομα είναι τα ψάρια</vt:lpstr>
      <vt:lpstr>Οι πιο πολλές ανθρώπινες δραστηριότητες σε λίμνες,</vt:lpstr>
      <vt:lpstr>Οι συνέπειες αυτές συχνά επιδεινώνονται</vt:lpstr>
      <vt:lpstr>Ένα λυπηρό παράδειγμα πολιτιστικής επίδρασης είναι</vt:lpstr>
      <vt:lpstr>Η λιμναία πέστροφα</vt:lpstr>
      <vt:lpstr>Εισαγωγές αλόζας και οσμηρού</vt:lpstr>
      <vt:lpstr>Αλόζα</vt:lpstr>
      <vt:lpstr>Οσμηρός</vt:lpstr>
      <vt:lpstr>Σε υδατοσυλλογές, η προσεκτική διαχείριση</vt:lpstr>
      <vt:lpstr>Σε κάθε βιομάζα νερού, η ολική βιομάζα των ψαριών</vt:lpstr>
      <vt:lpstr>Η επιτυχία ή η αποτυχία</vt:lpstr>
      <vt:lpstr>Για τα ψάρια των ψυχρών νερών,</vt:lpstr>
      <vt:lpstr>Σε ποταμούς και σε λίμνες,</vt:lpstr>
      <vt:lpstr>Διατροφή των ψαριών </vt:lpstr>
      <vt:lpstr>Ο διαθέσιμες πλαγκτικές πηγές τροφής</vt:lpstr>
      <vt:lpstr>Επίσης, μπορεί να τρέφονται</vt:lpstr>
      <vt:lpstr>Τα πιο πολλά πλαγκτοφάγα ψάρια</vt:lpstr>
      <vt:lpstr>Μεγαλύτερα σαρκοφάγα ψάρια, τα οποία λέγονται ιχθυοφάγα,</vt:lpstr>
      <vt:lpstr>Τα θρυμματοφάγα ψάρια τρέφονται</vt:lpstr>
      <vt:lpstr>Σε τρεχούμενα νερά,</vt:lpstr>
      <vt:lpstr>Άλλα τρέφονται</vt:lpstr>
      <vt:lpstr>Ακόμη και σε μεγάλα σαρκοφάγα</vt:lpstr>
      <vt:lpstr>Τα ψάρια σε νεαρή ηλικία τρέφονται κυρίως,</vt:lpstr>
      <vt:lpstr>Μερικά είδη εντόμων που αποτελούν τροφή των ψαριών,</vt:lpstr>
      <vt:lpstr>Τα πλαγκτοφάγα ψάρια έχουν αναπτύξει ιδιαίτερες προσαρμογές,</vt:lpstr>
      <vt:lpstr>Οι συσχετισμοί της τροφής καθορίζουν,</vt:lpstr>
      <vt:lpstr>Για οποιοδήποτε είδος, οι τροφικές συνήθειες αλλάζουν</vt:lpstr>
      <vt:lpstr>Μεταξύ των μεθόδων μελέτης των τροφικών συνηθειών</vt:lpstr>
      <vt:lpstr>Για να προσδιορίσουμε τη συχνότητα εμφάνισης,</vt:lpstr>
      <vt:lpstr>Πολλές φορές τα ευρήματα επηρεάζονται</vt:lpstr>
      <vt:lpstr>Αυτό τείνει να καταστήσει τη φαινομενική συχνότητα</vt:lpstr>
      <vt:lpstr> Αναπαραγωγή και γονιμότητα </vt:lpstr>
      <vt:lpstr>Αυτές οι συνθήκες ισχύουν</vt:lpstr>
      <vt:lpstr>Σε πολλά ψάρια, για παράδειγμα στην πέρκα,</vt:lpstr>
      <vt:lpstr>Η γονιμότητα των ψαριών ορίζεται</vt:lpstr>
      <vt:lpstr>Πρέπει να γίνει κατανοητό ότι οποιαδήποτε αλλαγή στο περιβάλλον</vt:lpstr>
      <vt:lpstr>Αύξηση της τροφής, για παράδειγμα,</vt:lpstr>
      <vt:lpstr>Πρόκειται για ενδοκρινείς αδένες,</vt:lpstr>
      <vt:lpstr> Ηλικία και αύξηση </vt:lpstr>
      <vt:lpstr>Κατά τον ίδιο συγγραφέα,</vt:lpstr>
      <vt:lpstr>Ο ίδιος αναφέρει, πως ο πρώτος που διαπίστωσε ότι οι δακτύλιοι</vt:lpstr>
      <vt:lpstr>Ορισμένοι από τους δακτυλίους αυτούς σχηματίζονται</vt:lpstr>
      <vt:lpstr>Πληροφορίες για τη σωματική κατάσταση των ψαριών</vt:lpstr>
      <vt:lpstr>Με τον δείκτη ευρωστίας είναι δυνατόν να προσδιοριστούν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Ρωσοτουρκικός πόλεμος</dc:title>
  <dc:creator>Maria</dc:creator>
  <cp:lastModifiedBy>User</cp:lastModifiedBy>
  <cp:revision>349</cp:revision>
  <dcterms:created xsi:type="dcterms:W3CDTF">2019-05-10T18:29:09Z</dcterms:created>
  <dcterms:modified xsi:type="dcterms:W3CDTF">2025-06-07T18:33:19Z</dcterms:modified>
</cp:coreProperties>
</file>