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8159-6814-468C-B324-E41D281681AF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7838-081A-4312-9945-7498C3F29B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45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8159-6814-468C-B324-E41D281681AF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7838-081A-4312-9945-7498C3F29B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251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8159-6814-468C-B324-E41D281681AF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7838-081A-4312-9945-7498C3F29B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4778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711200" y="1828800"/>
            <a:ext cx="5334000" cy="40386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248400" y="18288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248400" y="39243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711200" y="62484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4318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BA57068-F33C-4666-954D-B4C817456F6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76695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711200" y="18288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248400" y="18288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711200" y="39243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248400" y="39243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711200" y="62484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4318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B92DA2A-BEFE-401F-9B80-0C01549DC01F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98686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8159-6814-468C-B324-E41D281681AF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7838-081A-4312-9945-7498C3F29B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393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8159-6814-468C-B324-E41D281681AF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7838-081A-4312-9945-7498C3F29B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36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8159-6814-468C-B324-E41D281681AF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7838-081A-4312-9945-7498C3F29B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4709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8159-6814-468C-B324-E41D281681AF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7838-081A-4312-9945-7498C3F29B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270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8159-6814-468C-B324-E41D281681AF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7838-081A-4312-9945-7498C3F29B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967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8159-6814-468C-B324-E41D281681AF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7838-081A-4312-9945-7498C3F29B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812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8159-6814-468C-B324-E41D281681AF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7838-081A-4312-9945-7498C3F29B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6583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8159-6814-468C-B324-E41D281681AF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7838-081A-4312-9945-7498C3F29B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5954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98159-6814-468C-B324-E41D281681AF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87838-081A-4312-9945-7498C3F29B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307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560-500 π.Χ. </a:t>
            </a: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l-GR" altLang="el-GR" sz="2700"/>
              <a:t>Λυδός, Άμασις, Εξηκίας και ομάδα Ε</a:t>
            </a:r>
          </a:p>
          <a:p>
            <a:pPr>
              <a:lnSpc>
                <a:spcPct val="80000"/>
              </a:lnSpc>
            </a:pPr>
            <a:r>
              <a:rPr lang="el-GR" altLang="el-GR" sz="2700"/>
              <a:t>Νικοσθένης, Επιτηδευμένος και Ζωγράφος των Αγκώνων</a:t>
            </a:r>
          </a:p>
          <a:p>
            <a:pPr>
              <a:lnSpc>
                <a:spcPct val="80000"/>
              </a:lnSpc>
            </a:pPr>
            <a:r>
              <a:rPr lang="el-GR" altLang="el-GR" sz="2700"/>
              <a:t>Ζωγράφος του Αντιμένη και Ψίαξ</a:t>
            </a:r>
          </a:p>
          <a:p>
            <a:pPr>
              <a:lnSpc>
                <a:spcPct val="80000"/>
              </a:lnSpc>
            </a:pPr>
            <a:r>
              <a:rPr lang="el-GR" altLang="el-GR" sz="2700"/>
              <a:t>Ζωγράφος του Λυσιππίδη</a:t>
            </a:r>
          </a:p>
          <a:p>
            <a:pPr>
              <a:lnSpc>
                <a:spcPct val="80000"/>
              </a:lnSpc>
            </a:pPr>
            <a:r>
              <a:rPr lang="el-GR" altLang="el-GR" sz="2700"/>
              <a:t>Μικρογραφικές κύλικες</a:t>
            </a:r>
          </a:p>
          <a:p>
            <a:pPr>
              <a:lnSpc>
                <a:spcPct val="80000"/>
              </a:lnSpc>
            </a:pPr>
            <a:r>
              <a:rPr lang="el-GR" altLang="el-GR" sz="2700"/>
              <a:t>Οφθαλμωτές κύλικες</a:t>
            </a:r>
          </a:p>
          <a:p>
            <a:pPr>
              <a:lnSpc>
                <a:spcPct val="80000"/>
              </a:lnSpc>
            </a:pPr>
            <a:r>
              <a:rPr lang="el-GR" altLang="el-GR" sz="2700"/>
              <a:t>Η εποχή του ερυθρόμορφου </a:t>
            </a:r>
          </a:p>
          <a:p>
            <a:pPr>
              <a:lnSpc>
                <a:spcPct val="80000"/>
              </a:lnSpc>
            </a:pPr>
            <a:r>
              <a:rPr lang="el-GR" altLang="el-GR" sz="2700"/>
              <a:t>Ομάδα του Λέαγρου</a:t>
            </a:r>
          </a:p>
          <a:p>
            <a:pPr>
              <a:lnSpc>
                <a:spcPct val="80000"/>
              </a:lnSpc>
            </a:pPr>
            <a:r>
              <a:rPr lang="el-GR" altLang="el-GR" sz="2700"/>
              <a:t>Λήκυθοι και άλλα μικρά αγγεία</a:t>
            </a:r>
          </a:p>
          <a:p>
            <a:pPr>
              <a:lnSpc>
                <a:spcPct val="80000"/>
              </a:lnSpc>
            </a:pPr>
            <a:endParaRPr lang="el-GR" altLang="el-GR" sz="2700"/>
          </a:p>
          <a:p>
            <a:pPr>
              <a:lnSpc>
                <a:spcPct val="80000"/>
              </a:lnSpc>
            </a:pPr>
            <a:endParaRPr lang="el-GR" altLang="el-GR" sz="2700"/>
          </a:p>
        </p:txBody>
      </p:sp>
    </p:spTree>
    <p:extLst>
      <p:ext uri="{BB962C8B-B14F-4D97-AF65-F5344CB8AC3E}">
        <p14:creationId xmlns:p14="http://schemas.microsoft.com/office/powerpoint/2010/main" val="4040023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Βουλώνη. Μόναχο. Εξηκίας. </a:t>
            </a:r>
          </a:p>
        </p:txBody>
      </p:sp>
      <p:pic>
        <p:nvPicPr>
          <p:cNvPr id="691204" name="Picture 4" descr="BoulogneExekiasamphora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7014" y="1828800"/>
            <a:ext cx="25796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1207" name="Picture 7" descr="Munich1470exekiasneckamphor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1451" y="1828800"/>
            <a:ext cx="33766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013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Βατικανό. Εξηκίας. </a:t>
            </a:r>
          </a:p>
        </p:txBody>
      </p:sp>
      <p:pic>
        <p:nvPicPr>
          <p:cNvPr id="680967" name="Picture 7" descr="vaticanexekia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1026" y="1828800"/>
            <a:ext cx="25574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0970" name="Picture 10" descr="VaticanExekiasDioscouro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3351" y="1828800"/>
            <a:ext cx="2767013" cy="4038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356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000"/>
              <a:t>Λονδίνο. Εξηκίας</a:t>
            </a:r>
            <a:r>
              <a:rPr lang="el-GR" altLang="el-GR" sz="4000"/>
              <a:t/>
            </a:r>
            <a:br>
              <a:rPr lang="el-GR" altLang="el-GR" sz="4000"/>
            </a:br>
            <a:r>
              <a:rPr lang="el-GR" altLang="el-GR" sz="4000"/>
              <a:t/>
            </a:r>
            <a:br>
              <a:rPr lang="el-GR" altLang="el-GR" sz="4000"/>
            </a:br>
            <a:r>
              <a:rPr lang="el-GR" altLang="el-GR" sz="4000"/>
              <a:t>. </a:t>
            </a:r>
          </a:p>
        </p:txBody>
      </p:sp>
      <p:pic>
        <p:nvPicPr>
          <p:cNvPr id="675847" name="Picture 7" descr="exekias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692150"/>
            <a:ext cx="3946525" cy="5545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49" name="Picture 9" descr="LondonExekiasOinopionamphora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1763" y="404813"/>
            <a:ext cx="3778250" cy="5688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494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20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2000"/>
              <a:t>Αθήνα. Κρατήρας του Εξηκία από τα Φάρσαλα. 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422916" name="Picture 4" descr="Pharsalaexekias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557339"/>
            <a:ext cx="4262438" cy="4541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2919" name="Picture 7" descr="Pharsalaexekia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0914" y="1484313"/>
            <a:ext cx="4383087" cy="4614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86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2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Μόναχο 2044. Εξηκίας. Οφθαλμωτή κύλικα.  </a:t>
            </a:r>
          </a:p>
        </p:txBody>
      </p:sp>
      <p:pic>
        <p:nvPicPr>
          <p:cNvPr id="726020" name="Picture 4" descr="MunichExekiascupexterio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6476" y="1828800"/>
            <a:ext cx="35607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6023" name="Picture 7" descr="MunichExekiascu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3189" y="1828800"/>
            <a:ext cx="35131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017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40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Βατικανό. Ρώμη. </a:t>
            </a:r>
          </a:p>
        </p:txBody>
      </p:sp>
      <p:pic>
        <p:nvPicPr>
          <p:cNvPr id="699396" name="Picture 4" descr="VaticanMourner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2725" y="1828800"/>
            <a:ext cx="26098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9399" name="Picture 7" descr="VillaGiulia50735BMNPainterneckamphor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7964" y="1828800"/>
            <a:ext cx="33051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521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000"/>
              <a:t>Λονδίνο. Αγγεία </a:t>
            </a:r>
            <a:r>
              <a:rPr lang="fr-FR" altLang="el-GR" sz="2000"/>
              <a:t>bucchero</a:t>
            </a:r>
            <a:r>
              <a:rPr lang="el-GR" altLang="el-GR" sz="2000"/>
              <a:t> και αττικές απομιμήσεις. Αθήνα. 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665604" name="Picture 4" descr="atticetruscanimitation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765176"/>
            <a:ext cx="5241925" cy="5407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07" name="Picture 7" descr="AthensCannellopoulosnicosthenic2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9601" y="2060575"/>
            <a:ext cx="32988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921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1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1. Ρώμη. 2. Ιδ. Συλλ. 3. Αθήνα. </a:t>
            </a:r>
          </a:p>
        </p:txBody>
      </p:sp>
      <p:pic>
        <p:nvPicPr>
          <p:cNvPr id="661508" name="Picture 4" descr="VillaGiulianicosthenicamphora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060575"/>
            <a:ext cx="27178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1514" name="Picture 10" descr="cannellopoulosnicosthenicamphora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1863" y="1989139"/>
            <a:ext cx="3079750" cy="4103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1520" name="Picture 16" descr="GermanyprivateNikosthenicamp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2789" y="1916113"/>
            <a:ext cx="2955925" cy="41767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180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8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400"/>
              <a:t>Πυξίδες του Νικοσθένη. 1. Φλωρεντία. 2. </a:t>
            </a:r>
            <a:r>
              <a:rPr lang="fr-FR" altLang="el-GR" sz="2400"/>
              <a:t>Bochum.</a:t>
            </a:r>
            <a:r>
              <a:rPr lang="fr-FR" altLang="el-GR" sz="4000"/>
              <a:t> </a:t>
            </a:r>
            <a:br>
              <a:rPr lang="fr-FR" altLang="el-GR" sz="4000"/>
            </a:br>
            <a:r>
              <a:rPr lang="fr-FR" altLang="el-GR" sz="4000"/>
              <a:t/>
            </a:r>
            <a:br>
              <a:rPr lang="fr-FR" altLang="el-GR" sz="4000"/>
            </a:br>
            <a:endParaRPr lang="el-GR" altLang="el-GR" sz="4000"/>
          </a:p>
        </p:txBody>
      </p:sp>
      <p:pic>
        <p:nvPicPr>
          <p:cNvPr id="424964" name="Picture 4" descr="florencenicosthenicpyxi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620713"/>
            <a:ext cx="4116388" cy="5472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4967" name="Picture 7" descr="bochumnicosthenicpyxi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9600" y="692150"/>
            <a:ext cx="3354388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519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altLang="el-GR" sz="2400"/>
              <a:t>Tarquinia. </a:t>
            </a:r>
            <a:r>
              <a:rPr lang="el-GR" altLang="el-GR" sz="2400"/>
              <a:t>Λονδίνο. Φλωρεντία. Ζ. του Αντιμένη.</a:t>
            </a:r>
            <a:r>
              <a:rPr lang="el-GR" altLang="el-GR" sz="4000"/>
              <a:t> </a:t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428036" name="Picture 4" descr="dionysosmask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2060575"/>
            <a:ext cx="27876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8039" name="Picture 7" descr="florence3856MannerAntimenesPainter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060576"/>
            <a:ext cx="2490788" cy="3959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8041" name="Picture 9" descr="LondonB226Antimenes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850" y="1700214"/>
            <a:ext cx="2700338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694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Φλωρεντία. </a:t>
            </a:r>
            <a:r>
              <a:rPr lang="fr-FR" altLang="el-GR"/>
              <a:t>Malibu. </a:t>
            </a:r>
            <a:r>
              <a:rPr lang="el-GR" altLang="el-GR"/>
              <a:t>Λυδός. </a:t>
            </a:r>
          </a:p>
        </p:txBody>
      </p:sp>
      <p:pic>
        <p:nvPicPr>
          <p:cNvPr id="686084" name="Picture 4" descr="FlorenceLydos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2076" y="1828800"/>
            <a:ext cx="28495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087" name="Picture 7" descr="Malibu86AE60Lydosamphor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0300" y="2344739"/>
            <a:ext cx="4000500" cy="3006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363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6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Μόναχο. Ζ. του Αντιμένη. Βασιλεία. Πινάκιο του Ψίακα. </a:t>
            </a:r>
            <a:r>
              <a:rPr lang="fr-FR" altLang="el-GR" sz="4000"/>
              <a:t>Vulci.  </a:t>
            </a:r>
            <a:endParaRPr lang="el-GR" altLang="el-GR" sz="4000"/>
          </a:p>
        </p:txBody>
      </p:sp>
      <p:pic>
        <p:nvPicPr>
          <p:cNvPr id="429060" name="Picture 4" descr="BaselPsiaxplate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5638" y="1916113"/>
            <a:ext cx="4000500" cy="3802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9063" name="Picture 7" descr="Munich1561AntimenesSchoolVulcineckamphor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700213"/>
            <a:ext cx="25654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596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el-GR" sz="4000"/>
              <a:t>Malibu. </a:t>
            </a:r>
            <a:r>
              <a:rPr lang="el-GR" altLang="el-GR" sz="4000"/>
              <a:t>Ψυκτήρας. Μόναχο. Αμφορέας. Ζωγράφος του Λυσιππίδη. </a:t>
            </a:r>
          </a:p>
        </p:txBody>
      </p:sp>
      <p:pic>
        <p:nvPicPr>
          <p:cNvPr id="430084" name="Picture 4" descr="malibuLysippid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4" y="1828800"/>
            <a:ext cx="28590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087" name="Picture 7" descr="Munich1575VulciLysippidesPainteramphor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0300" y="2368550"/>
            <a:ext cx="4000500" cy="2959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393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Ρώμη. Ζ. του Λυσιππίδη</a:t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712708" name="Picture 4" descr="Roma773Faleriitomba54LysippidesMannercu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914" y="1125539"/>
            <a:ext cx="5976937" cy="4986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411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Οξφόρδη. Ζ. του Λυσιππίδη. </a:t>
            </a:r>
          </a:p>
        </p:txBody>
      </p:sp>
      <p:pic>
        <p:nvPicPr>
          <p:cNvPr id="719876" name="Picture 4" descr="oxfordLysippid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876425"/>
            <a:ext cx="4000500" cy="3943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9879" name="Picture 7" descr="OxfordBomfordcup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0300" y="1908176"/>
            <a:ext cx="4000500" cy="1782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9881" name="Picture 9" descr="oxfordBomfordcup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1264" y="3924300"/>
            <a:ext cx="3836987" cy="194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1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Βοστώνη. Μόναχο. Ομάδα Λεάγρου</a:t>
            </a:r>
          </a:p>
        </p:txBody>
      </p:sp>
      <p:pic>
        <p:nvPicPr>
          <p:cNvPr id="432132" name="Picture 4" descr="BostonLeagrosgroupPhyd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3975" y="1828800"/>
            <a:ext cx="29273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2135" name="Picture 7" descr="MunichLeagrosGrouphydri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5439" y="1828800"/>
            <a:ext cx="30702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263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60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Βατικανό. Μόναχο. Ομάδα Λεάγρου</a:t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433156" name="Picture 4" descr="Vatican16450Leagrosgrouphydri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125538"/>
            <a:ext cx="3538537" cy="5040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3159" name="Picture 7" descr="Munich1709VulcihydriaLeagrosGroupKykn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7975" y="1268413"/>
            <a:ext cx="3625850" cy="4824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343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Ρώμη. Χειλεωτή κύλικα του Τλήσωνα. </a:t>
            </a:r>
          </a:p>
        </p:txBody>
      </p:sp>
      <p:pic>
        <p:nvPicPr>
          <p:cNvPr id="434180" name="Picture 4" descr="Villagiulia50654Tlesonlipcu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1314" y="1828800"/>
            <a:ext cx="65039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552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Μόναχο. Ταινιωτή κύλικα. Γλαυκύτης. </a:t>
            </a:r>
          </a:p>
        </p:txBody>
      </p:sp>
      <p:pic>
        <p:nvPicPr>
          <p:cNvPr id="438276" name="Picture 4" descr="MunichGlaukytes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828800"/>
            <a:ext cx="63246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372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Οξφόρδη. Ταινιωτή κύλικα</a:t>
            </a:r>
          </a:p>
        </p:txBody>
      </p:sp>
      <p:pic>
        <p:nvPicPr>
          <p:cNvPr id="437252" name="Picture 4" descr="oxfordbandcu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2625" y="1828800"/>
            <a:ext cx="58229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246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Ρώμη. Ζ. του Φρύνου. </a:t>
            </a:r>
          </a:p>
        </p:txBody>
      </p:sp>
      <p:pic>
        <p:nvPicPr>
          <p:cNvPr id="435204" name="Picture 4" descr="VillaGiulia50586PhrynosPaintermerrythoughtcup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5164" y="1828800"/>
            <a:ext cx="58578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680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7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Νέα Υόρκη. Κρατήρας του Λυδού</a:t>
            </a:r>
          </a:p>
        </p:txBody>
      </p:sp>
      <p:pic>
        <p:nvPicPr>
          <p:cNvPr id="420868" name="Picture 4" descr="NewYorkLydos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082801"/>
            <a:ext cx="4000500" cy="3529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0871" name="Picture 7" descr="NewYorkLydoskra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0300" y="2127251"/>
            <a:ext cx="4000500" cy="3440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191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Ρώμη. Ζ. του Φρύνου</a:t>
            </a:r>
          </a:p>
        </p:txBody>
      </p:sp>
      <p:pic>
        <p:nvPicPr>
          <p:cNvPr id="436228" name="Picture 4" descr="VillaGiulia50586PhrynosPaintermerrythoughtcup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2950" y="1828800"/>
            <a:ext cx="57023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13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3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Μόναχο 2019. Οφθαλμωτή κύλικα</a:t>
            </a:r>
          </a:p>
        </p:txBody>
      </p:sp>
      <p:pic>
        <p:nvPicPr>
          <p:cNvPr id="439300" name="Picture 4" descr="Munich2019eyecu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0775" y="1828800"/>
            <a:ext cx="74866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289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Κύλικα τύπου Α. Ιδ. Συλλ. </a:t>
            </a:r>
          </a:p>
        </p:txBody>
      </p:sp>
      <p:pic>
        <p:nvPicPr>
          <p:cNvPr id="745476" name="Picture 4" descr="Hirschmanncup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2750" y="1828800"/>
            <a:ext cx="63627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948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Λονδίνο, εμπόριο έργων τέχνης. </a:t>
            </a:r>
          </a:p>
        </p:txBody>
      </p:sp>
      <p:pic>
        <p:nvPicPr>
          <p:cNvPr id="440324" name="Picture 4" descr="SothebysSegmentClas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6339" y="1828800"/>
            <a:ext cx="48355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034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7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000"/>
              <a:t>Φλωρεντία. Πελίκη. Ζ. του Πλουσίου. Λούβρο. Ζ. του Νικόξενου. </a:t>
            </a:r>
            <a:r>
              <a:rPr lang="el-GR" altLang="el-GR" sz="4000"/>
              <a:t> </a:t>
            </a:r>
            <a:br>
              <a:rPr lang="el-GR" altLang="el-GR" sz="4000"/>
            </a:b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460806" name="Picture 6" descr="FirenzePlousiospelik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620713"/>
            <a:ext cx="3846512" cy="5472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09" name="Picture 9" descr="LouvreF376NikoxenosPainterpelike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8439" y="620713"/>
            <a:ext cx="3768725" cy="5472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7813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400"/>
              <a:t>Οξφόρδη. Σαμοθράκη. Ζ. του Ευχαρίδου. </a:t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endParaRPr lang="el-GR" altLang="el-GR" sz="2400"/>
          </a:p>
        </p:txBody>
      </p:sp>
      <p:pic>
        <p:nvPicPr>
          <p:cNvPr id="574468" name="Picture 4" descr="oxfordeucharid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060576"/>
            <a:ext cx="4000500" cy="4011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4471" name="Picture 7" descr="SamothraceEucharides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3225" y="692151"/>
            <a:ext cx="3665538" cy="5407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91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32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000"/>
              <a:t>Στάμνοι της Ομάδας του Περιζώματος. 1. Οξφόρδη. 2. Βατικανό. 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461828" name="Picture 4" descr="oxfordperizom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349500"/>
            <a:ext cx="4000500" cy="2927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1831" name="Picture 7" descr="Vatican17752MichiganPainterstamno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5164" y="1341438"/>
            <a:ext cx="4619625" cy="4686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07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400"/>
              <a:t>Αθήνα. Επίνητρον. Ζ. της Σαπφούς. </a:t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endParaRPr lang="el-GR" altLang="el-GR" sz="2400"/>
          </a:p>
        </p:txBody>
      </p:sp>
      <p:pic>
        <p:nvPicPr>
          <p:cNvPr id="617476" name="Picture 4" descr="Athens1184Sappho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765176"/>
            <a:ext cx="7488238" cy="538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953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000"/>
              <a:t>Λούβρο. Ζ. της Σαπφούς. Πίναξ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462852" name="Picture 4" descr="LouvreSapphoPplaq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700213"/>
            <a:ext cx="8424863" cy="426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3202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Βιέννη. Ζ. της Σαπφούς. Πίναξ. </a:t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571396" name="Picture 4" descr="WienSapphoPpinax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557339"/>
            <a:ext cx="8496300" cy="4384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07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30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Μόναχο. Πινάκιο. Λούβρο. Κύλικα χειλεωτή. Λυδός. </a:t>
            </a:r>
          </a:p>
        </p:txBody>
      </p:sp>
      <p:pic>
        <p:nvPicPr>
          <p:cNvPr id="567300" name="Picture 4" descr="lyd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2924176"/>
            <a:ext cx="2876550" cy="2943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7303" name="Picture 7" descr="LouvreF87Hermogeneslipcu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0" y="2924176"/>
            <a:ext cx="5367338" cy="310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6014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Νέα Υόρκη. Σκύφοι. Ζωγράφος του Θησέα.  </a:t>
            </a:r>
          </a:p>
        </p:txBody>
      </p:sp>
      <p:pic>
        <p:nvPicPr>
          <p:cNvPr id="463876" name="Picture 4" descr="SWhiteLLevyTheseusPskyphos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552701"/>
            <a:ext cx="4000500" cy="2589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3879" name="Picture 7" descr="NewYorkthese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0300" y="2519364"/>
            <a:ext cx="4000500" cy="2655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02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90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000"/>
              <a:t>Παλέρμο. Αλάβαστρο του Ζωγράφου του Θησέα. 490 π.Χ. 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464900" name="Picture 4" descr="PalermoMormino660TheseusPainteralabastr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620714"/>
            <a:ext cx="8064500" cy="5519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27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Ιδ. Συλλ. </a:t>
            </a:r>
            <a:r>
              <a:rPr lang="fr-FR" altLang="el-GR" sz="4000"/>
              <a:t>Vannes. </a:t>
            </a:r>
            <a:r>
              <a:rPr lang="el-GR" altLang="el-GR" sz="4000"/>
              <a:t>Οινοχόες. Ζ. της Αθηνάς.  </a:t>
            </a:r>
          </a:p>
        </p:txBody>
      </p:sp>
      <p:pic>
        <p:nvPicPr>
          <p:cNvPr id="619524" name="Picture 4" descr="PrivatecollectionWGoinochoeAthenaPain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7164" y="1828800"/>
            <a:ext cx="27193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9527" name="Picture 7" descr="rennesrhodesAthen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5314" y="1828800"/>
            <a:ext cx="25288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7864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Αθήνα. Ν. Υόρκη. Ζ. της Αθηνάς. </a:t>
            </a:r>
          </a:p>
        </p:txBody>
      </p:sp>
      <p:pic>
        <p:nvPicPr>
          <p:cNvPr id="633860" name="Picture 4" descr="WienAthenaPwglek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4026" y="1828800"/>
            <a:ext cx="21256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3863" name="Picture 7" descr="LouvreF368AthenaPlekytho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7239" y="1828800"/>
            <a:ext cx="22066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5653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3" name="Rectangle 5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000"/>
              <a:t>Νέα Υόρκη. Λούβρο. Ζ. του Φωτός του Διός. </a:t>
            </a:r>
            <a:br>
              <a:rPr lang="el-GR" altLang="el-GR" sz="2000"/>
            </a:b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652292" name="Picture 4" descr="LouvreCA601Diosphos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692151"/>
            <a:ext cx="2157413" cy="540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2295" name="Picture 7" descr="CabMed219amphora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0325" y="2205039"/>
            <a:ext cx="2692400" cy="2390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2299" name="Picture 11" descr="CabmedDiosphosP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7213" y="765175"/>
            <a:ext cx="3351212" cy="5327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1404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400"/>
              <a:t>Ιδ. Συλλ. Οξφόρδη .Ζ. του Εδιμβούργου.</a:t>
            </a:r>
            <a:r>
              <a:rPr lang="el-GR" altLang="el-GR" sz="4000"/>
              <a:t/>
            </a:r>
            <a:br>
              <a:rPr lang="el-GR" altLang="el-GR" sz="4000"/>
            </a:br>
            <a:r>
              <a:rPr lang="el-GR" altLang="el-GR" sz="4000"/>
              <a:t/>
            </a:r>
            <a:br>
              <a:rPr lang="el-GR" altLang="el-GR" sz="4000"/>
            </a:br>
            <a:r>
              <a:rPr lang="el-GR" altLang="el-GR" sz="4000"/>
              <a:t> </a:t>
            </a:r>
          </a:p>
        </p:txBody>
      </p:sp>
      <p:pic>
        <p:nvPicPr>
          <p:cNvPr id="645124" name="Picture 4" descr="PrivatecollectionEdinburghPainterlekyth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6425" y="1828800"/>
            <a:ext cx="18224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27" name="Picture 7" descr="oxfordedinburg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3725" y="1828800"/>
            <a:ext cx="25336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555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Λήκυθοι Αθήνας. Λήκυθος Δήλου. </a:t>
            </a:r>
            <a:br>
              <a:rPr lang="el-GR" altLang="el-GR" sz="4000"/>
            </a:br>
            <a:r>
              <a:rPr lang="el-GR" altLang="el-GR" sz="4000"/>
              <a:t> </a:t>
            </a:r>
          </a:p>
        </p:txBody>
      </p:sp>
      <p:pic>
        <p:nvPicPr>
          <p:cNvPr id="640004" name="Picture 4" descr="underlekytho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963739"/>
            <a:ext cx="4000500" cy="3767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0007" name="Picture 7" descr="DelosPhanyllisGroup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2414" y="1828800"/>
            <a:ext cx="32146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2990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6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Αγία Πετρούπολη. </a:t>
            </a:r>
            <a:r>
              <a:rPr lang="fr-FR" altLang="el-GR" sz="4000"/>
              <a:t>Sabucina. </a:t>
            </a:r>
            <a:r>
              <a:rPr lang="el-GR" altLang="el-GR" sz="4000"/>
              <a:t>Ζ. του Αίμονος. </a:t>
            </a:r>
          </a:p>
        </p:txBody>
      </p:sp>
      <p:pic>
        <p:nvPicPr>
          <p:cNvPr id="642052" name="Picture 4" descr="StPetersbourgB128haimon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3175" y="1828800"/>
            <a:ext cx="30289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2055" name="Picture 7" descr="SabuccinatHaimonT3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5889" y="1828800"/>
            <a:ext cx="34893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9400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000"/>
              <a:t>Αθήνα. Λήκυθοι από τάφο. 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635913" name="Picture 9" descr="underlekythoi8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908051"/>
            <a:ext cx="4316413" cy="5184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5916" name="Picture 12" descr="underlekythoi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6638" y="1125539"/>
            <a:ext cx="4259262" cy="4967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2074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2400"/>
              <a:t>Παναθηναϊκοί αμφορείς. 1. Λονδίνο. 2. Φλωρεντία. 560 π.Χ. περίπου</a:t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endParaRPr lang="el-GR" altLang="el-GR" sz="2400"/>
          </a:p>
        </p:txBody>
      </p:sp>
      <p:pic>
        <p:nvPicPr>
          <p:cNvPr id="465924" name="Picture 4" descr="FlorenceLydospanathenaic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4426" y="2060575"/>
            <a:ext cx="29114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5926" name="Picture 6" descr="burgnamphor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773239"/>
            <a:ext cx="2868613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5928" name="Picture 8" descr="burgoninscriptio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9817" y="939347"/>
            <a:ext cx="1936750" cy="5257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73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el-GR" sz="4000"/>
              <a:t>Würzburg. </a:t>
            </a:r>
            <a:r>
              <a:rPr lang="el-GR" altLang="el-GR" sz="4000"/>
              <a:t>Παρίσι, </a:t>
            </a:r>
            <a:r>
              <a:rPr lang="fr-FR" altLang="el-GR" sz="4000"/>
              <a:t>Cab.Méd. 222. </a:t>
            </a:r>
            <a:r>
              <a:rPr lang="el-GR" altLang="el-GR" sz="4000"/>
              <a:t>Ζωγράφος του Άμαση. </a:t>
            </a:r>
          </a:p>
        </p:txBody>
      </p:sp>
      <p:pic>
        <p:nvPicPr>
          <p:cNvPr id="672776" name="Picture 8" descr="AmasisPainter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4789" y="1828800"/>
            <a:ext cx="2624137" cy="4038600"/>
          </a:xfrm>
        </p:spPr>
      </p:pic>
      <p:pic>
        <p:nvPicPr>
          <p:cNvPr id="672777" name="Picture 9" descr="CabMed222AmasisP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7814" y="1828800"/>
            <a:ext cx="31638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3703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000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1800"/>
              <a:t>				Λονδίνο. Νάπολη.</a:t>
            </a:r>
            <a:br>
              <a:rPr lang="el-GR" altLang="el-GR" sz="1800"/>
            </a:br>
            <a:r>
              <a:rPr lang="el-GR" altLang="el-GR" sz="1800"/>
              <a:t/>
            </a:r>
            <a:br>
              <a:rPr lang="el-GR" altLang="el-GR" sz="1800"/>
            </a:br>
            <a:r>
              <a:rPr lang="el-GR" altLang="el-GR" sz="1800"/>
              <a:t/>
            </a:r>
            <a:br>
              <a:rPr lang="el-GR" altLang="el-GR" sz="1800"/>
            </a:br>
            <a:r>
              <a:rPr lang="el-GR" altLang="el-GR" sz="1800"/>
              <a:t> </a:t>
            </a:r>
            <a:r>
              <a:rPr lang="el-GR" altLang="el-GR" sz="4000"/>
              <a:t> </a:t>
            </a:r>
          </a:p>
        </p:txBody>
      </p:sp>
      <p:pic>
        <p:nvPicPr>
          <p:cNvPr id="596996" name="Picture 4" descr="panathenaic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60351"/>
            <a:ext cx="3949700" cy="583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6999" name="Picture 7" descr="Naples81294pankrationpanathenaicamphora2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39" y="620713"/>
            <a:ext cx="4427537" cy="318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7002" name="Picture 10" descr="Naples81294pankrationpanathenaicamphora2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5500" y="3789363"/>
            <a:ext cx="3214688" cy="230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30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400"/>
              <a:t>Τάραντας. 520 π.Χ. </a:t>
            </a:r>
            <a:endParaRPr lang="el-GR" altLang="el-GR"/>
          </a:p>
        </p:txBody>
      </p:sp>
      <p:pic>
        <p:nvPicPr>
          <p:cNvPr id="585734" name="Picture 6" descr="taras114574KleophradesPainterpanathenaic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7514" y="333376"/>
            <a:ext cx="3660775" cy="5838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5737" name="Picture 9" descr="Taras114574KleophradesPainterpanathenaicamphor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2622551"/>
            <a:ext cx="4968875" cy="3395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400"/>
              <a:t>Τάραντας 4595. 510 π.Χ. </a:t>
            </a:r>
          </a:p>
        </p:txBody>
      </p:sp>
      <p:pic>
        <p:nvPicPr>
          <p:cNvPr id="587780" name="Picture 4" descr="Taranto4595LeagrosGrouppanathenaic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0700" y="333375"/>
            <a:ext cx="3424238" cy="576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7783" name="Picture 7" descr="Taranto4595LeagrosGrouppanathenaicamphor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2103438"/>
            <a:ext cx="5040313" cy="3979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340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52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altLang="el-GR" sz="2000"/>
              <a:t>Bologna. 500-480 </a:t>
            </a:r>
            <a:r>
              <a:rPr lang="el-GR" altLang="el-GR" sz="2000"/>
              <a:t>π.Χ.</a:t>
            </a:r>
            <a:r>
              <a:rPr lang="el-GR" altLang="el-GR" sz="4000"/>
              <a:t> </a:t>
            </a:r>
            <a:br>
              <a:rPr lang="el-GR" altLang="el-GR" sz="4000"/>
            </a:b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466948" name="Picture 4" descr="bologna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620714"/>
            <a:ext cx="4344987" cy="540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6951" name="Picture 7" descr="Bologna18046panathenaicamphor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2763" y="765176"/>
            <a:ext cx="3529012" cy="5256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69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/>
              <a:t>Μόναχο. Λονδίνο. </a:t>
            </a:r>
            <a:br>
              <a:rPr lang="el-GR" altLang="el-GR" sz="2800"/>
            </a:br>
            <a:endParaRPr lang="el-GR" altLang="el-GR" sz="2800"/>
          </a:p>
        </p:txBody>
      </p:sp>
      <p:pic>
        <p:nvPicPr>
          <p:cNvPr id="601096" name="Picture 8" descr="Munich1455WAFVulciPberlin1833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911351"/>
            <a:ext cx="4679950" cy="3509963"/>
          </a:xfrm>
        </p:spPr>
      </p:pic>
      <p:pic>
        <p:nvPicPr>
          <p:cNvPr id="601097" name="Picture 9" descr="Londonpanathenaic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2088" y="333375"/>
            <a:ext cx="3810000" cy="5759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1309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60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400"/>
              <a:t>Τάραντας 115472. 490 π.Χ. </a:t>
            </a:r>
            <a:br>
              <a:rPr lang="el-GR" altLang="el-GR" sz="2400"/>
            </a:b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586756" name="Picture 4" descr="Taranto114572KleophradesPainterpanathenaic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0551" y="260350"/>
            <a:ext cx="3425825" cy="5767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6759" name="Picture 7" descr="Taranto114572KleophradesPainterpanathenaic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2347913"/>
            <a:ext cx="4968875" cy="3700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307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000"/>
              <a:t>Λούβρο. Λονδίνο. Ζωγράφος του Άμαση. 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624644" name="Picture 4" descr="LouvreAmasisPolp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908051"/>
            <a:ext cx="3154362" cy="5191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47" name="Picture 7" descr="LondonPerseusolpeAmasisP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6139" y="836614"/>
            <a:ext cx="3087687" cy="5329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962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Φλωρεντία. Λούβρο. Ζ. του Άμαση. </a:t>
            </a:r>
          </a:p>
        </p:txBody>
      </p:sp>
      <p:pic>
        <p:nvPicPr>
          <p:cNvPr id="630788" name="Picture 4" descr="Florence3791AmasisPoinocho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133600"/>
            <a:ext cx="4000500" cy="3422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0791" name="Picture 7" descr="LouvreAmasisPaintermastoi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38" y="1876426"/>
            <a:ext cx="4360862" cy="3984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613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Νέα Υόρκη. Λήκυθοι. </a:t>
            </a:r>
          </a:p>
        </p:txBody>
      </p:sp>
      <p:pic>
        <p:nvPicPr>
          <p:cNvPr id="648196" name="Picture 4" descr="NewYorkAmasislekyth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0839" y="1828800"/>
            <a:ext cx="23336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8199" name="Picture 7" descr="NewYorkAmasisPweddinglekytho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1351" y="1828800"/>
            <a:ext cx="24368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090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Φλωρεντία. Λούβρο. Ομάδα Ε. </a:t>
            </a:r>
          </a:p>
        </p:txBody>
      </p:sp>
      <p:pic>
        <p:nvPicPr>
          <p:cNvPr id="683012" name="Picture 4" descr="Florence3804GroupE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9239" y="1828800"/>
            <a:ext cx="25368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3018" name="Picture 10" descr="LouvreF53GroupEamphor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25" y="1828800"/>
            <a:ext cx="2736850" cy="4038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56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484</Words>
  <Application>Microsoft Office PowerPoint</Application>
  <PresentationFormat>Widescreen</PresentationFormat>
  <Paragraphs>64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560-500 π.Χ. </vt:lpstr>
      <vt:lpstr>Φλωρεντία. Malibu. Λυδός. </vt:lpstr>
      <vt:lpstr>Νέα Υόρκη. Κρατήρας του Λυδού</vt:lpstr>
      <vt:lpstr>Μόναχο. Πινάκιο. Λούβρο. Κύλικα χειλεωτή. Λυδός. </vt:lpstr>
      <vt:lpstr>Würzburg. Παρίσι, Cab.Méd. 222. Ζωγράφος του Άμαση. </vt:lpstr>
      <vt:lpstr>Λούβρο. Λονδίνο. Ζωγράφος του Άμαση.    </vt:lpstr>
      <vt:lpstr>Φλωρεντία. Λούβρο. Ζ. του Άμαση. </vt:lpstr>
      <vt:lpstr>Νέα Υόρκη. Λήκυθοι. </vt:lpstr>
      <vt:lpstr>Φλωρεντία. Λούβρο. Ομάδα Ε. </vt:lpstr>
      <vt:lpstr>Βουλώνη. Μόναχο. Εξηκίας. </vt:lpstr>
      <vt:lpstr>Βατικανό. Εξηκίας. </vt:lpstr>
      <vt:lpstr>Λονδίνο. Εξηκίας  . </vt:lpstr>
      <vt:lpstr>Αθήνα. Κρατήρας του Εξηκία από τα Φάρσαλα.    </vt:lpstr>
      <vt:lpstr>Μόναχο 2044. Εξηκίας. Οφθαλμωτή κύλικα.  </vt:lpstr>
      <vt:lpstr>Βατικανό. Ρώμη. </vt:lpstr>
      <vt:lpstr>Λονδίνο. Αγγεία bucchero και αττικές απομιμήσεις. Αθήνα.     </vt:lpstr>
      <vt:lpstr>1. Ρώμη. 2. Ιδ. Συλλ. 3. Αθήνα. </vt:lpstr>
      <vt:lpstr>Πυξίδες του Νικοσθένη. 1. Φλωρεντία. 2. Bochum.   </vt:lpstr>
      <vt:lpstr>Tarquinia. Λονδίνο. Φλωρεντία. Ζ. του Αντιμένη.  </vt:lpstr>
      <vt:lpstr>Μόναχο. Ζ. του Αντιμένη. Βασιλεία. Πινάκιο του Ψίακα. Vulci.  </vt:lpstr>
      <vt:lpstr>Malibu. Ψυκτήρας. Μόναχο. Αμφορέας. Ζωγράφος του Λυσιππίδη. </vt:lpstr>
      <vt:lpstr>Ρώμη. Ζ. του Λυσιππίδη </vt:lpstr>
      <vt:lpstr>Οξφόρδη. Ζ. του Λυσιππίδη. </vt:lpstr>
      <vt:lpstr>Βοστώνη. Μόναχο. Ομάδα Λεάγρου</vt:lpstr>
      <vt:lpstr>Βατικανό. Μόναχο. Ομάδα Λεάγρου </vt:lpstr>
      <vt:lpstr>Ρώμη. Χειλεωτή κύλικα του Τλήσωνα. </vt:lpstr>
      <vt:lpstr>Μόναχο. Ταινιωτή κύλικα. Γλαυκύτης. </vt:lpstr>
      <vt:lpstr>Οξφόρδη. Ταινιωτή κύλικα</vt:lpstr>
      <vt:lpstr>Ρώμη. Ζ. του Φρύνου. </vt:lpstr>
      <vt:lpstr>Ρώμη. Ζ. του Φρύνου</vt:lpstr>
      <vt:lpstr>Μόναχο 2019. Οφθαλμωτή κύλικα</vt:lpstr>
      <vt:lpstr>Κύλικα τύπου Α. Ιδ. Συλλ. </vt:lpstr>
      <vt:lpstr>Λονδίνο, εμπόριο έργων τέχνης. </vt:lpstr>
      <vt:lpstr>Φλωρεντία. Πελίκη. Ζ. του Πλουσίου. Λούβρο. Ζ. του Νικόξενου.    </vt:lpstr>
      <vt:lpstr>Οξφόρδη. Σαμοθράκη. Ζ. του Ευχαρίδου.    </vt:lpstr>
      <vt:lpstr>Στάμνοι της Ομάδας του Περιζώματος. 1. Οξφόρδη. 2. Βατικανό.     </vt:lpstr>
      <vt:lpstr>Αθήνα. Επίνητρον. Ζ. της Σαπφούς.    </vt:lpstr>
      <vt:lpstr>Λούβρο. Ζ. της Σαπφούς. Πίναξ  </vt:lpstr>
      <vt:lpstr>Βιέννη. Ζ. της Σαπφούς. Πίναξ.  </vt:lpstr>
      <vt:lpstr>Νέα Υόρκη. Σκύφοι. Ζωγράφος του Θησέα.  </vt:lpstr>
      <vt:lpstr>Παλέρμο. Αλάβαστρο του Ζωγράφου του Θησέα. 490 π.Χ.     </vt:lpstr>
      <vt:lpstr>Ιδ. Συλλ. Vannes. Οινοχόες. Ζ. της Αθηνάς.  </vt:lpstr>
      <vt:lpstr>Αθήνα. Ν. Υόρκη. Ζ. της Αθηνάς. </vt:lpstr>
      <vt:lpstr>Νέα Υόρκη. Λούβρο. Ζ. του Φωτός του Διός.   </vt:lpstr>
      <vt:lpstr>Ιδ. Συλλ. Οξφόρδη .Ζ. του Εδιμβούργου.   </vt:lpstr>
      <vt:lpstr>Λήκυθοι Αθήνας. Λήκυθος Δήλου.   </vt:lpstr>
      <vt:lpstr>Αγία Πετρούπολη. Sabucina. Ζ. του Αίμονος. </vt:lpstr>
      <vt:lpstr>Αθήνα. Λήκυθοι από τάφο.     </vt:lpstr>
      <vt:lpstr>Παναθηναϊκοί αμφορείς. 1. Λονδίνο. 2. Φλωρεντία. 560 π.Χ. περίπου  </vt:lpstr>
      <vt:lpstr>    Λονδίνο. Νάπολη.     </vt:lpstr>
      <vt:lpstr>Τάραντας. 520 π.Χ. </vt:lpstr>
      <vt:lpstr>Τάραντας 4595. 510 π.Χ. </vt:lpstr>
      <vt:lpstr>Bologna. 500-480 π.Χ.   </vt:lpstr>
      <vt:lpstr>Μόναχο. Λονδίνο.  </vt:lpstr>
      <vt:lpstr>Τάραντας 115472. 490 π.Χ.  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560-500 π.Χ. </dc:title>
  <dc:creator>User</dc:creator>
  <cp:lastModifiedBy>User</cp:lastModifiedBy>
  <cp:revision>3</cp:revision>
  <dcterms:created xsi:type="dcterms:W3CDTF">2021-05-17T07:56:31Z</dcterms:created>
  <dcterms:modified xsi:type="dcterms:W3CDTF">2021-05-17T08:08:20Z</dcterms:modified>
</cp:coreProperties>
</file>